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52"/>
  </p:notesMasterIdLst>
  <p:sldIdLst>
    <p:sldId id="256" r:id="rId2"/>
    <p:sldId id="333" r:id="rId3"/>
    <p:sldId id="334" r:id="rId4"/>
    <p:sldId id="335" r:id="rId5"/>
    <p:sldId id="337" r:id="rId6"/>
    <p:sldId id="358" r:id="rId7"/>
    <p:sldId id="260" r:id="rId8"/>
    <p:sldId id="289" r:id="rId9"/>
    <p:sldId id="324" r:id="rId10"/>
    <p:sldId id="338" r:id="rId11"/>
    <p:sldId id="359" r:id="rId12"/>
    <p:sldId id="290" r:id="rId13"/>
    <p:sldId id="329" r:id="rId14"/>
    <p:sldId id="330" r:id="rId15"/>
    <p:sldId id="363" r:id="rId16"/>
    <p:sldId id="364" r:id="rId17"/>
    <p:sldId id="365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266" r:id="rId27"/>
    <p:sldId id="267" r:id="rId28"/>
    <p:sldId id="268" r:id="rId29"/>
    <p:sldId id="269" r:id="rId30"/>
    <p:sldId id="295" r:id="rId31"/>
    <p:sldId id="304" r:id="rId32"/>
    <p:sldId id="305" r:id="rId33"/>
    <p:sldId id="310" r:id="rId34"/>
    <p:sldId id="311" r:id="rId35"/>
    <p:sldId id="361" r:id="rId36"/>
    <p:sldId id="362" r:id="rId37"/>
    <p:sldId id="301" r:id="rId38"/>
    <p:sldId id="302" r:id="rId39"/>
    <p:sldId id="303" r:id="rId40"/>
    <p:sldId id="322" r:id="rId41"/>
    <p:sldId id="327" r:id="rId42"/>
    <p:sldId id="342" r:id="rId43"/>
    <p:sldId id="323" r:id="rId44"/>
    <p:sldId id="360" r:id="rId45"/>
    <p:sldId id="326" r:id="rId46"/>
    <p:sldId id="352" r:id="rId47"/>
    <p:sldId id="353" r:id="rId48"/>
    <p:sldId id="366" r:id="rId49"/>
    <p:sldId id="328" r:id="rId50"/>
    <p:sldId id="282" r:id="rId51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33CC33"/>
    <a:srgbClr val="FFFFDD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3" autoAdjust="0"/>
    <p:restoredTop sz="90955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BD02D6-E081-4E3A-B7B8-5D066F0F8F6A}" type="datetimeFigureOut">
              <a:rPr lang="ar-SA" smtClean="0"/>
              <a:pPr/>
              <a:t>28/04/1434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85524F-4A21-4B19-B8BB-301AAA78027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524F-4A21-4B19-B8BB-301AAA780274}" type="slidenum">
              <a:rPr lang="ar-SA" smtClean="0"/>
              <a:pPr/>
              <a:t>43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D8251-5A6C-4DE3-8366-A1DC110345E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build="p" bldLvl="5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6FC5B-E332-4849-A795-15B89FB5113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A21ED-B79C-442E-A348-5129592CC9F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66A51-5B5B-451B-AA75-B02AF8C9C17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9B4EB-996D-4DE3-B627-8B7583F28E2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E71DD-FE9E-4988-A38E-BE82BADCA33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D997C-7675-4A27-88CD-329D80D6E3D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3F8BC-C66D-4121-9F5E-A2D6F0595C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34D8-E6A2-468A-80A2-3E01F1B3440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FBA27-2A65-47BF-AE83-0DB49F51CA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C7463-B8E5-4FA6-8755-09682D55FA4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E87F6-5B35-4BA8-8342-3A1C0747AEC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21E284-9A3B-437F-8A06-A80CA6CDB8E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6" descr="medical-vaccinati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3825" y="381000"/>
            <a:ext cx="714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6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6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6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build="p" bldLvl="5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tigen" TargetMode="External"/><Relationship Id="rId2" Type="http://schemas.openxmlformats.org/officeDocument/2006/relationships/hyperlink" Target="http://en.wikipedia.org/wiki/Immune_syste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lecule" TargetMode="External"/><Relationship Id="rId2" Type="http://schemas.openxmlformats.org/officeDocument/2006/relationships/hyperlink" Target="http://en.wikipedia.org/wiki/Adaptive_immune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mmunological_memor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tibody" TargetMode="External"/><Relationship Id="rId2" Type="http://schemas.openxmlformats.org/officeDocument/2006/relationships/hyperlink" Target="http://en.wikipedia.org/wiki/B_c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mory_T_cells" TargetMode="External"/><Relationship Id="rId5" Type="http://schemas.openxmlformats.org/officeDocument/2006/relationships/hyperlink" Target="http://en.wikipedia.org/wiki/Memory_B_cell" TargetMode="External"/><Relationship Id="rId4" Type="http://schemas.openxmlformats.org/officeDocument/2006/relationships/hyperlink" Target="http://en.wikipedia.org/wiki/T_cel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croorganism" TargetMode="External"/><Relationship Id="rId2" Type="http://schemas.openxmlformats.org/officeDocument/2006/relationships/hyperlink" Target="http://en.wikipedia.org/wiki/Vaccin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fection" TargetMode="External"/><Relationship Id="rId4" Type="http://schemas.openxmlformats.org/officeDocument/2006/relationships/hyperlink" Target="http://en.wikipedia.org/wiki/Diseas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ccineinformatio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7200"/>
            <a:ext cx="7391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33CC33"/>
                </a:solidFill>
                <a:latin typeface="Arial" charset="0"/>
              </a:rPr>
              <a:t>IMMUNITY AND  IMMUNIZATION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429000"/>
            <a:ext cx="52578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600" b="1" dirty="0" smtClean="0"/>
              <a:t>d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Dr </a:t>
            </a:r>
            <a:r>
              <a:rPr lang="en-US" sz="2000" b="1" dirty="0" err="1" smtClean="0"/>
              <a:t>Elham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Essa</a:t>
            </a:r>
            <a:r>
              <a:rPr lang="en-US" sz="2000" b="1" dirty="0" smtClean="0"/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.Assistant Professor &amp; Consultant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err="1" smtClean="0"/>
              <a:t>Paediatric</a:t>
            </a:r>
            <a:r>
              <a:rPr lang="en-US" sz="2000" b="1" dirty="0" smtClean="0"/>
              <a:t> Infectious Diseases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King Khalid University Hospital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King Saud University, Riyadh</a:t>
            </a:r>
          </a:p>
        </p:txBody>
      </p:sp>
      <p:pic>
        <p:nvPicPr>
          <p:cNvPr id="15363" name="Picture 6" descr="2573"/>
          <p:cNvPicPr>
            <a:picLocks noChangeAspect="1" noChangeArrowheads="1"/>
          </p:cNvPicPr>
          <p:nvPr/>
        </p:nvPicPr>
        <p:blipFill>
          <a:blip r:embed="rId2" cstate="print"/>
          <a:srcRect l="8861" b="16129"/>
          <a:stretch>
            <a:fillRect/>
          </a:stretch>
        </p:blipFill>
        <p:spPr bwMode="auto">
          <a:xfrm>
            <a:off x="5619750" y="2286000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791200" y="5638800"/>
            <a:ext cx="2971800" cy="4572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Garamond" pitchFamily="18" charset="0"/>
              </a:rPr>
              <a:t>Keeps Kids Healthy!</a:t>
            </a:r>
          </a:p>
        </p:txBody>
      </p:sp>
      <p:pic>
        <p:nvPicPr>
          <p:cNvPr id="15365" name="Picture 2" descr="C:\Users\ELHAM\Pictures\صور الجوال\67868678678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Active Immunization </a:t>
            </a:r>
            <a:endParaRPr lang="ar-SA" b="0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cs typeface="Traditional Arabic" pitchFamily="18" charset="-78"/>
              </a:rPr>
              <a:t>Types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i="1" u="sng" dirty="0" smtClean="0">
                <a:cs typeface="Traditional Arabic" pitchFamily="18" charset="-78"/>
              </a:rPr>
              <a:t>Live attenuated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/>
                <a:cs typeface="Traditional Arabic" pitchFamily="18" charset="-78"/>
              </a:rPr>
              <a:t>Virus			Measles, mumps, rubella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/>
                <a:cs typeface="Traditional Arabic" pitchFamily="18" charset="-78"/>
              </a:rPr>
              <a:t>Bacteria		BCG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raditional Arabic" pitchFamily="18" charset="-78"/>
              </a:rPr>
              <a:t> 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u="sng" dirty="0" smtClean="0">
                <a:cs typeface="Traditional Arabic" pitchFamily="18" charset="-78"/>
              </a:rPr>
              <a:t>Killed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raditional Arabic" pitchFamily="18" charset="-78"/>
              </a:rPr>
              <a:t>Virus			Hepatitis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raditional Arabic" pitchFamily="18" charset="-78"/>
              </a:rPr>
              <a:t>Bacteria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Whole		</a:t>
            </a:r>
            <a:r>
              <a:rPr lang="en-US" dirty="0" err="1" smtClean="0">
                <a:cs typeface="Traditional Arabic" pitchFamily="18" charset="-78"/>
              </a:rPr>
              <a:t>Pertussis</a:t>
            </a:r>
            <a:endParaRPr lang="en-US" dirty="0" smtClean="0">
              <a:cs typeface="Traditional Arabic" pitchFamily="18" charset="-7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cs typeface="Traditional Arabic" pitchFamily="18" charset="-78"/>
              </a:rPr>
              <a:t>Toxoid</a:t>
            </a:r>
            <a:r>
              <a:rPr lang="en-US" dirty="0" smtClean="0">
                <a:cs typeface="Traditional Arabic" pitchFamily="18" charset="-78"/>
              </a:rPr>
              <a:t>		Tetanus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Polysaccharide	</a:t>
            </a:r>
            <a:r>
              <a:rPr lang="en-US" dirty="0" err="1" smtClean="0">
                <a:cs typeface="Traditional Arabic" pitchFamily="18" charset="-78"/>
              </a:rPr>
              <a:t>Meningoccocal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what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is the advantage of using an inactivated vaccine?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</a:t>
            </a:r>
            <a:r>
              <a:rPr lang="en-US" sz="2800" dirty="0" smtClean="0"/>
              <a:t>chance of it reverting back to virulent form</a:t>
            </a:r>
          </a:p>
          <a:p>
            <a:endParaRPr lang="ar-S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92150"/>
            <a:ext cx="8001000" cy="4968875"/>
          </a:xfrm>
        </p:spPr>
        <p:txBody>
          <a:bodyPr/>
          <a:lstStyle/>
          <a:p>
            <a:pPr>
              <a:defRPr/>
            </a:pPr>
            <a:r>
              <a:rPr lang="en-US" sz="2600" b="1" dirty="0"/>
              <a:t>Why we need booster doses?</a:t>
            </a:r>
          </a:p>
          <a:p>
            <a:pPr>
              <a:defRPr/>
            </a:pPr>
            <a:endParaRPr lang="en-US" sz="2600" dirty="0"/>
          </a:p>
          <a:p>
            <a:pPr>
              <a:buFont typeface="Wingdings" pitchFamily="2" charset="2"/>
              <a:buNone/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>
                <a:solidFill>
                  <a:srgbClr val="0070C0"/>
                </a:solidFill>
                <a:effectLst/>
              </a:rPr>
              <a:t>Inactivated and </a:t>
            </a:r>
            <a:r>
              <a:rPr lang="en-US" sz="2600" dirty="0" smtClean="0">
                <a:solidFill>
                  <a:srgbClr val="0070C0"/>
                </a:solidFill>
                <a:effectLst/>
              </a:rPr>
              <a:t>sub-unit(influenza) </a:t>
            </a:r>
            <a:r>
              <a:rPr lang="en-US" sz="2600" dirty="0">
                <a:solidFill>
                  <a:srgbClr val="0070C0"/>
                </a:solidFill>
                <a:effectLst/>
              </a:rPr>
              <a:t>preparation are incapable of replicating in the host, these vaccines must contain a sufficient antigenic mass to stimulate the desired response maintenance of long-lasting </a:t>
            </a:r>
            <a:r>
              <a:rPr lang="en-US" sz="2600" dirty="0" smtClean="0">
                <a:solidFill>
                  <a:srgbClr val="0070C0"/>
                </a:solidFill>
                <a:effectLst/>
              </a:rPr>
              <a:t>immunity</a:t>
            </a:r>
          </a:p>
          <a:p>
            <a:pPr>
              <a:defRPr/>
            </a:pPr>
            <a:r>
              <a:rPr lang="en-US" sz="2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2600" dirty="0">
                <a:solidFill>
                  <a:srgbClr val="0070C0"/>
                </a:solidFill>
                <a:effectLst/>
              </a:rPr>
              <a:t>with inactivated viral or bacterial vaccines often requires periodic administration of booster doses.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what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is the advantage of using an carrier protein or adjuvant?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-Enhance APC receptors and cytokine release</a:t>
            </a:r>
            <a:br>
              <a:rPr lang="en-US" dirty="0" smtClean="0"/>
            </a:br>
            <a:r>
              <a:rPr lang="en-US" dirty="0" smtClean="0"/>
              <a:t>-carrier protein recruit helper T cells and induce </a:t>
            </a:r>
            <a:r>
              <a:rPr lang="en-US" dirty="0" err="1" smtClean="0"/>
              <a:t>IgG</a:t>
            </a:r>
            <a:r>
              <a:rPr lang="en-US" dirty="0" smtClean="0"/>
              <a:t> antibody responses</a:t>
            </a:r>
            <a:br>
              <a:rPr lang="en-US" dirty="0" smtClean="0"/>
            </a:br>
            <a:r>
              <a:rPr lang="en-US" dirty="0" smtClean="0"/>
              <a:t>-conjugate bacterial vaccines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 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what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is a </a:t>
            </a:r>
            <a:r>
              <a:rPr lang="en-US" sz="3200" b="0" dirty="0" err="1" smtClean="0">
                <a:solidFill>
                  <a:schemeClr val="accent3">
                    <a:lumMod val="10000"/>
                  </a:schemeClr>
                </a:solidFill>
                <a:effectLst/>
              </a:rPr>
              <a:t>toxoid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toxin produced by a bacterial organism that is inactivated by </a:t>
            </a:r>
            <a:r>
              <a:rPr lang="en-US" dirty="0" smtClean="0"/>
              <a:t>formalin</a:t>
            </a:r>
          </a:p>
          <a:p>
            <a:r>
              <a:rPr lang="en-US" dirty="0" err="1" smtClean="0"/>
              <a:t>Eleminated</a:t>
            </a:r>
            <a:r>
              <a:rPr lang="en-US" dirty="0" smtClean="0"/>
              <a:t> toxicity without </a:t>
            </a:r>
            <a:r>
              <a:rPr lang="en-US" dirty="0" err="1" smtClean="0"/>
              <a:t>eleminating</a:t>
            </a:r>
            <a:r>
              <a:rPr lang="en-US" dirty="0" smtClean="0"/>
              <a:t> immunogenicity.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   </a:t>
            </a:r>
            <a:br>
              <a:rPr lang="en-US" sz="36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6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 </a:t>
            </a:r>
            <a:r>
              <a:rPr lang="en-US" sz="36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  </a:t>
            </a:r>
            <a:r>
              <a:rPr lang="en-US" sz="36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Passive </a:t>
            </a:r>
            <a:r>
              <a:rPr lang="en-US" sz="36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immunization</a:t>
            </a:r>
            <a:endParaRPr lang="ar-SA" sz="3600" b="0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when </a:t>
            </a:r>
            <a:r>
              <a:rPr lang="en-US" dirty="0" smtClean="0">
                <a:solidFill>
                  <a:srgbClr val="FF33CC"/>
                </a:solidFill>
              </a:rPr>
              <a:t>antibodies</a:t>
            </a:r>
            <a:r>
              <a:rPr lang="en-US" dirty="0" smtClean="0"/>
              <a:t> </a:t>
            </a:r>
            <a:r>
              <a:rPr lang="en-US" dirty="0" smtClean="0"/>
              <a:t>are introduced directly into the </a:t>
            </a:r>
            <a:r>
              <a:rPr lang="en-US" dirty="0" smtClean="0"/>
              <a:t>body</a:t>
            </a:r>
            <a:r>
              <a:rPr lang="en-US" dirty="0" smtClean="0"/>
              <a:t> </a:t>
            </a:r>
            <a:r>
              <a:rPr lang="en-US" dirty="0" smtClean="0"/>
              <a:t>to give passive immunization.</a:t>
            </a:r>
          </a:p>
          <a:p>
            <a:r>
              <a:rPr lang="en-US" dirty="0" smtClean="0"/>
              <a:t>Produce immunity quickly.</a:t>
            </a:r>
          </a:p>
          <a:p>
            <a:r>
              <a:rPr lang="en-US" dirty="0" smtClean="0"/>
              <a:t>Used for short term prophylaxis and therapeutically.</a:t>
            </a:r>
          </a:p>
          <a:p>
            <a:r>
              <a:rPr lang="en-US" dirty="0" smtClean="0"/>
              <a:t>Temporary effect.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  <a:t>Human Immune Serum Globulin</a:t>
            </a:r>
            <a:endParaRPr lang="ar-SA" sz="3200" b="0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raditional Arabic" pitchFamily="18" charset="-78"/>
              </a:rPr>
              <a:t>Specific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CC33"/>
                </a:solidFill>
                <a:cs typeface="Traditional Arabic" pitchFamily="18" charset="-78"/>
              </a:rPr>
              <a:t>IM		Hepatitis B (HBIG)</a:t>
            </a:r>
            <a:endParaRPr lang="en-US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33CC33"/>
                </a:solidFill>
                <a:cs typeface="Traditional Arabic" pitchFamily="18" charset="-78"/>
              </a:rPr>
              <a:t>				Rabies (RIG)</a:t>
            </a:r>
            <a:endParaRPr lang="en-US" sz="2800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33CC33"/>
                </a:solidFill>
                <a:cs typeface="Traditional Arabic" pitchFamily="18" charset="-78"/>
              </a:rPr>
              <a:t>				Tetanus (TIG)</a:t>
            </a:r>
            <a:endParaRPr lang="en-US" sz="2800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33CC33"/>
                </a:solidFill>
                <a:cs typeface="Traditional Arabic" pitchFamily="18" charset="-78"/>
              </a:rPr>
              <a:t>				</a:t>
            </a:r>
            <a:r>
              <a:rPr lang="en-US" sz="2800" dirty="0" err="1" smtClean="0">
                <a:solidFill>
                  <a:srgbClr val="33CC33"/>
                </a:solidFill>
                <a:cs typeface="Traditional Arabic" pitchFamily="18" charset="-78"/>
              </a:rPr>
              <a:t>Varicella</a:t>
            </a:r>
            <a:r>
              <a:rPr lang="en-US" sz="2800" dirty="0" smtClean="0">
                <a:solidFill>
                  <a:srgbClr val="33CC33"/>
                </a:solidFill>
                <a:cs typeface="Traditional Arabic" pitchFamily="18" charset="-78"/>
              </a:rPr>
              <a:t> (VZIG)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33CC33"/>
                </a:solidFill>
                <a:latin typeface="Times New Roman" pitchFamily="18" charset="0"/>
                <a:cs typeface="Traditional Arabic" pitchFamily="18" charset="-78"/>
              </a:rPr>
              <a:t> </a:t>
            </a:r>
            <a:endParaRPr lang="en-US" sz="2800" dirty="0" smtClean="0">
              <a:solidFill>
                <a:srgbClr val="33CC33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IV		CMV (CMV-IG)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cs typeface="Traditional Arabic" pitchFamily="18" charset="-78"/>
              </a:rPr>
              <a:t>				RSV (RSV-IG)</a:t>
            </a:r>
            <a:endParaRPr lang="en-US" sz="2800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  <a:t>Passive Immunization (Cont)</a:t>
            </a:r>
            <a:endParaRPr lang="ar-SA" sz="2800" b="0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SPECIFIC EQUINE ANTIBODIES (IM)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cs typeface="Traditional Arabic" pitchFamily="18" charset="-78"/>
              </a:rPr>
              <a:t>BOTULISM ANTITOXIN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cs typeface="Traditional Arabic" pitchFamily="18" charset="-78"/>
              </a:rPr>
              <a:t>DIPHTERIA ANTITOXIN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cs typeface="Traditional Arabic" pitchFamily="18" charset="-78"/>
              </a:rPr>
              <a:t>TETANUS ANTITOXIN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cs typeface="Traditional Arabic" pitchFamily="18" charset="-78"/>
              </a:rPr>
              <a:t>SNAKE &amp; SPIDER ANTI-VENOM</a:t>
            </a:r>
          </a:p>
          <a:p>
            <a:pPr eaLnBrk="1" hangingPunct="1"/>
            <a:r>
              <a:rPr lang="en-US" sz="2800" dirty="0" smtClean="0">
                <a:effectLst/>
                <a:cs typeface="Traditional Arabic" pitchFamily="18" charset="-78"/>
              </a:rPr>
              <a:t>MONOCLONAL ANTIBODIES (IV)</a:t>
            </a:r>
          </a:p>
          <a:p>
            <a:pPr lvl="1" eaLnBrk="1" hangingPunct="1"/>
            <a:r>
              <a:rPr lang="en-US" dirty="0" smtClean="0">
                <a:cs typeface="Traditional Arabic" pitchFamily="18" charset="-78"/>
              </a:rPr>
              <a:t>ANTI-ENDOTOXIN ANTIBODIES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Bacillus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Calmette‑Guerin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Vaccine (BCG).</a:t>
            </a:r>
            <a:endParaRPr lang="ar-SA" sz="32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All tuberculin negative infants</a:t>
            </a:r>
          </a:p>
          <a:p>
            <a:pPr lvl="1"/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Intradermal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route </a:t>
            </a:r>
          </a:p>
          <a:p>
            <a:r>
              <a:rPr lang="en-US" sz="2400" dirty="0" smtClean="0">
                <a:solidFill>
                  <a:srgbClr val="002060"/>
                </a:solidFill>
                <a:effectLst/>
              </a:rPr>
              <a:t>PRECAUTIONS &amp; CONTRAINDICATIONS(CI):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ffectLst/>
              </a:rPr>
              <a:t>Give only to PPD negative children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ffectLst/>
              </a:rPr>
              <a:t>CI in persons with </a:t>
            </a:r>
            <a:r>
              <a:rPr lang="en-US" sz="2400" dirty="0" err="1" smtClean="0">
                <a:solidFill>
                  <a:srgbClr val="002060"/>
                </a:solidFill>
                <a:effectLst/>
              </a:rPr>
              <a:t>immunodeficiencies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  <a:effectLst/>
              </a:rPr>
              <a:t>CI during pregnancy 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Diphtheria, Tetanus &amp;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Pertussis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 (DTP)</a:t>
            </a:r>
            <a:endParaRPr lang="ar-SA" sz="32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cs typeface="Traditional Arabic" pitchFamily="18" charset="-78"/>
              </a:rPr>
              <a:t>PREPARATIONS</a:t>
            </a:r>
          </a:p>
          <a:p>
            <a:pPr lvl="1" eaLnBrk="1" hangingPunct="1"/>
            <a:r>
              <a:rPr lang="en-US" dirty="0" smtClean="0">
                <a:cs typeface="Traditional Arabic" pitchFamily="18" charset="-78"/>
              </a:rPr>
              <a:t>&lt; 7 years : DTP, DT, </a:t>
            </a:r>
            <a:r>
              <a:rPr lang="en-US" dirty="0" err="1" smtClean="0">
                <a:cs typeface="Traditional Arabic" pitchFamily="18" charset="-78"/>
              </a:rPr>
              <a:t>DTaP</a:t>
            </a:r>
            <a:r>
              <a:rPr lang="en-US" dirty="0" smtClean="0">
                <a:cs typeface="Traditional Arabic" pitchFamily="18" charset="-78"/>
              </a:rPr>
              <a:t> (</a:t>
            </a:r>
            <a:r>
              <a:rPr lang="en-US" dirty="0" err="1" smtClean="0">
                <a:cs typeface="Traditional Arabic" pitchFamily="18" charset="-78"/>
              </a:rPr>
              <a:t>acellular</a:t>
            </a:r>
            <a:r>
              <a:rPr lang="en-US" dirty="0" smtClean="0">
                <a:cs typeface="Traditional Arabic" pitchFamily="18" charset="-78"/>
              </a:rPr>
              <a:t> 		  </a:t>
            </a:r>
            <a:r>
              <a:rPr lang="en-US" dirty="0" err="1" smtClean="0">
                <a:cs typeface="Traditional Arabic" pitchFamily="18" charset="-78"/>
              </a:rPr>
              <a:t>pertussis</a:t>
            </a:r>
            <a:r>
              <a:rPr lang="en-US" dirty="0" smtClean="0">
                <a:cs typeface="Traditional Arabic" pitchFamily="18" charset="-78"/>
              </a:rPr>
              <a:t> vaccine)	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&gt; 7 years : Td, </a:t>
            </a:r>
            <a:r>
              <a:rPr lang="en-US" dirty="0" err="1" smtClean="0">
                <a:solidFill>
                  <a:srgbClr val="7030A0"/>
                </a:solidFill>
                <a:effectLst/>
                <a:cs typeface="Traditional Arabic" pitchFamily="18" charset="-78"/>
              </a:rPr>
              <a:t>TdaP</a:t>
            </a:r>
            <a:endParaRPr lang="en-US" dirty="0" smtClean="0">
              <a:solidFill>
                <a:srgbClr val="7030A0"/>
              </a:solidFill>
              <a:effectLst/>
              <a:cs typeface="Traditional Arabic" pitchFamily="18" charset="-78"/>
            </a:endParaRP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(</a:t>
            </a:r>
            <a:r>
              <a:rPr lang="en-US" dirty="0" err="1" smtClean="0">
                <a:solidFill>
                  <a:srgbClr val="7030A0"/>
                </a:solidFill>
                <a:effectLst/>
                <a:cs typeface="Traditional Arabic" pitchFamily="18" charset="-78"/>
              </a:rPr>
              <a:t>Td:adult</a:t>
            </a:r>
            <a:r>
              <a:rPr lang="en-US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 tetanus </a:t>
            </a:r>
            <a:r>
              <a:rPr lang="en-US" dirty="0" err="1" smtClean="0">
                <a:solidFill>
                  <a:srgbClr val="7030A0"/>
                </a:solidFill>
                <a:effectLst/>
                <a:cs typeface="Traditional Arabic" pitchFamily="18" charset="-78"/>
              </a:rPr>
              <a:t>toxoid</a:t>
            </a:r>
            <a:r>
              <a:rPr lang="en-US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 full dose and diphtheria </a:t>
            </a:r>
            <a:r>
              <a:rPr lang="en-US" dirty="0" err="1" smtClean="0">
                <a:solidFill>
                  <a:srgbClr val="7030A0"/>
                </a:solidFill>
                <a:effectLst/>
                <a:cs typeface="Traditional Arabic" pitchFamily="18" charset="-78"/>
              </a:rPr>
              <a:t>toxoid</a:t>
            </a:r>
            <a:r>
              <a:rPr lang="en-US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 reduced dose)</a:t>
            </a:r>
            <a:endParaRPr lang="en-US" dirty="0" smtClean="0">
              <a:solidFill>
                <a:srgbClr val="7030A0"/>
              </a:solidFill>
              <a:effectLst/>
              <a:cs typeface="Arial" pitchFamily="34" charset="0"/>
            </a:endParaRPr>
          </a:p>
          <a:p>
            <a:pPr eaLnBrk="1" hangingPunct="1"/>
            <a:r>
              <a:rPr lang="en-US" sz="2800" b="1" dirty="0" smtClean="0">
                <a:cs typeface="Traditional Arabic" pitchFamily="18" charset="-78"/>
              </a:rPr>
              <a:t>ADMINISTRATION</a:t>
            </a:r>
          </a:p>
          <a:p>
            <a:pPr lvl="1" eaLnBrk="1" hangingPunct="1"/>
            <a:r>
              <a:rPr lang="en-US" dirty="0" smtClean="0">
                <a:cs typeface="Traditional Arabic" pitchFamily="18" charset="-78"/>
              </a:rPr>
              <a:t>IM</a:t>
            </a:r>
            <a:endParaRPr lang="en-US" dirty="0" smtClean="0">
              <a:cs typeface="Arial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effectLst/>
              </a:rPr>
              <a:t>-</a:t>
            </a:r>
            <a:r>
              <a:rPr lang="en-US" b="1" dirty="0" smtClean="0">
                <a:effectLst/>
              </a:rPr>
              <a:t>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is the process by which an individual's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/>
                <a:hlinkClick r:id="rId2" action="ppaction://hlinkfile" tooltip="Immune system"/>
              </a:rPr>
              <a:t>immune system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becomes fortified against an agent (known as the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 tooltip="Antigen"/>
              </a:rPr>
              <a:t>immunogen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).</a:t>
            </a:r>
            <a:endParaRPr lang="ar-SA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Diphtheria, Tetanus &amp; </a:t>
            </a:r>
            <a:r>
              <a:rPr lang="en-US" sz="3200" dirty="0" err="1" smtClean="0">
                <a:solidFill>
                  <a:srgbClr val="0070C0"/>
                </a:solidFill>
                <a:effectLst/>
                <a:cs typeface="Traditional Arabic" pitchFamily="18" charset="-78"/>
              </a:rPr>
              <a:t>Pertussis</a:t>
            </a:r>
            <a:r>
              <a:rPr lang="en-US" sz="320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 (DTP)</a:t>
            </a:r>
            <a:endParaRPr lang="ar-SA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cs typeface="Traditional Arabic" pitchFamily="18" charset="-78"/>
              </a:rPr>
              <a:t>CONTRAINDICATIONS (CI)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raditional Arabic" pitchFamily="18" charset="-78"/>
              </a:rPr>
              <a:t>Encephalopathy within 7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raditional Arabic" pitchFamily="18" charset="-78"/>
              </a:rPr>
              <a:t>Progressive or unstable neurological disorders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Anaphylactic reaction to a previous dose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cs typeface="Traditional Arabic" pitchFamily="18" charset="-78"/>
              </a:rPr>
              <a:t>PRECAUTIONS</a:t>
            </a:r>
            <a:endParaRPr lang="en-US" sz="2400" i="1" dirty="0" smtClean="0">
              <a:cs typeface="Traditional Arabic" pitchFamily="18" charset="-7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raditional Arabic" pitchFamily="18" charset="-78"/>
              </a:rPr>
              <a:t>severe systemic reactions such 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Temp &gt; 40.5</a:t>
            </a:r>
            <a:r>
              <a:rPr lang="en-US" baseline="30000" dirty="0" smtClean="0">
                <a:cs typeface="Traditional Arabic" pitchFamily="18" charset="-78"/>
              </a:rPr>
              <a:t>0</a:t>
            </a:r>
            <a:r>
              <a:rPr lang="en-US" dirty="0" smtClean="0">
                <a:cs typeface="Traditional Arabic" pitchFamily="18" charset="-78"/>
              </a:rPr>
              <a:t>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persistent inconsolable crying &gt; 3 hours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Collapse episodes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raditional Arabic" pitchFamily="18" charset="-78"/>
              </a:rPr>
              <a:t>Convulsions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raditional Arabic" pitchFamily="18" charset="-78"/>
              </a:rPr>
              <a:t>Measles, Mumps &amp; Rubella (MMR)</a:t>
            </a:r>
            <a:endParaRPr lang="ar-SA" sz="32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Arial" pitchFamily="34" charset="0"/>
              </a:rPr>
              <a:t>PREPARATIONS: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MEASLES.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MMR.</a:t>
            </a:r>
          </a:p>
          <a:p>
            <a:pPr eaLnBrk="1" hangingPunct="1"/>
            <a:r>
              <a:rPr lang="en-US" b="1" dirty="0" smtClean="0">
                <a:cs typeface="Arial" pitchFamily="34" charset="0"/>
              </a:rPr>
              <a:t>ADMINISTRATION: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SC.</a:t>
            </a:r>
            <a:endParaRPr lang="en-US" b="1" dirty="0" smtClean="0">
              <a:cs typeface="Arial" pitchFamily="34" charset="0"/>
            </a:endParaRPr>
          </a:p>
          <a:p>
            <a:pPr eaLnBrk="1" hangingPunct="1"/>
            <a:r>
              <a:rPr lang="en-US" dirty="0" smtClean="0">
                <a:cs typeface="Arial" pitchFamily="34" charset="0"/>
              </a:rPr>
              <a:t> </a:t>
            </a:r>
            <a:r>
              <a:rPr lang="en-US" b="1" dirty="0" smtClean="0">
                <a:cs typeface="Arial" pitchFamily="34" charset="0"/>
              </a:rPr>
              <a:t>INDICATIONS: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Primary immunization at 1 &amp; 6 years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    </a:t>
            </a:r>
            <a:br>
              <a:rPr lang="en-US" sz="3600" b="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</a:br>
            <a:r>
              <a:rPr lang="en-US" sz="3600" b="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 </a:t>
            </a:r>
            <a:r>
              <a:rPr lang="en-US" sz="3600" b="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  </a:t>
            </a:r>
            <a:r>
              <a:rPr lang="en-US" sz="3600" b="0" dirty="0" smtClean="0">
                <a:solidFill>
                  <a:schemeClr val="accent4">
                    <a:lumMod val="10000"/>
                  </a:schemeClr>
                </a:solidFill>
                <a:effectLst/>
                <a:cs typeface="Traditional Arabic" pitchFamily="18" charset="-78"/>
              </a:rPr>
              <a:t>Pneumococcal vaccine</a:t>
            </a:r>
            <a:endParaRPr lang="ar-SA" b="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Arial" pitchFamily="34" charset="0"/>
              </a:rPr>
              <a:t>PREPARATIONS: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Purified capsular polysaccharide of 23 serotypes of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Streptococcus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pneumoniae</a:t>
            </a:r>
            <a:endParaRPr lang="en-US" i="1" dirty="0" smtClean="0"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13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valent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 conjugated vaccine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Arial" pitchFamily="34" charset="0"/>
              </a:rPr>
              <a:t>ADMINISTRATION: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IM / 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 dose/booster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  <a:t>    </a:t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  <a:t>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  <a:t> 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  <a:cs typeface="Traditional Arabic" pitchFamily="18" charset="-78"/>
              </a:rPr>
              <a:t>Pneumococcal vaccine</a:t>
            </a:r>
            <a:endParaRPr lang="ar-SA" sz="3200" b="0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cs typeface="Arial" pitchFamily="34" charset="0"/>
              </a:rPr>
              <a:t>INDICATIONS:</a:t>
            </a:r>
          </a:p>
          <a:p>
            <a:pPr lvl="1" eaLnBrk="1" hangingPunct="1"/>
            <a:r>
              <a:rPr lang="en-US" dirty="0" smtClean="0">
                <a:solidFill>
                  <a:schemeClr val="accent3">
                    <a:lumMod val="10000"/>
                  </a:schemeClr>
                </a:solidFill>
                <a:effectLst/>
                <a:cs typeface="Arial" pitchFamily="34" charset="0"/>
              </a:rPr>
              <a:t>Primary vaccination (conjugate vaccine)</a:t>
            </a:r>
          </a:p>
          <a:p>
            <a:pPr lvl="1" eaLnBrk="1" hangingPunct="1"/>
            <a:r>
              <a:rPr lang="en-US" i="1" dirty="0" smtClean="0">
                <a:cs typeface="Arial" pitchFamily="34" charset="0"/>
              </a:rPr>
              <a:t>children 2 yr. or older with</a:t>
            </a:r>
          </a:p>
          <a:p>
            <a:pPr lvl="2"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Anatomical or functional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asplenia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lvl="2"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Sickle cell disease</a:t>
            </a:r>
          </a:p>
          <a:p>
            <a:pPr lvl="2" eaLnBrk="1" hangingPunct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Nephrotic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 syndrome</a:t>
            </a:r>
          </a:p>
          <a:p>
            <a:pPr lvl="2" eaLnBrk="1" hangingPunct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Immunosuppression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25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25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25000"/>
                  </a:schemeClr>
                </a:solidFill>
                <a:effectLst/>
              </a:rPr>
              <a:t> </a:t>
            </a:r>
            <a:r>
              <a:rPr lang="en-US" sz="3200" b="0" dirty="0" smtClean="0">
                <a:solidFill>
                  <a:schemeClr val="accent3">
                    <a:lumMod val="25000"/>
                  </a:schemeClr>
                </a:solidFill>
                <a:effectLst/>
              </a:rPr>
              <a:t>   </a:t>
            </a:r>
            <a:r>
              <a:rPr lang="en-US" sz="3200" b="0" dirty="0" smtClean="0">
                <a:solidFill>
                  <a:schemeClr val="accent3">
                    <a:lumMod val="25000"/>
                  </a:schemeClr>
                </a:solidFill>
                <a:effectLst/>
              </a:rPr>
              <a:t>Meningococcal vaccine</a:t>
            </a:r>
            <a:endParaRPr lang="ar-SA" sz="3200" b="0" dirty="0">
              <a:solidFill>
                <a:schemeClr val="accent3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PREPARATIONS:</a:t>
            </a:r>
          </a:p>
          <a:p>
            <a:pPr lvl="1" eaLnBrk="1" hangingPunct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monovalent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 (A or C)</a:t>
            </a:r>
          </a:p>
          <a:p>
            <a:pPr lvl="1"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bivalent (A &amp; C)</a:t>
            </a:r>
          </a:p>
          <a:p>
            <a:pPr lvl="1" eaLnBrk="1" hangingPunct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quadrivalent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 (A,C,Y &amp; W‑135)</a:t>
            </a:r>
          </a:p>
          <a:p>
            <a:pPr lvl="1" eaLnBrk="1" hangingPunct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quadrivalent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 conjugate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quadrivalent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</a:p>
          <a:p>
            <a:pPr eaLnBrk="1" hangingPunct="1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ADMINISTRATION:</a:t>
            </a:r>
          </a:p>
          <a:p>
            <a:pPr lvl="1"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SC</a:t>
            </a:r>
          </a:p>
          <a:p>
            <a:pPr lvl="1"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Given at age of 9&amp;12 months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effectLst/>
              <a:cs typeface="Arial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en-US" sz="32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 </a:t>
            </a:r>
            <a:r>
              <a:rPr lang="en-US" sz="32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Meningococcal </a:t>
            </a:r>
            <a:r>
              <a:rPr lang="en-US" sz="32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Prophylaxis</a:t>
            </a:r>
            <a:endParaRPr lang="ar-SA" sz="3200" b="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cs typeface="Arial" pitchFamily="34" charset="0"/>
              </a:rPr>
              <a:t>INDICATIONS:</a:t>
            </a:r>
          </a:p>
          <a:p>
            <a:pPr lvl="1" eaLnBrk="1" hangingPunct="1"/>
            <a:r>
              <a:rPr lang="en-US" sz="2400" dirty="0" smtClean="0">
                <a:effectLst/>
                <a:cs typeface="Arial" pitchFamily="34" charset="0"/>
              </a:rPr>
              <a:t>Control of outbreaks</a:t>
            </a:r>
          </a:p>
          <a:p>
            <a:pPr lvl="1" eaLnBrk="1" hangingPunct="1"/>
            <a:r>
              <a:rPr lang="en-US" sz="2400" dirty="0" smtClean="0">
                <a:effectLst/>
                <a:cs typeface="Arial" pitchFamily="34" charset="0"/>
              </a:rPr>
              <a:t>Children with complement deficiencies or </a:t>
            </a:r>
            <a:r>
              <a:rPr lang="en-US" sz="2400" dirty="0" smtClean="0">
                <a:effectLst/>
                <a:cs typeface="Arial" pitchFamily="34" charset="0"/>
              </a:rPr>
              <a:t>a </a:t>
            </a:r>
            <a:r>
              <a:rPr lang="en-US" sz="2400" dirty="0" err="1" smtClean="0">
                <a:effectLst/>
                <a:cs typeface="Arial" pitchFamily="34" charset="0"/>
              </a:rPr>
              <a:t>splenia</a:t>
            </a:r>
            <a:endParaRPr lang="en-US" sz="2400" dirty="0" smtClean="0">
              <a:effectLst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effectLst/>
                <a:cs typeface="Arial" pitchFamily="34" charset="0"/>
              </a:rPr>
              <a:t>SIDE EFFECTS:</a:t>
            </a:r>
          </a:p>
          <a:p>
            <a:pPr lvl="1" eaLnBrk="1" hangingPunct="1"/>
            <a:r>
              <a:rPr lang="en-US" sz="2400" dirty="0" smtClean="0">
                <a:effectLst/>
                <a:cs typeface="Arial" pitchFamily="34" charset="0"/>
              </a:rPr>
              <a:t>local </a:t>
            </a:r>
            <a:r>
              <a:rPr lang="en-US" sz="2400" dirty="0" err="1" smtClean="0">
                <a:effectLst/>
                <a:cs typeface="Arial" pitchFamily="34" charset="0"/>
              </a:rPr>
              <a:t>erythema</a:t>
            </a:r>
            <a:r>
              <a:rPr lang="en-US" sz="2400" dirty="0" smtClean="0">
                <a:effectLst/>
                <a:cs typeface="Arial" pitchFamily="34" charset="0"/>
              </a:rPr>
              <a:t> and discomfort</a:t>
            </a:r>
          </a:p>
          <a:p>
            <a:pPr lvl="1" eaLnBrk="1" hangingPunct="1"/>
            <a:r>
              <a:rPr lang="en-US" sz="2400" dirty="0" smtClean="0">
                <a:effectLst/>
                <a:cs typeface="Arial" pitchFamily="34" charset="0"/>
              </a:rPr>
              <a:t>transient fever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</a:t>
            </a:r>
            <a:endParaRPr lang="en-US" sz="2000" smtClean="0"/>
          </a:p>
        </p:txBody>
      </p:sp>
      <p:graphicFrame>
        <p:nvGraphicFramePr>
          <p:cNvPr id="13398" name="Group 86"/>
          <p:cNvGraphicFramePr>
            <a:graphicFrameLocks noGrp="1"/>
          </p:cNvGraphicFramePr>
          <p:nvPr>
            <p:ph type="tbl" idx="1"/>
          </p:nvPr>
        </p:nvGraphicFramePr>
        <p:xfrm>
          <a:off x="685800" y="1676400"/>
          <a:ext cx="7924800" cy="4981576"/>
        </p:xfrm>
        <a:graphic>
          <a:graphicData uri="http://schemas.openxmlformats.org/drawingml/2006/table">
            <a:tbl>
              <a:tblPr rtl="1"/>
              <a:tblGrid>
                <a:gridCol w="3657600"/>
                <a:gridCol w="2667000"/>
                <a:gridCol w="1600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Intradermal (Preferred) or subcutaneous</a:t>
                      </a:r>
                      <a:endParaRPr kumimoji="0" lang="ar-S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BCG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intramuscular or intradermal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Cholera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Toxoids and 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DTP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924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5445" name="Group 85"/>
          <p:cNvGraphicFramePr>
            <a:graphicFrameLocks noGrp="1"/>
          </p:cNvGraphicFramePr>
          <p:nvPr/>
        </p:nvGraphicFramePr>
        <p:xfrm>
          <a:off x="457200" y="1600200"/>
          <a:ext cx="8305800" cy="4160520"/>
        </p:xfrm>
        <a:graphic>
          <a:graphicData uri="http://schemas.openxmlformats.org/drawingml/2006/table">
            <a:tbl>
              <a:tblPr rtl="1"/>
              <a:tblGrid>
                <a:gridCol w="3460750"/>
                <a:gridCol w="2178050"/>
                <a:gridCol w="2667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Rubella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Toxoids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Tetanus &amp; TD, DT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(Boosters may be intradermal)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Typhoid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Yellow fever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6493" name="Group 109"/>
          <p:cNvGraphicFramePr>
            <a:graphicFrameLocks noGrp="1"/>
          </p:cNvGraphicFramePr>
          <p:nvPr/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rtl="1"/>
              <a:tblGrid>
                <a:gridCol w="2590800"/>
                <a:gridCol w="2743200"/>
                <a:gridCol w="2895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MMR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Mumps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Plague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 or 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Pneumococcal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Rabies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7524" name="Group 116"/>
          <p:cNvGraphicFramePr>
            <a:graphicFrameLocks noGrp="1"/>
          </p:cNvGraphicFramePr>
          <p:nvPr/>
        </p:nvGraphicFramePr>
        <p:xfrm>
          <a:off x="457200" y="1600200"/>
          <a:ext cx="8458200" cy="5047361"/>
        </p:xfrm>
        <a:graphic>
          <a:graphicData uri="http://schemas.openxmlformats.org/drawingml/2006/table">
            <a:tbl>
              <a:tblPr rtl="1"/>
              <a:tblGrid>
                <a:gridCol w="2819400"/>
                <a:gridCol w="3048000"/>
                <a:gridCol w="2590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viral antigen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Hep. 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Haemop. 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 (Preferred)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 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Influenza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IPV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Measles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Meningococcal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 action="ppaction://hlinkfile" tooltip="Adaptive immune system"/>
              </a:rPr>
              <a:t>adaptive immune </a:t>
            </a:r>
            <a:r>
              <a:rPr lang="en-US" dirty="0" smtClean="0">
                <a:hlinkClick r:id="rId2" action="ppaction://hlinkfile" tooltip="Adaptive immune system"/>
              </a:rPr>
              <a:t>system</a:t>
            </a:r>
            <a:r>
              <a:rPr lang="en-US" dirty="0" smtClean="0"/>
              <a:t>: 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this system is exposed to </a:t>
            </a:r>
            <a:r>
              <a:rPr lang="en-US" dirty="0" smtClean="0">
                <a:hlinkClick r:id="rId3" action="ppaction://hlinkfile" tooltip="Molecule"/>
              </a:rPr>
              <a:t>molecules</a:t>
            </a:r>
            <a:r>
              <a:rPr lang="en-US" dirty="0" smtClean="0"/>
              <a:t> that are foreign to the body , it will orchestrate an immune response, and it will also develop the ability to quickly respond to a subsequent encounter (through </a:t>
            </a:r>
            <a:r>
              <a:rPr lang="en-US" dirty="0" smtClean="0">
                <a:hlinkClick r:id="rId4" action="ppaction://hlinkfile" tooltip="Immunological memory"/>
              </a:rPr>
              <a:t>immunological memory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5843" name="Picture 2" descr="http://loveforlife.com.au/files/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66800" y="274638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Arial" charset="0"/>
              </a:rPr>
              <a:t>ROUTINE ACTIVE IMMUNIZATION 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FOR INFANTS  &amp; CHILDREN</a:t>
            </a:r>
            <a:r>
              <a:rPr lang="en-US" sz="4000" b="0" smtClean="0"/>
              <a:t> </a:t>
            </a:r>
          </a:p>
        </p:txBody>
      </p:sp>
      <p:graphicFrame>
        <p:nvGraphicFramePr>
          <p:cNvPr id="11382" name="Group 118"/>
          <p:cNvGraphicFramePr>
            <a:graphicFrameLocks noGrp="1"/>
          </p:cNvGraphicFramePr>
          <p:nvPr>
            <p:ph type="tbl" idx="4294967295"/>
          </p:nvPr>
        </p:nvGraphicFramePr>
        <p:xfrm>
          <a:off x="1219200" y="1557338"/>
          <a:ext cx="7924800" cy="4419600"/>
        </p:xfrm>
        <a:graphic>
          <a:graphicData uri="http://schemas.openxmlformats.org/drawingml/2006/table">
            <a:tbl>
              <a:tblPr rtl="1"/>
              <a:tblGrid>
                <a:gridCol w="5364162"/>
                <a:gridCol w="2560638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BCG, HBV 1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At birth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DPT + HiB + OPV 1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HBV 2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DPT + HiB + OPV 2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DPT + HiB + OPV 3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HBV 3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MMR 1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DPT + HiB + OPV 1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booster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DPT + OPV 2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booster, MMR 2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– 6 years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Td (Repeated every 10 yrs.)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 – 16 years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66800" y="-381000"/>
            <a:ext cx="807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0" dirty="0" smtClean="0">
                <a:solidFill>
                  <a:schemeClr val="accent3">
                    <a:lumMod val="10000"/>
                  </a:schemeClr>
                </a:solidFill>
                <a:effectLst/>
                <a:latin typeface="Arial" charset="0"/>
              </a:rPr>
              <a:t>Revised Basic Vaccination Schedule</a:t>
            </a:r>
            <a:endParaRPr lang="en-US" sz="1800" b="0" u="sng" dirty="0" smtClean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11382" name="Group 118"/>
          <p:cNvGraphicFramePr>
            <a:graphicFrameLocks noGrp="1"/>
          </p:cNvGraphicFramePr>
          <p:nvPr>
            <p:ph type="tbl" idx="4294967295"/>
          </p:nvPr>
        </p:nvGraphicFramePr>
        <p:xfrm>
          <a:off x="685800" y="658279"/>
          <a:ext cx="8003148" cy="6199721"/>
        </p:xfrm>
        <a:graphic>
          <a:graphicData uri="http://schemas.openxmlformats.org/drawingml/2006/table">
            <a:tbl>
              <a:tblPr rtl="1"/>
              <a:tblGrid>
                <a:gridCol w="3161764"/>
                <a:gridCol w="3236014"/>
                <a:gridCol w="160537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اللقاح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الدرن ، الالتهاب الكبدي (ب)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BCG,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HepB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At birth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7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الاطفال المحلل ( الثلاثي البكتيري،الالتهاب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+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الكبدي ب، المستديمة </a:t>
                      </a:r>
                      <a:r>
                        <a:rPr kumimoji="0" lang="ar-S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النزلية)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IPV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DTaP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HepB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)+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PCV+rota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7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الأطفال المحلل(الثلاثي البكتيري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، الالتهاب الكبدي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ب،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المستديمة النزلية)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IPV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DTaP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HepB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)+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PCV+rota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الاطفال الفموي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OPV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DTaP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HepB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)+PCV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الحصبة المفرد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Measles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(Mono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)+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meningococcal conjugate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quadrivalent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7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شلل الاطفال الفموي، الثلاثي الفيروسي، الجديري المائي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OPV, MMR,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PCV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meningococcal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conjugate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quadrivalent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5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الاطفال الفموي (الثلاثي البكتيري،المستديمة النزلية) ، الالتهاب الكبدي(أ)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OPV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DTaP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),MMR,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Varicella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HepA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الالتهاب الكبدي(أ)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HepA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7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الأطفال، الثلاثي البكتيري، الثلاثي الفيروسي، الجديري المائي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OPV,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DTaP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MMR,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Varicella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– 6 Years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m551a7f1"/>
          <p:cNvPicPr>
            <a:picLocks noChangeAspect="1" noChangeArrowheads="1"/>
          </p:cNvPicPr>
          <p:nvPr/>
        </p:nvPicPr>
        <p:blipFill>
          <a:blip r:embed="rId2" cstate="print"/>
          <a:srcRect b="60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Oval 5"/>
          <p:cNvSpPr>
            <a:spLocks noChangeArrowheads="1"/>
          </p:cNvSpPr>
          <p:nvPr/>
        </p:nvSpPr>
        <p:spPr bwMode="auto">
          <a:xfrm>
            <a:off x="57150" y="1781175"/>
            <a:ext cx="1301750" cy="38893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6"/>
          <p:cNvSpPr>
            <a:spLocks noChangeArrowheads="1"/>
          </p:cNvSpPr>
          <p:nvPr/>
        </p:nvSpPr>
        <p:spPr bwMode="auto">
          <a:xfrm>
            <a:off x="127000" y="3281363"/>
            <a:ext cx="13176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7"/>
          <p:cNvSpPr>
            <a:spLocks noChangeArrowheads="1"/>
          </p:cNvSpPr>
          <p:nvPr/>
        </p:nvSpPr>
        <p:spPr bwMode="auto">
          <a:xfrm>
            <a:off x="47625" y="5124450"/>
            <a:ext cx="13176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7100888" y="5124450"/>
            <a:ext cx="11779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9"/>
          <p:cNvSpPr>
            <a:spLocks noChangeArrowheads="1"/>
          </p:cNvSpPr>
          <p:nvPr/>
        </p:nvSpPr>
        <p:spPr bwMode="auto">
          <a:xfrm>
            <a:off x="77788" y="4235450"/>
            <a:ext cx="1111250" cy="48895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551a7f2"/>
          <p:cNvPicPr>
            <a:picLocks noChangeAspect="1" noChangeArrowheads="1"/>
          </p:cNvPicPr>
          <p:nvPr/>
        </p:nvPicPr>
        <p:blipFill>
          <a:blip r:embed="rId2" cstate="print"/>
          <a:srcRect b="64900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Oval 5"/>
          <p:cNvSpPr>
            <a:spLocks noChangeArrowheads="1"/>
          </p:cNvSpPr>
          <p:nvPr/>
        </p:nvSpPr>
        <p:spPr bwMode="auto">
          <a:xfrm>
            <a:off x="-47625" y="1995488"/>
            <a:ext cx="1968500" cy="48101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Oval 6"/>
          <p:cNvSpPr>
            <a:spLocks noChangeArrowheads="1"/>
          </p:cNvSpPr>
          <p:nvPr/>
        </p:nvSpPr>
        <p:spPr bwMode="auto">
          <a:xfrm>
            <a:off x="4032250" y="2443163"/>
            <a:ext cx="8985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-9525" y="3227388"/>
            <a:ext cx="8985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  </a:t>
            </a:r>
            <a:br>
              <a:rPr lang="en-US" dirty="0" smtClean="0">
                <a:solidFill>
                  <a:srgbClr val="33CC33"/>
                </a:solidFill>
                <a:latin typeface="Arial" charset="0"/>
              </a:rPr>
            </a:b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Catch </a:t>
            </a: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up schedule &lt; 7 yr.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First visit :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Dtab,Hib,HBV,MMR,PCV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r>
              <a:rPr lang="en-US" dirty="0" smtClean="0">
                <a:effectLst/>
              </a:rPr>
              <a:t>Interval after first visit</a:t>
            </a:r>
          </a:p>
          <a:p>
            <a:r>
              <a:rPr lang="en-US" dirty="0" smtClean="0">
                <a:solidFill>
                  <a:srgbClr val="0070C0"/>
                </a:solidFill>
                <a:effectLst/>
              </a:rPr>
              <a:t>1 mo :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DTaP,IPV,HBV,Var.PCV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r>
              <a:rPr lang="en-US" dirty="0" smtClean="0">
                <a:solidFill>
                  <a:srgbClr val="0070C0"/>
                </a:solidFill>
                <a:effectLst/>
              </a:rPr>
              <a:t>2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mo:DTaP,Hib,IPV.PCV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r>
              <a:rPr lang="en-US" dirty="0" smtClean="0">
                <a:solidFill>
                  <a:srgbClr val="0070C0"/>
                </a:solidFill>
                <a:effectLst/>
              </a:rPr>
              <a:t>&gt;8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mo:DTaP,HBV,IPV.PCV</a:t>
            </a:r>
            <a:endParaRPr lang="ar-SA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   Catch </a:t>
            </a: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up schedule &gt; 7 yr.</a:t>
            </a:r>
          </a:p>
        </p:txBody>
      </p:sp>
      <p:graphicFrame>
        <p:nvGraphicFramePr>
          <p:cNvPr id="23692" name="Group 140"/>
          <p:cNvGraphicFramePr>
            <a:graphicFrameLocks noGrp="1"/>
          </p:cNvGraphicFramePr>
          <p:nvPr>
            <p:ph type="tbl" idx="1"/>
          </p:nvPr>
        </p:nvGraphicFramePr>
        <p:xfrm>
          <a:off x="533400" y="1371600"/>
          <a:ext cx="8229600" cy="4934650"/>
        </p:xfrm>
        <a:graphic>
          <a:graphicData uri="http://schemas.openxmlformats.org/drawingml/2006/table">
            <a:tbl>
              <a:tblPr rtl="1"/>
              <a:tblGrid>
                <a:gridCol w="3657600"/>
                <a:gridCol w="24384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Recommended Vaccine (s)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Before giving BCG,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Tuberculin, skin testing is recommended if feasible.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BCG, Td, OPV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visit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Interval after 1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visit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MMR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 month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Td, OPV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Td, OPV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8 – 14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Repeat every 10 yrs. throughout life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years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2712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Catch up immunization schedule</a:t>
            </a:r>
            <a:b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for aged 4 m through 6 yrs who start late or who are more than one month behind.</a:t>
            </a:r>
            <a:endParaRPr lang="ar-SA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55350" name="Group 54"/>
          <p:cNvGraphicFramePr>
            <a:graphicFrameLocks noGrp="1"/>
          </p:cNvGraphicFramePr>
          <p:nvPr>
            <p:ph idx="4294967295"/>
          </p:nvPr>
        </p:nvGraphicFramePr>
        <p:xfrm>
          <a:off x="126682" y="1524001"/>
          <a:ext cx="9017318" cy="4855527"/>
        </p:xfrm>
        <a:graphic>
          <a:graphicData uri="http://schemas.openxmlformats.org/drawingml/2006/table">
            <a:tbl>
              <a:tblPr rtl="1"/>
              <a:tblGrid>
                <a:gridCol w="208280"/>
                <a:gridCol w="1619250"/>
                <a:gridCol w="1082675"/>
                <a:gridCol w="1477963"/>
                <a:gridCol w="1374775"/>
                <a:gridCol w="1143000"/>
                <a:gridCol w="2111375"/>
              </a:tblGrid>
              <a:tr h="106679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4 to dose 5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3 to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4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2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dose 3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Interval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1 to dose 2 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minimum.aage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dose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Birth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DD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  if the 4 th dose given &lt;4 yrs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Diphtheria               , tetanus  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pertussis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28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 w if   3 doses&lt;12m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 if &lt;12m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w if &gt;12m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 if @ 15m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 if age &lt;12m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w if &gt;12m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 if @ 15m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HIB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if 3 doses @&lt;12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if &lt;12m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if@12m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 if @24m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4w if &lt;12m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8w if @ or &gt;12m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 if @24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pneumococcal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203325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Catch up immunization schedule</a:t>
            </a:r>
            <a:b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for aged 4 m through 6 yrs who start late or who are more than one month behind.</a:t>
            </a:r>
            <a:endParaRPr lang="ar-SA" sz="2000" b="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ph idx="4294967295"/>
          </p:nvPr>
        </p:nvGraphicFramePr>
        <p:xfrm>
          <a:off x="201409" y="1600200"/>
          <a:ext cx="8561591" cy="3470275"/>
        </p:xfrm>
        <a:graphic>
          <a:graphicData uri="http://schemas.openxmlformats.org/drawingml/2006/table">
            <a:tbl>
              <a:tblPr rtl="1"/>
              <a:tblGrid>
                <a:gridCol w="208280"/>
                <a:gridCol w="208280"/>
                <a:gridCol w="1043170"/>
                <a:gridCol w="1144073"/>
                <a:gridCol w="1412656"/>
                <a:gridCol w="2500342"/>
                <a:gridCol w="204479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3-4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2-3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1-2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 age for dose 1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Inactiva Polio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MMR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Varicella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 A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"/>
            <a:ext cx="8305800" cy="990599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Catch up immunization schedule</a:t>
            </a:r>
            <a:br>
              <a:rPr lang="en-US" sz="24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</a:br>
            <a:r>
              <a:rPr lang="en-US" sz="24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for aged 6 yrs through 18 years. </a:t>
            </a:r>
            <a:endParaRPr lang="ar-SA" sz="2400" b="0" dirty="0" smtClean="0">
              <a:solidFill>
                <a:schemeClr val="accent4">
                  <a:lumMod val="25000"/>
                </a:schemeClr>
              </a:solidFill>
              <a:effectLst/>
            </a:endParaRP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ph idx="4294967295"/>
          </p:nvPr>
        </p:nvGraphicFramePr>
        <p:xfrm>
          <a:off x="484609" y="990600"/>
          <a:ext cx="8659391" cy="6001704"/>
        </p:xfrm>
        <a:graphic>
          <a:graphicData uri="http://schemas.openxmlformats.org/drawingml/2006/table">
            <a:tbl>
              <a:tblPr rtl="1"/>
              <a:tblGrid>
                <a:gridCol w="208280"/>
                <a:gridCol w="1553983"/>
                <a:gridCol w="1038522"/>
                <a:gridCol w="1417135"/>
                <a:gridCol w="1319821"/>
                <a:gridCol w="1096303"/>
                <a:gridCol w="202534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4 to dose 5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3 to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4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2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dose 3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Interval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1 to dose 2 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.age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dose 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Birth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DD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 B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291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 if 1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dose &lt;12 m.of age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weeks if  1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dose &lt;12m.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 if 1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dose @12 m or &gt;.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weeks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yrs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Tetanus,Diphtheria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/Tetanus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Diphtheria 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pertussis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(Td),(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Tdap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28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28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38703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w 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weeks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Inactivated Poliovirus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0CB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 if &lt;13yrs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Varicella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 A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D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4w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12m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Measles ,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Mumps,Rubella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4D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4D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elements of the immune system that are improved by immunization are the </a:t>
            </a:r>
            <a:r>
              <a:rPr lang="en-US" dirty="0" smtClean="0">
                <a:hlinkClick r:id="rId2" action="ppaction://hlinkfile" tooltip="B cell"/>
              </a:rPr>
              <a:t>B cells</a:t>
            </a:r>
            <a:r>
              <a:rPr lang="en-US" dirty="0" smtClean="0"/>
              <a:t> (and the </a:t>
            </a:r>
            <a:r>
              <a:rPr lang="en-US" dirty="0" smtClean="0">
                <a:hlinkClick r:id="rId3" action="ppaction://hlinkfile" tooltip="Antibody"/>
              </a:rPr>
              <a:t>antibodies</a:t>
            </a:r>
            <a:r>
              <a:rPr lang="en-US" dirty="0" smtClean="0"/>
              <a:t> they produce) and </a:t>
            </a:r>
            <a:r>
              <a:rPr lang="en-US" dirty="0" smtClean="0">
                <a:hlinkClick r:id="rId4" action="ppaction://hlinkfile" tooltip="T cell"/>
              </a:rPr>
              <a:t>T cells</a:t>
            </a:r>
            <a:r>
              <a:rPr lang="en-US" dirty="0" smtClean="0"/>
              <a:t>. </a:t>
            </a:r>
            <a:r>
              <a:rPr lang="en-US" dirty="0" smtClean="0">
                <a:hlinkClick r:id="rId5" action="ppaction://hlinkfile" tooltip="Memory B cell"/>
              </a:rPr>
              <a:t>Memory </a:t>
            </a:r>
            <a:r>
              <a:rPr lang="en-US" dirty="0" smtClean="0">
                <a:hlinkClick r:id="rId5" action="ppaction://hlinkfile" tooltip="Memory B cell"/>
              </a:rPr>
              <a:t>B cell</a:t>
            </a:r>
            <a:r>
              <a:rPr lang="en-US" dirty="0" smtClean="0"/>
              <a:t> and </a:t>
            </a:r>
            <a:r>
              <a:rPr lang="en-US" dirty="0" smtClean="0">
                <a:hlinkClick r:id="rId6" action="ppaction://hlinkfile" tooltip="Memory T cells"/>
              </a:rPr>
              <a:t>memory T cells</a:t>
            </a:r>
            <a:r>
              <a:rPr lang="en-US" dirty="0" smtClean="0"/>
              <a:t> are responsible for a swift response to a second encounter with a foreign molecule.</a:t>
            </a:r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175" cy="6308725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Complications &amp;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contraindications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.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800" b="0" dirty="0" smtClean="0">
                <a:solidFill>
                  <a:srgbClr val="0070C0"/>
                </a:solidFill>
                <a:effectLst/>
              </a:rPr>
              <a:t>-</a:t>
            </a:r>
            <a:r>
              <a:rPr lang="en-US" sz="2400" b="0" dirty="0" err="1" smtClean="0">
                <a:solidFill>
                  <a:srgbClr val="0070C0"/>
                </a:solidFill>
                <a:effectLst/>
              </a:rPr>
              <a:t>Swelling,discomfort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 at the injection site and mild fever.</a:t>
            </a:r>
            <a:br>
              <a:rPr lang="en-US" sz="2400" b="0" dirty="0" smtClean="0">
                <a:solidFill>
                  <a:srgbClr val="0070C0"/>
                </a:solidFill>
                <a:effectLst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2400" b="0" dirty="0" smtClean="0">
                <a:solidFill>
                  <a:srgbClr val="0070C0"/>
                </a:solidFill>
                <a:effectLst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</a:rPr>
              <a:t>-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If there is family </a:t>
            </a:r>
            <a:r>
              <a:rPr lang="en-US" sz="2400" b="0" dirty="0" err="1" smtClean="0">
                <a:solidFill>
                  <a:srgbClr val="0070C0"/>
                </a:solidFill>
                <a:effectLst/>
              </a:rPr>
              <a:t>hx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 of </a:t>
            </a:r>
            <a:r>
              <a:rPr lang="en-US" sz="2400" b="0" dirty="0" err="1" smtClean="0">
                <a:solidFill>
                  <a:srgbClr val="0070C0"/>
                </a:solidFill>
                <a:effectLst/>
              </a:rPr>
              <a:t>f.convulsion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 ,advise on fever prevention should be given.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pic>
        <p:nvPicPr>
          <p:cNvPr id="4" name="Table Placeholder 3" descr="12_pink_roses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447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927725"/>
          </a:xfrm>
        </p:spPr>
        <p:txBody>
          <a:bodyPr/>
          <a:lstStyle/>
          <a:p>
            <a:r>
              <a:rPr lang="en-US" sz="3600" dirty="0" smtClean="0"/>
              <a:t>-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Complications &amp;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contraindications</a:t>
            </a: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sz="2800" b="0" dirty="0" smtClean="0">
                <a:solidFill>
                  <a:srgbClr val="0070C0"/>
                </a:solidFill>
                <a:effectLst/>
              </a:rPr>
              <a:t>Live vaccine </a:t>
            </a:r>
            <a:r>
              <a:rPr lang="en-US" sz="2800" b="0" dirty="0" smtClean="0">
                <a:solidFill>
                  <a:srgbClr val="0070C0"/>
                </a:solidFill>
                <a:effectLst/>
              </a:rPr>
              <a:t>should not be given to children with impaired immune </a:t>
            </a:r>
            <a:r>
              <a:rPr lang="en-US" sz="2800" b="0" dirty="0" err="1" smtClean="0">
                <a:solidFill>
                  <a:srgbClr val="0070C0"/>
                </a:solidFill>
                <a:effectLst/>
              </a:rPr>
              <a:t>responsivness</a:t>
            </a:r>
            <a:r>
              <a:rPr lang="en-US" sz="2800" b="0" dirty="0" smtClean="0">
                <a:solidFill>
                  <a:srgbClr val="0070C0"/>
                </a:solidFill>
                <a:effectLst/>
              </a:rPr>
              <a:t>(except in children with HIV infection in whom MMR vaccine can be given).</a:t>
            </a:r>
            <a:endParaRPr lang="ar-SA" sz="28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7050" y="6134100"/>
            <a:ext cx="8616950" cy="1447800"/>
          </a:xfrm>
        </p:spPr>
      </p:sp>
      <p:sp>
        <p:nvSpPr>
          <p:cNvPr id="4" name="Rectangle 3"/>
          <p:cNvSpPr/>
          <p:nvPr/>
        </p:nvSpPr>
        <p:spPr>
          <a:xfrm>
            <a:off x="274842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00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cs typeface="Traditional Arabic" pitchFamily="18" charset="-78"/>
              </a:rPr>
              <a:t>-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Complications &amp;contraindications 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/>
            </a:r>
            <a:b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</a:b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/>
            </a:r>
            <a:b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</a:b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-</a:t>
            </a: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Moderate </a:t>
            </a: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or severe illness with or without fever</a:t>
            </a:r>
            <a:b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-Anaphylactic reaction to vaccine or vaccine constituent</a:t>
            </a:r>
            <a:b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-Live attenuated vaccines</a:t>
            </a:r>
            <a:b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-Pregnant </a:t>
            </a: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women</a:t>
            </a:r>
            <a:b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-</a:t>
            </a:r>
            <a:r>
              <a:rPr lang="en-US" sz="2400" b="0" dirty="0" err="1" smtClean="0">
                <a:solidFill>
                  <a:srgbClr val="0070C0"/>
                </a:solidFill>
                <a:effectLst/>
                <a:cs typeface="Traditional Arabic" pitchFamily="18" charset="-78"/>
              </a:rPr>
              <a:t>Immunocompromised</a:t>
            </a: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 / </a:t>
            </a:r>
            <a:r>
              <a:rPr lang="en-US" sz="2400" b="0" dirty="0" err="1" smtClean="0">
                <a:solidFill>
                  <a:srgbClr val="0070C0"/>
                </a:solidFill>
                <a:effectLst/>
                <a:cs typeface="Traditional Arabic" pitchFamily="18" charset="-78"/>
              </a:rPr>
              <a:t>Immunosuppressed</a:t>
            </a: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 children</a:t>
            </a:r>
            <a:b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  <a:cs typeface="Traditional Arabic" pitchFamily="18" charset="-78"/>
              </a:rPr>
              <a:t>-within 3-11 months of immunoglobulin administration</a:t>
            </a:r>
            <a:r>
              <a:rPr lang="en-US" sz="2800" b="0" dirty="0" smtClean="0">
                <a:solidFill>
                  <a:srgbClr val="0070C0"/>
                </a:solidFill>
                <a:effectLst/>
                <a:cs typeface="Arial" pitchFamily="34" charset="0"/>
              </a:rPr>
              <a:t/>
            </a:r>
            <a:br>
              <a:rPr lang="en-US" sz="2800" b="0" dirty="0" smtClean="0">
                <a:solidFill>
                  <a:srgbClr val="0070C0"/>
                </a:solidFill>
                <a:effectLst/>
                <a:cs typeface="Arial" pitchFamily="34" charset="0"/>
              </a:rPr>
            </a:br>
            <a:endParaRPr lang="ar-SA" sz="28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6324600"/>
            <a:ext cx="8540750" cy="152400"/>
          </a:xfrm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5175" cy="5927725"/>
          </a:xfrm>
        </p:spPr>
        <p:txBody>
          <a:bodyPr/>
          <a:lstStyle/>
          <a:p>
            <a:r>
              <a:rPr lang="en-US" sz="3200" dirty="0" smtClean="0"/>
              <a:t>-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Complications &amp;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contraindications</a:t>
            </a:r>
            <a:b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</a:b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  <a:b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</a:b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The 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only contraindication to </a:t>
            </a:r>
            <a:r>
              <a:rPr lang="en-US" sz="2400" b="0" dirty="0" err="1" smtClean="0">
                <a:solidFill>
                  <a:srgbClr val="0070C0"/>
                </a:solidFill>
                <a:effectLst/>
              </a:rPr>
              <a:t>pertussis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  vaccination 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if the child has experienced a sever local or general reaction to a preceding dose.</a:t>
            </a:r>
            <a:br>
              <a:rPr lang="en-US" sz="2400" b="0" dirty="0" smtClean="0">
                <a:solidFill>
                  <a:srgbClr val="0070C0"/>
                </a:solidFill>
                <a:effectLst/>
              </a:rPr>
            </a:br>
            <a:r>
              <a:rPr lang="en-US" sz="2400" b="0" dirty="0" smtClean="0">
                <a:solidFill>
                  <a:srgbClr val="0070C0"/>
                </a:solidFill>
                <a:effectLst/>
              </a:rPr>
              <a:t>-If 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there is an evolving neurological </a:t>
            </a:r>
            <a:r>
              <a:rPr lang="en-US" sz="2400" b="0" dirty="0" err="1" smtClean="0">
                <a:solidFill>
                  <a:srgbClr val="0070C0"/>
                </a:solidFill>
                <a:effectLst/>
              </a:rPr>
              <a:t>problem,immunisation</a:t>
            </a:r>
            <a:r>
              <a:rPr lang="en-US" sz="2400" b="0" dirty="0" smtClean="0">
                <a:solidFill>
                  <a:srgbClr val="0070C0"/>
                </a:solidFill>
                <a:effectLst/>
              </a:rPr>
              <a:t> should be deferred until the condition is stable. </a:t>
            </a:r>
            <a:endParaRPr lang="ar-SA" sz="24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 </a:t>
            </a:r>
            <a:b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</a:br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 </a:t>
            </a:r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  </a:t>
            </a:r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Immunization </a:t>
            </a:r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Of Special Groups</a:t>
            </a:r>
            <a:endParaRPr lang="ar-SA" sz="3200" b="0" dirty="0">
              <a:solidFill>
                <a:schemeClr val="accent4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cs typeface="Traditional Arabic" pitchFamily="18" charset="-78"/>
              </a:rPr>
              <a:t>IMMUNOCOMPROMISED HOSTS</a:t>
            </a:r>
            <a:endParaRPr lang="en-US" sz="2400" b="1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Avoid MMR, measles (may be used in HIV)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Avoid OPV; use IPV for these children and their household contacts(gastrointestinal excretions of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cs typeface="Traditional Arabic" pitchFamily="18" charset="-78"/>
              </a:rPr>
              <a:t>po</a:t>
            </a:r>
            <a:r>
              <a:rPr lang="en-US" sz="2400" b="1" dirty="0" smtClean="0">
                <a:solidFill>
                  <a:srgbClr val="7030A0"/>
                </a:solidFill>
                <a:effectLst/>
                <a:cs typeface="Traditional Arabic" pitchFamily="18" charset="-78"/>
              </a:rPr>
              <a:t> vaccine).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Traditional Arabic" pitchFamily="18" charset="-7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cs typeface="Traditional Arabic" pitchFamily="18" charset="-78"/>
              </a:rPr>
              <a:t>PRETERM INFANTS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Treat as term babies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Avoid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OPV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 in hospital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Influenza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 vaccine in BPD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may delay HBV if &lt;2 kg &amp; mother is </a:t>
            </a:r>
            <a:r>
              <a:rPr lang="en-US" sz="2000" dirty="0" err="1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HBsAG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cs typeface="Traditional Arabic" pitchFamily="18" charset="-78"/>
              </a:rPr>
              <a:t> negative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8153400" cy="6858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  What 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is the benefit of the Live 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 attenuated </a:t>
            </a:r>
            <a:r>
              <a:rPr lang="en-US" sz="2800" b="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polio oral vaccine? is it still used today?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-provides local and systemic immunity</a:t>
            </a:r>
            <a:br>
              <a:rPr lang="en-US" dirty="0" smtClean="0"/>
            </a:br>
            <a:r>
              <a:rPr lang="en-US" dirty="0" smtClean="0"/>
              <a:t>- It is </a:t>
            </a:r>
            <a:r>
              <a:rPr lang="en-US" dirty="0" smtClean="0"/>
              <a:t>discontinued</a:t>
            </a:r>
            <a:r>
              <a:rPr lang="en-US" dirty="0" smtClean="0"/>
              <a:t> </a:t>
            </a:r>
            <a:r>
              <a:rPr lang="en-US" dirty="0" smtClean="0"/>
              <a:t>in the U.S </a:t>
            </a:r>
            <a:r>
              <a:rPr lang="en-US" dirty="0" err="1" smtClean="0"/>
              <a:t>becuse</a:t>
            </a:r>
            <a:r>
              <a:rPr lang="en-US" dirty="0" smtClean="0"/>
              <a:t> </a:t>
            </a:r>
            <a:r>
              <a:rPr lang="en-US" dirty="0" smtClean="0"/>
              <a:t>of the risk of developing paralytic poliomyelitis in those </a:t>
            </a:r>
            <a:r>
              <a:rPr lang="en-US" dirty="0" err="1" smtClean="0"/>
              <a:t>immunecompromised</a:t>
            </a:r>
            <a:r>
              <a:rPr lang="en-US" dirty="0" smtClean="0"/>
              <a:t>. It is still used in other parts of the world</a:t>
            </a:r>
            <a:br>
              <a:rPr lang="en-US" dirty="0" smtClean="0"/>
            </a:b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    Influenza </a:t>
            </a:r>
            <a:r>
              <a:rPr lang="en-US" sz="3200" b="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Virus</a:t>
            </a:r>
            <a:endParaRPr lang="ar-SA" sz="3200" b="0" dirty="0">
              <a:solidFill>
                <a:schemeClr val="accent4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Arial" pitchFamily="34" charset="0"/>
              </a:rPr>
              <a:t>Nature of vaccine:</a:t>
            </a:r>
          </a:p>
          <a:p>
            <a:pPr lvl="1" eaLnBrk="1" hangingPunct="1"/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Killed vaccine(injection).</a:t>
            </a:r>
          </a:p>
          <a:p>
            <a:pPr lvl="1" eaLnBrk="1" hangingPunct="1"/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Live attenuated(intranasal)</a:t>
            </a:r>
          </a:p>
          <a:p>
            <a:pPr eaLnBrk="1" hangingPunct="1"/>
            <a:r>
              <a:rPr lang="en-US" b="1" dirty="0" smtClean="0">
                <a:cs typeface="Arial" pitchFamily="34" charset="0"/>
              </a:rPr>
              <a:t> Preparations:</a:t>
            </a:r>
            <a:endParaRPr lang="en-US" dirty="0" smtClean="0">
              <a:cs typeface="Arial" pitchFamily="34" charset="0"/>
            </a:endParaRPr>
          </a:p>
          <a:p>
            <a:pPr lvl="1" eaLnBrk="1" hangingPunct="1"/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whole and “split virus” vaccines.</a:t>
            </a:r>
          </a:p>
          <a:p>
            <a:pPr lvl="1" eaLnBrk="1" hangingPunct="1"/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“split virus” vaccines are recommended for children 6 months and older.</a:t>
            </a:r>
          </a:p>
          <a:p>
            <a:pPr lvl="1" eaLnBrk="1" hangingPunct="1"/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cs typeface="Arial" pitchFamily="34" charset="0"/>
              </a:rPr>
              <a:t>composition of the vaccine is changed annually.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Influenza vaccine.</a:t>
            </a:r>
            <a:endParaRPr lang="ar-SA" sz="3200" dirty="0">
              <a:solidFill>
                <a:schemeClr val="accent4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dirty="0" smtClean="0">
                <a:cs typeface="Arial" pitchFamily="34" charset="0"/>
              </a:rPr>
              <a:t>Indications: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Sickle cell anemia.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Chronic </a:t>
            </a:r>
            <a:r>
              <a:rPr lang="en-US" sz="2400" b="1" dirty="0" err="1" smtClean="0">
                <a:cs typeface="Arial" pitchFamily="34" charset="0"/>
              </a:rPr>
              <a:t>salicylate</a:t>
            </a:r>
            <a:r>
              <a:rPr lang="en-US" sz="2400" b="1" dirty="0" smtClean="0">
                <a:cs typeface="Arial" pitchFamily="34" charset="0"/>
              </a:rPr>
              <a:t> therapy.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Diabetes mellitus.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Chronic renal disease.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Chronic metabolic disease.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immunosuppressive conditions: cancer, HIV etc.</a:t>
            </a:r>
          </a:p>
          <a:p>
            <a:pPr lvl="1" algn="just" eaLnBrk="1" hangingPunct="1"/>
            <a:r>
              <a:rPr lang="en-US" sz="2400" b="1" dirty="0" smtClean="0">
                <a:cs typeface="Arial" pitchFamily="34" charset="0"/>
              </a:rPr>
              <a:t>Hospital personnel with significant patient contact.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33CC33"/>
                </a:solidFill>
                <a:latin typeface="Arial" charset="0"/>
              </a:rPr>
              <a:t>  Immunization </a:t>
            </a:r>
            <a:r>
              <a:rPr lang="en-US" sz="3600" dirty="0" smtClean="0">
                <a:solidFill>
                  <a:srgbClr val="33CC33"/>
                </a:solidFill>
                <a:latin typeface="Arial" charset="0"/>
              </a:rPr>
              <a:t>&amp; Immunity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	</a:t>
            </a:r>
            <a:r>
              <a:rPr lang="en-US" b="1" dirty="0" smtClean="0">
                <a:solidFill>
                  <a:srgbClr val="FF33CC"/>
                </a:solidFill>
              </a:rPr>
              <a:t>Misconceptions concerning vaccine contraindications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FF33CC"/>
              </a:solidFill>
            </a:endParaRPr>
          </a:p>
          <a:p>
            <a:pPr algn="just" eaLnBrk="1" hangingPunct="1">
              <a:buClr>
                <a:schemeClr val="tx1"/>
              </a:buClr>
              <a:buSzPct val="130000"/>
              <a:defRPr/>
            </a:pPr>
            <a:r>
              <a:rPr lang="en-US" sz="2800" b="1" dirty="0" smtClean="0"/>
              <a:t>Mild acute illness with low-grade fever or mild diarrhea illness in an otherwise well child.</a:t>
            </a:r>
          </a:p>
          <a:p>
            <a:pPr algn="just" eaLnBrk="1" hangingPunct="1">
              <a:buClr>
                <a:schemeClr val="tx1"/>
              </a:buClr>
              <a:buSzPct val="130000"/>
              <a:defRPr/>
            </a:pPr>
            <a:r>
              <a:rPr lang="en-US" sz="2800" b="1" dirty="0" smtClean="0"/>
              <a:t>Current antimicrobial therapy or the convalescent phase of illness.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19459" name="Picture 2" descr="C:\Users\ELHAM\Pictures\صور الجوال\678678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05" y="254358"/>
            <a:ext cx="8534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Immunization is done through various techniques, most commonly </a:t>
            </a:r>
            <a:r>
              <a:rPr lang="en-US" dirty="0" smtClean="0">
                <a:hlinkClick r:id="rId2" action="ppaction://hlinkfile" tooltip="Vaccination"/>
              </a:rPr>
              <a:t>vaccination. </a:t>
            </a:r>
            <a:r>
              <a:rPr lang="en-US" dirty="0" smtClean="0"/>
              <a:t>V</a:t>
            </a:r>
            <a:r>
              <a:rPr lang="en-US" dirty="0" smtClean="0"/>
              <a:t>accination </a:t>
            </a:r>
            <a:r>
              <a:rPr lang="en-US" dirty="0" smtClean="0"/>
              <a:t>against </a:t>
            </a:r>
            <a:r>
              <a:rPr lang="en-US" dirty="0" smtClean="0">
                <a:hlinkClick r:id="rId3" action="ppaction://hlinkfile" tooltip="Microorganism"/>
              </a:rPr>
              <a:t>microorganisms</a:t>
            </a:r>
            <a:r>
              <a:rPr lang="en-US" dirty="0" smtClean="0"/>
              <a:t> that cause </a:t>
            </a:r>
            <a:r>
              <a:rPr lang="en-US" dirty="0" smtClean="0">
                <a:hlinkClick r:id="rId4" action="ppaction://hlinkfile" tooltip="Disease"/>
              </a:rPr>
              <a:t>diseases</a:t>
            </a:r>
            <a:r>
              <a:rPr lang="en-US" dirty="0" smtClean="0"/>
              <a:t> can prepare the body's immune system, thus helping to fight or prevent an </a:t>
            </a:r>
            <a:r>
              <a:rPr lang="en-US" dirty="0" smtClean="0">
                <a:hlinkClick r:id="rId5" action="ppaction://hlinkfile" tooltip="Infection"/>
              </a:rPr>
              <a:t>infection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Further Reading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hlinkClick r:id="rId2"/>
              </a:rPr>
              <a:t>http://www.vaccineinformation.org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b="1" dirty="0"/>
              <a:t>The immunization result in:</a:t>
            </a:r>
          </a:p>
          <a:p>
            <a:pPr>
              <a:defRPr/>
            </a:pPr>
            <a:endParaRPr lang="en-US" sz="1500" dirty="0"/>
          </a:p>
          <a:p>
            <a:pPr lvl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Anti toxin </a:t>
            </a:r>
          </a:p>
          <a:p>
            <a:pPr lvl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Anti invasive </a:t>
            </a:r>
          </a:p>
          <a:p>
            <a:pPr lvl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Neutralizing activity </a:t>
            </a:r>
          </a:p>
          <a:p>
            <a:pPr lvl="1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Other types of protective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effectLst/>
              </a:rPr>
              <a:t>humoral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 or cellular response in the recipient.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82700" y="1905000"/>
            <a:ext cx="7562850" cy="4191000"/>
          </a:xfrm>
        </p:spPr>
        <p:txBody>
          <a:bodyPr/>
          <a:lstStyle/>
          <a:p>
            <a:pPr marL="812800" indent="-8128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600" b="1" smtClean="0">
                <a:solidFill>
                  <a:srgbClr val="33CC33"/>
                </a:solidFill>
              </a:rPr>
              <a:t>II.	Immunizations:</a:t>
            </a:r>
          </a:p>
          <a:p>
            <a:pPr marL="812800" indent="-8128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600" b="1" smtClean="0"/>
              <a:t>	</a:t>
            </a:r>
            <a:r>
              <a:rPr lang="en-US" sz="3600" b="1" smtClean="0">
                <a:solidFill>
                  <a:srgbClr val="FFFF00"/>
                </a:solidFill>
              </a:rPr>
              <a:t>A.	Types:</a:t>
            </a:r>
          </a:p>
          <a:p>
            <a:pPr marL="812800" indent="-81280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3600" b="1" smtClean="0"/>
              <a:t>	 	● Active</a:t>
            </a:r>
            <a:endParaRPr lang="ar-SA" sz="3600" b="1" smtClean="0"/>
          </a:p>
          <a:p>
            <a:pPr marL="812800" indent="-81280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3600" b="1" smtClean="0"/>
              <a:t>	 	● Passive</a:t>
            </a:r>
          </a:p>
        </p:txBody>
      </p:sp>
      <p:pic>
        <p:nvPicPr>
          <p:cNvPr id="20483" name="Picture 4" descr="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28875"/>
            <a:ext cx="304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7920038" cy="57610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6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2600" b="1" dirty="0" smtClean="0"/>
              <a:t>Active </a:t>
            </a:r>
            <a:r>
              <a:rPr lang="en-US" sz="2600" b="1" dirty="0"/>
              <a:t>Immunization: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b="1" dirty="0"/>
          </a:p>
          <a:p>
            <a:pPr>
              <a:lnSpc>
                <a:spcPct val="80000"/>
              </a:lnSpc>
              <a:defRPr/>
            </a:pPr>
            <a:endParaRPr lang="en-US" sz="800" b="1" dirty="0"/>
          </a:p>
          <a:p>
            <a:pPr>
              <a:lnSpc>
                <a:spcPct val="80000"/>
              </a:lnSpc>
              <a:defRPr/>
            </a:pPr>
            <a:endParaRPr lang="en-US" sz="2600" dirty="0"/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/>
              </a:rPr>
              <a:t>Administration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effectLst/>
              </a:rPr>
              <a:t> of all or part of a microorganism or a modified product of that microorganism i.e. a </a:t>
            </a:r>
            <a:r>
              <a:rPr lang="en-US" sz="2600" dirty="0" err="1">
                <a:solidFill>
                  <a:schemeClr val="accent4">
                    <a:lumMod val="25000"/>
                  </a:schemeClr>
                </a:solidFill>
                <a:effectLst/>
              </a:rPr>
              <a:t>toxoid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effectLst/>
              </a:rPr>
              <a:t>, a purified antigen, or an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antigen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effectLst/>
              </a:rPr>
              <a:t> produced by genetic </a:t>
            </a:r>
            <a:r>
              <a:rPr lang="en-US" sz="2600" dirty="0" err="1">
                <a:solidFill>
                  <a:schemeClr val="accent4">
                    <a:lumMod val="25000"/>
                  </a:schemeClr>
                </a:solidFill>
                <a:effectLst/>
              </a:rPr>
              <a:t>engineering</a:t>
            </a:r>
            <a:r>
              <a:rPr lang="en-US" sz="3800" dirty="0" err="1">
                <a:solidFill>
                  <a:schemeClr val="accent4">
                    <a:lumMod val="25000"/>
                  </a:schemeClr>
                </a:solidFill>
                <a:effectLst/>
              </a:rPr>
              <a:t>→</a:t>
            </a:r>
            <a:r>
              <a:rPr lang="en-US" sz="2600" dirty="0" err="1">
                <a:solidFill>
                  <a:schemeClr val="accent4">
                    <a:lumMod val="25000"/>
                  </a:schemeClr>
                </a:solidFill>
                <a:effectLst/>
              </a:rPr>
              <a:t>to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effectLst/>
              </a:rPr>
              <a:t> evoke an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immunologic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response(produce Antibody) 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effectLst/>
              </a:rPr>
              <a:t>mimicking that of the natural infection but that usually present little or no risk to the recipient. </a:t>
            </a:r>
            <a:r>
              <a:rPr lang="en-US" sz="26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(Ag containing </a:t>
            </a:r>
            <a:r>
              <a:rPr lang="en-US" sz="2600" dirty="0" err="1" smtClean="0">
                <a:solidFill>
                  <a:schemeClr val="accent4">
                    <a:lumMod val="25000"/>
                  </a:schemeClr>
                </a:solidFill>
                <a:effectLst/>
              </a:rPr>
              <a:t>prepration</a:t>
            </a:r>
            <a:r>
              <a:rPr lang="en-US" sz="26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).</a:t>
            </a:r>
            <a:endParaRPr lang="en-US" sz="2600" dirty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what </a:t>
            </a:r>
            <a:r>
              <a:rPr lang="en-US" sz="3200" b="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are the advantages of a live attenuated vaccine?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-they act like the natural infection with regard to their effect on the immune response</a:t>
            </a:r>
            <a:b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-Immunity develops slowly.</a:t>
            </a:r>
          </a:p>
          <a:p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-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stimulates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longer lasting antibody production</a:t>
            </a:r>
            <a:b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-used for long term prophylaxis.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</a:b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-induce antibody production and resistance at the portal of entry for the natural virus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1565</Words>
  <Application>Microsoft Office PowerPoint</Application>
  <PresentationFormat>On-screen Show (4:3)</PresentationFormat>
  <Paragraphs>433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Glass Layers</vt:lpstr>
      <vt:lpstr>IMMUNITY AND  IMMUNIZATION</vt:lpstr>
      <vt:lpstr>Immunization.</vt:lpstr>
      <vt:lpstr>Immunization.</vt:lpstr>
      <vt:lpstr>Immunization.</vt:lpstr>
      <vt:lpstr>Vaccines.</vt:lpstr>
      <vt:lpstr>Slide 6</vt:lpstr>
      <vt:lpstr>IMMUNITY &amp; IMMUNIZATION</vt:lpstr>
      <vt:lpstr>Slide 8</vt:lpstr>
      <vt:lpstr>  what are the advantages of a live attenuated vaccine? </vt:lpstr>
      <vt:lpstr>Active Immunization </vt:lpstr>
      <vt:lpstr> what is the advantage of using an inactivated vaccine? </vt:lpstr>
      <vt:lpstr>Slide 12</vt:lpstr>
      <vt:lpstr> what is the advantage of using an carrier protein or adjuvant? </vt:lpstr>
      <vt:lpstr>      what is a toxoid? </vt:lpstr>
      <vt:lpstr>       Passive immunization</vt:lpstr>
      <vt:lpstr>Human Immune Serum Globulin</vt:lpstr>
      <vt:lpstr>Passive Immunization (Cont)</vt:lpstr>
      <vt:lpstr>Bacillus Calmette‑Guerin Vaccine (BCG).</vt:lpstr>
      <vt:lpstr>Diphtheria, Tetanus &amp; Pertussis (DTP)</vt:lpstr>
      <vt:lpstr>Diphtheria, Tetanus &amp; Pertussis (DTP)</vt:lpstr>
      <vt:lpstr>Measles, Mumps &amp; Rubella (MMR)</vt:lpstr>
      <vt:lpstr>        Pneumococcal vaccine</vt:lpstr>
      <vt:lpstr>        Pneumococcal vaccine</vt:lpstr>
      <vt:lpstr>     Meningococcal vaccine</vt:lpstr>
      <vt:lpstr>    Meningococcal Prophylaxis</vt:lpstr>
      <vt:lpstr>VACCINES AVAILABLE FOR ACTIVE IMMUNIZATION</vt:lpstr>
      <vt:lpstr>VACCINES AVAILABLE FOR ACTIVE IMMUNIZATION (cont)</vt:lpstr>
      <vt:lpstr>VACCINES AVAILABLE FOR ACTIVE IMMUNIZATION (cont)</vt:lpstr>
      <vt:lpstr>VACCINES AVAILABLE FOR ACTIVE IMMUNIZATION (cont)</vt:lpstr>
      <vt:lpstr>Slide 30</vt:lpstr>
      <vt:lpstr>ROUTINE ACTIVE IMMUNIZATION  FOR INFANTS  &amp; CHILDREN </vt:lpstr>
      <vt:lpstr>Revised Basic Vaccination Schedule</vt:lpstr>
      <vt:lpstr>Slide 33</vt:lpstr>
      <vt:lpstr>Slide 34</vt:lpstr>
      <vt:lpstr>     Catch up schedule &lt; 7 yr.</vt:lpstr>
      <vt:lpstr>   Catch up schedule &gt; 7 yr.</vt:lpstr>
      <vt:lpstr>Catch up immunization schedule for aged 4 m through 6 yrs who start late or who are more than one month behind.</vt:lpstr>
      <vt:lpstr>Catch up immunization schedule for aged 4 m through 6 yrs who start late or who are more than one month behind.</vt:lpstr>
      <vt:lpstr>Catch up immunization schedule for aged 6 yrs through 18 years. </vt:lpstr>
      <vt:lpstr>Complications &amp;contraindications.  -Swelling,discomfort at the injection site and mild fever.  -If there is family hx of f.convulsion ,advise on fever prevention should be given. </vt:lpstr>
      <vt:lpstr>-Complications &amp;contraindications  Live vaccine should not be given to children with impaired immune responsivness(except in children with HIV infection in whom MMR vaccine can be given).</vt:lpstr>
      <vt:lpstr>- Complications &amp;contraindications   -Moderate or severe illness with or without fever -Anaphylactic reaction to vaccine or vaccine constituent -Live attenuated vaccines -Pregnant women -Immunocompromised / Immunosuppressed children -within 3-11 months of immunoglobulin administration </vt:lpstr>
      <vt:lpstr>- Complications &amp;contraindications    The only contraindication to pertussis   vaccination if the child has experienced a sever local or general reaction to a preceding dose. -If there is an evolving neurological problem,immunisation should be deferred until the condition is stable. </vt:lpstr>
      <vt:lpstr>     Immunization Of Special Groups</vt:lpstr>
      <vt:lpstr>   What is the benefit of the Live   attenuated polio oral vaccine? is it still used today? </vt:lpstr>
      <vt:lpstr>    Influenza Virus</vt:lpstr>
      <vt:lpstr>Influenza vaccine.</vt:lpstr>
      <vt:lpstr>  Immunization &amp; Immunity</vt:lpstr>
      <vt:lpstr>Slide 49</vt:lpstr>
      <vt:lpstr>Further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 AND IMMUNIZATION</dc:title>
  <dc:creator>**</dc:creator>
  <cp:lastModifiedBy>TOTI</cp:lastModifiedBy>
  <cp:revision>126</cp:revision>
  <dcterms:created xsi:type="dcterms:W3CDTF">2005-09-13T11:07:22Z</dcterms:created>
  <dcterms:modified xsi:type="dcterms:W3CDTF">2013-03-10T20:23:37Z</dcterms:modified>
</cp:coreProperties>
</file>