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2"/>
  </p:notesMasterIdLst>
  <p:sldIdLst>
    <p:sldId id="256" r:id="rId2"/>
    <p:sldId id="258" r:id="rId3"/>
    <p:sldId id="257" r:id="rId4"/>
    <p:sldId id="259" r:id="rId5"/>
    <p:sldId id="321" r:id="rId6"/>
    <p:sldId id="260" r:id="rId7"/>
    <p:sldId id="268" r:id="rId8"/>
    <p:sldId id="269" r:id="rId9"/>
    <p:sldId id="323" r:id="rId10"/>
    <p:sldId id="403" r:id="rId11"/>
    <p:sldId id="324" r:id="rId12"/>
    <p:sldId id="328" r:id="rId13"/>
    <p:sldId id="325" r:id="rId14"/>
    <p:sldId id="326" r:id="rId15"/>
    <p:sldId id="327" r:id="rId16"/>
    <p:sldId id="261" r:id="rId17"/>
    <p:sldId id="262" r:id="rId18"/>
    <p:sldId id="263" r:id="rId19"/>
    <p:sldId id="264" r:id="rId20"/>
    <p:sldId id="405" r:id="rId21"/>
    <p:sldId id="406" r:id="rId22"/>
    <p:sldId id="265" r:id="rId23"/>
    <p:sldId id="266" r:id="rId24"/>
    <p:sldId id="267" r:id="rId25"/>
    <p:sldId id="272" r:id="rId26"/>
    <p:sldId id="338" r:id="rId27"/>
    <p:sldId id="339" r:id="rId28"/>
    <p:sldId id="340" r:id="rId29"/>
    <p:sldId id="341" r:id="rId30"/>
    <p:sldId id="342" r:id="rId31"/>
    <p:sldId id="343" r:id="rId32"/>
    <p:sldId id="271" r:id="rId33"/>
    <p:sldId id="392" r:id="rId34"/>
    <p:sldId id="330" r:id="rId35"/>
    <p:sldId id="331" r:id="rId36"/>
    <p:sldId id="332" r:id="rId37"/>
    <p:sldId id="333" r:id="rId38"/>
    <p:sldId id="334" r:id="rId39"/>
    <p:sldId id="335" r:id="rId40"/>
    <p:sldId id="336" r:id="rId41"/>
    <p:sldId id="344" r:id="rId42"/>
    <p:sldId id="273" r:id="rId43"/>
    <p:sldId id="274" r:id="rId44"/>
    <p:sldId id="275" r:id="rId45"/>
    <p:sldId id="404" r:id="rId46"/>
    <p:sldId id="347" r:id="rId47"/>
    <p:sldId id="348" r:id="rId48"/>
    <p:sldId id="349" r:id="rId49"/>
    <p:sldId id="350" r:id="rId50"/>
    <p:sldId id="351" r:id="rId51"/>
    <p:sldId id="276" r:id="rId52"/>
    <p:sldId id="277" r:id="rId53"/>
    <p:sldId id="393" r:id="rId54"/>
    <p:sldId id="394" r:id="rId55"/>
    <p:sldId id="352" r:id="rId56"/>
    <p:sldId id="395" r:id="rId57"/>
    <p:sldId id="278" r:id="rId58"/>
    <p:sldId id="353" r:id="rId59"/>
    <p:sldId id="380" r:id="rId60"/>
    <p:sldId id="396" r:id="rId61"/>
    <p:sldId id="381" r:id="rId62"/>
    <p:sldId id="382" r:id="rId63"/>
    <p:sldId id="354" r:id="rId64"/>
    <p:sldId id="397" r:id="rId65"/>
    <p:sldId id="398" r:id="rId66"/>
    <p:sldId id="290" r:id="rId67"/>
    <p:sldId id="289" r:id="rId68"/>
    <p:sldId id="279" r:id="rId69"/>
    <p:sldId id="359" r:id="rId70"/>
    <p:sldId id="360" r:id="rId71"/>
    <p:sldId id="361" r:id="rId72"/>
    <p:sldId id="362" r:id="rId73"/>
    <p:sldId id="391" r:id="rId74"/>
    <p:sldId id="363" r:id="rId75"/>
    <p:sldId id="280" r:id="rId76"/>
    <p:sldId id="365" r:id="rId77"/>
    <p:sldId id="366" r:id="rId78"/>
    <p:sldId id="367" r:id="rId79"/>
    <p:sldId id="281" r:id="rId80"/>
    <p:sldId id="368" r:id="rId81"/>
    <p:sldId id="369" r:id="rId82"/>
    <p:sldId id="371" r:id="rId83"/>
    <p:sldId id="372" r:id="rId84"/>
    <p:sldId id="282" r:id="rId85"/>
    <p:sldId id="399" r:id="rId86"/>
    <p:sldId id="286" r:id="rId87"/>
    <p:sldId id="283" r:id="rId88"/>
    <p:sldId id="400" r:id="rId89"/>
    <p:sldId id="284" r:id="rId90"/>
    <p:sldId id="285" r:id="rId9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97" autoAdjust="0"/>
    <p:restoredTop sz="92335" autoAdjust="0"/>
  </p:normalViewPr>
  <p:slideViewPr>
    <p:cSldViewPr snapToGrid="0" snapToObjects="1">
      <p:cViewPr>
        <p:scale>
          <a:sx n="100" d="100"/>
          <a:sy n="100" d="100"/>
        </p:scale>
        <p:origin x="-640" y="1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notesMaster" Target="notesMasters/notesMaster1.xml"/><Relationship Id="rId93" Type="http://schemas.openxmlformats.org/officeDocument/2006/relationships/printerSettings" Target="printerSettings/printerSettings1.bin"/><Relationship Id="rId94" Type="http://schemas.openxmlformats.org/officeDocument/2006/relationships/presProps" Target="presProps.xml"/><Relationship Id="rId95" Type="http://schemas.openxmlformats.org/officeDocument/2006/relationships/viewProps" Target="viewProps.xml"/><Relationship Id="rId96" Type="http://schemas.openxmlformats.org/officeDocument/2006/relationships/theme" Target="theme/theme1.xml"/><Relationship Id="rId9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B74510-41AE-B748-A1FB-BEC89B2B3401}" type="datetimeFigureOut">
              <a:rPr lang="en-US" smtClean="0"/>
              <a:pPr/>
              <a:t>4/12/13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71ED9E-135D-704F-A49A-E3E3B1FECB70}" type="slidenum">
              <a:rPr lang="en-US" smtClean="0"/>
              <a:pPr/>
              <a:t>‹#›</a:t>
            </a:fld>
            <a:endParaRPr lang="en-US"/>
          </a:p>
        </p:txBody>
      </p:sp>
    </p:spTree>
    <p:extLst>
      <p:ext uri="{BB962C8B-B14F-4D97-AF65-F5344CB8AC3E}">
        <p14:creationId xmlns:p14="http://schemas.microsoft.com/office/powerpoint/2010/main" val="226966536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2"/>
            <a:r>
              <a:rPr lang="en-US" dirty="0" smtClean="0"/>
              <a:t>Other indication for surgical VSD closure is Small VSD with complication:</a:t>
            </a:r>
          </a:p>
          <a:p>
            <a:pPr lvl="3"/>
            <a:r>
              <a:rPr lang="en-US" dirty="0" smtClean="0"/>
              <a:t>Aortic valve </a:t>
            </a:r>
            <a:r>
              <a:rPr lang="en-US" dirty="0" err="1" smtClean="0"/>
              <a:t>prolapse</a:t>
            </a:r>
            <a:endParaRPr lang="en-US" dirty="0" smtClean="0"/>
          </a:p>
          <a:p>
            <a:pPr lvl="3"/>
            <a:r>
              <a:rPr lang="en-US" dirty="0" smtClean="0"/>
              <a:t>Right ventricular tract obstruction</a:t>
            </a:r>
          </a:p>
          <a:p>
            <a:endParaRPr lang="en-US" dirty="0"/>
          </a:p>
        </p:txBody>
      </p:sp>
      <p:sp>
        <p:nvSpPr>
          <p:cNvPr id="4" name="Slide Number Placeholder 3"/>
          <p:cNvSpPr>
            <a:spLocks noGrp="1"/>
          </p:cNvSpPr>
          <p:nvPr>
            <p:ph type="sldNum" sz="quarter" idx="10"/>
          </p:nvPr>
        </p:nvSpPr>
        <p:spPr/>
        <p:txBody>
          <a:bodyPr/>
          <a:lstStyle/>
          <a:p>
            <a:fld id="{2C71ED9E-135D-704F-A49A-E3E3B1FECB70}" type="slidenum">
              <a:rPr lang="en-US" smtClean="0"/>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Balanced</a:t>
            </a:r>
            <a:r>
              <a:rPr lang="en-US" sz="1200" kern="1200" baseline="0" dirty="0" smtClean="0">
                <a:solidFill>
                  <a:schemeClr val="tx1"/>
                </a:solidFill>
                <a:latin typeface="+mn-lt"/>
                <a:ea typeface="+mn-ea"/>
                <a:cs typeface="+mn-cs"/>
              </a:rPr>
              <a:t> AVSD</a:t>
            </a:r>
          </a:p>
          <a:p>
            <a:r>
              <a:rPr lang="en-US" sz="1200" kern="1200" dirty="0" smtClean="0">
                <a:solidFill>
                  <a:schemeClr val="tx1"/>
                </a:solidFill>
                <a:latin typeface="+mn-lt"/>
                <a:ea typeface="+mn-ea"/>
                <a:cs typeface="+mn-cs"/>
              </a:rPr>
              <a:t>AV valve orifice is committed equally to both ventricles, i.e. sits equally over both ventricles.</a:t>
            </a:r>
          </a:p>
          <a:p>
            <a:r>
              <a:rPr lang="en-US" sz="1200" kern="1200" dirty="0" smtClean="0">
                <a:solidFill>
                  <a:schemeClr val="tx1"/>
                </a:solidFill>
                <a:latin typeface="+mn-lt"/>
                <a:ea typeface="+mn-ea"/>
                <a:cs typeface="+mn-cs"/>
              </a:rPr>
              <a:t>Unbalanced</a:t>
            </a:r>
            <a:r>
              <a:rPr lang="en-US" sz="1200" kern="1200" baseline="0" dirty="0" smtClean="0">
                <a:solidFill>
                  <a:schemeClr val="tx1"/>
                </a:solidFill>
                <a:latin typeface="+mn-lt"/>
                <a:ea typeface="+mn-ea"/>
                <a:cs typeface="+mn-cs"/>
              </a:rPr>
              <a:t> AVSD</a:t>
            </a:r>
          </a:p>
          <a:p>
            <a:r>
              <a:rPr lang="en-US" sz="1200" kern="1200" dirty="0" smtClean="0">
                <a:solidFill>
                  <a:schemeClr val="tx1"/>
                </a:solidFill>
                <a:latin typeface="+mn-lt"/>
                <a:ea typeface="+mn-ea"/>
                <a:cs typeface="+mn-cs"/>
              </a:rPr>
              <a:t>AV valve orifice is favoring one ventricle over the other, there will be discrepancy in the size of AV valves and ventricles.</a:t>
            </a:r>
            <a:endParaRPr lang="en-US" dirty="0"/>
          </a:p>
        </p:txBody>
      </p:sp>
      <p:sp>
        <p:nvSpPr>
          <p:cNvPr id="4" name="Slide Number Placeholder 3"/>
          <p:cNvSpPr>
            <a:spLocks noGrp="1"/>
          </p:cNvSpPr>
          <p:nvPr>
            <p:ph type="sldNum" sz="quarter" idx="10"/>
          </p:nvPr>
        </p:nvSpPr>
        <p:spPr/>
        <p:txBody>
          <a:bodyPr/>
          <a:lstStyle/>
          <a:p>
            <a:fld id="{2C71ED9E-135D-704F-A49A-E3E3B1FECB70}" type="slidenum">
              <a:rPr lang="en-US" smtClean="0"/>
              <a:pPr/>
              <a:t>26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2"/>
            <a:r>
              <a:rPr lang="en-US" dirty="0" smtClean="0"/>
              <a:t>Other indication for surgical VSD closure is Small VSD with complication:</a:t>
            </a:r>
          </a:p>
          <a:p>
            <a:pPr lvl="3"/>
            <a:r>
              <a:rPr lang="en-US" dirty="0" smtClean="0"/>
              <a:t>Aortic valve </a:t>
            </a:r>
            <a:r>
              <a:rPr lang="en-US" dirty="0" err="1" smtClean="0"/>
              <a:t>prolapse</a:t>
            </a:r>
            <a:endParaRPr lang="en-US" dirty="0" smtClean="0"/>
          </a:p>
          <a:p>
            <a:pPr lvl="3"/>
            <a:r>
              <a:rPr lang="en-US" dirty="0" smtClean="0"/>
              <a:t>Right ventricular tract obstruction</a:t>
            </a:r>
          </a:p>
          <a:p>
            <a:endParaRPr lang="en-US" dirty="0"/>
          </a:p>
        </p:txBody>
      </p:sp>
      <p:sp>
        <p:nvSpPr>
          <p:cNvPr id="4" name="Slide Number Placeholder 3"/>
          <p:cNvSpPr>
            <a:spLocks noGrp="1"/>
          </p:cNvSpPr>
          <p:nvPr>
            <p:ph type="sldNum" sz="quarter" idx="10"/>
          </p:nvPr>
        </p:nvSpPr>
        <p:spPr/>
        <p:txBody>
          <a:bodyPr/>
          <a:lstStyle/>
          <a:p>
            <a:fld id="{2C71ED9E-135D-704F-A49A-E3E3B1FECB70}" type="slidenum">
              <a:rPr lang="en-US" smtClean="0"/>
              <a:pPr/>
              <a:t>31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a:t>
            </a:r>
            <a:r>
              <a:rPr lang="en-US" sz="1200" kern="1200" dirty="0" err="1" smtClean="0">
                <a:solidFill>
                  <a:schemeClr val="tx1"/>
                </a:solidFill>
                <a:latin typeface="+mn-lt"/>
                <a:ea typeface="+mn-ea"/>
                <a:cs typeface="+mn-cs"/>
              </a:rPr>
              <a:t>ductus</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arteriosus</a:t>
            </a:r>
            <a:r>
              <a:rPr lang="en-US" sz="1200" kern="1200" dirty="0" smtClean="0">
                <a:solidFill>
                  <a:schemeClr val="tx1"/>
                </a:solidFill>
                <a:latin typeface="+mn-lt"/>
                <a:ea typeface="+mn-ea"/>
                <a:cs typeface="+mn-cs"/>
              </a:rPr>
              <a:t> remains patent in </a:t>
            </a:r>
            <a:r>
              <a:rPr lang="en-US" sz="1200" kern="1200" dirty="0" err="1" smtClean="0">
                <a:solidFill>
                  <a:schemeClr val="tx1"/>
                </a:solidFill>
                <a:latin typeface="+mn-lt"/>
                <a:ea typeface="+mn-ea"/>
                <a:cs typeface="+mn-cs"/>
              </a:rPr>
              <a:t>utero</a:t>
            </a:r>
            <a:r>
              <a:rPr lang="en-US" sz="1200" kern="1200" dirty="0" smtClean="0">
                <a:solidFill>
                  <a:schemeClr val="tx1"/>
                </a:solidFill>
                <a:latin typeface="+mn-lt"/>
                <a:ea typeface="+mn-ea"/>
                <a:cs typeface="+mn-cs"/>
              </a:rPr>
              <a:t> due to low oxygen tension in the blood and a high level of circulating prostaglandins.</a:t>
            </a:r>
          </a:p>
          <a:p>
            <a:r>
              <a:rPr lang="en-US" sz="1200" kern="1200" dirty="0" smtClean="0">
                <a:solidFill>
                  <a:schemeClr val="tx1"/>
                </a:solidFill>
                <a:latin typeface="+mn-lt"/>
                <a:ea typeface="+mn-ea"/>
                <a:cs typeface="+mn-cs"/>
              </a:rPr>
              <a:t>With the baby’s first few breaths, the oxygen tension rises. Simultaneously, there is a drop in the prostaglandin level due to metabolism in the infant’s lungs and elimination of the placental source</a:t>
            </a:r>
          </a:p>
          <a:p>
            <a:r>
              <a:rPr lang="en-US" sz="1200" kern="1200" dirty="0" smtClean="0">
                <a:solidFill>
                  <a:schemeClr val="tx1"/>
                </a:solidFill>
                <a:latin typeface="+mn-lt"/>
                <a:ea typeface="+mn-ea"/>
                <a:cs typeface="+mn-cs"/>
              </a:rPr>
              <a:t>Closure of the </a:t>
            </a:r>
            <a:r>
              <a:rPr lang="en-US" sz="1200" kern="1200" dirty="0" err="1" smtClean="0">
                <a:solidFill>
                  <a:schemeClr val="tx1"/>
                </a:solidFill>
                <a:latin typeface="+mn-lt"/>
                <a:ea typeface="+mn-ea"/>
                <a:cs typeface="+mn-cs"/>
              </a:rPr>
              <a:t>ductus</a:t>
            </a:r>
            <a:r>
              <a:rPr lang="en-US" sz="1200" kern="1200" dirty="0" smtClean="0">
                <a:solidFill>
                  <a:schemeClr val="tx1"/>
                </a:solidFill>
                <a:latin typeface="+mn-lt"/>
                <a:ea typeface="+mn-ea"/>
                <a:cs typeface="+mn-cs"/>
              </a:rPr>
              <a:t> is initiated by smooth muscle contraction a few hours after birth. This is followed by enfolding of the endothelium, </a:t>
            </a:r>
            <a:r>
              <a:rPr lang="en-US" sz="1200" kern="1200" dirty="0" err="1" smtClean="0">
                <a:solidFill>
                  <a:schemeClr val="tx1"/>
                </a:solidFill>
                <a:latin typeface="+mn-lt"/>
                <a:ea typeface="+mn-ea"/>
                <a:cs typeface="+mn-cs"/>
              </a:rPr>
              <a:t>subintimal</a:t>
            </a:r>
            <a:r>
              <a:rPr lang="en-US" sz="1200" kern="1200" dirty="0" smtClean="0">
                <a:solidFill>
                  <a:schemeClr val="tx1"/>
                </a:solidFill>
                <a:latin typeface="+mn-lt"/>
                <a:ea typeface="+mn-ea"/>
                <a:cs typeface="+mn-cs"/>
              </a:rPr>
              <a:t> disruption and proliferation. The lumen is thus obliterated and the closed </a:t>
            </a:r>
            <a:r>
              <a:rPr lang="en-US" sz="1200" kern="1200" dirty="0" err="1" smtClean="0">
                <a:solidFill>
                  <a:schemeClr val="tx1"/>
                </a:solidFill>
                <a:latin typeface="+mn-lt"/>
                <a:ea typeface="+mn-ea"/>
                <a:cs typeface="+mn-cs"/>
              </a:rPr>
              <a:t>ductus</a:t>
            </a:r>
            <a:r>
              <a:rPr lang="en-US" sz="1200" kern="1200" dirty="0" smtClean="0">
                <a:solidFill>
                  <a:schemeClr val="tx1"/>
                </a:solidFill>
                <a:latin typeface="+mn-lt"/>
                <a:ea typeface="+mn-ea"/>
                <a:cs typeface="+mn-cs"/>
              </a:rPr>
              <a:t> is transformed into a fibrous ligament known as the </a:t>
            </a:r>
            <a:r>
              <a:rPr lang="en-US" sz="1200" kern="1200" dirty="0" err="1" smtClean="0">
                <a:solidFill>
                  <a:schemeClr val="tx1"/>
                </a:solidFill>
                <a:latin typeface="+mn-lt"/>
                <a:ea typeface="+mn-ea"/>
                <a:cs typeface="+mn-cs"/>
              </a:rPr>
              <a:t>ligamentum</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arteriosum</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Failure of the </a:t>
            </a:r>
            <a:r>
              <a:rPr lang="en-US" sz="1200" kern="1200" dirty="0" err="1" smtClean="0">
                <a:solidFill>
                  <a:schemeClr val="tx1"/>
                </a:solidFill>
                <a:latin typeface="+mn-lt"/>
                <a:ea typeface="+mn-ea"/>
                <a:cs typeface="+mn-cs"/>
              </a:rPr>
              <a:t>ductus</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arteriosus</a:t>
            </a:r>
            <a:r>
              <a:rPr lang="en-US" sz="1200" kern="1200" dirty="0" smtClean="0">
                <a:solidFill>
                  <a:schemeClr val="tx1"/>
                </a:solidFill>
                <a:latin typeface="+mn-lt"/>
                <a:ea typeface="+mn-ea"/>
                <a:cs typeface="+mn-cs"/>
              </a:rPr>
              <a:t> to close results in maintenance of patency and therefore a channel for blood to shunt from the aorta to the pulmonary circulation</a:t>
            </a:r>
            <a:endParaRPr lang="en-US" dirty="0"/>
          </a:p>
        </p:txBody>
      </p:sp>
      <p:sp>
        <p:nvSpPr>
          <p:cNvPr id="4" name="Slide Number Placeholder 3"/>
          <p:cNvSpPr>
            <a:spLocks noGrp="1"/>
          </p:cNvSpPr>
          <p:nvPr>
            <p:ph type="sldNum" sz="quarter" idx="10"/>
          </p:nvPr>
        </p:nvSpPr>
        <p:spPr/>
        <p:txBody>
          <a:bodyPr/>
          <a:lstStyle/>
          <a:p>
            <a:fld id="{2C71ED9E-135D-704F-A49A-E3E3B1FECB70}" type="slidenum">
              <a:rPr lang="en-US" smtClean="0"/>
              <a:pPr/>
              <a:t>34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2"/>
            <a:endParaRPr lang="en-US" dirty="0"/>
          </a:p>
        </p:txBody>
      </p:sp>
      <p:sp>
        <p:nvSpPr>
          <p:cNvPr id="4" name="Slide Number Placeholder 3"/>
          <p:cNvSpPr>
            <a:spLocks noGrp="1"/>
          </p:cNvSpPr>
          <p:nvPr>
            <p:ph type="sldNum" sz="quarter" idx="10"/>
          </p:nvPr>
        </p:nvSpPr>
        <p:spPr/>
        <p:txBody>
          <a:bodyPr/>
          <a:lstStyle/>
          <a:p>
            <a:fld id="{2C71ED9E-135D-704F-A49A-E3E3B1FECB70}" type="slidenum">
              <a:rPr lang="en-US" smtClean="0"/>
              <a:pPr/>
              <a:t>39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71ED9E-135D-704F-A49A-E3E3B1FECB70}" type="slidenum">
              <a:rPr lang="en-US" smtClean="0"/>
              <a:pPr/>
              <a:t>44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2"/>
            <a:endParaRPr lang="en-US" dirty="0"/>
          </a:p>
        </p:txBody>
      </p:sp>
      <p:sp>
        <p:nvSpPr>
          <p:cNvPr id="4" name="Slide Number Placeholder 3"/>
          <p:cNvSpPr>
            <a:spLocks noGrp="1"/>
          </p:cNvSpPr>
          <p:nvPr>
            <p:ph type="sldNum" sz="quarter" idx="10"/>
          </p:nvPr>
        </p:nvSpPr>
        <p:spPr/>
        <p:txBody>
          <a:bodyPr/>
          <a:lstStyle/>
          <a:p>
            <a:fld id="{2C71ED9E-135D-704F-A49A-E3E3B1FECB70}" type="slidenum">
              <a:rPr lang="en-US" smtClean="0"/>
              <a:pPr/>
              <a:t>49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C5B2947-78C1-4446-8859-C216D2BF4B85}" type="datetimeFigureOut">
              <a:rPr lang="en-US" smtClean="0"/>
              <a:pPr/>
              <a:t>4/12/13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3F407-D757-964E-A7B9-6C7C41A3185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3C5B2947-78C1-4446-8859-C216D2BF4B85}" type="datetimeFigureOut">
              <a:rPr lang="en-US" smtClean="0"/>
              <a:pPr/>
              <a:t>4/12/13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3F407-D757-964E-A7B9-6C7C41A3185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3C5B2947-78C1-4446-8859-C216D2BF4B85}" type="datetimeFigureOut">
              <a:rPr lang="en-US" smtClean="0"/>
              <a:pPr/>
              <a:t>4/12/13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3F407-D757-964E-A7B9-6C7C41A3185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3C5B2947-78C1-4446-8859-C216D2BF4B85}" type="datetimeFigureOut">
              <a:rPr lang="en-US" smtClean="0"/>
              <a:pPr/>
              <a:t>4/12/13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3F407-D757-964E-A7B9-6C7C41A3185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3C5B2947-78C1-4446-8859-C216D2BF4B85}" type="datetimeFigureOut">
              <a:rPr lang="en-US" smtClean="0"/>
              <a:pPr/>
              <a:t>4/12/13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3F407-D757-964E-A7B9-6C7C41A3185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3C5B2947-78C1-4446-8859-C216D2BF4B85}" type="datetimeFigureOut">
              <a:rPr lang="en-US" smtClean="0"/>
              <a:pPr/>
              <a:t>4/12/13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33F407-D757-964E-A7B9-6C7C41A3185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3C5B2947-78C1-4446-8859-C216D2BF4B85}" type="datetimeFigureOut">
              <a:rPr lang="en-US" smtClean="0"/>
              <a:pPr/>
              <a:t>4/12/13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33F407-D757-964E-A7B9-6C7C41A3185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3C5B2947-78C1-4446-8859-C216D2BF4B85}" type="datetimeFigureOut">
              <a:rPr lang="en-US" smtClean="0"/>
              <a:pPr/>
              <a:t>4/12/13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33F407-D757-964E-A7B9-6C7C41A3185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5B2947-78C1-4446-8859-C216D2BF4B85}" type="datetimeFigureOut">
              <a:rPr lang="en-US" smtClean="0"/>
              <a:pPr/>
              <a:t>4/12/13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33F407-D757-964E-A7B9-6C7C41A3185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3C5B2947-78C1-4446-8859-C216D2BF4B85}" type="datetimeFigureOut">
              <a:rPr lang="en-US" smtClean="0"/>
              <a:pPr/>
              <a:t>4/12/13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33F407-D757-964E-A7B9-6C7C41A3185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3C5B2947-78C1-4446-8859-C216D2BF4B85}" type="datetimeFigureOut">
              <a:rPr lang="en-US" smtClean="0"/>
              <a:pPr/>
              <a:t>4/12/13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33F407-D757-964E-A7B9-6C7C41A3185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5B2947-78C1-4446-8859-C216D2BF4B85}" type="datetimeFigureOut">
              <a:rPr lang="en-US" smtClean="0"/>
              <a:pPr/>
              <a:t>4/12/13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33F407-D757-964E-A7B9-6C7C41A3185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gi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 Id="rId3" Type="http://schemas.openxmlformats.org/officeDocument/2006/relationships/image" Target="../media/image26.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gif"/></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e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 Id="rId3" Type="http://schemas.openxmlformats.org/officeDocument/2006/relationships/image" Target="../media/image37.gif"/></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jpe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 Id="rId3" Type="http://schemas.openxmlformats.org/officeDocument/2006/relationships/image" Target="../media/image42.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67208"/>
            <a:ext cx="7772400" cy="1470025"/>
          </a:xfrm>
          <a:gradFill flip="none" rotWithShape="1">
            <a:gsLst>
              <a:gs pos="7000">
                <a:schemeClr val="accent1">
                  <a:lumMod val="20000"/>
                  <a:lumOff val="80000"/>
                </a:schemeClr>
              </a:gs>
              <a:gs pos="93000">
                <a:schemeClr val="accent1">
                  <a:lumMod val="20000"/>
                  <a:lumOff val="80000"/>
                </a:schemeClr>
              </a:gs>
              <a:gs pos="49000">
                <a:schemeClr val="accent1">
                  <a:lumMod val="60000"/>
                  <a:lumOff val="40000"/>
                </a:schemeClr>
              </a:gs>
            </a:gsLst>
            <a:path path="circle">
              <a:fillToRect l="100000" t="100000"/>
            </a:path>
            <a:tileRect r="-100000" b="-100000"/>
          </a:gradFill>
          <a:ln>
            <a:solidFill>
              <a:schemeClr val="accent1">
                <a:lumMod val="75000"/>
              </a:schemeClr>
            </a:solidFill>
          </a:ln>
        </p:spPr>
        <p:txBody>
          <a:bodyPr/>
          <a:lstStyle/>
          <a:p>
            <a:r>
              <a:rPr lang="en-US" b="1" dirty="0" smtClean="0"/>
              <a:t>Congenital Heart Disease</a:t>
            </a:r>
            <a:endParaRPr lang="en-US" b="1" dirty="0"/>
          </a:p>
        </p:txBody>
      </p:sp>
      <p:sp>
        <p:nvSpPr>
          <p:cNvPr id="5" name="Subtitle 2"/>
          <p:cNvSpPr txBox="1">
            <a:spLocks/>
          </p:cNvSpPr>
          <p:nvPr/>
        </p:nvSpPr>
        <p:spPr>
          <a:xfrm>
            <a:off x="338667" y="3540286"/>
            <a:ext cx="8537221" cy="2132136"/>
          </a:xfrm>
          <a:prstGeom prst="rect">
            <a:avLst/>
          </a:prstGeom>
          <a:gradFill flip="none" rotWithShape="1">
            <a:gsLst>
              <a:gs pos="3000">
                <a:schemeClr val="accent2">
                  <a:lumMod val="20000"/>
                  <a:lumOff val="80000"/>
                  <a:alpha val="66000"/>
                </a:schemeClr>
              </a:gs>
              <a:gs pos="95000">
                <a:schemeClr val="accent2">
                  <a:lumMod val="20000"/>
                  <a:lumOff val="80000"/>
                  <a:alpha val="66000"/>
                </a:schemeClr>
              </a:gs>
              <a:gs pos="50000">
                <a:schemeClr val="accent2">
                  <a:lumMod val="60000"/>
                  <a:lumOff val="40000"/>
                  <a:alpha val="66000"/>
                </a:schemeClr>
              </a:gs>
            </a:gsLst>
            <a:path path="circle">
              <a:fillToRect l="100000" t="100000"/>
            </a:path>
            <a:tileRect r="-100000" b="-100000"/>
          </a:gradFill>
          <a:ln>
            <a:solidFill>
              <a:schemeClr val="accent2">
                <a:lumMod val="75000"/>
              </a:schemeClr>
            </a:solidFill>
          </a:ln>
        </p:spPr>
        <p:txBody>
          <a:bodyPr vert="horz" lIns="91440" tIns="45720" rIns="91440" bIns="45720" rtlCol="0">
            <a:normAutofit fontScale="70000" lnSpcReduction="20000"/>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3286" b="1" i="0" u="none" strike="noStrike" kern="1200" cap="none" spc="0" normalizeH="0" baseline="0" noProof="0" dirty="0" smtClean="0">
                <a:ln>
                  <a:noFill/>
                </a:ln>
                <a:solidFill>
                  <a:schemeClr val="tx2">
                    <a:lumMod val="75000"/>
                  </a:schemeClr>
                </a:solidFill>
                <a:effectLst/>
                <a:uLnTx/>
                <a:uFillTx/>
                <a:latin typeface="+mn-lt"/>
                <a:ea typeface="+mn-ea"/>
                <a:cs typeface="+mn-cs"/>
              </a:rPr>
              <a:t>Mohammed Alghamdi, MD, FRCPC (</a:t>
            </a:r>
            <a:r>
              <a:rPr kumimoji="0" lang="en-US" sz="3286" b="1" i="0" u="none" strike="noStrike" kern="1200" cap="none" spc="0" normalizeH="0" baseline="0" noProof="0" dirty="0" err="1" smtClean="0">
                <a:ln>
                  <a:noFill/>
                </a:ln>
                <a:solidFill>
                  <a:schemeClr val="tx2">
                    <a:lumMod val="75000"/>
                  </a:schemeClr>
                </a:solidFill>
                <a:effectLst/>
                <a:uLnTx/>
                <a:uFillTx/>
                <a:latin typeface="+mn-lt"/>
                <a:ea typeface="+mn-ea"/>
                <a:cs typeface="+mn-cs"/>
              </a:rPr>
              <a:t>peds</a:t>
            </a:r>
            <a:r>
              <a:rPr kumimoji="0" lang="en-US" sz="3286" b="1" i="0" u="none" strike="noStrike" kern="1200" cap="none" spc="0" normalizeH="0" baseline="0" noProof="0" dirty="0" smtClean="0">
                <a:ln>
                  <a:noFill/>
                </a:ln>
                <a:solidFill>
                  <a:schemeClr val="tx2">
                    <a:lumMod val="75000"/>
                  </a:schemeClr>
                </a:solidFill>
                <a:effectLst/>
                <a:uLnTx/>
                <a:uFillTx/>
                <a:latin typeface="+mn-lt"/>
                <a:ea typeface="+mn-ea"/>
                <a:cs typeface="+mn-cs"/>
              </a:rPr>
              <a:t>), FRCPC (card), FAAP, FACC</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3286" b="1" i="0" u="none" strike="noStrike" kern="1200" cap="none" spc="0" normalizeH="0" baseline="0" noProof="0" dirty="0" smtClean="0">
                <a:ln>
                  <a:noFill/>
                </a:ln>
                <a:solidFill>
                  <a:schemeClr val="tx2">
                    <a:lumMod val="75000"/>
                  </a:schemeClr>
                </a:solidFill>
                <a:effectLst/>
                <a:uLnTx/>
                <a:uFillTx/>
                <a:latin typeface="+mn-lt"/>
                <a:ea typeface="+mn-ea"/>
                <a:cs typeface="+mn-cs"/>
              </a:rPr>
              <a:t>Assistant Professor and Consultant</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3286" b="1" i="0" u="none" strike="noStrike" kern="1200" cap="none" spc="0" normalizeH="0" baseline="0" noProof="0" dirty="0" smtClean="0">
                <a:ln>
                  <a:noFill/>
                </a:ln>
                <a:solidFill>
                  <a:schemeClr val="tx2">
                    <a:lumMod val="75000"/>
                  </a:schemeClr>
                </a:solidFill>
                <a:effectLst/>
                <a:uLnTx/>
                <a:uFillTx/>
                <a:latin typeface="+mn-lt"/>
                <a:ea typeface="+mn-ea"/>
                <a:cs typeface="+mn-cs"/>
              </a:rPr>
              <a:t>Pediatric Cardiology, Cardiac Science</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3286" b="1" i="0" u="none" strike="noStrike" kern="1200" cap="none" spc="0" normalizeH="0" baseline="0" noProof="0" dirty="0" smtClean="0">
                <a:ln>
                  <a:noFill/>
                </a:ln>
                <a:solidFill>
                  <a:schemeClr val="tx2">
                    <a:lumMod val="75000"/>
                  </a:schemeClr>
                </a:solidFill>
                <a:effectLst/>
                <a:uLnTx/>
                <a:uFillTx/>
                <a:latin typeface="+mn-lt"/>
                <a:ea typeface="+mn-ea"/>
                <a:cs typeface="+mn-cs"/>
              </a:rPr>
              <a:t>King </a:t>
            </a:r>
            <a:r>
              <a:rPr kumimoji="0" lang="en-US" sz="3286" b="1" i="0" u="none" strike="noStrike" kern="1200" cap="none" spc="0" normalizeH="0" baseline="0" noProof="0" dirty="0" err="1" smtClean="0">
                <a:ln>
                  <a:noFill/>
                </a:ln>
                <a:solidFill>
                  <a:schemeClr val="tx2">
                    <a:lumMod val="75000"/>
                  </a:schemeClr>
                </a:solidFill>
                <a:effectLst/>
                <a:uLnTx/>
                <a:uFillTx/>
                <a:latin typeface="+mn-lt"/>
                <a:ea typeface="+mn-ea"/>
                <a:cs typeface="+mn-cs"/>
              </a:rPr>
              <a:t>Fahad</a:t>
            </a:r>
            <a:r>
              <a:rPr kumimoji="0" lang="en-US" sz="3286" b="1" i="0" u="none" strike="noStrike" kern="1200" cap="none" spc="0" normalizeH="0" baseline="0" noProof="0" dirty="0" smtClean="0">
                <a:ln>
                  <a:noFill/>
                </a:ln>
                <a:solidFill>
                  <a:schemeClr val="tx2">
                    <a:lumMod val="75000"/>
                  </a:schemeClr>
                </a:solidFill>
                <a:effectLst/>
                <a:uLnTx/>
                <a:uFillTx/>
                <a:latin typeface="+mn-lt"/>
                <a:ea typeface="+mn-ea"/>
                <a:cs typeface="+mn-cs"/>
              </a:rPr>
              <a:t> Cardiac Centre</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3286" b="1" i="0" u="none" strike="noStrike" kern="1200" cap="none" spc="0" normalizeH="0" baseline="0" noProof="0" dirty="0" smtClean="0">
                <a:ln>
                  <a:noFill/>
                </a:ln>
                <a:solidFill>
                  <a:schemeClr val="tx2">
                    <a:lumMod val="75000"/>
                  </a:schemeClr>
                </a:solidFill>
                <a:effectLst/>
                <a:uLnTx/>
                <a:uFillTx/>
                <a:latin typeface="+mn-lt"/>
                <a:ea typeface="+mn-ea"/>
                <a:cs typeface="+mn-cs"/>
              </a:rPr>
              <a:t> King Saud University</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pPr algn="just"/>
            <a:r>
              <a:rPr lang="en-US" dirty="0" err="1" smtClean="0"/>
              <a:t>Ductus</a:t>
            </a:r>
            <a:r>
              <a:rPr lang="en-US" dirty="0" smtClean="0"/>
              <a:t> </a:t>
            </a:r>
            <a:r>
              <a:rPr lang="en-US" dirty="0" err="1" smtClean="0"/>
              <a:t>arteriosis</a:t>
            </a:r>
            <a:r>
              <a:rPr lang="en-US" dirty="0" smtClean="0"/>
              <a:t> (lung to aorta) closure is the transition from fetal to post natal life. It functionally closes at birth, but anatomically after a few weeks of life. </a:t>
            </a:r>
          </a:p>
          <a:p>
            <a:pPr algn="just"/>
            <a:r>
              <a:rPr lang="en-US" dirty="0" smtClean="0"/>
              <a:t>Foramen </a:t>
            </a:r>
            <a:r>
              <a:rPr lang="en-US" dirty="0" err="1" smtClean="0"/>
              <a:t>ovale</a:t>
            </a:r>
            <a:r>
              <a:rPr lang="en-US" dirty="0" smtClean="0"/>
              <a:t> closes physiologically due to increase in  left </a:t>
            </a:r>
            <a:r>
              <a:rPr lang="en-US" dirty="0" err="1" smtClean="0"/>
              <a:t>atrial</a:t>
            </a:r>
            <a:r>
              <a:rPr lang="en-US" dirty="0" smtClean="0"/>
              <a:t> pressure. </a:t>
            </a:r>
          </a:p>
          <a:p>
            <a:pPr algn="just"/>
            <a:r>
              <a:rPr lang="en-US" dirty="0" smtClean="0"/>
              <a:t>After birth, the lung resistance decrease due to decreased pulmonary artery pressure.</a:t>
            </a:r>
          </a:p>
          <a:p>
            <a:pPr algn="just"/>
            <a:r>
              <a:rPr lang="en-US" dirty="0" smtClean="0"/>
              <a:t>Only 10% of the blood goes to the lung in fetal life. The blood goes for perfusion and not oxygenation.</a:t>
            </a:r>
          </a:p>
          <a:p>
            <a:pPr algn="just"/>
            <a:r>
              <a:rPr lang="en-US" dirty="0" smtClean="0"/>
              <a:t>At birth the pulmonary resistance is high so there will be little </a:t>
            </a:r>
            <a:r>
              <a:rPr lang="en-US" dirty="0" err="1" smtClean="0"/>
              <a:t>Lft</a:t>
            </a:r>
            <a:r>
              <a:rPr lang="en-US" dirty="0" smtClean="0"/>
              <a:t> to </a:t>
            </a:r>
            <a:r>
              <a:rPr lang="en-US" dirty="0" err="1" smtClean="0"/>
              <a:t>Rt</a:t>
            </a:r>
            <a:r>
              <a:rPr lang="en-US" dirty="0" smtClean="0"/>
              <a:t> shunt. As the lungs grow in size, the pulmonary resistance drop around 2, 3 months the murmur and symptoms (because symptoms are related to lung congestion) will develop.</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D99694"/>
          </a:solidFill>
        </p:spPr>
        <p:txBody>
          <a:bodyPr/>
          <a:lstStyle/>
          <a:p>
            <a:r>
              <a:rPr lang="en-US" b="1" dirty="0"/>
              <a:t>V</a:t>
            </a:r>
            <a:r>
              <a:rPr lang="en-US" b="1" dirty="0" smtClean="0"/>
              <a:t>SD</a:t>
            </a:r>
            <a:endParaRPr lang="en-US" b="1" dirty="0"/>
          </a:p>
        </p:txBody>
      </p:sp>
      <p:sp>
        <p:nvSpPr>
          <p:cNvPr id="3" name="Content Placeholder 2"/>
          <p:cNvSpPr>
            <a:spLocks noGrp="1"/>
          </p:cNvSpPr>
          <p:nvPr>
            <p:ph idx="1"/>
          </p:nvPr>
        </p:nvSpPr>
        <p:spPr/>
        <p:txBody>
          <a:bodyPr>
            <a:normAutofit fontScale="92500" lnSpcReduction="20000"/>
          </a:bodyPr>
          <a:lstStyle/>
          <a:p>
            <a:pPr algn="just"/>
            <a:r>
              <a:rPr lang="en-US" dirty="0" smtClean="0"/>
              <a:t>Clinical Features:</a:t>
            </a:r>
          </a:p>
          <a:p>
            <a:pPr lvl="1" algn="just"/>
            <a:r>
              <a:rPr lang="en-US" dirty="0" smtClean="0"/>
              <a:t>Small (restrictive) VSD: Asymptomatic but they have a high murmur.</a:t>
            </a:r>
          </a:p>
          <a:p>
            <a:pPr lvl="1" algn="just"/>
            <a:r>
              <a:rPr lang="en-US" dirty="0" smtClean="0"/>
              <a:t>Moderate to large (unrestrictive) VSD:</a:t>
            </a:r>
          </a:p>
          <a:p>
            <a:pPr lvl="2" algn="just"/>
            <a:r>
              <a:rPr lang="en-US" dirty="0" smtClean="0"/>
              <a:t>No symptom during neonatal period</a:t>
            </a:r>
          </a:p>
          <a:p>
            <a:pPr lvl="3" algn="just"/>
            <a:r>
              <a:rPr lang="en-US" dirty="0" smtClean="0"/>
              <a:t>due to high pulmonary vascular resistance</a:t>
            </a:r>
          </a:p>
          <a:p>
            <a:pPr lvl="2" algn="just"/>
            <a:r>
              <a:rPr lang="en-US" dirty="0" smtClean="0"/>
              <a:t>Symptoms of CHF started ~ 2/12 of age</a:t>
            </a:r>
          </a:p>
          <a:p>
            <a:pPr lvl="3" algn="just"/>
            <a:r>
              <a:rPr lang="en-US" dirty="0" smtClean="0"/>
              <a:t>Tetrad of HF: </a:t>
            </a:r>
            <a:r>
              <a:rPr lang="en-US" dirty="0" err="1" smtClean="0"/>
              <a:t>cardiomegaly</a:t>
            </a:r>
            <a:r>
              <a:rPr lang="en-US" dirty="0" smtClean="0"/>
              <a:t>, </a:t>
            </a:r>
            <a:r>
              <a:rPr lang="en-US" dirty="0" err="1" smtClean="0"/>
              <a:t>hepatomegaly</a:t>
            </a:r>
            <a:r>
              <a:rPr lang="en-US" dirty="0" smtClean="0"/>
              <a:t>, tachycardia, and </a:t>
            </a:r>
            <a:r>
              <a:rPr lang="en-US" dirty="0" err="1" smtClean="0"/>
              <a:t>tachypena</a:t>
            </a:r>
            <a:r>
              <a:rPr lang="en-US" dirty="0" smtClean="0"/>
              <a:t>. </a:t>
            </a:r>
          </a:p>
          <a:p>
            <a:pPr lvl="3" algn="just"/>
            <a:r>
              <a:rPr lang="en-US" dirty="0"/>
              <a:t>diaphoresis, poor </a:t>
            </a:r>
            <a:r>
              <a:rPr lang="en-US" dirty="0" smtClean="0"/>
              <a:t>feeding (has to stop breathing to take breaths), </a:t>
            </a:r>
            <a:r>
              <a:rPr lang="en-US" dirty="0"/>
              <a:t>and failure to </a:t>
            </a:r>
            <a:r>
              <a:rPr lang="en-US" dirty="0" smtClean="0"/>
              <a:t>thrive (not gaining weight and looks thin).</a:t>
            </a:r>
          </a:p>
          <a:p>
            <a:pPr lvl="3" algn="just"/>
            <a:r>
              <a:rPr lang="en-US" dirty="0"/>
              <a:t>s</a:t>
            </a:r>
            <a:r>
              <a:rPr lang="en-US" dirty="0" smtClean="0"/>
              <a:t>hortness of breath, recurrent chest infection.</a:t>
            </a:r>
          </a:p>
          <a:p>
            <a:pPr lvl="3" algn="just"/>
            <a:r>
              <a:rPr lang="en-US" dirty="0"/>
              <a:t>e</a:t>
            </a:r>
            <a:r>
              <a:rPr lang="en-US" dirty="0" smtClean="0"/>
              <a:t>xercise intolerance. </a:t>
            </a:r>
          </a:p>
          <a:p>
            <a:pPr lvl="2" algn="just"/>
            <a:r>
              <a:rPr lang="en-US" dirty="0" smtClean="0"/>
              <a:t>Larger VSD present symptoms later than small VSD. </a:t>
            </a:r>
          </a:p>
          <a:p>
            <a:pPr lvl="3" algn="just">
              <a:buNone/>
            </a:pPr>
            <a:endParaRPr lang="en-US"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593" y="0"/>
            <a:ext cx="8229600" cy="611980"/>
          </a:xfrm>
          <a:solidFill>
            <a:srgbClr val="D99694"/>
          </a:solidFill>
        </p:spPr>
        <p:txBody>
          <a:bodyPr>
            <a:normAutofit fontScale="90000"/>
          </a:bodyPr>
          <a:lstStyle/>
          <a:p>
            <a:r>
              <a:rPr lang="en-US" b="1" dirty="0"/>
              <a:t>V</a:t>
            </a:r>
            <a:r>
              <a:rPr lang="en-US" b="1" dirty="0" smtClean="0"/>
              <a:t>SD</a:t>
            </a:r>
            <a:endParaRPr lang="en-US" b="1" dirty="0"/>
          </a:p>
        </p:txBody>
      </p:sp>
      <p:sp>
        <p:nvSpPr>
          <p:cNvPr id="3" name="Content Placeholder 2"/>
          <p:cNvSpPr>
            <a:spLocks noGrp="1"/>
          </p:cNvSpPr>
          <p:nvPr>
            <p:ph idx="1"/>
          </p:nvPr>
        </p:nvSpPr>
        <p:spPr>
          <a:xfrm>
            <a:off x="0" y="611980"/>
            <a:ext cx="9144000" cy="6246020"/>
          </a:xfrm>
        </p:spPr>
        <p:txBody>
          <a:bodyPr>
            <a:normAutofit fontScale="85000" lnSpcReduction="10000"/>
          </a:bodyPr>
          <a:lstStyle/>
          <a:p>
            <a:pPr algn="just"/>
            <a:r>
              <a:rPr lang="en-US" dirty="0" smtClean="0"/>
              <a:t>Clinical Features:</a:t>
            </a:r>
          </a:p>
          <a:p>
            <a:pPr lvl="1" algn="just"/>
            <a:r>
              <a:rPr lang="en-US" dirty="0" smtClean="0"/>
              <a:t>Physical Examination:</a:t>
            </a:r>
          </a:p>
          <a:p>
            <a:pPr lvl="1" algn="just"/>
            <a:r>
              <a:rPr lang="en-US" dirty="0" smtClean="0"/>
              <a:t>If you examine the patient by placing</a:t>
            </a:r>
          </a:p>
          <a:p>
            <a:pPr lvl="1" algn="just">
              <a:buNone/>
            </a:pPr>
            <a:r>
              <a:rPr lang="en-US" dirty="0" smtClean="0"/>
              <a:t>your hand on the heart, you will find a very</a:t>
            </a:r>
          </a:p>
          <a:p>
            <a:pPr lvl="1" algn="just">
              <a:buNone/>
            </a:pPr>
            <a:r>
              <a:rPr lang="en-US" dirty="0" smtClean="0"/>
              <a:t>active heart and maybe a displaced heart beat. </a:t>
            </a:r>
          </a:p>
          <a:p>
            <a:pPr lvl="2" algn="just"/>
            <a:r>
              <a:rPr lang="en-US" dirty="0" err="1" smtClean="0"/>
              <a:t>Tachypnia</a:t>
            </a:r>
            <a:endParaRPr lang="en-US" dirty="0" smtClean="0"/>
          </a:p>
          <a:p>
            <a:pPr lvl="2" algn="just"/>
            <a:r>
              <a:rPr lang="en-US" dirty="0" smtClean="0"/>
              <a:t>Tachycardia</a:t>
            </a:r>
          </a:p>
          <a:p>
            <a:pPr lvl="2" algn="just"/>
            <a:r>
              <a:rPr lang="en-US" dirty="0"/>
              <a:t>A</a:t>
            </a:r>
            <a:r>
              <a:rPr lang="en-US" dirty="0" smtClean="0"/>
              <a:t>ctive </a:t>
            </a:r>
            <a:r>
              <a:rPr lang="en-US" dirty="0" err="1" smtClean="0"/>
              <a:t>precordium</a:t>
            </a:r>
            <a:endParaRPr lang="en-US" dirty="0" smtClean="0"/>
          </a:p>
          <a:p>
            <a:pPr lvl="2" algn="just"/>
            <a:r>
              <a:rPr lang="en-US" dirty="0" smtClean="0"/>
              <a:t>Murmur:</a:t>
            </a:r>
          </a:p>
          <a:p>
            <a:pPr lvl="3" algn="just"/>
            <a:r>
              <a:rPr lang="en-US" dirty="0" smtClean="0"/>
              <a:t>Pan-systolic (</a:t>
            </a:r>
            <a:r>
              <a:rPr lang="en-US" dirty="0" err="1" smtClean="0"/>
              <a:t>holosystolic</a:t>
            </a:r>
            <a:r>
              <a:rPr lang="en-US" dirty="0" smtClean="0"/>
              <a:t>) murmur at left </a:t>
            </a:r>
            <a:r>
              <a:rPr lang="en-US" dirty="0" err="1" smtClean="0"/>
              <a:t>sternal</a:t>
            </a:r>
            <a:r>
              <a:rPr lang="en-US" dirty="0" smtClean="0"/>
              <a:t> border (the murmur is only heard during systole because of the high pressure difference between the two ventricles, in diastole the pressure equalizes between the two chambers).</a:t>
            </a:r>
          </a:p>
          <a:p>
            <a:pPr lvl="3" algn="just"/>
            <a:r>
              <a:rPr lang="en-US" dirty="0" smtClean="0"/>
              <a:t>Murmur had nothing to do with valve closure or heart sounds </a:t>
            </a:r>
          </a:p>
          <a:p>
            <a:pPr lvl="4" algn="just"/>
            <a:r>
              <a:rPr lang="en-US" dirty="0" smtClean="0"/>
              <a:t>Thrill (palpable murmur): suggests small VSD</a:t>
            </a:r>
          </a:p>
          <a:p>
            <a:pPr lvl="4" algn="just"/>
            <a:r>
              <a:rPr lang="en-US" dirty="0" smtClean="0"/>
              <a:t>Large VSD (6mm): mid-</a:t>
            </a:r>
            <a:r>
              <a:rPr lang="en-US" dirty="0" err="1" smtClean="0"/>
              <a:t>diasolic</a:t>
            </a:r>
            <a:r>
              <a:rPr lang="en-US" dirty="0" smtClean="0"/>
              <a:t> murmur at apex with soft </a:t>
            </a:r>
            <a:r>
              <a:rPr lang="en-US" dirty="0" err="1" smtClean="0"/>
              <a:t>pansystolic</a:t>
            </a:r>
            <a:r>
              <a:rPr lang="en-US" dirty="0" smtClean="0"/>
              <a:t> or no murmur which signifies a large defect. This is due to the concept of overload on the left atrium mimicking mitral valve </a:t>
            </a:r>
            <a:r>
              <a:rPr lang="en-US" dirty="0" err="1" smtClean="0"/>
              <a:t>stenosis</a:t>
            </a:r>
            <a:r>
              <a:rPr lang="en-US" dirty="0" smtClean="0"/>
              <a:t>. Larger blood volume in the left atrium is pushed through a normal sized valve, therefore gushing of the blood producing the murmur (As if the valve is </a:t>
            </a:r>
            <a:r>
              <a:rPr lang="en-US" dirty="0" err="1" smtClean="0"/>
              <a:t>stenosed</a:t>
            </a:r>
            <a:r>
              <a:rPr lang="en-US" dirty="0" smtClean="0"/>
              <a:t>).  </a:t>
            </a:r>
          </a:p>
          <a:p>
            <a:pPr lvl="3"/>
            <a:r>
              <a:rPr lang="en-US" dirty="0" smtClean="0"/>
              <a:t>The smaller the hole the earlier the symptoms and the greater the murmur.</a:t>
            </a:r>
          </a:p>
        </p:txBody>
      </p:sp>
      <p:pic>
        <p:nvPicPr>
          <p:cNvPr id="5" name="Picture 4"/>
          <p:cNvPicPr>
            <a:picLocks noChangeAspect="1"/>
          </p:cNvPicPr>
          <p:nvPr/>
        </p:nvPicPr>
        <p:blipFill>
          <a:blip r:embed="rId2"/>
          <a:stretch>
            <a:fillRect/>
          </a:stretch>
        </p:blipFill>
        <p:spPr>
          <a:xfrm>
            <a:off x="4758671" y="2701028"/>
            <a:ext cx="3744522" cy="69273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D99694"/>
          </a:solidFill>
        </p:spPr>
        <p:txBody>
          <a:bodyPr/>
          <a:lstStyle/>
          <a:p>
            <a:r>
              <a:rPr lang="en-US" b="1" dirty="0"/>
              <a:t>V</a:t>
            </a:r>
            <a:r>
              <a:rPr lang="en-US" b="1" dirty="0" smtClean="0"/>
              <a:t>SD</a:t>
            </a:r>
            <a:endParaRPr lang="en-US" b="1" dirty="0"/>
          </a:p>
        </p:txBody>
      </p:sp>
      <p:sp>
        <p:nvSpPr>
          <p:cNvPr id="3" name="Content Placeholder 2"/>
          <p:cNvSpPr>
            <a:spLocks noGrp="1"/>
          </p:cNvSpPr>
          <p:nvPr>
            <p:ph idx="1"/>
          </p:nvPr>
        </p:nvSpPr>
        <p:spPr/>
        <p:txBody>
          <a:bodyPr>
            <a:normAutofit fontScale="77500" lnSpcReduction="20000"/>
          </a:bodyPr>
          <a:lstStyle/>
          <a:p>
            <a:r>
              <a:rPr lang="en-US" dirty="0" smtClean="0"/>
              <a:t>Diagnosis:</a:t>
            </a:r>
          </a:p>
          <a:p>
            <a:pPr lvl="1"/>
            <a:r>
              <a:rPr lang="en-US" dirty="0" smtClean="0"/>
              <a:t>Chest X-ray: </a:t>
            </a:r>
          </a:p>
          <a:p>
            <a:pPr lvl="2"/>
            <a:r>
              <a:rPr lang="en-US" dirty="0" smtClean="0"/>
              <a:t>Increased pulmonary vascular marking i.e. congested lung</a:t>
            </a:r>
          </a:p>
          <a:p>
            <a:pPr lvl="2"/>
            <a:r>
              <a:rPr lang="en-US" dirty="0" smtClean="0"/>
              <a:t>+/- </a:t>
            </a:r>
            <a:r>
              <a:rPr lang="en-US" dirty="0" err="1" smtClean="0"/>
              <a:t>cardiomegally</a:t>
            </a:r>
            <a:r>
              <a:rPr lang="en-US" dirty="0" smtClean="0"/>
              <a:t> </a:t>
            </a:r>
          </a:p>
          <a:p>
            <a:pPr lvl="1"/>
            <a:r>
              <a:rPr lang="en-US" dirty="0" smtClean="0"/>
              <a:t>ECG:</a:t>
            </a:r>
          </a:p>
          <a:p>
            <a:pPr lvl="2"/>
            <a:r>
              <a:rPr lang="en-US" dirty="0" smtClean="0"/>
              <a:t>Small/mild VSD: Normal</a:t>
            </a:r>
          </a:p>
          <a:p>
            <a:pPr lvl="2"/>
            <a:r>
              <a:rPr lang="en-US" dirty="0" smtClean="0"/>
              <a:t>Mod VSD: LA enlargement , LV hypertrophy</a:t>
            </a:r>
          </a:p>
          <a:p>
            <a:pPr lvl="2"/>
            <a:r>
              <a:rPr lang="en-US" dirty="0" smtClean="0"/>
              <a:t>Large VSD: Biventricular hypertrophy.</a:t>
            </a:r>
          </a:p>
          <a:p>
            <a:pPr lvl="3"/>
            <a:r>
              <a:rPr lang="en-US" dirty="0" smtClean="0"/>
              <a:t>Dilated and hypertrophied LV, LA, PA but not RV except on ECG and not echo. Explanation: the blood will not stay long in the right ventricle and will go to pulmonary artery therefore LV, LA and pulmonary artery are enlarged. While in large VSD the RV will also be affected (both dilated and hypertrophied).</a:t>
            </a:r>
          </a:p>
          <a:p>
            <a:pPr lvl="1"/>
            <a:r>
              <a:rPr lang="en-US" dirty="0" smtClean="0"/>
              <a:t>ECHO:</a:t>
            </a:r>
          </a:p>
          <a:p>
            <a:pPr lvl="2"/>
            <a:r>
              <a:rPr lang="en-US" dirty="0" smtClean="0"/>
              <a:t>Confirm Diagnosis</a:t>
            </a:r>
          </a:p>
          <a:p>
            <a:pPr lvl="1"/>
            <a:r>
              <a:rPr lang="en-US" dirty="0" smtClean="0"/>
              <a:t>Cardiac </a:t>
            </a:r>
            <a:r>
              <a:rPr lang="en-US" dirty="0" err="1" smtClean="0"/>
              <a:t>Cath</a:t>
            </a:r>
            <a:r>
              <a:rPr lang="en-US" dirty="0" smtClean="0"/>
              <a:t>: not required for </a:t>
            </a:r>
            <a:r>
              <a:rPr lang="en-US" dirty="0" err="1" smtClean="0"/>
              <a:t>Dx</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a:solidFill>
            <a:srgbClr val="D99694"/>
          </a:solidFill>
        </p:spPr>
        <p:txBody>
          <a:bodyPr/>
          <a:lstStyle/>
          <a:p>
            <a:r>
              <a:rPr lang="en-US" b="1" dirty="0" smtClean="0"/>
              <a:t>VSD</a:t>
            </a:r>
            <a:endParaRPr lang="en-US" b="1" dirty="0"/>
          </a:p>
        </p:txBody>
      </p:sp>
      <p:sp>
        <p:nvSpPr>
          <p:cNvPr id="3" name="Content Placeholder 2"/>
          <p:cNvSpPr>
            <a:spLocks noGrp="1"/>
          </p:cNvSpPr>
          <p:nvPr>
            <p:ph idx="1"/>
          </p:nvPr>
        </p:nvSpPr>
        <p:spPr>
          <a:xfrm>
            <a:off x="0" y="1143000"/>
            <a:ext cx="9144000" cy="5715000"/>
          </a:xfrm>
        </p:spPr>
        <p:txBody>
          <a:bodyPr>
            <a:normAutofit fontScale="70000" lnSpcReduction="20000"/>
          </a:bodyPr>
          <a:lstStyle/>
          <a:p>
            <a:r>
              <a:rPr lang="en-US" dirty="0" smtClean="0"/>
              <a:t>Treatment:</a:t>
            </a:r>
          </a:p>
          <a:p>
            <a:pPr lvl="1"/>
            <a:r>
              <a:rPr lang="en-US" dirty="0" smtClean="0"/>
              <a:t>Medical Rx:</a:t>
            </a:r>
          </a:p>
          <a:p>
            <a:pPr lvl="2"/>
            <a:r>
              <a:rPr lang="en-US" dirty="0" smtClean="0"/>
              <a:t>Anti-congestive therapy:</a:t>
            </a:r>
          </a:p>
          <a:p>
            <a:pPr lvl="3"/>
            <a:r>
              <a:rPr lang="en-US" dirty="0" smtClean="0"/>
              <a:t>Diuretics (</a:t>
            </a:r>
            <a:r>
              <a:rPr lang="en-US" dirty="0" err="1" smtClean="0"/>
              <a:t>lasix</a:t>
            </a:r>
            <a:r>
              <a:rPr lang="en-US" dirty="0" smtClean="0"/>
              <a:t>) is the main stay of treatment because it decrease lung congestion and give </a:t>
            </a:r>
            <a:r>
              <a:rPr lang="en-US" dirty="0" err="1" smtClean="0"/>
              <a:t>catopril</a:t>
            </a:r>
            <a:r>
              <a:rPr lang="en-US" dirty="0" smtClean="0"/>
              <a:t> along with it (potassium sparing diuretics). </a:t>
            </a:r>
          </a:p>
          <a:p>
            <a:pPr lvl="3"/>
            <a:r>
              <a:rPr lang="en-US" dirty="0" err="1" smtClean="0"/>
              <a:t>Digoxin</a:t>
            </a:r>
            <a:r>
              <a:rPr lang="en-US" dirty="0" smtClean="0"/>
              <a:t> it is not imp because the problem is energy wasting( because the heart is going into a vicious circle- the lung is filled with blood and the heart is failing to pump any extra blood)  and not muscular problem. </a:t>
            </a:r>
          </a:p>
          <a:p>
            <a:pPr lvl="3"/>
            <a:r>
              <a:rPr lang="en-US" dirty="0" smtClean="0"/>
              <a:t>+/- after load reducing agents e.g. </a:t>
            </a:r>
            <a:r>
              <a:rPr lang="en-US" dirty="0" err="1" smtClean="0"/>
              <a:t>captopril</a:t>
            </a:r>
            <a:r>
              <a:rPr lang="en-US" dirty="0" smtClean="0"/>
              <a:t> to decrease the systemic circulation so blood can be pushed to the aorta instead of the RV (</a:t>
            </a:r>
            <a:r>
              <a:rPr lang="en-US" dirty="0" err="1" smtClean="0"/>
              <a:t>Lft_RT</a:t>
            </a:r>
            <a:r>
              <a:rPr lang="en-US" dirty="0" smtClean="0"/>
              <a:t> shunt).</a:t>
            </a:r>
          </a:p>
          <a:p>
            <a:pPr lvl="2"/>
            <a:r>
              <a:rPr lang="en-US" dirty="0" smtClean="0"/>
              <a:t>Nutritional support is very important, because they need to grow and prepare for surgery. </a:t>
            </a:r>
          </a:p>
          <a:p>
            <a:pPr lvl="3"/>
            <a:r>
              <a:rPr lang="en-US" sz="2080" dirty="0" smtClean="0"/>
              <a:t>Do not restrict fluids, give more fluids with more diuretics. </a:t>
            </a:r>
          </a:p>
          <a:p>
            <a:pPr lvl="3"/>
            <a:r>
              <a:rPr lang="en-US" dirty="0" smtClean="0"/>
              <a:t>140kcal/kg/day (normal 100 kcal/kg/day) through NG tube because feeding is a process and may exhaust the baby. Nowadays, we can do surgery earlier (</a:t>
            </a:r>
            <a:r>
              <a:rPr lang="en-US" dirty="0" err="1" smtClean="0"/>
              <a:t>tx</a:t>
            </a:r>
            <a:r>
              <a:rPr lang="en-US" dirty="0" smtClean="0"/>
              <a:t> of choice).</a:t>
            </a:r>
          </a:p>
          <a:p>
            <a:pPr lvl="3"/>
            <a:r>
              <a:rPr lang="en-US" dirty="0" smtClean="0"/>
              <a:t>Do not delay surgery because lung will move from reversible to irreversible increase in pressure in which you can’t repair the VSD and the condition is known as Eisenmenger’s syndrome.</a:t>
            </a:r>
          </a:p>
          <a:p>
            <a:pPr lvl="1"/>
            <a:r>
              <a:rPr lang="en-US" dirty="0" smtClean="0"/>
              <a:t>Surgical closure: the treatment of choice.</a:t>
            </a:r>
          </a:p>
          <a:p>
            <a:pPr lvl="2"/>
            <a:r>
              <a:rPr lang="en-US" dirty="0"/>
              <a:t>S</a:t>
            </a:r>
            <a:r>
              <a:rPr lang="en-US" dirty="0" smtClean="0"/>
              <a:t>ymptomatic </a:t>
            </a:r>
            <a:r>
              <a:rPr lang="en-US" dirty="0"/>
              <a:t>infants</a:t>
            </a:r>
            <a:r>
              <a:rPr lang="en-US" dirty="0" smtClean="0"/>
              <a:t> who </a:t>
            </a:r>
            <a:r>
              <a:rPr lang="en-US" dirty="0"/>
              <a:t>fail medical management</a:t>
            </a:r>
            <a:r>
              <a:rPr lang="en-US" dirty="0" smtClean="0"/>
              <a:t>.</a:t>
            </a:r>
          </a:p>
          <a:p>
            <a:pPr lvl="3"/>
            <a:r>
              <a:rPr lang="en-US" dirty="0" smtClean="0"/>
              <a:t>Between 3-12 months of age try to repair before 6 months specially if large. </a:t>
            </a:r>
          </a:p>
          <a:p>
            <a:pPr lvl="2"/>
            <a:r>
              <a:rPr lang="en-US" dirty="0"/>
              <a:t>C</a:t>
            </a:r>
            <a:r>
              <a:rPr lang="en-US" dirty="0" smtClean="0"/>
              <a:t>hildren </a:t>
            </a:r>
            <a:r>
              <a:rPr lang="en-US" dirty="0"/>
              <a:t>with </a:t>
            </a:r>
            <a:r>
              <a:rPr lang="en-US" dirty="0" smtClean="0"/>
              <a:t>significantly large </a:t>
            </a:r>
            <a:r>
              <a:rPr lang="en-US" dirty="0"/>
              <a:t>left to right shunting and </a:t>
            </a:r>
            <a:r>
              <a:rPr lang="en-US" dirty="0" smtClean="0"/>
              <a:t>ventricular dilatation. </a:t>
            </a:r>
          </a:p>
          <a:p>
            <a:pPr lvl="3"/>
            <a:r>
              <a:rPr lang="en-US" dirty="0" smtClean="0"/>
              <a:t>Before 2 years of age.</a:t>
            </a:r>
          </a:p>
          <a:p>
            <a:pPr lvl="2"/>
            <a:r>
              <a:rPr lang="en-US" dirty="0" smtClean="0"/>
              <a:t>Other indication for surgical VSD closure is Small VSD with complication:</a:t>
            </a:r>
          </a:p>
          <a:p>
            <a:pPr lvl="3"/>
            <a:r>
              <a:rPr lang="en-US" dirty="0" smtClean="0"/>
              <a:t>Aortic valve </a:t>
            </a:r>
            <a:r>
              <a:rPr lang="en-US" dirty="0" err="1" smtClean="0"/>
              <a:t>prolapse</a:t>
            </a:r>
            <a:r>
              <a:rPr lang="en-US" dirty="0" smtClean="0"/>
              <a:t>.</a:t>
            </a:r>
          </a:p>
          <a:p>
            <a:pPr lvl="3"/>
            <a:r>
              <a:rPr lang="en-US" dirty="0" smtClean="0"/>
              <a:t>Right ventricular tract obstruction.</a:t>
            </a:r>
          </a:p>
          <a:p>
            <a:pPr lvl="2"/>
            <a:endParaRPr lang="en-US" dirty="0" smtClean="0"/>
          </a:p>
          <a:p>
            <a:pPr lvl="1"/>
            <a:endParaRPr lang="en-US" dirty="0" smtClean="0"/>
          </a:p>
          <a:p>
            <a:pPr lvl="1"/>
            <a:endParaRPr lang="en-US" dirty="0" smtClean="0"/>
          </a:p>
          <a:p>
            <a:pPr lvl="2"/>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D99694"/>
          </a:solidFill>
        </p:spPr>
        <p:txBody>
          <a:bodyPr/>
          <a:lstStyle/>
          <a:p>
            <a:r>
              <a:rPr lang="en-US" b="1" dirty="0" smtClean="0"/>
              <a:t>VSD</a:t>
            </a:r>
            <a:endParaRPr lang="en-US" b="1" dirty="0"/>
          </a:p>
        </p:txBody>
      </p:sp>
      <p:sp>
        <p:nvSpPr>
          <p:cNvPr id="3" name="Content Placeholder 2"/>
          <p:cNvSpPr>
            <a:spLocks noGrp="1"/>
          </p:cNvSpPr>
          <p:nvPr>
            <p:ph idx="1"/>
          </p:nvPr>
        </p:nvSpPr>
        <p:spPr/>
        <p:txBody>
          <a:bodyPr>
            <a:normAutofit fontScale="92500" lnSpcReduction="10000"/>
          </a:bodyPr>
          <a:lstStyle/>
          <a:p>
            <a:r>
              <a:rPr lang="en-US" dirty="0" smtClean="0"/>
              <a:t>Prognosis:</a:t>
            </a:r>
          </a:p>
          <a:p>
            <a:r>
              <a:rPr lang="en-US" dirty="0" smtClean="0"/>
              <a:t>If left untreated beyond first 1-2 years of age:</a:t>
            </a:r>
          </a:p>
          <a:p>
            <a:pPr lvl="1"/>
            <a:r>
              <a:rPr lang="en-US" dirty="0" smtClean="0"/>
              <a:t>Pulmonary </a:t>
            </a:r>
            <a:r>
              <a:rPr lang="en-US" dirty="0"/>
              <a:t>vascular obstructive </a:t>
            </a:r>
            <a:r>
              <a:rPr lang="en-US" dirty="0" smtClean="0"/>
              <a:t>disease</a:t>
            </a:r>
          </a:p>
          <a:p>
            <a:pPr lvl="2"/>
            <a:r>
              <a:rPr lang="en-US" dirty="0"/>
              <a:t>Eisenmenger’s </a:t>
            </a:r>
            <a:r>
              <a:rPr lang="en-US" dirty="0" smtClean="0"/>
              <a:t>syndrome</a:t>
            </a:r>
          </a:p>
          <a:p>
            <a:pPr lvl="3"/>
            <a:r>
              <a:rPr lang="en-US" dirty="0" smtClean="0"/>
              <a:t>Obstructive lung disease leading to pulmonary artery hypertension, which then leads to a certain point where it becomes irreversible. Patient becomes cyanotic due to high pressure (left to right shunt), leading to right to left shunt and HF symptoms fading due to elevated pulmonary resistance.</a:t>
            </a:r>
          </a:p>
          <a:p>
            <a:pPr lvl="3"/>
            <a:r>
              <a:rPr lang="en-US" dirty="0" smtClean="0"/>
              <a:t>Sign and symptom of CHF will disappear due to increased vascular resistance. </a:t>
            </a:r>
          </a:p>
          <a:p>
            <a:pPr lvl="3"/>
            <a:r>
              <a:rPr lang="en-US" dirty="0" smtClean="0"/>
              <a:t>Patient will become cyanotic</a:t>
            </a:r>
          </a:p>
          <a:p>
            <a:pPr lvl="4"/>
            <a:r>
              <a:rPr lang="en-US" dirty="0" smtClean="0"/>
              <a:t>R-L shunt across VSD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D99694"/>
          </a:solidFill>
        </p:spPr>
        <p:txBody>
          <a:bodyPr/>
          <a:lstStyle/>
          <a:p>
            <a:r>
              <a:rPr lang="en-US" dirty="0" smtClean="0"/>
              <a:t>ASD</a:t>
            </a:r>
            <a:endParaRPr lang="en-US" dirty="0"/>
          </a:p>
        </p:txBody>
      </p:sp>
      <p:pic>
        <p:nvPicPr>
          <p:cNvPr id="4" name="Picture 3"/>
          <p:cNvPicPr>
            <a:picLocks noChangeAspect="1"/>
          </p:cNvPicPr>
          <p:nvPr/>
        </p:nvPicPr>
        <p:blipFill>
          <a:blip r:embed="rId2"/>
          <a:stretch>
            <a:fillRect/>
          </a:stretch>
        </p:blipFill>
        <p:spPr>
          <a:xfrm>
            <a:off x="1640489" y="1353729"/>
            <a:ext cx="5686779" cy="4772434"/>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D99694"/>
          </a:solidFill>
        </p:spPr>
        <p:txBody>
          <a:bodyPr/>
          <a:lstStyle/>
          <a:p>
            <a:r>
              <a:rPr lang="en-US" b="1" dirty="0" smtClean="0"/>
              <a:t>ASD</a:t>
            </a:r>
            <a:endParaRPr lang="en-US" b="1" dirty="0"/>
          </a:p>
        </p:txBody>
      </p:sp>
      <p:sp>
        <p:nvSpPr>
          <p:cNvPr id="3" name="Content Placeholder 2"/>
          <p:cNvSpPr>
            <a:spLocks noGrp="1"/>
          </p:cNvSpPr>
          <p:nvPr>
            <p:ph idx="1"/>
          </p:nvPr>
        </p:nvSpPr>
        <p:spPr>
          <a:xfrm>
            <a:off x="457199" y="1600200"/>
            <a:ext cx="4834467" cy="4525963"/>
          </a:xfrm>
        </p:spPr>
        <p:txBody>
          <a:bodyPr>
            <a:normAutofit fontScale="92500" lnSpcReduction="10000"/>
          </a:bodyPr>
          <a:lstStyle/>
          <a:p>
            <a:r>
              <a:rPr lang="en-US" dirty="0" smtClean="0"/>
              <a:t>Isolated </a:t>
            </a:r>
            <a:r>
              <a:rPr lang="en-US" dirty="0" err="1" smtClean="0"/>
              <a:t>ASDs</a:t>
            </a:r>
            <a:r>
              <a:rPr lang="en-US" dirty="0" smtClean="0"/>
              <a:t> : 5-7 % of CHD</a:t>
            </a:r>
          </a:p>
          <a:p>
            <a:r>
              <a:rPr lang="en-US" dirty="0" smtClean="0"/>
              <a:t>Majority of cases are sporadic</a:t>
            </a:r>
          </a:p>
          <a:p>
            <a:pPr lvl="1"/>
            <a:r>
              <a:rPr lang="en-US" dirty="0" smtClean="0"/>
              <a:t>Seen with Holt-</a:t>
            </a:r>
            <a:r>
              <a:rPr lang="en-US" dirty="0" err="1" smtClean="0"/>
              <a:t>Orman</a:t>
            </a:r>
            <a:r>
              <a:rPr lang="en-US" dirty="0" smtClean="0"/>
              <a:t> Syndrome</a:t>
            </a:r>
          </a:p>
          <a:p>
            <a:r>
              <a:rPr lang="en-US" dirty="0" smtClean="0"/>
              <a:t>Types:</a:t>
            </a:r>
          </a:p>
          <a:p>
            <a:pPr lvl="1"/>
            <a:r>
              <a:rPr lang="en-US" dirty="0" smtClean="0"/>
              <a:t>ASD </a:t>
            </a:r>
            <a:r>
              <a:rPr lang="en-US" dirty="0" err="1" smtClean="0"/>
              <a:t>secundom</a:t>
            </a:r>
            <a:endParaRPr lang="en-US" dirty="0" smtClean="0"/>
          </a:p>
          <a:p>
            <a:pPr lvl="1"/>
            <a:r>
              <a:rPr lang="en-US" dirty="0" smtClean="0"/>
              <a:t>ASD </a:t>
            </a:r>
            <a:r>
              <a:rPr lang="en-US" dirty="0" err="1" smtClean="0"/>
              <a:t>primum</a:t>
            </a:r>
            <a:r>
              <a:rPr lang="en-US" dirty="0" smtClean="0"/>
              <a:t> (type of AVSD)</a:t>
            </a:r>
          </a:p>
          <a:p>
            <a:pPr lvl="1"/>
            <a:r>
              <a:rPr lang="en-US" dirty="0" smtClean="0"/>
              <a:t>Sinus </a:t>
            </a:r>
            <a:r>
              <a:rPr lang="en-US" dirty="0" err="1" smtClean="0"/>
              <a:t>Venosus</a:t>
            </a:r>
            <a:r>
              <a:rPr lang="en-US" dirty="0" smtClean="0"/>
              <a:t> ASD</a:t>
            </a:r>
          </a:p>
          <a:p>
            <a:pPr lvl="1">
              <a:buNone/>
            </a:pPr>
            <a:endParaRPr lang="en-US" dirty="0" smtClean="0"/>
          </a:p>
        </p:txBody>
      </p:sp>
      <p:pic>
        <p:nvPicPr>
          <p:cNvPr id="4" name="Picture 3"/>
          <p:cNvPicPr>
            <a:picLocks noChangeAspect="1"/>
          </p:cNvPicPr>
          <p:nvPr/>
        </p:nvPicPr>
        <p:blipFill>
          <a:blip r:embed="rId2"/>
          <a:stretch>
            <a:fillRect/>
          </a:stretch>
        </p:blipFill>
        <p:spPr>
          <a:xfrm>
            <a:off x="5721967" y="3344333"/>
            <a:ext cx="3224476" cy="3312818"/>
          </a:xfrm>
          <a:prstGeom prst="rect">
            <a:avLst/>
          </a:prstGeom>
        </p:spPr>
      </p:pic>
      <p:pic>
        <p:nvPicPr>
          <p:cNvPr id="6" name="Picture 5" descr="Holt Orman Syndrome.jpg"/>
          <p:cNvPicPr>
            <a:picLocks noChangeAspect="1"/>
          </p:cNvPicPr>
          <p:nvPr/>
        </p:nvPicPr>
        <p:blipFill>
          <a:blip r:embed="rId3"/>
          <a:stretch>
            <a:fillRect/>
          </a:stretch>
        </p:blipFill>
        <p:spPr>
          <a:xfrm>
            <a:off x="5926667" y="1484932"/>
            <a:ext cx="2760131" cy="173454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D99694"/>
          </a:solidFill>
        </p:spPr>
        <p:txBody>
          <a:bodyPr/>
          <a:lstStyle/>
          <a:p>
            <a:r>
              <a:rPr lang="en-US" b="1" dirty="0" smtClean="0"/>
              <a:t>ASD</a:t>
            </a:r>
            <a:endParaRPr lang="en-US" b="1" dirty="0"/>
          </a:p>
        </p:txBody>
      </p:sp>
      <p:sp>
        <p:nvSpPr>
          <p:cNvPr id="3" name="Content Placeholder 2"/>
          <p:cNvSpPr>
            <a:spLocks noGrp="1"/>
          </p:cNvSpPr>
          <p:nvPr>
            <p:ph idx="1"/>
          </p:nvPr>
        </p:nvSpPr>
        <p:spPr/>
        <p:txBody>
          <a:bodyPr/>
          <a:lstStyle/>
          <a:p>
            <a:r>
              <a:rPr lang="en-US" dirty="0" smtClean="0"/>
              <a:t>Pathophsiology:</a:t>
            </a:r>
          </a:p>
          <a:p>
            <a:pPr lvl="1"/>
            <a:r>
              <a:rPr lang="en-US" dirty="0" smtClean="0"/>
              <a:t>L-R shunt toward pulmonary circulation. </a:t>
            </a:r>
          </a:p>
          <a:p>
            <a:pPr lvl="2"/>
            <a:r>
              <a:rPr lang="en-US" dirty="0" smtClean="0"/>
              <a:t>Increased </a:t>
            </a:r>
            <a:r>
              <a:rPr lang="en-US" dirty="0" err="1" smtClean="0"/>
              <a:t>Qp:Qs</a:t>
            </a:r>
            <a:r>
              <a:rPr lang="en-US" dirty="0" smtClean="0"/>
              <a:t> ratio</a:t>
            </a:r>
          </a:p>
          <a:p>
            <a:pPr lvl="3"/>
            <a:r>
              <a:rPr lang="en-US" dirty="0" smtClean="0"/>
              <a:t>Increased cardiac output to the pulmonary circulation (</a:t>
            </a:r>
            <a:r>
              <a:rPr lang="en-US" dirty="0" err="1" smtClean="0"/>
              <a:t>Qp</a:t>
            </a:r>
            <a:r>
              <a:rPr lang="en-US" dirty="0" smtClean="0"/>
              <a:t>)</a:t>
            </a:r>
          </a:p>
          <a:p>
            <a:pPr lvl="3"/>
            <a:r>
              <a:rPr lang="en-US" dirty="0" smtClean="0"/>
              <a:t>Reduced of </a:t>
            </a:r>
            <a:r>
              <a:rPr lang="en-US" dirty="0"/>
              <a:t>cardiac output to the</a:t>
            </a:r>
            <a:r>
              <a:rPr lang="en-US" dirty="0" smtClean="0"/>
              <a:t> systemic circulation </a:t>
            </a:r>
            <a:r>
              <a:rPr lang="en-US" dirty="0"/>
              <a:t>(Qs</a:t>
            </a:r>
            <a:r>
              <a:rPr lang="en-US" dirty="0" smtClean="0"/>
              <a:t>)</a:t>
            </a:r>
          </a:p>
          <a:p>
            <a:pPr lvl="1"/>
            <a:r>
              <a:rPr lang="en-US" dirty="0" smtClean="0"/>
              <a:t>L-R shunt at atrial level:</a:t>
            </a:r>
          </a:p>
          <a:p>
            <a:pPr lvl="2"/>
            <a:r>
              <a:rPr lang="en-US" dirty="0" smtClean="0"/>
              <a:t>Dilated RA, RV and pulmonary arteries.</a:t>
            </a:r>
          </a:p>
          <a:p>
            <a:pPr lvl="2"/>
            <a:r>
              <a:rPr lang="en-US" dirty="0" smtClean="0"/>
              <a:t>Pressure difference is not high; therefore, the shunt pressure (mmHg) difference is not.  </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D99694"/>
          </a:solidFill>
        </p:spPr>
        <p:txBody>
          <a:bodyPr/>
          <a:lstStyle/>
          <a:p>
            <a:r>
              <a:rPr lang="en-US" b="1" dirty="0" smtClean="0"/>
              <a:t>ASD</a:t>
            </a:r>
            <a:endParaRPr lang="en-US" b="1" dirty="0"/>
          </a:p>
        </p:txBody>
      </p:sp>
      <p:sp>
        <p:nvSpPr>
          <p:cNvPr id="3" name="Content Placeholder 2"/>
          <p:cNvSpPr>
            <a:spLocks noGrp="1"/>
          </p:cNvSpPr>
          <p:nvPr>
            <p:ph idx="1"/>
          </p:nvPr>
        </p:nvSpPr>
        <p:spPr>
          <a:xfrm>
            <a:off x="0" y="1474082"/>
            <a:ext cx="9144000" cy="5383918"/>
          </a:xfrm>
        </p:spPr>
        <p:txBody>
          <a:bodyPr>
            <a:normAutofit fontScale="62500" lnSpcReduction="20000"/>
          </a:bodyPr>
          <a:lstStyle/>
          <a:p>
            <a:r>
              <a:rPr lang="en-US" dirty="0" smtClean="0"/>
              <a:t>Clinical Features:</a:t>
            </a:r>
          </a:p>
          <a:p>
            <a:pPr lvl="1"/>
            <a:r>
              <a:rPr lang="en-US" dirty="0" smtClean="0"/>
              <a:t>Usually asymptomatic (even no murmur) because of low pressure difference between the two atria even if it was large.</a:t>
            </a:r>
          </a:p>
          <a:p>
            <a:pPr lvl="1"/>
            <a:r>
              <a:rPr lang="en-US" dirty="0" smtClean="0"/>
              <a:t>Symptoms if they present late as the RA enlarges when </a:t>
            </a:r>
            <a:r>
              <a:rPr lang="en-US" dirty="0" err="1" smtClean="0"/>
              <a:t>Afib</a:t>
            </a:r>
            <a:r>
              <a:rPr lang="en-US" dirty="0" smtClean="0"/>
              <a:t>  occurs will occur 20-40 years.</a:t>
            </a:r>
          </a:p>
          <a:p>
            <a:pPr lvl="1">
              <a:buNone/>
            </a:pPr>
            <a:r>
              <a:rPr lang="en-US" dirty="0" smtClean="0"/>
              <a:t>include:</a:t>
            </a:r>
          </a:p>
          <a:p>
            <a:pPr lvl="2"/>
            <a:r>
              <a:rPr lang="en-US" dirty="0" smtClean="0"/>
              <a:t>Shortness of breath</a:t>
            </a:r>
          </a:p>
          <a:p>
            <a:pPr lvl="2"/>
            <a:r>
              <a:rPr lang="en-US" dirty="0" smtClean="0"/>
              <a:t>Fatigability</a:t>
            </a:r>
          </a:p>
          <a:p>
            <a:pPr lvl="1"/>
            <a:r>
              <a:rPr lang="en-US" dirty="0" smtClean="0"/>
              <a:t>Rare: congestive heart failure, failure to thrive</a:t>
            </a:r>
          </a:p>
          <a:p>
            <a:pPr lvl="1"/>
            <a:r>
              <a:rPr lang="en-US" dirty="0" smtClean="0"/>
              <a:t>Eisenmenger’s syndrome will appear late in life (around 40 years) unlike in VSD where it appears around the second or third year.</a:t>
            </a:r>
          </a:p>
          <a:p>
            <a:pPr lvl="1"/>
            <a:endParaRPr lang="en-US" dirty="0" smtClean="0"/>
          </a:p>
          <a:p>
            <a:r>
              <a:rPr lang="en-US" dirty="0" smtClean="0"/>
              <a:t>Physical examination:</a:t>
            </a:r>
          </a:p>
          <a:p>
            <a:pPr lvl="1"/>
            <a:r>
              <a:rPr lang="en-US" dirty="0" smtClean="0"/>
              <a:t>Active </a:t>
            </a:r>
            <a:r>
              <a:rPr lang="en-US" dirty="0" err="1" smtClean="0"/>
              <a:t>precordium</a:t>
            </a:r>
            <a:r>
              <a:rPr lang="en-US" dirty="0" smtClean="0"/>
              <a:t> because of the proximity of the RV to the chest wall.</a:t>
            </a:r>
          </a:p>
          <a:p>
            <a:pPr lvl="1"/>
            <a:r>
              <a:rPr lang="en-US" dirty="0" smtClean="0"/>
              <a:t>Widely fixed </a:t>
            </a:r>
            <a:r>
              <a:rPr lang="en-US" dirty="0" err="1" smtClean="0"/>
              <a:t>splitted</a:t>
            </a:r>
            <a:r>
              <a:rPr lang="en-US" dirty="0" smtClean="0"/>
              <a:t> second heart sound</a:t>
            </a:r>
          </a:p>
          <a:p>
            <a:pPr lvl="1"/>
            <a:r>
              <a:rPr lang="en-US" dirty="0" smtClean="0"/>
              <a:t>Ejection systolic murmur at left upper </a:t>
            </a:r>
            <a:r>
              <a:rPr lang="en-US" dirty="0" err="1" smtClean="0"/>
              <a:t>sternal</a:t>
            </a:r>
            <a:r>
              <a:rPr lang="en-US" dirty="0" smtClean="0"/>
              <a:t> border due to increased flow across the pulmonary valve (as if its pulmonary </a:t>
            </a:r>
            <a:r>
              <a:rPr lang="en-US" dirty="0" err="1" smtClean="0"/>
              <a:t>stenosis</a:t>
            </a:r>
            <a:r>
              <a:rPr lang="en-US" dirty="0" smtClean="0"/>
              <a:t>) and not due to the shut across the ASD. </a:t>
            </a:r>
          </a:p>
          <a:p>
            <a:pPr lvl="1"/>
            <a:r>
              <a:rPr lang="en-US" dirty="0" smtClean="0"/>
              <a:t>If large: mid-diastolic murmur (same concept as VSD and mitral </a:t>
            </a:r>
            <a:r>
              <a:rPr lang="en-US" dirty="0" err="1" smtClean="0"/>
              <a:t>stenosis</a:t>
            </a:r>
            <a:r>
              <a:rPr lang="en-US" dirty="0" smtClean="0"/>
              <a:t> but here tricuspid </a:t>
            </a:r>
            <a:r>
              <a:rPr lang="en-US" dirty="0" err="1" smtClean="0"/>
              <a:t>stenosis</a:t>
            </a:r>
            <a:r>
              <a:rPr lang="en-US" dirty="0" smtClean="0"/>
              <a:t>)  at left lower </a:t>
            </a:r>
            <a:r>
              <a:rPr lang="en-US" dirty="0" err="1" smtClean="0"/>
              <a:t>sternal</a:t>
            </a:r>
            <a:r>
              <a:rPr lang="en-US" dirty="0" smtClean="0"/>
              <a:t> border.</a:t>
            </a:r>
          </a:p>
        </p:txBody>
      </p:sp>
      <p:pic>
        <p:nvPicPr>
          <p:cNvPr id="4" name="Picture 3"/>
          <p:cNvPicPr>
            <a:picLocks noChangeAspect="1"/>
          </p:cNvPicPr>
          <p:nvPr/>
        </p:nvPicPr>
        <p:blipFill>
          <a:blip r:embed="rId2"/>
          <a:stretch>
            <a:fillRect/>
          </a:stretch>
        </p:blipFill>
        <p:spPr>
          <a:xfrm>
            <a:off x="6477000" y="2692400"/>
            <a:ext cx="2667000" cy="11176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20000"/>
              <a:lumOff val="80000"/>
            </a:schemeClr>
          </a:solidFill>
        </p:spPr>
        <p:txBody>
          <a:bodyPr/>
          <a:lstStyle/>
          <a:p>
            <a:r>
              <a:rPr lang="en-US" b="1" dirty="0" smtClean="0"/>
              <a:t>INTRODUCTION</a:t>
            </a:r>
            <a:endParaRPr lang="en-US" b="1" dirty="0"/>
          </a:p>
        </p:txBody>
      </p:sp>
      <p:sp>
        <p:nvSpPr>
          <p:cNvPr id="3" name="Content Placeholder 2"/>
          <p:cNvSpPr>
            <a:spLocks noGrp="1"/>
          </p:cNvSpPr>
          <p:nvPr>
            <p:ph idx="1"/>
          </p:nvPr>
        </p:nvSpPr>
        <p:spPr/>
        <p:txBody>
          <a:bodyPr>
            <a:normAutofit fontScale="70000" lnSpcReduction="20000"/>
          </a:bodyPr>
          <a:lstStyle/>
          <a:p>
            <a:r>
              <a:rPr lang="en-US" dirty="0" smtClean="0"/>
              <a:t>Is the most common congenital anomalies in children. CHD ~ 0.8% (1/100) </a:t>
            </a:r>
            <a:r>
              <a:rPr lang="en-US" dirty="0"/>
              <a:t>of live </a:t>
            </a:r>
            <a:r>
              <a:rPr lang="en-US" dirty="0" smtClean="0"/>
              <a:t>births.</a:t>
            </a:r>
          </a:p>
          <a:p>
            <a:r>
              <a:rPr lang="en-US" u="sng" dirty="0" smtClean="0"/>
              <a:t>Major CHD:</a:t>
            </a:r>
          </a:p>
          <a:p>
            <a:pPr lvl="1"/>
            <a:r>
              <a:rPr lang="en-US" dirty="0" smtClean="0"/>
              <a:t>Ventricular </a:t>
            </a:r>
            <a:r>
              <a:rPr lang="en-US" dirty="0" err="1"/>
              <a:t>S</a:t>
            </a:r>
            <a:r>
              <a:rPr lang="en-US" dirty="0" err="1" smtClean="0"/>
              <a:t>eptal</a:t>
            </a:r>
            <a:r>
              <a:rPr lang="en-US" dirty="0" smtClean="0"/>
              <a:t> Defect: 30-35% *most common.</a:t>
            </a:r>
          </a:p>
          <a:p>
            <a:pPr lvl="1"/>
            <a:r>
              <a:rPr lang="en-US" dirty="0" smtClean="0"/>
              <a:t>Atrial </a:t>
            </a:r>
            <a:r>
              <a:rPr lang="en-US" dirty="0" err="1" smtClean="0"/>
              <a:t>Septal</a:t>
            </a:r>
            <a:r>
              <a:rPr lang="en-US" dirty="0" smtClean="0"/>
              <a:t> Defect: 6-8 % (ASD is often mistaken for PDA)</a:t>
            </a:r>
          </a:p>
          <a:p>
            <a:pPr lvl="1"/>
            <a:r>
              <a:rPr lang="en-US" dirty="0" smtClean="0"/>
              <a:t>Patent </a:t>
            </a:r>
            <a:r>
              <a:rPr lang="en-US" dirty="0" err="1" smtClean="0"/>
              <a:t>Ductus</a:t>
            </a:r>
            <a:r>
              <a:rPr lang="en-US" dirty="0" smtClean="0"/>
              <a:t> </a:t>
            </a:r>
            <a:r>
              <a:rPr lang="en-US" dirty="0" err="1" smtClean="0"/>
              <a:t>Ateriosus</a:t>
            </a:r>
            <a:r>
              <a:rPr lang="en-US" dirty="0" smtClean="0"/>
              <a:t>: 6-8 %. It is not that common, but it is the most common in premature children. </a:t>
            </a:r>
          </a:p>
          <a:p>
            <a:pPr lvl="1"/>
            <a:r>
              <a:rPr lang="en-US" dirty="0" smtClean="0"/>
              <a:t>Coarctation of Aorta: 5-7 %</a:t>
            </a:r>
          </a:p>
          <a:p>
            <a:pPr lvl="1"/>
            <a:r>
              <a:rPr lang="en-US" dirty="0" err="1" smtClean="0"/>
              <a:t>Tetralogy</a:t>
            </a:r>
            <a:r>
              <a:rPr lang="en-US" dirty="0" smtClean="0"/>
              <a:t> of Fallot: 5-7 % it’s the commonest cyanotic heart disease.</a:t>
            </a:r>
          </a:p>
          <a:p>
            <a:pPr lvl="1"/>
            <a:r>
              <a:rPr lang="en-US" dirty="0" smtClean="0"/>
              <a:t>Pulmonary valve </a:t>
            </a:r>
            <a:r>
              <a:rPr lang="en-US" dirty="0" err="1" smtClean="0"/>
              <a:t>stenosis</a:t>
            </a:r>
            <a:r>
              <a:rPr lang="en-US" dirty="0" smtClean="0"/>
              <a:t>: 5-7 % more common than aortic valve </a:t>
            </a:r>
            <a:r>
              <a:rPr lang="en-US" dirty="0" err="1" smtClean="0"/>
              <a:t>stenosis</a:t>
            </a:r>
            <a:r>
              <a:rPr lang="en-US" dirty="0" smtClean="0"/>
              <a:t>. </a:t>
            </a:r>
          </a:p>
          <a:p>
            <a:pPr lvl="1"/>
            <a:r>
              <a:rPr lang="en-US" dirty="0" smtClean="0"/>
              <a:t>Aortic valve </a:t>
            </a:r>
            <a:r>
              <a:rPr lang="en-US" dirty="0" err="1" smtClean="0"/>
              <a:t>stenosis</a:t>
            </a:r>
            <a:r>
              <a:rPr lang="en-US" dirty="0" smtClean="0"/>
              <a:t>: 4-7 %</a:t>
            </a:r>
          </a:p>
          <a:p>
            <a:pPr lvl="1"/>
            <a:r>
              <a:rPr lang="en-US" dirty="0" smtClean="0"/>
              <a:t>D-Transposition of great arteries: 3-5 % most common cause of severe cyanosis in newborn (at birth).</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Splitting Murmur</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dirty="0" smtClean="0"/>
              <a:t>In normal physiology: </a:t>
            </a:r>
          </a:p>
          <a:p>
            <a:pPr>
              <a:buNone/>
            </a:pPr>
            <a:r>
              <a:rPr lang="en-US" dirty="0" smtClean="0"/>
              <a:t>     - </a:t>
            </a:r>
            <a:r>
              <a:rPr lang="en-US" sz="2162" dirty="0" smtClean="0"/>
              <a:t>During inspiration the intra-thoracic pressure is negative and this will suck the blood to the right ventricle increasing the venous return to the right side, therefore the right side cardiac output needs longer time to be pumped from the heart leading to a delay in the closure of the pulmonary valve and also because the right ventricular activity is weaker than that of the left which will further delay the closure of the pulmonary component of the second heart sound. This will make the splitting more evident during inspiration</a:t>
            </a:r>
            <a:r>
              <a:rPr lang="en-US" dirty="0" smtClean="0"/>
              <a:t>.</a:t>
            </a:r>
          </a:p>
          <a:p>
            <a:pPr>
              <a:buNone/>
            </a:pPr>
            <a:r>
              <a:rPr lang="en-US" dirty="0" smtClean="0"/>
              <a:t>     - </a:t>
            </a:r>
            <a:r>
              <a:rPr lang="en-US" sz="2000" dirty="0" smtClean="0"/>
              <a:t>During expiration: the intra-thoracic pressure becomes positive and the lungs are compressed decreasing the right venous return and increasing the left venous return so the aortic valve closure will be nearer to that of the pulmonary valve, therefore splitting will be less evident.  </a:t>
            </a:r>
          </a:p>
          <a:p>
            <a:pPr>
              <a:buFont typeface="Courier New"/>
              <a:buChar char="o"/>
            </a:pP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In ASD: </a:t>
            </a:r>
          </a:p>
          <a:p>
            <a:pPr>
              <a:buNone/>
            </a:pPr>
            <a:r>
              <a:rPr lang="en-US" sz="2000" dirty="0" smtClean="0"/>
              <a:t>        There will be wide (because there is increased blood in the right side because of the shunt) and fixed i.e. in both inspiration and </a:t>
            </a:r>
            <a:r>
              <a:rPr lang="en-US" sz="2000" dirty="0" err="1" smtClean="0"/>
              <a:t>expiration(because</a:t>
            </a:r>
            <a:r>
              <a:rPr lang="en-US" sz="2000" dirty="0" smtClean="0"/>
              <a:t> during expiration there will be increase in the left venous return that will be shunted to the right side which will further delay the pulmonary closure) splitting.</a:t>
            </a:r>
            <a:endParaRPr lang="en-US" sz="2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D99694"/>
          </a:solidFill>
        </p:spPr>
        <p:txBody>
          <a:bodyPr/>
          <a:lstStyle/>
          <a:p>
            <a:r>
              <a:rPr lang="en-US" b="1" dirty="0" smtClean="0"/>
              <a:t>ASD</a:t>
            </a:r>
            <a:endParaRPr lang="en-US" b="1" dirty="0"/>
          </a:p>
        </p:txBody>
      </p:sp>
      <p:sp>
        <p:nvSpPr>
          <p:cNvPr id="3" name="Content Placeholder 2"/>
          <p:cNvSpPr>
            <a:spLocks noGrp="1"/>
          </p:cNvSpPr>
          <p:nvPr>
            <p:ph idx="1"/>
          </p:nvPr>
        </p:nvSpPr>
        <p:spPr/>
        <p:txBody>
          <a:bodyPr>
            <a:normAutofit lnSpcReduction="10000"/>
          </a:bodyPr>
          <a:lstStyle/>
          <a:p>
            <a:r>
              <a:rPr lang="en-US" dirty="0" smtClean="0"/>
              <a:t>Diagnosis:</a:t>
            </a:r>
          </a:p>
          <a:p>
            <a:pPr lvl="1"/>
            <a:r>
              <a:rPr lang="en-US" dirty="0" smtClean="0"/>
              <a:t>Chest X-ray: </a:t>
            </a:r>
          </a:p>
          <a:p>
            <a:pPr lvl="2"/>
            <a:r>
              <a:rPr lang="en-US" dirty="0" smtClean="0"/>
              <a:t>Increased pulmonary vascular marking</a:t>
            </a:r>
          </a:p>
          <a:p>
            <a:pPr lvl="2"/>
            <a:r>
              <a:rPr lang="en-US" dirty="0" smtClean="0"/>
              <a:t>+/- </a:t>
            </a:r>
            <a:r>
              <a:rPr lang="en-US" dirty="0" err="1" smtClean="0"/>
              <a:t>cardiomegally</a:t>
            </a:r>
            <a:r>
              <a:rPr lang="en-US" dirty="0" smtClean="0"/>
              <a:t> </a:t>
            </a:r>
          </a:p>
          <a:p>
            <a:pPr lvl="1"/>
            <a:r>
              <a:rPr lang="en-US" dirty="0" smtClean="0"/>
              <a:t>ECG:</a:t>
            </a:r>
          </a:p>
          <a:p>
            <a:pPr lvl="2"/>
            <a:r>
              <a:rPr lang="en-US" dirty="0" smtClean="0"/>
              <a:t>Evidence of RA and RV enlargement.</a:t>
            </a:r>
          </a:p>
          <a:p>
            <a:pPr lvl="1"/>
            <a:r>
              <a:rPr lang="en-US" dirty="0" smtClean="0"/>
              <a:t>ECHO:</a:t>
            </a:r>
          </a:p>
          <a:p>
            <a:pPr lvl="2"/>
            <a:r>
              <a:rPr lang="en-US" dirty="0" smtClean="0"/>
              <a:t>Confirm Diagnosis</a:t>
            </a:r>
          </a:p>
          <a:p>
            <a:pPr lvl="1"/>
            <a:r>
              <a:rPr lang="en-US" dirty="0" smtClean="0"/>
              <a:t>Cardiac </a:t>
            </a:r>
            <a:r>
              <a:rPr lang="en-US" dirty="0" err="1" smtClean="0"/>
              <a:t>Cath</a:t>
            </a:r>
            <a:r>
              <a:rPr lang="en-US" dirty="0" smtClean="0"/>
              <a:t>: not required for </a:t>
            </a:r>
            <a:r>
              <a:rPr lang="en-US" dirty="0" err="1" smtClean="0"/>
              <a:t>Dx</a:t>
            </a:r>
            <a:r>
              <a:rPr lang="en-US" dirty="0" smtClean="0"/>
              <a:t> but might be used for treatment.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D99694"/>
          </a:solidFill>
        </p:spPr>
        <p:txBody>
          <a:bodyPr/>
          <a:lstStyle/>
          <a:p>
            <a:r>
              <a:rPr lang="en-US" b="1" dirty="0" smtClean="0"/>
              <a:t>ASD</a:t>
            </a:r>
            <a:endParaRPr lang="en-US" b="1" dirty="0"/>
          </a:p>
        </p:txBody>
      </p:sp>
      <p:sp>
        <p:nvSpPr>
          <p:cNvPr id="3" name="Content Placeholder 2"/>
          <p:cNvSpPr>
            <a:spLocks noGrp="1"/>
          </p:cNvSpPr>
          <p:nvPr>
            <p:ph idx="1"/>
          </p:nvPr>
        </p:nvSpPr>
        <p:spPr/>
        <p:txBody>
          <a:bodyPr/>
          <a:lstStyle/>
          <a:p>
            <a:r>
              <a:rPr lang="en-US" dirty="0" smtClean="0"/>
              <a:t>Treatment:</a:t>
            </a:r>
          </a:p>
          <a:p>
            <a:pPr lvl="1"/>
            <a:r>
              <a:rPr lang="en-US" dirty="0" smtClean="0"/>
              <a:t>Medical Rx:</a:t>
            </a:r>
          </a:p>
          <a:p>
            <a:pPr lvl="2"/>
            <a:r>
              <a:rPr lang="en-US" dirty="0" smtClean="0"/>
              <a:t>Diuretics might help in large defect with excessive pulmonary flow:</a:t>
            </a:r>
          </a:p>
          <a:p>
            <a:pPr lvl="1"/>
            <a:r>
              <a:rPr lang="en-US" dirty="0" smtClean="0"/>
              <a:t>Surgical or Device (</a:t>
            </a:r>
            <a:r>
              <a:rPr lang="en-US" dirty="0" err="1" smtClean="0"/>
              <a:t>cath</a:t>
            </a:r>
            <a:r>
              <a:rPr lang="en-US" dirty="0" smtClean="0"/>
              <a:t>) closure ~ 4-6 age of life, which is done to prevent complication and not the defect. </a:t>
            </a:r>
          </a:p>
          <a:p>
            <a:pPr lvl="1"/>
            <a:endParaRPr lang="en-US" dirty="0" smtClean="0"/>
          </a:p>
          <a:p>
            <a:pPr lvl="1"/>
            <a:endParaRPr lang="en-US" dirty="0" smtClean="0"/>
          </a:p>
          <a:p>
            <a:pPr lvl="2"/>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D99694"/>
          </a:solidFill>
        </p:spPr>
        <p:txBody>
          <a:bodyPr/>
          <a:lstStyle/>
          <a:p>
            <a:r>
              <a:rPr lang="en-US" b="1" dirty="0" smtClean="0"/>
              <a:t>ASD</a:t>
            </a:r>
            <a:endParaRPr lang="en-US" b="1" dirty="0"/>
          </a:p>
        </p:txBody>
      </p:sp>
      <p:sp>
        <p:nvSpPr>
          <p:cNvPr id="3" name="Content Placeholder 2"/>
          <p:cNvSpPr>
            <a:spLocks noGrp="1"/>
          </p:cNvSpPr>
          <p:nvPr>
            <p:ph idx="1"/>
          </p:nvPr>
        </p:nvSpPr>
        <p:spPr/>
        <p:txBody>
          <a:bodyPr>
            <a:normAutofit lnSpcReduction="10000"/>
          </a:bodyPr>
          <a:lstStyle/>
          <a:p>
            <a:r>
              <a:rPr lang="en-US" dirty="0" smtClean="0"/>
              <a:t>Prognosis:</a:t>
            </a:r>
          </a:p>
          <a:p>
            <a:pPr lvl="1"/>
            <a:r>
              <a:rPr lang="en-US" sz="2811" dirty="0" smtClean="0"/>
              <a:t>Complications might occur If left untreated to adult life. Heart conduction is in the right atrium; therefore, when it enlarges conduction is disrupted and forms:</a:t>
            </a:r>
          </a:p>
          <a:p>
            <a:pPr lvl="2"/>
            <a:r>
              <a:rPr lang="en-US" dirty="0" smtClean="0"/>
              <a:t>Pulmonary </a:t>
            </a:r>
            <a:r>
              <a:rPr lang="en-US" dirty="0"/>
              <a:t>vascular obstructive </a:t>
            </a:r>
            <a:r>
              <a:rPr lang="en-US" dirty="0" smtClean="0"/>
              <a:t>disease.</a:t>
            </a:r>
          </a:p>
          <a:p>
            <a:pPr lvl="2"/>
            <a:r>
              <a:rPr lang="en-US" dirty="0" smtClean="0"/>
              <a:t>Atrial arrhythmias. </a:t>
            </a:r>
          </a:p>
          <a:p>
            <a:pPr lvl="2"/>
            <a:r>
              <a:rPr lang="en-US" dirty="0"/>
              <a:t>Paradoxical </a:t>
            </a:r>
            <a:r>
              <a:rPr lang="en-US" dirty="0" smtClean="0"/>
              <a:t>embolization (rare). </a:t>
            </a:r>
          </a:p>
          <a:p>
            <a:pPr lvl="1"/>
            <a:r>
              <a:rPr lang="en-US" sz="2811" dirty="0" smtClean="0"/>
              <a:t>Eisenmenger’s syndrome: occurs at the age of 1-2 in VSD and around 30 years in ASD. </a:t>
            </a:r>
          </a:p>
          <a:p>
            <a:pPr lvl="1"/>
            <a:endParaRPr lang="en-US" sz="3243" dirty="0" smtClean="0"/>
          </a:p>
          <a:p>
            <a:pPr lvl="1"/>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75000"/>
            </a:schemeClr>
          </a:solidFill>
        </p:spPr>
        <p:txBody>
          <a:bodyPr/>
          <a:lstStyle/>
          <a:p>
            <a:r>
              <a:rPr lang="en-US" b="1" dirty="0" smtClean="0"/>
              <a:t>AVSD</a:t>
            </a:r>
            <a:endParaRPr lang="en-US" b="1" dirty="0"/>
          </a:p>
        </p:txBody>
      </p:sp>
      <p:pic>
        <p:nvPicPr>
          <p:cNvPr id="4" name="Picture 3"/>
          <p:cNvPicPr>
            <a:picLocks noChangeAspect="1"/>
          </p:cNvPicPr>
          <p:nvPr/>
        </p:nvPicPr>
        <p:blipFill>
          <a:blip r:embed="rId2"/>
          <a:stretch>
            <a:fillRect/>
          </a:stretch>
        </p:blipFill>
        <p:spPr>
          <a:xfrm>
            <a:off x="2063748" y="1494124"/>
            <a:ext cx="5355747" cy="4617751"/>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045200" y="1417638"/>
            <a:ext cx="3098800" cy="3145679"/>
          </a:xfrm>
          <a:prstGeom prst="rect">
            <a:avLst/>
          </a:prstGeom>
        </p:spPr>
      </p:pic>
      <p:sp>
        <p:nvSpPr>
          <p:cNvPr id="2" name="Title 1"/>
          <p:cNvSpPr>
            <a:spLocks noGrp="1"/>
          </p:cNvSpPr>
          <p:nvPr>
            <p:ph type="title"/>
          </p:nvPr>
        </p:nvSpPr>
        <p:spPr>
          <a:solidFill>
            <a:srgbClr val="953735"/>
          </a:solidFill>
        </p:spPr>
        <p:txBody>
          <a:bodyPr/>
          <a:lstStyle/>
          <a:p>
            <a:r>
              <a:rPr lang="en-US" b="1" dirty="0" smtClean="0"/>
              <a:t>AVSD</a:t>
            </a:r>
            <a:endParaRPr lang="en-US" b="1" dirty="0"/>
          </a:p>
        </p:txBody>
      </p:sp>
      <p:sp>
        <p:nvSpPr>
          <p:cNvPr id="3" name="Content Placeholder 2"/>
          <p:cNvSpPr>
            <a:spLocks noGrp="1"/>
          </p:cNvSpPr>
          <p:nvPr>
            <p:ph idx="1"/>
          </p:nvPr>
        </p:nvSpPr>
        <p:spPr>
          <a:xfrm>
            <a:off x="0" y="1417638"/>
            <a:ext cx="6251223" cy="5440362"/>
          </a:xfrm>
        </p:spPr>
        <p:txBody>
          <a:bodyPr>
            <a:normAutofit fontScale="62500" lnSpcReduction="20000"/>
          </a:bodyPr>
          <a:lstStyle/>
          <a:p>
            <a:r>
              <a:rPr lang="en-US" dirty="0" smtClean="0"/>
              <a:t>Involves a defective closure of embryologic </a:t>
            </a:r>
            <a:r>
              <a:rPr lang="en-US" dirty="0" err="1"/>
              <a:t>endocardial</a:t>
            </a:r>
            <a:r>
              <a:rPr lang="en-US" dirty="0"/>
              <a:t> cushion tissue</a:t>
            </a:r>
            <a:r>
              <a:rPr lang="en-US" dirty="0" smtClean="0"/>
              <a:t>.</a:t>
            </a:r>
          </a:p>
          <a:p>
            <a:r>
              <a:rPr lang="en-US" dirty="0" smtClean="0"/>
              <a:t>Incidence: 4 % of all CHD</a:t>
            </a:r>
          </a:p>
          <a:p>
            <a:pPr lvl="1"/>
            <a:r>
              <a:rPr lang="en-US" dirty="0" smtClean="0"/>
              <a:t>%0% of patients with down have CHD, and 50% of patients with AVSD are down syndrome patients</a:t>
            </a:r>
          </a:p>
          <a:p>
            <a:r>
              <a:rPr lang="en-US" dirty="0" smtClean="0"/>
              <a:t>Divided into:</a:t>
            </a:r>
          </a:p>
          <a:p>
            <a:pPr lvl="1">
              <a:buFont typeface="Wingdings" charset="2"/>
              <a:buChar char="Ø"/>
            </a:pPr>
            <a:r>
              <a:rPr lang="en-US" dirty="0" smtClean="0"/>
              <a:t>Complete AVSD</a:t>
            </a:r>
          </a:p>
          <a:p>
            <a:pPr lvl="2"/>
            <a:r>
              <a:rPr lang="en-US" dirty="0" smtClean="0"/>
              <a:t>Consist of (ASD </a:t>
            </a:r>
            <a:r>
              <a:rPr lang="en-US" dirty="0" err="1" smtClean="0"/>
              <a:t>primum</a:t>
            </a:r>
            <a:r>
              <a:rPr lang="en-US" dirty="0" smtClean="0"/>
              <a:t>, inlet VSD</a:t>
            </a:r>
            <a:r>
              <a:rPr lang="en-US" dirty="0"/>
              <a:t>, and</a:t>
            </a:r>
            <a:r>
              <a:rPr lang="en-US" dirty="0" smtClean="0"/>
              <a:t> common </a:t>
            </a:r>
            <a:r>
              <a:rPr lang="en-US" dirty="0"/>
              <a:t>AV</a:t>
            </a:r>
            <a:r>
              <a:rPr lang="en-US" dirty="0" smtClean="0"/>
              <a:t> valve)</a:t>
            </a:r>
          </a:p>
          <a:p>
            <a:pPr lvl="2"/>
            <a:r>
              <a:rPr lang="en-US" dirty="0" smtClean="0"/>
              <a:t>Could be balanced or unbalanced AVSD</a:t>
            </a:r>
          </a:p>
          <a:p>
            <a:pPr lvl="1"/>
            <a:r>
              <a:rPr lang="en-US" sz="2839" dirty="0" smtClean="0"/>
              <a:t>Balanced AVSD</a:t>
            </a:r>
          </a:p>
          <a:p>
            <a:pPr lvl="2"/>
            <a:r>
              <a:rPr lang="en-US" sz="2429" dirty="0" smtClean="0"/>
              <a:t>AV valve orifice is committed equally to both ventricles, i.e. sits equally over both ventricles.</a:t>
            </a:r>
          </a:p>
          <a:p>
            <a:pPr lvl="1"/>
            <a:r>
              <a:rPr lang="en-US" sz="2839" dirty="0" smtClean="0"/>
              <a:t>Unbalanced AVSD</a:t>
            </a:r>
          </a:p>
          <a:p>
            <a:pPr lvl="2"/>
            <a:r>
              <a:rPr lang="en-US" sz="2429" dirty="0" smtClean="0"/>
              <a:t>AV valve orifice is favoring one ventricle over the other, there will be discrepancy in the size of AV valves and ventricles , one ventricle is </a:t>
            </a:r>
            <a:r>
              <a:rPr lang="en-US" sz="2429" dirty="0" err="1" smtClean="0"/>
              <a:t>hypoplastic</a:t>
            </a:r>
            <a:r>
              <a:rPr lang="en-US" sz="2429" dirty="0" smtClean="0"/>
              <a:t> </a:t>
            </a:r>
          </a:p>
          <a:p>
            <a:pPr lvl="1">
              <a:buFont typeface="Wingdings" charset="2"/>
              <a:buChar char="Ø"/>
            </a:pPr>
            <a:r>
              <a:rPr lang="en-US" dirty="0" smtClean="0"/>
              <a:t>Partial AVSD </a:t>
            </a:r>
          </a:p>
          <a:p>
            <a:pPr lvl="2"/>
            <a:r>
              <a:rPr lang="en-US" dirty="0" smtClean="0"/>
              <a:t>ASD </a:t>
            </a:r>
            <a:r>
              <a:rPr lang="en-US" dirty="0" err="1" smtClean="0"/>
              <a:t>primum</a:t>
            </a:r>
            <a:endParaRPr lang="en-US" dirty="0" smtClean="0"/>
          </a:p>
          <a:p>
            <a:pPr lvl="2"/>
            <a:r>
              <a:rPr lang="en-US" dirty="0" smtClean="0"/>
              <a:t>No VSD</a:t>
            </a:r>
          </a:p>
        </p:txBody>
      </p:sp>
      <p:pic>
        <p:nvPicPr>
          <p:cNvPr id="4" name="Picture 3"/>
          <p:cNvPicPr>
            <a:picLocks noChangeAspect="1"/>
          </p:cNvPicPr>
          <p:nvPr/>
        </p:nvPicPr>
        <p:blipFill>
          <a:blip r:embed="rId4"/>
          <a:stretch>
            <a:fillRect/>
          </a:stretch>
        </p:blipFill>
        <p:spPr>
          <a:xfrm>
            <a:off x="7053561" y="4563317"/>
            <a:ext cx="1633240" cy="216097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53735"/>
          </a:solidFill>
        </p:spPr>
        <p:txBody>
          <a:bodyPr/>
          <a:lstStyle/>
          <a:p>
            <a:r>
              <a:rPr lang="en-US" b="1" dirty="0" smtClean="0"/>
              <a:t>AVSD</a:t>
            </a:r>
            <a:endParaRPr lang="en-US" b="1" dirty="0"/>
          </a:p>
        </p:txBody>
      </p:sp>
      <p:sp>
        <p:nvSpPr>
          <p:cNvPr id="3" name="Content Placeholder 2"/>
          <p:cNvSpPr>
            <a:spLocks noGrp="1"/>
          </p:cNvSpPr>
          <p:nvPr>
            <p:ph idx="1"/>
          </p:nvPr>
        </p:nvSpPr>
        <p:spPr/>
        <p:txBody>
          <a:bodyPr>
            <a:normAutofit lnSpcReduction="10000"/>
          </a:bodyPr>
          <a:lstStyle/>
          <a:p>
            <a:r>
              <a:rPr lang="en-US" dirty="0" smtClean="0"/>
              <a:t>Pathophsiology:</a:t>
            </a:r>
          </a:p>
          <a:p>
            <a:pPr lvl="1"/>
            <a:r>
              <a:rPr lang="en-US" dirty="0" smtClean="0"/>
              <a:t>Similar to VSD and ASD</a:t>
            </a:r>
          </a:p>
          <a:p>
            <a:pPr lvl="2"/>
            <a:r>
              <a:rPr lang="en-US" dirty="0" smtClean="0"/>
              <a:t>left </a:t>
            </a:r>
            <a:r>
              <a:rPr lang="en-US" dirty="0"/>
              <a:t>to right shunt across the atrial</a:t>
            </a:r>
            <a:r>
              <a:rPr lang="en-US" dirty="0" smtClean="0"/>
              <a:t> level</a:t>
            </a:r>
          </a:p>
          <a:p>
            <a:pPr lvl="2"/>
            <a:r>
              <a:rPr lang="en-US" dirty="0" smtClean="0"/>
              <a:t>Left to right shunt across the </a:t>
            </a:r>
            <a:r>
              <a:rPr lang="en-US" dirty="0"/>
              <a:t>ventricular</a:t>
            </a:r>
            <a:r>
              <a:rPr lang="en-US" dirty="0" smtClean="0"/>
              <a:t> level </a:t>
            </a:r>
          </a:p>
          <a:p>
            <a:pPr lvl="2"/>
            <a:r>
              <a:rPr lang="en-US" dirty="0"/>
              <a:t>I</a:t>
            </a:r>
            <a:r>
              <a:rPr lang="en-US" dirty="0" smtClean="0"/>
              <a:t>n addition: AV </a:t>
            </a:r>
            <a:r>
              <a:rPr lang="en-US" dirty="0"/>
              <a:t>valve </a:t>
            </a:r>
            <a:r>
              <a:rPr lang="en-US" dirty="0" smtClean="0"/>
              <a:t>regurgitation</a:t>
            </a:r>
          </a:p>
          <a:p>
            <a:pPr lvl="2"/>
            <a:r>
              <a:rPr lang="en-US" dirty="0" smtClean="0"/>
              <a:t>Left to right shut at three levels, but the valve is competent. </a:t>
            </a:r>
          </a:p>
          <a:p>
            <a:pPr lvl="1"/>
            <a:r>
              <a:rPr lang="en-US" dirty="0" smtClean="0"/>
              <a:t>Significant L-R shunting:</a:t>
            </a:r>
          </a:p>
          <a:p>
            <a:pPr lvl="2"/>
            <a:r>
              <a:rPr lang="en-US" dirty="0"/>
              <a:t>P</a:t>
            </a:r>
            <a:r>
              <a:rPr lang="en-US" dirty="0" smtClean="0"/>
              <a:t>ulmonary over-circulation</a:t>
            </a:r>
          </a:p>
          <a:p>
            <a:pPr lvl="2"/>
            <a:r>
              <a:rPr lang="en-US" dirty="0"/>
              <a:t>I</a:t>
            </a:r>
            <a:r>
              <a:rPr lang="en-US" dirty="0" smtClean="0"/>
              <a:t>ncrease </a:t>
            </a:r>
            <a:r>
              <a:rPr lang="en-US" dirty="0" err="1" smtClean="0"/>
              <a:t>Qp:Qs</a:t>
            </a:r>
            <a:r>
              <a:rPr lang="en-US" dirty="0" smtClean="0"/>
              <a:t> ratio.</a:t>
            </a: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53735"/>
          </a:solidFill>
        </p:spPr>
        <p:txBody>
          <a:bodyPr/>
          <a:lstStyle/>
          <a:p>
            <a:r>
              <a:rPr lang="en-US" b="1" dirty="0" smtClean="0"/>
              <a:t>AVSD</a:t>
            </a:r>
            <a:endParaRPr lang="en-US" b="1" dirty="0"/>
          </a:p>
        </p:txBody>
      </p:sp>
      <p:sp>
        <p:nvSpPr>
          <p:cNvPr id="3" name="Content Placeholder 2"/>
          <p:cNvSpPr>
            <a:spLocks noGrp="1"/>
          </p:cNvSpPr>
          <p:nvPr>
            <p:ph idx="1"/>
          </p:nvPr>
        </p:nvSpPr>
        <p:spPr/>
        <p:txBody>
          <a:bodyPr>
            <a:normAutofit fontScale="92500" lnSpcReduction="10000"/>
          </a:bodyPr>
          <a:lstStyle/>
          <a:p>
            <a:r>
              <a:rPr lang="en-US" dirty="0" smtClean="0"/>
              <a:t>Clinical Features:</a:t>
            </a:r>
          </a:p>
          <a:p>
            <a:pPr lvl="2"/>
            <a:r>
              <a:rPr lang="en-US" dirty="0" smtClean="0"/>
              <a:t>Usually asymptomatic at neonatal period</a:t>
            </a:r>
          </a:p>
          <a:p>
            <a:pPr lvl="3"/>
            <a:r>
              <a:rPr lang="en-US" dirty="0" smtClean="0"/>
              <a:t>Due to high pulmonary vascular resistance</a:t>
            </a:r>
          </a:p>
          <a:p>
            <a:pPr lvl="3"/>
            <a:r>
              <a:rPr lang="en-US" dirty="0" smtClean="0"/>
              <a:t>Baby may have slightly lower oxygen saturation. It is an </a:t>
            </a:r>
            <a:r>
              <a:rPr lang="en-US" dirty="0" err="1" smtClean="0"/>
              <a:t>acynatoic</a:t>
            </a:r>
            <a:r>
              <a:rPr lang="en-US" dirty="0" smtClean="0"/>
              <a:t> heart disease but can be found with cyanosis at birth  (common presentation).</a:t>
            </a:r>
          </a:p>
          <a:p>
            <a:pPr lvl="2"/>
            <a:r>
              <a:rPr lang="en-US" dirty="0" smtClean="0"/>
              <a:t>Symptoms of CHF started  at few months of age</a:t>
            </a:r>
          </a:p>
          <a:p>
            <a:pPr lvl="3"/>
            <a:r>
              <a:rPr lang="en-US" dirty="0" smtClean="0"/>
              <a:t>Diaphoresis</a:t>
            </a:r>
          </a:p>
          <a:p>
            <a:pPr lvl="3"/>
            <a:r>
              <a:rPr lang="en-US" dirty="0"/>
              <a:t>P</a:t>
            </a:r>
            <a:r>
              <a:rPr lang="en-US" dirty="0" smtClean="0"/>
              <a:t>oor feeding</a:t>
            </a:r>
          </a:p>
          <a:p>
            <a:pPr lvl="3"/>
            <a:r>
              <a:rPr lang="en-US" dirty="0" smtClean="0"/>
              <a:t>Failure </a:t>
            </a:r>
            <a:r>
              <a:rPr lang="en-US" dirty="0"/>
              <a:t>to </a:t>
            </a:r>
            <a:r>
              <a:rPr lang="en-US" dirty="0" smtClean="0"/>
              <a:t>thrive.</a:t>
            </a:r>
          </a:p>
          <a:p>
            <a:pPr lvl="3"/>
            <a:r>
              <a:rPr lang="en-US" dirty="0"/>
              <a:t>S</a:t>
            </a:r>
            <a:r>
              <a:rPr lang="en-US" dirty="0" smtClean="0"/>
              <a:t>hortness of breath</a:t>
            </a:r>
          </a:p>
          <a:p>
            <a:pPr lvl="3"/>
            <a:r>
              <a:rPr lang="en-US" dirty="0"/>
              <a:t>R</a:t>
            </a:r>
            <a:r>
              <a:rPr lang="en-US" dirty="0" smtClean="0"/>
              <a:t>ecurrent chest infection.</a:t>
            </a:r>
          </a:p>
          <a:p>
            <a:pPr lvl="3"/>
            <a:r>
              <a:rPr lang="en-US" dirty="0" smtClean="0"/>
              <a:t>Exercise intolerance. </a:t>
            </a:r>
          </a:p>
          <a:p>
            <a:pPr lvl="3">
              <a:buNone/>
            </a:pPr>
            <a:endParaRPr lang="en-US" dirty="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53735"/>
          </a:solidFill>
        </p:spPr>
        <p:txBody>
          <a:bodyPr/>
          <a:lstStyle/>
          <a:p>
            <a:r>
              <a:rPr lang="en-US" b="1" dirty="0" smtClean="0"/>
              <a:t>AVSD</a:t>
            </a:r>
            <a:endParaRPr lang="en-US" b="1" dirty="0"/>
          </a:p>
        </p:txBody>
      </p:sp>
      <p:sp>
        <p:nvSpPr>
          <p:cNvPr id="3" name="Content Placeholder 2"/>
          <p:cNvSpPr>
            <a:spLocks noGrp="1"/>
          </p:cNvSpPr>
          <p:nvPr>
            <p:ph idx="1"/>
          </p:nvPr>
        </p:nvSpPr>
        <p:spPr/>
        <p:txBody>
          <a:bodyPr>
            <a:normAutofit lnSpcReduction="10000"/>
          </a:bodyPr>
          <a:lstStyle/>
          <a:p>
            <a:r>
              <a:rPr lang="en-US" dirty="0" smtClean="0"/>
              <a:t>Clinical Features:</a:t>
            </a:r>
          </a:p>
          <a:p>
            <a:pPr lvl="1"/>
            <a:r>
              <a:rPr lang="en-US" dirty="0" smtClean="0"/>
              <a:t>Physical Examination: ( same symptoms as VSD )</a:t>
            </a:r>
          </a:p>
          <a:p>
            <a:pPr lvl="2"/>
            <a:r>
              <a:rPr lang="en-US" dirty="0" smtClean="0"/>
              <a:t>Feature of Down Syndrome</a:t>
            </a:r>
          </a:p>
          <a:p>
            <a:pPr lvl="2"/>
            <a:r>
              <a:rPr lang="en-US" dirty="0" err="1" smtClean="0"/>
              <a:t>Tachypnea</a:t>
            </a:r>
            <a:endParaRPr lang="en-US" dirty="0" smtClean="0"/>
          </a:p>
          <a:p>
            <a:pPr lvl="2"/>
            <a:r>
              <a:rPr lang="en-US" dirty="0" smtClean="0"/>
              <a:t>Tachycardia</a:t>
            </a:r>
          </a:p>
          <a:p>
            <a:pPr lvl="2"/>
            <a:r>
              <a:rPr lang="en-US" dirty="0"/>
              <a:t>A</a:t>
            </a:r>
            <a:r>
              <a:rPr lang="en-US" dirty="0" smtClean="0"/>
              <a:t>ctive </a:t>
            </a:r>
            <a:r>
              <a:rPr lang="en-US" dirty="0" err="1" smtClean="0"/>
              <a:t>precordium</a:t>
            </a:r>
            <a:endParaRPr lang="en-US" dirty="0" smtClean="0"/>
          </a:p>
          <a:p>
            <a:pPr lvl="2"/>
            <a:r>
              <a:rPr lang="en-US" dirty="0" smtClean="0"/>
              <a:t>Murmur:</a:t>
            </a:r>
          </a:p>
          <a:p>
            <a:pPr lvl="3"/>
            <a:r>
              <a:rPr lang="en-US" dirty="0" smtClean="0"/>
              <a:t>Pan-systolic (</a:t>
            </a:r>
            <a:r>
              <a:rPr lang="en-US" dirty="0" err="1" smtClean="0"/>
              <a:t>holosystolic</a:t>
            </a:r>
            <a:r>
              <a:rPr lang="en-US" dirty="0" smtClean="0"/>
              <a:t>) murmur which is not due to valves. There is no diastolic murmur because they have a common valve ( instead of tricuspid and mitral valve ). </a:t>
            </a:r>
          </a:p>
          <a:p>
            <a:pPr lvl="2"/>
            <a:r>
              <a:rPr lang="en-US" dirty="0" err="1" smtClean="0"/>
              <a:t>Hepatomegaly</a:t>
            </a:r>
            <a:endParaRPr lang="en-US" dirty="0" smtClean="0"/>
          </a:p>
          <a:p>
            <a:pPr lvl="3">
              <a:buNone/>
            </a:pPr>
            <a:endParaRPr lang="en-US"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DEADA"/>
          </a:solidFill>
        </p:spPr>
        <p:txBody>
          <a:bodyPr/>
          <a:lstStyle/>
          <a:p>
            <a:r>
              <a:rPr lang="en-US" b="1" dirty="0" smtClean="0"/>
              <a:t>Congenital Heart Disease</a:t>
            </a:r>
            <a:endParaRPr lang="en-US" b="1" dirty="0"/>
          </a:p>
        </p:txBody>
      </p:sp>
      <p:sp>
        <p:nvSpPr>
          <p:cNvPr id="3" name="Content Placeholder 2"/>
          <p:cNvSpPr>
            <a:spLocks noGrp="1"/>
          </p:cNvSpPr>
          <p:nvPr>
            <p:ph idx="1"/>
          </p:nvPr>
        </p:nvSpPr>
        <p:spPr/>
        <p:txBody>
          <a:bodyPr>
            <a:normAutofit fontScale="92500" lnSpcReduction="10000"/>
          </a:bodyPr>
          <a:lstStyle/>
          <a:p>
            <a:r>
              <a:rPr lang="en-US" dirty="0" smtClean="0"/>
              <a:t>Etiology: Mostly unknown</a:t>
            </a:r>
          </a:p>
          <a:p>
            <a:pPr lvl="1"/>
            <a:r>
              <a:rPr lang="en-US" dirty="0" smtClean="0"/>
              <a:t>Sometimes: associated with chromosomal abnormalities or other genetic disorders. 50% of Down syndrome have CHD.</a:t>
            </a:r>
          </a:p>
          <a:p>
            <a:pPr lvl="2"/>
            <a:r>
              <a:rPr lang="en-US" u="sng" dirty="0" err="1" smtClean="0"/>
              <a:t>Trisomy</a:t>
            </a:r>
            <a:r>
              <a:rPr lang="en-US" u="sng" dirty="0" smtClean="0"/>
              <a:t> 21: </a:t>
            </a:r>
            <a:r>
              <a:rPr lang="en-US" dirty="0" smtClean="0"/>
              <a:t>AVSD</a:t>
            </a:r>
          </a:p>
          <a:p>
            <a:pPr lvl="2"/>
            <a:r>
              <a:rPr lang="en-US" u="sng" dirty="0" err="1" smtClean="0"/>
              <a:t>Trisomy</a:t>
            </a:r>
            <a:r>
              <a:rPr lang="en-US" u="sng" dirty="0" smtClean="0"/>
              <a:t> 18: </a:t>
            </a:r>
            <a:r>
              <a:rPr lang="en-US" dirty="0" smtClean="0"/>
              <a:t>VSD</a:t>
            </a:r>
          </a:p>
          <a:p>
            <a:pPr lvl="2"/>
            <a:r>
              <a:rPr lang="en-US" u="sng" dirty="0" err="1" smtClean="0"/>
              <a:t>Trismoy</a:t>
            </a:r>
            <a:r>
              <a:rPr lang="en-US" u="sng" dirty="0" smtClean="0"/>
              <a:t> 13: </a:t>
            </a:r>
            <a:r>
              <a:rPr lang="en-US" dirty="0" smtClean="0"/>
              <a:t>PDA, VSD, ASD</a:t>
            </a:r>
          </a:p>
          <a:p>
            <a:pPr lvl="2"/>
            <a:r>
              <a:rPr lang="en-US" u="sng" dirty="0" err="1" smtClean="0"/>
              <a:t>DiGeorge</a:t>
            </a:r>
            <a:r>
              <a:rPr lang="en-US" u="sng" dirty="0" smtClean="0"/>
              <a:t> Syndrome: </a:t>
            </a:r>
            <a:r>
              <a:rPr lang="en-US" dirty="0" smtClean="0"/>
              <a:t>Arch, </a:t>
            </a:r>
            <a:r>
              <a:rPr lang="en-US" dirty="0" err="1" smtClean="0"/>
              <a:t>Conotruncal</a:t>
            </a:r>
            <a:r>
              <a:rPr lang="en-US" dirty="0" smtClean="0"/>
              <a:t> abnormalities</a:t>
            </a:r>
          </a:p>
          <a:p>
            <a:pPr lvl="2"/>
            <a:r>
              <a:rPr lang="en-US" u="sng" dirty="0" smtClean="0"/>
              <a:t>Turner syndrome: </a:t>
            </a:r>
            <a:r>
              <a:rPr lang="en-US" dirty="0" err="1" smtClean="0"/>
              <a:t>Coarctation</a:t>
            </a:r>
            <a:r>
              <a:rPr lang="en-US" dirty="0" smtClean="0"/>
              <a:t> of Aorta</a:t>
            </a:r>
          </a:p>
          <a:p>
            <a:pPr lvl="2"/>
            <a:r>
              <a:rPr lang="en-US" u="sng" dirty="0" smtClean="0"/>
              <a:t>Williams Syndrome: </a:t>
            </a:r>
            <a:r>
              <a:rPr lang="en-US" dirty="0" smtClean="0"/>
              <a:t>Supra-aortic </a:t>
            </a:r>
            <a:r>
              <a:rPr lang="en-US" dirty="0" err="1" smtClean="0"/>
              <a:t>stenosis</a:t>
            </a:r>
            <a:r>
              <a:rPr lang="en-US" dirty="0" smtClean="0"/>
              <a:t>, PA </a:t>
            </a:r>
            <a:r>
              <a:rPr lang="en-US" dirty="0" err="1" smtClean="0"/>
              <a:t>stenosis</a:t>
            </a:r>
            <a:endParaRPr lang="en-US" dirty="0" smtClean="0"/>
          </a:p>
          <a:p>
            <a:pPr lvl="2"/>
            <a:r>
              <a:rPr lang="en-US" u="sng" dirty="0" smtClean="0"/>
              <a:t>Noonan Syndrome: </a:t>
            </a:r>
            <a:r>
              <a:rPr lang="en-US" dirty="0" smtClean="0"/>
              <a:t>Dysplastic pulmonary valve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53735"/>
          </a:solidFill>
        </p:spPr>
        <p:txBody>
          <a:bodyPr/>
          <a:lstStyle/>
          <a:p>
            <a:r>
              <a:rPr lang="en-US" b="1" dirty="0" smtClean="0"/>
              <a:t>AVSD</a:t>
            </a:r>
            <a:endParaRPr lang="en-US" b="1" dirty="0"/>
          </a:p>
        </p:txBody>
      </p:sp>
      <p:sp>
        <p:nvSpPr>
          <p:cNvPr id="3" name="Content Placeholder 2"/>
          <p:cNvSpPr>
            <a:spLocks noGrp="1"/>
          </p:cNvSpPr>
          <p:nvPr>
            <p:ph idx="1"/>
          </p:nvPr>
        </p:nvSpPr>
        <p:spPr/>
        <p:txBody>
          <a:bodyPr>
            <a:normAutofit fontScale="92500"/>
          </a:bodyPr>
          <a:lstStyle/>
          <a:p>
            <a:r>
              <a:rPr lang="en-US" dirty="0" smtClean="0"/>
              <a:t>Diagnosis:</a:t>
            </a:r>
          </a:p>
          <a:p>
            <a:pPr lvl="1"/>
            <a:r>
              <a:rPr lang="en-US" dirty="0" smtClean="0"/>
              <a:t>Chest X-ray</a:t>
            </a:r>
            <a:r>
              <a:rPr lang="en-US" dirty="0" smtClean="0">
                <a:sym typeface="Wingdings"/>
              </a:rPr>
              <a:t> ( as VSD )</a:t>
            </a:r>
            <a:r>
              <a:rPr lang="en-US" dirty="0" smtClean="0"/>
              <a:t> </a:t>
            </a:r>
          </a:p>
          <a:p>
            <a:pPr lvl="2"/>
            <a:r>
              <a:rPr lang="en-US" dirty="0" smtClean="0"/>
              <a:t>Increased pulmonary vascular marking (lung congestion)</a:t>
            </a:r>
          </a:p>
          <a:p>
            <a:pPr lvl="2"/>
            <a:r>
              <a:rPr lang="en-US" dirty="0" err="1" smtClean="0"/>
              <a:t>Cardiomegaly</a:t>
            </a:r>
            <a:r>
              <a:rPr lang="en-US" dirty="0" smtClean="0"/>
              <a:t> </a:t>
            </a:r>
          </a:p>
          <a:p>
            <a:pPr lvl="1"/>
            <a:r>
              <a:rPr lang="en-US" dirty="0" smtClean="0"/>
              <a:t>ECG:</a:t>
            </a:r>
          </a:p>
          <a:p>
            <a:pPr lvl="2"/>
            <a:r>
              <a:rPr lang="en-US" dirty="0" smtClean="0"/>
              <a:t>Left Axis deviation (AV node is displaced to the posterior part of heart) with RVH is very suggestive of AVSD </a:t>
            </a:r>
          </a:p>
          <a:p>
            <a:pPr lvl="1"/>
            <a:r>
              <a:rPr lang="en-US" dirty="0" smtClean="0"/>
              <a:t>ECHO:</a:t>
            </a:r>
          </a:p>
          <a:p>
            <a:pPr lvl="2"/>
            <a:r>
              <a:rPr lang="en-US" dirty="0" smtClean="0"/>
              <a:t>Confirm Diagnosis</a:t>
            </a:r>
          </a:p>
          <a:p>
            <a:pPr lvl="1"/>
            <a:r>
              <a:rPr lang="en-US" dirty="0" smtClean="0"/>
              <a:t>Cardiac </a:t>
            </a:r>
            <a:r>
              <a:rPr lang="en-US" dirty="0" err="1" smtClean="0"/>
              <a:t>Cath</a:t>
            </a:r>
            <a:r>
              <a:rPr lang="en-US" dirty="0" smtClean="0"/>
              <a:t>: not required for </a:t>
            </a:r>
            <a:r>
              <a:rPr lang="en-US" dirty="0" err="1" smtClean="0"/>
              <a:t>Dx</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53735"/>
          </a:solidFill>
        </p:spPr>
        <p:txBody>
          <a:bodyPr/>
          <a:lstStyle/>
          <a:p>
            <a:r>
              <a:rPr lang="en-US" b="1" dirty="0" smtClean="0"/>
              <a:t>AVSD</a:t>
            </a:r>
            <a:endParaRPr lang="en-US" b="1" dirty="0"/>
          </a:p>
        </p:txBody>
      </p:sp>
      <p:sp>
        <p:nvSpPr>
          <p:cNvPr id="3" name="Content Placeholder 2"/>
          <p:cNvSpPr>
            <a:spLocks noGrp="1"/>
          </p:cNvSpPr>
          <p:nvPr>
            <p:ph idx="1"/>
          </p:nvPr>
        </p:nvSpPr>
        <p:spPr/>
        <p:txBody>
          <a:bodyPr>
            <a:normAutofit fontScale="85000" lnSpcReduction="20000"/>
          </a:bodyPr>
          <a:lstStyle/>
          <a:p>
            <a:r>
              <a:rPr lang="en-US" dirty="0" smtClean="0"/>
              <a:t>Treatment:</a:t>
            </a:r>
          </a:p>
          <a:p>
            <a:pPr lvl="1"/>
            <a:r>
              <a:rPr lang="en-US" dirty="0" smtClean="0"/>
              <a:t>Medical Rx:</a:t>
            </a:r>
          </a:p>
          <a:p>
            <a:pPr lvl="2"/>
            <a:r>
              <a:rPr lang="en-US" dirty="0" smtClean="0"/>
              <a:t>Anti-congestive therapy:</a:t>
            </a:r>
          </a:p>
          <a:p>
            <a:pPr lvl="2"/>
            <a:r>
              <a:rPr lang="en-US" dirty="0" smtClean="0"/>
              <a:t>Important to prevent infection because it is common cause of death.</a:t>
            </a:r>
          </a:p>
          <a:p>
            <a:pPr lvl="2"/>
            <a:r>
              <a:rPr lang="en-US" dirty="0" smtClean="0"/>
              <a:t>Nutritional support.</a:t>
            </a:r>
          </a:p>
          <a:p>
            <a:pPr lvl="1"/>
            <a:r>
              <a:rPr lang="en-US" dirty="0" smtClean="0"/>
              <a:t>Surgical closure for complete VSD:</a:t>
            </a:r>
          </a:p>
          <a:p>
            <a:pPr lvl="2"/>
            <a:r>
              <a:rPr lang="en-US" dirty="0" smtClean="0"/>
              <a:t>Close the ASD, VSD and make a common valve, but wait for proper heart size. </a:t>
            </a:r>
          </a:p>
          <a:p>
            <a:pPr lvl="2"/>
            <a:r>
              <a:rPr lang="en-US" dirty="0" smtClean="0"/>
              <a:t>Usually done before 6 months of age to ovoid development of </a:t>
            </a:r>
            <a:r>
              <a:rPr lang="en-US" dirty="0"/>
              <a:t>Eisenmenger’s </a:t>
            </a:r>
            <a:r>
              <a:rPr lang="en-US" dirty="0" smtClean="0"/>
              <a:t>syndrome. They develop </a:t>
            </a:r>
            <a:r>
              <a:rPr lang="en-US" dirty="0" err="1" smtClean="0"/>
              <a:t>Eisenmenger</a:t>
            </a:r>
            <a:r>
              <a:rPr lang="en-US" dirty="0" smtClean="0"/>
              <a:t> syndrome before VSD specially patients with Down syndrome. </a:t>
            </a:r>
          </a:p>
          <a:p>
            <a:pPr lvl="3"/>
            <a:r>
              <a:rPr lang="en-US" dirty="0" smtClean="0"/>
              <a:t>Balanced AVSD: Biventricular repair ( you close both holes with a patch and divide the heart into 4 chambers ) </a:t>
            </a:r>
          </a:p>
          <a:p>
            <a:pPr lvl="3"/>
            <a:r>
              <a:rPr lang="en-US" dirty="0" smtClean="0"/>
              <a:t>Unbalanced AVSD: may need single ventricular repair </a:t>
            </a:r>
          </a:p>
          <a:p>
            <a:pPr lvl="1"/>
            <a:endParaRPr lang="en-US" dirty="0" smtClean="0"/>
          </a:p>
          <a:p>
            <a:pPr lvl="1"/>
            <a:endParaRPr lang="en-US" dirty="0" smtClean="0"/>
          </a:p>
          <a:p>
            <a:pPr lvl="2"/>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D99694"/>
          </a:solidFill>
        </p:spPr>
        <p:txBody>
          <a:bodyPr/>
          <a:lstStyle/>
          <a:p>
            <a:r>
              <a:rPr lang="en-US" b="1" dirty="0" smtClean="0"/>
              <a:t>PDA</a:t>
            </a:r>
            <a:endParaRPr lang="en-US" b="1" dirty="0"/>
          </a:p>
        </p:txBody>
      </p:sp>
      <p:pic>
        <p:nvPicPr>
          <p:cNvPr id="4" name="Picture 3"/>
          <p:cNvPicPr>
            <a:picLocks noChangeAspect="1"/>
          </p:cNvPicPr>
          <p:nvPr/>
        </p:nvPicPr>
        <p:blipFill>
          <a:blip r:embed="rId2"/>
          <a:stretch>
            <a:fillRect/>
          </a:stretch>
        </p:blipFill>
        <p:spPr>
          <a:xfrm>
            <a:off x="2245472" y="1417637"/>
            <a:ext cx="4747904" cy="4912889"/>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D99694"/>
          </a:solidFill>
        </p:spPr>
        <p:txBody>
          <a:bodyPr/>
          <a:lstStyle/>
          <a:p>
            <a:r>
              <a:rPr lang="en-US" b="1" dirty="0" smtClean="0"/>
              <a:t>PDA</a:t>
            </a:r>
            <a:endParaRPr lang="en-US" b="1" dirty="0"/>
          </a:p>
        </p:txBody>
      </p:sp>
      <p:pic>
        <p:nvPicPr>
          <p:cNvPr id="5" name="Picture 4" descr="seg 50.jpg"/>
          <p:cNvPicPr>
            <a:picLocks noChangeAspect="1"/>
          </p:cNvPicPr>
          <p:nvPr/>
        </p:nvPicPr>
        <p:blipFill>
          <a:blip r:embed="rId2"/>
          <a:stretch>
            <a:fillRect/>
          </a:stretch>
        </p:blipFill>
        <p:spPr>
          <a:xfrm>
            <a:off x="2358135" y="1558748"/>
            <a:ext cx="4217642" cy="516213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D99694"/>
          </a:solidFill>
        </p:spPr>
        <p:txBody>
          <a:bodyPr/>
          <a:lstStyle/>
          <a:p>
            <a:r>
              <a:rPr lang="en-US" b="1" dirty="0" smtClean="0"/>
              <a:t>PDA</a:t>
            </a:r>
            <a:endParaRPr lang="en-US" b="1" dirty="0"/>
          </a:p>
        </p:txBody>
      </p:sp>
      <p:sp>
        <p:nvSpPr>
          <p:cNvPr id="3" name="Content Placeholder 2"/>
          <p:cNvSpPr>
            <a:spLocks noGrp="1"/>
          </p:cNvSpPr>
          <p:nvPr>
            <p:ph idx="1"/>
          </p:nvPr>
        </p:nvSpPr>
        <p:spPr/>
        <p:txBody>
          <a:bodyPr>
            <a:normAutofit fontScale="92500" lnSpcReduction="10000"/>
          </a:bodyPr>
          <a:lstStyle/>
          <a:p>
            <a:r>
              <a:rPr lang="en-US" dirty="0" err="1" smtClean="0"/>
              <a:t>Ductus</a:t>
            </a:r>
            <a:r>
              <a:rPr lang="en-US" dirty="0" smtClean="0"/>
              <a:t> </a:t>
            </a:r>
            <a:r>
              <a:rPr lang="en-US" dirty="0" err="1" smtClean="0"/>
              <a:t>Arteriosus</a:t>
            </a:r>
            <a:r>
              <a:rPr lang="en-US" dirty="0" smtClean="0"/>
              <a:t>:</a:t>
            </a:r>
          </a:p>
          <a:p>
            <a:pPr lvl="1"/>
            <a:r>
              <a:rPr lang="en-US" dirty="0" smtClean="0"/>
              <a:t>vascular tube </a:t>
            </a:r>
            <a:r>
              <a:rPr lang="en-US" dirty="0"/>
              <a:t>connecting the left</a:t>
            </a:r>
            <a:r>
              <a:rPr lang="en-US" dirty="0" smtClean="0"/>
              <a:t> pulmonary </a:t>
            </a:r>
            <a:r>
              <a:rPr lang="en-US" dirty="0"/>
              <a:t>artery to</a:t>
            </a:r>
            <a:r>
              <a:rPr lang="en-US" dirty="0" smtClean="0"/>
              <a:t> descending aorta</a:t>
            </a:r>
          </a:p>
          <a:p>
            <a:r>
              <a:rPr lang="en-US" dirty="0" smtClean="0"/>
              <a:t>DA is </a:t>
            </a:r>
            <a:r>
              <a:rPr lang="en-US" dirty="0"/>
              <a:t>an important structure in fetal </a:t>
            </a:r>
            <a:r>
              <a:rPr lang="en-US" dirty="0" smtClean="0"/>
              <a:t>circulation</a:t>
            </a:r>
          </a:p>
          <a:p>
            <a:pPr lvl="1"/>
            <a:r>
              <a:rPr lang="en-US" dirty="0" smtClean="0"/>
              <a:t>After birth: DA mostly </a:t>
            </a:r>
            <a:r>
              <a:rPr lang="en-US" dirty="0"/>
              <a:t>closed by the second or third day of life and is fully sealed by 2–3 weeks of life</a:t>
            </a:r>
            <a:r>
              <a:rPr lang="en-US" dirty="0" smtClean="0"/>
              <a:t>.</a:t>
            </a:r>
          </a:p>
          <a:p>
            <a:r>
              <a:rPr lang="en-US" dirty="0" smtClean="0"/>
              <a:t>Incidence: 6-8 % of CHD</a:t>
            </a:r>
          </a:p>
          <a:p>
            <a:pPr lvl="1"/>
            <a:r>
              <a:rPr lang="en-US" dirty="0" smtClean="0"/>
              <a:t>Most common form of CHD in premature baby</a:t>
            </a:r>
          </a:p>
          <a:p>
            <a:pPr lvl="1"/>
            <a:r>
              <a:rPr lang="en-US" dirty="0" smtClean="0"/>
              <a:t>Frequently seen in T21 and congenital Rubella syndrome</a:t>
            </a:r>
          </a:p>
          <a:p>
            <a:pPr lvl="1"/>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D99694"/>
          </a:solidFill>
        </p:spPr>
        <p:txBody>
          <a:bodyPr/>
          <a:lstStyle/>
          <a:p>
            <a:r>
              <a:rPr lang="en-US" b="1" dirty="0" smtClean="0"/>
              <a:t>PDA</a:t>
            </a:r>
            <a:endParaRPr lang="en-US" b="1" dirty="0"/>
          </a:p>
        </p:txBody>
      </p:sp>
      <p:sp>
        <p:nvSpPr>
          <p:cNvPr id="3" name="Content Placeholder 2"/>
          <p:cNvSpPr>
            <a:spLocks noGrp="1"/>
          </p:cNvSpPr>
          <p:nvPr>
            <p:ph idx="1"/>
          </p:nvPr>
        </p:nvSpPr>
        <p:spPr>
          <a:xfrm>
            <a:off x="0" y="1600200"/>
            <a:ext cx="9144000" cy="5257800"/>
          </a:xfrm>
        </p:spPr>
        <p:txBody>
          <a:bodyPr>
            <a:normAutofit fontScale="70000" lnSpcReduction="20000"/>
          </a:bodyPr>
          <a:lstStyle/>
          <a:p>
            <a:r>
              <a:rPr lang="en-US" dirty="0" smtClean="0"/>
              <a:t>Pathophsiology:</a:t>
            </a:r>
          </a:p>
          <a:p>
            <a:pPr lvl="1"/>
            <a:r>
              <a:rPr lang="en-US" dirty="0" smtClean="0"/>
              <a:t>L-R shunt toward pulmonary circulation. </a:t>
            </a:r>
          </a:p>
          <a:p>
            <a:pPr lvl="2"/>
            <a:r>
              <a:rPr lang="en-US" dirty="0" smtClean="0"/>
              <a:t>Increased </a:t>
            </a:r>
            <a:r>
              <a:rPr lang="en-US" dirty="0" err="1" smtClean="0"/>
              <a:t>Qp:Qs</a:t>
            </a:r>
            <a:r>
              <a:rPr lang="en-US" dirty="0" smtClean="0"/>
              <a:t> ratio</a:t>
            </a:r>
          </a:p>
          <a:p>
            <a:pPr lvl="3"/>
            <a:r>
              <a:rPr lang="en-US" dirty="0" smtClean="0"/>
              <a:t>Increased cardiac output to the pulmonary circulation (</a:t>
            </a:r>
            <a:r>
              <a:rPr lang="en-US" dirty="0" err="1" smtClean="0"/>
              <a:t>Qp</a:t>
            </a:r>
            <a:r>
              <a:rPr lang="en-US" dirty="0" smtClean="0"/>
              <a:t>)</a:t>
            </a:r>
          </a:p>
          <a:p>
            <a:pPr lvl="3"/>
            <a:r>
              <a:rPr lang="en-US" dirty="0" smtClean="0"/>
              <a:t>Reduced of </a:t>
            </a:r>
            <a:r>
              <a:rPr lang="en-US" dirty="0"/>
              <a:t>cardiac output to the</a:t>
            </a:r>
            <a:r>
              <a:rPr lang="en-US" dirty="0" smtClean="0"/>
              <a:t> systemic circulation </a:t>
            </a:r>
            <a:r>
              <a:rPr lang="en-US" dirty="0"/>
              <a:t>(Qs</a:t>
            </a:r>
            <a:r>
              <a:rPr lang="en-US" dirty="0" smtClean="0"/>
              <a:t>)</a:t>
            </a:r>
          </a:p>
          <a:p>
            <a:pPr lvl="1"/>
            <a:r>
              <a:rPr lang="en-US" dirty="0" smtClean="0"/>
              <a:t>L-R shunt at great arteries level:</a:t>
            </a:r>
          </a:p>
          <a:p>
            <a:pPr lvl="2"/>
            <a:r>
              <a:rPr lang="en-US" dirty="0" smtClean="0"/>
              <a:t>Dilated LA and LV</a:t>
            </a:r>
          </a:p>
          <a:p>
            <a:r>
              <a:rPr lang="en-US" sz="2811" dirty="0" smtClean="0"/>
              <a:t>The </a:t>
            </a:r>
            <a:r>
              <a:rPr lang="en-US" sz="2811" dirty="0" err="1" smtClean="0"/>
              <a:t>ductus</a:t>
            </a:r>
            <a:r>
              <a:rPr lang="en-US" sz="2811" dirty="0" smtClean="0"/>
              <a:t> </a:t>
            </a:r>
            <a:r>
              <a:rPr lang="en-US" sz="2811" dirty="0" err="1" smtClean="0"/>
              <a:t>arteriosus</a:t>
            </a:r>
            <a:r>
              <a:rPr lang="en-US" sz="2811" dirty="0" smtClean="0"/>
              <a:t> remains patent in </a:t>
            </a:r>
            <a:r>
              <a:rPr lang="en-US" sz="2811" dirty="0" err="1" smtClean="0"/>
              <a:t>utero</a:t>
            </a:r>
            <a:r>
              <a:rPr lang="en-US" sz="2811" dirty="0" smtClean="0"/>
              <a:t> due to low oxygen tension in the blood and a high level of circulating prostaglandins.</a:t>
            </a:r>
          </a:p>
          <a:p>
            <a:r>
              <a:rPr lang="en-US" sz="2811" dirty="0" smtClean="0"/>
              <a:t>With the baby’s first few breaths, the oxygen tension rises. Simultaneously, there is a drop in the prostaglandin level due to metabolism in the infant’s lungs and elimination of the placental source</a:t>
            </a:r>
          </a:p>
          <a:p>
            <a:r>
              <a:rPr lang="en-US" sz="2811" dirty="0" smtClean="0"/>
              <a:t>Closure of the </a:t>
            </a:r>
            <a:r>
              <a:rPr lang="en-US" sz="2811" dirty="0" err="1" smtClean="0"/>
              <a:t>ductus</a:t>
            </a:r>
            <a:r>
              <a:rPr lang="en-US" sz="2811" dirty="0" smtClean="0"/>
              <a:t> is initiated by smooth muscle contraction a few hours after birth. This is followed by enfolding of the endothelium, </a:t>
            </a:r>
            <a:r>
              <a:rPr lang="en-US" sz="2811" dirty="0" err="1" smtClean="0"/>
              <a:t>subintimal</a:t>
            </a:r>
            <a:r>
              <a:rPr lang="en-US" sz="2811" dirty="0" smtClean="0"/>
              <a:t> disruption and proliferation. The lumen is thus obliterated and the closed </a:t>
            </a:r>
            <a:r>
              <a:rPr lang="en-US" sz="2811" dirty="0" err="1" smtClean="0"/>
              <a:t>ductus</a:t>
            </a:r>
            <a:r>
              <a:rPr lang="en-US" sz="2811" dirty="0" smtClean="0"/>
              <a:t> is transformed into a fibrous ligament known as the </a:t>
            </a:r>
            <a:r>
              <a:rPr lang="en-US" sz="2811" dirty="0" err="1" smtClean="0"/>
              <a:t>ligamentum</a:t>
            </a:r>
            <a:r>
              <a:rPr lang="en-US" sz="2811" dirty="0" smtClean="0"/>
              <a:t> </a:t>
            </a:r>
            <a:r>
              <a:rPr lang="en-US" sz="2811" dirty="0" err="1" smtClean="0"/>
              <a:t>arteriosum</a:t>
            </a:r>
            <a:endParaRPr lang="en-US" sz="2811" dirty="0" smtClean="0"/>
          </a:p>
          <a:p>
            <a:r>
              <a:rPr lang="en-US" sz="2811" dirty="0" smtClean="0"/>
              <a:t>Failure of the </a:t>
            </a:r>
            <a:r>
              <a:rPr lang="en-US" sz="2811" dirty="0" err="1" smtClean="0"/>
              <a:t>ductus</a:t>
            </a:r>
            <a:r>
              <a:rPr lang="en-US" sz="2811" dirty="0" smtClean="0"/>
              <a:t> </a:t>
            </a:r>
            <a:r>
              <a:rPr lang="en-US" sz="2811" dirty="0" err="1" smtClean="0"/>
              <a:t>arteriosus</a:t>
            </a:r>
            <a:r>
              <a:rPr lang="en-US" sz="2811" dirty="0" smtClean="0"/>
              <a:t> to close results in maintenance of patency ;therefore, a channel for blood to shunt from the aorta to the pulmonary circulation.</a:t>
            </a:r>
          </a:p>
          <a:p>
            <a:pPr lvl="2">
              <a:buNone/>
            </a:pPr>
            <a:endParaRPr lang="en-US" sz="2811" dirty="0" smtClean="0"/>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D99694"/>
          </a:solidFill>
        </p:spPr>
        <p:txBody>
          <a:bodyPr/>
          <a:lstStyle/>
          <a:p>
            <a:r>
              <a:rPr lang="en-US" b="1" dirty="0" smtClean="0"/>
              <a:t>PDA</a:t>
            </a:r>
            <a:endParaRPr lang="en-US" b="1" dirty="0"/>
          </a:p>
        </p:txBody>
      </p:sp>
      <p:sp>
        <p:nvSpPr>
          <p:cNvPr id="3" name="Content Placeholder 2"/>
          <p:cNvSpPr>
            <a:spLocks noGrp="1"/>
          </p:cNvSpPr>
          <p:nvPr>
            <p:ph idx="1"/>
          </p:nvPr>
        </p:nvSpPr>
        <p:spPr/>
        <p:txBody>
          <a:bodyPr>
            <a:normAutofit fontScale="92500"/>
          </a:bodyPr>
          <a:lstStyle/>
          <a:p>
            <a:r>
              <a:rPr lang="en-US" dirty="0" smtClean="0"/>
              <a:t>Clinical Features:</a:t>
            </a:r>
          </a:p>
          <a:p>
            <a:pPr lvl="1"/>
            <a:r>
              <a:rPr lang="en-US" dirty="0" smtClean="0"/>
              <a:t>Small PDA: Asymptomatic (0.1mm)</a:t>
            </a:r>
          </a:p>
          <a:p>
            <a:pPr lvl="1"/>
            <a:r>
              <a:rPr lang="en-US" dirty="0" smtClean="0"/>
              <a:t>Moderate to large (unrestrictive) PAD (3mm</a:t>
            </a:r>
            <a:r>
              <a:rPr lang="en-US" dirty="0"/>
              <a:t>) (In the </a:t>
            </a:r>
            <a:r>
              <a:rPr lang="en-US" dirty="0" err="1"/>
              <a:t>septal</a:t>
            </a:r>
            <a:r>
              <a:rPr lang="en-US" dirty="0"/>
              <a:t> defects we consider it large if it was 6mm</a:t>
            </a:r>
            <a:r>
              <a:rPr lang="en-US" dirty="0" smtClean="0"/>
              <a:t>.)</a:t>
            </a:r>
            <a:endParaRPr lang="en-US" dirty="0"/>
          </a:p>
          <a:p>
            <a:pPr lvl="2"/>
            <a:r>
              <a:rPr lang="en-US" dirty="0" smtClean="0"/>
              <a:t>Symptoms of CHF</a:t>
            </a:r>
          </a:p>
          <a:p>
            <a:pPr lvl="3"/>
            <a:r>
              <a:rPr lang="en-US" dirty="0" smtClean="0"/>
              <a:t>Diaphoresis</a:t>
            </a:r>
          </a:p>
          <a:p>
            <a:pPr lvl="3"/>
            <a:r>
              <a:rPr lang="en-US" dirty="0"/>
              <a:t>P</a:t>
            </a:r>
            <a:r>
              <a:rPr lang="en-US" dirty="0" smtClean="0"/>
              <a:t>oor feeding</a:t>
            </a:r>
          </a:p>
          <a:p>
            <a:pPr lvl="3"/>
            <a:r>
              <a:rPr lang="en-US" dirty="0"/>
              <a:t>F</a:t>
            </a:r>
            <a:r>
              <a:rPr lang="en-US" dirty="0" smtClean="0"/>
              <a:t>ailure </a:t>
            </a:r>
            <a:r>
              <a:rPr lang="en-US" dirty="0"/>
              <a:t>to </a:t>
            </a:r>
            <a:r>
              <a:rPr lang="en-US" dirty="0" smtClean="0"/>
              <a:t>thrive.</a:t>
            </a:r>
          </a:p>
          <a:p>
            <a:pPr lvl="3"/>
            <a:r>
              <a:rPr lang="en-US" dirty="0" smtClean="0"/>
              <a:t>Shortness of breath</a:t>
            </a:r>
          </a:p>
          <a:p>
            <a:pPr lvl="3"/>
            <a:r>
              <a:rPr lang="en-US" dirty="0"/>
              <a:t>R</a:t>
            </a:r>
            <a:r>
              <a:rPr lang="en-US" dirty="0" smtClean="0"/>
              <a:t>ecurrent chest infection.</a:t>
            </a:r>
          </a:p>
          <a:p>
            <a:pPr lvl="3"/>
            <a:r>
              <a:rPr lang="en-US" dirty="0" smtClean="0"/>
              <a:t>Exercise intolerance. </a:t>
            </a:r>
          </a:p>
          <a:p>
            <a:pPr lvl="3">
              <a:buNone/>
            </a:pPr>
            <a:endParaRPr lang="en-US" dirty="0" smtClean="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D99694"/>
          </a:solidFill>
        </p:spPr>
        <p:txBody>
          <a:bodyPr/>
          <a:lstStyle/>
          <a:p>
            <a:r>
              <a:rPr lang="en-US" b="1" dirty="0" smtClean="0"/>
              <a:t>PDA</a:t>
            </a:r>
            <a:endParaRPr lang="en-US" b="1" dirty="0"/>
          </a:p>
        </p:txBody>
      </p:sp>
      <p:sp>
        <p:nvSpPr>
          <p:cNvPr id="3" name="Content Placeholder 2"/>
          <p:cNvSpPr>
            <a:spLocks noGrp="1"/>
          </p:cNvSpPr>
          <p:nvPr>
            <p:ph idx="1"/>
          </p:nvPr>
        </p:nvSpPr>
        <p:spPr>
          <a:xfrm>
            <a:off x="0" y="1600200"/>
            <a:ext cx="9144000" cy="5257800"/>
          </a:xfrm>
        </p:spPr>
        <p:txBody>
          <a:bodyPr>
            <a:normAutofit fontScale="85000" lnSpcReduction="20000"/>
          </a:bodyPr>
          <a:lstStyle/>
          <a:p>
            <a:r>
              <a:rPr lang="en-US" dirty="0" smtClean="0"/>
              <a:t>Clinical Features:</a:t>
            </a:r>
          </a:p>
          <a:p>
            <a:pPr lvl="1"/>
            <a:r>
              <a:rPr lang="en-US" dirty="0" smtClean="0"/>
              <a:t>Physical Examination:</a:t>
            </a:r>
          </a:p>
          <a:p>
            <a:pPr lvl="2"/>
            <a:r>
              <a:rPr lang="en-US" dirty="0" err="1" smtClean="0"/>
              <a:t>Tachypnia</a:t>
            </a:r>
            <a:endParaRPr lang="en-US" dirty="0" smtClean="0"/>
          </a:p>
          <a:p>
            <a:pPr lvl="2"/>
            <a:r>
              <a:rPr lang="en-US" dirty="0" smtClean="0"/>
              <a:t>Tachycardia</a:t>
            </a:r>
          </a:p>
          <a:p>
            <a:pPr lvl="2"/>
            <a:r>
              <a:rPr lang="en-US" dirty="0" smtClean="0"/>
              <a:t>Widened </a:t>
            </a:r>
            <a:r>
              <a:rPr lang="en-US" dirty="0"/>
              <a:t>pulse pressure</a:t>
            </a:r>
            <a:endParaRPr lang="en-US" dirty="0" smtClean="0"/>
          </a:p>
          <a:p>
            <a:pPr lvl="2"/>
            <a:r>
              <a:rPr lang="en-US" dirty="0"/>
              <a:t>A</a:t>
            </a:r>
            <a:r>
              <a:rPr lang="en-US" dirty="0" smtClean="0"/>
              <a:t>ctive </a:t>
            </a:r>
            <a:r>
              <a:rPr lang="en-US" dirty="0" err="1" smtClean="0"/>
              <a:t>precordium</a:t>
            </a:r>
            <a:endParaRPr lang="en-US" dirty="0" smtClean="0"/>
          </a:p>
          <a:p>
            <a:pPr lvl="2"/>
            <a:r>
              <a:rPr lang="en-US" dirty="0" smtClean="0"/>
              <a:t>Murmur:</a:t>
            </a:r>
          </a:p>
          <a:p>
            <a:pPr lvl="2"/>
            <a:r>
              <a:rPr lang="en-US" dirty="0" smtClean="0"/>
              <a:t>The shunt is throughout the cardiac cycle this is because pressure in the aorta is high in both systole and diastole (due to the elastic recoil of the aorta) whereas it is low during diastole in right ventricle. </a:t>
            </a:r>
          </a:p>
          <a:p>
            <a:pPr lvl="2"/>
            <a:r>
              <a:rPr lang="en-US" dirty="0" smtClean="0"/>
              <a:t>Continuous (machinery murmur) at left infra-</a:t>
            </a:r>
            <a:r>
              <a:rPr lang="en-US" dirty="0" err="1" smtClean="0"/>
              <a:t>clavicular</a:t>
            </a:r>
            <a:r>
              <a:rPr lang="en-US" dirty="0" smtClean="0"/>
              <a:t> region because pressure is elevated throughout.  </a:t>
            </a:r>
          </a:p>
          <a:p>
            <a:pPr lvl="3"/>
            <a:r>
              <a:rPr lang="en-US" dirty="0" smtClean="0"/>
              <a:t>Large PDA: mid-</a:t>
            </a:r>
            <a:r>
              <a:rPr lang="en-US" dirty="0" err="1" smtClean="0"/>
              <a:t>diasolic</a:t>
            </a:r>
            <a:r>
              <a:rPr lang="en-US" dirty="0" smtClean="0"/>
              <a:t> murmur at apex.</a:t>
            </a:r>
          </a:p>
          <a:p>
            <a:pPr lvl="3"/>
            <a:r>
              <a:rPr lang="en-US" dirty="0" smtClean="0"/>
              <a:t>PDA in neonate: ejection systolic murmur. </a:t>
            </a:r>
          </a:p>
          <a:p>
            <a:pPr lvl="2"/>
            <a:r>
              <a:rPr lang="en-US" dirty="0" err="1" smtClean="0"/>
              <a:t>Hepatomegaly</a:t>
            </a:r>
            <a:endParaRPr lang="en-US" dirty="0" smtClean="0"/>
          </a:p>
          <a:p>
            <a:pPr lvl="2"/>
            <a:r>
              <a:rPr lang="en-US" dirty="0" smtClean="0"/>
              <a:t>Diastolic pressure is important to profuse the gut and coronary therefore they can present with necrotizing entercolitis.  </a:t>
            </a:r>
          </a:p>
          <a:p>
            <a:pPr lvl="3">
              <a:buNone/>
            </a:pPr>
            <a:endParaRPr lang="en-US" dirty="0" smtClean="0"/>
          </a:p>
        </p:txBody>
      </p:sp>
      <p:pic>
        <p:nvPicPr>
          <p:cNvPr id="4" name="Picture 3"/>
          <p:cNvPicPr>
            <a:picLocks noChangeAspect="1"/>
          </p:cNvPicPr>
          <p:nvPr/>
        </p:nvPicPr>
        <p:blipFill>
          <a:blip r:embed="rId2"/>
          <a:stretch>
            <a:fillRect/>
          </a:stretch>
        </p:blipFill>
        <p:spPr>
          <a:xfrm>
            <a:off x="4572000" y="1530553"/>
            <a:ext cx="4114800" cy="120700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D99694"/>
          </a:solidFill>
        </p:spPr>
        <p:txBody>
          <a:bodyPr/>
          <a:lstStyle/>
          <a:p>
            <a:r>
              <a:rPr lang="en-US" b="1" dirty="0" smtClean="0"/>
              <a:t>PDA</a:t>
            </a:r>
            <a:endParaRPr lang="en-US" b="1" dirty="0"/>
          </a:p>
        </p:txBody>
      </p:sp>
      <p:sp>
        <p:nvSpPr>
          <p:cNvPr id="3" name="Content Placeholder 2"/>
          <p:cNvSpPr>
            <a:spLocks noGrp="1"/>
          </p:cNvSpPr>
          <p:nvPr>
            <p:ph idx="1"/>
          </p:nvPr>
        </p:nvSpPr>
        <p:spPr/>
        <p:txBody>
          <a:bodyPr>
            <a:normAutofit fontScale="92500" lnSpcReduction="10000"/>
          </a:bodyPr>
          <a:lstStyle/>
          <a:p>
            <a:r>
              <a:rPr lang="en-US" dirty="0" smtClean="0"/>
              <a:t>Diagnosis:</a:t>
            </a:r>
          </a:p>
          <a:p>
            <a:pPr lvl="1"/>
            <a:r>
              <a:rPr lang="en-US" dirty="0" smtClean="0"/>
              <a:t>Chest X-ray: </a:t>
            </a:r>
          </a:p>
          <a:p>
            <a:pPr lvl="2"/>
            <a:r>
              <a:rPr lang="en-US" dirty="0" smtClean="0"/>
              <a:t>Increased pulmonary vascular marking</a:t>
            </a:r>
          </a:p>
          <a:p>
            <a:pPr lvl="2"/>
            <a:r>
              <a:rPr lang="en-US" dirty="0" smtClean="0"/>
              <a:t>+/- </a:t>
            </a:r>
            <a:r>
              <a:rPr lang="en-US" dirty="0" err="1" smtClean="0"/>
              <a:t>cardiomegaly</a:t>
            </a:r>
            <a:r>
              <a:rPr lang="en-US" dirty="0" smtClean="0"/>
              <a:t> </a:t>
            </a:r>
          </a:p>
          <a:p>
            <a:pPr lvl="1"/>
            <a:r>
              <a:rPr lang="en-US" dirty="0" smtClean="0"/>
              <a:t>ECG:</a:t>
            </a:r>
          </a:p>
          <a:p>
            <a:pPr lvl="2"/>
            <a:r>
              <a:rPr lang="en-US" dirty="0" smtClean="0"/>
              <a:t>Small PDA: Normal</a:t>
            </a:r>
          </a:p>
          <a:p>
            <a:pPr lvl="2"/>
            <a:r>
              <a:rPr lang="en-US" dirty="0" smtClean="0"/>
              <a:t>Mod PDA: LA enlargement , LV hypertrophy</a:t>
            </a:r>
          </a:p>
          <a:p>
            <a:pPr lvl="2"/>
            <a:r>
              <a:rPr lang="en-US" dirty="0" smtClean="0"/>
              <a:t>Large PDA: </a:t>
            </a:r>
            <a:r>
              <a:rPr lang="en-US" dirty="0"/>
              <a:t>B</a:t>
            </a:r>
            <a:r>
              <a:rPr lang="en-US" dirty="0" smtClean="0"/>
              <a:t>iventricular hypertrophy.</a:t>
            </a:r>
          </a:p>
          <a:p>
            <a:pPr lvl="1"/>
            <a:r>
              <a:rPr lang="en-US" dirty="0" smtClean="0"/>
              <a:t>ECHO:</a:t>
            </a:r>
          </a:p>
          <a:p>
            <a:pPr lvl="2"/>
            <a:r>
              <a:rPr lang="en-US" dirty="0" smtClean="0"/>
              <a:t>Confirm Diagnosis</a:t>
            </a:r>
          </a:p>
          <a:p>
            <a:pPr lvl="1"/>
            <a:r>
              <a:rPr lang="en-US" dirty="0" smtClean="0"/>
              <a:t>Cardiac </a:t>
            </a:r>
            <a:r>
              <a:rPr lang="en-US" dirty="0" err="1" smtClean="0"/>
              <a:t>Cath</a:t>
            </a:r>
            <a:r>
              <a:rPr lang="en-US" dirty="0" smtClean="0"/>
              <a:t>: not required for </a:t>
            </a:r>
            <a:r>
              <a:rPr lang="en-US" dirty="0" err="1" smtClean="0"/>
              <a:t>Dx</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D99694"/>
          </a:solidFill>
        </p:spPr>
        <p:txBody>
          <a:bodyPr/>
          <a:lstStyle/>
          <a:p>
            <a:r>
              <a:rPr lang="en-US" b="1" dirty="0" smtClean="0"/>
              <a:t>PDA</a:t>
            </a:r>
            <a:endParaRPr lang="en-US" b="1" dirty="0"/>
          </a:p>
        </p:txBody>
      </p:sp>
      <p:sp>
        <p:nvSpPr>
          <p:cNvPr id="3" name="Content Placeholder 2"/>
          <p:cNvSpPr>
            <a:spLocks noGrp="1"/>
          </p:cNvSpPr>
          <p:nvPr>
            <p:ph idx="1"/>
          </p:nvPr>
        </p:nvSpPr>
        <p:spPr>
          <a:xfrm>
            <a:off x="457200" y="1600200"/>
            <a:ext cx="8229600" cy="5257800"/>
          </a:xfrm>
        </p:spPr>
        <p:txBody>
          <a:bodyPr>
            <a:normAutofit fontScale="85000" lnSpcReduction="20000"/>
          </a:bodyPr>
          <a:lstStyle/>
          <a:p>
            <a:r>
              <a:rPr lang="en-US" dirty="0" smtClean="0"/>
              <a:t>Treatment:</a:t>
            </a:r>
          </a:p>
          <a:p>
            <a:pPr lvl="1"/>
            <a:r>
              <a:rPr lang="en-US" dirty="0" smtClean="0"/>
              <a:t>Premature Babies:</a:t>
            </a:r>
          </a:p>
          <a:p>
            <a:pPr lvl="2"/>
            <a:r>
              <a:rPr lang="en-US" dirty="0" smtClean="0"/>
              <a:t>Aggressive mechanical Ventilation due to pulmonary edema</a:t>
            </a:r>
          </a:p>
          <a:p>
            <a:pPr lvl="2"/>
            <a:r>
              <a:rPr lang="en-US" dirty="0"/>
              <a:t>O</a:t>
            </a:r>
            <a:r>
              <a:rPr lang="en-US" dirty="0" smtClean="0"/>
              <a:t>n prostaglandins Antagonizing agents</a:t>
            </a:r>
          </a:p>
          <a:p>
            <a:pPr lvl="3"/>
            <a:r>
              <a:rPr lang="en-US" dirty="0" err="1" smtClean="0"/>
              <a:t>Indomethacin</a:t>
            </a:r>
            <a:r>
              <a:rPr lang="en-US" dirty="0" smtClean="0"/>
              <a:t> </a:t>
            </a:r>
            <a:r>
              <a:rPr lang="en-US" dirty="0"/>
              <a:t>and </a:t>
            </a:r>
            <a:r>
              <a:rPr lang="en-US" dirty="0" smtClean="0"/>
              <a:t>ibuprofen</a:t>
            </a:r>
          </a:p>
          <a:p>
            <a:pPr lvl="2"/>
            <a:r>
              <a:rPr lang="en-US" sz="2353" dirty="0" smtClean="0"/>
              <a:t>NSAID (doesn’t work in mature babies)</a:t>
            </a:r>
          </a:p>
          <a:p>
            <a:pPr lvl="1"/>
            <a:r>
              <a:rPr lang="en-US" dirty="0" smtClean="0"/>
              <a:t>Mature Babies: </a:t>
            </a:r>
          </a:p>
          <a:p>
            <a:pPr lvl="2"/>
            <a:r>
              <a:rPr lang="en-US" dirty="0" smtClean="0"/>
              <a:t>Small PDA:</a:t>
            </a:r>
          </a:p>
          <a:p>
            <a:pPr lvl="3"/>
            <a:r>
              <a:rPr lang="en-US" dirty="0"/>
              <a:t>C</a:t>
            </a:r>
            <a:r>
              <a:rPr lang="en-US" dirty="0" smtClean="0"/>
              <a:t>onservative Rx</a:t>
            </a:r>
          </a:p>
          <a:p>
            <a:pPr lvl="2"/>
            <a:r>
              <a:rPr lang="en-US" dirty="0" smtClean="0"/>
              <a:t>Anti-congestive therapy if symptomatic</a:t>
            </a:r>
          </a:p>
          <a:p>
            <a:pPr lvl="1"/>
            <a:r>
              <a:rPr lang="en-US" dirty="0" smtClean="0"/>
              <a:t>PDA closure:</a:t>
            </a:r>
          </a:p>
          <a:p>
            <a:pPr lvl="2"/>
            <a:r>
              <a:rPr lang="en-US" dirty="0" err="1"/>
              <a:t>Transcatheter</a:t>
            </a:r>
            <a:r>
              <a:rPr lang="en-US" dirty="0"/>
              <a:t> </a:t>
            </a:r>
            <a:r>
              <a:rPr lang="en-US" dirty="0" smtClean="0"/>
              <a:t>occlusion: Rx of </a:t>
            </a:r>
            <a:r>
              <a:rPr lang="en-US" dirty="0"/>
              <a:t>choice</a:t>
            </a:r>
            <a:r>
              <a:rPr lang="en-US" dirty="0" smtClean="0"/>
              <a:t> </a:t>
            </a:r>
          </a:p>
          <a:p>
            <a:pPr lvl="3"/>
            <a:r>
              <a:rPr lang="en-US" dirty="0" smtClean="0"/>
              <a:t>usually </a:t>
            </a:r>
            <a:r>
              <a:rPr lang="en-US" dirty="0"/>
              <a:t>performed around 6–12 months of </a:t>
            </a:r>
            <a:r>
              <a:rPr lang="en-US" dirty="0" smtClean="0"/>
              <a:t>age or more than 10 Kg. </a:t>
            </a:r>
          </a:p>
          <a:p>
            <a:pPr lvl="2"/>
            <a:r>
              <a:rPr lang="en-US" dirty="0" smtClean="0"/>
              <a:t>Surgical PDA ligation if can’t be done in </a:t>
            </a:r>
            <a:r>
              <a:rPr lang="en-US" dirty="0" err="1" smtClean="0"/>
              <a:t>cath</a:t>
            </a:r>
            <a:r>
              <a:rPr lang="en-US" dirty="0" smtClean="0"/>
              <a:t> lab</a:t>
            </a:r>
          </a:p>
          <a:p>
            <a:pPr lvl="3"/>
            <a:r>
              <a:rPr lang="en-US" dirty="0" smtClean="0"/>
              <a:t>If symptoms are severe enough and can’t wait for 6 months to insert the device. </a:t>
            </a:r>
          </a:p>
          <a:p>
            <a:pPr lvl="3"/>
            <a:r>
              <a:rPr lang="en-US" dirty="0" smtClean="0"/>
              <a:t>3 to 4 year old. </a:t>
            </a:r>
          </a:p>
          <a:p>
            <a:pPr lvl="1"/>
            <a:endParaRPr lang="en-US" dirty="0" smtClean="0"/>
          </a:p>
          <a:p>
            <a:pPr lvl="1"/>
            <a:endParaRPr lang="en-US" dirty="0" smtClean="0"/>
          </a:p>
          <a:p>
            <a:pPr lvl="2"/>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DEADA"/>
          </a:solidFill>
        </p:spPr>
        <p:txBody>
          <a:bodyPr/>
          <a:lstStyle/>
          <a:p>
            <a:r>
              <a:rPr lang="en-US" b="1" dirty="0" smtClean="0"/>
              <a:t>Classification of CHD</a:t>
            </a:r>
            <a:endParaRPr lang="en-US" b="1" dirty="0"/>
          </a:p>
        </p:txBody>
      </p:sp>
      <p:sp>
        <p:nvSpPr>
          <p:cNvPr id="3" name="Content Placeholder 2"/>
          <p:cNvSpPr>
            <a:spLocks noGrp="1"/>
          </p:cNvSpPr>
          <p:nvPr>
            <p:ph idx="1"/>
          </p:nvPr>
        </p:nvSpPr>
        <p:spPr/>
        <p:txBody>
          <a:bodyPr>
            <a:normAutofit fontScale="77500" lnSpcReduction="20000"/>
          </a:bodyPr>
          <a:lstStyle/>
          <a:p>
            <a:pPr algn="just"/>
            <a:r>
              <a:rPr lang="en-US" dirty="0"/>
              <a:t>D</a:t>
            </a:r>
            <a:r>
              <a:rPr lang="en-US" dirty="0" smtClean="0"/>
              <a:t>ivided </a:t>
            </a:r>
            <a:r>
              <a:rPr lang="en-US" dirty="0"/>
              <a:t>into 2 major </a:t>
            </a:r>
            <a:r>
              <a:rPr lang="en-US" dirty="0" smtClean="0"/>
              <a:t>groups: </a:t>
            </a:r>
          </a:p>
          <a:p>
            <a:pPr lvl="1" algn="just"/>
            <a:r>
              <a:rPr lang="en-US" dirty="0" smtClean="0"/>
              <a:t>Cyanotic heart diseases.</a:t>
            </a:r>
          </a:p>
          <a:p>
            <a:pPr lvl="1" algn="just"/>
            <a:r>
              <a:rPr lang="en-US" dirty="0" err="1"/>
              <a:t>A</a:t>
            </a:r>
            <a:r>
              <a:rPr lang="en-US" dirty="0" err="1" smtClean="0"/>
              <a:t>cyanotic</a:t>
            </a:r>
            <a:r>
              <a:rPr lang="en-US" dirty="0" smtClean="0"/>
              <a:t> heart diseases, which is more common. The two main ones are left to right shunt (VSD, ASD, PDA (</a:t>
            </a:r>
            <a:r>
              <a:rPr lang="en-US" dirty="0" err="1" smtClean="0"/>
              <a:t>septal</a:t>
            </a:r>
            <a:r>
              <a:rPr lang="en-US" dirty="0" smtClean="0"/>
              <a:t> defect at the level of great vessel), AVSD), and obstructive lesions (aortic stenosis, </a:t>
            </a:r>
            <a:r>
              <a:rPr lang="en-US" dirty="0" err="1" smtClean="0"/>
              <a:t>Coarctation</a:t>
            </a:r>
            <a:r>
              <a:rPr lang="en-US" dirty="0" smtClean="0"/>
              <a:t> of aorta)</a:t>
            </a:r>
          </a:p>
          <a:p>
            <a:pPr algn="just"/>
            <a:r>
              <a:rPr lang="en-US" dirty="0"/>
              <a:t>S</a:t>
            </a:r>
            <a:r>
              <a:rPr lang="en-US" dirty="0" smtClean="0"/>
              <a:t>ubdivided further according to:</a:t>
            </a:r>
          </a:p>
          <a:p>
            <a:pPr lvl="1" algn="just"/>
            <a:r>
              <a:rPr lang="en-US" dirty="0" smtClean="0"/>
              <a:t>Physical Finding</a:t>
            </a:r>
          </a:p>
          <a:p>
            <a:pPr lvl="1" algn="just"/>
            <a:r>
              <a:rPr lang="en-US" dirty="0" smtClean="0"/>
              <a:t>Chest X-ray finding</a:t>
            </a:r>
          </a:p>
          <a:p>
            <a:pPr lvl="1" algn="just"/>
            <a:r>
              <a:rPr lang="en-US" dirty="0" smtClean="0"/>
              <a:t>ECG finding</a:t>
            </a:r>
          </a:p>
          <a:p>
            <a:pPr algn="just"/>
            <a:r>
              <a:rPr lang="en-US" dirty="0" smtClean="0"/>
              <a:t>Diagnosis is confirmed by:</a:t>
            </a:r>
          </a:p>
          <a:p>
            <a:pPr lvl="1" algn="just"/>
            <a:r>
              <a:rPr lang="en-US" dirty="0" smtClean="0"/>
              <a:t>Echo in 95-98%, and in ≤ 5% require other modalities such as Cardiac CT/MRI or Cardiac Catheterization. </a:t>
            </a:r>
          </a:p>
          <a:p>
            <a:pPr lvl="1" algn="just"/>
            <a:endParaRPr lang="en-US" dirty="0" smtClean="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D99694"/>
          </a:solidFill>
        </p:spPr>
        <p:txBody>
          <a:bodyPr/>
          <a:lstStyle/>
          <a:p>
            <a:r>
              <a:rPr lang="en-US" b="1" dirty="0" smtClean="0"/>
              <a:t>PDA</a:t>
            </a:r>
            <a:endParaRPr lang="en-US" b="1" dirty="0"/>
          </a:p>
        </p:txBody>
      </p:sp>
      <p:sp>
        <p:nvSpPr>
          <p:cNvPr id="3" name="Content Placeholder 2"/>
          <p:cNvSpPr>
            <a:spLocks noGrp="1"/>
          </p:cNvSpPr>
          <p:nvPr>
            <p:ph idx="1"/>
          </p:nvPr>
        </p:nvSpPr>
        <p:spPr/>
        <p:txBody>
          <a:bodyPr/>
          <a:lstStyle/>
          <a:p>
            <a:r>
              <a:rPr lang="en-US" dirty="0" smtClean="0"/>
              <a:t>Prognosis:</a:t>
            </a:r>
          </a:p>
          <a:p>
            <a:r>
              <a:rPr lang="en-US" dirty="0" smtClean="0"/>
              <a:t>If left untreated beyond infancy:</a:t>
            </a:r>
          </a:p>
          <a:p>
            <a:pPr lvl="1"/>
            <a:r>
              <a:rPr lang="en-US" dirty="0" smtClean="0"/>
              <a:t>Pulmonary </a:t>
            </a:r>
            <a:r>
              <a:rPr lang="en-US" dirty="0"/>
              <a:t>vascular obstructive </a:t>
            </a:r>
            <a:r>
              <a:rPr lang="en-US" dirty="0" smtClean="0"/>
              <a:t>disease</a:t>
            </a:r>
          </a:p>
          <a:p>
            <a:pPr lvl="2"/>
            <a:r>
              <a:rPr lang="en-US" dirty="0"/>
              <a:t>Eisenmenger’s </a:t>
            </a:r>
            <a:r>
              <a:rPr lang="en-US" dirty="0" smtClean="0"/>
              <a:t>syndrome</a:t>
            </a:r>
          </a:p>
          <a:p>
            <a:pPr lvl="3"/>
            <a:r>
              <a:rPr lang="en-US" dirty="0" smtClean="0"/>
              <a:t>Sign and symptom of CHF will disappear</a:t>
            </a:r>
          </a:p>
          <a:p>
            <a:pPr lvl="3"/>
            <a:r>
              <a:rPr lang="en-US" dirty="0" smtClean="0"/>
              <a:t>Patient will become cyanotic</a:t>
            </a:r>
          </a:p>
          <a:p>
            <a:pPr lvl="4"/>
            <a:r>
              <a:rPr lang="en-US" dirty="0" smtClean="0"/>
              <a:t>R-L shunt across VSD</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1931"/>
            <a:ext cx="8229600" cy="1143000"/>
          </a:xfrm>
          <a:solidFill>
            <a:srgbClr val="D99694"/>
          </a:solidFill>
        </p:spPr>
        <p:txBody>
          <a:bodyPr>
            <a:normAutofit fontScale="90000"/>
          </a:bodyPr>
          <a:lstStyle/>
          <a:p>
            <a:r>
              <a:rPr lang="en-US" b="1" dirty="0" err="1" smtClean="0"/>
              <a:t>Acyanotic</a:t>
            </a:r>
            <a:r>
              <a:rPr lang="en-US" b="1" dirty="0" smtClean="0"/>
              <a:t> Heart Disease </a:t>
            </a:r>
            <a:br>
              <a:rPr lang="en-US" b="1" dirty="0" smtClean="0"/>
            </a:br>
            <a:r>
              <a:rPr lang="en-US" b="1" dirty="0" smtClean="0"/>
              <a:t>obstructive lesion</a:t>
            </a:r>
            <a:endParaRPr lang="en-US" b="1"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D99694"/>
          </a:solidFill>
        </p:spPr>
        <p:txBody>
          <a:bodyPr/>
          <a:lstStyle/>
          <a:p>
            <a:r>
              <a:rPr lang="en-US" b="1" dirty="0" smtClean="0"/>
              <a:t>Coarctation of Aorta (</a:t>
            </a:r>
            <a:r>
              <a:rPr lang="en-US" b="1" dirty="0" err="1" smtClean="0"/>
              <a:t>CoA</a:t>
            </a:r>
            <a:r>
              <a:rPr lang="en-US" b="1" dirty="0" smtClean="0"/>
              <a:t>)</a:t>
            </a:r>
            <a:endParaRPr lang="en-US" b="1" dirty="0"/>
          </a:p>
        </p:txBody>
      </p:sp>
      <p:pic>
        <p:nvPicPr>
          <p:cNvPr id="4" name="Picture 3"/>
          <p:cNvPicPr>
            <a:picLocks noChangeAspect="1"/>
          </p:cNvPicPr>
          <p:nvPr/>
        </p:nvPicPr>
        <p:blipFill>
          <a:blip r:embed="rId2"/>
          <a:stretch>
            <a:fillRect/>
          </a:stretch>
        </p:blipFill>
        <p:spPr>
          <a:xfrm>
            <a:off x="440272" y="1658095"/>
            <a:ext cx="8277909" cy="4539498"/>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D99694"/>
          </a:solidFill>
        </p:spPr>
        <p:txBody>
          <a:bodyPr/>
          <a:lstStyle/>
          <a:p>
            <a:r>
              <a:rPr lang="en-US" b="1" dirty="0" smtClean="0"/>
              <a:t>Coarctation of Aorta (</a:t>
            </a:r>
            <a:r>
              <a:rPr lang="en-US" b="1" dirty="0" err="1" smtClean="0"/>
              <a:t>CoA</a:t>
            </a:r>
            <a:r>
              <a:rPr lang="en-US" b="1" dirty="0" smtClean="0"/>
              <a:t>)  </a:t>
            </a:r>
            <a:endParaRPr lang="en-US" b="1" dirty="0"/>
          </a:p>
        </p:txBody>
      </p:sp>
      <p:sp>
        <p:nvSpPr>
          <p:cNvPr id="3" name="Content Placeholder 2"/>
          <p:cNvSpPr>
            <a:spLocks noGrp="1"/>
          </p:cNvSpPr>
          <p:nvPr>
            <p:ph idx="1"/>
          </p:nvPr>
        </p:nvSpPr>
        <p:spPr/>
        <p:txBody>
          <a:bodyPr>
            <a:normAutofit fontScale="70000" lnSpcReduction="20000"/>
          </a:bodyPr>
          <a:lstStyle/>
          <a:p>
            <a:r>
              <a:rPr lang="en-US" dirty="0" err="1" smtClean="0"/>
              <a:t>CoA</a:t>
            </a:r>
            <a:r>
              <a:rPr lang="en-US" dirty="0" smtClean="0"/>
              <a:t>: narrowing </a:t>
            </a:r>
            <a:r>
              <a:rPr lang="en-US" dirty="0"/>
              <a:t>of the aortic arch such that it causes </a:t>
            </a:r>
            <a:r>
              <a:rPr lang="en-US" dirty="0" smtClean="0"/>
              <a:t>obstruction </a:t>
            </a:r>
            <a:r>
              <a:rPr lang="en-US" dirty="0"/>
              <a:t>to blood </a:t>
            </a:r>
            <a:r>
              <a:rPr lang="en-US" dirty="0" smtClean="0"/>
              <a:t>flow.</a:t>
            </a:r>
          </a:p>
          <a:p>
            <a:pPr lvl="1"/>
            <a:r>
              <a:rPr lang="en-US" dirty="0" smtClean="0"/>
              <a:t>Discrete</a:t>
            </a:r>
          </a:p>
          <a:p>
            <a:pPr lvl="1"/>
            <a:r>
              <a:rPr lang="en-US" dirty="0"/>
              <a:t>D</a:t>
            </a:r>
            <a:r>
              <a:rPr lang="en-US" dirty="0" smtClean="0"/>
              <a:t>iffuse (arch </a:t>
            </a:r>
            <a:r>
              <a:rPr lang="en-US" dirty="0" err="1" smtClean="0"/>
              <a:t>hypoplasia</a:t>
            </a:r>
            <a:r>
              <a:rPr lang="en-US" dirty="0" smtClean="0"/>
              <a:t>)</a:t>
            </a:r>
          </a:p>
          <a:p>
            <a:endParaRPr lang="en-US" dirty="0" smtClean="0"/>
          </a:p>
          <a:p>
            <a:r>
              <a:rPr lang="en-US" dirty="0" smtClean="0"/>
              <a:t>Can be mild to severe</a:t>
            </a:r>
          </a:p>
          <a:p>
            <a:pPr lvl="1"/>
            <a:r>
              <a:rPr lang="en-US" dirty="0" smtClean="0"/>
              <a:t>Could lead to arch interruption </a:t>
            </a:r>
          </a:p>
          <a:p>
            <a:endParaRPr lang="en-US" dirty="0" smtClean="0"/>
          </a:p>
          <a:p>
            <a:r>
              <a:rPr lang="en-US" dirty="0" smtClean="0"/>
              <a:t>Incidence: 5-7 % of all CHD</a:t>
            </a:r>
          </a:p>
          <a:p>
            <a:pPr lvl="1"/>
            <a:r>
              <a:rPr lang="en-US" dirty="0" smtClean="0"/>
              <a:t>Associated with Turner syndrome in female</a:t>
            </a:r>
          </a:p>
          <a:p>
            <a:pPr lvl="1"/>
            <a:r>
              <a:rPr lang="en-US" dirty="0" smtClean="0"/>
              <a:t>Arch interruption: associated with </a:t>
            </a:r>
            <a:r>
              <a:rPr lang="en-US" dirty="0" err="1" smtClean="0"/>
              <a:t>DiGeorge</a:t>
            </a:r>
            <a:r>
              <a:rPr lang="en-US" dirty="0" smtClean="0"/>
              <a:t> syndrome</a:t>
            </a:r>
          </a:p>
          <a:p>
            <a:pPr marL="342900" lvl="1" indent="-342900">
              <a:buFont typeface="Arial"/>
              <a:buChar char="•"/>
            </a:pPr>
            <a:endParaRPr lang="en-US" sz="3243" dirty="0" smtClean="0"/>
          </a:p>
          <a:p>
            <a:pPr marL="342900" lvl="1" indent="-342900">
              <a:buFont typeface="Arial"/>
              <a:buChar char="•"/>
            </a:pPr>
            <a:r>
              <a:rPr lang="en-US" sz="3243" dirty="0" smtClean="0"/>
              <a:t>Post-</a:t>
            </a:r>
            <a:r>
              <a:rPr lang="en-US" sz="3243" dirty="0" err="1" smtClean="0"/>
              <a:t>ductal</a:t>
            </a:r>
            <a:r>
              <a:rPr lang="en-US" sz="3243" dirty="0" smtClean="0"/>
              <a:t> is 90%, pre-</a:t>
            </a:r>
            <a:r>
              <a:rPr lang="en-US" sz="3243" dirty="0" err="1" smtClean="0"/>
              <a:t>ductal</a:t>
            </a:r>
            <a:r>
              <a:rPr lang="en-US" sz="3243" dirty="0" smtClean="0"/>
              <a:t> is 10%, and 99% of pre-</a:t>
            </a:r>
            <a:r>
              <a:rPr lang="en-US" sz="3243" dirty="0" err="1" smtClean="0"/>
              <a:t>ductal</a:t>
            </a:r>
            <a:r>
              <a:rPr lang="en-US" sz="3243" dirty="0" smtClean="0"/>
              <a:t> will benefit form prostaglandins.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D99694"/>
          </a:solidFill>
        </p:spPr>
        <p:txBody>
          <a:bodyPr/>
          <a:lstStyle/>
          <a:p>
            <a:r>
              <a:rPr lang="en-US" b="1" dirty="0" smtClean="0"/>
              <a:t>Coarctation of Aorta (</a:t>
            </a:r>
            <a:r>
              <a:rPr lang="en-US" b="1" dirty="0" err="1" smtClean="0"/>
              <a:t>CoA</a:t>
            </a:r>
            <a:r>
              <a:rPr lang="en-US" b="1" dirty="0" smtClean="0"/>
              <a:t>) </a:t>
            </a:r>
            <a:endParaRPr lang="en-US" b="1" dirty="0"/>
          </a:p>
        </p:txBody>
      </p:sp>
      <p:sp>
        <p:nvSpPr>
          <p:cNvPr id="3" name="Content Placeholder 2"/>
          <p:cNvSpPr>
            <a:spLocks noGrp="1"/>
          </p:cNvSpPr>
          <p:nvPr>
            <p:ph idx="1"/>
          </p:nvPr>
        </p:nvSpPr>
        <p:spPr/>
        <p:txBody>
          <a:bodyPr/>
          <a:lstStyle/>
          <a:p>
            <a:r>
              <a:rPr lang="en-US" dirty="0" smtClean="0"/>
              <a:t>Pathophysiology:</a:t>
            </a:r>
          </a:p>
          <a:p>
            <a:pPr lvl="1"/>
            <a:r>
              <a:rPr lang="en-US" dirty="0" smtClean="0"/>
              <a:t>Critical </a:t>
            </a:r>
            <a:r>
              <a:rPr lang="en-US" dirty="0" err="1" smtClean="0"/>
              <a:t>CoA</a:t>
            </a:r>
            <a:endParaRPr lang="en-US" dirty="0" smtClean="0"/>
          </a:p>
          <a:p>
            <a:pPr lvl="2"/>
            <a:r>
              <a:rPr lang="en-US" dirty="0" smtClean="0"/>
              <a:t>Spontaneous closure of PDA leads to</a:t>
            </a:r>
          </a:p>
          <a:p>
            <a:pPr lvl="3"/>
            <a:r>
              <a:rPr lang="en-US" dirty="0"/>
              <a:t>O</a:t>
            </a:r>
            <a:r>
              <a:rPr lang="en-US" dirty="0" smtClean="0"/>
              <a:t>bstruction of blood flow in distal arch</a:t>
            </a:r>
          </a:p>
          <a:p>
            <a:pPr lvl="4"/>
            <a:r>
              <a:rPr lang="en-US" dirty="0" smtClean="0"/>
              <a:t>Hypotension and Shock</a:t>
            </a:r>
          </a:p>
          <a:p>
            <a:pPr lvl="3"/>
            <a:r>
              <a:rPr lang="en-US" dirty="0" smtClean="0"/>
              <a:t>Acute increase of LV </a:t>
            </a:r>
            <a:r>
              <a:rPr lang="en-US" dirty="0" err="1" smtClean="0"/>
              <a:t>afterlaod</a:t>
            </a:r>
            <a:endParaRPr lang="en-US" dirty="0" smtClean="0"/>
          </a:p>
          <a:p>
            <a:pPr lvl="4"/>
            <a:r>
              <a:rPr lang="en-US" dirty="0" smtClean="0"/>
              <a:t>LV dysfunction </a:t>
            </a:r>
          </a:p>
          <a:p>
            <a:pPr lvl="1"/>
            <a:r>
              <a:rPr lang="en-US" dirty="0" smtClean="0"/>
              <a:t>Milder obstruction:</a:t>
            </a:r>
          </a:p>
          <a:p>
            <a:pPr lvl="2"/>
            <a:r>
              <a:rPr lang="en-US" dirty="0" smtClean="0"/>
              <a:t>Gradually collateral vessels develop connecting proximal aorta with distal arch.</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85000" lnSpcReduction="20000"/>
          </a:bodyPr>
          <a:lstStyle/>
          <a:p>
            <a:r>
              <a:rPr lang="en-US" dirty="0" smtClean="0"/>
              <a:t>Normal in </a:t>
            </a:r>
            <a:r>
              <a:rPr lang="en-US" dirty="0" err="1" smtClean="0"/>
              <a:t>utero</a:t>
            </a:r>
            <a:r>
              <a:rPr lang="en-US" dirty="0" smtClean="0"/>
              <a:t> because of the presence of </a:t>
            </a:r>
            <a:r>
              <a:rPr lang="en-US" dirty="0" err="1" smtClean="0"/>
              <a:t>ductus</a:t>
            </a:r>
            <a:r>
              <a:rPr lang="en-US" dirty="0" smtClean="0"/>
              <a:t> </a:t>
            </a:r>
            <a:r>
              <a:rPr lang="en-US" dirty="0" err="1" smtClean="0"/>
              <a:t>arteriosis</a:t>
            </a:r>
            <a:r>
              <a:rPr lang="en-US" dirty="0" smtClean="0"/>
              <a:t>. After birth, they become symptomatic due to the closure of DA and the patient can present with shock. </a:t>
            </a:r>
          </a:p>
          <a:p>
            <a:r>
              <a:rPr lang="en-US" dirty="0" smtClean="0"/>
              <a:t>Because the </a:t>
            </a:r>
            <a:r>
              <a:rPr lang="en-US" dirty="0" err="1" smtClean="0"/>
              <a:t>CoA</a:t>
            </a:r>
            <a:r>
              <a:rPr lang="en-US" dirty="0" smtClean="0"/>
              <a:t> is not flexible, some present with stroke (aneurysm) due to elevated blood supply to the brain, and its decreased blood supply to the peripheral circulation. </a:t>
            </a:r>
          </a:p>
          <a:p>
            <a:r>
              <a:rPr lang="en-US" dirty="0" smtClean="0"/>
              <a:t>If mild disease, presents later in life due to the formation of collaterals, and if severe/critical presents early in life with shock and severe LV failure. </a:t>
            </a:r>
          </a:p>
          <a:p>
            <a:r>
              <a:rPr lang="en-US" dirty="0" smtClean="0"/>
              <a:t>Rule out </a:t>
            </a:r>
            <a:r>
              <a:rPr lang="en-US" dirty="0" err="1" smtClean="0"/>
              <a:t>CoA</a:t>
            </a:r>
            <a:r>
              <a:rPr lang="en-US" dirty="0" smtClean="0"/>
              <a:t> in middle aged patients presenting with HTN.. </a:t>
            </a:r>
          </a:p>
          <a:p>
            <a:r>
              <a:rPr lang="en-US" dirty="0" err="1" smtClean="0"/>
              <a:t>Preductal</a:t>
            </a:r>
            <a:r>
              <a:rPr lang="en-US" dirty="0" smtClean="0"/>
              <a:t> oxygen saturation ( to the upper part of the body ) is higher than the </a:t>
            </a:r>
            <a:r>
              <a:rPr lang="en-US" dirty="0" err="1" smtClean="0"/>
              <a:t>postductal</a:t>
            </a:r>
            <a:r>
              <a:rPr lang="en-US" dirty="0" smtClean="0"/>
              <a:t> saturation ( to the lower limbs) causing differential diagnosis ( upper body is pink while the lower part of body is blue )</a:t>
            </a:r>
          </a:p>
          <a:p>
            <a:r>
              <a:rPr lang="en-US" dirty="0" smtClean="0"/>
              <a:t>Once you see an infant with differential cyanosis must consult a cardiologist to start PG to keep PDA open </a:t>
            </a:r>
          </a:p>
          <a:p>
            <a:r>
              <a:rPr lang="en-US" dirty="0" smtClean="0"/>
              <a:t>If a baby presents at 7-10 days with shock and absent femoral pulses think of </a:t>
            </a:r>
            <a:r>
              <a:rPr lang="en-US" dirty="0" err="1" smtClean="0"/>
              <a:t>CoA</a:t>
            </a:r>
            <a:r>
              <a:rPr lang="en-US" dirty="0" smtClean="0"/>
              <a:t>.</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D99694"/>
          </a:solidFill>
        </p:spPr>
        <p:txBody>
          <a:bodyPr/>
          <a:lstStyle/>
          <a:p>
            <a:r>
              <a:rPr lang="en-US" b="1" dirty="0" smtClean="0"/>
              <a:t>Coarctation of Aorta (</a:t>
            </a:r>
            <a:r>
              <a:rPr lang="en-US" b="1" dirty="0" err="1" smtClean="0"/>
              <a:t>CoA</a:t>
            </a:r>
            <a:r>
              <a:rPr lang="en-US" b="1" dirty="0" smtClean="0"/>
              <a:t>) </a:t>
            </a:r>
            <a:endParaRPr lang="en-US" b="1" dirty="0"/>
          </a:p>
        </p:txBody>
      </p:sp>
      <p:sp>
        <p:nvSpPr>
          <p:cNvPr id="3" name="Content Placeholder 2"/>
          <p:cNvSpPr>
            <a:spLocks noGrp="1"/>
          </p:cNvSpPr>
          <p:nvPr>
            <p:ph idx="1"/>
          </p:nvPr>
        </p:nvSpPr>
        <p:spPr/>
        <p:txBody>
          <a:bodyPr>
            <a:normAutofit lnSpcReduction="10000"/>
          </a:bodyPr>
          <a:lstStyle/>
          <a:p>
            <a:r>
              <a:rPr lang="en-US" dirty="0" smtClean="0"/>
              <a:t>Clinical Features:</a:t>
            </a:r>
          </a:p>
          <a:p>
            <a:pPr lvl="1"/>
            <a:r>
              <a:rPr lang="en-US" dirty="0" smtClean="0"/>
              <a:t>Mild </a:t>
            </a:r>
            <a:r>
              <a:rPr lang="en-US" dirty="0" err="1" smtClean="0"/>
              <a:t>CoA</a:t>
            </a:r>
            <a:r>
              <a:rPr lang="en-US" dirty="0" smtClean="0"/>
              <a:t>: </a:t>
            </a:r>
          </a:p>
          <a:p>
            <a:pPr lvl="2"/>
            <a:r>
              <a:rPr lang="en-US" dirty="0" smtClean="0"/>
              <a:t>Asymptomatic</a:t>
            </a:r>
          </a:p>
          <a:p>
            <a:pPr lvl="2"/>
            <a:r>
              <a:rPr lang="en-US" dirty="0"/>
              <a:t>C</a:t>
            </a:r>
            <a:r>
              <a:rPr lang="en-US" dirty="0" smtClean="0"/>
              <a:t>hronic hypertension</a:t>
            </a:r>
          </a:p>
          <a:p>
            <a:pPr lvl="3"/>
            <a:r>
              <a:rPr lang="en-US" dirty="0" smtClean="0"/>
              <a:t>Headache</a:t>
            </a:r>
          </a:p>
          <a:p>
            <a:pPr lvl="3"/>
            <a:r>
              <a:rPr lang="en-US" dirty="0" smtClean="0"/>
              <a:t>Fatigue</a:t>
            </a:r>
          </a:p>
          <a:p>
            <a:pPr lvl="2"/>
            <a:r>
              <a:rPr lang="en-US" dirty="0"/>
              <a:t>S</a:t>
            </a:r>
            <a:r>
              <a:rPr lang="en-US" dirty="0" smtClean="0"/>
              <a:t>troke secondary to rupture of cerebral aneurysm in adults. </a:t>
            </a:r>
          </a:p>
          <a:p>
            <a:pPr lvl="1"/>
            <a:r>
              <a:rPr lang="en-US" dirty="0" smtClean="0"/>
              <a:t>Critical </a:t>
            </a:r>
            <a:r>
              <a:rPr lang="en-US" dirty="0" err="1" smtClean="0"/>
              <a:t>CoA</a:t>
            </a:r>
            <a:r>
              <a:rPr lang="en-US" dirty="0" smtClean="0"/>
              <a:t>:</a:t>
            </a:r>
          </a:p>
          <a:p>
            <a:pPr lvl="2"/>
            <a:r>
              <a:rPr lang="en-US" dirty="0" smtClean="0"/>
              <a:t>Presented around 7-10 days of life</a:t>
            </a:r>
          </a:p>
          <a:p>
            <a:pPr lvl="2"/>
            <a:r>
              <a:rPr lang="en-US" dirty="0" smtClean="0"/>
              <a:t>Circulatory collapse and shock</a:t>
            </a:r>
          </a:p>
          <a:p>
            <a:pPr lvl="3"/>
            <a:endParaRPr lang="en-US" dirty="0" smtClean="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D99694"/>
          </a:solidFill>
        </p:spPr>
        <p:txBody>
          <a:bodyPr/>
          <a:lstStyle/>
          <a:p>
            <a:r>
              <a:rPr lang="en-US" b="1" dirty="0" smtClean="0"/>
              <a:t>Coarctation of Aorta (</a:t>
            </a:r>
            <a:r>
              <a:rPr lang="en-US" b="1" dirty="0" err="1" smtClean="0"/>
              <a:t>CoA</a:t>
            </a:r>
            <a:r>
              <a:rPr lang="en-US" b="1" dirty="0" smtClean="0"/>
              <a:t>) </a:t>
            </a:r>
            <a:endParaRPr lang="en-US" b="1" dirty="0"/>
          </a:p>
        </p:txBody>
      </p:sp>
      <p:sp>
        <p:nvSpPr>
          <p:cNvPr id="3" name="Content Placeholder 2"/>
          <p:cNvSpPr>
            <a:spLocks noGrp="1"/>
          </p:cNvSpPr>
          <p:nvPr>
            <p:ph idx="1"/>
          </p:nvPr>
        </p:nvSpPr>
        <p:spPr>
          <a:xfrm>
            <a:off x="0" y="1600200"/>
            <a:ext cx="9144000" cy="5257800"/>
          </a:xfrm>
        </p:spPr>
        <p:txBody>
          <a:bodyPr>
            <a:normAutofit fontScale="92500"/>
          </a:bodyPr>
          <a:lstStyle/>
          <a:p>
            <a:r>
              <a:rPr lang="en-US" dirty="0" smtClean="0"/>
              <a:t>Clinical Features:</a:t>
            </a:r>
          </a:p>
          <a:p>
            <a:pPr lvl="1"/>
            <a:r>
              <a:rPr lang="en-US" dirty="0" smtClean="0"/>
              <a:t>Physical Examination:</a:t>
            </a:r>
          </a:p>
          <a:p>
            <a:pPr lvl="2"/>
            <a:r>
              <a:rPr lang="en-US" dirty="0" smtClean="0"/>
              <a:t>Differential cyanosis (severe </a:t>
            </a:r>
            <a:r>
              <a:rPr lang="en-US" dirty="0" err="1" smtClean="0"/>
              <a:t>CoA</a:t>
            </a:r>
            <a:r>
              <a:rPr lang="en-US" dirty="0" smtClean="0"/>
              <a:t> in newborn)</a:t>
            </a:r>
          </a:p>
          <a:p>
            <a:pPr lvl="2"/>
            <a:r>
              <a:rPr lang="en-US" dirty="0" smtClean="0"/>
              <a:t>Signs of cardiac shock </a:t>
            </a:r>
          </a:p>
          <a:p>
            <a:pPr lvl="2"/>
            <a:r>
              <a:rPr lang="en-US" dirty="0" smtClean="0"/>
              <a:t>Reduced or absent femoral pulses</a:t>
            </a:r>
          </a:p>
          <a:p>
            <a:pPr lvl="2"/>
            <a:r>
              <a:rPr lang="en-US" dirty="0" err="1" smtClean="0"/>
              <a:t>Brachio</a:t>
            </a:r>
            <a:r>
              <a:rPr lang="en-US" dirty="0" smtClean="0"/>
              <a:t>- femoral delay</a:t>
            </a:r>
          </a:p>
          <a:p>
            <a:pPr lvl="2"/>
            <a:r>
              <a:rPr lang="en-US" dirty="0" smtClean="0"/>
              <a:t>4 limb BP should be done simultaneously : Lower BP in lower limb compare to upper, normally lower limbs have higher pressure than upper limbs due to gravity effect , more distant from the heart and increase in muscular wall thickness in LL </a:t>
            </a:r>
            <a:r>
              <a:rPr lang="en-US" dirty="0" smtClean="0"/>
              <a:t>vessels</a:t>
            </a:r>
            <a:endParaRPr lang="en-US" dirty="0" smtClean="0"/>
          </a:p>
          <a:p>
            <a:pPr lvl="2"/>
            <a:r>
              <a:rPr lang="en-US" dirty="0" smtClean="0"/>
              <a:t>Murmur:</a:t>
            </a:r>
          </a:p>
          <a:p>
            <a:pPr lvl="3"/>
            <a:r>
              <a:rPr lang="en-US" dirty="0" smtClean="0"/>
              <a:t>Typically: ejection systolic murmur at the back</a:t>
            </a:r>
          </a:p>
          <a:p>
            <a:pPr lvl="3"/>
            <a:r>
              <a:rPr lang="en-US" dirty="0" smtClean="0"/>
              <a:t>Continues murmur with well develop collateral. </a:t>
            </a:r>
          </a:p>
          <a:p>
            <a:pPr lvl="3">
              <a:buNone/>
            </a:pPr>
            <a:endParaRPr lang="en-US" dirty="0" smtClean="0"/>
          </a:p>
        </p:txBody>
      </p:sp>
      <p:pic>
        <p:nvPicPr>
          <p:cNvPr id="4" name="Picture 3"/>
          <p:cNvPicPr>
            <a:picLocks noChangeAspect="1"/>
          </p:cNvPicPr>
          <p:nvPr/>
        </p:nvPicPr>
        <p:blipFill>
          <a:blip r:embed="rId2"/>
          <a:stretch>
            <a:fillRect/>
          </a:stretch>
        </p:blipFill>
        <p:spPr>
          <a:xfrm>
            <a:off x="4876802" y="1417638"/>
            <a:ext cx="3809998" cy="977900"/>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D99694"/>
          </a:solidFill>
        </p:spPr>
        <p:txBody>
          <a:bodyPr/>
          <a:lstStyle/>
          <a:p>
            <a:r>
              <a:rPr lang="en-US" b="1" dirty="0" smtClean="0"/>
              <a:t>Coarctation of Aorta (</a:t>
            </a:r>
            <a:r>
              <a:rPr lang="en-US" b="1" dirty="0" err="1" smtClean="0"/>
              <a:t>CoA</a:t>
            </a:r>
            <a:r>
              <a:rPr lang="en-US" b="1" dirty="0" smtClean="0"/>
              <a:t>) </a:t>
            </a:r>
            <a:endParaRPr lang="en-US" b="1" dirty="0"/>
          </a:p>
        </p:txBody>
      </p:sp>
      <p:sp>
        <p:nvSpPr>
          <p:cNvPr id="3" name="Content Placeholder 2"/>
          <p:cNvSpPr>
            <a:spLocks noGrp="1"/>
          </p:cNvSpPr>
          <p:nvPr>
            <p:ph idx="1"/>
          </p:nvPr>
        </p:nvSpPr>
        <p:spPr>
          <a:xfrm>
            <a:off x="0" y="1600200"/>
            <a:ext cx="7089423" cy="5257800"/>
          </a:xfrm>
        </p:spPr>
        <p:txBody>
          <a:bodyPr>
            <a:normAutofit fontScale="70000" lnSpcReduction="20000"/>
          </a:bodyPr>
          <a:lstStyle/>
          <a:p>
            <a:r>
              <a:rPr lang="en-US" dirty="0" smtClean="0"/>
              <a:t>Diagnosis:</a:t>
            </a:r>
          </a:p>
          <a:p>
            <a:pPr lvl="1"/>
            <a:r>
              <a:rPr lang="en-US" dirty="0" smtClean="0"/>
              <a:t>Chest X-ray: </a:t>
            </a:r>
          </a:p>
          <a:p>
            <a:pPr lvl="2"/>
            <a:r>
              <a:rPr lang="en-US" dirty="0" smtClean="0"/>
              <a:t>Severe </a:t>
            </a:r>
            <a:r>
              <a:rPr lang="en-US" dirty="0" err="1" smtClean="0"/>
              <a:t>CoA</a:t>
            </a:r>
            <a:r>
              <a:rPr lang="en-US" dirty="0" smtClean="0"/>
              <a:t>:</a:t>
            </a:r>
          </a:p>
          <a:p>
            <a:pPr lvl="3"/>
            <a:r>
              <a:rPr lang="en-US" dirty="0" smtClean="0"/>
              <a:t>Increased pulmonary vascular marking</a:t>
            </a:r>
          </a:p>
          <a:p>
            <a:pPr lvl="3"/>
            <a:r>
              <a:rPr lang="en-US" dirty="0" err="1" smtClean="0"/>
              <a:t>cardiomegally</a:t>
            </a:r>
            <a:r>
              <a:rPr lang="en-US" dirty="0" smtClean="0"/>
              <a:t> </a:t>
            </a:r>
          </a:p>
          <a:p>
            <a:pPr lvl="2"/>
            <a:r>
              <a:rPr lang="en-US" dirty="0" smtClean="0"/>
              <a:t>Delayed </a:t>
            </a:r>
            <a:r>
              <a:rPr lang="en-US" dirty="0" err="1" smtClean="0"/>
              <a:t>Dx</a:t>
            </a:r>
            <a:r>
              <a:rPr lang="en-US" dirty="0" smtClean="0"/>
              <a:t>:</a:t>
            </a:r>
          </a:p>
          <a:p>
            <a:pPr lvl="3"/>
            <a:r>
              <a:rPr lang="en-US" dirty="0" err="1" smtClean="0"/>
              <a:t>Cardiomegaly</a:t>
            </a:r>
            <a:r>
              <a:rPr lang="en-US" dirty="0" smtClean="0"/>
              <a:t>,</a:t>
            </a:r>
            <a:endParaRPr lang="en-US" dirty="0"/>
          </a:p>
          <a:p>
            <a:pPr lvl="3"/>
            <a:r>
              <a:rPr lang="en-US" dirty="0" smtClean="0"/>
              <a:t>prominent </a:t>
            </a:r>
            <a:r>
              <a:rPr lang="en-US" dirty="0"/>
              <a:t>aortic </a:t>
            </a:r>
            <a:r>
              <a:rPr lang="en-US" dirty="0" smtClean="0"/>
              <a:t>knob due to engorgement of </a:t>
            </a:r>
            <a:r>
              <a:rPr lang="en-US" dirty="0" err="1" smtClean="0"/>
              <a:t>intervertebral</a:t>
            </a:r>
            <a:r>
              <a:rPr lang="en-US" dirty="0" smtClean="0"/>
              <a:t> vessels</a:t>
            </a:r>
          </a:p>
          <a:p>
            <a:pPr lvl="3"/>
            <a:r>
              <a:rPr lang="en-US" dirty="0" smtClean="0"/>
              <a:t>Rib notching</a:t>
            </a:r>
          </a:p>
          <a:p>
            <a:pPr lvl="4"/>
            <a:r>
              <a:rPr lang="en-US" dirty="0" smtClean="0"/>
              <a:t>Due to development </a:t>
            </a:r>
            <a:r>
              <a:rPr lang="en-US" dirty="0"/>
              <a:t>of collateral </a:t>
            </a:r>
            <a:r>
              <a:rPr lang="en-US" dirty="0" smtClean="0"/>
              <a:t>vessels</a:t>
            </a:r>
          </a:p>
          <a:p>
            <a:pPr lvl="4"/>
            <a:r>
              <a:rPr lang="en-US" dirty="0" smtClean="0"/>
              <a:t>Rarely seen before age of 10 years</a:t>
            </a:r>
          </a:p>
          <a:p>
            <a:pPr lvl="1"/>
            <a:r>
              <a:rPr lang="en-US" dirty="0" smtClean="0"/>
              <a:t>ECG:</a:t>
            </a:r>
          </a:p>
          <a:p>
            <a:pPr lvl="2"/>
            <a:r>
              <a:rPr lang="en-US" dirty="0" smtClean="0"/>
              <a:t>Neonate : RV hypertrophy</a:t>
            </a:r>
          </a:p>
          <a:p>
            <a:pPr lvl="2"/>
            <a:r>
              <a:rPr lang="en-US" dirty="0" smtClean="0"/>
              <a:t>Older children: LV  hypertrophy.</a:t>
            </a:r>
          </a:p>
          <a:p>
            <a:pPr lvl="1"/>
            <a:r>
              <a:rPr lang="en-US" dirty="0" smtClean="0"/>
              <a:t>ECHO:</a:t>
            </a:r>
          </a:p>
          <a:p>
            <a:pPr lvl="2"/>
            <a:r>
              <a:rPr lang="en-US" dirty="0" smtClean="0"/>
              <a:t>Usually will establish the diagnosis but limited outside the heart at arch level, may use CT or MRI. </a:t>
            </a:r>
          </a:p>
          <a:p>
            <a:pPr lvl="1"/>
            <a:r>
              <a:rPr lang="en-US" dirty="0" smtClean="0"/>
              <a:t>May need Cardiac CT /MRI or Cardiac </a:t>
            </a:r>
            <a:r>
              <a:rPr lang="en-US" dirty="0" err="1" smtClean="0"/>
              <a:t>Cath</a:t>
            </a:r>
            <a:endParaRPr lang="en-US" dirty="0"/>
          </a:p>
        </p:txBody>
      </p:sp>
      <p:pic>
        <p:nvPicPr>
          <p:cNvPr id="4" name="Picture 3"/>
          <p:cNvPicPr>
            <a:picLocks noChangeAspect="1"/>
          </p:cNvPicPr>
          <p:nvPr/>
        </p:nvPicPr>
        <p:blipFill>
          <a:blip r:embed="rId2"/>
          <a:stretch>
            <a:fillRect/>
          </a:stretch>
        </p:blipFill>
        <p:spPr>
          <a:xfrm>
            <a:off x="7089423" y="4088768"/>
            <a:ext cx="2054577" cy="2557564"/>
          </a:xfrm>
          <a:prstGeom prst="rect">
            <a:avLst/>
          </a:prstGeom>
        </p:spPr>
      </p:pic>
      <p:pic>
        <p:nvPicPr>
          <p:cNvPr id="6" name="Picture 5" descr="CoA with rib notching.gif"/>
          <p:cNvPicPr>
            <a:picLocks noChangeAspect="1"/>
          </p:cNvPicPr>
          <p:nvPr/>
        </p:nvPicPr>
        <p:blipFill>
          <a:blip r:embed="rId3">
            <a:lum bright="-11000" contrast="17000"/>
          </a:blip>
          <a:stretch>
            <a:fillRect/>
          </a:stretch>
        </p:blipFill>
        <p:spPr>
          <a:xfrm>
            <a:off x="6832206" y="1460305"/>
            <a:ext cx="2376703" cy="234969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D99694"/>
          </a:solidFill>
        </p:spPr>
        <p:txBody>
          <a:bodyPr/>
          <a:lstStyle/>
          <a:p>
            <a:r>
              <a:rPr lang="en-US" b="1" dirty="0" smtClean="0"/>
              <a:t>Coarctation of Aorta (</a:t>
            </a:r>
            <a:r>
              <a:rPr lang="en-US" b="1" dirty="0" err="1" smtClean="0"/>
              <a:t>CoA</a:t>
            </a:r>
            <a:r>
              <a:rPr lang="en-US" b="1" dirty="0" smtClean="0"/>
              <a:t>) </a:t>
            </a:r>
            <a:endParaRPr lang="en-US" b="1" dirty="0"/>
          </a:p>
        </p:txBody>
      </p:sp>
      <p:sp>
        <p:nvSpPr>
          <p:cNvPr id="3" name="Content Placeholder 2"/>
          <p:cNvSpPr>
            <a:spLocks noGrp="1"/>
          </p:cNvSpPr>
          <p:nvPr>
            <p:ph idx="1"/>
          </p:nvPr>
        </p:nvSpPr>
        <p:spPr/>
        <p:txBody>
          <a:bodyPr>
            <a:normAutofit/>
          </a:bodyPr>
          <a:lstStyle/>
          <a:p>
            <a:r>
              <a:rPr lang="en-US" dirty="0" smtClean="0"/>
              <a:t>Treatment:</a:t>
            </a:r>
          </a:p>
          <a:p>
            <a:pPr lvl="1"/>
            <a:r>
              <a:rPr lang="en-US" dirty="0" smtClean="0"/>
              <a:t>Critical </a:t>
            </a:r>
            <a:r>
              <a:rPr lang="en-US" dirty="0" err="1" smtClean="0"/>
              <a:t>CoA</a:t>
            </a:r>
            <a:endParaRPr lang="en-US" dirty="0" smtClean="0"/>
          </a:p>
          <a:p>
            <a:pPr lvl="2"/>
            <a:r>
              <a:rPr lang="en-US" dirty="0" smtClean="0"/>
              <a:t>Type of Duct dependent lesion</a:t>
            </a:r>
          </a:p>
          <a:p>
            <a:pPr lvl="3"/>
            <a:r>
              <a:rPr lang="en-US" dirty="0" smtClean="0"/>
              <a:t>Prostaglandin E2 to keep PDA open to create a L-R shunt to decrease the load on left ventricle </a:t>
            </a:r>
          </a:p>
          <a:p>
            <a:pPr lvl="1"/>
            <a:r>
              <a:rPr lang="en-US" dirty="0" smtClean="0"/>
              <a:t>Rx is surgical:</a:t>
            </a:r>
          </a:p>
          <a:p>
            <a:pPr lvl="2"/>
            <a:r>
              <a:rPr lang="en-US" dirty="0" smtClean="0"/>
              <a:t>Trans-catheter </a:t>
            </a:r>
            <a:r>
              <a:rPr lang="en-US" dirty="0"/>
              <a:t>balloon angioplasty with stent placement</a:t>
            </a:r>
            <a:r>
              <a:rPr lang="en-US" dirty="0" smtClean="0"/>
              <a:t> is usually reserved for recurrent </a:t>
            </a:r>
            <a:r>
              <a:rPr lang="en-US" dirty="0" err="1" smtClean="0"/>
              <a:t>CoA</a:t>
            </a:r>
            <a:r>
              <a:rPr lang="en-US" dirty="0"/>
              <a:t>.</a:t>
            </a:r>
            <a:endParaRPr lang="en-US" dirty="0" smtClean="0"/>
          </a:p>
          <a:p>
            <a:pPr lvl="1"/>
            <a:endParaRPr lang="en-US" dirty="0" smtClean="0"/>
          </a:p>
          <a:p>
            <a:pPr lvl="2"/>
            <a:endParaRPr lang="en-US"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DEADA"/>
          </a:solidFill>
        </p:spPr>
        <p:txBody>
          <a:bodyPr/>
          <a:lstStyle/>
          <a:p>
            <a:r>
              <a:rPr lang="en-US" b="1" dirty="0" smtClean="0"/>
              <a:t>Classification of CHD</a:t>
            </a:r>
            <a:endParaRPr lang="en-US" b="1" dirty="0"/>
          </a:p>
        </p:txBody>
      </p:sp>
      <p:sp>
        <p:nvSpPr>
          <p:cNvPr id="3" name="Text Placeholder 2"/>
          <p:cNvSpPr>
            <a:spLocks noGrp="1"/>
          </p:cNvSpPr>
          <p:nvPr>
            <p:ph type="body" idx="1"/>
          </p:nvPr>
        </p:nvSpPr>
        <p:spPr>
          <a:solidFill>
            <a:schemeClr val="accent1">
              <a:lumMod val="75000"/>
            </a:schemeClr>
          </a:solidFill>
          <a:ln>
            <a:solidFill>
              <a:srgbClr val="000090"/>
            </a:solidFill>
          </a:ln>
        </p:spPr>
        <p:txBody>
          <a:bodyPr anchor="ctr">
            <a:normAutofit/>
          </a:bodyPr>
          <a:lstStyle/>
          <a:p>
            <a:pPr algn="ctr"/>
            <a:r>
              <a:rPr lang="en-US" dirty="0" smtClean="0"/>
              <a:t>Cyanotic Heart Disease</a:t>
            </a:r>
            <a:endParaRPr lang="en-US" dirty="0"/>
          </a:p>
        </p:txBody>
      </p:sp>
      <p:sp>
        <p:nvSpPr>
          <p:cNvPr id="4" name="Content Placeholder 3"/>
          <p:cNvSpPr>
            <a:spLocks noGrp="1"/>
          </p:cNvSpPr>
          <p:nvPr>
            <p:ph sz="half" idx="2"/>
          </p:nvPr>
        </p:nvSpPr>
        <p:spPr>
          <a:noFill/>
        </p:spPr>
        <p:txBody>
          <a:bodyPr>
            <a:normAutofit fontScale="92500" lnSpcReduction="20000"/>
          </a:bodyPr>
          <a:lstStyle/>
          <a:p>
            <a:r>
              <a:rPr lang="en-US" u="sng" dirty="0" smtClean="0"/>
              <a:t>Decreased pulmonary flow (more common than increased flow): there will be right to left shunt and blue blood will go to the systemic circulation</a:t>
            </a:r>
          </a:p>
          <a:p>
            <a:pPr lvl="1"/>
            <a:r>
              <a:rPr lang="en-US" dirty="0" err="1" smtClean="0"/>
              <a:t>Tetralogy</a:t>
            </a:r>
            <a:r>
              <a:rPr lang="en-US" dirty="0" smtClean="0"/>
              <a:t> of Fallot</a:t>
            </a:r>
          </a:p>
          <a:p>
            <a:pPr lvl="1"/>
            <a:r>
              <a:rPr lang="en-US" dirty="0" smtClean="0"/>
              <a:t>Tricuspid </a:t>
            </a:r>
            <a:r>
              <a:rPr lang="en-US" dirty="0" err="1" smtClean="0"/>
              <a:t>atresia</a:t>
            </a:r>
            <a:endParaRPr lang="en-US" dirty="0" smtClean="0"/>
          </a:p>
          <a:p>
            <a:pPr lvl="1"/>
            <a:r>
              <a:rPr lang="en-US" dirty="0" smtClean="0"/>
              <a:t>Other </a:t>
            </a:r>
            <a:r>
              <a:rPr lang="en-US" dirty="0" err="1" smtClean="0"/>
              <a:t>univentricular</a:t>
            </a:r>
            <a:r>
              <a:rPr lang="en-US" dirty="0" smtClean="0"/>
              <a:t> heart with pulmonary </a:t>
            </a:r>
            <a:r>
              <a:rPr lang="en-US" dirty="0" err="1" smtClean="0"/>
              <a:t>stenosis</a:t>
            </a:r>
            <a:r>
              <a:rPr lang="en-US" dirty="0" smtClean="0"/>
              <a:t>.</a:t>
            </a:r>
          </a:p>
          <a:p>
            <a:r>
              <a:rPr lang="en-US" u="sng" dirty="0" smtClean="0"/>
              <a:t>Increased pulmonary flow</a:t>
            </a:r>
            <a:r>
              <a:rPr lang="en-US" dirty="0" smtClean="0"/>
              <a:t>:</a:t>
            </a:r>
          </a:p>
          <a:p>
            <a:pPr lvl="1"/>
            <a:r>
              <a:rPr lang="en-US" dirty="0" smtClean="0"/>
              <a:t>Transposition of great arteries</a:t>
            </a:r>
          </a:p>
          <a:p>
            <a:pPr lvl="1"/>
            <a:r>
              <a:rPr lang="en-US" dirty="0" smtClean="0"/>
              <a:t>Total anomalous pulmonary venous return.</a:t>
            </a:r>
            <a:endParaRPr lang="en-US" dirty="0"/>
          </a:p>
        </p:txBody>
      </p:sp>
      <p:sp>
        <p:nvSpPr>
          <p:cNvPr id="5" name="Text Placeholder 4"/>
          <p:cNvSpPr>
            <a:spLocks noGrp="1"/>
          </p:cNvSpPr>
          <p:nvPr>
            <p:ph type="body" sz="quarter" idx="3"/>
          </p:nvPr>
        </p:nvSpPr>
        <p:spPr>
          <a:solidFill>
            <a:schemeClr val="accent2">
              <a:lumMod val="60000"/>
              <a:lumOff val="40000"/>
            </a:schemeClr>
          </a:solidFill>
          <a:ln>
            <a:solidFill>
              <a:srgbClr val="FF0000"/>
            </a:solidFill>
          </a:ln>
        </p:spPr>
        <p:txBody>
          <a:bodyPr anchor="ctr"/>
          <a:lstStyle/>
          <a:p>
            <a:pPr algn="ctr"/>
            <a:r>
              <a:rPr lang="en-US" dirty="0" err="1" smtClean="0"/>
              <a:t>Acyanotic</a:t>
            </a:r>
            <a:r>
              <a:rPr lang="en-US" dirty="0" smtClean="0"/>
              <a:t> Heart Disease</a:t>
            </a:r>
            <a:endParaRPr lang="en-US" dirty="0"/>
          </a:p>
        </p:txBody>
      </p:sp>
      <p:sp>
        <p:nvSpPr>
          <p:cNvPr id="6" name="Content Placeholder 5"/>
          <p:cNvSpPr>
            <a:spLocks noGrp="1"/>
          </p:cNvSpPr>
          <p:nvPr>
            <p:ph sz="quarter" idx="4"/>
          </p:nvPr>
        </p:nvSpPr>
        <p:spPr>
          <a:solidFill>
            <a:srgbClr val="FFFFFF"/>
          </a:solidFill>
        </p:spPr>
        <p:txBody>
          <a:bodyPr/>
          <a:lstStyle/>
          <a:p>
            <a:r>
              <a:rPr lang="en-US" u="sng" dirty="0" smtClean="0"/>
              <a:t>Left – Right shunt lesions:</a:t>
            </a:r>
          </a:p>
          <a:p>
            <a:pPr lvl="1"/>
            <a:r>
              <a:rPr lang="en-US" dirty="0" smtClean="0"/>
              <a:t>Ventricular </a:t>
            </a:r>
            <a:r>
              <a:rPr lang="en-US" dirty="0" err="1" smtClean="0"/>
              <a:t>septal</a:t>
            </a:r>
            <a:r>
              <a:rPr lang="en-US" dirty="0" smtClean="0"/>
              <a:t> defect</a:t>
            </a:r>
          </a:p>
          <a:p>
            <a:pPr lvl="1"/>
            <a:r>
              <a:rPr lang="en-US" dirty="0" smtClean="0"/>
              <a:t>Atrial </a:t>
            </a:r>
            <a:r>
              <a:rPr lang="en-US" dirty="0" err="1" smtClean="0"/>
              <a:t>Septal</a:t>
            </a:r>
            <a:r>
              <a:rPr lang="en-US" dirty="0" smtClean="0"/>
              <a:t> Defect</a:t>
            </a:r>
          </a:p>
          <a:p>
            <a:pPr lvl="1"/>
            <a:r>
              <a:rPr lang="en-US" dirty="0" err="1" smtClean="0"/>
              <a:t>Atrio</a:t>
            </a:r>
            <a:r>
              <a:rPr lang="en-US" dirty="0" smtClean="0"/>
              <a:t>-ventricular </a:t>
            </a:r>
            <a:r>
              <a:rPr lang="en-US" dirty="0" err="1" smtClean="0"/>
              <a:t>Septal</a:t>
            </a:r>
            <a:r>
              <a:rPr lang="en-US" dirty="0" smtClean="0"/>
              <a:t> Defect</a:t>
            </a:r>
          </a:p>
          <a:p>
            <a:pPr lvl="1"/>
            <a:r>
              <a:rPr lang="en-US" dirty="0" smtClean="0"/>
              <a:t>Patent </a:t>
            </a:r>
            <a:r>
              <a:rPr lang="en-US" dirty="0" err="1" smtClean="0"/>
              <a:t>Ductus</a:t>
            </a:r>
            <a:r>
              <a:rPr lang="en-US" dirty="0" smtClean="0"/>
              <a:t> </a:t>
            </a:r>
            <a:r>
              <a:rPr lang="en-US" dirty="0" err="1" smtClean="0"/>
              <a:t>Arteriosus</a:t>
            </a:r>
            <a:endParaRPr lang="en-US" dirty="0" smtClean="0"/>
          </a:p>
          <a:p>
            <a:r>
              <a:rPr lang="en-US" u="sng" dirty="0" smtClean="0"/>
              <a:t>Obstructive lesions:</a:t>
            </a:r>
          </a:p>
          <a:p>
            <a:pPr lvl="1"/>
            <a:r>
              <a:rPr lang="en-US" dirty="0" smtClean="0"/>
              <a:t>Aortic </a:t>
            </a:r>
            <a:r>
              <a:rPr lang="en-US" dirty="0" err="1" smtClean="0"/>
              <a:t>stenosis</a:t>
            </a:r>
            <a:endParaRPr lang="en-US" dirty="0" smtClean="0"/>
          </a:p>
          <a:p>
            <a:pPr lvl="1"/>
            <a:r>
              <a:rPr lang="en-US" dirty="0" smtClean="0"/>
              <a:t>Pulmonary valve </a:t>
            </a:r>
            <a:r>
              <a:rPr lang="en-US" dirty="0" err="1" smtClean="0"/>
              <a:t>stenosis</a:t>
            </a:r>
            <a:endParaRPr lang="en-US" dirty="0" smtClean="0"/>
          </a:p>
          <a:p>
            <a:pPr lvl="1"/>
            <a:r>
              <a:rPr lang="en-US" dirty="0" smtClean="0"/>
              <a:t>Coarctation of Aorta</a:t>
            </a: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D99694"/>
          </a:solidFill>
        </p:spPr>
        <p:txBody>
          <a:bodyPr/>
          <a:lstStyle/>
          <a:p>
            <a:r>
              <a:rPr lang="en-US" b="1" dirty="0" smtClean="0"/>
              <a:t>Coarctation of Aorta (</a:t>
            </a:r>
            <a:r>
              <a:rPr lang="en-US" b="1" dirty="0" err="1" smtClean="0"/>
              <a:t>CoA</a:t>
            </a:r>
            <a:r>
              <a:rPr lang="en-US" b="1" dirty="0" smtClean="0"/>
              <a:t>) </a:t>
            </a:r>
            <a:endParaRPr lang="en-US" b="1" dirty="0"/>
          </a:p>
        </p:txBody>
      </p:sp>
      <p:sp>
        <p:nvSpPr>
          <p:cNvPr id="3" name="Content Placeholder 2"/>
          <p:cNvSpPr>
            <a:spLocks noGrp="1"/>
          </p:cNvSpPr>
          <p:nvPr>
            <p:ph idx="1"/>
          </p:nvPr>
        </p:nvSpPr>
        <p:spPr/>
        <p:txBody>
          <a:bodyPr/>
          <a:lstStyle/>
          <a:p>
            <a:r>
              <a:rPr lang="en-US" dirty="0" smtClean="0"/>
              <a:t>Prognosis:</a:t>
            </a:r>
          </a:p>
          <a:p>
            <a:r>
              <a:rPr lang="en-US" dirty="0" smtClean="0"/>
              <a:t>If left untreated beyond infancy:</a:t>
            </a:r>
          </a:p>
          <a:p>
            <a:pPr lvl="1"/>
            <a:r>
              <a:rPr lang="en-US" dirty="0" smtClean="0"/>
              <a:t>Pulmonary </a:t>
            </a:r>
            <a:r>
              <a:rPr lang="en-US" dirty="0"/>
              <a:t>vascular obstructive </a:t>
            </a:r>
            <a:r>
              <a:rPr lang="en-US" dirty="0" smtClean="0"/>
              <a:t>disease</a:t>
            </a:r>
          </a:p>
          <a:p>
            <a:pPr lvl="2"/>
            <a:r>
              <a:rPr lang="en-US" dirty="0"/>
              <a:t>Eisenmenger’s </a:t>
            </a:r>
            <a:r>
              <a:rPr lang="en-US" dirty="0" smtClean="0"/>
              <a:t>syndrome</a:t>
            </a:r>
          </a:p>
          <a:p>
            <a:pPr lvl="3"/>
            <a:r>
              <a:rPr lang="en-US" dirty="0" smtClean="0"/>
              <a:t>Sign and symptom of CHF will disappear</a:t>
            </a:r>
          </a:p>
          <a:p>
            <a:pPr lvl="3"/>
            <a:r>
              <a:rPr lang="en-US" dirty="0" smtClean="0"/>
              <a:t>Patient will become cyanotic</a:t>
            </a:r>
          </a:p>
          <a:p>
            <a:pPr lvl="4"/>
            <a:r>
              <a:rPr lang="en-US" dirty="0" smtClean="0"/>
              <a:t>R-L shunt across VSD</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D99694"/>
          </a:solidFill>
        </p:spPr>
        <p:txBody>
          <a:bodyPr/>
          <a:lstStyle/>
          <a:p>
            <a:r>
              <a:rPr lang="en-US" b="1" dirty="0" smtClean="0"/>
              <a:t>Pulmonary Valve </a:t>
            </a:r>
            <a:r>
              <a:rPr lang="en-US" b="1" dirty="0" err="1" smtClean="0"/>
              <a:t>Stenosis</a:t>
            </a:r>
            <a:endParaRPr lang="en-US" b="1" dirty="0"/>
          </a:p>
        </p:txBody>
      </p:sp>
      <p:pic>
        <p:nvPicPr>
          <p:cNvPr id="4" name="Picture 3"/>
          <p:cNvPicPr>
            <a:picLocks noChangeAspect="1"/>
          </p:cNvPicPr>
          <p:nvPr/>
        </p:nvPicPr>
        <p:blipFill>
          <a:blip r:embed="rId2"/>
          <a:stretch>
            <a:fillRect/>
          </a:stretch>
        </p:blipFill>
        <p:spPr>
          <a:xfrm>
            <a:off x="2187224" y="1408813"/>
            <a:ext cx="4804943" cy="4842190"/>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D99694"/>
          </a:solidFill>
        </p:spPr>
        <p:txBody>
          <a:bodyPr/>
          <a:lstStyle/>
          <a:p>
            <a:r>
              <a:rPr lang="en-US" b="1" dirty="0" smtClean="0"/>
              <a:t>Aortic Valve </a:t>
            </a:r>
            <a:r>
              <a:rPr lang="en-US" b="1" dirty="0" err="1" smtClean="0"/>
              <a:t>Stenosis</a:t>
            </a:r>
            <a:endParaRPr lang="en-US" b="1" dirty="0"/>
          </a:p>
        </p:txBody>
      </p:sp>
      <p:pic>
        <p:nvPicPr>
          <p:cNvPr id="4" name="Picture 3"/>
          <p:cNvPicPr>
            <a:picLocks noChangeAspect="1"/>
          </p:cNvPicPr>
          <p:nvPr/>
        </p:nvPicPr>
        <p:blipFill>
          <a:blip r:embed="rId2"/>
          <a:stretch>
            <a:fillRect/>
          </a:stretch>
        </p:blipFill>
        <p:spPr>
          <a:xfrm>
            <a:off x="2243202" y="1389416"/>
            <a:ext cx="4819862" cy="4949628"/>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D99694"/>
          </a:solidFill>
        </p:spPr>
        <p:txBody>
          <a:bodyPr/>
          <a:lstStyle/>
          <a:p>
            <a:r>
              <a:rPr lang="en-US" b="1" dirty="0" smtClean="0"/>
              <a:t>Sub-Aortic </a:t>
            </a:r>
            <a:r>
              <a:rPr lang="en-US" b="1" dirty="0" err="1" smtClean="0"/>
              <a:t>Stenosis</a:t>
            </a:r>
            <a:endParaRPr lang="en-US" b="1" dirty="0"/>
          </a:p>
        </p:txBody>
      </p:sp>
      <p:pic>
        <p:nvPicPr>
          <p:cNvPr id="5" name="Picture 4"/>
          <p:cNvPicPr>
            <a:picLocks noChangeAspect="1"/>
          </p:cNvPicPr>
          <p:nvPr/>
        </p:nvPicPr>
        <p:blipFill>
          <a:blip r:embed="rId2"/>
          <a:stretch>
            <a:fillRect/>
          </a:stretch>
        </p:blipFill>
        <p:spPr>
          <a:xfrm>
            <a:off x="533711" y="2240424"/>
            <a:ext cx="8095249" cy="3757566"/>
          </a:xfrm>
          <a:prstGeom prst="rect">
            <a:avLst/>
          </a:prstGeom>
          <a:ln>
            <a:solidFill>
              <a:schemeClr val="tx1"/>
            </a:solid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D99694"/>
          </a:solidFill>
        </p:spPr>
        <p:txBody>
          <a:bodyPr/>
          <a:lstStyle/>
          <a:p>
            <a:r>
              <a:rPr lang="en-US" b="1" dirty="0" smtClean="0"/>
              <a:t>Supra-Valve Aortic </a:t>
            </a:r>
            <a:r>
              <a:rPr lang="en-US" b="1" dirty="0" err="1" smtClean="0"/>
              <a:t>Stenosis</a:t>
            </a:r>
            <a:endParaRPr lang="en-US" b="1" dirty="0"/>
          </a:p>
        </p:txBody>
      </p:sp>
      <p:pic>
        <p:nvPicPr>
          <p:cNvPr id="5" name="Picture 4"/>
          <p:cNvPicPr>
            <a:picLocks noChangeAspect="1"/>
          </p:cNvPicPr>
          <p:nvPr/>
        </p:nvPicPr>
        <p:blipFill>
          <a:blip r:embed="rId2"/>
          <a:stretch>
            <a:fillRect/>
          </a:stretch>
        </p:blipFill>
        <p:spPr>
          <a:xfrm>
            <a:off x="762000" y="1988345"/>
            <a:ext cx="7620000" cy="4292600"/>
          </a:xfrm>
          <a:prstGeom prst="rect">
            <a:avLst/>
          </a:prstGeom>
          <a:ln>
            <a:solidFill>
              <a:schemeClr val="tx1"/>
            </a:solid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60000"/>
              <a:lumOff val="40000"/>
            </a:schemeClr>
          </a:solidFill>
        </p:spPr>
        <p:txBody>
          <a:bodyPr>
            <a:normAutofit/>
          </a:bodyPr>
          <a:lstStyle/>
          <a:p>
            <a:r>
              <a:rPr lang="en-US" b="1" dirty="0"/>
              <a:t>C</a:t>
            </a:r>
            <a:r>
              <a:rPr lang="en-US" b="1" dirty="0" smtClean="0"/>
              <a:t>yanotic Heart Disease </a:t>
            </a:r>
            <a:endParaRPr lang="en-US" b="1" dirty="0"/>
          </a:p>
        </p:txBody>
      </p:sp>
      <p:sp>
        <p:nvSpPr>
          <p:cNvPr id="5" name="Content Placeholder 4"/>
          <p:cNvSpPr>
            <a:spLocks noGrp="1"/>
          </p:cNvSpPr>
          <p:nvPr>
            <p:ph idx="1"/>
          </p:nvPr>
        </p:nvSpPr>
        <p:spPr/>
        <p:txBody>
          <a:bodyPr/>
          <a:lstStyle/>
          <a:p>
            <a:r>
              <a:rPr lang="en-US" dirty="0"/>
              <a:t>Causes of cyanotic heart disease are:</a:t>
            </a:r>
          </a:p>
          <a:p>
            <a:pPr lvl="1"/>
            <a:r>
              <a:rPr lang="en-US" dirty="0"/>
              <a:t>5Ts: tricuspid atresia, TGA, TOF, TAPVR and </a:t>
            </a:r>
            <a:r>
              <a:rPr lang="en-US" dirty="0" err="1"/>
              <a:t>truncus</a:t>
            </a:r>
            <a:r>
              <a:rPr lang="en-US" dirty="0"/>
              <a:t> </a:t>
            </a:r>
            <a:r>
              <a:rPr lang="en-US" dirty="0" err="1"/>
              <a:t>arteriosus</a:t>
            </a:r>
            <a:r>
              <a:rPr lang="en-US" dirty="0"/>
              <a:t>.</a:t>
            </a:r>
          </a:p>
          <a:p>
            <a:pPr lvl="1"/>
            <a:r>
              <a:rPr lang="en-US" dirty="0"/>
              <a:t>H: </a:t>
            </a:r>
            <a:r>
              <a:rPr lang="en-US" dirty="0" err="1"/>
              <a:t>Hypoplastic</a:t>
            </a:r>
            <a:r>
              <a:rPr lang="en-US" dirty="0"/>
              <a:t> left heart syndrome.</a:t>
            </a:r>
          </a:p>
          <a:p>
            <a:pPr lvl="1"/>
            <a:r>
              <a:rPr lang="en-US" dirty="0"/>
              <a:t>E: </a:t>
            </a:r>
            <a:r>
              <a:rPr lang="en-US" dirty="0" err="1"/>
              <a:t>Ebstein’s</a:t>
            </a:r>
            <a:r>
              <a:rPr lang="en-US" dirty="0"/>
              <a:t> anomaly. </a:t>
            </a:r>
            <a:endParaRPr lang="en-US" dirty="0" smtClean="0"/>
          </a:p>
          <a:p>
            <a:r>
              <a:rPr lang="en-US" dirty="0"/>
              <a:t>Mixing of oxygenated and deoxygenated blood with obstruction of flow to the pulmonary circulation. </a:t>
            </a:r>
          </a:p>
          <a:p>
            <a:pPr lvl="1"/>
            <a:endParaRPr lang="en-US" dirty="0"/>
          </a:p>
          <a:p>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60000"/>
              <a:lumOff val="40000"/>
            </a:schemeClr>
          </a:solidFill>
        </p:spPr>
        <p:txBody>
          <a:bodyPr/>
          <a:lstStyle/>
          <a:p>
            <a:r>
              <a:rPr lang="en-US" b="1" dirty="0" smtClean="0"/>
              <a:t>Interrupted Aortic arch</a:t>
            </a:r>
            <a:endParaRPr lang="en-US" b="1" dirty="0"/>
          </a:p>
        </p:txBody>
      </p:sp>
      <p:pic>
        <p:nvPicPr>
          <p:cNvPr id="5" name="Picture 4"/>
          <p:cNvPicPr>
            <a:picLocks noChangeAspect="1"/>
          </p:cNvPicPr>
          <p:nvPr/>
        </p:nvPicPr>
        <p:blipFill>
          <a:blip r:embed="rId2"/>
          <a:stretch>
            <a:fillRect/>
          </a:stretch>
        </p:blipFill>
        <p:spPr>
          <a:xfrm>
            <a:off x="1801622" y="1629330"/>
            <a:ext cx="5554154" cy="4943197"/>
          </a:xfrm>
          <a:prstGeom prst="rect">
            <a:avLst/>
          </a:prstGeom>
          <a:ln>
            <a:solidFill>
              <a:schemeClr val="tx1"/>
            </a:solid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5B3D7"/>
          </a:solidFill>
        </p:spPr>
        <p:txBody>
          <a:bodyPr/>
          <a:lstStyle/>
          <a:p>
            <a:r>
              <a:rPr lang="en-US" b="1" dirty="0" err="1"/>
              <a:t>Tetralogy</a:t>
            </a:r>
            <a:r>
              <a:rPr lang="en-US" b="1" dirty="0"/>
              <a:t> of Fallot</a:t>
            </a:r>
            <a:endParaRPr lang="en-US" dirty="0"/>
          </a:p>
        </p:txBody>
      </p:sp>
      <p:pic>
        <p:nvPicPr>
          <p:cNvPr id="4" name="Picture 3"/>
          <p:cNvPicPr>
            <a:picLocks noChangeAspect="1"/>
          </p:cNvPicPr>
          <p:nvPr/>
        </p:nvPicPr>
        <p:blipFill>
          <a:blip r:embed="rId2"/>
          <a:stretch>
            <a:fillRect/>
          </a:stretch>
        </p:blipFill>
        <p:spPr>
          <a:xfrm>
            <a:off x="2235685" y="1639255"/>
            <a:ext cx="4652688" cy="4796957"/>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5B3D7"/>
          </a:solidFill>
        </p:spPr>
        <p:txBody>
          <a:bodyPr/>
          <a:lstStyle/>
          <a:p>
            <a:r>
              <a:rPr lang="en-US" b="1" dirty="0" err="1" smtClean="0"/>
              <a:t>Tetralogy</a:t>
            </a:r>
            <a:r>
              <a:rPr lang="en-US" b="1" dirty="0" smtClean="0"/>
              <a:t> of Fallot</a:t>
            </a:r>
            <a:endParaRPr lang="en-US" dirty="0"/>
          </a:p>
        </p:txBody>
      </p:sp>
      <p:sp>
        <p:nvSpPr>
          <p:cNvPr id="3" name="Content Placeholder 2"/>
          <p:cNvSpPr>
            <a:spLocks noGrp="1"/>
          </p:cNvSpPr>
          <p:nvPr>
            <p:ph idx="1"/>
          </p:nvPr>
        </p:nvSpPr>
        <p:spPr>
          <a:xfrm>
            <a:off x="457199" y="1600200"/>
            <a:ext cx="5779911" cy="4525963"/>
          </a:xfrm>
        </p:spPr>
        <p:txBody>
          <a:bodyPr/>
          <a:lstStyle/>
          <a:p>
            <a:r>
              <a:rPr lang="en-US" dirty="0" smtClean="0"/>
              <a:t>Most common cyanotic CHD</a:t>
            </a:r>
          </a:p>
          <a:p>
            <a:pPr lvl="1"/>
            <a:r>
              <a:rPr lang="en-US" dirty="0" smtClean="0"/>
              <a:t>Incidence: 5-7 % of all CHD</a:t>
            </a:r>
          </a:p>
          <a:p>
            <a:pPr lvl="1">
              <a:buNone/>
            </a:pPr>
            <a:endParaRPr lang="en-US" dirty="0" smtClean="0"/>
          </a:p>
          <a:p>
            <a:r>
              <a:rPr lang="en-US" dirty="0" smtClean="0"/>
              <a:t>Can be associated with</a:t>
            </a:r>
          </a:p>
          <a:p>
            <a:pPr lvl="1"/>
            <a:r>
              <a:rPr lang="en-US" dirty="0" err="1" smtClean="0"/>
              <a:t>DiGeorge</a:t>
            </a:r>
            <a:r>
              <a:rPr lang="en-US" dirty="0" smtClean="0"/>
              <a:t> Syndrome</a:t>
            </a:r>
          </a:p>
          <a:p>
            <a:pPr lvl="1"/>
            <a:r>
              <a:rPr lang="en-US" dirty="0" smtClean="0"/>
              <a:t>Suspect TOF in a cyanotic baby with systolic murmur and </a:t>
            </a:r>
            <a:r>
              <a:rPr lang="en-US" dirty="0" err="1" smtClean="0"/>
              <a:t>digeorge</a:t>
            </a:r>
            <a:r>
              <a:rPr lang="en-US" dirty="0" smtClean="0"/>
              <a:t> syndrome.</a:t>
            </a:r>
          </a:p>
        </p:txBody>
      </p:sp>
      <p:pic>
        <p:nvPicPr>
          <p:cNvPr id="4" name="Picture 3" descr="digeorge_syndrome.jpg"/>
          <p:cNvPicPr>
            <a:picLocks noChangeAspect="1"/>
          </p:cNvPicPr>
          <p:nvPr/>
        </p:nvPicPr>
        <p:blipFill>
          <a:blip r:embed="rId2"/>
          <a:stretch>
            <a:fillRect/>
          </a:stretch>
        </p:blipFill>
        <p:spPr>
          <a:xfrm>
            <a:off x="6265385" y="2138786"/>
            <a:ext cx="2878615" cy="2947317"/>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5B3D7"/>
          </a:solidFill>
        </p:spPr>
        <p:txBody>
          <a:bodyPr/>
          <a:lstStyle/>
          <a:p>
            <a:r>
              <a:rPr lang="en-US" b="1" dirty="0" err="1" smtClean="0"/>
              <a:t>Tetralogy</a:t>
            </a:r>
            <a:r>
              <a:rPr lang="en-US" b="1" dirty="0" smtClean="0"/>
              <a:t> of Fallot</a:t>
            </a:r>
            <a:endParaRPr lang="en-US" dirty="0"/>
          </a:p>
        </p:txBody>
      </p:sp>
      <p:sp>
        <p:nvSpPr>
          <p:cNvPr id="3" name="Content Placeholder 2"/>
          <p:cNvSpPr>
            <a:spLocks noGrp="1"/>
          </p:cNvSpPr>
          <p:nvPr>
            <p:ph idx="1"/>
          </p:nvPr>
        </p:nvSpPr>
        <p:spPr>
          <a:xfrm>
            <a:off x="457200" y="1600200"/>
            <a:ext cx="4989689" cy="4525963"/>
          </a:xfrm>
        </p:spPr>
        <p:txBody>
          <a:bodyPr>
            <a:normAutofit fontScale="92500" lnSpcReduction="10000"/>
          </a:bodyPr>
          <a:lstStyle/>
          <a:p>
            <a:r>
              <a:rPr lang="en-US" dirty="0" smtClean="0"/>
              <a:t>Basic pathology:</a:t>
            </a:r>
          </a:p>
          <a:p>
            <a:pPr lvl="1"/>
            <a:r>
              <a:rPr lang="en-US" dirty="0" smtClean="0"/>
              <a:t> Anterior displacement of outlet septum (</a:t>
            </a:r>
            <a:r>
              <a:rPr lang="en-US" dirty="0" err="1" smtClean="0"/>
              <a:t>Infandibular</a:t>
            </a:r>
            <a:r>
              <a:rPr lang="en-US" dirty="0" smtClean="0"/>
              <a:t> septum)</a:t>
            </a:r>
          </a:p>
          <a:p>
            <a:pPr lvl="1"/>
            <a:r>
              <a:rPr lang="en-US" dirty="0" err="1" smtClean="0"/>
              <a:t>Conus</a:t>
            </a:r>
            <a:r>
              <a:rPr lang="en-US" dirty="0" smtClean="0"/>
              <a:t> </a:t>
            </a:r>
            <a:r>
              <a:rPr lang="en-US" dirty="0" err="1" smtClean="0"/>
              <a:t>septal</a:t>
            </a:r>
            <a:r>
              <a:rPr lang="en-US" dirty="0" smtClean="0"/>
              <a:t> deviation </a:t>
            </a:r>
          </a:p>
          <a:p>
            <a:r>
              <a:rPr lang="en-US" dirty="0" smtClean="0"/>
              <a:t>Four basic components </a:t>
            </a:r>
          </a:p>
          <a:p>
            <a:pPr lvl="1"/>
            <a:r>
              <a:rPr lang="en-US" dirty="0" smtClean="0"/>
              <a:t>Large VSD</a:t>
            </a:r>
          </a:p>
          <a:p>
            <a:pPr lvl="1"/>
            <a:r>
              <a:rPr lang="en-US" dirty="0" smtClean="0"/>
              <a:t>Pulmonary </a:t>
            </a:r>
            <a:r>
              <a:rPr lang="en-US" dirty="0" err="1" smtClean="0"/>
              <a:t>stenosis</a:t>
            </a:r>
            <a:r>
              <a:rPr lang="en-US" dirty="0" smtClean="0"/>
              <a:t> (PS)</a:t>
            </a:r>
          </a:p>
          <a:p>
            <a:pPr lvl="1"/>
            <a:r>
              <a:rPr lang="en-US" dirty="0" smtClean="0"/>
              <a:t>Overriding aorta</a:t>
            </a:r>
          </a:p>
          <a:p>
            <a:pPr lvl="1"/>
            <a:r>
              <a:rPr lang="en-US" dirty="0" smtClean="0"/>
              <a:t>RV hypertrophy</a:t>
            </a:r>
            <a:endParaRPr lang="en-US" dirty="0"/>
          </a:p>
        </p:txBody>
      </p:sp>
      <p:pic>
        <p:nvPicPr>
          <p:cNvPr id="4" name="Picture 3"/>
          <p:cNvPicPr>
            <a:picLocks noChangeAspect="1"/>
          </p:cNvPicPr>
          <p:nvPr/>
        </p:nvPicPr>
        <p:blipFill>
          <a:blip r:embed="rId2"/>
          <a:stretch>
            <a:fillRect/>
          </a:stretch>
        </p:blipFill>
        <p:spPr>
          <a:xfrm>
            <a:off x="5249333" y="1998751"/>
            <a:ext cx="3728543" cy="391790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5550"/>
            <a:ext cx="8229600" cy="1143000"/>
          </a:xfrm>
          <a:solidFill>
            <a:schemeClr val="accent2">
              <a:lumMod val="60000"/>
              <a:lumOff val="40000"/>
            </a:schemeClr>
          </a:solidFill>
          <a:ln>
            <a:solidFill>
              <a:srgbClr val="FF0000"/>
            </a:solidFill>
          </a:ln>
        </p:spPr>
        <p:txBody>
          <a:bodyPr>
            <a:normAutofit fontScale="90000"/>
          </a:bodyPr>
          <a:lstStyle/>
          <a:p>
            <a:r>
              <a:rPr lang="en-US" b="1" dirty="0" err="1" smtClean="0"/>
              <a:t>Acyanotic</a:t>
            </a:r>
            <a:r>
              <a:rPr lang="en-US" b="1" dirty="0" smtClean="0"/>
              <a:t> Heart Disease </a:t>
            </a:r>
            <a:br>
              <a:rPr lang="en-US" b="1" dirty="0" smtClean="0"/>
            </a:br>
            <a:r>
              <a:rPr lang="en-US" b="1" dirty="0" smtClean="0"/>
              <a:t>Left – to- Right Shunt lesions</a:t>
            </a:r>
            <a:endParaRPr lang="en-US" b="1"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5B3D7"/>
          </a:solidFill>
        </p:spPr>
        <p:txBody>
          <a:bodyPr/>
          <a:lstStyle/>
          <a:p>
            <a:r>
              <a:rPr lang="en-US" b="1" dirty="0" err="1"/>
              <a:t>Tetralogy</a:t>
            </a:r>
            <a:r>
              <a:rPr lang="en-US" b="1" dirty="0"/>
              <a:t> of Fallot</a:t>
            </a:r>
            <a:endParaRPr lang="en-US" dirty="0"/>
          </a:p>
        </p:txBody>
      </p:sp>
      <p:pic>
        <p:nvPicPr>
          <p:cNvPr id="5" name="Picture 4"/>
          <p:cNvPicPr>
            <a:picLocks noChangeAspect="1"/>
          </p:cNvPicPr>
          <p:nvPr/>
        </p:nvPicPr>
        <p:blipFill>
          <a:blip r:embed="rId2"/>
          <a:stretch>
            <a:fillRect/>
          </a:stretch>
        </p:blipFill>
        <p:spPr>
          <a:xfrm>
            <a:off x="457200" y="2107307"/>
            <a:ext cx="3882175" cy="3861054"/>
          </a:xfrm>
          <a:prstGeom prst="rect">
            <a:avLst/>
          </a:prstGeom>
          <a:ln>
            <a:solidFill>
              <a:schemeClr val="tx1"/>
            </a:solidFill>
          </a:ln>
        </p:spPr>
      </p:pic>
      <p:pic>
        <p:nvPicPr>
          <p:cNvPr id="6" name="Picture 5"/>
          <p:cNvPicPr>
            <a:picLocks noChangeAspect="1"/>
          </p:cNvPicPr>
          <p:nvPr/>
        </p:nvPicPr>
        <p:blipFill>
          <a:blip r:embed="rId3"/>
          <a:stretch>
            <a:fillRect/>
          </a:stretch>
        </p:blipFill>
        <p:spPr>
          <a:xfrm>
            <a:off x="4713121" y="2107307"/>
            <a:ext cx="3973679" cy="3861053"/>
          </a:xfrm>
          <a:prstGeom prst="rect">
            <a:avLst/>
          </a:prstGeom>
          <a:ln>
            <a:solidFill>
              <a:schemeClr val="tx1"/>
            </a:solid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5B3D7"/>
          </a:solidFill>
        </p:spPr>
        <p:txBody>
          <a:bodyPr/>
          <a:lstStyle/>
          <a:p>
            <a:r>
              <a:rPr lang="en-US" b="1" dirty="0" err="1" smtClean="0"/>
              <a:t>Tetralogy</a:t>
            </a:r>
            <a:r>
              <a:rPr lang="en-US" b="1" dirty="0" smtClean="0"/>
              <a:t> of Fallot</a:t>
            </a:r>
            <a:endParaRPr lang="en-US" dirty="0"/>
          </a:p>
        </p:txBody>
      </p:sp>
      <p:sp>
        <p:nvSpPr>
          <p:cNvPr id="3" name="Content Placeholder 2"/>
          <p:cNvSpPr>
            <a:spLocks noGrp="1"/>
          </p:cNvSpPr>
          <p:nvPr>
            <p:ph idx="1"/>
          </p:nvPr>
        </p:nvSpPr>
        <p:spPr>
          <a:xfrm>
            <a:off x="457200" y="1600201"/>
            <a:ext cx="8229600" cy="3759200"/>
          </a:xfrm>
        </p:spPr>
        <p:txBody>
          <a:bodyPr>
            <a:normAutofit fontScale="85000" lnSpcReduction="20000"/>
          </a:bodyPr>
          <a:lstStyle/>
          <a:p>
            <a:r>
              <a:rPr lang="en-US" dirty="0" smtClean="0"/>
              <a:t>Clinical Features:</a:t>
            </a:r>
          </a:p>
          <a:p>
            <a:pPr lvl="1"/>
            <a:r>
              <a:rPr lang="en-US" dirty="0" smtClean="0"/>
              <a:t>Depend on the severity of PS</a:t>
            </a:r>
          </a:p>
          <a:p>
            <a:pPr lvl="2"/>
            <a:r>
              <a:rPr lang="en-US" dirty="0" smtClean="0"/>
              <a:t>Most newborn:</a:t>
            </a:r>
          </a:p>
          <a:p>
            <a:pPr lvl="3"/>
            <a:r>
              <a:rPr lang="en-US" dirty="0" smtClean="0"/>
              <a:t>Asymptomatic</a:t>
            </a:r>
          </a:p>
          <a:p>
            <a:pPr lvl="3"/>
            <a:r>
              <a:rPr lang="en-US" dirty="0" smtClean="0"/>
              <a:t>Ejection systolic murmur on routine discharge exam due to the pulmonary stenosis (the VSD does not produce a murmur at birth)</a:t>
            </a:r>
          </a:p>
          <a:p>
            <a:pPr lvl="3"/>
            <a:r>
              <a:rPr lang="en-US" dirty="0" smtClean="0"/>
              <a:t>Initially have mild cyanosis which progress with time.</a:t>
            </a:r>
          </a:p>
          <a:p>
            <a:pPr lvl="4"/>
            <a:r>
              <a:rPr lang="en-US" dirty="0" smtClean="0"/>
              <a:t>Might present with </a:t>
            </a:r>
            <a:r>
              <a:rPr lang="en-US" dirty="0" err="1" smtClean="0"/>
              <a:t>hypercyanotic</a:t>
            </a:r>
            <a:r>
              <a:rPr lang="en-US" dirty="0" smtClean="0"/>
              <a:t> spells “</a:t>
            </a:r>
            <a:r>
              <a:rPr lang="en-US" dirty="0" err="1" smtClean="0"/>
              <a:t>tet</a:t>
            </a:r>
            <a:r>
              <a:rPr lang="en-US" dirty="0" smtClean="0"/>
              <a:t> spells” if delayed intervention. </a:t>
            </a:r>
          </a:p>
          <a:p>
            <a:pPr lvl="2"/>
            <a:r>
              <a:rPr lang="en-US" dirty="0" smtClean="0"/>
              <a:t>Newborn with severe PS or pulmonary </a:t>
            </a:r>
            <a:r>
              <a:rPr lang="en-US" dirty="0" err="1" smtClean="0"/>
              <a:t>atresia</a:t>
            </a:r>
            <a:endParaRPr lang="en-US" dirty="0" smtClean="0"/>
          </a:p>
          <a:p>
            <a:pPr lvl="3"/>
            <a:r>
              <a:rPr lang="en-US" dirty="0" smtClean="0"/>
              <a:t>Severe cyanosis when PDA close “Duct dependent lesions”</a:t>
            </a:r>
          </a:p>
          <a:p>
            <a:pPr lvl="3"/>
            <a:r>
              <a:rPr lang="en-US" dirty="0" smtClean="0"/>
              <a:t>Need IV prostaglandin E2 to keep lungs </a:t>
            </a:r>
            <a:r>
              <a:rPr lang="en-US" dirty="0" err="1" smtClean="0"/>
              <a:t>perfused</a:t>
            </a:r>
            <a:r>
              <a:rPr lang="en-US" dirty="0" smtClean="0"/>
              <a:t> through PDA ( unlike in </a:t>
            </a:r>
            <a:r>
              <a:rPr lang="en-US" dirty="0" err="1" smtClean="0"/>
              <a:t>CoA</a:t>
            </a:r>
            <a:r>
              <a:rPr lang="en-US" dirty="0" smtClean="0"/>
              <a:t> the use PG is to keep the duct open to create a L-R shunt) </a:t>
            </a:r>
          </a:p>
          <a:p>
            <a:pPr lvl="1"/>
            <a:endParaRPr lang="en-US" dirty="0" smtClean="0"/>
          </a:p>
          <a:p>
            <a:pPr lvl="1"/>
            <a:endParaRPr lang="en-US" dirty="0"/>
          </a:p>
        </p:txBody>
      </p:sp>
      <p:sp>
        <p:nvSpPr>
          <p:cNvPr id="4" name="TextBox 3"/>
          <p:cNvSpPr txBox="1"/>
          <p:nvPr/>
        </p:nvSpPr>
        <p:spPr>
          <a:xfrm>
            <a:off x="609600" y="5359401"/>
            <a:ext cx="6997700" cy="1200329"/>
          </a:xfrm>
          <a:prstGeom prst="rect">
            <a:avLst/>
          </a:prstGeom>
          <a:noFill/>
        </p:spPr>
        <p:txBody>
          <a:bodyPr wrap="square" rtlCol="0">
            <a:spAutoFit/>
          </a:bodyPr>
          <a:lstStyle/>
          <a:p>
            <a:r>
              <a:rPr lang="en-US" dirty="0" smtClean="0"/>
              <a:t>Note : the deoxygenated blood in the right ventricle does not go through the pulmonary arteries due to the pulmonary stenosis, instead it passes through VSD into the left ventricle and to the systemic circulation leading to cyanosis.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57"/>
            <a:ext cx="8229600" cy="375443"/>
          </a:xfrm>
          <a:solidFill>
            <a:srgbClr val="95B3D7"/>
          </a:solidFill>
        </p:spPr>
        <p:txBody>
          <a:bodyPr>
            <a:noAutofit/>
          </a:bodyPr>
          <a:lstStyle/>
          <a:p>
            <a:r>
              <a:rPr lang="en-US" sz="2800" b="1" dirty="0" err="1" smtClean="0"/>
              <a:t>Tetralogy</a:t>
            </a:r>
            <a:r>
              <a:rPr lang="en-US" sz="2800" b="1" dirty="0" smtClean="0"/>
              <a:t> of Fallot</a:t>
            </a:r>
            <a:endParaRPr lang="en-US" sz="2800" dirty="0"/>
          </a:p>
        </p:txBody>
      </p:sp>
      <p:sp>
        <p:nvSpPr>
          <p:cNvPr id="3" name="Content Placeholder 2"/>
          <p:cNvSpPr>
            <a:spLocks noGrp="1"/>
          </p:cNvSpPr>
          <p:nvPr>
            <p:ph idx="1"/>
          </p:nvPr>
        </p:nvSpPr>
        <p:spPr>
          <a:xfrm>
            <a:off x="0" y="393701"/>
            <a:ext cx="9144000" cy="6375400"/>
          </a:xfrm>
        </p:spPr>
        <p:txBody>
          <a:bodyPr>
            <a:normAutofit fontScale="25000" lnSpcReduction="20000"/>
          </a:bodyPr>
          <a:lstStyle/>
          <a:p>
            <a:r>
              <a:rPr lang="en-US" sz="5818" dirty="0" err="1" smtClean="0"/>
              <a:t>Tet</a:t>
            </a:r>
            <a:r>
              <a:rPr lang="en-US" sz="5818" dirty="0" smtClean="0"/>
              <a:t> Spells:</a:t>
            </a:r>
          </a:p>
          <a:p>
            <a:pPr lvl="1"/>
            <a:r>
              <a:rPr lang="en-US" sz="5818" dirty="0" smtClean="0"/>
              <a:t>Usually occur around 9-12 months of age, rarely seen because of early detection and the use of beta blockers.</a:t>
            </a:r>
          </a:p>
          <a:p>
            <a:pPr lvl="1"/>
            <a:r>
              <a:rPr lang="en-US" sz="5818" dirty="0"/>
              <a:t>S</a:t>
            </a:r>
            <a:r>
              <a:rPr lang="en-US" sz="5818" dirty="0" smtClean="0"/>
              <a:t>udden drop in oxygen saturation leading to episodes of acute and severe cyanosis</a:t>
            </a:r>
          </a:p>
          <a:p>
            <a:pPr lvl="1"/>
            <a:r>
              <a:rPr lang="en-US" sz="5818" dirty="0" smtClean="0"/>
              <a:t>It is a viscous cycle occurring under stress as in fever, infection, delayed treatment or dehydration that leads to acidosis . The acidosis causes more muscular spasm increasing the severity of pulmonary </a:t>
            </a:r>
            <a:r>
              <a:rPr lang="en-US" sz="5818" dirty="0" err="1" smtClean="0"/>
              <a:t>stenosis</a:t>
            </a:r>
            <a:r>
              <a:rPr lang="en-US" sz="5818" dirty="0" smtClean="0"/>
              <a:t> leading to more cyanosis that will further increase the acidosis and so on.</a:t>
            </a:r>
          </a:p>
          <a:p>
            <a:pPr lvl="1">
              <a:buNone/>
            </a:pPr>
            <a:r>
              <a:rPr lang="en-US" sz="5818" dirty="0" smtClean="0"/>
              <a:t> </a:t>
            </a:r>
          </a:p>
          <a:p>
            <a:pPr lvl="1"/>
            <a:r>
              <a:rPr lang="en-US" sz="5818" dirty="0" smtClean="0"/>
              <a:t>Management:</a:t>
            </a:r>
          </a:p>
          <a:p>
            <a:pPr lvl="2"/>
            <a:r>
              <a:rPr lang="en-US" sz="5418" dirty="0" smtClean="0"/>
              <a:t>The main stay of treatment is aimed at</a:t>
            </a:r>
          </a:p>
          <a:p>
            <a:pPr lvl="3"/>
            <a:r>
              <a:rPr lang="en-US" sz="5018" dirty="0" smtClean="0"/>
              <a:t>Decreasing the pulmonary vascular resistance.  </a:t>
            </a:r>
          </a:p>
          <a:p>
            <a:pPr lvl="3"/>
            <a:r>
              <a:rPr lang="en-US" sz="5018" dirty="0" smtClean="0"/>
              <a:t>Systemic vascular resistance.</a:t>
            </a:r>
          </a:p>
          <a:p>
            <a:pPr lvl="3"/>
            <a:r>
              <a:rPr lang="en-US" sz="5018" dirty="0" smtClean="0"/>
              <a:t>Increase venous return.</a:t>
            </a:r>
          </a:p>
          <a:p>
            <a:pPr lvl="2"/>
            <a:r>
              <a:rPr lang="en-US" sz="5818" dirty="0" smtClean="0"/>
              <a:t>Medical emergency:</a:t>
            </a:r>
          </a:p>
          <a:p>
            <a:pPr lvl="3"/>
            <a:r>
              <a:rPr lang="en-US" sz="5818" dirty="0" smtClean="0"/>
              <a:t>Reduced anxiety and stress that might precipitate </a:t>
            </a:r>
            <a:r>
              <a:rPr lang="en-US" sz="5818" dirty="0" err="1" smtClean="0"/>
              <a:t>tet</a:t>
            </a:r>
            <a:r>
              <a:rPr lang="en-US" sz="5818" dirty="0" smtClean="0"/>
              <a:t> spells “Keep child in his mother lap”.</a:t>
            </a:r>
          </a:p>
          <a:p>
            <a:pPr lvl="3"/>
            <a:r>
              <a:rPr lang="en-US" sz="5818" dirty="0" smtClean="0"/>
              <a:t>Knee-to-chest position to increase VR to the right side increasing the systemic resistance.</a:t>
            </a:r>
          </a:p>
          <a:p>
            <a:pPr lvl="3"/>
            <a:r>
              <a:rPr lang="en-US" sz="5818" dirty="0" smtClean="0"/>
              <a:t>Give oxygen </a:t>
            </a:r>
          </a:p>
          <a:p>
            <a:pPr lvl="4"/>
            <a:r>
              <a:rPr lang="en-US" sz="5818" dirty="0" smtClean="0"/>
              <a:t>If these interventions are not effective</a:t>
            </a:r>
          </a:p>
          <a:p>
            <a:pPr lvl="5"/>
            <a:r>
              <a:rPr lang="en-US" sz="5818" dirty="0" smtClean="0"/>
              <a:t>Sedation with morphine and O2 : decrease the pulmonary resistance by causing vasodilatation. </a:t>
            </a:r>
          </a:p>
          <a:p>
            <a:pPr lvl="5"/>
            <a:r>
              <a:rPr lang="en-US" sz="5818" dirty="0" smtClean="0"/>
              <a:t>IV fluid: to increase VR.</a:t>
            </a:r>
          </a:p>
          <a:p>
            <a:pPr lvl="5"/>
            <a:r>
              <a:rPr lang="en-US" sz="5818" dirty="0" smtClean="0"/>
              <a:t>Beta Blocker : better filling of the heart and main treatment of </a:t>
            </a:r>
            <a:r>
              <a:rPr lang="en-US" sz="5818" dirty="0" err="1" smtClean="0"/>
              <a:t>tet</a:t>
            </a:r>
            <a:r>
              <a:rPr lang="en-US" sz="5818" dirty="0" smtClean="0"/>
              <a:t> spells by slowing the HR. must consider surgery at this point because the child might die in a month and the condition will be exacerbated by infection or ischemia.</a:t>
            </a:r>
          </a:p>
          <a:p>
            <a:pPr lvl="5"/>
            <a:r>
              <a:rPr lang="en-US" sz="5818" dirty="0" err="1" smtClean="0"/>
              <a:t>Phenylephrine</a:t>
            </a:r>
            <a:r>
              <a:rPr lang="en-US" sz="5818" dirty="0" smtClean="0"/>
              <a:t> : to increase the aortic systemic resistance.  </a:t>
            </a:r>
          </a:p>
          <a:p>
            <a:pPr lvl="4"/>
            <a:r>
              <a:rPr lang="en-US" sz="5818" dirty="0" smtClean="0"/>
              <a:t>Might require emergency surgical intervention (once there is </a:t>
            </a:r>
            <a:r>
              <a:rPr lang="en-US" sz="5818" dirty="0" err="1" smtClean="0"/>
              <a:t>tet</a:t>
            </a:r>
            <a:r>
              <a:rPr lang="en-US" sz="5818" dirty="0" smtClean="0"/>
              <a:t> spells surgical treatment is required)</a:t>
            </a:r>
          </a:p>
          <a:p>
            <a:pPr lvl="3"/>
            <a:endParaRPr lang="en-US" dirty="0" smtClean="0"/>
          </a:p>
          <a:p>
            <a:pPr lvl="2"/>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5B3D7"/>
          </a:solidFill>
        </p:spPr>
        <p:txBody>
          <a:bodyPr/>
          <a:lstStyle/>
          <a:p>
            <a:r>
              <a:rPr lang="en-US" b="1" dirty="0" err="1" smtClean="0"/>
              <a:t>Tetralogy</a:t>
            </a:r>
            <a:r>
              <a:rPr lang="en-US" b="1" dirty="0" smtClean="0"/>
              <a:t> of Fallot</a:t>
            </a:r>
            <a:endParaRPr lang="en-US" dirty="0"/>
          </a:p>
        </p:txBody>
      </p:sp>
      <p:sp>
        <p:nvSpPr>
          <p:cNvPr id="3" name="Content Placeholder 2"/>
          <p:cNvSpPr>
            <a:spLocks noGrp="1"/>
          </p:cNvSpPr>
          <p:nvPr>
            <p:ph idx="1"/>
          </p:nvPr>
        </p:nvSpPr>
        <p:spPr>
          <a:xfrm>
            <a:off x="457201" y="1600200"/>
            <a:ext cx="5130800" cy="4525963"/>
          </a:xfrm>
        </p:spPr>
        <p:txBody>
          <a:bodyPr>
            <a:normAutofit fontScale="55000" lnSpcReduction="20000"/>
          </a:bodyPr>
          <a:lstStyle/>
          <a:p>
            <a:r>
              <a:rPr lang="en-US" dirty="0" smtClean="0"/>
              <a:t>Diagnosis:</a:t>
            </a:r>
          </a:p>
          <a:p>
            <a:pPr lvl="1"/>
            <a:r>
              <a:rPr lang="en-US" dirty="0" smtClean="0"/>
              <a:t>Chest X-ray: </a:t>
            </a:r>
          </a:p>
          <a:p>
            <a:pPr lvl="1">
              <a:buNone/>
            </a:pPr>
            <a:r>
              <a:rPr lang="en-US" dirty="0" smtClean="0"/>
              <a:t>Classically show “boot-shaped heart” but not enlarged, because of RVH that pushes the apex upward, or a right arch resulting is a narrowed mediastinum</a:t>
            </a:r>
          </a:p>
          <a:p>
            <a:pPr lvl="1">
              <a:buNone/>
            </a:pPr>
            <a:r>
              <a:rPr lang="en-US" dirty="0" smtClean="0"/>
              <a:t> </a:t>
            </a:r>
            <a:r>
              <a:rPr lang="en-US" dirty="0" err="1" smtClean="0"/>
              <a:t>Oligemic</a:t>
            </a:r>
            <a:r>
              <a:rPr lang="en-US" dirty="0" smtClean="0"/>
              <a:t> lung: decreased vasculature.  </a:t>
            </a:r>
          </a:p>
          <a:p>
            <a:pPr lvl="1"/>
            <a:r>
              <a:rPr lang="en-US" dirty="0" smtClean="0"/>
              <a:t>ECG: RVH</a:t>
            </a:r>
          </a:p>
          <a:p>
            <a:pPr lvl="1"/>
            <a:r>
              <a:rPr lang="en-US" dirty="0" smtClean="0"/>
              <a:t>Diagnosis is confirmed mainly by ECHO</a:t>
            </a:r>
          </a:p>
          <a:p>
            <a:pPr lvl="1"/>
            <a:r>
              <a:rPr lang="en-US" dirty="0" smtClean="0"/>
              <a:t>Cardiac CATH: Mostly not required</a:t>
            </a:r>
          </a:p>
          <a:p>
            <a:r>
              <a:rPr lang="en-US" dirty="0" smtClean="0"/>
              <a:t>Treatment:</a:t>
            </a:r>
          </a:p>
          <a:p>
            <a:pPr>
              <a:buNone/>
            </a:pPr>
            <a:endParaRPr lang="en-US" dirty="0" smtClean="0"/>
          </a:p>
          <a:p>
            <a:r>
              <a:rPr lang="en-US" dirty="0" smtClean="0"/>
              <a:t>Principle of </a:t>
            </a:r>
            <a:r>
              <a:rPr lang="en-US" dirty="0" err="1" smtClean="0"/>
              <a:t>Tx</a:t>
            </a:r>
            <a:r>
              <a:rPr lang="en-US" dirty="0" smtClean="0"/>
              <a:t> :</a:t>
            </a:r>
          </a:p>
          <a:p>
            <a:pPr>
              <a:buNone/>
            </a:pPr>
            <a:r>
              <a:rPr lang="en-US" dirty="0" smtClean="0"/>
              <a:t> 1- increase venous return 2- decrease pulmonary resistance 3- increase systemic resistance </a:t>
            </a:r>
          </a:p>
          <a:p>
            <a:pPr lvl="1"/>
            <a:r>
              <a:rPr lang="en-US" dirty="0" smtClean="0"/>
              <a:t>TOF Surgical repair by 6-9 months</a:t>
            </a:r>
          </a:p>
          <a:p>
            <a:pPr lvl="2"/>
            <a:r>
              <a:rPr lang="en-US" dirty="0" smtClean="0"/>
              <a:t>VSD patch closure</a:t>
            </a:r>
          </a:p>
          <a:p>
            <a:pPr lvl="2"/>
            <a:r>
              <a:rPr lang="en-US" dirty="0" smtClean="0"/>
              <a:t>RV outflow enlargement</a:t>
            </a:r>
          </a:p>
          <a:p>
            <a:pPr lvl="1"/>
            <a:endParaRPr lang="en-US" dirty="0"/>
          </a:p>
        </p:txBody>
      </p:sp>
      <p:pic>
        <p:nvPicPr>
          <p:cNvPr id="5" name="Picture 4" descr="boot shaped heart.gif"/>
          <p:cNvPicPr>
            <a:picLocks noChangeAspect="1"/>
          </p:cNvPicPr>
          <p:nvPr/>
        </p:nvPicPr>
        <p:blipFill>
          <a:blip r:embed="rId2"/>
          <a:stretch>
            <a:fillRect/>
          </a:stretch>
        </p:blipFill>
        <p:spPr>
          <a:xfrm>
            <a:off x="5588001" y="2808111"/>
            <a:ext cx="3253666" cy="2830689"/>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60000"/>
              <a:lumOff val="40000"/>
            </a:schemeClr>
          </a:solidFill>
          <a:ln>
            <a:noFill/>
          </a:ln>
        </p:spPr>
        <p:txBody>
          <a:bodyPr/>
          <a:lstStyle/>
          <a:p>
            <a:r>
              <a:rPr lang="en-US" b="1" dirty="0" smtClean="0"/>
              <a:t>Double Outlet Right Ventricle</a:t>
            </a:r>
            <a:endParaRPr lang="en-US" b="1" dirty="0"/>
          </a:p>
        </p:txBody>
      </p:sp>
      <p:pic>
        <p:nvPicPr>
          <p:cNvPr id="5" name="Picture 4"/>
          <p:cNvPicPr>
            <a:picLocks noChangeAspect="1"/>
          </p:cNvPicPr>
          <p:nvPr/>
        </p:nvPicPr>
        <p:blipFill>
          <a:blip r:embed="rId2"/>
          <a:stretch>
            <a:fillRect/>
          </a:stretch>
        </p:blipFill>
        <p:spPr>
          <a:xfrm>
            <a:off x="1992439" y="1758949"/>
            <a:ext cx="5149015" cy="4768279"/>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60000"/>
              <a:lumOff val="40000"/>
            </a:schemeClr>
          </a:solidFill>
          <a:ln>
            <a:noFill/>
          </a:ln>
        </p:spPr>
        <p:txBody>
          <a:bodyPr/>
          <a:lstStyle/>
          <a:p>
            <a:r>
              <a:rPr lang="en-US" b="1" dirty="0" smtClean="0"/>
              <a:t>Double Outlet Right Ventricle</a:t>
            </a:r>
            <a:endParaRPr lang="en-US" b="1" dirty="0"/>
          </a:p>
        </p:txBody>
      </p:sp>
      <p:pic>
        <p:nvPicPr>
          <p:cNvPr id="4" name="Picture 3"/>
          <p:cNvPicPr>
            <a:picLocks noChangeAspect="1"/>
          </p:cNvPicPr>
          <p:nvPr/>
        </p:nvPicPr>
        <p:blipFill>
          <a:blip r:embed="rId2"/>
          <a:stretch>
            <a:fillRect/>
          </a:stretch>
        </p:blipFill>
        <p:spPr>
          <a:xfrm>
            <a:off x="188205" y="2235954"/>
            <a:ext cx="8767590" cy="3638550"/>
          </a:xfrm>
          <a:prstGeom prst="rect">
            <a:avLst/>
          </a:prstGeom>
          <a:ln>
            <a:solidFill>
              <a:schemeClr val="tx1"/>
            </a:solid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5B3D7"/>
          </a:solidFill>
        </p:spPr>
        <p:txBody>
          <a:bodyPr>
            <a:normAutofit fontScale="90000"/>
          </a:bodyPr>
          <a:lstStyle/>
          <a:p>
            <a:r>
              <a:rPr lang="en-US" b="1" dirty="0"/>
              <a:t>Pulmonary </a:t>
            </a:r>
            <a:r>
              <a:rPr lang="en-US" b="1" dirty="0" err="1"/>
              <a:t>Atresia</a:t>
            </a:r>
            <a:r>
              <a:rPr lang="en-US" b="1" dirty="0"/>
              <a:t> with Ventricular  </a:t>
            </a:r>
            <a:r>
              <a:rPr lang="en-US" b="1" dirty="0" err="1"/>
              <a:t>Septal</a:t>
            </a:r>
            <a:r>
              <a:rPr lang="en-US" b="1" dirty="0"/>
              <a:t> Defect </a:t>
            </a:r>
            <a:endParaRPr lang="en-US" dirty="0"/>
          </a:p>
        </p:txBody>
      </p:sp>
      <p:pic>
        <p:nvPicPr>
          <p:cNvPr id="4" name="Picture 3"/>
          <p:cNvPicPr>
            <a:picLocks noChangeAspect="1"/>
          </p:cNvPicPr>
          <p:nvPr/>
        </p:nvPicPr>
        <p:blipFill>
          <a:blip r:embed="rId2"/>
          <a:stretch>
            <a:fillRect/>
          </a:stretch>
        </p:blipFill>
        <p:spPr>
          <a:xfrm>
            <a:off x="2179798" y="1789907"/>
            <a:ext cx="4582728" cy="4671541"/>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5B3D7"/>
          </a:solidFill>
        </p:spPr>
        <p:txBody>
          <a:bodyPr>
            <a:normAutofit fontScale="90000"/>
          </a:bodyPr>
          <a:lstStyle/>
          <a:p>
            <a:r>
              <a:rPr lang="en-US" b="1" dirty="0"/>
              <a:t>Pulmonary </a:t>
            </a:r>
            <a:r>
              <a:rPr lang="en-US" b="1" dirty="0" err="1"/>
              <a:t>Atresia</a:t>
            </a:r>
            <a:r>
              <a:rPr lang="en-US" b="1" dirty="0"/>
              <a:t> with Intact  Ventricular Septum </a:t>
            </a:r>
            <a:endParaRPr lang="en-US" dirty="0"/>
          </a:p>
        </p:txBody>
      </p:sp>
      <p:pic>
        <p:nvPicPr>
          <p:cNvPr id="4" name="Picture 3"/>
          <p:cNvPicPr>
            <a:picLocks noChangeAspect="1"/>
          </p:cNvPicPr>
          <p:nvPr/>
        </p:nvPicPr>
        <p:blipFill>
          <a:blip r:embed="rId2"/>
          <a:stretch>
            <a:fillRect/>
          </a:stretch>
        </p:blipFill>
        <p:spPr>
          <a:xfrm>
            <a:off x="2016474" y="1777999"/>
            <a:ext cx="4854361" cy="4674570"/>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5B3D7"/>
          </a:solidFill>
        </p:spPr>
        <p:txBody>
          <a:bodyPr>
            <a:normAutofit fontScale="90000"/>
          </a:bodyPr>
          <a:lstStyle/>
          <a:p>
            <a:r>
              <a:rPr lang="en-US" b="1" dirty="0"/>
              <a:t>Transposition of the Great Arteries </a:t>
            </a:r>
            <a:endParaRPr lang="en-US" dirty="0"/>
          </a:p>
        </p:txBody>
      </p:sp>
      <p:pic>
        <p:nvPicPr>
          <p:cNvPr id="4" name="Picture 3"/>
          <p:cNvPicPr>
            <a:picLocks noChangeAspect="1"/>
          </p:cNvPicPr>
          <p:nvPr/>
        </p:nvPicPr>
        <p:blipFill>
          <a:blip r:embed="rId2"/>
          <a:stretch>
            <a:fillRect/>
          </a:stretch>
        </p:blipFill>
        <p:spPr>
          <a:xfrm>
            <a:off x="2402929" y="1850727"/>
            <a:ext cx="4634218" cy="4616256"/>
          </a:xfrm>
          <a:prstGeom prst="rect">
            <a:avLst/>
          </a:prstGeo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5B3D7"/>
          </a:solidFill>
        </p:spPr>
        <p:txBody>
          <a:bodyPr>
            <a:normAutofit fontScale="90000"/>
          </a:bodyPr>
          <a:lstStyle/>
          <a:p>
            <a:r>
              <a:rPr lang="en-US" b="1" dirty="0" smtClean="0"/>
              <a:t>Transposition of the Great Arteries </a:t>
            </a:r>
            <a:endParaRPr lang="en-US" dirty="0"/>
          </a:p>
        </p:txBody>
      </p:sp>
      <p:sp>
        <p:nvSpPr>
          <p:cNvPr id="3" name="Content Placeholder 2"/>
          <p:cNvSpPr>
            <a:spLocks noGrp="1"/>
          </p:cNvSpPr>
          <p:nvPr>
            <p:ph idx="1"/>
          </p:nvPr>
        </p:nvSpPr>
        <p:spPr/>
        <p:txBody>
          <a:bodyPr/>
          <a:lstStyle/>
          <a:p>
            <a:r>
              <a:rPr lang="en-US" dirty="0" smtClean="0"/>
              <a:t>Aorta and pulmonary artery are connected to the wrong ventricle (transposed).</a:t>
            </a:r>
          </a:p>
          <a:p>
            <a:r>
              <a:rPr lang="en-US" dirty="0" smtClean="0"/>
              <a:t>Most common cyanotic CHD presenting with cyanosis at birth.	</a:t>
            </a:r>
          </a:p>
          <a:p>
            <a:pPr lvl="1"/>
            <a:r>
              <a:rPr lang="en-US" dirty="0" smtClean="0"/>
              <a:t>Incidence: 3-5 % of all CHD</a:t>
            </a:r>
          </a:p>
          <a:p>
            <a:pPr lvl="1"/>
            <a:r>
              <a:rPr lang="en-US" dirty="0" smtClean="0"/>
              <a:t>More common in male</a:t>
            </a:r>
          </a:p>
          <a:p>
            <a:pPr lvl="1"/>
            <a:r>
              <a:rPr lang="en-US" dirty="0" smtClean="0"/>
              <a:t>Higher incidence in infant of diabetic mother</a:t>
            </a:r>
          </a:p>
          <a:p>
            <a:pPr lvl="1"/>
            <a:endParaRPr lang="en-US" dirty="0" smtClean="0"/>
          </a:p>
          <a:p>
            <a:pPr lvl="1"/>
            <a:endParaRPr lang="en-US" dirty="0" smtClean="0"/>
          </a:p>
          <a:p>
            <a:pPr lvl="1"/>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D99694"/>
          </a:solidFill>
        </p:spPr>
        <p:txBody>
          <a:bodyPr/>
          <a:lstStyle/>
          <a:p>
            <a:r>
              <a:rPr lang="en-US" b="1" dirty="0" smtClean="0"/>
              <a:t>VSD</a:t>
            </a:r>
            <a:endParaRPr lang="en-US" b="1" dirty="0"/>
          </a:p>
        </p:txBody>
      </p:sp>
      <p:pic>
        <p:nvPicPr>
          <p:cNvPr id="4" name="Picture 3"/>
          <p:cNvPicPr>
            <a:picLocks noChangeAspect="1"/>
          </p:cNvPicPr>
          <p:nvPr/>
        </p:nvPicPr>
        <p:blipFill>
          <a:blip r:embed="rId2"/>
          <a:stretch>
            <a:fillRect/>
          </a:stretch>
        </p:blipFill>
        <p:spPr>
          <a:xfrm>
            <a:off x="2065809" y="1432938"/>
            <a:ext cx="4813689" cy="4870769"/>
          </a:xfrm>
          <a:prstGeom prst="rect">
            <a:avLst/>
          </a:prstGeom>
        </p:spPr>
      </p:pic>
      <p:sp>
        <p:nvSpPr>
          <p:cNvPr id="5" name="Rectangle 4"/>
          <p:cNvSpPr/>
          <p:nvPr/>
        </p:nvSpPr>
        <p:spPr>
          <a:xfrm>
            <a:off x="206790" y="5980541"/>
            <a:ext cx="3718037" cy="646331"/>
          </a:xfrm>
          <a:prstGeom prst="rect">
            <a:avLst/>
          </a:prstGeom>
        </p:spPr>
        <p:txBody>
          <a:bodyPr wrap="square">
            <a:spAutoFit/>
          </a:bodyPr>
          <a:lstStyle/>
          <a:p>
            <a:r>
              <a:rPr lang="en-US" dirty="0" smtClean="0"/>
              <a:t>LA is left and posterior.</a:t>
            </a:r>
          </a:p>
          <a:p>
            <a:r>
              <a:rPr lang="en-US" dirty="0" smtClean="0"/>
              <a:t>RV anterior and behind the sternum. </a:t>
            </a:r>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5B3D7"/>
          </a:solidFill>
        </p:spPr>
        <p:txBody>
          <a:bodyPr>
            <a:normAutofit fontScale="90000"/>
          </a:bodyPr>
          <a:lstStyle/>
          <a:p>
            <a:r>
              <a:rPr lang="en-US" b="1" dirty="0" smtClean="0"/>
              <a:t>Transposition of the Great Arteries </a:t>
            </a:r>
            <a:endParaRPr lang="en-US" dirty="0"/>
          </a:p>
        </p:txBody>
      </p:sp>
      <p:sp>
        <p:nvSpPr>
          <p:cNvPr id="3" name="Content Placeholder 2"/>
          <p:cNvSpPr>
            <a:spLocks noGrp="1"/>
          </p:cNvSpPr>
          <p:nvPr>
            <p:ph idx="1"/>
          </p:nvPr>
        </p:nvSpPr>
        <p:spPr/>
        <p:txBody>
          <a:bodyPr>
            <a:normAutofit lnSpcReduction="10000"/>
          </a:bodyPr>
          <a:lstStyle/>
          <a:p>
            <a:r>
              <a:rPr lang="en-US" dirty="0" smtClean="0"/>
              <a:t>Pathophysiology:</a:t>
            </a:r>
          </a:p>
          <a:p>
            <a:pPr lvl="1"/>
            <a:r>
              <a:rPr lang="en-US" dirty="0" smtClean="0"/>
              <a:t>In Normal heart:</a:t>
            </a:r>
          </a:p>
          <a:p>
            <a:pPr lvl="2"/>
            <a:r>
              <a:rPr lang="en-US" dirty="0" smtClean="0"/>
              <a:t>Pulmonary and systemic circulations are in series (crossed)  with one another. </a:t>
            </a:r>
          </a:p>
          <a:p>
            <a:pPr lvl="1"/>
            <a:r>
              <a:rPr lang="en-US" dirty="0" smtClean="0"/>
              <a:t>In D-TGA:</a:t>
            </a:r>
          </a:p>
          <a:p>
            <a:pPr lvl="2"/>
            <a:r>
              <a:rPr lang="en-US" dirty="0" smtClean="0"/>
              <a:t>Pulmonary and systemic circulations are in parallel (and separate) with one another</a:t>
            </a:r>
          </a:p>
          <a:p>
            <a:pPr lvl="3"/>
            <a:r>
              <a:rPr lang="en-US" dirty="0" smtClean="0"/>
              <a:t>Pulmonary artery arise from LV carrying oxygenated red blood</a:t>
            </a:r>
          </a:p>
          <a:p>
            <a:pPr lvl="3"/>
            <a:r>
              <a:rPr lang="en-US" dirty="0" smtClean="0"/>
              <a:t>Aorta arise from RV carrying de-oxygenated blue blood</a:t>
            </a:r>
          </a:p>
          <a:p>
            <a:pPr lvl="3"/>
            <a:r>
              <a:rPr lang="en-US" dirty="0" smtClean="0"/>
              <a:t>Therefore, if there was no L-R (for mixing of blood) shunt the baby will be severely cyanotic.</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5B3D7"/>
          </a:solidFill>
        </p:spPr>
        <p:txBody>
          <a:bodyPr>
            <a:normAutofit fontScale="90000"/>
          </a:bodyPr>
          <a:lstStyle/>
          <a:p>
            <a:r>
              <a:rPr lang="en-US" b="1" dirty="0" smtClean="0"/>
              <a:t>Transposition of the Great Arteries </a:t>
            </a:r>
            <a:endParaRPr lang="en-US" dirty="0"/>
          </a:p>
        </p:txBody>
      </p:sp>
      <p:sp>
        <p:nvSpPr>
          <p:cNvPr id="3" name="Content Placeholder 2"/>
          <p:cNvSpPr>
            <a:spLocks noGrp="1"/>
          </p:cNvSpPr>
          <p:nvPr>
            <p:ph idx="1"/>
          </p:nvPr>
        </p:nvSpPr>
        <p:spPr/>
        <p:txBody>
          <a:bodyPr/>
          <a:lstStyle/>
          <a:p>
            <a:r>
              <a:rPr lang="en-US" dirty="0" smtClean="0"/>
              <a:t>Pathophysiology:</a:t>
            </a:r>
          </a:p>
          <a:p>
            <a:pPr lvl="1"/>
            <a:r>
              <a:rPr lang="en-US" dirty="0" smtClean="0"/>
              <a:t>Mixing of oxygenated and deoxygenated blood can occur at three levels:</a:t>
            </a:r>
          </a:p>
          <a:p>
            <a:pPr lvl="2"/>
            <a:r>
              <a:rPr lang="en-US" dirty="0" smtClean="0"/>
              <a:t>Atrial level via ASD/PFO patent foramen </a:t>
            </a:r>
            <a:r>
              <a:rPr lang="en-US" dirty="0" err="1" smtClean="0"/>
              <a:t>ovale</a:t>
            </a:r>
            <a:r>
              <a:rPr lang="en-US" dirty="0" smtClean="0"/>
              <a:t> (most important)</a:t>
            </a:r>
          </a:p>
          <a:p>
            <a:pPr lvl="2"/>
            <a:r>
              <a:rPr lang="en-US" dirty="0" smtClean="0"/>
              <a:t>Great arteries level via PDA</a:t>
            </a:r>
          </a:p>
          <a:p>
            <a:pPr lvl="2"/>
            <a:r>
              <a:rPr lang="en-US" dirty="0" smtClean="0"/>
              <a:t>Ventricular level via VSD (if present)</a:t>
            </a:r>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5B3D7"/>
          </a:solidFill>
        </p:spPr>
        <p:txBody>
          <a:bodyPr>
            <a:normAutofit fontScale="90000"/>
          </a:bodyPr>
          <a:lstStyle/>
          <a:p>
            <a:r>
              <a:rPr lang="en-US" b="1" dirty="0" smtClean="0"/>
              <a:t>Transposition of the Great Arteries </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Well tolerated during fetal life like other CHD</a:t>
            </a:r>
          </a:p>
          <a:p>
            <a:r>
              <a:rPr lang="en-US" dirty="0" smtClean="0"/>
              <a:t>After birth:</a:t>
            </a:r>
          </a:p>
          <a:p>
            <a:pPr lvl="1"/>
            <a:r>
              <a:rPr lang="en-US" dirty="0" smtClean="0"/>
              <a:t>Severely Cyanotic:</a:t>
            </a:r>
          </a:p>
          <a:p>
            <a:pPr lvl="2"/>
            <a:r>
              <a:rPr lang="en-US" dirty="0" smtClean="0"/>
              <a:t>“reverse differential cyanosis”: its seen when the TGA is associated with both PDA and pulmonary HTN. Because the increase in the pulmonary pressure creates a L-R shunt through the PDA to the Aorta resulting blue arms and red legs. </a:t>
            </a:r>
          </a:p>
          <a:p>
            <a:pPr lvl="1"/>
            <a:r>
              <a:rPr lang="en-US" dirty="0" smtClean="0"/>
              <a:t>No signs of respiratory distress</a:t>
            </a:r>
          </a:p>
          <a:p>
            <a:pPr lvl="1"/>
            <a:r>
              <a:rPr lang="en-US" dirty="0" smtClean="0"/>
              <a:t>Single second heart sound</a:t>
            </a:r>
          </a:p>
          <a:p>
            <a:pPr lvl="1"/>
            <a:r>
              <a:rPr lang="en-US" dirty="0" smtClean="0"/>
              <a:t>Typically: no murmur (most cyanotic heart diseases come with a defected s</a:t>
            </a:r>
            <a:r>
              <a:rPr lang="en-US" baseline="-25000" dirty="0" smtClean="0"/>
              <a:t>2</a:t>
            </a:r>
            <a:r>
              <a:rPr lang="en-US" dirty="0" smtClean="0"/>
              <a:t> and not as a murmur)</a:t>
            </a:r>
          </a:p>
          <a:p>
            <a:pPr lvl="1"/>
            <a:r>
              <a:rPr lang="en-US" dirty="0" err="1" smtClean="0"/>
              <a:t>Hyperoxic</a:t>
            </a:r>
            <a:r>
              <a:rPr lang="en-US" dirty="0" smtClean="0"/>
              <a:t> test: fail</a:t>
            </a:r>
          </a:p>
          <a:p>
            <a:pPr lvl="1"/>
            <a:r>
              <a:rPr lang="en-US" dirty="0" smtClean="0"/>
              <a:t>Note: its seen in big male infants who are deeply cyanotic but without respiratory distress.</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5B3D7"/>
          </a:solidFill>
        </p:spPr>
        <p:txBody>
          <a:bodyPr>
            <a:normAutofit fontScale="90000"/>
          </a:bodyPr>
          <a:lstStyle/>
          <a:p>
            <a:r>
              <a:rPr lang="en-US" b="1" dirty="0" smtClean="0"/>
              <a:t>Transposition of the Great Arteries </a:t>
            </a:r>
            <a:endParaRPr lang="en-US" dirty="0"/>
          </a:p>
        </p:txBody>
      </p:sp>
      <p:sp>
        <p:nvSpPr>
          <p:cNvPr id="3" name="Content Placeholder 2"/>
          <p:cNvSpPr>
            <a:spLocks noGrp="1"/>
          </p:cNvSpPr>
          <p:nvPr>
            <p:ph idx="1"/>
          </p:nvPr>
        </p:nvSpPr>
        <p:spPr>
          <a:xfrm>
            <a:off x="457200" y="1600200"/>
            <a:ext cx="5413022" cy="4525963"/>
          </a:xfrm>
        </p:spPr>
        <p:txBody>
          <a:bodyPr>
            <a:normAutofit fontScale="85000" lnSpcReduction="20000"/>
          </a:bodyPr>
          <a:lstStyle/>
          <a:p>
            <a:r>
              <a:rPr lang="en-US" dirty="0" smtClean="0"/>
              <a:t>Diagnosis:</a:t>
            </a:r>
          </a:p>
          <a:p>
            <a:pPr lvl="1"/>
            <a:r>
              <a:rPr lang="en-US" dirty="0" smtClean="0"/>
              <a:t>Chest X-ray: normal or  </a:t>
            </a:r>
          </a:p>
          <a:p>
            <a:pPr lvl="2"/>
            <a:r>
              <a:rPr lang="en-US" dirty="0" smtClean="0"/>
              <a:t>“egg on a string” appearance because of a narrow aorta.</a:t>
            </a:r>
          </a:p>
          <a:p>
            <a:pPr lvl="2"/>
            <a:r>
              <a:rPr lang="en-US" dirty="0" smtClean="0"/>
              <a:t>Increase pulmonary vascular marking. </a:t>
            </a:r>
          </a:p>
          <a:p>
            <a:pPr lvl="1"/>
            <a:r>
              <a:rPr lang="en-US" dirty="0" smtClean="0"/>
              <a:t>ECG: </a:t>
            </a:r>
          </a:p>
          <a:p>
            <a:pPr lvl="2"/>
            <a:r>
              <a:rPr lang="en-US" dirty="0" smtClean="0"/>
              <a:t>Typically normal</a:t>
            </a:r>
          </a:p>
          <a:p>
            <a:pPr lvl="1"/>
            <a:r>
              <a:rPr lang="en-US" dirty="0" smtClean="0"/>
              <a:t>ECHO: </a:t>
            </a:r>
          </a:p>
          <a:p>
            <a:pPr lvl="2"/>
            <a:r>
              <a:rPr lang="en-US" dirty="0" smtClean="0"/>
              <a:t>procedure of choice to establish diagnosis</a:t>
            </a:r>
          </a:p>
          <a:p>
            <a:pPr lvl="1"/>
            <a:r>
              <a:rPr lang="en-US" dirty="0" smtClean="0"/>
              <a:t>Cardiac </a:t>
            </a:r>
            <a:r>
              <a:rPr lang="en-US" dirty="0" err="1" smtClean="0"/>
              <a:t>Cath</a:t>
            </a:r>
            <a:r>
              <a:rPr lang="en-US" dirty="0" smtClean="0"/>
              <a:t>:</a:t>
            </a:r>
          </a:p>
          <a:p>
            <a:pPr lvl="2"/>
            <a:r>
              <a:rPr lang="en-US" dirty="0" smtClean="0"/>
              <a:t>might be needed to define coronary arteries anatomy.</a:t>
            </a:r>
          </a:p>
          <a:p>
            <a:pPr lvl="1"/>
            <a:endParaRPr lang="en-US" dirty="0"/>
          </a:p>
        </p:txBody>
      </p:sp>
      <p:pic>
        <p:nvPicPr>
          <p:cNvPr id="4" name="Picture 3" descr="egg on string heart.jpg"/>
          <p:cNvPicPr>
            <a:picLocks noChangeAspect="1"/>
          </p:cNvPicPr>
          <p:nvPr/>
        </p:nvPicPr>
        <p:blipFill>
          <a:blip r:embed="rId2">
            <a:lum bright="-14000" contrast="17000"/>
          </a:blip>
          <a:stretch>
            <a:fillRect/>
          </a:stretch>
        </p:blipFill>
        <p:spPr>
          <a:xfrm>
            <a:off x="5700889" y="2001475"/>
            <a:ext cx="3211689" cy="2987754"/>
          </a:xfrm>
          <a:prstGeom prst="rect">
            <a:avLst/>
          </a:prstGeom>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5B3D7"/>
          </a:solidFill>
        </p:spPr>
        <p:txBody>
          <a:bodyPr>
            <a:normAutofit fontScale="90000"/>
          </a:bodyPr>
          <a:lstStyle/>
          <a:p>
            <a:r>
              <a:rPr lang="en-US" b="1" dirty="0" smtClean="0"/>
              <a:t>Transposition of the Great Arteries </a:t>
            </a:r>
            <a:endParaRPr lang="en-US" dirty="0"/>
          </a:p>
        </p:txBody>
      </p:sp>
      <p:sp>
        <p:nvSpPr>
          <p:cNvPr id="3" name="Content Placeholder 2"/>
          <p:cNvSpPr>
            <a:spLocks noGrp="1"/>
          </p:cNvSpPr>
          <p:nvPr>
            <p:ph idx="1"/>
          </p:nvPr>
        </p:nvSpPr>
        <p:spPr>
          <a:xfrm>
            <a:off x="0" y="1417638"/>
            <a:ext cx="9144000" cy="5440362"/>
          </a:xfrm>
        </p:spPr>
        <p:txBody>
          <a:bodyPr>
            <a:normAutofit fontScale="85000" lnSpcReduction="20000"/>
          </a:bodyPr>
          <a:lstStyle/>
          <a:p>
            <a:r>
              <a:rPr lang="en-US" dirty="0" smtClean="0"/>
              <a:t>Treatment:</a:t>
            </a:r>
          </a:p>
          <a:p>
            <a:pPr lvl="1"/>
            <a:r>
              <a:rPr lang="en-US" dirty="0" smtClean="0"/>
              <a:t>Supportive:</a:t>
            </a:r>
          </a:p>
          <a:p>
            <a:pPr lvl="2"/>
            <a:r>
              <a:rPr lang="en-US" dirty="0" smtClean="0"/>
              <a:t>The systemic circulation in TGA is de-oxygenated while the pulmonary circulation will be carrying oxygenated blood, therefore we must create a </a:t>
            </a:r>
            <a:r>
              <a:rPr lang="en-US" dirty="0" err="1" smtClean="0"/>
              <a:t>septal</a:t>
            </a:r>
            <a:r>
              <a:rPr lang="en-US" dirty="0" smtClean="0"/>
              <a:t> defect at any level so that mixed blood can reach the systemic circulation instead of purely de-oxygenated blood.</a:t>
            </a:r>
          </a:p>
          <a:p>
            <a:pPr lvl="2"/>
            <a:r>
              <a:rPr lang="en-US" dirty="0" smtClean="0"/>
              <a:t>Prostaglandin E2 (to keep PDA open) its not efficient alone.</a:t>
            </a:r>
          </a:p>
          <a:p>
            <a:pPr lvl="2"/>
            <a:r>
              <a:rPr lang="en-US" dirty="0" smtClean="0"/>
              <a:t>Balloon atrial </a:t>
            </a:r>
            <a:r>
              <a:rPr lang="en-US" dirty="0" err="1" smtClean="0"/>
              <a:t>septostomy</a:t>
            </a:r>
            <a:r>
              <a:rPr lang="en-US" dirty="0" smtClean="0"/>
              <a:t> (the best way to establish good mixing). It’s better than creating a VSD, because in VSD the mixing will only occur during systole where there is pressure difference, while in ASD the pressure is nearly equal all the time; therefore, better shunting.</a:t>
            </a:r>
          </a:p>
          <a:p>
            <a:pPr lvl="1"/>
            <a:r>
              <a:rPr lang="en-US" dirty="0" smtClean="0"/>
              <a:t>Definite intervention:</a:t>
            </a:r>
          </a:p>
          <a:p>
            <a:pPr lvl="2"/>
            <a:r>
              <a:rPr lang="en-US" dirty="0" smtClean="0"/>
              <a:t> arterial switch operation (ASO)</a:t>
            </a:r>
          </a:p>
          <a:p>
            <a:pPr lvl="3"/>
            <a:r>
              <a:rPr lang="en-US" dirty="0" smtClean="0"/>
              <a:t>Switch of great arteries</a:t>
            </a:r>
          </a:p>
          <a:p>
            <a:pPr lvl="3"/>
            <a:r>
              <a:rPr lang="en-US" dirty="0" smtClean="0"/>
              <a:t>Moving coronaries to what is called “neo-aorta”</a:t>
            </a:r>
          </a:p>
          <a:p>
            <a:pPr lvl="2"/>
            <a:r>
              <a:rPr lang="en-US" dirty="0" smtClean="0"/>
              <a:t>Atrial switch operation  (not used anymore)</a:t>
            </a:r>
          </a:p>
          <a:p>
            <a:pPr lvl="3"/>
            <a:r>
              <a:rPr lang="en-US" dirty="0" smtClean="0"/>
              <a:t>Mustard and </a:t>
            </a:r>
            <a:r>
              <a:rPr lang="en-US" dirty="0" err="1" smtClean="0"/>
              <a:t>Senning</a:t>
            </a:r>
            <a:r>
              <a:rPr lang="en-US" dirty="0" smtClean="0"/>
              <a:t> procedures</a:t>
            </a:r>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5B3D7"/>
          </a:solidFill>
        </p:spPr>
        <p:txBody>
          <a:bodyPr>
            <a:normAutofit fontScale="90000"/>
          </a:bodyPr>
          <a:lstStyle/>
          <a:p>
            <a:r>
              <a:rPr lang="en-US" b="1" dirty="0"/>
              <a:t>Total Anomalous Pulmonary Venous Return</a:t>
            </a:r>
            <a:endParaRPr lang="en-US" dirty="0"/>
          </a:p>
        </p:txBody>
      </p:sp>
      <p:pic>
        <p:nvPicPr>
          <p:cNvPr id="4" name="Picture 3"/>
          <p:cNvPicPr>
            <a:picLocks noChangeAspect="1"/>
          </p:cNvPicPr>
          <p:nvPr/>
        </p:nvPicPr>
        <p:blipFill>
          <a:blip r:embed="rId2"/>
          <a:stretch>
            <a:fillRect/>
          </a:stretch>
        </p:blipFill>
        <p:spPr>
          <a:xfrm>
            <a:off x="2231290" y="1636631"/>
            <a:ext cx="4823020" cy="4690623"/>
          </a:xfrm>
          <a:prstGeom prst="rect">
            <a:avLst/>
          </a:prstGeom>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5B3D7"/>
          </a:solidFill>
        </p:spPr>
        <p:txBody>
          <a:bodyPr>
            <a:normAutofit fontScale="90000"/>
          </a:bodyPr>
          <a:lstStyle/>
          <a:p>
            <a:r>
              <a:rPr lang="en-US" b="1" dirty="0" smtClean="0"/>
              <a:t>Total Anomalous Pulmonary Venous Return</a:t>
            </a:r>
            <a:endParaRPr lang="en-US" dirty="0"/>
          </a:p>
        </p:txBody>
      </p:sp>
      <p:sp>
        <p:nvSpPr>
          <p:cNvPr id="3" name="Content Placeholder 2"/>
          <p:cNvSpPr>
            <a:spLocks noGrp="1"/>
          </p:cNvSpPr>
          <p:nvPr>
            <p:ph idx="1"/>
          </p:nvPr>
        </p:nvSpPr>
        <p:spPr>
          <a:xfrm>
            <a:off x="0" y="1417638"/>
            <a:ext cx="9042400" cy="5440362"/>
          </a:xfrm>
        </p:spPr>
        <p:txBody>
          <a:bodyPr>
            <a:normAutofit fontScale="70000" lnSpcReduction="20000"/>
          </a:bodyPr>
          <a:lstStyle/>
          <a:p>
            <a:r>
              <a:rPr lang="en-US" dirty="0" smtClean="0"/>
              <a:t>All 4 pulmonary veins returns anomalously to the right atrium instead of the left atrium. There is only one pathway of circulation, from the pulmonary veins to:  </a:t>
            </a:r>
          </a:p>
          <a:p>
            <a:pPr lvl="1"/>
            <a:r>
              <a:rPr lang="en-US" dirty="0" smtClean="0"/>
              <a:t>SVC in Supra-cardiac (50%) most common type.</a:t>
            </a:r>
          </a:p>
          <a:p>
            <a:pPr lvl="1"/>
            <a:r>
              <a:rPr lang="en-US" dirty="0" smtClean="0"/>
              <a:t>RA-RV intra-cardiac (25%)</a:t>
            </a:r>
          </a:p>
          <a:p>
            <a:pPr lvl="1"/>
            <a:r>
              <a:rPr lang="en-US" dirty="0" smtClean="0"/>
              <a:t>IVC in Infra-cardiac (20%)</a:t>
            </a:r>
          </a:p>
          <a:p>
            <a:pPr lvl="1"/>
            <a:r>
              <a:rPr lang="en-US" dirty="0" smtClean="0"/>
              <a:t>Mixed (5%)</a:t>
            </a:r>
          </a:p>
          <a:p>
            <a:pPr lvl="1">
              <a:buNone/>
            </a:pPr>
            <a:r>
              <a:rPr lang="en-US" dirty="0" smtClean="0"/>
              <a:t>The Oxygenated blood coming from the lung will mix with the deoxygenated blood in the RV which will drop the saturation to 85%. The oxygen saturation can reach 90-95% but never reach 100%, must do echo to confirm. </a:t>
            </a:r>
          </a:p>
          <a:p>
            <a:r>
              <a:rPr lang="en-US" dirty="0" smtClean="0"/>
              <a:t>Can be:</a:t>
            </a:r>
          </a:p>
          <a:p>
            <a:pPr lvl="1"/>
            <a:r>
              <a:rPr lang="en-US" dirty="0" smtClean="0"/>
              <a:t>Obstructed TAPVR: pulmonary venous flow obstruction resulting in lesser O</a:t>
            </a:r>
            <a:r>
              <a:rPr lang="en-US" baseline="-25000" dirty="0" smtClean="0"/>
              <a:t>2</a:t>
            </a:r>
            <a:r>
              <a:rPr lang="en-US" dirty="0" smtClean="0"/>
              <a:t> saturation and reflux pulmonary vasoconstriction leading to pulmonary hypertension therefore giving PG here will be a killer because PDA is already congested.</a:t>
            </a:r>
          </a:p>
          <a:p>
            <a:pPr lvl="1"/>
            <a:r>
              <a:rPr lang="en-US" dirty="0" smtClean="0"/>
              <a:t>Non-obstructed TAPVR: will present with tachypnea and low saturation. They can present later on with bronchiolitis. </a:t>
            </a:r>
          </a:p>
          <a:p>
            <a:pPr lvl="1"/>
            <a:endParaRPr lang="en-US" dirty="0" smtClean="0"/>
          </a:p>
          <a:p>
            <a:pPr lvl="1"/>
            <a:endParaRPr lang="en-US" dirty="0"/>
          </a:p>
        </p:txBody>
      </p:sp>
      <p:pic>
        <p:nvPicPr>
          <p:cNvPr id="4" name="Picture 3"/>
          <p:cNvPicPr>
            <a:picLocks noChangeAspect="1"/>
          </p:cNvPicPr>
          <p:nvPr/>
        </p:nvPicPr>
        <p:blipFill>
          <a:blip r:embed="rId2"/>
          <a:stretch>
            <a:fillRect/>
          </a:stretch>
        </p:blipFill>
        <p:spPr>
          <a:xfrm>
            <a:off x="6591300" y="2019300"/>
            <a:ext cx="2028757" cy="151351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5B3D7"/>
          </a:solidFill>
        </p:spPr>
        <p:txBody>
          <a:bodyPr>
            <a:normAutofit fontScale="90000"/>
          </a:bodyPr>
          <a:lstStyle/>
          <a:p>
            <a:r>
              <a:rPr lang="en-US" b="1" dirty="0" smtClean="0"/>
              <a:t>Total Anomalous Pulmonary Venous Return</a:t>
            </a:r>
            <a:endParaRPr lang="en-US" dirty="0"/>
          </a:p>
        </p:txBody>
      </p:sp>
      <p:sp>
        <p:nvSpPr>
          <p:cNvPr id="3" name="Content Placeholder 2"/>
          <p:cNvSpPr>
            <a:spLocks noGrp="1"/>
          </p:cNvSpPr>
          <p:nvPr>
            <p:ph idx="1"/>
          </p:nvPr>
        </p:nvSpPr>
        <p:spPr>
          <a:xfrm>
            <a:off x="457200" y="1600200"/>
            <a:ext cx="5206772" cy="5035018"/>
          </a:xfrm>
        </p:spPr>
        <p:txBody>
          <a:bodyPr>
            <a:normAutofit fontScale="70000" lnSpcReduction="20000"/>
          </a:bodyPr>
          <a:lstStyle/>
          <a:p>
            <a:r>
              <a:rPr lang="en-US" dirty="0" smtClean="0"/>
              <a:t>Clinical Feature:</a:t>
            </a:r>
          </a:p>
          <a:p>
            <a:pPr lvl="1"/>
            <a:r>
              <a:rPr lang="en-US" dirty="0" smtClean="0"/>
              <a:t>Cyanosis at birth</a:t>
            </a:r>
          </a:p>
          <a:p>
            <a:pPr lvl="1"/>
            <a:r>
              <a:rPr lang="en-US" dirty="0" smtClean="0"/>
              <a:t>Severities depend degree of obstruction</a:t>
            </a:r>
          </a:p>
          <a:p>
            <a:r>
              <a:rPr lang="en-US" dirty="0" smtClean="0"/>
              <a:t>Diagnosis:</a:t>
            </a:r>
          </a:p>
          <a:p>
            <a:pPr lvl="1"/>
            <a:r>
              <a:rPr lang="en-US" dirty="0" smtClean="0"/>
              <a:t>Chest X-ray:</a:t>
            </a:r>
          </a:p>
          <a:p>
            <a:pPr lvl="2"/>
            <a:r>
              <a:rPr lang="en-US" dirty="0" smtClean="0"/>
              <a:t>Increased pulmonary vascular markings</a:t>
            </a:r>
          </a:p>
          <a:p>
            <a:pPr lvl="2"/>
            <a:r>
              <a:rPr lang="en-US" dirty="0" smtClean="0"/>
              <a:t>“Figure of eight” in obstructed </a:t>
            </a:r>
            <a:r>
              <a:rPr lang="en-US" dirty="0" err="1" smtClean="0"/>
              <a:t>supracardiac</a:t>
            </a:r>
            <a:r>
              <a:rPr lang="en-US" dirty="0" smtClean="0"/>
              <a:t> TAPVR or snow man appearance because the heart is receiving less blood and the veins of the neck are congested. </a:t>
            </a:r>
          </a:p>
          <a:p>
            <a:pPr lvl="2"/>
            <a:r>
              <a:rPr lang="en-US" dirty="0" smtClean="0"/>
              <a:t>Small heart and congested lung.</a:t>
            </a:r>
          </a:p>
          <a:p>
            <a:pPr lvl="1"/>
            <a:r>
              <a:rPr lang="en-US" dirty="0" smtClean="0"/>
              <a:t>ECG: RVH</a:t>
            </a:r>
          </a:p>
          <a:p>
            <a:pPr lvl="1"/>
            <a:r>
              <a:rPr lang="en-US" dirty="0" smtClean="0"/>
              <a:t>ECHO: Confirm </a:t>
            </a:r>
            <a:r>
              <a:rPr lang="en-US" dirty="0" err="1" smtClean="0"/>
              <a:t>Dx</a:t>
            </a:r>
            <a:endParaRPr lang="en-US" dirty="0" smtClean="0"/>
          </a:p>
          <a:p>
            <a:pPr lvl="1"/>
            <a:r>
              <a:rPr lang="en-US" dirty="0" smtClean="0"/>
              <a:t>Cardiac CT/MRI: may be need to define venous anatomy</a:t>
            </a:r>
            <a:endParaRPr lang="en-US" dirty="0"/>
          </a:p>
        </p:txBody>
      </p:sp>
      <p:pic>
        <p:nvPicPr>
          <p:cNvPr id="4" name="Picture 3"/>
          <p:cNvPicPr>
            <a:picLocks noChangeAspect="1"/>
          </p:cNvPicPr>
          <p:nvPr/>
        </p:nvPicPr>
        <p:blipFill>
          <a:blip r:embed="rId2"/>
          <a:stretch>
            <a:fillRect/>
          </a:stretch>
        </p:blipFill>
        <p:spPr>
          <a:xfrm>
            <a:off x="5663972" y="4497737"/>
            <a:ext cx="3022828" cy="2137481"/>
          </a:xfrm>
          <a:prstGeom prst="rect">
            <a:avLst/>
          </a:prstGeom>
        </p:spPr>
      </p:pic>
      <p:pic>
        <p:nvPicPr>
          <p:cNvPr id="5" name="Picture 4" descr="Figure of eight heart.gif"/>
          <p:cNvPicPr>
            <a:picLocks noChangeAspect="1"/>
          </p:cNvPicPr>
          <p:nvPr/>
        </p:nvPicPr>
        <p:blipFill>
          <a:blip r:embed="rId3">
            <a:lum bright="6000" contrast="-2000"/>
          </a:blip>
          <a:stretch>
            <a:fillRect/>
          </a:stretch>
        </p:blipFill>
        <p:spPr>
          <a:xfrm>
            <a:off x="6043291" y="1467551"/>
            <a:ext cx="2640061" cy="296333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5B3D7"/>
          </a:solidFill>
        </p:spPr>
        <p:txBody>
          <a:bodyPr>
            <a:normAutofit fontScale="90000"/>
          </a:bodyPr>
          <a:lstStyle/>
          <a:p>
            <a:r>
              <a:rPr lang="en-US" b="1" dirty="0" smtClean="0"/>
              <a:t>Total Anomalous Pulmonary Venous Return</a:t>
            </a:r>
            <a:endParaRPr lang="en-US" dirty="0"/>
          </a:p>
        </p:txBody>
      </p:sp>
      <p:sp>
        <p:nvSpPr>
          <p:cNvPr id="3" name="Content Placeholder 2"/>
          <p:cNvSpPr>
            <a:spLocks noGrp="1"/>
          </p:cNvSpPr>
          <p:nvPr>
            <p:ph idx="1"/>
          </p:nvPr>
        </p:nvSpPr>
        <p:spPr/>
        <p:txBody>
          <a:bodyPr/>
          <a:lstStyle/>
          <a:p>
            <a:r>
              <a:rPr lang="en-US" dirty="0" smtClean="0"/>
              <a:t>Treatment</a:t>
            </a:r>
          </a:p>
          <a:p>
            <a:pPr lvl="1"/>
            <a:r>
              <a:rPr lang="en-US" dirty="0" smtClean="0"/>
              <a:t>TAPVR is the only cyanotic CHD which can get worse with Prostaglandin E2 infusion. </a:t>
            </a:r>
          </a:p>
          <a:p>
            <a:pPr lvl="1"/>
            <a:r>
              <a:rPr lang="en-US" dirty="0" smtClean="0"/>
              <a:t>Surgical repair is the only available option</a:t>
            </a:r>
          </a:p>
          <a:p>
            <a:pPr lvl="3"/>
            <a:r>
              <a:rPr lang="en-US" dirty="0" smtClean="0"/>
              <a:t>Emergency surgical repair is required with obstructed TAPVR</a:t>
            </a:r>
          </a:p>
          <a:p>
            <a:pPr lvl="3"/>
            <a:endParaRPr 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5B3D7"/>
          </a:solidFill>
        </p:spPr>
        <p:txBody>
          <a:bodyPr/>
          <a:lstStyle/>
          <a:p>
            <a:r>
              <a:rPr lang="en-US" b="1" dirty="0" err="1"/>
              <a:t>Hypoplastic</a:t>
            </a:r>
            <a:r>
              <a:rPr lang="en-US" b="1" dirty="0"/>
              <a:t> Left Heart Syndrome</a:t>
            </a:r>
            <a:endParaRPr lang="en-US" dirty="0"/>
          </a:p>
        </p:txBody>
      </p:sp>
      <p:pic>
        <p:nvPicPr>
          <p:cNvPr id="4" name="Picture 3"/>
          <p:cNvPicPr>
            <a:picLocks noChangeAspect="1"/>
          </p:cNvPicPr>
          <p:nvPr/>
        </p:nvPicPr>
        <p:blipFill>
          <a:blip r:embed="rId2"/>
          <a:stretch>
            <a:fillRect/>
          </a:stretch>
        </p:blipFill>
        <p:spPr>
          <a:xfrm>
            <a:off x="2231291" y="1586040"/>
            <a:ext cx="4943166" cy="494316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D99694"/>
          </a:solidFill>
        </p:spPr>
        <p:txBody>
          <a:bodyPr/>
          <a:lstStyle/>
          <a:p>
            <a:r>
              <a:rPr lang="en-US" b="1" dirty="0" smtClean="0"/>
              <a:t>VSD</a:t>
            </a:r>
            <a:endParaRPr lang="en-US" b="1" dirty="0"/>
          </a:p>
        </p:txBody>
      </p:sp>
      <p:sp>
        <p:nvSpPr>
          <p:cNvPr id="3" name="Content Placeholder 2"/>
          <p:cNvSpPr>
            <a:spLocks noGrp="1"/>
          </p:cNvSpPr>
          <p:nvPr>
            <p:ph idx="1"/>
          </p:nvPr>
        </p:nvSpPr>
        <p:spPr>
          <a:xfrm>
            <a:off x="287869" y="1600200"/>
            <a:ext cx="5144910" cy="4525963"/>
          </a:xfrm>
        </p:spPr>
        <p:txBody>
          <a:bodyPr>
            <a:normAutofit fontScale="92500" lnSpcReduction="20000"/>
          </a:bodyPr>
          <a:lstStyle/>
          <a:p>
            <a:r>
              <a:rPr lang="en-US" dirty="0" smtClean="0"/>
              <a:t>Most common form of CHD</a:t>
            </a:r>
          </a:p>
          <a:p>
            <a:pPr lvl="1"/>
            <a:r>
              <a:rPr lang="en-US" dirty="0" smtClean="0"/>
              <a:t>30-35 % of CHD</a:t>
            </a:r>
          </a:p>
          <a:p>
            <a:r>
              <a:rPr lang="en-US" dirty="0" smtClean="0"/>
              <a:t>Divided into:</a:t>
            </a:r>
          </a:p>
          <a:p>
            <a:pPr lvl="1"/>
            <a:r>
              <a:rPr lang="en-US" dirty="0" smtClean="0"/>
              <a:t>Defect in </a:t>
            </a:r>
            <a:r>
              <a:rPr lang="en-US" dirty="0" err="1" smtClean="0"/>
              <a:t>membarnous</a:t>
            </a:r>
            <a:r>
              <a:rPr lang="en-US" dirty="0" smtClean="0"/>
              <a:t> septum (MV, TV, PA, Aorta)</a:t>
            </a:r>
          </a:p>
          <a:p>
            <a:pPr lvl="1"/>
            <a:r>
              <a:rPr lang="en-US" dirty="0" smtClean="0"/>
              <a:t> (70% of all </a:t>
            </a:r>
            <a:r>
              <a:rPr lang="en-US" dirty="0" err="1" smtClean="0"/>
              <a:t>VSDs</a:t>
            </a:r>
            <a:r>
              <a:rPr lang="en-US" dirty="0" smtClean="0"/>
              <a:t>)</a:t>
            </a:r>
          </a:p>
          <a:p>
            <a:pPr lvl="2"/>
            <a:r>
              <a:rPr lang="en-US" dirty="0" err="1" smtClean="0"/>
              <a:t>Peri</a:t>
            </a:r>
            <a:r>
              <a:rPr lang="en-US" dirty="0" smtClean="0"/>
              <a:t>-membranous VSD</a:t>
            </a:r>
          </a:p>
          <a:p>
            <a:pPr lvl="1"/>
            <a:r>
              <a:rPr lang="en-US" dirty="0" smtClean="0"/>
              <a:t>Defect in muscular septum (30% of all </a:t>
            </a:r>
            <a:r>
              <a:rPr lang="en-US" dirty="0" err="1" smtClean="0"/>
              <a:t>VSDs</a:t>
            </a:r>
            <a:r>
              <a:rPr lang="en-US" dirty="0" smtClean="0"/>
              <a:t>)</a:t>
            </a:r>
          </a:p>
          <a:p>
            <a:pPr lvl="2"/>
            <a:r>
              <a:rPr lang="en-US" dirty="0" smtClean="0"/>
              <a:t>Inlet VSD</a:t>
            </a:r>
          </a:p>
          <a:p>
            <a:pPr lvl="2"/>
            <a:r>
              <a:rPr lang="en-US" dirty="0" err="1" smtClean="0"/>
              <a:t>Trabecular</a:t>
            </a:r>
            <a:r>
              <a:rPr lang="en-US" dirty="0" smtClean="0"/>
              <a:t> (muscular) VSD</a:t>
            </a:r>
          </a:p>
          <a:p>
            <a:pPr lvl="2"/>
            <a:r>
              <a:rPr lang="en-US" dirty="0" smtClean="0"/>
              <a:t>Outlet VSD</a:t>
            </a:r>
            <a:endParaRPr lang="en-US" dirty="0"/>
          </a:p>
        </p:txBody>
      </p:sp>
      <p:pic>
        <p:nvPicPr>
          <p:cNvPr id="4" name="Picture 3"/>
          <p:cNvPicPr>
            <a:picLocks noChangeAspect="1"/>
          </p:cNvPicPr>
          <p:nvPr/>
        </p:nvPicPr>
        <p:blipFill>
          <a:blip r:embed="rId2"/>
          <a:stretch>
            <a:fillRect/>
          </a:stretch>
        </p:blipFill>
        <p:spPr>
          <a:xfrm>
            <a:off x="5446890" y="1836133"/>
            <a:ext cx="3541887" cy="380166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5B3D7"/>
          </a:solidFill>
        </p:spPr>
        <p:txBody>
          <a:bodyPr/>
          <a:lstStyle/>
          <a:p>
            <a:r>
              <a:rPr lang="en-US" b="1" dirty="0" err="1" smtClean="0"/>
              <a:t>Hypoplastic</a:t>
            </a:r>
            <a:r>
              <a:rPr lang="en-US" b="1" dirty="0" smtClean="0"/>
              <a:t> Left Heart Syndrome</a:t>
            </a:r>
            <a:endParaRPr lang="en-US" dirty="0"/>
          </a:p>
        </p:txBody>
      </p:sp>
      <p:sp>
        <p:nvSpPr>
          <p:cNvPr id="3" name="Content Placeholder 2"/>
          <p:cNvSpPr>
            <a:spLocks noGrp="1"/>
          </p:cNvSpPr>
          <p:nvPr>
            <p:ph idx="1"/>
          </p:nvPr>
        </p:nvSpPr>
        <p:spPr/>
        <p:txBody>
          <a:bodyPr>
            <a:normAutofit lnSpcReduction="10000"/>
          </a:bodyPr>
          <a:lstStyle/>
          <a:p>
            <a:r>
              <a:rPr lang="en-US" dirty="0" smtClean="0"/>
              <a:t>HLHS: one of the most severe form of CHD</a:t>
            </a:r>
          </a:p>
          <a:p>
            <a:pPr lvl="1"/>
            <a:r>
              <a:rPr lang="en-US" dirty="0" smtClean="0"/>
              <a:t>High morbidity and mortality</a:t>
            </a:r>
          </a:p>
          <a:p>
            <a:r>
              <a:rPr lang="en-US" dirty="0" smtClean="0"/>
              <a:t>Incidence: 1-2 % of all CHD</a:t>
            </a:r>
          </a:p>
          <a:p>
            <a:r>
              <a:rPr lang="en-US" dirty="0" smtClean="0"/>
              <a:t>Involved obstruction at multiple level of left heart structures.</a:t>
            </a:r>
          </a:p>
          <a:p>
            <a:pPr lvl="1"/>
            <a:r>
              <a:rPr lang="en-US" dirty="0" smtClean="0"/>
              <a:t>Mitral </a:t>
            </a:r>
            <a:r>
              <a:rPr lang="en-US" dirty="0" err="1" smtClean="0"/>
              <a:t>stenosis</a:t>
            </a:r>
            <a:r>
              <a:rPr lang="en-US" dirty="0" smtClean="0"/>
              <a:t> to mitral </a:t>
            </a:r>
            <a:r>
              <a:rPr lang="en-US" dirty="0" err="1" smtClean="0"/>
              <a:t>atresia</a:t>
            </a:r>
            <a:endParaRPr lang="en-US" dirty="0" smtClean="0"/>
          </a:p>
          <a:p>
            <a:pPr lvl="1"/>
            <a:r>
              <a:rPr lang="en-US" dirty="0" smtClean="0"/>
              <a:t>Variable degree of LV </a:t>
            </a:r>
            <a:r>
              <a:rPr lang="en-US" dirty="0" err="1" smtClean="0"/>
              <a:t>hypoplasia</a:t>
            </a:r>
            <a:endParaRPr lang="en-US" dirty="0" smtClean="0"/>
          </a:p>
          <a:p>
            <a:pPr lvl="1"/>
            <a:r>
              <a:rPr lang="en-US" dirty="0" smtClean="0"/>
              <a:t>Aortic </a:t>
            </a:r>
            <a:r>
              <a:rPr lang="en-US" dirty="0" err="1" smtClean="0"/>
              <a:t>stenosis</a:t>
            </a:r>
            <a:r>
              <a:rPr lang="en-US" dirty="0" smtClean="0"/>
              <a:t> to aortic </a:t>
            </a:r>
            <a:r>
              <a:rPr lang="en-US" dirty="0" err="1" smtClean="0"/>
              <a:t>atresia</a:t>
            </a:r>
            <a:endParaRPr lang="en-US" dirty="0" smtClean="0"/>
          </a:p>
          <a:p>
            <a:pPr lvl="1"/>
            <a:r>
              <a:rPr lang="en-US" dirty="0" smtClean="0"/>
              <a:t>Variable degree of ascending aorta </a:t>
            </a:r>
            <a:r>
              <a:rPr lang="en-US" dirty="0" err="1" smtClean="0"/>
              <a:t>hypoplasia</a:t>
            </a:r>
            <a:endParaRPr lang="en-US" dirty="0" smtClean="0"/>
          </a:p>
          <a:p>
            <a:pPr lvl="1"/>
            <a:endParaRPr lang="en-US"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5B3D7"/>
          </a:solidFill>
        </p:spPr>
        <p:txBody>
          <a:bodyPr/>
          <a:lstStyle/>
          <a:p>
            <a:r>
              <a:rPr lang="en-US" b="1" dirty="0" err="1" smtClean="0"/>
              <a:t>Hypoplastic</a:t>
            </a:r>
            <a:r>
              <a:rPr lang="en-US" b="1" dirty="0" smtClean="0"/>
              <a:t> Left Heart Syndrome</a:t>
            </a:r>
            <a:endParaRPr lang="en-US" dirty="0"/>
          </a:p>
        </p:txBody>
      </p:sp>
      <p:sp>
        <p:nvSpPr>
          <p:cNvPr id="3" name="Content Placeholder 2"/>
          <p:cNvSpPr>
            <a:spLocks noGrp="1"/>
          </p:cNvSpPr>
          <p:nvPr>
            <p:ph idx="1"/>
          </p:nvPr>
        </p:nvSpPr>
        <p:spPr>
          <a:xfrm>
            <a:off x="457200" y="1600200"/>
            <a:ext cx="5765800" cy="5003800"/>
          </a:xfrm>
        </p:spPr>
        <p:txBody>
          <a:bodyPr>
            <a:normAutofit fontScale="85000" lnSpcReduction="20000"/>
          </a:bodyPr>
          <a:lstStyle/>
          <a:p>
            <a:r>
              <a:rPr lang="en-US" dirty="0" smtClean="0"/>
              <a:t>Pathophysiology:</a:t>
            </a:r>
          </a:p>
          <a:p>
            <a:pPr lvl="1"/>
            <a:r>
              <a:rPr lang="en-US" dirty="0" smtClean="0"/>
              <a:t>Typically no adequate forward flow across the aortic valve through the ascending aorta.</a:t>
            </a:r>
          </a:p>
          <a:p>
            <a:pPr lvl="2"/>
            <a:r>
              <a:rPr lang="en-US" dirty="0" smtClean="0"/>
              <a:t>Relies exclusively on PDA flow in a retrograde fashion through ascending aorta and coronary arteries.</a:t>
            </a:r>
          </a:p>
          <a:p>
            <a:pPr lvl="2"/>
            <a:r>
              <a:rPr lang="en-US" dirty="0" err="1" smtClean="0"/>
              <a:t>Hypoplastic</a:t>
            </a:r>
            <a:r>
              <a:rPr lang="en-US" dirty="0" smtClean="0"/>
              <a:t> left ventricle and ascending aorta while the descending distal aorta is normal because it relies on the shifting of the blood retrograde-</a:t>
            </a:r>
            <a:r>
              <a:rPr lang="en-US" dirty="0" err="1" smtClean="0"/>
              <a:t>ly</a:t>
            </a:r>
            <a:r>
              <a:rPr lang="en-US" dirty="0" smtClean="0"/>
              <a:t> through PDA (from pulmonary to systemic circulation via descending aorta). </a:t>
            </a:r>
          </a:p>
          <a:p>
            <a:pPr lvl="1"/>
            <a:r>
              <a:rPr lang="en-US" dirty="0" smtClean="0"/>
              <a:t>Essential to have atrial communication (ASD/PFO) to shunt blood from left atrium to right atrium. </a:t>
            </a:r>
          </a:p>
          <a:p>
            <a:pPr lvl="2">
              <a:buNone/>
            </a:pPr>
            <a:endParaRPr lang="en-US" dirty="0"/>
          </a:p>
        </p:txBody>
      </p:sp>
      <p:pic>
        <p:nvPicPr>
          <p:cNvPr id="4" name="Picture 3"/>
          <p:cNvPicPr>
            <a:picLocks noChangeAspect="1"/>
          </p:cNvPicPr>
          <p:nvPr/>
        </p:nvPicPr>
        <p:blipFill>
          <a:blip r:embed="rId2"/>
          <a:stretch>
            <a:fillRect/>
          </a:stretch>
        </p:blipFill>
        <p:spPr>
          <a:xfrm>
            <a:off x="6053667" y="1874214"/>
            <a:ext cx="2887131" cy="3936998"/>
          </a:xfrm>
          <a:prstGeom prst="rect">
            <a:avLst/>
          </a:prstGeom>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5B3D7"/>
          </a:solidFill>
        </p:spPr>
        <p:txBody>
          <a:bodyPr/>
          <a:lstStyle/>
          <a:p>
            <a:r>
              <a:rPr lang="en-US" b="1" dirty="0" err="1" smtClean="0"/>
              <a:t>Hypoplastic</a:t>
            </a:r>
            <a:r>
              <a:rPr lang="en-US" b="1" dirty="0" smtClean="0"/>
              <a:t> Left Heart Syndrome</a:t>
            </a:r>
            <a:endParaRPr lang="en-US" dirty="0"/>
          </a:p>
        </p:txBody>
      </p:sp>
      <p:sp>
        <p:nvSpPr>
          <p:cNvPr id="3" name="Content Placeholder 2"/>
          <p:cNvSpPr>
            <a:spLocks noGrp="1"/>
          </p:cNvSpPr>
          <p:nvPr>
            <p:ph idx="1"/>
          </p:nvPr>
        </p:nvSpPr>
        <p:spPr>
          <a:xfrm>
            <a:off x="0" y="1417638"/>
            <a:ext cx="9144000" cy="5440362"/>
          </a:xfrm>
        </p:spPr>
        <p:txBody>
          <a:bodyPr>
            <a:normAutofit fontScale="85000" lnSpcReduction="20000"/>
          </a:bodyPr>
          <a:lstStyle/>
          <a:p>
            <a:r>
              <a:rPr lang="en-US" dirty="0"/>
              <a:t>Clinical Features:</a:t>
            </a:r>
          </a:p>
          <a:p>
            <a:pPr lvl="1"/>
            <a:r>
              <a:rPr lang="en-US" dirty="0"/>
              <a:t>At birth: Cyanosis at birth</a:t>
            </a:r>
          </a:p>
          <a:p>
            <a:pPr lvl="1"/>
            <a:r>
              <a:rPr lang="en-US" dirty="0"/>
              <a:t>At 2-4 week of life: Respiratory distress , lethargy, poor pulses/perfusion and other signs of shock </a:t>
            </a:r>
          </a:p>
          <a:p>
            <a:pPr lvl="2"/>
            <a:r>
              <a:rPr lang="en-US" dirty="0"/>
              <a:t>When PDA is closed. </a:t>
            </a:r>
          </a:p>
          <a:p>
            <a:r>
              <a:rPr lang="en-US" dirty="0" smtClean="0"/>
              <a:t>Diagnosis:</a:t>
            </a:r>
          </a:p>
          <a:p>
            <a:pPr lvl="1"/>
            <a:r>
              <a:rPr lang="en-US" dirty="0" smtClean="0"/>
              <a:t>Chest X-ray :</a:t>
            </a:r>
          </a:p>
          <a:p>
            <a:pPr lvl="2"/>
            <a:r>
              <a:rPr lang="en-US" dirty="0" smtClean="0"/>
              <a:t>non-specific</a:t>
            </a:r>
          </a:p>
          <a:p>
            <a:pPr lvl="1"/>
            <a:r>
              <a:rPr lang="en-US" dirty="0" smtClean="0"/>
              <a:t>ECG:</a:t>
            </a:r>
          </a:p>
          <a:p>
            <a:pPr lvl="2"/>
            <a:r>
              <a:rPr lang="en-US" dirty="0" smtClean="0"/>
              <a:t>RVH</a:t>
            </a:r>
          </a:p>
          <a:p>
            <a:pPr lvl="2"/>
            <a:r>
              <a:rPr lang="en-US" dirty="0" smtClean="0"/>
              <a:t>Decrease LV forces</a:t>
            </a:r>
          </a:p>
          <a:p>
            <a:pPr lvl="1"/>
            <a:r>
              <a:rPr lang="en-US" dirty="0" smtClean="0"/>
              <a:t>ECHO:</a:t>
            </a:r>
          </a:p>
          <a:p>
            <a:pPr lvl="2"/>
            <a:r>
              <a:rPr lang="en-US" dirty="0" smtClean="0"/>
              <a:t>Gold standard diagnostic tool</a:t>
            </a:r>
          </a:p>
          <a:p>
            <a:pPr lvl="1"/>
            <a:r>
              <a:rPr lang="en-US" dirty="0" smtClean="0"/>
              <a:t>Cardiac </a:t>
            </a:r>
            <a:r>
              <a:rPr lang="en-US" dirty="0" err="1" smtClean="0"/>
              <a:t>Cath</a:t>
            </a:r>
            <a:r>
              <a:rPr lang="en-US" dirty="0" smtClean="0"/>
              <a:t>:</a:t>
            </a:r>
          </a:p>
          <a:p>
            <a:pPr lvl="2"/>
            <a:r>
              <a:rPr lang="en-US" dirty="0" smtClean="0"/>
              <a:t>not needed for </a:t>
            </a:r>
            <a:r>
              <a:rPr lang="en-US" dirty="0" err="1" smtClean="0"/>
              <a:t>Dx</a:t>
            </a:r>
            <a:r>
              <a:rPr lang="en-US" dirty="0" smtClean="0"/>
              <a:t>. </a:t>
            </a:r>
            <a:endParaRPr 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5B3D7"/>
          </a:solidFill>
        </p:spPr>
        <p:txBody>
          <a:bodyPr/>
          <a:lstStyle/>
          <a:p>
            <a:r>
              <a:rPr lang="en-US" b="1" dirty="0" err="1" smtClean="0"/>
              <a:t>Hypoplastic</a:t>
            </a:r>
            <a:r>
              <a:rPr lang="en-US" b="1" dirty="0" smtClean="0"/>
              <a:t> Left Heart Syndrome</a:t>
            </a:r>
            <a:endParaRPr lang="en-US" dirty="0"/>
          </a:p>
        </p:txBody>
      </p:sp>
      <p:sp>
        <p:nvSpPr>
          <p:cNvPr id="3" name="Content Placeholder 2"/>
          <p:cNvSpPr>
            <a:spLocks noGrp="1"/>
          </p:cNvSpPr>
          <p:nvPr>
            <p:ph idx="1"/>
          </p:nvPr>
        </p:nvSpPr>
        <p:spPr>
          <a:xfrm>
            <a:off x="0" y="1417638"/>
            <a:ext cx="9144000" cy="5440362"/>
          </a:xfrm>
        </p:spPr>
        <p:txBody>
          <a:bodyPr>
            <a:normAutofit fontScale="92500" lnSpcReduction="10000"/>
          </a:bodyPr>
          <a:lstStyle/>
          <a:p>
            <a:r>
              <a:rPr lang="en-US" dirty="0" smtClean="0"/>
              <a:t>Treatment:</a:t>
            </a:r>
          </a:p>
          <a:p>
            <a:pPr lvl="1"/>
            <a:r>
              <a:rPr lang="en-US" dirty="0" smtClean="0"/>
              <a:t>Start PGE2</a:t>
            </a:r>
          </a:p>
          <a:p>
            <a:pPr lvl="1"/>
            <a:r>
              <a:rPr lang="en-US" dirty="0" smtClean="0"/>
              <a:t>Stabilization in high cardiac centre</a:t>
            </a:r>
          </a:p>
          <a:p>
            <a:r>
              <a:rPr lang="en-US" dirty="0" smtClean="0"/>
              <a:t>Options for treatment:</a:t>
            </a:r>
          </a:p>
          <a:p>
            <a:pPr lvl="1"/>
            <a:r>
              <a:rPr lang="en-US" dirty="0" smtClean="0"/>
              <a:t>Companionate care</a:t>
            </a:r>
          </a:p>
          <a:p>
            <a:pPr lvl="1"/>
            <a:r>
              <a:rPr lang="en-US" dirty="0" smtClean="0"/>
              <a:t>Norwood staged Repair:</a:t>
            </a:r>
          </a:p>
          <a:p>
            <a:pPr lvl="2"/>
            <a:r>
              <a:rPr lang="en-US" dirty="0" smtClean="0"/>
              <a:t>Norwood stage I</a:t>
            </a:r>
          </a:p>
          <a:p>
            <a:pPr lvl="3"/>
            <a:r>
              <a:rPr lang="en-US" dirty="0" smtClean="0"/>
              <a:t>After birth: arch reconstruction and systemic-pulmonary shunt</a:t>
            </a:r>
          </a:p>
          <a:p>
            <a:pPr lvl="2"/>
            <a:r>
              <a:rPr lang="en-US" dirty="0" smtClean="0"/>
              <a:t>Norwood stage II</a:t>
            </a:r>
          </a:p>
          <a:p>
            <a:pPr lvl="3"/>
            <a:r>
              <a:rPr lang="en-US" dirty="0" smtClean="0"/>
              <a:t>3-6 month: Glenn procedure (connecting SVC directly to PA)</a:t>
            </a:r>
          </a:p>
          <a:p>
            <a:pPr lvl="2"/>
            <a:r>
              <a:rPr lang="en-US" dirty="0" smtClean="0"/>
              <a:t>Norwood stage III</a:t>
            </a:r>
          </a:p>
          <a:p>
            <a:pPr lvl="3"/>
            <a:r>
              <a:rPr lang="en-US" dirty="0" smtClean="0"/>
              <a:t>2 years: </a:t>
            </a:r>
            <a:r>
              <a:rPr lang="en-US" dirty="0" err="1" smtClean="0"/>
              <a:t>Fontan</a:t>
            </a:r>
            <a:r>
              <a:rPr lang="en-US" dirty="0" smtClean="0"/>
              <a:t> procedure (Connecting IVC directly to PA)</a:t>
            </a:r>
          </a:p>
          <a:p>
            <a:pPr lvl="1"/>
            <a:r>
              <a:rPr lang="en-US" dirty="0" smtClean="0"/>
              <a:t>Cardiac transplantation</a:t>
            </a:r>
          </a:p>
          <a:p>
            <a:pPr lvl="1"/>
            <a:endParaRPr lang="en-US" dirty="0"/>
          </a:p>
        </p:txBody>
      </p:sp>
      <p:pic>
        <p:nvPicPr>
          <p:cNvPr id="4" name="Picture 3" descr="fontan for HLHS.jpg"/>
          <p:cNvPicPr>
            <a:picLocks noChangeAspect="1"/>
          </p:cNvPicPr>
          <p:nvPr/>
        </p:nvPicPr>
        <p:blipFill>
          <a:blip r:embed="rId2"/>
          <a:stretch>
            <a:fillRect/>
          </a:stretch>
        </p:blipFill>
        <p:spPr>
          <a:xfrm>
            <a:off x="6578601" y="1417638"/>
            <a:ext cx="2108199" cy="2862191"/>
          </a:xfrm>
          <a:prstGeom prst="rect">
            <a:avLst/>
          </a:prstGeom>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5B3D7"/>
          </a:solidFill>
        </p:spPr>
        <p:txBody>
          <a:bodyPr/>
          <a:lstStyle/>
          <a:p>
            <a:r>
              <a:rPr lang="en-US" b="1" dirty="0"/>
              <a:t>Tricuspid </a:t>
            </a:r>
            <a:r>
              <a:rPr lang="en-US" b="1" dirty="0" err="1"/>
              <a:t>Atresia</a:t>
            </a:r>
            <a:r>
              <a:rPr lang="en-US" b="1" dirty="0"/>
              <a:t> </a:t>
            </a:r>
            <a:endParaRPr lang="en-US" dirty="0"/>
          </a:p>
        </p:txBody>
      </p:sp>
      <p:sp>
        <p:nvSpPr>
          <p:cNvPr id="3" name="Content Placeholder 2"/>
          <p:cNvSpPr>
            <a:spLocks noGrp="1"/>
          </p:cNvSpPr>
          <p:nvPr>
            <p:ph idx="1"/>
          </p:nvPr>
        </p:nvSpPr>
        <p:spPr/>
        <p:txBody>
          <a:bodyPr>
            <a:normAutofit fontScale="85000" lnSpcReduction="20000"/>
          </a:bodyPr>
          <a:lstStyle/>
          <a:p>
            <a:pPr algn="just"/>
            <a:r>
              <a:rPr lang="en-US" dirty="0"/>
              <a:t>In tricuspid </a:t>
            </a:r>
            <a:r>
              <a:rPr lang="en-US" dirty="0" smtClean="0"/>
              <a:t>atresia, </a:t>
            </a:r>
            <a:r>
              <a:rPr lang="en-US" dirty="0"/>
              <a:t>there will be no flow to the RV and no blood will be going to the pulmonary arteries resulting in pulmonary </a:t>
            </a:r>
            <a:r>
              <a:rPr lang="en-US" dirty="0" smtClean="0"/>
              <a:t>atresia.</a:t>
            </a:r>
          </a:p>
          <a:p>
            <a:pPr algn="just"/>
            <a:r>
              <a:rPr lang="en-US" dirty="0" smtClean="0"/>
              <a:t>In </a:t>
            </a:r>
            <a:r>
              <a:rPr lang="en-US" dirty="0"/>
              <a:t>tricuspid </a:t>
            </a:r>
            <a:r>
              <a:rPr lang="en-US" dirty="0" smtClean="0"/>
              <a:t>atresia, </a:t>
            </a:r>
            <a:r>
              <a:rPr lang="en-US" dirty="0"/>
              <a:t>the presence of VSD will determine the survival and </a:t>
            </a:r>
            <a:r>
              <a:rPr lang="en-US" dirty="0" smtClean="0"/>
              <a:t>degree </a:t>
            </a:r>
            <a:r>
              <a:rPr lang="en-US" dirty="0"/>
              <a:t>of stenosis. </a:t>
            </a:r>
            <a:endParaRPr lang="en-US" dirty="0" smtClean="0"/>
          </a:p>
          <a:p>
            <a:pPr lvl="1" algn="just"/>
            <a:r>
              <a:rPr lang="en-US" dirty="0" smtClean="0"/>
              <a:t>If </a:t>
            </a:r>
            <a:r>
              <a:rPr lang="en-US" dirty="0"/>
              <a:t>there was no </a:t>
            </a:r>
            <a:r>
              <a:rPr lang="en-US" dirty="0" smtClean="0"/>
              <a:t>VSD, </a:t>
            </a:r>
            <a:r>
              <a:rPr lang="en-US" dirty="0"/>
              <a:t>the baby will die if the PDA was not maintained. </a:t>
            </a:r>
            <a:endParaRPr lang="en-US" dirty="0" smtClean="0"/>
          </a:p>
          <a:p>
            <a:pPr lvl="1" algn="just"/>
            <a:r>
              <a:rPr lang="en-US" dirty="0" smtClean="0"/>
              <a:t>If </a:t>
            </a:r>
            <a:r>
              <a:rPr lang="en-US" dirty="0"/>
              <a:t>VSD was </a:t>
            </a:r>
            <a:r>
              <a:rPr lang="en-US" dirty="0" smtClean="0"/>
              <a:t>there, </a:t>
            </a:r>
            <a:r>
              <a:rPr lang="en-US" dirty="0"/>
              <a:t>the baby will survive with cyanosis. </a:t>
            </a:r>
            <a:endParaRPr lang="en-US" dirty="0" smtClean="0"/>
          </a:p>
          <a:p>
            <a:pPr algn="just"/>
            <a:r>
              <a:rPr lang="en-US" dirty="0" smtClean="0"/>
              <a:t>In </a:t>
            </a:r>
            <a:r>
              <a:rPr lang="en-US" dirty="0"/>
              <a:t>small VSD there will be small RV and higher degree of stenosis because of severe pulmonary stenosis, while in large VSD the RV will be large with lesser degree of stenosis.</a:t>
            </a:r>
          </a:p>
          <a:p>
            <a:pPr algn="just"/>
            <a:endParaRPr lang="en-US"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952690" y="2203447"/>
            <a:ext cx="4122880" cy="3968754"/>
          </a:xfrm>
          <a:prstGeom prst="rect">
            <a:avLst/>
          </a:prstGeom>
        </p:spPr>
      </p:pic>
      <p:sp>
        <p:nvSpPr>
          <p:cNvPr id="2" name="Title 1"/>
          <p:cNvSpPr>
            <a:spLocks noGrp="1"/>
          </p:cNvSpPr>
          <p:nvPr>
            <p:ph type="title"/>
          </p:nvPr>
        </p:nvSpPr>
        <p:spPr>
          <a:solidFill>
            <a:srgbClr val="95B3D7"/>
          </a:solidFill>
        </p:spPr>
        <p:txBody>
          <a:bodyPr/>
          <a:lstStyle/>
          <a:p>
            <a:r>
              <a:rPr lang="en-US" b="1" dirty="0"/>
              <a:t>Tricuspid </a:t>
            </a:r>
            <a:r>
              <a:rPr lang="en-US" b="1" dirty="0" err="1"/>
              <a:t>Atresia</a:t>
            </a:r>
            <a:r>
              <a:rPr lang="en-US" b="1" dirty="0"/>
              <a:t> </a:t>
            </a:r>
            <a:endParaRPr lang="en-US" dirty="0"/>
          </a:p>
        </p:txBody>
      </p:sp>
      <p:pic>
        <p:nvPicPr>
          <p:cNvPr id="5" name="Picture 4"/>
          <p:cNvPicPr>
            <a:picLocks noChangeAspect="1"/>
          </p:cNvPicPr>
          <p:nvPr/>
        </p:nvPicPr>
        <p:blipFill>
          <a:blip r:embed="rId3"/>
          <a:stretch>
            <a:fillRect/>
          </a:stretch>
        </p:blipFill>
        <p:spPr>
          <a:xfrm>
            <a:off x="457200" y="1488202"/>
            <a:ext cx="4495490" cy="5223743"/>
          </a:xfrm>
          <a:prstGeom prst="rect">
            <a:avLst/>
          </a:prstGeom>
          <a:ln>
            <a:solidFill>
              <a:schemeClr val="tx1"/>
            </a:solidFill>
          </a:ln>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5B3D7"/>
          </a:solidFill>
        </p:spPr>
        <p:txBody>
          <a:bodyPr/>
          <a:lstStyle/>
          <a:p>
            <a:r>
              <a:rPr lang="en-US" b="1" dirty="0" err="1"/>
              <a:t>Ebstein’s</a:t>
            </a:r>
            <a:r>
              <a:rPr lang="en-US" b="1" dirty="0"/>
              <a:t> Anomaly</a:t>
            </a:r>
            <a:endParaRPr lang="en-US" dirty="0"/>
          </a:p>
        </p:txBody>
      </p:sp>
      <p:sp>
        <p:nvSpPr>
          <p:cNvPr id="3" name="Content Placeholder 2"/>
          <p:cNvSpPr>
            <a:spLocks noGrp="1"/>
          </p:cNvSpPr>
          <p:nvPr>
            <p:ph idx="1"/>
          </p:nvPr>
        </p:nvSpPr>
        <p:spPr/>
        <p:txBody>
          <a:bodyPr>
            <a:normAutofit fontScale="92500" lnSpcReduction="20000"/>
          </a:bodyPr>
          <a:lstStyle/>
          <a:p>
            <a:pPr algn="just"/>
            <a:r>
              <a:rPr lang="en-US" dirty="0" smtClean="0"/>
              <a:t>The tricuspid valve or hinge point is displaced </a:t>
            </a:r>
            <a:r>
              <a:rPr lang="en-US" dirty="0"/>
              <a:t> </a:t>
            </a:r>
            <a:r>
              <a:rPr lang="en-US" dirty="0" smtClean="0"/>
              <a:t>causing the </a:t>
            </a:r>
            <a:r>
              <a:rPr lang="en-US" dirty="0"/>
              <a:t>right atrium </a:t>
            </a:r>
            <a:r>
              <a:rPr lang="en-US" dirty="0" smtClean="0"/>
              <a:t>to enlarge. </a:t>
            </a:r>
          </a:p>
          <a:p>
            <a:pPr algn="just"/>
            <a:r>
              <a:rPr lang="en-US" dirty="0"/>
              <a:t>T</a:t>
            </a:r>
            <a:r>
              <a:rPr lang="en-US" dirty="0" smtClean="0"/>
              <a:t>he </a:t>
            </a:r>
            <a:r>
              <a:rPr lang="en-US" dirty="0"/>
              <a:t>right ventricle is very </a:t>
            </a:r>
            <a:r>
              <a:rPr lang="en-US" dirty="0" smtClean="0"/>
              <a:t>weak and small so it will not be able to generate pressure to overcome pulmonary resistance; therefore, the RV can’t </a:t>
            </a:r>
            <a:r>
              <a:rPr lang="en-US" dirty="0"/>
              <a:t>pump the blood to the pulmonary circulation but once </a:t>
            </a:r>
            <a:r>
              <a:rPr lang="en-US" dirty="0" smtClean="0"/>
              <a:t>it’s repaired, they </a:t>
            </a:r>
            <a:r>
              <a:rPr lang="en-US" dirty="0"/>
              <a:t>become better</a:t>
            </a:r>
            <a:r>
              <a:rPr lang="en-US" dirty="0" smtClean="0"/>
              <a:t>.</a:t>
            </a:r>
          </a:p>
          <a:p>
            <a:pPr algn="just"/>
            <a:r>
              <a:rPr lang="en-US" dirty="0" smtClean="0"/>
              <a:t>50% of the neonates are born with other anomalies such as ASD or patent foramen  vale that help in the mixing of blood. </a:t>
            </a:r>
          </a:p>
          <a:p>
            <a:pPr algn="just"/>
            <a:endParaRPr lang="en-US" dirty="0"/>
          </a:p>
        </p:txBody>
      </p:sp>
      <p:pic>
        <p:nvPicPr>
          <p:cNvPr id="4" name="Picture 3"/>
          <p:cNvPicPr>
            <a:picLocks noChangeAspect="1"/>
          </p:cNvPicPr>
          <p:nvPr/>
        </p:nvPicPr>
        <p:blipFill>
          <a:blip r:embed="rId2"/>
          <a:stretch>
            <a:fillRect/>
          </a:stretch>
        </p:blipFill>
        <p:spPr>
          <a:xfrm>
            <a:off x="7366000" y="0"/>
            <a:ext cx="1778000" cy="1701800"/>
          </a:xfrm>
          <a:prstGeom prst="rect">
            <a:avLst/>
          </a:prstGeom>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5B3D7"/>
          </a:solidFill>
        </p:spPr>
        <p:txBody>
          <a:bodyPr/>
          <a:lstStyle/>
          <a:p>
            <a:r>
              <a:rPr lang="en-US" b="1" dirty="0" err="1"/>
              <a:t>Truncus</a:t>
            </a:r>
            <a:r>
              <a:rPr lang="en-US" b="1" dirty="0"/>
              <a:t> </a:t>
            </a:r>
            <a:r>
              <a:rPr lang="en-US" b="1" dirty="0" err="1"/>
              <a:t>Arteriosus</a:t>
            </a:r>
            <a:r>
              <a:rPr lang="en-US" b="1" dirty="0"/>
              <a:t> </a:t>
            </a:r>
            <a:endParaRPr lang="en-US" dirty="0"/>
          </a:p>
        </p:txBody>
      </p:sp>
      <p:sp>
        <p:nvSpPr>
          <p:cNvPr id="3" name="Content Placeholder 2"/>
          <p:cNvSpPr>
            <a:spLocks noGrp="1"/>
          </p:cNvSpPr>
          <p:nvPr>
            <p:ph idx="1"/>
          </p:nvPr>
        </p:nvSpPr>
        <p:spPr/>
        <p:txBody>
          <a:bodyPr>
            <a:normAutofit fontScale="92500"/>
          </a:bodyPr>
          <a:lstStyle/>
          <a:p>
            <a:r>
              <a:rPr lang="en-US" dirty="0"/>
              <a:t>In </a:t>
            </a:r>
            <a:r>
              <a:rPr lang="en-US" dirty="0" err="1"/>
              <a:t>Truncus</a:t>
            </a:r>
            <a:r>
              <a:rPr lang="en-US" dirty="0"/>
              <a:t> </a:t>
            </a:r>
            <a:r>
              <a:rPr lang="en-US" dirty="0" err="1" smtClean="0"/>
              <a:t>Arteriosus</a:t>
            </a:r>
            <a:r>
              <a:rPr lang="en-US" dirty="0" smtClean="0"/>
              <a:t>, the </a:t>
            </a:r>
            <a:r>
              <a:rPr lang="en-US" dirty="0"/>
              <a:t>pulmonary artery and the aorta originate from the same trunk, so deoxygenated and oxygenated blood will always mix </a:t>
            </a:r>
            <a:r>
              <a:rPr lang="en-US" dirty="0" smtClean="0"/>
              <a:t>together.</a:t>
            </a:r>
          </a:p>
          <a:p>
            <a:r>
              <a:rPr lang="en-US" dirty="0" smtClean="0"/>
              <a:t>Patients </a:t>
            </a:r>
            <a:r>
              <a:rPr lang="en-US" dirty="0"/>
              <a:t>will have a boot shaped heart as in TOF but without lung congestion or cardiomegaly</a:t>
            </a:r>
            <a:r>
              <a:rPr lang="en-US" dirty="0" smtClean="0"/>
              <a:t>.</a:t>
            </a:r>
          </a:p>
          <a:p>
            <a:r>
              <a:rPr lang="en-US" dirty="0" smtClean="0"/>
              <a:t>They will have unrestricted flow to the lungs leading to congestive heart failure, cyanosis, narrow mediastinum. </a:t>
            </a:r>
            <a:endParaRPr lang="en-US" dirty="0"/>
          </a:p>
          <a:p>
            <a:endParaRPr lang="en-US" dirty="0"/>
          </a:p>
        </p:txBody>
      </p:sp>
      <p:pic>
        <p:nvPicPr>
          <p:cNvPr id="5" name="Picture 4"/>
          <p:cNvPicPr>
            <a:picLocks noChangeAspect="1"/>
          </p:cNvPicPr>
          <p:nvPr/>
        </p:nvPicPr>
        <p:blipFill>
          <a:blip r:embed="rId2"/>
          <a:stretch>
            <a:fillRect/>
          </a:stretch>
        </p:blipFill>
        <p:spPr>
          <a:xfrm>
            <a:off x="6832600" y="0"/>
            <a:ext cx="2311400" cy="1803400"/>
          </a:xfrm>
          <a:prstGeom prst="rect">
            <a:avLst/>
          </a:prstGeom>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5B3D7"/>
          </a:solidFill>
        </p:spPr>
        <p:txBody>
          <a:bodyPr/>
          <a:lstStyle/>
          <a:p>
            <a:r>
              <a:rPr lang="en-US" b="1" dirty="0" err="1"/>
              <a:t>Truncus</a:t>
            </a:r>
            <a:r>
              <a:rPr lang="en-US" b="1" dirty="0"/>
              <a:t> </a:t>
            </a:r>
            <a:r>
              <a:rPr lang="en-US" b="1" dirty="0" err="1"/>
              <a:t>Arteriosus</a:t>
            </a:r>
            <a:r>
              <a:rPr lang="en-US" b="1" dirty="0"/>
              <a:t> </a:t>
            </a:r>
            <a:endParaRPr lang="en-US" dirty="0"/>
          </a:p>
        </p:txBody>
      </p:sp>
      <p:pic>
        <p:nvPicPr>
          <p:cNvPr id="4" name="Picture 3"/>
          <p:cNvPicPr>
            <a:picLocks noChangeAspect="1"/>
          </p:cNvPicPr>
          <p:nvPr/>
        </p:nvPicPr>
        <p:blipFill>
          <a:blip r:embed="rId2"/>
          <a:stretch>
            <a:fillRect/>
          </a:stretch>
        </p:blipFill>
        <p:spPr>
          <a:xfrm>
            <a:off x="1262989" y="1576407"/>
            <a:ext cx="6586698" cy="5005890"/>
          </a:xfrm>
          <a:prstGeom prst="rect">
            <a:avLst/>
          </a:prstGeom>
          <a:ln>
            <a:solidFill>
              <a:schemeClr val="tx1"/>
            </a:solidFill>
          </a:ln>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5B3D7"/>
          </a:solidFill>
        </p:spPr>
        <p:txBody>
          <a:bodyPr/>
          <a:lstStyle/>
          <a:p>
            <a:r>
              <a:rPr lang="en-US" b="1" dirty="0"/>
              <a:t>Single Ventricle </a:t>
            </a:r>
            <a:endParaRPr lang="en-US" dirty="0"/>
          </a:p>
        </p:txBody>
      </p:sp>
      <p:pic>
        <p:nvPicPr>
          <p:cNvPr id="4" name="Picture 3"/>
          <p:cNvPicPr>
            <a:picLocks noChangeAspect="1"/>
          </p:cNvPicPr>
          <p:nvPr/>
        </p:nvPicPr>
        <p:blipFill>
          <a:blip r:embed="rId2"/>
          <a:stretch>
            <a:fillRect/>
          </a:stretch>
        </p:blipFill>
        <p:spPr>
          <a:xfrm>
            <a:off x="2299946" y="1742841"/>
            <a:ext cx="4462581" cy="465737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D99694"/>
          </a:solidFill>
        </p:spPr>
        <p:txBody>
          <a:bodyPr/>
          <a:lstStyle/>
          <a:p>
            <a:r>
              <a:rPr lang="en-US" dirty="0" smtClean="0"/>
              <a:t>VSD</a:t>
            </a:r>
            <a:endParaRPr lang="en-US" dirty="0"/>
          </a:p>
        </p:txBody>
      </p:sp>
      <p:sp>
        <p:nvSpPr>
          <p:cNvPr id="3" name="Content Placeholder 2"/>
          <p:cNvSpPr>
            <a:spLocks noGrp="1"/>
          </p:cNvSpPr>
          <p:nvPr>
            <p:ph idx="1"/>
          </p:nvPr>
        </p:nvSpPr>
        <p:spPr/>
        <p:txBody>
          <a:bodyPr>
            <a:normAutofit fontScale="92500"/>
          </a:bodyPr>
          <a:lstStyle/>
          <a:p>
            <a:r>
              <a:rPr lang="en-US" dirty="0" err="1" smtClean="0"/>
              <a:t>Pathophysiology</a:t>
            </a:r>
            <a:r>
              <a:rPr lang="en-US" dirty="0" smtClean="0"/>
              <a:t>:</a:t>
            </a:r>
          </a:p>
          <a:p>
            <a:pPr lvl="1"/>
            <a:r>
              <a:rPr lang="en-US" dirty="0" smtClean="0"/>
              <a:t>L-R shunt  (high pressure LV to low pressure RV) toward pulmonary circulation. </a:t>
            </a:r>
          </a:p>
          <a:p>
            <a:pPr lvl="2"/>
            <a:r>
              <a:rPr lang="en-US" dirty="0" smtClean="0"/>
              <a:t>Blood shunts during the whole of systole and not diastole. </a:t>
            </a:r>
          </a:p>
          <a:p>
            <a:pPr lvl="2"/>
            <a:r>
              <a:rPr lang="en-US" dirty="0" smtClean="0"/>
              <a:t>Increased </a:t>
            </a:r>
            <a:r>
              <a:rPr lang="en-US" dirty="0" err="1" smtClean="0"/>
              <a:t>Qp:Qs</a:t>
            </a:r>
            <a:r>
              <a:rPr lang="en-US" dirty="0" smtClean="0"/>
              <a:t> ratio</a:t>
            </a:r>
          </a:p>
          <a:p>
            <a:pPr lvl="3"/>
            <a:r>
              <a:rPr lang="en-US" dirty="0" smtClean="0"/>
              <a:t>Increased cardiac output to the pulmonary circulation (</a:t>
            </a:r>
            <a:r>
              <a:rPr lang="en-US" dirty="0" err="1" smtClean="0"/>
              <a:t>Qp</a:t>
            </a:r>
            <a:r>
              <a:rPr lang="en-US" dirty="0" smtClean="0"/>
              <a:t>)</a:t>
            </a:r>
          </a:p>
          <a:p>
            <a:pPr lvl="3"/>
            <a:r>
              <a:rPr lang="en-US" dirty="0" smtClean="0"/>
              <a:t>Reduced of </a:t>
            </a:r>
            <a:r>
              <a:rPr lang="en-US" dirty="0"/>
              <a:t>cardiac output to the</a:t>
            </a:r>
            <a:r>
              <a:rPr lang="en-US" dirty="0" smtClean="0"/>
              <a:t> systemic circulation </a:t>
            </a:r>
            <a:r>
              <a:rPr lang="en-US" dirty="0"/>
              <a:t>(Qs</a:t>
            </a:r>
            <a:r>
              <a:rPr lang="en-US" dirty="0" smtClean="0"/>
              <a:t>)</a:t>
            </a:r>
          </a:p>
          <a:p>
            <a:pPr lvl="1"/>
            <a:r>
              <a:rPr lang="en-US" dirty="0" smtClean="0"/>
              <a:t>L-R shunt at ventricular level:</a:t>
            </a:r>
          </a:p>
          <a:p>
            <a:pPr lvl="2"/>
            <a:r>
              <a:rPr lang="en-US" dirty="0" smtClean="0"/>
              <a:t>Dilated LA and LV</a:t>
            </a:r>
          </a:p>
          <a:p>
            <a:pPr lvl="2"/>
            <a:r>
              <a:rPr lang="en-US" dirty="0" smtClean="0"/>
              <a:t>Enlarged pulmonary arteries (hypertrophied and dilated). </a:t>
            </a:r>
          </a:p>
        </p:txBody>
      </p:sp>
    </p:spTree>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5B3D7"/>
          </a:solidFill>
        </p:spPr>
        <p:txBody>
          <a:bodyPr>
            <a:normAutofit fontScale="90000"/>
          </a:bodyPr>
          <a:lstStyle/>
          <a:p>
            <a:r>
              <a:rPr lang="en-US" b="1" dirty="0"/>
              <a:t>Complex Cyanotic Congenital Heart Disease: The </a:t>
            </a:r>
            <a:r>
              <a:rPr lang="en-US" b="1" dirty="0" err="1"/>
              <a:t>Heterotaxy</a:t>
            </a:r>
            <a:r>
              <a:rPr lang="en-US" b="1" dirty="0"/>
              <a:t> Syndromes</a:t>
            </a:r>
            <a:endParaRPr lang="en-US" dirty="0"/>
          </a:p>
        </p:txBody>
      </p:sp>
      <p:pic>
        <p:nvPicPr>
          <p:cNvPr id="4" name="Picture 3"/>
          <p:cNvPicPr>
            <a:picLocks noChangeAspect="1"/>
          </p:cNvPicPr>
          <p:nvPr/>
        </p:nvPicPr>
        <p:blipFill>
          <a:blip r:embed="rId2"/>
          <a:stretch>
            <a:fillRect/>
          </a:stretch>
        </p:blipFill>
        <p:spPr>
          <a:xfrm>
            <a:off x="2174721" y="1600199"/>
            <a:ext cx="4707951" cy="5135947"/>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2854</TotalTime>
  <Words>6138</Words>
  <Application>Microsoft Macintosh PowerPoint</Application>
  <PresentationFormat>On-screen Show (4:3)</PresentationFormat>
  <Paragraphs>709</Paragraphs>
  <Slides>90</Slides>
  <Notes>7</Notes>
  <HiddenSlides>0</HiddenSlides>
  <MMClips>0</MMClips>
  <ScaleCrop>false</ScaleCrop>
  <HeadingPairs>
    <vt:vector size="4" baseType="variant">
      <vt:variant>
        <vt:lpstr>Theme</vt:lpstr>
      </vt:variant>
      <vt:variant>
        <vt:i4>1</vt:i4>
      </vt:variant>
      <vt:variant>
        <vt:lpstr>Slide Titles</vt:lpstr>
      </vt:variant>
      <vt:variant>
        <vt:i4>90</vt:i4>
      </vt:variant>
    </vt:vector>
  </HeadingPairs>
  <TitlesOfParts>
    <vt:vector size="91" baseType="lpstr">
      <vt:lpstr>Office Theme</vt:lpstr>
      <vt:lpstr>Congenital Heart Disease</vt:lpstr>
      <vt:lpstr>INTRODUCTION</vt:lpstr>
      <vt:lpstr>Congenital Heart Disease</vt:lpstr>
      <vt:lpstr>Classification of CHD</vt:lpstr>
      <vt:lpstr>Classification of CHD</vt:lpstr>
      <vt:lpstr>Acyanotic Heart Disease  Left – to- Right Shunt lesions</vt:lpstr>
      <vt:lpstr>VSD</vt:lpstr>
      <vt:lpstr>VSD</vt:lpstr>
      <vt:lpstr>VSD</vt:lpstr>
      <vt:lpstr>PowerPoint Presentation</vt:lpstr>
      <vt:lpstr>VSD</vt:lpstr>
      <vt:lpstr>VSD</vt:lpstr>
      <vt:lpstr>VSD</vt:lpstr>
      <vt:lpstr>VSD</vt:lpstr>
      <vt:lpstr>VSD</vt:lpstr>
      <vt:lpstr>ASD</vt:lpstr>
      <vt:lpstr>ASD</vt:lpstr>
      <vt:lpstr>ASD</vt:lpstr>
      <vt:lpstr>ASD</vt:lpstr>
      <vt:lpstr>Splitting Murmur</vt:lpstr>
      <vt:lpstr>PowerPoint Presentation</vt:lpstr>
      <vt:lpstr>ASD</vt:lpstr>
      <vt:lpstr>ASD</vt:lpstr>
      <vt:lpstr>ASD</vt:lpstr>
      <vt:lpstr>AVSD</vt:lpstr>
      <vt:lpstr>AVSD</vt:lpstr>
      <vt:lpstr>AVSD</vt:lpstr>
      <vt:lpstr>AVSD</vt:lpstr>
      <vt:lpstr>AVSD</vt:lpstr>
      <vt:lpstr>AVSD</vt:lpstr>
      <vt:lpstr>AVSD</vt:lpstr>
      <vt:lpstr>PDA</vt:lpstr>
      <vt:lpstr>PDA</vt:lpstr>
      <vt:lpstr>PDA</vt:lpstr>
      <vt:lpstr>PDA</vt:lpstr>
      <vt:lpstr>PDA</vt:lpstr>
      <vt:lpstr>PDA</vt:lpstr>
      <vt:lpstr>PDA</vt:lpstr>
      <vt:lpstr>PDA</vt:lpstr>
      <vt:lpstr>PDA</vt:lpstr>
      <vt:lpstr>Acyanotic Heart Disease  obstructive lesion</vt:lpstr>
      <vt:lpstr>Coarctation of Aorta (CoA)</vt:lpstr>
      <vt:lpstr>Coarctation of Aorta (CoA)  </vt:lpstr>
      <vt:lpstr>Coarctation of Aorta (CoA) </vt:lpstr>
      <vt:lpstr>PowerPoint Presentation</vt:lpstr>
      <vt:lpstr>Coarctation of Aorta (CoA) </vt:lpstr>
      <vt:lpstr>Coarctation of Aorta (CoA) </vt:lpstr>
      <vt:lpstr>Coarctation of Aorta (CoA) </vt:lpstr>
      <vt:lpstr>Coarctation of Aorta (CoA) </vt:lpstr>
      <vt:lpstr>Coarctation of Aorta (CoA) </vt:lpstr>
      <vt:lpstr>Pulmonary Valve Stenosis</vt:lpstr>
      <vt:lpstr>Aortic Valve Stenosis</vt:lpstr>
      <vt:lpstr>Sub-Aortic Stenosis</vt:lpstr>
      <vt:lpstr>Supra-Valve Aortic Stenosis</vt:lpstr>
      <vt:lpstr>Cyanotic Heart Disease </vt:lpstr>
      <vt:lpstr>Interrupted Aortic arch</vt:lpstr>
      <vt:lpstr>Tetralogy of Fallot</vt:lpstr>
      <vt:lpstr>Tetralogy of Fallot</vt:lpstr>
      <vt:lpstr>Tetralogy of Fallot</vt:lpstr>
      <vt:lpstr>Tetralogy of Fallot</vt:lpstr>
      <vt:lpstr>Tetralogy of Fallot</vt:lpstr>
      <vt:lpstr>Tetralogy of Fallot</vt:lpstr>
      <vt:lpstr>Tetralogy of Fallot</vt:lpstr>
      <vt:lpstr>Double Outlet Right Ventricle</vt:lpstr>
      <vt:lpstr>Double Outlet Right Ventricle</vt:lpstr>
      <vt:lpstr>Pulmonary Atresia with Ventricular  Septal Defect </vt:lpstr>
      <vt:lpstr>Pulmonary Atresia with Intact  Ventricular Septum </vt:lpstr>
      <vt:lpstr>Transposition of the Great Arteries </vt:lpstr>
      <vt:lpstr>Transposition of the Great Arteries </vt:lpstr>
      <vt:lpstr>Transposition of the Great Arteries </vt:lpstr>
      <vt:lpstr>Transposition of the Great Arteries </vt:lpstr>
      <vt:lpstr>Transposition of the Great Arteries </vt:lpstr>
      <vt:lpstr>Transposition of the Great Arteries </vt:lpstr>
      <vt:lpstr>Transposition of the Great Arteries </vt:lpstr>
      <vt:lpstr>Total Anomalous Pulmonary Venous Return</vt:lpstr>
      <vt:lpstr>Total Anomalous Pulmonary Venous Return</vt:lpstr>
      <vt:lpstr>Total Anomalous Pulmonary Venous Return</vt:lpstr>
      <vt:lpstr>Total Anomalous Pulmonary Venous Return</vt:lpstr>
      <vt:lpstr>Hypoplastic Left Heart Syndrome</vt:lpstr>
      <vt:lpstr>Hypoplastic Left Heart Syndrome</vt:lpstr>
      <vt:lpstr>Hypoplastic Left Heart Syndrome</vt:lpstr>
      <vt:lpstr>Hypoplastic Left Heart Syndrome</vt:lpstr>
      <vt:lpstr>Hypoplastic Left Heart Syndrome</vt:lpstr>
      <vt:lpstr>Tricuspid Atresia </vt:lpstr>
      <vt:lpstr>Tricuspid Atresia </vt:lpstr>
      <vt:lpstr>Ebstein’s Anomaly</vt:lpstr>
      <vt:lpstr>Truncus Arteriosus </vt:lpstr>
      <vt:lpstr>Truncus Arteriosus </vt:lpstr>
      <vt:lpstr>Single Ventricle </vt:lpstr>
      <vt:lpstr>Complex Cyanotic Congenital Heart Disease: The Heterotaxy Syndromes</vt:lpstr>
    </vt:vector>
  </TitlesOfParts>
  <Company>BCCH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Congenital Heart Disease</dc:title>
  <dc:creator>Mohammed Alghamdi</dc:creator>
  <cp:lastModifiedBy>Arwa Elbaage</cp:lastModifiedBy>
  <cp:revision>138</cp:revision>
  <dcterms:created xsi:type="dcterms:W3CDTF">2013-04-11T13:46:31Z</dcterms:created>
  <dcterms:modified xsi:type="dcterms:W3CDTF">2013-04-12T13:21:30Z</dcterms:modified>
</cp:coreProperties>
</file>