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62" r:id="rId8"/>
    <p:sldId id="317" r:id="rId9"/>
    <p:sldId id="263" r:id="rId10"/>
    <p:sldId id="264" r:id="rId11"/>
    <p:sldId id="265" r:id="rId12"/>
    <p:sldId id="266" r:id="rId13"/>
    <p:sldId id="267" r:id="rId14"/>
    <p:sldId id="268" r:id="rId15"/>
    <p:sldId id="319" r:id="rId16"/>
    <p:sldId id="269" r:id="rId17"/>
    <p:sldId id="270" r:id="rId18"/>
    <p:sldId id="271" r:id="rId19"/>
    <p:sldId id="272" r:id="rId20"/>
    <p:sldId id="320" r:id="rId21"/>
    <p:sldId id="273" r:id="rId22"/>
    <p:sldId id="274" r:id="rId23"/>
    <p:sldId id="321" r:id="rId24"/>
    <p:sldId id="275" r:id="rId25"/>
    <p:sldId id="322" r:id="rId26"/>
    <p:sldId id="276" r:id="rId27"/>
    <p:sldId id="277" r:id="rId28"/>
    <p:sldId id="278" r:id="rId29"/>
    <p:sldId id="279" r:id="rId30"/>
    <p:sldId id="280" r:id="rId31"/>
    <p:sldId id="281" r:id="rId32"/>
    <p:sldId id="282" r:id="rId33"/>
    <p:sldId id="283" r:id="rId34"/>
    <p:sldId id="323" r:id="rId35"/>
    <p:sldId id="324" r:id="rId36"/>
    <p:sldId id="325" r:id="rId37"/>
    <p:sldId id="284" r:id="rId38"/>
    <p:sldId id="285" r:id="rId39"/>
    <p:sldId id="286" r:id="rId40"/>
    <p:sldId id="287" r:id="rId41"/>
    <p:sldId id="326" r:id="rId42"/>
    <p:sldId id="288" r:id="rId43"/>
    <p:sldId id="289" r:id="rId44"/>
    <p:sldId id="290" r:id="rId45"/>
    <p:sldId id="291" r:id="rId46"/>
    <p:sldId id="327"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28" r:id="rId63"/>
    <p:sldId id="307" r:id="rId64"/>
    <p:sldId id="308" r:id="rId65"/>
    <p:sldId id="309" r:id="rId66"/>
    <p:sldId id="310" r:id="rId67"/>
    <p:sldId id="311" r:id="rId68"/>
    <p:sldId id="312" r:id="rId69"/>
    <p:sldId id="313" r:id="rId70"/>
    <p:sldId id="314" r:id="rId71"/>
    <p:sldId id="315" r:id="rId72"/>
    <p:sldId id="316"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5" d="100"/>
          <a:sy n="95" d="100"/>
        </p:scale>
        <p:origin x="-7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B5D4F1-4B6A-F84C-996F-EFA3D73F55C1}"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5D4F1-4B6A-F84C-996F-EFA3D73F55C1}"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5D4F1-4B6A-F84C-996F-EFA3D73F55C1}"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5D4F1-4B6A-F84C-996F-EFA3D73F55C1}"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5D4F1-4B6A-F84C-996F-EFA3D73F55C1}"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B5D4F1-4B6A-F84C-996F-EFA3D73F55C1}"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B5D4F1-4B6A-F84C-996F-EFA3D73F55C1}" type="datetimeFigureOut">
              <a:rPr lang="en-US" smtClean="0"/>
              <a:pPr/>
              <a:t>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5D4F1-4B6A-F84C-996F-EFA3D73F55C1}" type="datetimeFigureOut">
              <a:rPr lang="en-US" smtClean="0"/>
              <a:pPr/>
              <a:t>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5D4F1-4B6A-F84C-996F-EFA3D73F55C1}" type="datetimeFigureOut">
              <a:rPr lang="en-US" smtClean="0"/>
              <a:pPr/>
              <a:t>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5D4F1-4B6A-F84C-996F-EFA3D73F55C1}"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5D4F1-4B6A-F84C-996F-EFA3D73F55C1}"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7D52-4D09-4C49-9CAC-23B253DF3A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5D4F1-4B6A-F84C-996F-EFA3D73F55C1}" type="datetimeFigureOut">
              <a:rPr lang="en-US" smtClean="0"/>
              <a:pPr/>
              <a:t>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7D52-4D09-4C49-9CAC-23B253DF3A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0.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1.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2.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3.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4.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Milia</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Its an epidermal inclusion cyst.</a:t>
            </a:r>
          </a:p>
          <a:p>
            <a:pPr marL="514350" indent="-514350">
              <a:buFont typeface="+mj-lt"/>
              <a:buAutoNum type="arabicPeriod"/>
            </a:pPr>
            <a:r>
              <a:rPr lang="en-US" dirty="0" smtClean="0"/>
              <a:t>Simple benign and asymptomatic.</a:t>
            </a:r>
          </a:p>
          <a:p>
            <a:pPr marL="514350" indent="-514350">
              <a:buFont typeface="+mj-lt"/>
              <a:buAutoNum type="arabicPeriod"/>
            </a:pPr>
            <a:r>
              <a:rPr lang="en-US" dirty="0" smtClean="0"/>
              <a:t>Unknown cause.</a:t>
            </a:r>
          </a:p>
          <a:p>
            <a:pPr marL="514350" indent="-514350">
              <a:buFont typeface="+mj-lt"/>
              <a:buAutoNum type="arabicPeriod"/>
            </a:pPr>
            <a:r>
              <a:rPr lang="en-US" dirty="0" smtClean="0"/>
              <a:t>Seen as papules, in the next picture they are over the cheeks and nose.</a:t>
            </a:r>
          </a:p>
          <a:p>
            <a:pPr marL="514350" indent="-514350">
              <a:buFont typeface="+mj-lt"/>
              <a:buAutoNum type="arabicPeriod"/>
            </a:pPr>
            <a:r>
              <a:rPr lang="en-US" dirty="0" smtClean="0"/>
              <a:t>Papules contain keratinized material.</a:t>
            </a:r>
          </a:p>
          <a:p>
            <a:pPr marL="514350" indent="-514350">
              <a:buFont typeface="+mj-lt"/>
              <a:buAutoNum type="arabicPeriod"/>
            </a:pPr>
            <a:r>
              <a:rPr lang="en-US" dirty="0" smtClean="0"/>
              <a:t>Resolves spontaneously within days.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Milia</a:t>
            </a:r>
            <a:r>
              <a:rPr lang="en-US" dirty="0" smtClean="0"/>
              <a:t> </a:t>
            </a:r>
            <a:endParaRPr lang="en-US" dirty="0"/>
          </a:p>
        </p:txBody>
      </p:sp>
      <p:pic>
        <p:nvPicPr>
          <p:cNvPr id="4" name="Content Placeholder 3" descr="Slide15.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err="1" smtClean="0"/>
              <a:t>Ebstein</a:t>
            </a:r>
            <a:r>
              <a:rPr lang="en-US" dirty="0" smtClean="0"/>
              <a:t> </a:t>
            </a:r>
            <a:r>
              <a:rPr lang="en-US" dirty="0" smtClean="0"/>
              <a:t>pearls</a:t>
            </a:r>
            <a:endParaRPr lang="en-US" dirty="0"/>
          </a:p>
        </p:txBody>
      </p:sp>
      <p:pic>
        <p:nvPicPr>
          <p:cNvPr id="4" name="Content Placeholder 3" descr="Slide16.JPG"/>
          <p:cNvPicPr>
            <a:picLocks noGrp="1" noChangeAspect="1"/>
          </p:cNvPicPr>
          <p:nvPr>
            <p:ph idx="1"/>
          </p:nvPr>
        </p:nvPicPr>
        <p:blipFill>
          <a:blip r:embed="rId2"/>
          <a:stretch>
            <a:fillRect/>
          </a:stretch>
        </p:blipFill>
        <p:spPr>
          <a:xfrm>
            <a:off x="0" y="1417638"/>
            <a:ext cx="9144000" cy="5440362"/>
          </a:xfrm>
        </p:spPr>
      </p:pic>
      <p:sp>
        <p:nvSpPr>
          <p:cNvPr id="5" name="TextBox 4"/>
          <p:cNvSpPr txBox="1"/>
          <p:nvPr/>
        </p:nvSpPr>
        <p:spPr>
          <a:xfrm>
            <a:off x="0" y="639762"/>
            <a:ext cx="9144000" cy="707886"/>
          </a:xfrm>
          <a:prstGeom prst="rect">
            <a:avLst/>
          </a:prstGeom>
          <a:noFill/>
        </p:spPr>
        <p:txBody>
          <a:bodyPr wrap="square" rtlCol="0">
            <a:spAutoFit/>
          </a:bodyPr>
          <a:lstStyle/>
          <a:p>
            <a:r>
              <a:rPr lang="en-US" sz="2000" dirty="0" smtClean="0"/>
              <a:t>It is an epidermal inclusion cysts, it affects mucous membrane and most commonly the mouth. When it ruptures it involutes spontaneously.</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Ranula </a:t>
            </a:r>
            <a:endParaRPr lang="en-US" dirty="0"/>
          </a:p>
        </p:txBody>
      </p:sp>
      <p:pic>
        <p:nvPicPr>
          <p:cNvPr id="4" name="Content Placeholder 3" descr="Slide17.JPG"/>
          <p:cNvPicPr>
            <a:picLocks noGrp="1" noChangeAspect="1"/>
          </p:cNvPicPr>
          <p:nvPr>
            <p:ph idx="1"/>
          </p:nvPr>
        </p:nvPicPr>
        <p:blipFill>
          <a:blip r:embed="rId2"/>
          <a:stretch>
            <a:fillRect/>
          </a:stretch>
        </p:blipFill>
        <p:spPr>
          <a:xfrm>
            <a:off x="1" y="1417638"/>
            <a:ext cx="9144000" cy="5440362"/>
          </a:xfrm>
        </p:spPr>
      </p:pic>
      <p:sp>
        <p:nvSpPr>
          <p:cNvPr id="5" name="TextBox 4"/>
          <p:cNvSpPr txBox="1"/>
          <p:nvPr/>
        </p:nvSpPr>
        <p:spPr>
          <a:xfrm>
            <a:off x="2" y="515034"/>
            <a:ext cx="9143999" cy="646331"/>
          </a:xfrm>
          <a:prstGeom prst="rect">
            <a:avLst/>
          </a:prstGeom>
          <a:noFill/>
        </p:spPr>
        <p:txBody>
          <a:bodyPr wrap="square" rtlCol="0">
            <a:spAutoFit/>
          </a:bodyPr>
          <a:lstStyle/>
          <a:p>
            <a:r>
              <a:rPr lang="en-US" dirty="0" smtClean="0"/>
              <a:t>It is a congenital mucous retention thin cyst, less commonly traumatic. It ruptures spontaneously and needs no surgical intervention.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Ranula</a:t>
            </a:r>
            <a:endParaRPr lang="en-US" dirty="0"/>
          </a:p>
        </p:txBody>
      </p:sp>
      <p:pic>
        <p:nvPicPr>
          <p:cNvPr id="4" name="Content Placeholder 3" descr="Slide18.JPG"/>
          <p:cNvPicPr>
            <a:picLocks noGrp="1" noChangeAspect="1"/>
          </p:cNvPicPr>
          <p:nvPr>
            <p:ph idx="1"/>
          </p:nvPr>
        </p:nvPicPr>
        <p:blipFill>
          <a:blip r:embed="rId2"/>
          <a:stretch>
            <a:fillRect/>
          </a:stretch>
        </p:blipFill>
        <p:spPr>
          <a:xfrm>
            <a:off x="1" y="1143000"/>
            <a:ext cx="9144000" cy="5715000"/>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Erythema </a:t>
            </a:r>
            <a:r>
              <a:rPr lang="en-US" dirty="0" smtClean="0"/>
              <a:t>T</a:t>
            </a:r>
            <a:r>
              <a:rPr lang="en-US" dirty="0" smtClean="0"/>
              <a:t>oxicum </a:t>
            </a:r>
            <a:r>
              <a:rPr lang="en-US" dirty="0" smtClean="0"/>
              <a:t>N</a:t>
            </a:r>
            <a:r>
              <a:rPr lang="en-US" dirty="0" smtClean="0"/>
              <a:t>eonatorum</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514350" indent="-514350">
              <a:buFont typeface="+mj-lt"/>
              <a:buAutoNum type="arabicPeriod"/>
            </a:pPr>
            <a:r>
              <a:rPr lang="en-US" dirty="0" smtClean="0"/>
              <a:t>It is a macular generalized patchy red rash.</a:t>
            </a:r>
          </a:p>
          <a:p>
            <a:pPr marL="514350" indent="-514350">
              <a:buFont typeface="+mj-lt"/>
              <a:buAutoNum type="arabicPeriod"/>
            </a:pPr>
            <a:r>
              <a:rPr lang="en-US" dirty="0" smtClean="0"/>
              <a:t>Benign and self limiting.</a:t>
            </a:r>
          </a:p>
          <a:p>
            <a:pPr marL="514350" indent="-514350">
              <a:buFont typeface="+mj-lt"/>
              <a:buAutoNum type="arabicPeriod"/>
            </a:pPr>
            <a:r>
              <a:rPr lang="en-US" dirty="0" smtClean="0"/>
              <a:t>Ruptures and resolves spontaneously. Therefore reassure the patient. </a:t>
            </a:r>
          </a:p>
          <a:p>
            <a:pPr marL="514350" indent="-514350">
              <a:buFont typeface="+mj-lt"/>
              <a:buAutoNum type="arabicPeriod"/>
            </a:pPr>
            <a:r>
              <a:rPr lang="en-US" dirty="0" smtClean="0"/>
              <a:t>Patient does not look sick and has no fever.</a:t>
            </a:r>
          </a:p>
          <a:p>
            <a:pPr marL="514350" indent="-514350">
              <a:buFont typeface="+mj-lt"/>
              <a:buAutoNum type="arabicPeriod"/>
            </a:pPr>
            <a:r>
              <a:rPr lang="en-US" dirty="0" err="1" smtClean="0"/>
              <a:t>Macules</a:t>
            </a:r>
            <a:r>
              <a:rPr lang="en-US" dirty="0" smtClean="0"/>
              <a:t> are the commonest presentation, but can also present with papules and vesicles.</a:t>
            </a:r>
          </a:p>
          <a:p>
            <a:pPr marL="514350" indent="-514350">
              <a:buFont typeface="+mj-lt"/>
              <a:buAutoNum type="arabicPeriod"/>
            </a:pPr>
            <a:r>
              <a:rPr lang="en-US" dirty="0" smtClean="0"/>
              <a:t>It is an </a:t>
            </a:r>
            <a:r>
              <a:rPr lang="en-US" dirty="0" err="1" smtClean="0"/>
              <a:t>esinophilic</a:t>
            </a:r>
            <a:r>
              <a:rPr lang="en-US" dirty="0" smtClean="0"/>
              <a:t> eruptions. </a:t>
            </a:r>
          </a:p>
          <a:p>
            <a:pPr marL="514350" indent="-514350">
              <a:buFont typeface="+mj-lt"/>
              <a:buAutoNum type="arabicPeriod"/>
            </a:pPr>
            <a:r>
              <a:rPr lang="en-US" dirty="0" smtClean="0"/>
              <a:t>Scraping  taken from the lesion will show </a:t>
            </a:r>
            <a:r>
              <a:rPr lang="en-US" dirty="0" err="1" smtClean="0"/>
              <a:t>esinophils</a:t>
            </a:r>
            <a:r>
              <a:rPr lang="en-US" dirty="0" smtClean="0"/>
              <a:t> aggregate.</a:t>
            </a:r>
          </a:p>
          <a:p>
            <a:pPr marL="514350" indent="-514350">
              <a:buFont typeface="+mj-lt"/>
              <a:buAutoNum type="arabicPeriod"/>
            </a:pPr>
            <a:r>
              <a:rPr lang="en-US" dirty="0" smtClean="0"/>
              <a:t>The next picture also </a:t>
            </a:r>
            <a:r>
              <a:rPr lang="en-US" dirty="0" smtClean="0"/>
              <a:t>shows </a:t>
            </a:r>
            <a:r>
              <a:rPr lang="en-US" dirty="0" smtClean="0"/>
              <a:t>infantile </a:t>
            </a:r>
            <a:r>
              <a:rPr lang="en-US" dirty="0" err="1" smtClean="0"/>
              <a:t>gynaecomastia</a:t>
            </a:r>
            <a:r>
              <a:rPr lang="en-US" dirty="0" smtClean="0"/>
              <a:t>, which is physiological due to the maternal hormones. It can also produce milk. It resolves spontaneously when the estrogen levels go down in the blood. Do not squeeze it or touch it because you might induce mastitis.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Erythema Toxicum Neonatorum</a:t>
            </a:r>
            <a:endParaRPr lang="en-US" dirty="0"/>
          </a:p>
        </p:txBody>
      </p:sp>
      <p:pic>
        <p:nvPicPr>
          <p:cNvPr id="4" name="Content Placeholder 3" descr="Slide19.JPG"/>
          <p:cNvPicPr>
            <a:picLocks noGrp="1" noChangeAspect="1"/>
          </p:cNvPicPr>
          <p:nvPr>
            <p:ph idx="1"/>
          </p:nvPr>
        </p:nvPicPr>
        <p:blipFill>
          <a:blip r:embed="rId2"/>
          <a:stretch>
            <a:fillRect/>
          </a:stretch>
        </p:blipFill>
        <p:spPr>
          <a:xfrm>
            <a:off x="1" y="990600"/>
            <a:ext cx="9144000" cy="5867400"/>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17638"/>
          </a:xfrm>
        </p:spPr>
        <p:txBody>
          <a:bodyPr>
            <a:normAutofit fontScale="90000"/>
          </a:bodyPr>
          <a:lstStyle/>
          <a:p>
            <a:pPr algn="l"/>
            <a:r>
              <a:rPr lang="en-US" sz="2400" dirty="0" smtClean="0"/>
              <a:t>Congenital Macular rash that appears </a:t>
            </a:r>
            <a:r>
              <a:rPr lang="en-US" sz="2400" dirty="0" smtClean="0"/>
              <a:t>on the back of the neck, </a:t>
            </a:r>
            <a:r>
              <a:rPr lang="en-US" sz="2400" dirty="0" err="1" smtClean="0"/>
              <a:t>glabella</a:t>
            </a:r>
            <a:r>
              <a:rPr lang="en-US" sz="2400" dirty="0" smtClean="0"/>
              <a:t> and the upper eyelid. Its an </a:t>
            </a:r>
            <a:r>
              <a:rPr lang="en-US" sz="2400" dirty="0" err="1" smtClean="0"/>
              <a:t>ictatic</a:t>
            </a:r>
            <a:r>
              <a:rPr lang="en-US" sz="2400" dirty="0" smtClean="0"/>
              <a:t> salmon like rash. It disappears with time especially if above the clavicle or on the upper eyelid. It might also persists for years and then get covered by hair. </a:t>
            </a:r>
            <a:endParaRPr lang="en-US" sz="2400" dirty="0"/>
          </a:p>
        </p:txBody>
      </p:sp>
      <p:pic>
        <p:nvPicPr>
          <p:cNvPr id="4" name="Content Placeholder 3" descr="Slide22.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Mongolian spots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It occurs anywhere but mostly in the lower back or buttocks.</a:t>
            </a:r>
          </a:p>
          <a:p>
            <a:pPr marL="514350" indent="-514350">
              <a:buFont typeface="+mj-lt"/>
              <a:buAutoNum type="arabicPeriod"/>
            </a:pPr>
            <a:r>
              <a:rPr lang="en-US" dirty="0" smtClean="0"/>
              <a:t>It is a bluish- greenish discoloration that are caused by the arrest of </a:t>
            </a:r>
            <a:r>
              <a:rPr lang="en-US" dirty="0" err="1" smtClean="0"/>
              <a:t>melanocyte</a:t>
            </a:r>
            <a:r>
              <a:rPr lang="en-US" dirty="0" smtClean="0"/>
              <a:t> in the dermis.</a:t>
            </a:r>
          </a:p>
          <a:p>
            <a:pPr marL="514350" indent="-514350">
              <a:buFont typeface="+mj-lt"/>
              <a:buAutoNum type="arabicPeriod"/>
            </a:pPr>
            <a:r>
              <a:rPr lang="en-US" dirty="0" smtClean="0"/>
              <a:t>It is seen in Mongolian race, but it has nothing to do with down syndrome.</a:t>
            </a:r>
          </a:p>
          <a:p>
            <a:pPr marL="514350" indent="-514350">
              <a:buFont typeface="+mj-lt"/>
              <a:buAutoNum type="arabicPeriod"/>
            </a:pPr>
            <a:r>
              <a:rPr lang="en-US" dirty="0" smtClean="0"/>
              <a:t>Might disappear with time.</a:t>
            </a:r>
          </a:p>
          <a:p>
            <a:pPr marL="514350" indent="-514350">
              <a:buFont typeface="+mj-lt"/>
              <a:buAutoNum type="arabicPeriod"/>
            </a:pPr>
            <a:r>
              <a:rPr lang="en-US" dirty="0" smtClean="0"/>
              <a:t>Common in our society and dark-skinned people, but less common in Caucasians.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dirty="0" smtClean="0"/>
              <a:t>Mongolian spots</a:t>
            </a:r>
            <a:endParaRPr lang="en-US" dirty="0"/>
          </a:p>
        </p:txBody>
      </p:sp>
      <p:pic>
        <p:nvPicPr>
          <p:cNvPr id="4" name="Content Placeholder 3" descr="Slide23.JPG"/>
          <p:cNvPicPr>
            <a:picLocks noGrp="1" noChangeAspect="1"/>
          </p:cNvPicPr>
          <p:nvPr>
            <p:ph idx="1"/>
          </p:nvPr>
        </p:nvPicPr>
        <p:blipFill>
          <a:blip r:embed="rId2"/>
          <a:stretch>
            <a:fillRect/>
          </a:stretch>
        </p:blipFill>
        <p:spPr>
          <a:xfrm>
            <a:off x="1" y="1066800"/>
            <a:ext cx="9144000" cy="5791199"/>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Hemangiomas</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It is an abnormal proliferation of the blood vessels.</a:t>
            </a:r>
          </a:p>
          <a:p>
            <a:r>
              <a:rPr lang="en-US" dirty="0" smtClean="0"/>
              <a:t>It might involve the viscera or the respiratory tract.</a:t>
            </a:r>
          </a:p>
          <a:p>
            <a:r>
              <a:rPr lang="en-US" dirty="0" smtClean="0"/>
              <a:t>It appears as papules and increase in size.</a:t>
            </a:r>
          </a:p>
          <a:p>
            <a:r>
              <a:rPr lang="en-US" dirty="0" smtClean="0"/>
              <a:t>Two types: strawberry and capillary </a:t>
            </a:r>
            <a:r>
              <a:rPr lang="en-US" dirty="0" err="1" smtClean="0"/>
              <a:t>hemangiomas</a:t>
            </a:r>
            <a:r>
              <a:rPr lang="en-US" dirty="0" smtClean="0"/>
              <a:t>.</a:t>
            </a:r>
          </a:p>
          <a:p>
            <a:r>
              <a:rPr lang="en-US" dirty="0" smtClean="0"/>
              <a:t>Strawberry </a:t>
            </a:r>
            <a:r>
              <a:rPr lang="en-US" dirty="0" err="1" smtClean="0"/>
              <a:t>hemangioma</a:t>
            </a:r>
            <a:r>
              <a:rPr lang="en-US" dirty="0" smtClean="0"/>
              <a:t>: rapidly enlarge within the first two years, and disappears around school age. Therefore it only need reassurance of the patient. It is more benign than the capillary form.</a:t>
            </a:r>
          </a:p>
          <a:p>
            <a:r>
              <a:rPr lang="en-US" dirty="0" smtClean="0"/>
              <a:t>When the strawberry </a:t>
            </a:r>
            <a:r>
              <a:rPr lang="en-US" dirty="0" err="1" smtClean="0"/>
              <a:t>hemangioma</a:t>
            </a:r>
            <a:r>
              <a:rPr lang="en-US" dirty="0" smtClean="0"/>
              <a:t> enlarges, it can cause bleeding, disfigurement or ulceration. When complications occur, you treat with phototherapy, laser systemic steroids or interferon.</a:t>
            </a:r>
          </a:p>
          <a:p>
            <a:r>
              <a:rPr lang="en-US" dirty="0" smtClean="0"/>
              <a:t>Capillary </a:t>
            </a:r>
            <a:r>
              <a:rPr lang="en-US" dirty="0" err="1" smtClean="0"/>
              <a:t>hemangioma</a:t>
            </a:r>
            <a:r>
              <a:rPr lang="en-US" dirty="0" smtClean="0"/>
              <a:t>: it most commonly affect the area supplied by the ophthalmic division of the trigeminal nerve. It is usually associated with other symptoms. It never disappear by itself might lead to </a:t>
            </a:r>
            <a:r>
              <a:rPr lang="en-US" dirty="0" err="1" smtClean="0"/>
              <a:t>glucoma</a:t>
            </a:r>
            <a:r>
              <a:rPr lang="en-US" dirty="0" smtClean="0"/>
              <a:t> (one eye is bigger than the other).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Strawberry </a:t>
            </a:r>
            <a:r>
              <a:rPr lang="en-US" dirty="0" err="1" smtClean="0"/>
              <a:t>hemangioma</a:t>
            </a:r>
            <a:endParaRPr lang="en-US" dirty="0"/>
          </a:p>
        </p:txBody>
      </p:sp>
      <p:pic>
        <p:nvPicPr>
          <p:cNvPr id="4" name="Content Placeholder 3" descr="Slide24.JPG"/>
          <p:cNvPicPr>
            <a:picLocks noGrp="1" noChangeAspect="1"/>
          </p:cNvPicPr>
          <p:nvPr>
            <p:ph idx="1"/>
          </p:nvPr>
        </p:nvPicPr>
        <p:blipFill>
          <a:blip r:embed="rId2"/>
          <a:stretch>
            <a:fillRect/>
          </a:stretch>
        </p:blipFill>
        <p:spPr>
          <a:xfrm>
            <a:off x="1" y="1066800"/>
            <a:ext cx="9144000" cy="5791200"/>
          </a:xfr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a:t>
            </a:r>
            <a:r>
              <a:rPr lang="en-US" dirty="0" err="1" smtClean="0"/>
              <a:t>hemangioma</a:t>
            </a:r>
            <a:endParaRPr lang="en-US" dirty="0"/>
          </a:p>
        </p:txBody>
      </p:sp>
      <p:pic>
        <p:nvPicPr>
          <p:cNvPr id="4" name="Content Placeholder 3" descr="Slide25.JPG"/>
          <p:cNvPicPr>
            <a:picLocks noGrp="1" noChangeAspect="1"/>
          </p:cNvPicPr>
          <p:nvPr>
            <p:ph idx="1"/>
          </p:nvPr>
        </p:nvPicPr>
        <p:blipFill>
          <a:blip r:embed="rId2"/>
          <a:stretch>
            <a:fillRect/>
          </a:stretch>
        </p:blipFill>
        <p:spPr>
          <a:xfrm>
            <a:off x="1" y="1600200"/>
            <a:ext cx="9144000" cy="5257800"/>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43000"/>
          </a:xfrm>
        </p:spPr>
        <p:txBody>
          <a:bodyPr>
            <a:normAutofit fontScale="90000"/>
          </a:bodyPr>
          <a:lstStyle/>
          <a:p>
            <a:r>
              <a:rPr lang="en-US" dirty="0" smtClean="0"/>
              <a:t>Ulcerated enlarged strawberry </a:t>
            </a:r>
            <a:r>
              <a:rPr lang="en-US" dirty="0" err="1" smtClean="0"/>
              <a:t>hemangioma</a:t>
            </a:r>
            <a:endParaRPr lang="en-US" dirty="0"/>
          </a:p>
        </p:txBody>
      </p:sp>
      <p:pic>
        <p:nvPicPr>
          <p:cNvPr id="4" name="Content Placeholder 3" descr="Slide26.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8686799" cy="1143000"/>
          </a:xfrm>
        </p:spPr>
        <p:txBody>
          <a:bodyPr>
            <a:normAutofit fontScale="90000"/>
          </a:bodyPr>
          <a:lstStyle/>
          <a:p>
            <a:r>
              <a:rPr lang="en-US" dirty="0" smtClean="0"/>
              <a:t>Capillary </a:t>
            </a:r>
            <a:r>
              <a:rPr lang="en-US" dirty="0" err="1" smtClean="0"/>
              <a:t>hemangioma</a:t>
            </a:r>
            <a:r>
              <a:rPr lang="en-US" dirty="0" smtClean="0"/>
              <a:t> with glaucoma</a:t>
            </a:r>
            <a:endParaRPr lang="en-US" dirty="0"/>
          </a:p>
        </p:txBody>
      </p:sp>
      <p:pic>
        <p:nvPicPr>
          <p:cNvPr id="4" name="Content Placeholder 3" descr="Slide29.JPG"/>
          <p:cNvPicPr>
            <a:picLocks noGrp="1" noChangeAspect="1"/>
          </p:cNvPicPr>
          <p:nvPr>
            <p:ph idx="1"/>
          </p:nvPr>
        </p:nvPicPr>
        <p:blipFill>
          <a:blip r:embed="rId2"/>
          <a:stretch>
            <a:fillRect/>
          </a:stretch>
        </p:blipFill>
        <p:spPr>
          <a:xfrm>
            <a:off x="1" y="1752600"/>
            <a:ext cx="9144000" cy="5105400"/>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4.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2400" dirty="0" err="1" smtClean="0"/>
              <a:t>Sturge</a:t>
            </a:r>
            <a:r>
              <a:rPr lang="en-US" sz="2400" dirty="0" smtClean="0"/>
              <a:t>-Weber syndrome: </a:t>
            </a:r>
            <a:r>
              <a:rPr lang="en-US" sz="2400" dirty="0" err="1" smtClean="0"/>
              <a:t>leptomeningioma</a:t>
            </a:r>
            <a:r>
              <a:rPr lang="en-US" sz="2400" dirty="0" smtClean="0"/>
              <a:t> with contra-lateral </a:t>
            </a:r>
            <a:r>
              <a:rPr lang="en-US" sz="2400" dirty="0" err="1" smtClean="0"/>
              <a:t>hemiplegia</a:t>
            </a:r>
            <a:r>
              <a:rPr lang="en-US" sz="2400" dirty="0" smtClean="0"/>
              <a:t>, mental retardation and capillary </a:t>
            </a:r>
            <a:r>
              <a:rPr lang="en-US" sz="2400" dirty="0" err="1" smtClean="0"/>
              <a:t>hemangioma</a:t>
            </a:r>
            <a:r>
              <a:rPr lang="en-US" sz="2400" dirty="0" smtClean="0"/>
              <a:t>.</a:t>
            </a:r>
            <a:endParaRPr lang="en-US" sz="2400" dirty="0"/>
          </a:p>
        </p:txBody>
      </p:sp>
      <p:pic>
        <p:nvPicPr>
          <p:cNvPr id="4" name="Content Placeholder 3" descr="Slide30.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6799" cy="1143000"/>
          </a:xfrm>
        </p:spPr>
        <p:txBody>
          <a:bodyPr>
            <a:normAutofit/>
          </a:bodyPr>
          <a:lstStyle/>
          <a:p>
            <a:pPr algn="l"/>
            <a:r>
              <a:rPr lang="en-US" sz="2400" dirty="0" err="1" smtClean="0"/>
              <a:t>Kabel</a:t>
            </a:r>
            <a:r>
              <a:rPr lang="en-US" sz="2400" dirty="0" smtClean="0"/>
              <a:t> </a:t>
            </a:r>
            <a:r>
              <a:rPr lang="en-US" sz="2400" dirty="0" err="1" smtClean="0"/>
              <a:t>Kanani</a:t>
            </a:r>
            <a:r>
              <a:rPr lang="en-US" sz="2400" dirty="0" smtClean="0"/>
              <a:t> syndrome they have hemi-hypertrophy on the side of the </a:t>
            </a:r>
            <a:r>
              <a:rPr lang="en-US" sz="2400" dirty="0" err="1" smtClean="0"/>
              <a:t>hemangioma</a:t>
            </a:r>
            <a:r>
              <a:rPr lang="en-US" sz="2400" dirty="0" smtClean="0"/>
              <a:t>.</a:t>
            </a:r>
            <a:endParaRPr lang="en-US" sz="2400" dirty="0"/>
          </a:p>
        </p:txBody>
      </p:sp>
      <p:pic>
        <p:nvPicPr>
          <p:cNvPr id="4" name="Content Placeholder 3" descr="Slide31.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pPr algn="l"/>
            <a:r>
              <a:rPr lang="en-US" sz="2400" dirty="0" err="1" smtClean="0"/>
              <a:t>Epidermolysis</a:t>
            </a:r>
            <a:r>
              <a:rPr lang="en-US" sz="2400" dirty="0" smtClean="0"/>
              <a:t> </a:t>
            </a:r>
            <a:r>
              <a:rPr lang="en-US" sz="2400" dirty="0" err="1" smtClean="0"/>
              <a:t>B</a:t>
            </a:r>
            <a:r>
              <a:rPr lang="en-US" sz="2400" dirty="0" err="1" smtClean="0"/>
              <a:t>ullosa</a:t>
            </a:r>
            <a:r>
              <a:rPr lang="en-US" sz="2400" dirty="0" smtClean="0"/>
              <a:t>: whenever the skin is touched it sloughs out. There is no specific treatment, you need to only prevent infection, and when infection occurs treat it.</a:t>
            </a:r>
            <a:endParaRPr lang="en-US" sz="2400" dirty="0"/>
          </a:p>
        </p:txBody>
      </p:sp>
      <p:pic>
        <p:nvPicPr>
          <p:cNvPr id="4" name="Content Placeholder 3" descr="Slide32.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l"/>
            <a:r>
              <a:rPr lang="en-US" sz="2400" dirty="0" smtClean="0"/>
              <a:t>Collodion </a:t>
            </a:r>
            <a:r>
              <a:rPr lang="en-US" sz="2400" dirty="0" smtClean="0"/>
              <a:t>baby AKA Icthyosis </a:t>
            </a:r>
            <a:r>
              <a:rPr lang="en-US" sz="2400" dirty="0" err="1" smtClean="0"/>
              <a:t>Congenita</a:t>
            </a:r>
            <a:r>
              <a:rPr lang="en-US" sz="2400" dirty="0" smtClean="0"/>
              <a:t>: the skin is very tight the baby can not move or breath. It is a form of </a:t>
            </a:r>
            <a:r>
              <a:rPr lang="en-US" sz="2400" dirty="0" err="1" smtClean="0"/>
              <a:t>icthyosis</a:t>
            </a:r>
            <a:r>
              <a:rPr lang="en-US" sz="2400" dirty="0" smtClean="0"/>
              <a:t>. The skin will get shed with time but he will continue to have </a:t>
            </a:r>
            <a:r>
              <a:rPr lang="en-US" sz="2400" dirty="0" err="1" smtClean="0"/>
              <a:t>icthyosis</a:t>
            </a:r>
            <a:r>
              <a:rPr lang="en-US" sz="2400" dirty="0" smtClean="0"/>
              <a:t>, requires supportive </a:t>
            </a:r>
            <a:r>
              <a:rPr lang="en-US" sz="2400" dirty="0" err="1" smtClean="0"/>
              <a:t>manegemnt</a:t>
            </a:r>
            <a:r>
              <a:rPr lang="en-US" sz="2400" dirty="0" smtClean="0"/>
              <a:t>.  </a:t>
            </a:r>
            <a:endParaRPr lang="en-US" sz="2400" dirty="0"/>
          </a:p>
        </p:txBody>
      </p:sp>
      <p:pic>
        <p:nvPicPr>
          <p:cNvPr id="4" name="Content Placeholder 3" descr="Slide33.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Nevi </a:t>
            </a:r>
            <a:endParaRPr lang="en-US" dirty="0"/>
          </a:p>
        </p:txBody>
      </p:sp>
      <p:sp>
        <p:nvSpPr>
          <p:cNvPr id="3" name="Content Placeholder 2"/>
          <p:cNvSpPr>
            <a:spLocks noGrp="1"/>
          </p:cNvSpPr>
          <p:nvPr>
            <p:ph idx="1"/>
          </p:nvPr>
        </p:nvSpPr>
        <p:spPr/>
        <p:txBody>
          <a:bodyPr/>
          <a:lstStyle/>
          <a:p>
            <a:r>
              <a:rPr lang="en-US" dirty="0" smtClean="0"/>
              <a:t>They are abnormal cells in an abnormal locations. </a:t>
            </a:r>
          </a:p>
          <a:p>
            <a:r>
              <a:rPr lang="en-US" dirty="0" smtClean="0"/>
              <a:t>Black hairy nevus is AKA giant or trunk nevus. It might covers the whole trunk. The larger it is the more it is likely to convert into malignant melanoma (it increases the risk 10x normal).</a:t>
            </a:r>
          </a:p>
          <a:p>
            <a:r>
              <a:rPr lang="en-US" dirty="0" smtClean="0"/>
              <a:t>All the previous images are congenital skin lesions.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Giant </a:t>
            </a:r>
            <a:r>
              <a:rPr lang="en-US" dirty="0" smtClean="0"/>
              <a:t>N</a:t>
            </a:r>
            <a:r>
              <a:rPr lang="en-US" dirty="0" smtClean="0"/>
              <a:t>evus</a:t>
            </a:r>
            <a:endParaRPr lang="en-US" dirty="0"/>
          </a:p>
        </p:txBody>
      </p:sp>
      <p:pic>
        <p:nvPicPr>
          <p:cNvPr id="4" name="Content Placeholder 3" descr="nevus.jpg"/>
          <p:cNvPicPr>
            <a:picLocks noGrp="1" noChangeAspect="1"/>
          </p:cNvPicPr>
          <p:nvPr>
            <p:ph idx="1"/>
          </p:nvPr>
        </p:nvPicPr>
        <p:blipFill>
          <a:blip r:embed="rId2"/>
          <a:stretch>
            <a:fillRect/>
          </a:stretch>
        </p:blipFill>
        <p:spPr>
          <a:xfrm>
            <a:off x="1143000" y="2624930"/>
            <a:ext cx="6629400" cy="3699669"/>
          </a:xfr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Infantile Eczema- Atopic Dermatitis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Its not present at birth.</a:t>
            </a:r>
          </a:p>
          <a:p>
            <a:pPr marL="514350" indent="-514350">
              <a:buFont typeface="+mj-lt"/>
              <a:buAutoNum type="arabicPeriod"/>
            </a:pPr>
            <a:r>
              <a:rPr lang="en-US" dirty="0" smtClean="0"/>
              <a:t>It is an inflammatory immunological disorder. There is activation of the mast cells (increased </a:t>
            </a:r>
            <a:r>
              <a:rPr lang="en-US" dirty="0" err="1" smtClean="0"/>
              <a:t>IgE</a:t>
            </a:r>
            <a:r>
              <a:rPr lang="en-US" dirty="0" smtClean="0"/>
              <a:t>) causing the release of histamine that attacks the skin.</a:t>
            </a:r>
          </a:p>
          <a:p>
            <a:pPr marL="514350" indent="-514350">
              <a:buFont typeface="+mj-lt"/>
              <a:buAutoNum type="arabicPeriod"/>
            </a:pPr>
            <a:r>
              <a:rPr lang="en-US" dirty="0" smtClean="0"/>
              <a:t>Unknown cause.</a:t>
            </a:r>
          </a:p>
          <a:p>
            <a:pPr marL="514350" indent="-514350">
              <a:buFont typeface="+mj-lt"/>
              <a:buAutoNum type="arabicPeriod"/>
            </a:pPr>
            <a:r>
              <a:rPr lang="en-US" dirty="0" smtClean="0"/>
              <a:t>It waxes and wanes (intermittent), it might stay for several years. </a:t>
            </a:r>
          </a:p>
          <a:p>
            <a:pPr marL="514350" indent="-514350">
              <a:buFont typeface="+mj-lt"/>
              <a:buAutoNum type="arabicPeriod"/>
            </a:pPr>
            <a:r>
              <a:rPr lang="en-US" dirty="0" smtClean="0"/>
              <a:t>Usually seen on the flexures.</a:t>
            </a:r>
          </a:p>
          <a:p>
            <a:pPr marL="514350" indent="-514350">
              <a:buFont typeface="+mj-lt"/>
              <a:buAutoNum type="arabicPeriod"/>
            </a:pPr>
            <a:r>
              <a:rPr lang="en-US" dirty="0" smtClean="0"/>
              <a:t>it causes itching, which will result in secondary lesions as: </a:t>
            </a:r>
            <a:r>
              <a:rPr lang="en-US" dirty="0" err="1" smtClean="0"/>
              <a:t>liquenifacation</a:t>
            </a:r>
            <a:r>
              <a:rPr lang="en-US" dirty="0" smtClean="0"/>
              <a:t>, ulceration and excoriation. </a:t>
            </a:r>
          </a:p>
          <a:p>
            <a:pPr marL="514350" indent="-514350">
              <a:buFont typeface="+mj-lt"/>
              <a:buAutoNum type="arabicPeriod"/>
            </a:pPr>
            <a:r>
              <a:rPr lang="en-US" dirty="0" smtClean="0"/>
              <a:t>It requires intermittent long term treatment.</a:t>
            </a:r>
          </a:p>
          <a:p>
            <a:pPr marL="514350" indent="-514350">
              <a:buFont typeface="+mj-lt"/>
              <a:buAutoNum type="arabicPeriod"/>
            </a:pPr>
            <a:r>
              <a:rPr lang="en-US" dirty="0" smtClean="0"/>
              <a:t>Most common complication is by secondary bacterial infection by </a:t>
            </a:r>
            <a:r>
              <a:rPr lang="en-US" dirty="0" err="1" smtClean="0"/>
              <a:t>staph</a:t>
            </a:r>
            <a:r>
              <a:rPr lang="en-US" dirty="0" smtClean="0"/>
              <a:t> or </a:t>
            </a:r>
            <a:r>
              <a:rPr lang="en-US" dirty="0" err="1" smtClean="0"/>
              <a:t>strept</a:t>
            </a:r>
            <a:r>
              <a:rPr lang="en-US" dirty="0" smtClean="0"/>
              <a:t> because the skin barrier is broken. It can also be complicated by eczema </a:t>
            </a:r>
            <a:r>
              <a:rPr lang="en-US" dirty="0" err="1" smtClean="0"/>
              <a:t>herpiticus</a:t>
            </a:r>
            <a:r>
              <a:rPr lang="en-US" dirty="0" smtClean="0"/>
              <a:t> where herpes virus invade abnormal skin.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417638"/>
          </a:xfrm>
        </p:spPr>
        <p:txBody>
          <a:bodyPr/>
          <a:lstStyle/>
          <a:p>
            <a:r>
              <a:rPr lang="en-US" dirty="0" smtClean="0"/>
              <a:t>Atopic dermatitis</a:t>
            </a:r>
            <a:endParaRPr lang="en-US" dirty="0"/>
          </a:p>
        </p:txBody>
      </p:sp>
      <p:pic>
        <p:nvPicPr>
          <p:cNvPr id="4" name="Content Placeholder 3" descr="Slide36.JPG"/>
          <p:cNvPicPr>
            <a:picLocks noGrp="1" noChangeAspect="1"/>
          </p:cNvPicPr>
          <p:nvPr>
            <p:ph idx="1"/>
          </p:nvPr>
        </p:nvPicPr>
        <p:blipFill>
          <a:blip r:embed="rId2"/>
          <a:stretch>
            <a:fillRect/>
          </a:stretch>
        </p:blipFill>
        <p:spPr>
          <a:xfrm>
            <a:off x="1" y="1600200"/>
            <a:ext cx="9144000" cy="5257800"/>
          </a:xfr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Atopic dermatitis </a:t>
            </a:r>
            <a:endParaRPr lang="en-US" dirty="0"/>
          </a:p>
        </p:txBody>
      </p:sp>
      <p:pic>
        <p:nvPicPr>
          <p:cNvPr id="4" name="Content Placeholder 3" descr="Slide37.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Atopic Dermatitis</a:t>
            </a:r>
            <a:endParaRPr lang="en-US" dirty="0"/>
          </a:p>
        </p:txBody>
      </p:sp>
      <p:pic>
        <p:nvPicPr>
          <p:cNvPr id="4" name="Content Placeholder 3" descr="Slide40.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5.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43.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Seborrheic</a:t>
            </a:r>
            <a:r>
              <a:rPr lang="en-US" dirty="0" smtClean="0"/>
              <a:t> Dermatitis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Scaly </a:t>
            </a:r>
            <a:r>
              <a:rPr lang="en-US" dirty="0" err="1" smtClean="0"/>
              <a:t>eythematous</a:t>
            </a:r>
            <a:r>
              <a:rPr lang="en-US" dirty="0" smtClean="0"/>
              <a:t> oily skin lesions. Has nothing to do with </a:t>
            </a:r>
            <a:r>
              <a:rPr lang="en-US" dirty="0" err="1" smtClean="0"/>
              <a:t>seborrheic</a:t>
            </a:r>
            <a:r>
              <a:rPr lang="en-US" dirty="0" smtClean="0"/>
              <a:t> glands.</a:t>
            </a:r>
          </a:p>
          <a:p>
            <a:r>
              <a:rPr lang="en-US" dirty="0" smtClean="0"/>
              <a:t>More common in extreme ages.</a:t>
            </a:r>
          </a:p>
          <a:p>
            <a:r>
              <a:rPr lang="en-US" dirty="0" smtClean="0"/>
              <a:t>Involves skin creases as the </a:t>
            </a:r>
            <a:r>
              <a:rPr lang="en-US" dirty="0" err="1" smtClean="0"/>
              <a:t>axilla</a:t>
            </a:r>
            <a:r>
              <a:rPr lang="en-US" dirty="0" smtClean="0"/>
              <a:t>, face and scalp (cradle scalp-hallmark).</a:t>
            </a:r>
          </a:p>
          <a:p>
            <a:r>
              <a:rPr lang="en-US" dirty="0" smtClean="0"/>
              <a:t>More benign, more superficial and less itchy than atopic dermatitis.</a:t>
            </a:r>
          </a:p>
          <a:p>
            <a:r>
              <a:rPr lang="en-US" dirty="0" smtClean="0"/>
              <a:t>Might disappear and will not reappear until later in life (60-70) years.</a:t>
            </a:r>
          </a:p>
          <a:p>
            <a:r>
              <a:rPr lang="en-US" dirty="0" smtClean="0"/>
              <a:t>Treated by removing the scales, wash properly with shampoo, we might sometimes give mild steroids or salicylic acids or </a:t>
            </a:r>
            <a:r>
              <a:rPr lang="en-US" dirty="0" err="1" smtClean="0"/>
              <a:t>keratolytic</a:t>
            </a:r>
            <a:r>
              <a:rPr lang="en-US" dirty="0" smtClean="0"/>
              <a:t> drugs.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seborrheic</a:t>
            </a:r>
            <a:r>
              <a:rPr lang="en-US" dirty="0" smtClean="0"/>
              <a:t> dermatitis</a:t>
            </a:r>
            <a:endParaRPr lang="en-US" dirty="0"/>
          </a:p>
        </p:txBody>
      </p:sp>
      <p:pic>
        <p:nvPicPr>
          <p:cNvPr id="4" name="Content Placeholder 3" descr="Slide44.JPG"/>
          <p:cNvPicPr>
            <a:picLocks noGrp="1" noChangeAspect="1"/>
          </p:cNvPicPr>
          <p:nvPr>
            <p:ph idx="1"/>
          </p:nvPr>
        </p:nvPicPr>
        <p:blipFill>
          <a:blip r:embed="rId2"/>
          <a:stretch>
            <a:fillRect/>
          </a:stretch>
        </p:blipFill>
        <p:spPr>
          <a:xfrm>
            <a:off x="1" y="914400"/>
            <a:ext cx="9144000" cy="5943600"/>
          </a:xfr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seborrheic</a:t>
            </a:r>
            <a:r>
              <a:rPr lang="en-US" dirty="0" smtClean="0"/>
              <a:t> dermatitis</a:t>
            </a:r>
            <a:endParaRPr lang="en-US" dirty="0"/>
          </a:p>
        </p:txBody>
      </p:sp>
      <p:pic>
        <p:nvPicPr>
          <p:cNvPr id="4" name="Content Placeholder 3" descr="Slide45.JPG"/>
          <p:cNvPicPr>
            <a:picLocks noGrp="1" noChangeAspect="1"/>
          </p:cNvPicPr>
          <p:nvPr>
            <p:ph idx="1"/>
          </p:nvPr>
        </p:nvPicPr>
        <p:blipFill>
          <a:blip r:embed="rId2"/>
          <a:stretch>
            <a:fillRect/>
          </a:stretch>
        </p:blipFill>
        <p:spPr>
          <a:xfrm>
            <a:off x="1" y="838200"/>
            <a:ext cx="9144000" cy="6019800"/>
          </a:xfr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seborrheic</a:t>
            </a:r>
            <a:r>
              <a:rPr lang="en-US" dirty="0" smtClean="0"/>
              <a:t> dermatitis</a:t>
            </a:r>
            <a:endParaRPr lang="en-US" dirty="0"/>
          </a:p>
        </p:txBody>
      </p:sp>
      <p:pic>
        <p:nvPicPr>
          <p:cNvPr id="4" name="Content Placeholder 3" descr="Slide46.JPG"/>
          <p:cNvPicPr>
            <a:picLocks noGrp="1" noChangeAspect="1"/>
          </p:cNvPicPr>
          <p:nvPr>
            <p:ph idx="1"/>
          </p:nvPr>
        </p:nvPicPr>
        <p:blipFill>
          <a:blip r:embed="rId2"/>
          <a:stretch>
            <a:fillRect/>
          </a:stretch>
        </p:blipFill>
        <p:spPr>
          <a:xfrm>
            <a:off x="1" y="914400"/>
            <a:ext cx="9144000" cy="5943600"/>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Cradle scalp: a hallmark </a:t>
            </a:r>
            <a:r>
              <a:rPr lang="en-US" sz="2400" dirty="0" smtClean="0"/>
              <a:t>for  </a:t>
            </a:r>
            <a:r>
              <a:rPr lang="en-US" sz="2400" dirty="0" err="1" smtClean="0"/>
              <a:t>seborrheic</a:t>
            </a:r>
            <a:r>
              <a:rPr lang="en-US" sz="2400" dirty="0" smtClean="0"/>
              <a:t> </a:t>
            </a:r>
            <a:r>
              <a:rPr lang="en-US" sz="2400" dirty="0" smtClean="0"/>
              <a:t>dermatitis</a:t>
            </a:r>
            <a:r>
              <a:rPr lang="en-US" sz="2400" dirty="0" smtClean="0"/>
              <a:t>.</a:t>
            </a:r>
            <a:endParaRPr lang="en-US" sz="2400" dirty="0"/>
          </a:p>
        </p:txBody>
      </p:sp>
      <p:pic>
        <p:nvPicPr>
          <p:cNvPr id="4" name="Content Placeholder 3" descr="Slide47.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Dermatitis</a:t>
            </a:r>
            <a:endParaRPr lang="en-US" dirty="0"/>
          </a:p>
        </p:txBody>
      </p:sp>
      <p:sp>
        <p:nvSpPr>
          <p:cNvPr id="3" name="Content Placeholder 2"/>
          <p:cNvSpPr>
            <a:spLocks noGrp="1"/>
          </p:cNvSpPr>
          <p:nvPr>
            <p:ph idx="1"/>
          </p:nvPr>
        </p:nvSpPr>
        <p:spPr>
          <a:xfrm>
            <a:off x="0" y="1600200"/>
            <a:ext cx="9144000" cy="5257800"/>
          </a:xfrm>
        </p:spPr>
        <p:txBody>
          <a:bodyPr/>
          <a:lstStyle/>
          <a:p>
            <a:pPr marL="514350" indent="-514350">
              <a:buFont typeface="+mj-lt"/>
              <a:buAutoNum type="arabicPeriod"/>
            </a:pPr>
            <a:r>
              <a:rPr lang="en-US" dirty="0" smtClean="0"/>
              <a:t>Its irritant dermatitis AKA diaper dermatitis. </a:t>
            </a:r>
          </a:p>
          <a:p>
            <a:pPr marL="514350" indent="-514350">
              <a:buFont typeface="+mj-lt"/>
              <a:buAutoNum type="arabicPeriod"/>
            </a:pPr>
            <a:r>
              <a:rPr lang="en-US" dirty="0" smtClean="0"/>
              <a:t>It spares creases.</a:t>
            </a:r>
          </a:p>
          <a:p>
            <a:pPr marL="514350" indent="-514350">
              <a:buFont typeface="+mj-lt"/>
              <a:buAutoNum type="arabicPeriod"/>
            </a:pPr>
            <a:r>
              <a:rPr lang="en-US" dirty="0" smtClean="0"/>
              <a:t>Its due to irritation from urine, stool and hot humid environment (as in the diaper).</a:t>
            </a:r>
          </a:p>
          <a:p>
            <a:pPr marL="514350" indent="-514350">
              <a:buFont typeface="+mj-lt"/>
              <a:buAutoNum type="arabicPeriod"/>
            </a:pPr>
            <a:r>
              <a:rPr lang="en-US" dirty="0" smtClean="0"/>
              <a:t>It might be complicated with fungal infection. In this case the creases will be involved and you might see vesicles. Whenever suspected look and the mouth for oral thrush.</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Dermatitis</a:t>
            </a:r>
            <a:br>
              <a:rPr lang="en-US" dirty="0" smtClean="0"/>
            </a:br>
            <a:r>
              <a:rPr lang="en-US" dirty="0" smtClean="0"/>
              <a:t>(sparing the creases) </a:t>
            </a:r>
            <a:endParaRPr lang="en-US" dirty="0"/>
          </a:p>
        </p:txBody>
      </p:sp>
      <p:pic>
        <p:nvPicPr>
          <p:cNvPr id="4" name="Content Placeholder 3" descr="Slide50.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51.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Fungal </a:t>
            </a:r>
            <a:r>
              <a:rPr lang="en-US" dirty="0" err="1" smtClean="0"/>
              <a:t>candidal</a:t>
            </a:r>
            <a:r>
              <a:rPr lang="en-US" dirty="0" smtClean="0"/>
              <a:t> infection </a:t>
            </a:r>
            <a:endParaRPr lang="en-US" dirty="0"/>
          </a:p>
        </p:txBody>
      </p:sp>
      <p:pic>
        <p:nvPicPr>
          <p:cNvPr id="4" name="Content Placeholder 3" descr="Slide52.JPG"/>
          <p:cNvPicPr>
            <a:picLocks noGrp="1" noChangeAspect="1"/>
          </p:cNvPicPr>
          <p:nvPr>
            <p:ph idx="1"/>
          </p:nvPr>
        </p:nvPicPr>
        <p:blipFill>
          <a:blip r:embed="rId2"/>
          <a:stretch>
            <a:fillRect/>
          </a:stretch>
        </p:blipFill>
        <p:spPr>
          <a:xfrm>
            <a:off x="1" y="1066800"/>
            <a:ext cx="9144000" cy="5791200"/>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6.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thrush by </a:t>
            </a:r>
            <a:r>
              <a:rPr lang="en-US" dirty="0" err="1" smtClean="0"/>
              <a:t>candida</a:t>
            </a:r>
            <a:endParaRPr lang="en-US" dirty="0"/>
          </a:p>
        </p:txBody>
      </p:sp>
      <p:pic>
        <p:nvPicPr>
          <p:cNvPr id="4" name="Content Placeholder 3" descr="Slide53.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54.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799" cy="1417638"/>
          </a:xfrm>
        </p:spPr>
        <p:txBody>
          <a:bodyPr>
            <a:normAutofit fontScale="90000"/>
          </a:bodyPr>
          <a:lstStyle/>
          <a:p>
            <a:pPr algn="l"/>
            <a:r>
              <a:rPr lang="en-US" sz="2400" dirty="0" err="1" smtClean="0"/>
              <a:t>Bullous</a:t>
            </a:r>
            <a:r>
              <a:rPr lang="en-US" sz="2400" dirty="0" smtClean="0"/>
              <a:t> impetigo: caused by </a:t>
            </a:r>
            <a:r>
              <a:rPr lang="en-US" sz="2400" dirty="0" err="1" smtClean="0"/>
              <a:t>staph</a:t>
            </a:r>
            <a:r>
              <a:rPr lang="en-US" sz="2400" dirty="0" smtClean="0"/>
              <a:t> and sometimes by </a:t>
            </a:r>
            <a:r>
              <a:rPr lang="en-US" sz="2400" dirty="0" err="1" smtClean="0"/>
              <a:t>strept</a:t>
            </a:r>
            <a:r>
              <a:rPr lang="en-US" sz="2400" dirty="0" smtClean="0"/>
              <a:t>, it involves the face and limbs. It causes honey-like crusted skin infection. The bullas might rupture causing severe pain. Treated by systemic antibiotics and other supportive measures.</a:t>
            </a:r>
            <a:endParaRPr lang="en-US" sz="2400" dirty="0"/>
          </a:p>
        </p:txBody>
      </p:sp>
      <p:pic>
        <p:nvPicPr>
          <p:cNvPr id="4" name="Content Placeholder 3" descr="Slide57.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Scalded skin syndrome: its is an acute infection caused by </a:t>
            </a:r>
            <a:r>
              <a:rPr lang="en-US" sz="2400" dirty="0" err="1" smtClean="0"/>
              <a:t>exotoxin</a:t>
            </a:r>
            <a:r>
              <a:rPr lang="en-US" sz="2400" dirty="0" smtClean="0"/>
              <a:t> </a:t>
            </a:r>
            <a:r>
              <a:rPr lang="en-US" sz="2400" dirty="0" smtClean="0"/>
              <a:t>secreted from </a:t>
            </a:r>
            <a:r>
              <a:rPr lang="en-US" sz="2400" dirty="0" err="1" smtClean="0"/>
              <a:t>staph</a:t>
            </a:r>
            <a:r>
              <a:rPr lang="en-US" sz="2400" dirty="0" smtClean="0"/>
              <a:t> </a:t>
            </a:r>
            <a:r>
              <a:rPr lang="en-US" sz="2400" dirty="0" err="1" smtClean="0"/>
              <a:t>aurus</a:t>
            </a:r>
            <a:r>
              <a:rPr lang="en-US" sz="2400" dirty="0" smtClean="0"/>
              <a:t>. Whenever you touch the skin it comes out (? Phenomena). It is treated by antibiotics and supportive measures. It responds to treatment unlike the inherited </a:t>
            </a:r>
            <a:r>
              <a:rPr lang="en-US" sz="2400" dirty="0" err="1" smtClean="0"/>
              <a:t>epidermolysis</a:t>
            </a:r>
            <a:r>
              <a:rPr lang="en-US" sz="2400" dirty="0" smtClean="0"/>
              <a:t> </a:t>
            </a:r>
            <a:r>
              <a:rPr lang="en-US" sz="2400" dirty="0" err="1" smtClean="0"/>
              <a:t>bullosa</a:t>
            </a:r>
            <a:r>
              <a:rPr lang="en-US" sz="2400" dirty="0" smtClean="0"/>
              <a:t>.</a:t>
            </a:r>
            <a:endParaRPr lang="en-US" sz="2400" dirty="0"/>
          </a:p>
        </p:txBody>
      </p:sp>
      <p:pic>
        <p:nvPicPr>
          <p:cNvPr id="4" name="Content Placeholder 3" descr="Slide58.JPG"/>
          <p:cNvPicPr>
            <a:picLocks noGrp="1" noChangeAspect="1"/>
          </p:cNvPicPr>
          <p:nvPr>
            <p:ph idx="1"/>
          </p:nvPr>
        </p:nvPicPr>
        <p:blipFill>
          <a:blip r:embed="rId2"/>
          <a:stretch>
            <a:fillRect/>
          </a:stretch>
        </p:blipFill>
        <p:spPr>
          <a:xfrm>
            <a:off x="1" y="1905000"/>
            <a:ext cx="9144000" cy="4953000"/>
          </a:xfr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p:spPr>
        <p:txBody>
          <a:bodyPr>
            <a:normAutofit fontScale="90000"/>
          </a:bodyPr>
          <a:lstStyle/>
          <a:p>
            <a:pPr algn="l"/>
            <a:r>
              <a:rPr lang="en-US" sz="2400" dirty="0" err="1" smtClean="0"/>
              <a:t>Molluscum</a:t>
            </a:r>
            <a:r>
              <a:rPr lang="en-US" sz="2400" dirty="0" smtClean="0"/>
              <a:t> </a:t>
            </a:r>
            <a:r>
              <a:rPr lang="en-US" sz="2400" dirty="0" err="1" smtClean="0"/>
              <a:t>Contagiosum</a:t>
            </a:r>
            <a:r>
              <a:rPr lang="en-US" sz="2400" dirty="0" smtClean="0"/>
              <a:t>: it is caused by POX DNA virus, human is the only </a:t>
            </a:r>
            <a:r>
              <a:rPr lang="en-US" sz="2400" dirty="0" err="1" smtClean="0"/>
              <a:t>resorvoir</a:t>
            </a:r>
            <a:r>
              <a:rPr lang="en-US" sz="2400" dirty="0" smtClean="0"/>
              <a:t>. There will be thick </a:t>
            </a:r>
            <a:r>
              <a:rPr lang="en-US" sz="2400" dirty="0" smtClean="0"/>
              <a:t>wall vesicles</a:t>
            </a:r>
            <a:r>
              <a:rPr lang="en-US" sz="2400" dirty="0" smtClean="0"/>
              <a:t> with indurations and </a:t>
            </a:r>
            <a:r>
              <a:rPr lang="en-US" sz="2400" dirty="0" err="1" smtClean="0"/>
              <a:t>umbilication</a:t>
            </a:r>
            <a:r>
              <a:rPr lang="en-US" sz="2400" dirty="0" smtClean="0"/>
              <a:t>. Its asymptomatic and not itchy. It is self-limiting disease, it usually disappears alone but might need scraping and if multiple </a:t>
            </a:r>
            <a:r>
              <a:rPr lang="en-US" sz="2400" dirty="0" err="1" smtClean="0"/>
              <a:t>cryotherapy</a:t>
            </a:r>
            <a:r>
              <a:rPr lang="en-US" sz="2400" dirty="0" smtClean="0"/>
              <a:t>.  </a:t>
            </a:r>
            <a:endParaRPr lang="en-US" sz="2400" dirty="0"/>
          </a:p>
        </p:txBody>
      </p:sp>
      <p:pic>
        <p:nvPicPr>
          <p:cNvPr id="4" name="Content Placeholder 3" descr="Slide59.JPG"/>
          <p:cNvPicPr>
            <a:picLocks noGrp="1" noChangeAspect="1"/>
          </p:cNvPicPr>
          <p:nvPr>
            <p:ph idx="1"/>
          </p:nvPr>
        </p:nvPicPr>
        <p:blipFill>
          <a:blip r:embed="rId2"/>
          <a:stretch>
            <a:fillRect/>
          </a:stretch>
        </p:blipFill>
        <p:spPr>
          <a:xfrm>
            <a:off x="1" y="2057400"/>
            <a:ext cx="9144000" cy="4800600"/>
          </a:xfr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60.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pPr algn="l"/>
            <a:r>
              <a:rPr lang="en-US" sz="2400" dirty="0" smtClean="0"/>
              <a:t>Herpetic </a:t>
            </a:r>
            <a:r>
              <a:rPr lang="en-US" sz="2400" dirty="0" err="1" smtClean="0"/>
              <a:t>gingivo-stomatitis</a:t>
            </a:r>
            <a:r>
              <a:rPr lang="en-US" sz="2400" dirty="0" smtClean="0"/>
              <a:t>: painful ulcers that are caused by HSV type 1 if affecting the oral mucosa, or HSV type 2 if it affected the </a:t>
            </a:r>
            <a:r>
              <a:rPr lang="en-US" sz="2400" dirty="0" err="1" smtClean="0"/>
              <a:t>genetalia</a:t>
            </a:r>
            <a:r>
              <a:rPr lang="en-US" sz="2400" dirty="0" smtClean="0"/>
              <a:t>. The patient will look sick and will be febrile. it needs supportive treatment and if the patient is </a:t>
            </a:r>
            <a:r>
              <a:rPr lang="en-US" sz="2400" dirty="0" err="1" smtClean="0"/>
              <a:t>immuno</a:t>
            </a:r>
            <a:r>
              <a:rPr lang="en-US" sz="2400" dirty="0" smtClean="0"/>
              <a:t>-deficient give systemic </a:t>
            </a:r>
            <a:r>
              <a:rPr lang="en-US" sz="2400" dirty="0" err="1" smtClean="0"/>
              <a:t>acylovir</a:t>
            </a:r>
            <a:r>
              <a:rPr lang="en-US" sz="2400" dirty="0" smtClean="0"/>
              <a:t>.  </a:t>
            </a:r>
            <a:endParaRPr lang="en-US" sz="2400" dirty="0"/>
          </a:p>
        </p:txBody>
      </p:sp>
      <p:pic>
        <p:nvPicPr>
          <p:cNvPr id="4" name="Content Placeholder 3" descr="Slide61.JPG"/>
          <p:cNvPicPr>
            <a:picLocks noGrp="1" noChangeAspect="1"/>
          </p:cNvPicPr>
          <p:nvPr>
            <p:ph idx="1"/>
          </p:nvPr>
        </p:nvPicPr>
        <p:blipFill>
          <a:blip r:embed="rId2"/>
          <a:stretch>
            <a:fillRect/>
          </a:stretch>
        </p:blipFill>
        <p:spPr>
          <a:xfrm>
            <a:off x="1" y="1676400"/>
            <a:ext cx="9144000" cy="5181600"/>
          </a:xfr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fontScale="90000"/>
          </a:bodyPr>
          <a:lstStyle/>
          <a:p>
            <a:pPr algn="l"/>
            <a:r>
              <a:rPr lang="en-US" sz="2400" dirty="0" err="1" smtClean="0"/>
              <a:t>Vericilla</a:t>
            </a:r>
            <a:r>
              <a:rPr lang="en-US" sz="2400" dirty="0" smtClean="0"/>
              <a:t> zoster: painful vesicular eruptions that involves a certain </a:t>
            </a:r>
            <a:r>
              <a:rPr lang="en-US" sz="2400" dirty="0" err="1" smtClean="0"/>
              <a:t>dermatomal</a:t>
            </a:r>
            <a:r>
              <a:rPr lang="en-US" sz="2400" dirty="0" smtClean="0"/>
              <a:t> area. It is caused by the activation of a dormant virus. In children it is less painful than adults. The child is infective and might transmit the disease (chicken pox) to other contacts, therefore he must be isolated. if it is severe give analgesics and </a:t>
            </a:r>
            <a:r>
              <a:rPr lang="en-US" sz="2400" dirty="0" err="1" smtClean="0"/>
              <a:t>acylovir</a:t>
            </a:r>
            <a:r>
              <a:rPr lang="en-US" sz="2400" dirty="0" smtClean="0"/>
              <a:t>. </a:t>
            </a:r>
            <a:endParaRPr lang="en-US" sz="2400" dirty="0"/>
          </a:p>
        </p:txBody>
      </p:sp>
      <p:pic>
        <p:nvPicPr>
          <p:cNvPr id="4" name="Content Placeholder 3" descr="Slide64.JPG"/>
          <p:cNvPicPr>
            <a:picLocks noGrp="1" noChangeAspect="1"/>
          </p:cNvPicPr>
          <p:nvPr>
            <p:ph idx="1"/>
          </p:nvPr>
        </p:nvPicPr>
        <p:blipFill>
          <a:blip r:embed="rId2"/>
          <a:stretch>
            <a:fillRect/>
          </a:stretch>
        </p:blipFill>
        <p:spPr>
          <a:xfrm>
            <a:off x="1" y="1905000"/>
            <a:ext cx="9144000" cy="4953000"/>
          </a:xfr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Autofit/>
          </a:bodyPr>
          <a:lstStyle/>
          <a:p>
            <a:pPr algn="l"/>
            <a:r>
              <a:rPr lang="en-US" sz="2400" dirty="0" smtClean="0"/>
              <a:t>Scabies: it is caused by mite </a:t>
            </a:r>
            <a:r>
              <a:rPr lang="en-US" sz="2400" dirty="0" err="1" smtClean="0"/>
              <a:t>Sarcoptes</a:t>
            </a:r>
            <a:r>
              <a:rPr lang="en-US" sz="2400" dirty="0" smtClean="0"/>
              <a:t> </a:t>
            </a:r>
            <a:r>
              <a:rPr lang="en-US" sz="2400" dirty="0" err="1" smtClean="0"/>
              <a:t>scabiei</a:t>
            </a:r>
            <a:r>
              <a:rPr lang="en-US" sz="2400" dirty="0" smtClean="0"/>
              <a:t>. It causes severe itching and ulceration, positive family history of itching. Itching is the hallmark of the disease.</a:t>
            </a:r>
            <a:r>
              <a:rPr lang="en-US" sz="2400" dirty="0" smtClean="0"/>
              <a:t> </a:t>
            </a:r>
            <a:endParaRPr lang="en-US" sz="2400" dirty="0"/>
          </a:p>
        </p:txBody>
      </p:sp>
      <p:pic>
        <p:nvPicPr>
          <p:cNvPr id="4" name="Content Placeholder 3" descr="Slide65.JPG"/>
          <p:cNvPicPr>
            <a:picLocks noGrp="1" noChangeAspect="1"/>
          </p:cNvPicPr>
          <p:nvPr>
            <p:ph idx="1"/>
          </p:nvPr>
        </p:nvPicPr>
        <p:blipFill>
          <a:blip r:embed="rId2"/>
          <a:stretch>
            <a:fillRect/>
          </a:stretch>
        </p:blipFill>
        <p:spPr>
          <a:xfrm>
            <a:off x="1" y="1752600"/>
            <a:ext cx="9144000" cy="5105400"/>
          </a:xfr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pPr algn="l"/>
            <a:r>
              <a:rPr lang="en-US" sz="2400" dirty="0" smtClean="0"/>
              <a:t>Fungal infection: the skin lesion is rounded and superficial  has an active periphery and an inactive pale center. It can affect any part of the body as the trunk (</a:t>
            </a:r>
            <a:r>
              <a:rPr lang="en-US" sz="2400" dirty="0" err="1" smtClean="0"/>
              <a:t>tinea</a:t>
            </a:r>
            <a:r>
              <a:rPr lang="en-US" sz="2400" dirty="0" smtClean="0"/>
              <a:t> corpus), scalp (</a:t>
            </a:r>
            <a:r>
              <a:rPr lang="en-US" sz="2400" dirty="0" err="1" smtClean="0"/>
              <a:t>tinea</a:t>
            </a:r>
            <a:r>
              <a:rPr lang="en-US" sz="2400" dirty="0" smtClean="0"/>
              <a:t> </a:t>
            </a:r>
            <a:r>
              <a:rPr lang="en-US" sz="2400" dirty="0" err="1" smtClean="0"/>
              <a:t>capitis</a:t>
            </a:r>
            <a:r>
              <a:rPr lang="en-US" sz="2400" dirty="0" smtClean="0"/>
              <a:t>), foot (</a:t>
            </a:r>
            <a:r>
              <a:rPr lang="en-US" sz="2400" dirty="0" err="1" smtClean="0"/>
              <a:t>tinea</a:t>
            </a:r>
            <a:r>
              <a:rPr lang="en-US" sz="2400" dirty="0" smtClean="0"/>
              <a:t> </a:t>
            </a:r>
            <a:r>
              <a:rPr lang="en-US" sz="2400" dirty="0" err="1" smtClean="0"/>
              <a:t>pedis</a:t>
            </a:r>
            <a:r>
              <a:rPr lang="en-US" sz="2400" dirty="0" smtClean="0"/>
              <a:t>). It is treated by topical antifungal if possible or systemic  </a:t>
            </a:r>
            <a:r>
              <a:rPr lang="en-US" sz="2400" dirty="0" err="1" smtClean="0"/>
              <a:t>griseofalvin</a:t>
            </a:r>
            <a:r>
              <a:rPr lang="en-US" sz="2400" dirty="0" smtClean="0"/>
              <a:t> if multiple.  </a:t>
            </a:r>
            <a:endParaRPr lang="en-US" sz="2400" dirty="0"/>
          </a:p>
        </p:txBody>
      </p:sp>
      <p:pic>
        <p:nvPicPr>
          <p:cNvPr id="4" name="Content Placeholder 3" descr="Slide66.JPG"/>
          <p:cNvPicPr>
            <a:picLocks noGrp="1" noChangeAspect="1"/>
          </p:cNvPicPr>
          <p:nvPr>
            <p:ph idx="1"/>
          </p:nvPr>
        </p:nvPicPr>
        <p:blipFill>
          <a:blip r:embed="rId2"/>
          <a:stretch>
            <a:fillRect/>
          </a:stretch>
        </p:blipFill>
        <p:spPr>
          <a:xfrm>
            <a:off x="1" y="1676400"/>
            <a:ext cx="9144000" cy="5181600"/>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7.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67.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68.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Alopecia </a:t>
            </a:r>
            <a:endParaRPr lang="en-US" dirty="0"/>
          </a:p>
        </p:txBody>
      </p:sp>
      <p:sp>
        <p:nvSpPr>
          <p:cNvPr id="3" name="Content Placeholder 2"/>
          <p:cNvSpPr>
            <a:spLocks noGrp="1"/>
          </p:cNvSpPr>
          <p:nvPr>
            <p:ph idx="1"/>
          </p:nvPr>
        </p:nvSpPr>
        <p:spPr/>
        <p:txBody>
          <a:bodyPr/>
          <a:lstStyle/>
          <a:p>
            <a:r>
              <a:rPr lang="en-US" dirty="0" smtClean="0"/>
              <a:t>Alopecia </a:t>
            </a:r>
            <a:r>
              <a:rPr lang="en-US" dirty="0" err="1" smtClean="0"/>
              <a:t>areata</a:t>
            </a:r>
            <a:r>
              <a:rPr lang="en-US" dirty="0" smtClean="0"/>
              <a:t> is an autoimmune </a:t>
            </a:r>
            <a:r>
              <a:rPr lang="en-US" dirty="0" err="1" smtClean="0"/>
              <a:t>diseas</a:t>
            </a:r>
            <a:r>
              <a:rPr lang="en-US" dirty="0" smtClean="0"/>
              <a:t>, should be investigated for other autoimmune </a:t>
            </a:r>
            <a:r>
              <a:rPr lang="en-US" dirty="0" err="1" smtClean="0"/>
              <a:t>endocrinopathies</a:t>
            </a:r>
            <a:r>
              <a:rPr lang="en-US" dirty="0" smtClean="0"/>
              <a:t>. The lesion is clean.</a:t>
            </a:r>
          </a:p>
          <a:p>
            <a:r>
              <a:rPr lang="en-US" dirty="0" err="1" smtClean="0"/>
              <a:t>Tinea</a:t>
            </a:r>
            <a:r>
              <a:rPr lang="en-US" dirty="0" smtClean="0"/>
              <a:t> </a:t>
            </a:r>
            <a:r>
              <a:rPr lang="en-US" dirty="0" err="1" smtClean="0"/>
              <a:t>capitis</a:t>
            </a:r>
            <a:r>
              <a:rPr lang="en-US" dirty="0" smtClean="0"/>
              <a:t>: dirty lesion that might ulcerate and ooze and has a bad smell. </a:t>
            </a:r>
          </a:p>
          <a:p>
            <a:r>
              <a:rPr lang="en-US" dirty="0" smtClean="0"/>
              <a:t>It is treated by steroids and antifungal, steroid, and sometimes antibiotics.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ide71.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Tinea</a:t>
            </a:r>
            <a:r>
              <a:rPr lang="en-US" dirty="0" smtClean="0"/>
              <a:t> </a:t>
            </a:r>
            <a:r>
              <a:rPr lang="en-US" dirty="0" err="1" smtClean="0"/>
              <a:t>capitis</a:t>
            </a:r>
            <a:endParaRPr lang="en-US" dirty="0"/>
          </a:p>
        </p:txBody>
      </p:sp>
      <p:pic>
        <p:nvPicPr>
          <p:cNvPr id="4" name="Content Placeholder 3" descr="Slide72.JPG"/>
          <p:cNvPicPr>
            <a:picLocks noGrp="1" noChangeAspect="1"/>
          </p:cNvPicPr>
          <p:nvPr>
            <p:ph idx="1"/>
          </p:nvPr>
        </p:nvPicPr>
        <p:blipFill>
          <a:blip r:embed="rId2"/>
          <a:stretch>
            <a:fillRect/>
          </a:stretch>
        </p:blipFill>
        <p:spPr>
          <a:xfrm>
            <a:off x="1" y="1143000"/>
            <a:ext cx="9144000" cy="5715000"/>
          </a:xfrm>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Alopecia </a:t>
            </a:r>
            <a:r>
              <a:rPr lang="en-US" dirty="0" err="1" smtClean="0"/>
              <a:t>areata</a:t>
            </a:r>
            <a:endParaRPr lang="en-US" dirty="0"/>
          </a:p>
        </p:txBody>
      </p:sp>
      <p:pic>
        <p:nvPicPr>
          <p:cNvPr id="4" name="Content Placeholder 3" descr="Slide73.JPG"/>
          <p:cNvPicPr>
            <a:picLocks noGrp="1" noChangeAspect="1"/>
          </p:cNvPicPr>
          <p:nvPr>
            <p:ph idx="1"/>
          </p:nvPr>
        </p:nvPicPr>
        <p:blipFill>
          <a:blip r:embed="rId2"/>
          <a:stretch>
            <a:fillRect/>
          </a:stretch>
        </p:blipFill>
        <p:spPr>
          <a:xfrm>
            <a:off x="1" y="1066800"/>
            <a:ext cx="9144000" cy="5791200"/>
          </a:xfrm>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74.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This picture is </a:t>
            </a:r>
            <a:r>
              <a:rPr lang="en-US" sz="2400" dirty="0" err="1" smtClean="0"/>
              <a:t>pediculosis</a:t>
            </a:r>
            <a:r>
              <a:rPr lang="en-US" sz="2400" dirty="0" smtClean="0"/>
              <a:t>. in </a:t>
            </a:r>
            <a:r>
              <a:rPr lang="en-US" sz="2400" dirty="0" err="1" smtClean="0"/>
              <a:t>pediculosis</a:t>
            </a:r>
            <a:r>
              <a:rPr lang="en-US" sz="2400" dirty="0" smtClean="0"/>
              <a:t> the nets cant be removed while dandruff it can fall off without the hair coming out. </a:t>
            </a:r>
            <a:r>
              <a:rPr lang="en-US" sz="2400" dirty="0" smtClean="0"/>
              <a:t>  </a:t>
            </a:r>
            <a:endParaRPr lang="en-US" sz="2400" dirty="0"/>
          </a:p>
        </p:txBody>
      </p:sp>
      <p:pic>
        <p:nvPicPr>
          <p:cNvPr id="4" name="Content Placeholder 3" descr="Slide75.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43000"/>
          </a:xfrm>
        </p:spPr>
        <p:txBody>
          <a:bodyPr>
            <a:normAutofit fontScale="90000"/>
          </a:bodyPr>
          <a:lstStyle/>
          <a:p>
            <a:pPr algn="l"/>
            <a:r>
              <a:rPr lang="en-US" sz="2400" dirty="0" err="1" smtClean="0"/>
              <a:t>Cutaneous</a:t>
            </a:r>
            <a:r>
              <a:rPr lang="en-US" sz="2400" dirty="0" smtClean="0"/>
              <a:t> </a:t>
            </a:r>
            <a:r>
              <a:rPr lang="en-US" sz="2400" dirty="0" err="1" smtClean="0"/>
              <a:t>leishmaniasis</a:t>
            </a:r>
            <a:r>
              <a:rPr lang="en-US" sz="2400" dirty="0" smtClean="0"/>
              <a:t>: It </a:t>
            </a:r>
            <a:r>
              <a:rPr lang="en-US" sz="2400" dirty="0" smtClean="0"/>
              <a:t>is caused by the parasite </a:t>
            </a:r>
            <a:r>
              <a:rPr lang="en-US" sz="2400" dirty="0" err="1" smtClean="0"/>
              <a:t>L</a:t>
            </a:r>
            <a:r>
              <a:rPr lang="en-US" sz="2400" dirty="0" err="1" smtClean="0"/>
              <a:t>eishmania</a:t>
            </a:r>
            <a:r>
              <a:rPr lang="en-US" sz="2400" dirty="0" smtClean="0"/>
              <a:t> </a:t>
            </a:r>
            <a:r>
              <a:rPr lang="en-US" sz="2400" dirty="0" err="1" smtClean="0"/>
              <a:t>T</a:t>
            </a:r>
            <a:r>
              <a:rPr lang="en-US" sz="2400" dirty="0" err="1" smtClean="0"/>
              <a:t>ropica</a:t>
            </a:r>
            <a:r>
              <a:rPr lang="en-US" sz="2400" dirty="0" smtClean="0"/>
              <a:t> or </a:t>
            </a:r>
            <a:r>
              <a:rPr lang="en-US" sz="2400" dirty="0" err="1" smtClean="0"/>
              <a:t>D</a:t>
            </a:r>
            <a:r>
              <a:rPr lang="en-US" sz="2400" dirty="0" err="1" smtClean="0"/>
              <a:t>onovani</a:t>
            </a:r>
            <a:r>
              <a:rPr lang="en-US" sz="2400" dirty="0" smtClean="0"/>
              <a:t>, the sand fly is the vector. It affects exposed skin. The lesion is not very itchy. It is a chronic disease treated by </a:t>
            </a:r>
            <a:r>
              <a:rPr lang="en-US" sz="2400" dirty="0" err="1" smtClean="0"/>
              <a:t>antimonial</a:t>
            </a:r>
            <a:r>
              <a:rPr lang="en-US" sz="2400" dirty="0" smtClean="0"/>
              <a:t> medications.  </a:t>
            </a:r>
            <a:endParaRPr lang="en-US" sz="2400" dirty="0"/>
          </a:p>
        </p:txBody>
      </p:sp>
      <p:pic>
        <p:nvPicPr>
          <p:cNvPr id="4" name="Content Placeholder 3" descr="Slide78.JPG"/>
          <p:cNvPicPr>
            <a:picLocks noGrp="1" noChangeAspect="1"/>
          </p:cNvPicPr>
          <p:nvPr>
            <p:ph idx="1"/>
          </p:nvPr>
        </p:nvPicPr>
        <p:blipFill>
          <a:blip r:embed="rId2"/>
          <a:stretch>
            <a:fillRect/>
          </a:stretch>
        </p:blipFill>
        <p:spPr>
          <a:xfrm>
            <a:off x="0" y="1417638"/>
            <a:ext cx="9144001" cy="5440362"/>
          </a:xfrm>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pPr algn="l"/>
            <a:r>
              <a:rPr lang="en-US" sz="2400" dirty="0" err="1" smtClean="0"/>
              <a:t>Pityriasis</a:t>
            </a:r>
            <a:r>
              <a:rPr lang="en-US" sz="2400" dirty="0" smtClean="0"/>
              <a:t> </a:t>
            </a:r>
            <a:r>
              <a:rPr lang="en-US" sz="2400" dirty="0" err="1" smtClean="0"/>
              <a:t>Rosea</a:t>
            </a:r>
            <a:r>
              <a:rPr lang="en-US" sz="2400" dirty="0" smtClean="0"/>
              <a:t>: </a:t>
            </a:r>
            <a:r>
              <a:rPr lang="en-US" sz="2400" dirty="0" smtClean="0"/>
              <a:t>it’s a scaly hyper-pigmented lesion. It affects adolescent age group more common in boys. It is mildly itchy and is a self limiting disease. If </a:t>
            </a:r>
            <a:r>
              <a:rPr lang="en-US" sz="2400" dirty="0" smtClean="0"/>
              <a:t>it was severely itchy we give steroids.</a:t>
            </a:r>
            <a:endParaRPr lang="en-US" sz="2400" dirty="0"/>
          </a:p>
        </p:txBody>
      </p:sp>
      <p:pic>
        <p:nvPicPr>
          <p:cNvPr id="4" name="Content Placeholder 3" descr="Slide79.JPG"/>
          <p:cNvPicPr>
            <a:picLocks noGrp="1" noChangeAspect="1"/>
          </p:cNvPicPr>
          <p:nvPr>
            <p:ph idx="1"/>
          </p:nvPr>
        </p:nvPicPr>
        <p:blipFill>
          <a:blip r:embed="rId2"/>
          <a:stretch>
            <a:fillRect/>
          </a:stretch>
        </p:blipFill>
        <p:spPr>
          <a:xfrm>
            <a:off x="1" y="1828800"/>
            <a:ext cx="9144000" cy="5029200"/>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8.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Pityriasis</a:t>
            </a:r>
            <a:r>
              <a:rPr lang="en-US" sz="3200" dirty="0" smtClean="0"/>
              <a:t> </a:t>
            </a:r>
            <a:r>
              <a:rPr lang="en-US" sz="3200" dirty="0" err="1" smtClean="0"/>
              <a:t>Rosea</a:t>
            </a:r>
            <a:endParaRPr lang="en-US" sz="3200" dirty="0"/>
          </a:p>
        </p:txBody>
      </p:sp>
      <p:pic>
        <p:nvPicPr>
          <p:cNvPr id="4" name="Content Placeholder 3" descr="Slide80.JPG"/>
          <p:cNvPicPr>
            <a:picLocks noGrp="1" noChangeAspect="1"/>
          </p:cNvPicPr>
          <p:nvPr>
            <p:ph idx="1"/>
          </p:nvPr>
        </p:nvPicPr>
        <p:blipFill>
          <a:blip r:embed="rId2"/>
          <a:stretch>
            <a:fillRect/>
          </a:stretch>
        </p:blipFill>
        <p:spPr>
          <a:xfrm>
            <a:off x="1" y="1417638"/>
            <a:ext cx="9144000" cy="5440362"/>
          </a:xfrm>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Psoriasis: scaly </a:t>
            </a:r>
            <a:r>
              <a:rPr lang="en-US" sz="2400" dirty="0" err="1" smtClean="0"/>
              <a:t>patchis</a:t>
            </a:r>
            <a:r>
              <a:rPr lang="en-US" sz="2400" dirty="0" smtClean="0"/>
              <a:t> that bleeds upon removal known as </a:t>
            </a:r>
            <a:r>
              <a:rPr lang="en-US" sz="2400" dirty="0" err="1" smtClean="0"/>
              <a:t>auspitz’s</a:t>
            </a:r>
            <a:r>
              <a:rPr lang="en-US" sz="2400" dirty="0" smtClean="0"/>
              <a:t> sign.</a:t>
            </a:r>
            <a:br>
              <a:rPr lang="en-US" sz="2400" dirty="0" smtClean="0"/>
            </a:br>
            <a:r>
              <a:rPr lang="en-US" sz="2400" dirty="0" err="1" smtClean="0"/>
              <a:t>Guttate</a:t>
            </a:r>
            <a:r>
              <a:rPr lang="en-US" sz="2400" dirty="0" smtClean="0"/>
              <a:t> psoriasis: is milder form seen in children after throat , it causes </a:t>
            </a:r>
            <a:r>
              <a:rPr lang="en-US" sz="2400" dirty="0" err="1" smtClean="0"/>
              <a:t>guttate</a:t>
            </a:r>
            <a:r>
              <a:rPr lang="en-US" sz="2400" dirty="0" smtClean="0"/>
              <a:t> spots.</a:t>
            </a:r>
            <a:endParaRPr lang="en-US" sz="2400" dirty="0"/>
          </a:p>
        </p:txBody>
      </p:sp>
      <p:pic>
        <p:nvPicPr>
          <p:cNvPr id="4" name="Content Placeholder 3" descr="Slide81.JPG"/>
          <p:cNvPicPr>
            <a:picLocks noGrp="1" noChangeAspect="1"/>
          </p:cNvPicPr>
          <p:nvPr>
            <p:ph idx="1"/>
          </p:nvPr>
        </p:nvPicPr>
        <p:blipFill>
          <a:blip r:embed="rId2"/>
          <a:stretch>
            <a:fillRect/>
          </a:stretch>
        </p:blipFill>
        <p:spPr>
          <a:xfrm>
            <a:off x="1" y="1905000"/>
            <a:ext cx="9144000" cy="4953000"/>
          </a:xfrm>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82.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lesions are de-novo lesions while secondary are either a sequence of the natural history of the disease or a modification of the primary lesion which can be either due to drug use or iatrogenic by itching.</a:t>
            </a:r>
          </a:p>
          <a:p>
            <a:r>
              <a:rPr lang="en-US" dirty="0" smtClean="0"/>
              <a:t>Dermatological test of choice is skin biopsy and it is done whenever we are in doubt.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9.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1446</TotalTime>
  <Words>1599</Words>
  <Application>Microsoft Macintosh PowerPoint</Application>
  <PresentationFormat>On-screen Show (4:3)</PresentationFormat>
  <Paragraphs>103</Paragraphs>
  <Slides>72</Slides>
  <Notes>0</Notes>
  <HiddenSlides>0</HiddenSlides>
  <MMClips>0</MMClips>
  <ScaleCrop>false</ScaleCrop>
  <HeadingPairs>
    <vt:vector size="4" baseType="variant">
      <vt:variant>
        <vt:lpstr>Design Template</vt:lpstr>
      </vt:variant>
      <vt:variant>
        <vt:i4>1</vt:i4>
      </vt:variant>
      <vt:variant>
        <vt:lpstr>Slide Titles</vt:lpstr>
      </vt:variant>
      <vt:variant>
        <vt:i4>72</vt:i4>
      </vt:variant>
    </vt:vector>
  </HeadingPairs>
  <TitlesOfParts>
    <vt:vector size="7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Milia</vt:lpstr>
      <vt:lpstr>Milia </vt:lpstr>
      <vt:lpstr>Ebstein pearls</vt:lpstr>
      <vt:lpstr>Ranula </vt:lpstr>
      <vt:lpstr>Ranula</vt:lpstr>
      <vt:lpstr>Erythema Toxicum Neonatorum</vt:lpstr>
      <vt:lpstr>Erythema Toxicum Neonatorum</vt:lpstr>
      <vt:lpstr>Congenital Macular rash that appears on the back of the neck, glabella and the upper eyelid. Its an ictatic salmon like rash. It disappears with time especially if above the clavicle or on the upper eyelid. It might also persists for years and then get covered by hair. </vt:lpstr>
      <vt:lpstr>Mongolian spots</vt:lpstr>
      <vt:lpstr>Mongolian spots</vt:lpstr>
      <vt:lpstr>Hemangiomas </vt:lpstr>
      <vt:lpstr>Strawberry hemangioma</vt:lpstr>
      <vt:lpstr>Strawberry hemangioma</vt:lpstr>
      <vt:lpstr>Ulcerated enlarged strawberry hemangioma</vt:lpstr>
      <vt:lpstr>Capillary hemangioma with glaucoma</vt:lpstr>
      <vt:lpstr>Sturge-Weber syndrome: leptomeningioma with contra-lateral hemiplegia, mental retardation and capillary hemangioma.</vt:lpstr>
      <vt:lpstr>Kabel Kanani syndrome they have hemi-hypertrophy on the side of the hemangioma.</vt:lpstr>
      <vt:lpstr>Epidermolysis Bullosa: whenever the skin is touched it sloughs out. There is no specific treatment, you need to only prevent infection, and when infection occurs treat it.</vt:lpstr>
      <vt:lpstr>Collodion baby AKA Icthyosis Congenita: the skin is very tight the baby can not move or breath. It is a form of icthyosis. The skin will get shed with time but he will continue to have icthyosis, requires supportive manegemnt.  </vt:lpstr>
      <vt:lpstr>Nevi </vt:lpstr>
      <vt:lpstr>Black Giant Nevus</vt:lpstr>
      <vt:lpstr>Infantile Eczema- Atopic Dermatitis</vt:lpstr>
      <vt:lpstr>Atopic dermatitis</vt:lpstr>
      <vt:lpstr>Atopic dermatitis </vt:lpstr>
      <vt:lpstr>Atopic Dermatitis</vt:lpstr>
      <vt:lpstr>Slide 40</vt:lpstr>
      <vt:lpstr>Seborrheic Dermatitis </vt:lpstr>
      <vt:lpstr>seborrheic dermatitis</vt:lpstr>
      <vt:lpstr>seborrheic dermatitis</vt:lpstr>
      <vt:lpstr>seborrheic dermatitis</vt:lpstr>
      <vt:lpstr>Cradle scalp: a hallmark for  seborrheic dermatitis.</vt:lpstr>
      <vt:lpstr>Contact Dermatitis</vt:lpstr>
      <vt:lpstr>Contact Dermatitis (sparing the creases) </vt:lpstr>
      <vt:lpstr>Slide 48</vt:lpstr>
      <vt:lpstr>Fungal candidal infection </vt:lpstr>
      <vt:lpstr>Oral thrush by candida</vt:lpstr>
      <vt:lpstr>Slide 51</vt:lpstr>
      <vt:lpstr>Bullous impetigo: caused by staph and sometimes by strept, it involves the face and limbs. It causes honey-like crusted skin infection. The bullas might rupture causing severe pain. Treated by systemic antibiotics and other supportive measures.</vt:lpstr>
      <vt:lpstr>Scalded skin syndrome: its is an acute infection caused by exotoxin secreted from staph aurus. Whenever you touch the skin it comes out (? Phenomena). It is treated by antibiotics and supportive measures. It responds to treatment unlike the inherited epidermolysis bullosa.</vt:lpstr>
      <vt:lpstr>Molluscum Contagiosum: it is caused by POX DNA virus, human is the only resorvoir. There will be thick wall vesicles with indurations and umbilication. Its asymptomatic and not itchy. It is self-limiting disease, it usually disappears alone but might need scraping and if multiple cryotherapy.  </vt:lpstr>
      <vt:lpstr>Slide 55</vt:lpstr>
      <vt:lpstr>Herpetic gingivo-stomatitis: painful ulcers that are caused by HSV type 1 if affecting the oral mucosa, or HSV type 2 if it affected the genetalia. The patient will look sick and will be febrile. it needs supportive treatment and if the patient is immuno-deficient give systemic acylovir.  </vt:lpstr>
      <vt:lpstr>Vericilla zoster: painful vesicular eruptions that involves a certain dermatomal area. It is caused by the activation of a dormant virus. In children it is less painful than adults. The child is infective and might transmit the disease (chicken pox) to other contacts, therefore he must be isolated. if it is severe give analgesics and acylovir. </vt:lpstr>
      <vt:lpstr>Scabies: it is caused by mite Sarcoptes scabiei. It causes severe itching and ulceration, positive family history of itching. Itching is the hallmark of the disease. </vt:lpstr>
      <vt:lpstr>Fungal infection: the skin lesion is rounded and superficial  has an active periphery and an inactive pale center. It can affect any part of the body as the trunk (tinea corpus), scalp (tinea capitis), foot (tinea pedis). It is treated by topical antifungal if possible or systemic  griseofalvin if multiple.  </vt:lpstr>
      <vt:lpstr>Slide 60</vt:lpstr>
      <vt:lpstr>Slide 61</vt:lpstr>
      <vt:lpstr>Alopecia </vt:lpstr>
      <vt:lpstr>Slide 63</vt:lpstr>
      <vt:lpstr>Tinea capitis</vt:lpstr>
      <vt:lpstr>Alopecia areata</vt:lpstr>
      <vt:lpstr>Slide 66</vt:lpstr>
      <vt:lpstr>This picture is pediculosis. in pediculosis the nets cant be removed while dandruff it can fall off without the hair coming out.   </vt:lpstr>
      <vt:lpstr>Cutaneous leishmaniasis: It is caused by the parasite Leishmania Tropica or Donovani, the sand fly is the vector. It affects exposed skin. The lesion is not very itchy. It is a chronic disease treated by antimonial medications.  </vt:lpstr>
      <vt:lpstr>Pityriasis Rosea: it’s a scaly hyper-pigmented lesion. It affects adolescent age group more common in boys. It is mildly itchy and is a self limiting disease. If it was severely itchy we give steroids.</vt:lpstr>
      <vt:lpstr>Pityriasis Rosea</vt:lpstr>
      <vt:lpstr>Psoriasis: scaly patchis that bleeds upon removal known as auspitz’s sign. Guttate psoriasis: is milder form seen in children after throat , it causes guttate spots.</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MacBook</dc:creator>
  <cp:lastModifiedBy>MacBook</cp:lastModifiedBy>
  <cp:revision>55</cp:revision>
  <dcterms:created xsi:type="dcterms:W3CDTF">2013-04-20T11:54:06Z</dcterms:created>
  <dcterms:modified xsi:type="dcterms:W3CDTF">2013-04-21T11:12:34Z</dcterms:modified>
</cp:coreProperties>
</file>