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7.xml" ContentType="application/vnd.openxmlformats-officedocument.presentationml.slide+xml"/>
  <Override PartName="/ppt/slides/slide4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rtl="1" saveSubsetFonts="1">
  <p:sldMasterIdLst>
    <p:sldMasterId id="2147483661" r:id="rId1"/>
  </p:sldMasterIdLst>
  <p:notesMasterIdLst>
    <p:notesMasterId r:id="rId49"/>
  </p:notesMasterIdLst>
  <p:sldIdLst>
    <p:sldId id="333" r:id="rId2"/>
    <p:sldId id="334" r:id="rId3"/>
    <p:sldId id="335" r:id="rId4"/>
    <p:sldId id="337" r:id="rId5"/>
    <p:sldId id="358" r:id="rId6"/>
    <p:sldId id="260" r:id="rId7"/>
    <p:sldId id="289" r:id="rId8"/>
    <p:sldId id="324" r:id="rId9"/>
    <p:sldId id="338" r:id="rId10"/>
    <p:sldId id="359" r:id="rId11"/>
    <p:sldId id="290" r:id="rId12"/>
    <p:sldId id="329" r:id="rId13"/>
    <p:sldId id="330" r:id="rId14"/>
    <p:sldId id="363" r:id="rId15"/>
    <p:sldId id="364" r:id="rId16"/>
    <p:sldId id="365" r:id="rId17"/>
    <p:sldId id="344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266" r:id="rId26"/>
    <p:sldId id="267" r:id="rId27"/>
    <p:sldId id="268" r:id="rId28"/>
    <p:sldId id="269" r:id="rId29"/>
    <p:sldId id="367" r:id="rId30"/>
    <p:sldId id="304" r:id="rId31"/>
    <p:sldId id="305" r:id="rId32"/>
    <p:sldId id="310" r:id="rId33"/>
    <p:sldId id="311" r:id="rId34"/>
    <p:sldId id="361" r:id="rId35"/>
    <p:sldId id="362" r:id="rId36"/>
    <p:sldId id="301" r:id="rId37"/>
    <p:sldId id="302" r:id="rId38"/>
    <p:sldId id="303" r:id="rId39"/>
    <p:sldId id="322" r:id="rId40"/>
    <p:sldId id="327" r:id="rId41"/>
    <p:sldId id="342" r:id="rId42"/>
    <p:sldId id="323" r:id="rId43"/>
    <p:sldId id="360" r:id="rId44"/>
    <p:sldId id="326" r:id="rId45"/>
    <p:sldId id="352" r:id="rId46"/>
    <p:sldId id="353" r:id="rId47"/>
    <p:sldId id="366" r:id="rId48"/>
  </p:sldIdLst>
  <p:sldSz cx="9144000" cy="6858000" type="screen4x3"/>
  <p:notesSz cx="6858000" cy="9144000"/>
  <p:defaultTextStyle>
    <a:defPPr>
      <a:defRPr lang="x-non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33CC"/>
    <a:srgbClr val="FF0066"/>
    <a:srgbClr val="33CC33"/>
    <a:srgbClr val="FFFFDD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vertBarState="minimized">
    <p:restoredLeft sz="65455" autoAdjust="0"/>
    <p:restoredTop sz="95187" autoAdjust="0"/>
  </p:normalViewPr>
  <p:slideViewPr>
    <p:cSldViewPr>
      <p:cViewPr>
        <p:scale>
          <a:sx n="90" d="100"/>
          <a:sy n="90" d="100"/>
        </p:scale>
        <p:origin x="-1024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9184" y="779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4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8BD02D6-E081-4E3A-B7B8-5D066F0F8F6A}" type="datetimeFigureOut">
              <a:rPr lang="x-none" smtClean="0"/>
              <a:pPr/>
              <a:t>4/24/13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D85524F-4A21-4B19-B8BB-301AAA780274}" type="slidenum">
              <a:rPr lang="x-none" smtClean="0"/>
              <a:pPr/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5524F-4A21-4B19-B8BB-301AAA780274}" type="slidenum">
              <a:rPr lang="x-none" smtClean="0"/>
              <a:pPr/>
              <a:t>19</a:t>
            </a:fld>
            <a:endParaRPr lang="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5524F-4A21-4B19-B8BB-301AAA780274}" type="slidenum">
              <a:rPr lang="x-none" smtClean="0"/>
              <a:pPr/>
              <a:t>42</a:t>
            </a:fld>
            <a:endParaRPr 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8251-5A6C-4DE3-8366-A1DC110345EF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FC5B-E332-4849-A795-15B89FB51138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21ED-B79C-442E-A348-5129592CC9F8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C66A51-5B5B-451B-AA75-B02AF8C9C17B}" type="slidenum">
              <a:rPr lang="x-none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B4EB-996D-4DE3-B627-8B7583F28E2C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E71DD-FE9E-4988-A38E-BE82BADCA33D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997C-7675-4A27-88CD-329D80D6E3DA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F8BC-C66D-4121-9F5E-A2D6F0595C49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34D8-E6A2-468A-80A2-3E01F1B34400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BA27-2A65-47BF-AE83-0DB49F51CA10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C7463-B8E5-4FA6-8755-09682D55FA4C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87F6-5B35-4BA8-8342-3A1C0747AEC6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1E284-9A3B-437F-8A06-A80CA6CDB8E8}" type="slidenum">
              <a:rPr lang="x-none" smtClean="0"/>
              <a:pPr/>
              <a:t>‹#›</a:t>
            </a:fld>
            <a:endParaRPr lang="en-US"/>
          </a:p>
        </p:txBody>
      </p:sp>
      <p:pic>
        <p:nvPicPr>
          <p:cNvPr id="7" name="Picture 16" descr="medical-vaccination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3825" y="381000"/>
            <a:ext cx="7143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Immune_system" TargetMode="External"/><Relationship Id="rId3" Type="http://schemas.openxmlformats.org/officeDocument/2006/relationships/hyperlink" Target="http://en.wikipedia.org/wiki/Antige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olecule" TargetMode="External"/><Relationship Id="rId4" Type="http://schemas.openxmlformats.org/officeDocument/2006/relationships/hyperlink" Target="http://en.wikipedia.org/wiki/Immunological_memory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Adaptive_immune_syste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ntibody" TargetMode="External"/><Relationship Id="rId4" Type="http://schemas.openxmlformats.org/officeDocument/2006/relationships/hyperlink" Target="http://en.wikipedia.org/wiki/T_cell" TargetMode="External"/><Relationship Id="rId5" Type="http://schemas.openxmlformats.org/officeDocument/2006/relationships/hyperlink" Target="http://en.wikipedia.org/wiki/Memory_B_cell" TargetMode="External"/><Relationship Id="rId6" Type="http://schemas.openxmlformats.org/officeDocument/2006/relationships/hyperlink" Target="http://en.wikipedia.org/wiki/Memory_T_cell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B_cell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icroorganism" TargetMode="External"/><Relationship Id="rId4" Type="http://schemas.openxmlformats.org/officeDocument/2006/relationships/hyperlink" Target="http://en.wikipedia.org/wiki/Disease" TargetMode="External"/><Relationship Id="rId5" Type="http://schemas.openxmlformats.org/officeDocument/2006/relationships/hyperlink" Target="http://en.wikipedia.org/wiki/Infection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Vaccination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Immunization.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effectLst/>
              </a:rPr>
              <a:t>- </a:t>
            </a:r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is the process by which an individual's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/>
                <a:hlinkClick r:id="rId2" action="ppaction://hlinkfile" tooltip="Immune system"/>
              </a:rPr>
              <a:t>immune system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becomes fortified against an agent (known as the </a:t>
            </a:r>
            <a:r>
              <a:rPr lang="en-US" b="1" dirty="0" err="1" smtClean="0">
                <a:solidFill>
                  <a:schemeClr val="accent4">
                    <a:lumMod val="10000"/>
                  </a:schemeClr>
                </a:solidFill>
                <a:effectLst/>
                <a:hlinkClick r:id="rId3" action="ppaction://hlinkfile" tooltip="Antigen"/>
              </a:rPr>
              <a:t>immunogen</a:t>
            </a:r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).</a:t>
            </a:r>
            <a:endParaRPr lang="x-none" b="1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/>
            </a:r>
            <a:b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</a:br>
            <a: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>what is the advantage of using an inactivated vaccine?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x-non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no chance of it reverting back to virulent form</a:t>
            </a:r>
          </a:p>
          <a:p>
            <a:endParaRPr lang="x-none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692150"/>
            <a:ext cx="8001000" cy="4968875"/>
          </a:xfrm>
        </p:spPr>
        <p:txBody>
          <a:bodyPr/>
          <a:lstStyle/>
          <a:p>
            <a:pPr>
              <a:defRPr/>
            </a:pPr>
            <a:r>
              <a:rPr lang="en-US" sz="2600" b="1" dirty="0">
                <a:solidFill>
                  <a:srgbClr val="000000"/>
                </a:solidFill>
              </a:rPr>
              <a:t>Why we need booster doses?</a:t>
            </a:r>
          </a:p>
          <a:p>
            <a:pPr>
              <a:defRPr/>
            </a:pPr>
            <a:endParaRPr lang="en-US" sz="2600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6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2600" dirty="0">
                <a:solidFill>
                  <a:srgbClr val="000000"/>
                </a:solidFill>
                <a:effectLst/>
              </a:rPr>
              <a:t>Inactivated and </a:t>
            </a:r>
            <a:r>
              <a:rPr lang="en-US" sz="2600" dirty="0" smtClean="0">
                <a:solidFill>
                  <a:srgbClr val="000000"/>
                </a:solidFill>
                <a:effectLst/>
              </a:rPr>
              <a:t>sub-unit(influenza) </a:t>
            </a:r>
            <a:r>
              <a:rPr lang="en-US" sz="2600" dirty="0">
                <a:solidFill>
                  <a:srgbClr val="000000"/>
                </a:solidFill>
                <a:effectLst/>
              </a:rPr>
              <a:t>preparation are incapable of replicating in the host, these vaccines must contain a sufficient antigenic mass to stimulate the desired response maintenance of long-lasting </a:t>
            </a:r>
            <a:r>
              <a:rPr lang="en-US" sz="2600" dirty="0" smtClean="0">
                <a:solidFill>
                  <a:srgbClr val="000000"/>
                </a:solidFill>
                <a:effectLst/>
              </a:rPr>
              <a:t>immunity</a:t>
            </a:r>
          </a:p>
          <a:p>
            <a:pPr>
              <a:defRPr/>
            </a:pPr>
            <a:r>
              <a:rPr lang="en-US" sz="2600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sz="2600" dirty="0">
                <a:solidFill>
                  <a:srgbClr val="000000"/>
                </a:solidFill>
                <a:effectLst/>
              </a:rPr>
              <a:t>with inactivated viral or bacterial vaccines often requires periodic administration of booster doses.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/>
            </a:r>
            <a:b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</a:br>
            <a: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>what is the advantage of using an carrier protein or adjuvant?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x-non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-Enhance APC receptors and cytokine release</a:t>
            </a:r>
            <a:br>
              <a:rPr lang="en-US" dirty="0" smtClean="0"/>
            </a:br>
            <a:r>
              <a:rPr lang="en-US" dirty="0" smtClean="0"/>
              <a:t>-carrier protein recruit helper T cells and induce </a:t>
            </a:r>
            <a:r>
              <a:rPr lang="en-US" dirty="0" err="1" smtClean="0"/>
              <a:t>IgG</a:t>
            </a:r>
            <a:r>
              <a:rPr lang="en-US" dirty="0" smtClean="0"/>
              <a:t> antibody responses</a:t>
            </a:r>
            <a:br>
              <a:rPr lang="en-US" dirty="0" smtClean="0"/>
            </a:br>
            <a:r>
              <a:rPr lang="en-US" dirty="0" smtClean="0"/>
              <a:t>-conjugate bacterial vaccines</a:t>
            </a:r>
          </a:p>
          <a:p>
            <a:endParaRPr lang="x-non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/>
            </a:r>
            <a:b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</a:br>
            <a: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/>
            </a:r>
            <a:b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</a:br>
            <a: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/>
            </a:r>
            <a:b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</a:br>
            <a: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>   what is a </a:t>
            </a:r>
            <a:r>
              <a:rPr lang="en-US" sz="3200" b="0" dirty="0" err="1" smtClean="0">
                <a:solidFill>
                  <a:schemeClr val="accent3">
                    <a:lumMod val="10000"/>
                  </a:schemeClr>
                </a:solidFill>
                <a:effectLst/>
              </a:rPr>
              <a:t>toxoid</a:t>
            </a:r>
            <a: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>?</a:t>
            </a:r>
            <a:r>
              <a:rPr lang="en-US" dirty="0" smtClean="0"/>
              <a:t/>
            </a:r>
            <a:br>
              <a:rPr lang="en-US" dirty="0" smtClean="0"/>
            </a:b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toxin produced by a bacterial organism that is inactivated by formalin</a:t>
            </a:r>
          </a:p>
          <a:p>
            <a:r>
              <a:rPr lang="en-US" dirty="0" err="1" smtClean="0"/>
              <a:t>Eleminated</a:t>
            </a:r>
            <a:r>
              <a:rPr lang="en-US" dirty="0" smtClean="0"/>
              <a:t> toxicity without </a:t>
            </a:r>
            <a:r>
              <a:rPr lang="en-US" dirty="0" err="1" smtClean="0"/>
              <a:t>eleminating</a:t>
            </a:r>
            <a:r>
              <a:rPr lang="en-US" dirty="0" smtClean="0"/>
              <a:t> immunogenicity.</a:t>
            </a:r>
          </a:p>
          <a:p>
            <a:endParaRPr lang="x-non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>   </a:t>
            </a:r>
            <a:br>
              <a:rPr lang="en-US" sz="36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</a:br>
            <a:r>
              <a:rPr lang="en-US" sz="36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>   Passive immunization</a:t>
            </a:r>
            <a:endParaRPr lang="x-none" sz="3600" b="0" dirty="0">
              <a:solidFill>
                <a:schemeClr val="accent3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when </a:t>
            </a:r>
            <a:r>
              <a:rPr lang="en-US" dirty="0" smtClean="0">
                <a:solidFill>
                  <a:srgbClr val="FF33CC"/>
                </a:solidFill>
              </a:rPr>
              <a:t>antibodies</a:t>
            </a:r>
            <a:r>
              <a:rPr lang="en-US" dirty="0" smtClean="0"/>
              <a:t> are introduced directly into the body to give passive immunization.</a:t>
            </a:r>
          </a:p>
          <a:p>
            <a:r>
              <a:rPr lang="en-US" dirty="0" smtClean="0"/>
              <a:t>Produce immunity quickly.</a:t>
            </a:r>
          </a:p>
          <a:p>
            <a:r>
              <a:rPr lang="en-US" dirty="0" smtClean="0"/>
              <a:t>Used for short term prophylaxis and therapeutically.</a:t>
            </a:r>
          </a:p>
          <a:p>
            <a:r>
              <a:rPr lang="en-US" dirty="0" smtClean="0"/>
              <a:t>Temporary effect short acting.</a:t>
            </a:r>
          </a:p>
          <a:p>
            <a:endParaRPr lang="x-non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  <a:cs typeface="Traditional Arabic" pitchFamily="18" charset="-78"/>
              </a:rPr>
              <a:t>Human Immune Serum Globulin</a:t>
            </a:r>
            <a:endParaRPr lang="x-none" sz="3200" b="0" dirty="0">
              <a:solidFill>
                <a:schemeClr val="accent3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cs typeface="Traditional Arabic" pitchFamily="18" charset="-78"/>
              </a:rPr>
              <a:t>Specific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33CC33"/>
                </a:solidFill>
                <a:cs typeface="Traditional Arabic" pitchFamily="18" charset="-78"/>
              </a:rPr>
              <a:t>IM	Hepatitis B (HBIG)</a:t>
            </a:r>
            <a:endParaRPr lang="en-US" dirty="0" smtClean="0">
              <a:solidFill>
                <a:srgbClr val="33CC33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33CC33"/>
                </a:solidFill>
                <a:cs typeface="Traditional Arabic" pitchFamily="18" charset="-78"/>
              </a:rPr>
              <a:t>				Rabies (RIG)</a:t>
            </a:r>
            <a:endParaRPr lang="en-US" sz="2800" dirty="0" smtClean="0">
              <a:solidFill>
                <a:srgbClr val="33CC33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33CC33"/>
                </a:solidFill>
                <a:cs typeface="Traditional Arabic" pitchFamily="18" charset="-78"/>
              </a:rPr>
              <a:t>				Tetanus (TIG)</a:t>
            </a:r>
            <a:endParaRPr lang="en-US" sz="2800" dirty="0" smtClean="0">
              <a:solidFill>
                <a:srgbClr val="33CC33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33CC33"/>
                </a:solidFill>
                <a:cs typeface="Traditional Arabic" pitchFamily="18" charset="-78"/>
              </a:rPr>
              <a:t>			  </a:t>
            </a:r>
            <a:r>
              <a:rPr lang="en-US" sz="2800" dirty="0" err="1" smtClean="0">
                <a:solidFill>
                  <a:srgbClr val="33CC33"/>
                </a:solidFill>
                <a:cs typeface="Traditional Arabic" pitchFamily="18" charset="-78"/>
              </a:rPr>
              <a:t>Varicella</a:t>
            </a:r>
            <a:r>
              <a:rPr lang="en-US" sz="2800" dirty="0" smtClean="0">
                <a:solidFill>
                  <a:srgbClr val="33CC33"/>
                </a:solidFill>
                <a:cs typeface="Traditional Arabic" pitchFamily="18" charset="-78"/>
              </a:rPr>
              <a:t> (VZIG)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33CC33"/>
                </a:solidFill>
                <a:latin typeface="Times New Roman" pitchFamily="18" charset="0"/>
                <a:cs typeface="Traditional Arabic" pitchFamily="18" charset="-78"/>
              </a:rPr>
              <a:t> </a:t>
            </a:r>
            <a:endParaRPr lang="en-US" sz="2800" dirty="0" smtClean="0">
              <a:solidFill>
                <a:srgbClr val="33CC33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cs typeface="Traditional Arabic" pitchFamily="18" charset="-78"/>
              </a:rPr>
              <a:t>IV		CMV (CMV-IG)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cs typeface="Traditional Arabic" pitchFamily="18" charset="-78"/>
              </a:rPr>
              <a:t>				RSV (RSV-IG)</a:t>
            </a:r>
            <a:endParaRPr lang="en-US" sz="2800" dirty="0" smtClean="0"/>
          </a:p>
          <a:p>
            <a:endParaRPr lang="x-non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>
                <a:solidFill>
                  <a:schemeClr val="accent3">
                    <a:lumMod val="10000"/>
                  </a:schemeClr>
                </a:solidFill>
                <a:effectLst/>
                <a:cs typeface="Traditional Arabic" pitchFamily="18" charset="-78"/>
              </a:rPr>
              <a:t>Passive Immunization (Cont)</a:t>
            </a:r>
            <a:endParaRPr lang="x-none" sz="2800" b="0" dirty="0">
              <a:solidFill>
                <a:schemeClr val="accent3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70C0"/>
                </a:solidFill>
                <a:effectLst/>
                <a:cs typeface="Traditional Arabic" pitchFamily="18" charset="-78"/>
              </a:rPr>
              <a:t>SPECIFIC EQUINE ANTIBODIES (IM)</a:t>
            </a: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BOTULISM ANTITOXIN</a:t>
            </a: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DIPHTERIA ANTITOXIN</a:t>
            </a: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TETANUS ANTITOXIN</a:t>
            </a: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SNAKE &amp; SPIDER ANTI-VENOM</a:t>
            </a:r>
          </a:p>
          <a:p>
            <a:pPr eaLnBrk="1" hangingPunct="1"/>
            <a:r>
              <a:rPr lang="en-US" sz="2800" dirty="0" smtClean="0">
                <a:effectLst/>
                <a:cs typeface="Traditional Arabic" pitchFamily="18" charset="-78"/>
              </a:rPr>
              <a:t>MONOCLONAL ANTIBODIES (IV)</a:t>
            </a:r>
          </a:p>
          <a:p>
            <a:pPr lvl="1" eaLnBrk="1" hangingPunct="1"/>
            <a:r>
              <a:rPr lang="en-US" dirty="0" smtClean="0">
                <a:cs typeface="Traditional Arabic" pitchFamily="18" charset="-78"/>
              </a:rPr>
              <a:t>ANTI-ENDOTOXIN ANTIBODIES</a:t>
            </a:r>
            <a:endParaRPr lang="en-US" dirty="0" smtClean="0"/>
          </a:p>
          <a:p>
            <a:endParaRPr lang="x-none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Bacillus </a:t>
            </a:r>
            <a:r>
              <a:rPr lang="en-US" sz="3200" dirty="0" err="1" smtClean="0">
                <a:solidFill>
                  <a:schemeClr val="accent4">
                    <a:lumMod val="10000"/>
                  </a:schemeClr>
                </a:solidFill>
                <a:effectLst/>
              </a:rPr>
              <a:t>Calmette‑Guerin</a:t>
            </a: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Vaccine (BCG).</a:t>
            </a:r>
            <a:endParaRPr lang="x-none" sz="3200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INDICATIONS</a:t>
            </a:r>
            <a:endParaRPr lang="en-US" sz="2400" dirty="0" smtClean="0"/>
          </a:p>
          <a:p>
            <a:pPr lvl="1"/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All tuberculin negative infants</a:t>
            </a:r>
          </a:p>
          <a:p>
            <a:pPr lvl="1"/>
            <a:r>
              <a:rPr lang="en-US" sz="2400" dirty="0" err="1" smtClean="0">
                <a:solidFill>
                  <a:schemeClr val="accent4">
                    <a:lumMod val="10000"/>
                  </a:schemeClr>
                </a:solidFill>
                <a:effectLst/>
              </a:rPr>
              <a:t>Intradermal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route </a:t>
            </a:r>
          </a:p>
          <a:p>
            <a:r>
              <a:rPr lang="en-US" sz="2400" dirty="0" smtClean="0">
                <a:solidFill>
                  <a:srgbClr val="002060"/>
                </a:solidFill>
                <a:effectLst/>
              </a:rPr>
              <a:t>PRECAUTIONS &amp; CONTRAINDICATIONS(CI):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effectLst/>
              </a:rPr>
              <a:t>Give only to PPD negative children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effectLst/>
              </a:rPr>
              <a:t>CI in persons with </a:t>
            </a:r>
            <a:r>
              <a:rPr lang="en-US" sz="2400" dirty="0" err="1" smtClean="0">
                <a:solidFill>
                  <a:srgbClr val="002060"/>
                </a:solidFill>
                <a:effectLst/>
              </a:rPr>
              <a:t>immunodeficiencies</a:t>
            </a:r>
            <a:endParaRPr lang="en-US" sz="2400" dirty="0" smtClean="0">
              <a:solidFill>
                <a:srgbClr val="002060"/>
              </a:solidFill>
              <a:effectLst/>
            </a:endParaRPr>
          </a:p>
          <a:p>
            <a:pPr lvl="1"/>
            <a:r>
              <a:rPr lang="en-US" sz="2400" dirty="0" smtClean="0">
                <a:solidFill>
                  <a:srgbClr val="002060"/>
                </a:solidFill>
                <a:effectLst/>
              </a:rPr>
              <a:t>CI during pregnancy </a:t>
            </a:r>
          </a:p>
          <a:p>
            <a:endParaRPr lang="x-non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  <a:effectLst/>
                <a:cs typeface="Traditional Arabic" pitchFamily="18" charset="-78"/>
              </a:rPr>
              <a:t>Diphtheria, Tetanus &amp; </a:t>
            </a:r>
            <a:r>
              <a:rPr lang="en-US" sz="3200" dirty="0" err="1" smtClean="0">
                <a:solidFill>
                  <a:schemeClr val="accent4">
                    <a:lumMod val="10000"/>
                  </a:schemeClr>
                </a:solidFill>
                <a:effectLst/>
                <a:cs typeface="Traditional Arabic" pitchFamily="18" charset="-78"/>
              </a:rPr>
              <a:t>Pertussis</a:t>
            </a: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  <a:effectLst/>
                <a:cs typeface="Traditional Arabic" pitchFamily="18" charset="-78"/>
              </a:rPr>
              <a:t> (DTP)</a:t>
            </a:r>
            <a:endParaRPr lang="x-none" sz="3200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650" y="1676400"/>
            <a:ext cx="8007350" cy="4191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b="1" dirty="0" smtClean="0">
                <a:cs typeface="Traditional Arabic" pitchFamily="18" charset="-78"/>
              </a:rPr>
              <a:t>PREPARATIONS</a:t>
            </a:r>
          </a:p>
          <a:p>
            <a:pPr lvl="1" eaLnBrk="1" hangingPunct="1"/>
            <a:r>
              <a:rPr lang="en-US" dirty="0" smtClean="0">
                <a:cs typeface="Traditional Arabic" pitchFamily="18" charset="-78"/>
              </a:rPr>
              <a:t>&lt; 7 years : DTP, DT if we give it alone there is an increased chance of side effect, </a:t>
            </a:r>
            <a:r>
              <a:rPr lang="en-US" dirty="0" err="1" smtClean="0">
                <a:cs typeface="Traditional Arabic" pitchFamily="18" charset="-78"/>
              </a:rPr>
              <a:t>DTaP</a:t>
            </a:r>
            <a:r>
              <a:rPr lang="en-US" dirty="0" smtClean="0">
                <a:cs typeface="Traditional Arabic" pitchFamily="18" charset="-78"/>
              </a:rPr>
              <a:t> (</a:t>
            </a:r>
            <a:r>
              <a:rPr lang="en-US" dirty="0" err="1" smtClean="0">
                <a:cs typeface="Traditional Arabic" pitchFamily="18" charset="-78"/>
              </a:rPr>
              <a:t>acellular</a:t>
            </a:r>
            <a:r>
              <a:rPr lang="en-US" dirty="0" smtClean="0">
                <a:cs typeface="Traditional Arabic" pitchFamily="18" charset="-78"/>
              </a:rPr>
              <a:t> </a:t>
            </a:r>
            <a:r>
              <a:rPr lang="en-US" dirty="0" err="1" smtClean="0">
                <a:cs typeface="Traditional Arabic" pitchFamily="18" charset="-78"/>
              </a:rPr>
              <a:t>pertussis</a:t>
            </a:r>
            <a:r>
              <a:rPr lang="en-US" dirty="0" smtClean="0">
                <a:cs typeface="Traditional Arabic" pitchFamily="18" charset="-78"/>
              </a:rPr>
              <a:t> vaccine)	</a:t>
            </a:r>
          </a:p>
          <a:p>
            <a:pPr lvl="1" eaLnBrk="1" hangingPunct="1"/>
            <a:r>
              <a:rPr lang="en-US" dirty="0" smtClean="0">
                <a:solidFill>
                  <a:srgbClr val="7030A0"/>
                </a:solidFill>
                <a:effectLst/>
                <a:cs typeface="Traditional Arabic" pitchFamily="18" charset="-78"/>
              </a:rPr>
              <a:t>&gt; 7 years : Td, </a:t>
            </a:r>
            <a:r>
              <a:rPr lang="en-US" dirty="0" err="1" smtClean="0">
                <a:solidFill>
                  <a:srgbClr val="7030A0"/>
                </a:solidFill>
                <a:effectLst/>
                <a:cs typeface="Traditional Arabic" pitchFamily="18" charset="-78"/>
              </a:rPr>
              <a:t>TdaP</a:t>
            </a:r>
            <a:r>
              <a:rPr lang="en-US" dirty="0" smtClean="0">
                <a:solidFill>
                  <a:srgbClr val="7030A0"/>
                </a:solidFill>
                <a:effectLst/>
                <a:cs typeface="Traditional Arabic" pitchFamily="18" charset="-78"/>
              </a:rPr>
              <a:t> ( in adults risk of </a:t>
            </a:r>
            <a:r>
              <a:rPr lang="en-US" dirty="0" err="1" smtClean="0">
                <a:solidFill>
                  <a:srgbClr val="7030A0"/>
                </a:solidFill>
                <a:effectLst/>
                <a:cs typeface="Traditional Arabic" pitchFamily="18" charset="-78"/>
              </a:rPr>
              <a:t>pertussis</a:t>
            </a:r>
            <a:r>
              <a:rPr lang="en-US" dirty="0" smtClean="0">
                <a:solidFill>
                  <a:srgbClr val="7030A0"/>
                </a:solidFill>
                <a:effectLst/>
                <a:cs typeface="Traditional Arabic" pitchFamily="18" charset="-78"/>
              </a:rPr>
              <a:t> is very low so we don’t give its vaccination )</a:t>
            </a:r>
          </a:p>
          <a:p>
            <a:pPr lvl="1" eaLnBrk="1" hangingPunct="1"/>
            <a:r>
              <a:rPr lang="en-US" dirty="0" smtClean="0">
                <a:solidFill>
                  <a:srgbClr val="7030A0"/>
                </a:solidFill>
                <a:effectLst/>
                <a:cs typeface="Traditional Arabic" pitchFamily="18" charset="-78"/>
              </a:rPr>
              <a:t>(</a:t>
            </a:r>
            <a:r>
              <a:rPr lang="en-US" dirty="0" err="1" smtClean="0">
                <a:solidFill>
                  <a:srgbClr val="7030A0"/>
                </a:solidFill>
                <a:effectLst/>
                <a:cs typeface="Traditional Arabic" pitchFamily="18" charset="-78"/>
              </a:rPr>
              <a:t>Td:adult</a:t>
            </a:r>
            <a:r>
              <a:rPr lang="en-US" dirty="0" smtClean="0">
                <a:solidFill>
                  <a:srgbClr val="7030A0"/>
                </a:solidFill>
                <a:effectLst/>
                <a:cs typeface="Traditional Arabic" pitchFamily="18" charset="-78"/>
              </a:rPr>
              <a:t> tetanus </a:t>
            </a:r>
            <a:r>
              <a:rPr lang="en-US" dirty="0" err="1" smtClean="0">
                <a:solidFill>
                  <a:srgbClr val="7030A0"/>
                </a:solidFill>
                <a:effectLst/>
                <a:cs typeface="Traditional Arabic" pitchFamily="18" charset="-78"/>
              </a:rPr>
              <a:t>toxoid</a:t>
            </a:r>
            <a:r>
              <a:rPr lang="en-US" dirty="0" smtClean="0">
                <a:solidFill>
                  <a:srgbClr val="7030A0"/>
                </a:solidFill>
                <a:effectLst/>
                <a:cs typeface="Traditional Arabic" pitchFamily="18" charset="-78"/>
              </a:rPr>
              <a:t> full dose and diphtheria </a:t>
            </a:r>
            <a:r>
              <a:rPr lang="en-US" dirty="0" err="1" smtClean="0">
                <a:solidFill>
                  <a:srgbClr val="7030A0"/>
                </a:solidFill>
                <a:effectLst/>
                <a:cs typeface="Traditional Arabic" pitchFamily="18" charset="-78"/>
              </a:rPr>
              <a:t>toxoid</a:t>
            </a:r>
            <a:r>
              <a:rPr lang="en-US" dirty="0" smtClean="0">
                <a:solidFill>
                  <a:srgbClr val="7030A0"/>
                </a:solidFill>
                <a:effectLst/>
                <a:cs typeface="Traditional Arabic" pitchFamily="18" charset="-78"/>
              </a:rPr>
              <a:t> reduced dose)</a:t>
            </a:r>
            <a:endParaRPr lang="en-US" dirty="0" smtClean="0">
              <a:solidFill>
                <a:srgbClr val="7030A0"/>
              </a:solidFill>
              <a:effectLst/>
              <a:cs typeface="Arial" pitchFamily="34" charset="0"/>
            </a:endParaRPr>
          </a:p>
          <a:p>
            <a:pPr eaLnBrk="1" hangingPunct="1"/>
            <a:r>
              <a:rPr lang="en-US" sz="2800" b="1" dirty="0" smtClean="0">
                <a:cs typeface="Traditional Arabic" pitchFamily="18" charset="-78"/>
              </a:rPr>
              <a:t>ADMINISTRATION</a:t>
            </a:r>
          </a:p>
          <a:p>
            <a:pPr lvl="1" eaLnBrk="1" hangingPunct="1"/>
            <a:r>
              <a:rPr lang="en-US" dirty="0" smtClean="0">
                <a:cs typeface="Traditional Arabic" pitchFamily="18" charset="-78"/>
              </a:rPr>
              <a:t>IM</a:t>
            </a:r>
            <a:endParaRPr lang="en-US" dirty="0" smtClean="0">
              <a:cs typeface="Arial" pitchFamily="34" charset="0"/>
            </a:endParaRPr>
          </a:p>
          <a:p>
            <a:endParaRPr lang="x-none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1219200"/>
          </a:xfrm>
        </p:spPr>
        <p:txBody>
          <a:bodyPr/>
          <a:lstStyle/>
          <a:p>
            <a:r>
              <a:rPr lang="en-US" sz="3200" dirty="0" smtClean="0">
                <a:solidFill>
                  <a:srgbClr val="0070C0"/>
                </a:solidFill>
                <a:effectLst/>
                <a:cs typeface="Traditional Arabic" pitchFamily="18" charset="-78"/>
              </a:rPr>
              <a:t>Diphtheria, Tetanus &amp; </a:t>
            </a:r>
            <a:r>
              <a:rPr lang="en-US" sz="3200" dirty="0" err="1" smtClean="0">
                <a:solidFill>
                  <a:srgbClr val="0070C0"/>
                </a:solidFill>
                <a:effectLst/>
                <a:cs typeface="Traditional Arabic" pitchFamily="18" charset="-78"/>
              </a:rPr>
              <a:t>Pertussis</a:t>
            </a:r>
            <a:r>
              <a:rPr lang="en-US" sz="3200" dirty="0" smtClean="0">
                <a:solidFill>
                  <a:srgbClr val="0070C0"/>
                </a:solidFill>
                <a:effectLst/>
                <a:cs typeface="Traditional Arabic" pitchFamily="18" charset="-78"/>
              </a:rPr>
              <a:t> (DTP)</a:t>
            </a:r>
            <a:endParaRPr lang="x-none" sz="3200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007350" cy="4038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cs typeface="Traditional Arabic" pitchFamily="18" charset="-78"/>
              </a:rPr>
              <a:t>CONTRAINDICATIONS (CI)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cs typeface="Traditional Arabic" pitchFamily="18" charset="-78"/>
              </a:rPr>
              <a:t>Encephalopathy within 7 days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cs typeface="Traditional Arabic" pitchFamily="18" charset="-78"/>
              </a:rPr>
              <a:t>Progressive or unstable neurological disorders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cs typeface="Arial" pitchFamily="34" charset="0"/>
              </a:rPr>
              <a:t>Anaphylactic reaction to a previous dose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cs typeface="Traditional Arabic" pitchFamily="18" charset="-78"/>
              </a:rPr>
              <a:t>PRECAUTIONS</a:t>
            </a:r>
            <a:endParaRPr lang="en-US" sz="2400" i="1" dirty="0" smtClean="0">
              <a:cs typeface="Traditional Arabic" pitchFamily="18" charset="-7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cs typeface="Traditional Arabic" pitchFamily="18" charset="-78"/>
              </a:rPr>
              <a:t>severe systemic reactions such as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cs typeface="Traditional Arabic" pitchFamily="18" charset="-78"/>
              </a:rPr>
              <a:t>Temp &gt; 40.5</a:t>
            </a:r>
            <a:r>
              <a:rPr lang="en-US" baseline="30000" dirty="0" smtClean="0">
                <a:cs typeface="Traditional Arabic" pitchFamily="18" charset="-78"/>
              </a:rPr>
              <a:t>0</a:t>
            </a:r>
            <a:r>
              <a:rPr lang="en-US" dirty="0" smtClean="0">
                <a:cs typeface="Traditional Arabic" pitchFamily="18" charset="-78"/>
              </a:rPr>
              <a:t>C ( 1</a:t>
            </a:r>
            <a:r>
              <a:rPr lang="en-US" baseline="30000" dirty="0" smtClean="0">
                <a:cs typeface="Traditional Arabic" pitchFamily="18" charset="-78"/>
              </a:rPr>
              <a:t>st</a:t>
            </a:r>
            <a:r>
              <a:rPr lang="en-US" dirty="0" smtClean="0">
                <a:cs typeface="Traditional Arabic" pitchFamily="18" charset="-78"/>
              </a:rPr>
              <a:t> side effect)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cs typeface="Traditional Arabic" pitchFamily="18" charset="-78"/>
              </a:rPr>
              <a:t>Must  bring him to the ER if there was redness and pus discharge indicating </a:t>
            </a:r>
            <a:r>
              <a:rPr lang="en-US" dirty="0" err="1" smtClean="0">
                <a:cs typeface="Traditional Arabic" pitchFamily="18" charset="-78"/>
              </a:rPr>
              <a:t>cellulitis</a:t>
            </a:r>
            <a:r>
              <a:rPr lang="en-US" dirty="0" smtClean="0">
                <a:cs typeface="Traditional Arabic" pitchFamily="18" charset="-78"/>
              </a:rPr>
              <a:t> and the child shouldn’t take the other dose.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cs typeface="Traditional Arabic" pitchFamily="18" charset="-78"/>
              </a:rPr>
              <a:t>persistent inconsolable crying &gt; 3 hours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cs typeface="Traditional Arabic" pitchFamily="18" charset="-78"/>
              </a:rPr>
              <a:t>Collapse episodes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cs typeface="Traditional Arabic" pitchFamily="18" charset="-78"/>
              </a:rPr>
              <a:t>Convulsions</a:t>
            </a:r>
          </a:p>
          <a:p>
            <a:endParaRPr lang="x-non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Immunization.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8007350" cy="44958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hlinkClick r:id="rId2" action="ppaction://hlinkfile" tooltip="Adaptive immune system"/>
              </a:rPr>
              <a:t>adaptive immune system</a:t>
            </a:r>
            <a:r>
              <a:rPr lang="en-US" dirty="0" smtClean="0"/>
              <a:t>: </a:t>
            </a:r>
          </a:p>
          <a:p>
            <a:r>
              <a:rPr lang="en-US" dirty="0" smtClean="0"/>
              <a:t>When this system is exposed to </a:t>
            </a:r>
            <a:r>
              <a:rPr lang="en-US" dirty="0" smtClean="0">
                <a:hlinkClick r:id="rId3" action="ppaction://hlinkfile" tooltip="Molecule"/>
              </a:rPr>
              <a:t>molecules</a:t>
            </a:r>
            <a:r>
              <a:rPr lang="en-US" dirty="0" smtClean="0"/>
              <a:t> that are foreign to the body , it will orchestrate an immune response, and it will also develop the ability to quickly respond to a subsequent encounter (through </a:t>
            </a:r>
            <a:r>
              <a:rPr lang="en-US" dirty="0" smtClean="0">
                <a:hlinkClick r:id="rId4" action="ppaction://hlinkfile" tooltip="Immunological memory"/>
              </a:rPr>
              <a:t>immunological memory</a:t>
            </a:r>
            <a:r>
              <a:rPr lang="en-US" dirty="0" smtClean="0"/>
              <a:t>).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cs typeface="Traditional Arabic" pitchFamily="18" charset="-78"/>
              </a:rPr>
              <a:t>Measles, Mumps &amp; Rubella (MMR)</a:t>
            </a:r>
            <a:endParaRPr lang="x-none" sz="3200" dirty="0">
              <a:solidFill>
                <a:schemeClr val="accent1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b="1" dirty="0" smtClean="0">
                <a:cs typeface="Arial" pitchFamily="34" charset="0"/>
              </a:rPr>
              <a:t>PREPARATIONS:</a:t>
            </a:r>
          </a:p>
          <a:p>
            <a:pPr lvl="1" eaLnBrk="1" hangingPunct="1"/>
            <a:r>
              <a:rPr lang="en-US" dirty="0" smtClean="0">
                <a:cs typeface="Arial" pitchFamily="34" charset="0"/>
              </a:rPr>
              <a:t>MEASLES.</a:t>
            </a:r>
          </a:p>
          <a:p>
            <a:pPr lvl="1" eaLnBrk="1" hangingPunct="1"/>
            <a:r>
              <a:rPr lang="en-US" dirty="0" smtClean="0">
                <a:cs typeface="Arial" pitchFamily="34" charset="0"/>
              </a:rPr>
              <a:t>MMR.</a:t>
            </a:r>
          </a:p>
          <a:p>
            <a:pPr eaLnBrk="1" hangingPunct="1"/>
            <a:r>
              <a:rPr lang="en-US" b="1" dirty="0" smtClean="0">
                <a:cs typeface="Arial" pitchFamily="34" charset="0"/>
              </a:rPr>
              <a:t>ADMINISTRATION:</a:t>
            </a:r>
          </a:p>
          <a:p>
            <a:pPr lvl="1" eaLnBrk="1" hangingPunct="1"/>
            <a:r>
              <a:rPr lang="en-US" dirty="0" smtClean="0">
                <a:cs typeface="Arial" pitchFamily="34" charset="0"/>
              </a:rPr>
              <a:t>SC.</a:t>
            </a:r>
            <a:endParaRPr lang="en-US" b="1" dirty="0" smtClean="0">
              <a:cs typeface="Arial" pitchFamily="34" charset="0"/>
            </a:endParaRPr>
          </a:p>
          <a:p>
            <a:pPr eaLnBrk="1" hangingPunct="1"/>
            <a:r>
              <a:rPr lang="en-US" dirty="0" smtClean="0">
                <a:cs typeface="Arial" pitchFamily="34" charset="0"/>
              </a:rPr>
              <a:t> </a:t>
            </a:r>
            <a:r>
              <a:rPr lang="en-US" b="1" dirty="0" smtClean="0">
                <a:cs typeface="Arial" pitchFamily="34" charset="0"/>
              </a:rPr>
              <a:t>INDICATIONS:</a:t>
            </a:r>
          </a:p>
          <a:p>
            <a:pPr lvl="1" eaLnBrk="1" hangingPunct="1"/>
            <a:r>
              <a:rPr lang="en-US" dirty="0" smtClean="0">
                <a:cs typeface="Arial" pitchFamily="34" charset="0"/>
              </a:rPr>
              <a:t>Primary immunization at 1 &amp; 6 years</a:t>
            </a:r>
          </a:p>
          <a:p>
            <a:pPr lvl="1" eaLnBrk="1" hangingPunct="1"/>
            <a:r>
              <a:rPr lang="en-US" dirty="0" smtClean="0"/>
              <a:t>New recommendation : 3 doses at 12 </a:t>
            </a:r>
            <a:r>
              <a:rPr lang="en-US" dirty="0" err="1" smtClean="0"/>
              <a:t>m</a:t>
            </a:r>
            <a:r>
              <a:rPr lang="en-US" dirty="0" smtClean="0"/>
              <a:t> &amp; 18 </a:t>
            </a:r>
            <a:r>
              <a:rPr lang="en-US" dirty="0" err="1" smtClean="0"/>
              <a:t>m</a:t>
            </a:r>
            <a:r>
              <a:rPr lang="en-US" dirty="0" smtClean="0"/>
              <a:t> &amp; 6 years </a:t>
            </a:r>
            <a:endParaRPr lang="x-none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0" dirty="0" smtClean="0">
                <a:solidFill>
                  <a:schemeClr val="accent4">
                    <a:lumMod val="10000"/>
                  </a:schemeClr>
                </a:solidFill>
                <a:effectLst/>
                <a:cs typeface="Traditional Arabic" pitchFamily="18" charset="-78"/>
              </a:rPr>
              <a:t>    </a:t>
            </a:r>
            <a:br>
              <a:rPr lang="en-US" sz="3600" b="0" dirty="0" smtClean="0">
                <a:solidFill>
                  <a:schemeClr val="accent4">
                    <a:lumMod val="10000"/>
                  </a:schemeClr>
                </a:solidFill>
                <a:effectLst/>
                <a:cs typeface="Traditional Arabic" pitchFamily="18" charset="-78"/>
              </a:rPr>
            </a:br>
            <a:r>
              <a:rPr lang="en-US" sz="3600" b="0" dirty="0" smtClean="0">
                <a:solidFill>
                  <a:schemeClr val="accent4">
                    <a:lumMod val="10000"/>
                  </a:schemeClr>
                </a:solidFill>
                <a:effectLst/>
                <a:cs typeface="Traditional Arabic" pitchFamily="18" charset="-78"/>
              </a:rPr>
              <a:t>   Pneumococcal vaccine</a:t>
            </a:r>
            <a:endParaRPr lang="x-none" b="0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cs typeface="Arial" pitchFamily="34" charset="0"/>
              </a:rPr>
              <a:t>PREPARATIONS: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/>
                <a:cs typeface="Arial" pitchFamily="34" charset="0"/>
              </a:rPr>
              <a:t>Purified capsular polysaccharide of 23 serotypes of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  <a:effectLst/>
                <a:cs typeface="Arial" pitchFamily="34" charset="0"/>
              </a:rPr>
              <a:t>Streptococcus </a:t>
            </a:r>
            <a:r>
              <a:rPr lang="en-US" i="1" dirty="0" err="1" smtClean="0">
                <a:solidFill>
                  <a:schemeClr val="accent2">
                    <a:lumMod val="50000"/>
                  </a:schemeClr>
                </a:solidFill>
                <a:effectLst/>
                <a:cs typeface="Arial" pitchFamily="34" charset="0"/>
              </a:rPr>
              <a:t>pneumoniae</a:t>
            </a:r>
            <a:endParaRPr lang="en-US" i="1" dirty="0" smtClean="0">
              <a:solidFill>
                <a:schemeClr val="accent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/>
                <a:cs typeface="Arial" pitchFamily="34" charset="0"/>
              </a:rPr>
              <a:t>13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effectLst/>
                <a:cs typeface="Arial" pitchFamily="34" charset="0"/>
              </a:rPr>
              <a:t>valent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/>
                <a:cs typeface="Arial" pitchFamily="34" charset="0"/>
              </a:rPr>
              <a:t> conjugated vaccine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cs typeface="Arial" pitchFamily="34" charset="0"/>
              </a:rPr>
              <a:t>ADMINISTRATION: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/>
                <a:cs typeface="Arial" pitchFamily="34" charset="0"/>
              </a:rPr>
              <a:t>IM / SC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/>
                <a:cs typeface="Arial" pitchFamily="34" charset="0"/>
              </a:rPr>
              <a:t>3 primary dose + 1 booster</a:t>
            </a:r>
          </a:p>
          <a:p>
            <a:endParaRPr lang="x-none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  <a:cs typeface="Traditional Arabic" pitchFamily="18" charset="-78"/>
              </a:rPr>
              <a:t>    </a:t>
            </a:r>
            <a:b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  <a:cs typeface="Traditional Arabic" pitchFamily="18" charset="-78"/>
              </a:rPr>
            </a:br>
            <a: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  <a:cs typeface="Traditional Arabic" pitchFamily="18" charset="-78"/>
              </a:rPr>
              <a:t>   Pneumococcal vaccine</a:t>
            </a:r>
            <a:endParaRPr lang="x-none" sz="3200" b="0" dirty="0">
              <a:solidFill>
                <a:schemeClr val="accent3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650" y="1371600"/>
            <a:ext cx="8007350" cy="41910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400" b="1" dirty="0" smtClean="0">
                <a:cs typeface="Arial" pitchFamily="34" charset="0"/>
              </a:rPr>
              <a:t>INDICATIONS:</a:t>
            </a:r>
          </a:p>
          <a:p>
            <a:pPr lvl="1" eaLnBrk="1" hangingPunct="1"/>
            <a:r>
              <a:rPr lang="en-US" dirty="0" smtClean="0">
                <a:solidFill>
                  <a:schemeClr val="accent3">
                    <a:lumMod val="10000"/>
                  </a:schemeClr>
                </a:solidFill>
                <a:effectLst/>
                <a:cs typeface="Arial" pitchFamily="34" charset="0"/>
              </a:rPr>
              <a:t>Primary vaccination (conjugate vaccine)</a:t>
            </a:r>
          </a:p>
          <a:p>
            <a:pPr lvl="1" eaLnBrk="1" hangingPunct="1"/>
            <a:r>
              <a:rPr lang="en-US" i="1" dirty="0" smtClean="0">
                <a:cs typeface="Arial" pitchFamily="34" charset="0"/>
              </a:rPr>
              <a:t>children 2 yr. or older with</a:t>
            </a:r>
          </a:p>
          <a:p>
            <a:pPr lvl="2" eaLnBrk="1" hangingPunct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itchFamily="34" charset="0"/>
              </a:rPr>
              <a:t>Anatomical or functional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effectLst/>
                <a:cs typeface="Arial" pitchFamily="34" charset="0"/>
              </a:rPr>
              <a:t>asplenia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lvl="2" eaLnBrk="1" hangingPunct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itchFamily="34" charset="0"/>
              </a:rPr>
              <a:t>Sickle cell disease</a:t>
            </a:r>
          </a:p>
          <a:p>
            <a:pPr lvl="2" eaLnBrk="1" hangingPunct="1"/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effectLst/>
                <a:cs typeface="Arial" pitchFamily="34" charset="0"/>
              </a:rPr>
              <a:t>Nephrotic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itchFamily="34" charset="0"/>
              </a:rPr>
              <a:t> syndrome</a:t>
            </a:r>
          </a:p>
          <a:p>
            <a:pPr lvl="2" eaLnBrk="1" hangingPunct="1"/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effectLst/>
                <a:cs typeface="Arial" pitchFamily="34" charset="0"/>
              </a:rPr>
              <a:t>Immunosuppression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lvl="2" eaLnBrk="1" hangingPunct="1"/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effectLst/>
                <a:cs typeface="Arial" pitchFamily="34" charset="0"/>
              </a:rPr>
              <a:t>Note:any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itchFamily="34" charset="0"/>
              </a:rPr>
              <a:t> child less than 2 years is given the conjugated form with the carrier protein so body will get immunized by T cells.</a:t>
            </a:r>
          </a:p>
          <a:p>
            <a:pPr lvl="2" eaLnBrk="1" hangingPunct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itchFamily="34" charset="0"/>
              </a:rPr>
              <a:t>Child greater than 2 years is given the capsular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effectLst/>
                <a:cs typeface="Arial" pitchFamily="34" charset="0"/>
              </a:rPr>
              <a:t>polysacharride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itchFamily="34" charset="0"/>
              </a:rPr>
              <a:t> form  </a:t>
            </a:r>
          </a:p>
          <a:p>
            <a:endParaRPr lang="x-none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dirty="0" smtClean="0">
                <a:solidFill>
                  <a:schemeClr val="accent3">
                    <a:lumMod val="25000"/>
                  </a:schemeClr>
                </a:solidFill>
                <a:effectLst/>
              </a:rPr>
              <a:t/>
            </a:r>
            <a:br>
              <a:rPr lang="en-US" sz="3200" b="0" dirty="0" smtClean="0">
                <a:solidFill>
                  <a:schemeClr val="accent3">
                    <a:lumMod val="25000"/>
                  </a:schemeClr>
                </a:solidFill>
                <a:effectLst/>
              </a:rPr>
            </a:br>
            <a:r>
              <a:rPr lang="en-US" sz="3200" b="0" dirty="0" smtClean="0">
                <a:solidFill>
                  <a:schemeClr val="accent3">
                    <a:lumMod val="25000"/>
                  </a:schemeClr>
                </a:solidFill>
                <a:effectLst/>
              </a:rPr>
              <a:t>    Meningococcal vaccine</a:t>
            </a:r>
            <a:endParaRPr lang="x-none" sz="3200" b="0" dirty="0">
              <a:solidFill>
                <a:schemeClr val="accent3">
                  <a:lumMod val="2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effectLst/>
                <a:cs typeface="Arial" pitchFamily="34" charset="0"/>
              </a:rPr>
              <a:t>PREPARATIONS:</a:t>
            </a:r>
          </a:p>
          <a:p>
            <a:pPr lvl="1" eaLnBrk="1" hangingPunct="1"/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effectLst/>
                <a:cs typeface="Arial" pitchFamily="34" charset="0"/>
              </a:rPr>
              <a:t>monovalent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ffectLst/>
                <a:cs typeface="Arial" pitchFamily="34" charset="0"/>
              </a:rPr>
              <a:t> (A or C)</a:t>
            </a:r>
          </a:p>
          <a:p>
            <a:pPr lvl="1" eaLnBrk="1" hangingPunct="1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ffectLst/>
                <a:cs typeface="Arial" pitchFamily="34" charset="0"/>
              </a:rPr>
              <a:t>bivalent (A &amp;  C )</a:t>
            </a:r>
          </a:p>
          <a:p>
            <a:pPr lvl="1" eaLnBrk="1" hangingPunct="1"/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effectLst/>
                <a:cs typeface="Arial" pitchFamily="34" charset="0"/>
              </a:rPr>
              <a:t>quadrivalent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ffectLst/>
                <a:cs typeface="Arial" pitchFamily="34" charset="0"/>
              </a:rPr>
              <a:t> (A,C,Y &amp; W‑135)</a:t>
            </a:r>
          </a:p>
          <a:p>
            <a:pPr lvl="1" eaLnBrk="1" hangingPunct="1"/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effectLst/>
                <a:cs typeface="Arial" pitchFamily="34" charset="0"/>
              </a:rPr>
              <a:t>quadrivalent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ffectLst/>
                <a:cs typeface="Arial" pitchFamily="34" charset="0"/>
              </a:rPr>
              <a:t> conjugate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effectLst/>
                <a:cs typeface="Arial" pitchFamily="34" charset="0"/>
              </a:rPr>
              <a:t>quadrivalent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ffectLst/>
                <a:cs typeface="Arial" pitchFamily="34" charset="0"/>
              </a:rPr>
              <a:t> </a:t>
            </a:r>
          </a:p>
          <a:p>
            <a:pPr eaLnBrk="1" hangingPunct="1"/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effectLst/>
                <a:cs typeface="Arial" pitchFamily="34" charset="0"/>
              </a:rPr>
              <a:t>ADMINISTRATION:</a:t>
            </a:r>
          </a:p>
          <a:p>
            <a:pPr lvl="1" eaLnBrk="1" hangingPunct="1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ffectLst/>
                <a:cs typeface="Arial" pitchFamily="34" charset="0"/>
              </a:rPr>
              <a:t>SC</a:t>
            </a:r>
          </a:p>
          <a:p>
            <a:pPr lvl="1" eaLnBrk="1" hangingPunct="1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ffectLst/>
                <a:cs typeface="Arial" pitchFamily="34" charset="0"/>
              </a:rPr>
              <a:t>Given at age of 9&amp;12 months</a:t>
            </a:r>
          </a:p>
          <a:p>
            <a:endParaRPr lang="x-none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/>
            </a:r>
            <a:br>
              <a:rPr lang="en-US" sz="3200" b="0" dirty="0" smtClean="0">
                <a:solidFill>
                  <a:schemeClr val="accent4">
                    <a:lumMod val="10000"/>
                  </a:schemeClr>
                </a:solidFill>
                <a:effectLst/>
              </a:rPr>
            </a:br>
            <a:r>
              <a:rPr lang="en-US" sz="3200" b="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  Meningococcal Prophylaxis</a:t>
            </a:r>
            <a:endParaRPr lang="x-none" sz="3200" b="0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  <a:cs typeface="Arial" pitchFamily="34" charset="0"/>
              </a:rPr>
              <a:t>INDICATIONS:</a:t>
            </a:r>
          </a:p>
          <a:p>
            <a:pPr lvl="1" eaLnBrk="1" hangingPunct="1"/>
            <a:r>
              <a:rPr lang="en-US" sz="2400" dirty="0" smtClean="0">
                <a:effectLst/>
                <a:cs typeface="Arial" pitchFamily="34" charset="0"/>
              </a:rPr>
              <a:t>Control of outbreaks</a:t>
            </a:r>
          </a:p>
          <a:p>
            <a:pPr lvl="1" eaLnBrk="1" hangingPunct="1"/>
            <a:r>
              <a:rPr lang="en-US" sz="2400" dirty="0" smtClean="0">
                <a:effectLst/>
                <a:cs typeface="Arial" pitchFamily="34" charset="0"/>
              </a:rPr>
              <a:t>Children with complement deficiencies or </a:t>
            </a:r>
            <a:r>
              <a:rPr lang="en-US" sz="2400" dirty="0" err="1" smtClean="0">
                <a:effectLst/>
                <a:cs typeface="Arial" pitchFamily="34" charset="0"/>
              </a:rPr>
              <a:t>asplenia</a:t>
            </a:r>
            <a:endParaRPr lang="en-US" sz="2400" dirty="0" smtClean="0">
              <a:effectLst/>
              <a:cs typeface="Arial" pitchFamily="34" charset="0"/>
            </a:endParaRPr>
          </a:p>
          <a:p>
            <a:pPr eaLnBrk="1" hangingPunct="1"/>
            <a:r>
              <a:rPr lang="en-US" sz="2400" dirty="0" smtClean="0">
                <a:solidFill>
                  <a:schemeClr val="accent3">
                    <a:lumMod val="10000"/>
                  </a:schemeClr>
                </a:solidFill>
                <a:effectLst/>
                <a:cs typeface="Arial" pitchFamily="34" charset="0"/>
              </a:rPr>
              <a:t>SIDE EFFECTS:</a:t>
            </a:r>
          </a:p>
          <a:p>
            <a:pPr lvl="1" eaLnBrk="1" hangingPunct="1"/>
            <a:r>
              <a:rPr lang="en-US" sz="2400" dirty="0" smtClean="0">
                <a:effectLst/>
                <a:cs typeface="Arial" pitchFamily="34" charset="0"/>
              </a:rPr>
              <a:t>local </a:t>
            </a:r>
            <a:r>
              <a:rPr lang="en-US" sz="2400" dirty="0" err="1" smtClean="0">
                <a:effectLst/>
                <a:cs typeface="Arial" pitchFamily="34" charset="0"/>
              </a:rPr>
              <a:t>erythema</a:t>
            </a:r>
            <a:r>
              <a:rPr lang="en-US" sz="2400" dirty="0" smtClean="0">
                <a:effectLst/>
                <a:cs typeface="Arial" pitchFamily="34" charset="0"/>
              </a:rPr>
              <a:t> and discomfort</a:t>
            </a:r>
          </a:p>
          <a:p>
            <a:pPr lvl="1" eaLnBrk="1" hangingPunct="1"/>
            <a:r>
              <a:rPr lang="en-US" sz="2400" dirty="0" smtClean="0">
                <a:effectLst/>
                <a:cs typeface="Arial" pitchFamily="34" charset="0"/>
              </a:rPr>
              <a:t>transient fever</a:t>
            </a:r>
          </a:p>
          <a:p>
            <a:endParaRPr lang="x-none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274638"/>
            <a:ext cx="792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solidFill>
                  <a:srgbClr val="33CC33"/>
                </a:solidFill>
                <a:latin typeface="Arial" charset="0"/>
              </a:rPr>
              <a:t>VACCINES AVAILABLE FOR ACTIVE IMMUNIZATION</a:t>
            </a:r>
            <a:endParaRPr lang="en-US" sz="2000" dirty="0" smtClean="0"/>
          </a:p>
        </p:txBody>
      </p:sp>
      <p:graphicFrame>
        <p:nvGraphicFramePr>
          <p:cNvPr id="13398" name="Group 86"/>
          <p:cNvGraphicFramePr>
            <a:graphicFrameLocks noGrp="1"/>
          </p:cNvGraphicFramePr>
          <p:nvPr>
            <p:ph type="tbl" idx="1"/>
          </p:nvPr>
        </p:nvGraphicFramePr>
        <p:xfrm>
          <a:off x="685800" y="1676400"/>
          <a:ext cx="7924800" cy="4981575"/>
        </p:xfrm>
        <a:graphic>
          <a:graphicData uri="http://schemas.openxmlformats.org/drawingml/2006/table">
            <a:tbl>
              <a:tblPr rtl="1"/>
              <a:tblGrid>
                <a:gridCol w="3657600"/>
                <a:gridCol w="2667000"/>
                <a:gridCol w="1600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Route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Type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Vaccine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Intradermal (Preferred) or subcutaneous</a:t>
                      </a:r>
                      <a:endParaRPr kumimoji="0" lang="x-none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Live bacteria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BCG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Subcutaneous intramuscular or intradermal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Inactivated bacteria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Cholera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Intramuscular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Toxoids and inactivated bacteria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DTP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924800" cy="6096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5000"/>
              </a:lnSpc>
              <a:defRPr/>
            </a:pPr>
            <a:r>
              <a:rPr lang="en-US" sz="2400" dirty="0" smtClean="0">
                <a:solidFill>
                  <a:srgbClr val="33CC33"/>
                </a:solidFill>
                <a:latin typeface="Arial" charset="0"/>
              </a:rPr>
              <a:t>VACCINES AVAILABLE FOR ACTIVE IMMUNIZATION (cont)</a:t>
            </a:r>
          </a:p>
        </p:txBody>
      </p:sp>
      <p:graphicFrame>
        <p:nvGraphicFramePr>
          <p:cNvPr id="15445" name="Group 85"/>
          <p:cNvGraphicFramePr>
            <a:graphicFrameLocks noGrp="1"/>
          </p:cNvGraphicFramePr>
          <p:nvPr/>
        </p:nvGraphicFramePr>
        <p:xfrm>
          <a:off x="457200" y="1600200"/>
          <a:ext cx="8305800" cy="4160520"/>
        </p:xfrm>
        <a:graphic>
          <a:graphicData uri="http://schemas.openxmlformats.org/drawingml/2006/table">
            <a:tbl>
              <a:tblPr rtl="1"/>
              <a:tblGrid>
                <a:gridCol w="3460750"/>
                <a:gridCol w="2178050"/>
                <a:gridCol w="266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Route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Type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Vaccine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Subcutaneous</a:t>
                      </a:r>
                      <a:endParaRPr kumimoji="0" lang="x-none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Live virus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Rubella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Intramuscular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Toxoids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Tetanus &amp; TD, DT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Subcutaneous (Boosters may be intradermal)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Inactivated bacteria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Typhoid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Subcutaneous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Live virus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Yellow fever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686800" cy="6096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defRPr/>
            </a:pPr>
            <a:r>
              <a:rPr lang="en-US" sz="2400" dirty="0" smtClean="0">
                <a:solidFill>
                  <a:srgbClr val="33CC33"/>
                </a:solidFill>
                <a:latin typeface="Arial" charset="0"/>
              </a:rPr>
              <a:t>VACCINES AVAILABLE FOR ACTIVE IMMUNIZATION (cont)</a:t>
            </a:r>
          </a:p>
        </p:txBody>
      </p:sp>
      <p:graphicFrame>
        <p:nvGraphicFramePr>
          <p:cNvPr id="16493" name="Group 109"/>
          <p:cNvGraphicFramePr>
            <a:graphicFrameLocks noGrp="1"/>
          </p:cNvGraphicFramePr>
          <p:nvPr/>
        </p:nvGraphicFramePr>
        <p:xfrm>
          <a:off x="457200" y="1600200"/>
          <a:ext cx="8229600" cy="4785360"/>
        </p:xfrm>
        <a:graphic>
          <a:graphicData uri="http://schemas.openxmlformats.org/drawingml/2006/table">
            <a:tbl>
              <a:tblPr rtl="1"/>
              <a:tblGrid>
                <a:gridCol w="2590800"/>
                <a:gridCol w="2743200"/>
                <a:gridCol w="28956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Route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Type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Vaccine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Subcutaneous</a:t>
                      </a:r>
                      <a:endParaRPr kumimoji="0" lang="x-none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Live viruses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MMR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Subcutaneous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Live virus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Mumps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Oral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Live virus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OPV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Intramuscular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Inactivated bacteria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Plague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Intramuscular or subcutaneous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Polysaccharide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Pneumococcal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Intramuscular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Inactivated virus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Rabies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686800" cy="6096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defRPr/>
            </a:pPr>
            <a:r>
              <a:rPr lang="en-US" sz="2400" dirty="0" smtClean="0">
                <a:solidFill>
                  <a:srgbClr val="33CC33"/>
                </a:solidFill>
                <a:latin typeface="Arial" charset="0"/>
              </a:rPr>
              <a:t>VACCINES AVAILABLE FOR ACTIVE IMMUNIZATION (cont)</a:t>
            </a:r>
          </a:p>
        </p:txBody>
      </p:sp>
      <p:graphicFrame>
        <p:nvGraphicFramePr>
          <p:cNvPr id="17524" name="Group 116"/>
          <p:cNvGraphicFramePr>
            <a:graphicFrameLocks noGrp="1"/>
          </p:cNvGraphicFramePr>
          <p:nvPr/>
        </p:nvGraphicFramePr>
        <p:xfrm>
          <a:off x="457200" y="1600200"/>
          <a:ext cx="8458200" cy="5047361"/>
        </p:xfrm>
        <a:graphic>
          <a:graphicData uri="http://schemas.openxmlformats.org/drawingml/2006/table">
            <a:tbl>
              <a:tblPr rtl="1"/>
              <a:tblGrid>
                <a:gridCol w="2819400"/>
                <a:gridCol w="3048000"/>
                <a:gridCol w="25908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Route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Type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Vaccine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Intramuscular</a:t>
                      </a:r>
                      <a:endParaRPr kumimoji="0" lang="x-none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Inactivated viral antigen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Hep. B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Subcutaneous intramuscular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Polysaccharide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Haemop. B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Intramuscular (Preferred)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or subcutaneous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Inactivated virus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Influenza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Subcutaneous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Inactivated virus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IPV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Subcutaneous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Live virus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Measles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Subcutaneous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Polysaccharide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Meningococcal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MMR, OPV and</a:t>
            </a:r>
            <a:r>
              <a:rPr lang="en-US" dirty="0" smtClean="0"/>
              <a:t> yellow fever are </a:t>
            </a:r>
            <a:r>
              <a:rPr lang="en-US" dirty="0" smtClean="0"/>
              <a:t>the only live virus </a:t>
            </a:r>
            <a:r>
              <a:rPr lang="en-US" dirty="0" smtClean="0"/>
              <a:t>vaccines.</a:t>
            </a:r>
            <a:endParaRPr lang="en-US" dirty="0" smtClean="0"/>
          </a:p>
          <a:p>
            <a:r>
              <a:rPr lang="en-US" dirty="0" smtClean="0"/>
              <a:t>BCG is the only live  bacterial vaccine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Immunization.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important elements of the immune system that are improved by immunization are the </a:t>
            </a:r>
            <a:r>
              <a:rPr lang="en-US" dirty="0" smtClean="0">
                <a:hlinkClick r:id="rId2" action="ppaction://hlinkfile" tooltip="B cell"/>
              </a:rPr>
              <a:t>B cells</a:t>
            </a:r>
            <a:r>
              <a:rPr lang="en-US" dirty="0" smtClean="0"/>
              <a:t> (and the </a:t>
            </a:r>
            <a:r>
              <a:rPr lang="en-US" dirty="0" smtClean="0">
                <a:hlinkClick r:id="rId3" action="ppaction://hlinkfile" tooltip="Antibody"/>
              </a:rPr>
              <a:t>antibodies</a:t>
            </a:r>
            <a:r>
              <a:rPr lang="en-US" dirty="0" smtClean="0"/>
              <a:t> they produce) and </a:t>
            </a:r>
            <a:r>
              <a:rPr lang="en-US" dirty="0" smtClean="0">
                <a:hlinkClick r:id="rId4" action="ppaction://hlinkfile" tooltip="T cell"/>
              </a:rPr>
              <a:t>T cells</a:t>
            </a:r>
            <a:r>
              <a:rPr lang="en-US" dirty="0" smtClean="0"/>
              <a:t>. </a:t>
            </a:r>
            <a:r>
              <a:rPr lang="en-US" dirty="0" smtClean="0">
                <a:hlinkClick r:id="rId5" action="ppaction://hlinkfile" tooltip="Memory B cell"/>
              </a:rPr>
              <a:t>Memory B cell</a:t>
            </a:r>
            <a:r>
              <a:rPr lang="en-US" dirty="0" smtClean="0"/>
              <a:t> and </a:t>
            </a:r>
            <a:r>
              <a:rPr lang="en-US" dirty="0" smtClean="0">
                <a:hlinkClick r:id="rId6" action="ppaction://hlinkfile" tooltip="Memory T cells"/>
              </a:rPr>
              <a:t>memory T cells</a:t>
            </a:r>
            <a:r>
              <a:rPr lang="en-US" dirty="0" smtClean="0"/>
              <a:t> are responsible for a swift response to a second encounter with a foreign molecule.</a:t>
            </a:r>
            <a:endParaRPr lang="x-none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066800" y="274638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ROUTINE ACTIVE IMMUNIZATION </a:t>
            </a:r>
            <a:br>
              <a:rPr lang="en-US" sz="2400" dirty="0" smtClean="0">
                <a:latin typeface="Arial" charset="0"/>
              </a:rPr>
            </a:br>
            <a:r>
              <a:rPr lang="en-US" sz="2400" dirty="0" smtClean="0">
                <a:latin typeface="Arial" charset="0"/>
              </a:rPr>
              <a:t>FOR INFANTS  &amp; CHILDREN</a:t>
            </a:r>
            <a:r>
              <a:rPr lang="en-US" sz="4000" b="0" dirty="0" smtClean="0"/>
              <a:t> </a:t>
            </a:r>
          </a:p>
        </p:txBody>
      </p:sp>
      <p:graphicFrame>
        <p:nvGraphicFramePr>
          <p:cNvPr id="11382" name="Group 118"/>
          <p:cNvGraphicFramePr>
            <a:graphicFrameLocks noGrp="1"/>
          </p:cNvGraphicFramePr>
          <p:nvPr>
            <p:ph type="tbl" idx="4294967295"/>
          </p:nvPr>
        </p:nvGraphicFramePr>
        <p:xfrm>
          <a:off x="1219200" y="1557338"/>
          <a:ext cx="7924800" cy="4419599"/>
        </p:xfrm>
        <a:graphic>
          <a:graphicData uri="http://schemas.openxmlformats.org/drawingml/2006/table">
            <a:tbl>
              <a:tblPr rtl="1"/>
              <a:tblGrid>
                <a:gridCol w="5364162"/>
                <a:gridCol w="2560638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Vaccine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Age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BCG, HBV 1</a:t>
                      </a:r>
                      <a:r>
                        <a:rPr kumimoji="0" lang="en-US" sz="2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At birth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DPT + HiB + OPV 1</a:t>
                      </a:r>
                      <a:r>
                        <a:rPr kumimoji="0" lang="en-US" sz="2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st</a:t>
                      </a: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, HBV 2</a:t>
                      </a:r>
                      <a:r>
                        <a:rPr kumimoji="0" lang="en-US" sz="2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 months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DPT + HiB + OPV 2</a:t>
                      </a:r>
                      <a:r>
                        <a:rPr kumimoji="0" lang="en-US" sz="2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nd</a:t>
                      </a: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 months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DPT + HiB + OPV 3</a:t>
                      </a:r>
                      <a:r>
                        <a:rPr kumimoji="0" lang="en-US" sz="2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rd</a:t>
                      </a: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, HBV 3</a:t>
                      </a:r>
                      <a:r>
                        <a:rPr kumimoji="0" lang="en-US" sz="2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rd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 months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MMR 1</a:t>
                      </a:r>
                      <a:r>
                        <a:rPr kumimoji="0" lang="en-US" sz="2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st</a:t>
                      </a: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12 months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DPT + HiB + OPV 1</a:t>
                      </a:r>
                      <a:r>
                        <a:rPr kumimoji="0" lang="en-US" sz="2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st</a:t>
                      </a: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booster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18 months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DPT + OPV 2</a:t>
                      </a:r>
                      <a:r>
                        <a:rPr kumimoji="0" lang="en-US" sz="2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nd</a:t>
                      </a: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booster, MMR 2</a:t>
                      </a:r>
                      <a:r>
                        <a:rPr kumimoji="0" lang="en-US" sz="2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nd</a:t>
                      </a: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 – 6 years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Td (Repeated every 10 yrs.)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14 – 16 years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066800" y="-381000"/>
            <a:ext cx="80772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b="0" dirty="0" smtClean="0">
                <a:solidFill>
                  <a:schemeClr val="accent3">
                    <a:lumMod val="10000"/>
                  </a:schemeClr>
                </a:solidFill>
                <a:effectLst/>
                <a:latin typeface="Arial" charset="0"/>
              </a:rPr>
              <a:t>Revised Basic Vaccination Schedule</a:t>
            </a:r>
            <a:endParaRPr lang="en-US" sz="1800" b="0" u="sng" dirty="0" smtClean="0">
              <a:solidFill>
                <a:schemeClr val="accent3">
                  <a:lumMod val="10000"/>
                </a:schemeClr>
              </a:solidFill>
              <a:effectLst/>
            </a:endParaRPr>
          </a:p>
        </p:txBody>
      </p:sp>
      <p:graphicFrame>
        <p:nvGraphicFramePr>
          <p:cNvPr id="11382" name="Group 118"/>
          <p:cNvGraphicFramePr>
            <a:graphicFrameLocks noGrp="1"/>
          </p:cNvGraphicFramePr>
          <p:nvPr>
            <p:ph type="tbl" idx="4294967295"/>
          </p:nvPr>
        </p:nvGraphicFramePr>
        <p:xfrm>
          <a:off x="914400" y="550271"/>
          <a:ext cx="8003148" cy="6307729"/>
        </p:xfrm>
        <a:graphic>
          <a:graphicData uri="http://schemas.openxmlformats.org/drawingml/2006/table">
            <a:tbl>
              <a:tblPr rtl="1"/>
              <a:tblGrid>
                <a:gridCol w="3161764"/>
                <a:gridCol w="3236014"/>
                <a:gridCol w="160537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x-non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اللقاح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Vaccine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Age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2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 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 </a:t>
                      </a:r>
                      <a:r>
                        <a:rPr kumimoji="0" lang="x-non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الدرن ، الالتهاب الكبدي (ب)</a:t>
                      </a:r>
                      <a:endParaRPr kumimoji="0" lang="en-US" sz="1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BCG,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HepB</a:t>
                      </a:r>
                      <a:endParaRPr kumimoji="0" lang="en-US" sz="1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At birth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77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x-non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شلل الاطفال المحلل ( الثلاثي البكتيري،الالتهاب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+</a:t>
                      </a:r>
                      <a:r>
                        <a:rPr kumimoji="0" lang="x-non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الكبدي ب، المستديمة </a:t>
                      </a:r>
                      <a:r>
                        <a:rPr kumimoji="0" lang="x-none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النزلية)</a:t>
                      </a:r>
                      <a:endParaRPr kumimoji="0" lang="en-US" sz="1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accent3">
                            <a:lumMod val="10000"/>
                          </a:schemeClr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IPV (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DTaP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HepB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Hib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)+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PCV+rota</a:t>
                      </a:r>
                      <a:endParaRPr kumimoji="0" lang="en-US" sz="1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accent3">
                            <a:lumMod val="1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 months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77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x-non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شلل الأطفال المحلل(الثلاثي البكتيري، الالتهاب الكبدي ب، المستديمة النزلية)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IPV (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DTaP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HepB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Hib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)+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PCV+rota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1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 months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7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x-none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 </a:t>
                      </a:r>
                      <a:r>
                        <a:rPr kumimoji="0" lang="x-non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 شلل الاطفال الفموي</a:t>
                      </a:r>
                      <a:endParaRPr kumimoji="0" lang="en-US" sz="1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OPV (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DTaP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HepB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Hib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)+PCV</a:t>
                      </a:r>
                      <a:endParaRPr kumimoji="0" lang="en-US" sz="1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accent3">
                            <a:lumMod val="1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 months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1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x-non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الحصبة المفرد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Measles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(Mono)+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meningococcal conjugate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quadrivalent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 months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77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x-non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 شلل الاطفال الفموي، الثلاثي الفيروسي، الجديري المائي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OPV, MMR, +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PCV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meningococcal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 conjugate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quadrivalent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12 months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51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x-non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شلل الاطفال الفموي (الثلاثي البكتيري،المستديمة النزلية) ، الالتهاب الكبدي(أ)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OPV (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DTaP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Hib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),MMR,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Varicella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HepA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18 months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1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x-non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الالتهاب الكبدي(أ)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HepA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24 months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77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x-non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شلل الأطفال، الثلاثي البكتيري، الثلاثي الفيروسي، الجديري المائي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OPV,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DTaP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MMR,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Varicella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 – 6 Years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4" descr="m551a7f1"/>
          <p:cNvPicPr>
            <a:picLocks noChangeAspect="1" noChangeArrowheads="1"/>
          </p:cNvPicPr>
          <p:nvPr/>
        </p:nvPicPr>
        <p:blipFill>
          <a:blip r:embed="rId2" cstate="print"/>
          <a:srcRect b="6029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5" name="Oval 5"/>
          <p:cNvSpPr>
            <a:spLocks noChangeArrowheads="1"/>
          </p:cNvSpPr>
          <p:nvPr/>
        </p:nvSpPr>
        <p:spPr bwMode="auto">
          <a:xfrm>
            <a:off x="57150" y="1781175"/>
            <a:ext cx="1301750" cy="388938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Oval 6"/>
          <p:cNvSpPr>
            <a:spLocks noChangeArrowheads="1"/>
          </p:cNvSpPr>
          <p:nvPr/>
        </p:nvSpPr>
        <p:spPr bwMode="auto">
          <a:xfrm>
            <a:off x="127000" y="3281363"/>
            <a:ext cx="1317625" cy="434975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Oval 7"/>
          <p:cNvSpPr>
            <a:spLocks noChangeArrowheads="1"/>
          </p:cNvSpPr>
          <p:nvPr/>
        </p:nvSpPr>
        <p:spPr bwMode="auto">
          <a:xfrm>
            <a:off x="47625" y="5124450"/>
            <a:ext cx="1317625" cy="434975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Oval 8"/>
          <p:cNvSpPr>
            <a:spLocks noChangeArrowheads="1"/>
          </p:cNvSpPr>
          <p:nvPr/>
        </p:nvSpPr>
        <p:spPr bwMode="auto">
          <a:xfrm>
            <a:off x="7100888" y="5124450"/>
            <a:ext cx="1177925" cy="434975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9" name="Oval 9"/>
          <p:cNvSpPr>
            <a:spLocks noChangeArrowheads="1"/>
          </p:cNvSpPr>
          <p:nvPr/>
        </p:nvSpPr>
        <p:spPr bwMode="auto">
          <a:xfrm>
            <a:off x="77788" y="4235450"/>
            <a:ext cx="1111250" cy="488950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4" descr="m551a7f2"/>
          <p:cNvPicPr>
            <a:picLocks noChangeAspect="1" noChangeArrowheads="1"/>
          </p:cNvPicPr>
          <p:nvPr/>
        </p:nvPicPr>
        <p:blipFill>
          <a:blip r:embed="rId2" cstate="print"/>
          <a:srcRect b="64900"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9" name="Oval 5"/>
          <p:cNvSpPr>
            <a:spLocks noChangeArrowheads="1"/>
          </p:cNvSpPr>
          <p:nvPr/>
        </p:nvSpPr>
        <p:spPr bwMode="auto">
          <a:xfrm>
            <a:off x="-47625" y="1995488"/>
            <a:ext cx="1968500" cy="481012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Oval 6"/>
          <p:cNvSpPr>
            <a:spLocks noChangeArrowheads="1"/>
          </p:cNvSpPr>
          <p:nvPr/>
        </p:nvSpPr>
        <p:spPr bwMode="auto">
          <a:xfrm>
            <a:off x="4032250" y="2443163"/>
            <a:ext cx="898525" cy="434975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Oval 7"/>
          <p:cNvSpPr>
            <a:spLocks noChangeArrowheads="1"/>
          </p:cNvSpPr>
          <p:nvPr/>
        </p:nvSpPr>
        <p:spPr bwMode="auto">
          <a:xfrm>
            <a:off x="-9525" y="3227388"/>
            <a:ext cx="898525" cy="434975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CC33"/>
                </a:solidFill>
                <a:latin typeface="Arial" charset="0"/>
              </a:rPr>
              <a:t>  </a:t>
            </a:r>
            <a:br>
              <a:rPr lang="en-US" dirty="0" smtClean="0">
                <a:solidFill>
                  <a:srgbClr val="33CC33"/>
                </a:solidFill>
                <a:latin typeface="Arial" charset="0"/>
              </a:rPr>
            </a:br>
            <a:r>
              <a:rPr lang="en-US" dirty="0" smtClean="0">
                <a:solidFill>
                  <a:srgbClr val="33CC33"/>
                </a:solidFill>
                <a:latin typeface="Arial" charset="0"/>
              </a:rPr>
              <a:t>  Catch up</a:t>
            </a:r>
            <a:r>
              <a:rPr lang="en-US" dirty="0" smtClean="0">
                <a:solidFill>
                  <a:srgbClr val="33CC33"/>
                </a:solidFill>
                <a:latin typeface="Arial" charset="0"/>
              </a:rPr>
              <a:t> (for those who missed it) schedule </a:t>
            </a:r>
            <a:r>
              <a:rPr lang="en-US" dirty="0" smtClean="0">
                <a:solidFill>
                  <a:srgbClr val="33CC33"/>
                </a:solidFill>
                <a:latin typeface="Arial" charset="0"/>
              </a:rPr>
              <a:t>&lt; 7 yr.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First visit :</a:t>
            </a:r>
            <a:r>
              <a:rPr lang="en-US" dirty="0" err="1" smtClean="0">
                <a:solidFill>
                  <a:srgbClr val="0070C0"/>
                </a:solidFill>
                <a:effectLst/>
              </a:rPr>
              <a:t>Dtab,Hib,HBV,MMR,PCV</a:t>
            </a:r>
            <a:endParaRPr lang="en-US" dirty="0" smtClean="0">
              <a:solidFill>
                <a:srgbClr val="0070C0"/>
              </a:solidFill>
              <a:effectLst/>
            </a:endParaRPr>
          </a:p>
          <a:p>
            <a:r>
              <a:rPr lang="en-US" dirty="0" smtClean="0">
                <a:effectLst/>
              </a:rPr>
              <a:t>Interval after first visit</a:t>
            </a:r>
          </a:p>
          <a:p>
            <a:r>
              <a:rPr lang="en-US" dirty="0" smtClean="0">
                <a:solidFill>
                  <a:srgbClr val="0070C0"/>
                </a:solidFill>
                <a:effectLst/>
              </a:rPr>
              <a:t>1 mo :</a:t>
            </a:r>
            <a:r>
              <a:rPr lang="en-US" dirty="0" err="1" smtClean="0">
                <a:solidFill>
                  <a:srgbClr val="0070C0"/>
                </a:solidFill>
                <a:effectLst/>
              </a:rPr>
              <a:t>DTaP,IPV,HBV,Var.PCV</a:t>
            </a:r>
            <a:endParaRPr lang="en-US" dirty="0" smtClean="0">
              <a:solidFill>
                <a:srgbClr val="0070C0"/>
              </a:solidFill>
              <a:effectLst/>
            </a:endParaRPr>
          </a:p>
          <a:p>
            <a:r>
              <a:rPr lang="en-US" dirty="0" smtClean="0">
                <a:solidFill>
                  <a:srgbClr val="0070C0"/>
                </a:solidFill>
                <a:effectLst/>
              </a:rPr>
              <a:t>2 </a:t>
            </a:r>
            <a:r>
              <a:rPr lang="en-US" dirty="0" err="1" smtClean="0">
                <a:solidFill>
                  <a:srgbClr val="0070C0"/>
                </a:solidFill>
                <a:effectLst/>
              </a:rPr>
              <a:t>mo:DTaP,Hib,IPV.PCV</a:t>
            </a:r>
            <a:endParaRPr lang="en-US" dirty="0" smtClean="0">
              <a:solidFill>
                <a:srgbClr val="0070C0"/>
              </a:solidFill>
              <a:effectLst/>
            </a:endParaRPr>
          </a:p>
          <a:p>
            <a:r>
              <a:rPr lang="en-US" dirty="0" smtClean="0">
                <a:solidFill>
                  <a:srgbClr val="0070C0"/>
                </a:solidFill>
                <a:effectLst/>
              </a:rPr>
              <a:t>&gt;8 </a:t>
            </a:r>
            <a:r>
              <a:rPr lang="en-US" dirty="0" err="1" smtClean="0">
                <a:solidFill>
                  <a:srgbClr val="0070C0"/>
                </a:solidFill>
                <a:effectLst/>
              </a:rPr>
              <a:t>mo:DTaP,HBV,IPV.PCV</a:t>
            </a:r>
            <a:endParaRPr lang="x-none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4319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33CC33"/>
                </a:solidFill>
                <a:latin typeface="Arial" charset="0"/>
              </a:rPr>
              <a:t>   Catch up</a:t>
            </a:r>
            <a:r>
              <a:rPr lang="en-US" dirty="0" smtClean="0">
                <a:solidFill>
                  <a:srgbClr val="33CC33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33CC33"/>
                </a:solidFill>
                <a:latin typeface="Arial" charset="0"/>
              </a:rPr>
              <a:t>schedule</a:t>
            </a:r>
            <a:r>
              <a:rPr lang="en-US" dirty="0" smtClean="0">
                <a:solidFill>
                  <a:srgbClr val="33CC33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33CC33"/>
                </a:solidFill>
                <a:latin typeface="Arial" charset="0"/>
              </a:rPr>
              <a:t>&gt; 7 yr.</a:t>
            </a:r>
          </a:p>
        </p:txBody>
      </p:sp>
      <p:graphicFrame>
        <p:nvGraphicFramePr>
          <p:cNvPr id="23692" name="Group 140"/>
          <p:cNvGraphicFramePr>
            <a:graphicFrameLocks noGrp="1"/>
          </p:cNvGraphicFramePr>
          <p:nvPr>
            <p:ph type="tbl" idx="1"/>
          </p:nvPr>
        </p:nvGraphicFramePr>
        <p:xfrm>
          <a:off x="533400" y="1371600"/>
          <a:ext cx="8229600" cy="4934650"/>
        </p:xfrm>
        <a:graphic>
          <a:graphicData uri="http://schemas.openxmlformats.org/drawingml/2006/table">
            <a:tbl>
              <a:tblPr rtl="1"/>
              <a:tblGrid>
                <a:gridCol w="3657600"/>
                <a:gridCol w="2438400"/>
                <a:gridCol w="21336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Comments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Recommended Vaccine (s)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Before giving BCG,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Tuberculin, skin testing is recommended if feasible.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BCG, Td, OPV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st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 visit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Interval after 1</a:t>
                      </a:r>
                      <a:r>
                        <a:rPr kumimoji="0" lang="en-US" sz="2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visit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MMR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 month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Td, OPV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months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Td, OPV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8 – 14 months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Repeat every 10 yrs. throughout life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years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58825" y="244475"/>
            <a:ext cx="8385175" cy="1127125"/>
          </a:xfrm>
        </p:spPr>
        <p:txBody>
          <a:bodyPr/>
          <a:lstStyle/>
          <a:p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Catch up immunization schedule</a:t>
            </a:r>
            <a:b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</a:b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for aged 4 m through 6 yrs who start late or who are more than one month behind.</a:t>
            </a:r>
            <a:endParaRPr lang="x-none" sz="20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graphicFrame>
        <p:nvGraphicFramePr>
          <p:cNvPr id="55350" name="Group 54"/>
          <p:cNvGraphicFramePr>
            <a:graphicFrameLocks noGrp="1"/>
          </p:cNvGraphicFramePr>
          <p:nvPr>
            <p:ph idx="4294967295"/>
          </p:nvPr>
        </p:nvGraphicFramePr>
        <p:xfrm>
          <a:off x="334962" y="1524000"/>
          <a:ext cx="8809038" cy="5055551"/>
        </p:xfrm>
        <a:graphic>
          <a:graphicData uri="http://schemas.openxmlformats.org/drawingml/2006/table">
            <a:tbl>
              <a:tblPr rtl="1"/>
              <a:tblGrid>
                <a:gridCol w="1619250"/>
                <a:gridCol w="1082675"/>
                <a:gridCol w="1477963"/>
                <a:gridCol w="1374775"/>
                <a:gridCol w="1143000"/>
                <a:gridCol w="2111375"/>
              </a:tblGrid>
              <a:tr h="1066799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Dose 4 to dose 5</a:t>
                      </a:r>
                      <a:endParaRPr kumimoji="0" lang="x-non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Dose 3 to 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dose 4</a:t>
                      </a:r>
                      <a:endParaRPr kumimoji="0" lang="x-none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Dose 2 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To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dose 3</a:t>
                      </a:r>
                      <a:endParaRPr kumimoji="0" lang="x-none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Interval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Dose 1 to dose 2 </a:t>
                      </a:r>
                      <a:endParaRPr kumimoji="0" lang="x-none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minimum.aage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for dose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x-non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vaccine</a:t>
                      </a:r>
                      <a:endParaRPr kumimoji="0" lang="x-none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 weeks</a:t>
                      </a: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weeks</a:t>
                      </a: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Birth</a:t>
                      </a: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828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Hepatitis </a:t>
                      </a: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828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if the 4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dose given &lt;4 yrs</a:t>
                      </a: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months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weeks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weeks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weeks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828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Diphtheria               , tetanus  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828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pertussis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828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, </a:t>
                      </a: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828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</a:tr>
              <a:tr h="99536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  w if   3 doses&lt;12m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w if &lt;12m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 w if &gt;12m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if @ 15m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w if age &lt;12m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 w if &gt;12m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if @ 15m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weeks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HIB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F4D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</a:tr>
              <a:tr h="99536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 if 3 doses @&lt;12 m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if &lt;12m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 if@12m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if @24m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4w if &lt;12m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8w if @ or &gt;12m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if @24 m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weeks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pneumococcal</a:t>
                      </a: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F4D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58825" y="244475"/>
            <a:ext cx="8385175" cy="1203325"/>
          </a:xfrm>
        </p:spPr>
        <p:txBody>
          <a:bodyPr/>
          <a:lstStyle/>
          <a:p>
            <a:r>
              <a:rPr lang="en-US" sz="2000" b="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Catch up immunization schedule</a:t>
            </a:r>
            <a:br>
              <a:rPr lang="en-US" sz="2000" b="0" dirty="0" smtClean="0">
                <a:solidFill>
                  <a:schemeClr val="accent4">
                    <a:lumMod val="10000"/>
                  </a:schemeClr>
                </a:solidFill>
                <a:effectLst/>
              </a:rPr>
            </a:br>
            <a:r>
              <a:rPr lang="en-US" sz="2000" b="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for aged 4 m through 6 yrs who start late or who are more than one month behind.</a:t>
            </a:r>
            <a:endParaRPr lang="x-none" sz="2000" b="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graphicFrame>
        <p:nvGraphicFramePr>
          <p:cNvPr id="56323" name="Group 3"/>
          <p:cNvGraphicFramePr>
            <a:graphicFrameLocks noGrp="1"/>
          </p:cNvGraphicFramePr>
          <p:nvPr>
            <p:ph idx="4294967295"/>
          </p:nvPr>
        </p:nvGraphicFramePr>
        <p:xfrm>
          <a:off x="416357" y="1600200"/>
          <a:ext cx="8145031" cy="2260600"/>
        </p:xfrm>
        <a:graphic>
          <a:graphicData uri="http://schemas.openxmlformats.org/drawingml/2006/table">
            <a:tbl>
              <a:tblPr rtl="1"/>
              <a:tblGrid>
                <a:gridCol w="1043170"/>
                <a:gridCol w="1144073"/>
                <a:gridCol w="1412656"/>
                <a:gridCol w="2500342"/>
                <a:gridCol w="204479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Dose 3-4</a:t>
                      </a: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Dose 2-3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Dose 1-2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Minimum age for dose 1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Vaccine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F4D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w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w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w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w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Inactiva Polio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F4D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w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m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MMR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F4D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m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m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Varicella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F4D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m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m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Hepatitis A</a:t>
                      </a: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F4D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0"/>
            <a:ext cx="8305800" cy="990600"/>
          </a:xfrm>
        </p:spPr>
        <p:txBody>
          <a:bodyPr/>
          <a:lstStyle/>
          <a:p>
            <a:r>
              <a:rPr lang="en-US" sz="2400" b="0" dirty="0" smtClean="0">
                <a:solidFill>
                  <a:schemeClr val="accent4">
                    <a:lumMod val="25000"/>
                  </a:schemeClr>
                </a:solidFill>
                <a:effectLst/>
              </a:rPr>
              <a:t>Catch up immunization schedule</a:t>
            </a:r>
            <a:br>
              <a:rPr lang="en-US" sz="2400" b="0" dirty="0" smtClean="0">
                <a:solidFill>
                  <a:schemeClr val="accent4">
                    <a:lumMod val="25000"/>
                  </a:schemeClr>
                </a:solidFill>
                <a:effectLst/>
              </a:rPr>
            </a:br>
            <a:r>
              <a:rPr lang="en-US" sz="2400" b="0" dirty="0" smtClean="0">
                <a:solidFill>
                  <a:schemeClr val="accent4">
                    <a:lumMod val="25000"/>
                  </a:schemeClr>
                </a:solidFill>
                <a:effectLst/>
              </a:rPr>
              <a:t>for aged 6 yrs through 18 years. </a:t>
            </a:r>
            <a:endParaRPr lang="x-none" sz="2400" b="0" dirty="0" smtClean="0">
              <a:solidFill>
                <a:schemeClr val="accent4">
                  <a:lumMod val="25000"/>
                </a:schemeClr>
              </a:solidFill>
              <a:effectLst/>
            </a:endParaRPr>
          </a:p>
        </p:txBody>
      </p:sp>
      <p:graphicFrame>
        <p:nvGraphicFramePr>
          <p:cNvPr id="57347" name="Group 3"/>
          <p:cNvGraphicFramePr>
            <a:graphicFrameLocks noGrp="1"/>
          </p:cNvGraphicFramePr>
          <p:nvPr>
            <p:ph idx="4294967295"/>
          </p:nvPr>
        </p:nvGraphicFramePr>
        <p:xfrm>
          <a:off x="0" y="1130617"/>
          <a:ext cx="9144000" cy="5727383"/>
        </p:xfrm>
        <a:graphic>
          <a:graphicData uri="http://schemas.openxmlformats.org/drawingml/2006/table">
            <a:tbl>
              <a:tblPr rtl="1"/>
              <a:tblGrid>
                <a:gridCol w="1681391"/>
                <a:gridCol w="1123668"/>
                <a:gridCol w="1533323"/>
                <a:gridCol w="1428031"/>
                <a:gridCol w="1186186"/>
                <a:gridCol w="2191401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Dose 4 to dose 5</a:t>
                      </a:r>
                      <a:endParaRPr kumimoji="0" lang="x-non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Dose 3 to 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dose 4</a:t>
                      </a:r>
                      <a:endParaRPr kumimoji="0" lang="x-none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Dose 2 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To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dose 3</a:t>
                      </a:r>
                      <a:endParaRPr kumimoji="0" lang="x-none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Interval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Dose 1 to dose 2 </a:t>
                      </a:r>
                      <a:endParaRPr kumimoji="0" lang="x-none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minimum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.age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for dose 1</a:t>
                      </a:r>
                      <a:endParaRPr kumimoji="0" lang="x-non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vaccine</a:t>
                      </a:r>
                      <a:endParaRPr kumimoji="0" lang="x-none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DD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DD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 weeks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weeks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Birth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F4D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Hepatitis B</a:t>
                      </a: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12912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months if 1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dose &lt;12 m.of age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weeks if  1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dose &lt;12m.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months if 1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dose @12 m or &gt;.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weeks</a:t>
                      </a: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 yrs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828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Tetanus,Diphtheria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828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/Tetanus Diphtheria 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828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pertussis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828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(Td),(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828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Tdap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828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  </a:t>
                      </a: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828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</a:tr>
              <a:tr h="387032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w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w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w 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weeks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Inactivated Poliovirus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F4D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m if &lt;13yrs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m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Varicella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F4D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m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m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Hepatitis A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F4D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4w</a:t>
                      </a: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12m</a:t>
                      </a: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Measles ,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Mumps,Rubella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F4D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5175" cy="6308725"/>
          </a:xfrm>
        </p:spPr>
        <p:txBody>
          <a:bodyPr/>
          <a:lstStyle/>
          <a:p>
            <a:r>
              <a:rPr lang="en-US" sz="2800" b="0" dirty="0" smtClean="0">
                <a:solidFill>
                  <a:schemeClr val="accent4">
                    <a:lumMod val="25000"/>
                  </a:schemeClr>
                </a:solidFill>
                <a:effectLst/>
              </a:rPr>
              <a:t>Complications &amp;contraindications.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800" b="0" dirty="0" smtClean="0">
                <a:solidFill>
                  <a:srgbClr val="0070C0"/>
                </a:solidFill>
                <a:effectLst/>
              </a:rPr>
              <a:t>-</a:t>
            </a:r>
            <a:r>
              <a:rPr lang="en-US" sz="2400" b="0" dirty="0" smtClean="0">
                <a:solidFill>
                  <a:srgbClr val="0070C0"/>
                </a:solidFill>
                <a:effectLst/>
              </a:rPr>
              <a:t>Swelling</a:t>
            </a:r>
            <a:r>
              <a:rPr lang="en-US" sz="2400" b="0" dirty="0" smtClean="0">
                <a:solidFill>
                  <a:srgbClr val="0070C0"/>
                </a:solidFill>
                <a:effectLst/>
              </a:rPr>
              <a:t>, discomfort </a:t>
            </a:r>
            <a:r>
              <a:rPr lang="en-US" sz="2400" b="0" dirty="0" smtClean="0">
                <a:solidFill>
                  <a:srgbClr val="0070C0"/>
                </a:solidFill>
                <a:effectLst/>
              </a:rPr>
              <a:t>at the injection site and mild fever.</a:t>
            </a:r>
            <a:br>
              <a:rPr lang="en-US" sz="2400" b="0" dirty="0" smtClean="0">
                <a:solidFill>
                  <a:srgbClr val="0070C0"/>
                </a:solidFill>
                <a:effectLst/>
              </a:rPr>
            </a:br>
            <a:r>
              <a:rPr lang="en-US" sz="2400" b="0" dirty="0" smtClean="0">
                <a:solidFill>
                  <a:srgbClr val="0070C0"/>
                </a:solidFill>
                <a:effectLst/>
              </a:rPr>
              <a:t/>
            </a:r>
            <a:br>
              <a:rPr lang="en-US" sz="2400" b="0" dirty="0" smtClean="0">
                <a:solidFill>
                  <a:srgbClr val="0070C0"/>
                </a:solidFill>
                <a:effectLst/>
              </a:rPr>
            </a:br>
            <a:r>
              <a:rPr lang="en-US" sz="2400" b="0" dirty="0" smtClean="0">
                <a:solidFill>
                  <a:srgbClr val="0070C0"/>
                </a:solidFill>
                <a:effectLst/>
              </a:rPr>
              <a:t>-If there is family </a:t>
            </a:r>
            <a:r>
              <a:rPr lang="en-US" sz="2400" b="0" dirty="0" err="1" smtClean="0">
                <a:solidFill>
                  <a:srgbClr val="0070C0"/>
                </a:solidFill>
                <a:effectLst/>
              </a:rPr>
              <a:t>hx</a:t>
            </a:r>
            <a:r>
              <a:rPr lang="en-US" sz="2400" b="0" dirty="0" smtClean="0">
                <a:solidFill>
                  <a:srgbClr val="0070C0"/>
                </a:solidFill>
                <a:effectLst/>
              </a:rPr>
              <a:t> of </a:t>
            </a:r>
            <a:r>
              <a:rPr lang="en-US" sz="2400" b="0" dirty="0" smtClean="0">
                <a:solidFill>
                  <a:srgbClr val="0070C0"/>
                </a:solidFill>
                <a:effectLst/>
              </a:rPr>
              <a:t>febrile convulsion, advice </a:t>
            </a:r>
            <a:r>
              <a:rPr lang="en-US" sz="2400" b="0" dirty="0" smtClean="0">
                <a:solidFill>
                  <a:srgbClr val="0070C0"/>
                </a:solidFill>
                <a:effectLst/>
              </a:rPr>
              <a:t>on fever prevention should be given.</a:t>
            </a:r>
            <a:br>
              <a:rPr lang="en-US" sz="2400" b="0" dirty="0" smtClean="0">
                <a:solidFill>
                  <a:srgbClr val="0070C0"/>
                </a:solidFill>
                <a:effectLst/>
              </a:rPr>
            </a:br>
            <a:r>
              <a:rPr lang="en-US" sz="2400" b="0" dirty="0" smtClean="0">
                <a:solidFill>
                  <a:srgbClr val="0070C0"/>
                </a:solidFill>
                <a:effectLst/>
              </a:rPr>
              <a:t/>
            </a:r>
            <a:br>
              <a:rPr lang="en-US" sz="2400" b="0" dirty="0" smtClean="0">
                <a:solidFill>
                  <a:srgbClr val="0070C0"/>
                </a:solidFill>
                <a:effectLst/>
              </a:rPr>
            </a:br>
            <a:r>
              <a:rPr lang="en-US" sz="2400" b="0" dirty="0" smtClean="0">
                <a:solidFill>
                  <a:srgbClr val="0070C0"/>
                </a:solidFill>
                <a:effectLst/>
              </a:rPr>
              <a:t>After </a:t>
            </a:r>
            <a:r>
              <a:rPr lang="en-US" sz="2400" b="0" dirty="0" smtClean="0">
                <a:solidFill>
                  <a:srgbClr val="0070C0"/>
                </a:solidFill>
                <a:effectLst/>
              </a:rPr>
              <a:t>vaccination, it’s </a:t>
            </a:r>
            <a:r>
              <a:rPr lang="en-US" sz="2400" b="0" dirty="0" smtClean="0">
                <a:solidFill>
                  <a:srgbClr val="0070C0"/>
                </a:solidFill>
                <a:effectLst/>
              </a:rPr>
              <a:t>advisable to give the child </a:t>
            </a:r>
            <a:r>
              <a:rPr lang="en-US" sz="2400" b="0" dirty="0" err="1" smtClean="0">
                <a:solidFill>
                  <a:srgbClr val="0070C0"/>
                </a:solidFill>
                <a:effectLst/>
              </a:rPr>
              <a:t>paracetamol</a:t>
            </a:r>
            <a:r>
              <a:rPr lang="en-US" sz="2400" b="0" dirty="0" smtClean="0">
                <a:solidFill>
                  <a:srgbClr val="0070C0"/>
                </a:solidFill>
                <a:effectLst/>
              </a:rPr>
              <a:t> cause its an anti-pyretic and </a:t>
            </a:r>
            <a:r>
              <a:rPr lang="en-US" sz="2400" b="0" dirty="0" smtClean="0">
                <a:solidFill>
                  <a:srgbClr val="0070C0"/>
                </a:solidFill>
                <a:effectLst/>
              </a:rPr>
              <a:t>analgesic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x-none" sz="3200" dirty="0"/>
          </a:p>
        </p:txBody>
      </p:sp>
      <p:pic>
        <p:nvPicPr>
          <p:cNvPr id="4" name="Table Placeholder 3" descr="12_pink_roses.jpg"/>
          <p:cNvPicPr>
            <a:picLocks noGrp="1" noChangeAspect="1"/>
          </p:cNvPicPr>
          <p:nvPr>
            <p:ph type="tbl"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86000" cy="14478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Vaccines.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Immunization is done through various techniques, most commonly </a:t>
            </a:r>
            <a:r>
              <a:rPr lang="en-US" dirty="0" smtClean="0">
                <a:hlinkClick r:id="rId2" action="ppaction://hlinkfile" tooltip="Vaccination"/>
              </a:rPr>
              <a:t>vaccination. </a:t>
            </a:r>
            <a:r>
              <a:rPr lang="en-US" dirty="0" smtClean="0"/>
              <a:t>Vaccination against </a:t>
            </a:r>
            <a:r>
              <a:rPr lang="en-US" dirty="0" smtClean="0">
                <a:hlinkClick r:id="rId3" action="ppaction://hlinkfile" tooltip="Microorganism"/>
              </a:rPr>
              <a:t>microorganisms</a:t>
            </a:r>
            <a:r>
              <a:rPr lang="en-US" dirty="0" smtClean="0"/>
              <a:t> that cause </a:t>
            </a:r>
            <a:r>
              <a:rPr lang="en-US" dirty="0" smtClean="0">
                <a:hlinkClick r:id="rId4" action="ppaction://hlinkfile" tooltip="Disease"/>
              </a:rPr>
              <a:t>diseases</a:t>
            </a:r>
            <a:r>
              <a:rPr lang="en-US" dirty="0" smtClean="0"/>
              <a:t> can prepare the body's immune system, thus helping to fight or prevent an </a:t>
            </a:r>
            <a:r>
              <a:rPr lang="en-US" dirty="0" smtClean="0">
                <a:hlinkClick r:id="rId5" action="ppaction://hlinkfile" tooltip="Infection"/>
              </a:rPr>
              <a:t>infection</a:t>
            </a:r>
            <a:r>
              <a:rPr lang="en-US" dirty="0" smtClean="0"/>
              <a:t>. </a:t>
            </a:r>
            <a:endParaRPr lang="x-none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4">
                    <a:lumMod val="25000"/>
                  </a:schemeClr>
                </a:solidFill>
              </a:rPr>
              <a:t>Complications </a:t>
            </a:r>
            <a:r>
              <a:rPr lang="en-US" sz="2800" dirty="0" smtClean="0">
                <a:solidFill>
                  <a:schemeClr val="accent4">
                    <a:lumMod val="25000"/>
                  </a:schemeClr>
                </a:solidFill>
              </a:rPr>
              <a:t>&amp;</a:t>
            </a:r>
            <a:r>
              <a:rPr lang="en-US" sz="2800" dirty="0" smtClean="0">
                <a:solidFill>
                  <a:schemeClr val="accent4">
                    <a:lumMod val="25000"/>
                  </a:schemeClr>
                </a:solidFill>
              </a:rPr>
              <a:t>contraindications</a:t>
            </a:r>
            <a:endParaRPr lang="x-none" sz="2800" b="0" dirty="0">
              <a:solidFill>
                <a:srgbClr val="0070C0"/>
              </a:solidFill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Live vaccine should not be given to children with impaired immune </a:t>
            </a:r>
            <a:r>
              <a:rPr lang="en-US" dirty="0" smtClean="0">
                <a:solidFill>
                  <a:srgbClr val="0070C0"/>
                </a:solidFill>
              </a:rPr>
              <a:t>responsiveness (</a:t>
            </a:r>
            <a:r>
              <a:rPr lang="en-US" dirty="0" smtClean="0">
                <a:solidFill>
                  <a:srgbClr val="0070C0"/>
                </a:solidFill>
              </a:rPr>
              <a:t>except in children with HIV infection in whom MMR vaccine can be given if HIV was under control 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48424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chemeClr val="accent4">
                    <a:lumMod val="25000"/>
                  </a:schemeClr>
                </a:solidFill>
              </a:rPr>
              <a:t>.</a:t>
            </a:r>
            <a:endParaRPr lang="x-none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4">
                    <a:lumMod val="25000"/>
                  </a:schemeClr>
                </a:solidFill>
              </a:rPr>
              <a:t>Complications &amp;</a:t>
            </a:r>
            <a:r>
              <a:rPr lang="en-US" sz="2800" dirty="0" smtClean="0">
                <a:solidFill>
                  <a:schemeClr val="accent4">
                    <a:lumMod val="25000"/>
                  </a:schemeClr>
                </a:solidFill>
              </a:rPr>
              <a:t>contraindications</a:t>
            </a:r>
            <a:endParaRPr lang="x-none" sz="2800" b="0" dirty="0">
              <a:solidFill>
                <a:srgbClr val="0070C0"/>
              </a:solidFill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Moderate </a:t>
            </a:r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or severe illness with or without fever</a:t>
            </a:r>
            <a:b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</a:br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( mild infection without fever are not a </a:t>
            </a:r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contraindication )</a:t>
            </a:r>
          </a:p>
          <a:p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Anaphylactic </a:t>
            </a:r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reaction to vaccine or vaccine </a:t>
            </a:r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constituent</a:t>
            </a:r>
            <a:endParaRPr lang="en-US" dirty="0" smtClean="0">
              <a:solidFill>
                <a:srgbClr val="0070C0"/>
              </a:solidFill>
              <a:cs typeface="Traditional Arabic" pitchFamily="18" charset="-78"/>
            </a:endParaRPr>
          </a:p>
          <a:p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Pregnant women</a:t>
            </a:r>
            <a:endParaRPr lang="en-US" dirty="0" smtClean="0">
              <a:solidFill>
                <a:srgbClr val="0070C0"/>
              </a:solidFill>
              <a:cs typeface="Traditional Arabic" pitchFamily="18" charset="-78"/>
            </a:endParaRPr>
          </a:p>
          <a:p>
            <a:r>
              <a:rPr lang="en-US" dirty="0" err="1" smtClean="0">
                <a:solidFill>
                  <a:srgbClr val="0070C0"/>
                </a:solidFill>
                <a:cs typeface="Traditional Arabic" pitchFamily="18" charset="-78"/>
              </a:rPr>
              <a:t>Immunocompromised</a:t>
            </a:r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 </a:t>
            </a:r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/ </a:t>
            </a:r>
            <a:r>
              <a:rPr lang="en-US" dirty="0" err="1" smtClean="0">
                <a:solidFill>
                  <a:srgbClr val="0070C0"/>
                </a:solidFill>
                <a:cs typeface="Traditional Arabic" pitchFamily="18" charset="-78"/>
              </a:rPr>
              <a:t>Immunosuppressed</a:t>
            </a:r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 children </a:t>
            </a:r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shouldn’t </a:t>
            </a:r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take Live attenuated vaccines as </a:t>
            </a:r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BCG</a:t>
            </a:r>
          </a:p>
          <a:p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Within </a:t>
            </a:r>
            <a:r>
              <a:rPr lang="en-US" sz="3600" u="sng" dirty="0" smtClean="0">
                <a:solidFill>
                  <a:srgbClr val="0070C0"/>
                </a:solidFill>
                <a:cs typeface="Traditional Arabic" pitchFamily="18" charset="-78"/>
              </a:rPr>
              <a:t>3-</a:t>
            </a:r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11 months of immunoglobulin administration in treating ITP </a:t>
            </a:r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patients because antibodies will </a:t>
            </a:r>
            <a:r>
              <a:rPr lang="en-US" dirty="0" err="1" smtClean="0">
                <a:solidFill>
                  <a:srgbClr val="0070C0"/>
                </a:solidFill>
                <a:cs typeface="Traditional Arabic" pitchFamily="18" charset="-78"/>
              </a:rPr>
              <a:t>atack</a:t>
            </a:r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 the </a:t>
            </a:r>
            <a:r>
              <a:rPr lang="en-US" dirty="0" err="1" smtClean="0">
                <a:solidFill>
                  <a:srgbClr val="0070C0"/>
                </a:solidFill>
                <a:cs typeface="Traditional Arabic" pitchFamily="18" charset="-78"/>
              </a:rPr>
              <a:t>immunoglobulins</a:t>
            </a:r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.</a:t>
            </a:r>
            <a:r>
              <a:rPr lang="en-US" sz="3600" dirty="0" smtClean="0">
                <a:solidFill>
                  <a:srgbClr val="0070C0"/>
                </a:solidFill>
                <a:cs typeface="Arial" pitchFamily="34" charset="0"/>
              </a:rPr>
              <a:t/>
            </a:r>
            <a:br>
              <a:rPr lang="en-US" sz="3600" dirty="0" smtClean="0">
                <a:solidFill>
                  <a:srgbClr val="0070C0"/>
                </a:solidFill>
                <a:cs typeface="Arial" pitchFamily="34" charset="0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385175" cy="5927725"/>
          </a:xfrm>
        </p:spPr>
        <p:txBody>
          <a:bodyPr/>
          <a:lstStyle/>
          <a:p>
            <a:r>
              <a:rPr lang="en-US" sz="3200" dirty="0" smtClean="0"/>
              <a:t>-</a:t>
            </a:r>
            <a:r>
              <a:rPr lang="en-US" sz="2800" b="0" dirty="0" smtClean="0">
                <a:solidFill>
                  <a:schemeClr val="accent4">
                    <a:lumMod val="25000"/>
                  </a:schemeClr>
                </a:solidFill>
                <a:effectLst/>
              </a:rPr>
              <a:t> Complications &amp;contraindications</a:t>
            </a:r>
            <a:br>
              <a:rPr lang="en-US" sz="2800" b="0" dirty="0" smtClean="0">
                <a:solidFill>
                  <a:schemeClr val="accent4">
                    <a:lumMod val="25000"/>
                  </a:schemeClr>
                </a:solidFill>
                <a:effectLst/>
              </a:rPr>
            </a:br>
            <a:r>
              <a:rPr lang="en-US" sz="2800" b="0" dirty="0" smtClean="0">
                <a:solidFill>
                  <a:schemeClr val="accent4">
                    <a:lumMod val="25000"/>
                  </a:schemeClr>
                </a:solidFill>
                <a:effectLst/>
              </a:rPr>
              <a:t> </a:t>
            </a:r>
            <a:br>
              <a:rPr lang="en-US" sz="2800" b="0" dirty="0" smtClean="0">
                <a:solidFill>
                  <a:schemeClr val="accent4">
                    <a:lumMod val="25000"/>
                  </a:schemeClr>
                </a:solidFill>
                <a:effectLst/>
              </a:rPr>
            </a:br>
            <a:r>
              <a:rPr lang="en-US" sz="2800" b="0" dirty="0" smtClean="0">
                <a:solidFill>
                  <a:schemeClr val="accent4">
                    <a:lumMod val="25000"/>
                  </a:schemeClr>
                </a:solidFill>
                <a:effectLst/>
              </a:rPr>
              <a:t> </a:t>
            </a:r>
            <a:r>
              <a:rPr lang="en-US" sz="2400" b="0" dirty="0" smtClean="0">
                <a:solidFill>
                  <a:srgbClr val="0070C0"/>
                </a:solidFill>
                <a:effectLst/>
              </a:rPr>
              <a:t>The only contraindication to </a:t>
            </a:r>
            <a:r>
              <a:rPr lang="en-US" sz="2400" b="0" dirty="0" err="1" smtClean="0">
                <a:solidFill>
                  <a:srgbClr val="0070C0"/>
                </a:solidFill>
                <a:effectLst/>
              </a:rPr>
              <a:t>pertussis</a:t>
            </a:r>
            <a:r>
              <a:rPr lang="en-US" sz="2400" b="0" dirty="0" smtClean="0">
                <a:solidFill>
                  <a:srgbClr val="0070C0"/>
                </a:solidFill>
                <a:effectLst/>
              </a:rPr>
              <a:t> </a:t>
            </a:r>
            <a:r>
              <a:rPr lang="en-US" sz="2400" b="0" dirty="0" smtClean="0">
                <a:solidFill>
                  <a:srgbClr val="0070C0"/>
                </a:solidFill>
                <a:effectLst/>
              </a:rPr>
              <a:t> vaccination </a:t>
            </a:r>
            <a:r>
              <a:rPr lang="en-US" sz="2400" b="0" dirty="0" smtClean="0">
                <a:solidFill>
                  <a:srgbClr val="0070C0"/>
                </a:solidFill>
                <a:effectLst/>
              </a:rPr>
              <a:t>if the child has experienced a sever local or general reaction to a preceding dose.</a:t>
            </a:r>
            <a:br>
              <a:rPr lang="en-US" sz="2400" b="0" dirty="0" smtClean="0">
                <a:solidFill>
                  <a:srgbClr val="0070C0"/>
                </a:solidFill>
                <a:effectLst/>
              </a:rPr>
            </a:br>
            <a:r>
              <a:rPr lang="en-US" sz="2400" b="0" dirty="0" smtClean="0">
                <a:solidFill>
                  <a:srgbClr val="0070C0"/>
                </a:solidFill>
                <a:effectLst/>
              </a:rPr>
              <a:t>-If there is an evolving neurological problem</a:t>
            </a:r>
            <a:r>
              <a:rPr lang="en-US" sz="2400" b="0" dirty="0" smtClean="0">
                <a:solidFill>
                  <a:srgbClr val="0070C0"/>
                </a:solidFill>
                <a:effectLst/>
              </a:rPr>
              <a:t>, immunization </a:t>
            </a:r>
            <a:r>
              <a:rPr lang="en-US" sz="2400" b="0" dirty="0" smtClean="0">
                <a:solidFill>
                  <a:srgbClr val="0070C0"/>
                </a:solidFill>
                <a:effectLst/>
              </a:rPr>
              <a:t>should be deferred until the condition is stable. </a:t>
            </a:r>
            <a:endParaRPr lang="x-none" sz="2400" b="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dirty="0" smtClean="0">
                <a:solidFill>
                  <a:schemeClr val="accent4">
                    <a:lumMod val="25000"/>
                  </a:schemeClr>
                </a:solidFill>
                <a:effectLst/>
                <a:cs typeface="Traditional Arabic" pitchFamily="18" charset="-78"/>
              </a:rPr>
              <a:t> </a:t>
            </a:r>
            <a:br>
              <a:rPr lang="en-US" sz="3200" b="0" dirty="0" smtClean="0">
                <a:solidFill>
                  <a:schemeClr val="accent4">
                    <a:lumMod val="25000"/>
                  </a:schemeClr>
                </a:solidFill>
                <a:effectLst/>
                <a:cs typeface="Traditional Arabic" pitchFamily="18" charset="-78"/>
              </a:rPr>
            </a:br>
            <a:r>
              <a:rPr lang="en-US" sz="3200" b="0" dirty="0" smtClean="0">
                <a:solidFill>
                  <a:schemeClr val="accent4">
                    <a:lumMod val="25000"/>
                  </a:schemeClr>
                </a:solidFill>
                <a:effectLst/>
                <a:cs typeface="Traditional Arabic" pitchFamily="18" charset="-78"/>
              </a:rPr>
              <a:t>   Immunization Of Special Groups</a:t>
            </a:r>
            <a:endParaRPr lang="x-none" sz="3200" b="0" dirty="0">
              <a:solidFill>
                <a:schemeClr val="accent4">
                  <a:lumMod val="2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400" b="1" dirty="0" smtClean="0">
                <a:cs typeface="Traditional Arabic" pitchFamily="18" charset="-78"/>
              </a:rPr>
              <a:t>IMMUNOCOMPROMISED HOSTS</a:t>
            </a:r>
            <a:endParaRPr lang="en-US" sz="2400" b="1" dirty="0" smtClean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7030A0"/>
                </a:solidFill>
                <a:effectLst/>
                <a:cs typeface="Traditional Arabic" pitchFamily="18" charset="-78"/>
              </a:rPr>
              <a:t>Avoid MMR, measles (may be used in HIV)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7030A0"/>
                </a:solidFill>
                <a:effectLst/>
                <a:cs typeface="Traditional Arabic" pitchFamily="18" charset="-78"/>
              </a:rPr>
              <a:t>Avoid OPV; use IPV for these children and their household </a:t>
            </a:r>
            <a:r>
              <a:rPr lang="en-US" sz="2400" b="1" dirty="0" smtClean="0">
                <a:solidFill>
                  <a:srgbClr val="7030A0"/>
                </a:solidFill>
                <a:effectLst/>
                <a:cs typeface="Traditional Arabic" pitchFamily="18" charset="-78"/>
              </a:rPr>
              <a:t>contacts (</a:t>
            </a:r>
            <a:r>
              <a:rPr lang="en-US" sz="2400" b="1" dirty="0" smtClean="0">
                <a:solidFill>
                  <a:srgbClr val="7030A0"/>
                </a:solidFill>
                <a:effectLst/>
                <a:cs typeface="Traditional Arabic" pitchFamily="18" charset="-78"/>
              </a:rPr>
              <a:t>gastrointestinal excretions of </a:t>
            </a:r>
            <a:r>
              <a:rPr lang="en-US" sz="2400" b="1" dirty="0" err="1" smtClean="0">
                <a:solidFill>
                  <a:srgbClr val="7030A0"/>
                </a:solidFill>
                <a:effectLst/>
                <a:cs typeface="Traditional Arabic" pitchFamily="18" charset="-78"/>
              </a:rPr>
              <a:t>po</a:t>
            </a:r>
            <a:r>
              <a:rPr lang="en-US" sz="2400" b="1" dirty="0" smtClean="0">
                <a:solidFill>
                  <a:srgbClr val="7030A0"/>
                </a:solidFill>
                <a:effectLst/>
                <a:cs typeface="Traditional Arabic" pitchFamily="18" charset="-78"/>
              </a:rPr>
              <a:t> vaccine).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>
              <a:cs typeface="Traditional Arabic" pitchFamily="18" charset="-78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b="1" dirty="0" smtClean="0">
                <a:cs typeface="Traditional Arabic" pitchFamily="18" charset="-78"/>
              </a:rPr>
              <a:t>PRETERM INFANTS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accent4">
                    <a:lumMod val="25000"/>
                  </a:schemeClr>
                </a:solidFill>
                <a:effectLst/>
                <a:cs typeface="Traditional Arabic" pitchFamily="18" charset="-78"/>
              </a:rPr>
              <a:t>Treat as term babies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accent4">
                    <a:lumMod val="25000"/>
                  </a:schemeClr>
                </a:solidFill>
                <a:effectLst/>
                <a:cs typeface="Traditional Arabic" pitchFamily="18" charset="-78"/>
              </a:rPr>
              <a:t>Avoid </a:t>
            </a:r>
            <a:r>
              <a:rPr lang="en-US" sz="2000" b="1" dirty="0" smtClean="0">
                <a:solidFill>
                  <a:schemeClr val="accent4">
                    <a:lumMod val="25000"/>
                  </a:schemeClr>
                </a:solidFill>
                <a:effectLst/>
                <a:cs typeface="Traditional Arabic" pitchFamily="18" charset="-78"/>
              </a:rPr>
              <a:t>OPV</a:t>
            </a:r>
            <a:r>
              <a:rPr lang="en-US" sz="2000" dirty="0" smtClean="0">
                <a:solidFill>
                  <a:schemeClr val="accent4">
                    <a:lumMod val="25000"/>
                  </a:schemeClr>
                </a:solidFill>
                <a:effectLst/>
                <a:cs typeface="Traditional Arabic" pitchFamily="18" charset="-78"/>
              </a:rPr>
              <a:t> in hospital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solidFill>
                  <a:schemeClr val="accent4">
                    <a:lumMod val="25000"/>
                  </a:schemeClr>
                </a:solidFill>
                <a:effectLst/>
                <a:cs typeface="Traditional Arabic" pitchFamily="18" charset="-78"/>
              </a:rPr>
              <a:t>Influenza</a:t>
            </a:r>
            <a:r>
              <a:rPr lang="en-US" sz="2000" dirty="0" smtClean="0">
                <a:solidFill>
                  <a:schemeClr val="accent4">
                    <a:lumMod val="25000"/>
                  </a:schemeClr>
                </a:solidFill>
                <a:effectLst/>
                <a:cs typeface="Traditional Arabic" pitchFamily="18" charset="-78"/>
              </a:rPr>
              <a:t> vaccine in </a:t>
            </a:r>
            <a:r>
              <a:rPr lang="en-US" sz="2000" dirty="0" smtClean="0">
                <a:solidFill>
                  <a:schemeClr val="accent4">
                    <a:lumMod val="25000"/>
                  </a:schemeClr>
                </a:solidFill>
                <a:effectLst/>
                <a:cs typeface="Traditional Arabic" pitchFamily="18" charset="-78"/>
              </a:rPr>
              <a:t>BPD (</a:t>
            </a:r>
            <a:r>
              <a:rPr lang="en-US" sz="2000" dirty="0" err="1" smtClean="0">
                <a:solidFill>
                  <a:schemeClr val="accent4">
                    <a:lumMod val="25000"/>
                  </a:schemeClr>
                </a:solidFill>
                <a:effectLst/>
                <a:cs typeface="Traditional Arabic" pitchFamily="18" charset="-78"/>
              </a:rPr>
              <a:t>bronchopulmonary</a:t>
            </a:r>
            <a:r>
              <a:rPr lang="en-US" sz="2000" dirty="0" smtClean="0">
                <a:solidFill>
                  <a:schemeClr val="accent4">
                    <a:lumMod val="25000"/>
                  </a:schemeClr>
                </a:solidFill>
                <a:effectLst/>
                <a:cs typeface="Traditional Arabic" pitchFamily="18" charset="-78"/>
              </a:rPr>
              <a:t> dysplasia)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accent4">
                    <a:lumMod val="25000"/>
                  </a:schemeClr>
                </a:solidFill>
                <a:effectLst/>
                <a:cs typeface="Traditional Arabic" pitchFamily="18" charset="-78"/>
              </a:rPr>
              <a:t>may delay HBV if &lt;2 kg &amp; mother is </a:t>
            </a:r>
            <a:r>
              <a:rPr lang="en-US" sz="2000" dirty="0" err="1" smtClean="0">
                <a:solidFill>
                  <a:schemeClr val="accent4">
                    <a:lumMod val="25000"/>
                  </a:schemeClr>
                </a:solidFill>
                <a:effectLst/>
                <a:cs typeface="Traditional Arabic" pitchFamily="18" charset="-78"/>
              </a:rPr>
              <a:t>HBsAG</a:t>
            </a:r>
            <a:r>
              <a:rPr lang="en-US" sz="2000" dirty="0" smtClean="0">
                <a:solidFill>
                  <a:schemeClr val="accent4">
                    <a:lumMod val="25000"/>
                  </a:schemeClr>
                </a:solidFill>
                <a:effectLst/>
                <a:cs typeface="Traditional Arabic" pitchFamily="18" charset="-78"/>
              </a:rPr>
              <a:t> negative</a:t>
            </a:r>
          </a:p>
          <a:p>
            <a:endParaRPr lang="x-none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192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US" sz="2800" b="0" dirty="0" smtClean="0">
                <a:solidFill>
                  <a:schemeClr val="accent4">
                    <a:lumMod val="25000"/>
                  </a:schemeClr>
                </a:solidFill>
                <a:effectLst/>
              </a:rPr>
              <a:t>   What is the benefit of the Live </a:t>
            </a:r>
            <a:r>
              <a:rPr lang="en-US" sz="2800" b="0" dirty="0" smtClean="0">
                <a:solidFill>
                  <a:schemeClr val="accent4">
                    <a:lumMod val="25000"/>
                  </a:schemeClr>
                </a:solidFill>
                <a:effectLst/>
              </a:rPr>
              <a:t> attenuated </a:t>
            </a:r>
            <a:r>
              <a:rPr lang="en-US" sz="2800" b="0" dirty="0" smtClean="0">
                <a:solidFill>
                  <a:schemeClr val="accent4">
                    <a:lumMod val="25000"/>
                  </a:schemeClr>
                </a:solidFill>
                <a:effectLst/>
              </a:rPr>
              <a:t>polio oral vaccine? is it still used today?</a:t>
            </a:r>
            <a:r>
              <a:rPr lang="en-US" dirty="0" smtClean="0"/>
              <a:t/>
            </a:r>
            <a:br>
              <a:rPr lang="en-US" dirty="0" smtClean="0"/>
            </a:b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-provides local and systemic immunity</a:t>
            </a:r>
            <a:br>
              <a:rPr lang="en-US" dirty="0" smtClean="0"/>
            </a:br>
            <a:r>
              <a:rPr lang="en-US" dirty="0" smtClean="0"/>
              <a:t>- It is discontinued in the U.S </a:t>
            </a:r>
            <a:r>
              <a:rPr lang="en-US" dirty="0" smtClean="0"/>
              <a:t>because </a:t>
            </a:r>
            <a:r>
              <a:rPr lang="en-US" dirty="0" smtClean="0"/>
              <a:t>of the risk of developing paralytic poliomyelitis in those </a:t>
            </a:r>
            <a:r>
              <a:rPr lang="en-US" dirty="0" err="1" smtClean="0"/>
              <a:t>immunecompromised</a:t>
            </a:r>
            <a:r>
              <a:rPr lang="en-US" dirty="0" smtClean="0"/>
              <a:t>. It is still used in other parts of the world</a:t>
            </a:r>
          </a:p>
          <a:p>
            <a:r>
              <a:rPr lang="en-US" dirty="0" smtClean="0"/>
              <a:t>While IPV provides only local immunity.</a:t>
            </a:r>
            <a:br>
              <a:rPr lang="en-US" dirty="0" smtClean="0"/>
            </a:br>
            <a:endParaRPr lang="en-US" dirty="0" smtClean="0"/>
          </a:p>
          <a:p>
            <a:endParaRPr lang="x-none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dirty="0" smtClean="0">
                <a:solidFill>
                  <a:schemeClr val="accent4">
                    <a:lumMod val="25000"/>
                  </a:schemeClr>
                </a:solidFill>
                <a:effectLst/>
                <a:cs typeface="Arial" pitchFamily="34" charset="0"/>
              </a:rPr>
              <a:t>    Influenza Virus</a:t>
            </a:r>
            <a:endParaRPr lang="x-none" sz="3200" b="0" dirty="0">
              <a:solidFill>
                <a:schemeClr val="accent4">
                  <a:lumMod val="2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cs typeface="Arial" pitchFamily="34" charset="0"/>
              </a:rPr>
              <a:t>Nature of vaccine:</a:t>
            </a:r>
          </a:p>
          <a:p>
            <a:pPr lvl="1" eaLnBrk="1" hangingPunct="1"/>
            <a:r>
              <a:rPr lang="en-US" sz="2400" dirty="0" smtClean="0">
                <a:solidFill>
                  <a:schemeClr val="accent4">
                    <a:lumMod val="25000"/>
                  </a:schemeClr>
                </a:solidFill>
                <a:effectLst/>
                <a:cs typeface="Arial" pitchFamily="34" charset="0"/>
              </a:rPr>
              <a:t>Killed vaccine(injection).</a:t>
            </a:r>
          </a:p>
          <a:p>
            <a:pPr lvl="1" eaLnBrk="1" hangingPunct="1"/>
            <a:r>
              <a:rPr lang="en-US" sz="2400" dirty="0" smtClean="0">
                <a:solidFill>
                  <a:schemeClr val="accent4">
                    <a:lumMod val="25000"/>
                  </a:schemeClr>
                </a:solidFill>
                <a:effectLst/>
                <a:cs typeface="Arial" pitchFamily="34" charset="0"/>
              </a:rPr>
              <a:t>Live attenuated(intranasal)</a:t>
            </a:r>
          </a:p>
          <a:p>
            <a:pPr eaLnBrk="1" hangingPunct="1"/>
            <a:r>
              <a:rPr lang="en-US" b="1" dirty="0" smtClean="0">
                <a:cs typeface="Arial" pitchFamily="34" charset="0"/>
              </a:rPr>
              <a:t> Preparations:</a:t>
            </a:r>
            <a:endParaRPr lang="en-US" dirty="0" smtClean="0">
              <a:cs typeface="Arial" pitchFamily="34" charset="0"/>
            </a:endParaRPr>
          </a:p>
          <a:p>
            <a:pPr lvl="1" eaLnBrk="1" hangingPunct="1"/>
            <a:r>
              <a:rPr lang="en-US" sz="2400" dirty="0" smtClean="0">
                <a:solidFill>
                  <a:schemeClr val="accent4">
                    <a:lumMod val="25000"/>
                  </a:schemeClr>
                </a:solidFill>
                <a:effectLst/>
                <a:cs typeface="Arial" pitchFamily="34" charset="0"/>
              </a:rPr>
              <a:t>whole and “split virus” vaccines.</a:t>
            </a:r>
          </a:p>
          <a:p>
            <a:pPr lvl="1" eaLnBrk="1" hangingPunct="1"/>
            <a:r>
              <a:rPr lang="en-US" sz="2400" dirty="0" smtClean="0">
                <a:solidFill>
                  <a:schemeClr val="accent4">
                    <a:lumMod val="25000"/>
                  </a:schemeClr>
                </a:solidFill>
                <a:effectLst/>
                <a:cs typeface="Arial" pitchFamily="34" charset="0"/>
              </a:rPr>
              <a:t>“split virus” vaccines are recommended for children 6 months and older.</a:t>
            </a:r>
          </a:p>
          <a:p>
            <a:pPr lvl="1" eaLnBrk="1" hangingPunct="1"/>
            <a:r>
              <a:rPr lang="en-US" sz="2400" dirty="0" smtClean="0">
                <a:solidFill>
                  <a:schemeClr val="accent4">
                    <a:lumMod val="25000"/>
                  </a:schemeClr>
                </a:solidFill>
                <a:effectLst/>
                <a:cs typeface="Arial" pitchFamily="34" charset="0"/>
              </a:rPr>
              <a:t>composition of the vaccine is changed annually.</a:t>
            </a:r>
          </a:p>
          <a:p>
            <a:endParaRPr lang="x-none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4">
                    <a:lumMod val="25000"/>
                  </a:schemeClr>
                </a:solidFill>
                <a:effectLst/>
              </a:rPr>
              <a:t>Influenza vaccine.</a:t>
            </a:r>
            <a:endParaRPr lang="x-none" sz="3200" dirty="0">
              <a:solidFill>
                <a:schemeClr val="accent4">
                  <a:lumMod val="2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2800" b="1" dirty="0" smtClean="0">
                <a:cs typeface="Arial" pitchFamily="34" charset="0"/>
              </a:rPr>
              <a:t>Indications:</a:t>
            </a:r>
          </a:p>
          <a:p>
            <a:pPr lvl="1" algn="just" eaLnBrk="1" hangingPunct="1"/>
            <a:r>
              <a:rPr lang="en-US" sz="2400" b="1" dirty="0" smtClean="0">
                <a:cs typeface="Arial" pitchFamily="34" charset="0"/>
              </a:rPr>
              <a:t>Sickle cell anemia.</a:t>
            </a:r>
          </a:p>
          <a:p>
            <a:pPr lvl="1" algn="just" eaLnBrk="1" hangingPunct="1"/>
            <a:r>
              <a:rPr lang="en-US" sz="2400" b="1" dirty="0" smtClean="0">
                <a:cs typeface="Arial" pitchFamily="34" charset="0"/>
              </a:rPr>
              <a:t>Chronic </a:t>
            </a:r>
            <a:r>
              <a:rPr lang="en-US" sz="2400" b="1" dirty="0" err="1" smtClean="0">
                <a:cs typeface="Arial" pitchFamily="34" charset="0"/>
              </a:rPr>
              <a:t>salicylate</a:t>
            </a:r>
            <a:r>
              <a:rPr lang="en-US" sz="2400" b="1" dirty="0" smtClean="0">
                <a:cs typeface="Arial" pitchFamily="34" charset="0"/>
              </a:rPr>
              <a:t> therapy.</a:t>
            </a:r>
          </a:p>
          <a:p>
            <a:pPr lvl="1" algn="just" eaLnBrk="1" hangingPunct="1"/>
            <a:r>
              <a:rPr lang="en-US" sz="2400" b="1" dirty="0" smtClean="0">
                <a:cs typeface="Arial" pitchFamily="34" charset="0"/>
              </a:rPr>
              <a:t>Diabetes mellitus.</a:t>
            </a:r>
          </a:p>
          <a:p>
            <a:pPr lvl="1" algn="just" eaLnBrk="1" hangingPunct="1"/>
            <a:r>
              <a:rPr lang="en-US" sz="2400" b="1" dirty="0" smtClean="0">
                <a:cs typeface="Arial" pitchFamily="34" charset="0"/>
              </a:rPr>
              <a:t>Chronic renal disease.</a:t>
            </a:r>
          </a:p>
          <a:p>
            <a:pPr lvl="1" algn="just" eaLnBrk="1" hangingPunct="1"/>
            <a:r>
              <a:rPr lang="en-US" sz="2400" b="1" dirty="0" smtClean="0">
                <a:cs typeface="Arial" pitchFamily="34" charset="0"/>
              </a:rPr>
              <a:t>Chronic metabolic disease.</a:t>
            </a:r>
          </a:p>
          <a:p>
            <a:pPr lvl="1" algn="just" eaLnBrk="1" hangingPunct="1"/>
            <a:r>
              <a:rPr lang="en-US" sz="2400" b="1" dirty="0" smtClean="0">
                <a:cs typeface="Arial" pitchFamily="34" charset="0"/>
              </a:rPr>
              <a:t>immunosuppressive conditions: cancer, HIV etc.</a:t>
            </a:r>
          </a:p>
          <a:p>
            <a:pPr lvl="1" algn="just" eaLnBrk="1" hangingPunct="1"/>
            <a:r>
              <a:rPr lang="en-US" sz="2400" b="1" dirty="0" smtClean="0">
                <a:cs typeface="Arial" pitchFamily="34" charset="0"/>
              </a:rPr>
              <a:t>Hospital personnel with significant patient contact.</a:t>
            </a:r>
          </a:p>
          <a:p>
            <a:endParaRPr lang="x-none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33CC33"/>
                </a:solidFill>
                <a:latin typeface="Arial" charset="0"/>
              </a:rPr>
              <a:t>  Immunization &amp; Immunity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b="1" dirty="0" smtClean="0"/>
              <a:t>	</a:t>
            </a:r>
            <a:r>
              <a:rPr lang="en-US" b="1" dirty="0" smtClean="0">
                <a:solidFill>
                  <a:srgbClr val="FF33CC"/>
                </a:solidFill>
              </a:rPr>
              <a:t>Misconceptions concerning vaccine contraindications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1400" b="1" dirty="0" smtClean="0">
              <a:solidFill>
                <a:srgbClr val="FF33CC"/>
              </a:solidFill>
            </a:endParaRPr>
          </a:p>
          <a:p>
            <a:pPr algn="just" eaLnBrk="1" hangingPunct="1">
              <a:buClr>
                <a:schemeClr val="tx1"/>
              </a:buClr>
              <a:buSzPct val="130000"/>
              <a:defRPr/>
            </a:pPr>
            <a:r>
              <a:rPr lang="en-US" sz="2800" b="1" dirty="0" smtClean="0"/>
              <a:t>Mild acute illness with low-grade fever or mild diarrhea illness in an otherwise well child.</a:t>
            </a:r>
          </a:p>
          <a:p>
            <a:pPr algn="just" eaLnBrk="1" hangingPunct="1">
              <a:buClr>
                <a:schemeClr val="tx1"/>
              </a:buClr>
              <a:buSzPct val="130000"/>
              <a:defRPr/>
            </a:pPr>
            <a:r>
              <a:rPr lang="en-US" sz="2800" b="1" dirty="0" smtClean="0"/>
              <a:t>Current antimicrobial therapy or the convalescent phase of illness.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600" b="1" dirty="0"/>
              <a:t>The immunization result in:</a:t>
            </a:r>
          </a:p>
          <a:p>
            <a:pPr>
              <a:defRPr/>
            </a:pPr>
            <a:endParaRPr lang="en-US" sz="1500" dirty="0"/>
          </a:p>
          <a:p>
            <a:pPr lvl="1"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effectLst/>
              </a:rPr>
              <a:t>Anti toxin </a:t>
            </a:r>
          </a:p>
          <a:p>
            <a:pPr lvl="1"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effectLst/>
              </a:rPr>
              <a:t>Anti invasive </a:t>
            </a:r>
          </a:p>
          <a:p>
            <a:pPr lvl="1"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effectLst/>
              </a:rPr>
              <a:t>Neutralizing activity </a:t>
            </a:r>
          </a:p>
          <a:p>
            <a:pPr lvl="1"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effectLst/>
              </a:rPr>
              <a:t>Other types of protective </a:t>
            </a:r>
            <a:r>
              <a:rPr lang="en-US" dirty="0" err="1">
                <a:solidFill>
                  <a:schemeClr val="accent4">
                    <a:lumMod val="10000"/>
                  </a:schemeClr>
                </a:solidFill>
                <a:effectLst/>
              </a:rPr>
              <a:t>humoral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effectLst/>
              </a:rPr>
              <a:t> or cellular response in the recipient.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33CC33"/>
                </a:solidFill>
                <a:latin typeface="Arial" charset="0"/>
              </a:rPr>
              <a:t>IMMUNITY &amp; IMMUNIZATION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282700" y="1905000"/>
            <a:ext cx="7562850" cy="4191000"/>
          </a:xfrm>
        </p:spPr>
        <p:txBody>
          <a:bodyPr/>
          <a:lstStyle/>
          <a:p>
            <a:pPr marL="812800" indent="-812800" eaLnBrk="1" hangingPunct="1">
              <a:lnSpc>
                <a:spcPct val="130000"/>
              </a:lnSpc>
              <a:buFontTx/>
              <a:buNone/>
              <a:defRPr/>
            </a:pPr>
            <a:r>
              <a:rPr lang="en-US" sz="3600" b="1" smtClean="0">
                <a:solidFill>
                  <a:srgbClr val="33CC33"/>
                </a:solidFill>
              </a:rPr>
              <a:t>II.	Immunizations:</a:t>
            </a:r>
          </a:p>
          <a:p>
            <a:pPr marL="812800" indent="-812800" eaLnBrk="1" hangingPunct="1">
              <a:lnSpc>
                <a:spcPct val="130000"/>
              </a:lnSpc>
              <a:buFontTx/>
              <a:buNone/>
              <a:defRPr/>
            </a:pPr>
            <a:r>
              <a:rPr lang="en-US" sz="3600" b="1" smtClean="0"/>
              <a:t>	</a:t>
            </a:r>
            <a:r>
              <a:rPr lang="en-US" sz="3600" b="1" smtClean="0">
                <a:solidFill>
                  <a:srgbClr val="FFFF00"/>
                </a:solidFill>
              </a:rPr>
              <a:t>A.	Types:</a:t>
            </a:r>
          </a:p>
          <a:p>
            <a:pPr marL="812800" indent="-81280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sz="3600" b="1" smtClean="0"/>
              <a:t>	 	● Active</a:t>
            </a:r>
            <a:endParaRPr lang="x-none" sz="3600" b="1" smtClean="0"/>
          </a:p>
          <a:p>
            <a:pPr marL="812800" indent="-81280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sz="3600" b="1" smtClean="0"/>
              <a:t>	 	● Passive</a:t>
            </a:r>
          </a:p>
        </p:txBody>
      </p:sp>
      <p:pic>
        <p:nvPicPr>
          <p:cNvPr id="20483" name="Picture 4" descr="inje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428875"/>
            <a:ext cx="30480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476250"/>
            <a:ext cx="7920038" cy="5761038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sz="2600" b="1" dirty="0" smtClean="0"/>
          </a:p>
          <a:p>
            <a:pPr>
              <a:lnSpc>
                <a:spcPct val="80000"/>
              </a:lnSpc>
              <a:defRPr/>
            </a:pPr>
            <a:r>
              <a:rPr lang="en-US" sz="2600" b="1" dirty="0" smtClean="0"/>
              <a:t>Active </a:t>
            </a:r>
            <a:r>
              <a:rPr lang="en-US" sz="2600" b="1" dirty="0"/>
              <a:t>Immunization: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600" b="1" dirty="0"/>
          </a:p>
          <a:p>
            <a:pPr>
              <a:lnSpc>
                <a:spcPct val="80000"/>
              </a:lnSpc>
              <a:defRPr/>
            </a:pPr>
            <a:endParaRPr lang="en-US" sz="800" b="1" dirty="0"/>
          </a:p>
          <a:p>
            <a:pPr>
              <a:lnSpc>
                <a:spcPct val="80000"/>
              </a:lnSpc>
              <a:defRPr/>
            </a:pPr>
            <a:endParaRPr lang="en-US" sz="2600" dirty="0"/>
          </a:p>
          <a:p>
            <a:pPr>
              <a:lnSpc>
                <a:spcPct val="80000"/>
              </a:lnSpc>
              <a:defRPr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  <a:effectLst/>
              </a:rPr>
              <a:t>Administration</a:t>
            </a:r>
            <a:r>
              <a:rPr lang="en-US" sz="2600" dirty="0">
                <a:solidFill>
                  <a:schemeClr val="accent4">
                    <a:lumMod val="25000"/>
                  </a:schemeClr>
                </a:solidFill>
                <a:effectLst/>
              </a:rPr>
              <a:t> of all or part of a microorganism or a modified product of that microorganism i.e. a </a:t>
            </a:r>
            <a:r>
              <a:rPr lang="en-US" sz="2600" dirty="0" err="1">
                <a:solidFill>
                  <a:schemeClr val="accent4">
                    <a:lumMod val="25000"/>
                  </a:schemeClr>
                </a:solidFill>
                <a:effectLst/>
              </a:rPr>
              <a:t>toxoid</a:t>
            </a:r>
            <a:r>
              <a:rPr lang="en-US" sz="2600" dirty="0">
                <a:solidFill>
                  <a:schemeClr val="accent4">
                    <a:lumMod val="25000"/>
                  </a:schemeClr>
                </a:solidFill>
                <a:effectLst/>
              </a:rPr>
              <a:t>, a purified antigen, or an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effectLst/>
              </a:rPr>
              <a:t>antigen</a:t>
            </a:r>
            <a:r>
              <a:rPr lang="en-US" sz="2600" dirty="0">
                <a:solidFill>
                  <a:schemeClr val="accent4">
                    <a:lumMod val="25000"/>
                  </a:schemeClr>
                </a:solidFill>
                <a:effectLst/>
              </a:rPr>
              <a:t> produced by genetic </a:t>
            </a:r>
            <a:r>
              <a:rPr lang="en-US" sz="2600" dirty="0" err="1">
                <a:solidFill>
                  <a:schemeClr val="accent4">
                    <a:lumMod val="25000"/>
                  </a:schemeClr>
                </a:solidFill>
                <a:effectLst/>
              </a:rPr>
              <a:t>engineering</a:t>
            </a:r>
            <a:r>
              <a:rPr lang="en-US" sz="3800" dirty="0" err="1">
                <a:solidFill>
                  <a:schemeClr val="accent4">
                    <a:lumMod val="25000"/>
                  </a:schemeClr>
                </a:solidFill>
                <a:effectLst/>
              </a:rPr>
              <a:t>→</a:t>
            </a:r>
            <a:r>
              <a:rPr lang="en-US" sz="2600" dirty="0" err="1">
                <a:solidFill>
                  <a:schemeClr val="accent4">
                    <a:lumMod val="25000"/>
                  </a:schemeClr>
                </a:solidFill>
                <a:effectLst/>
              </a:rPr>
              <a:t>to</a:t>
            </a:r>
            <a:r>
              <a:rPr lang="en-US" sz="2600" dirty="0">
                <a:solidFill>
                  <a:schemeClr val="accent4">
                    <a:lumMod val="25000"/>
                  </a:schemeClr>
                </a:solidFill>
                <a:effectLst/>
              </a:rPr>
              <a:t> evoke an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effectLst/>
              </a:rPr>
              <a:t>immunologic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response(produce Antibody) </a:t>
            </a:r>
            <a:r>
              <a:rPr lang="en-US" sz="2600" dirty="0">
                <a:solidFill>
                  <a:schemeClr val="accent4">
                    <a:lumMod val="25000"/>
                  </a:schemeClr>
                </a:solidFill>
                <a:effectLst/>
              </a:rPr>
              <a:t>mimicking that of the natural infection but that usually present little or no risk to the recipient. </a:t>
            </a:r>
            <a:r>
              <a:rPr lang="en-US" sz="2600" dirty="0" smtClean="0">
                <a:solidFill>
                  <a:schemeClr val="accent4">
                    <a:lumMod val="25000"/>
                  </a:schemeClr>
                </a:solidFill>
                <a:effectLst/>
              </a:rPr>
              <a:t>(Ag containing </a:t>
            </a:r>
            <a:r>
              <a:rPr lang="en-US" sz="2600" dirty="0" err="1" smtClean="0">
                <a:solidFill>
                  <a:schemeClr val="accent4">
                    <a:lumMod val="25000"/>
                  </a:schemeClr>
                </a:solidFill>
                <a:effectLst/>
              </a:rPr>
              <a:t>prepration</a:t>
            </a:r>
            <a:r>
              <a:rPr lang="en-US" sz="2600" dirty="0" smtClean="0">
                <a:solidFill>
                  <a:schemeClr val="accent4">
                    <a:lumMod val="25000"/>
                  </a:schemeClr>
                </a:solidFill>
                <a:effectLst/>
              </a:rPr>
              <a:t>).</a:t>
            </a:r>
            <a:endParaRPr lang="en-US" sz="2600" dirty="0">
              <a:solidFill>
                <a:schemeClr val="accent4">
                  <a:lumMod val="25000"/>
                </a:schemeClr>
              </a:solidFill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400" dirty="0">
              <a:solidFill>
                <a:schemeClr val="accent4">
                  <a:lumMod val="25000"/>
                </a:schemeClr>
              </a:solidFill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600" dirty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600" dirty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/>
            </a:r>
            <a:b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</a:br>
            <a: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/>
            </a:r>
            <a:b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</a:br>
            <a: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>what are the advantages of a live attenuated vaccine?</a:t>
            </a:r>
            <a:r>
              <a:rPr lang="en-US" dirty="0" smtClean="0"/>
              <a:t/>
            </a:r>
            <a:br>
              <a:rPr lang="en-US" dirty="0" smtClean="0"/>
            </a:b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>-they act like the natural infection with regard to their effect on the immune response</a:t>
            </a:r>
            <a:br>
              <a:rPr lang="en-US" sz="2800" dirty="0" smtClean="0">
                <a:solidFill>
                  <a:schemeClr val="accent3">
                    <a:lumMod val="10000"/>
                  </a:schemeClr>
                </a:solidFill>
                <a:effectLst/>
              </a:rPr>
            </a:br>
            <a:r>
              <a:rPr lang="en-US" sz="280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>-Immunity develops slowly.</a:t>
            </a:r>
          </a:p>
          <a:p>
            <a:r>
              <a:rPr lang="en-US" sz="280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>-stimulates longer lasting antibody production</a:t>
            </a:r>
            <a:br>
              <a:rPr lang="en-US" sz="2800" dirty="0" smtClean="0">
                <a:solidFill>
                  <a:schemeClr val="accent3">
                    <a:lumMod val="10000"/>
                  </a:schemeClr>
                </a:solidFill>
                <a:effectLst/>
              </a:rPr>
            </a:br>
            <a:r>
              <a:rPr lang="en-US" sz="280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>-used for long term prophylaxis.</a:t>
            </a:r>
            <a:br>
              <a:rPr lang="en-US" sz="2800" dirty="0" smtClean="0">
                <a:solidFill>
                  <a:schemeClr val="accent3">
                    <a:lumMod val="10000"/>
                  </a:schemeClr>
                </a:solidFill>
                <a:effectLst/>
              </a:rPr>
            </a:br>
            <a:r>
              <a:rPr lang="en-US" sz="280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>-induce antibody production and resistance at the portal of entry for the natural virus</a:t>
            </a:r>
          </a:p>
          <a:p>
            <a:endParaRPr lang="x-non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>Active Immunization </a:t>
            </a:r>
            <a:endParaRPr lang="x-none" b="0" dirty="0">
              <a:solidFill>
                <a:schemeClr val="accent3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b="1" dirty="0" smtClean="0">
                <a:cs typeface="Traditional Arabic" pitchFamily="18" charset="-78"/>
              </a:rPr>
              <a:t>Types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i="1" u="sng" dirty="0" smtClean="0">
                <a:cs typeface="Traditional Arabic" pitchFamily="18" charset="-78"/>
              </a:rPr>
              <a:t>Live attenuated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ffectLst/>
                <a:cs typeface="Traditional Arabic" pitchFamily="18" charset="-78"/>
              </a:rPr>
              <a:t>Virus			Measles, mumps, rubella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ffectLst/>
                <a:cs typeface="Traditional Arabic" pitchFamily="18" charset="-78"/>
              </a:rPr>
              <a:t>Bacteria		BCG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raditional Arabic" pitchFamily="18" charset="-78"/>
              </a:rPr>
              <a:t> 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i="1" u="sng" dirty="0" smtClean="0">
                <a:cs typeface="Traditional Arabic" pitchFamily="18" charset="-78"/>
              </a:rPr>
              <a:t>Killed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cs typeface="Traditional Arabic" pitchFamily="18" charset="-78"/>
              </a:rPr>
              <a:t>Virus			Hepatitis 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cs typeface="Traditional Arabic" pitchFamily="18" charset="-78"/>
              </a:rPr>
              <a:t>Bacteria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cs typeface="Traditional Arabic" pitchFamily="18" charset="-78"/>
              </a:rPr>
              <a:t>Whole		</a:t>
            </a:r>
            <a:r>
              <a:rPr lang="en-US" dirty="0" err="1" smtClean="0">
                <a:cs typeface="Traditional Arabic" pitchFamily="18" charset="-78"/>
              </a:rPr>
              <a:t>Pertussis</a:t>
            </a:r>
            <a:endParaRPr lang="en-US" dirty="0" smtClean="0">
              <a:cs typeface="Traditional Arabic" pitchFamily="18" charset="-78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>
                <a:cs typeface="Traditional Arabic" pitchFamily="18" charset="-78"/>
              </a:rPr>
              <a:t>Toxoid</a:t>
            </a:r>
            <a:r>
              <a:rPr lang="en-US" dirty="0" smtClean="0">
                <a:cs typeface="Traditional Arabic" pitchFamily="18" charset="-78"/>
              </a:rPr>
              <a:t>		Tetanus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cs typeface="Traditional Arabic" pitchFamily="18" charset="-78"/>
              </a:rPr>
              <a:t>Polysaccharide	</a:t>
            </a:r>
            <a:r>
              <a:rPr lang="en-US" dirty="0" err="1" smtClean="0">
                <a:cs typeface="Traditional Arabic" pitchFamily="18" charset="-78"/>
              </a:rPr>
              <a:t>Meningoccocal</a:t>
            </a:r>
            <a:endParaRPr lang="en-US" dirty="0" smtClean="0"/>
          </a:p>
          <a:p>
            <a:endParaRPr lang="x-non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2269</TotalTime>
  <Words>2409</Words>
  <Application>Microsoft Macintosh PowerPoint</Application>
  <PresentationFormat>On-screen Show (4:3)</PresentationFormat>
  <Paragraphs>437</Paragraphs>
  <Slides>47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Immunization.</vt:lpstr>
      <vt:lpstr>Immunization.</vt:lpstr>
      <vt:lpstr>Immunization.</vt:lpstr>
      <vt:lpstr>Vaccines.</vt:lpstr>
      <vt:lpstr>Slide 5</vt:lpstr>
      <vt:lpstr>IMMUNITY &amp; IMMUNIZATION</vt:lpstr>
      <vt:lpstr>Slide 7</vt:lpstr>
      <vt:lpstr>  what are the advantages of a live attenuated vaccine? </vt:lpstr>
      <vt:lpstr>Active Immunization </vt:lpstr>
      <vt:lpstr> what is the advantage of using an inactivated vaccine? </vt:lpstr>
      <vt:lpstr>Slide 11</vt:lpstr>
      <vt:lpstr> what is the advantage of using an carrier protein or adjuvant? </vt:lpstr>
      <vt:lpstr>      what is a toxoid? </vt:lpstr>
      <vt:lpstr>       Passive immunization</vt:lpstr>
      <vt:lpstr>Human Immune Serum Globulin</vt:lpstr>
      <vt:lpstr>Passive Immunization (Cont)</vt:lpstr>
      <vt:lpstr>Bacillus Calmette‑Guerin Vaccine (BCG).</vt:lpstr>
      <vt:lpstr>Diphtheria, Tetanus &amp; Pertussis (DTP)</vt:lpstr>
      <vt:lpstr>Diphtheria, Tetanus &amp; Pertussis (DTP)</vt:lpstr>
      <vt:lpstr>Measles, Mumps &amp; Rubella (MMR)</vt:lpstr>
      <vt:lpstr>        Pneumococcal vaccine</vt:lpstr>
      <vt:lpstr>        Pneumococcal vaccine</vt:lpstr>
      <vt:lpstr>     Meningococcal vaccine</vt:lpstr>
      <vt:lpstr>    Meningococcal Prophylaxis</vt:lpstr>
      <vt:lpstr>VACCINES AVAILABLE FOR ACTIVE IMMUNIZATION</vt:lpstr>
      <vt:lpstr>VACCINES AVAILABLE FOR ACTIVE IMMUNIZATION (cont)</vt:lpstr>
      <vt:lpstr>VACCINES AVAILABLE FOR ACTIVE IMMUNIZATION (cont)</vt:lpstr>
      <vt:lpstr>VACCINES AVAILABLE FOR ACTIVE IMMUNIZATION (cont)</vt:lpstr>
      <vt:lpstr>Slide 29</vt:lpstr>
      <vt:lpstr>ROUTINE ACTIVE IMMUNIZATION  FOR INFANTS  &amp; CHILDREN </vt:lpstr>
      <vt:lpstr>Revised Basic Vaccination Schedule</vt:lpstr>
      <vt:lpstr>Slide 32</vt:lpstr>
      <vt:lpstr>Slide 33</vt:lpstr>
      <vt:lpstr>     Catch up (for those who missed it) schedule &lt; 7 yr.</vt:lpstr>
      <vt:lpstr>   Catch up schedule &gt; 7 yr.</vt:lpstr>
      <vt:lpstr>Catch up immunization schedule for aged 4 m through 6 yrs who start late or who are more than one month behind.</vt:lpstr>
      <vt:lpstr>Catch up immunization schedule for aged 4 m through 6 yrs who start late or who are more than one month behind.</vt:lpstr>
      <vt:lpstr>Catch up immunization schedule for aged 6 yrs through 18 years. </vt:lpstr>
      <vt:lpstr>Complications &amp;contraindications.  -Swelling, discomfort at the injection site and mild fever.  -If there is family hx of febrile convulsion, advice on fever prevention should be given.  After vaccination, it’s advisable to give the child paracetamol cause its an anti-pyretic and analgesic  </vt:lpstr>
      <vt:lpstr>Complications &amp;contraindications</vt:lpstr>
      <vt:lpstr>Complications &amp;contraindications</vt:lpstr>
      <vt:lpstr>- Complications &amp;contraindications    The only contraindication to pertussis  vaccination if the child has experienced a sever local or general reaction to a preceding dose. -If there is an evolving neurological problem, immunization should be deferred until the condition is stable. </vt:lpstr>
      <vt:lpstr>     Immunization Of Special Groups</vt:lpstr>
      <vt:lpstr>   What is the benefit of the Live  attenuated polio oral vaccine? is it still used today? </vt:lpstr>
      <vt:lpstr>    Influenza Virus</vt:lpstr>
      <vt:lpstr>Influenza vaccine.</vt:lpstr>
      <vt:lpstr>  Immunization &amp; Immunity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IMMUNITY AND IMMUNIZATION</dc:title>
  <dc:creator>**</dc:creator>
  <cp:lastModifiedBy>Lama Al-Mansour</cp:lastModifiedBy>
  <cp:revision>139</cp:revision>
  <dcterms:created xsi:type="dcterms:W3CDTF">2013-04-24T15:02:47Z</dcterms:created>
  <dcterms:modified xsi:type="dcterms:W3CDTF">2013-04-24T17:53:31Z</dcterms:modified>
</cp:coreProperties>
</file>