
<file path=[Content_Types].xml><?xml version="1.0" encoding="utf-8"?>
<Types xmlns="http://schemas.openxmlformats.org/package/2006/content-types"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69.xml" ContentType="application/vnd.openxmlformats-officedocument.presentationml.slide+xml"/>
  <Override PartName="/ppt/slides/slide14.xml" ContentType="application/vnd.openxmlformats-officedocument.presentationml.slide+xml"/>
  <Default Extension="rels" ContentType="application/vnd.openxmlformats-package.relationships+xml"/>
  <Override PartName="/ppt/slides/slide62.xml" ContentType="application/vnd.openxmlformats-officedocument.presentationml.slide+xml"/>
  <Override PartName="/ppt/slides/slide78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85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77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84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8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75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8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74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88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81.xml" ContentType="application/vnd.openxmlformats-officedocument.presentationml.slide+xml"/>
  <Override PartName="/ppt/slideLayouts/slideLayout1.xml" ContentType="application/vnd.openxmlformats-officedocument.presentationml.slideLayout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slides/slide73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71.xml" ContentType="application/vnd.openxmlformats-officedocument.presentationml.slide+xml"/>
  <Override PartName="/ppt/slides/slide32.xml" ContentType="application/vnd.openxmlformats-officedocument.presentationml.slide+xml"/>
  <Override PartName="/ppt/slides/slide8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5.xml" ContentType="application/vnd.openxmlformats-officedocument.presentationml.slide+xml"/>
  <Override PartName="/ppt/slides/slide80.xml" ContentType="application/vnd.openxmlformats-officedocument.presentationml.slide+xml"/>
  <Override PartName="/ppt/slides/slide63.xml" ContentType="application/vnd.openxmlformats-officedocument.presentationml.slide+xml"/>
  <Override PartName="/ppt/slides/slide79.xml" ContentType="application/vnd.openxmlformats-officedocument.presentationml.slide+xml"/>
  <Override PartName="/ppt/slides/slide46.xml" ContentType="application/vnd.openxmlformats-officedocument.presentationml.slide+xml"/>
  <Override PartName="/ppt/slides/slide72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s/slide70.xml" ContentType="application/vnd.openxmlformats-officedocument.presentationml.slide+xml"/>
  <Override PartName="/ppt/slides/slide31.xml" ContentType="application/vnd.openxmlformats-officedocument.presentationml.slide+xml"/>
  <Override PartName="/ppt/slides/slide8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341" r:id="rId5"/>
    <p:sldId id="291" r:id="rId6"/>
    <p:sldId id="330" r:id="rId7"/>
    <p:sldId id="287" r:id="rId8"/>
    <p:sldId id="292" r:id="rId9"/>
    <p:sldId id="259" r:id="rId10"/>
    <p:sldId id="344" r:id="rId11"/>
    <p:sldId id="276" r:id="rId12"/>
    <p:sldId id="333" r:id="rId13"/>
    <p:sldId id="331" r:id="rId14"/>
    <p:sldId id="332" r:id="rId15"/>
    <p:sldId id="271" r:id="rId16"/>
    <p:sldId id="262" r:id="rId17"/>
    <p:sldId id="345" r:id="rId18"/>
    <p:sldId id="335" r:id="rId19"/>
    <p:sldId id="334" r:id="rId20"/>
    <p:sldId id="263" r:id="rId21"/>
    <p:sldId id="272" r:id="rId22"/>
    <p:sldId id="273" r:id="rId23"/>
    <p:sldId id="264" r:id="rId24"/>
    <p:sldId id="274" r:id="rId25"/>
    <p:sldId id="336" r:id="rId26"/>
    <p:sldId id="337" r:id="rId27"/>
    <p:sldId id="278" r:id="rId28"/>
    <p:sldId id="310" r:id="rId29"/>
    <p:sldId id="293" r:id="rId30"/>
    <p:sldId id="294" r:id="rId31"/>
    <p:sldId id="295" r:id="rId32"/>
    <p:sldId id="296" r:id="rId33"/>
    <p:sldId id="277" r:id="rId34"/>
    <p:sldId id="338" r:id="rId35"/>
    <p:sldId id="339" r:id="rId36"/>
    <p:sldId id="308" r:id="rId37"/>
    <p:sldId id="279" r:id="rId38"/>
    <p:sldId id="280" r:id="rId39"/>
    <p:sldId id="303" r:id="rId40"/>
    <p:sldId id="304" r:id="rId41"/>
    <p:sldId id="305" r:id="rId42"/>
    <p:sldId id="342" r:id="rId43"/>
    <p:sldId id="343" r:id="rId44"/>
    <p:sldId id="265" r:id="rId45"/>
    <p:sldId id="297" r:id="rId46"/>
    <p:sldId id="298" r:id="rId47"/>
    <p:sldId id="261" r:id="rId48"/>
    <p:sldId id="290" r:id="rId49"/>
    <p:sldId id="299" r:id="rId50"/>
    <p:sldId id="306" r:id="rId51"/>
    <p:sldId id="266" r:id="rId52"/>
    <p:sldId id="267" r:id="rId53"/>
    <p:sldId id="300" r:id="rId54"/>
    <p:sldId id="301" r:id="rId55"/>
    <p:sldId id="302" r:id="rId56"/>
    <p:sldId id="281" r:id="rId57"/>
    <p:sldId id="323" r:id="rId58"/>
    <p:sldId id="309" r:id="rId59"/>
    <p:sldId id="269" r:id="rId60"/>
    <p:sldId id="340" r:id="rId61"/>
    <p:sldId id="347" r:id="rId62"/>
    <p:sldId id="315" r:id="rId63"/>
    <p:sldId id="326" r:id="rId64"/>
    <p:sldId id="289" r:id="rId65"/>
    <p:sldId id="325" r:id="rId66"/>
    <p:sldId id="327" r:id="rId67"/>
    <p:sldId id="317" r:id="rId68"/>
    <p:sldId id="316" r:id="rId69"/>
    <p:sldId id="318" r:id="rId70"/>
    <p:sldId id="270" r:id="rId71"/>
    <p:sldId id="329" r:id="rId72"/>
    <p:sldId id="320" r:id="rId73"/>
    <p:sldId id="268" r:id="rId74"/>
    <p:sldId id="321" r:id="rId75"/>
    <p:sldId id="285" r:id="rId76"/>
    <p:sldId id="286" r:id="rId77"/>
    <p:sldId id="346" r:id="rId78"/>
    <p:sldId id="311" r:id="rId79"/>
    <p:sldId id="312" r:id="rId80"/>
    <p:sldId id="313" r:id="rId81"/>
    <p:sldId id="314" r:id="rId82"/>
    <p:sldId id="288" r:id="rId83"/>
    <p:sldId id="328" r:id="rId84"/>
    <p:sldId id="319" r:id="rId85"/>
    <p:sldId id="275" r:id="rId86"/>
    <p:sldId id="282" r:id="rId87"/>
    <p:sldId id="283" r:id="rId88"/>
    <p:sldId id="324" r:id="rId8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vertBarState="maximized">
    <p:restoredLeft sz="15433" autoAdjust="0"/>
    <p:restoredTop sz="94660"/>
  </p:normalViewPr>
  <p:slideViewPr>
    <p:cSldViewPr snapToObjects="1">
      <p:cViewPr>
        <p:scale>
          <a:sx n="100" d="100"/>
          <a:sy n="100" d="100"/>
        </p:scale>
        <p:origin x="-512" y="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7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interSettings" Target="printerSettings/printerSettings1.bin"/><Relationship Id="rId91" Type="http://schemas.openxmlformats.org/officeDocument/2006/relationships/presProps" Target="presProps.xml"/><Relationship Id="rId92" Type="http://schemas.openxmlformats.org/officeDocument/2006/relationships/viewProps" Target="viewProps.xml"/><Relationship Id="rId93" Type="http://schemas.openxmlformats.org/officeDocument/2006/relationships/theme" Target="theme/theme1.xml"/><Relationship Id="rId9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fld id="{08B12066-BED4-9344-8726-409AAD14671B}" type="datetimeFigureOut">
              <a:rPr lang="en-US" smtClean="0"/>
              <a:pPr/>
              <a:t>9/2/12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fld id="{7BC41667-7291-42E8-B00B-345BA5840895}" type="slidenum">
              <a:rPr smtClean="0"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2066-BED4-9344-8726-409AAD14671B}" type="datetimeFigureOut">
              <a:rPr lang="en-US" smtClean="0"/>
              <a:pPr/>
              <a:t>9/2/12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D19B-D640-A04C-A512-8DD38D971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2066-BED4-9344-8726-409AAD14671B}" type="datetimeFigureOut">
              <a:rPr lang="en-US" smtClean="0"/>
              <a:pPr/>
              <a:t>9/2/12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D19B-D640-A04C-A512-8DD38D9715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2066-BED4-9344-8726-409AAD14671B}" type="datetimeFigureOut">
              <a:rPr lang="en-US" smtClean="0"/>
              <a:pPr/>
              <a:t>9/2/12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D19B-D640-A04C-A512-8DD38D9715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2066-BED4-9344-8726-409AAD14671B}" type="datetimeFigureOut">
              <a:rPr lang="en-US" smtClean="0"/>
              <a:pPr/>
              <a:t>9/2/12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D19B-D640-A04C-A512-8DD38D971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2066-BED4-9344-8726-409AAD14671B}" type="datetimeFigureOut">
              <a:rPr lang="en-US" smtClean="0"/>
              <a:pPr/>
              <a:t>9/2/12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D19B-D640-A04C-A512-8DD38D971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2066-BED4-9344-8726-409AAD14671B}" type="datetimeFigureOut">
              <a:rPr lang="en-US" smtClean="0"/>
              <a:pPr/>
              <a:t>9/2/12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D19B-D640-A04C-A512-8DD38D971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2066-BED4-9344-8726-409AAD14671B}" type="datetimeFigureOut">
              <a:rPr lang="en-US" smtClean="0"/>
              <a:pPr/>
              <a:t>9/2/12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D19B-D640-A04C-A512-8DD38D971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2066-BED4-9344-8726-409AAD14671B}" type="datetimeFigureOut">
              <a:rPr lang="en-US" smtClean="0"/>
              <a:pPr/>
              <a:t>9/2/12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D19B-D640-A04C-A512-8DD38D9715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2066-BED4-9344-8726-409AAD14671B}" type="datetimeFigureOut">
              <a:rPr lang="en-US" smtClean="0"/>
              <a:pPr/>
              <a:t>9/2/12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D19B-D640-A04C-A512-8DD38D971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2066-BED4-9344-8726-409AAD14671B}" type="datetimeFigureOut">
              <a:rPr lang="en-US" smtClean="0"/>
              <a:pPr/>
              <a:t>9/2/12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8D19B-D640-A04C-A512-8DD38D971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12066-BED4-9344-8726-409AAD14671B}" type="datetimeFigureOut">
              <a:rPr lang="en-US" smtClean="0"/>
              <a:pPr/>
              <a:t>9/2/12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19841-B96A-4DD9-B158-9961937F6A4E}" type="slidenum">
              <a:rPr smtClean="0"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fld id="{08B12066-BED4-9344-8726-409AAD14671B}" type="datetimeFigureOut">
              <a:rPr lang="en-US" smtClean="0"/>
              <a:pPr/>
              <a:t>9/2/12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fld id="{FBA8D19B-D640-A04C-A512-8DD38D9715D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Relationship Id="rId3" Type="http://schemas.openxmlformats.org/officeDocument/2006/relationships/image" Target="../media/image29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n-US" sz="5400" dirty="0" smtClean="0"/>
              <a:t>Burns, </a:t>
            </a:r>
            <a:br>
              <a:rPr lang="en-US" sz="5400" dirty="0" smtClean="0"/>
            </a:br>
            <a:r>
              <a:rPr lang="en-US" sz="5400" dirty="0" smtClean="0"/>
              <a:t>&amp; Burn Management  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Dr. Abdullah </a:t>
            </a:r>
            <a:r>
              <a:rPr lang="en-US" dirty="0" err="1" smtClean="0"/>
              <a:t>Kattan</a:t>
            </a:r>
            <a:r>
              <a:rPr lang="en-US" dirty="0" smtClean="0"/>
              <a:t>, MBBS, FRCS( C )</a:t>
            </a:r>
          </a:p>
          <a:p>
            <a:r>
              <a:rPr lang="en-US" dirty="0" smtClean="0"/>
              <a:t>Consultant Plastic Surgeon</a:t>
            </a:r>
          </a:p>
          <a:p>
            <a:r>
              <a:rPr lang="en-US" dirty="0" smtClean="0"/>
              <a:t>Division of Plastic Surgery</a:t>
            </a:r>
          </a:p>
          <a:p>
            <a:r>
              <a:rPr lang="en-US" dirty="0" smtClean="0"/>
              <a:t>Department of Surgery - KKUH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Mortality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988358" y="1676400"/>
            <a:ext cx="7167284" cy="40814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In the early post burn period:</a:t>
            </a:r>
          </a:p>
          <a:p>
            <a:pPr lvl="1"/>
            <a:r>
              <a:rPr lang="en-US" dirty="0" smtClean="0"/>
              <a:t>Inadequate hydration</a:t>
            </a:r>
          </a:p>
          <a:p>
            <a:pPr lvl="1"/>
            <a:r>
              <a:rPr lang="en-US" dirty="0" smtClean="0"/>
              <a:t>Respiratory issue (inhalation or infection)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In the late post burn period:</a:t>
            </a:r>
          </a:p>
          <a:p>
            <a:pPr lvl="1"/>
            <a:r>
              <a:rPr lang="en-US" dirty="0" smtClean="0"/>
              <a:t>Wound sepsis </a:t>
            </a:r>
          </a:p>
          <a:p>
            <a:pPr lvl="1"/>
            <a:r>
              <a:rPr lang="en-US" dirty="0" smtClean="0"/>
              <a:t>Delayed healing, </a:t>
            </a:r>
          </a:p>
          <a:p>
            <a:pPr lvl="1"/>
            <a:r>
              <a:rPr lang="en-US" dirty="0" smtClean="0"/>
              <a:t>Increased energy </a:t>
            </a:r>
            <a:r>
              <a:rPr lang="en-US" dirty="0" err="1" smtClean="0"/>
              <a:t>expendature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Burn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Types</a:t>
            </a:r>
          </a:p>
          <a:p>
            <a:r>
              <a:rPr lang="en-US" dirty="0" smtClean="0"/>
              <a:t>By TBSA</a:t>
            </a:r>
          </a:p>
          <a:p>
            <a:r>
              <a:rPr lang="en-US" dirty="0" smtClean="0"/>
              <a:t>By degree / thickness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Burn Classification</a:t>
            </a:r>
            <a:br>
              <a:rPr lang="en-US" dirty="0" smtClean="0"/>
            </a:br>
            <a:r>
              <a:rPr lang="en-US" sz="3556" dirty="0" smtClean="0"/>
              <a:t>By Total Body Surface Area (TBSA) </a:t>
            </a:r>
            <a:endParaRPr lang="en-US" sz="3556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Wallace rule of 9s: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1529" y="2044700"/>
            <a:ext cx="3185420" cy="4730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Burn Classification</a:t>
            </a:r>
            <a:br>
              <a:rPr lang="en-US" dirty="0" smtClean="0"/>
            </a:br>
            <a:r>
              <a:rPr lang="en-US" dirty="0" smtClean="0"/>
              <a:t>By TBSA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Role of Palm </a:t>
            </a:r>
          </a:p>
          <a:p>
            <a:pPr lvl="1"/>
            <a:r>
              <a:rPr lang="en-US" dirty="0" smtClean="0"/>
              <a:t>Pts palm is equal to 1%</a:t>
            </a:r>
          </a:p>
          <a:p>
            <a:pPr lvl="1"/>
            <a:r>
              <a:rPr lang="en-US" dirty="0" smtClean="0"/>
              <a:t>Good for scattered burns </a:t>
            </a:r>
            <a:endParaRPr lang="en-US" dirty="0"/>
          </a:p>
        </p:txBody>
      </p:sp>
      <p:pic>
        <p:nvPicPr>
          <p:cNvPr id="5" name="Picture 3" descr="W:\Project\Smith&amp;Nephew\S&amp;N 4304 Burn Slide Kit\images\slide5a.jpg"/>
          <p:cNvPicPr>
            <a:picLocks noChangeAspect="1" noChangeArrowheads="1"/>
          </p:cNvPicPr>
          <p:nvPr/>
        </p:nvPicPr>
        <p:blipFill>
          <a:blip r:embed="rId2"/>
          <a:srcRect l="1654" t="1683" r="3307" b="2032"/>
          <a:stretch>
            <a:fillRect/>
          </a:stretch>
        </p:blipFill>
        <p:spPr bwMode="auto">
          <a:xfrm>
            <a:off x="5056187" y="1813719"/>
            <a:ext cx="3475038" cy="4954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</p:pic>
      <p:sp>
        <p:nvSpPr>
          <p:cNvPr id="6" name="Oval 8"/>
          <p:cNvSpPr>
            <a:spLocks noChangeArrowheads="1"/>
          </p:cNvSpPr>
          <p:nvPr/>
        </p:nvSpPr>
        <p:spPr bwMode="auto">
          <a:xfrm>
            <a:off x="6726237" y="3848894"/>
            <a:ext cx="342900" cy="35242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Oval 10"/>
          <p:cNvSpPr>
            <a:spLocks noChangeArrowheads="1"/>
          </p:cNvSpPr>
          <p:nvPr/>
        </p:nvSpPr>
        <p:spPr bwMode="auto">
          <a:xfrm>
            <a:off x="6062662" y="3536156"/>
            <a:ext cx="342900" cy="35242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11"/>
          <p:cNvSpPr>
            <a:spLocks noChangeArrowheads="1"/>
          </p:cNvSpPr>
          <p:nvPr/>
        </p:nvSpPr>
        <p:spPr bwMode="auto">
          <a:xfrm>
            <a:off x="6046787" y="3155156"/>
            <a:ext cx="342900" cy="35242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6383337" y="3136106"/>
            <a:ext cx="342900" cy="35242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6554787" y="3512344"/>
            <a:ext cx="342900" cy="35242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6383337" y="4298156"/>
            <a:ext cx="342900" cy="352425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Oval 16"/>
          <p:cNvSpPr>
            <a:spLocks noChangeArrowheads="1"/>
          </p:cNvSpPr>
          <p:nvPr/>
        </p:nvSpPr>
        <p:spPr bwMode="auto">
          <a:xfrm>
            <a:off x="7808912" y="4282281"/>
            <a:ext cx="342900" cy="352425"/>
          </a:xfrm>
          <a:prstGeom prst="ellipse">
            <a:avLst/>
          </a:prstGeom>
          <a:solidFill>
            <a:schemeClr val="tx2"/>
          </a:solidFill>
          <a:ln w="9525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Burn Classification</a:t>
            </a:r>
            <a:br>
              <a:rPr lang="en-US" dirty="0" smtClean="0"/>
            </a:br>
            <a:r>
              <a:rPr lang="en-US" dirty="0" smtClean="0"/>
              <a:t>By TBSA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Lund Browder Chart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6911" y="1371600"/>
            <a:ext cx="3834314" cy="54714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Burn Classification</a:t>
            </a:r>
            <a:br>
              <a:rPr lang="en-US" dirty="0" smtClean="0"/>
            </a:br>
            <a:r>
              <a:rPr lang="en-US" dirty="0" smtClean="0"/>
              <a:t>By Degree / Thickness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88357" y="2044700"/>
            <a:ext cx="7542867" cy="4432300"/>
          </a:xfrm>
        </p:spPr>
        <p:txBody>
          <a:bodyPr>
            <a:normAutofit/>
          </a:bodyPr>
          <a:lstStyle/>
          <a:p>
            <a:r>
              <a:rPr lang="en-US" dirty="0" smtClean="0"/>
              <a:t>Old: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 degree</a:t>
            </a:r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degree</a:t>
            </a:r>
          </a:p>
          <a:p>
            <a:pPr lvl="1"/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degree</a:t>
            </a:r>
          </a:p>
          <a:p>
            <a:pPr lvl="1"/>
            <a:r>
              <a:rPr lang="en-US" dirty="0" smtClean="0"/>
              <a:t>4</a:t>
            </a:r>
            <a:r>
              <a:rPr lang="en-US" baseline="30000" dirty="0" smtClean="0"/>
              <a:t>th</a:t>
            </a:r>
            <a:r>
              <a:rPr lang="en-US" dirty="0" smtClean="0"/>
              <a:t> degree</a:t>
            </a:r>
          </a:p>
          <a:p>
            <a:r>
              <a:rPr lang="en-US" dirty="0" smtClean="0"/>
              <a:t>New:</a:t>
            </a:r>
          </a:p>
          <a:p>
            <a:pPr lvl="1"/>
            <a:r>
              <a:rPr lang="en-US" dirty="0" smtClean="0"/>
              <a:t>Superficial  (1</a:t>
            </a:r>
            <a:r>
              <a:rPr lang="en-US" baseline="30000" dirty="0" smtClean="0"/>
              <a:t>st</a:t>
            </a:r>
            <a:r>
              <a:rPr lang="en-US" dirty="0" smtClean="0"/>
              <a:t> degree)</a:t>
            </a:r>
          </a:p>
          <a:p>
            <a:pPr lvl="1"/>
            <a:r>
              <a:rPr lang="en-US" dirty="0" smtClean="0"/>
              <a:t>Superficial partial thickness (2</a:t>
            </a:r>
            <a:r>
              <a:rPr lang="en-US" baseline="30000" dirty="0" smtClean="0"/>
              <a:t>nd</a:t>
            </a:r>
            <a:r>
              <a:rPr lang="en-US" dirty="0" smtClean="0"/>
              <a:t> degree)</a:t>
            </a:r>
          </a:p>
          <a:p>
            <a:pPr lvl="1"/>
            <a:r>
              <a:rPr lang="en-US" dirty="0" smtClean="0"/>
              <a:t>Deep partial thickness (2</a:t>
            </a:r>
            <a:r>
              <a:rPr lang="en-US" baseline="30000" dirty="0" smtClean="0"/>
              <a:t>nd</a:t>
            </a:r>
            <a:r>
              <a:rPr lang="en-US" dirty="0" smtClean="0"/>
              <a:t> degree)</a:t>
            </a:r>
          </a:p>
          <a:p>
            <a:pPr lvl="1"/>
            <a:r>
              <a:rPr lang="en-US" dirty="0" smtClean="0"/>
              <a:t>Full thickness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Superficial (1</a:t>
            </a:r>
            <a:r>
              <a:rPr lang="en-US" baseline="30000" dirty="0" smtClean="0"/>
              <a:t>st</a:t>
            </a:r>
            <a:r>
              <a:rPr lang="en-US" dirty="0" smtClean="0"/>
              <a:t> Degree)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7167284" cy="4081463"/>
          </a:xfrm>
        </p:spPr>
        <p:txBody>
          <a:bodyPr/>
          <a:lstStyle/>
          <a:p>
            <a:r>
              <a:rPr lang="en-US" dirty="0" smtClean="0"/>
              <a:t>Damage to the epidermis only </a:t>
            </a:r>
          </a:p>
          <a:p>
            <a:r>
              <a:rPr lang="en-US" dirty="0" smtClean="0"/>
              <a:t>No Need for admission </a:t>
            </a:r>
          </a:p>
          <a:p>
            <a:r>
              <a:rPr lang="en-US" dirty="0" smtClean="0"/>
              <a:t>Heal with in 5 – 7 days </a:t>
            </a:r>
          </a:p>
          <a:p>
            <a:r>
              <a:rPr lang="en-US" dirty="0" smtClean="0"/>
              <a:t>No scarring</a:t>
            </a:r>
          </a:p>
          <a:p>
            <a:r>
              <a:rPr lang="en-US" dirty="0" smtClean="0"/>
              <a:t>Needs ONLY analgesia 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3886200"/>
            <a:ext cx="5334000" cy="293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pic>
        <p:nvPicPr>
          <p:cNvPr id="4" name="Content Placeholder 3" descr="sunburn-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2133600"/>
            <a:ext cx="4140200" cy="4445000"/>
          </a:xfrm>
        </p:spPr>
      </p:pic>
      <p:pic>
        <p:nvPicPr>
          <p:cNvPr id="6" name="Picture 5" descr="Sunbur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713" y="2667000"/>
            <a:ext cx="3726512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-31750"/>
            <a:ext cx="4775200" cy="692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700" y="-69850"/>
            <a:ext cx="4546600" cy="6997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Definition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2044700"/>
            <a:ext cx="7698442" cy="4279900"/>
          </a:xfrm>
        </p:spPr>
        <p:txBody>
          <a:bodyPr/>
          <a:lstStyle/>
          <a:p>
            <a:r>
              <a:rPr lang="en-US" dirty="0" smtClean="0"/>
              <a:t>Thermal, chemical or electrical injury sufficient enough to cause tissue disruption, </a:t>
            </a:r>
            <a:r>
              <a:rPr lang="en-US" dirty="0" err="1" smtClean="0"/>
              <a:t>denaturation</a:t>
            </a:r>
            <a:r>
              <a:rPr lang="en-US" dirty="0" smtClean="0"/>
              <a:t>, or even death</a:t>
            </a:r>
          </a:p>
          <a:p>
            <a:endParaRPr lang="en-US" dirty="0" smtClean="0"/>
          </a:p>
          <a:p>
            <a:r>
              <a:rPr lang="en-US" dirty="0" smtClean="0"/>
              <a:t>Carry a risk of permanent :</a:t>
            </a:r>
          </a:p>
          <a:p>
            <a:pPr lvl="1"/>
            <a:r>
              <a:rPr lang="en-US" dirty="0" smtClean="0"/>
              <a:t>Disfigurement</a:t>
            </a:r>
          </a:p>
          <a:p>
            <a:pPr lvl="1"/>
            <a:r>
              <a:rPr lang="en-US" dirty="0" smtClean="0"/>
              <a:t>Impairment of function 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188259"/>
            <a:ext cx="7918450" cy="788894"/>
          </a:xfrm>
        </p:spPr>
        <p:txBody>
          <a:bodyPr/>
          <a:lstStyle/>
          <a:p>
            <a:pPr algn="l"/>
            <a:r>
              <a:rPr lang="en-US" dirty="0" smtClean="0"/>
              <a:t>Partial Thickness (2</a:t>
            </a:r>
            <a:r>
              <a:rPr lang="en-US" baseline="30000" dirty="0" smtClean="0"/>
              <a:t>nd</a:t>
            </a:r>
            <a:r>
              <a:rPr lang="en-US" dirty="0" smtClean="0"/>
              <a:t> Degree)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0" y="977153"/>
            <a:ext cx="4663313" cy="4068763"/>
          </a:xfrm>
        </p:spPr>
        <p:txBody>
          <a:bodyPr>
            <a:normAutofit/>
          </a:bodyPr>
          <a:lstStyle/>
          <a:p>
            <a:r>
              <a:rPr lang="en-US" dirty="0" smtClean="0"/>
              <a:t>Superficial Partial thickness	</a:t>
            </a:r>
          </a:p>
          <a:p>
            <a:pPr lvl="1"/>
            <a:r>
              <a:rPr lang="en-US" dirty="0" smtClean="0"/>
              <a:t>Epidermis and upper dermis </a:t>
            </a:r>
          </a:p>
          <a:p>
            <a:pPr lvl="1"/>
            <a:r>
              <a:rPr lang="en-US" dirty="0" smtClean="0"/>
              <a:t>Pink, painful, swollen </a:t>
            </a:r>
          </a:p>
          <a:p>
            <a:pPr lvl="1"/>
            <a:r>
              <a:rPr lang="en-US" dirty="0" smtClean="0"/>
              <a:t>Fluid loss  </a:t>
            </a:r>
          </a:p>
          <a:p>
            <a:pPr lvl="1"/>
            <a:r>
              <a:rPr lang="en-US" dirty="0" smtClean="0"/>
              <a:t>BLISTER </a:t>
            </a:r>
          </a:p>
          <a:p>
            <a:pPr lvl="1"/>
            <a:r>
              <a:rPr lang="en-US" dirty="0" smtClean="0"/>
              <a:t>Heal with-in 2 weeks</a:t>
            </a:r>
          </a:p>
          <a:p>
            <a:pPr lvl="2"/>
            <a:r>
              <a:rPr lang="en-US" dirty="0" smtClean="0"/>
              <a:t>From epidermal appendages</a:t>
            </a:r>
          </a:p>
          <a:p>
            <a:pPr lvl="2"/>
            <a:r>
              <a:rPr lang="en-US" dirty="0" smtClean="0"/>
              <a:t>DAILY DRESSING</a:t>
            </a:r>
          </a:p>
          <a:p>
            <a:pPr lvl="2"/>
            <a:r>
              <a:rPr lang="en-US" dirty="0" smtClean="0"/>
              <a:t>Minimal scarring  </a:t>
            </a:r>
          </a:p>
          <a:p>
            <a:pPr lvl="1"/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419600" y="977153"/>
            <a:ext cx="4724399" cy="4068763"/>
          </a:xfrm>
        </p:spPr>
        <p:txBody>
          <a:bodyPr>
            <a:normAutofit/>
          </a:bodyPr>
          <a:lstStyle/>
          <a:p>
            <a:r>
              <a:rPr lang="en-US" dirty="0" smtClean="0"/>
              <a:t>Deep partial thickness</a:t>
            </a:r>
          </a:p>
          <a:p>
            <a:pPr lvl="1"/>
            <a:r>
              <a:rPr lang="en-US" dirty="0" smtClean="0"/>
              <a:t>Epidermis and most of the dermis </a:t>
            </a:r>
          </a:p>
          <a:p>
            <a:pPr lvl="1"/>
            <a:r>
              <a:rPr lang="en-US" dirty="0" smtClean="0"/>
              <a:t>Treat like 3</a:t>
            </a:r>
            <a:r>
              <a:rPr lang="en-US" baseline="30000" dirty="0" smtClean="0"/>
              <a:t>rd</a:t>
            </a:r>
            <a:r>
              <a:rPr lang="en-US" dirty="0" smtClean="0"/>
              <a:t> degree burn </a:t>
            </a:r>
          </a:p>
          <a:p>
            <a:pPr lvl="1"/>
            <a:r>
              <a:rPr lang="en-US" dirty="0" smtClean="0"/>
              <a:t>Less or not painful </a:t>
            </a:r>
          </a:p>
          <a:p>
            <a:pPr lvl="1"/>
            <a:r>
              <a:rPr lang="en-US" dirty="0" smtClean="0"/>
              <a:t>Rarely Blister </a:t>
            </a:r>
          </a:p>
          <a:p>
            <a:pPr lvl="1"/>
            <a:r>
              <a:rPr lang="en-US" dirty="0" smtClean="0"/>
              <a:t>Prolonged inflammatory phase cause scarring</a:t>
            </a:r>
          </a:p>
          <a:p>
            <a:pPr lvl="2"/>
            <a:r>
              <a:rPr lang="en-US" dirty="0" smtClean="0"/>
              <a:t>Leave an ugly hypertrophic scar </a:t>
            </a:r>
          </a:p>
          <a:p>
            <a:pPr lvl="1"/>
            <a:r>
              <a:rPr lang="en-US" dirty="0" smtClean="0"/>
              <a:t>NEEDS DEBRIDEMENT &amp; SKIN GRAFT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0"/>
            <a:ext cx="4572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313" y="4572000"/>
            <a:ext cx="4480687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pic>
        <p:nvPicPr>
          <p:cNvPr id="4" name="Content Placeholder 3" descr="burn blister.bmp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1371600"/>
            <a:ext cx="5358016" cy="51962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pic>
        <p:nvPicPr>
          <p:cNvPr id="4" name="Content Placeholder 3" descr="burn dee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0240" y="2209800"/>
            <a:ext cx="5054330" cy="3276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188259"/>
            <a:ext cx="7918450" cy="78889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Full Thickness (3</a:t>
            </a:r>
            <a:r>
              <a:rPr lang="en-US" baseline="30000" dirty="0" smtClean="0"/>
              <a:t>rd</a:t>
            </a:r>
            <a:r>
              <a:rPr lang="en-US" dirty="0" smtClean="0"/>
              <a:t> Degree Burns 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775" y="1295400"/>
            <a:ext cx="8150225" cy="40814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Epidermis and total dermis including the epidermal appendages</a:t>
            </a:r>
          </a:p>
          <a:p>
            <a:r>
              <a:rPr lang="en-US" dirty="0" smtClean="0"/>
              <a:t>Destroyed tissue undergoes </a:t>
            </a:r>
            <a:r>
              <a:rPr lang="en-US" dirty="0" err="1" smtClean="0"/>
              <a:t>coagulative</a:t>
            </a:r>
            <a:r>
              <a:rPr lang="en-US" dirty="0" smtClean="0"/>
              <a:t> necrosis  </a:t>
            </a:r>
          </a:p>
          <a:p>
            <a:r>
              <a:rPr lang="en-US" dirty="0" smtClean="0"/>
              <a:t>Not painful </a:t>
            </a:r>
          </a:p>
          <a:p>
            <a:r>
              <a:rPr lang="en-US" dirty="0" smtClean="0"/>
              <a:t>No Blister </a:t>
            </a:r>
          </a:p>
          <a:p>
            <a:r>
              <a:rPr lang="en-US" dirty="0" smtClean="0"/>
              <a:t>Marble or leathery like appearance </a:t>
            </a:r>
          </a:p>
          <a:p>
            <a:r>
              <a:rPr lang="en-US" dirty="0" smtClean="0"/>
              <a:t>THROMBOSED VEINS</a:t>
            </a:r>
          </a:p>
          <a:p>
            <a:r>
              <a:rPr lang="en-US" dirty="0" smtClean="0"/>
              <a:t>Cause significant Scarring due inward growing and movement of the cells  </a:t>
            </a:r>
          </a:p>
          <a:p>
            <a:r>
              <a:rPr lang="en-US" dirty="0" smtClean="0"/>
              <a:t>NEEDS DEBRIDEMENT &amp; SKIN GRAFT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4653262"/>
            <a:ext cx="3886200" cy="22047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pic>
        <p:nvPicPr>
          <p:cNvPr id="4" name="Content Placeholder 3" descr="IMG_006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71600"/>
            <a:ext cx="4673600" cy="3665210"/>
          </a:xfrm>
        </p:spPr>
      </p:pic>
      <p:pic>
        <p:nvPicPr>
          <p:cNvPr id="5" name="Picture 4" descr="IMG_00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1400175"/>
            <a:ext cx="4470400" cy="3636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600" y="-38100"/>
            <a:ext cx="4622800" cy="6934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0" y="-82550"/>
            <a:ext cx="4673600" cy="70231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Full Thickness (4</a:t>
            </a:r>
            <a:r>
              <a:rPr lang="en-US" baseline="30000" dirty="0" smtClean="0"/>
              <a:t>th</a:t>
            </a:r>
            <a:r>
              <a:rPr lang="en-US" dirty="0" smtClean="0"/>
              <a:t> Degree)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Injury extends to the underlying structures </a:t>
            </a:r>
          </a:p>
          <a:p>
            <a:pPr lvl="1"/>
            <a:r>
              <a:rPr lang="en-US" dirty="0" smtClean="0"/>
              <a:t>Muscle, Fascia, Bone </a:t>
            </a:r>
          </a:p>
          <a:p>
            <a:pPr lvl="1"/>
            <a:r>
              <a:rPr lang="en-US" dirty="0" smtClean="0"/>
              <a:t>Charring of the tissue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endParaRPr lang="en-US" dirty="0"/>
          </a:p>
        </p:txBody>
      </p:sp>
      <p:pic>
        <p:nvPicPr>
          <p:cNvPr id="4" name="Content Placeholder 3" descr="IMGP213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2740" y="2044700"/>
            <a:ext cx="6138520" cy="4081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Determination of Burn Depth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Mechanism </a:t>
            </a:r>
          </a:p>
          <a:p>
            <a:pPr lvl="1"/>
            <a:r>
              <a:rPr lang="en-US" dirty="0" smtClean="0"/>
              <a:t>Scald : Short Vs. Long </a:t>
            </a:r>
          </a:p>
          <a:p>
            <a:pPr lvl="1"/>
            <a:r>
              <a:rPr lang="en-US" dirty="0" smtClean="0"/>
              <a:t>Flame, Chemical , Electrical</a:t>
            </a:r>
          </a:p>
          <a:p>
            <a:r>
              <a:rPr lang="en-US" dirty="0" smtClean="0"/>
              <a:t>Appearance </a:t>
            </a:r>
          </a:p>
          <a:p>
            <a:pPr lvl="1"/>
            <a:r>
              <a:rPr lang="en-US" dirty="0" err="1" smtClean="0"/>
              <a:t>Erythema</a:t>
            </a:r>
            <a:r>
              <a:rPr lang="en-US" dirty="0" smtClean="0"/>
              <a:t>, Blister, </a:t>
            </a:r>
            <a:r>
              <a:rPr lang="en-US" dirty="0" err="1" smtClean="0"/>
              <a:t>Eschar</a:t>
            </a:r>
            <a:r>
              <a:rPr lang="en-US" dirty="0" smtClean="0"/>
              <a:t>, </a:t>
            </a:r>
            <a:r>
              <a:rPr lang="en-US" dirty="0" err="1" smtClean="0"/>
              <a:t>thrombosed</a:t>
            </a:r>
            <a:r>
              <a:rPr lang="en-US" dirty="0" smtClean="0"/>
              <a:t> veins</a:t>
            </a:r>
          </a:p>
          <a:p>
            <a:r>
              <a:rPr lang="en-US" dirty="0" smtClean="0"/>
              <a:t>Sensation </a:t>
            </a:r>
          </a:p>
          <a:p>
            <a:r>
              <a:rPr lang="en-US" dirty="0" smtClean="0"/>
              <a:t>Time to healing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Epidemiology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1752600"/>
            <a:ext cx="4040188" cy="459105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Males&gt;Females </a:t>
            </a:r>
          </a:p>
          <a:p>
            <a:pPr lvl="0"/>
            <a:r>
              <a:rPr lang="en-US" dirty="0" smtClean="0"/>
              <a:t>2 peaks at :</a:t>
            </a:r>
          </a:p>
          <a:p>
            <a:pPr lvl="1"/>
            <a:r>
              <a:rPr lang="en-US" dirty="0" smtClean="0"/>
              <a:t>0 - 5yrs </a:t>
            </a:r>
          </a:p>
          <a:p>
            <a:pPr lvl="1"/>
            <a:r>
              <a:rPr lang="en-US" dirty="0" smtClean="0"/>
              <a:t>25 - 35yrs</a:t>
            </a:r>
          </a:p>
          <a:p>
            <a:r>
              <a:rPr lang="en-US" dirty="0" smtClean="0"/>
              <a:t>80% of burns are less than 20%TBSA</a:t>
            </a:r>
          </a:p>
          <a:p>
            <a:r>
              <a:rPr lang="en-US" dirty="0" smtClean="0"/>
              <a:t>Pediatrics </a:t>
            </a:r>
          </a:p>
          <a:p>
            <a:pPr lvl="1"/>
            <a:r>
              <a:rPr lang="en-US" dirty="0" smtClean="0"/>
              <a:t>Scald Burns &gt;80%</a:t>
            </a:r>
          </a:p>
          <a:p>
            <a:pPr lvl="1"/>
            <a:r>
              <a:rPr lang="en-US" dirty="0" smtClean="0"/>
              <a:t>Account for 45% of Hospital Admission </a:t>
            </a:r>
          </a:p>
          <a:p>
            <a:pPr lvl="1"/>
            <a:r>
              <a:rPr lang="en-US" dirty="0" smtClean="0"/>
              <a:t>33%  due to child abuse 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1752600"/>
            <a:ext cx="4041775" cy="4591050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Elderly :</a:t>
            </a:r>
          </a:p>
          <a:p>
            <a:pPr lvl="1"/>
            <a:r>
              <a:rPr lang="en-US" dirty="0" smtClean="0"/>
              <a:t>Impaired mobility, poor coordination,  decrease awareness to pain</a:t>
            </a:r>
          </a:p>
          <a:p>
            <a:pPr lvl="1"/>
            <a:r>
              <a:rPr lang="en-US" dirty="0" smtClean="0"/>
              <a:t>Abuse/neglect </a:t>
            </a:r>
          </a:p>
          <a:p>
            <a:pPr lvl="0"/>
            <a:r>
              <a:rPr lang="en-US" dirty="0" smtClean="0"/>
              <a:t>Factors that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</a:t>
            </a:r>
            <a:r>
              <a:rPr lang="en-US" dirty="0" smtClean="0"/>
              <a:t> mortality :</a:t>
            </a:r>
          </a:p>
          <a:p>
            <a:pPr lvl="1"/>
            <a:r>
              <a:rPr lang="en-US" dirty="0" smtClean="0"/>
              <a:t>Age greater than 60</a:t>
            </a:r>
          </a:p>
          <a:p>
            <a:pPr lvl="1"/>
            <a:r>
              <a:rPr lang="en-US" dirty="0" smtClean="0"/>
              <a:t>Greater than 40% TBSA</a:t>
            </a:r>
          </a:p>
          <a:p>
            <a:pPr lvl="1"/>
            <a:r>
              <a:rPr lang="en-US" dirty="0" smtClean="0"/>
              <a:t>Inhalation injury</a:t>
            </a:r>
          </a:p>
          <a:p>
            <a:r>
              <a:rPr lang="en-US" dirty="0" smtClean="0"/>
              <a:t>Alcohol is a common contributing factor </a:t>
            </a:r>
          </a:p>
          <a:p>
            <a:pPr>
              <a:buNone/>
            </a:pPr>
            <a:r>
              <a:rPr lang="en-US" dirty="0" smtClean="0"/>
              <a:t> 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Prognosis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2044700"/>
            <a:ext cx="8155642" cy="4081463"/>
          </a:xfrm>
        </p:spPr>
        <p:txBody>
          <a:bodyPr>
            <a:normAutofit fontScale="32500" lnSpcReduction="20000"/>
          </a:bodyPr>
          <a:lstStyle/>
          <a:p>
            <a:r>
              <a:rPr lang="en-US" sz="6400" dirty="0" smtClean="0"/>
              <a:t>Age, and General condition </a:t>
            </a:r>
          </a:p>
          <a:p>
            <a:r>
              <a:rPr lang="en-US" sz="6400" dirty="0" smtClean="0"/>
              <a:t>Extent of the Burn </a:t>
            </a:r>
          </a:p>
          <a:p>
            <a:pPr lvl="1"/>
            <a:r>
              <a:rPr lang="en-US" sz="6400" dirty="0" smtClean="0"/>
              <a:t>The TBSA the smaller the burn the better the prognosis, and vise versa</a:t>
            </a:r>
          </a:p>
          <a:p>
            <a:r>
              <a:rPr lang="en-US" sz="6400" dirty="0" smtClean="0"/>
              <a:t>Depth of the Burn </a:t>
            </a:r>
          </a:p>
          <a:p>
            <a:pPr lvl="1"/>
            <a:r>
              <a:rPr lang="en-US" sz="6400" dirty="0" smtClean="0"/>
              <a:t>Superficial burns heal with in 2 – 3 weeks </a:t>
            </a:r>
          </a:p>
          <a:p>
            <a:pPr lvl="1"/>
            <a:r>
              <a:rPr lang="en-US" sz="6400" dirty="0" smtClean="0"/>
              <a:t>The deeper the burn the higher the risk of infection </a:t>
            </a:r>
          </a:p>
          <a:p>
            <a:r>
              <a:rPr lang="en-US" sz="6400" dirty="0" smtClean="0"/>
              <a:t>Site of the Burn </a:t>
            </a:r>
          </a:p>
          <a:p>
            <a:pPr lvl="1"/>
            <a:r>
              <a:rPr lang="en-US" sz="6400" dirty="0" smtClean="0"/>
              <a:t>Due to appearance and functional impairment </a:t>
            </a:r>
          </a:p>
          <a:p>
            <a:r>
              <a:rPr lang="en-US" sz="6400" dirty="0" smtClean="0"/>
              <a:t>Inhalation Injury</a:t>
            </a:r>
            <a:r>
              <a:rPr lang="en-US" dirty="0" smtClean="0"/>
              <a:t>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Burn 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775" y="2044700"/>
            <a:ext cx="7918449" cy="4508500"/>
          </a:xfrm>
        </p:spPr>
        <p:txBody>
          <a:bodyPr>
            <a:normAutofit/>
          </a:bodyPr>
          <a:lstStyle/>
          <a:p>
            <a:r>
              <a:rPr lang="en-US" dirty="0" smtClean="0"/>
              <a:t>First Aid </a:t>
            </a:r>
          </a:p>
          <a:p>
            <a:pPr lvl="1"/>
            <a:r>
              <a:rPr lang="en-US" dirty="0" smtClean="0"/>
              <a:t>Stop the burning process </a:t>
            </a:r>
          </a:p>
          <a:p>
            <a:pPr lvl="2"/>
            <a:r>
              <a:rPr lang="en-US" dirty="0" smtClean="0"/>
              <a:t>Victim should stay flat to avoid inhalation of smoke and fumes </a:t>
            </a:r>
          </a:p>
          <a:p>
            <a:pPr lvl="2"/>
            <a:r>
              <a:rPr lang="en-US" dirty="0" smtClean="0"/>
              <a:t>Remove all burned clothes </a:t>
            </a:r>
          </a:p>
          <a:p>
            <a:pPr lvl="2"/>
            <a:r>
              <a:rPr lang="en-US" dirty="0" smtClean="0"/>
              <a:t>Apply cold water Vs. Hypothermia </a:t>
            </a:r>
          </a:p>
          <a:p>
            <a:pPr lvl="1"/>
            <a:r>
              <a:rPr lang="en-US" dirty="0" smtClean="0"/>
              <a:t>Chemical Burns </a:t>
            </a:r>
          </a:p>
          <a:p>
            <a:pPr lvl="2"/>
            <a:r>
              <a:rPr lang="en-US" dirty="0" smtClean="0"/>
              <a:t>Copious irrigation</a:t>
            </a:r>
          </a:p>
          <a:p>
            <a:pPr lvl="1"/>
            <a:r>
              <a:rPr lang="en-US" dirty="0" smtClean="0"/>
              <a:t>Electrical Burns </a:t>
            </a:r>
          </a:p>
          <a:p>
            <a:pPr lvl="2"/>
            <a:r>
              <a:rPr lang="en-US" dirty="0" smtClean="0"/>
              <a:t>Switch off the current, or by pushing the victim away from the current source with a non-conducting object   </a:t>
            </a:r>
          </a:p>
          <a:p>
            <a:pPr lvl="2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Burn 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Avoid Wound Contamination </a:t>
            </a:r>
          </a:p>
          <a:p>
            <a:pPr lvl="1"/>
            <a:r>
              <a:rPr lang="en-US" dirty="0" smtClean="0"/>
              <a:t>Burn must be covered with clean sheet </a:t>
            </a:r>
          </a:p>
          <a:p>
            <a:pPr lvl="1"/>
            <a:r>
              <a:rPr lang="en-US" dirty="0" smtClean="0"/>
              <a:t>Avoid using house hold items </a:t>
            </a:r>
          </a:p>
          <a:p>
            <a:pPr lvl="2"/>
            <a:r>
              <a:rPr lang="en-US" dirty="0" smtClean="0"/>
              <a:t>It might convert partial injury to a full thickness one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Burn 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44700"/>
            <a:ext cx="7167284" cy="408146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/>
              <a:t>ABCs - Life preservation</a:t>
            </a:r>
          </a:p>
          <a:p>
            <a:pPr lvl="0"/>
            <a:r>
              <a:rPr lang="en-US" dirty="0" smtClean="0"/>
              <a:t>History</a:t>
            </a:r>
            <a:r>
              <a:rPr lang="en-US" dirty="0"/>
              <a:t>: </a:t>
            </a:r>
          </a:p>
          <a:p>
            <a:pPr lvl="3"/>
            <a:r>
              <a:rPr lang="en-US" dirty="0"/>
              <a:t>Agent of injury</a:t>
            </a:r>
          </a:p>
          <a:p>
            <a:pPr lvl="3"/>
            <a:r>
              <a:rPr lang="en-US" dirty="0"/>
              <a:t>Medical co-morbidities </a:t>
            </a:r>
          </a:p>
          <a:p>
            <a:pPr lvl="0"/>
            <a:r>
              <a:rPr lang="en-US" dirty="0"/>
              <a:t>Physical exam: 	</a:t>
            </a:r>
          </a:p>
          <a:p>
            <a:pPr lvl="3"/>
            <a:r>
              <a:rPr lang="en-US" dirty="0"/>
              <a:t>Inhalational component? </a:t>
            </a:r>
          </a:p>
          <a:p>
            <a:pPr lvl="3"/>
            <a:r>
              <a:rPr lang="en-US" dirty="0"/>
              <a:t>Estimation of </a:t>
            </a:r>
            <a:r>
              <a:rPr lang="en-US" dirty="0" smtClean="0"/>
              <a:t>depth</a:t>
            </a:r>
          </a:p>
          <a:p>
            <a:pPr lvl="3"/>
            <a:r>
              <a:rPr lang="en-US" dirty="0" smtClean="0"/>
              <a:t>Estimation of TBSA of burn  </a:t>
            </a:r>
            <a:endParaRPr lang="en-US" dirty="0"/>
          </a:p>
          <a:p>
            <a:pPr lvl="0"/>
            <a:r>
              <a:rPr lang="en-US" dirty="0"/>
              <a:t>Determination: Severity of injury and triage/transfer</a:t>
            </a:r>
          </a:p>
          <a:p>
            <a:pPr lvl="0"/>
            <a:r>
              <a:rPr lang="en-US" dirty="0"/>
              <a:t>Irrigation and debridement of wounds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5480050" cy="6925338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59591"/>
            <a:ext cx="5467350" cy="669840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582706"/>
            <a:ext cx="7918450" cy="788894"/>
          </a:xfrm>
        </p:spPr>
        <p:txBody>
          <a:bodyPr/>
          <a:lstStyle/>
          <a:p>
            <a:r>
              <a:rPr lang="en-US" dirty="0" smtClean="0"/>
              <a:t>Transfer Criteria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371600"/>
            <a:ext cx="512445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Inhalation Injuries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en-CA" dirty="0" smtClean="0"/>
              <a:t>The mechanisms of inhalation injury can be divided into three broad areas</a:t>
            </a:r>
            <a:endParaRPr lang="en-US" dirty="0" smtClean="0"/>
          </a:p>
          <a:p>
            <a:pPr lvl="1"/>
            <a:r>
              <a:rPr lang="en-CA" dirty="0" smtClean="0"/>
              <a:t>Inhalation of products of combustion</a:t>
            </a:r>
            <a:endParaRPr lang="en-US" dirty="0" smtClean="0"/>
          </a:p>
          <a:p>
            <a:pPr lvl="1"/>
            <a:r>
              <a:rPr lang="en-CA" dirty="0" smtClean="0"/>
              <a:t>Carbon monoxide inhalation</a:t>
            </a:r>
            <a:endParaRPr lang="en-US" dirty="0" smtClean="0"/>
          </a:p>
          <a:p>
            <a:pPr lvl="1"/>
            <a:r>
              <a:rPr lang="en-CA" dirty="0" smtClean="0"/>
              <a:t>Direct thermal injury to the upper aero-digestive tract</a:t>
            </a:r>
          </a:p>
          <a:p>
            <a:r>
              <a:rPr lang="en-CA" dirty="0" smtClean="0"/>
              <a:t>Suspect inhalation injury if:</a:t>
            </a:r>
            <a:endParaRPr lang="en-US" dirty="0" smtClean="0"/>
          </a:p>
          <a:p>
            <a:pPr lvl="1"/>
            <a:r>
              <a:rPr lang="en-CA" dirty="0" smtClean="0"/>
              <a:t>Flame burn in a closed space</a:t>
            </a:r>
            <a:endParaRPr lang="en-US" dirty="0" smtClean="0"/>
          </a:p>
          <a:p>
            <a:pPr lvl="1"/>
            <a:r>
              <a:rPr lang="en-CA" dirty="0" smtClean="0"/>
              <a:t>Singed  (burned) nasal hair</a:t>
            </a:r>
            <a:endParaRPr lang="en-US" dirty="0" smtClean="0"/>
          </a:p>
          <a:p>
            <a:pPr lvl="1"/>
            <a:r>
              <a:rPr lang="en-CA" dirty="0" smtClean="0"/>
              <a:t>Facial or </a:t>
            </a:r>
            <a:r>
              <a:rPr lang="en-CA" dirty="0" err="1" smtClean="0"/>
              <a:t>oropharyngeal</a:t>
            </a:r>
            <a:r>
              <a:rPr lang="en-CA" dirty="0" smtClean="0"/>
              <a:t> burns</a:t>
            </a:r>
            <a:endParaRPr lang="en-US" dirty="0" smtClean="0"/>
          </a:p>
          <a:p>
            <a:pPr lvl="1"/>
            <a:r>
              <a:rPr lang="en-CA" dirty="0" smtClean="0"/>
              <a:t>Expectoration of carbonaceous (blackish) sputum</a:t>
            </a:r>
            <a:endParaRPr lang="en-US" dirty="0" smtClean="0"/>
          </a:p>
          <a:p>
            <a:pPr lvl="1"/>
            <a:r>
              <a:rPr lang="en-CA" dirty="0" smtClean="0"/>
              <a:t>Signs of upper respiratory obstruction—such as crowing, dyspnoea, cough,  </a:t>
            </a:r>
            <a:r>
              <a:rPr lang="en-CA" dirty="0" err="1" smtClean="0"/>
              <a:t>stridor</a:t>
            </a:r>
            <a:r>
              <a:rPr lang="en-CA" dirty="0" smtClean="0"/>
              <a:t>, or air hunger 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acial Bur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44000" cy="69605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4" y="582706"/>
            <a:ext cx="8531225" cy="788894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Inhalation Injury / CO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4644076" cy="4068763"/>
          </a:xfrm>
        </p:spPr>
        <p:txBody>
          <a:bodyPr>
            <a:normAutofit fontScale="70000" lnSpcReduction="20000"/>
          </a:bodyPr>
          <a:lstStyle/>
          <a:p>
            <a:r>
              <a:rPr lang="en-CA" sz="2909" dirty="0" smtClean="0"/>
              <a:t>Odourless, tasteless gas</a:t>
            </a:r>
            <a:endParaRPr lang="en-US" sz="2909" dirty="0" smtClean="0"/>
          </a:p>
          <a:p>
            <a:pPr lvl="0"/>
            <a:r>
              <a:rPr lang="en-CA" sz="2909" dirty="0" smtClean="0"/>
              <a:t>Impairs tissue oxygenation by preferentially binding to </a:t>
            </a:r>
            <a:r>
              <a:rPr lang="en-CA" sz="2909" dirty="0" err="1" smtClean="0"/>
              <a:t>Hgb</a:t>
            </a:r>
            <a:r>
              <a:rPr lang="en-CA" sz="2909" dirty="0" smtClean="0"/>
              <a:t> </a:t>
            </a:r>
            <a:endParaRPr lang="en-US" sz="2909" dirty="0" smtClean="0"/>
          </a:p>
          <a:p>
            <a:pPr lvl="0"/>
            <a:r>
              <a:rPr lang="en-CA" sz="2909" dirty="0" smtClean="0"/>
              <a:t>Affinity 240 times that of oxygen</a:t>
            </a:r>
            <a:endParaRPr lang="en-US" sz="2909" dirty="0" smtClean="0"/>
          </a:p>
          <a:p>
            <a:pPr lvl="0"/>
            <a:r>
              <a:rPr lang="en-CA" sz="2909" dirty="0" smtClean="0"/>
              <a:t>shifts the </a:t>
            </a:r>
            <a:r>
              <a:rPr lang="en-CA" sz="2909" dirty="0" err="1" smtClean="0"/>
              <a:t>Hb</a:t>
            </a:r>
            <a:r>
              <a:rPr lang="en-CA" sz="2909" dirty="0" smtClean="0"/>
              <a:t> dissociation curve to the left decreasing O2 delivery</a:t>
            </a:r>
            <a:endParaRPr lang="en-US" sz="2909" dirty="0" smtClean="0"/>
          </a:p>
          <a:p>
            <a:pPr lvl="0">
              <a:buNone/>
            </a:pPr>
            <a:r>
              <a:rPr lang="en-CA" dirty="0" smtClean="0"/>
              <a:t> </a:t>
            </a:r>
            <a:endParaRPr lang="en-US" dirty="0" smtClean="0"/>
          </a:p>
          <a:p>
            <a:pPr>
              <a:buNone/>
            </a:pPr>
            <a:r>
              <a:rPr lang="en-CA" dirty="0" smtClean="0"/>
              <a:t> </a:t>
            </a:r>
            <a:endParaRPr lang="en-US" sz="40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2057400"/>
            <a:ext cx="3867912" cy="406876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CA" sz="2880" dirty="0" smtClean="0"/>
              <a:t>Signs include: </a:t>
            </a:r>
            <a:endParaRPr lang="en-US" sz="2880" dirty="0" smtClean="0"/>
          </a:p>
          <a:p>
            <a:pPr lvl="1"/>
            <a:r>
              <a:rPr lang="en-CA" sz="2880" dirty="0" smtClean="0"/>
              <a:t>Headache</a:t>
            </a:r>
            <a:endParaRPr lang="en-US" sz="2880" dirty="0" smtClean="0"/>
          </a:p>
          <a:p>
            <a:pPr lvl="1"/>
            <a:r>
              <a:rPr lang="en-CA" sz="2880" dirty="0" smtClean="0"/>
              <a:t>cherry red lips</a:t>
            </a:r>
            <a:endParaRPr lang="en-US" sz="2880" dirty="0" smtClean="0"/>
          </a:p>
          <a:p>
            <a:pPr lvl="1"/>
            <a:r>
              <a:rPr lang="en-CA" sz="2880" dirty="0" smtClean="0"/>
              <a:t>arrhythmias</a:t>
            </a:r>
            <a:endParaRPr lang="en-US" sz="2880" dirty="0" smtClean="0"/>
          </a:p>
          <a:p>
            <a:pPr lvl="1"/>
            <a:r>
              <a:rPr lang="en-CA" sz="2880" dirty="0" smtClean="0"/>
              <a:t>acidosis</a:t>
            </a:r>
            <a:endParaRPr lang="en-US" sz="2880" dirty="0" smtClean="0"/>
          </a:p>
          <a:p>
            <a:pPr lvl="1"/>
            <a:r>
              <a:rPr lang="en-CA" sz="2880" dirty="0" smtClean="0"/>
              <a:t>seizures</a:t>
            </a:r>
            <a:endParaRPr lang="en-US" sz="2880" dirty="0" smtClean="0"/>
          </a:p>
          <a:p>
            <a:pPr lvl="1"/>
            <a:r>
              <a:rPr lang="en-CA" sz="2880" dirty="0" smtClean="0"/>
              <a:t>LOC </a:t>
            </a:r>
            <a:endParaRPr lang="en-US" sz="2880" dirty="0" smtClean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Burns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775" y="2044700"/>
            <a:ext cx="7918449" cy="40814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Scalds (hot liquids)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most common type in children</a:t>
            </a:r>
          </a:p>
          <a:p>
            <a:r>
              <a:rPr lang="en-US" dirty="0" smtClean="0">
                <a:sym typeface="Wingdings"/>
              </a:rPr>
              <a:t>Flame (thermal) 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most common in adults</a:t>
            </a:r>
          </a:p>
          <a:p>
            <a:r>
              <a:rPr lang="en-US" dirty="0" smtClean="0">
                <a:sym typeface="Wingdings"/>
              </a:rPr>
              <a:t>Electrical</a:t>
            </a:r>
          </a:p>
          <a:p>
            <a:r>
              <a:rPr lang="en-US" dirty="0" smtClean="0">
                <a:sym typeface="Wingdings"/>
              </a:rPr>
              <a:t>Chemical</a:t>
            </a:r>
          </a:p>
          <a:p>
            <a:r>
              <a:rPr lang="en-US" dirty="0" smtClean="0">
                <a:sym typeface="Wingdings"/>
              </a:rPr>
              <a:t>Frictional</a:t>
            </a:r>
          </a:p>
          <a:p>
            <a:r>
              <a:rPr lang="en-US" dirty="0" smtClean="0">
                <a:sym typeface="Wingdings"/>
              </a:rPr>
              <a:t>Flash</a:t>
            </a:r>
          </a:p>
          <a:p>
            <a:r>
              <a:rPr lang="en-US" dirty="0" smtClean="0">
                <a:sym typeface="Wingdings"/>
              </a:rPr>
              <a:t>Contact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Inhalation Injury </a:t>
            </a:r>
            <a:br>
              <a:rPr lang="en-US" dirty="0" smtClean="0"/>
            </a:br>
            <a:r>
              <a:rPr lang="en-US" dirty="0" smtClean="0"/>
              <a:t>Carbon Monoxide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457200" y="2438400"/>
          <a:ext cx="8229600" cy="3162299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057400"/>
                <a:gridCol w="6172200"/>
              </a:tblGrid>
              <a:tr h="838199"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Co Level 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 smtClean="0"/>
                        <a:t>Symptoms</a:t>
                      </a:r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0 - 5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Normal Value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r>
                        <a:rPr lang="en-US" baseline="0" dirty="0" smtClean="0"/>
                        <a:t> - 20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Headache, Confusion </a:t>
                      </a:r>
                      <a:endParaRPr lang="en-US" dirty="0"/>
                    </a:p>
                  </a:txBody>
                  <a:tcPr/>
                </a:tc>
              </a:tr>
              <a:tr h="528320">
                <a:tc>
                  <a:txBody>
                    <a:bodyPr/>
                    <a:lstStyle/>
                    <a:p>
                      <a:r>
                        <a:rPr lang="en-US" dirty="0" smtClean="0"/>
                        <a:t>20 – 40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Disorientation,</a:t>
                      </a:r>
                      <a:r>
                        <a:rPr lang="en-US" baseline="0" dirty="0" smtClean="0"/>
                        <a:t> Fatigue, Nausea&lt; Visual Changes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40 – 60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Hallucinations, Coma&lt; Shock </a:t>
                      </a:r>
                      <a:endParaRPr lang="en-US" dirty="0"/>
                    </a:p>
                  </a:txBody>
                  <a:tcPr/>
                </a:tc>
              </a:tr>
              <a:tr h="683260">
                <a:tc>
                  <a:txBody>
                    <a:bodyPr/>
                    <a:lstStyle/>
                    <a:p>
                      <a:r>
                        <a:rPr lang="en-US" dirty="0" smtClean="0"/>
                        <a:t>60 or above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Mortality &gt;50%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Inhalation Injury </a:t>
            </a:r>
            <a:br>
              <a:rPr lang="en-US" dirty="0" smtClean="0"/>
            </a:br>
            <a:r>
              <a:rPr lang="en-US" dirty="0" smtClean="0"/>
              <a:t>Carbon Monoxide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Treatment</a:t>
            </a:r>
            <a:r>
              <a:rPr lang="en-CA" u="sng" dirty="0" smtClean="0"/>
              <a:t> </a:t>
            </a:r>
            <a:endParaRPr lang="en-US" dirty="0" smtClean="0"/>
          </a:p>
          <a:p>
            <a:pPr lvl="1"/>
            <a:r>
              <a:rPr lang="en-CA" dirty="0" smtClean="0"/>
              <a:t>100 % O2 +/- intubation and ventilation</a:t>
            </a:r>
            <a:endParaRPr lang="en-US" dirty="0" smtClean="0"/>
          </a:p>
          <a:p>
            <a:pPr lvl="1"/>
            <a:r>
              <a:rPr lang="en-CA" dirty="0" smtClean="0"/>
              <a:t>t1/2 of CO is 5 to 6 hours on R/A</a:t>
            </a:r>
          </a:p>
          <a:p>
            <a:pPr lvl="1"/>
            <a:r>
              <a:rPr lang="en-CA" dirty="0" smtClean="0"/>
              <a:t>45 min on 100% O2</a:t>
            </a:r>
          </a:p>
          <a:p>
            <a:pPr lvl="1"/>
            <a:r>
              <a:rPr lang="en-CA" dirty="0" smtClean="0"/>
              <a:t>27 min HBO @ 3 </a:t>
            </a:r>
            <a:r>
              <a:rPr lang="en-CA" dirty="0" err="1" smtClean="0"/>
              <a:t>atm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4482354" cy="4068763"/>
          </a:xfrm>
        </p:spPr>
        <p:txBody>
          <a:bodyPr>
            <a:normAutofit/>
          </a:bodyPr>
          <a:lstStyle/>
          <a:p>
            <a:r>
              <a:rPr lang="en-CA" dirty="0" smtClean="0"/>
              <a:t>Indications for HBO therapy</a:t>
            </a:r>
            <a:endParaRPr lang="en-US" dirty="0" smtClean="0"/>
          </a:p>
          <a:p>
            <a:pPr lvl="1"/>
            <a:r>
              <a:rPr lang="en-CA" dirty="0" smtClean="0"/>
              <a:t>Coma</a:t>
            </a:r>
            <a:endParaRPr lang="en-US" dirty="0" smtClean="0"/>
          </a:p>
          <a:p>
            <a:pPr lvl="1"/>
            <a:r>
              <a:rPr lang="en-CA" dirty="0" smtClean="0"/>
              <a:t>LOC</a:t>
            </a:r>
            <a:endParaRPr lang="en-US" dirty="0" smtClean="0"/>
          </a:p>
          <a:p>
            <a:pPr lvl="1"/>
            <a:r>
              <a:rPr lang="en-CA" dirty="0" smtClean="0"/>
              <a:t>ischemic ECG changes</a:t>
            </a:r>
            <a:endParaRPr lang="en-US" dirty="0" smtClean="0"/>
          </a:p>
          <a:p>
            <a:pPr lvl="1"/>
            <a:r>
              <a:rPr lang="en-CA" dirty="0" smtClean="0"/>
              <a:t>focal neurological deficits </a:t>
            </a:r>
            <a:endParaRPr lang="en-US" dirty="0" smtClean="0"/>
          </a:p>
          <a:p>
            <a:pPr lvl="1"/>
            <a:r>
              <a:rPr lang="en-CA" dirty="0" smtClean="0"/>
              <a:t>+/- CO </a:t>
            </a:r>
            <a:r>
              <a:rPr lang="en-CA" dirty="0" err="1" smtClean="0"/>
              <a:t>Hb</a:t>
            </a:r>
            <a:r>
              <a:rPr lang="en-CA" dirty="0" smtClean="0"/>
              <a:t> &gt;40%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7" descr="IMG_17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098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8" descr="Croppe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200000">
            <a:off x="1752600" y="0"/>
            <a:ext cx="57229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Burn Management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 – Surgical</a:t>
            </a:r>
          </a:p>
          <a:p>
            <a:pPr lvl="1"/>
            <a:r>
              <a:rPr lang="en-US" dirty="0" smtClean="0"/>
              <a:t>Tetanus Vaccine  </a:t>
            </a:r>
          </a:p>
          <a:p>
            <a:pPr lvl="1"/>
            <a:r>
              <a:rPr lang="en-US" dirty="0" smtClean="0"/>
              <a:t>Fluid </a:t>
            </a:r>
          </a:p>
          <a:p>
            <a:pPr lvl="1"/>
            <a:r>
              <a:rPr lang="en-US" dirty="0" smtClean="0"/>
              <a:t>Nutrition</a:t>
            </a:r>
          </a:p>
          <a:p>
            <a:pPr lvl="1"/>
            <a:r>
              <a:rPr lang="en-US" dirty="0" smtClean="0"/>
              <a:t>Physiotherapy </a:t>
            </a:r>
          </a:p>
          <a:p>
            <a:pPr lvl="1"/>
            <a:r>
              <a:rPr lang="en-US" dirty="0" smtClean="0"/>
              <a:t>Dressing </a:t>
            </a:r>
          </a:p>
          <a:p>
            <a:pPr lvl="1"/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Surgical </a:t>
            </a:r>
          </a:p>
          <a:p>
            <a:pPr lvl="1"/>
            <a:r>
              <a:rPr lang="en-US" dirty="0" err="1" smtClean="0"/>
              <a:t>Escharotomy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Debridement </a:t>
            </a:r>
          </a:p>
          <a:p>
            <a:pPr lvl="1"/>
            <a:r>
              <a:rPr lang="en-US" dirty="0" smtClean="0"/>
              <a:t>Grafting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Non-Surgical Burn Management </a:t>
            </a:r>
            <a:br>
              <a:rPr lang="en-US" dirty="0" smtClean="0"/>
            </a:br>
            <a:r>
              <a:rPr lang="en-US" dirty="0" smtClean="0"/>
              <a:t>Fluid Resuscitations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58" y="2044700"/>
            <a:ext cx="7850842" cy="4081463"/>
          </a:xfrm>
        </p:spPr>
        <p:txBody>
          <a:bodyPr/>
          <a:lstStyle/>
          <a:p>
            <a:r>
              <a:rPr lang="en-US" dirty="0" smtClean="0"/>
              <a:t>Burns over 15% TBSA in Adults or 10%  in Children </a:t>
            </a:r>
          </a:p>
          <a:p>
            <a:pPr lvl="1"/>
            <a:r>
              <a:rPr lang="en-US" dirty="0" smtClean="0"/>
              <a:t>Require IVF administrations</a:t>
            </a:r>
          </a:p>
          <a:p>
            <a:pPr lvl="1"/>
            <a:r>
              <a:rPr lang="en-US" dirty="0" smtClean="0"/>
              <a:t>Through a peripheral Vein </a:t>
            </a:r>
          </a:p>
          <a:p>
            <a:pPr lvl="1"/>
            <a:r>
              <a:rPr lang="en-US" dirty="0" smtClean="0"/>
              <a:t>Or Internal Jugular or </a:t>
            </a:r>
            <a:r>
              <a:rPr lang="en-US" dirty="0" err="1" smtClean="0"/>
              <a:t>subclavian</a:t>
            </a:r>
            <a:r>
              <a:rPr lang="en-US" dirty="0" smtClean="0"/>
              <a:t> vein  line if peripheral line is not possible</a:t>
            </a:r>
          </a:p>
          <a:p>
            <a:r>
              <a:rPr lang="en-US" dirty="0" smtClean="0"/>
              <a:t>Withdraw blood for CBC, Electrolytes, CO level </a:t>
            </a:r>
          </a:p>
          <a:p>
            <a:r>
              <a:rPr lang="en-US" dirty="0" smtClean="0"/>
              <a:t>Foley catheter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Non-Surgical Burn Management </a:t>
            </a:r>
            <a:br>
              <a:rPr lang="en-US" dirty="0" smtClean="0"/>
            </a:br>
            <a:r>
              <a:rPr lang="en-US" dirty="0" smtClean="0"/>
              <a:t>Fluid Resuscitations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Crystalloid  Vs. Colloid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Non-Surgical Burn Management </a:t>
            </a:r>
            <a:br>
              <a:rPr lang="en-US" dirty="0" smtClean="0"/>
            </a:br>
            <a:r>
              <a:rPr lang="en-US" dirty="0" smtClean="0"/>
              <a:t>Fluid Resuscitations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i="1" u="sng" dirty="0" smtClean="0"/>
              <a:t>Parkland </a:t>
            </a:r>
            <a:r>
              <a:rPr lang="en-US" b="1" i="1" u="sng" dirty="0" err="1" smtClean="0"/>
              <a:t>Fromula</a:t>
            </a:r>
            <a:endParaRPr lang="en-US" b="1" i="1" u="sng" dirty="0" smtClean="0"/>
          </a:p>
          <a:p>
            <a:pPr lvl="1"/>
            <a:r>
              <a:rPr lang="en-US" dirty="0" smtClean="0"/>
              <a:t>Wt in Kg X TBSA  % X 4cc 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½ in the 1</a:t>
            </a:r>
            <a:r>
              <a:rPr lang="en-US" baseline="30000" dirty="0" smtClean="0"/>
              <a:t>st</a:t>
            </a:r>
            <a:r>
              <a:rPr lang="en-US" dirty="0" smtClean="0"/>
              <a:t> 8 hrs and 2</a:t>
            </a:r>
            <a:r>
              <a:rPr lang="en-US" baseline="30000" dirty="0" smtClean="0"/>
              <a:t>nd</a:t>
            </a:r>
            <a:r>
              <a:rPr lang="en-US" dirty="0" smtClean="0"/>
              <a:t> ½ in the next 16 hrs</a:t>
            </a:r>
          </a:p>
          <a:p>
            <a:pPr lvl="1"/>
            <a:r>
              <a:rPr lang="en-US" dirty="0" smtClean="0"/>
              <a:t>Use R/L </a:t>
            </a:r>
          </a:p>
          <a:p>
            <a:pPr lvl="1"/>
            <a:r>
              <a:rPr lang="en-US" dirty="0" smtClean="0"/>
              <a:t>Only for 2</a:t>
            </a:r>
            <a:r>
              <a:rPr lang="en-US" baseline="30000" dirty="0" smtClean="0"/>
              <a:t>nd</a:t>
            </a:r>
            <a:r>
              <a:rPr lang="en-US" dirty="0" smtClean="0"/>
              <a:t> degree burns or deeper</a:t>
            </a:r>
          </a:p>
          <a:p>
            <a:r>
              <a:rPr lang="en-US" dirty="0" smtClean="0"/>
              <a:t>Modified Brooke </a:t>
            </a:r>
          </a:p>
          <a:p>
            <a:pPr lvl="1"/>
            <a:r>
              <a:rPr lang="en-US" dirty="0" smtClean="0"/>
              <a:t>Wt in Kg X TBSA % X 2cc </a:t>
            </a:r>
          </a:p>
          <a:p>
            <a:r>
              <a:rPr lang="en-US" dirty="0" smtClean="0"/>
              <a:t>Hypertonic Saline </a:t>
            </a:r>
          </a:p>
          <a:p>
            <a:pPr lvl="1"/>
            <a:r>
              <a:rPr lang="en-US" dirty="0" smtClean="0"/>
              <a:t>250-300meq</a:t>
            </a:r>
          </a:p>
          <a:p>
            <a:pPr lvl="1"/>
            <a:r>
              <a:rPr lang="en-US" dirty="0" smtClean="0"/>
              <a:t>Decrease the fluid requirement </a:t>
            </a:r>
          </a:p>
          <a:p>
            <a:pPr lvl="1"/>
            <a:r>
              <a:rPr lang="en-US" dirty="0" smtClean="0"/>
              <a:t>Require regular Na monitoring  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Non-Surgical Burn Management </a:t>
            </a:r>
            <a:br>
              <a:rPr lang="en-US" dirty="0" smtClean="0"/>
            </a:br>
            <a:r>
              <a:rPr lang="en-US" dirty="0" smtClean="0"/>
              <a:t>Fluid Resuscitations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u="sng" dirty="0" smtClean="0"/>
              <a:t>Children</a:t>
            </a:r>
            <a:r>
              <a:rPr lang="en-US" dirty="0" smtClean="0"/>
              <a:t> will need the </a:t>
            </a:r>
            <a:r>
              <a:rPr lang="en-US" dirty="0" err="1" smtClean="0"/>
              <a:t>maintinance</a:t>
            </a:r>
            <a:r>
              <a:rPr lang="en-US" dirty="0" smtClean="0"/>
              <a:t> IVF add to there fluid resuscitations </a:t>
            </a:r>
          </a:p>
          <a:p>
            <a:pPr lvl="1"/>
            <a:r>
              <a:rPr lang="en-US" dirty="0" smtClean="0"/>
              <a:t>100ml / kg / 24hr 1</a:t>
            </a:r>
            <a:r>
              <a:rPr lang="en-US" baseline="30000" dirty="0" smtClean="0"/>
              <a:t>st</a:t>
            </a:r>
            <a:r>
              <a:rPr lang="en-US" dirty="0" smtClean="0"/>
              <a:t> 10 kg </a:t>
            </a:r>
          </a:p>
          <a:p>
            <a:pPr lvl="1"/>
            <a:r>
              <a:rPr lang="en-US" dirty="0" smtClean="0"/>
              <a:t>50ml / kg / 24hr 2</a:t>
            </a:r>
            <a:r>
              <a:rPr lang="en-US" baseline="30000" dirty="0" smtClean="0"/>
              <a:t>nd</a:t>
            </a:r>
            <a:r>
              <a:rPr lang="en-US" dirty="0" smtClean="0"/>
              <a:t> 10kg </a:t>
            </a:r>
          </a:p>
          <a:p>
            <a:pPr lvl="1"/>
            <a:r>
              <a:rPr lang="en-US" dirty="0" smtClean="0"/>
              <a:t>20ml / kg / 24hr 3</a:t>
            </a:r>
            <a:r>
              <a:rPr lang="en-US" baseline="30000" dirty="0" smtClean="0"/>
              <a:t>rd</a:t>
            </a:r>
            <a:r>
              <a:rPr lang="en-US" dirty="0" smtClean="0"/>
              <a:t> on kg</a:t>
            </a:r>
          </a:p>
          <a:p>
            <a:r>
              <a:rPr lang="en-US" dirty="0" smtClean="0"/>
              <a:t>To avoid Hypoglycemia </a:t>
            </a:r>
          </a:p>
          <a:p>
            <a:r>
              <a:rPr lang="en-US" dirty="0" smtClean="0"/>
              <a:t>Use D5% ½ NS fluid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Non-Surgical Burn Management </a:t>
            </a:r>
            <a:br>
              <a:rPr lang="en-US" dirty="0" smtClean="0"/>
            </a:br>
            <a:r>
              <a:rPr lang="en-US" dirty="0" smtClean="0"/>
              <a:t>Fluid Resuscitations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Colloid Replacement formula </a:t>
            </a:r>
          </a:p>
          <a:p>
            <a:pPr lvl="1"/>
            <a:r>
              <a:rPr lang="en-US" dirty="0" smtClean="0"/>
              <a:t>0.5ml/kg/%of burn</a:t>
            </a:r>
          </a:p>
          <a:p>
            <a:r>
              <a:rPr lang="en-US" dirty="0" smtClean="0"/>
              <a:t>Blood transfusion </a:t>
            </a:r>
          </a:p>
          <a:p>
            <a:pPr lvl="1"/>
            <a:r>
              <a:rPr lang="en-US" dirty="0" smtClean="0"/>
              <a:t>After 24hrs </a:t>
            </a:r>
          </a:p>
          <a:p>
            <a:pPr lvl="1"/>
            <a:r>
              <a:rPr lang="en-US" dirty="0" smtClean="0"/>
              <a:t>Mainly needed in pts with full thickness burn </a:t>
            </a:r>
          </a:p>
          <a:p>
            <a:pPr lvl="1"/>
            <a:r>
              <a:rPr lang="en-US" dirty="0" smtClean="0"/>
              <a:t>Regular </a:t>
            </a:r>
            <a:r>
              <a:rPr lang="en-US" dirty="0" err="1" smtClean="0"/>
              <a:t>Hb</a:t>
            </a:r>
            <a:r>
              <a:rPr lang="en-US" dirty="0" smtClean="0"/>
              <a:t>, </a:t>
            </a:r>
            <a:r>
              <a:rPr lang="en-US" dirty="0" err="1" smtClean="0"/>
              <a:t>Hct</a:t>
            </a:r>
            <a:r>
              <a:rPr lang="en-US" dirty="0" smtClean="0"/>
              <a:t> monitoring is mandatory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Pathophysiology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044700"/>
            <a:ext cx="8458200" cy="4081463"/>
          </a:xfrm>
        </p:spPr>
        <p:txBody>
          <a:bodyPr>
            <a:normAutofit/>
          </a:bodyPr>
          <a:lstStyle/>
          <a:p>
            <a:r>
              <a:rPr lang="en-US" dirty="0" smtClean="0"/>
              <a:t>Increased fluid  loss from the surface </a:t>
            </a:r>
          </a:p>
          <a:p>
            <a:pPr lvl="1"/>
            <a:r>
              <a:rPr lang="en-US" dirty="0" smtClean="0"/>
              <a:t>Normally 15ml/m</a:t>
            </a:r>
            <a:r>
              <a:rPr lang="en-US" baseline="30000" dirty="0" smtClean="0"/>
              <a:t>2</a:t>
            </a:r>
            <a:r>
              <a:rPr lang="en-US" dirty="0" smtClean="0"/>
              <a:t> increase to 200 ml/m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r>
              <a:rPr lang="en-US" dirty="0" smtClean="0"/>
              <a:t>In deep burns, the dermis is converted to coagulum called ESCHAR </a:t>
            </a:r>
          </a:p>
          <a:p>
            <a:r>
              <a:rPr lang="en-US" dirty="0" smtClean="0"/>
              <a:t>Inflammatory response ranges from </a:t>
            </a:r>
          </a:p>
          <a:p>
            <a:pPr lvl="1"/>
            <a:r>
              <a:rPr lang="en-US" dirty="0" smtClean="0"/>
              <a:t>Capillary dilatation in sunburn </a:t>
            </a:r>
          </a:p>
          <a:p>
            <a:pPr lvl="1"/>
            <a:r>
              <a:rPr lang="en-US" dirty="0" smtClean="0"/>
              <a:t>Damaged capillaries and increase permeability and interstitial edema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Non-Surgical Burn Management </a:t>
            </a:r>
            <a:br>
              <a:rPr lang="en-US" dirty="0" smtClean="0"/>
            </a:br>
            <a:r>
              <a:rPr lang="en-US" dirty="0" smtClean="0"/>
              <a:t>Fluid Resuscitations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Adequate fluid resuscitation is monitored by :</a:t>
            </a:r>
          </a:p>
          <a:p>
            <a:r>
              <a:rPr lang="en-US" dirty="0" smtClean="0"/>
              <a:t>Urine Output </a:t>
            </a:r>
          </a:p>
          <a:p>
            <a:pPr lvl="1"/>
            <a:r>
              <a:rPr lang="en-US" dirty="0" smtClean="0"/>
              <a:t>0.5 – 1 ml/kg/hr for Adult </a:t>
            </a:r>
          </a:p>
          <a:p>
            <a:pPr lvl="1"/>
            <a:r>
              <a:rPr lang="en-US" dirty="0" smtClean="0"/>
              <a:t>1 ml/kg/hr for Children</a:t>
            </a:r>
          </a:p>
          <a:p>
            <a:r>
              <a:rPr lang="en-US" dirty="0" smtClean="0"/>
              <a:t>In cases of </a:t>
            </a:r>
            <a:r>
              <a:rPr lang="en-US" b="1" i="1" u="sng" dirty="0" smtClean="0"/>
              <a:t>electrical </a:t>
            </a:r>
            <a:r>
              <a:rPr lang="en-US" b="1" i="1" dirty="0" smtClean="0"/>
              <a:t>burns </a:t>
            </a:r>
            <a:r>
              <a:rPr lang="en-US" dirty="0" smtClean="0"/>
              <a:t>more urine is needed to protect the kidney </a:t>
            </a:r>
          </a:p>
          <a:p>
            <a:pPr lvl="1"/>
            <a:r>
              <a:rPr lang="en-US" dirty="0" smtClean="0"/>
              <a:t>2 – 3ml/kg/hr  </a:t>
            </a:r>
          </a:p>
          <a:p>
            <a:pPr lvl="1"/>
            <a:endParaRPr lang="en-US" dirty="0" smtClean="0"/>
          </a:p>
          <a:p>
            <a:r>
              <a:rPr lang="en-US" b="1" i="1" u="sng" dirty="0" smtClean="0"/>
              <a:t>Inhalational injury </a:t>
            </a:r>
            <a:r>
              <a:rPr lang="en-US" dirty="0" smtClean="0"/>
              <a:t>patients also </a:t>
            </a:r>
            <a:r>
              <a:rPr lang="en-US" b="1" i="1" u="sng" dirty="0" smtClean="0"/>
              <a:t>need extra </a:t>
            </a:r>
            <a:r>
              <a:rPr lang="en-US" dirty="0" smtClean="0"/>
              <a:t>fluids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Non-Surgical Burn Management </a:t>
            </a:r>
            <a:br>
              <a:rPr lang="en-US" dirty="0" smtClean="0"/>
            </a:br>
            <a:r>
              <a:rPr lang="en-US" dirty="0" smtClean="0"/>
              <a:t>Nutrition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Due to increased energy expenditure following sever burn </a:t>
            </a:r>
          </a:p>
          <a:p>
            <a:pPr lvl="1"/>
            <a:r>
              <a:rPr lang="en-US" dirty="0" smtClean="0"/>
              <a:t>High caloric protein  diet once the pt can take orally or via NGT </a:t>
            </a:r>
          </a:p>
          <a:p>
            <a:pPr lvl="1"/>
            <a:r>
              <a:rPr lang="en-US" dirty="0" smtClean="0"/>
              <a:t>Daily requirement is 20kcal/kg + 70kcal/kg/%of burn ( 1g/kg + 3g/kg/%of burn of protein ) </a:t>
            </a:r>
          </a:p>
          <a:p>
            <a:r>
              <a:rPr lang="en-US" dirty="0" err="1" smtClean="0"/>
              <a:t>Vitamines</a:t>
            </a:r>
            <a:r>
              <a:rPr lang="en-US" dirty="0" smtClean="0"/>
              <a:t> Supplement </a:t>
            </a:r>
          </a:p>
          <a:p>
            <a:pPr lvl="1"/>
            <a:r>
              <a:rPr lang="en-US" dirty="0" err="1" smtClean="0"/>
              <a:t>Vit</a:t>
            </a:r>
            <a:r>
              <a:rPr lang="en-US" dirty="0" smtClean="0"/>
              <a:t> C </a:t>
            </a:r>
          </a:p>
          <a:p>
            <a:pPr lvl="1"/>
            <a:r>
              <a:rPr lang="en-US" dirty="0" smtClean="0"/>
              <a:t>Zinc </a:t>
            </a:r>
          </a:p>
          <a:p>
            <a:pPr lvl="1"/>
            <a:r>
              <a:rPr lang="en-US" dirty="0" smtClean="0"/>
              <a:t>Multi-</a:t>
            </a:r>
            <a:r>
              <a:rPr lang="en-US" dirty="0" err="1" smtClean="0"/>
              <a:t>Vitamines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Non-Surgical Burn Management </a:t>
            </a:r>
            <a:br>
              <a:rPr lang="en-US" dirty="0" smtClean="0"/>
            </a:br>
            <a:r>
              <a:rPr lang="en-US" dirty="0" smtClean="0"/>
              <a:t>Physiotherapy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Splints to prevent contractures</a:t>
            </a:r>
          </a:p>
          <a:p>
            <a:r>
              <a:rPr lang="en-US" dirty="0" smtClean="0"/>
              <a:t>Range of motion exercises to prevent stiffness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Non-Surgical Burn Management </a:t>
            </a:r>
            <a:br>
              <a:rPr lang="en-US" dirty="0" smtClean="0"/>
            </a:br>
            <a:r>
              <a:rPr lang="en-US" dirty="0" smtClean="0"/>
              <a:t>Dressing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Local wound management </a:t>
            </a:r>
          </a:p>
          <a:p>
            <a:pPr lvl="1"/>
            <a:r>
              <a:rPr lang="en-US" dirty="0" smtClean="0"/>
              <a:t>Cover burn regularly to avoid infection which is the main threat to life once the 1</a:t>
            </a:r>
            <a:r>
              <a:rPr lang="en-US" baseline="30000" dirty="0" smtClean="0"/>
              <a:t>st</a:t>
            </a:r>
            <a:r>
              <a:rPr lang="en-US" dirty="0" smtClean="0"/>
              <a:t> 24hrs have passed </a:t>
            </a:r>
          </a:p>
          <a:p>
            <a:r>
              <a:rPr lang="en-US" dirty="0" smtClean="0"/>
              <a:t>Initial cleansing and debridement</a:t>
            </a:r>
          </a:p>
          <a:p>
            <a:pPr lvl="1"/>
            <a:r>
              <a:rPr lang="en-US" dirty="0" smtClean="0"/>
              <a:t>Cleanse wound with antiseptic &amp; saline </a:t>
            </a:r>
          </a:p>
          <a:p>
            <a:pPr lvl="1"/>
            <a:r>
              <a:rPr lang="en-US" dirty="0" smtClean="0"/>
              <a:t>Blister are punctured 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No role for IV or Oral </a:t>
            </a:r>
            <a:r>
              <a:rPr lang="en-US" dirty="0" err="1" smtClean="0"/>
              <a:t>Abx</a:t>
            </a:r>
            <a:endParaRPr lang="en-US" dirty="0" smtClean="0"/>
          </a:p>
          <a:p>
            <a:r>
              <a:rPr lang="en-US" dirty="0" smtClean="0"/>
              <a:t>Do not forget tetanus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Non-Surgical Burn Management </a:t>
            </a:r>
            <a:br>
              <a:rPr lang="en-US" dirty="0" smtClean="0"/>
            </a:br>
            <a:r>
              <a:rPr lang="en-US" dirty="0" smtClean="0"/>
              <a:t>Dressing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Destruction of the epidermis removes the normal barrier to infection </a:t>
            </a:r>
          </a:p>
          <a:p>
            <a:pPr lvl="1"/>
            <a:r>
              <a:rPr lang="en-US" dirty="0" smtClean="0"/>
              <a:t>Full thickness burn impairs the normal response to infection</a:t>
            </a:r>
          </a:p>
          <a:p>
            <a:r>
              <a:rPr lang="en-US" dirty="0" smtClean="0"/>
              <a:t>The organism colonize the burn wound</a:t>
            </a:r>
          </a:p>
          <a:p>
            <a:r>
              <a:rPr lang="en-US" dirty="0" err="1" smtClean="0"/>
              <a:t>Staphylocooci</a:t>
            </a:r>
            <a:r>
              <a:rPr lang="en-US" dirty="0" smtClean="0"/>
              <a:t> the most common</a:t>
            </a:r>
          </a:p>
          <a:p>
            <a:r>
              <a:rPr lang="en-US" dirty="0" err="1" smtClean="0"/>
              <a:t>Pseudomonos</a:t>
            </a:r>
            <a:r>
              <a:rPr lang="en-US" dirty="0" smtClean="0"/>
              <a:t> remains troublesome in most burn units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Non-Surgical Burn Management </a:t>
            </a:r>
            <a:br>
              <a:rPr lang="en-US" dirty="0" smtClean="0"/>
            </a:br>
            <a:r>
              <a:rPr lang="en-US" dirty="0" smtClean="0"/>
              <a:t>Dressing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err="1" smtClean="0"/>
              <a:t>Flamazine</a:t>
            </a:r>
            <a:r>
              <a:rPr lang="en-US" dirty="0" smtClean="0"/>
              <a:t> ( Silver </a:t>
            </a:r>
            <a:r>
              <a:rPr lang="en-US" dirty="0" err="1" smtClean="0"/>
              <a:t>sulphadiazine</a:t>
            </a:r>
            <a:r>
              <a:rPr lang="en-US" dirty="0" smtClean="0"/>
              <a:t> ) the most common burn dressing used </a:t>
            </a:r>
          </a:p>
          <a:p>
            <a:pPr lvl="1"/>
            <a:r>
              <a:rPr lang="en-US" dirty="0" smtClean="0"/>
              <a:t>Must be applied daily </a:t>
            </a:r>
          </a:p>
          <a:p>
            <a:pPr lvl="1"/>
            <a:r>
              <a:rPr lang="en-US" dirty="0" smtClean="0"/>
              <a:t>S/E </a:t>
            </a:r>
            <a:r>
              <a:rPr lang="en-US" dirty="0" err="1" smtClean="0"/>
              <a:t>neutropenia</a:t>
            </a:r>
            <a:endParaRPr lang="en-US" dirty="0" smtClean="0"/>
          </a:p>
          <a:p>
            <a:pPr lvl="1"/>
            <a:r>
              <a:rPr lang="en-US" dirty="0" smtClean="0"/>
              <a:t>Can not be used in infants under 6/12 of age</a:t>
            </a:r>
          </a:p>
          <a:p>
            <a:r>
              <a:rPr lang="en-US" dirty="0" smtClean="0"/>
              <a:t>Open Vs. Closed dressing</a:t>
            </a:r>
          </a:p>
          <a:p>
            <a:r>
              <a:rPr lang="en-US" dirty="0" err="1" smtClean="0"/>
              <a:t>Fucidine</a:t>
            </a:r>
            <a:r>
              <a:rPr lang="en-US" dirty="0" smtClean="0"/>
              <a:t> or </a:t>
            </a:r>
            <a:r>
              <a:rPr lang="en-US" dirty="0" err="1" smtClean="0"/>
              <a:t>bacitracine</a:t>
            </a:r>
            <a:r>
              <a:rPr lang="en-US" dirty="0" smtClean="0"/>
              <a:t> ointment </a:t>
            </a:r>
          </a:p>
          <a:p>
            <a:pPr lvl="1"/>
            <a:r>
              <a:rPr lang="en-US" dirty="0" smtClean="0"/>
              <a:t>To prevent super-infection of the burn wound from the colonized organisms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FTB 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399" y="990600"/>
            <a:ext cx="7213601" cy="54102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Surgical Burn Management </a:t>
            </a:r>
            <a:r>
              <a:rPr lang="en-US" dirty="0" err="1" smtClean="0"/>
              <a:t>Escharotomy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44700"/>
            <a:ext cx="7475259" cy="4584700"/>
          </a:xfrm>
        </p:spPr>
        <p:txBody>
          <a:bodyPr>
            <a:normAutofit/>
          </a:bodyPr>
          <a:lstStyle/>
          <a:p>
            <a:r>
              <a:rPr lang="en-US" dirty="0" smtClean="0"/>
              <a:t>Mid – Axial incision in the </a:t>
            </a:r>
            <a:r>
              <a:rPr lang="en-US" dirty="0" err="1" smtClean="0"/>
              <a:t>eschar</a:t>
            </a:r>
            <a:r>
              <a:rPr lang="en-US" dirty="0" smtClean="0"/>
              <a:t> only of full thickness burn</a:t>
            </a:r>
          </a:p>
          <a:p>
            <a:r>
              <a:rPr lang="en-US" dirty="0" smtClean="0"/>
              <a:t>To relieve the tourniquet effect of the circumferential full thickness burns on :</a:t>
            </a:r>
          </a:p>
          <a:p>
            <a:pPr lvl="1"/>
            <a:r>
              <a:rPr lang="en-US" dirty="0" smtClean="0"/>
              <a:t>Extremity </a:t>
            </a:r>
          </a:p>
          <a:p>
            <a:pPr lvl="1"/>
            <a:r>
              <a:rPr lang="en-US" dirty="0" smtClean="0"/>
              <a:t>Trunk if </a:t>
            </a:r>
          </a:p>
          <a:p>
            <a:pPr lvl="2"/>
            <a:r>
              <a:rPr lang="en-US" dirty="0" smtClean="0"/>
              <a:t>Breathing was an issue </a:t>
            </a:r>
          </a:p>
          <a:p>
            <a:pPr lvl="2"/>
            <a:r>
              <a:rPr lang="en-US" dirty="0" smtClean="0"/>
              <a:t>Increase intra-abdominal pressure</a:t>
            </a:r>
          </a:p>
          <a:p>
            <a:r>
              <a:rPr lang="en-US" dirty="0" smtClean="0"/>
              <a:t>Due to interstitial fluids accumulation   </a:t>
            </a:r>
          </a:p>
          <a:p>
            <a:pPr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3047561"/>
            <a:ext cx="1975783" cy="38104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age_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45" y="0"/>
            <a:ext cx="9202246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Surgical Burn Management </a:t>
            </a:r>
            <a:r>
              <a:rPr lang="en-US" dirty="0" err="1" smtClean="0"/>
              <a:t>Escharotomy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998930"/>
            <a:ext cx="6489700" cy="4871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Pathophysiology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2cm increase in leg diameter represent 2L of increase in fluid </a:t>
            </a:r>
          </a:p>
          <a:p>
            <a:r>
              <a:rPr lang="en-US" dirty="0" smtClean="0"/>
              <a:t>Destruction of epidermis removes the protective bacterial barrier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Contamination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/>
              <a:t> Sepsis </a:t>
            </a:r>
            <a:r>
              <a:rPr lang="en-US" dirty="0" err="1" smtClean="0">
                <a:sym typeface="Wingdings"/>
              </a:rPr>
              <a:t></a:t>
            </a:r>
            <a:r>
              <a:rPr lang="en-US" dirty="0" smtClean="0"/>
              <a:t> Death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71600"/>
            <a:ext cx="7023100" cy="5272189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Skin Grafts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81000" y="1371600"/>
          <a:ext cx="8302628" cy="54051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1314"/>
                <a:gridCol w="415131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Split Thickness (STSG)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Full Thickness (FTSG)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Epidermis + part of the dermis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Epidermis and entire dermis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Donor</a:t>
                      </a:r>
                      <a:r>
                        <a:rPr lang="en-US" baseline="0" dirty="0" smtClean="0"/>
                        <a:t> sites: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dirty="0" smtClean="0"/>
                        <a:t>Thighs       - Back     - Abdomen</a:t>
                      </a:r>
                    </a:p>
                    <a:p>
                      <a:pPr>
                        <a:buFontTx/>
                        <a:buNone/>
                      </a:pPr>
                      <a:r>
                        <a:rPr lang="en-US" dirty="0" smtClean="0"/>
                        <a:t>-</a:t>
                      </a:r>
                      <a:r>
                        <a:rPr lang="en-US" baseline="0" dirty="0" smtClean="0"/>
                        <a:t> Scalp      - any part of the body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Donor sites:</a:t>
                      </a:r>
                    </a:p>
                    <a:p>
                      <a:r>
                        <a:rPr lang="en-US" dirty="0" smtClean="0"/>
                        <a:t>- Post</a:t>
                      </a:r>
                      <a:r>
                        <a:rPr lang="en-US" baseline="0" dirty="0" smtClean="0"/>
                        <a:t> auricular   - </a:t>
                      </a:r>
                      <a:r>
                        <a:rPr lang="en-US" baseline="0" dirty="0" err="1" smtClean="0"/>
                        <a:t>supraclavicular</a:t>
                      </a:r>
                      <a:endParaRPr lang="en-US" baseline="0" dirty="0" smtClean="0"/>
                    </a:p>
                    <a:p>
                      <a:r>
                        <a:rPr lang="en-US" baseline="0" dirty="0" smtClean="0"/>
                        <a:t>- </a:t>
                      </a:r>
                      <a:r>
                        <a:rPr lang="en-US" baseline="0" smtClean="0"/>
                        <a:t>Groin                 - </a:t>
                      </a:r>
                      <a:r>
                        <a:rPr lang="en-US" baseline="0" dirty="0" smtClean="0"/>
                        <a:t>forearm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Advantages: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dirty="0" smtClean="0"/>
                        <a:t>Donor heals spontaneously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dirty="0" smtClean="0"/>
                        <a:t>Large donor area, can be reused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dirty="0" smtClean="0"/>
                        <a:t>Higher chance of take in less ideal conditions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Advantages: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dirty="0" smtClean="0"/>
                        <a:t>Less contraction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dirty="0" smtClean="0"/>
                        <a:t>Grows with</a:t>
                      </a:r>
                      <a:r>
                        <a:rPr lang="en-US" baseline="0" dirty="0" smtClean="0"/>
                        <a:t> the patient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baseline="0" dirty="0" smtClean="0"/>
                        <a:t>Secrets oil and sweat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baseline="0" dirty="0" smtClean="0"/>
                        <a:t>Better donor site scar and less pain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baseline="0" dirty="0" smtClean="0"/>
                        <a:t>More stable/durable</a:t>
                      </a:r>
                    </a:p>
                    <a:p>
                      <a:pPr>
                        <a:buFontTx/>
                        <a:buChar char="-"/>
                      </a:pP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Disadvantages: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dirty="0" smtClean="0"/>
                        <a:t> More contraction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dirty="0" smtClean="0"/>
                        <a:t> More</a:t>
                      </a:r>
                      <a:r>
                        <a:rPr lang="en-US" baseline="0" dirty="0" smtClean="0"/>
                        <a:t> fragile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baseline="0" dirty="0" smtClean="0"/>
                        <a:t> Loss growth potential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baseline="0" dirty="0" smtClean="0"/>
                        <a:t> Donor site more painful</a:t>
                      </a:r>
                      <a:endParaRPr lang="en-US" dirty="0" smtClean="0"/>
                    </a:p>
                    <a:p>
                      <a:pPr>
                        <a:buFontTx/>
                        <a:buChar char="-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Disadvantage: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dirty="0" smtClean="0"/>
                        <a:t>Donor</a:t>
                      </a:r>
                      <a:r>
                        <a:rPr lang="en-US" baseline="0" dirty="0" smtClean="0"/>
                        <a:t> site must be closed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baseline="0" dirty="0" smtClean="0"/>
                        <a:t>Less donor areas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baseline="0" dirty="0" smtClean="0"/>
                        <a:t>Needs clean wound bed</a:t>
                      </a:r>
                    </a:p>
                    <a:p>
                      <a:pPr>
                        <a:buFontTx/>
                        <a:buChar char="-"/>
                      </a:pPr>
                      <a:r>
                        <a:rPr lang="en-US" baseline="0" dirty="0" smtClean="0"/>
                        <a:t>May grow hair 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304800"/>
            <a:ext cx="7918450" cy="9144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Surgical Burn Management Debridement, and Skin Graft</a:t>
            </a:r>
            <a:endParaRPr lang="en-US" dirty="0"/>
          </a:p>
        </p:txBody>
      </p:sp>
      <p:pic>
        <p:nvPicPr>
          <p:cNvPr id="4" name="Content Placeholder 3" descr="IMG_460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025" y="2209800"/>
            <a:ext cx="5441951" cy="4081463"/>
          </a:xfrm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Surgical Burn Management Debridement, and Skin Graft</a:t>
            </a:r>
            <a:endParaRPr lang="en-US" dirty="0"/>
          </a:p>
        </p:txBody>
      </p:sp>
      <p:pic>
        <p:nvPicPr>
          <p:cNvPr id="4" name="Content Placeholder 3" descr="817-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025" y="2044700"/>
            <a:ext cx="5441951" cy="4081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Surgical Burn Management Debridement, and Skin Graft</a:t>
            </a:r>
            <a:endParaRPr lang="en-US" dirty="0"/>
          </a:p>
        </p:txBody>
      </p:sp>
      <p:pic>
        <p:nvPicPr>
          <p:cNvPr id="4" name="Content Placeholder 3" descr="burn%20surgery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1919990"/>
            <a:ext cx="4495800" cy="46332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Surgical Burn Management Debridement, and Skin Graft</a:t>
            </a:r>
            <a:endParaRPr lang="en-US" dirty="0"/>
          </a:p>
        </p:txBody>
      </p:sp>
      <p:pic>
        <p:nvPicPr>
          <p:cNvPr id="4" name="Content Placeholder 3" descr="Zimmer-Dermatom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053" y="1828800"/>
            <a:ext cx="6890147" cy="45934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graft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9917" y="2044700"/>
            <a:ext cx="5444166" cy="4081463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Surgical Burn Management Debridement, and Skin Graft</a:t>
            </a:r>
            <a:endParaRPr lang="en-US" dirty="0"/>
          </a:p>
        </p:txBody>
      </p:sp>
      <p:pic>
        <p:nvPicPr>
          <p:cNvPr id="4" name="Content Placeholder 3" descr="IMG_461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025" y="2044700"/>
            <a:ext cx="5441951" cy="4081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Surgical Burn Management Debridement, and Skin Graft</a:t>
            </a:r>
            <a:endParaRPr lang="en-US" dirty="0"/>
          </a:p>
        </p:txBody>
      </p:sp>
      <p:pic>
        <p:nvPicPr>
          <p:cNvPr id="4" name="Content Placeholder 3" descr="IMG_461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025" y="2044700"/>
            <a:ext cx="5441951" cy="4081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Surgical Burn Management Debridement, and Skin Graft</a:t>
            </a:r>
            <a:endParaRPr lang="en-US" dirty="0"/>
          </a:p>
        </p:txBody>
      </p:sp>
      <p:pic>
        <p:nvPicPr>
          <p:cNvPr id="4" name="Content Placeholder 3" descr="IMG_461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025" y="2044700"/>
            <a:ext cx="5441951" cy="4081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Pathophysiology 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2044700"/>
            <a:ext cx="7167284" cy="4081463"/>
          </a:xfrm>
        </p:spPr>
        <p:txBody>
          <a:bodyPr/>
          <a:lstStyle/>
          <a:p>
            <a:r>
              <a:rPr lang="en-US" dirty="0" smtClean="0"/>
              <a:t>Zone of coagulations </a:t>
            </a:r>
          </a:p>
          <a:p>
            <a:endParaRPr lang="en-US" dirty="0" smtClean="0"/>
          </a:p>
          <a:p>
            <a:r>
              <a:rPr lang="en-US" dirty="0" smtClean="0"/>
              <a:t>Zone of stasis </a:t>
            </a:r>
          </a:p>
          <a:p>
            <a:endParaRPr lang="en-US" dirty="0" smtClean="0"/>
          </a:p>
          <a:p>
            <a:r>
              <a:rPr lang="en-US" dirty="0" smtClean="0"/>
              <a:t>Zone of hyperemia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900" y="2044700"/>
            <a:ext cx="5118100" cy="34737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pp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044700"/>
            <a:ext cx="6860242" cy="45085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834279-875967-876290-1459268t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2057400"/>
            <a:ext cx="5711825" cy="4283869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err="1" smtClean="0"/>
              <a:t>Escharotomy</a:t>
            </a:r>
            <a:r>
              <a:rPr lang="en-US" dirty="0" smtClean="0"/>
              <a:t> Vs. </a:t>
            </a:r>
            <a:r>
              <a:rPr lang="en-US" dirty="0" err="1" smtClean="0"/>
              <a:t>Fasciotomy</a:t>
            </a:r>
            <a:r>
              <a:rPr lang="en-US" dirty="0" smtClean="0"/>
              <a:t>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IMG_03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6400"/>
            <a:ext cx="4063999" cy="5113865"/>
          </a:xfrm>
          <a:prstGeom prst="rect">
            <a:avLst/>
          </a:prstGeom>
        </p:spPr>
      </p:pic>
      <p:pic>
        <p:nvPicPr>
          <p:cNvPr id="5" name="Content Placeholder 3" descr="FTB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999" y="2044700"/>
            <a:ext cx="5080001" cy="3810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Surgical Burn Management </a:t>
            </a:r>
            <a:r>
              <a:rPr lang="en-US" dirty="0" err="1" smtClean="0"/>
              <a:t>Escharotomy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page_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57400"/>
            <a:ext cx="9144000" cy="4800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522" y="188259"/>
            <a:ext cx="7918450" cy="78889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Surgical Burn Management </a:t>
            </a:r>
            <a:r>
              <a:rPr lang="en-US" dirty="0" err="1" smtClean="0"/>
              <a:t>Fasciotomy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Content Placeholder 3" descr="IMG_03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1600199"/>
            <a:ext cx="3965972" cy="5257801"/>
          </a:xfrm>
        </p:spPr>
      </p:pic>
      <p:pic>
        <p:nvPicPr>
          <p:cNvPr id="5" name="Picture 4" descr="IMG_03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747" y="1600199"/>
            <a:ext cx="3952478" cy="5257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Chemical Burn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ATLS </a:t>
            </a:r>
          </a:p>
          <a:p>
            <a:r>
              <a:rPr lang="en-US" dirty="0" smtClean="0"/>
              <a:t>Remove the etiology </a:t>
            </a:r>
          </a:p>
          <a:p>
            <a:pPr lvl="1"/>
            <a:r>
              <a:rPr lang="en-US" dirty="0" smtClean="0"/>
              <a:t>Including cloth </a:t>
            </a:r>
          </a:p>
          <a:p>
            <a:r>
              <a:rPr lang="en-US" dirty="0" smtClean="0"/>
              <a:t>Irrigation </a:t>
            </a:r>
          </a:p>
          <a:p>
            <a:r>
              <a:rPr lang="en-US" dirty="0" smtClean="0"/>
              <a:t>Ensure no Inhalation, GI </a:t>
            </a:r>
            <a:r>
              <a:rPr lang="en-US" dirty="0" err="1" smtClean="0"/>
              <a:t>involvment</a:t>
            </a:r>
            <a:r>
              <a:rPr lang="en-US" dirty="0" smtClean="0"/>
              <a:t>, </a:t>
            </a:r>
            <a:r>
              <a:rPr lang="en-US" dirty="0" err="1" smtClean="0"/>
              <a:t>Occular</a:t>
            </a:r>
            <a:r>
              <a:rPr lang="en-US" dirty="0" smtClean="0"/>
              <a:t> </a:t>
            </a:r>
            <a:r>
              <a:rPr lang="en-US" dirty="0" err="1" smtClean="0"/>
              <a:t>Involvment</a:t>
            </a:r>
            <a:r>
              <a:rPr lang="en-US" dirty="0" smtClean="0"/>
              <a:t> </a:t>
            </a:r>
          </a:p>
          <a:p>
            <a:r>
              <a:rPr lang="en-US" dirty="0" smtClean="0"/>
              <a:t>Antidote if available </a:t>
            </a:r>
          </a:p>
          <a:p>
            <a:r>
              <a:rPr lang="en-US" dirty="0" smtClean="0"/>
              <a:t>Burn Treatment </a:t>
            </a:r>
          </a:p>
          <a:p>
            <a:r>
              <a:rPr lang="en-US" dirty="0" smtClean="0"/>
              <a:t>Acid  Vs. Alkali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Electrical Burn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High Voltage Vs. Low Voltage </a:t>
            </a:r>
          </a:p>
          <a:p>
            <a:r>
              <a:rPr lang="en-US" dirty="0" smtClean="0"/>
              <a:t>ATLS </a:t>
            </a:r>
          </a:p>
          <a:p>
            <a:r>
              <a:rPr lang="en-US" dirty="0" smtClean="0"/>
              <a:t>Management </a:t>
            </a:r>
          </a:p>
          <a:p>
            <a:pPr lvl="1"/>
            <a:r>
              <a:rPr lang="en-US" dirty="0" smtClean="0"/>
              <a:t>IVF add 30% to TBSA </a:t>
            </a:r>
          </a:p>
          <a:p>
            <a:pPr lvl="1"/>
            <a:r>
              <a:rPr lang="en-US" dirty="0" smtClean="0"/>
              <a:t>Cardiac </a:t>
            </a:r>
          </a:p>
          <a:p>
            <a:pPr lvl="1"/>
            <a:r>
              <a:rPr lang="en-US" dirty="0" smtClean="0"/>
              <a:t>Kidney </a:t>
            </a:r>
          </a:p>
          <a:p>
            <a:pPr lvl="1"/>
            <a:r>
              <a:rPr lang="en-US" dirty="0" smtClean="0"/>
              <a:t>Air/Way </a:t>
            </a:r>
          </a:p>
          <a:p>
            <a:pPr lvl="1"/>
            <a:r>
              <a:rPr lang="en-US" dirty="0" err="1" smtClean="0"/>
              <a:t>Fasciotomy</a:t>
            </a:r>
            <a:endParaRPr lang="en-US" dirty="0" smtClean="0"/>
          </a:p>
          <a:p>
            <a:r>
              <a:rPr lang="en-US" dirty="0" smtClean="0"/>
              <a:t>Burn Management 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en-US" sz="9600" dirty="0" smtClean="0"/>
              <a:t>Questions ?</a:t>
            </a:r>
            <a:endParaRPr lang="en-US" sz="9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458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025" y="2044700"/>
            <a:ext cx="5441951" cy="4081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459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025" y="2044700"/>
            <a:ext cx="5441951" cy="4081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General Effect Of Burns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Depends on the burn size </a:t>
            </a:r>
          </a:p>
          <a:p>
            <a:r>
              <a:rPr lang="en-US" dirty="0" smtClean="0"/>
              <a:t>The bigger the burn the more the physiological changes :</a:t>
            </a:r>
          </a:p>
          <a:p>
            <a:pPr lvl="1"/>
            <a:r>
              <a:rPr lang="en-US" dirty="0" smtClean="0"/>
              <a:t>Water loss </a:t>
            </a:r>
          </a:p>
          <a:p>
            <a:pPr lvl="1"/>
            <a:r>
              <a:rPr lang="en-US" dirty="0" smtClean="0"/>
              <a:t>Salt loss </a:t>
            </a:r>
          </a:p>
          <a:p>
            <a:pPr lvl="1"/>
            <a:r>
              <a:rPr lang="en-US" dirty="0" smtClean="0"/>
              <a:t>Protein loss  </a:t>
            </a:r>
          </a:p>
          <a:p>
            <a:pPr lvl="1"/>
            <a:r>
              <a:rPr lang="en-US" dirty="0" smtClean="0"/>
              <a:t>Increased catabolism </a:t>
            </a:r>
          </a:p>
          <a:p>
            <a:pPr lvl="1"/>
            <a:r>
              <a:rPr lang="en-US" dirty="0" smtClean="0"/>
              <a:t>Edema due to fall in circulating plasma </a:t>
            </a:r>
          </a:p>
          <a:p>
            <a:pPr lvl="1"/>
            <a:r>
              <a:rPr lang="en-US" dirty="0" smtClean="0"/>
              <a:t>Damage to </a:t>
            </a:r>
            <a:r>
              <a:rPr lang="en-US" dirty="0" err="1" smtClean="0"/>
              <a:t>RBCs</a:t>
            </a:r>
            <a:r>
              <a:rPr lang="en-US" dirty="0" smtClean="0"/>
              <a:t> : Immediate or delayed </a:t>
            </a:r>
          </a:p>
          <a:p>
            <a:pPr lvl="1"/>
            <a:r>
              <a:rPr lang="en-US" dirty="0" smtClean="0"/>
              <a:t>Increase </a:t>
            </a:r>
            <a:r>
              <a:rPr lang="en-US" dirty="0" err="1" smtClean="0"/>
              <a:t>Hct</a:t>
            </a:r>
            <a:r>
              <a:rPr lang="en-US" dirty="0" smtClean="0"/>
              <a:t> </a:t>
            </a:r>
          </a:p>
          <a:p>
            <a:pPr lvl="2"/>
            <a:r>
              <a:rPr lang="en-US" dirty="0" err="1" smtClean="0"/>
              <a:t>Hypovolumic</a:t>
            </a:r>
            <a:r>
              <a:rPr lang="en-US" dirty="0" smtClean="0"/>
              <a:t> Shock </a:t>
            </a:r>
          </a:p>
          <a:p>
            <a:r>
              <a:rPr lang="en-US" dirty="0" smtClean="0"/>
              <a:t>Increased Metabolic Rate 7000 Kcal expended daily </a:t>
            </a:r>
          </a:p>
          <a:p>
            <a:pPr lvl="1"/>
            <a:r>
              <a:rPr lang="en-US" dirty="0" smtClean="0"/>
              <a:t>Daily Wt loss of 0.5kg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459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025" y="2044700"/>
            <a:ext cx="5441951" cy="4081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46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1025" y="2044700"/>
            <a:ext cx="5441951" cy="4081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hemical Burn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4319" y="2044700"/>
            <a:ext cx="5435362" cy="4081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100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4" y="1796681"/>
            <a:ext cx="3666537" cy="5061319"/>
          </a:xfrm>
        </p:spPr>
      </p:pic>
      <p:pic>
        <p:nvPicPr>
          <p:cNvPr id="5" name="Picture 4" descr="IMG_10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0858" y="1796682"/>
            <a:ext cx="3780367" cy="5061318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471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1524000"/>
            <a:ext cx="3565922" cy="4754563"/>
          </a:xfrm>
        </p:spPr>
      </p:pic>
      <p:pic>
        <p:nvPicPr>
          <p:cNvPr id="5" name="Picture 4" descr="IMG_47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675" y="1524000"/>
            <a:ext cx="3638550" cy="469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P213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2740" y="2044700"/>
            <a:ext cx="6138520" cy="4081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P216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2740" y="2044700"/>
            <a:ext cx="6138520" cy="4081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P215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2740" y="2044700"/>
            <a:ext cx="6138520" cy="40814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G_006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"/>
            <a:ext cx="4673600" cy="3505200"/>
          </a:xfrm>
        </p:spPr>
      </p:pic>
      <p:pic>
        <p:nvPicPr>
          <p:cNvPr id="5" name="Picture 4" descr="IMG_00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0" y="2952750"/>
            <a:ext cx="5207000" cy="3905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bp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0"/>
            <a:ext cx="4876800" cy="66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Apex.thmx</Template>
  <TotalTime>2404</TotalTime>
  <Words>1880</Words>
  <Application>Microsoft Macintosh PowerPoint</Application>
  <PresentationFormat>On-screen Show (4:3)</PresentationFormat>
  <Paragraphs>395</Paragraphs>
  <Slides>88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Twilight</vt:lpstr>
      <vt:lpstr>Burns,  &amp; Burn Management  </vt:lpstr>
      <vt:lpstr>Definition </vt:lpstr>
      <vt:lpstr>Epidemiology </vt:lpstr>
      <vt:lpstr>Types of Burns</vt:lpstr>
      <vt:lpstr>Pathophysiology </vt:lpstr>
      <vt:lpstr>Pathophysiology </vt:lpstr>
      <vt:lpstr>Pathophysiology </vt:lpstr>
      <vt:lpstr>General Effect Of Burns </vt:lpstr>
      <vt:lpstr>Slide 9</vt:lpstr>
      <vt:lpstr>Mortality</vt:lpstr>
      <vt:lpstr>Burn Classification</vt:lpstr>
      <vt:lpstr>Burn Classification By Total Body Surface Area (TBSA) </vt:lpstr>
      <vt:lpstr>Burn Classification By TBSA </vt:lpstr>
      <vt:lpstr>Burn Classification By TBSA </vt:lpstr>
      <vt:lpstr>Burn Classification By Degree / Thickness</vt:lpstr>
      <vt:lpstr>Superficial (1st Degree)</vt:lpstr>
      <vt:lpstr>Slide 17</vt:lpstr>
      <vt:lpstr>Slide 18</vt:lpstr>
      <vt:lpstr>Slide 19</vt:lpstr>
      <vt:lpstr>Partial Thickness (2nd Degree)</vt:lpstr>
      <vt:lpstr>Slide 21</vt:lpstr>
      <vt:lpstr>Slide 22</vt:lpstr>
      <vt:lpstr>Full Thickness (3rd Degree Burns )</vt:lpstr>
      <vt:lpstr>Slide 24</vt:lpstr>
      <vt:lpstr>Slide 25</vt:lpstr>
      <vt:lpstr>Slide 26</vt:lpstr>
      <vt:lpstr>Full Thickness (4th Degree)</vt:lpstr>
      <vt:lpstr>Slide 28</vt:lpstr>
      <vt:lpstr>Determination of Burn Depth </vt:lpstr>
      <vt:lpstr>Prognosis </vt:lpstr>
      <vt:lpstr>Burn Management </vt:lpstr>
      <vt:lpstr>Burn Management </vt:lpstr>
      <vt:lpstr>Burn Management </vt:lpstr>
      <vt:lpstr>History</vt:lpstr>
      <vt:lpstr>Slide 35</vt:lpstr>
      <vt:lpstr>Transfer Criteria</vt:lpstr>
      <vt:lpstr>Inhalation Injuries </vt:lpstr>
      <vt:lpstr>Slide 38</vt:lpstr>
      <vt:lpstr>Inhalation Injury / CO</vt:lpstr>
      <vt:lpstr>Inhalation Injury  Carbon Monoxide </vt:lpstr>
      <vt:lpstr>Inhalation Injury  Carbon Monoxide </vt:lpstr>
      <vt:lpstr>Slide 42</vt:lpstr>
      <vt:lpstr>Slide 43</vt:lpstr>
      <vt:lpstr>Burn Management </vt:lpstr>
      <vt:lpstr>Non-Surgical Burn Management  Fluid Resuscitations </vt:lpstr>
      <vt:lpstr>Non-Surgical Burn Management  Fluid Resuscitations </vt:lpstr>
      <vt:lpstr>Non-Surgical Burn Management  Fluid Resuscitations </vt:lpstr>
      <vt:lpstr>Non-Surgical Burn Management  Fluid Resuscitations </vt:lpstr>
      <vt:lpstr>Non-Surgical Burn Management  Fluid Resuscitations </vt:lpstr>
      <vt:lpstr>Non-Surgical Burn Management  Fluid Resuscitations </vt:lpstr>
      <vt:lpstr>Non-Surgical Burn Management  Nutrition </vt:lpstr>
      <vt:lpstr>Non-Surgical Burn Management  Physiotherapy </vt:lpstr>
      <vt:lpstr>Non-Surgical Burn Management  Dressing </vt:lpstr>
      <vt:lpstr>Non-Surgical Burn Management  Dressing </vt:lpstr>
      <vt:lpstr>Non-Surgical Burn Management  Dressing </vt:lpstr>
      <vt:lpstr>Slide 56</vt:lpstr>
      <vt:lpstr>Surgical Burn Management Escharotomy </vt:lpstr>
      <vt:lpstr>Slide 58</vt:lpstr>
      <vt:lpstr>Surgical Burn Management Escharotomy </vt:lpstr>
      <vt:lpstr>Slide 60</vt:lpstr>
      <vt:lpstr>Skin Grafts</vt:lpstr>
      <vt:lpstr>Surgical Burn Management Debridement, and Skin Graft</vt:lpstr>
      <vt:lpstr>Surgical Burn Management Debridement, and Skin Graft</vt:lpstr>
      <vt:lpstr>Surgical Burn Management Debridement, and Skin Graft</vt:lpstr>
      <vt:lpstr>Surgical Burn Management Debridement, and Skin Graft</vt:lpstr>
      <vt:lpstr>Slide 66</vt:lpstr>
      <vt:lpstr>Surgical Burn Management Debridement, and Skin Graft</vt:lpstr>
      <vt:lpstr>Surgical Burn Management Debridement, and Skin Graft</vt:lpstr>
      <vt:lpstr>Surgical Burn Management Debridement, and Skin Graft</vt:lpstr>
      <vt:lpstr>Slide 70</vt:lpstr>
      <vt:lpstr>Slide 71</vt:lpstr>
      <vt:lpstr>Escharotomy Vs. Fasciotomy  </vt:lpstr>
      <vt:lpstr>Surgical Burn Management Escharotomy </vt:lpstr>
      <vt:lpstr>Surgical Burn Management Fasciotomy </vt:lpstr>
      <vt:lpstr>Chemical Burn </vt:lpstr>
      <vt:lpstr>Electrical Burn </vt:lpstr>
      <vt:lpstr> Questions ?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</vt:vector>
  </TitlesOfParts>
  <Company>mac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Burn </dc:title>
  <dc:creator>macbook pro</dc:creator>
  <cp:lastModifiedBy>Abdullah Kattan</cp:lastModifiedBy>
  <cp:revision>123</cp:revision>
  <dcterms:created xsi:type="dcterms:W3CDTF">2012-09-02T18:32:49Z</dcterms:created>
  <dcterms:modified xsi:type="dcterms:W3CDTF">2012-09-02T18:49:55Z</dcterms:modified>
</cp:coreProperties>
</file>