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6"/>
  </p:notesMasterIdLst>
  <p:sldIdLst>
    <p:sldId id="281" r:id="rId2"/>
    <p:sldId id="256" r:id="rId3"/>
    <p:sldId id="317" r:id="rId4"/>
    <p:sldId id="318" r:id="rId5"/>
    <p:sldId id="283" r:id="rId6"/>
    <p:sldId id="322" r:id="rId7"/>
    <p:sldId id="324" r:id="rId8"/>
    <p:sldId id="327" r:id="rId9"/>
    <p:sldId id="284" r:id="rId10"/>
    <p:sldId id="319" r:id="rId11"/>
    <p:sldId id="320" r:id="rId12"/>
    <p:sldId id="328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57" r:id="rId22"/>
    <p:sldId id="265" r:id="rId23"/>
    <p:sldId id="266" r:id="rId24"/>
    <p:sldId id="294" r:id="rId25"/>
    <p:sldId id="295" r:id="rId26"/>
    <p:sldId id="296" r:id="rId27"/>
    <p:sldId id="297" r:id="rId28"/>
    <p:sldId id="262" r:id="rId29"/>
    <p:sldId id="264" r:id="rId30"/>
    <p:sldId id="267" r:id="rId31"/>
    <p:sldId id="268" r:id="rId32"/>
    <p:sldId id="269" r:id="rId33"/>
    <p:sldId id="271" r:id="rId34"/>
    <p:sldId id="272" r:id="rId35"/>
    <p:sldId id="273" r:id="rId36"/>
    <p:sldId id="298" r:id="rId37"/>
    <p:sldId id="309" r:id="rId38"/>
    <p:sldId id="308" r:id="rId39"/>
    <p:sldId id="299" r:id="rId40"/>
    <p:sldId id="307" r:id="rId41"/>
    <p:sldId id="305" r:id="rId42"/>
    <p:sldId id="306" r:id="rId43"/>
    <p:sldId id="300" r:id="rId44"/>
    <p:sldId id="301" r:id="rId45"/>
    <p:sldId id="310" r:id="rId46"/>
    <p:sldId id="302" r:id="rId47"/>
    <p:sldId id="303" r:id="rId48"/>
    <p:sldId id="313" r:id="rId49"/>
    <p:sldId id="311" r:id="rId50"/>
    <p:sldId id="314" r:id="rId51"/>
    <p:sldId id="315" r:id="rId52"/>
    <p:sldId id="316" r:id="rId53"/>
    <p:sldId id="279" r:id="rId54"/>
    <p:sldId id="280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6"/>
  <p:clrMru>
    <a:srgbClr val="006600"/>
    <a:srgbClr val="66FF33"/>
    <a:srgbClr val="0000FF"/>
    <a:srgbClr val="66FFFF"/>
    <a:srgbClr val="FFFFFF"/>
    <a:srgbClr val="00FFFF"/>
    <a:srgbClr val="FF33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E68BC-4D68-4E95-B0F1-6FD887BAA9F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4DB41D9-C809-4612-8022-80EE44054D71}">
      <dgm:prSet phldrT="[Text]"/>
      <dgm:spPr/>
      <dgm:t>
        <a:bodyPr/>
        <a:lstStyle/>
        <a:p>
          <a:r>
            <a:rPr lang="en-US" dirty="0" smtClean="0"/>
            <a:t>Risk factors </a:t>
          </a:r>
          <a:endParaRPr lang="en-US" dirty="0"/>
        </a:p>
      </dgm:t>
    </dgm:pt>
    <dgm:pt modelId="{A7EF5956-303A-4C66-B5B0-B9CEFF16D8BD}" type="parTrans" cxnId="{30ADDC46-1B04-458E-A8D0-195B83BB0165}">
      <dgm:prSet/>
      <dgm:spPr/>
      <dgm:t>
        <a:bodyPr/>
        <a:lstStyle/>
        <a:p>
          <a:endParaRPr lang="en-US"/>
        </a:p>
      </dgm:t>
    </dgm:pt>
    <dgm:pt modelId="{DFB55513-21A1-4907-B765-1992BE62E2B2}" type="sibTrans" cxnId="{30ADDC46-1B04-458E-A8D0-195B83BB0165}">
      <dgm:prSet/>
      <dgm:spPr/>
      <dgm:t>
        <a:bodyPr/>
        <a:lstStyle/>
        <a:p>
          <a:endParaRPr lang="en-US"/>
        </a:p>
      </dgm:t>
    </dgm:pt>
    <dgm:pt modelId="{E2A95EF0-8568-4A96-915B-53F75F827CAC}">
      <dgm:prSet phldrT="[Text]"/>
      <dgm:spPr/>
      <dgm:t>
        <a:bodyPr/>
        <a:lstStyle/>
        <a:p>
          <a:r>
            <a:rPr lang="en-US" dirty="0" smtClean="0"/>
            <a:t>anesthesia</a:t>
          </a:r>
          <a:endParaRPr lang="en-US" dirty="0"/>
        </a:p>
      </dgm:t>
    </dgm:pt>
    <dgm:pt modelId="{0E25A740-A6B4-4EBC-AD49-9C44B5977584}" type="parTrans" cxnId="{F9CAF548-115E-49D6-ABF6-E12EE169C456}">
      <dgm:prSet/>
      <dgm:spPr/>
      <dgm:t>
        <a:bodyPr/>
        <a:lstStyle/>
        <a:p>
          <a:endParaRPr lang="en-US"/>
        </a:p>
      </dgm:t>
    </dgm:pt>
    <dgm:pt modelId="{F88392B9-A0C7-421A-B63C-C2553F052AA1}" type="sibTrans" cxnId="{F9CAF548-115E-49D6-ABF6-E12EE169C456}">
      <dgm:prSet/>
      <dgm:spPr/>
      <dgm:t>
        <a:bodyPr/>
        <a:lstStyle/>
        <a:p>
          <a:endParaRPr lang="en-US"/>
        </a:p>
      </dgm:t>
    </dgm:pt>
    <dgm:pt modelId="{541993DA-27BD-4225-8809-A16CB912C1D0}">
      <dgm:prSet phldrT="[Text]"/>
      <dgm:spPr/>
      <dgm:t>
        <a:bodyPr/>
        <a:lstStyle/>
        <a:p>
          <a:r>
            <a:rPr lang="en-US" dirty="0" smtClean="0"/>
            <a:t>Surgery </a:t>
          </a:r>
          <a:endParaRPr lang="en-US" dirty="0"/>
        </a:p>
      </dgm:t>
    </dgm:pt>
    <dgm:pt modelId="{66FB3FFD-BF14-489C-A951-74E03EECB3E5}" type="parTrans" cxnId="{1E4F2805-C741-48F1-9119-741E1F2B1A89}">
      <dgm:prSet/>
      <dgm:spPr/>
      <dgm:t>
        <a:bodyPr/>
        <a:lstStyle/>
        <a:p>
          <a:endParaRPr lang="en-US"/>
        </a:p>
      </dgm:t>
    </dgm:pt>
    <dgm:pt modelId="{C97647BE-5DAD-4196-98C8-ABF45AC99D79}" type="sibTrans" cxnId="{1E4F2805-C741-48F1-9119-741E1F2B1A89}">
      <dgm:prSet/>
      <dgm:spPr/>
      <dgm:t>
        <a:bodyPr/>
        <a:lstStyle/>
        <a:p>
          <a:endParaRPr lang="en-US"/>
        </a:p>
      </dgm:t>
    </dgm:pt>
    <dgm:pt modelId="{AC0BB174-E6E9-4BC1-B91B-ECC580F86E76}">
      <dgm:prSet/>
      <dgm:spPr/>
      <dgm:t>
        <a:bodyPr/>
        <a:lstStyle/>
        <a:p>
          <a:r>
            <a:rPr lang="en-US" dirty="0" smtClean="0"/>
            <a:t>General </a:t>
          </a:r>
          <a:endParaRPr lang="en-US" dirty="0"/>
        </a:p>
      </dgm:t>
    </dgm:pt>
    <dgm:pt modelId="{10D3A5F0-C23B-4FAB-8BCD-10FE9DA87C82}" type="parTrans" cxnId="{CD3BAFE0-620A-4141-A88E-F081E6BC4210}">
      <dgm:prSet/>
      <dgm:spPr/>
      <dgm:t>
        <a:bodyPr/>
        <a:lstStyle/>
        <a:p>
          <a:pPr rtl="1"/>
          <a:endParaRPr lang="ar-SA"/>
        </a:p>
      </dgm:t>
    </dgm:pt>
    <dgm:pt modelId="{3CC535AA-0577-419F-AF7A-49488F9CE382}" type="sibTrans" cxnId="{CD3BAFE0-620A-4141-A88E-F081E6BC4210}">
      <dgm:prSet/>
      <dgm:spPr/>
      <dgm:t>
        <a:bodyPr/>
        <a:lstStyle/>
        <a:p>
          <a:pPr rtl="1"/>
          <a:endParaRPr lang="ar-SA"/>
        </a:p>
      </dgm:t>
    </dgm:pt>
    <dgm:pt modelId="{3F29F940-8EFB-4328-90A4-830EE5E55790}" type="pres">
      <dgm:prSet presAssocID="{5ECE68BC-4D68-4E95-B0F1-6FD887BAA9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F43BDD-6562-4DFD-B6DE-DEC712F67F2B}" type="pres">
      <dgm:prSet presAssocID="{F4DB41D9-C809-4612-8022-80EE44054D71}" presName="hierRoot1" presStyleCnt="0"/>
      <dgm:spPr/>
    </dgm:pt>
    <dgm:pt modelId="{5791492A-48FC-49FF-A817-0E40CBCA4D07}" type="pres">
      <dgm:prSet presAssocID="{F4DB41D9-C809-4612-8022-80EE44054D71}" presName="composite" presStyleCnt="0"/>
      <dgm:spPr/>
    </dgm:pt>
    <dgm:pt modelId="{51BDD033-2FA0-475D-8CFC-73039ED97D3E}" type="pres">
      <dgm:prSet presAssocID="{F4DB41D9-C809-4612-8022-80EE44054D71}" presName="background" presStyleLbl="node0" presStyleIdx="0" presStyleCn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86AD60F-022B-4C7C-80CC-A7694F24B7C4}" type="pres">
      <dgm:prSet presAssocID="{F4DB41D9-C809-4612-8022-80EE44054D71}" presName="text" presStyleLbl="fgAcc0" presStyleIdx="0" presStyleCnt="1" custScaleX="145779" custScaleY="123011">
        <dgm:presLayoutVars>
          <dgm:chPref val="3"/>
        </dgm:presLayoutVars>
      </dgm:prSet>
      <dgm:spPr>
        <a:prstGeom prst="star16">
          <a:avLst/>
        </a:prstGeom>
      </dgm:spPr>
      <dgm:t>
        <a:bodyPr/>
        <a:lstStyle/>
        <a:p>
          <a:endParaRPr lang="en-US"/>
        </a:p>
      </dgm:t>
    </dgm:pt>
    <dgm:pt modelId="{E24A51B8-CCDD-42EB-A3D9-7C59A2CAF7D8}" type="pres">
      <dgm:prSet presAssocID="{F4DB41D9-C809-4612-8022-80EE44054D71}" presName="hierChild2" presStyleCnt="0"/>
      <dgm:spPr/>
    </dgm:pt>
    <dgm:pt modelId="{07318947-CCA7-4DB1-BBE0-2AB20A5EE6A6}" type="pres">
      <dgm:prSet presAssocID="{10D3A5F0-C23B-4FAB-8BCD-10FE9DA87C82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511668D8-43B2-4E4C-B76F-3A90578FFCFF}" type="pres">
      <dgm:prSet presAssocID="{AC0BB174-E6E9-4BC1-B91B-ECC580F86E76}" presName="hierRoot2" presStyleCnt="0"/>
      <dgm:spPr/>
    </dgm:pt>
    <dgm:pt modelId="{412BC74B-0AB7-4FF3-B3DC-C4D5C17AC494}" type="pres">
      <dgm:prSet presAssocID="{AC0BB174-E6E9-4BC1-B91B-ECC580F86E76}" presName="composite2" presStyleCnt="0"/>
      <dgm:spPr/>
    </dgm:pt>
    <dgm:pt modelId="{B70FBCEA-1AF8-4A58-98F1-B6588FAAD4BF}" type="pres">
      <dgm:prSet presAssocID="{AC0BB174-E6E9-4BC1-B91B-ECC580F86E76}" presName="background2" presStyleLbl="node2" presStyleIdx="0" presStyleCnt="3"/>
      <dgm:spPr/>
    </dgm:pt>
    <dgm:pt modelId="{974C6B55-EE41-4F5F-BC8E-91B8DC3F9D82}" type="pres">
      <dgm:prSet presAssocID="{AC0BB174-E6E9-4BC1-B91B-ECC580F86E76}" presName="text2" presStyleLbl="fgAcc2" presStyleIdx="0" presStyleCnt="3" custLinFactNeighborX="2058" custLinFactNeighborY="325">
        <dgm:presLayoutVars>
          <dgm:chPref val="3"/>
        </dgm:presLayoutVars>
      </dgm:prSet>
      <dgm:spPr>
        <a:prstGeom prst="star24">
          <a:avLst/>
        </a:prstGeom>
      </dgm:spPr>
      <dgm:t>
        <a:bodyPr/>
        <a:lstStyle/>
        <a:p>
          <a:endParaRPr lang="en-US"/>
        </a:p>
      </dgm:t>
    </dgm:pt>
    <dgm:pt modelId="{61DB6666-A9CE-4A97-AEAB-6DFCD0BD1B6F}" type="pres">
      <dgm:prSet presAssocID="{AC0BB174-E6E9-4BC1-B91B-ECC580F86E76}" presName="hierChild3" presStyleCnt="0"/>
      <dgm:spPr/>
    </dgm:pt>
    <dgm:pt modelId="{9188F783-EB28-4011-BBC3-31FA41825FC3}" type="pres">
      <dgm:prSet presAssocID="{0E25A740-A6B4-4EBC-AD49-9C44B597758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1313C1A-3B2B-41D1-B4B5-6B0CBE83DC8E}" type="pres">
      <dgm:prSet presAssocID="{E2A95EF0-8568-4A96-915B-53F75F827CAC}" presName="hierRoot2" presStyleCnt="0"/>
      <dgm:spPr/>
    </dgm:pt>
    <dgm:pt modelId="{92A6AEF9-9C6A-4F63-8851-B7965A93D04B}" type="pres">
      <dgm:prSet presAssocID="{E2A95EF0-8568-4A96-915B-53F75F827CAC}" presName="composite2" presStyleCnt="0"/>
      <dgm:spPr/>
    </dgm:pt>
    <dgm:pt modelId="{59C5639A-7088-49E6-B8D3-844E891CF104}" type="pres">
      <dgm:prSet presAssocID="{E2A95EF0-8568-4A96-915B-53F75F827CAC}" presName="background2" presStyleLbl="node2" presStyleIdx="1" presStyleCnt="3"/>
      <dgm:spPr/>
    </dgm:pt>
    <dgm:pt modelId="{511F67EA-BB99-406F-B9B5-B4D2104EC8C4}" type="pres">
      <dgm:prSet presAssocID="{E2A95EF0-8568-4A96-915B-53F75F827CAC}" presName="text2" presStyleLbl="fgAcc2" presStyleIdx="1" presStyleCnt="3">
        <dgm:presLayoutVars>
          <dgm:chPref val="3"/>
        </dgm:presLayoutVars>
      </dgm:prSet>
      <dgm:spPr>
        <a:prstGeom prst="star24">
          <a:avLst/>
        </a:prstGeom>
      </dgm:spPr>
      <dgm:t>
        <a:bodyPr/>
        <a:lstStyle/>
        <a:p>
          <a:endParaRPr lang="en-US"/>
        </a:p>
      </dgm:t>
    </dgm:pt>
    <dgm:pt modelId="{B9CA1FB8-78FA-471E-8071-7FFF496D86C0}" type="pres">
      <dgm:prSet presAssocID="{E2A95EF0-8568-4A96-915B-53F75F827CAC}" presName="hierChild3" presStyleCnt="0"/>
      <dgm:spPr/>
    </dgm:pt>
    <dgm:pt modelId="{7A7C9B39-E1BC-42F8-AB30-3FCF761FDCFB}" type="pres">
      <dgm:prSet presAssocID="{66FB3FFD-BF14-489C-A951-74E03EECB3E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B8A6CF3-B43F-453C-8FB7-4A56F2EA694D}" type="pres">
      <dgm:prSet presAssocID="{541993DA-27BD-4225-8809-A16CB912C1D0}" presName="hierRoot2" presStyleCnt="0"/>
      <dgm:spPr/>
    </dgm:pt>
    <dgm:pt modelId="{38572A0B-4BDD-40E7-89CE-15EBFED3676E}" type="pres">
      <dgm:prSet presAssocID="{541993DA-27BD-4225-8809-A16CB912C1D0}" presName="composite2" presStyleCnt="0"/>
      <dgm:spPr/>
    </dgm:pt>
    <dgm:pt modelId="{B3826F60-215C-4AAA-AAC7-1D610AECE194}" type="pres">
      <dgm:prSet presAssocID="{541993DA-27BD-4225-8809-A16CB912C1D0}" presName="background2" presStyleLbl="node2" presStyleIdx="2" presStyleCnt="3"/>
      <dgm:spPr/>
    </dgm:pt>
    <dgm:pt modelId="{8BB67B0F-3DC9-4593-A522-1C7DBEB020DE}" type="pres">
      <dgm:prSet presAssocID="{541993DA-27BD-4225-8809-A16CB912C1D0}" presName="text2" presStyleLbl="fgAcc2" presStyleIdx="2" presStyleCnt="3">
        <dgm:presLayoutVars>
          <dgm:chPref val="3"/>
        </dgm:presLayoutVars>
      </dgm:prSet>
      <dgm:spPr>
        <a:prstGeom prst="star24">
          <a:avLst/>
        </a:prstGeom>
      </dgm:spPr>
      <dgm:t>
        <a:bodyPr/>
        <a:lstStyle/>
        <a:p>
          <a:endParaRPr lang="en-US"/>
        </a:p>
      </dgm:t>
    </dgm:pt>
    <dgm:pt modelId="{C2C043A7-BF87-4CBD-908B-6CAFC83A175F}" type="pres">
      <dgm:prSet presAssocID="{541993DA-27BD-4225-8809-A16CB912C1D0}" presName="hierChild3" presStyleCnt="0"/>
      <dgm:spPr/>
    </dgm:pt>
  </dgm:ptLst>
  <dgm:cxnLst>
    <dgm:cxn modelId="{A4FF8BD3-2AE3-4D78-B2FE-D85E69F59B3E}" type="presOf" srcId="{E2A95EF0-8568-4A96-915B-53F75F827CAC}" destId="{511F67EA-BB99-406F-B9B5-B4D2104EC8C4}" srcOrd="0" destOrd="0" presId="urn:microsoft.com/office/officeart/2005/8/layout/hierarchy1"/>
    <dgm:cxn modelId="{30ADDC46-1B04-458E-A8D0-195B83BB0165}" srcId="{5ECE68BC-4D68-4E95-B0F1-6FD887BAA9F3}" destId="{F4DB41D9-C809-4612-8022-80EE44054D71}" srcOrd="0" destOrd="0" parTransId="{A7EF5956-303A-4C66-B5B0-B9CEFF16D8BD}" sibTransId="{DFB55513-21A1-4907-B765-1992BE62E2B2}"/>
    <dgm:cxn modelId="{CD3BAFE0-620A-4141-A88E-F081E6BC4210}" srcId="{F4DB41D9-C809-4612-8022-80EE44054D71}" destId="{AC0BB174-E6E9-4BC1-B91B-ECC580F86E76}" srcOrd="0" destOrd="0" parTransId="{10D3A5F0-C23B-4FAB-8BCD-10FE9DA87C82}" sibTransId="{3CC535AA-0577-419F-AF7A-49488F9CE382}"/>
    <dgm:cxn modelId="{45A358D2-74C6-4EF6-A024-CD1207734580}" type="presOf" srcId="{0E25A740-A6B4-4EBC-AD49-9C44B5977584}" destId="{9188F783-EB28-4011-BBC3-31FA41825FC3}" srcOrd="0" destOrd="0" presId="urn:microsoft.com/office/officeart/2005/8/layout/hierarchy1"/>
    <dgm:cxn modelId="{4EBF4DA8-694A-4125-ADB2-1D2E2339774E}" type="presOf" srcId="{AC0BB174-E6E9-4BC1-B91B-ECC580F86E76}" destId="{974C6B55-EE41-4F5F-BC8E-91B8DC3F9D82}" srcOrd="0" destOrd="0" presId="urn:microsoft.com/office/officeart/2005/8/layout/hierarchy1"/>
    <dgm:cxn modelId="{BBBB5E33-E2B4-4F3E-BF86-A4D88F508AE4}" type="presOf" srcId="{F4DB41D9-C809-4612-8022-80EE44054D71}" destId="{B86AD60F-022B-4C7C-80CC-A7694F24B7C4}" srcOrd="0" destOrd="0" presId="urn:microsoft.com/office/officeart/2005/8/layout/hierarchy1"/>
    <dgm:cxn modelId="{13E94FAF-1DBF-4A4E-AD30-35F0E6F2C064}" type="presOf" srcId="{5ECE68BC-4D68-4E95-B0F1-6FD887BAA9F3}" destId="{3F29F940-8EFB-4328-90A4-830EE5E55790}" srcOrd="0" destOrd="0" presId="urn:microsoft.com/office/officeart/2005/8/layout/hierarchy1"/>
    <dgm:cxn modelId="{1E4F2805-C741-48F1-9119-741E1F2B1A89}" srcId="{F4DB41D9-C809-4612-8022-80EE44054D71}" destId="{541993DA-27BD-4225-8809-A16CB912C1D0}" srcOrd="2" destOrd="0" parTransId="{66FB3FFD-BF14-489C-A951-74E03EECB3E5}" sibTransId="{C97647BE-5DAD-4196-98C8-ABF45AC99D79}"/>
    <dgm:cxn modelId="{F9CAF548-115E-49D6-ABF6-E12EE169C456}" srcId="{F4DB41D9-C809-4612-8022-80EE44054D71}" destId="{E2A95EF0-8568-4A96-915B-53F75F827CAC}" srcOrd="1" destOrd="0" parTransId="{0E25A740-A6B4-4EBC-AD49-9C44B5977584}" sibTransId="{F88392B9-A0C7-421A-B63C-C2553F052AA1}"/>
    <dgm:cxn modelId="{A2EF89F8-4BDA-467B-9B64-8544856B04BF}" type="presOf" srcId="{66FB3FFD-BF14-489C-A951-74E03EECB3E5}" destId="{7A7C9B39-E1BC-42F8-AB30-3FCF761FDCFB}" srcOrd="0" destOrd="0" presId="urn:microsoft.com/office/officeart/2005/8/layout/hierarchy1"/>
    <dgm:cxn modelId="{310E3571-3716-4B08-A4F2-F6DBC5DB2C63}" type="presOf" srcId="{10D3A5F0-C23B-4FAB-8BCD-10FE9DA87C82}" destId="{07318947-CCA7-4DB1-BBE0-2AB20A5EE6A6}" srcOrd="0" destOrd="0" presId="urn:microsoft.com/office/officeart/2005/8/layout/hierarchy1"/>
    <dgm:cxn modelId="{D43652BA-141C-4F86-8DB9-7C7C16188342}" type="presOf" srcId="{541993DA-27BD-4225-8809-A16CB912C1D0}" destId="{8BB67B0F-3DC9-4593-A522-1C7DBEB020DE}" srcOrd="0" destOrd="0" presId="urn:microsoft.com/office/officeart/2005/8/layout/hierarchy1"/>
    <dgm:cxn modelId="{11413769-3C6E-4096-840C-2A621D687FBF}" type="presParOf" srcId="{3F29F940-8EFB-4328-90A4-830EE5E55790}" destId="{C1F43BDD-6562-4DFD-B6DE-DEC712F67F2B}" srcOrd="0" destOrd="0" presId="urn:microsoft.com/office/officeart/2005/8/layout/hierarchy1"/>
    <dgm:cxn modelId="{17DDD0BC-E81E-4B42-93C6-18EB3BF41378}" type="presParOf" srcId="{C1F43BDD-6562-4DFD-B6DE-DEC712F67F2B}" destId="{5791492A-48FC-49FF-A817-0E40CBCA4D07}" srcOrd="0" destOrd="0" presId="urn:microsoft.com/office/officeart/2005/8/layout/hierarchy1"/>
    <dgm:cxn modelId="{B1C79483-74BC-4902-AD10-68573FB1AA51}" type="presParOf" srcId="{5791492A-48FC-49FF-A817-0E40CBCA4D07}" destId="{51BDD033-2FA0-475D-8CFC-73039ED97D3E}" srcOrd="0" destOrd="0" presId="urn:microsoft.com/office/officeart/2005/8/layout/hierarchy1"/>
    <dgm:cxn modelId="{0F32334A-DF97-48B1-B797-F173D91C5F82}" type="presParOf" srcId="{5791492A-48FC-49FF-A817-0E40CBCA4D07}" destId="{B86AD60F-022B-4C7C-80CC-A7694F24B7C4}" srcOrd="1" destOrd="0" presId="urn:microsoft.com/office/officeart/2005/8/layout/hierarchy1"/>
    <dgm:cxn modelId="{36CCDF4C-EB4D-4F76-B1E7-61438FC2D05E}" type="presParOf" srcId="{C1F43BDD-6562-4DFD-B6DE-DEC712F67F2B}" destId="{E24A51B8-CCDD-42EB-A3D9-7C59A2CAF7D8}" srcOrd="1" destOrd="0" presId="urn:microsoft.com/office/officeart/2005/8/layout/hierarchy1"/>
    <dgm:cxn modelId="{273FEE66-3B60-4684-A24C-261C61C52FB7}" type="presParOf" srcId="{E24A51B8-CCDD-42EB-A3D9-7C59A2CAF7D8}" destId="{07318947-CCA7-4DB1-BBE0-2AB20A5EE6A6}" srcOrd="0" destOrd="0" presId="urn:microsoft.com/office/officeart/2005/8/layout/hierarchy1"/>
    <dgm:cxn modelId="{A2E1021C-8593-4A84-9A60-52C38092BDBF}" type="presParOf" srcId="{E24A51B8-CCDD-42EB-A3D9-7C59A2CAF7D8}" destId="{511668D8-43B2-4E4C-B76F-3A90578FFCFF}" srcOrd="1" destOrd="0" presId="urn:microsoft.com/office/officeart/2005/8/layout/hierarchy1"/>
    <dgm:cxn modelId="{DA1790AB-543D-4220-AD26-94755DB5ABAF}" type="presParOf" srcId="{511668D8-43B2-4E4C-B76F-3A90578FFCFF}" destId="{412BC74B-0AB7-4FF3-B3DC-C4D5C17AC494}" srcOrd="0" destOrd="0" presId="urn:microsoft.com/office/officeart/2005/8/layout/hierarchy1"/>
    <dgm:cxn modelId="{E2D1405A-D4C1-4C5A-8959-FB79A60504D8}" type="presParOf" srcId="{412BC74B-0AB7-4FF3-B3DC-C4D5C17AC494}" destId="{B70FBCEA-1AF8-4A58-98F1-B6588FAAD4BF}" srcOrd="0" destOrd="0" presId="urn:microsoft.com/office/officeart/2005/8/layout/hierarchy1"/>
    <dgm:cxn modelId="{D641E6DC-2D64-49F8-BACA-87C61BF64EEE}" type="presParOf" srcId="{412BC74B-0AB7-4FF3-B3DC-C4D5C17AC494}" destId="{974C6B55-EE41-4F5F-BC8E-91B8DC3F9D82}" srcOrd="1" destOrd="0" presId="urn:microsoft.com/office/officeart/2005/8/layout/hierarchy1"/>
    <dgm:cxn modelId="{98D1F16E-D700-43B5-8F4A-894164ACA499}" type="presParOf" srcId="{511668D8-43B2-4E4C-B76F-3A90578FFCFF}" destId="{61DB6666-A9CE-4A97-AEAB-6DFCD0BD1B6F}" srcOrd="1" destOrd="0" presId="urn:microsoft.com/office/officeart/2005/8/layout/hierarchy1"/>
    <dgm:cxn modelId="{850A3728-202B-4C49-83EF-BE548EED82DD}" type="presParOf" srcId="{E24A51B8-CCDD-42EB-A3D9-7C59A2CAF7D8}" destId="{9188F783-EB28-4011-BBC3-31FA41825FC3}" srcOrd="2" destOrd="0" presId="urn:microsoft.com/office/officeart/2005/8/layout/hierarchy1"/>
    <dgm:cxn modelId="{956D21F6-B315-4E77-956C-A4B52C434F30}" type="presParOf" srcId="{E24A51B8-CCDD-42EB-A3D9-7C59A2CAF7D8}" destId="{C1313C1A-3B2B-41D1-B4B5-6B0CBE83DC8E}" srcOrd="3" destOrd="0" presId="urn:microsoft.com/office/officeart/2005/8/layout/hierarchy1"/>
    <dgm:cxn modelId="{5DBCD307-EA73-4897-84D4-4B311C195C85}" type="presParOf" srcId="{C1313C1A-3B2B-41D1-B4B5-6B0CBE83DC8E}" destId="{92A6AEF9-9C6A-4F63-8851-B7965A93D04B}" srcOrd="0" destOrd="0" presId="urn:microsoft.com/office/officeart/2005/8/layout/hierarchy1"/>
    <dgm:cxn modelId="{8F35328D-80D3-4CBA-B662-17C5B1E1AA72}" type="presParOf" srcId="{92A6AEF9-9C6A-4F63-8851-B7965A93D04B}" destId="{59C5639A-7088-49E6-B8D3-844E891CF104}" srcOrd="0" destOrd="0" presId="urn:microsoft.com/office/officeart/2005/8/layout/hierarchy1"/>
    <dgm:cxn modelId="{3A2D399A-6FA3-4267-AFED-5F473BB27BF0}" type="presParOf" srcId="{92A6AEF9-9C6A-4F63-8851-B7965A93D04B}" destId="{511F67EA-BB99-406F-B9B5-B4D2104EC8C4}" srcOrd="1" destOrd="0" presId="urn:microsoft.com/office/officeart/2005/8/layout/hierarchy1"/>
    <dgm:cxn modelId="{ED684A18-8186-451D-BC8F-18609620EE9F}" type="presParOf" srcId="{C1313C1A-3B2B-41D1-B4B5-6B0CBE83DC8E}" destId="{B9CA1FB8-78FA-471E-8071-7FFF496D86C0}" srcOrd="1" destOrd="0" presId="urn:microsoft.com/office/officeart/2005/8/layout/hierarchy1"/>
    <dgm:cxn modelId="{81F0E4C2-D855-48C2-9609-C771E540C90A}" type="presParOf" srcId="{E24A51B8-CCDD-42EB-A3D9-7C59A2CAF7D8}" destId="{7A7C9B39-E1BC-42F8-AB30-3FCF761FDCFB}" srcOrd="4" destOrd="0" presId="urn:microsoft.com/office/officeart/2005/8/layout/hierarchy1"/>
    <dgm:cxn modelId="{7893EDF4-4123-4F3A-90C6-D5C1C6C80DFB}" type="presParOf" srcId="{E24A51B8-CCDD-42EB-A3D9-7C59A2CAF7D8}" destId="{8B8A6CF3-B43F-453C-8FB7-4A56F2EA694D}" srcOrd="5" destOrd="0" presId="urn:microsoft.com/office/officeart/2005/8/layout/hierarchy1"/>
    <dgm:cxn modelId="{D0E49870-E686-4E5E-86AE-EF31D368BD04}" type="presParOf" srcId="{8B8A6CF3-B43F-453C-8FB7-4A56F2EA694D}" destId="{38572A0B-4BDD-40E7-89CE-15EBFED3676E}" srcOrd="0" destOrd="0" presId="urn:microsoft.com/office/officeart/2005/8/layout/hierarchy1"/>
    <dgm:cxn modelId="{331CC67B-1CA3-4ACD-ACFA-025CE7F68DFC}" type="presParOf" srcId="{38572A0B-4BDD-40E7-89CE-15EBFED3676E}" destId="{B3826F60-215C-4AAA-AAC7-1D610AECE194}" srcOrd="0" destOrd="0" presId="urn:microsoft.com/office/officeart/2005/8/layout/hierarchy1"/>
    <dgm:cxn modelId="{7A5A843D-5CDE-49A6-8644-CEAB8E8E4F6E}" type="presParOf" srcId="{38572A0B-4BDD-40E7-89CE-15EBFED3676E}" destId="{8BB67B0F-3DC9-4593-A522-1C7DBEB020DE}" srcOrd="1" destOrd="0" presId="urn:microsoft.com/office/officeart/2005/8/layout/hierarchy1"/>
    <dgm:cxn modelId="{B5678791-2F9E-4B42-831E-1996AD2F52C3}" type="presParOf" srcId="{8B8A6CF3-B43F-453C-8FB7-4A56F2EA694D}" destId="{C2C043A7-BF87-4CBD-908B-6CAFC83A175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3721F54-34BA-4989-8ECE-A5A9DD9499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urgery" TargetMode="External"/><Relationship Id="rId3" Type="http://schemas.openxmlformats.org/officeDocument/2006/relationships/hyperlink" Target="http://en.wikipedia.org/wiki/Patient" TargetMode="External"/><Relationship Id="rId7" Type="http://schemas.openxmlformats.org/officeDocument/2006/relationships/hyperlink" Target="http://en.wikipedia.org/wiki/Moribund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Life" TargetMode="External"/><Relationship Id="rId11" Type="http://schemas.openxmlformats.org/officeDocument/2006/relationships/hyperlink" Target="http://en.wikipedia.org/wiki/Organ_donation" TargetMode="External"/><Relationship Id="rId5" Type="http://schemas.openxmlformats.org/officeDocument/2006/relationships/hyperlink" Target="http://en.wikipedia.org/wiki/Disease" TargetMode="External"/><Relationship Id="rId10" Type="http://schemas.openxmlformats.org/officeDocument/2006/relationships/hyperlink" Target="http://en.wikipedia.org/wiki/Organ_(anatomy)" TargetMode="External"/><Relationship Id="rId4" Type="http://schemas.openxmlformats.org/officeDocument/2006/relationships/hyperlink" Target="http://en.wikipedia.org/wiki/Systemic_disease" TargetMode="External"/><Relationship Id="rId9" Type="http://schemas.openxmlformats.org/officeDocument/2006/relationships/hyperlink" Target="http://en.wikipedia.org/wiki/Brain-dead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**ASA classification:</a:t>
            </a:r>
          </a:p>
          <a:p>
            <a:pPr eaLnBrk="1" hangingPunct="1"/>
            <a:r>
              <a:rPr lang="en-US" smtClean="0"/>
              <a:t>A normal healthy </a:t>
            </a:r>
            <a:r>
              <a:rPr lang="en-US" smtClean="0">
                <a:hlinkClick r:id="rId3" action="ppaction://hlinkfile" tooltip="Patient"/>
              </a:rPr>
              <a:t>patient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 patient with mild </a:t>
            </a:r>
            <a:r>
              <a:rPr lang="en-US" smtClean="0">
                <a:hlinkClick r:id="rId4" action="ppaction://hlinkfile" tooltip="Systemic disease"/>
              </a:rPr>
              <a:t>systemic disease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 patient with severe systemic </a:t>
            </a:r>
            <a:r>
              <a:rPr lang="en-US" smtClean="0">
                <a:hlinkClick r:id="rId5" action="ppaction://hlinkfile" tooltip="Disease"/>
              </a:rPr>
              <a:t>disease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 patient with severe systemic disease that is a constant threat to </a:t>
            </a:r>
            <a:r>
              <a:rPr lang="en-US" smtClean="0">
                <a:hlinkClick r:id="rId6" action="ppaction://hlinkfile" tooltip="Life"/>
              </a:rPr>
              <a:t>life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 </a:t>
            </a:r>
            <a:r>
              <a:rPr lang="en-US" smtClean="0">
                <a:hlinkClick r:id="rId7" action="ppaction://hlinkfile" tooltip="Moribund"/>
              </a:rPr>
              <a:t>moribund</a:t>
            </a:r>
            <a:r>
              <a:rPr lang="en-US" smtClean="0"/>
              <a:t> patient who is not expected to survive without the </a:t>
            </a:r>
            <a:r>
              <a:rPr lang="en-US" smtClean="0">
                <a:hlinkClick r:id="rId8" action="ppaction://hlinkfile" tooltip="Surgery"/>
              </a:rPr>
              <a:t>operation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A declared </a:t>
            </a:r>
            <a:r>
              <a:rPr lang="en-US" smtClean="0">
                <a:hlinkClick r:id="rId9" action="ppaction://hlinkfile" tooltip="Brain-dead"/>
              </a:rPr>
              <a:t>brain-dead</a:t>
            </a:r>
            <a:r>
              <a:rPr lang="en-US" smtClean="0"/>
              <a:t> patient whose </a:t>
            </a:r>
            <a:r>
              <a:rPr lang="en-US" smtClean="0">
                <a:hlinkClick r:id="rId10" action="ppaction://hlinkfile" tooltip="Organ (anatomy)"/>
              </a:rPr>
              <a:t>organs</a:t>
            </a:r>
            <a:r>
              <a:rPr lang="en-US" smtClean="0"/>
              <a:t> are being removed for </a:t>
            </a:r>
            <a:r>
              <a:rPr lang="en-US" smtClean="0">
                <a:hlinkClick r:id="rId11" action="ppaction://hlinkfile" tooltip="Organ donation"/>
              </a:rPr>
              <a:t>donor</a:t>
            </a:r>
            <a:r>
              <a:rPr lang="en-US" smtClean="0"/>
              <a:t> purposes.</a:t>
            </a:r>
          </a:p>
          <a:p>
            <a:pPr eaLnBrk="1" hangingPunct="1"/>
            <a:endParaRPr lang="ar-SA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6BF85-5319-4FC0-ACB1-71691A5BD064}" type="slidenum">
              <a:rPr lang="ar-SA" smtClean="0"/>
              <a:pPr/>
              <a:t>14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A31CC-1388-4946-97EB-CB69FABD5C43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37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773C1-168B-4617-BD65-5495493642B8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38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FD38F-3BF2-4DBE-916B-C9862DEC705D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48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E5120-2EBC-4F2E-999F-912F4BF4A24B}" type="slidenum">
              <a:rPr lang="en-US" smtClean="0">
                <a:latin typeface="Calibri" pitchFamily="34" charset="0"/>
                <a:ea typeface="MS PGothic"/>
                <a:cs typeface="MS PGothic"/>
              </a:rPr>
              <a:pPr/>
              <a:t>50</a:t>
            </a:fld>
            <a:endParaRPr lang="en-US" smtClean="0">
              <a:latin typeface="Calibri" pitchFamily="34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0" y="3500438"/>
            <a:ext cx="1042988" cy="335756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9F8B-0C52-474D-9A6A-C1CF389C8B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384D3-FDDF-4ACC-A075-8AB49F84A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2325" y="765175"/>
            <a:ext cx="1971675" cy="5330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765175"/>
            <a:ext cx="5762625" cy="5330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66E5-3889-4302-81A0-62ABBE7534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57300" y="765175"/>
            <a:ext cx="7886700" cy="5330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54B95-4B77-4107-8871-94BCDA181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0F027-D591-4D89-8714-DB75EBF051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D05A-BA3E-40A6-8C63-D951C445CE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D1B7-6F6D-41B0-B74F-9CE81B6CD9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075C8-AD9B-4A4E-A46B-6F32470880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A9C0-3923-4A1E-857E-00618FA29E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E030A-FB40-4A47-96B5-808CB158C2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8E7A9-B1C5-4659-BAAE-63C3710734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31F55-0052-41BF-9288-BD8CA84CDB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0000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pic>
          <p:nvPicPr>
            <p:cNvPr id="1035" name="Picture 4" descr="Astonbnr"/>
            <p:cNvPicPr>
              <a:picLocks noChangeAspect="1" noChangeArrowheads="1"/>
            </p:cNvPicPr>
            <p:nvPr userDrawn="1"/>
          </p:nvPicPr>
          <p:blipFill>
            <a:blip r:embed="rId14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13317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320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321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66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51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effectLst/>
              </a:defRPr>
            </a:lvl1pPr>
          </a:lstStyle>
          <a:p>
            <a:pPr>
              <a:defRPr/>
            </a:pPr>
            <a:fld id="{84F283FE-C0E4-4E9F-8839-651CD032E0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SA">
              <a:effectLst/>
            </a:endParaRPr>
          </a:p>
        </p:txBody>
      </p:sp>
      <p:sp>
        <p:nvSpPr>
          <p:cNvPr id="13345" name="Rectangle 33" descr="116058"/>
          <p:cNvSpPr>
            <a:spLocks noChangeArrowheads="1"/>
          </p:cNvSpPr>
          <p:nvPr userDrawn="1"/>
        </p:nvSpPr>
        <p:spPr bwMode="auto">
          <a:xfrm>
            <a:off x="0" y="0"/>
            <a:ext cx="1187450" cy="7100888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8392" dir="1308085" algn="ctr" rotWithShape="0">
              <a:srgbClr val="FF33CC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ransition spd="med">
    <p:cover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bismilah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533400"/>
            <a:ext cx="5905500" cy="5905500"/>
          </a:xfr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MONITORING IN RECOVERY ROOM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Immediate post operative monitoring should be done in accordance with the ABC of emergency</a:t>
            </a:r>
          </a:p>
          <a:p>
            <a:r>
              <a:rPr lang="en-US" sz="2400" i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 …….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irway         attention to                  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                        maintenance of airway.</a:t>
            </a:r>
          </a:p>
          <a:p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 …….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reathing     ensure adequate         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                        ventilation.</a:t>
            </a:r>
          </a:p>
          <a:p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C……..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irculation   adequacy of circulatory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                        status with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heamorrhage</a:t>
            </a:r>
            <a:endParaRPr lang="en-US" sz="2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                        control.</a:t>
            </a:r>
          </a:p>
          <a:p>
            <a:endParaRPr lang="ar-SA" sz="24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IN RECOVERY ROOM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Patient should be thoroughly reassessed by both the surgeon and anesthetist before being shifted out of OR. Clinical notes available with the patients in recovery room should include:-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Operation notes describing the procedure performed.</a:t>
            </a:r>
          </a:p>
          <a:p>
            <a:pPr lvl="0"/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Anesthesia record of the  patient ‘s progress during surgery.</a:t>
            </a:r>
          </a:p>
          <a:p>
            <a:pPr lvl="0"/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 operative instructions sheet including all drugs, intravenous fluids and fluids balance sheet.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FF00"/>
                </a:solidFill>
              </a:rPr>
              <a:t>Complications developing in recovery room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accent5"/>
                </a:solidFill>
              </a:rPr>
              <a:t>Airway obstruction</a:t>
            </a:r>
          </a:p>
          <a:p>
            <a:pPr marL="0" indent="0">
              <a:buNone/>
            </a:pPr>
            <a:endParaRPr lang="en-GB" sz="1600" b="1" i="1" dirty="0" smtClean="0">
              <a:solidFill>
                <a:schemeClr val="accent5"/>
              </a:solidFill>
            </a:endParaRPr>
          </a:p>
          <a:p>
            <a:r>
              <a:rPr lang="en-GB" b="1" i="1" dirty="0" smtClean="0">
                <a:solidFill>
                  <a:schemeClr val="accent5"/>
                </a:solidFill>
              </a:rPr>
              <a:t>Acute pulmonary complications</a:t>
            </a:r>
          </a:p>
          <a:p>
            <a:pPr marL="0" indent="0">
              <a:buNone/>
            </a:pPr>
            <a:endParaRPr lang="en-GB" sz="1600" b="1" i="1" dirty="0" smtClean="0">
              <a:solidFill>
                <a:schemeClr val="accent5"/>
              </a:solidFill>
            </a:endParaRPr>
          </a:p>
          <a:p>
            <a:r>
              <a:rPr lang="en-GB" b="1" i="1" dirty="0" smtClean="0">
                <a:solidFill>
                  <a:schemeClr val="accent5"/>
                </a:solidFill>
              </a:rPr>
              <a:t>Cardio-vascular complications</a:t>
            </a:r>
          </a:p>
          <a:p>
            <a:pPr marL="0" indent="0">
              <a:buNone/>
            </a:pPr>
            <a:endParaRPr lang="en-GB" sz="1600" b="1" i="1" dirty="0" smtClean="0">
              <a:solidFill>
                <a:schemeClr val="accent5"/>
              </a:solidFill>
            </a:endParaRPr>
          </a:p>
          <a:p>
            <a:r>
              <a:rPr lang="en-GB" b="1" i="1" dirty="0" smtClean="0">
                <a:solidFill>
                  <a:schemeClr val="accent5"/>
                </a:solidFill>
              </a:rPr>
              <a:t>Fluid derangements</a:t>
            </a:r>
          </a:p>
          <a:p>
            <a:pPr marL="0" indent="0">
              <a:buNone/>
            </a:pPr>
            <a:endParaRPr lang="en-GB" sz="1600" b="1" i="1" dirty="0" smtClean="0">
              <a:solidFill>
                <a:schemeClr val="accent5"/>
              </a:solidFill>
            </a:endParaRPr>
          </a:p>
          <a:p>
            <a:r>
              <a:rPr lang="en-GB" b="1" i="1" dirty="0" smtClean="0">
                <a:solidFill>
                  <a:schemeClr val="accent5"/>
                </a:solidFill>
              </a:rPr>
              <a:t>Reactive haemorrhage</a:t>
            </a:r>
          </a:p>
          <a:p>
            <a:pPr marL="0" indent="0">
              <a:buNone/>
            </a:pPr>
            <a:r>
              <a:rPr lang="en-GB" sz="1400" b="1" i="1" dirty="0" smtClean="0">
                <a:solidFill>
                  <a:schemeClr val="accent5"/>
                </a:solidFill>
              </a:rPr>
              <a:t>                            </a:t>
            </a:r>
            <a:r>
              <a:rPr lang="en-GB" sz="2000" b="1" i="1" dirty="0" smtClean="0">
                <a:solidFill>
                  <a:schemeClr val="accent5"/>
                </a:solidFill>
              </a:rPr>
              <a:t>            Slipped ligature</a:t>
            </a: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5"/>
                </a:solidFill>
              </a:rPr>
              <a:t>                               Dislodgement of clot</a:t>
            </a:r>
            <a:endParaRPr lang="ar-SA" dirty="0"/>
          </a:p>
        </p:txBody>
      </p:sp>
    </p:spTree>
  </p:cSld>
  <p:clrMapOvr>
    <a:masterClrMapping/>
  </p:clrMapOvr>
  <p:transition spd="med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Discharge from the theatre and post anesthetic recovery</a:t>
            </a:r>
            <a:endParaRPr lang="ar-SA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Anesthetic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surgical staff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should record the following items in the patients case notes: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Any 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anesthetic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surgical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or </a:t>
            </a: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intraoperative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complications.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Any 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specific treatment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or 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prophylaxi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 required(</a:t>
            </a:r>
            <a:r>
              <a:rPr lang="en-US" sz="2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eg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fluids, nutrition, antibiotics , analgesia , anti-emetic , </a:t>
            </a:r>
            <a:r>
              <a:rPr lang="en-US" sz="2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thromboprophylaxis</a:t>
            </a:r>
            <a:r>
              <a:rPr lang="en-US" sz="2800" dirty="0" smtClean="0"/>
              <a:t>)     </a:t>
            </a:r>
            <a:endParaRPr lang="ar-SA" sz="28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22946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First Postoperative Assessment</a:t>
            </a:r>
            <a:endParaRPr lang="ar-S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Its </a:t>
            </a:r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start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after the patient discharge from the theatre.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if the patient at risk of deterioration he need frequent assessment.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Risk factors for deterioration are: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ASA grade ≥ 3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Emergency or high risk surgery.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Operation out for hours.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928813" y="1571625"/>
            <a:ext cx="6300787" cy="4554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The patient must be reassessed within 2hours of the 1st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postopreative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assessment.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The doctor complete 1</a:t>
            </a:r>
            <a:r>
              <a:rPr lang="en-US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postoperative assessment with the monitoring regimen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 list for 1</a:t>
            </a:r>
            <a:r>
              <a:rPr lang="en-US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postoperative assessment </a:t>
            </a:r>
            <a:endParaRPr lang="ar-SA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Intraoperative Hx &amp;postoperative instructions: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Past medical Hx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Medications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Allergies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Intraoperative complications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Postoperative instructions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Recommended Rx &amp; prophylaxis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endParaRPr lang="ar-SA" sz="2400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 list for 1</a:t>
            </a:r>
            <a:r>
              <a:rPr lang="en-US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postoperative assessment </a:t>
            </a:r>
            <a:endParaRPr lang="ar-SA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Respiratory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assessment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status: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O2 saturation.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Effort of breathing ..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Respiratory rate.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Trachea central or not.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Symmetry of respiration and expiration.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Breath sounds.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Percussion.</a:t>
            </a:r>
            <a:endParaRPr lang="ar-SA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 list for 1</a:t>
            </a:r>
            <a:r>
              <a:rPr lang="en-US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postoperative assessment </a:t>
            </a:r>
            <a:endParaRPr lang="ar-SA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Volume status assessment: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Hands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-warm or cool pink or pale.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Capillary return 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&lt;2s or not 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Pulse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rate , volume and rhythm.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blood pressure.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Conjunctival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pallor.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Jugular venous pressure.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Urine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color &amp; rate of production.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Drainage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from drains, wound&amp; NG tube </a:t>
            </a:r>
            <a:endParaRPr lang="ar-SA" sz="2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 list for 1</a:t>
            </a:r>
            <a:r>
              <a:rPr lang="en-US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postoperative assessment </a:t>
            </a:r>
            <a:endParaRPr lang="ar-SA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Mental status assessment: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Patient conscious and normally responsive?(AVPU: </a:t>
            </a:r>
            <a:r>
              <a:rPr lang="en-US" sz="2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Alert,respond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for Verbal &amp; Painful </a:t>
            </a:r>
            <a:r>
              <a:rPr lang="en-US" sz="28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stimuli,unresponsive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Finally RECORD any significant symptoms (e.g. chest pain, breathlessness) Pain and pain adequacy control.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ar-SA" sz="28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6" name="Picture 38" descr="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49275"/>
            <a:ext cx="4643437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0" name="WordArt 32"/>
          <p:cNvSpPr>
            <a:spLocks noChangeArrowheads="1" noChangeShapeType="1" noTextEdit="1"/>
          </p:cNvSpPr>
          <p:nvPr/>
        </p:nvSpPr>
        <p:spPr bwMode="auto">
          <a:xfrm>
            <a:off x="1908175" y="1844675"/>
            <a:ext cx="23764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FF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7961" dir="2700000" algn="ctr" rotWithShape="0">
                    <a:srgbClr val="FF00FF"/>
                  </a:outerShdw>
                </a:effectLst>
                <a:latin typeface="Arial Black"/>
              </a:rPr>
              <a:t>POSTOPERATIV E</a:t>
            </a:r>
            <a:endParaRPr lang="ar-SA" sz="3600" kern="10">
              <a:ln w="38100">
                <a:solidFill>
                  <a:srgbClr val="FF00FF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7961" dir="2700000" algn="ctr" rotWithShape="0">
                  <a:srgbClr val="FF00FF"/>
                </a:outerShdw>
              </a:effectLst>
              <a:latin typeface="Arial Black"/>
            </a:endParaRPr>
          </a:p>
        </p:txBody>
      </p:sp>
      <p:sp>
        <p:nvSpPr>
          <p:cNvPr id="2081" name="WordArt 33"/>
          <p:cNvSpPr>
            <a:spLocks noChangeArrowheads="1" noChangeShapeType="1" noTextEdit="1"/>
          </p:cNvSpPr>
          <p:nvPr/>
        </p:nvSpPr>
        <p:spPr bwMode="auto">
          <a:xfrm>
            <a:off x="1116013" y="2852738"/>
            <a:ext cx="38163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FF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7961" dir="2700000" algn="ctr" rotWithShape="0">
                    <a:srgbClr val="FF00FF"/>
                  </a:outerShdw>
                </a:effectLst>
                <a:latin typeface="Arial Black"/>
              </a:rPr>
              <a:t>ASSESSMENT AND </a:t>
            </a:r>
            <a:endParaRPr lang="ar-SA" sz="3600" kern="10">
              <a:ln w="38100">
                <a:solidFill>
                  <a:srgbClr val="FF00FF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7961" dir="2700000" algn="ctr" rotWithShape="0">
                  <a:srgbClr val="FF00FF"/>
                </a:outerShdw>
              </a:effectLst>
              <a:latin typeface="Arial Black"/>
            </a:endParaRPr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>
            <a:off x="1214438" y="3789363"/>
            <a:ext cx="37861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FF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7961" dir="2700000" algn="ctr" rotWithShape="0">
                    <a:srgbClr val="FF00FF"/>
                  </a:outerShdw>
                </a:effectLst>
                <a:latin typeface="Arial Black"/>
              </a:rPr>
              <a:t>MANAGEMENT OF  </a:t>
            </a:r>
            <a:endParaRPr lang="ar-SA" sz="3600" kern="10">
              <a:ln w="38100">
                <a:solidFill>
                  <a:srgbClr val="FF00FF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7961" dir="2700000" algn="ctr" rotWithShape="0">
                  <a:srgbClr val="FF00FF"/>
                </a:outerShdw>
              </a:effectLst>
              <a:latin typeface="Arial Black"/>
            </a:endParaRPr>
          </a:p>
        </p:txBody>
      </p:sp>
      <p:sp>
        <p:nvSpPr>
          <p:cNvPr id="2083" name="WordArt 35"/>
          <p:cNvSpPr>
            <a:spLocks noChangeArrowheads="1" noChangeShapeType="1" noTextEdit="1"/>
          </p:cNvSpPr>
          <p:nvPr/>
        </p:nvSpPr>
        <p:spPr bwMode="auto">
          <a:xfrm>
            <a:off x="1000125" y="4724400"/>
            <a:ext cx="407193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FF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17961" dir="2700000" algn="ctr" rotWithShape="0">
                    <a:srgbClr val="FF00FF"/>
                  </a:outerShdw>
                </a:effectLst>
                <a:latin typeface="Arial Black"/>
              </a:rPr>
              <a:t>SURGICAL COMPLICATIONS</a:t>
            </a:r>
            <a:endParaRPr lang="ar-SA" sz="3600" kern="10">
              <a:ln w="38100">
                <a:solidFill>
                  <a:srgbClr val="FF00FF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17961" dir="2700000" algn="ctr" rotWithShape="0">
                  <a:srgbClr val="FF00FF"/>
                </a:outerShdw>
              </a:effectLst>
              <a:latin typeface="Arial Black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011863" y="2565400"/>
            <a:ext cx="20161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2095" name="Rectangle 47" descr="124063"/>
          <p:cNvSpPr>
            <a:spLocks noChangeArrowheads="1"/>
          </p:cNvSpPr>
          <p:nvPr/>
        </p:nvSpPr>
        <p:spPr bwMode="auto">
          <a:xfrm rot="69320" flipH="1">
            <a:off x="5435600" y="1773238"/>
            <a:ext cx="869950" cy="10191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2098" name="WordArt 50"/>
          <p:cNvSpPr>
            <a:spLocks noChangeArrowheads="1" noChangeShapeType="1" noTextEdit="1"/>
          </p:cNvSpPr>
          <p:nvPr/>
        </p:nvSpPr>
        <p:spPr bwMode="auto">
          <a:xfrm rot="-1211404">
            <a:off x="5148263" y="2349500"/>
            <a:ext cx="3595687" cy="12493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 dirty="0">
                <a:ln w="12700">
                  <a:solidFill>
                    <a:srgbClr val="0000FF"/>
                  </a:solidFill>
                  <a:miter lim="800000"/>
                  <a:headEnd/>
                  <a:tailEnd/>
                </a:ln>
                <a:solidFill>
                  <a:srgbClr val="FF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maze"/>
              </a:rPr>
              <a:t>Prof. Saleh M. Al-</a:t>
            </a:r>
            <a:r>
              <a:rPr lang="en-US" sz="3200" kern="10" dirty="0" err="1">
                <a:ln w="12700">
                  <a:solidFill>
                    <a:srgbClr val="0000FF"/>
                  </a:solidFill>
                  <a:miter lim="800000"/>
                  <a:headEnd/>
                  <a:tailEnd/>
                </a:ln>
                <a:solidFill>
                  <a:srgbClr val="FF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maze"/>
              </a:rPr>
              <a:t>Salamah</a:t>
            </a:r>
            <a:endParaRPr lang="ar-SA" sz="3200" kern="10" dirty="0">
              <a:ln w="12700">
                <a:solidFill>
                  <a:srgbClr val="0000FF"/>
                </a:solidFill>
                <a:miter lim="800000"/>
                <a:headEnd/>
                <a:tailEnd/>
              </a:ln>
              <a:solidFill>
                <a:srgbClr val="FF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maze"/>
            </a:endParaRPr>
          </a:p>
        </p:txBody>
      </p:sp>
      <p:sp>
        <p:nvSpPr>
          <p:cNvPr id="2099" name="WordArt 51"/>
          <p:cNvSpPr>
            <a:spLocks noChangeArrowheads="1" noChangeShapeType="1" noTextEdit="1"/>
          </p:cNvSpPr>
          <p:nvPr/>
        </p:nvSpPr>
        <p:spPr bwMode="auto">
          <a:xfrm rot="-1354689">
            <a:off x="5062538" y="3146425"/>
            <a:ext cx="3751262" cy="1155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rgbClr val="0000FF"/>
                  </a:solidFill>
                  <a:miter lim="800000"/>
                  <a:headEnd/>
                  <a:tailEnd/>
                </a:ln>
                <a:solidFill>
                  <a:srgbClr val="FF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maze"/>
              </a:rPr>
              <a:t>Professor of Surgery</a:t>
            </a:r>
            <a:endParaRPr lang="ar-SA" sz="3600" kern="10">
              <a:ln w="15875">
                <a:solidFill>
                  <a:srgbClr val="0000FF"/>
                </a:solidFill>
                <a:miter lim="800000"/>
                <a:headEnd/>
                <a:tailEnd/>
              </a:ln>
              <a:solidFill>
                <a:srgbClr val="FF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maze"/>
            </a:endParaRPr>
          </a:p>
        </p:txBody>
      </p:sp>
      <p:sp>
        <p:nvSpPr>
          <p:cNvPr id="2101" name="Arc 53"/>
          <p:cNvSpPr>
            <a:spLocks/>
          </p:cNvSpPr>
          <p:nvPr/>
        </p:nvSpPr>
        <p:spPr bwMode="auto">
          <a:xfrm rot="9785575" flipV="1">
            <a:off x="6659563" y="3644900"/>
            <a:ext cx="1439862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rgbClr val="FF00FF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ar-SA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103" name="Picture 5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46990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6443663" y="184467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ar-SA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0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0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20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0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0" grpId="0" animBg="1"/>
      <p:bldP spid="2081" grpId="0" animBg="1"/>
      <p:bldP spid="2082" grpId="0" animBg="1"/>
      <p:bldP spid="2083" grpId="0" animBg="1"/>
      <p:bldP spid="2083" grpId="1" animBg="1"/>
      <p:bldP spid="2095" grpId="0" animBg="1"/>
      <p:bldP spid="2098" grpId="0" animBg="1"/>
      <p:bldP spid="2099" grpId="0" animBg="1"/>
      <p:bldP spid="21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071688" y="857250"/>
            <a:ext cx="7772400" cy="5072063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0000"/>
                </a:solidFill>
              </a:rPr>
              <a:t>Post op Surgical Complications</a:t>
            </a:r>
            <a:endParaRPr lang="ar-SA" sz="6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057400" y="198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effectLst/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828800" y="13716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effectLst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692275" y="1412875"/>
            <a:ext cx="381000" cy="381000"/>
          </a:xfrm>
          <a:prstGeom prst="star5">
            <a:avLst/>
          </a:prstGeom>
          <a:gradFill rotWithShape="1">
            <a:gsLst>
              <a:gs pos="0">
                <a:srgbClr val="66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CC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600200" y="1143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effectLst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411413" y="1341438"/>
            <a:ext cx="6172200" cy="579437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>
            <a:outerShdw dist="81320" dir="3080412" algn="ctr" rotWithShape="0">
              <a:srgbClr val="00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bg2"/>
                </a:solidFill>
                <a:effectLst/>
              </a:rPr>
              <a:t>OBJECTIVES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676400" y="2362200"/>
            <a:ext cx="381000" cy="381000"/>
          </a:xfrm>
          <a:prstGeom prst="star5">
            <a:avLst/>
          </a:prstGeom>
          <a:gradFill rotWithShape="1">
            <a:gsLst>
              <a:gs pos="0">
                <a:srgbClr val="66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CC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6172200" cy="579438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bg2"/>
                </a:solidFill>
                <a:effectLst/>
              </a:rPr>
              <a:t>RISK FACTORS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1676400" y="3276600"/>
            <a:ext cx="381000" cy="381000"/>
          </a:xfrm>
          <a:prstGeom prst="star5">
            <a:avLst/>
          </a:prstGeom>
          <a:gradFill rotWithShape="1">
            <a:gsLst>
              <a:gs pos="0">
                <a:srgbClr val="66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CC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1676400" y="4191000"/>
            <a:ext cx="381000" cy="381000"/>
          </a:xfrm>
          <a:prstGeom prst="star5">
            <a:avLst/>
          </a:prstGeom>
          <a:gradFill rotWithShape="1">
            <a:gsLst>
              <a:gs pos="0">
                <a:srgbClr val="66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CC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1676400" y="5105400"/>
            <a:ext cx="381000" cy="381000"/>
          </a:xfrm>
          <a:prstGeom prst="star5">
            <a:avLst/>
          </a:prstGeom>
          <a:gradFill rotWithShape="1">
            <a:gsLst>
              <a:gs pos="0">
                <a:srgbClr val="66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CC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62200" y="3200400"/>
            <a:ext cx="6172200" cy="579438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bg2"/>
                </a:solidFill>
                <a:effectLst/>
              </a:rPr>
              <a:t>TYPES OF PATHOLOGY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362200" y="4114800"/>
            <a:ext cx="6170613" cy="579438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rgbClr val="00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bg2"/>
                </a:solidFill>
                <a:effectLst/>
              </a:rPr>
              <a:t>TYPES OF SURGERY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362200" y="5029200"/>
            <a:ext cx="6170613" cy="10668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9803" dir="2700000" algn="ctr" rotWithShape="0">
              <a:srgbClr val="00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bg2"/>
                </a:solidFill>
                <a:effectLst/>
              </a:rPr>
              <a:t>COMPLICATIONS &amp; THEIR MANAGEMENT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19250" y="1844675"/>
            <a:ext cx="6985000" cy="4640263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b="1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latin typeface="Book Antiqua" pitchFamily="18" charset="0"/>
              </a:rPr>
              <a:t>    </a:t>
            </a:r>
            <a:r>
              <a:rPr lang="en-US" b="1" smtClean="0">
                <a:solidFill>
                  <a:srgbClr val="FFFF00"/>
                </a:solidFill>
                <a:latin typeface="Book Antiqua" pitchFamily="18" charset="0"/>
              </a:rPr>
              <a:t>Postoperative Complications (Morbidity) Account for: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Book Antiqua" pitchFamily="18" charset="0"/>
              </a:rPr>
              <a:t>  1.</a:t>
            </a:r>
            <a:r>
              <a:rPr lang="en-US" sz="2400" b="1" smtClean="0">
                <a:solidFill>
                  <a:srgbClr val="FFFF00"/>
                </a:solidFill>
                <a:latin typeface="Book Antiqua" pitchFamily="18" charset="0"/>
              </a:rPr>
              <a:t>  </a:t>
            </a:r>
            <a:r>
              <a:rPr lang="en-US" b="1" smtClean="0">
                <a:solidFill>
                  <a:srgbClr val="FFFF00"/>
                </a:solidFill>
                <a:latin typeface="Book Antiqua" pitchFamily="18" charset="0"/>
              </a:rPr>
              <a:t>Considerable human pain and   	suffering.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Book Antiqua" pitchFamily="18" charset="0"/>
              </a:rPr>
              <a:t>  2. Increased cost of the health-	care.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Book Antiqua" pitchFamily="18" charset="0"/>
              </a:rPr>
              <a:t>  3.   Can lead to postoperative death.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b="1" smtClean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752600" y="914400"/>
            <a:ext cx="3886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OVERVIEW</a:t>
            </a:r>
            <a:endParaRPr lang="ar-SA" sz="36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  <p:bldP spid="184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7075488" cy="4495800"/>
          </a:xfrm>
          <a:effectLst>
            <a:outerShdw dist="17961" dir="2700000" algn="ctr" rotWithShape="0">
              <a:srgbClr val="FF00FF">
                <a:alpha val="50000"/>
              </a:srgbClr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Accept that complications are best anticipated and avoided.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Recognize the incidence of co-morbidity.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Understand the importance of matching the procedure to the associated risks.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Appreciate the importance of recognizing complications early and treating them vigorously.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b="1" smtClean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19250" y="1052513"/>
            <a:ext cx="7056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00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OBJECTIVES:-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85918" y="1785926"/>
          <a:ext cx="7000924" cy="369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643063" y="404813"/>
            <a:ext cx="705485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General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66FFFF"/>
              </a:buClr>
              <a:defRPr/>
            </a:pP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Age both extremes (Very young &amp; Very old)</a:t>
            </a:r>
          </a:p>
          <a:p>
            <a:pPr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endParaRPr lang="en-US" sz="500" b="1" dirty="0" smtClean="0">
              <a:solidFill>
                <a:schemeClr val="bg1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66FFFF"/>
              </a:buClr>
              <a:defRPr/>
            </a:pP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Obesity</a:t>
            </a:r>
          </a:p>
          <a:p>
            <a:pPr eaLnBrk="1" hangingPunct="1">
              <a:lnSpc>
                <a:spcPct val="80000"/>
              </a:lnSpc>
              <a:buClr>
                <a:srgbClr val="66FFFF"/>
              </a:buClr>
              <a:defRPr/>
            </a:pP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Smoking </a:t>
            </a:r>
          </a:p>
          <a:p>
            <a:pPr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endParaRPr lang="en-US" sz="600" b="1" dirty="0" smtClean="0">
              <a:solidFill>
                <a:schemeClr val="bg1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66FFFF"/>
              </a:buClr>
              <a:defRPr/>
            </a:pPr>
            <a:r>
              <a:rPr lang="en-US" sz="2800" b="1" u="sng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Co-morbid conditions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: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Cardiovascular diseases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Respiratory diseases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DM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Renal diseases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Metabolic factors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Infections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Wound healing</a:t>
            </a:r>
          </a:p>
          <a:p>
            <a:pPr lvl="2" eaLnBrk="1" hangingPunct="1">
              <a:lnSpc>
                <a:spcPct val="80000"/>
              </a:lnSpc>
              <a:buClr>
                <a:srgbClr val="66FFFF"/>
              </a:buClr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Peripheral vascular diseases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643063" y="1928813"/>
            <a:ext cx="6586537" cy="4197350"/>
          </a:xfrm>
        </p:spPr>
        <p:txBody>
          <a:bodyPr/>
          <a:lstStyle/>
          <a:p>
            <a:pPr eaLnBrk="1" hangingPunct="1">
              <a:buClr>
                <a:srgbClr val="66FFFF"/>
              </a:buClr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Drug therapy (Concurrent drugs used)</a:t>
            </a:r>
          </a:p>
          <a:p>
            <a:pPr eaLnBrk="1" hangingPunct="1">
              <a:buClr>
                <a:srgbClr val="66FFFF"/>
              </a:buClr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 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e.g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steroids , immunosuppressant, antibiotics and contraceptive pills</a:t>
            </a:r>
          </a:p>
          <a:p>
            <a:pPr eaLnBrk="1" hangingPunct="1">
              <a:buClr>
                <a:srgbClr val="66FFFF"/>
              </a:buClr>
              <a:buFont typeface="Arial" charset="0"/>
              <a:buNone/>
              <a:defRPr/>
            </a:pP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 eaLnBrk="1" hangingPunct="1">
              <a:buClr>
                <a:srgbClr val="66FFFF"/>
              </a:buClr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Book Antiqua" pitchFamily="18" charset="0"/>
              </a:rPr>
              <a:t>Blood transfusion</a:t>
            </a:r>
          </a:p>
          <a:p>
            <a:pPr eaLnBrk="1" hangingPunct="1">
              <a:buFont typeface="Arial" charset="0"/>
              <a:buNone/>
              <a:defRPr/>
            </a:pPr>
            <a:endParaRPr lang="en-US" sz="8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Anesthesia risk factors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85938" y="2071688"/>
            <a:ext cx="6900862" cy="4252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Anaphylactic reactions to medications, injury during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laryngoscopy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neuropathy from positioning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Even spinal/epidural carries risk: inadequate, need to convert to general,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sympathectomy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with </a:t>
            </a:r>
            <a:r>
              <a:rPr lang="en-US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vasodilation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etc</a:t>
            </a:r>
          </a:p>
          <a:p>
            <a:pPr eaLnBrk="1" hangingPunct="1">
              <a:buFont typeface="Arial" charset="0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547813" y="1989138"/>
            <a:ext cx="7239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TYPES OF PATHOLOGY:</a:t>
            </a:r>
            <a:endParaRPr lang="ar-SA" sz="36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51050" y="2924175"/>
            <a:ext cx="5976938" cy="2790825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800" b="1" smtClean="0">
                <a:latin typeface="Book Antiqua" pitchFamily="18" charset="0"/>
              </a:rPr>
              <a:t>		</a:t>
            </a:r>
            <a:endParaRPr lang="en-US" sz="800" b="1" smtClean="0">
              <a:latin typeface="Bangle" pitchFamily="2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Obstructive Jaundice</a:t>
            </a:r>
          </a:p>
          <a:p>
            <a:pPr algn="just" eaLnBrk="1" hangingPunct="1"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18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Neoplastic Diseases</a:t>
            </a:r>
          </a:p>
          <a:p>
            <a:pPr algn="just" eaLnBrk="1" hangingPunct="1"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547813" y="1341438"/>
            <a:ext cx="7239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TYPES OF SURGERY:</a:t>
            </a:r>
            <a:endParaRPr lang="ar-SA" sz="36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92275" y="1989138"/>
            <a:ext cx="6781800" cy="4391025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b="1" smtClean="0">
                <a:latin typeface="Book Antiqua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Minimally Invasive Surgery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9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Orthopedic Surgery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8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Gynaecology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8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Thoracic &amp; Upper Abdominal Surgery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8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Prolonged Operations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lecturer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Prof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Saleh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M Alsalamah</a:t>
            </a:r>
          </a:p>
          <a:p>
            <a:pPr algn="ctr">
              <a:buNone/>
            </a:pP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BSc.MBBS.FRCS</a:t>
            </a:r>
            <a:endParaRPr lang="en-US" sz="2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Professor of Surgery &amp;Consultant General &amp; Laparoscopic Surgery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College of Medicine King Saud </a:t>
            </a:r>
            <a:r>
              <a:rPr lang="en-US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University,Riyadh</a:t>
            </a:r>
            <a:r>
              <a:rPr lang="en-US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KSA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692275" y="1268413"/>
            <a:ext cx="6934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COMPLICATIONS &amp; </a:t>
            </a:r>
          </a:p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THEIR MANAGEMENT</a:t>
            </a:r>
            <a:endParaRPr lang="ar-SA" sz="36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rgbClr val="FF99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47813" y="2781300"/>
            <a:ext cx="7010400" cy="3505200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400" b="1" smtClean="0">
                <a:latin typeface="Book Antiqua" pitchFamily="18" charset="0"/>
              </a:rPr>
              <a:t>	</a:t>
            </a:r>
            <a:endParaRPr lang="en-US" sz="3400" b="1" smtClean="0"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400" b="1" smtClean="0">
                <a:latin typeface="Book Antiqua" pitchFamily="18" charset="0"/>
              </a:rPr>
              <a:t>		</a:t>
            </a:r>
            <a:r>
              <a:rPr lang="en-US" sz="3300" b="1" smtClean="0">
                <a:solidFill>
                  <a:srgbClr val="FFFF00"/>
                </a:solidFill>
                <a:latin typeface="Bangle" pitchFamily="2" charset="0"/>
              </a:rPr>
              <a:t>Complications of surgery may broadly be classified as those: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1200" b="1" smtClean="0">
              <a:solidFill>
                <a:srgbClr val="FFFF00"/>
              </a:solidFill>
              <a:latin typeface="Bangle" pitchFamily="2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  I.</a:t>
            </a:r>
            <a:r>
              <a:rPr lang="en-US" sz="3600" b="1" smtClean="0">
                <a:solidFill>
                  <a:srgbClr val="FFFF00"/>
                </a:solidFill>
                <a:latin typeface="Book Antiqua" pitchFamily="18" charset="0"/>
              </a:rPr>
              <a:t>   </a:t>
            </a: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Due to Anesthesia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8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400" b="1" smtClean="0">
                <a:solidFill>
                  <a:srgbClr val="FFFF00"/>
                </a:solidFill>
                <a:latin typeface="Book Antiqua" pitchFamily="18" charset="0"/>
              </a:rPr>
              <a:t>  II.  Due to Surgery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900" b="1" smtClean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619250" y="1773238"/>
            <a:ext cx="701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DUE TO ANESTHESIA:</a:t>
            </a:r>
            <a:endParaRPr lang="ar-SA" sz="36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03350" y="2492375"/>
            <a:ext cx="6985000" cy="3375025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1400" b="1" smtClean="0">
                <a:solidFill>
                  <a:srgbClr val="FFFF99"/>
                </a:solidFill>
                <a:latin typeface="Book Antiqua" pitchFamily="18" charset="0"/>
              </a:rPr>
              <a:t>	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3400" b="1" smtClean="0">
                <a:solidFill>
                  <a:srgbClr val="FFFF99"/>
                </a:solidFill>
                <a:latin typeface="Book Antiqua" pitchFamily="18" charset="0"/>
              </a:rPr>
              <a:t>	</a:t>
            </a:r>
            <a:r>
              <a:rPr lang="en-US" sz="3400" b="1" smtClean="0">
                <a:solidFill>
                  <a:srgbClr val="FFFF00"/>
                </a:solidFill>
                <a:latin typeface="Bangle" pitchFamily="2" charset="0"/>
              </a:rPr>
              <a:t>The anesthetic complications depend upon the mode (General, Regional &amp; Local) and types of anesthetic (the anesthetic agent toxicity).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900" b="1" smtClean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619250" y="692150"/>
            <a:ext cx="7086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COMMON COMPLCATIONS</a:t>
            </a:r>
          </a:p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OF ANESTHESIA</a:t>
            </a:r>
            <a:endParaRPr lang="ar-SA" sz="3600" b="1" kern="10">
              <a:ln w="28575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rgbClr val="FF99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47813" y="2133600"/>
            <a:ext cx="7010400" cy="574675"/>
          </a:xfrm>
          <a:gradFill rotWithShape="1">
            <a:gsLst>
              <a:gs pos="0">
                <a:srgbClr val="66FFFF"/>
              </a:gs>
              <a:gs pos="50000">
                <a:schemeClr val="accent1"/>
              </a:gs>
              <a:gs pos="100000">
                <a:srgbClr val="66FFFF"/>
              </a:gs>
            </a:gsLst>
            <a:lin ang="5400000" scaled="1"/>
          </a:gradFill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latin typeface="Bangle" pitchFamily="2" charset="0"/>
              </a:rPr>
              <a:t>(A) LOCAL ANESTHESIA:</a:t>
            </a:r>
            <a:r>
              <a:rPr lang="en-US" smtClean="0"/>
              <a:t> 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200" y="2590800"/>
            <a:ext cx="7010400" cy="3886200"/>
          </a:xfrm>
          <a:effectLst>
            <a:outerShdw dist="127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700" b="1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u="sng" smtClean="0">
                <a:solidFill>
                  <a:srgbClr val="FFFF00"/>
                </a:solidFill>
                <a:latin typeface="Book Antiqua" pitchFamily="18" charset="0"/>
              </a:rPr>
              <a:t>Injection site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    Pain, haematoma, Nerve trauma, infection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u="sng" smtClean="0">
                <a:solidFill>
                  <a:srgbClr val="FFFF00"/>
                </a:solidFill>
                <a:latin typeface="Book Antiqua" pitchFamily="18" charset="0"/>
              </a:rPr>
              <a:t>Vasoconstrictors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    Ischemic necrosis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u="sng" smtClean="0">
                <a:solidFill>
                  <a:srgbClr val="FFFF00"/>
                </a:solidFill>
                <a:latin typeface="Book Antiqua" pitchFamily="18" charset="0"/>
              </a:rPr>
              <a:t>Systemic effects of LA agent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: Allergic reactions, toxicity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1052513"/>
            <a:ext cx="7086600" cy="1219200"/>
          </a:xfrm>
          <a:gradFill rotWithShape="1">
            <a:gsLst>
              <a:gs pos="0">
                <a:srgbClr val="66FFFF"/>
              </a:gs>
              <a:gs pos="50000">
                <a:schemeClr val="accent1"/>
              </a:gs>
              <a:gs pos="100000">
                <a:srgbClr val="66FFFF"/>
              </a:gs>
            </a:gsLst>
            <a:lin ang="5400000" scaled="1"/>
          </a:gradFill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latin typeface="Bangle" pitchFamily="2" charset="0"/>
              </a:rPr>
              <a:t>(B) SPINAL, EPIDURAL &amp; CAUDAL   	          ANESTESIA:</a:t>
            </a:r>
            <a:r>
              <a:rPr lang="en-US" smtClean="0"/>
              <a:t> 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2133600"/>
            <a:ext cx="7010400" cy="4343400"/>
          </a:xfrm>
          <a:effectLst>
            <a:outerShdw dist="17961" dir="27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endParaRPr lang="en-US" sz="700" b="1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600" b="1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Technical failure</a:t>
            </a: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Headache due to loss of CSF    </a:t>
            </a: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Intrathecal bleeding</a:t>
            </a: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Permanent N. or spinal cord damage</a:t>
            </a:r>
            <a:endParaRPr lang="en-US" sz="2800" smtClean="0">
              <a:solidFill>
                <a:srgbClr val="FFFF00"/>
              </a:solidFill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Paraspinal infection</a:t>
            </a:r>
          </a:p>
          <a:p>
            <a:pPr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Systemic complications                  (Severe hypotension)</a:t>
            </a:r>
            <a:endParaRPr lang="en-US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662113" y="1063625"/>
            <a:ext cx="7086600" cy="609600"/>
          </a:xfrm>
          <a:gradFill rotWithShape="1">
            <a:gsLst>
              <a:gs pos="0">
                <a:srgbClr val="66FFFF"/>
              </a:gs>
              <a:gs pos="50000">
                <a:schemeClr val="accent1"/>
              </a:gs>
              <a:gs pos="100000">
                <a:srgbClr val="66FFFF"/>
              </a:gs>
            </a:gsLst>
            <a:lin ang="5400000" scaled="1"/>
          </a:gradFill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latin typeface="Bangle" pitchFamily="2" charset="0"/>
              </a:rPr>
              <a:t>(C) GENERAL ANESTESIA:</a:t>
            </a:r>
            <a:r>
              <a:rPr lang="en-US" smtClean="0"/>
              <a:t>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010400" cy="4876800"/>
          </a:xfrm>
          <a:effectLst>
            <a:outerShdw dist="12700" dir="54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buClr>
                <a:srgbClr val="FF99FF"/>
              </a:buClr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Direct trauma to mouth or pharynx.</a:t>
            </a:r>
          </a:p>
          <a:p>
            <a:pPr algn="just" eaLnBrk="1" hangingPunct="1">
              <a:buClr>
                <a:srgbClr val="66FFFF"/>
              </a:buClr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Slow recovery from anesthesia due to drug interactions OR in-appropriate choice of drugs or dosage.   </a:t>
            </a:r>
          </a:p>
          <a:p>
            <a:pPr algn="just" eaLnBrk="1" hangingPunct="1"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rgbClr val="FFFF00"/>
                </a:solidFill>
                <a:latin typeface="Book Antiqua" pitchFamily="18" charset="0"/>
              </a:rPr>
              <a:t> </a:t>
            </a:r>
          </a:p>
          <a:p>
            <a:pPr algn="just" eaLnBrk="1" hangingPunct="1">
              <a:buClr>
                <a:srgbClr val="66FFFF"/>
              </a:buClr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Hypothermia due to long operations with extensive fluid replacement OR cold blood transfusion.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800"/>
            <a:ext cx="7467600" cy="5181600"/>
          </a:xfrm>
          <a:effectLst>
            <a:outerShdw dist="12700" dir="54000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b="1" u="sng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u="sng" smtClean="0">
                <a:solidFill>
                  <a:srgbClr val="FFFF00"/>
                </a:solidFill>
                <a:latin typeface="Book Antiqua" pitchFamily="18" charset="0"/>
              </a:rPr>
              <a:t>Allergic reactions to the anesthetic agent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</a:t>
            </a:r>
            <a:r>
              <a:rPr lang="en-US" sz="24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Minor effects 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     </a:t>
            </a:r>
            <a:r>
              <a:rPr lang="en-US" sz="3000" b="1" i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eg: Postoperative nausea &amp; vomiting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                              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       </a:t>
            </a:r>
            <a:r>
              <a:rPr lang="en-US" sz="24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12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Major effects  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     </a:t>
            </a:r>
            <a:r>
              <a:rPr lang="en-US" sz="3000" b="1" i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eg: Cardiovascular collapse,  	 	     respiratory depression)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</a:t>
            </a:r>
            <a:endParaRPr lang="en-US" sz="1000" b="1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3000" b="1" u="sng" smtClean="0">
                <a:solidFill>
                  <a:srgbClr val="FFFF00"/>
                </a:solidFill>
                <a:latin typeface="Book Antiqua" pitchFamily="18" charset="0"/>
              </a:rPr>
              <a:t>Haemodynamic Problems</a:t>
            </a: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3000" b="1" smtClean="0">
                <a:solidFill>
                  <a:srgbClr val="FFFF00"/>
                </a:solidFill>
                <a:latin typeface="Book Antiqua" pitchFamily="18" charset="0"/>
              </a:rPr>
              <a:t>   Vasodilation &amp; shock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rgbClr val="FFFF99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26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07152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Postoperative 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Surgical Complications: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000125"/>
            <a:ext cx="8358187" cy="5500688"/>
          </a:xfrm>
        </p:spPr>
        <p:txBody>
          <a:bodyPr/>
          <a:lstStyle/>
          <a:p>
            <a:pPr algn="l" eaLnBrk="1" hangingPunct="1">
              <a:defRPr/>
            </a:pPr>
            <a:endParaRPr lang="en-US" b="1" dirty="0" smtClean="0">
              <a:solidFill>
                <a:srgbClr val="00B050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1-Haemorrhage: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a- Immediate</a:t>
            </a:r>
          </a:p>
          <a:p>
            <a:pPr algn="l" eaLnBrk="1" hangingPunct="1"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Inadequate </a:t>
            </a:r>
            <a:r>
              <a:rPr 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haemostasis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, unrecognized damage to blood vessels</a:t>
            </a:r>
            <a:endParaRPr lang="ar-SA" sz="2000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b-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arly postoperative: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defective vascular </a:t>
            </a:r>
            <a:r>
              <a:rPr 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anastomosis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, clotting factor deficiency , </a:t>
            </a:r>
            <a:r>
              <a:rPr 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intraoperative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anticoagulats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  <a:endParaRPr lang="en-US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 eaLnBrk="1" hangingPunct="1"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# surgical re-exploring is usually required</a:t>
            </a:r>
            <a:endParaRPr lang="en-US" sz="20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c-Secondary hemorrhage:</a:t>
            </a:r>
            <a:endParaRPr lang="ar-SA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Related to infection which erodes blood vessel</a:t>
            </a:r>
            <a:r>
              <a:rPr lang="ar-SA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Several days postoperative , </a:t>
            </a:r>
            <a:r>
              <a:rPr lang="ar-SA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l" eaLnBrk="1" hangingPunct="1"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# treatment of infection</a:t>
            </a:r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endParaRPr lang="ar-SA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2. Hypothermia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Drop in body temperature of 2 degrees 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Causes : Trauma, Exposure, Cool Fluids – IV / Irrigation</a:t>
            </a:r>
            <a:endParaRPr lang="en-US" sz="26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Temperature below 35 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Coagulopathic</a:t>
            </a:r>
            <a:endParaRPr lang="en-US" sz="22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Platelet dysfunction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Mild - 32 – 35C = 90-95F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Mod – 28 – 32C = 82–90F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Severe – 25 – 28C = 77-82F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Extreme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Treatment with warmers and warm fluids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B050"/>
                </a:solidFill>
              </a:rPr>
              <a:t>3. Postoperative Fever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Causes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Pneumonia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Infections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UTI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DVT (possible PE)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Abscess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Medication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Noninfectious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Within the first 48-72 hours  (</a:t>
            </a:r>
            <a:r>
              <a:rPr lang="en-US" sz="15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Atelectasis</a:t>
            </a: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anesthetic drugs)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Infectious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Fevers POD 3-8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UTI  3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rd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POD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Wound Infection 3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rd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to 5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POD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Abscess 5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to 7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POD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DVT  7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to 10</a:t>
            </a:r>
            <a:r>
              <a:rPr lang="en-US" sz="1300" baseline="30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POD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5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Standard work up includes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Blood cultures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UA and Urine Cultures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CXR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Sputum cultures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3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Tylenol/Motrin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3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en-US" sz="13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300" dirty="0" smtClean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943716" cy="85724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Wound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313" y="1357313"/>
            <a:ext cx="7329487" cy="4768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a-bleeding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b-</a:t>
            </a: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haematoma</a:t>
            </a:r>
            <a:endParaRPr lang="en-US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c-</a:t>
            </a: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seroma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pocket of clear serous fluid that sometimes develops in the </a:t>
            </a:r>
            <a:endParaRPr lang="en-US" sz="14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buNone/>
              <a:defRPr/>
            </a:pPr>
            <a:r>
              <a:rPr lang="en-US" sz="1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body </a:t>
            </a:r>
            <a:r>
              <a:rPr 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after </a:t>
            </a:r>
            <a:r>
              <a:rPr lang="en-US" sz="1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surgery)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d-infection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e-suture sinus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f- </a:t>
            </a:r>
            <a:r>
              <a:rPr lang="en-US" sz="28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breakdown:</a:t>
            </a:r>
            <a:br>
              <a:rPr lang="en-US" sz="28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incisional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hernia</a:t>
            </a:r>
          </a:p>
          <a:p>
            <a:pPr eaLnBrk="1" hangingPunct="1">
              <a:buNone/>
              <a:defRPr/>
            </a:pP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     -</a:t>
            </a:r>
            <a:r>
              <a:rPr lang="en-US" sz="2400" b="1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anastomotic</a:t>
            </a:r>
            <a:r>
              <a:rPr lang="en-US" sz="2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breakdown </a:t>
            </a:r>
            <a:endParaRPr lang="en-US" sz="24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  </a:t>
            </a:r>
            <a:endParaRPr lang="ar-SA" sz="2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References/ Books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1</a:t>
            </a:r>
            <a:r>
              <a:rPr lang="ar-SA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principal and practice of surgery .by James  garden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</a:t>
            </a:r>
            <a:r>
              <a:rPr lang="ar-SA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current surgical diagnosis and treatment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By Laurence w. way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3</a:t>
            </a:r>
            <a:r>
              <a:rPr lang="ar-SA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surgery by peter Laurence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4</a:t>
            </a:r>
            <a:r>
              <a:rPr lang="ar-SA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Churchill pocket book by Andrew T.raftery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Wounddehiscence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89238" y="620713"/>
            <a:ext cx="4403725" cy="5876925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4857750" y="5715000"/>
            <a:ext cx="2357438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Wound Dehiscence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39939" name="Content Placeholder 3" descr="evisceratio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63" y="1285875"/>
            <a:ext cx="6143625" cy="4608513"/>
          </a:xfrm>
        </p:spPr>
      </p:pic>
      <p:sp>
        <p:nvSpPr>
          <p:cNvPr id="5" name="TextBox 4"/>
          <p:cNvSpPr txBox="1"/>
          <p:nvPr/>
        </p:nvSpPr>
        <p:spPr>
          <a:xfrm>
            <a:off x="6143625" y="5286375"/>
            <a:ext cx="2071688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Evisceration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40963" name="Content Placeholder 3" descr="hernia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60563" y="1000125"/>
            <a:ext cx="6111875" cy="5102225"/>
          </a:xfrm>
        </p:spPr>
      </p:pic>
      <p:sp>
        <p:nvSpPr>
          <p:cNvPr id="5" name="TextBox 4"/>
          <p:cNvSpPr txBox="1"/>
          <p:nvPr/>
        </p:nvSpPr>
        <p:spPr>
          <a:xfrm>
            <a:off x="5429250" y="5500688"/>
            <a:ext cx="2500313" cy="461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00B050"/>
                </a:solidFill>
              </a:rPr>
              <a:t>Incisional</a:t>
            </a:r>
            <a:r>
              <a:rPr lang="en-US" dirty="0">
                <a:solidFill>
                  <a:srgbClr val="00B050"/>
                </a:solidFill>
              </a:rPr>
              <a:t> Hernia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300906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Cardiovascular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857250"/>
            <a:ext cx="7258050" cy="526891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MI 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(coronary artery thrombosis)</a:t>
            </a:r>
            <a:endParaRPr lang="en-US" sz="2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cardiac arrest </a:t>
            </a: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(cardiac shock) </a:t>
            </a:r>
            <a:endParaRPr lang="en-US" sz="2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arrhythmia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pulmonary </a:t>
            </a: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oedema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 usually old pt or young with cardiac or renal disease )</a:t>
            </a:r>
            <a:endParaRPr lang="en-US" sz="2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1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Cardiogenic</a:t>
            </a:r>
            <a:r>
              <a:rPr lang="en-US" sz="1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 left ventricular failure , arrhythmias , Hypertensive crisis , cardiac tamponade , Fluid overload, e.g., from kidney failure or intravenous therapy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DVT</a:t>
            </a:r>
            <a:endParaRPr lang="en-US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advanced age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Obesity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Hormonal therapy 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Immobilization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Infection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ar-SA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Respiratory Complications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8" y="1285875"/>
            <a:ext cx="8229600" cy="52689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Aspiration</a:t>
            </a:r>
          </a:p>
          <a:p>
            <a:pPr eaLnBrk="1" hangingPunct="1">
              <a:buNone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fasting for six hours before elective surgery is enough to empty the stomach</a:t>
            </a:r>
          </a:p>
          <a:p>
            <a:pPr eaLnBrk="1" hangingPunct="1">
              <a:buNone/>
              <a:defRPr/>
            </a:pPr>
            <a:endParaRPr lang="en-US" sz="2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Atelectasis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 	</a:t>
            </a: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post-surgical </a:t>
            </a:r>
            <a:r>
              <a:rPr lang="en-US" sz="26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atelectasis</a:t>
            </a: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, characterized by restricted breathing after abdominal surgery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	Smokers , elderly ===</a:t>
            </a:r>
            <a:r>
              <a:rPr lang="ar-SA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&lt;&lt;</a:t>
            </a: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High risk</a:t>
            </a:r>
          </a:p>
          <a:p>
            <a:pPr eaLnBrk="1" hangingPunct="1">
              <a:defRPr/>
            </a:pPr>
            <a:endParaRPr lang="en-US" sz="20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Pneumothorax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iatrogenic )</a:t>
            </a:r>
            <a:endParaRPr lang="en-US" sz="2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endParaRPr lang="en-US" sz="38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Pneumonia</a:t>
            </a:r>
          </a:p>
          <a:p>
            <a:pPr eaLnBrk="1" hangingPunct="1">
              <a:defRPr/>
            </a:pPr>
            <a:r>
              <a:rPr lang="en-US" sz="26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Hospital acquired pneumonia (nosocomial pneumonia)</a:t>
            </a:r>
            <a:endParaRPr lang="en-US" sz="20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	# mechanical ventilation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440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8125" y="1538288"/>
            <a:ext cx="4651375" cy="4033837"/>
          </a:xfrm>
        </p:spPr>
      </p:pic>
      <p:sp>
        <p:nvSpPr>
          <p:cNvPr id="5" name="TextBox 4"/>
          <p:cNvSpPr txBox="1"/>
          <p:nvPr/>
        </p:nvSpPr>
        <p:spPr>
          <a:xfrm>
            <a:off x="4572000" y="4857750"/>
            <a:ext cx="1071563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ARDS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642938"/>
            <a:ext cx="730091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7. Cerebral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Confusion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*sepsis</a:t>
            </a:r>
            <a:b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*electrolyte/glucose</a:t>
            </a:r>
            <a:b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*hypoxia</a:t>
            </a:r>
            <a:b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*alcohol withdrawal</a:t>
            </a:r>
          </a:p>
          <a:p>
            <a:pPr eaLnBrk="1" hangingPunct="1">
              <a:buNone/>
              <a:defRPr/>
            </a:pPr>
            <a:endParaRPr lang="en-US" sz="20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Stroke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endParaRPr lang="ar-SA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428750" y="142875"/>
            <a:ext cx="7300913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8. Urinary 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a-acute retention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b-UTI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c-acute renal failure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endParaRPr lang="ar-SA" sz="2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9. Gastrointestinal Complications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Postoperative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ileus</a:t>
            </a:r>
            <a:endParaRPr lang="en-US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Anastomotic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Leak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Enterocutaneous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fistula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Adhesions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GI Bleeding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Pseudomembranous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colitis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48131" name="Content Placeholder 3" descr="180px-Axr_ileu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1123950"/>
            <a:ext cx="4429125" cy="5019675"/>
          </a:xfrm>
        </p:spPr>
      </p:pic>
      <p:sp>
        <p:nvSpPr>
          <p:cNvPr id="5" name="TextBox 4"/>
          <p:cNvSpPr txBox="1"/>
          <p:nvPr/>
        </p:nvSpPr>
        <p:spPr>
          <a:xfrm>
            <a:off x="5429250" y="5429250"/>
            <a:ext cx="1785938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Paralytic </a:t>
            </a:r>
            <a:r>
              <a:rPr lang="en-US" dirty="0" err="1">
                <a:solidFill>
                  <a:srgbClr val="00B050"/>
                </a:solidFill>
              </a:rPr>
              <a:t>Ileus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Overview</a:t>
            </a:r>
            <a:endParaRPr lang="ar-SA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This tutorial composed of two topics to be discussed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 op care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 op surgical complications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Post operative Care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Objective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Understand the principles of patient management in the recovery phase immediately after surgery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Understand the general management of the surgical patient in the ward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Consider the initial management of common acute complications during </a:t>
            </a:r>
            <a:r>
              <a:rPr lang="en-US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postop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period.</a:t>
            </a:r>
            <a:endParaRPr lang="ar-SA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Anastomotic leak</a:t>
            </a:r>
          </a:p>
        </p:txBody>
      </p:sp>
      <p:pic>
        <p:nvPicPr>
          <p:cNvPr id="49155" name="Content Placeholder 3" descr="leak 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71850" y="2070100"/>
            <a:ext cx="2857500" cy="4000500"/>
          </a:xfr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Enterocutaneous Fistula</a:t>
            </a:r>
          </a:p>
        </p:txBody>
      </p:sp>
      <p:pic>
        <p:nvPicPr>
          <p:cNvPr id="50179" name="Content Placeholder 3" descr="nielsen.fig3.jpg"/>
          <p:cNvPicPr>
            <a:picLocks noGrp="1" noChangeAspect="1"/>
          </p:cNvPicPr>
          <p:nvPr>
            <p:ph idx="1"/>
          </p:nvPr>
        </p:nvPicPr>
        <p:blipFill>
          <a:blip r:embed="rId2"/>
          <a:srcRect t="7423" b="8939"/>
          <a:stretch>
            <a:fillRect/>
          </a:stretch>
        </p:blipFill>
        <p:spPr>
          <a:xfrm>
            <a:off x="1295400" y="1676400"/>
            <a:ext cx="6973888" cy="4364038"/>
          </a:xfr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10. Neurologic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Drug Induced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ICU Psychosis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Neuropsychiatric Complications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Operative Nerve Injuries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524000" y="609600"/>
            <a:ext cx="7010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LATE</a:t>
            </a:r>
          </a:p>
          <a:p>
            <a:pPr algn="ctr"/>
            <a:r>
              <a:rPr lang="en-US" sz="2800" b="1" kern="10"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63500" dir="2212194" algn="ctr" rotWithShape="0">
                    <a:srgbClr val="00FFFF"/>
                  </a:outerShdw>
                </a:effectLst>
                <a:latin typeface="Impact"/>
              </a:rPr>
              <a:t>POSTOPERATIVE COMPLICATIONS:</a:t>
            </a:r>
            <a:endParaRPr lang="ar-SA" sz="2800" b="1" kern="10">
              <a:ln w="38100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rgbClr val="FF99FF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63500" dir="2212194" algn="ctr" rotWithShape="0">
                  <a:srgbClr val="00FFFF"/>
                </a:outerShdw>
              </a:effectLst>
              <a:latin typeface="Impact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543800" cy="4724400"/>
          </a:xfrm>
          <a:effectLst>
            <a:outerShdw dist="12700" algn="ctr" rotWithShape="0">
              <a:srgbClr val="FF00FF"/>
            </a:outerShdw>
          </a:effectLst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FF99FF"/>
              </a:buClr>
              <a:buFont typeface="Wingdings" pitchFamily="2" charset="2"/>
              <a:buNone/>
              <a:defRPr/>
            </a:pPr>
            <a:endParaRPr lang="en-US" sz="800" b="1" u="sng" smtClean="0">
              <a:solidFill>
                <a:srgbClr val="FFFF99"/>
              </a:solidFill>
              <a:latin typeface="Book Antiqua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2600" b="1" u="sng" smtClean="0">
                <a:solidFill>
                  <a:srgbClr val="FFFF00"/>
                </a:solidFill>
                <a:latin typeface="Book Antiqua" pitchFamily="18" charset="0"/>
              </a:rPr>
              <a:t>Wound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</a:t>
            </a:r>
            <a:r>
              <a:rPr lang="en-US" sz="20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Hypertrophic scar, keloid, wound sinus,    	implantation dermoids, incisional hernia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2600" b="1" u="sng" smtClean="0">
                <a:solidFill>
                  <a:srgbClr val="FFFF00"/>
                </a:solidFill>
                <a:latin typeface="Book Antiqua" pitchFamily="18" charset="0"/>
              </a:rPr>
              <a:t>Adhesions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</a:t>
            </a:r>
            <a:r>
              <a:rPr lang="en-US" sz="20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Intestinal obstruction, strangulation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2600" b="1" u="sng" smtClean="0">
                <a:solidFill>
                  <a:srgbClr val="FFFF00"/>
                </a:solidFill>
                <a:latin typeface="Book Antiqua" pitchFamily="18" charset="0"/>
              </a:rPr>
              <a:t>Altered anatomy/Pathophysiology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</a:t>
            </a:r>
            <a:r>
              <a:rPr lang="en-US" sz="20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6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Bacterial overgrowth, short gut syndrome, 	postgastric surgery syndromes, etc.</a:t>
            </a:r>
          </a:p>
          <a:p>
            <a:pPr algn="just" eaLnBrk="1" hangingPunct="1">
              <a:lnSpc>
                <a:spcPct val="90000"/>
              </a:lnSpc>
              <a:buClr>
                <a:srgbClr val="66FFFF"/>
              </a:buClr>
              <a:defRPr/>
            </a:pPr>
            <a:r>
              <a:rPr lang="en-US" sz="2500" b="1" u="sng" smtClean="0">
                <a:solidFill>
                  <a:srgbClr val="FFFF00"/>
                </a:solidFill>
                <a:latin typeface="Book Antiqua" pitchFamily="18" charset="0"/>
              </a:rPr>
              <a:t>Susceptibility to other diseases</a:t>
            </a:r>
            <a:r>
              <a:rPr lang="en-US" sz="2500" b="1" smtClean="0">
                <a:solidFill>
                  <a:srgbClr val="FFFF00"/>
                </a:solidFill>
                <a:latin typeface="Book Antiqua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None/>
              <a:defRPr/>
            </a:pPr>
            <a:r>
              <a:rPr lang="en-US" sz="25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    </a:t>
            </a:r>
            <a:r>
              <a:rPr lang="en-US" sz="2000" b="1" smtClean="0">
                <a:solidFill>
                  <a:srgbClr val="FF3300"/>
                </a:solidFill>
                <a:latin typeface="Book Antiqua" pitchFamily="18" charset="0"/>
                <a:sym typeface="Wingdings" pitchFamily="2" charset="2"/>
              </a:rPr>
              <a:t></a:t>
            </a:r>
            <a:r>
              <a:rPr lang="en-US" sz="2500" b="1" smtClean="0">
                <a:solidFill>
                  <a:srgbClr val="FFFF00"/>
                </a:solidFill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500" b="1" smtClean="0">
                <a:solidFill>
                  <a:srgbClr val="FFFF00"/>
                </a:solidFill>
                <a:latin typeface="Book Antiqua" pitchFamily="18" charset="0"/>
                <a:sym typeface="Wingdings 3" pitchFamily="18" charset="2"/>
              </a:rPr>
              <a:t>Malabsorption, incidence of cancer, tuber-	culosis,  etc.</a:t>
            </a: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395288" y="11969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>
              <a:effectLst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03" name="Picture 111" descr="DIAMO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333375"/>
            <a:ext cx="6480175" cy="6165850"/>
          </a:xfrm>
          <a:noFill/>
        </p:spPr>
      </p:pic>
      <p:sp>
        <p:nvSpPr>
          <p:cNvPr id="33908" name="Text Box 116"/>
          <p:cNvSpPr txBox="1">
            <a:spLocks noChangeArrowheads="1"/>
          </p:cNvSpPr>
          <p:nvPr/>
        </p:nvSpPr>
        <p:spPr bwMode="auto">
          <a:xfrm>
            <a:off x="3132138" y="29241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ar-SA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911" name="WordArt 119"/>
          <p:cNvSpPr>
            <a:spLocks noChangeArrowheads="1" noChangeShapeType="1" noTextEdit="1"/>
          </p:cNvSpPr>
          <p:nvPr/>
        </p:nvSpPr>
        <p:spPr bwMode="auto">
          <a:xfrm rot="-1545368">
            <a:off x="2989263" y="2797175"/>
            <a:ext cx="4167187" cy="1282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tx2"/>
              </a:extrusionClr>
            </a:sp3d>
          </a:bodyPr>
          <a:lstStyle/>
          <a:p>
            <a:pPr algn="ctr"/>
            <a:r>
              <a:rPr lang="en-US" sz="4400" b="1" kern="10">
                <a:ln w="9525"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maze"/>
              </a:rPr>
              <a:t>Thank you</a:t>
            </a:r>
            <a:endParaRPr lang="ar-SA" sz="4400" b="1" kern="10">
              <a:ln w="9525">
                <a:round/>
                <a:headEnd/>
                <a:tailEnd/>
              </a:ln>
              <a:solidFill>
                <a:srgbClr val="00FF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maze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3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3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dirty="0" smtClean="0">
                <a:solidFill>
                  <a:schemeClr val="accent5"/>
                </a:solidFill>
              </a:rPr>
              <a:t>Students will be aware of</a:t>
            </a:r>
            <a:br>
              <a:rPr lang="en-GB" b="1" i="1" dirty="0" smtClean="0">
                <a:solidFill>
                  <a:schemeClr val="accent5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i="1" dirty="0" smtClean="0">
              <a:solidFill>
                <a:schemeClr val="accent5"/>
              </a:solidFill>
            </a:endParaRPr>
          </a:p>
          <a:p>
            <a:r>
              <a:rPr lang="en-GB" i="1" dirty="0" smtClean="0">
                <a:solidFill>
                  <a:schemeClr val="accent5"/>
                </a:solidFill>
              </a:rPr>
              <a:t>Common  general complications of surgery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How to diagnose and manage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Impact of complications on the outcome of surgery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accent5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i="1" dirty="0" smtClean="0">
                <a:solidFill>
                  <a:srgbClr val="FFFF00"/>
                </a:solidFill>
              </a:rPr>
              <a:t>Reducing  the risks of complication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5"/>
                </a:solidFill>
              </a:rPr>
              <a:t>Good pre-operative evaluation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Optimizing the general condition of patients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accent5"/>
                </a:solidFill>
              </a:rPr>
              <a:t>         Medical issues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accent5"/>
                </a:solidFill>
              </a:rPr>
              <a:t>         Nutritional issues (malnutrition, obesity)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Minimizing preoperative hospital stay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Good surgical technique</a:t>
            </a:r>
          </a:p>
          <a:p>
            <a:r>
              <a:rPr lang="en-GB" i="1" dirty="0" smtClean="0">
                <a:solidFill>
                  <a:schemeClr val="accent5"/>
                </a:solidFill>
              </a:rPr>
              <a:t>Early mobilization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smtClean="0">
                <a:solidFill>
                  <a:srgbClr val="FFFF00"/>
                </a:solidFill>
              </a:rPr>
              <a:t>General complications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i="1" dirty="0" smtClean="0">
                <a:solidFill>
                  <a:schemeClr val="accent5"/>
                </a:solidFill>
              </a:rPr>
              <a:t>Nausea/ vomiting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accent5"/>
              </a:solidFill>
            </a:endParaRPr>
          </a:p>
          <a:p>
            <a:r>
              <a:rPr lang="en-GB" sz="2400" b="1" i="1" dirty="0" smtClean="0">
                <a:solidFill>
                  <a:schemeClr val="accent5"/>
                </a:solidFill>
              </a:rPr>
              <a:t>Persistent hiccups -</a:t>
            </a:r>
            <a:r>
              <a:rPr lang="en-GB" sz="2400" i="1" dirty="0" smtClean="0">
                <a:solidFill>
                  <a:schemeClr val="accent5"/>
                </a:solidFill>
              </a:rPr>
              <a:t>gastric distension 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chemeClr val="accent5"/>
                </a:solidFill>
              </a:rPr>
              <a:t>                                      renal failure</a:t>
            </a:r>
          </a:p>
          <a:p>
            <a:endParaRPr lang="en-GB" sz="2400" i="1" dirty="0" smtClean="0">
              <a:solidFill>
                <a:schemeClr val="accent5"/>
              </a:solidFill>
            </a:endParaRPr>
          </a:p>
          <a:p>
            <a:r>
              <a:rPr lang="en-GB" sz="2400" b="1" i="1" dirty="0" smtClean="0">
                <a:solidFill>
                  <a:schemeClr val="accent5"/>
                </a:solidFill>
              </a:rPr>
              <a:t>Headache</a:t>
            </a:r>
            <a:r>
              <a:rPr lang="en-GB" sz="2400" i="1" dirty="0" smtClean="0">
                <a:solidFill>
                  <a:schemeClr val="accent5"/>
                </a:solidFill>
              </a:rPr>
              <a:t> - spinal anaesthesia</a:t>
            </a:r>
          </a:p>
          <a:p>
            <a:pPr marL="0" indent="0">
              <a:buNone/>
            </a:pPr>
            <a:endParaRPr lang="en-GB" sz="2400" i="1" dirty="0" smtClean="0">
              <a:solidFill>
                <a:schemeClr val="accent5"/>
              </a:solidFill>
            </a:endParaRPr>
          </a:p>
          <a:p>
            <a:r>
              <a:rPr lang="en-GB" sz="2400" b="1" i="1" dirty="0" smtClean="0">
                <a:solidFill>
                  <a:schemeClr val="accent5"/>
                </a:solidFill>
              </a:rPr>
              <a:t>IV site-  </a:t>
            </a:r>
            <a:r>
              <a:rPr lang="en-GB" sz="2400" i="1" dirty="0" smtClean="0">
                <a:solidFill>
                  <a:schemeClr val="accent5"/>
                </a:solidFill>
              </a:rPr>
              <a:t>bruising, haematoma, phlebitis, 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chemeClr val="accent5"/>
                </a:solidFill>
              </a:rPr>
              <a:t>                  vein thrombosis, air embolism, infection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Overview</a:t>
            </a:r>
            <a:endParaRPr lang="ar-SA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Post op care has 3 phases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Immediate post op care (Recovery phase)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Care in the ward while discharging from the hospital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Continued care after discharge from the hospital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1112</TotalTime>
  <Words>1362</Words>
  <Application>Microsoft PowerPoint</Application>
  <PresentationFormat>عرض على الشاشة (3:4)‏</PresentationFormat>
  <Paragraphs>373</Paragraphs>
  <Slides>54</Slides>
  <Notes>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54</vt:i4>
      </vt:variant>
    </vt:vector>
  </HeadingPairs>
  <TitlesOfParts>
    <vt:vector size="55" baseType="lpstr">
      <vt:lpstr>Sandstone</vt:lpstr>
      <vt:lpstr>الشريحة 1</vt:lpstr>
      <vt:lpstr>الشريحة 2</vt:lpstr>
      <vt:lpstr>lecturer</vt:lpstr>
      <vt:lpstr> References/ Books</vt:lpstr>
      <vt:lpstr>Overview</vt:lpstr>
      <vt:lpstr>Students will be aware of </vt:lpstr>
      <vt:lpstr>Reducing  the risks of complication</vt:lpstr>
      <vt:lpstr>General complications</vt:lpstr>
      <vt:lpstr>Overview</vt:lpstr>
      <vt:lpstr>MONITORING IN RECOVERY ROOM </vt:lpstr>
      <vt:lpstr>IN RECOVERY ROOM </vt:lpstr>
      <vt:lpstr>Complications developing in recovery room</vt:lpstr>
      <vt:lpstr>Discharge from the theatre and post anesthetic recovery</vt:lpstr>
      <vt:lpstr>First Postoperative Assessment</vt:lpstr>
      <vt:lpstr>الشريحة 15</vt:lpstr>
      <vt:lpstr>Check list for 1st postoperative assessment </vt:lpstr>
      <vt:lpstr>Check list for 1st postoperative assessment </vt:lpstr>
      <vt:lpstr>Check list for 1st postoperative assessment </vt:lpstr>
      <vt:lpstr>Check list for 1st postoperative assessment </vt:lpstr>
      <vt:lpstr>Post op Surgical Complications</vt:lpstr>
      <vt:lpstr>الشريحة 21</vt:lpstr>
      <vt:lpstr>الشريحة 22</vt:lpstr>
      <vt:lpstr>الشريحة 23</vt:lpstr>
      <vt:lpstr> </vt:lpstr>
      <vt:lpstr>General risk factors</vt:lpstr>
      <vt:lpstr>الشريحة 26</vt:lpstr>
      <vt:lpstr>Anesthesia risk factors</vt:lpstr>
      <vt:lpstr>الشريحة 28</vt:lpstr>
      <vt:lpstr>الشريحة 29</vt:lpstr>
      <vt:lpstr>الشريحة 30</vt:lpstr>
      <vt:lpstr>الشريحة 31</vt:lpstr>
      <vt:lpstr>(A) LOCAL ANESTHESIA: </vt:lpstr>
      <vt:lpstr>(B) SPINAL, EPIDURAL &amp; CAUDAL              ANESTESIA: </vt:lpstr>
      <vt:lpstr>(C) GENERAL ANESTESIA: </vt:lpstr>
      <vt:lpstr>الشريحة 35</vt:lpstr>
      <vt:lpstr>Postoperative Surgical Complications: </vt:lpstr>
      <vt:lpstr>2. Hypothermia</vt:lpstr>
      <vt:lpstr>3. Postoperative Fever</vt:lpstr>
      <vt:lpstr>4. Wound</vt:lpstr>
      <vt:lpstr>الشريحة 40</vt:lpstr>
      <vt:lpstr>الشريحة 41</vt:lpstr>
      <vt:lpstr>الشريحة 42</vt:lpstr>
      <vt:lpstr>5. Cardiovascular</vt:lpstr>
      <vt:lpstr>6. Respiratory Complications</vt:lpstr>
      <vt:lpstr>الشريحة 45</vt:lpstr>
      <vt:lpstr>7. Cerebral </vt:lpstr>
      <vt:lpstr>8. Urinary </vt:lpstr>
      <vt:lpstr>9. Gastrointestinal Complications</vt:lpstr>
      <vt:lpstr>الشريحة 49</vt:lpstr>
      <vt:lpstr>Anastomotic leak</vt:lpstr>
      <vt:lpstr>Enterocutaneous Fistula</vt:lpstr>
      <vt:lpstr>10. Neurologic</vt:lpstr>
      <vt:lpstr>الشريحة 53</vt:lpstr>
      <vt:lpstr>الشريحة 54</vt:lpstr>
    </vt:vector>
  </TitlesOfParts>
  <Company>Zaharan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Reena</dc:creator>
  <cp:lastModifiedBy>msi</cp:lastModifiedBy>
  <cp:revision>269</cp:revision>
  <dcterms:created xsi:type="dcterms:W3CDTF">2003-08-28T05:31:34Z</dcterms:created>
  <dcterms:modified xsi:type="dcterms:W3CDTF">2012-09-03T14:56:05Z</dcterms:modified>
</cp:coreProperties>
</file>