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7" autoAdjust="0"/>
    <p:restoredTop sz="94723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7044BB-95E8-48DD-AF1C-228E46344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2C45-BC46-4AC3-806D-45419AFB5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54127-0F67-478F-B4D2-37CA5C8F5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48C7-73B4-4CAD-95E3-9D599975C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FAF1-2FA6-4CE4-8B9C-D4E6112DC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58BAF-4F04-44CF-8A9E-31C37C458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6245-A992-46B1-AF54-9FFC2C5AA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77AE-DCD2-4780-8F60-AFC463A25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4DF7F-DC55-474D-BA8B-6E3045D5E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07210-5CF8-4B25-9E42-A368D8FF8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8469-E0C5-46A5-BBD2-6330F7B4C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745E9F85-17EE-4F2A-8197-EA6C1851F2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isk_factor" TargetMode="External"/><Relationship Id="rId2" Type="http://schemas.openxmlformats.org/officeDocument/2006/relationships/hyperlink" Target="http://en.wikipedia.org/wiki/Staphylococcus_aure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indamycin" TargetMode="External"/><Relationship Id="rId2" Type="http://schemas.openxmlformats.org/officeDocument/2006/relationships/hyperlink" Target="http://en.wikipedia.org/wiki/Penicilli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Erythromyci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1214422"/>
            <a:ext cx="5645169" cy="167164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Surgical Infection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3571876"/>
            <a:ext cx="4114800" cy="21431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By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Mohammed Al </a:t>
            </a:r>
            <a:r>
              <a:rPr lang="en-US" dirty="0" err="1" smtClean="0">
                <a:solidFill>
                  <a:srgbClr val="002060"/>
                </a:solidFill>
              </a:rPr>
              <a:t>Mayuof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Wael</a:t>
            </a:r>
            <a:r>
              <a:rPr lang="en-US" dirty="0" smtClean="0">
                <a:solidFill>
                  <a:srgbClr val="002060"/>
                </a:solidFill>
              </a:rPr>
              <a:t> Al </a:t>
            </a:r>
            <a:r>
              <a:rPr lang="en-US" dirty="0" err="1" smtClean="0">
                <a:solidFill>
                  <a:srgbClr val="002060"/>
                </a:solidFill>
              </a:rPr>
              <a:t>Zhrani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Hossam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Shabi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Firas</a:t>
            </a:r>
            <a:r>
              <a:rPr lang="en-US" dirty="0" smtClean="0">
                <a:solidFill>
                  <a:srgbClr val="002060"/>
                </a:solidFill>
              </a:rPr>
              <a:t> Al </a:t>
            </a:r>
            <a:r>
              <a:rPr lang="en-US" dirty="0" err="1" smtClean="0">
                <a:solidFill>
                  <a:srgbClr val="002060"/>
                </a:solidFill>
              </a:rPr>
              <a:t>sololey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0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Boil 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Furuncle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deep infective </a:t>
            </a:r>
            <a:r>
              <a:rPr lang="en-US" dirty="0" err="1" smtClean="0">
                <a:cs typeface="Arial" pitchFamily="34" charset="0"/>
              </a:rPr>
              <a:t>folliculitis</a:t>
            </a:r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bumpy red, pus-filled lumps around a hair follicle that are tender, warm, and very painful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In a severe infection, an individual may experience fever, swollen lymph nodes, and fatigue</a:t>
            </a:r>
            <a:endParaRPr lang="en-US" dirty="0" smtClean="0">
              <a:cs typeface="Arial" pitchFamily="34" charset="0"/>
              <a:hlinkClick r:id="rId2" tooltip="Staphylococcus aureus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staphylococcus</a:t>
            </a:r>
            <a:r>
              <a:rPr lang="en-US" dirty="0" smtClean="0">
                <a:cs typeface="Arial" pitchFamily="34" charset="0"/>
                <a:hlinkClick r:id="rId2" tooltip="Staphylococcus aureus"/>
              </a:rPr>
              <a:t> </a:t>
            </a:r>
            <a:r>
              <a:rPr lang="en-US" dirty="0" err="1" smtClean="0">
                <a:cs typeface="Arial" pitchFamily="34" charset="0"/>
              </a:rPr>
              <a:t>aureus</a:t>
            </a:r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err="1" smtClean="0">
                <a:cs typeface="Arial" pitchFamily="34" charset="0"/>
              </a:rPr>
              <a:t>furunculosis</a:t>
            </a:r>
            <a:endParaRPr lang="en-US" dirty="0" smtClean="0">
              <a:cs typeface="Arial" pitchFamily="34" charset="0"/>
              <a:hlinkClick r:id="rId3" tooltip="Risk factor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bacterial carriage in the nostrils, DM, obesity, </a:t>
            </a:r>
            <a:r>
              <a:rPr lang="en-US" dirty="0" err="1" smtClean="0">
                <a:cs typeface="Arial" pitchFamily="34" charset="0"/>
              </a:rPr>
              <a:t>lymphoprolefrative</a:t>
            </a:r>
            <a:r>
              <a:rPr lang="en-US" dirty="0" smtClean="0">
                <a:cs typeface="Arial" pitchFamily="34" charset="0"/>
              </a:rPr>
              <a:t> neoplasm, malnutrition, and use of immunosuppressive drugs.</a:t>
            </a:r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316662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Boil 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Furuncle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:\Users\Mohammad\Desktop\furunculosis_1_0405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344673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ohammad\Desktop\800px-Furon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784628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0"/>
            <a:ext cx="6316662" cy="1143000"/>
          </a:xfrm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Carbuncle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214422"/>
            <a:ext cx="7786742" cy="5500726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abscess larger than a boil, usually with one or more openings draining pus onto the skin.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Dissects through dermis and subcutaneous tissue.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back and the nape of the neck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grow very fast and have a white or yellow center.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Red, tender, fatigue, fever and a general sickness.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 itching may occur before the carbuncle develops.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316662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Carbuncle</a:t>
            </a:r>
            <a:endParaRPr lang="ar-SA" dirty="0"/>
          </a:p>
        </p:txBody>
      </p:sp>
      <p:pic>
        <p:nvPicPr>
          <p:cNvPr id="4" name="Picture 2" descr="C:\Users\Mohammad\Desktop\800px-Carbuncle_on_butt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2151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316662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suppurativa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571612"/>
            <a:ext cx="7358114" cy="4714908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Skin  disease that most commonly affects areas bearing </a:t>
            </a:r>
            <a:r>
              <a:rPr lang="en-US" dirty="0" err="1" smtClean="0">
                <a:cs typeface="Arial" pitchFamily="34" charset="0"/>
              </a:rPr>
              <a:t>apocrine</a:t>
            </a:r>
            <a:r>
              <a:rPr lang="en-US" dirty="0" smtClean="0">
                <a:cs typeface="Arial" pitchFamily="34" charset="0"/>
              </a:rPr>
              <a:t> sweat glands or sebaceous glands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underarms, breasts, inner thighs, groin and buttocks</a:t>
            </a:r>
          </a:p>
          <a:p>
            <a:pPr algn="l" rtl="0"/>
            <a:r>
              <a:rPr lang="en-US" dirty="0" err="1" smtClean="0">
                <a:cs typeface="Arial" pitchFamily="34" charset="0"/>
              </a:rPr>
              <a:t>Indurated</a:t>
            </a:r>
            <a:r>
              <a:rPr lang="en-US" dirty="0" smtClean="0">
                <a:cs typeface="Arial" pitchFamily="34" charset="0"/>
              </a:rPr>
              <a:t>, fibrotic, inflamed with sinuses draining pus.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Bacterial infection, androgen dysfunction, excessive sweating, Plugged </a:t>
            </a:r>
            <a:r>
              <a:rPr lang="en-US" dirty="0" err="1" smtClean="0">
                <a:cs typeface="Arial" pitchFamily="34" charset="0"/>
              </a:rPr>
              <a:t>apocrine</a:t>
            </a:r>
            <a:r>
              <a:rPr lang="en-US" dirty="0" smtClean="0">
                <a:cs typeface="Arial" pitchFamily="34" charset="0"/>
              </a:rPr>
              <a:t>…..</a:t>
            </a:r>
          </a:p>
          <a:p>
            <a:pPr algn="l" rtl="0"/>
            <a:r>
              <a:rPr lang="en-US" dirty="0" err="1" smtClean="0">
                <a:cs typeface="Arial" pitchFamily="34" charset="0"/>
              </a:rPr>
              <a:t>Squamous</a:t>
            </a:r>
            <a:r>
              <a:rPr lang="en-US" dirty="0" smtClean="0">
                <a:cs typeface="Arial" pitchFamily="34" charset="0"/>
              </a:rPr>
              <a:t> cell carcinoma, contractures, anal, rectal, or urethral fistula….</a:t>
            </a:r>
          </a:p>
          <a:p>
            <a:pPr algn="l" rtl="0"/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316662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suppurativa</a:t>
            </a:r>
            <a:endParaRPr lang="ar-SA" dirty="0"/>
          </a:p>
        </p:txBody>
      </p:sp>
      <p:pic>
        <p:nvPicPr>
          <p:cNvPr id="4" name="Content Placeholder 3" descr="C:\Users\Mohammad\Desktop\hidradenitis_suppurati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3929090" cy="47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ohammad\Desktop\akne.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5"/>
            <a:ext cx="365601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0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Necrotizing fasciitis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142984"/>
            <a:ext cx="8286808" cy="5715016"/>
          </a:xfrm>
        </p:spPr>
        <p:txBody>
          <a:bodyPr/>
          <a:lstStyle/>
          <a:p>
            <a:pPr algn="l" rtl="0"/>
            <a:r>
              <a:rPr lang="en-US" b="1" dirty="0" smtClean="0">
                <a:cs typeface="Arial" pitchFamily="34" charset="0"/>
              </a:rPr>
              <a:t>flesh-eating disease</a:t>
            </a:r>
            <a:r>
              <a:rPr lang="en-US" dirty="0" smtClean="0">
                <a:cs typeface="Arial" pitchFamily="34" charset="0"/>
              </a:rPr>
              <a:t> or </a:t>
            </a:r>
            <a:r>
              <a:rPr lang="en-US" b="1" dirty="0" smtClean="0">
                <a:cs typeface="Arial" pitchFamily="34" charset="0"/>
              </a:rPr>
              <a:t>Flesh-eating bacteria syndrome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Rare infection of the deeper layers of skin and subcutaneous tissue, easily spreading across the </a:t>
            </a:r>
            <a:r>
              <a:rPr lang="en-US" dirty="0" err="1" smtClean="0">
                <a:cs typeface="Arial" pitchFamily="34" charset="0"/>
              </a:rPr>
              <a:t>fascial</a:t>
            </a:r>
            <a:r>
              <a:rPr lang="en-US" dirty="0" smtClean="0">
                <a:cs typeface="Arial" pitchFamily="34" charset="0"/>
              </a:rPr>
              <a:t> plane within the subcutaneous tissue.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infection begins locally, redness and swollen or hot skin, spread very quickly. 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Skin color may progress to violet, and blisters may form, with subsequent necrosis of the subcutaneous tissue.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Streptococci, staph, </a:t>
            </a:r>
            <a:r>
              <a:rPr lang="en-US" dirty="0" err="1" smtClean="0">
                <a:cs typeface="Arial" pitchFamily="34" charset="0"/>
              </a:rPr>
              <a:t>coliforms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anerobs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Necrotizing fasciitis</a:t>
            </a:r>
            <a:endParaRPr lang="ar-SA" dirty="0"/>
          </a:p>
        </p:txBody>
      </p:sp>
      <p:pic>
        <p:nvPicPr>
          <p:cNvPr id="4" name="Picture 2" descr="C:\Users\Mohammad\Desktop\800px-Necrotizing_fasciitis_left_le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63261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Gas gangrene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571612"/>
            <a:ext cx="8001056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Bacterial infection that produces gas in gangrene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err="1" smtClean="0">
                <a:cs typeface="Arial" pitchFamily="34" charset="0"/>
              </a:rPr>
              <a:t>myonecrosis</a:t>
            </a:r>
            <a:r>
              <a:rPr lang="en-US" dirty="0" smtClean="0">
                <a:cs typeface="Arial" pitchFamily="34" charset="0"/>
              </a:rPr>
              <a:t>, gas production, and sepsis. 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Sever pain, swollen tissue, brownish serous malodorous fluid, and patchy necrosis.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Progression to toxemia and shock is often very rapid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Clostridium </a:t>
            </a:r>
            <a:r>
              <a:rPr lang="en-US" dirty="0" err="1" smtClean="0">
                <a:cs typeface="Arial" pitchFamily="34" charset="0"/>
              </a:rPr>
              <a:t>perfringens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Gas gangrene</a:t>
            </a:r>
            <a:endParaRPr lang="ar-SA" dirty="0"/>
          </a:p>
        </p:txBody>
      </p:sp>
      <p:pic>
        <p:nvPicPr>
          <p:cNvPr id="4" name="Picture 2" descr="C:\Users\Mohammad\Desktop\Gas_gangre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4295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316662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Content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5" name="عنصر نائب للمحتوى 14"/>
          <p:cNvSpPr txBox="1">
            <a:spLocks noGrp="1"/>
          </p:cNvSpPr>
          <p:nvPr>
            <p:ph idx="1"/>
          </p:nvPr>
        </p:nvSpPr>
        <p:spPr>
          <a:xfrm>
            <a:off x="857250" y="1600200"/>
            <a:ext cx="8162925" cy="3564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Common Surgical Infection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Management of Surgical Infection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Wound Infection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Management of Wound Infection</a:t>
            </a:r>
          </a:p>
          <a:p>
            <a:pPr algn="l" rtl="0">
              <a:buNone/>
            </a:pP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00100" y="1785926"/>
            <a:ext cx="6573863" cy="237014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Management of Surgical Infections</a:t>
            </a:r>
            <a:endParaRPr lang="ar-SA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Cellulitis</a:t>
            </a:r>
            <a:r>
              <a:rPr lang="en-US" sz="3600" b="1" dirty="0" smtClean="0"/>
              <a:t> </a:t>
            </a:r>
            <a:endParaRPr lang="ar-SA" sz="3600" b="1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715008" y="273050"/>
            <a:ext cx="2971792" cy="5853113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4691063"/>
          </a:xfrm>
        </p:spPr>
        <p:txBody>
          <a:bodyPr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Investigation :</a:t>
            </a:r>
          </a:p>
          <a:p>
            <a:pPr algn="l" rtl="0"/>
            <a:r>
              <a:rPr lang="en-US" sz="1800" dirty="0" err="1" smtClean="0"/>
              <a:t>Wbc</a:t>
            </a:r>
            <a:r>
              <a:rPr lang="en-US" sz="1800" dirty="0" smtClean="0"/>
              <a:t> and blood culture 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Treatment :</a:t>
            </a:r>
          </a:p>
          <a:p>
            <a:pPr algn="l" rtl="0"/>
            <a:r>
              <a:rPr lang="en-US" sz="1800" dirty="0" smtClean="0"/>
              <a:t>The usual organism is streptococcus that is usually sensitive to penicillin.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Immobilization and elevation of a limb may be required.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Occasionally and abscess with watery pus forms and </a:t>
            </a:r>
            <a:r>
              <a:rPr lang="en-US" sz="1800" dirty="0" err="1" smtClean="0"/>
              <a:t>reqired</a:t>
            </a:r>
            <a:r>
              <a:rPr lang="en-US" sz="1800" dirty="0" smtClean="0"/>
              <a:t> drainage.</a:t>
            </a:r>
            <a:endParaRPr lang="ar-SA" sz="1800" dirty="0" smtClean="0"/>
          </a:p>
          <a:p>
            <a:pPr algn="l" rtl="0"/>
            <a:endParaRPr lang="ar-SA" sz="1800" dirty="0" smtClean="0"/>
          </a:p>
          <a:p>
            <a:endParaRPr lang="ar-SA" dirty="0"/>
          </a:p>
        </p:txBody>
      </p:sp>
      <p:pic>
        <p:nvPicPr>
          <p:cNvPr id="9" name="Picture 2" descr="C:\Users\زياد\Desktop\800px-Cellulit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364330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Erysipelas</a:t>
            </a:r>
            <a:endParaRPr lang="ar-SA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0" y="1000108"/>
            <a:ext cx="4325932" cy="3857652"/>
          </a:xfrm>
        </p:spPr>
        <p:txBody>
          <a:bodyPr/>
          <a:lstStyle/>
          <a:p>
            <a:pPr algn="l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dirty="0" smtClean="0"/>
              <a:t>    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/>
          <a:lstStyle/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Depending on the severity, treatment involves either oral or intravenous antibiotics, using </a:t>
            </a:r>
            <a:r>
              <a:rPr lang="en-US" sz="2000" dirty="0" err="1" smtClean="0">
                <a:hlinkClick r:id="rId2" action="ppaction://hlinkfile" tooltip="Penicillin"/>
              </a:rPr>
              <a:t>penicillins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3" action="ppaction://hlinkfile" tooltip="Clindamycin"/>
              </a:rPr>
              <a:t>clindamycin</a:t>
            </a:r>
            <a:r>
              <a:rPr lang="en-US" sz="2000" dirty="0" smtClean="0"/>
              <a:t> or </a:t>
            </a:r>
            <a:r>
              <a:rPr lang="en-US" sz="2000" dirty="0" smtClean="0">
                <a:hlinkClick r:id="rId4" action="ppaction://hlinkfile" tooltip="Erythromycin"/>
              </a:rPr>
              <a:t>erythromycin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 smtClean="0"/>
          </a:p>
          <a:p>
            <a:pPr algn="l"/>
            <a:r>
              <a:rPr lang="en-US" sz="2000" dirty="0" smtClean="0"/>
              <a:t>Because of the risk of </a:t>
            </a:r>
            <a:r>
              <a:rPr lang="en-US" sz="2000" dirty="0" err="1" smtClean="0"/>
              <a:t>reinfection</a:t>
            </a:r>
            <a:r>
              <a:rPr lang="en-US" sz="2000" dirty="0" smtClean="0"/>
              <a:t>, prophylactic antibiotics are sometimes used after resolution of </a:t>
            </a:r>
            <a:r>
              <a:rPr lang="ar-SA" sz="2000" dirty="0" smtClean="0"/>
              <a:t>  </a:t>
            </a:r>
            <a:r>
              <a:rPr lang="en-US" sz="2000" dirty="0" smtClean="0"/>
              <a:t>the initial condition</a:t>
            </a:r>
            <a:endParaRPr lang="ar-SA" sz="2000" dirty="0"/>
          </a:p>
        </p:txBody>
      </p:sp>
      <p:pic>
        <p:nvPicPr>
          <p:cNvPr id="5" name="Picture 3" descr="C:\Users\زياد\Desktop\633px-Facial_erysipel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14422"/>
            <a:ext cx="421484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316662" cy="1143000"/>
          </a:xfrm>
        </p:spPr>
        <p:txBody>
          <a:bodyPr/>
          <a:lstStyle/>
          <a:p>
            <a:r>
              <a:rPr lang="en-US" b="1" dirty="0" err="1" smtClean="0"/>
              <a:t>Lymphangitis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357298"/>
            <a:ext cx="7429552" cy="507209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Investigation:</a:t>
            </a:r>
          </a:p>
          <a:p>
            <a:pPr algn="l" rtl="0">
              <a:buNone/>
            </a:pPr>
            <a:r>
              <a:rPr lang="en-US" dirty="0" err="1" smtClean="0"/>
              <a:t>Wbc</a:t>
            </a:r>
            <a:r>
              <a:rPr lang="en-US" dirty="0" smtClean="0"/>
              <a:t> and blood culture.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Treatment:</a:t>
            </a:r>
          </a:p>
          <a:p>
            <a:pPr algn="l" rtl="0">
              <a:buNone/>
            </a:pPr>
            <a:r>
              <a:rPr lang="en-US" dirty="0" smtClean="0"/>
              <a:t>If accompanying </a:t>
            </a:r>
            <a:r>
              <a:rPr lang="en-US" dirty="0" err="1" smtClean="0"/>
              <a:t>cellulitis</a:t>
            </a:r>
            <a:r>
              <a:rPr lang="en-US" dirty="0" smtClean="0"/>
              <a:t> , treat with penicillin.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Lymphadenitis may follow various types of infection in the sites drained by the nodes.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Treatment depends upon isolation of the infecting organism.</a:t>
            </a:r>
            <a:endParaRPr 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6" descr="C:\Users\زياد\Desktop\07-0680_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357711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316662" cy="1143000"/>
          </a:xfrm>
        </p:spPr>
        <p:txBody>
          <a:bodyPr/>
          <a:lstStyle/>
          <a:p>
            <a:r>
              <a:rPr lang="en-US" b="1" dirty="0" smtClean="0"/>
              <a:t>Boil (furuncle)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224" y="1571612"/>
            <a:ext cx="7786742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Investigations :</a:t>
            </a:r>
          </a:p>
          <a:p>
            <a:pPr algn="l">
              <a:buNone/>
            </a:pPr>
            <a:r>
              <a:rPr lang="en-US" dirty="0" smtClean="0"/>
              <a:t>Blood cultures , </a:t>
            </a:r>
            <a:r>
              <a:rPr lang="en-US" dirty="0" err="1" smtClean="0"/>
              <a:t>wbc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:</a:t>
            </a:r>
            <a:endParaRPr lang="ar-SA" dirty="0" smtClean="0">
              <a:solidFill>
                <a:srgbClr val="FF0000"/>
              </a:solidFill>
            </a:endParaRPr>
          </a:p>
          <a:p>
            <a:pPr algn="just" rtl="0">
              <a:buNone/>
            </a:pPr>
            <a:r>
              <a:rPr lang="en-US" dirty="0" smtClean="0"/>
              <a:t>All furuncles must drain in order to heal. Draining can be encouraged by application of a cloth soaked in warm salt water. Washing and covering the furuncle with antibiotic cream or antiseptic tea tree oil and a bandage also promotes healing .</a:t>
            </a:r>
            <a:endParaRPr 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2" descr="C:\Users\زياد\Desktop\800px-Furon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8604"/>
            <a:ext cx="42862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008313" cy="1162050"/>
          </a:xfrm>
        </p:spPr>
        <p:txBody>
          <a:bodyPr/>
          <a:lstStyle/>
          <a:p>
            <a:pPr algn="l"/>
            <a:r>
              <a:rPr lang="en-US" sz="3200" dirty="0" smtClean="0"/>
              <a:t>Carbuncle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57554" y="642918"/>
            <a:ext cx="5111750" cy="2339973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/>
          <a:lstStyle/>
          <a:p>
            <a:pPr algn="l"/>
            <a:r>
              <a:rPr lang="en-US" sz="1800" dirty="0" smtClean="0"/>
              <a:t>Carbuncles usually must drain before they will heal. This </a:t>
            </a:r>
            <a:endParaRPr lang="ar-SA" sz="1800" dirty="0" smtClean="0"/>
          </a:p>
          <a:p>
            <a:pPr algn="l" rtl="0"/>
            <a:r>
              <a:rPr lang="en-US" sz="1800" dirty="0" smtClean="0"/>
              <a:t>most often occurs on its own  in less than two weeks.</a:t>
            </a:r>
          </a:p>
          <a:p>
            <a:pPr algn="l" rtl="0"/>
            <a:endParaRPr lang="en-US" sz="1800" dirty="0" smtClean="0"/>
          </a:p>
          <a:p>
            <a:pPr algn="l"/>
            <a:r>
              <a:rPr lang="en-US" sz="1800" dirty="0" smtClean="0"/>
              <a:t>Treatment is needed if the carbuncle lasts longer than </a:t>
            </a:r>
            <a:endParaRPr lang="ar-SA" sz="1800" dirty="0" smtClean="0"/>
          </a:p>
          <a:p>
            <a:pPr algn="l" rtl="0"/>
            <a:r>
              <a:rPr lang="en-US" sz="1800" dirty="0" smtClean="0"/>
              <a:t>two weeks.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Treatment is with </a:t>
            </a:r>
            <a:r>
              <a:rPr lang="en-US" sz="1800" dirty="0" err="1" smtClean="0"/>
              <a:t>antistaphylococcal</a:t>
            </a:r>
            <a:r>
              <a:rPr lang="en-US" sz="1800" dirty="0" smtClean="0"/>
              <a:t> antibiotics </a:t>
            </a:r>
            <a:r>
              <a:rPr lang="ar-SA" sz="1800" dirty="0" smtClean="0"/>
              <a:t> </a:t>
            </a:r>
            <a:r>
              <a:rPr lang="en-US" sz="1800" dirty="0" err="1" smtClean="0"/>
              <a:t>eg</a:t>
            </a:r>
            <a:r>
              <a:rPr lang="en-US" sz="1800" dirty="0" smtClean="0"/>
              <a:t>, </a:t>
            </a:r>
            <a:r>
              <a:rPr lang="en-US" sz="1800" dirty="0" err="1" smtClean="0"/>
              <a:t>flucloxacillin</a:t>
            </a:r>
            <a:r>
              <a:rPr lang="en-US" sz="1800" dirty="0" smtClean="0"/>
              <a:t> with </a:t>
            </a:r>
            <a:r>
              <a:rPr lang="en-US" sz="1800" dirty="0" err="1" smtClean="0"/>
              <a:t>desloughing</a:t>
            </a:r>
            <a:r>
              <a:rPr lang="en-US" sz="1800" dirty="0" smtClean="0"/>
              <a:t> and </a:t>
            </a:r>
            <a:r>
              <a:rPr lang="en-US" sz="1800" dirty="0" err="1" smtClean="0"/>
              <a:t>adecuate</a:t>
            </a:r>
            <a:r>
              <a:rPr lang="en-US" sz="1800" dirty="0" smtClean="0"/>
              <a:t> drainage of the abscesses if necessary.</a:t>
            </a:r>
            <a:endParaRPr lang="ar-SA" sz="1800" dirty="0" smtClean="0"/>
          </a:p>
          <a:p>
            <a:pPr algn="l" rtl="0"/>
            <a:endParaRPr lang="ar-SA" dirty="0" smtClean="0"/>
          </a:p>
          <a:p>
            <a:endParaRPr lang="ar-SA" dirty="0"/>
          </a:p>
        </p:txBody>
      </p:sp>
      <p:pic>
        <p:nvPicPr>
          <p:cNvPr id="5" name="Picture 3" descr="C:\Users\زياد\Desktop\Carbun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3714744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316662" cy="1143000"/>
          </a:xfrm>
        </p:spPr>
        <p:txBody>
          <a:bodyPr/>
          <a:lstStyle/>
          <a:p>
            <a:r>
              <a:rPr lang="en-US" b="1" dirty="0" err="1" smtClean="0"/>
              <a:t>Hidradenitis</a:t>
            </a:r>
            <a:r>
              <a:rPr lang="en-US" b="1" dirty="0" smtClean="0"/>
              <a:t> </a:t>
            </a:r>
            <a:r>
              <a:rPr lang="en-US" b="1" dirty="0" err="1" smtClean="0"/>
              <a:t>suppurativa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71612"/>
            <a:ext cx="5072098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Treatment:</a:t>
            </a:r>
          </a:p>
          <a:p>
            <a:pPr algn="l" rtl="0">
              <a:buNone/>
            </a:pPr>
            <a:r>
              <a:rPr lang="en-US" dirty="0" smtClean="0"/>
              <a:t>Treatment is initially by antibiotics and the Abscesses are incised and drained.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Advanced cases may need wide excision and grafting.</a:t>
            </a:r>
          </a:p>
          <a:p>
            <a:pPr algn="l" rtl="0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Severe </a:t>
            </a:r>
            <a:r>
              <a:rPr lang="en-US" dirty="0" err="1" smtClean="0"/>
              <a:t>perianal</a:t>
            </a:r>
            <a:r>
              <a:rPr lang="en-US" dirty="0" smtClean="0"/>
              <a:t> disease may required a diverting colostomy prior to skin grafting.</a:t>
            </a:r>
            <a:endParaRPr 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2" descr="C:\Users\زياد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3357554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316662" cy="1143000"/>
          </a:xfrm>
        </p:spPr>
        <p:txBody>
          <a:bodyPr/>
          <a:lstStyle/>
          <a:p>
            <a:r>
              <a:rPr lang="en-US" b="1" dirty="0" smtClean="0"/>
              <a:t>Necrotizing </a:t>
            </a:r>
            <a:r>
              <a:rPr lang="en-US" b="1" dirty="0" err="1" smtClean="0"/>
              <a:t>fascitis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786" y="1571612"/>
            <a:ext cx="5715040" cy="4525963"/>
          </a:xfrm>
        </p:spPr>
        <p:txBody>
          <a:bodyPr/>
          <a:lstStyle/>
          <a:p>
            <a:pPr algn="l" rtl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Investigations :</a:t>
            </a:r>
          </a:p>
          <a:p>
            <a:pPr algn="l" rtl="0">
              <a:buNone/>
            </a:pPr>
            <a:r>
              <a:rPr lang="en-US" sz="1800" dirty="0" smtClean="0"/>
              <a:t> </a:t>
            </a:r>
            <a:r>
              <a:rPr lang="en-US" sz="1800" dirty="0" err="1" smtClean="0"/>
              <a:t>wbc</a:t>
            </a:r>
            <a:r>
              <a:rPr lang="en-US" sz="1800" dirty="0" smtClean="0"/>
              <a:t> , blood cultures , swabs and radiograph may show gas in tissues .</a:t>
            </a:r>
          </a:p>
          <a:p>
            <a:pPr algn="l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Treatment :</a:t>
            </a:r>
          </a:p>
          <a:p>
            <a:pPr algn="l" rtl="0">
              <a:buNone/>
            </a:pPr>
            <a:r>
              <a:rPr lang="en-US" sz="1800" dirty="0" smtClean="0"/>
              <a:t>Remove all infected and dead tissue .</a:t>
            </a:r>
          </a:p>
          <a:p>
            <a:pPr algn="l" rtl="0">
              <a:buNone/>
            </a:pPr>
            <a:r>
              <a:rPr lang="en-US" sz="1800" dirty="0" smtClean="0"/>
              <a:t> </a:t>
            </a:r>
          </a:p>
          <a:p>
            <a:pPr algn="l" rtl="0">
              <a:buNone/>
            </a:pPr>
            <a:r>
              <a:rPr lang="en-US" sz="1800" dirty="0" smtClean="0"/>
              <a:t>The tissue usually </a:t>
            </a:r>
            <a:r>
              <a:rPr lang="en-US" sz="1800" dirty="0" err="1" smtClean="0"/>
              <a:t>oedematous</a:t>
            </a:r>
            <a:r>
              <a:rPr lang="en-US" sz="1800" dirty="0" smtClean="0"/>
              <a:t> , gray and smells .</a:t>
            </a:r>
          </a:p>
          <a:p>
            <a:pPr algn="l" rtl="0">
              <a:buNone/>
            </a:pPr>
            <a:endParaRPr lang="en-US" sz="1800" dirty="0" smtClean="0"/>
          </a:p>
          <a:p>
            <a:pPr algn="l">
              <a:buNone/>
            </a:pPr>
            <a:r>
              <a:rPr lang="en-US" sz="1800" dirty="0" smtClean="0"/>
              <a:t>Treatment is usually with penicillin and </a:t>
            </a:r>
            <a:r>
              <a:rPr lang="en-US" sz="1800" dirty="0" err="1" smtClean="0"/>
              <a:t>gentamicin</a:t>
            </a:r>
            <a:r>
              <a:rPr lang="en-US" sz="1800" dirty="0" smtClean="0"/>
              <a:t> intravenously . The wound is inspected regularly and any further necrotic tissue excised .</a:t>
            </a:r>
          </a:p>
          <a:p>
            <a:pPr algn="l" rtl="0"/>
            <a:endParaRPr lang="ar-SA" sz="1800" dirty="0"/>
          </a:p>
        </p:txBody>
      </p:sp>
      <p:pic>
        <p:nvPicPr>
          <p:cNvPr id="4" name="Picture 2" descr="C:\Users\زياد\Desktop\800px-Necrotizing_fasciitis_left_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00678" y="1643034"/>
            <a:ext cx="435768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316662" cy="1143000"/>
          </a:xfrm>
        </p:spPr>
        <p:txBody>
          <a:bodyPr/>
          <a:lstStyle/>
          <a:p>
            <a:r>
              <a:rPr lang="en-US" sz="4000" b="1" dirty="0" smtClean="0"/>
              <a:t>Gas gangrene </a:t>
            </a:r>
            <a:endParaRPr lang="ar-SA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1538" y="1643050"/>
            <a:ext cx="7000924" cy="4525963"/>
          </a:xfrm>
        </p:spPr>
        <p:txBody>
          <a:bodyPr/>
          <a:lstStyle/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Investigations :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err="1" smtClean="0"/>
              <a:t>Wbc</a:t>
            </a:r>
            <a:r>
              <a:rPr lang="en-US" dirty="0" smtClean="0"/>
              <a:t> , </a:t>
            </a:r>
            <a:r>
              <a:rPr lang="en-US" dirty="0" err="1" smtClean="0"/>
              <a:t>bilirubin</a:t>
            </a:r>
            <a:r>
              <a:rPr lang="en-US" dirty="0" smtClean="0"/>
              <a:t> raised because of </a:t>
            </a:r>
            <a:r>
              <a:rPr lang="en-US" dirty="0" err="1" smtClean="0"/>
              <a:t>haemolysis</a:t>
            </a:r>
            <a:r>
              <a:rPr lang="en-US" dirty="0" smtClean="0"/>
              <a:t> , gram stain of discharge shows gram positive bacilli and radiograph shows gas in tissue 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316662" cy="1143000"/>
          </a:xfrm>
        </p:spPr>
        <p:txBody>
          <a:bodyPr/>
          <a:lstStyle/>
          <a:p>
            <a:r>
              <a:rPr lang="en-US" sz="3600" b="1" dirty="0" smtClean="0"/>
              <a:t>Gas gangrene 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224" y="1500174"/>
            <a:ext cx="7715304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:</a:t>
            </a:r>
          </a:p>
          <a:p>
            <a:pPr algn="l" rtl="0">
              <a:buNone/>
            </a:pPr>
            <a:r>
              <a:rPr lang="en-US" dirty="0" smtClean="0"/>
              <a:t>Prophylactic : adequate debridement of wound at time of initial injury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All contused and dead tissue should be removed and the wound thoroughly irrigated and left open 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Prophylactic penicillin should be given to all patients  with contaminated wounds .</a:t>
            </a: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Surgical infection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10" y="1571612"/>
            <a:ext cx="6326187" cy="4525963"/>
          </a:xfr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Cellulitis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Erysipelas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Lymphangitis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Boil (Furuncle)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Carbuncle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suppurativa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Necrotizing fasciitis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Gas gangrene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316662" cy="1143000"/>
          </a:xfrm>
        </p:spPr>
        <p:txBody>
          <a:bodyPr/>
          <a:lstStyle/>
          <a:p>
            <a:r>
              <a:rPr lang="en-US" sz="3600" b="1" dirty="0" smtClean="0"/>
              <a:t>Gas gangrene 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643050"/>
            <a:ext cx="7072362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Therapeutic : </a:t>
            </a:r>
          </a:p>
          <a:p>
            <a:pPr algn="l">
              <a:buNone/>
            </a:pPr>
            <a:r>
              <a:rPr lang="en-US" dirty="0" smtClean="0"/>
              <a:t>Radical debridement of all necrotic tissue is </a:t>
            </a:r>
            <a:endParaRPr lang="ar-SA" dirty="0" smtClean="0"/>
          </a:p>
          <a:p>
            <a:pPr algn="l" rtl="0">
              <a:buNone/>
            </a:pPr>
            <a:r>
              <a:rPr lang="en-US" dirty="0" smtClean="0"/>
              <a:t>mandatory 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If the muscle of a limb is involved, amputation will be necessary and large dose of penicillin should be given intravenously . 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7772400" cy="1500187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WOUND INFECTION</a:t>
            </a:r>
            <a:endParaRPr lang="ar-SA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316662" cy="1143000"/>
          </a:xfrm>
        </p:spPr>
        <p:txBody>
          <a:bodyPr/>
          <a:lstStyle/>
          <a:p>
            <a:r>
              <a:rPr lang="en-US" sz="3600" b="1" dirty="0" smtClean="0"/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786" y="1071546"/>
            <a:ext cx="7715304" cy="5429288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Superficial </a:t>
            </a:r>
            <a:r>
              <a:rPr lang="en-US" b="1" dirty="0" err="1" smtClean="0">
                <a:solidFill>
                  <a:srgbClr val="7030A0"/>
                </a:solidFill>
              </a:rPr>
              <a:t>incisional</a:t>
            </a:r>
            <a:r>
              <a:rPr lang="en-US" b="1" dirty="0" smtClean="0">
                <a:solidFill>
                  <a:srgbClr val="7030A0"/>
                </a:solidFill>
              </a:rPr>
              <a:t> infection:</a:t>
            </a:r>
          </a:p>
          <a:p>
            <a:pPr algn="l" rtl="0">
              <a:buNone/>
            </a:pPr>
            <a:r>
              <a:rPr lang="en-US" dirty="0" smtClean="0"/>
              <a:t>Infection involves only skin and subcutaneous  tissue of incision.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Deep </a:t>
            </a:r>
            <a:r>
              <a:rPr lang="en-US" b="1" dirty="0" err="1" smtClean="0">
                <a:solidFill>
                  <a:srgbClr val="7030A0"/>
                </a:solidFill>
              </a:rPr>
              <a:t>incisional</a:t>
            </a:r>
            <a:r>
              <a:rPr lang="en-US" b="1" dirty="0" smtClean="0">
                <a:solidFill>
                  <a:srgbClr val="7030A0"/>
                </a:solidFill>
              </a:rPr>
              <a:t> infections:</a:t>
            </a:r>
          </a:p>
          <a:p>
            <a:pPr algn="l" rtl="0">
              <a:buNone/>
            </a:pPr>
            <a:r>
              <a:rPr lang="en-US" dirty="0" smtClean="0"/>
              <a:t>Infection involves deep tissues, such as </a:t>
            </a:r>
            <a:r>
              <a:rPr lang="en-US" dirty="0" err="1" smtClean="0"/>
              <a:t>fascial</a:t>
            </a:r>
            <a:r>
              <a:rPr lang="en-US" dirty="0" smtClean="0"/>
              <a:t> and muscle layers.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Organ infections:</a:t>
            </a:r>
          </a:p>
          <a:p>
            <a:pPr algn="l" rtl="0">
              <a:buNone/>
            </a:pPr>
            <a:r>
              <a:rPr lang="en-US" dirty="0" smtClean="0"/>
              <a:t>Infection involves any part of the anatomy in organs and spaces other than the incision, which was opened or manipulated during operation.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Predisposing Factors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786" y="1571612"/>
            <a:ext cx="7929618" cy="4525963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 General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1- Poor general condition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	(</a:t>
            </a:r>
            <a:r>
              <a:rPr lang="en-US" dirty="0" err="1" smtClean="0"/>
              <a:t>age,malnutrition,obesity,smoking</a:t>
            </a:r>
            <a:r>
              <a:rPr lang="en-US" dirty="0" smtClean="0"/>
              <a:t>, </a:t>
            </a:r>
            <a:r>
              <a:rPr lang="en-US" dirty="0" err="1" smtClean="0"/>
              <a:t>alcohlism</a:t>
            </a:r>
            <a:r>
              <a:rPr lang="en-US" dirty="0" smtClean="0"/>
              <a:t>)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2- Systemic disease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	(</a:t>
            </a:r>
            <a:r>
              <a:rPr lang="en-US" dirty="0" err="1" smtClean="0"/>
              <a:t>diabets,hypertension,CRF</a:t>
            </a:r>
            <a:r>
              <a:rPr lang="en-US" dirty="0" smtClean="0"/>
              <a:t>,…….)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3- Drugs that cause </a:t>
            </a:r>
            <a:r>
              <a:rPr lang="en-US" dirty="0" err="1" smtClean="0"/>
              <a:t>immunosuppression</a:t>
            </a:r>
            <a:endParaRPr lang="en-US" dirty="0" smtClean="0"/>
          </a:p>
          <a:p>
            <a:pPr algn="l" rtl="0"/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571480"/>
            <a:ext cx="8429684" cy="552609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 Local :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1- Poor blood supply 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2- Poor surgical technique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3- Presence of foreign bodies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4- Nature of the operation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5- Defect in sterilization technique in the operating theatre 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428736"/>
            <a:ext cx="8143932" cy="5214974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Clean (Class I) :</a:t>
            </a:r>
          </a:p>
          <a:p>
            <a:pPr algn="l" rtl="0">
              <a:buNone/>
            </a:pPr>
            <a:r>
              <a:rPr lang="en-US" dirty="0" smtClean="0"/>
              <a:t>Uninfected operative wound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No acute inflammation 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dirty="0" smtClean="0"/>
              <a:t>No entered respiratory, gastrointestinal, </a:t>
            </a:r>
            <a:r>
              <a:rPr lang="en-US" dirty="0" err="1" smtClean="0"/>
              <a:t>biliary</a:t>
            </a:r>
            <a:r>
              <a:rPr lang="en-US" dirty="0" smtClean="0"/>
              <a:t>, and urinary tracts.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No need for prophylaxis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risk of </a:t>
            </a:r>
            <a:r>
              <a:rPr lang="en-US" dirty="0" err="1" smtClean="0"/>
              <a:t>postoperatve</a:t>
            </a:r>
            <a:r>
              <a:rPr lang="en-US" dirty="0" smtClean="0"/>
              <a:t> wound </a:t>
            </a:r>
            <a:r>
              <a:rPr lang="en-US" dirty="0" err="1" smtClean="0"/>
              <a:t>infecton</a:t>
            </a:r>
            <a:r>
              <a:rPr lang="en-US" dirty="0" smtClean="0"/>
              <a:t> is around 2%.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00200"/>
            <a:ext cx="8591579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Clean-contaminated (Class II) :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suspicion of presence of infection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Elective entry into respiratory, </a:t>
            </a:r>
            <a:r>
              <a:rPr lang="en-US" dirty="0" err="1" smtClean="0"/>
              <a:t>biliary</a:t>
            </a:r>
            <a:r>
              <a:rPr lang="en-US" dirty="0" smtClean="0"/>
              <a:t>, gastrointestinal, urinary tracts 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Prophylaxis is advisable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risk of </a:t>
            </a:r>
            <a:r>
              <a:rPr lang="en-US" dirty="0" err="1" smtClean="0"/>
              <a:t>infecton</a:t>
            </a:r>
            <a:r>
              <a:rPr lang="en-US" dirty="0" smtClean="0"/>
              <a:t> is about 5-10%.</a:t>
            </a: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00200"/>
            <a:ext cx="8591579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Contaminated (Class III) :</a:t>
            </a:r>
          </a:p>
          <a:p>
            <a:pPr algn="l" rtl="0"/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dirty="0" smtClean="0"/>
              <a:t> Surgery where microorganisms are definitely present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Prophylaxis is advisable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risk of </a:t>
            </a:r>
            <a:r>
              <a:rPr lang="en-US" dirty="0" err="1" smtClean="0"/>
              <a:t>infecton</a:t>
            </a:r>
            <a:r>
              <a:rPr lang="en-US" dirty="0" smtClean="0"/>
              <a:t> is up to 20% .</a:t>
            </a:r>
          </a:p>
          <a:p>
            <a:pPr algn="l" rtl="0">
              <a:buNone/>
            </a:pP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600200"/>
            <a:ext cx="8305827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Dirty-infected (Class IV) :</a:t>
            </a:r>
          </a:p>
          <a:p>
            <a:pPr algn="l" rtl="0"/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dirty="0" smtClean="0"/>
              <a:t>Surgery through a well established infection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use of antibiotic is considered to be of therapeutic nature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risk of </a:t>
            </a:r>
            <a:r>
              <a:rPr lang="en-US" dirty="0" err="1" smtClean="0"/>
              <a:t>infecton</a:t>
            </a:r>
            <a:r>
              <a:rPr lang="en-US" dirty="0" smtClean="0"/>
              <a:t> is up to 50%.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Clinical Picture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805893" cy="4525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dirty="0"/>
              <a:t>Wound infection usually appears between the </a:t>
            </a:r>
            <a:r>
              <a:rPr lang="en-US" i="1" u="sng" dirty="0"/>
              <a:t>fifth</a:t>
            </a:r>
            <a:r>
              <a:rPr lang="en-US" dirty="0"/>
              <a:t> and </a:t>
            </a:r>
            <a:r>
              <a:rPr lang="en-US" i="1" u="sng" dirty="0"/>
              <a:t>tenth</a:t>
            </a:r>
            <a:r>
              <a:rPr lang="en-US" dirty="0"/>
              <a:t> days </a:t>
            </a:r>
            <a:r>
              <a:rPr lang="en-US" dirty="0" smtClean="0"/>
              <a:t>postoperative .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* </a:t>
            </a:r>
            <a:r>
              <a:rPr lang="en-US" dirty="0"/>
              <a:t>Fever    </a:t>
            </a: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* </a:t>
            </a:r>
            <a:r>
              <a:rPr lang="en-US" dirty="0"/>
              <a:t>Pain in the wound                                         </a:t>
            </a:r>
            <a:endParaRPr lang="en-US" dirty="0" smtClean="0"/>
          </a:p>
          <a:p>
            <a:pPr algn="l" rtl="0">
              <a:buFont typeface="Wingdings" pitchFamily="2" charset="2"/>
              <a:buNone/>
            </a:pP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Signs</a:t>
            </a:r>
            <a:r>
              <a:rPr lang="en-US" dirty="0">
                <a:solidFill>
                  <a:srgbClr val="7030A0"/>
                </a:solidFill>
              </a:rPr>
              <a:t>:                                                         </a:t>
            </a:r>
            <a:endParaRPr lang="en-US" dirty="0" smtClean="0">
              <a:solidFill>
                <a:srgbClr val="7030A0"/>
              </a:solidFill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_ swollen                                                      _tenderness                                                  _redness                                                       _fluctuant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316662" cy="1143000"/>
          </a:xfrm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Cellulitis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4414" y="1643050"/>
            <a:ext cx="6326187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Diffuse inflammation of connective tissue with severe inflammation of dermal and subcutaneous layers of the skin.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Group A streptococcus and staphylococcus are the most common of these bacteria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Red, hot, and tender.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Fever and malaise maybe present.</a:t>
            </a:r>
          </a:p>
          <a:p>
            <a:pPr algn="l" rtl="0"/>
            <a:r>
              <a:rPr lang="en-US" dirty="0" err="1" smtClean="0"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 is most often a clinical diagnosis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6573863" cy="14700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Management of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Surgical Wound Infection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6286544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Prevention of Surgical Wound Infection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General measures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7215238" cy="4525963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/>
              <a:t>Proper technique of the surgeon and surgical team :</a:t>
            </a:r>
          </a:p>
          <a:p>
            <a:pPr algn="just" rtl="0"/>
            <a:endParaRPr lang="en-US" dirty="0" smtClean="0"/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Monofilament  sutures.</a:t>
            </a:r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Minimize sutures and ligatures.</a:t>
            </a:r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Do not strangulate  tissues.</a:t>
            </a:r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Meticulous skin closure.</a:t>
            </a:r>
          </a:p>
          <a:p>
            <a:pPr algn="just" rtl="0"/>
            <a:endParaRPr lang="en-US" dirty="0" smtClean="0"/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857232"/>
            <a:ext cx="8305827" cy="5268931"/>
          </a:xfrm>
        </p:spPr>
        <p:txBody>
          <a:bodyPr>
            <a:normAutofit lnSpcReduction="10000"/>
          </a:bodyPr>
          <a:lstStyle/>
          <a:p>
            <a:pPr marL="514350" indent="-514350" algn="just" rtl="0"/>
            <a:r>
              <a:rPr lang="en-US" dirty="0" smtClean="0"/>
              <a:t>Vigilance for breaks in aseptic technique .</a:t>
            </a:r>
          </a:p>
          <a:p>
            <a:pPr marL="514350" indent="-514350" algn="just" rtl="0"/>
            <a:endParaRPr lang="en-US" dirty="0" smtClean="0"/>
          </a:p>
          <a:p>
            <a:pPr algn="just" rtl="0"/>
            <a:r>
              <a:rPr lang="en-US" dirty="0" smtClean="0"/>
              <a:t>The general health and disease state of the patient.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Patient hygiene (hair removal ,antimicrobial shower)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Decrease hospital stay.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Immunological status of the patient.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Avoidance of post operative hypoxia.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Early surveillance of wound.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Prophylactic Antibiotics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600200"/>
            <a:ext cx="8305827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Indications:</a:t>
            </a:r>
          </a:p>
          <a:p>
            <a:pPr lvl="1" algn="l" rtl="0"/>
            <a:r>
              <a:rPr lang="en-US" dirty="0" smtClean="0"/>
              <a:t>Traumatic wound with contamination , delay of </a:t>
            </a:r>
            <a:r>
              <a:rPr lang="en-US" dirty="0" err="1" smtClean="0"/>
              <a:t>tx</a:t>
            </a:r>
            <a:r>
              <a:rPr lang="en-US" dirty="0" smtClean="0"/>
              <a:t>, injury to hollow </a:t>
            </a:r>
            <a:r>
              <a:rPr lang="en-US" dirty="0" err="1" smtClean="0"/>
              <a:t>viscus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smtClean="0"/>
              <a:t>Clean –contaminated and contaminated operations.</a:t>
            </a:r>
          </a:p>
          <a:p>
            <a:pPr lvl="1" algn="l" rtl="0"/>
            <a:r>
              <a:rPr lang="en-US" dirty="0" smtClean="0"/>
              <a:t>Resection or </a:t>
            </a:r>
            <a:r>
              <a:rPr lang="en-US" dirty="0" err="1" smtClean="0"/>
              <a:t>anastomosis</a:t>
            </a:r>
            <a:r>
              <a:rPr lang="en-US" dirty="0" smtClean="0"/>
              <a:t> of colon or intestine.</a:t>
            </a:r>
          </a:p>
          <a:p>
            <a:pPr lvl="1" algn="l" rtl="0"/>
            <a:r>
              <a:rPr lang="en-US" dirty="0" smtClean="0"/>
              <a:t>Presence or application of prosthetic device.</a:t>
            </a:r>
          </a:p>
          <a:p>
            <a:pPr lvl="1" algn="l" rtl="0"/>
            <a:r>
              <a:rPr lang="en-US" dirty="0" err="1" smtClean="0"/>
              <a:t>Valvular</a:t>
            </a:r>
            <a:r>
              <a:rPr lang="en-US" dirty="0" smtClean="0"/>
              <a:t> heart disease.</a:t>
            </a:r>
          </a:p>
          <a:p>
            <a:pPr lvl="1" algn="l" rtl="0"/>
            <a:r>
              <a:rPr lang="en-US" dirty="0" smtClean="0"/>
              <a:t>Shock.</a:t>
            </a:r>
          </a:p>
          <a:p>
            <a:pPr lvl="1" algn="l" rtl="0"/>
            <a:r>
              <a:rPr lang="en-US" dirty="0" err="1" smtClean="0"/>
              <a:t>Immunocompromised</a:t>
            </a:r>
            <a:r>
              <a:rPr lang="en-US" dirty="0" smtClean="0"/>
              <a:t> patient.</a:t>
            </a:r>
          </a:p>
          <a:p>
            <a:pPr lvl="1" algn="l" rtl="0"/>
            <a:r>
              <a:rPr lang="en-US" dirty="0" smtClean="0"/>
              <a:t>Presence of ischemic tissue.</a:t>
            </a:r>
          </a:p>
          <a:p>
            <a:pPr lvl="1" algn="l" rtl="0"/>
            <a:r>
              <a:rPr lang="en-US" dirty="0" smtClean="0"/>
              <a:t>Open fractures, penetrating joint injury.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316662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Examples: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00200"/>
            <a:ext cx="8520141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Antibiotic Prophylaxis before Elective Colon </a:t>
            </a:r>
            <a:r>
              <a:rPr lang="en-US" b="1" dirty="0" smtClean="0"/>
              <a:t>Resection</a:t>
            </a:r>
          </a:p>
          <a:p>
            <a:pPr algn="l" rtl="0"/>
            <a:endParaRPr lang="en-US" dirty="0"/>
          </a:p>
          <a:p>
            <a:pPr lvl="1" algn="l" rtl="0"/>
            <a:r>
              <a:rPr lang="en-US" dirty="0" smtClean="0"/>
              <a:t>both </a:t>
            </a:r>
            <a:r>
              <a:rPr lang="en-US" dirty="0"/>
              <a:t>antibiotics and </a:t>
            </a:r>
            <a:r>
              <a:rPr lang="en-US" dirty="0" smtClean="0"/>
              <a:t>mechanical methods are used.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Three </a:t>
            </a:r>
            <a:r>
              <a:rPr lang="en-US" dirty="0"/>
              <a:t>regimens of oral agents </a:t>
            </a:r>
            <a:r>
              <a:rPr lang="en-US" dirty="0" smtClean="0"/>
              <a:t>combine </a:t>
            </a:r>
            <a:r>
              <a:rPr lang="en-US" dirty="0" smtClean="0">
                <a:solidFill>
                  <a:srgbClr val="FF0000"/>
                </a:solidFill>
              </a:rPr>
              <a:t>neomycin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erythromycin</a:t>
            </a:r>
            <a:r>
              <a:rPr lang="en-US" dirty="0" smtClean="0"/>
              <a:t> base, </a:t>
            </a:r>
            <a:r>
              <a:rPr lang="en-US" dirty="0" err="1" smtClean="0">
                <a:solidFill>
                  <a:srgbClr val="FF0000"/>
                </a:solidFill>
              </a:rPr>
              <a:t>metronidazole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tetracycline</a:t>
            </a:r>
            <a:r>
              <a:rPr lang="en-US" dirty="0" smtClean="0"/>
              <a:t>.</a:t>
            </a:r>
            <a:endParaRPr lang="en-US" dirty="0"/>
          </a:p>
          <a:p>
            <a:pPr lvl="1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428604"/>
            <a:ext cx="8520141" cy="569755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Antibiotic Prophylaxis for </a:t>
            </a:r>
            <a:r>
              <a:rPr lang="en-US" b="1" dirty="0" smtClean="0">
                <a:solidFill>
                  <a:srgbClr val="00B050"/>
                </a:solidFill>
              </a:rPr>
              <a:t>Appendectomy</a:t>
            </a:r>
          </a:p>
          <a:p>
            <a:pPr algn="l" rtl="0"/>
            <a:endParaRPr lang="en-US" b="1" dirty="0" smtClean="0">
              <a:solidFill>
                <a:srgbClr val="00B050"/>
              </a:solidFill>
            </a:endParaRPr>
          </a:p>
          <a:p>
            <a:pPr lvl="1" algn="l" rtl="0"/>
            <a:r>
              <a:rPr lang="en-US" dirty="0"/>
              <a:t>The pathologic state of the appendix is the most important determinant of postoperative infection </a:t>
            </a:r>
            <a:r>
              <a:rPr lang="en-US" dirty="0" smtClean="0"/>
              <a:t>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But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ecause </a:t>
            </a:r>
            <a:r>
              <a:rPr lang="en-US" dirty="0">
                <a:solidFill>
                  <a:srgbClr val="FF0000"/>
                </a:solidFill>
              </a:rPr>
              <a:t>the pathologic state of the appendix often cannot be determined before or during operation, a </a:t>
            </a:r>
            <a:r>
              <a:rPr lang="en-US" dirty="0" err="1">
                <a:solidFill>
                  <a:srgbClr val="FF0000"/>
                </a:solidFill>
              </a:rPr>
              <a:t>parenteral</a:t>
            </a:r>
            <a:r>
              <a:rPr lang="en-US" dirty="0">
                <a:solidFill>
                  <a:srgbClr val="FF0000"/>
                </a:solidFill>
              </a:rPr>
              <a:t> antibiotic agent is recommended as prophylaxis in all patients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 algn="l" rtl="0"/>
            <a:endParaRPr lang="en-US" dirty="0">
              <a:solidFill>
                <a:srgbClr val="FF0000"/>
              </a:solidFill>
            </a:endParaRPr>
          </a:p>
          <a:p>
            <a:pPr lvl="1" algn="l" rtl="0"/>
            <a:r>
              <a:rPr lang="en-US" dirty="0"/>
              <a:t>Regimens with activity against both facultative gram-negative bacilli and anaerobes </a:t>
            </a:r>
            <a:r>
              <a:rPr lang="en-US" dirty="0" smtClean="0"/>
              <a:t>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 In </a:t>
            </a:r>
            <a:r>
              <a:rPr lang="en-US" dirty="0"/>
              <a:t>perforated appendicitis </a:t>
            </a:r>
            <a:r>
              <a:rPr lang="en-US" dirty="0" smtClean="0"/>
              <a:t> antibiotics are considered therapeutic rather than prophylactic.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734455" cy="591187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Preventive Antibiotics in Penetrating Abdominal </a:t>
            </a:r>
            <a:r>
              <a:rPr lang="en-US" b="1" dirty="0" smtClean="0">
                <a:solidFill>
                  <a:srgbClr val="00B050"/>
                </a:solidFill>
              </a:rPr>
              <a:t>Trauma</a:t>
            </a:r>
            <a:endParaRPr lang="en-US" dirty="0">
              <a:solidFill>
                <a:srgbClr val="00B050"/>
              </a:solidFill>
            </a:endParaRP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A </a:t>
            </a:r>
            <a:r>
              <a:rPr lang="en-US" dirty="0"/>
              <a:t>single dose of </a:t>
            </a:r>
            <a:r>
              <a:rPr lang="en-US" dirty="0" err="1"/>
              <a:t>parenterally</a:t>
            </a:r>
            <a:r>
              <a:rPr lang="en-US" dirty="0"/>
              <a:t> administered antibiotic, given just before abdominal exploration for penetrating abdominal </a:t>
            </a:r>
            <a:r>
              <a:rPr lang="en-US" dirty="0" smtClean="0"/>
              <a:t>trauma is practiced.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If </a:t>
            </a:r>
            <a:r>
              <a:rPr lang="en-US" dirty="0"/>
              <a:t>gastrointestinal leakage is </a:t>
            </a:r>
            <a:r>
              <a:rPr lang="en-US" dirty="0" smtClean="0"/>
              <a:t>identified, </a:t>
            </a:r>
            <a:r>
              <a:rPr lang="en-US" dirty="0"/>
              <a:t>continuing the </a:t>
            </a:r>
            <a:r>
              <a:rPr lang="en-US" dirty="0" smtClean="0"/>
              <a:t>antibiotic </a:t>
            </a:r>
            <a:r>
              <a:rPr lang="en-US" dirty="0"/>
              <a:t>agents for 1 to 3 days is usually recommended. 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r>
              <a:rPr lang="en-US" b="1" dirty="0" smtClean="0">
                <a:solidFill>
                  <a:srgbClr val="00B050"/>
                </a:solidFill>
              </a:rPr>
              <a:t>Preventive Antibiotic Use in Traumatic Chest Injuries</a:t>
            </a:r>
            <a:r>
              <a:rPr lang="en-US" dirty="0" smtClean="0"/>
              <a:t> 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err="1" smtClean="0"/>
              <a:t>cefazolin</a:t>
            </a:r>
            <a:r>
              <a:rPr lang="en-US" dirty="0" smtClean="0"/>
              <a:t> is given intravenously every 8 hours for 24 hours .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 algn="l" rtl="0"/>
            <a:endParaRPr lang="en-US" dirty="0" smtClean="0">
              <a:solidFill>
                <a:srgbClr val="00B050"/>
              </a:solidFill>
            </a:endParaRPr>
          </a:p>
          <a:p>
            <a:pPr lvl="1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002359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  Management of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Surgical Wound Infection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663017" cy="5840435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rgbClr val="FF0000"/>
                </a:solidFill>
              </a:rPr>
              <a:t>Generally;</a:t>
            </a:r>
          </a:p>
          <a:p>
            <a:pPr algn="just" rtl="0"/>
            <a:endParaRPr lang="en-US" dirty="0" smtClean="0">
              <a:solidFill>
                <a:srgbClr val="FF0000"/>
              </a:solidFill>
            </a:endParaRPr>
          </a:p>
          <a:p>
            <a:pPr lvl="1" algn="just" rtl="0"/>
            <a:r>
              <a:rPr lang="en-US" dirty="0" smtClean="0"/>
              <a:t>Left open when contaminated.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Dressing.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Keep moist to dry.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Change twice daily at least.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Antibiotics (general or specific).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Algorithm</a:t>
            </a:r>
            <a:endParaRPr lang="ar-SA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316662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Cellulitis</a:t>
            </a:r>
            <a:endParaRPr lang="ar-SA" dirty="0"/>
          </a:p>
        </p:txBody>
      </p:sp>
      <p:pic>
        <p:nvPicPr>
          <p:cNvPr id="4" name="Picture 2" descr="C:\Users\Mohammad\Desktop\450px-Cellulitis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58579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55000" lnSpcReduction="20000"/>
          </a:bodyPr>
          <a:lstStyle/>
          <a:p>
            <a:pPr algn="l" rtl="0"/>
            <a:endParaRPr lang="en-US" dirty="0" smtClean="0"/>
          </a:p>
          <a:p>
            <a:pPr algn="ctr" rtl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Notify the surgeon</a:t>
            </a:r>
          </a:p>
          <a:p>
            <a:pPr algn="ctr" rtl="0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900" dirty="0" smtClean="0"/>
              <a:t>&lt; 48 hours</a:t>
            </a:r>
          </a:p>
          <a:p>
            <a:pPr algn="l" rtl="0"/>
            <a:r>
              <a:rPr lang="en-US" sz="2900" dirty="0" smtClean="0"/>
              <a:t> wound inflammation</a:t>
            </a:r>
          </a:p>
          <a:p>
            <a:pPr algn="l" rtl="0"/>
            <a:r>
              <a:rPr lang="en-US" sz="2900" dirty="0" smtClean="0"/>
              <a:t>+/- fever</a:t>
            </a:r>
          </a:p>
          <a:p>
            <a:pPr algn="l" rtl="0"/>
            <a:endParaRPr lang="en-US" sz="2900" dirty="0" smtClean="0"/>
          </a:p>
          <a:p>
            <a:pPr algn="l" rtl="0"/>
            <a:r>
              <a:rPr lang="en-US" sz="2900" dirty="0" smtClean="0"/>
              <a:t>Wound infection unlikely, but:</a:t>
            </a:r>
          </a:p>
          <a:p>
            <a:pPr lvl="1" algn="l" rtl="0">
              <a:buNone/>
            </a:pPr>
            <a:r>
              <a:rPr lang="en-US" sz="2900" dirty="0" smtClean="0"/>
              <a:t> consider rapidly progressive infection </a:t>
            </a:r>
            <a:r>
              <a:rPr lang="en-US" sz="2900" dirty="0" err="1" smtClean="0"/>
              <a:t>clostridial</a:t>
            </a:r>
            <a:r>
              <a:rPr lang="en-US" sz="2900" dirty="0" smtClean="0"/>
              <a:t> or mixed anaerobic  or  streptococcal</a:t>
            </a:r>
          </a:p>
          <a:p>
            <a:pPr algn="l" rtl="0"/>
            <a:endParaRPr lang="en-US" sz="2900" dirty="0" smtClean="0"/>
          </a:p>
          <a:p>
            <a:pPr algn="l" rtl="0">
              <a:buNone/>
            </a:pPr>
            <a:r>
              <a:rPr lang="en-US" sz="2900" dirty="0" smtClean="0"/>
              <a:t>   if likely:</a:t>
            </a:r>
            <a:endParaRPr lang="ar-SA" sz="2900" dirty="0" smtClean="0"/>
          </a:p>
          <a:p>
            <a:pPr algn="l" rtl="0"/>
            <a:endParaRPr lang="en-US" sz="2900" dirty="0" smtClean="0"/>
          </a:p>
          <a:p>
            <a:pPr algn="l" rtl="0"/>
            <a:r>
              <a:rPr lang="en-US" sz="2900" dirty="0" smtClean="0"/>
              <a:t>urgent surgical consult</a:t>
            </a:r>
          </a:p>
          <a:p>
            <a:pPr algn="l" rtl="0"/>
            <a:r>
              <a:rPr lang="en-US" sz="2900" dirty="0" smtClean="0"/>
              <a:t>c/s</a:t>
            </a:r>
          </a:p>
          <a:p>
            <a:pPr algn="l" rtl="0"/>
            <a:r>
              <a:rPr lang="en-US" sz="2900" dirty="0" smtClean="0"/>
              <a:t>administer first dose of  (IV) antibiotics before transport:</a:t>
            </a:r>
          </a:p>
          <a:p>
            <a:pPr lvl="1" algn="l" rtl="0">
              <a:buNone/>
            </a:pPr>
            <a:r>
              <a:rPr lang="en-US" sz="2900" dirty="0" smtClean="0"/>
              <a:t>Penicillin </a:t>
            </a:r>
          </a:p>
          <a:p>
            <a:pPr lvl="1" algn="l" rtl="0">
              <a:buNone/>
            </a:pPr>
            <a:r>
              <a:rPr lang="en-US" sz="2900" dirty="0" err="1" smtClean="0"/>
              <a:t>Clindamycin</a:t>
            </a:r>
            <a:endParaRPr lang="en-US" sz="2900" dirty="0" smtClean="0"/>
          </a:p>
          <a:p>
            <a:pPr lvl="1" algn="l" rtl="0">
              <a:buNone/>
            </a:pPr>
            <a:r>
              <a:rPr lang="en-US" sz="2900" dirty="0" smtClean="0"/>
              <a:t> or</a:t>
            </a:r>
          </a:p>
          <a:p>
            <a:pPr lvl="1" algn="l" rtl="0">
              <a:buNone/>
            </a:pPr>
            <a:r>
              <a:rPr lang="en-US" sz="2900" dirty="0" smtClean="0"/>
              <a:t> </a:t>
            </a:r>
            <a:r>
              <a:rPr lang="en-US" sz="2900" dirty="0" err="1" smtClean="0"/>
              <a:t>Cefazolin</a:t>
            </a:r>
            <a:r>
              <a:rPr lang="en-US" sz="2900" dirty="0" smtClean="0"/>
              <a:t> </a:t>
            </a:r>
          </a:p>
          <a:p>
            <a:pPr lvl="1" algn="l" rtl="0">
              <a:buNone/>
            </a:pPr>
            <a:r>
              <a:rPr lang="en-US" sz="2900" dirty="0" err="1" smtClean="0"/>
              <a:t>Metronidazole</a:t>
            </a:r>
            <a:endParaRPr lang="en-US" sz="2900" dirty="0" smtClean="0"/>
          </a:p>
          <a:p>
            <a:pPr lvl="1" algn="l" rtl="0">
              <a:buNone/>
            </a:pPr>
            <a:r>
              <a:rPr lang="en-US" sz="2900" dirty="0" smtClean="0"/>
              <a:t>For Type I ß-</a:t>
            </a:r>
            <a:r>
              <a:rPr lang="en-US" sz="2900" dirty="0" err="1" smtClean="0"/>
              <a:t>lactam</a:t>
            </a:r>
            <a:r>
              <a:rPr lang="en-US" sz="2900" dirty="0" smtClean="0"/>
              <a:t> allergy:</a:t>
            </a:r>
          </a:p>
          <a:p>
            <a:pPr lvl="1" algn="l" rtl="0">
              <a:buNone/>
            </a:pPr>
            <a:r>
              <a:rPr lang="en-US" sz="2900" dirty="0" smtClean="0"/>
              <a:t> </a:t>
            </a:r>
            <a:r>
              <a:rPr lang="en-US" sz="2900" dirty="0" err="1" smtClean="0"/>
              <a:t>Vancomycin</a:t>
            </a:r>
            <a:r>
              <a:rPr lang="en-US" sz="2900" dirty="0" smtClean="0"/>
              <a:t> </a:t>
            </a:r>
          </a:p>
          <a:p>
            <a:pPr lvl="1" algn="l" rtl="0">
              <a:buNone/>
            </a:pPr>
            <a:r>
              <a:rPr lang="en-US" sz="2900" dirty="0" err="1" smtClean="0"/>
              <a:t>Metronidazole</a:t>
            </a:r>
            <a:r>
              <a:rPr lang="en-US" sz="29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Autofit/>
          </a:bodyPr>
          <a:lstStyle/>
          <a:p>
            <a:pPr algn="l" rtl="0"/>
            <a:r>
              <a:rPr lang="en-US" sz="1600" dirty="0" smtClean="0"/>
              <a:t>&gt; 48 hours</a:t>
            </a:r>
          </a:p>
          <a:p>
            <a:pPr algn="l" rtl="0"/>
            <a:r>
              <a:rPr lang="en-US" sz="1600" dirty="0" smtClean="0"/>
              <a:t>wound inflammation / indurations</a:t>
            </a:r>
          </a:p>
          <a:p>
            <a:pPr algn="l" rtl="0"/>
            <a:r>
              <a:rPr lang="en-US" sz="1600" dirty="0" smtClean="0"/>
              <a:t> +/- fever</a:t>
            </a:r>
          </a:p>
          <a:p>
            <a:pPr algn="l" rtl="0"/>
            <a:r>
              <a:rPr lang="en-US" sz="1600" dirty="0" smtClean="0"/>
              <a:t> +/- tachycardia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consider open wound (C&amp;S)</a:t>
            </a:r>
          </a:p>
          <a:p>
            <a:pPr algn="l" rtl="0"/>
            <a:r>
              <a:rPr lang="en-US" sz="1600" dirty="0" smtClean="0"/>
              <a:t>consider U/S to rule out abscess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Clean wound</a:t>
            </a:r>
          </a:p>
          <a:p>
            <a:pPr algn="l" rtl="0"/>
            <a:r>
              <a:rPr lang="pt-BR" sz="1600" dirty="0" smtClean="0"/>
              <a:t>Give (IV) antibiotics:</a:t>
            </a:r>
          </a:p>
          <a:p>
            <a:pPr lvl="1" algn="l" rtl="0"/>
            <a:r>
              <a:rPr lang="pt-BR" sz="1600" dirty="0" smtClean="0"/>
              <a:t>Cefazolin</a:t>
            </a:r>
          </a:p>
          <a:p>
            <a:pPr lvl="1" algn="l" rtl="0"/>
            <a:r>
              <a:rPr lang="en-US" sz="1600" dirty="0" smtClean="0"/>
              <a:t>For Type I ß-</a:t>
            </a:r>
            <a:r>
              <a:rPr lang="en-US" sz="1600" dirty="0" err="1" smtClean="0"/>
              <a:t>lactam</a:t>
            </a:r>
            <a:r>
              <a:rPr lang="en-US" sz="1600" dirty="0" smtClean="0"/>
              <a:t> allergy:</a:t>
            </a:r>
          </a:p>
          <a:p>
            <a:pPr lvl="1" algn="l" rtl="0"/>
            <a:r>
              <a:rPr lang="pt-BR" sz="1600" dirty="0" smtClean="0"/>
              <a:t>Clindamycin</a:t>
            </a:r>
          </a:p>
          <a:p>
            <a:pPr lvl="1" algn="l" rtl="0"/>
            <a:r>
              <a:rPr lang="en-US" sz="1600" dirty="0" smtClean="0"/>
              <a:t>or</a:t>
            </a:r>
          </a:p>
          <a:p>
            <a:pPr lvl="1" algn="l" rtl="0"/>
            <a:r>
              <a:rPr lang="pt-BR" sz="1600" dirty="0" smtClean="0"/>
              <a:t> Vancomycin</a:t>
            </a:r>
          </a:p>
          <a:p>
            <a:pPr algn="l" rtl="0"/>
            <a:endParaRPr lang="pt-BR" sz="1600" dirty="0" smtClean="0"/>
          </a:p>
          <a:p>
            <a:pPr algn="l" rtl="0"/>
            <a:r>
              <a:rPr lang="en-US" sz="1600" dirty="0" smtClean="0"/>
              <a:t>Wound of perineum  OR operation on GI/GU Tract</a:t>
            </a:r>
          </a:p>
          <a:p>
            <a:pPr lvl="1" algn="l" rtl="0"/>
            <a:r>
              <a:rPr lang="pt-BR" sz="1600" dirty="0" smtClean="0"/>
              <a:t>Cefazolin </a:t>
            </a:r>
            <a:r>
              <a:rPr lang="pl-PL" sz="1600" dirty="0" smtClean="0"/>
              <a:t>+ Metronidazole</a:t>
            </a:r>
          </a:p>
          <a:p>
            <a:pPr lvl="1" algn="l" rtl="0"/>
            <a:r>
              <a:rPr lang="en-US" sz="1600" dirty="0" smtClean="0"/>
              <a:t>For Type I ß-</a:t>
            </a:r>
            <a:r>
              <a:rPr lang="en-US" sz="1600" dirty="0" err="1" smtClean="0"/>
              <a:t>lactam</a:t>
            </a:r>
            <a:r>
              <a:rPr lang="en-US" sz="1600" dirty="0" smtClean="0"/>
              <a:t> allergy:</a:t>
            </a:r>
          </a:p>
          <a:p>
            <a:pPr lvl="1" algn="l" rtl="0"/>
            <a:r>
              <a:rPr lang="pt-BR" sz="1600" dirty="0" smtClean="0"/>
              <a:t>Clindamycin + </a:t>
            </a:r>
            <a:r>
              <a:rPr lang="it-IT" sz="1600" dirty="0" smtClean="0"/>
              <a:t>Ciprofloxacin</a:t>
            </a:r>
          </a:p>
          <a:p>
            <a:pPr lvl="1" algn="l" rtl="0">
              <a:buNone/>
            </a:pPr>
            <a:r>
              <a:rPr lang="en-US" sz="1600" dirty="0" smtClean="0"/>
              <a:t>          or</a:t>
            </a:r>
          </a:p>
          <a:p>
            <a:pPr lvl="1" algn="l" rtl="0"/>
            <a:r>
              <a:rPr lang="pt-BR" sz="1600" dirty="0" smtClean="0"/>
              <a:t>Vancomycin +  </a:t>
            </a:r>
            <a:r>
              <a:rPr lang="it-IT" sz="1600" dirty="0" smtClean="0"/>
              <a:t>Cipro  + </a:t>
            </a:r>
            <a:r>
              <a:rPr lang="pl-PL" sz="1600" dirty="0" smtClean="0"/>
              <a:t>Metronidazole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357422" y="2357430"/>
            <a:ext cx="4800600" cy="1470025"/>
          </a:xfrm>
        </p:spPr>
        <p:txBody>
          <a:bodyPr/>
          <a:lstStyle/>
          <a:p>
            <a:r>
              <a:rPr lang="en-US" sz="7200" dirty="0" smtClean="0">
                <a:solidFill>
                  <a:srgbClr val="7030A0"/>
                </a:solidFill>
              </a:rPr>
              <a:t>Thank You </a:t>
            </a:r>
            <a:endParaRPr lang="ar-SA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316662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Erysipelas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500174"/>
            <a:ext cx="7286676" cy="4929222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acute streptococcus bacterial infection of the dermis, resulting in inflammation.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red, swollen, warm, hardened and painful rash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face, arms, fingers, legs and toes.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high fevers, shaking, chills, fatigue, headaches, </a:t>
            </a:r>
            <a:r>
              <a:rPr lang="en-US" dirty="0" err="1" smtClean="0">
                <a:cs typeface="Arial" pitchFamily="34" charset="0"/>
              </a:rPr>
              <a:t>vomitting</a:t>
            </a:r>
            <a:r>
              <a:rPr lang="en-US" dirty="0" smtClean="0">
                <a:cs typeface="Arial" pitchFamily="34" charset="0"/>
              </a:rPr>
              <a:t>, and general illness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Streptococcus </a:t>
            </a:r>
            <a:r>
              <a:rPr lang="en-US" dirty="0" err="1" smtClean="0">
                <a:cs typeface="Arial" pitchFamily="34" charset="0"/>
              </a:rPr>
              <a:t>pyogenes</a:t>
            </a:r>
            <a:r>
              <a:rPr lang="en-US" dirty="0" smtClean="0">
                <a:cs typeface="Arial" pitchFamily="34" charset="0"/>
              </a:rPr>
              <a:t> (Group A streptococcus)</a:t>
            </a:r>
            <a:endParaRPr lang="ar-SA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316662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Erysipelas</a:t>
            </a:r>
            <a:endParaRPr lang="ar-SA" dirty="0"/>
          </a:p>
        </p:txBody>
      </p:sp>
      <p:pic>
        <p:nvPicPr>
          <p:cNvPr id="4" name="Picture 2" descr="C:\Users\Mohammad\Desktop\633px-Facial_erysipel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571504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316662" cy="1143000"/>
          </a:xfrm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Lymphangitis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643050"/>
            <a:ext cx="6326187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Non-</a:t>
            </a:r>
            <a:r>
              <a:rPr lang="en-US" dirty="0" err="1" smtClean="0">
                <a:cs typeface="Arial" pitchFamily="34" charset="0"/>
              </a:rPr>
              <a:t>suppurative</a:t>
            </a:r>
            <a:r>
              <a:rPr lang="en-US" dirty="0" smtClean="0">
                <a:cs typeface="Arial" pitchFamily="34" charset="0"/>
              </a:rPr>
              <a:t> infection of the lymphatic channels that occurs as a result of infection at a site distal to the channel.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Red tender streaks in the line of </a:t>
            </a:r>
            <a:r>
              <a:rPr lang="en-US" dirty="0" err="1" smtClean="0">
                <a:cs typeface="Arial" pitchFamily="34" charset="0"/>
              </a:rPr>
              <a:t>lymphatics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chills and a high fever along with moderate pain and swelling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Streptococcus </a:t>
            </a:r>
            <a:r>
              <a:rPr lang="en-US" dirty="0" err="1" smtClean="0">
                <a:cs typeface="Arial" pitchFamily="34" charset="0"/>
              </a:rPr>
              <a:t>pyogenes</a:t>
            </a:r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316662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Lymphangitis</a:t>
            </a:r>
            <a:endParaRPr lang="ar-SA" dirty="0"/>
          </a:p>
        </p:txBody>
      </p:sp>
      <p:pic>
        <p:nvPicPr>
          <p:cNvPr id="4" name="Picture 2" descr="C:\Users\Mohammad\Desktop\lymphangitis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med_0234_slide">
  <a:themeElements>
    <a:clrScheme name="ceddca_206,221,202 2">
      <a:dk1>
        <a:srgbClr val="000000"/>
      </a:dk1>
      <a:lt1>
        <a:srgbClr val="CEDDCA"/>
      </a:lt1>
      <a:dk2>
        <a:srgbClr val="000000"/>
      </a:dk2>
      <a:lt2>
        <a:srgbClr val="B2B2B2"/>
      </a:lt2>
      <a:accent1>
        <a:srgbClr val="8B9B4B"/>
      </a:accent1>
      <a:accent2>
        <a:srgbClr val="508495"/>
      </a:accent2>
      <a:accent3>
        <a:srgbClr val="E3EBE1"/>
      </a:accent3>
      <a:accent4>
        <a:srgbClr val="000000"/>
      </a:accent4>
      <a:accent5>
        <a:srgbClr val="C4CBB1"/>
      </a:accent5>
      <a:accent6>
        <a:srgbClr val="487787"/>
      </a:accent6>
      <a:hlink>
        <a:srgbClr val="558647"/>
      </a:hlink>
      <a:folHlink>
        <a:srgbClr val="7D7D35"/>
      </a:folHlink>
    </a:clrScheme>
    <a:fontScheme name="ceddca_206,221,2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ddca_206,221,202 1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8FAA3C"/>
        </a:accent1>
        <a:accent2>
          <a:srgbClr val="689A5B"/>
        </a:accent2>
        <a:accent3>
          <a:srgbClr val="E3EBE1"/>
        </a:accent3>
        <a:accent4>
          <a:srgbClr val="000000"/>
        </a:accent4>
        <a:accent5>
          <a:srgbClr val="C6D2AF"/>
        </a:accent5>
        <a:accent6>
          <a:srgbClr val="5E8B52"/>
        </a:accent6>
        <a:hlink>
          <a:srgbClr val="788B42"/>
        </a:hlink>
        <a:folHlink>
          <a:srgbClr val="5586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2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8B9B4B"/>
        </a:accent1>
        <a:accent2>
          <a:srgbClr val="508495"/>
        </a:accent2>
        <a:accent3>
          <a:srgbClr val="E3EBE1"/>
        </a:accent3>
        <a:accent4>
          <a:srgbClr val="000000"/>
        </a:accent4>
        <a:accent5>
          <a:srgbClr val="C4CBB1"/>
        </a:accent5>
        <a:accent6>
          <a:srgbClr val="487787"/>
        </a:accent6>
        <a:hlink>
          <a:srgbClr val="558647"/>
        </a:hlink>
        <a:folHlink>
          <a:srgbClr val="7D7D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3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9B7E4A"/>
        </a:accent1>
        <a:accent2>
          <a:srgbClr val="7D8C44"/>
        </a:accent2>
        <a:accent3>
          <a:srgbClr val="E3EBE1"/>
        </a:accent3>
        <a:accent4>
          <a:srgbClr val="000000"/>
        </a:accent4>
        <a:accent5>
          <a:srgbClr val="CBC0B1"/>
        </a:accent5>
        <a:accent6>
          <a:srgbClr val="717E3D"/>
        </a:accent6>
        <a:hlink>
          <a:srgbClr val="804C67"/>
        </a:hlink>
        <a:folHlink>
          <a:srgbClr val="7D70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4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609056"/>
        </a:accent1>
        <a:accent2>
          <a:srgbClr val="9B8B4B"/>
        </a:accent2>
        <a:accent3>
          <a:srgbClr val="E3EBE1"/>
        </a:accent3>
        <a:accent4>
          <a:srgbClr val="000000"/>
        </a:accent4>
        <a:accent5>
          <a:srgbClr val="B6C6B4"/>
        </a:accent5>
        <a:accent6>
          <a:srgbClr val="8C7D43"/>
        </a:accent6>
        <a:hlink>
          <a:srgbClr val="6860A9"/>
        </a:hlink>
        <a:folHlink>
          <a:srgbClr val="9F64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AA3C"/>
        </a:accent1>
        <a:accent2>
          <a:srgbClr val="689A5B"/>
        </a:accent2>
        <a:accent3>
          <a:srgbClr val="FFFFFF"/>
        </a:accent3>
        <a:accent4>
          <a:srgbClr val="000000"/>
        </a:accent4>
        <a:accent5>
          <a:srgbClr val="C6D2AF"/>
        </a:accent5>
        <a:accent6>
          <a:srgbClr val="5E8B52"/>
        </a:accent6>
        <a:hlink>
          <a:srgbClr val="788B42"/>
        </a:hlink>
        <a:folHlink>
          <a:srgbClr val="5586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9B4B"/>
        </a:accent1>
        <a:accent2>
          <a:srgbClr val="508495"/>
        </a:accent2>
        <a:accent3>
          <a:srgbClr val="FFFFFF"/>
        </a:accent3>
        <a:accent4>
          <a:srgbClr val="000000"/>
        </a:accent4>
        <a:accent5>
          <a:srgbClr val="C4CBB1"/>
        </a:accent5>
        <a:accent6>
          <a:srgbClr val="487787"/>
        </a:accent6>
        <a:hlink>
          <a:srgbClr val="558647"/>
        </a:hlink>
        <a:folHlink>
          <a:srgbClr val="7D7D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7E4A"/>
        </a:accent1>
        <a:accent2>
          <a:srgbClr val="7D8C44"/>
        </a:accent2>
        <a:accent3>
          <a:srgbClr val="FFFFFF"/>
        </a:accent3>
        <a:accent4>
          <a:srgbClr val="000000"/>
        </a:accent4>
        <a:accent5>
          <a:srgbClr val="CBC0B1"/>
        </a:accent5>
        <a:accent6>
          <a:srgbClr val="717E3D"/>
        </a:accent6>
        <a:hlink>
          <a:srgbClr val="804C67"/>
        </a:hlink>
        <a:folHlink>
          <a:srgbClr val="7D70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09056"/>
        </a:accent1>
        <a:accent2>
          <a:srgbClr val="9B8B4B"/>
        </a:accent2>
        <a:accent3>
          <a:srgbClr val="FFFFFF"/>
        </a:accent3>
        <a:accent4>
          <a:srgbClr val="000000"/>
        </a:accent4>
        <a:accent5>
          <a:srgbClr val="B6C6B4"/>
        </a:accent5>
        <a:accent6>
          <a:srgbClr val="8C7D43"/>
        </a:accent6>
        <a:hlink>
          <a:srgbClr val="6860A9"/>
        </a:hlink>
        <a:folHlink>
          <a:srgbClr val="9F64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med_0234_slide</Template>
  <TotalTime>243</TotalTime>
  <Words>1718</Words>
  <Application>Microsoft PowerPoint</Application>
  <PresentationFormat>On-screen Show (4:3)</PresentationFormat>
  <Paragraphs>364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med_0234_slide</vt:lpstr>
      <vt:lpstr>Surgical Infection</vt:lpstr>
      <vt:lpstr>Content </vt:lpstr>
      <vt:lpstr>Surgical infection </vt:lpstr>
      <vt:lpstr> Cellulitis</vt:lpstr>
      <vt:lpstr>Cellulitis</vt:lpstr>
      <vt:lpstr>Erysipelas</vt:lpstr>
      <vt:lpstr>Erysipelas</vt:lpstr>
      <vt:lpstr> Lymphangitis</vt:lpstr>
      <vt:lpstr>Lymphangitis</vt:lpstr>
      <vt:lpstr>Boil (Furuncle) </vt:lpstr>
      <vt:lpstr>Boil (Furuncle) </vt:lpstr>
      <vt:lpstr> Carbuncle </vt:lpstr>
      <vt:lpstr>Carbuncle</vt:lpstr>
      <vt:lpstr>Hidradenitis suppurativa</vt:lpstr>
      <vt:lpstr>Hidradenitis suppurativa</vt:lpstr>
      <vt:lpstr>Necrotizing fasciitis</vt:lpstr>
      <vt:lpstr>Necrotizing fasciitis</vt:lpstr>
      <vt:lpstr>Gas gangrene</vt:lpstr>
      <vt:lpstr>Gas gangrene</vt:lpstr>
      <vt:lpstr>Management of Surgical Infections</vt:lpstr>
      <vt:lpstr>Cellulitis </vt:lpstr>
      <vt:lpstr>Erysipelas</vt:lpstr>
      <vt:lpstr>Lymphangitis</vt:lpstr>
      <vt:lpstr>Boil (furuncle)</vt:lpstr>
      <vt:lpstr>Carbuncle </vt:lpstr>
      <vt:lpstr>Hidradenitis suppurativa </vt:lpstr>
      <vt:lpstr>Necrotizing fascitis</vt:lpstr>
      <vt:lpstr>Gas gangrene </vt:lpstr>
      <vt:lpstr>Gas gangrene </vt:lpstr>
      <vt:lpstr>Gas gangrene </vt:lpstr>
      <vt:lpstr>Slide 31</vt:lpstr>
      <vt:lpstr>Definition </vt:lpstr>
      <vt:lpstr>Predisposing Factors</vt:lpstr>
      <vt:lpstr>Slide 34</vt:lpstr>
      <vt:lpstr>Classification</vt:lpstr>
      <vt:lpstr>Classification</vt:lpstr>
      <vt:lpstr>Classification</vt:lpstr>
      <vt:lpstr>Classification</vt:lpstr>
      <vt:lpstr>Clinical Picture</vt:lpstr>
      <vt:lpstr>Management of  Surgical Wound Infection</vt:lpstr>
      <vt:lpstr>General measures</vt:lpstr>
      <vt:lpstr>Slide 42</vt:lpstr>
      <vt:lpstr>Prophylactic Antibiotics</vt:lpstr>
      <vt:lpstr>Examples:</vt:lpstr>
      <vt:lpstr>Slide 45</vt:lpstr>
      <vt:lpstr>Slide 46</vt:lpstr>
      <vt:lpstr>  Management of  Surgical Wound Infection</vt:lpstr>
      <vt:lpstr>Slide 48</vt:lpstr>
      <vt:lpstr>Algorithm</vt:lpstr>
      <vt:lpstr>Slide 50</vt:lpstr>
      <vt:lpstr>Slide 51</vt:lpstr>
      <vt:lpstr>Thank You 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Infection</dc:title>
  <dc:creator>**</dc:creator>
  <cp:lastModifiedBy>ريــــــــم</cp:lastModifiedBy>
  <cp:revision>27</cp:revision>
  <dcterms:created xsi:type="dcterms:W3CDTF">2010-09-27T17:48:57Z</dcterms:created>
  <dcterms:modified xsi:type="dcterms:W3CDTF">2010-10-02T11:45:49Z</dcterms:modified>
</cp:coreProperties>
</file>