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activeX/activeX3.xml" ContentType="application/vnd.ms-office.activeX+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embeddings/oleObject1.bin" ContentType="application/vnd.openxmlformats-officedocument.oleObject"/>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activeX/activeX4.xml" ContentType="application/vnd.ms-office.activeX+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embeddings/oleObject2.bin" ContentType="application/vnd.openxmlformats-officedocument.oleObject"/>
  <Override PartName="/ppt/notesSlides/notesSlide108.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activeX/activeX1.xml" ContentType="application/vnd.ms-office.activeX+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activeX/activeX2.xml" ContentType="application/vnd.ms-office.activeX+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Default Extension="bin" ContentType="application/vnd.ms-office.activeX"/>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2" r:id="rId1"/>
  </p:sldMasterIdLst>
  <p:notesMasterIdLst>
    <p:notesMasterId r:id="rId116"/>
  </p:notesMasterIdLst>
  <p:handoutMasterIdLst>
    <p:handoutMasterId r:id="rId117"/>
  </p:handoutMasterIdLst>
  <p:sldIdLst>
    <p:sldId id="454" r:id="rId2"/>
    <p:sldId id="329" r:id="rId3"/>
    <p:sldId id="461" r:id="rId4"/>
    <p:sldId id="462" r:id="rId5"/>
    <p:sldId id="463" r:id="rId6"/>
    <p:sldId id="464" r:id="rId7"/>
    <p:sldId id="265" r:id="rId8"/>
    <p:sldId id="301" r:id="rId9"/>
    <p:sldId id="409" r:id="rId10"/>
    <p:sldId id="407" r:id="rId11"/>
    <p:sldId id="408" r:id="rId12"/>
    <p:sldId id="338" r:id="rId13"/>
    <p:sldId id="334" r:id="rId14"/>
    <p:sldId id="339" r:id="rId15"/>
    <p:sldId id="276" r:id="rId16"/>
    <p:sldId id="358" r:id="rId17"/>
    <p:sldId id="354" r:id="rId18"/>
    <p:sldId id="272" r:id="rId19"/>
    <p:sldId id="296" r:id="rId20"/>
    <p:sldId id="356" r:id="rId21"/>
    <p:sldId id="350" r:id="rId22"/>
    <p:sldId id="352" r:id="rId23"/>
    <p:sldId id="377" r:id="rId24"/>
    <p:sldId id="378" r:id="rId25"/>
    <p:sldId id="379" r:id="rId26"/>
    <p:sldId id="380" r:id="rId27"/>
    <p:sldId id="381" r:id="rId28"/>
    <p:sldId id="382" r:id="rId29"/>
    <p:sldId id="383" r:id="rId30"/>
    <p:sldId id="384" r:id="rId31"/>
    <p:sldId id="385" r:id="rId32"/>
    <p:sldId id="386" r:id="rId33"/>
    <p:sldId id="387" r:id="rId34"/>
    <p:sldId id="388" r:id="rId35"/>
    <p:sldId id="389" r:id="rId36"/>
    <p:sldId id="391" r:id="rId37"/>
    <p:sldId id="392" r:id="rId38"/>
    <p:sldId id="393" r:id="rId39"/>
    <p:sldId id="394" r:id="rId40"/>
    <p:sldId id="395" r:id="rId41"/>
    <p:sldId id="396" r:id="rId42"/>
    <p:sldId id="397" r:id="rId43"/>
    <p:sldId id="398" r:id="rId44"/>
    <p:sldId id="399" r:id="rId45"/>
    <p:sldId id="400" r:id="rId46"/>
    <p:sldId id="401" r:id="rId47"/>
    <p:sldId id="403" r:id="rId48"/>
    <p:sldId id="402" r:id="rId49"/>
    <p:sldId id="404" r:id="rId50"/>
    <p:sldId id="405" r:id="rId51"/>
    <p:sldId id="406" r:id="rId52"/>
    <p:sldId id="277" r:id="rId53"/>
    <p:sldId id="278" r:id="rId54"/>
    <p:sldId id="279" r:id="rId55"/>
    <p:sldId id="328" r:id="rId56"/>
    <p:sldId id="331" r:id="rId57"/>
    <p:sldId id="332" r:id="rId58"/>
    <p:sldId id="284" r:id="rId59"/>
    <p:sldId id="469" r:id="rId60"/>
    <p:sldId id="470" r:id="rId61"/>
    <p:sldId id="442" r:id="rId62"/>
    <p:sldId id="443" r:id="rId63"/>
    <p:sldId id="444" r:id="rId64"/>
    <p:sldId id="456" r:id="rId65"/>
    <p:sldId id="457" r:id="rId66"/>
    <p:sldId id="458" r:id="rId67"/>
    <p:sldId id="439" r:id="rId68"/>
    <p:sldId id="440" r:id="rId69"/>
    <p:sldId id="441" r:id="rId70"/>
    <p:sldId id="303" r:id="rId71"/>
    <p:sldId id="274" r:id="rId72"/>
    <p:sldId id="368" r:id="rId73"/>
    <p:sldId id="357" r:id="rId74"/>
    <p:sldId id="305" r:id="rId75"/>
    <p:sldId id="306" r:id="rId76"/>
    <p:sldId id="304" r:id="rId77"/>
    <p:sldId id="308" r:id="rId78"/>
    <p:sldId id="360" r:id="rId79"/>
    <p:sldId id="312" r:id="rId80"/>
    <p:sldId id="313" r:id="rId81"/>
    <p:sldId id="314" r:id="rId82"/>
    <p:sldId id="333" r:id="rId83"/>
    <p:sldId id="336" r:id="rId84"/>
    <p:sldId id="342" r:id="rId85"/>
    <p:sldId id="266" r:id="rId86"/>
    <p:sldId id="267" r:id="rId87"/>
    <p:sldId id="341" r:id="rId88"/>
    <p:sldId id="346" r:id="rId89"/>
    <p:sldId id="460" r:id="rId90"/>
    <p:sldId id="453" r:id="rId91"/>
    <p:sldId id="465" r:id="rId92"/>
    <p:sldId id="445" r:id="rId93"/>
    <p:sldId id="347" r:id="rId94"/>
    <p:sldId id="446" r:id="rId95"/>
    <p:sldId id="447" r:id="rId96"/>
    <p:sldId id="466" r:id="rId97"/>
    <p:sldId id="448" r:id="rId98"/>
    <p:sldId id="449" r:id="rId99"/>
    <p:sldId id="450" r:id="rId100"/>
    <p:sldId id="451" r:id="rId101"/>
    <p:sldId id="268" r:id="rId102"/>
    <p:sldId id="269" r:id="rId103"/>
    <p:sldId id="317" r:id="rId104"/>
    <p:sldId id="318" r:id="rId105"/>
    <p:sldId id="374" r:id="rId106"/>
    <p:sldId id="319" r:id="rId107"/>
    <p:sldId id="320" r:id="rId108"/>
    <p:sldId id="321" r:id="rId109"/>
    <p:sldId id="322" r:id="rId110"/>
    <p:sldId id="325" r:id="rId111"/>
    <p:sldId id="326" r:id="rId112"/>
    <p:sldId id="359" r:id="rId113"/>
    <p:sldId id="438" r:id="rId114"/>
    <p:sldId id="455" r:id="rId115"/>
  </p:sldIdLst>
  <p:sldSz cx="9144000" cy="6858000" type="screen4x3"/>
  <p:notesSz cx="6858000" cy="9144000"/>
  <p:defaultTextStyle>
    <a:defPPr>
      <a:defRPr lang="en-US"/>
    </a:defPPr>
    <a:lvl1pPr algn="l" rtl="0" eaLnBrk="0" fontAlgn="base" hangingPunct="0">
      <a:spcBef>
        <a:spcPct val="20000"/>
      </a:spcBef>
      <a:spcAft>
        <a:spcPct val="0"/>
      </a:spcAft>
      <a:buClr>
        <a:schemeClr val="tx2"/>
      </a:buClr>
      <a:buSzPct val="79000"/>
      <a:defRPr sz="2400" b="1" kern="1200">
        <a:solidFill>
          <a:schemeClr val="tx1"/>
        </a:solidFill>
        <a:latin typeface="Arial" charset="0"/>
        <a:ea typeface="+mn-ea"/>
        <a:cs typeface="+mn-cs"/>
      </a:defRPr>
    </a:lvl1pPr>
    <a:lvl2pPr marL="457200" algn="l" rtl="0" eaLnBrk="0" fontAlgn="base" hangingPunct="0">
      <a:spcBef>
        <a:spcPct val="20000"/>
      </a:spcBef>
      <a:spcAft>
        <a:spcPct val="0"/>
      </a:spcAft>
      <a:buClr>
        <a:schemeClr val="tx2"/>
      </a:buClr>
      <a:buSzPct val="79000"/>
      <a:defRPr sz="2400" b="1" kern="1200">
        <a:solidFill>
          <a:schemeClr val="tx1"/>
        </a:solidFill>
        <a:latin typeface="Arial" charset="0"/>
        <a:ea typeface="+mn-ea"/>
        <a:cs typeface="+mn-cs"/>
      </a:defRPr>
    </a:lvl2pPr>
    <a:lvl3pPr marL="914400" algn="l" rtl="0" eaLnBrk="0" fontAlgn="base" hangingPunct="0">
      <a:spcBef>
        <a:spcPct val="20000"/>
      </a:spcBef>
      <a:spcAft>
        <a:spcPct val="0"/>
      </a:spcAft>
      <a:buClr>
        <a:schemeClr val="tx2"/>
      </a:buClr>
      <a:buSzPct val="79000"/>
      <a:defRPr sz="2400" b="1" kern="1200">
        <a:solidFill>
          <a:schemeClr val="tx1"/>
        </a:solidFill>
        <a:latin typeface="Arial" charset="0"/>
        <a:ea typeface="+mn-ea"/>
        <a:cs typeface="+mn-cs"/>
      </a:defRPr>
    </a:lvl3pPr>
    <a:lvl4pPr marL="1371600" algn="l" rtl="0" eaLnBrk="0" fontAlgn="base" hangingPunct="0">
      <a:spcBef>
        <a:spcPct val="20000"/>
      </a:spcBef>
      <a:spcAft>
        <a:spcPct val="0"/>
      </a:spcAft>
      <a:buClr>
        <a:schemeClr val="tx2"/>
      </a:buClr>
      <a:buSzPct val="79000"/>
      <a:defRPr sz="2400" b="1" kern="1200">
        <a:solidFill>
          <a:schemeClr val="tx1"/>
        </a:solidFill>
        <a:latin typeface="Arial" charset="0"/>
        <a:ea typeface="+mn-ea"/>
        <a:cs typeface="+mn-cs"/>
      </a:defRPr>
    </a:lvl4pPr>
    <a:lvl5pPr marL="1828800" algn="l" rtl="0" eaLnBrk="0" fontAlgn="base" hangingPunct="0">
      <a:spcBef>
        <a:spcPct val="20000"/>
      </a:spcBef>
      <a:spcAft>
        <a:spcPct val="0"/>
      </a:spcAft>
      <a:buClr>
        <a:schemeClr val="tx2"/>
      </a:buClr>
      <a:buSzPct val="79000"/>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5DD3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74" autoAdjust="0"/>
  </p:normalViewPr>
  <p:slideViewPr>
    <p:cSldViewPr>
      <p:cViewPr varScale="1">
        <p:scale>
          <a:sx n="80" d="100"/>
          <a:sy n="80" d="100"/>
        </p:scale>
        <p:origin x="-117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8458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xmlns="" val="2579680369"/>
      </p:ext>
    </p:extLst>
  </p:cSld>
  <p:clrMap bg1="lt1" tx1="dk1" bg2="lt2" tx2="dk2" accent1="accent1" accent2="accent2" accent3="accent3" accent4="accent4" accent5="accent5" accent6="accent6" hlink="hlink" folHlink="folHlink"/>
  <p:notesStyle>
    <a:lvl1pPr algn="r"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r"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r"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r"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r"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1150938" y="692150"/>
            <a:ext cx="4556125" cy="3416300"/>
          </a:xfrm>
          <a:ln/>
        </p:spPr>
      </p:sp>
      <p:sp>
        <p:nvSpPr>
          <p:cNvPr id="60419" name="Notes Placeholder 2"/>
          <p:cNvSpPr>
            <a:spLocks noGrp="1"/>
          </p:cNvSpPr>
          <p:nvPr>
            <p:ph type="body" idx="1"/>
          </p:nvPr>
        </p:nvSpPr>
        <p:spPr>
          <a:noFill/>
          <a:ln/>
        </p:spPr>
        <p:txBody>
          <a:bodyPr/>
          <a:lstStyle/>
          <a:p>
            <a:pPr eaLnBrk="1" hangingPunct="1"/>
            <a:endParaRPr lang="en-US" smtClean="0"/>
          </a:p>
        </p:txBody>
      </p:sp>
      <p:sp>
        <p:nvSpPr>
          <p:cNvPr id="60420" name="Slide Number Placeholder 3"/>
          <p:cNvSpPr>
            <a:spLocks noGrp="1"/>
          </p:cNvSpPr>
          <p:nvPr>
            <p:ph type="sldNum" sz="quarter" idx="5"/>
          </p:nvPr>
        </p:nvSpPr>
        <p:spPr>
          <a:xfrm>
            <a:off x="3884613" y="8685213"/>
            <a:ext cx="2971800" cy="457200"/>
          </a:xfrm>
          <a:prstGeom prst="rect">
            <a:avLst/>
          </a:prstGeom>
          <a:noFill/>
        </p:spPr>
        <p:txBody>
          <a:bodyPr/>
          <a:lstStyle/>
          <a:p>
            <a:fld id="{699707CC-2D2D-4593-A2BF-8E0D78F0661C}" type="slidenum">
              <a:rPr lang="ar-SA" smtClean="0"/>
              <a:pPr/>
              <a:t>100</a:t>
            </a:fld>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dirty="0"/>
          </a:p>
        </p:txBody>
      </p:sp>
      <p:sp>
        <p:nvSpPr>
          <p:cNvPr id="137219"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0488" tIns="44450" rIns="90488" bIns="44450" anchor="b"/>
          <a:lstStyle/>
          <a:p>
            <a:pPr algn="r">
              <a:spcBef>
                <a:spcPct val="0"/>
              </a:spcBef>
              <a:buClrTx/>
              <a:buSzTx/>
            </a:pPr>
            <a:r>
              <a:rPr lang="en-US" sz="1200" b="0" dirty="0">
                <a:latin typeface="Times New Roman" pitchFamily="18" charset="0"/>
              </a:rPr>
              <a:t>13</a:t>
            </a:r>
          </a:p>
        </p:txBody>
      </p:sp>
      <p:sp>
        <p:nvSpPr>
          <p:cNvPr id="137220"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dirty="0"/>
          </a:p>
        </p:txBody>
      </p:sp>
      <p:sp>
        <p:nvSpPr>
          <p:cNvPr id="137221"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dirty="0"/>
          </a:p>
        </p:txBody>
      </p:sp>
      <p:sp>
        <p:nvSpPr>
          <p:cNvPr id="137222" name="Rectangle 6"/>
          <p:cNvSpPr>
            <a:spLocks noGrp="1" noRot="1" noChangeAspect="1" noChangeArrowheads="1" noTextEdit="1"/>
          </p:cNvSpPr>
          <p:nvPr>
            <p:ph type="sldImg"/>
          </p:nvPr>
        </p:nvSpPr>
        <p:spPr>
          <a:xfrm>
            <a:off x="1150938" y="692150"/>
            <a:ext cx="4556125" cy="3416300"/>
          </a:xfrm>
          <a:ln cap="flat"/>
        </p:spPr>
      </p:sp>
      <p:sp>
        <p:nvSpPr>
          <p:cNvPr id="137223" name="Rectangle 7"/>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dirty="0"/>
          </a:p>
        </p:txBody>
      </p:sp>
      <p:sp>
        <p:nvSpPr>
          <p:cNvPr id="138243"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0488" tIns="44450" rIns="90488" bIns="44450" anchor="b"/>
          <a:lstStyle/>
          <a:p>
            <a:pPr algn="r">
              <a:spcBef>
                <a:spcPct val="0"/>
              </a:spcBef>
              <a:buClrTx/>
              <a:buSzTx/>
            </a:pPr>
            <a:r>
              <a:rPr lang="en-US" sz="1200" b="0" dirty="0">
                <a:latin typeface="Times New Roman" pitchFamily="18" charset="0"/>
              </a:rPr>
              <a:t>14</a:t>
            </a:r>
          </a:p>
        </p:txBody>
      </p:sp>
      <p:sp>
        <p:nvSpPr>
          <p:cNvPr id="138244"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dirty="0"/>
          </a:p>
        </p:txBody>
      </p:sp>
      <p:sp>
        <p:nvSpPr>
          <p:cNvPr id="138245"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dirty="0"/>
          </a:p>
        </p:txBody>
      </p:sp>
      <p:sp>
        <p:nvSpPr>
          <p:cNvPr id="138246" name="Rectangle 6"/>
          <p:cNvSpPr>
            <a:spLocks noGrp="1" noRot="1" noChangeAspect="1" noChangeArrowheads="1" noTextEdit="1"/>
          </p:cNvSpPr>
          <p:nvPr>
            <p:ph type="sldImg"/>
          </p:nvPr>
        </p:nvSpPr>
        <p:spPr>
          <a:xfrm>
            <a:off x="1150938" y="692150"/>
            <a:ext cx="4556125" cy="3416300"/>
          </a:xfrm>
          <a:ln cap="flat"/>
        </p:spPr>
      </p:sp>
      <p:sp>
        <p:nvSpPr>
          <p:cNvPr id="138247" name="Rectangle 7"/>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xfrm>
            <a:off x="1150938" y="692150"/>
            <a:ext cx="4556125" cy="3416300"/>
          </a:xfrm>
          <a:ln/>
        </p:spPr>
      </p:sp>
      <p:sp>
        <p:nvSpPr>
          <p:cNvPr id="139267"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xfrm>
            <a:off x="1150938" y="692150"/>
            <a:ext cx="4556125" cy="3416300"/>
          </a:xfrm>
          <a:ln/>
        </p:spPr>
      </p:sp>
      <p:sp>
        <p:nvSpPr>
          <p:cNvPr id="140291"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xfrm>
            <a:off x="1150938" y="692150"/>
            <a:ext cx="4556125" cy="3416300"/>
          </a:xfrm>
          <a:ln/>
        </p:spPr>
      </p:sp>
      <p:sp>
        <p:nvSpPr>
          <p:cNvPr id="141315"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xfrm>
            <a:off x="1150938" y="692150"/>
            <a:ext cx="4556125" cy="3416300"/>
          </a:xfrm>
          <a:ln/>
        </p:spPr>
      </p:sp>
      <p:sp>
        <p:nvSpPr>
          <p:cNvPr id="143363"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xfrm>
            <a:off x="1150938" y="692150"/>
            <a:ext cx="4556125" cy="3416300"/>
          </a:xfrm>
          <a:ln/>
        </p:spPr>
      </p:sp>
      <p:sp>
        <p:nvSpPr>
          <p:cNvPr id="144387"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xfrm>
            <a:off x="1150938" y="692150"/>
            <a:ext cx="4556125" cy="3416300"/>
          </a:xfrm>
          <a:ln/>
        </p:spPr>
      </p:sp>
      <p:sp>
        <p:nvSpPr>
          <p:cNvPr id="145411"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xfrm>
            <a:off x="1150938" y="692150"/>
            <a:ext cx="4556125" cy="3416300"/>
          </a:xfrm>
          <a:ln/>
        </p:spPr>
      </p:sp>
      <p:sp>
        <p:nvSpPr>
          <p:cNvPr id="146435"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xfrm>
            <a:off x="1150938" y="692150"/>
            <a:ext cx="4556125" cy="3416300"/>
          </a:xfrm>
          <a:ln/>
        </p:spPr>
      </p:sp>
      <p:sp>
        <p:nvSpPr>
          <p:cNvPr id="148483"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xfrm>
            <a:off x="1150938" y="692150"/>
            <a:ext cx="4556125" cy="3416300"/>
          </a:xfrm>
          <a:ln/>
        </p:spPr>
      </p:sp>
      <p:sp>
        <p:nvSpPr>
          <p:cNvPr id="149507"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xfrm>
            <a:off x="1150938" y="692150"/>
            <a:ext cx="4556125" cy="3416300"/>
          </a:xfrm>
          <a:ln/>
        </p:spPr>
      </p:sp>
      <p:sp>
        <p:nvSpPr>
          <p:cNvPr id="150531"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xfrm>
            <a:off x="1150938" y="692150"/>
            <a:ext cx="4556125" cy="3416300"/>
          </a:xfrm>
          <a:ln/>
        </p:spPr>
      </p:sp>
      <p:sp>
        <p:nvSpPr>
          <p:cNvPr id="152579"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1150938" y="692150"/>
            <a:ext cx="4556125" cy="3416300"/>
          </a:xfrm>
          <a:ln/>
        </p:spPr>
      </p:sp>
      <p:sp>
        <p:nvSpPr>
          <p:cNvPr id="83971"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50938" y="692150"/>
            <a:ext cx="4556125" cy="3416300"/>
          </a:xfrm>
          <a:ln/>
        </p:spPr>
      </p:sp>
      <p:sp>
        <p:nvSpPr>
          <p:cNvPr id="84995"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1150938" y="692150"/>
            <a:ext cx="4556125" cy="3416300"/>
          </a:xfrm>
          <a:ln/>
        </p:spPr>
      </p:sp>
      <p:sp>
        <p:nvSpPr>
          <p:cNvPr id="86019"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1150938" y="692150"/>
            <a:ext cx="4556125" cy="3416300"/>
          </a:xfrm>
          <a:ln/>
        </p:spPr>
      </p:sp>
      <p:sp>
        <p:nvSpPr>
          <p:cNvPr id="87043"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1150938" y="692150"/>
            <a:ext cx="4556125" cy="3416300"/>
          </a:xfrm>
          <a:ln/>
        </p:spPr>
      </p:sp>
      <p:sp>
        <p:nvSpPr>
          <p:cNvPr id="88067"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0938" y="692150"/>
            <a:ext cx="4556125" cy="3416300"/>
          </a:xfrm>
          <a:ln/>
        </p:spPr>
      </p:sp>
      <p:sp>
        <p:nvSpPr>
          <p:cNvPr id="89091"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dirty="0"/>
          </a:p>
        </p:txBody>
      </p:sp>
      <p:sp>
        <p:nvSpPr>
          <p:cNvPr id="90115"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0488" tIns="44450" rIns="90488" bIns="44450" anchor="b"/>
          <a:lstStyle/>
          <a:p>
            <a:pPr algn="r">
              <a:spcBef>
                <a:spcPct val="0"/>
              </a:spcBef>
              <a:buClrTx/>
              <a:buSzTx/>
            </a:pPr>
            <a:r>
              <a:rPr lang="en-US" sz="1200" b="0" dirty="0">
                <a:latin typeface="Times New Roman" pitchFamily="18" charset="0"/>
              </a:rPr>
              <a:t>17</a:t>
            </a:r>
          </a:p>
        </p:txBody>
      </p:sp>
      <p:sp>
        <p:nvSpPr>
          <p:cNvPr id="90116"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dirty="0"/>
          </a:p>
        </p:txBody>
      </p:sp>
      <p:sp>
        <p:nvSpPr>
          <p:cNvPr id="90117"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dirty="0"/>
          </a:p>
        </p:txBody>
      </p:sp>
      <p:sp>
        <p:nvSpPr>
          <p:cNvPr id="90118" name="Rectangle 6"/>
          <p:cNvSpPr>
            <a:spLocks noGrp="1" noRot="1" noChangeAspect="1" noChangeArrowheads="1" noTextEdit="1"/>
          </p:cNvSpPr>
          <p:nvPr>
            <p:ph type="sldImg"/>
          </p:nvPr>
        </p:nvSpPr>
        <p:spPr>
          <a:xfrm>
            <a:off x="1150938" y="692150"/>
            <a:ext cx="4556125" cy="3416300"/>
          </a:xfrm>
          <a:ln cap="flat"/>
        </p:spPr>
      </p:sp>
      <p:sp>
        <p:nvSpPr>
          <p:cNvPr id="90119" name="Rectangle 7"/>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1150938" y="692150"/>
            <a:ext cx="4556125" cy="3416300"/>
          </a:xfrm>
          <a:ln/>
        </p:spPr>
      </p:sp>
      <p:sp>
        <p:nvSpPr>
          <p:cNvPr id="91139"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0938" y="692150"/>
            <a:ext cx="4556125" cy="3416300"/>
          </a:xfrm>
          <a:ln/>
        </p:spPr>
      </p:sp>
      <p:sp>
        <p:nvSpPr>
          <p:cNvPr id="80899"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1150938" y="692150"/>
            <a:ext cx="4556125" cy="3416300"/>
          </a:xfrm>
          <a:ln/>
        </p:spPr>
      </p:sp>
      <p:sp>
        <p:nvSpPr>
          <p:cNvPr id="92163"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1150938" y="692150"/>
            <a:ext cx="4556125" cy="3416300"/>
          </a:xfrm>
          <a:ln/>
        </p:spPr>
      </p:sp>
      <p:sp>
        <p:nvSpPr>
          <p:cNvPr id="93187"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1150938" y="692150"/>
            <a:ext cx="4556125" cy="3416300"/>
          </a:xfrm>
          <a:ln/>
        </p:spPr>
      </p:sp>
      <p:sp>
        <p:nvSpPr>
          <p:cNvPr id="94211"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150938" y="692150"/>
            <a:ext cx="4556125" cy="3416300"/>
          </a:xfrm>
          <a:ln/>
        </p:spPr>
      </p:sp>
      <p:sp>
        <p:nvSpPr>
          <p:cNvPr id="95235"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230D1A58-4A29-480B-9649-336FB46A7C43}" type="slidenum">
              <a:rPr lang="en-US"/>
              <a:pPr/>
              <a:t>3</a:t>
            </a:fld>
            <a:endParaRPr lang="en-US"/>
          </a:p>
        </p:txBody>
      </p:sp>
      <p:sp>
        <p:nvSpPr>
          <p:cNvPr id="154626" name="Rectangle 2"/>
          <p:cNvSpPr>
            <a:spLocks noGrp="1" noRot="1" noChangeAspect="1" noChangeArrowheads="1" noTextEdit="1"/>
          </p:cNvSpPr>
          <p:nvPr>
            <p:ph type="sldImg"/>
          </p:nvPr>
        </p:nvSpPr>
        <p:spPr>
          <a:xfrm>
            <a:off x="1150938" y="692150"/>
            <a:ext cx="4556125" cy="3416300"/>
          </a:xfrm>
          <a:ln/>
        </p:spPr>
      </p:sp>
      <p:sp>
        <p:nvSpPr>
          <p:cNvPr id="1546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p:spPr>
        <p:txBody>
          <a:bodyPr/>
          <a:lstStyle/>
          <a:p>
            <a:pPr>
              <a:defRPr/>
            </a:pPr>
            <a:fld id="{B635F584-91D0-428F-B622-42D9F5F2DFD0}" type="slidenum">
              <a:rPr lang="en-US"/>
              <a:pPr>
                <a:defRPr/>
              </a:pPr>
              <a:t>4</a:t>
            </a:fld>
            <a:endParaRPr lang="en-US"/>
          </a:p>
        </p:txBody>
      </p:sp>
      <p:sp>
        <p:nvSpPr>
          <p:cNvPr id="144387"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144388"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r>
              <a:rPr lang="en-US" b="1" dirty="0" smtClean="0">
                <a:latin typeface="Arial" pitchFamily="34" charset="0"/>
              </a:rPr>
              <a:t>Severe MS - Sounds at apex and base</a:t>
            </a:r>
            <a:endParaRPr lang="en-US" dirty="0" smtClean="0">
              <a:latin typeface="Arial" pitchFamily="34" charset="0"/>
            </a:endParaRPr>
          </a:p>
          <a:p>
            <a:r>
              <a:rPr lang="en-US" b="1" dirty="0" smtClean="0">
                <a:latin typeface="Arial" pitchFamily="34" charset="0"/>
              </a:rPr>
              <a:t>Listening at the Base (2LICS)</a:t>
            </a:r>
            <a:endParaRPr lang="en-US" dirty="0" smtClean="0">
              <a:latin typeface="Arial" pitchFamily="34" charset="0"/>
            </a:endParaRPr>
          </a:p>
          <a:p>
            <a:r>
              <a:rPr lang="en-US" dirty="0" smtClean="0">
                <a:latin typeface="Arial" pitchFamily="34" charset="0"/>
              </a:rPr>
              <a:t>In this patient with severe MS, S1 is louder than normal at the base and there is an earlier opening snap compared to the last scene. The external JVP is visible, and the a-wave corresponds with the sharp first heart sound.</a:t>
            </a:r>
          </a:p>
          <a:p>
            <a:r>
              <a:rPr lang="en-US" b="1" dirty="0" smtClean="0">
                <a:latin typeface="Arial" pitchFamily="34" charset="0"/>
              </a:rPr>
              <a:t>Listening at the Apex</a:t>
            </a:r>
            <a:endParaRPr lang="en-US" dirty="0" smtClean="0">
              <a:latin typeface="Arial" pitchFamily="34" charset="0"/>
            </a:endParaRPr>
          </a:p>
          <a:p>
            <a:r>
              <a:rPr lang="en-US" dirty="0" smtClean="0">
                <a:latin typeface="Arial" pitchFamily="34" charset="0"/>
              </a:rPr>
              <a:t>At the apex, the entire symphony of mitral stenosis can be heard:</a:t>
            </a:r>
          </a:p>
          <a:p>
            <a:r>
              <a:rPr lang="en-US" b="1" dirty="0" smtClean="0">
                <a:latin typeface="Arial" pitchFamily="34" charset="0"/>
              </a:rPr>
              <a:t>Opening Snap (OS)</a:t>
            </a:r>
            <a:endParaRPr lang="en-US" dirty="0" smtClean="0">
              <a:latin typeface="Arial" pitchFamily="34" charset="0"/>
            </a:endParaRPr>
          </a:p>
          <a:p>
            <a:r>
              <a:rPr lang="en-US" b="1" dirty="0" smtClean="0">
                <a:latin typeface="Arial" pitchFamily="34" charset="0"/>
              </a:rPr>
              <a:t>Mid-diastolic Murmur (MDM)</a:t>
            </a:r>
            <a:endParaRPr lang="en-US" dirty="0" smtClean="0">
              <a:latin typeface="Arial" pitchFamily="34" charset="0"/>
            </a:endParaRPr>
          </a:p>
          <a:p>
            <a:r>
              <a:rPr lang="en-US" b="1" dirty="0" err="1" smtClean="0">
                <a:latin typeface="Arial" pitchFamily="34" charset="0"/>
              </a:rPr>
              <a:t>Presystolic</a:t>
            </a:r>
            <a:r>
              <a:rPr lang="en-US" b="1" dirty="0" smtClean="0">
                <a:latin typeface="Arial" pitchFamily="34" charset="0"/>
              </a:rPr>
              <a:t> Murmur (PSM)</a:t>
            </a:r>
            <a:endParaRPr lang="en-US" dirty="0" smtClean="0">
              <a:latin typeface="Arial" pitchFamily="34" charset="0"/>
            </a:endParaRPr>
          </a:p>
          <a:p>
            <a:r>
              <a:rPr lang="en-US" b="1" dirty="0" smtClean="0">
                <a:latin typeface="Arial" pitchFamily="34" charset="0"/>
              </a:rPr>
              <a:t>Loud S1</a:t>
            </a:r>
            <a:endParaRPr lang="en-US" dirty="0" smtClean="0">
              <a:latin typeface="Arial" pitchFamily="34" charset="0"/>
            </a:endParaRPr>
          </a:p>
          <a:p>
            <a:r>
              <a:rPr lang="en-US" dirty="0" smtClean="0">
                <a:latin typeface="Arial" pitchFamily="34" charset="0"/>
              </a:rPr>
              <a:t>Note that there is no murmur in systole and diastole lasts longer than systole at a heart rate of 70. The rumbling mid-diastolic murmur follows the opening snap, and has a terminal crescendo </a:t>
            </a:r>
            <a:r>
              <a:rPr lang="en-US" dirty="0" err="1" smtClean="0">
                <a:latin typeface="Arial" pitchFamily="34" charset="0"/>
              </a:rPr>
              <a:t>presystolic</a:t>
            </a:r>
            <a:r>
              <a:rPr lang="en-US" dirty="0" smtClean="0">
                <a:latin typeface="Arial" pitchFamily="34" charset="0"/>
              </a:rPr>
              <a:t> component that leads into S1. The murmur is caused by turbulent flow through the constricted mitral orifice, and is separated from S2 by a pause. The character and timing of the mid-diastolic murmur differentiate it from the blowing, decrescendo, early diastolic murmur of aortic regurgitation.</a:t>
            </a:r>
          </a:p>
          <a:p>
            <a:endParaRPr lang="en-US" dirty="0" smtClean="0">
              <a:latin typeface="Arial" pitchFamily="34" charset="0"/>
            </a:endParaRPr>
          </a:p>
          <a:p>
            <a:r>
              <a:rPr lang="en-US" dirty="0" smtClean="0">
                <a:latin typeface="Arial" pitchFamily="34" charset="0"/>
              </a:rPr>
              <a:t>[©2002 </a:t>
            </a:r>
            <a:r>
              <a:rPr lang="en-US" dirty="0" err="1" smtClean="0">
                <a:latin typeface="Arial" pitchFamily="34" charset="0"/>
              </a:rPr>
              <a:t>Blaufuss</a:t>
            </a:r>
            <a:r>
              <a:rPr lang="en-US" dirty="0" smtClean="0">
                <a:latin typeface="Arial" pitchFamily="34" charset="0"/>
              </a:rPr>
              <a:t> Multimedia]</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230D1A58-4A29-480B-9649-336FB46A7C43}" type="slidenum">
              <a:rPr lang="en-US"/>
              <a:pPr/>
              <a:t>5</a:t>
            </a:fld>
            <a:endParaRPr lang="en-US"/>
          </a:p>
        </p:txBody>
      </p:sp>
      <p:sp>
        <p:nvSpPr>
          <p:cNvPr id="154626" name="Rectangle 2"/>
          <p:cNvSpPr>
            <a:spLocks noGrp="1" noRot="1" noChangeAspect="1" noChangeArrowheads="1" noTextEdit="1"/>
          </p:cNvSpPr>
          <p:nvPr>
            <p:ph type="sldImg"/>
          </p:nvPr>
        </p:nvSpPr>
        <p:spPr>
          <a:xfrm>
            <a:off x="1150938" y="692150"/>
            <a:ext cx="4556125" cy="3416300"/>
          </a:xfrm>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1150938" y="692150"/>
            <a:ext cx="4556125" cy="3416300"/>
          </a:xfrm>
          <a:ln/>
        </p:spPr>
      </p:sp>
      <p:sp>
        <p:nvSpPr>
          <p:cNvPr id="96259"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1150938" y="692150"/>
            <a:ext cx="4556125" cy="3416300"/>
          </a:xfrm>
          <a:ln/>
        </p:spPr>
      </p:sp>
      <p:sp>
        <p:nvSpPr>
          <p:cNvPr id="97283"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1150938" y="692150"/>
            <a:ext cx="4556125" cy="3416300"/>
          </a:xfrm>
          <a:ln/>
        </p:spPr>
      </p:sp>
      <p:sp>
        <p:nvSpPr>
          <p:cNvPr id="98307"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xfrm>
            <a:off x="1150938" y="692150"/>
            <a:ext cx="4556125" cy="3416300"/>
          </a:xfrm>
          <a:ln/>
        </p:spPr>
      </p:sp>
      <p:sp>
        <p:nvSpPr>
          <p:cNvPr id="99331"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1150938" y="692150"/>
            <a:ext cx="4556125" cy="3416300"/>
          </a:xfrm>
          <a:ln/>
        </p:spPr>
      </p:sp>
      <p:sp>
        <p:nvSpPr>
          <p:cNvPr id="101379"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1150938" y="692150"/>
            <a:ext cx="4556125" cy="3416300"/>
          </a:xfrm>
          <a:ln/>
        </p:spPr>
      </p:sp>
      <p:sp>
        <p:nvSpPr>
          <p:cNvPr id="102403"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xfrm>
            <a:off x="1150938" y="692150"/>
            <a:ext cx="4556125" cy="3416300"/>
          </a:xfrm>
          <a:ln/>
        </p:spPr>
      </p:sp>
      <p:sp>
        <p:nvSpPr>
          <p:cNvPr id="108547"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xfrm>
            <a:off x="1150938" y="692150"/>
            <a:ext cx="4556125" cy="3416300"/>
          </a:xfrm>
          <a:ln/>
        </p:spPr>
      </p:sp>
      <p:sp>
        <p:nvSpPr>
          <p:cNvPr id="145411" name="Notes Placeholder 2"/>
          <p:cNvSpPr>
            <a:spLocks noGrp="1"/>
          </p:cNvSpPr>
          <p:nvPr>
            <p:ph type="body" idx="1"/>
          </p:nvPr>
        </p:nvSpPr>
        <p:spPr>
          <a:noFill/>
          <a:ln/>
        </p:spPr>
        <p:txBody>
          <a:bodyPr/>
          <a:lstStyle/>
          <a:p>
            <a:endParaRPr lang="en-US" smtClean="0">
              <a:latin typeface="Arial" pitchFamily="34" charset="0"/>
            </a:endParaRPr>
          </a:p>
        </p:txBody>
      </p:sp>
      <p:sp>
        <p:nvSpPr>
          <p:cNvPr id="158724" name="Slide Number Placeholder 3"/>
          <p:cNvSpPr>
            <a:spLocks noGrp="1"/>
          </p:cNvSpPr>
          <p:nvPr>
            <p:ph type="sldNum" sz="quarter" idx="5"/>
          </p:nvPr>
        </p:nvSpPr>
        <p:spPr>
          <a:xfrm>
            <a:off x="3884613" y="8685213"/>
            <a:ext cx="2971800" cy="457200"/>
          </a:xfrm>
          <a:prstGeom prst="rect">
            <a:avLst/>
          </a:prstGeom>
        </p:spPr>
        <p:txBody>
          <a:bodyPr/>
          <a:lstStyle/>
          <a:p>
            <a:pPr>
              <a:defRPr/>
            </a:pPr>
            <a:fld id="{5289816C-ED89-4585-A45D-D6CC25E29204}" type="slidenum">
              <a:rPr lang="en-US" smtClean="0">
                <a:latin typeface="Arial" pitchFamily="34" charset="0"/>
              </a:rPr>
              <a:pPr>
                <a:defRPr/>
              </a:pPr>
              <a:t>6</a:t>
            </a:fld>
            <a:endParaRPr lang="en-US" smtClean="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endParaRPr lang="en-US" smtClean="0"/>
          </a:p>
        </p:txBody>
      </p:sp>
      <p:sp>
        <p:nvSpPr>
          <p:cNvPr id="48132" name="Slide Number Placeholder 3"/>
          <p:cNvSpPr>
            <a:spLocks noGrp="1"/>
          </p:cNvSpPr>
          <p:nvPr>
            <p:ph type="sldNum" sz="quarter" idx="5"/>
          </p:nvPr>
        </p:nvSpPr>
        <p:spPr>
          <a:xfrm>
            <a:off x="3884613" y="8685213"/>
            <a:ext cx="2971800" cy="457200"/>
          </a:xfrm>
          <a:prstGeom prst="rect">
            <a:avLst/>
          </a:prstGeom>
          <a:noFill/>
        </p:spPr>
        <p:txBody>
          <a:bodyPr/>
          <a:lstStyle/>
          <a:p>
            <a:fld id="{574BB5CE-7806-421A-A55B-F0E2E347E97E}" type="slidenum">
              <a:rPr lang="ar-SA" smtClean="0"/>
              <a:pPr/>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xfrm>
            <a:off x="3884613" y="8685213"/>
            <a:ext cx="2971800" cy="457200"/>
          </a:xfrm>
          <a:prstGeom prst="rect">
            <a:avLst/>
          </a:prstGeom>
          <a:noFill/>
        </p:spPr>
        <p:txBody>
          <a:bodyPr/>
          <a:lstStyle/>
          <a:p>
            <a:fld id="{60CF2CBF-E928-44DD-92C9-18BA61D820AE}" type="slidenum">
              <a:rPr lang="ar-SA" smtClean="0"/>
              <a:pPr/>
              <a:t>62</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150938" y="692150"/>
            <a:ext cx="4556125" cy="3416300"/>
          </a:xfrm>
          <a:ln/>
        </p:spPr>
      </p:sp>
      <p:sp>
        <p:nvSpPr>
          <p:cNvPr id="50179" name="Notes Placeholder 2"/>
          <p:cNvSpPr>
            <a:spLocks noGrp="1"/>
          </p:cNvSpPr>
          <p:nvPr>
            <p:ph type="body" idx="1"/>
          </p:nvPr>
        </p:nvSpPr>
        <p:spPr>
          <a:noFill/>
          <a:ln/>
        </p:spPr>
        <p:txBody>
          <a:bodyPr/>
          <a:lstStyle/>
          <a:p>
            <a:pPr eaLnBrk="1" hangingPunct="1"/>
            <a:endParaRPr lang="en-US" smtClean="0"/>
          </a:p>
        </p:txBody>
      </p:sp>
      <p:sp>
        <p:nvSpPr>
          <p:cNvPr id="50180" name="Slide Number Placeholder 3"/>
          <p:cNvSpPr>
            <a:spLocks noGrp="1"/>
          </p:cNvSpPr>
          <p:nvPr>
            <p:ph type="sldNum" sz="quarter" idx="5"/>
          </p:nvPr>
        </p:nvSpPr>
        <p:spPr>
          <a:xfrm>
            <a:off x="3884613" y="8685213"/>
            <a:ext cx="2971800" cy="457200"/>
          </a:xfrm>
          <a:prstGeom prst="rect">
            <a:avLst/>
          </a:prstGeom>
          <a:noFill/>
        </p:spPr>
        <p:txBody>
          <a:bodyPr/>
          <a:lstStyle/>
          <a:p>
            <a:fld id="{48FD4296-E36B-4035-A695-ED015E01F90F}" type="slidenum">
              <a:rPr lang="ar-SA" smtClean="0"/>
              <a:pPr/>
              <a:t>63</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endParaRPr lang="en-US" dirty="0" smtClean="0"/>
          </a:p>
        </p:txBody>
      </p:sp>
      <p:sp>
        <p:nvSpPr>
          <p:cNvPr id="76804" name="Slide Number Placeholder 3"/>
          <p:cNvSpPr>
            <a:spLocks noGrp="1"/>
          </p:cNvSpPr>
          <p:nvPr>
            <p:ph type="sldNum" sz="quarter" idx="5"/>
          </p:nvPr>
        </p:nvSpPr>
        <p:spPr>
          <a:xfrm>
            <a:off x="3884613" y="8685213"/>
            <a:ext cx="2971800" cy="457200"/>
          </a:xfrm>
          <a:prstGeom prst="rect">
            <a:avLst/>
          </a:prstGeom>
          <a:noFill/>
        </p:spPr>
        <p:txBody>
          <a:bodyPr/>
          <a:lstStyle/>
          <a:p>
            <a:fld id="{D28A600C-662F-44CE-B5FE-B0439B5931C6}" type="slidenum">
              <a:rPr lang="ar-SA" smtClean="0"/>
              <a:pPr/>
              <a:t>67</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endParaRPr lang="en-US" smtClean="0"/>
          </a:p>
        </p:txBody>
      </p:sp>
      <p:sp>
        <p:nvSpPr>
          <p:cNvPr id="77828" name="Slide Number Placeholder 3"/>
          <p:cNvSpPr>
            <a:spLocks noGrp="1"/>
          </p:cNvSpPr>
          <p:nvPr>
            <p:ph type="sldNum" sz="quarter" idx="5"/>
          </p:nvPr>
        </p:nvSpPr>
        <p:spPr>
          <a:xfrm>
            <a:off x="3884613" y="8685213"/>
            <a:ext cx="2971800" cy="457200"/>
          </a:xfrm>
          <a:prstGeom prst="rect">
            <a:avLst/>
          </a:prstGeom>
          <a:noFill/>
        </p:spPr>
        <p:txBody>
          <a:bodyPr/>
          <a:lstStyle/>
          <a:p>
            <a:fld id="{786DA71B-7D33-4A46-90E3-0EDED5B104E6}" type="slidenum">
              <a:rPr lang="ar-SA" smtClean="0"/>
              <a:pPr/>
              <a:t>68</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eaLnBrk="1" hangingPunct="1"/>
            <a:endParaRPr lang="en-US" smtClean="0"/>
          </a:p>
        </p:txBody>
      </p:sp>
      <p:sp>
        <p:nvSpPr>
          <p:cNvPr id="78852" name="Slide Number Placeholder 3"/>
          <p:cNvSpPr>
            <a:spLocks noGrp="1"/>
          </p:cNvSpPr>
          <p:nvPr>
            <p:ph type="sldNum" sz="quarter" idx="5"/>
          </p:nvPr>
        </p:nvSpPr>
        <p:spPr>
          <a:xfrm>
            <a:off x="3884613" y="8685213"/>
            <a:ext cx="2971800" cy="457200"/>
          </a:xfrm>
          <a:prstGeom prst="rect">
            <a:avLst/>
          </a:prstGeom>
          <a:noFill/>
        </p:spPr>
        <p:txBody>
          <a:bodyPr/>
          <a:lstStyle/>
          <a:p>
            <a:fld id="{747B4E5B-D5E9-4BC5-AA7B-F7887908B69B}" type="slidenum">
              <a:rPr lang="ar-SA" smtClean="0"/>
              <a:pPr/>
              <a:t>69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dirty="0"/>
          </a:p>
        </p:txBody>
      </p:sp>
      <p:sp>
        <p:nvSpPr>
          <p:cNvPr id="81923"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0488" tIns="44450" rIns="90488" bIns="44450" anchor="b"/>
          <a:lstStyle/>
          <a:p>
            <a:pPr algn="r">
              <a:spcBef>
                <a:spcPct val="0"/>
              </a:spcBef>
              <a:buClrTx/>
              <a:buSzTx/>
            </a:pPr>
            <a:r>
              <a:rPr lang="en-US" sz="1200" b="0" dirty="0">
                <a:latin typeface="Times New Roman" pitchFamily="18" charset="0"/>
              </a:rPr>
              <a:t>10</a:t>
            </a:r>
          </a:p>
        </p:txBody>
      </p:sp>
      <p:sp>
        <p:nvSpPr>
          <p:cNvPr id="81924"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dirty="0"/>
          </a:p>
        </p:txBody>
      </p:sp>
      <p:sp>
        <p:nvSpPr>
          <p:cNvPr id="81925"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dirty="0"/>
          </a:p>
        </p:txBody>
      </p:sp>
      <p:sp>
        <p:nvSpPr>
          <p:cNvPr id="81926" name="Rectangle 6"/>
          <p:cNvSpPr>
            <a:spLocks noGrp="1" noRot="1" noChangeAspect="1" noChangeArrowheads="1" noTextEdit="1"/>
          </p:cNvSpPr>
          <p:nvPr>
            <p:ph type="sldImg"/>
          </p:nvPr>
        </p:nvSpPr>
        <p:spPr>
          <a:xfrm>
            <a:off x="1150938" y="692150"/>
            <a:ext cx="4556125" cy="3416300"/>
          </a:xfrm>
          <a:ln cap="flat"/>
        </p:spPr>
      </p:sp>
      <p:sp>
        <p:nvSpPr>
          <p:cNvPr id="81927" name="Rectangle 7"/>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xfrm>
            <a:off x="1150938" y="692150"/>
            <a:ext cx="4556125" cy="3416300"/>
          </a:xfrm>
          <a:ln/>
        </p:spPr>
      </p:sp>
      <p:sp>
        <p:nvSpPr>
          <p:cNvPr id="111619"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dirty="0"/>
          </a:p>
        </p:txBody>
      </p:sp>
      <p:sp>
        <p:nvSpPr>
          <p:cNvPr id="112643"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0488" tIns="44450" rIns="90488" bIns="44450" anchor="b"/>
          <a:lstStyle/>
          <a:p>
            <a:pPr algn="r">
              <a:spcBef>
                <a:spcPct val="0"/>
              </a:spcBef>
              <a:buClrTx/>
              <a:buSzTx/>
            </a:pPr>
            <a:r>
              <a:rPr lang="en-US" sz="1200" b="0" dirty="0">
                <a:latin typeface="Times New Roman" pitchFamily="18" charset="0"/>
              </a:rPr>
              <a:t>19</a:t>
            </a:r>
          </a:p>
        </p:txBody>
      </p:sp>
      <p:sp>
        <p:nvSpPr>
          <p:cNvPr id="112644"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dirty="0"/>
          </a:p>
        </p:txBody>
      </p:sp>
      <p:sp>
        <p:nvSpPr>
          <p:cNvPr id="112645"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dirty="0"/>
          </a:p>
        </p:txBody>
      </p:sp>
      <p:sp>
        <p:nvSpPr>
          <p:cNvPr id="112646" name="Rectangle 6"/>
          <p:cNvSpPr>
            <a:spLocks noGrp="1" noRot="1" noChangeAspect="1" noChangeArrowheads="1" noTextEdit="1"/>
          </p:cNvSpPr>
          <p:nvPr>
            <p:ph type="sldImg"/>
          </p:nvPr>
        </p:nvSpPr>
        <p:spPr>
          <a:xfrm>
            <a:off x="1150938" y="692150"/>
            <a:ext cx="4556125" cy="3416300"/>
          </a:xfrm>
          <a:ln cap="flat"/>
        </p:spPr>
      </p:sp>
      <p:sp>
        <p:nvSpPr>
          <p:cNvPr id="112647" name="Rectangle 7"/>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xfrm>
            <a:off x="1150938" y="692150"/>
            <a:ext cx="4556125" cy="3416300"/>
          </a:xfrm>
          <a:ln/>
        </p:spPr>
      </p:sp>
      <p:sp>
        <p:nvSpPr>
          <p:cNvPr id="113667"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xfrm>
            <a:off x="1150938" y="692150"/>
            <a:ext cx="4556125" cy="3416300"/>
          </a:xfrm>
          <a:ln/>
        </p:spPr>
      </p:sp>
      <p:sp>
        <p:nvSpPr>
          <p:cNvPr id="114691"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xfrm>
            <a:off x="1150938" y="692150"/>
            <a:ext cx="4556125" cy="3416300"/>
          </a:xfrm>
          <a:ln/>
        </p:spPr>
      </p:sp>
      <p:sp>
        <p:nvSpPr>
          <p:cNvPr id="115715"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xfrm>
            <a:off x="1150938" y="692150"/>
            <a:ext cx="4556125" cy="3416300"/>
          </a:xfrm>
          <a:ln/>
        </p:spPr>
      </p:sp>
      <p:sp>
        <p:nvSpPr>
          <p:cNvPr id="116739"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1150938" y="692150"/>
            <a:ext cx="4556125" cy="3416300"/>
          </a:xfrm>
          <a:ln/>
        </p:spPr>
      </p:sp>
      <p:sp>
        <p:nvSpPr>
          <p:cNvPr id="117763"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150938" y="692150"/>
            <a:ext cx="4556125" cy="3416300"/>
          </a:xfrm>
          <a:ln/>
        </p:spPr>
      </p:sp>
      <p:sp>
        <p:nvSpPr>
          <p:cNvPr id="118787"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xfrm>
            <a:off x="1150938" y="692150"/>
            <a:ext cx="4556125" cy="3416300"/>
          </a:xfrm>
          <a:ln/>
        </p:spPr>
      </p:sp>
      <p:sp>
        <p:nvSpPr>
          <p:cNvPr id="119811"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xfrm>
            <a:off x="1150938" y="692150"/>
            <a:ext cx="4556125" cy="3416300"/>
          </a:xfrm>
          <a:ln/>
        </p:spPr>
      </p:sp>
      <p:sp>
        <p:nvSpPr>
          <p:cNvPr id="120835"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150938" y="692150"/>
            <a:ext cx="4556125" cy="3416300"/>
          </a:xfrm>
          <a:ln/>
        </p:spPr>
      </p:sp>
      <p:sp>
        <p:nvSpPr>
          <p:cNvPr id="82947"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xfrm>
            <a:off x="1150938" y="692150"/>
            <a:ext cx="4556125" cy="3416300"/>
          </a:xfrm>
          <a:ln/>
        </p:spPr>
      </p:sp>
      <p:sp>
        <p:nvSpPr>
          <p:cNvPr id="121859"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xfrm>
            <a:off x="1150938" y="692150"/>
            <a:ext cx="4556125" cy="3416300"/>
          </a:xfrm>
          <a:ln/>
        </p:spPr>
      </p:sp>
      <p:sp>
        <p:nvSpPr>
          <p:cNvPr id="122883"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xfrm>
            <a:off x="1150938" y="692150"/>
            <a:ext cx="4556125" cy="3416300"/>
          </a:xfrm>
          <a:ln/>
        </p:spPr>
      </p:sp>
      <p:sp>
        <p:nvSpPr>
          <p:cNvPr id="123907"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xfrm>
            <a:off x="1150938" y="692150"/>
            <a:ext cx="4556125" cy="3416300"/>
          </a:xfrm>
          <a:ln/>
        </p:spPr>
      </p:sp>
      <p:sp>
        <p:nvSpPr>
          <p:cNvPr id="126979"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xfrm>
            <a:off x="1150938" y="692150"/>
            <a:ext cx="4556125" cy="3416300"/>
          </a:xfrm>
          <a:ln/>
        </p:spPr>
      </p:sp>
      <p:sp>
        <p:nvSpPr>
          <p:cNvPr id="128003"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dirty="0"/>
          </a:p>
        </p:txBody>
      </p:sp>
      <p:sp>
        <p:nvSpPr>
          <p:cNvPr id="130051"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0488" tIns="44450" rIns="90488" bIns="44450" anchor="b"/>
          <a:lstStyle/>
          <a:p>
            <a:pPr algn="r">
              <a:spcBef>
                <a:spcPct val="0"/>
              </a:spcBef>
              <a:buClrTx/>
              <a:buSzTx/>
            </a:pPr>
            <a:r>
              <a:rPr lang="en-US" sz="1200" b="0" dirty="0">
                <a:latin typeface="Times New Roman" pitchFamily="18" charset="0"/>
              </a:rPr>
              <a:t>11</a:t>
            </a:r>
          </a:p>
        </p:txBody>
      </p:sp>
      <p:sp>
        <p:nvSpPr>
          <p:cNvPr id="130052"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dirty="0"/>
          </a:p>
        </p:txBody>
      </p:sp>
      <p:sp>
        <p:nvSpPr>
          <p:cNvPr id="130053"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dirty="0"/>
          </a:p>
        </p:txBody>
      </p:sp>
      <p:sp>
        <p:nvSpPr>
          <p:cNvPr id="130054" name="Rectangle 6"/>
          <p:cNvSpPr>
            <a:spLocks noGrp="1" noRot="1" noChangeAspect="1" noChangeArrowheads="1" noTextEdit="1"/>
          </p:cNvSpPr>
          <p:nvPr>
            <p:ph type="sldImg"/>
          </p:nvPr>
        </p:nvSpPr>
        <p:spPr>
          <a:xfrm>
            <a:off x="1150938" y="692150"/>
            <a:ext cx="4556125" cy="3416300"/>
          </a:xfrm>
          <a:ln cap="flat"/>
        </p:spPr>
      </p:sp>
      <p:sp>
        <p:nvSpPr>
          <p:cNvPr id="130055" name="Rectangle 7"/>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dirty="0"/>
          </a:p>
        </p:txBody>
      </p:sp>
      <p:sp>
        <p:nvSpPr>
          <p:cNvPr id="131075"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0488" tIns="44450" rIns="90488" bIns="44450" anchor="b"/>
          <a:lstStyle/>
          <a:p>
            <a:pPr algn="r">
              <a:spcBef>
                <a:spcPct val="0"/>
              </a:spcBef>
              <a:buClrTx/>
              <a:buSzTx/>
            </a:pPr>
            <a:r>
              <a:rPr lang="en-US" sz="1200" b="0" dirty="0">
                <a:latin typeface="Times New Roman" pitchFamily="18" charset="0"/>
              </a:rPr>
              <a:t>12</a:t>
            </a:r>
          </a:p>
        </p:txBody>
      </p:sp>
      <p:sp>
        <p:nvSpPr>
          <p:cNvPr id="131076"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dirty="0"/>
          </a:p>
        </p:txBody>
      </p:sp>
      <p:sp>
        <p:nvSpPr>
          <p:cNvPr id="131077"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dirty="0"/>
          </a:p>
        </p:txBody>
      </p:sp>
      <p:sp>
        <p:nvSpPr>
          <p:cNvPr id="131078" name="Rectangle 6"/>
          <p:cNvSpPr>
            <a:spLocks noGrp="1" noRot="1" noChangeAspect="1" noChangeArrowheads="1" noTextEdit="1"/>
          </p:cNvSpPr>
          <p:nvPr>
            <p:ph type="sldImg"/>
          </p:nvPr>
        </p:nvSpPr>
        <p:spPr>
          <a:xfrm>
            <a:off x="1150938" y="692150"/>
            <a:ext cx="4556125" cy="3416300"/>
          </a:xfrm>
          <a:ln cap="flat"/>
        </p:spPr>
      </p:sp>
      <p:sp>
        <p:nvSpPr>
          <p:cNvPr id="131079" name="Rectangle 7"/>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xfrm>
            <a:off x="1150938" y="692150"/>
            <a:ext cx="4556125" cy="3416300"/>
          </a:xfrm>
          <a:ln/>
        </p:spPr>
      </p:sp>
      <p:sp>
        <p:nvSpPr>
          <p:cNvPr id="132099"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xfrm>
            <a:off x="1150938" y="692150"/>
            <a:ext cx="4556125" cy="3416300"/>
          </a:xfrm>
          <a:ln/>
        </p:spPr>
      </p:sp>
      <p:sp>
        <p:nvSpPr>
          <p:cNvPr id="135171"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150938" y="692150"/>
            <a:ext cx="4556125" cy="3416300"/>
          </a:xfrm>
          <a:ln/>
        </p:spPr>
      </p:sp>
      <p:sp>
        <p:nvSpPr>
          <p:cNvPr id="63491" name="Notes Placeholder 2"/>
          <p:cNvSpPr>
            <a:spLocks noGrp="1"/>
          </p:cNvSpPr>
          <p:nvPr>
            <p:ph type="body" idx="1"/>
          </p:nvPr>
        </p:nvSpPr>
        <p:spPr>
          <a:noFill/>
          <a:ln/>
        </p:spPr>
        <p:txBody>
          <a:bodyPr/>
          <a:lstStyle/>
          <a:p>
            <a:pPr eaLnBrk="1" hangingPunct="1"/>
            <a:endParaRPr lang="en-US" smtClean="0"/>
          </a:p>
        </p:txBody>
      </p:sp>
      <p:sp>
        <p:nvSpPr>
          <p:cNvPr id="63492" name="Slide Number Placeholder 3"/>
          <p:cNvSpPr>
            <a:spLocks noGrp="1"/>
          </p:cNvSpPr>
          <p:nvPr>
            <p:ph type="sldNum" sz="quarter" idx="5"/>
          </p:nvPr>
        </p:nvSpPr>
        <p:spPr>
          <a:xfrm>
            <a:off x="3884613" y="8685213"/>
            <a:ext cx="2971800" cy="457200"/>
          </a:xfrm>
          <a:prstGeom prst="rect">
            <a:avLst/>
          </a:prstGeom>
          <a:noFill/>
        </p:spPr>
        <p:txBody>
          <a:bodyPr/>
          <a:lstStyle/>
          <a:p>
            <a:fld id="{45B883BD-8BEF-4F55-8D48-4185BFF0EE92}" type="slidenum">
              <a:rPr lang="ar-SA" smtClean="0"/>
              <a:pPr/>
              <a:t>92</a:t>
            </a:fld>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xfrm>
            <a:off x="1150938" y="692150"/>
            <a:ext cx="4556125" cy="3416300"/>
          </a:xfrm>
          <a:ln/>
        </p:spPr>
      </p:sp>
      <p:sp>
        <p:nvSpPr>
          <p:cNvPr id="136195"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1150938" y="692150"/>
            <a:ext cx="4556125" cy="3416300"/>
          </a:xfrm>
          <a:ln/>
        </p:spPr>
      </p:sp>
      <p:sp>
        <p:nvSpPr>
          <p:cNvPr id="66563" name="Notes Placeholder 2"/>
          <p:cNvSpPr>
            <a:spLocks noGrp="1"/>
          </p:cNvSpPr>
          <p:nvPr>
            <p:ph type="body" idx="1"/>
          </p:nvPr>
        </p:nvSpPr>
        <p:spPr>
          <a:noFill/>
          <a:ln/>
        </p:spPr>
        <p:txBody>
          <a:bodyPr/>
          <a:lstStyle/>
          <a:p>
            <a:pPr eaLnBrk="1" hangingPunct="1"/>
            <a:endParaRPr lang="en-US" smtClean="0"/>
          </a:p>
        </p:txBody>
      </p:sp>
      <p:sp>
        <p:nvSpPr>
          <p:cNvPr id="66564" name="Slide Number Placeholder 3"/>
          <p:cNvSpPr>
            <a:spLocks noGrp="1"/>
          </p:cNvSpPr>
          <p:nvPr>
            <p:ph type="sldNum" sz="quarter" idx="5"/>
          </p:nvPr>
        </p:nvSpPr>
        <p:spPr>
          <a:xfrm>
            <a:off x="3884613" y="8685213"/>
            <a:ext cx="2971800" cy="457200"/>
          </a:xfrm>
          <a:prstGeom prst="rect">
            <a:avLst/>
          </a:prstGeom>
          <a:noFill/>
        </p:spPr>
        <p:txBody>
          <a:bodyPr/>
          <a:lstStyle/>
          <a:p>
            <a:fld id="{3EBB94A5-2C7D-4D48-87F9-2E20C78DA9BF}" type="slidenum">
              <a:rPr lang="ar-SA" smtClean="0"/>
              <a:pPr/>
              <a:t>94</a:t>
            </a:fld>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1150938" y="692150"/>
            <a:ext cx="4556125" cy="3416300"/>
          </a:xfrm>
          <a:ln/>
        </p:spPr>
      </p:sp>
      <p:sp>
        <p:nvSpPr>
          <p:cNvPr id="66563" name="Notes Placeholder 2"/>
          <p:cNvSpPr>
            <a:spLocks noGrp="1"/>
          </p:cNvSpPr>
          <p:nvPr>
            <p:ph type="body" idx="1"/>
          </p:nvPr>
        </p:nvSpPr>
        <p:spPr>
          <a:noFill/>
          <a:ln/>
        </p:spPr>
        <p:txBody>
          <a:bodyPr/>
          <a:lstStyle/>
          <a:p>
            <a:pPr eaLnBrk="1" hangingPunct="1"/>
            <a:endParaRPr lang="en-US" smtClean="0"/>
          </a:p>
        </p:txBody>
      </p:sp>
      <p:sp>
        <p:nvSpPr>
          <p:cNvPr id="66564" name="Slide Number Placeholder 3"/>
          <p:cNvSpPr>
            <a:spLocks noGrp="1"/>
          </p:cNvSpPr>
          <p:nvPr>
            <p:ph type="sldNum" sz="quarter" idx="5"/>
          </p:nvPr>
        </p:nvSpPr>
        <p:spPr>
          <a:xfrm>
            <a:off x="3884613" y="8685213"/>
            <a:ext cx="2971800" cy="457200"/>
          </a:xfrm>
          <a:prstGeom prst="rect">
            <a:avLst/>
          </a:prstGeom>
          <a:noFill/>
        </p:spPr>
        <p:txBody>
          <a:bodyPr/>
          <a:lstStyle/>
          <a:p>
            <a:fld id="{3EBB94A5-2C7D-4D48-87F9-2E20C78DA9BF}" type="slidenum">
              <a:rPr lang="ar-SA" smtClean="0"/>
              <a:pPr/>
              <a:t>95</a:t>
            </a:fld>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1150938" y="692150"/>
            <a:ext cx="4556125" cy="3416300"/>
          </a:xfrm>
          <a:ln/>
        </p:spPr>
      </p:sp>
      <p:sp>
        <p:nvSpPr>
          <p:cNvPr id="54275" name="Notes Placeholder 2"/>
          <p:cNvSpPr>
            <a:spLocks noGrp="1"/>
          </p:cNvSpPr>
          <p:nvPr>
            <p:ph type="body" idx="1"/>
          </p:nvPr>
        </p:nvSpPr>
        <p:spPr>
          <a:noFill/>
          <a:ln/>
        </p:spPr>
        <p:txBody>
          <a:bodyPr/>
          <a:lstStyle/>
          <a:p>
            <a:pPr eaLnBrk="1" hangingPunct="1"/>
            <a:endParaRPr lang="en-US" smtClean="0"/>
          </a:p>
        </p:txBody>
      </p:sp>
      <p:sp>
        <p:nvSpPr>
          <p:cNvPr id="54276" name="Slide Number Placeholder 3"/>
          <p:cNvSpPr>
            <a:spLocks noGrp="1"/>
          </p:cNvSpPr>
          <p:nvPr>
            <p:ph type="sldNum" sz="quarter" idx="5"/>
          </p:nvPr>
        </p:nvSpPr>
        <p:spPr>
          <a:xfrm>
            <a:off x="3884613" y="8685213"/>
            <a:ext cx="2971800" cy="457200"/>
          </a:xfrm>
          <a:prstGeom prst="rect">
            <a:avLst/>
          </a:prstGeom>
          <a:noFill/>
        </p:spPr>
        <p:txBody>
          <a:bodyPr/>
          <a:lstStyle/>
          <a:p>
            <a:fld id="{854F1948-9EF7-4AEA-B1FA-6AA7548713B9}" type="slidenum">
              <a:rPr lang="ar-SA" smtClean="0"/>
              <a:pPr/>
              <a:t>97</a:t>
            </a:fld>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150938" y="692150"/>
            <a:ext cx="4556125" cy="3416300"/>
          </a:xfrm>
          <a:ln/>
        </p:spPr>
      </p:sp>
      <p:sp>
        <p:nvSpPr>
          <p:cNvPr id="57347" name="Notes Placeholder 2"/>
          <p:cNvSpPr>
            <a:spLocks noGrp="1"/>
          </p:cNvSpPr>
          <p:nvPr>
            <p:ph type="body" idx="1"/>
          </p:nvPr>
        </p:nvSpPr>
        <p:spPr>
          <a:noFill/>
          <a:ln/>
        </p:spPr>
        <p:txBody>
          <a:bodyPr/>
          <a:lstStyle/>
          <a:p>
            <a:pPr eaLnBrk="1" hangingPunct="1"/>
            <a:endParaRPr lang="en-US" smtClean="0"/>
          </a:p>
        </p:txBody>
      </p:sp>
      <p:sp>
        <p:nvSpPr>
          <p:cNvPr id="57348" name="Slide Number Placeholder 3"/>
          <p:cNvSpPr>
            <a:spLocks noGrp="1"/>
          </p:cNvSpPr>
          <p:nvPr>
            <p:ph type="sldNum" sz="quarter" idx="5"/>
          </p:nvPr>
        </p:nvSpPr>
        <p:spPr>
          <a:xfrm>
            <a:off x="3884613" y="8685213"/>
            <a:ext cx="2971800" cy="457200"/>
          </a:xfrm>
          <a:prstGeom prst="rect">
            <a:avLst/>
          </a:prstGeom>
          <a:noFill/>
        </p:spPr>
        <p:txBody>
          <a:bodyPr/>
          <a:lstStyle/>
          <a:p>
            <a:fld id="{48FFD462-32C2-4D96-85A3-5EBA776731A8}" type="slidenum">
              <a:rPr lang="ar-SA" smtClean="0"/>
              <a:pPr/>
              <a:t>98</a:t>
            </a:fld>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150938" y="692150"/>
            <a:ext cx="4556125" cy="3416300"/>
          </a:xfrm>
          <a:ln/>
        </p:spPr>
      </p:sp>
      <p:sp>
        <p:nvSpPr>
          <p:cNvPr id="59395" name="Notes Placeholder 2"/>
          <p:cNvSpPr>
            <a:spLocks noGrp="1"/>
          </p:cNvSpPr>
          <p:nvPr>
            <p:ph type="body" idx="1"/>
          </p:nvPr>
        </p:nvSpPr>
        <p:spPr>
          <a:noFill/>
          <a:ln/>
        </p:spPr>
        <p:txBody>
          <a:bodyPr/>
          <a:lstStyle/>
          <a:p>
            <a:pPr eaLnBrk="1" hangingPunct="1"/>
            <a:endParaRPr lang="en-US" smtClean="0"/>
          </a:p>
        </p:txBody>
      </p:sp>
      <p:sp>
        <p:nvSpPr>
          <p:cNvPr id="59396" name="Slide Number Placeholder 3"/>
          <p:cNvSpPr>
            <a:spLocks noGrp="1"/>
          </p:cNvSpPr>
          <p:nvPr>
            <p:ph type="sldNum" sz="quarter" idx="5"/>
          </p:nvPr>
        </p:nvSpPr>
        <p:spPr>
          <a:xfrm>
            <a:off x="3884613" y="8685213"/>
            <a:ext cx="2971800" cy="457200"/>
          </a:xfrm>
          <a:prstGeom prst="rect">
            <a:avLst/>
          </a:prstGeom>
          <a:noFill/>
        </p:spPr>
        <p:txBody>
          <a:bodyPr/>
          <a:lstStyle/>
          <a:p>
            <a:fld id="{0A50BFA1-021D-479B-8CDE-00C7441A3F1A}" type="slidenum">
              <a:rPr lang="ar-SA" smtClean="0"/>
              <a:pPr/>
              <a:t>99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dirty="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CE27DC95-47F0-7A4F-B2F5-AC63CE148DB8}" type="datetimeFigureOut">
              <a:rPr lang="en-US" smtClean="0"/>
              <a:pPr/>
              <a:t>3/14/2013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transition>
    <p:wipe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27DC95-47F0-7A4F-B2F5-AC63CE148DB8}" type="datetimeFigureOut">
              <a:rPr lang="en-US" smtClean="0"/>
              <a:pPr/>
              <a:t>3/14/2013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855898-5ED0-5740-BB61-8AF69E255733}" type="slidenum">
              <a:rPr lang="en-US" smtClean="0"/>
              <a:pPr/>
              <a:t>‹#›</a:t>
            </a:fld>
            <a:endParaRPr lang="en-US"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transition>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E27DC95-47F0-7A4F-B2F5-AC63CE148DB8}" type="datetimeFigureOut">
              <a:rPr lang="en-US" smtClean="0"/>
              <a:pPr/>
              <a:t>3/14/2013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55898-5ED0-5740-BB61-8AF69E255733}" type="slidenum">
              <a:rPr lang="en-US" smtClean="0"/>
              <a:pPr/>
              <a:t>‹#›</a:t>
            </a:fld>
            <a:endParaRPr lang="en-US" dirty="0"/>
          </a:p>
        </p:txBody>
      </p:sp>
    </p:spTree>
  </p:cSld>
  <p:clrMapOvr>
    <a:masterClrMapping/>
  </p:clrMapOvr>
  <p:transition>
    <p:wipe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E27DC95-47F0-7A4F-B2F5-AC63CE148DB8}" type="datetimeFigureOut">
              <a:rPr lang="en-US" smtClean="0"/>
              <a:pPr/>
              <a:t>3/14/2013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55898-5ED0-5740-BB61-8AF69E255733}" type="slidenum">
              <a:rPr lang="en-US" smtClean="0"/>
              <a:pPr/>
              <a:t>‹#›</a:t>
            </a:fld>
            <a:endParaRPr lang="en-US" dirty="0"/>
          </a:p>
        </p:txBody>
      </p:sp>
    </p:spTree>
  </p:cSld>
  <p:clrMapOvr>
    <a:masterClrMapping/>
  </p:clrMapOvr>
  <p:transition>
    <p:wipe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05000"/>
            <a:ext cx="3810000" cy="4114800"/>
          </a:xfrm>
        </p:spPr>
        <p:txBody>
          <a:bodyPr/>
          <a:lstStyle/>
          <a:p>
            <a:pPr lvl="0"/>
            <a:endParaRPr lang="en-US" noProof="0" dirty="0" smtClean="0"/>
          </a:p>
        </p:txBody>
      </p:sp>
    </p:spTree>
  </p:cSld>
  <p:clrMapOvr>
    <a:masterClrMapping/>
  </p:clrMapOvr>
  <p:transition>
    <p:wipe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05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038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0386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05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0386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E27DC95-47F0-7A4F-B2F5-AC63CE148DB8}" type="datetimeFigureOut">
              <a:rPr lang="en-US" smtClean="0"/>
              <a:pPr/>
              <a:t>3/14/2013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55898-5ED0-5740-BB61-8AF69E255733}" type="slidenum">
              <a:rPr lang="en-US" smtClean="0"/>
              <a:pPr/>
              <a:t>‹#›</a:t>
            </a:fld>
            <a:endParaRPr lang="en-US" dirty="0"/>
          </a:p>
        </p:txBody>
      </p:sp>
    </p:spTree>
  </p:cSld>
  <p:clrMapOvr>
    <a:masterClrMapping/>
  </p:clrMapOvr>
  <p:transition>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CE27DC95-47F0-7A4F-B2F5-AC63CE148DB8}" type="datetimeFigureOut">
              <a:rPr lang="en-US" smtClean="0"/>
              <a:pPr/>
              <a:t>3/14/2013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transition>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27DC95-47F0-7A4F-B2F5-AC63CE148DB8}" type="datetimeFigureOut">
              <a:rPr lang="en-US" smtClean="0"/>
              <a:pPr/>
              <a:t>3/14/2013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55898-5ED0-5740-BB61-8AF69E255733}" type="slidenum">
              <a:rPr lang="en-US" smtClean="0"/>
              <a:pPr/>
              <a:t>‹#›</a:t>
            </a:fld>
            <a:endParaRPr lang="en-US" dirty="0"/>
          </a:p>
        </p:txBody>
      </p:sp>
    </p:spTree>
  </p:cSld>
  <p:clrMapOvr>
    <a:masterClrMapping/>
  </p:clrMapOvr>
  <p:transition>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E27DC95-47F0-7A4F-B2F5-AC63CE148DB8}" type="datetimeFigureOut">
              <a:rPr lang="en-US" smtClean="0"/>
              <a:pPr/>
              <a:t>3/14/2013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855898-5ED0-5740-BB61-8AF69E255733}" type="slidenum">
              <a:rPr lang="en-US" smtClean="0"/>
              <a:pPr/>
              <a:t>‹#›</a:t>
            </a:fld>
            <a:endParaRPr lang="en-US" dirty="0"/>
          </a:p>
        </p:txBody>
      </p:sp>
    </p:spTree>
  </p:cSld>
  <p:clrMapOvr>
    <a:masterClrMapping/>
  </p:clrMapOvr>
  <p:transition>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E27DC95-47F0-7A4F-B2F5-AC63CE148DB8}" type="datetimeFigureOut">
              <a:rPr lang="en-US" smtClean="0"/>
              <a:pPr/>
              <a:t>3/14/2013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855898-5ED0-5740-BB61-8AF69E255733}" type="slidenum">
              <a:rPr lang="en-US" smtClean="0"/>
              <a:pPr/>
              <a:t>‹#›</a:t>
            </a:fld>
            <a:endParaRPr lang="en-US" dirty="0"/>
          </a:p>
        </p:txBody>
      </p:sp>
    </p:spTree>
  </p:cSld>
  <p:clrMapOvr>
    <a:masterClrMapping/>
  </p:clrMapOvr>
  <p:transition>
    <p:wipe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E27DC95-47F0-7A4F-B2F5-AC63CE148DB8}" type="datetimeFigureOut">
              <a:rPr lang="en-US" smtClean="0"/>
              <a:pPr/>
              <a:t>3/14/2013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855898-5ED0-5740-BB61-8AF69E255733}" type="slidenum">
              <a:rPr lang="en-US" smtClean="0"/>
              <a:pPr/>
              <a:t>‹#›</a:t>
            </a:fld>
            <a:endParaRPr lang="en-US" dirty="0"/>
          </a:p>
        </p:txBody>
      </p:sp>
    </p:spTree>
  </p:cSld>
  <p:clrMapOvr>
    <a:masterClrMapping/>
  </p:clrMapOvr>
  <p:transition>
    <p:wipe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27DC95-47F0-7A4F-B2F5-AC63CE148DB8}" type="datetimeFigureOut">
              <a:rPr lang="en-US" smtClean="0"/>
              <a:pPr/>
              <a:t>3/14/2013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855898-5ED0-5740-BB61-8AF69E255733}" type="slidenum">
              <a:rPr lang="en-US" smtClean="0"/>
              <a:pPr/>
              <a:t>‹#›</a:t>
            </a:fld>
            <a:endParaRPr lang="en-US" dirty="0"/>
          </a:p>
        </p:txBody>
      </p:sp>
    </p:spTree>
  </p:cSld>
  <p:clrMapOvr>
    <a:masterClrMapping/>
  </p:clrMapOvr>
  <p:transition>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27DC95-47F0-7A4F-B2F5-AC63CE148DB8}" type="datetimeFigureOut">
              <a:rPr lang="en-US" smtClean="0"/>
              <a:pPr/>
              <a:t>3/14/2013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transition>
    <p:wipe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CE27DC95-47F0-7A4F-B2F5-AC63CE148DB8}" type="datetimeFigureOut">
              <a:rPr lang="en-US" smtClean="0"/>
              <a:pPr/>
              <a:t>3/14/2013</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CC855898-5ED0-5740-BB61-8AF69E25573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 id="2147483909" r:id="rId17"/>
    <p:sldLayoutId id="2147483910" r:id="rId18"/>
    <p:sldLayoutId id="2147483911" r:id="rId19"/>
  </p:sldLayoutIdLst>
  <p:transition>
    <p:wipe dir="u"/>
  </p:transition>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3.xml"/><Relationship Id="rId1" Type="http://schemas.openxmlformats.org/officeDocument/2006/relationships/slideLayout" Target="../slideLayouts/slideLayout14.xml"/><Relationship Id="rId4" Type="http://schemas.openxmlformats.org/officeDocument/2006/relationships/image" Target="../media/image44.jpeg"/></Relationships>
</file>

<file path=ppt/slides/_rels/slide10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4.xml"/><Relationship Id="rId1" Type="http://schemas.openxmlformats.org/officeDocument/2006/relationships/slideLayout" Target="../slideLayouts/slideLayout16.xml"/></Relationships>
</file>

<file path=ppt/slides/_rels/slide105.xml.rels><?xml version="1.0" encoding="UTF-8" standalone="yes"?>
<Relationships xmlns="http://schemas.openxmlformats.org/package/2006/relationships"><Relationship Id="rId3" Type="http://schemas.openxmlformats.org/officeDocument/2006/relationships/hyperlink" Target="http://content.nejm.org/content/vol358/issue21/images/large/11f1.jpeg" TargetMode="External"/><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0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06.xml"/><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07.xml"/><Relationship Id="rId1" Type="http://schemas.openxmlformats.org/officeDocument/2006/relationships/slideLayout" Target="../slideLayouts/slideLayout19.xml"/><Relationship Id="rId4" Type="http://schemas.openxmlformats.org/officeDocument/2006/relationships/image" Target="../media/image49.jpeg"/></Relationships>
</file>

<file path=ppt/slides/_rels/slide10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08.xml"/><Relationship Id="rId1" Type="http://schemas.openxmlformats.org/officeDocument/2006/relationships/slideLayout" Target="../slideLayouts/slideLayout16.xml"/></Relationships>
</file>

<file path=ppt/slides/_rels/slide10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0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10.xml"/><Relationship Id="rId1" Type="http://schemas.openxmlformats.org/officeDocument/2006/relationships/slideLayout" Target="../slideLayouts/slideLayout16.xml"/></Relationships>
</file>

<file path=ppt/slides/_rels/slide11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11.xml"/><Relationship Id="rId1" Type="http://schemas.openxmlformats.org/officeDocument/2006/relationships/slideLayout" Target="../slideLayouts/slideLayout1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13.xml"/><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15.xml"/><Relationship Id="rId1" Type="http://schemas.openxmlformats.org/officeDocument/2006/relationships/video" Target="file:///D:\lectures\ACS\Mov58.mpg" TargetMode="External"/><Relationship Id="rId4" Type="http://schemas.openxmlformats.org/officeDocument/2006/relationships/image" Target="../media/image5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control" Target="../activeX/activeX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2.vml"/><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4.xml"/><Relationship Id="rId1" Type="http://schemas.openxmlformats.org/officeDocument/2006/relationships/vmlDrawing" Target="../drawings/vmlDrawing3.vml"/><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6.xml"/><Relationship Id="rId1" Type="http://schemas.openxmlformats.org/officeDocument/2006/relationships/slideLayout" Target="../slideLayouts/slideLayout18.xml"/><Relationship Id="rId4" Type="http://schemas.openxmlformats.org/officeDocument/2006/relationships/image" Target="../media/image19.jpeg"/></Relationships>
</file>

<file path=ppt/slides/_rels/slide5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7.xml"/><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5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6.xml"/><Relationship Id="rId1" Type="http://schemas.openxmlformats.org/officeDocument/2006/relationships/video" Target="file:///D:\lectures\Coronary%20Angio.wmv" TargetMode="Externa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file:///D:\lectures\NEJM%20AR.mpg" TargetMode="Externa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6.xml"/><Relationship Id="rId1" Type="http://schemas.openxmlformats.org/officeDocument/2006/relationships/video" Target="file:///D:\lectures\121.mpg" TargetMode="External"/><Relationship Id="rId4" Type="http://schemas.openxmlformats.org/officeDocument/2006/relationships/image" Target="../media/image24.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hyperlink" Target="http://en.wikipedia.org/wiki/End-diastolic_volume" TargetMode="External"/><Relationship Id="rId3" Type="http://schemas.openxmlformats.org/officeDocument/2006/relationships/hyperlink" Target="http://en.wikipedia.org/wiki/End-systolic_volume" TargetMode="External"/><Relationship Id="rId7" Type="http://schemas.openxmlformats.org/officeDocument/2006/relationships/hyperlink" Target="http://en.wikipedia.org/wiki/Litre_per_minute"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hyperlink" Target="http://en.wikipedia.org/wiki/Cardiac_output" TargetMode="External"/><Relationship Id="rId5" Type="http://schemas.openxmlformats.org/officeDocument/2006/relationships/hyperlink" Target="http://en.wikipedia.org/wiki/Ejection_fraction" TargetMode="External"/><Relationship Id="rId4" Type="http://schemas.openxmlformats.org/officeDocument/2006/relationships/hyperlink" Target="http://en.wikipedia.org/wiki/Stroke_volume"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3.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4.xml"/><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5.xml"/><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6.xml"/><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7.xml"/><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9.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0.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1.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2.xml"/><Relationship Id="rId1" Type="http://schemas.openxmlformats.org/officeDocument/2006/relationships/slideLayout" Target="../slideLayouts/slideLayout18.xml"/><Relationship Id="rId4" Type="http://schemas.openxmlformats.org/officeDocument/2006/relationships/image" Target="../media/image35.jpeg"/></Relationships>
</file>

<file path=ppt/slides/_rels/slide8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4.xml"/><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15.xml"/><Relationship Id="rId1" Type="http://schemas.openxmlformats.org/officeDocument/2006/relationships/vmlDrawing" Target="../drawings/vmlDrawing4.vml"/><Relationship Id="rId4" Type="http://schemas.openxmlformats.org/officeDocument/2006/relationships/oleObject" Target="../embeddings/oleObject1.bin"/></Relationships>
</file>

<file path=ppt/slides/_rels/slide8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9.xml"/><Relationship Id="rId1" Type="http://schemas.openxmlformats.org/officeDocument/2006/relationships/slideLayout" Target="../slideLayouts/slideLayout15.xml"/><Relationship Id="rId4" Type="http://schemas.openxmlformats.org/officeDocument/2006/relationships/image" Target="../media/image4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15.xml"/><Relationship Id="rId1" Type="http://schemas.openxmlformats.org/officeDocument/2006/relationships/vmlDrawing" Target="../drawings/vmlDrawing5.vml"/><Relationship Id="rId4" Type="http://schemas.openxmlformats.org/officeDocument/2006/relationships/oleObject" Target="../embeddings/oleObject2.bin"/></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828800"/>
            <a:ext cx="6498159" cy="1958788"/>
          </a:xfrm>
        </p:spPr>
        <p:txBody>
          <a:bodyPr>
            <a:noAutofit/>
          </a:bodyPr>
          <a:lstStyle/>
          <a:p>
            <a:r>
              <a:rPr lang="en-US" sz="4400" b="1" dirty="0" smtClean="0">
                <a:solidFill>
                  <a:schemeClr val="accent5"/>
                </a:solidFill>
              </a:rPr>
              <a:t>Cardiac Surgery</a:t>
            </a:r>
          </a:p>
          <a:p>
            <a:r>
              <a:rPr lang="en-US" sz="4400" b="1" dirty="0" smtClean="0">
                <a:solidFill>
                  <a:schemeClr val="accent5"/>
                </a:solidFill>
              </a:rPr>
              <a:t>451 Course</a:t>
            </a:r>
          </a:p>
          <a:p>
            <a:endParaRPr lang="en-US" sz="4400" b="1" dirty="0"/>
          </a:p>
        </p:txBody>
      </p:sp>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28600"/>
            <a:ext cx="8042276" cy="1336956"/>
          </a:xfrm>
        </p:spPr>
        <p:txBody>
          <a:bodyPr/>
          <a:lstStyle/>
          <a:p>
            <a:r>
              <a:rPr lang="en-US" b="1" dirty="0" smtClean="0"/>
              <a:t>	A Clinical Scenario</a:t>
            </a:r>
            <a:endParaRPr lang="en-US" b="1" dirty="0"/>
          </a:p>
        </p:txBody>
      </p:sp>
      <p:sp>
        <p:nvSpPr>
          <p:cNvPr id="4" name="Content Placeholder 3"/>
          <p:cNvSpPr>
            <a:spLocks noGrp="1"/>
          </p:cNvSpPr>
          <p:nvPr>
            <p:ph idx="1"/>
          </p:nvPr>
        </p:nvSpPr>
        <p:spPr/>
        <p:txBody>
          <a:bodyPr/>
          <a:lstStyle/>
          <a:p>
            <a:r>
              <a:rPr lang="en-US" dirty="0" smtClean="0"/>
              <a:t>A 51-year-old man comes to you complaining of chest pain on exertion that radiates to the left arm for the past few weeks. He has been otherwise healthy and is employed full time. The patient was found to be hypertensive and is being treated for it.</a:t>
            </a:r>
          </a:p>
          <a:p>
            <a:r>
              <a:rPr lang="en-US" dirty="0" smtClean="0"/>
              <a:t>The picture suggest chronic stable angina pectoris</a:t>
            </a:r>
          </a:p>
          <a:p>
            <a:r>
              <a:rPr lang="en-US" dirty="0" smtClean="0"/>
              <a:t>Is the information enough or would one needs to ask more questions?</a:t>
            </a:r>
          </a:p>
          <a:p>
            <a:endParaRPr lang="en-US" dirty="0"/>
          </a:p>
        </p:txBody>
      </p:sp>
    </p:spTree>
  </p:cSld>
  <p:clrMapOvr>
    <a:masterClrMapping/>
  </p:clrMapOvr>
  <p:transition>
    <p:wipe dir="u"/>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r>
              <a:rPr lang="en-US" sz="4000" smtClean="0"/>
              <a:t>Aortic Regurgitation (AR) Indications for Surgery</a:t>
            </a:r>
          </a:p>
        </p:txBody>
      </p:sp>
      <p:sp>
        <p:nvSpPr>
          <p:cNvPr id="20483" name="Rectangle 3"/>
          <p:cNvSpPr>
            <a:spLocks noGrp="1" noChangeArrowheads="1"/>
          </p:cNvSpPr>
          <p:nvPr>
            <p:ph type="body" idx="1"/>
          </p:nvPr>
        </p:nvSpPr>
        <p:spPr/>
        <p:txBody>
          <a:bodyPr/>
          <a:lstStyle/>
          <a:p>
            <a:pPr eaLnBrk="1" hangingPunct="1"/>
            <a:endParaRPr lang="en-US" dirty="0" smtClean="0"/>
          </a:p>
          <a:p>
            <a:pPr eaLnBrk="1" hangingPunct="1"/>
            <a:r>
              <a:rPr lang="en-US" dirty="0" smtClean="0"/>
              <a:t>Acute AR with failure</a:t>
            </a:r>
          </a:p>
          <a:p>
            <a:pPr eaLnBrk="1" hangingPunct="1"/>
            <a:r>
              <a:rPr lang="en-US" dirty="0" smtClean="0"/>
              <a:t>Endocarditis with hemodynamic compromise, persistent sepsis or recurrent systemic embolization</a:t>
            </a:r>
          </a:p>
          <a:p>
            <a:pPr eaLnBrk="1" hangingPunct="1"/>
            <a:r>
              <a:rPr lang="en-US" dirty="0" smtClean="0"/>
              <a:t>Symptoms of angina and symptoms of CHF</a:t>
            </a:r>
          </a:p>
          <a:p>
            <a:r>
              <a:rPr lang="en-US" dirty="0" smtClean="0"/>
              <a:t>Evidence of LV decompensation in the asymptomatic patient with an EF of &lt; 45% or LVESD approaching 55 mm by echocardiography</a:t>
            </a:r>
          </a:p>
          <a:p>
            <a:pPr eaLnBrk="1" hangingPunct="1"/>
            <a:endParaRPr lang="en-US" dirty="0" smtClean="0"/>
          </a:p>
        </p:txBody>
      </p:sp>
    </p:spTree>
  </p:cSld>
  <p:clrMapOvr>
    <a:masterClrMapping/>
  </p:clrMapOvr>
  <p:transition>
    <p:wipe dir="u"/>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2209800" y="6400800"/>
            <a:ext cx="1905000" cy="457200"/>
          </a:xfrm>
          <a:prstGeom prst="rect">
            <a:avLst/>
          </a:prstGeom>
          <a:noFill/>
          <a:ln w="12700">
            <a:noFill/>
            <a:miter lim="800000"/>
            <a:headEnd/>
            <a:tailEnd/>
          </a:ln>
        </p:spPr>
        <p:txBody>
          <a:bodyPr wrap="none" anchor="ctr"/>
          <a:lstStyle/>
          <a:p>
            <a:endParaRPr lang="en-US" dirty="0"/>
          </a:p>
        </p:txBody>
      </p:sp>
      <p:sp>
        <p:nvSpPr>
          <p:cNvPr id="61443" name="Rectangle 3"/>
          <p:cNvSpPr>
            <a:spLocks noChangeArrowheads="1"/>
          </p:cNvSpPr>
          <p:nvPr/>
        </p:nvSpPr>
        <p:spPr bwMode="auto">
          <a:xfrm>
            <a:off x="4191000" y="6400800"/>
            <a:ext cx="2895600" cy="457200"/>
          </a:xfrm>
          <a:prstGeom prst="rect">
            <a:avLst/>
          </a:prstGeom>
          <a:noFill/>
          <a:ln w="12700">
            <a:noFill/>
            <a:miter lim="800000"/>
            <a:headEnd/>
            <a:tailEnd/>
          </a:ln>
        </p:spPr>
        <p:txBody>
          <a:bodyPr wrap="none" anchor="ctr"/>
          <a:lstStyle/>
          <a:p>
            <a:endParaRPr lang="en-US" dirty="0"/>
          </a:p>
        </p:txBody>
      </p:sp>
      <p:sp>
        <p:nvSpPr>
          <p:cNvPr id="61444" name="Rectangle 4"/>
          <p:cNvSpPr>
            <a:spLocks noGrp="1" noChangeArrowheads="1"/>
          </p:cNvSpPr>
          <p:nvPr>
            <p:ph type="title"/>
          </p:nvPr>
        </p:nvSpPr>
        <p:spPr>
          <a:noFill/>
        </p:spPr>
        <p:txBody>
          <a:bodyPr/>
          <a:lstStyle/>
          <a:p>
            <a:r>
              <a:rPr lang="en-US" dirty="0" smtClean="0">
                <a:latin typeface="Big Caslon"/>
                <a:cs typeface="Big Caslon"/>
              </a:rPr>
              <a:t>Valvular Heart Disease</a:t>
            </a:r>
          </a:p>
        </p:txBody>
      </p:sp>
      <p:sp>
        <p:nvSpPr>
          <p:cNvPr id="61445" name="Rectangle 5"/>
          <p:cNvSpPr>
            <a:spLocks noGrp="1" noChangeArrowheads="1"/>
          </p:cNvSpPr>
          <p:nvPr>
            <p:ph idx="1"/>
          </p:nvPr>
        </p:nvSpPr>
        <p:spPr>
          <a:noFill/>
        </p:spPr>
        <p:txBody>
          <a:bodyPr/>
          <a:lstStyle/>
          <a:p>
            <a:pPr marL="0" indent="0">
              <a:buSzPct val="80000"/>
              <a:buNone/>
            </a:pPr>
            <a:r>
              <a:rPr lang="en-US" sz="2800" b="1" i="1" dirty="0" smtClean="0">
                <a:solidFill>
                  <a:srgbClr val="008000"/>
                </a:solidFill>
                <a:latin typeface="Big Caslon"/>
                <a:cs typeface="Big Caslon"/>
              </a:rPr>
              <a:t>Diagnosis :</a:t>
            </a:r>
          </a:p>
          <a:p>
            <a:pPr lvl="1">
              <a:buSzPct val="79000"/>
            </a:pPr>
            <a:r>
              <a:rPr lang="en-US" dirty="0" smtClean="0">
                <a:latin typeface="Big Caslon"/>
                <a:cs typeface="Big Caslon"/>
              </a:rPr>
              <a:t>History and physical examination</a:t>
            </a:r>
          </a:p>
          <a:p>
            <a:pPr lvl="1">
              <a:buSzPct val="79000"/>
            </a:pPr>
            <a:r>
              <a:rPr lang="en-US" dirty="0" smtClean="0">
                <a:latin typeface="Big Caslon"/>
                <a:cs typeface="Big Caslon"/>
              </a:rPr>
              <a:t>Chest  x-ray</a:t>
            </a:r>
          </a:p>
          <a:p>
            <a:pPr lvl="1">
              <a:buSzPct val="79000"/>
            </a:pPr>
            <a:r>
              <a:rPr lang="en-US" dirty="0" smtClean="0">
                <a:latin typeface="Big Caslon"/>
                <a:cs typeface="Big Caslon"/>
              </a:rPr>
              <a:t>Echocardiography</a:t>
            </a:r>
          </a:p>
          <a:p>
            <a:pPr lvl="1">
              <a:buSzPct val="79000"/>
            </a:pPr>
            <a:r>
              <a:rPr lang="en-US" dirty="0" smtClean="0">
                <a:latin typeface="Big Caslon"/>
                <a:cs typeface="Big Caslon"/>
              </a:rPr>
              <a:t>Cardiac catheterization</a:t>
            </a:r>
          </a:p>
          <a:p>
            <a:pPr>
              <a:buSzPct val="80000"/>
            </a:pPr>
            <a:r>
              <a:rPr lang="en-US" sz="2800" i="1" dirty="0" smtClean="0">
                <a:solidFill>
                  <a:srgbClr val="008000"/>
                </a:solidFill>
                <a:latin typeface="Big Caslon"/>
                <a:cs typeface="Big Caslon"/>
              </a:rPr>
              <a:t>Treatment:</a:t>
            </a:r>
          </a:p>
          <a:p>
            <a:pPr lvl="2"/>
            <a:r>
              <a:rPr lang="en-US" dirty="0" smtClean="0">
                <a:latin typeface="Big Caslon"/>
                <a:cs typeface="Big Caslon"/>
              </a:rPr>
              <a:t>Valve repair</a:t>
            </a:r>
          </a:p>
          <a:p>
            <a:pPr lvl="2"/>
            <a:r>
              <a:rPr lang="en-US" dirty="0" smtClean="0">
                <a:latin typeface="Big Caslon"/>
                <a:cs typeface="Big Caslon"/>
              </a:rPr>
              <a:t>Valve replacement</a:t>
            </a:r>
          </a:p>
        </p:txBody>
      </p:sp>
    </p:spTree>
  </p:cSld>
  <p:clrMapOvr>
    <a:masterClrMapping/>
  </p:clrMapOvr>
  <p:transition>
    <p:wipe dir="u"/>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2209800" y="6400800"/>
            <a:ext cx="1905000" cy="457200"/>
          </a:xfrm>
          <a:prstGeom prst="rect">
            <a:avLst/>
          </a:prstGeom>
          <a:noFill/>
          <a:ln w="12700">
            <a:noFill/>
            <a:miter lim="800000"/>
            <a:headEnd/>
            <a:tailEnd/>
          </a:ln>
        </p:spPr>
        <p:txBody>
          <a:bodyPr wrap="none" anchor="ctr"/>
          <a:lstStyle/>
          <a:p>
            <a:endParaRPr lang="en-US" dirty="0"/>
          </a:p>
        </p:txBody>
      </p:sp>
      <p:sp>
        <p:nvSpPr>
          <p:cNvPr id="62467" name="Rectangle 3"/>
          <p:cNvSpPr>
            <a:spLocks noChangeArrowheads="1"/>
          </p:cNvSpPr>
          <p:nvPr/>
        </p:nvSpPr>
        <p:spPr bwMode="auto">
          <a:xfrm>
            <a:off x="4191000" y="6400800"/>
            <a:ext cx="2895600" cy="457200"/>
          </a:xfrm>
          <a:prstGeom prst="rect">
            <a:avLst/>
          </a:prstGeom>
          <a:noFill/>
          <a:ln w="12700">
            <a:noFill/>
            <a:miter lim="800000"/>
            <a:headEnd/>
            <a:tailEnd/>
          </a:ln>
        </p:spPr>
        <p:txBody>
          <a:bodyPr wrap="none" anchor="ctr"/>
          <a:lstStyle/>
          <a:p>
            <a:endParaRPr lang="en-US" dirty="0"/>
          </a:p>
        </p:txBody>
      </p:sp>
      <p:sp>
        <p:nvSpPr>
          <p:cNvPr id="62468" name="Rectangle 4"/>
          <p:cNvSpPr>
            <a:spLocks noGrp="1" noChangeArrowheads="1"/>
          </p:cNvSpPr>
          <p:nvPr>
            <p:ph type="title"/>
          </p:nvPr>
        </p:nvSpPr>
        <p:spPr>
          <a:noFill/>
        </p:spPr>
        <p:txBody>
          <a:bodyPr/>
          <a:lstStyle/>
          <a:p>
            <a:pPr algn="ctr"/>
            <a:r>
              <a:rPr lang="en-US" dirty="0" smtClean="0">
                <a:latin typeface="Big Caslon"/>
                <a:cs typeface="Big Caslon"/>
              </a:rPr>
              <a:t>Types of Valve Prosthesis</a:t>
            </a:r>
          </a:p>
        </p:txBody>
      </p:sp>
      <p:sp>
        <p:nvSpPr>
          <p:cNvPr id="62469" name="Rectangle 5"/>
          <p:cNvSpPr>
            <a:spLocks noGrp="1" noChangeArrowheads="1"/>
          </p:cNvSpPr>
          <p:nvPr>
            <p:ph idx="1"/>
          </p:nvPr>
        </p:nvSpPr>
        <p:spPr>
          <a:noFill/>
        </p:spPr>
        <p:txBody>
          <a:bodyPr/>
          <a:lstStyle/>
          <a:p>
            <a:pPr lvl="1">
              <a:buSzPct val="79000"/>
            </a:pPr>
            <a:endParaRPr lang="en-US" sz="3200" b="1" dirty="0" smtClean="0"/>
          </a:p>
          <a:p>
            <a:pPr lvl="1">
              <a:buSzPct val="79000"/>
            </a:pPr>
            <a:r>
              <a:rPr lang="en-US" sz="3200" b="1" dirty="0" smtClean="0">
                <a:latin typeface="Big Caslon"/>
                <a:cs typeface="Big Caslon"/>
              </a:rPr>
              <a:t>Mechanical valves</a:t>
            </a:r>
          </a:p>
          <a:p>
            <a:pPr lvl="1">
              <a:buSzPct val="79000"/>
            </a:pPr>
            <a:r>
              <a:rPr lang="en-US" sz="3200" b="1" dirty="0" smtClean="0">
                <a:latin typeface="Big Caslon"/>
                <a:cs typeface="Big Caslon"/>
              </a:rPr>
              <a:t>Bioprosthetic valves</a:t>
            </a:r>
          </a:p>
          <a:p>
            <a:pPr lvl="1">
              <a:buSzPct val="79000"/>
            </a:pPr>
            <a:r>
              <a:rPr lang="en-US" sz="3200" b="1" dirty="0" smtClean="0">
                <a:latin typeface="Big Caslon"/>
                <a:cs typeface="Big Caslon"/>
              </a:rPr>
              <a:t>Homografts (Allografts)</a:t>
            </a:r>
          </a:p>
          <a:p>
            <a:pPr lvl="1">
              <a:buSzPct val="79000"/>
            </a:pPr>
            <a:r>
              <a:rPr lang="en-US" sz="3200" b="1" dirty="0" smtClean="0">
                <a:latin typeface="Big Caslon"/>
                <a:cs typeface="Big Caslon"/>
              </a:rPr>
              <a:t>Autografts</a:t>
            </a:r>
          </a:p>
        </p:txBody>
      </p:sp>
    </p:spTree>
  </p:cSld>
  <p:clrMapOvr>
    <a:masterClrMapping/>
  </p:clrMapOvr>
  <p:transition>
    <p:wipe dir="u"/>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8"/>
          <p:cNvSpPr>
            <a:spLocks noGrp="1" noChangeArrowheads="1"/>
          </p:cNvSpPr>
          <p:nvPr>
            <p:ph type="title"/>
          </p:nvPr>
        </p:nvSpPr>
        <p:spPr/>
        <p:txBody>
          <a:bodyPr/>
          <a:lstStyle/>
          <a:p>
            <a:r>
              <a:rPr lang="en-US" dirty="0" smtClean="0">
                <a:latin typeface="Big Caslon"/>
                <a:cs typeface="Big Caslon"/>
              </a:rPr>
              <a:t>Prosthetic Cardiac Valves</a:t>
            </a:r>
          </a:p>
        </p:txBody>
      </p:sp>
      <p:pic>
        <p:nvPicPr>
          <p:cNvPr id="63492" name="Picture 12" descr="stedwrd"/>
          <p:cNvPicPr>
            <a:picLocks noGrp="1" noChangeAspect="1" noChangeArrowheads="1"/>
          </p:cNvPicPr>
          <p:nvPr>
            <p:ph sz="quarter" idx="1"/>
          </p:nvPr>
        </p:nvPicPr>
        <p:blipFill>
          <a:blip r:embed="rId3" cstate="print"/>
          <a:srcRect/>
          <a:stretch>
            <a:fillRect/>
          </a:stretch>
        </p:blipFill>
        <p:spPr>
          <a:xfrm>
            <a:off x="914400" y="1524000"/>
            <a:ext cx="2743200" cy="2362200"/>
          </a:xfrm>
          <a:noFill/>
        </p:spPr>
      </p:pic>
      <p:pic>
        <p:nvPicPr>
          <p:cNvPr id="63493" name="Picture 13" descr="stedwrd2"/>
          <p:cNvPicPr>
            <a:picLocks noGrp="1" noChangeAspect="1" noChangeArrowheads="1"/>
          </p:cNvPicPr>
          <p:nvPr>
            <p:ph sz="quarter" idx="2"/>
          </p:nvPr>
        </p:nvPicPr>
        <p:blipFill>
          <a:blip r:embed="rId4" cstate="print"/>
          <a:srcRect/>
          <a:stretch>
            <a:fillRect/>
          </a:stretch>
        </p:blipFill>
        <p:spPr>
          <a:xfrm>
            <a:off x="304800" y="4114800"/>
            <a:ext cx="4038600" cy="2286000"/>
          </a:xfrm>
          <a:noFill/>
        </p:spPr>
      </p:pic>
      <p:sp>
        <p:nvSpPr>
          <p:cNvPr id="63491" name="Rectangle 11"/>
          <p:cNvSpPr>
            <a:spLocks noGrp="1" noChangeArrowheads="1"/>
          </p:cNvSpPr>
          <p:nvPr>
            <p:ph type="body" sz="half" idx="3"/>
          </p:nvPr>
        </p:nvSpPr>
        <p:spPr/>
        <p:txBody>
          <a:bodyPr>
            <a:normAutofit lnSpcReduction="10000"/>
          </a:bodyPr>
          <a:lstStyle/>
          <a:p>
            <a:pPr>
              <a:buFont typeface="Wingdings" pitchFamily="2" charset="2"/>
              <a:buNone/>
            </a:pPr>
            <a:r>
              <a:rPr lang="en-US" sz="2400" dirty="0" smtClean="0">
                <a:latin typeface="Big Caslon"/>
                <a:cs typeface="Big Caslon"/>
              </a:rPr>
              <a:t>The first Star Edwards</a:t>
            </a:r>
          </a:p>
          <a:p>
            <a:pPr>
              <a:buFont typeface="Wingdings" pitchFamily="2" charset="2"/>
              <a:buNone/>
            </a:pPr>
            <a:r>
              <a:rPr lang="en-US" sz="2400" dirty="0" smtClean="0">
                <a:latin typeface="Big Caslon"/>
                <a:cs typeface="Big Caslon"/>
              </a:rPr>
              <a:t>Valve</a:t>
            </a:r>
          </a:p>
          <a:p>
            <a:pPr>
              <a:buFont typeface="Wingdings" pitchFamily="2" charset="2"/>
              <a:buNone/>
            </a:pPr>
            <a:endParaRPr lang="en-US" sz="2400" dirty="0" smtClean="0"/>
          </a:p>
          <a:p>
            <a:pPr>
              <a:buFont typeface="Wingdings" pitchFamily="2" charset="2"/>
              <a:buNone/>
            </a:pPr>
            <a:endParaRPr lang="en-US" sz="2400" dirty="0" smtClean="0"/>
          </a:p>
          <a:p>
            <a:pPr>
              <a:buFont typeface="Wingdings" pitchFamily="2" charset="2"/>
              <a:buNone/>
            </a:pPr>
            <a:endParaRPr lang="en-US" sz="2400" dirty="0" smtClean="0"/>
          </a:p>
          <a:p>
            <a:pPr>
              <a:buFont typeface="Wingdings" pitchFamily="2" charset="2"/>
              <a:buNone/>
            </a:pPr>
            <a:r>
              <a:rPr lang="en-US" sz="2400" dirty="0" smtClean="0">
                <a:latin typeface="Big Caslon"/>
                <a:cs typeface="Big Caslon"/>
              </a:rPr>
              <a:t>The second generation</a:t>
            </a:r>
          </a:p>
          <a:p>
            <a:pPr>
              <a:buFont typeface="Wingdings" pitchFamily="2" charset="2"/>
              <a:buNone/>
            </a:pPr>
            <a:r>
              <a:rPr lang="en-US" sz="2400" dirty="0" smtClean="0">
                <a:latin typeface="Big Caslon"/>
                <a:cs typeface="Big Caslon"/>
              </a:rPr>
              <a:t>Star Edwards Valve</a:t>
            </a:r>
          </a:p>
        </p:txBody>
      </p:sp>
    </p:spTree>
  </p:cSld>
  <p:clrMapOvr>
    <a:masterClrMapping/>
  </p:clrMapOvr>
  <p:transition>
    <p:wipe dir="u"/>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15" descr="stedwrd3"/>
          <p:cNvPicPr>
            <a:picLocks noGrp="1" noChangeAspect="1" noChangeArrowheads="1"/>
          </p:cNvPicPr>
          <p:nvPr>
            <p:ph sz="half" idx="1"/>
          </p:nvPr>
        </p:nvPicPr>
        <p:blipFill>
          <a:blip r:embed="rId3" cstate="print"/>
          <a:srcRect/>
          <a:stretch>
            <a:fillRect/>
          </a:stretch>
        </p:blipFill>
        <p:spPr>
          <a:xfrm>
            <a:off x="533400" y="1257300"/>
            <a:ext cx="3810000" cy="4762500"/>
          </a:xfrm>
          <a:noFill/>
        </p:spPr>
      </p:pic>
      <p:sp>
        <p:nvSpPr>
          <p:cNvPr id="64514" name="Rectangle 14"/>
          <p:cNvSpPr>
            <a:spLocks noGrp="1" noChangeArrowheads="1"/>
          </p:cNvSpPr>
          <p:nvPr>
            <p:ph type="body" sz="half" idx="2"/>
          </p:nvPr>
        </p:nvSpPr>
        <p:spPr>
          <a:xfrm>
            <a:off x="4724400" y="3124200"/>
            <a:ext cx="3810000" cy="1600200"/>
          </a:xfrm>
        </p:spPr>
        <p:txBody>
          <a:bodyPr>
            <a:normAutofit lnSpcReduction="10000"/>
          </a:bodyPr>
          <a:lstStyle/>
          <a:p>
            <a:pPr>
              <a:buFont typeface="Wingdings" pitchFamily="2" charset="2"/>
              <a:buNone/>
            </a:pPr>
            <a:r>
              <a:rPr lang="en-US" sz="2400" dirty="0" smtClean="0">
                <a:latin typeface="Big Caslon"/>
                <a:cs typeface="Big Caslon"/>
              </a:rPr>
              <a:t>Aortic Valve</a:t>
            </a:r>
          </a:p>
          <a:p>
            <a:pPr>
              <a:buFont typeface="Wingdings" pitchFamily="2" charset="2"/>
              <a:buNone/>
            </a:pPr>
            <a:r>
              <a:rPr lang="en-US" sz="2400" dirty="0" smtClean="0">
                <a:latin typeface="Big Caslon"/>
                <a:cs typeface="Big Caslon"/>
              </a:rPr>
              <a:t>Replacement using the</a:t>
            </a:r>
          </a:p>
          <a:p>
            <a:pPr>
              <a:buFont typeface="Wingdings" pitchFamily="2" charset="2"/>
              <a:buNone/>
            </a:pPr>
            <a:r>
              <a:rPr lang="en-US" sz="2400" dirty="0" smtClean="0">
                <a:latin typeface="Big Caslon"/>
                <a:cs typeface="Big Caslon"/>
              </a:rPr>
              <a:t>Star Edwards Valve</a:t>
            </a:r>
          </a:p>
        </p:txBody>
      </p:sp>
    </p:spTree>
  </p:cSld>
  <p:clrMapOvr>
    <a:masterClrMapping/>
  </p:clrMapOvr>
  <p:transition>
    <p:wipe dir="u"/>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5" descr="Figure 1">
            <a:hlinkClick r:id="rId3"/>
          </p:cNvPr>
          <p:cNvPicPr>
            <a:picLocks noChangeAspect="1" noChangeArrowheads="1"/>
          </p:cNvPicPr>
          <p:nvPr/>
        </p:nvPicPr>
        <p:blipFill>
          <a:blip r:embed="rId4" cstate="print"/>
          <a:srcRect/>
          <a:stretch>
            <a:fillRect/>
          </a:stretch>
        </p:blipFill>
        <p:spPr bwMode="auto">
          <a:xfrm>
            <a:off x="0" y="0"/>
            <a:ext cx="8839200" cy="5573713"/>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body" sz="half" idx="1"/>
          </p:nvPr>
        </p:nvSpPr>
        <p:spPr>
          <a:xfrm>
            <a:off x="762000" y="2971800"/>
            <a:ext cx="3810000" cy="1295400"/>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buFont typeface="Wingdings" pitchFamily="2" charset="2"/>
              <a:buNone/>
            </a:pPr>
            <a:r>
              <a:rPr lang="en-US" sz="2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2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ig Caslon"/>
                <a:cs typeface="Big Caslon"/>
              </a:rPr>
              <a:t>The low profile Bjork Shilely Valve</a:t>
            </a:r>
          </a:p>
        </p:txBody>
      </p:sp>
      <p:pic>
        <p:nvPicPr>
          <p:cNvPr id="67587" name="Picture 7" descr="bjork"/>
          <p:cNvPicPr>
            <a:picLocks noGrp="1" noChangeAspect="1" noChangeArrowheads="1"/>
          </p:cNvPicPr>
          <p:nvPr>
            <p:ph sz="half" idx="2"/>
          </p:nvPr>
        </p:nvPicPr>
        <p:blipFill>
          <a:blip r:embed="rId3" cstate="print"/>
          <a:srcRect/>
          <a:stretch>
            <a:fillRect/>
          </a:stretch>
        </p:blipFill>
        <p:spPr>
          <a:xfrm>
            <a:off x="4572000" y="1812587"/>
            <a:ext cx="3962400" cy="4131013"/>
          </a:xfrm>
          <a:noFill/>
        </p:spPr>
      </p:pic>
    </p:spTree>
  </p:cSld>
  <p:clrMapOvr>
    <a:masterClrMapping/>
  </p:clrMapOvr>
  <p:transition>
    <p:wipe dir="u"/>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body" sz="half" idx="1"/>
          </p:nvPr>
        </p:nvSpPr>
        <p:spPr>
          <a:xfrm>
            <a:off x="1295400" y="1295400"/>
            <a:ext cx="7010400" cy="1066800"/>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buFont typeface="Wingdings" pitchFamily="2" charset="2"/>
              <a:buNone/>
            </a:pPr>
            <a:r>
              <a:rPr lang="en-US" sz="2400" b="1"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ig Caslon"/>
                <a:cs typeface="Big Caslon"/>
              </a:rPr>
              <a:t>    St. Jude Valve, another example of a low profile cardiac valve</a:t>
            </a:r>
          </a:p>
        </p:txBody>
      </p:sp>
      <p:pic>
        <p:nvPicPr>
          <p:cNvPr id="68611" name="Picture 7" descr="sj"/>
          <p:cNvPicPr>
            <a:picLocks noGrp="1" noChangeAspect="1" noChangeArrowheads="1"/>
          </p:cNvPicPr>
          <p:nvPr>
            <p:ph sz="quarter" idx="2"/>
          </p:nvPr>
        </p:nvPicPr>
        <p:blipFill>
          <a:blip r:embed="rId3" cstate="print"/>
          <a:srcRect t="26137" b="26137"/>
          <a:stretch>
            <a:fillRect/>
          </a:stretch>
        </p:blipFill>
        <p:spPr>
          <a:xfrm>
            <a:off x="4876800" y="3581400"/>
            <a:ext cx="3810000" cy="1981200"/>
          </a:xfrm>
          <a:noFill/>
        </p:spPr>
      </p:pic>
      <p:pic>
        <p:nvPicPr>
          <p:cNvPr id="68612" name="Picture 12" descr="sj4"/>
          <p:cNvPicPr>
            <a:picLocks noGrp="1" noChangeAspect="1" noChangeArrowheads="1"/>
          </p:cNvPicPr>
          <p:nvPr>
            <p:ph sz="quarter" idx="3"/>
          </p:nvPr>
        </p:nvPicPr>
        <p:blipFill>
          <a:blip r:embed="rId4" cstate="print"/>
          <a:srcRect/>
          <a:stretch>
            <a:fillRect/>
          </a:stretch>
        </p:blipFill>
        <p:spPr>
          <a:xfrm>
            <a:off x="533400" y="3200400"/>
            <a:ext cx="4038600" cy="3048000"/>
          </a:xfrm>
          <a:noFill/>
        </p:spPr>
      </p:pic>
    </p:spTree>
  </p:cSld>
  <p:clrMapOvr>
    <a:masterClrMapping/>
  </p:clrMapOvr>
  <p:transition>
    <p:wipe dir="u"/>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noChangeArrowheads="1"/>
          </p:cNvSpPr>
          <p:nvPr>
            <p:ph type="title"/>
          </p:nvPr>
        </p:nvSpPr>
        <p:spPr/>
        <p:txBody>
          <a:bodyPr/>
          <a:lstStyle/>
          <a:p>
            <a:r>
              <a:rPr lang="en-US" dirty="0" smtClean="0">
                <a:latin typeface="Big Caslon"/>
                <a:cs typeface="Big Caslon"/>
              </a:rPr>
              <a:t>Prosthetic Cardiac Valves</a:t>
            </a:r>
          </a:p>
        </p:txBody>
      </p:sp>
      <p:pic>
        <p:nvPicPr>
          <p:cNvPr id="69636" name="Picture 7" descr="cm"/>
          <p:cNvPicPr>
            <a:picLocks noGrp="1" noChangeAspect="1" noChangeArrowheads="1"/>
          </p:cNvPicPr>
          <p:nvPr>
            <p:ph sz="half" idx="1"/>
          </p:nvPr>
        </p:nvPicPr>
        <p:blipFill>
          <a:blip r:embed="rId3" cstate="print"/>
          <a:srcRect/>
          <a:stretch>
            <a:fillRect/>
          </a:stretch>
        </p:blipFill>
        <p:spPr>
          <a:xfrm>
            <a:off x="838200" y="2362200"/>
            <a:ext cx="2971800" cy="2971800"/>
          </a:xfrm>
          <a:noFill/>
        </p:spPr>
      </p:pic>
      <p:sp>
        <p:nvSpPr>
          <p:cNvPr id="69635" name="Rectangle 6"/>
          <p:cNvSpPr>
            <a:spLocks noGrp="1" noChangeArrowheads="1"/>
          </p:cNvSpPr>
          <p:nvPr>
            <p:ph type="body" sz="half" idx="2"/>
          </p:nvPr>
        </p:nvSpPr>
        <p:spPr>
          <a:xfrm>
            <a:off x="4343400" y="3505200"/>
            <a:ext cx="3810000" cy="1295400"/>
          </a:xfrm>
        </p:spPr>
        <p:txBody>
          <a:bodyPr/>
          <a:lstStyle/>
          <a:p>
            <a:pPr>
              <a:buFont typeface="Wingdings" pitchFamily="2" charset="2"/>
              <a:buNone/>
            </a:pPr>
            <a:r>
              <a:rPr lang="en-US" sz="2400" dirty="0" smtClean="0">
                <a:latin typeface="Big Caslon"/>
                <a:cs typeface="Big Caslon"/>
              </a:rPr>
              <a:t>   The CarboMedics Cardiac Valve</a:t>
            </a:r>
          </a:p>
        </p:txBody>
      </p:sp>
    </p:spTree>
  </p:cSld>
  <p:clrMapOvr>
    <a:masterClrMapping/>
  </p:clrMapOvr>
  <p:transition>
    <p:wipe dir="u"/>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7" descr="sj2"/>
          <p:cNvPicPr>
            <a:picLocks noGrp="1" noChangeAspect="1" noChangeArrowheads="1"/>
          </p:cNvPicPr>
          <p:nvPr>
            <p:ph sz="half" idx="1"/>
          </p:nvPr>
        </p:nvPicPr>
        <p:blipFill>
          <a:blip r:embed="rId3" cstate="print"/>
          <a:srcRect t="25891" b="25891"/>
          <a:stretch>
            <a:fillRect/>
          </a:stretch>
        </p:blipFill>
        <p:spPr>
          <a:noFill/>
        </p:spPr>
      </p:pic>
      <p:sp>
        <p:nvSpPr>
          <p:cNvPr id="70658" name="Rectangle 6"/>
          <p:cNvSpPr>
            <a:spLocks noGrp="1" noChangeArrowheads="1"/>
          </p:cNvSpPr>
          <p:nvPr>
            <p:ph type="body" sz="half" idx="2"/>
          </p:nvPr>
        </p:nvSpPr>
        <p:spPr>
          <a:xfrm>
            <a:off x="609600" y="4876800"/>
            <a:ext cx="7772400" cy="685800"/>
          </a:xfrm>
        </p:spPr>
        <p:txBody>
          <a:bodyPr/>
          <a:lstStyle/>
          <a:p>
            <a:pPr algn="ctr">
              <a:buFont typeface="Wingdings" pitchFamily="2" charset="2"/>
              <a:buNone/>
            </a:pPr>
            <a:r>
              <a:rPr lang="en-US" sz="2400" b="1" i="1" dirty="0" smtClean="0">
                <a:latin typeface="Big Caslon"/>
                <a:cs typeface="Big Caslon"/>
              </a:rPr>
              <a:t>The St. Jude Heart Valve, A truly low profile valve</a:t>
            </a:r>
          </a:p>
        </p:txBody>
      </p:sp>
    </p:spTree>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Common Pitfalls</a:t>
            </a:r>
            <a:endParaRPr lang="en-US" b="1" dirty="0"/>
          </a:p>
        </p:txBody>
      </p:sp>
      <p:sp>
        <p:nvSpPr>
          <p:cNvPr id="6" name="Content Placeholder 5"/>
          <p:cNvSpPr>
            <a:spLocks noGrp="1"/>
          </p:cNvSpPr>
          <p:nvPr>
            <p:ph idx="1"/>
          </p:nvPr>
        </p:nvSpPr>
        <p:spPr/>
        <p:txBody>
          <a:bodyPr>
            <a:normAutofit/>
          </a:bodyPr>
          <a:lstStyle/>
          <a:p>
            <a:endParaRPr lang="en-US" sz="4000" dirty="0" smtClean="0"/>
          </a:p>
          <a:p>
            <a:r>
              <a:rPr lang="en-US" sz="4000" dirty="0" smtClean="0"/>
              <a:t>Incomplete history</a:t>
            </a:r>
          </a:p>
          <a:p>
            <a:r>
              <a:rPr lang="en-US" sz="4000" dirty="0" smtClean="0"/>
              <a:t>Inadequate physical examination </a:t>
            </a:r>
          </a:p>
          <a:p>
            <a:r>
              <a:rPr lang="en-US" sz="4000" dirty="0" smtClean="0"/>
              <a:t>Tunnel vision</a:t>
            </a:r>
          </a:p>
        </p:txBody>
      </p:sp>
    </p:spTree>
  </p:cSld>
  <p:clrMapOvr>
    <a:masterClrMapping/>
  </p:clrMapOvr>
  <p:transition>
    <p:wipe dir="u"/>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7" descr="tisvlv"/>
          <p:cNvPicPr>
            <a:picLocks noGrp="1" noChangeAspect="1" noChangeArrowheads="1"/>
          </p:cNvPicPr>
          <p:nvPr>
            <p:ph sz="half" idx="1"/>
          </p:nvPr>
        </p:nvPicPr>
        <p:blipFill>
          <a:blip r:embed="rId3" cstate="print"/>
          <a:srcRect/>
          <a:stretch>
            <a:fillRect/>
          </a:stretch>
        </p:blipFill>
        <p:spPr>
          <a:xfrm>
            <a:off x="381000" y="1524000"/>
            <a:ext cx="4987636" cy="3429000"/>
          </a:xfrm>
          <a:noFill/>
        </p:spPr>
      </p:pic>
      <p:sp>
        <p:nvSpPr>
          <p:cNvPr id="72706" name="Rectangle 6"/>
          <p:cNvSpPr>
            <a:spLocks noGrp="1" noChangeArrowheads="1"/>
          </p:cNvSpPr>
          <p:nvPr>
            <p:ph type="body" sz="half" idx="2"/>
          </p:nvPr>
        </p:nvSpPr>
        <p:spPr>
          <a:xfrm>
            <a:off x="5334000" y="3124200"/>
            <a:ext cx="3810000" cy="1066800"/>
          </a:xfrm>
        </p:spPr>
        <p:txBody>
          <a:bodyPr/>
          <a:lstStyle/>
          <a:p>
            <a:pPr>
              <a:buFont typeface="Wingdings" pitchFamily="2" charset="2"/>
              <a:buNone/>
            </a:pPr>
            <a:r>
              <a:rPr lang="en-US" sz="2400" b="1" i="1" dirty="0" smtClean="0">
                <a:latin typeface="Big Caslon"/>
                <a:cs typeface="Big Caslon"/>
              </a:rPr>
              <a:t>   The Porcine Tissue Valve</a:t>
            </a:r>
          </a:p>
        </p:txBody>
      </p:sp>
    </p:spTree>
  </p:cSld>
  <p:clrMapOvr>
    <a:masterClrMapping/>
  </p:clrMapOvr>
  <p:transition>
    <p:wipe dir="u"/>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7" descr="tsv"/>
          <p:cNvPicPr>
            <a:picLocks noGrp="1" noChangeAspect="1" noChangeArrowheads="1"/>
          </p:cNvPicPr>
          <p:nvPr>
            <p:ph sz="half" idx="1"/>
          </p:nvPr>
        </p:nvPicPr>
        <p:blipFill>
          <a:blip r:embed="rId3" cstate="print"/>
          <a:srcRect/>
          <a:stretch>
            <a:fillRect/>
          </a:stretch>
        </p:blipFill>
        <p:spPr>
          <a:xfrm>
            <a:off x="609600" y="1447800"/>
            <a:ext cx="3755049" cy="3810000"/>
          </a:xfrm>
          <a:noFill/>
        </p:spPr>
      </p:pic>
      <p:sp>
        <p:nvSpPr>
          <p:cNvPr id="73730" name="Rectangle 6"/>
          <p:cNvSpPr>
            <a:spLocks noGrp="1" noChangeArrowheads="1"/>
          </p:cNvSpPr>
          <p:nvPr>
            <p:ph type="body" sz="half" idx="2"/>
          </p:nvPr>
        </p:nvSpPr>
        <p:spPr>
          <a:xfrm>
            <a:off x="4343400" y="2971800"/>
            <a:ext cx="3810000" cy="1143000"/>
          </a:xfrm>
        </p:spPr>
        <p:txBody>
          <a:bodyPr/>
          <a:lstStyle/>
          <a:p>
            <a:pPr>
              <a:buFont typeface="Wingdings" pitchFamily="2" charset="2"/>
              <a:buNone/>
            </a:pPr>
            <a:r>
              <a:rPr lang="en-US" sz="2400" b="1" i="1" dirty="0" smtClean="0">
                <a:latin typeface="Big Caslon"/>
                <a:cs typeface="Big Caslon"/>
              </a:rPr>
              <a:t>   Another type of Tissue Valves.</a:t>
            </a:r>
          </a:p>
        </p:txBody>
      </p:sp>
    </p:spTree>
  </p:cSld>
  <p:clrMapOvr>
    <a:masterClrMapping/>
  </p:clrMapOvr>
  <p:transition>
    <p:wipe dir="u"/>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dirty="0" smtClean="0"/>
              <a:t> </a:t>
            </a:r>
          </a:p>
        </p:txBody>
      </p:sp>
      <p:sp>
        <p:nvSpPr>
          <p:cNvPr id="74755" name="Rectangle 3"/>
          <p:cNvSpPr>
            <a:spLocks noGrp="1" noChangeArrowheads="1"/>
          </p:cNvSpPr>
          <p:nvPr>
            <p:ph idx="1"/>
          </p:nvPr>
        </p:nvSpPr>
        <p:spPr/>
        <p:txBody>
          <a:bodyPr/>
          <a:lstStyle/>
          <a:p>
            <a:pPr>
              <a:buFont typeface="Wingdings" pitchFamily="2" charset="2"/>
              <a:buNone/>
            </a:pPr>
            <a:r>
              <a:rPr lang="en-US" dirty="0" smtClean="0"/>
              <a:t> </a:t>
            </a:r>
          </a:p>
        </p:txBody>
      </p:sp>
      <p:sp>
        <p:nvSpPr>
          <p:cNvPr id="74756" name="WordArt 6"/>
          <p:cNvSpPr>
            <a:spLocks noChangeArrowheads="1" noChangeShapeType="1" noTextEdit="1"/>
          </p:cNvSpPr>
          <p:nvPr/>
        </p:nvSpPr>
        <p:spPr bwMode="auto">
          <a:xfrm>
            <a:off x="1828800" y="1524000"/>
            <a:ext cx="5867400" cy="3505200"/>
          </a:xfrm>
          <a:prstGeom prst="rect">
            <a:avLst/>
          </a:prstGeom>
        </p:spPr>
        <p:txBody>
          <a:bodyPr wrap="none" fromWordArt="1">
            <a:prstTxWarp prst="textPlain">
              <a:avLst>
                <a:gd name="adj" fmla="val 50000"/>
              </a:avLst>
            </a:prstTxWarp>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kern="1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ig Caslon"/>
                <a:cs typeface="Big Caslon"/>
              </a:rPr>
              <a:t>Is</a:t>
            </a:r>
          </a:p>
          <a:p>
            <a:pPr algn="ctr"/>
            <a:r>
              <a:rPr lang="en-US" sz="5400" kern="1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ig Caslon"/>
                <a:cs typeface="Big Caslon"/>
              </a:rPr>
              <a:t>Heart Disease </a:t>
            </a:r>
          </a:p>
          <a:p>
            <a:pPr algn="ctr"/>
            <a:r>
              <a:rPr lang="en-US" sz="5400" kern="1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ig Caslon"/>
                <a:cs typeface="Big Caslon"/>
              </a:rPr>
              <a:t>Curable ?</a:t>
            </a:r>
          </a:p>
        </p:txBody>
      </p:sp>
    </p:spTree>
  </p:cSld>
  <p:clrMapOvr>
    <a:masterClrMapping/>
  </p:clrMapOvr>
  <p:transition>
    <p:wipe dir="u"/>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ChangeArrowheads="1"/>
          </p:cNvSpPr>
          <p:nvPr>
            <p:ph type="title"/>
          </p:nvPr>
        </p:nvSpPr>
        <p:spPr/>
        <p:txBody>
          <a:bodyPr/>
          <a:lstStyle/>
          <a:p>
            <a:pPr algn="ctr"/>
            <a:r>
              <a:rPr lang="en-US" dirty="0" smtClean="0">
                <a:latin typeface="Big Caslon"/>
                <a:cs typeface="Big Caslon"/>
              </a:rPr>
              <a:t>Prevention Is The Key !</a:t>
            </a:r>
          </a:p>
        </p:txBody>
      </p:sp>
      <p:sp>
        <p:nvSpPr>
          <p:cNvPr id="76803" name="Rectangle 5"/>
          <p:cNvSpPr>
            <a:spLocks noGrp="1" noChangeArrowheads="1"/>
          </p:cNvSpPr>
          <p:nvPr>
            <p:ph type="body" sz="half" idx="1"/>
          </p:nvPr>
        </p:nvSpPr>
        <p:spPr>
          <a:xfrm>
            <a:off x="685800" y="1905000"/>
            <a:ext cx="3733800" cy="4114800"/>
          </a:xfrm>
        </p:spPr>
        <p:txBody>
          <a:bodyPr>
            <a:normAutofit/>
          </a:bodyPr>
          <a:lstStyle/>
          <a:p>
            <a:pPr>
              <a:lnSpc>
                <a:spcPct val="90000"/>
              </a:lnSpc>
            </a:pPr>
            <a:r>
              <a:rPr lang="en-US" sz="2000" dirty="0" smtClean="0">
                <a:latin typeface="Big Caslon"/>
                <a:cs typeface="Big Caslon"/>
              </a:rPr>
              <a:t>An ounce of Prevention is better than a pound of Cure </a:t>
            </a:r>
          </a:p>
          <a:p>
            <a:pPr>
              <a:lnSpc>
                <a:spcPct val="90000"/>
              </a:lnSpc>
            </a:pPr>
            <a:r>
              <a:rPr lang="en-US" sz="2000" dirty="0" smtClean="0">
                <a:latin typeface="Big Caslon"/>
                <a:cs typeface="Big Caslon"/>
              </a:rPr>
              <a:t>Prompt attention to the pediatric population  could help reduce the  incidence of Rheumatic Heart Disease.</a:t>
            </a:r>
          </a:p>
          <a:p>
            <a:pPr>
              <a:lnSpc>
                <a:spcPct val="90000"/>
              </a:lnSpc>
            </a:pPr>
            <a:r>
              <a:rPr lang="en-US" sz="2000" dirty="0" smtClean="0">
                <a:latin typeface="Big Caslon"/>
                <a:cs typeface="Big Caslon"/>
              </a:rPr>
              <a:t>The attention to coronary risk factors could also help prevent Ischemic Heart Disease, the major killer</a:t>
            </a:r>
          </a:p>
        </p:txBody>
      </p:sp>
      <p:pic>
        <p:nvPicPr>
          <p:cNvPr id="76804" name="Picture 9" descr="smoking"/>
          <p:cNvPicPr>
            <a:picLocks noGrp="1" noChangeAspect="1" noChangeArrowheads="1"/>
          </p:cNvPicPr>
          <p:nvPr>
            <p:ph sz="half" idx="2"/>
          </p:nvPr>
        </p:nvPicPr>
        <p:blipFill>
          <a:blip r:embed="rId3" cstate="print"/>
          <a:srcRect/>
          <a:stretch>
            <a:fillRect/>
          </a:stretch>
        </p:blipFill>
        <p:spPr>
          <a:xfrm>
            <a:off x="4572000" y="1752600"/>
            <a:ext cx="3559175" cy="4343400"/>
          </a:xfrm>
          <a:noFill/>
        </p:spPr>
      </p:pic>
    </p:spTree>
  </p:cSld>
  <p:clrMapOvr>
    <a:masterClrMapping/>
  </p:clrMapOvr>
  <p:transition>
    <p:wipe dir="u"/>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ov58.mpg">
            <a:hlinkClick r:id="" action="ppaction://media"/>
          </p:cNvPr>
          <p:cNvPicPr>
            <a:picLocks noGrp="1" noRot="1" noChangeAspect="1"/>
          </p:cNvPicPr>
          <p:nvPr>
            <p:ph sz="half" idx="2"/>
            <a:videoFile r:link="rId1"/>
          </p:nvPr>
        </p:nvPicPr>
        <p:blipFill>
          <a:blip r:embed="rId4" cstate="print"/>
          <a:stretch>
            <a:fillRect/>
          </a:stretch>
        </p:blipFill>
        <p:spPr>
          <a:xfrm>
            <a:off x="0" y="0"/>
            <a:ext cx="9144000" cy="6858000"/>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180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a:r>
              <a:rPr lang="en-US" dirty="0" smtClean="0">
                <a:latin typeface="Big Caslon"/>
                <a:cs typeface="Big Caslon"/>
              </a:rPr>
              <a:t>Risk Factors </a:t>
            </a:r>
          </a:p>
        </p:txBody>
      </p:sp>
      <p:sp>
        <p:nvSpPr>
          <p:cNvPr id="12291" name="Rectangle 3"/>
          <p:cNvSpPr>
            <a:spLocks noGrp="1" noChangeArrowheads="1"/>
          </p:cNvSpPr>
          <p:nvPr>
            <p:ph idx="1"/>
          </p:nvPr>
        </p:nvSpPr>
        <p:spPr/>
        <p:txBody>
          <a:bodyPr>
            <a:normAutofit lnSpcReduction="10000"/>
          </a:bodyPr>
          <a:lstStyle/>
          <a:p>
            <a:r>
              <a:rPr lang="en-US" dirty="0" smtClean="0">
                <a:latin typeface="Big Caslon"/>
                <a:cs typeface="Big Caslon"/>
              </a:rPr>
              <a:t>Family history ( particularly when the onset is before the age of 50 yrs.)</a:t>
            </a:r>
          </a:p>
          <a:p>
            <a:r>
              <a:rPr lang="en-US" dirty="0" smtClean="0">
                <a:latin typeface="Big Caslon"/>
                <a:cs typeface="Big Caslon"/>
              </a:rPr>
              <a:t>Hypertension</a:t>
            </a:r>
          </a:p>
          <a:p>
            <a:r>
              <a:rPr lang="en-US" dirty="0" smtClean="0">
                <a:latin typeface="Big Caslon"/>
                <a:cs typeface="Big Caslon"/>
              </a:rPr>
              <a:t>Cigarette smoking</a:t>
            </a:r>
          </a:p>
          <a:p>
            <a:r>
              <a:rPr lang="en-US" dirty="0" smtClean="0">
                <a:latin typeface="Big Caslon"/>
                <a:cs typeface="Big Caslon"/>
              </a:rPr>
              <a:t>Male gender</a:t>
            </a:r>
          </a:p>
          <a:p>
            <a:r>
              <a:rPr lang="en-US" dirty="0" smtClean="0">
                <a:latin typeface="Big Caslon"/>
                <a:cs typeface="Big Caslon"/>
              </a:rPr>
              <a:t>Advanced age</a:t>
            </a:r>
          </a:p>
          <a:p>
            <a:r>
              <a:rPr lang="en-US" dirty="0" smtClean="0">
                <a:latin typeface="Big Caslon"/>
                <a:cs typeface="Big Caslon"/>
              </a:rPr>
              <a:t>Diabetes mellitus</a:t>
            </a:r>
          </a:p>
          <a:p>
            <a:r>
              <a:rPr lang="en-US" dirty="0" smtClean="0">
                <a:latin typeface="Big Caslon"/>
                <a:cs typeface="Big Caslon"/>
              </a:rPr>
              <a:t>Physical inactivity (sedentary life style)</a:t>
            </a:r>
          </a:p>
        </p:txBody>
      </p:sp>
    </p:spTree>
  </p:cSld>
  <p:clrMapOvr>
    <a:masterClrMapping/>
  </p:clrMapOvr>
  <p:transition>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a:r>
              <a:rPr lang="en-US" dirty="0" smtClean="0">
                <a:latin typeface="Big Caslon"/>
                <a:cs typeface="Big Caslon"/>
              </a:rPr>
              <a:t>Risk Factors</a:t>
            </a:r>
          </a:p>
        </p:txBody>
      </p:sp>
      <p:sp>
        <p:nvSpPr>
          <p:cNvPr id="13315" name="Rectangle 3"/>
          <p:cNvSpPr>
            <a:spLocks noGrp="1" noChangeArrowheads="1"/>
          </p:cNvSpPr>
          <p:nvPr>
            <p:ph idx="1"/>
          </p:nvPr>
        </p:nvSpPr>
        <p:spPr>
          <a:xfrm>
            <a:off x="685800" y="1447800"/>
            <a:ext cx="7696200" cy="4572000"/>
          </a:xfrm>
        </p:spPr>
        <p:txBody>
          <a:bodyPr>
            <a:normAutofit fontScale="77500" lnSpcReduction="20000"/>
          </a:bodyPr>
          <a:lstStyle/>
          <a:p>
            <a:pPr lvl="1">
              <a:lnSpc>
                <a:spcPct val="90000"/>
              </a:lnSpc>
              <a:buSzPct val="79000"/>
              <a:buFontTx/>
              <a:buNone/>
            </a:pPr>
            <a:endParaRPr lang="en-US" sz="2200" b="1" dirty="0" smtClean="0"/>
          </a:p>
          <a:p>
            <a:pPr>
              <a:lnSpc>
                <a:spcPct val="90000"/>
              </a:lnSpc>
            </a:pPr>
            <a:r>
              <a:rPr lang="en-US" sz="2600" b="1" dirty="0" smtClean="0">
                <a:latin typeface="Big Caslon"/>
                <a:cs typeface="Big Caslon"/>
              </a:rPr>
              <a:t>Obesity  BMI &gt; 30</a:t>
            </a:r>
          </a:p>
          <a:p>
            <a:pPr>
              <a:lnSpc>
                <a:spcPct val="90000"/>
              </a:lnSpc>
            </a:pPr>
            <a:r>
              <a:rPr lang="en-US" sz="2600" b="1" dirty="0" smtClean="0">
                <a:latin typeface="Big Caslon"/>
                <a:cs typeface="Big Caslon"/>
              </a:rPr>
              <a:t>Type A personality</a:t>
            </a:r>
          </a:p>
          <a:p>
            <a:pPr>
              <a:lnSpc>
                <a:spcPct val="90000"/>
              </a:lnSpc>
            </a:pPr>
            <a:r>
              <a:rPr lang="en-US" sz="2600" b="1" dirty="0" smtClean="0">
                <a:latin typeface="Big Caslon"/>
                <a:cs typeface="Big Caslon"/>
              </a:rPr>
              <a:t>Menopause / birth control pills</a:t>
            </a:r>
          </a:p>
          <a:p>
            <a:pPr>
              <a:lnSpc>
                <a:spcPct val="90000"/>
              </a:lnSpc>
            </a:pPr>
            <a:r>
              <a:rPr lang="en-US" sz="2600" b="1" dirty="0" smtClean="0">
                <a:latin typeface="Big Caslon"/>
                <a:cs typeface="Big Caslon"/>
              </a:rPr>
              <a:t>Gout</a:t>
            </a:r>
          </a:p>
          <a:p>
            <a:pPr>
              <a:lnSpc>
                <a:spcPct val="90000"/>
              </a:lnSpc>
            </a:pPr>
            <a:r>
              <a:rPr lang="en-US" sz="2600" b="1" dirty="0" smtClean="0">
                <a:latin typeface="Big Caslon"/>
                <a:cs typeface="Big Caslon"/>
              </a:rPr>
              <a:t>Cardiac transplantation</a:t>
            </a:r>
          </a:p>
          <a:p>
            <a:pPr>
              <a:lnSpc>
                <a:spcPct val="90000"/>
              </a:lnSpc>
            </a:pPr>
            <a:r>
              <a:rPr lang="en-US" sz="2600" b="1" dirty="0" smtClean="0">
                <a:latin typeface="Big Caslon"/>
                <a:cs typeface="Big Caslon"/>
              </a:rPr>
              <a:t>Trace </a:t>
            </a:r>
            <a:r>
              <a:rPr lang="en-US" sz="2600" b="1" dirty="0" smtClean="0">
                <a:solidFill>
                  <a:schemeClr val="tx1">
                    <a:lumMod val="75000"/>
                    <a:lumOff val="25000"/>
                  </a:schemeClr>
                </a:solidFill>
                <a:latin typeface="Big Caslon"/>
                <a:cs typeface="Big Caslon"/>
              </a:rPr>
              <a:t>metals    (Deficiency of several trace elements, such as chromium and silicon, may increase the risk of atherosclerosis )</a:t>
            </a:r>
          </a:p>
          <a:p>
            <a:pPr>
              <a:lnSpc>
                <a:spcPct val="90000"/>
              </a:lnSpc>
            </a:pPr>
            <a:r>
              <a:rPr lang="en-US" sz="2600" b="1" dirty="0" smtClean="0">
                <a:latin typeface="Big Caslon"/>
                <a:cs typeface="Big Caslon"/>
              </a:rPr>
              <a:t>Elevated serum homocysteine levels</a:t>
            </a:r>
          </a:p>
          <a:p>
            <a:pPr>
              <a:lnSpc>
                <a:spcPct val="90000"/>
              </a:lnSpc>
            </a:pPr>
            <a:r>
              <a:rPr lang="en-US" sz="2600" b="1" dirty="0" smtClean="0">
                <a:latin typeface="Big Caslon"/>
                <a:cs typeface="Big Caslon"/>
              </a:rPr>
              <a:t>Hypoestrogenemia in women</a:t>
            </a:r>
          </a:p>
        </p:txBody>
      </p:sp>
    </p:spTree>
  </p:cSld>
  <p:clrMapOvr>
    <a:masterClrMapping/>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a:r>
              <a:rPr lang="en-US" dirty="0" smtClean="0">
                <a:latin typeface="Big Caslon"/>
                <a:cs typeface="Big Caslon"/>
              </a:rPr>
              <a:t>Risk Factors</a:t>
            </a:r>
          </a:p>
        </p:txBody>
      </p:sp>
      <p:sp>
        <p:nvSpPr>
          <p:cNvPr id="14339" name="Rectangle 3"/>
          <p:cNvSpPr>
            <a:spLocks noGrp="1" noChangeArrowheads="1"/>
          </p:cNvSpPr>
          <p:nvPr>
            <p:ph idx="1"/>
          </p:nvPr>
        </p:nvSpPr>
        <p:spPr>
          <a:xfrm>
            <a:off x="533400" y="1752600"/>
            <a:ext cx="8042276" cy="4343400"/>
          </a:xfrm>
        </p:spPr>
        <p:txBody>
          <a:bodyPr/>
          <a:lstStyle/>
          <a:p>
            <a:r>
              <a:rPr lang="en-US" dirty="0" smtClean="0">
                <a:latin typeface="Big Caslon"/>
                <a:cs typeface="Big Caslon"/>
              </a:rPr>
              <a:t>High level of LDL cholesterol</a:t>
            </a:r>
          </a:p>
          <a:p>
            <a:r>
              <a:rPr lang="en-US" dirty="0" smtClean="0">
                <a:latin typeface="Big Caslon"/>
                <a:cs typeface="Big Caslon"/>
              </a:rPr>
              <a:t>Low level of HDL cholesterol</a:t>
            </a:r>
          </a:p>
          <a:p>
            <a:r>
              <a:rPr lang="en-US" dirty="0" smtClean="0">
                <a:latin typeface="Big Caslon"/>
                <a:cs typeface="Big Caslon"/>
              </a:rPr>
              <a:t>The ratio of LDL to HDL cholesterol provides a composite marker of risk.</a:t>
            </a:r>
          </a:p>
          <a:p>
            <a:r>
              <a:rPr lang="en-US" dirty="0" smtClean="0">
                <a:latin typeface="Big Caslon"/>
                <a:cs typeface="Big Caslon"/>
              </a:rPr>
              <a:t>A ratio of &lt; 3 indicates lower risk and a ratio of &gt; 5 indicates a higher risk.</a:t>
            </a:r>
          </a:p>
          <a:p>
            <a:r>
              <a:rPr lang="en-US" dirty="0" smtClean="0">
                <a:latin typeface="Big Caslon"/>
                <a:cs typeface="Big Caslon"/>
              </a:rPr>
              <a:t>Elevated levels of Triglycerides</a:t>
            </a:r>
          </a:p>
        </p:txBody>
      </p:sp>
    </p:spTree>
  </p:cSld>
  <p:clrMapOvr>
    <a:masterClrMapping/>
  </p:clrMapOvr>
  <p:transition>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a:r>
              <a:rPr lang="en-US" dirty="0" smtClean="0">
                <a:latin typeface="Big Caslon"/>
                <a:cs typeface="Big Caslon"/>
              </a:rPr>
              <a:t>Coronary Artery Disease</a:t>
            </a:r>
          </a:p>
        </p:txBody>
      </p:sp>
      <p:sp>
        <p:nvSpPr>
          <p:cNvPr id="15363" name="Rectangle 3"/>
          <p:cNvSpPr>
            <a:spLocks noGrp="1" noChangeArrowheads="1"/>
          </p:cNvSpPr>
          <p:nvPr>
            <p:ph idx="1"/>
          </p:nvPr>
        </p:nvSpPr>
        <p:spPr>
          <a:xfrm>
            <a:off x="609600" y="2133600"/>
            <a:ext cx="7772400" cy="3352800"/>
          </a:xfrm>
        </p:spPr>
        <p:txBody>
          <a:bodyPr/>
          <a:lstStyle/>
          <a:p>
            <a:r>
              <a:rPr lang="en-US" dirty="0" smtClean="0">
                <a:latin typeface="Big Caslon"/>
                <a:cs typeface="Big Caslon"/>
              </a:rPr>
              <a:t>The basic defect in coronary artery disease is inadequate oxygen transport to the myocardium.</a:t>
            </a:r>
          </a:p>
          <a:p>
            <a:r>
              <a:rPr lang="en-US" dirty="0" smtClean="0">
                <a:latin typeface="Big Caslon"/>
                <a:cs typeface="Big Caslon"/>
              </a:rPr>
              <a:t>Total coronary blood flow is </a:t>
            </a:r>
          </a:p>
          <a:p>
            <a:pPr>
              <a:buFont typeface="Wingdings" pitchFamily="2" charset="2"/>
              <a:buNone/>
            </a:pPr>
            <a:r>
              <a:rPr lang="en-US" dirty="0" smtClean="0">
                <a:latin typeface="Big Caslon"/>
                <a:cs typeface="Big Caslon"/>
              </a:rPr>
              <a:t>    70 to 80 ml / 100 Gm of left ventricle. Normally 350 to 400 ml per minute.</a:t>
            </a:r>
          </a:p>
        </p:txBody>
      </p:sp>
    </p:spTree>
  </p:cSld>
  <p:clrMapOvr>
    <a:masterClrMapping/>
  </p:clrMapOvr>
  <p:transition>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en-US" dirty="0" smtClean="0">
                <a:latin typeface="Big Caslon"/>
                <a:cs typeface="Big Caslon"/>
              </a:rPr>
              <a:t>Coronary Artery Disease</a:t>
            </a:r>
          </a:p>
        </p:txBody>
      </p:sp>
      <p:sp>
        <p:nvSpPr>
          <p:cNvPr id="16387" name="Rectangle 3"/>
          <p:cNvSpPr>
            <a:spLocks noGrp="1" noChangeArrowheads="1"/>
          </p:cNvSpPr>
          <p:nvPr>
            <p:ph idx="1"/>
          </p:nvPr>
        </p:nvSpPr>
        <p:spPr/>
        <p:txBody>
          <a:bodyPr/>
          <a:lstStyle/>
          <a:p>
            <a:endParaRPr lang="en-US" dirty="0" smtClean="0"/>
          </a:p>
          <a:p>
            <a:pPr>
              <a:buFont typeface="Wingdings" pitchFamily="2" charset="2"/>
              <a:buNone/>
            </a:pPr>
            <a:endParaRPr lang="en-US" dirty="0" smtClean="0"/>
          </a:p>
        </p:txBody>
      </p:sp>
      <p:sp>
        <p:nvSpPr>
          <p:cNvPr id="16388" name="WordArt 8"/>
          <p:cNvSpPr>
            <a:spLocks noChangeArrowheads="1" noChangeShapeType="1" noTextEdit="1"/>
          </p:cNvSpPr>
          <p:nvPr/>
        </p:nvSpPr>
        <p:spPr bwMode="auto">
          <a:xfrm>
            <a:off x="2667000" y="2590800"/>
            <a:ext cx="3902075" cy="2590800"/>
          </a:xfrm>
          <a:prstGeom prst="rect">
            <a:avLst/>
          </a:prstGeom>
        </p:spPr>
        <p:txBody>
          <a:bodyPr wrap="none" fromWordArt="1">
            <a:prstTxWarp prst="textPlain">
              <a:avLst>
                <a:gd name="adj" fmla="val 51139"/>
              </a:avLst>
            </a:prstTxWarp>
          </a:bodyPr>
          <a:lstStyle/>
          <a:p>
            <a:pPr algn="ctr"/>
            <a:r>
              <a:rPr lang="en-US" sz="3600" kern="10" dirty="0">
                <a:ln w="9525">
                  <a:solidFill>
                    <a:srgbClr val="000000"/>
                  </a:solidFill>
                  <a:round/>
                  <a:headEnd/>
                  <a:tailEnd/>
                </a:ln>
                <a:solidFill>
                  <a:srgbClr val="FF0000"/>
                </a:solidFill>
                <a:latin typeface="Big Caslon"/>
                <a:cs typeface="Big Caslon"/>
              </a:rPr>
              <a:t>When does</a:t>
            </a:r>
          </a:p>
          <a:p>
            <a:pPr algn="ctr"/>
            <a:r>
              <a:rPr lang="en-US" sz="3600" kern="10" dirty="0">
                <a:ln w="9525">
                  <a:solidFill>
                    <a:srgbClr val="000000"/>
                  </a:solidFill>
                  <a:round/>
                  <a:headEnd/>
                  <a:tailEnd/>
                </a:ln>
                <a:solidFill>
                  <a:srgbClr val="FF0000"/>
                </a:solidFill>
                <a:latin typeface="Big Caslon"/>
                <a:cs typeface="Big Caslon"/>
              </a:rPr>
              <a:t>atherosclerosis</a:t>
            </a:r>
          </a:p>
          <a:p>
            <a:pPr algn="ctr"/>
            <a:r>
              <a:rPr lang="en-US" sz="3600" kern="10" dirty="0">
                <a:ln w="9525">
                  <a:solidFill>
                    <a:srgbClr val="000000"/>
                  </a:solidFill>
                  <a:round/>
                  <a:headEnd/>
                  <a:tailEnd/>
                </a:ln>
                <a:solidFill>
                  <a:srgbClr val="FF0000"/>
                </a:solidFill>
                <a:latin typeface="Big Caslon"/>
                <a:cs typeface="Big Caslon"/>
              </a:rPr>
              <a:t>start in an</a:t>
            </a:r>
          </a:p>
          <a:p>
            <a:pPr algn="ctr"/>
            <a:r>
              <a:rPr lang="en-US" sz="3600" kern="10" dirty="0">
                <a:ln w="9525">
                  <a:solidFill>
                    <a:srgbClr val="000000"/>
                  </a:solidFill>
                  <a:round/>
                  <a:headEnd/>
                  <a:tailEnd/>
                </a:ln>
                <a:solidFill>
                  <a:srgbClr val="FF0000"/>
                </a:solidFill>
                <a:latin typeface="Big Caslon"/>
                <a:cs typeface="Big Caslon"/>
              </a:rPr>
              <a:t>individual ?</a:t>
            </a:r>
          </a:p>
        </p:txBody>
      </p:sp>
    </p:spTree>
  </p:cSld>
  <p:clrMapOvr>
    <a:masterClrMapping/>
  </p:clrMapOvr>
  <p:transition>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2" descr="Atherosclerosis"/>
          <p:cNvPicPr>
            <a:picLocks noGrp="1" noChangeAspect="1" noChangeArrowheads="1"/>
          </p:cNvPicPr>
          <p:nvPr>
            <p:ph idx="1"/>
          </p:nvPr>
        </p:nvPicPr>
        <p:blipFill>
          <a:blip r:embed="rId3" cstate="print"/>
          <a:srcRect/>
          <a:stretch>
            <a:fillRect/>
          </a:stretch>
        </p:blipFill>
        <p:spPr>
          <a:xfrm>
            <a:off x="0" y="0"/>
            <a:ext cx="9144000" cy="6858000"/>
          </a:xfrm>
          <a:noFill/>
        </p:spPr>
      </p:pic>
    </p:spTree>
  </p:cSld>
  <p:clrMapOvr>
    <a:masterClrMapping/>
  </p:clrMapOvr>
  <p:transition>
    <p:wipe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209800" y="6400800"/>
            <a:ext cx="1905000" cy="457200"/>
          </a:xfrm>
          <a:prstGeom prst="rect">
            <a:avLst/>
          </a:prstGeom>
          <a:noFill/>
          <a:ln w="12700">
            <a:noFill/>
            <a:miter lim="800000"/>
            <a:headEnd/>
            <a:tailEnd/>
          </a:ln>
        </p:spPr>
        <p:txBody>
          <a:bodyPr wrap="none" anchor="ctr"/>
          <a:lstStyle/>
          <a:p>
            <a:endParaRPr lang="en-US" dirty="0"/>
          </a:p>
        </p:txBody>
      </p:sp>
      <p:sp>
        <p:nvSpPr>
          <p:cNvPr id="18435" name="Rectangle 3"/>
          <p:cNvSpPr>
            <a:spLocks noChangeArrowheads="1"/>
          </p:cNvSpPr>
          <p:nvPr/>
        </p:nvSpPr>
        <p:spPr bwMode="auto">
          <a:xfrm>
            <a:off x="4191000" y="6400800"/>
            <a:ext cx="2895600" cy="457200"/>
          </a:xfrm>
          <a:prstGeom prst="rect">
            <a:avLst/>
          </a:prstGeom>
          <a:noFill/>
          <a:ln w="12700">
            <a:noFill/>
            <a:miter lim="800000"/>
            <a:headEnd/>
            <a:tailEnd/>
          </a:ln>
        </p:spPr>
        <p:txBody>
          <a:bodyPr wrap="none" anchor="ctr"/>
          <a:lstStyle/>
          <a:p>
            <a:endParaRPr lang="en-US" dirty="0"/>
          </a:p>
        </p:txBody>
      </p:sp>
      <p:sp>
        <p:nvSpPr>
          <p:cNvPr id="18436" name="Rectangle 4"/>
          <p:cNvSpPr>
            <a:spLocks noGrp="1" noChangeArrowheads="1"/>
          </p:cNvSpPr>
          <p:nvPr>
            <p:ph type="title"/>
          </p:nvPr>
        </p:nvSpPr>
        <p:spPr>
          <a:noFill/>
        </p:spPr>
        <p:txBody>
          <a:bodyPr/>
          <a:lstStyle/>
          <a:p>
            <a:pPr algn="ctr"/>
            <a:r>
              <a:rPr lang="en-US" dirty="0" smtClean="0">
                <a:latin typeface="Big Caslon"/>
                <a:cs typeface="Big Caslon"/>
              </a:rPr>
              <a:t>Manifestations </a:t>
            </a:r>
          </a:p>
        </p:txBody>
      </p:sp>
      <p:sp>
        <p:nvSpPr>
          <p:cNvPr id="18437" name="Rectangle 5"/>
          <p:cNvSpPr>
            <a:spLocks noGrp="1" noChangeArrowheads="1"/>
          </p:cNvSpPr>
          <p:nvPr>
            <p:ph idx="1"/>
          </p:nvPr>
        </p:nvSpPr>
        <p:spPr>
          <a:xfrm>
            <a:off x="685800" y="1676400"/>
            <a:ext cx="7772400" cy="4953000"/>
          </a:xfrm>
          <a:noFill/>
        </p:spPr>
        <p:txBody>
          <a:bodyPr/>
          <a:lstStyle/>
          <a:p>
            <a:pPr>
              <a:buSzPct val="80000"/>
              <a:buFont typeface="Wingdings" pitchFamily="2" charset="2"/>
              <a:buNone/>
            </a:pPr>
            <a:r>
              <a:rPr lang="en-US" dirty="0" smtClean="0"/>
              <a:t> </a:t>
            </a:r>
          </a:p>
          <a:p>
            <a:pPr>
              <a:buSzPct val="80000"/>
              <a:buFont typeface="Wingdings" pitchFamily="2" charset="2"/>
              <a:buNone/>
            </a:pPr>
            <a:endParaRPr lang="en-US" dirty="0" smtClean="0"/>
          </a:p>
          <a:p>
            <a:pPr lvl="1">
              <a:buSzPct val="79000"/>
            </a:pPr>
            <a:r>
              <a:rPr lang="en-US" sz="3200" b="1" dirty="0" smtClean="0">
                <a:latin typeface="Big Caslon"/>
                <a:cs typeface="Big Caslon"/>
              </a:rPr>
              <a:t>Chronic Stable Angina</a:t>
            </a:r>
          </a:p>
          <a:p>
            <a:pPr lvl="1">
              <a:buSzPct val="79000"/>
            </a:pPr>
            <a:r>
              <a:rPr lang="en-US" sz="3200" b="1" dirty="0" smtClean="0">
                <a:latin typeface="Big Caslon"/>
                <a:cs typeface="Big Caslon"/>
              </a:rPr>
              <a:t>Acute Coronary Syndrome </a:t>
            </a:r>
          </a:p>
          <a:p>
            <a:pPr lvl="1">
              <a:buSzPct val="79000"/>
            </a:pPr>
            <a:r>
              <a:rPr lang="en-US" sz="3200" b="1" dirty="0" smtClean="0">
                <a:latin typeface="Big Caslon"/>
                <a:cs typeface="Big Caslon"/>
              </a:rPr>
              <a:t>Heart failure</a:t>
            </a:r>
          </a:p>
          <a:p>
            <a:pPr lvl="1">
              <a:buSzPct val="79000"/>
            </a:pPr>
            <a:r>
              <a:rPr lang="en-US" sz="3200" b="1" dirty="0" smtClean="0">
                <a:latin typeface="Big Caslon"/>
                <a:cs typeface="Big Caslon"/>
              </a:rPr>
              <a:t>Coronary Artery Disease in Women</a:t>
            </a:r>
          </a:p>
        </p:txBody>
      </p:sp>
    </p:spTree>
  </p:cSld>
  <p:clrMapOvr>
    <a:masterClrMapping/>
  </p:clrMapOvr>
  <p:transition>
    <p:wipe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14"/>
          <p:cNvSpPr>
            <a:spLocks noGrp="1" noChangeArrowheads="1"/>
          </p:cNvSpPr>
          <p:nvPr>
            <p:ph type="title"/>
          </p:nvPr>
        </p:nvSpPr>
        <p:spPr>
          <a:xfrm>
            <a:off x="3505200" y="228600"/>
            <a:ext cx="5638800" cy="762000"/>
          </a:xfrm>
        </p:spPr>
        <p:txBody>
          <a:bodyPr>
            <a:normAutofit/>
          </a:bodyPr>
          <a:lstStyle/>
          <a:p>
            <a:r>
              <a:rPr lang="en-US" sz="4000" dirty="0" smtClean="0">
                <a:latin typeface="Big Caslon"/>
                <a:cs typeface="Big Caslon"/>
              </a:rPr>
              <a:t>Clinical Assessment</a:t>
            </a:r>
          </a:p>
        </p:txBody>
      </p:sp>
      <p:pic>
        <p:nvPicPr>
          <p:cNvPr id="19460" name="Picture 13" descr="carotid"/>
          <p:cNvPicPr>
            <a:picLocks noGrp="1" noChangeAspect="1" noChangeArrowheads="1"/>
          </p:cNvPicPr>
          <p:nvPr>
            <p:ph sz="quarter" idx="1"/>
          </p:nvPr>
        </p:nvPicPr>
        <p:blipFill>
          <a:blip r:embed="rId3" cstate="print"/>
          <a:srcRect/>
          <a:stretch>
            <a:fillRect/>
          </a:stretch>
        </p:blipFill>
        <p:spPr>
          <a:xfrm>
            <a:off x="304800" y="533400"/>
            <a:ext cx="3276600" cy="3352800"/>
          </a:xfrm>
          <a:noFill/>
        </p:spPr>
      </p:pic>
      <p:pic>
        <p:nvPicPr>
          <p:cNvPr id="19458" name="Picture 8" descr="cs20"/>
          <p:cNvPicPr>
            <a:picLocks noGrp="1" noChangeAspect="1" noChangeArrowheads="1"/>
          </p:cNvPicPr>
          <p:nvPr>
            <p:ph sz="quarter" idx="2"/>
          </p:nvPr>
        </p:nvPicPr>
        <p:blipFill>
          <a:blip r:embed="rId4" cstate="print"/>
          <a:srcRect/>
          <a:stretch>
            <a:fillRect/>
          </a:stretch>
        </p:blipFill>
        <p:spPr>
          <a:xfrm>
            <a:off x="304800" y="3962400"/>
            <a:ext cx="3276600" cy="2574925"/>
          </a:xfrm>
          <a:noFill/>
        </p:spPr>
      </p:pic>
      <p:sp>
        <p:nvSpPr>
          <p:cNvPr id="19459" name="Rectangle 7"/>
          <p:cNvSpPr>
            <a:spLocks noGrp="1" noChangeArrowheads="1"/>
          </p:cNvSpPr>
          <p:nvPr>
            <p:ph type="body" sz="half" idx="3"/>
          </p:nvPr>
        </p:nvSpPr>
        <p:spPr/>
        <p:txBody>
          <a:bodyPr/>
          <a:lstStyle/>
          <a:p>
            <a:r>
              <a:rPr lang="en-US" sz="2000" u="sng" dirty="0" smtClean="0">
                <a:latin typeface="Big Caslon"/>
                <a:cs typeface="Big Caslon"/>
              </a:rPr>
              <a:t>A through history and physical examination  is</a:t>
            </a:r>
            <a:r>
              <a:rPr lang="en-US" sz="2000" dirty="0" smtClean="0">
                <a:latin typeface="Big Caslon"/>
                <a:cs typeface="Big Caslon"/>
              </a:rPr>
              <a:t> </a:t>
            </a:r>
            <a:r>
              <a:rPr lang="en-US" sz="2000" u="sng" dirty="0" smtClean="0">
                <a:latin typeface="Big Caslon"/>
                <a:cs typeface="Big Caslon"/>
              </a:rPr>
              <a:t>Essential.</a:t>
            </a:r>
          </a:p>
          <a:p>
            <a:r>
              <a:rPr lang="en-US" sz="2000" dirty="0" smtClean="0">
                <a:latin typeface="Big Caslon"/>
                <a:cs typeface="Big Caslon"/>
              </a:rPr>
              <a:t>Remember that atherosclerosis does not only affect the coronary arteries.</a:t>
            </a:r>
          </a:p>
          <a:p>
            <a:r>
              <a:rPr lang="en-US" sz="2000" dirty="0" smtClean="0">
                <a:latin typeface="Big Caslon"/>
                <a:cs typeface="Big Caslon"/>
              </a:rPr>
              <a:t>Check for signs of stenosis  in the carotids and peripheral arteries too.	</a:t>
            </a:r>
          </a:p>
        </p:txBody>
      </p:sp>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14" descr="CThigh3shot"/>
          <p:cNvPicPr>
            <a:picLocks noGrp="1" noChangeAspect="1" noChangeArrowheads="1"/>
          </p:cNvPicPr>
          <p:nvPr>
            <p:ph type="clipArt" sz="half" idx="2"/>
          </p:nvPr>
        </p:nvPicPr>
        <p:blipFill>
          <a:blip r:embed="rId3" cstate="print"/>
          <a:srcRect/>
          <a:stretch>
            <a:fillRect/>
          </a:stretch>
        </p:blipFill>
        <p:spPr>
          <a:xfrm>
            <a:off x="4343400" y="0"/>
            <a:ext cx="4800600" cy="6858000"/>
          </a:xfrm>
          <a:noFill/>
        </p:spPr>
      </p:pic>
      <p:pic>
        <p:nvPicPr>
          <p:cNvPr id="9219" name="Picture 17" descr="CTcloseDoc1"/>
          <p:cNvPicPr>
            <a:picLocks noChangeAspect="1" noChangeArrowheads="1"/>
          </p:cNvPicPr>
          <p:nvPr/>
        </p:nvPicPr>
        <p:blipFill>
          <a:blip r:embed="rId4" cstate="print"/>
          <a:srcRect/>
          <a:stretch>
            <a:fillRect/>
          </a:stretch>
        </p:blipFill>
        <p:spPr bwMode="auto">
          <a:xfrm>
            <a:off x="0" y="0"/>
            <a:ext cx="4343400" cy="685800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p:txBody>
          <a:bodyPr/>
          <a:lstStyle/>
          <a:p>
            <a:pPr algn="ctr"/>
            <a:r>
              <a:rPr lang="en-US" dirty="0" smtClean="0">
                <a:latin typeface="Big Caslon"/>
                <a:cs typeface="Big Caslon"/>
              </a:rPr>
              <a:t>The Right Coronary Artery</a:t>
            </a:r>
          </a:p>
        </p:txBody>
      </p:sp>
      <p:pic>
        <p:nvPicPr>
          <p:cNvPr id="7" name="Picture 4" descr="rca"/>
          <p:cNvPicPr>
            <a:picLocks noGrp="1" noChangeAspect="1" noChangeArrowheads="1"/>
          </p:cNvPicPr>
          <p:nvPr>
            <p:ph idx="1"/>
          </p:nvPr>
        </p:nvPicPr>
        <p:blipFill>
          <a:blip r:embed="rId3" cstate="print"/>
          <a:srcRect/>
          <a:stretch>
            <a:fillRect/>
          </a:stretch>
        </p:blipFill>
        <p:spPr>
          <a:xfrm>
            <a:off x="1447800" y="1752600"/>
            <a:ext cx="6096000" cy="4518317"/>
          </a:xfrm>
          <a:noFill/>
        </p:spPr>
      </p:pic>
    </p:spTree>
  </p:cSld>
  <p:clrMapOvr>
    <a:masterClrMapping/>
  </p:clrMapOvr>
  <p:transition>
    <p:wipe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p:txBody>
          <a:bodyPr/>
          <a:lstStyle/>
          <a:p>
            <a:pPr algn="ctr"/>
            <a:r>
              <a:rPr lang="en-US" dirty="0" smtClean="0"/>
              <a:t>    </a:t>
            </a:r>
          </a:p>
        </p:txBody>
      </p:sp>
      <p:sp>
        <p:nvSpPr>
          <p:cNvPr id="21507" name="Rectangle 7"/>
          <p:cNvSpPr>
            <a:spLocks noGrp="1" noChangeArrowheads="1"/>
          </p:cNvSpPr>
          <p:nvPr>
            <p:ph type="body" sz="half" idx="1"/>
          </p:nvPr>
        </p:nvSpPr>
        <p:spPr/>
        <p:txBody>
          <a:bodyPr/>
          <a:lstStyle/>
          <a:p>
            <a:endParaRPr lang="en-US" sz="2400" dirty="0" smtClean="0"/>
          </a:p>
          <a:p>
            <a:endParaRPr lang="en-US" sz="2400" dirty="0" smtClean="0"/>
          </a:p>
          <a:p>
            <a:r>
              <a:rPr lang="en-US" sz="3200" dirty="0" smtClean="0">
                <a:latin typeface="Big Caslon"/>
                <a:cs typeface="Big Caslon"/>
              </a:rPr>
              <a:t>The Circumflex Coronary Artery</a:t>
            </a:r>
          </a:p>
        </p:txBody>
      </p:sp>
      <p:pic>
        <p:nvPicPr>
          <p:cNvPr id="21508" name="Picture 4" descr="cxx10"/>
          <p:cNvPicPr>
            <a:picLocks noGrp="1" noChangeAspect="1" noChangeArrowheads="1"/>
          </p:cNvPicPr>
          <p:nvPr>
            <p:ph sz="half" idx="2"/>
          </p:nvPr>
        </p:nvPicPr>
        <p:blipFill>
          <a:blip r:embed="rId3" cstate="print"/>
          <a:srcRect t="4526" b="4526"/>
          <a:stretch>
            <a:fillRect/>
          </a:stretch>
        </p:blipFill>
        <p:spPr>
          <a:noFill/>
        </p:spPr>
      </p:pic>
    </p:spTree>
  </p:cSld>
  <p:clrMapOvr>
    <a:masterClrMapping/>
  </p:clrMapOvr>
  <p:transition>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lad cor"/>
          <p:cNvPicPr>
            <a:picLocks noGrp="1" noChangeAspect="1" noChangeArrowheads="1"/>
          </p:cNvPicPr>
          <p:nvPr>
            <p:ph sz="half" idx="1"/>
          </p:nvPr>
        </p:nvPicPr>
        <p:blipFill>
          <a:blip r:embed="rId3" cstate="print"/>
          <a:srcRect t="4193" b="4193"/>
          <a:stretch>
            <a:fillRect/>
          </a:stretch>
        </p:blipFill>
        <p:spPr>
          <a:noFill/>
        </p:spPr>
      </p:pic>
      <p:sp>
        <p:nvSpPr>
          <p:cNvPr id="22531" name="Rectangle 8"/>
          <p:cNvSpPr>
            <a:spLocks noGrp="1" noChangeArrowheads="1"/>
          </p:cNvSpPr>
          <p:nvPr>
            <p:ph type="body" sz="half" idx="2"/>
          </p:nvPr>
        </p:nvSpPr>
        <p:spPr/>
        <p:txBody>
          <a:bodyPr/>
          <a:lstStyle/>
          <a:p>
            <a:r>
              <a:rPr lang="en-US" sz="2400" dirty="0" smtClean="0">
                <a:latin typeface="Big Caslon"/>
                <a:cs typeface="Big Caslon"/>
              </a:rPr>
              <a:t>The Left Anterior Descending Artery</a:t>
            </a:r>
          </a:p>
          <a:p>
            <a:pPr>
              <a:buFont typeface="Wingdings" pitchFamily="2" charset="2"/>
              <a:buNone/>
            </a:pPr>
            <a:endParaRPr lang="en-US" sz="2400" dirty="0" smtClean="0">
              <a:latin typeface="Big Caslon"/>
              <a:cs typeface="Big Caslon"/>
            </a:endParaRPr>
          </a:p>
          <a:p>
            <a:pPr algn="ctr">
              <a:buFont typeface="Wingdings" pitchFamily="2" charset="2"/>
              <a:buNone/>
            </a:pPr>
            <a:r>
              <a:rPr lang="en-US" sz="2000" dirty="0" smtClean="0">
                <a:latin typeface="Big Caslon"/>
                <a:cs typeface="Big Caslon"/>
              </a:rPr>
              <a:t>(Anterior Interventricular Artery )</a:t>
            </a:r>
          </a:p>
        </p:txBody>
      </p:sp>
    </p:spTree>
  </p:cSld>
  <p:clrMapOvr>
    <a:masterClrMapping/>
  </p:clrMapOvr>
  <p:transition>
    <p:wipe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a:r>
              <a:rPr lang="en-US" dirty="0" smtClean="0">
                <a:latin typeface="Big Caslon"/>
                <a:cs typeface="Big Caslon"/>
              </a:rPr>
              <a:t>Acute Coronary Syndrome</a:t>
            </a:r>
          </a:p>
        </p:txBody>
      </p:sp>
      <p:sp>
        <p:nvSpPr>
          <p:cNvPr id="23555" name="Text Placeholder 3"/>
          <p:cNvSpPr>
            <a:spLocks noGrp="1"/>
          </p:cNvSpPr>
          <p:nvPr>
            <p:ph type="body" sz="half" idx="2"/>
          </p:nvPr>
        </p:nvSpPr>
        <p:spPr>
          <a:xfrm>
            <a:off x="381000" y="1600200"/>
            <a:ext cx="5410200" cy="4114800"/>
          </a:xfrm>
        </p:spPr>
        <p:txBody>
          <a:bodyPr/>
          <a:lstStyle/>
          <a:p>
            <a:endParaRPr lang="en-US" dirty="0" smtClean="0"/>
          </a:p>
          <a:p>
            <a:r>
              <a:rPr lang="en-US" dirty="0" smtClean="0">
                <a:latin typeface="Big Caslon"/>
                <a:cs typeface="Big Caslon"/>
              </a:rPr>
              <a:t>Acute coronary syndromes </a:t>
            </a:r>
            <a:r>
              <a:rPr lang="en-US" sz="2800" b="1" dirty="0" smtClean="0">
                <a:latin typeface="Big Caslon"/>
                <a:cs typeface="Big Caslon"/>
              </a:rPr>
              <a:t>(ACS)</a:t>
            </a:r>
            <a:r>
              <a:rPr lang="en-US" sz="3600" dirty="0" smtClean="0">
                <a:latin typeface="Big Caslon"/>
                <a:cs typeface="Big Caslon"/>
              </a:rPr>
              <a:t> </a:t>
            </a:r>
            <a:r>
              <a:rPr lang="en-US" dirty="0" smtClean="0">
                <a:latin typeface="Big Caslon"/>
                <a:cs typeface="Big Caslon"/>
              </a:rPr>
              <a:t>are conditions characterized by the sudden onset of coronary insufficiency as a result of thrombotic occlusion of one or more coronary arteries </a:t>
            </a:r>
          </a:p>
          <a:p>
            <a:endParaRPr lang="en-US" dirty="0" smtClean="0">
              <a:latin typeface="Big Caslon"/>
              <a:cs typeface="Big Caslon"/>
            </a:endParaRPr>
          </a:p>
        </p:txBody>
      </p:sp>
    </p:spTree>
  </p:cSld>
  <p:clrMapOvr>
    <a:masterClrMapping/>
  </p:clrMapOvr>
  <p:transition>
    <p:wipe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ig Caslon"/>
                <a:cs typeface="Big Caslon"/>
              </a:rPr>
              <a:t>A.C.S</a:t>
            </a:r>
            <a:r>
              <a:rPr lang="en-US" dirty="0" smtClean="0"/>
              <a:t>.</a:t>
            </a:r>
            <a:endParaRPr lang="en-US" dirty="0"/>
          </a:p>
        </p:txBody>
      </p:sp>
      <p:sp>
        <p:nvSpPr>
          <p:cNvPr id="4" name="Text Placeholder 3"/>
          <p:cNvSpPr>
            <a:spLocks noGrp="1"/>
          </p:cNvSpPr>
          <p:nvPr>
            <p:ph type="body" sz="half" idx="2"/>
          </p:nvPr>
        </p:nvSpPr>
        <p:spPr>
          <a:xfrm>
            <a:off x="381000" y="1905000"/>
            <a:ext cx="8458200" cy="4114800"/>
          </a:xfrm>
        </p:spPr>
        <p:txBody>
          <a:bodyPr>
            <a:normAutofit/>
          </a:bodyPr>
          <a:lstStyle/>
          <a:p>
            <a:pPr algn="ctr">
              <a:buNone/>
            </a:pPr>
            <a:r>
              <a:rPr lang="en-US" sz="2600" b="1" dirty="0" smtClean="0">
                <a:solidFill>
                  <a:schemeClr val="tx1">
                    <a:lumMod val="85000"/>
                    <a:lumOff val="15000"/>
                  </a:schemeClr>
                </a:solidFill>
                <a:latin typeface="Big Caslon"/>
                <a:cs typeface="Big Caslon"/>
              </a:rPr>
              <a:t>Three such conditions are identified:</a:t>
            </a:r>
          </a:p>
          <a:p>
            <a:pPr marL="457200" lvl="0" indent="-457200">
              <a:buFont typeface="+mj-lt"/>
              <a:buAutoNum type="alphaUcPeriod"/>
            </a:pPr>
            <a:r>
              <a:rPr lang="en-US" sz="2000" dirty="0" smtClean="0">
                <a:latin typeface="Big Caslon"/>
                <a:cs typeface="Big Caslon"/>
              </a:rPr>
              <a:t>ST-segment elevation myocardial infarction </a:t>
            </a:r>
            <a:r>
              <a:rPr lang="en-US" u="sng" dirty="0" smtClean="0">
                <a:latin typeface="Big Caslon"/>
                <a:cs typeface="Big Caslon"/>
              </a:rPr>
              <a:t>(</a:t>
            </a:r>
            <a:r>
              <a:rPr lang="en-US" dirty="0" smtClean="0">
                <a:latin typeface="Big Caslon"/>
                <a:cs typeface="Big Caslon"/>
              </a:rPr>
              <a:t>STEMI)</a:t>
            </a:r>
            <a:r>
              <a:rPr lang="en-US" sz="2000" dirty="0" smtClean="0">
                <a:latin typeface="Big Caslon"/>
                <a:cs typeface="Big Caslon"/>
              </a:rPr>
              <a:t>is the result of complete and sustained thrombotic coronary occlusion.</a:t>
            </a:r>
          </a:p>
          <a:p>
            <a:pPr marL="457200" lvl="0" indent="-457200">
              <a:buFont typeface="+mj-lt"/>
              <a:buAutoNum type="alphaUcPeriod"/>
            </a:pPr>
            <a:r>
              <a:rPr lang="en-US" sz="2000" dirty="0" smtClean="0">
                <a:latin typeface="Big Caslon"/>
                <a:cs typeface="Big Caslon"/>
              </a:rPr>
              <a:t>Non- ST-segment elevation myocardial infarction (NONE-STEMI)</a:t>
            </a:r>
            <a:endParaRPr lang="en-US" dirty="0" smtClean="0">
              <a:latin typeface="Big Caslon"/>
              <a:cs typeface="Big Caslon"/>
            </a:endParaRPr>
          </a:p>
          <a:p>
            <a:pPr marL="457200" lvl="0" indent="-457200">
              <a:buFont typeface="+mj-lt"/>
              <a:buAutoNum type="alphaUcPeriod" startAt="3"/>
            </a:pPr>
            <a:r>
              <a:rPr lang="en-US" sz="2000" dirty="0" smtClean="0">
                <a:latin typeface="Big Caslon"/>
                <a:cs typeface="Big Caslon"/>
              </a:rPr>
              <a:t> Unstable Angina </a:t>
            </a:r>
            <a:r>
              <a:rPr lang="en-US" sz="3200" dirty="0" smtClean="0">
                <a:latin typeface="Big Caslon"/>
                <a:cs typeface="Big Caslon"/>
              </a:rPr>
              <a:t>(UA)</a:t>
            </a:r>
            <a:endParaRPr lang="en-US" sz="2000" dirty="0" smtClean="0">
              <a:latin typeface="Big Caslon"/>
              <a:cs typeface="Big Caslon"/>
            </a:endParaRPr>
          </a:p>
          <a:p>
            <a:pPr marL="457200" lvl="0" indent="-457200">
              <a:buNone/>
            </a:pPr>
            <a:r>
              <a:rPr lang="en-US" sz="2000" b="1" i="1" u="sng" dirty="0" smtClean="0">
                <a:solidFill>
                  <a:srgbClr val="002060"/>
                </a:solidFill>
                <a:latin typeface="Big Caslon"/>
                <a:cs typeface="Big Caslon"/>
              </a:rPr>
              <a:t>B &amp; C </a:t>
            </a:r>
            <a:r>
              <a:rPr lang="en-US" sz="2000" i="1" dirty="0" smtClean="0">
                <a:solidFill>
                  <a:srgbClr val="002060"/>
                </a:solidFill>
                <a:latin typeface="Big Caslon"/>
                <a:cs typeface="Big Caslon"/>
              </a:rPr>
              <a:t>are the result of either partial thrombotic coronary occlusion or transient complete occlusion with spontaneous revascularization </a:t>
            </a:r>
          </a:p>
          <a:p>
            <a:endParaRPr lang="en-US" sz="2000" dirty="0"/>
          </a:p>
        </p:txBody>
      </p:sp>
    </p:spTree>
  </p:cSld>
  <p:clrMapOvr>
    <a:masterClrMapping/>
  </p:clrMapOvr>
  <p:transition>
    <p:wipe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ig Caslon"/>
                <a:cs typeface="Big Caslon"/>
              </a:rPr>
              <a:t>	ACS Management</a:t>
            </a:r>
            <a:endParaRPr lang="en-US" dirty="0">
              <a:latin typeface="Big Caslon"/>
              <a:cs typeface="Big Caslon"/>
            </a:endParaRPr>
          </a:p>
        </p:txBody>
      </p:sp>
      <p:sp>
        <p:nvSpPr>
          <p:cNvPr id="4" name="Text Placeholder 3"/>
          <p:cNvSpPr>
            <a:spLocks noGrp="1"/>
          </p:cNvSpPr>
          <p:nvPr>
            <p:ph type="body" sz="half" idx="2"/>
          </p:nvPr>
        </p:nvSpPr>
        <p:spPr>
          <a:xfrm>
            <a:off x="457200" y="1905000"/>
            <a:ext cx="8001000" cy="4114800"/>
          </a:xfrm>
        </p:spPr>
        <p:txBody>
          <a:bodyPr/>
          <a:lstStyle/>
          <a:p>
            <a:endParaRPr lang="en-US" dirty="0" smtClean="0"/>
          </a:p>
          <a:p>
            <a:r>
              <a:rPr lang="en-US" dirty="0" smtClean="0">
                <a:latin typeface="Big Caslon"/>
                <a:cs typeface="Big Caslon"/>
              </a:rPr>
              <a:t>Relieve Chest Pain </a:t>
            </a:r>
          </a:p>
          <a:p>
            <a:r>
              <a:rPr lang="en-US" dirty="0" smtClean="0">
                <a:latin typeface="Big Caslon"/>
                <a:cs typeface="Big Caslon"/>
              </a:rPr>
              <a:t>Nitroglycerin 0.4 mg sublingual tablets or aerosol spray is given for up to three doses each 5 minutes apart to relieve chest pain</a:t>
            </a:r>
          </a:p>
          <a:p>
            <a:r>
              <a:rPr lang="en-US" dirty="0" smtClean="0">
                <a:latin typeface="Big Caslon"/>
                <a:cs typeface="Big Caslon"/>
              </a:rPr>
              <a:t>If pain subsides Intravenous Nitroglycerine can be started </a:t>
            </a:r>
          </a:p>
          <a:p>
            <a:endParaRPr lang="en-US" dirty="0" smtClean="0"/>
          </a:p>
        </p:txBody>
      </p:sp>
    </p:spTree>
  </p:cSld>
  <p:clrMapOvr>
    <a:masterClrMapping/>
  </p:clrMapOvr>
  <p:transition>
    <p:wipe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ig Caslon"/>
                <a:cs typeface="Big Caslon"/>
              </a:rPr>
              <a:t>Pain Relief</a:t>
            </a:r>
            <a:endParaRPr lang="en-US" dirty="0">
              <a:latin typeface="Big Caslon"/>
              <a:cs typeface="Big Caslon"/>
            </a:endParaRPr>
          </a:p>
        </p:txBody>
      </p:sp>
      <p:sp>
        <p:nvSpPr>
          <p:cNvPr id="4" name="Text Placeholder 3"/>
          <p:cNvSpPr>
            <a:spLocks noGrp="1"/>
          </p:cNvSpPr>
          <p:nvPr>
            <p:ph type="body" sz="half" idx="2"/>
          </p:nvPr>
        </p:nvSpPr>
        <p:spPr>
          <a:xfrm>
            <a:off x="304800" y="1905000"/>
            <a:ext cx="8153400" cy="4114800"/>
          </a:xfrm>
        </p:spPr>
        <p:txBody>
          <a:bodyPr/>
          <a:lstStyle/>
          <a:p>
            <a:endParaRPr lang="en-US" dirty="0" smtClean="0"/>
          </a:p>
          <a:p>
            <a:r>
              <a:rPr lang="en-US" dirty="0" smtClean="0">
                <a:latin typeface="Big Caslon"/>
                <a:cs typeface="Big Caslon"/>
              </a:rPr>
              <a:t>If chest pain persists after 3 doses of GTN immediate administration of morphine is indicated</a:t>
            </a:r>
          </a:p>
          <a:p>
            <a:r>
              <a:rPr lang="en-US" dirty="0" smtClean="0">
                <a:latin typeface="Big Caslon"/>
                <a:cs typeface="Big Caslon"/>
              </a:rPr>
              <a:t>Aspirin to inhibit platelets aggregation</a:t>
            </a:r>
          </a:p>
          <a:p>
            <a:r>
              <a:rPr lang="en-US" dirty="0" smtClean="0">
                <a:latin typeface="Big Caslon"/>
                <a:cs typeface="Big Caslon"/>
              </a:rPr>
              <a:t>Thienopyridines which irreversibly block surface receptors involved in ADP- induced platelets aggregation. </a:t>
            </a:r>
            <a:r>
              <a:rPr lang="en-US" u="sng" dirty="0" smtClean="0">
                <a:latin typeface="Big Caslon"/>
                <a:cs typeface="Big Caslon"/>
              </a:rPr>
              <a:t>Plavix</a:t>
            </a:r>
            <a:r>
              <a:rPr lang="en-US" dirty="0" smtClean="0">
                <a:latin typeface="Big Caslon"/>
                <a:cs typeface="Big Caslon"/>
              </a:rPr>
              <a:t> is the one mostly used </a:t>
            </a:r>
          </a:p>
          <a:p>
            <a:endParaRPr lang="en-US" dirty="0">
              <a:latin typeface="Big Caslon"/>
              <a:cs typeface="Big Caslon"/>
            </a:endParaRPr>
          </a:p>
        </p:txBody>
      </p:sp>
    </p:spTree>
  </p:cSld>
  <p:clrMapOvr>
    <a:masterClrMapping/>
  </p:clrMapOvr>
  <p:transition>
    <p:wipe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ig Caslon"/>
                <a:cs typeface="Big Caslon"/>
              </a:rPr>
              <a:t>Beta Blockers</a:t>
            </a:r>
            <a:endParaRPr lang="en-US" dirty="0">
              <a:latin typeface="Big Caslon"/>
              <a:cs typeface="Big Caslon"/>
            </a:endParaRPr>
          </a:p>
        </p:txBody>
      </p:sp>
      <p:sp>
        <p:nvSpPr>
          <p:cNvPr id="4" name="Text Placeholder 3"/>
          <p:cNvSpPr>
            <a:spLocks noGrp="1"/>
          </p:cNvSpPr>
          <p:nvPr>
            <p:ph type="body" sz="half" idx="2"/>
          </p:nvPr>
        </p:nvSpPr>
        <p:spPr>
          <a:xfrm>
            <a:off x="838200" y="1981200"/>
            <a:ext cx="8001000" cy="4114800"/>
          </a:xfrm>
        </p:spPr>
        <p:txBody>
          <a:bodyPr/>
          <a:lstStyle/>
          <a:p>
            <a:r>
              <a:rPr lang="en-US" dirty="0" smtClean="0">
                <a:latin typeface="Big Caslon"/>
                <a:cs typeface="Big Caslon"/>
              </a:rPr>
              <a:t>Reduce cardiac work and decrease energy requirements. </a:t>
            </a:r>
          </a:p>
          <a:p>
            <a:r>
              <a:rPr lang="en-US" dirty="0" smtClean="0">
                <a:latin typeface="Big Caslon"/>
                <a:cs typeface="Big Caslon"/>
              </a:rPr>
              <a:t>Recommended for all ACS who don’t  have contraindications for its use </a:t>
            </a:r>
            <a:r>
              <a:rPr lang="en-US" dirty="0" smtClean="0"/>
              <a:t>. The agents most frequently used are Atenolol and Metoprolol. </a:t>
            </a:r>
          </a:p>
          <a:p>
            <a:r>
              <a:rPr lang="en-US" dirty="0" smtClean="0"/>
              <a:t>They are not advised for cocaine –induced MI danger of aggravating coronary vasospasm from unopposed a- receptor activity.  </a:t>
            </a:r>
          </a:p>
          <a:p>
            <a:endParaRPr lang="en-US" dirty="0" smtClean="0">
              <a:latin typeface="Big Caslon"/>
              <a:cs typeface="Big Caslon"/>
            </a:endParaRPr>
          </a:p>
          <a:p>
            <a:endParaRPr lang="en-US" dirty="0" smtClean="0">
              <a:latin typeface="Big Caslon"/>
              <a:cs typeface="Big Caslon"/>
            </a:endParaRPr>
          </a:p>
          <a:p>
            <a:endParaRPr lang="en-US" dirty="0"/>
          </a:p>
        </p:txBody>
      </p:sp>
    </p:spTree>
  </p:cSld>
  <p:clrMapOvr>
    <a:masterClrMapping/>
  </p:clrMapOvr>
  <p:transition>
    <p:wipe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ig Caslon"/>
                <a:cs typeface="Big Caslon"/>
              </a:rPr>
              <a:t>ACE Inhibitors</a:t>
            </a:r>
            <a:endParaRPr lang="en-US" dirty="0">
              <a:latin typeface="Big Caslon"/>
              <a:cs typeface="Big Caslon"/>
            </a:endParaRPr>
          </a:p>
        </p:txBody>
      </p:sp>
      <p:sp>
        <p:nvSpPr>
          <p:cNvPr id="4" name="Text Placeholder 3"/>
          <p:cNvSpPr>
            <a:spLocks noGrp="1"/>
          </p:cNvSpPr>
          <p:nvPr>
            <p:ph type="body" sz="half" idx="2"/>
          </p:nvPr>
        </p:nvSpPr>
        <p:spPr>
          <a:xfrm>
            <a:off x="381000" y="1905000"/>
            <a:ext cx="8077200" cy="4114800"/>
          </a:xfrm>
        </p:spPr>
        <p:txBody>
          <a:bodyPr/>
          <a:lstStyle/>
          <a:p>
            <a:endParaRPr lang="en-US" dirty="0" smtClean="0">
              <a:latin typeface="Big Caslon"/>
              <a:cs typeface="Big Caslon"/>
            </a:endParaRPr>
          </a:p>
          <a:p>
            <a:r>
              <a:rPr lang="en-US" dirty="0" smtClean="0">
                <a:latin typeface="Big Caslon"/>
                <a:cs typeface="Big Caslon"/>
              </a:rPr>
              <a:t>Are vasodilators that reduce cardiac work and decrease energy requirement. </a:t>
            </a:r>
          </a:p>
          <a:p>
            <a:r>
              <a:rPr lang="en-US" dirty="0" smtClean="0">
                <a:latin typeface="Big Caslon"/>
                <a:cs typeface="Big Caslon"/>
              </a:rPr>
              <a:t>They inhibit cardiac remodeling that occurs after coronary reperfusion and contributes to post-Mi heart failure. </a:t>
            </a:r>
          </a:p>
        </p:txBody>
      </p:sp>
    </p:spTree>
  </p:cSld>
  <p:clrMapOvr>
    <a:masterClrMapping/>
  </p:clrMapOvr>
  <p:transition>
    <p:wipe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ig Caslon"/>
                <a:cs typeface="Big Caslon"/>
              </a:rPr>
              <a:t>ACE Inhibitors</a:t>
            </a:r>
            <a:endParaRPr lang="en-US" dirty="0">
              <a:latin typeface="Big Caslon"/>
              <a:cs typeface="Big Caslon"/>
            </a:endParaRPr>
          </a:p>
        </p:txBody>
      </p:sp>
      <p:sp>
        <p:nvSpPr>
          <p:cNvPr id="4" name="Text Placeholder 3"/>
          <p:cNvSpPr>
            <a:spLocks noGrp="1"/>
          </p:cNvSpPr>
          <p:nvPr>
            <p:ph type="body" sz="half" idx="2"/>
          </p:nvPr>
        </p:nvSpPr>
        <p:spPr>
          <a:xfrm>
            <a:off x="457200" y="1905000"/>
            <a:ext cx="8001000" cy="4114800"/>
          </a:xfrm>
        </p:spPr>
        <p:txBody>
          <a:bodyPr/>
          <a:lstStyle/>
          <a:p>
            <a:endParaRPr lang="en-US" dirty="0" smtClean="0"/>
          </a:p>
          <a:p>
            <a:r>
              <a:rPr lang="en-US" dirty="0" smtClean="0">
                <a:latin typeface="Big Caslon"/>
                <a:cs typeface="Big Caslon"/>
              </a:rPr>
              <a:t>Provide a significant survival benefits in patients with anterior MI and acute MI associated with symptomatic heart failure, LV dysfunction EF &lt; 40 and tachycardia. </a:t>
            </a:r>
          </a:p>
          <a:p>
            <a:r>
              <a:rPr lang="en-US" dirty="0" smtClean="0">
                <a:latin typeface="Big Caslon"/>
                <a:cs typeface="Big Caslon"/>
              </a:rPr>
              <a:t>The first dose should be given within 24 hours after onset  of ACS</a:t>
            </a:r>
          </a:p>
          <a:p>
            <a:endParaRPr lang="en-US" dirty="0">
              <a:latin typeface="Big Caslon"/>
              <a:cs typeface="Big Caslon"/>
            </a:endParaRPr>
          </a:p>
        </p:txBody>
      </p:sp>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0" y="0"/>
            <a:ext cx="9144000" cy="341313"/>
          </a:xfrm>
          <a:prstGeom prst="rect">
            <a:avLst/>
          </a:prstGeom>
          <a:gradFill rotWithShape="0">
            <a:gsLst>
              <a:gs pos="0">
                <a:srgbClr val="5594DF"/>
              </a:gs>
              <a:gs pos="100000">
                <a:srgbClr val="E2E7FC"/>
              </a:gs>
            </a:gsLst>
            <a:lin ang="0" scaled="1"/>
          </a:gradFill>
          <a:ln w="9525">
            <a:noFill/>
            <a:miter lim="800000"/>
            <a:headEnd/>
            <a:tailEnd/>
          </a:ln>
          <a:effectLst/>
        </p:spPr>
        <p:txBody>
          <a:bodyPr wrap="none" anchor="ctr"/>
          <a:lstStyle/>
          <a:p>
            <a:pPr algn="ctr"/>
            <a:endParaRPr lang="en-US"/>
          </a:p>
        </p:txBody>
      </p:sp>
      <p:sp>
        <p:nvSpPr>
          <p:cNvPr id="152579" name="Rectangle 3"/>
          <p:cNvSpPr>
            <a:spLocks noGrp="1" noChangeArrowheads="1"/>
          </p:cNvSpPr>
          <p:nvPr>
            <p:ph type="title"/>
          </p:nvPr>
        </p:nvSpPr>
        <p:spPr>
          <a:xfrm>
            <a:off x="457200" y="17463"/>
            <a:ext cx="8229600" cy="290512"/>
          </a:xfrm>
          <a:noFill/>
          <a:ln/>
        </p:spPr>
        <p:txBody>
          <a:bodyPr/>
          <a:lstStyle/>
          <a:p>
            <a:r>
              <a:rPr lang="en-US" sz="1800"/>
              <a:t>Carotid and Jugular Venous Pulses</a:t>
            </a:r>
          </a:p>
        </p:txBody>
      </p:sp>
    </p:spTree>
    <p:controls>
      <p:control spid="203778" name="ShockwaveFlash1" r:id="rId2" imgW="5028571" imgH="6477904"/>
      <p:control spid="203779" name="ShockwaveFlash2" r:id="rId3" imgW="4723810" imgH="6857143"/>
    </p:controls>
  </p:cSld>
  <p:clrMapOvr>
    <a:masterClrMapping/>
  </p:clrMapOvr>
  <p:transition>
    <p:wipe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latin typeface="Big Caslon"/>
                <a:cs typeface="Big Caslon"/>
              </a:rPr>
              <a:t>Angiotensin-Receptor Blockers (ARB)</a:t>
            </a:r>
            <a:endParaRPr lang="en-US" sz="2800" dirty="0">
              <a:latin typeface="Big Caslon"/>
              <a:cs typeface="Big Caslon"/>
            </a:endParaRPr>
          </a:p>
        </p:txBody>
      </p:sp>
      <p:sp>
        <p:nvSpPr>
          <p:cNvPr id="4" name="Text Placeholder 3"/>
          <p:cNvSpPr>
            <a:spLocks noGrp="1"/>
          </p:cNvSpPr>
          <p:nvPr>
            <p:ph type="body" sz="half" idx="2"/>
          </p:nvPr>
        </p:nvSpPr>
        <p:spPr>
          <a:xfrm>
            <a:off x="609600" y="1905000"/>
            <a:ext cx="7848600" cy="4114800"/>
          </a:xfrm>
        </p:spPr>
        <p:txBody>
          <a:bodyPr/>
          <a:lstStyle/>
          <a:p>
            <a:r>
              <a:rPr lang="en-US" dirty="0" smtClean="0">
                <a:latin typeface="Big Caslon"/>
                <a:cs typeface="Big Caslon"/>
              </a:rPr>
              <a:t>Produce a survival benefit equivalent to ACE inhibitors in acute MI associated with LV dysfunction  EF &lt; 40% or symptomatic heart failure. </a:t>
            </a:r>
          </a:p>
          <a:p>
            <a:r>
              <a:rPr lang="en-US" dirty="0" smtClean="0">
                <a:latin typeface="Big Caslon"/>
                <a:cs typeface="Big Caslon"/>
              </a:rPr>
              <a:t>ARBs are considered as a suitable alternative in patients with acute MI complicated by LV dysfunction or heart failure who do not tolerate ACE inhibitors</a:t>
            </a:r>
          </a:p>
        </p:txBody>
      </p:sp>
    </p:spTree>
  </p:cSld>
  <p:clrMapOvr>
    <a:masterClrMapping/>
  </p:clrMapOvr>
  <p:transition>
    <p:wipe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latin typeface="Big Caslon"/>
                <a:cs typeface="Big Caslon"/>
              </a:rPr>
              <a:t>Angiotensin-Receptor Blockers (ARB)</a:t>
            </a:r>
            <a:endParaRPr lang="en-US" sz="2800" dirty="0">
              <a:latin typeface="Big Caslon"/>
              <a:cs typeface="Big Caslon"/>
            </a:endParaRPr>
          </a:p>
        </p:txBody>
      </p:sp>
      <p:sp>
        <p:nvSpPr>
          <p:cNvPr id="4" name="Text Placeholder 3"/>
          <p:cNvSpPr>
            <a:spLocks noGrp="1"/>
          </p:cNvSpPr>
          <p:nvPr>
            <p:ph type="body" sz="half" idx="2"/>
          </p:nvPr>
        </p:nvSpPr>
        <p:spPr>
          <a:xfrm>
            <a:off x="533400" y="1905000"/>
            <a:ext cx="7924800" cy="4114800"/>
          </a:xfrm>
        </p:spPr>
        <p:txBody>
          <a:bodyPr/>
          <a:lstStyle/>
          <a:p>
            <a:endParaRPr lang="en-US" dirty="0" smtClean="0">
              <a:latin typeface="Big Caslon"/>
              <a:cs typeface="Big Caslon"/>
            </a:endParaRPr>
          </a:p>
          <a:p>
            <a:r>
              <a:rPr lang="en-US" dirty="0" smtClean="0">
                <a:latin typeface="Big Caslon"/>
                <a:cs typeface="Big Caslon"/>
              </a:rPr>
              <a:t>Example Valsartan 20 mg initially then gradually increase to a final dose of 160 mg BID by the end of hospitalization.</a:t>
            </a:r>
          </a:p>
          <a:p>
            <a:r>
              <a:rPr lang="en-US" dirty="0" smtClean="0">
                <a:latin typeface="Big Caslon"/>
                <a:cs typeface="Big Caslon"/>
              </a:rPr>
              <a:t> The contraindications are the same as those mentioned for ACE inhibitors</a:t>
            </a:r>
          </a:p>
          <a:p>
            <a:endParaRPr lang="en-US" dirty="0" smtClean="0">
              <a:latin typeface="Big Caslon"/>
              <a:cs typeface="Big Caslon"/>
            </a:endParaRPr>
          </a:p>
          <a:p>
            <a:endParaRPr lang="en-US" dirty="0"/>
          </a:p>
        </p:txBody>
      </p:sp>
    </p:spTree>
  </p:cSld>
  <p:clrMapOvr>
    <a:masterClrMapping/>
  </p:clrMapOvr>
  <p:transition>
    <p:wipe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ig Caslon"/>
                <a:cs typeface="Big Caslon"/>
              </a:rPr>
              <a:t>Reperfusion Therapy</a:t>
            </a:r>
            <a:endParaRPr lang="en-US" dirty="0">
              <a:latin typeface="Big Caslon"/>
              <a:cs typeface="Big Caslon"/>
            </a:endParaRPr>
          </a:p>
        </p:txBody>
      </p:sp>
      <p:sp>
        <p:nvSpPr>
          <p:cNvPr id="3" name="Content Placeholder 2"/>
          <p:cNvSpPr>
            <a:spLocks noGrp="1"/>
          </p:cNvSpPr>
          <p:nvPr>
            <p:ph sz="half" idx="1"/>
          </p:nvPr>
        </p:nvSpPr>
        <p:spPr>
          <a:xfrm>
            <a:off x="457200" y="1752600"/>
            <a:ext cx="8229600" cy="4114800"/>
          </a:xfrm>
        </p:spPr>
        <p:txBody>
          <a:bodyPr>
            <a:normAutofit/>
          </a:bodyPr>
          <a:lstStyle/>
          <a:p>
            <a:pPr marL="0" indent="0">
              <a:buNone/>
            </a:pPr>
            <a:endParaRPr lang="en-US" sz="3200" dirty="0" smtClean="0">
              <a:latin typeface="Big Caslon"/>
              <a:cs typeface="Big Caslon"/>
            </a:endParaRPr>
          </a:p>
          <a:p>
            <a:r>
              <a:rPr lang="en-US" sz="3200" dirty="0" smtClean="0">
                <a:solidFill>
                  <a:schemeClr val="tx1">
                    <a:lumMod val="95000"/>
                    <a:lumOff val="5000"/>
                  </a:schemeClr>
                </a:solidFill>
                <a:latin typeface="Big Caslon"/>
                <a:cs typeface="Big Caslon"/>
              </a:rPr>
              <a:t>Thrombolytic therapy</a:t>
            </a:r>
          </a:p>
          <a:p>
            <a:r>
              <a:rPr lang="en-US" sz="3200" dirty="0" smtClean="0">
                <a:solidFill>
                  <a:srgbClr val="0D0D0D"/>
                </a:solidFill>
                <a:latin typeface="Big Caslon"/>
                <a:cs typeface="Big Caslon"/>
              </a:rPr>
              <a:t>Percutaneous Coronary Intervention (PCI)</a:t>
            </a:r>
          </a:p>
          <a:p>
            <a:endParaRPr lang="en-US" sz="3200" dirty="0">
              <a:solidFill>
                <a:schemeClr val="tx1">
                  <a:lumMod val="95000"/>
                  <a:lumOff val="5000"/>
                </a:schemeClr>
              </a:solidFill>
              <a:latin typeface="Big Caslon"/>
              <a:cs typeface="Big Caslon"/>
            </a:endParaRPr>
          </a:p>
        </p:txBody>
      </p:sp>
    </p:spTree>
  </p:cSld>
  <p:clrMapOvr>
    <a:masterClrMapping/>
  </p:clrMapOvr>
  <p:transition>
    <p:wipe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latin typeface="Big Caslon"/>
                <a:cs typeface="Big Caslon"/>
              </a:rPr>
              <a:t>The Value of The Initial ECG</a:t>
            </a:r>
            <a:endParaRPr lang="en-US" sz="4000" b="1" dirty="0">
              <a:latin typeface="Big Caslon"/>
              <a:cs typeface="Big Caslon"/>
            </a:endParaRPr>
          </a:p>
        </p:txBody>
      </p:sp>
      <p:sp>
        <p:nvSpPr>
          <p:cNvPr id="4" name="Text Placeholder 3"/>
          <p:cNvSpPr>
            <a:spLocks noGrp="1"/>
          </p:cNvSpPr>
          <p:nvPr>
            <p:ph type="body" sz="half" idx="2"/>
          </p:nvPr>
        </p:nvSpPr>
        <p:spPr>
          <a:xfrm>
            <a:off x="304800" y="1905000"/>
            <a:ext cx="8458200" cy="4114800"/>
          </a:xfrm>
        </p:spPr>
        <p:txBody>
          <a:bodyPr/>
          <a:lstStyle/>
          <a:p>
            <a:r>
              <a:rPr lang="en-US" sz="2400" dirty="0" smtClean="0">
                <a:latin typeface="Big Caslon"/>
                <a:cs typeface="Big Caslon"/>
              </a:rPr>
              <a:t>The survival benefit of thrombolytic therapy in acute coronary syndromes is determined by the findings on the initial ECG. </a:t>
            </a:r>
          </a:p>
          <a:p>
            <a:r>
              <a:rPr lang="en-US" sz="2400" dirty="0" smtClean="0">
                <a:latin typeface="Big Caslon"/>
                <a:cs typeface="Big Caslon"/>
              </a:rPr>
              <a:t>Survival is greatest in patients who present with new –onset left bundle branch block and ST-segment elevation in the anterior precordial leads </a:t>
            </a:r>
          </a:p>
          <a:p>
            <a:r>
              <a:rPr lang="en-US" sz="2400" dirty="0" smtClean="0">
                <a:latin typeface="Big Caslon"/>
                <a:cs typeface="Big Caslon"/>
              </a:rPr>
              <a:t>There is no survival benefit in patients with ST- segment depression on the initial ECG</a:t>
            </a:r>
          </a:p>
          <a:p>
            <a:endParaRPr lang="en-US" sz="2400" dirty="0">
              <a:latin typeface="Big Caslon"/>
              <a:cs typeface="Big Caslon"/>
            </a:endParaRPr>
          </a:p>
        </p:txBody>
      </p:sp>
    </p:spTree>
  </p:cSld>
  <p:clrMapOvr>
    <a:masterClrMapping/>
  </p:clrMapOvr>
  <p:transition>
    <p:wipe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ig Caslon"/>
                <a:cs typeface="Big Caslon"/>
              </a:rPr>
              <a:t>Timing</a:t>
            </a:r>
            <a:endParaRPr lang="en-US" dirty="0">
              <a:latin typeface="Big Caslon"/>
              <a:cs typeface="Big Caslon"/>
            </a:endParaRPr>
          </a:p>
        </p:txBody>
      </p:sp>
      <p:sp>
        <p:nvSpPr>
          <p:cNvPr id="4" name="Text Placeholder 3"/>
          <p:cNvSpPr>
            <a:spLocks noGrp="1"/>
          </p:cNvSpPr>
          <p:nvPr>
            <p:ph type="body" sz="half" idx="2"/>
          </p:nvPr>
        </p:nvSpPr>
        <p:spPr>
          <a:xfrm>
            <a:off x="457200" y="1905000"/>
            <a:ext cx="8001000" cy="4114800"/>
          </a:xfrm>
        </p:spPr>
        <p:txBody>
          <a:bodyPr/>
          <a:lstStyle/>
          <a:p>
            <a:r>
              <a:rPr lang="en-US" dirty="0" smtClean="0">
                <a:latin typeface="Big Caslon"/>
                <a:cs typeface="Big Caslon"/>
              </a:rPr>
              <a:t>The survival benefit of thrombolytic therapy is greatest when therapy is initiated in the few hours after the onset of chest pain.</a:t>
            </a:r>
          </a:p>
          <a:p>
            <a:r>
              <a:rPr lang="en-US" dirty="0" smtClean="0">
                <a:latin typeface="Big Caslon"/>
                <a:cs typeface="Big Caslon"/>
              </a:rPr>
              <a:t>Thereafter, the survival benefit declines steadily with time and is negligible or lost when the delay exceeds 12 hours. </a:t>
            </a:r>
          </a:p>
          <a:p>
            <a:endParaRPr lang="en-US" dirty="0">
              <a:latin typeface="Big Caslon"/>
              <a:cs typeface="Big Caslon"/>
            </a:endParaRPr>
          </a:p>
        </p:txBody>
      </p:sp>
    </p:spTree>
  </p:cSld>
  <p:clrMapOvr>
    <a:masterClrMapping/>
  </p:clrMapOvr>
  <p:transition>
    <p:wipe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latin typeface="Big Caslon"/>
                <a:cs typeface="Big Caslon"/>
              </a:rPr>
              <a:t>Selection of Candidates</a:t>
            </a:r>
            <a:endParaRPr lang="en-US" sz="3600" dirty="0">
              <a:latin typeface="Big Caslon"/>
              <a:cs typeface="Big Caslon"/>
            </a:endParaRPr>
          </a:p>
        </p:txBody>
      </p:sp>
      <p:sp>
        <p:nvSpPr>
          <p:cNvPr id="4" name="Text Placeholder 3"/>
          <p:cNvSpPr>
            <a:spLocks noGrp="1"/>
          </p:cNvSpPr>
          <p:nvPr>
            <p:ph type="body" sz="half" idx="2"/>
          </p:nvPr>
        </p:nvSpPr>
        <p:spPr>
          <a:xfrm>
            <a:off x="304800" y="1905000"/>
            <a:ext cx="8153400" cy="4114800"/>
          </a:xfrm>
        </p:spPr>
        <p:txBody>
          <a:bodyPr/>
          <a:lstStyle/>
          <a:p>
            <a:pPr lvl="0"/>
            <a:r>
              <a:rPr lang="en-US" dirty="0" smtClean="0">
                <a:latin typeface="Big Caslon"/>
                <a:cs typeface="Big Caslon"/>
              </a:rPr>
              <a:t>Chest pain for at least 30 minutes but less than 12 hours</a:t>
            </a:r>
          </a:p>
          <a:p>
            <a:pPr lvl="0"/>
            <a:r>
              <a:rPr lang="en-US" dirty="0" smtClean="0">
                <a:latin typeface="Big Caslon"/>
                <a:cs typeface="Big Caslon"/>
              </a:rPr>
              <a:t>A 12-lead ECG that shows ST elevation of 0.1 mV (1mm) or more in two contiguous leads, or a new left bundle branch block</a:t>
            </a:r>
          </a:p>
          <a:p>
            <a:pPr lvl="0"/>
            <a:r>
              <a:rPr lang="en-US" dirty="0" smtClean="0">
                <a:latin typeface="Big Caslon"/>
                <a:cs typeface="Big Caslon"/>
              </a:rPr>
              <a:t>Absence of hypotension or heart failure</a:t>
            </a:r>
          </a:p>
          <a:p>
            <a:endParaRPr lang="en-US" dirty="0">
              <a:latin typeface="Big Caslon"/>
              <a:cs typeface="Big Caslon"/>
            </a:endParaRPr>
          </a:p>
        </p:txBody>
      </p:sp>
    </p:spTree>
  </p:cSld>
  <p:clrMapOvr>
    <a:masterClrMapping/>
  </p:clrMapOvr>
  <p:transition>
    <p:wipe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ig Caslon"/>
                <a:cs typeface="Big Caslon"/>
              </a:rPr>
              <a:t>Fibrinolytic Agents</a:t>
            </a:r>
            <a:endParaRPr lang="en-US" dirty="0">
              <a:latin typeface="Big Caslon"/>
              <a:cs typeface="Big Caslon"/>
            </a:endParaRPr>
          </a:p>
        </p:txBody>
      </p:sp>
      <p:sp>
        <p:nvSpPr>
          <p:cNvPr id="4" name="Text Placeholder 3"/>
          <p:cNvSpPr>
            <a:spLocks noGrp="1"/>
          </p:cNvSpPr>
          <p:nvPr>
            <p:ph type="body" sz="half" idx="2"/>
          </p:nvPr>
        </p:nvSpPr>
        <p:spPr>
          <a:xfrm>
            <a:off x="533400" y="1905000"/>
            <a:ext cx="7924800" cy="4114800"/>
          </a:xfrm>
        </p:spPr>
        <p:txBody>
          <a:bodyPr/>
          <a:lstStyle/>
          <a:p>
            <a:r>
              <a:rPr lang="en-US" dirty="0" smtClean="0">
                <a:latin typeface="Big Caslon"/>
                <a:cs typeface="Big Caslon"/>
              </a:rPr>
              <a:t>Act by converting plasminogen to plasmin, which then breaks fibrin strands into smaller subunits. </a:t>
            </a:r>
          </a:p>
          <a:p>
            <a:r>
              <a:rPr lang="en-US" sz="3200" dirty="0" smtClean="0">
                <a:solidFill>
                  <a:schemeClr val="tx2"/>
                </a:solidFill>
                <a:latin typeface="Big Caslon"/>
                <a:cs typeface="Big Caslon"/>
              </a:rPr>
              <a:t>Streptokinase</a:t>
            </a:r>
            <a:r>
              <a:rPr lang="en-US" dirty="0" smtClean="0">
                <a:latin typeface="Big Caslon"/>
                <a:cs typeface="Big Caslon"/>
              </a:rPr>
              <a:t> is a bacterial protein. It is the least  favored because it acts as an antigen and produces fever 20- 40% of cases, allergic reaction in 5% and accumulation of neutralized antibodies with repeated use</a:t>
            </a:r>
            <a:endParaRPr lang="en-US" dirty="0">
              <a:latin typeface="Big Caslon"/>
              <a:cs typeface="Big Caslon"/>
            </a:endParaRPr>
          </a:p>
        </p:txBody>
      </p:sp>
    </p:spTree>
  </p:cSld>
  <p:clrMapOvr>
    <a:masterClrMapping/>
  </p:clrMapOvr>
  <p:transition>
    <p:wipe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ig Caslon"/>
                <a:cs typeface="Big Caslon"/>
              </a:rPr>
              <a:t>Fibrinolytic Agents</a:t>
            </a:r>
            <a:endParaRPr lang="en-US" dirty="0">
              <a:latin typeface="Big Caslon"/>
              <a:cs typeface="Big Caslon"/>
            </a:endParaRPr>
          </a:p>
        </p:txBody>
      </p:sp>
      <p:sp>
        <p:nvSpPr>
          <p:cNvPr id="4" name="Text Placeholder 3"/>
          <p:cNvSpPr>
            <a:spLocks noGrp="1"/>
          </p:cNvSpPr>
          <p:nvPr>
            <p:ph type="body" sz="half" idx="2"/>
          </p:nvPr>
        </p:nvSpPr>
        <p:spPr>
          <a:xfrm>
            <a:off x="533400" y="1905000"/>
            <a:ext cx="7924800" cy="4114800"/>
          </a:xfrm>
        </p:spPr>
        <p:txBody>
          <a:bodyPr/>
          <a:lstStyle/>
          <a:p>
            <a:r>
              <a:rPr lang="en-US" dirty="0" smtClean="0">
                <a:solidFill>
                  <a:schemeClr val="accent1"/>
                </a:solidFill>
                <a:latin typeface="Big Caslon"/>
                <a:cs typeface="Big Caslon"/>
              </a:rPr>
              <a:t>Alteplase (tPA) </a:t>
            </a:r>
            <a:r>
              <a:rPr lang="en-US" dirty="0" smtClean="0">
                <a:latin typeface="Big Caslon"/>
                <a:cs typeface="Big Caslon"/>
              </a:rPr>
              <a:t>tissue plasminogen activator, is a molecular clone of endogenous plasminogen activator that replaced streptokinase in popularity </a:t>
            </a:r>
          </a:p>
          <a:p>
            <a:r>
              <a:rPr lang="en-US" dirty="0" smtClean="0">
                <a:solidFill>
                  <a:schemeClr val="tx2"/>
                </a:solidFill>
                <a:latin typeface="Big Caslon"/>
                <a:cs typeface="Big Caslon"/>
              </a:rPr>
              <a:t>Retaplase (rPA)</a:t>
            </a:r>
            <a:r>
              <a:rPr lang="en-US" dirty="0" smtClean="0">
                <a:latin typeface="Big Caslon"/>
                <a:cs typeface="Big Caslon"/>
              </a:rPr>
              <a:t>  is a molecular variant of tPA that is given in 2 bolus doses 30 minutes apart. It is easier to give that tPA and produces more rapid clot lysis. No difference in mortality compared to tPA</a:t>
            </a:r>
          </a:p>
          <a:p>
            <a:endParaRPr lang="en-US" dirty="0">
              <a:latin typeface="Big Caslon"/>
              <a:cs typeface="Big Caslon"/>
            </a:endParaRPr>
          </a:p>
        </p:txBody>
      </p:sp>
    </p:spTree>
  </p:cSld>
  <p:clrMapOvr>
    <a:masterClrMapping/>
  </p:clrMapOvr>
  <p:transition>
    <p:wipe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ig Caslon"/>
                <a:cs typeface="Big Caslon"/>
              </a:rPr>
              <a:t>Fibrinolytic Agents</a:t>
            </a:r>
            <a:endParaRPr lang="en-US" dirty="0">
              <a:latin typeface="Big Caslon"/>
              <a:cs typeface="Big Caslon"/>
            </a:endParaRPr>
          </a:p>
        </p:txBody>
      </p:sp>
      <p:sp>
        <p:nvSpPr>
          <p:cNvPr id="4" name="Text Placeholder 3"/>
          <p:cNvSpPr>
            <a:spLocks noGrp="1"/>
          </p:cNvSpPr>
          <p:nvPr>
            <p:ph type="body" sz="half" idx="2"/>
          </p:nvPr>
        </p:nvSpPr>
        <p:spPr>
          <a:xfrm>
            <a:off x="533400" y="1905000"/>
            <a:ext cx="8382000" cy="4114800"/>
          </a:xfrm>
        </p:spPr>
        <p:txBody>
          <a:bodyPr/>
          <a:lstStyle/>
          <a:p>
            <a:r>
              <a:rPr lang="en-US" dirty="0" smtClean="0">
                <a:solidFill>
                  <a:schemeClr val="tx2"/>
                </a:solidFill>
                <a:latin typeface="Big Caslon"/>
                <a:cs typeface="Big Caslon"/>
              </a:rPr>
              <a:t>Tenecteplase (TNK-tPA) </a:t>
            </a:r>
            <a:r>
              <a:rPr lang="en-US" dirty="0" smtClean="0">
                <a:latin typeface="Big Caslon"/>
                <a:cs typeface="Big Caslon"/>
              </a:rPr>
              <a:t>is another variant of tPA that is given as a single bolus.</a:t>
            </a:r>
          </a:p>
          <a:p>
            <a:r>
              <a:rPr lang="en-US" dirty="0" smtClean="0">
                <a:latin typeface="Big Caslon"/>
                <a:cs typeface="Big Caslon"/>
              </a:rPr>
              <a:t> It is the most clots specific fibrinolytic agent and produces the most rapid clot lysis. </a:t>
            </a:r>
          </a:p>
          <a:p>
            <a:r>
              <a:rPr lang="en-US" dirty="0" smtClean="0">
                <a:latin typeface="Big Caslon"/>
                <a:cs typeface="Big Caslon"/>
              </a:rPr>
              <a:t>However, neither of these attributes offers a clinical advantage</a:t>
            </a:r>
            <a:endParaRPr lang="en-US" dirty="0">
              <a:latin typeface="Big Caslon"/>
              <a:cs typeface="Big Caslon"/>
            </a:endParaRPr>
          </a:p>
        </p:txBody>
      </p:sp>
    </p:spTree>
  </p:cSld>
  <p:clrMapOvr>
    <a:masterClrMapping/>
  </p:clrMapOvr>
  <p:transition>
    <p:wipe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latin typeface="Big Caslon"/>
                <a:cs typeface="Big Caslon"/>
              </a:rPr>
              <a:t>Absolute Contraindications to</a:t>
            </a:r>
            <a:br>
              <a:rPr lang="en-US" sz="3200" dirty="0" smtClean="0">
                <a:latin typeface="Big Caslon"/>
                <a:cs typeface="Big Caslon"/>
              </a:rPr>
            </a:br>
            <a:r>
              <a:rPr lang="en-US" sz="3200" dirty="0" smtClean="0">
                <a:latin typeface="Big Caslon"/>
                <a:cs typeface="Big Caslon"/>
              </a:rPr>
              <a:t> Thrombolytic Therapy</a:t>
            </a:r>
            <a:endParaRPr lang="en-US" sz="3200" dirty="0">
              <a:latin typeface="Big Caslon"/>
              <a:cs typeface="Big Caslon"/>
            </a:endParaRPr>
          </a:p>
        </p:txBody>
      </p:sp>
      <p:sp>
        <p:nvSpPr>
          <p:cNvPr id="4" name="Text Placeholder 3"/>
          <p:cNvSpPr>
            <a:spLocks noGrp="1"/>
          </p:cNvSpPr>
          <p:nvPr>
            <p:ph type="body" sz="half" idx="2"/>
          </p:nvPr>
        </p:nvSpPr>
        <p:spPr>
          <a:xfrm>
            <a:off x="0" y="1447800"/>
            <a:ext cx="8915400" cy="4572000"/>
          </a:xfrm>
        </p:spPr>
        <p:txBody>
          <a:bodyPr>
            <a:normAutofit/>
          </a:bodyPr>
          <a:lstStyle/>
          <a:p>
            <a:pPr>
              <a:buNone/>
            </a:pPr>
            <a:endParaRPr lang="en-US" dirty="0" smtClean="0"/>
          </a:p>
          <a:p>
            <a:r>
              <a:rPr lang="en-US" dirty="0" smtClean="0">
                <a:latin typeface="Big Caslon"/>
                <a:cs typeface="Big Caslon"/>
              </a:rPr>
              <a:t>Active bleeding other than menses </a:t>
            </a:r>
          </a:p>
          <a:p>
            <a:r>
              <a:rPr lang="en-US" dirty="0" smtClean="0">
                <a:latin typeface="Big Caslon"/>
                <a:cs typeface="Big Caslon"/>
              </a:rPr>
              <a:t>Malignant intracranial neoplasm (primary or metastatic) </a:t>
            </a:r>
          </a:p>
          <a:p>
            <a:r>
              <a:rPr lang="en-US" dirty="0" smtClean="0">
                <a:latin typeface="Big Caslon"/>
                <a:cs typeface="Big Caslon"/>
              </a:rPr>
              <a:t>Cerebrovascular anomaly (e.g., AV malformation) </a:t>
            </a:r>
            <a:br>
              <a:rPr lang="en-US" dirty="0" smtClean="0">
                <a:latin typeface="Big Caslon"/>
                <a:cs typeface="Big Caslon"/>
              </a:rPr>
            </a:br>
            <a:r>
              <a:rPr lang="en-US" dirty="0" smtClean="0">
                <a:latin typeface="Big Caslon"/>
                <a:cs typeface="Big Caslon"/>
              </a:rPr>
              <a:t>Suspected aortic dissection </a:t>
            </a:r>
          </a:p>
          <a:p>
            <a:r>
              <a:rPr lang="en-US" dirty="0" smtClean="0">
                <a:latin typeface="Big Caslon"/>
                <a:cs typeface="Big Caslon"/>
              </a:rPr>
              <a:t>Ischemic stroke within 3 months (but not within 3 hours) </a:t>
            </a:r>
          </a:p>
          <a:p>
            <a:r>
              <a:rPr lang="en-US" dirty="0" smtClean="0">
                <a:latin typeface="Big Caslon"/>
                <a:cs typeface="Big Caslon"/>
              </a:rPr>
              <a:t>Prior history of intracranial hemorrhage </a:t>
            </a:r>
          </a:p>
          <a:p>
            <a:r>
              <a:rPr lang="en-US" dirty="0" smtClean="0">
                <a:latin typeface="Big Caslon"/>
                <a:cs typeface="Big Caslon"/>
              </a:rPr>
              <a:t>Significant closed-head or facial trauma within 3 months </a:t>
            </a:r>
            <a:endParaRPr lang="en-US" dirty="0">
              <a:latin typeface="Big Caslon"/>
              <a:cs typeface="Big Caslon"/>
            </a:endParaRPr>
          </a:p>
        </p:txBody>
      </p:sp>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4105275" y="0"/>
            <a:ext cx="73025" cy="6858000"/>
            <a:chOff x="2586" y="0"/>
            <a:chExt cx="46" cy="4320"/>
          </a:xfrm>
        </p:grpSpPr>
        <p:sp>
          <p:nvSpPr>
            <p:cNvPr id="1029" name="Rectangle 5"/>
            <p:cNvSpPr>
              <a:spLocks noChangeArrowheads="1"/>
            </p:cNvSpPr>
            <p:nvPr/>
          </p:nvSpPr>
          <p:spPr bwMode="auto">
            <a:xfrm>
              <a:off x="2586" y="0"/>
              <a:ext cx="17" cy="4320"/>
            </a:xfrm>
            <a:prstGeom prst="rect">
              <a:avLst/>
            </a:prstGeom>
            <a:solidFill>
              <a:srgbClr val="DDDDDD"/>
            </a:solidFill>
            <a:ln w="9525">
              <a:noFill/>
              <a:miter lim="800000"/>
              <a:headEnd/>
              <a:tailEnd/>
            </a:ln>
          </p:spPr>
          <p:txBody>
            <a:bodyPr wrap="none" anchor="ctr"/>
            <a:lstStyle/>
            <a:p>
              <a:endParaRPr lang="en-US"/>
            </a:p>
          </p:txBody>
        </p:sp>
        <p:sp>
          <p:nvSpPr>
            <p:cNvPr id="1030" name="Rectangle 6"/>
            <p:cNvSpPr>
              <a:spLocks noChangeArrowheads="1"/>
            </p:cNvSpPr>
            <p:nvPr/>
          </p:nvSpPr>
          <p:spPr bwMode="auto">
            <a:xfrm>
              <a:off x="2598" y="0"/>
              <a:ext cx="12" cy="4320"/>
            </a:xfrm>
            <a:prstGeom prst="rect">
              <a:avLst/>
            </a:prstGeom>
            <a:solidFill>
              <a:srgbClr val="C0C0C0"/>
            </a:solidFill>
            <a:ln w="9525">
              <a:noFill/>
              <a:miter lim="800000"/>
              <a:headEnd/>
              <a:tailEnd/>
            </a:ln>
          </p:spPr>
          <p:txBody>
            <a:bodyPr wrap="none" anchor="ctr"/>
            <a:lstStyle/>
            <a:p>
              <a:endParaRPr lang="en-US"/>
            </a:p>
          </p:txBody>
        </p:sp>
        <p:sp>
          <p:nvSpPr>
            <p:cNvPr id="1031" name="Rectangle 7"/>
            <p:cNvSpPr>
              <a:spLocks noChangeArrowheads="1"/>
            </p:cNvSpPr>
            <p:nvPr/>
          </p:nvSpPr>
          <p:spPr bwMode="auto">
            <a:xfrm>
              <a:off x="2608" y="0"/>
              <a:ext cx="17" cy="4320"/>
            </a:xfrm>
            <a:prstGeom prst="rect">
              <a:avLst/>
            </a:prstGeom>
            <a:solidFill>
              <a:srgbClr val="969696"/>
            </a:solidFill>
            <a:ln w="9525">
              <a:noFill/>
              <a:miter lim="800000"/>
              <a:headEnd/>
              <a:tailEnd/>
            </a:ln>
          </p:spPr>
          <p:txBody>
            <a:bodyPr wrap="none" anchor="ctr"/>
            <a:lstStyle/>
            <a:p>
              <a:endParaRPr lang="en-US"/>
            </a:p>
          </p:txBody>
        </p:sp>
        <p:sp>
          <p:nvSpPr>
            <p:cNvPr id="1032" name="Rectangle 8"/>
            <p:cNvSpPr>
              <a:spLocks noChangeArrowheads="1"/>
            </p:cNvSpPr>
            <p:nvPr/>
          </p:nvSpPr>
          <p:spPr bwMode="auto">
            <a:xfrm>
              <a:off x="2620" y="0"/>
              <a:ext cx="12" cy="4320"/>
            </a:xfrm>
            <a:prstGeom prst="rect">
              <a:avLst/>
            </a:prstGeom>
            <a:solidFill>
              <a:srgbClr val="5F5F5F"/>
            </a:solidFill>
            <a:ln w="9525">
              <a:noFill/>
              <a:miter lim="800000"/>
              <a:headEnd/>
              <a:tailEnd/>
            </a:ln>
          </p:spPr>
          <p:txBody>
            <a:bodyPr wrap="none" anchor="ctr"/>
            <a:lstStyle/>
            <a:p>
              <a:endParaRPr lang="en-US"/>
            </a:p>
          </p:txBody>
        </p:sp>
      </p:grpSp>
      <p:sp>
        <p:nvSpPr>
          <p:cNvPr id="1028" name="Rectangle 8"/>
          <p:cNvSpPr>
            <a:spLocks noChangeArrowheads="1"/>
          </p:cNvSpPr>
          <p:nvPr/>
        </p:nvSpPr>
        <p:spPr bwMode="auto">
          <a:xfrm>
            <a:off x="4572000" y="6211888"/>
            <a:ext cx="4572000" cy="369887"/>
          </a:xfrm>
          <a:prstGeom prst="rect">
            <a:avLst/>
          </a:prstGeom>
          <a:noFill/>
          <a:ln w="9525">
            <a:noFill/>
            <a:miter lim="800000"/>
            <a:headEnd/>
            <a:tailEnd/>
          </a:ln>
        </p:spPr>
        <p:txBody>
          <a:bodyPr>
            <a:spAutoFit/>
          </a:bodyPr>
          <a:lstStyle/>
          <a:p>
            <a:pPr algn="ctr" eaLnBrk="0" hangingPunct="0"/>
            <a:r>
              <a:rPr lang="en-US" b="1" dirty="0" smtClean="0"/>
              <a:t>Arterial or Venous Pulsation?    </a:t>
            </a:r>
            <a:endParaRPr lang="en-US" b="1" dirty="0"/>
          </a:p>
        </p:txBody>
      </p:sp>
    </p:spTree>
    <p:controls>
      <p:control spid="204802" name="ShockwaveFlash1" r:id="rId2" imgW="6706536" imgH="5942857"/>
    </p:controls>
  </p:cSld>
  <p:clrMapOvr>
    <a:masterClrMapping/>
  </p:clrMapOvr>
  <p:transition>
    <p:wipe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latin typeface="Big Caslon"/>
                <a:cs typeface="Big Caslon"/>
              </a:rPr>
              <a:t>Relative Contraindications to</a:t>
            </a:r>
            <a:br>
              <a:rPr lang="en-US" sz="3200" dirty="0" smtClean="0">
                <a:latin typeface="Big Caslon"/>
                <a:cs typeface="Big Caslon"/>
              </a:rPr>
            </a:br>
            <a:r>
              <a:rPr lang="en-US" sz="3200" dirty="0" smtClean="0">
                <a:latin typeface="Big Caslon"/>
                <a:cs typeface="Big Caslon"/>
              </a:rPr>
              <a:t> Thrombolytic Therapy</a:t>
            </a:r>
            <a:endParaRPr lang="en-US" sz="3200" dirty="0">
              <a:latin typeface="Big Caslon"/>
              <a:cs typeface="Big Caslon"/>
            </a:endParaRPr>
          </a:p>
        </p:txBody>
      </p:sp>
      <p:sp>
        <p:nvSpPr>
          <p:cNvPr id="4" name="Text Placeholder 3"/>
          <p:cNvSpPr>
            <a:spLocks noGrp="1"/>
          </p:cNvSpPr>
          <p:nvPr>
            <p:ph type="body" sz="half" idx="2"/>
          </p:nvPr>
        </p:nvSpPr>
        <p:spPr>
          <a:xfrm>
            <a:off x="228600" y="1600200"/>
            <a:ext cx="8305800" cy="4572000"/>
          </a:xfrm>
        </p:spPr>
        <p:txBody>
          <a:bodyPr>
            <a:normAutofit fontScale="92500" lnSpcReduction="10000"/>
          </a:bodyPr>
          <a:lstStyle/>
          <a:p>
            <a:r>
              <a:rPr lang="en-US" sz="1600" b="1" dirty="0" smtClean="0">
                <a:latin typeface="Big Caslon"/>
                <a:cs typeface="Big Caslon"/>
              </a:rPr>
              <a:t>Systolic BP &gt; 180 mm Hg or diastolic BP &gt; 110 mm Hg</a:t>
            </a:r>
          </a:p>
          <a:p>
            <a:r>
              <a:rPr lang="en-US" sz="1600" b="1" dirty="0" smtClean="0">
                <a:latin typeface="Big Caslon"/>
                <a:cs typeface="Big Caslon"/>
              </a:rPr>
              <a:t>Active bleeding within the past 4 weeks </a:t>
            </a:r>
          </a:p>
          <a:p>
            <a:r>
              <a:rPr lang="en-US" sz="1600" b="1" dirty="0" smtClean="0">
                <a:latin typeface="Big Caslon"/>
                <a:cs typeface="Big Caslon"/>
              </a:rPr>
              <a:t>Non-compressible vascular punctures </a:t>
            </a:r>
          </a:p>
          <a:p>
            <a:r>
              <a:rPr lang="en-US" sz="1600" b="1" dirty="0" smtClean="0">
                <a:latin typeface="Big Caslon"/>
                <a:cs typeface="Big Caslon"/>
              </a:rPr>
              <a:t>Major surgery within the past 3 weeks </a:t>
            </a:r>
          </a:p>
          <a:p>
            <a:r>
              <a:rPr lang="en-US" sz="1600" b="1" dirty="0" smtClean="0">
                <a:latin typeface="Big Caslon"/>
                <a:cs typeface="Big Caslon"/>
              </a:rPr>
              <a:t>Traumatic or prolonged (&gt; 10 min) CPR </a:t>
            </a:r>
          </a:p>
          <a:p>
            <a:r>
              <a:rPr lang="en-US" sz="1600" b="1" dirty="0" smtClean="0">
                <a:latin typeface="Big Caslon"/>
                <a:cs typeface="Big Caslon"/>
              </a:rPr>
              <a:t>Ischemic stroke </a:t>
            </a:r>
            <a:r>
              <a:rPr lang="en-US" sz="1600" b="1" i="1" dirty="0" smtClean="0">
                <a:latin typeface="Big Caslon"/>
                <a:cs typeface="Big Caslon"/>
              </a:rPr>
              <a:t>over </a:t>
            </a:r>
            <a:r>
              <a:rPr lang="en-US" sz="1600" b="1" dirty="0" smtClean="0">
                <a:latin typeface="Big Caslon"/>
                <a:cs typeface="Big Caslon"/>
              </a:rPr>
              <a:t>3 months ago </a:t>
            </a:r>
          </a:p>
          <a:p>
            <a:r>
              <a:rPr lang="en-US" sz="1600" b="1" dirty="0" smtClean="0">
                <a:latin typeface="Big Caslon"/>
                <a:cs typeface="Big Caslon"/>
              </a:rPr>
              <a:t>Dementia </a:t>
            </a:r>
          </a:p>
          <a:p>
            <a:r>
              <a:rPr lang="en-US" sz="1600" b="1" dirty="0" smtClean="0">
                <a:latin typeface="Big Caslon"/>
                <a:cs typeface="Big Caslon"/>
              </a:rPr>
              <a:t>Active peptic ulcer disease </a:t>
            </a:r>
          </a:p>
          <a:p>
            <a:r>
              <a:rPr lang="en-US" sz="1600" b="1" dirty="0" smtClean="0">
                <a:latin typeface="Big Caslon"/>
                <a:cs typeface="Big Caslon"/>
              </a:rPr>
              <a:t>Pregnancy </a:t>
            </a:r>
          </a:p>
          <a:p>
            <a:r>
              <a:rPr lang="en-US" sz="1600" b="1" dirty="0" smtClean="0">
                <a:latin typeface="Big Caslon"/>
                <a:cs typeface="Big Caslon"/>
              </a:rPr>
              <a:t>Current use of anticoagulants (the higher the INR, the greater the risk of bleeding) </a:t>
            </a:r>
          </a:p>
          <a:p>
            <a:endParaRPr lang="en-US" sz="1600" dirty="0">
              <a:latin typeface="Big Caslon"/>
              <a:cs typeface="Big Caslon"/>
            </a:endParaRPr>
          </a:p>
        </p:txBody>
      </p:sp>
    </p:spTree>
  </p:cSld>
  <p:clrMapOvr>
    <a:masterClrMapping/>
  </p:clrMapOvr>
  <p:transition>
    <p:wipe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ig Caslon"/>
                <a:cs typeface="Big Caslon"/>
              </a:rPr>
              <a:t>Complications</a:t>
            </a:r>
            <a:endParaRPr lang="en-US" dirty="0">
              <a:latin typeface="Big Caslon"/>
              <a:cs typeface="Big Caslon"/>
            </a:endParaRPr>
          </a:p>
        </p:txBody>
      </p:sp>
      <p:sp>
        <p:nvSpPr>
          <p:cNvPr id="4" name="Text Placeholder 3"/>
          <p:cNvSpPr>
            <a:spLocks noGrp="1"/>
          </p:cNvSpPr>
          <p:nvPr>
            <p:ph type="body" sz="half" idx="2"/>
          </p:nvPr>
        </p:nvSpPr>
        <p:spPr>
          <a:xfrm>
            <a:off x="457200" y="1905000"/>
            <a:ext cx="8001000" cy="4114800"/>
          </a:xfrm>
        </p:spPr>
        <p:txBody>
          <a:bodyPr/>
          <a:lstStyle/>
          <a:p>
            <a:r>
              <a:rPr lang="en-US" dirty="0" smtClean="0">
                <a:latin typeface="Big Caslon"/>
                <a:cs typeface="Big Caslon"/>
              </a:rPr>
              <a:t>The most feared complication of thrombolytic therapy is intra cerebral hemorrhage, which is reported in 0.5</a:t>
            </a:r>
            <a:r>
              <a:rPr lang="en-US" i="1" dirty="0" smtClean="0">
                <a:latin typeface="Big Caslon"/>
                <a:cs typeface="Big Caslon"/>
              </a:rPr>
              <a:t> </a:t>
            </a:r>
            <a:r>
              <a:rPr lang="en-US" dirty="0" smtClean="0">
                <a:latin typeface="Big Caslon"/>
                <a:cs typeface="Big Caslon"/>
              </a:rPr>
              <a:t>to 1 % of cases </a:t>
            </a:r>
          </a:p>
          <a:p>
            <a:r>
              <a:rPr lang="en-US" dirty="0" smtClean="0">
                <a:latin typeface="Big Caslon"/>
                <a:cs typeface="Big Caslon"/>
              </a:rPr>
              <a:t>More common with alteplase when compared to streptokinase</a:t>
            </a:r>
          </a:p>
          <a:p>
            <a:r>
              <a:rPr lang="en-US" dirty="0" smtClean="0">
                <a:latin typeface="Big Caslon"/>
                <a:cs typeface="Big Caslon"/>
              </a:rPr>
              <a:t>There is no difference between alteplase, reteplase, and tenecteplase in the risk of intracerebral bleeding</a:t>
            </a:r>
          </a:p>
          <a:p>
            <a:endParaRPr lang="en-US" dirty="0">
              <a:latin typeface="Big Caslon"/>
              <a:cs typeface="Big Caslon"/>
            </a:endParaRPr>
          </a:p>
        </p:txBody>
      </p:sp>
    </p:spTree>
  </p:cSld>
  <p:clrMapOvr>
    <a:masterClrMapping/>
  </p:clrMapOvr>
  <p:transition>
    <p:wipe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ig Caslon"/>
                <a:cs typeface="Big Caslon"/>
              </a:rPr>
              <a:t>Re-occlusion</a:t>
            </a:r>
            <a:endParaRPr lang="en-US" dirty="0">
              <a:latin typeface="Big Caslon"/>
              <a:cs typeface="Big Caslon"/>
            </a:endParaRPr>
          </a:p>
        </p:txBody>
      </p:sp>
      <p:sp>
        <p:nvSpPr>
          <p:cNvPr id="4" name="Text Placeholder 3"/>
          <p:cNvSpPr>
            <a:spLocks noGrp="1"/>
          </p:cNvSpPr>
          <p:nvPr>
            <p:ph type="body" sz="half" idx="2"/>
          </p:nvPr>
        </p:nvSpPr>
        <p:spPr>
          <a:xfrm>
            <a:off x="457200" y="1905000"/>
            <a:ext cx="8001000" cy="4114800"/>
          </a:xfrm>
        </p:spPr>
        <p:txBody>
          <a:bodyPr/>
          <a:lstStyle/>
          <a:p>
            <a:r>
              <a:rPr lang="en-US" dirty="0" smtClean="0">
                <a:latin typeface="Big Caslon"/>
                <a:cs typeface="Big Caslon"/>
              </a:rPr>
              <a:t>The benefit of thrombolytic therapy is limited by the risk of re-occlusion following clot lysis, which is reported in up to 25% of cases</a:t>
            </a:r>
          </a:p>
          <a:p>
            <a:r>
              <a:rPr lang="en-US" dirty="0" smtClean="0">
                <a:latin typeface="Big Caslon"/>
                <a:cs typeface="Big Caslon"/>
              </a:rPr>
              <a:t>To counteract this process, antithrombotic therapy with heparin and anti platelet agents is given in combination with thrombolytic therapy</a:t>
            </a:r>
          </a:p>
          <a:p>
            <a:endParaRPr lang="en-US" dirty="0">
              <a:latin typeface="Big Caslon"/>
              <a:cs typeface="Big Caslon"/>
            </a:endParaRPr>
          </a:p>
        </p:txBody>
      </p:sp>
    </p:spTree>
  </p:cSld>
  <p:clrMapOvr>
    <a:masterClrMapping/>
  </p:clrMapOvr>
  <p:transition>
    <p:wipe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ig Caslon"/>
                <a:cs typeface="Big Caslon"/>
              </a:rPr>
              <a:t>Coronary Angioplasty</a:t>
            </a:r>
            <a:endParaRPr lang="en-US" dirty="0">
              <a:latin typeface="Big Caslon"/>
              <a:cs typeface="Big Caslon"/>
            </a:endParaRPr>
          </a:p>
        </p:txBody>
      </p:sp>
      <p:sp>
        <p:nvSpPr>
          <p:cNvPr id="4" name="Text Placeholder 3"/>
          <p:cNvSpPr>
            <a:spLocks noGrp="1"/>
          </p:cNvSpPr>
          <p:nvPr>
            <p:ph type="body" sz="half" idx="2"/>
          </p:nvPr>
        </p:nvSpPr>
        <p:spPr>
          <a:xfrm>
            <a:off x="533400" y="1905000"/>
            <a:ext cx="7924800" cy="4114800"/>
          </a:xfrm>
        </p:spPr>
        <p:txBody>
          <a:bodyPr>
            <a:normAutofit/>
          </a:bodyPr>
          <a:lstStyle/>
          <a:p>
            <a:r>
              <a:rPr lang="en-US" dirty="0" smtClean="0">
                <a:latin typeface="Big Caslon"/>
                <a:cs typeface="Big Caslon"/>
              </a:rPr>
              <a:t>The use of balloon-tipped catheters to open occluded arteries (balloon angioplasty) was adapted for use in the coronary arteries in 1977 by a Swiss physician named Andreas Gruntzig.</a:t>
            </a:r>
          </a:p>
          <a:p>
            <a:r>
              <a:rPr lang="en-US" b="1" i="1" dirty="0" smtClean="0">
                <a:solidFill>
                  <a:schemeClr val="tx2"/>
                </a:solidFill>
                <a:latin typeface="Big Caslon"/>
                <a:cs typeface="Big Caslon"/>
              </a:rPr>
              <a:t>P</a:t>
            </a:r>
            <a:r>
              <a:rPr lang="en-US" i="1" dirty="0" smtClean="0">
                <a:solidFill>
                  <a:schemeClr val="tx2"/>
                </a:solidFill>
                <a:latin typeface="Big Caslon"/>
                <a:cs typeface="Big Caslon"/>
              </a:rPr>
              <a:t>ercutaneous </a:t>
            </a:r>
            <a:r>
              <a:rPr lang="en-US" b="1" i="1" dirty="0" smtClean="0">
                <a:solidFill>
                  <a:schemeClr val="tx2"/>
                </a:solidFill>
                <a:latin typeface="Big Caslon"/>
                <a:cs typeface="Big Caslon"/>
              </a:rPr>
              <a:t>T</a:t>
            </a:r>
            <a:r>
              <a:rPr lang="en-US" i="1" dirty="0" smtClean="0">
                <a:solidFill>
                  <a:schemeClr val="tx2"/>
                </a:solidFill>
                <a:latin typeface="Big Caslon"/>
                <a:cs typeface="Big Caslon"/>
              </a:rPr>
              <a:t>ransluminar </a:t>
            </a:r>
            <a:r>
              <a:rPr lang="en-US" b="1" i="1" dirty="0" smtClean="0">
                <a:solidFill>
                  <a:schemeClr val="tx2"/>
                </a:solidFill>
                <a:latin typeface="Big Caslon"/>
                <a:cs typeface="Big Caslon"/>
              </a:rPr>
              <a:t>C</a:t>
            </a:r>
            <a:r>
              <a:rPr lang="en-US" i="1" dirty="0" smtClean="0">
                <a:solidFill>
                  <a:schemeClr val="tx2"/>
                </a:solidFill>
                <a:latin typeface="Big Caslon"/>
                <a:cs typeface="Big Caslon"/>
              </a:rPr>
              <a:t>oronary </a:t>
            </a:r>
            <a:r>
              <a:rPr lang="en-US" b="1" i="1" dirty="0" smtClean="0">
                <a:solidFill>
                  <a:schemeClr val="tx2"/>
                </a:solidFill>
                <a:latin typeface="Big Caslon"/>
                <a:cs typeface="Big Caslon"/>
              </a:rPr>
              <a:t>A</a:t>
            </a:r>
            <a:r>
              <a:rPr lang="en-US" i="1" dirty="0" smtClean="0">
                <a:solidFill>
                  <a:schemeClr val="tx2"/>
                </a:solidFill>
                <a:latin typeface="Big Caslon"/>
                <a:cs typeface="Big Caslon"/>
              </a:rPr>
              <a:t>ngioplasty (</a:t>
            </a:r>
            <a:r>
              <a:rPr lang="en-US" b="1" i="1" dirty="0" smtClean="0">
                <a:solidFill>
                  <a:schemeClr val="tx2"/>
                </a:solidFill>
                <a:latin typeface="Big Caslon"/>
                <a:cs typeface="Big Caslon"/>
              </a:rPr>
              <a:t>PTCA</a:t>
            </a:r>
            <a:r>
              <a:rPr lang="en-US" i="1" dirty="0" smtClean="0">
                <a:solidFill>
                  <a:schemeClr val="tx2"/>
                </a:solidFill>
                <a:latin typeface="Big Caslon"/>
                <a:cs typeface="Big Caslon"/>
              </a:rPr>
              <a:t>) </a:t>
            </a:r>
            <a:r>
              <a:rPr lang="en-US" dirty="0" smtClean="0">
                <a:latin typeface="Big Caslon"/>
                <a:cs typeface="Big Caslon"/>
              </a:rPr>
              <a:t>was adopted in the 1980s as an alternative to thrombolytic therapy for patients with acute myocardial infarction.</a:t>
            </a:r>
          </a:p>
          <a:p>
            <a:endParaRPr lang="en-US" dirty="0">
              <a:latin typeface="Big Caslon"/>
              <a:cs typeface="Big Caslon"/>
            </a:endParaRPr>
          </a:p>
        </p:txBody>
      </p:sp>
    </p:spTree>
  </p:cSld>
  <p:clrMapOvr>
    <a:masterClrMapping/>
  </p:clrMapOvr>
  <p:transition>
    <p:wipe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ig Caslon"/>
                <a:cs typeface="Big Caslon"/>
              </a:rPr>
              <a:t>Coronary Angioplasty</a:t>
            </a:r>
            <a:endParaRPr lang="en-US" dirty="0">
              <a:latin typeface="Big Caslon"/>
              <a:cs typeface="Big Caslon"/>
            </a:endParaRPr>
          </a:p>
        </p:txBody>
      </p:sp>
      <p:sp>
        <p:nvSpPr>
          <p:cNvPr id="4" name="Text Placeholder 3"/>
          <p:cNvSpPr>
            <a:spLocks noGrp="1"/>
          </p:cNvSpPr>
          <p:nvPr>
            <p:ph type="body" sz="half" idx="2"/>
          </p:nvPr>
        </p:nvSpPr>
        <p:spPr>
          <a:xfrm>
            <a:off x="457200" y="1905000"/>
            <a:ext cx="8001000" cy="4114800"/>
          </a:xfrm>
        </p:spPr>
        <p:txBody>
          <a:bodyPr/>
          <a:lstStyle/>
          <a:p>
            <a:r>
              <a:rPr lang="en-US" dirty="0" smtClean="0">
                <a:latin typeface="Big Caslon"/>
                <a:cs typeface="Big Caslon"/>
              </a:rPr>
              <a:t>As a result of improved techniques and the introduction of stents to keep arteries open, coronary angioplasty is now the preferred method of reperfusion therapy for patients with occlusive coronary thrombosis</a:t>
            </a:r>
          </a:p>
          <a:p>
            <a:r>
              <a:rPr lang="en-US" dirty="0" smtClean="0">
                <a:latin typeface="Big Caslon"/>
                <a:cs typeface="Big Caslon"/>
              </a:rPr>
              <a:t>The preferred name now is </a:t>
            </a:r>
            <a:r>
              <a:rPr lang="en-US" dirty="0" smtClean="0">
                <a:solidFill>
                  <a:schemeClr val="tx2"/>
                </a:solidFill>
                <a:latin typeface="Big Caslon"/>
                <a:cs typeface="Big Caslon"/>
              </a:rPr>
              <a:t>Percutaneous Coronary Intervention (PCI)</a:t>
            </a:r>
            <a:endParaRPr lang="en-US" dirty="0">
              <a:solidFill>
                <a:schemeClr val="tx2"/>
              </a:solidFill>
              <a:latin typeface="Big Caslon"/>
              <a:cs typeface="Big Caslon"/>
            </a:endParaRPr>
          </a:p>
        </p:txBody>
      </p:sp>
    </p:spTree>
  </p:cSld>
  <p:clrMapOvr>
    <a:masterClrMapping/>
  </p:clrMapOvr>
  <p:transition>
    <p:wipe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latin typeface="Big Caslon"/>
                <a:cs typeface="Big Caslon"/>
              </a:rPr>
              <a:t>Angioplasty vs. Lytic Therapy </a:t>
            </a:r>
            <a:endParaRPr lang="en-US" sz="3600" dirty="0">
              <a:latin typeface="Big Caslon"/>
              <a:cs typeface="Big Caslon"/>
            </a:endParaRPr>
          </a:p>
        </p:txBody>
      </p:sp>
      <p:sp>
        <p:nvSpPr>
          <p:cNvPr id="4" name="Text Placeholder 3"/>
          <p:cNvSpPr>
            <a:spLocks noGrp="1"/>
          </p:cNvSpPr>
          <p:nvPr>
            <p:ph type="body" sz="half" idx="2"/>
          </p:nvPr>
        </p:nvSpPr>
        <p:spPr>
          <a:xfrm>
            <a:off x="457200" y="1905000"/>
            <a:ext cx="8001000" cy="4114800"/>
          </a:xfrm>
        </p:spPr>
        <p:txBody>
          <a:bodyPr/>
          <a:lstStyle/>
          <a:p>
            <a:r>
              <a:rPr lang="en-US" dirty="0" smtClean="0">
                <a:latin typeface="Big Caslon"/>
                <a:cs typeface="Big Caslon"/>
              </a:rPr>
              <a:t>PCI restores normal flow in infarct-related arteries much more frequently and has a much lower rate of re occlusion than thrombolytic therapy</a:t>
            </a:r>
          </a:p>
          <a:p>
            <a:r>
              <a:rPr lang="en-US" dirty="0" smtClean="0">
                <a:latin typeface="Big Caslon"/>
                <a:cs typeface="Big Caslon"/>
              </a:rPr>
              <a:t>PCI has a lower re infarction rate and a lower mortality rate than thrombolytic therapy</a:t>
            </a:r>
            <a:endParaRPr lang="en-US" dirty="0">
              <a:latin typeface="Big Caslon"/>
              <a:cs typeface="Big Caslon"/>
            </a:endParaRPr>
          </a:p>
        </p:txBody>
      </p:sp>
    </p:spTree>
  </p:cSld>
  <p:clrMapOvr>
    <a:masterClrMapping/>
  </p:clrMapOvr>
  <p:transition>
    <p:wipe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ig Caslon"/>
                <a:cs typeface="Big Caslon"/>
              </a:rPr>
              <a:t>Timing for PCI</a:t>
            </a:r>
            <a:endParaRPr lang="en-US" dirty="0">
              <a:latin typeface="Big Caslon"/>
              <a:cs typeface="Big Caslon"/>
            </a:endParaRPr>
          </a:p>
        </p:txBody>
      </p:sp>
      <p:sp>
        <p:nvSpPr>
          <p:cNvPr id="4" name="Text Placeholder 3"/>
          <p:cNvSpPr>
            <a:spLocks noGrp="1"/>
          </p:cNvSpPr>
          <p:nvPr>
            <p:ph type="body" sz="half" idx="2"/>
          </p:nvPr>
        </p:nvSpPr>
        <p:spPr>
          <a:xfrm>
            <a:off x="533400" y="1905000"/>
            <a:ext cx="7924800" cy="4114800"/>
          </a:xfrm>
        </p:spPr>
        <p:txBody>
          <a:bodyPr/>
          <a:lstStyle/>
          <a:p>
            <a:endParaRPr lang="en-US" dirty="0" smtClean="0"/>
          </a:p>
          <a:p>
            <a:r>
              <a:rPr lang="en-US" dirty="0" smtClean="0">
                <a:latin typeface="Big Caslon"/>
                <a:cs typeface="Big Caslon"/>
              </a:rPr>
              <a:t>In patients with ST-elevation MI who present within 12 hours of symptom onset</a:t>
            </a:r>
          </a:p>
          <a:p>
            <a:r>
              <a:rPr lang="en-US" dirty="0" smtClean="0">
                <a:latin typeface="Big Caslon"/>
                <a:cs typeface="Big Caslon"/>
              </a:rPr>
              <a:t>PCI should be performed within 90 minutes after the patient arrives in the emergency department.</a:t>
            </a:r>
            <a:br>
              <a:rPr lang="en-US" dirty="0" smtClean="0">
                <a:latin typeface="Big Caslon"/>
                <a:cs typeface="Big Caslon"/>
              </a:rPr>
            </a:br>
            <a:endParaRPr lang="en-US" dirty="0">
              <a:latin typeface="Big Caslon"/>
              <a:cs typeface="Big Caslon"/>
            </a:endParaRPr>
          </a:p>
        </p:txBody>
      </p:sp>
    </p:spTree>
  </p:cSld>
  <p:clrMapOvr>
    <a:masterClrMapping/>
  </p:clrMapOvr>
  <p:transition>
    <p:wipe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latin typeface="Big Caslon"/>
                <a:cs typeface="Big Caslon"/>
              </a:rPr>
              <a:t>ADJUNCTS TO REPERFUSIONTHERAPY </a:t>
            </a:r>
            <a:endParaRPr lang="en-US" sz="2800" dirty="0">
              <a:latin typeface="Big Caslon"/>
              <a:cs typeface="Big Caslon"/>
            </a:endParaRPr>
          </a:p>
        </p:txBody>
      </p:sp>
      <p:sp>
        <p:nvSpPr>
          <p:cNvPr id="4" name="Text Placeholder 3"/>
          <p:cNvSpPr>
            <a:spLocks noGrp="1"/>
          </p:cNvSpPr>
          <p:nvPr>
            <p:ph type="body" sz="half" idx="2"/>
          </p:nvPr>
        </p:nvSpPr>
        <p:spPr>
          <a:xfrm>
            <a:off x="228600" y="1905000"/>
            <a:ext cx="8686800" cy="4114800"/>
          </a:xfrm>
        </p:spPr>
        <p:txBody>
          <a:bodyPr/>
          <a:lstStyle/>
          <a:p>
            <a:r>
              <a:rPr lang="en-US" dirty="0" smtClean="0">
                <a:latin typeface="Big Caslon"/>
                <a:cs typeface="Big Caslon"/>
              </a:rPr>
              <a:t>When added to reperfusion therapy (particularly thrombolytic therapy),antithrombotic </a:t>
            </a:r>
            <a:br>
              <a:rPr lang="en-US" dirty="0" smtClean="0">
                <a:latin typeface="Big Caslon"/>
                <a:cs typeface="Big Caslon"/>
              </a:rPr>
            </a:br>
            <a:r>
              <a:rPr lang="en-US" dirty="0" smtClean="0">
                <a:latin typeface="Big Caslon"/>
                <a:cs typeface="Big Caslon"/>
              </a:rPr>
              <a:t>therapy can help to prevent re occlusion and recurrent infarction</a:t>
            </a:r>
          </a:p>
          <a:p>
            <a:r>
              <a:rPr lang="en-US" dirty="0" smtClean="0">
                <a:latin typeface="Big Caslon"/>
                <a:cs typeface="Big Caslon"/>
              </a:rPr>
              <a:t>LMWH is preferred to UFH for patients with unstable angina (UA) and non-STEMI  ACS</a:t>
            </a:r>
          </a:p>
        </p:txBody>
      </p:sp>
    </p:spTree>
  </p:cSld>
  <p:clrMapOvr>
    <a:masterClrMapping/>
  </p:clrMapOvr>
  <p:transition>
    <p:wipe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latin typeface="Big Caslon"/>
                <a:cs typeface="Big Caslon"/>
              </a:rPr>
              <a:t>ADJUNCTS TO REPERFUSIONTHERAPY </a:t>
            </a:r>
            <a:endParaRPr lang="en-US" sz="2800" dirty="0">
              <a:latin typeface="Big Caslon"/>
              <a:cs typeface="Big Caslon"/>
            </a:endParaRPr>
          </a:p>
        </p:txBody>
      </p:sp>
      <p:sp>
        <p:nvSpPr>
          <p:cNvPr id="4" name="Text Placeholder 3"/>
          <p:cNvSpPr>
            <a:spLocks noGrp="1"/>
          </p:cNvSpPr>
          <p:nvPr>
            <p:ph type="body" sz="half" idx="2"/>
          </p:nvPr>
        </p:nvSpPr>
        <p:spPr>
          <a:xfrm>
            <a:off x="457200" y="1905000"/>
            <a:ext cx="8001000" cy="4114800"/>
          </a:xfrm>
        </p:spPr>
        <p:txBody>
          <a:bodyPr/>
          <a:lstStyle/>
          <a:p>
            <a:endParaRPr lang="en-US" dirty="0" smtClean="0">
              <a:latin typeface="Big Caslon"/>
              <a:cs typeface="Big Caslon"/>
            </a:endParaRPr>
          </a:p>
          <a:p>
            <a:r>
              <a:rPr lang="en-US" dirty="0" smtClean="0">
                <a:latin typeface="Big Caslon"/>
                <a:cs typeface="Big Caslon"/>
              </a:rPr>
              <a:t>UFH and LMWH are considered equivalent in patients STEMI who do not undergo reperfusion therapy</a:t>
            </a:r>
          </a:p>
          <a:p>
            <a:r>
              <a:rPr lang="en-US" dirty="0" smtClean="0">
                <a:latin typeface="Big Caslon"/>
                <a:cs typeface="Big Caslon"/>
              </a:rPr>
              <a:t>Despite promising results with LMWH, UFH is recommended for patients with STEMI who undergo reperfusion therapy with fibrinolytic agents or angioplasty </a:t>
            </a:r>
            <a:endParaRPr lang="en-US" dirty="0">
              <a:latin typeface="Big Caslon"/>
              <a:cs typeface="Big Caslon"/>
            </a:endParaRPr>
          </a:p>
        </p:txBody>
      </p:sp>
    </p:spTree>
  </p:cSld>
  <p:clrMapOvr>
    <a:masterClrMapping/>
  </p:clrMapOvr>
  <p:transition>
    <p:wipe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latin typeface="Big Caslon"/>
                <a:cs typeface="Big Caslon"/>
              </a:rPr>
              <a:t>Platelet Glycoprotein Inhibitors  </a:t>
            </a:r>
            <a:endParaRPr lang="en-US" sz="3600" dirty="0">
              <a:latin typeface="Big Caslon"/>
              <a:cs typeface="Big Caslon"/>
            </a:endParaRPr>
          </a:p>
        </p:txBody>
      </p:sp>
      <p:sp>
        <p:nvSpPr>
          <p:cNvPr id="4" name="Text Placeholder 3"/>
          <p:cNvSpPr>
            <a:spLocks noGrp="1"/>
          </p:cNvSpPr>
          <p:nvPr>
            <p:ph type="body" sz="half" idx="2"/>
          </p:nvPr>
        </p:nvSpPr>
        <p:spPr>
          <a:xfrm>
            <a:off x="152400" y="1905000"/>
            <a:ext cx="8686800" cy="4114800"/>
          </a:xfrm>
        </p:spPr>
        <p:txBody>
          <a:bodyPr/>
          <a:lstStyle/>
          <a:p>
            <a:r>
              <a:rPr lang="en-US" b="0" dirty="0" smtClean="0">
                <a:latin typeface="Big Caslon"/>
                <a:cs typeface="Big Caslon"/>
              </a:rPr>
              <a:t>Potent anti platelet agents that block platelet receptors involved in platelet aggregation</a:t>
            </a:r>
          </a:p>
          <a:p>
            <a:r>
              <a:rPr lang="en-US" b="0" dirty="0" smtClean="0">
                <a:latin typeface="Big Caslon"/>
                <a:cs typeface="Big Caslon"/>
              </a:rPr>
              <a:t>There are three platelet glycoprotein inhibitors available for clinical use: </a:t>
            </a:r>
            <a:br>
              <a:rPr lang="en-US" b="0" dirty="0" smtClean="0">
                <a:latin typeface="Big Caslon"/>
                <a:cs typeface="Big Caslon"/>
              </a:rPr>
            </a:br>
            <a:r>
              <a:rPr lang="en-US" i="1" dirty="0" smtClean="0">
                <a:solidFill>
                  <a:schemeClr val="tx2"/>
                </a:solidFill>
                <a:latin typeface="Big Caslon"/>
                <a:cs typeface="Big Caslon"/>
              </a:rPr>
              <a:t>Abciximab</a:t>
            </a:r>
            <a:r>
              <a:rPr lang="en-US" b="0" dirty="0" smtClean="0">
                <a:latin typeface="Big Caslon"/>
                <a:cs typeface="Big Caslon"/>
              </a:rPr>
              <a:t> (ReoPro), </a:t>
            </a:r>
            <a:r>
              <a:rPr lang="en-US" i="1" dirty="0" err="1" smtClean="0">
                <a:solidFill>
                  <a:schemeClr val="tx2"/>
                </a:solidFill>
                <a:latin typeface="Big Caslon"/>
                <a:cs typeface="Big Caslon"/>
              </a:rPr>
              <a:t>Eptifi</a:t>
            </a:r>
            <a:r>
              <a:rPr lang="en-US" i="1" dirty="0" smtClean="0">
                <a:solidFill>
                  <a:schemeClr val="tx2"/>
                </a:solidFill>
                <a:latin typeface="Big Caslon"/>
                <a:cs typeface="Big Caslon"/>
              </a:rPr>
              <a:t> </a:t>
            </a:r>
            <a:r>
              <a:rPr lang="en-US" i="1" dirty="0" err="1" smtClean="0">
                <a:solidFill>
                  <a:schemeClr val="tx2"/>
                </a:solidFill>
                <a:latin typeface="Big Caslon"/>
                <a:cs typeface="Big Caslon"/>
              </a:rPr>
              <a:t>batide</a:t>
            </a:r>
            <a:r>
              <a:rPr lang="en-US" b="0" dirty="0" smtClean="0">
                <a:latin typeface="Big Caslon"/>
                <a:cs typeface="Big Caslon"/>
              </a:rPr>
              <a:t> (Integrilin), and </a:t>
            </a:r>
            <a:r>
              <a:rPr lang="en-US" i="1" dirty="0" smtClean="0">
                <a:solidFill>
                  <a:schemeClr val="tx2"/>
                </a:solidFill>
                <a:latin typeface="Big Caslon"/>
                <a:cs typeface="Big Caslon"/>
              </a:rPr>
              <a:t>Tirofiban</a:t>
            </a:r>
            <a:r>
              <a:rPr lang="en-US" b="0" dirty="0" smtClean="0">
                <a:latin typeface="Big Caslon"/>
                <a:cs typeface="Big Caslon"/>
              </a:rPr>
              <a:t> (Aggrastat). All three are given by intravenous infusion</a:t>
            </a:r>
            <a:endParaRPr lang="en-US" b="0" dirty="0">
              <a:latin typeface="Big Caslon"/>
              <a:cs typeface="Big Caslon"/>
            </a:endParaRPr>
          </a:p>
        </p:txBody>
      </p: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0" y="0"/>
            <a:ext cx="9144000" cy="341313"/>
          </a:xfrm>
          <a:prstGeom prst="rect">
            <a:avLst/>
          </a:prstGeom>
          <a:gradFill rotWithShape="0">
            <a:gsLst>
              <a:gs pos="0">
                <a:srgbClr val="5594DF"/>
              </a:gs>
              <a:gs pos="100000">
                <a:srgbClr val="E2E7FC"/>
              </a:gs>
            </a:gsLst>
            <a:lin ang="0" scaled="1"/>
          </a:gradFill>
          <a:ln w="9525">
            <a:noFill/>
            <a:miter lim="800000"/>
            <a:headEnd/>
            <a:tailEnd/>
          </a:ln>
          <a:effectLst/>
        </p:spPr>
        <p:txBody>
          <a:bodyPr wrap="none" anchor="ctr"/>
          <a:lstStyle/>
          <a:p>
            <a:pPr algn="ctr"/>
            <a:endParaRPr lang="en-US"/>
          </a:p>
        </p:txBody>
      </p:sp>
      <p:sp>
        <p:nvSpPr>
          <p:cNvPr id="152579" name="Rectangle 3"/>
          <p:cNvSpPr>
            <a:spLocks noGrp="1" noChangeArrowheads="1"/>
          </p:cNvSpPr>
          <p:nvPr>
            <p:ph type="title"/>
          </p:nvPr>
        </p:nvSpPr>
        <p:spPr>
          <a:xfrm>
            <a:off x="457200" y="17463"/>
            <a:ext cx="8229600" cy="290512"/>
          </a:xfrm>
          <a:noFill/>
          <a:ln/>
        </p:spPr>
        <p:txBody>
          <a:bodyPr/>
          <a:lstStyle/>
          <a:p>
            <a:r>
              <a:rPr lang="en-US" sz="1800"/>
              <a:t>Carotid and Jugular Venous Pulses</a:t>
            </a:r>
          </a:p>
        </p:txBody>
      </p:sp>
    </p:spTree>
    <p:controls>
      <p:control spid="205826" name="ShockwaveFlash1" r:id="rId2" imgW="7190476" imgH="6516010"/>
    </p:controls>
  </p:cSld>
  <p:clrMapOvr>
    <a:masterClrMapping/>
  </p:clrMapOvr>
  <p:transition>
    <p:wipe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ig Caslon"/>
                <a:cs typeface="Big Caslon"/>
              </a:rPr>
              <a:t>Indications</a:t>
            </a:r>
            <a:endParaRPr lang="en-US" dirty="0">
              <a:latin typeface="Big Caslon"/>
              <a:cs typeface="Big Caslon"/>
            </a:endParaRPr>
          </a:p>
        </p:txBody>
      </p:sp>
      <p:sp>
        <p:nvSpPr>
          <p:cNvPr id="4" name="Text Placeholder 3"/>
          <p:cNvSpPr>
            <a:spLocks noGrp="1"/>
          </p:cNvSpPr>
          <p:nvPr>
            <p:ph type="body" sz="half" idx="2"/>
          </p:nvPr>
        </p:nvSpPr>
        <p:spPr>
          <a:xfrm>
            <a:off x="457200" y="1981200"/>
            <a:ext cx="8001000" cy="4114800"/>
          </a:xfrm>
        </p:spPr>
        <p:txBody>
          <a:bodyPr/>
          <a:lstStyle/>
          <a:p>
            <a:r>
              <a:rPr lang="en-US" dirty="0" smtClean="0">
                <a:latin typeface="Big Caslon"/>
                <a:cs typeface="Big Caslon"/>
              </a:rPr>
              <a:t>Platelet glycoprotein inhibitors are primarily used in patients with UA and non-STEM </a:t>
            </a:r>
            <a:br>
              <a:rPr lang="en-US" dirty="0" smtClean="0">
                <a:latin typeface="Big Caslon"/>
                <a:cs typeface="Big Caslon"/>
              </a:rPr>
            </a:br>
            <a:r>
              <a:rPr lang="en-US" dirty="0" smtClean="0">
                <a:latin typeface="Big Caslon"/>
                <a:cs typeface="Big Caslon"/>
              </a:rPr>
              <a:t>when the following conditions are present </a:t>
            </a:r>
            <a:endParaRPr lang="en-US" dirty="0">
              <a:latin typeface="Big Caslon"/>
              <a:cs typeface="Big Caslon"/>
            </a:endParaRPr>
          </a:p>
        </p:txBody>
      </p:sp>
    </p:spTree>
  </p:cSld>
  <p:clrMapOvr>
    <a:masterClrMapping/>
  </p:clrMapOvr>
  <p:transition>
    <p:wipe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ig Caslon"/>
                <a:cs typeface="Big Caslon"/>
              </a:rPr>
              <a:t>Indications</a:t>
            </a:r>
            <a:endParaRPr lang="en-US" dirty="0">
              <a:latin typeface="Big Caslon"/>
              <a:cs typeface="Big Caslon"/>
            </a:endParaRPr>
          </a:p>
        </p:txBody>
      </p:sp>
      <p:sp>
        <p:nvSpPr>
          <p:cNvPr id="4" name="Text Placeholder 3"/>
          <p:cNvSpPr>
            <a:spLocks noGrp="1"/>
          </p:cNvSpPr>
          <p:nvPr>
            <p:ph type="body" sz="half" idx="2"/>
          </p:nvPr>
        </p:nvSpPr>
        <p:spPr>
          <a:xfrm>
            <a:off x="304800" y="1905000"/>
            <a:ext cx="8534400" cy="4114800"/>
          </a:xfrm>
        </p:spPr>
        <p:txBody>
          <a:bodyPr>
            <a:normAutofit/>
          </a:bodyPr>
          <a:lstStyle/>
          <a:p>
            <a:pPr lvl="0"/>
            <a:r>
              <a:rPr lang="en-US" dirty="0" smtClean="0">
                <a:latin typeface="Big Caslon"/>
                <a:cs typeface="Big Caslon"/>
              </a:rPr>
              <a:t>When coronary angioplasty is planned in the next 24 to 48 hours. </a:t>
            </a:r>
          </a:p>
          <a:p>
            <a:pPr lvl="0"/>
            <a:r>
              <a:rPr lang="en-US" dirty="0" smtClean="0">
                <a:latin typeface="Big Caslon"/>
                <a:cs typeface="Big Caslon"/>
              </a:rPr>
              <a:t>When there is evidence of continuing myocardial ischemia (e.g. recurrent angina or angina at rest with transient ST-segment changes). </a:t>
            </a:r>
          </a:p>
          <a:p>
            <a:r>
              <a:rPr lang="en-US" dirty="0" smtClean="0">
                <a:latin typeface="Big Caslon"/>
                <a:cs typeface="Big Caslon"/>
              </a:rPr>
              <a:t>When there are risk factors for recurrent ischemic events, such as age &gt;75 years, heart failure, new or worsening mitral regurgitation, markedly elevated cardiac troponin levels, and cardiogenic shock</a:t>
            </a:r>
            <a:endParaRPr lang="en-US" dirty="0">
              <a:latin typeface="Big Caslon"/>
              <a:cs typeface="Big Caslon"/>
            </a:endParaRPr>
          </a:p>
        </p:txBody>
      </p:sp>
    </p:spTree>
  </p:cSld>
  <p:clrMapOvr>
    <a:masterClrMapping/>
  </p:clrMapOvr>
  <p:transition>
    <p:wipe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8"/>
          <p:cNvSpPr>
            <a:spLocks noGrp="1" noChangeArrowheads="1"/>
          </p:cNvSpPr>
          <p:nvPr>
            <p:ph type="body" sz="half" idx="2"/>
          </p:nvPr>
        </p:nvSpPr>
        <p:spPr>
          <a:xfrm>
            <a:off x="914400" y="0"/>
            <a:ext cx="7772400" cy="1981200"/>
          </a:xfrm>
        </p:spPr>
        <p:txBody>
          <a:bodyPr/>
          <a:lstStyle/>
          <a:p>
            <a:endParaRPr lang="en-US" sz="2400" dirty="0" smtClean="0"/>
          </a:p>
          <a:p>
            <a:pPr algn="ctr">
              <a:buFont typeface="Wingdings" pitchFamily="2" charset="2"/>
              <a:buNone/>
            </a:pPr>
            <a:r>
              <a:rPr lang="en-US" sz="2400" u="sng" dirty="0" smtClean="0">
                <a:solidFill>
                  <a:srgbClr val="600000"/>
                </a:solidFill>
                <a:latin typeface="Big Caslon"/>
                <a:cs typeface="Big Caslon"/>
              </a:rPr>
              <a:t>The left main coronary artery and its branches</a:t>
            </a:r>
          </a:p>
        </p:txBody>
      </p:sp>
      <p:pic>
        <p:nvPicPr>
          <p:cNvPr id="5" name="Content Placeholder 4" descr="cor"/>
          <p:cNvPicPr>
            <a:picLocks noGrp="1" noChangeAspect="1" noChangeArrowheads="1"/>
          </p:cNvPicPr>
          <p:nvPr>
            <p:ph sz="half" idx="1"/>
          </p:nvPr>
        </p:nvPicPr>
        <p:blipFill>
          <a:blip r:embed="rId3" cstate="print"/>
          <a:srcRect/>
          <a:stretch>
            <a:fillRect/>
          </a:stretch>
        </p:blipFill>
        <p:spPr>
          <a:xfrm>
            <a:off x="533400" y="1600200"/>
            <a:ext cx="7818870" cy="4724400"/>
          </a:xfrm>
          <a:noFill/>
        </p:spPr>
      </p:pic>
    </p:spTree>
  </p:cSld>
  <p:clrMapOvr>
    <a:masterClrMapping/>
  </p:clrMapOvr>
  <p:transition>
    <p:wipe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9"/>
          <p:cNvSpPr txBox="1">
            <a:spLocks noChangeArrowheads="1"/>
          </p:cNvSpPr>
          <p:nvPr/>
        </p:nvSpPr>
        <p:spPr bwMode="auto">
          <a:xfrm>
            <a:off x="838200" y="609600"/>
            <a:ext cx="7696200" cy="1382430"/>
          </a:xfrm>
          <a:prstGeom prst="rect">
            <a:avLst/>
          </a:prstGeom>
          <a:noFill/>
          <a:ln w="12700" algn="ctr">
            <a:noFill/>
            <a:miter lim="800000"/>
            <a:headEnd/>
            <a:tailEnd/>
          </a:ln>
        </p:spPr>
        <p:txBody>
          <a:bodyPr lIns="90488" tIns="44450" rIns="90488" bIns="44450">
            <a:spAutoFit/>
          </a:bodyPr>
          <a:lstStyle/>
          <a:p>
            <a:pPr marL="742950" indent="-285750">
              <a:spcBef>
                <a:spcPct val="50000"/>
              </a:spcBef>
            </a:pPr>
            <a:r>
              <a:rPr lang="en-US" u="sng" dirty="0">
                <a:solidFill>
                  <a:schemeClr val="accent6">
                    <a:lumMod val="50000"/>
                  </a:schemeClr>
                </a:solidFill>
                <a:latin typeface="Big Caslon"/>
                <a:cs typeface="Big Caslon"/>
              </a:rPr>
              <a:t>The left main coronary artery and its branches</a:t>
            </a:r>
            <a:br>
              <a:rPr lang="en-US" u="sng" dirty="0">
                <a:solidFill>
                  <a:schemeClr val="accent6">
                    <a:lumMod val="50000"/>
                  </a:schemeClr>
                </a:solidFill>
                <a:latin typeface="Big Caslon"/>
                <a:cs typeface="Big Caslon"/>
              </a:rPr>
            </a:br>
            <a:endParaRPr lang="en-US" u="sng" dirty="0">
              <a:solidFill>
                <a:schemeClr val="accent6">
                  <a:lumMod val="50000"/>
                </a:schemeClr>
              </a:solidFill>
              <a:latin typeface="Big Caslon"/>
              <a:cs typeface="Big Caslon"/>
            </a:endParaRPr>
          </a:p>
          <a:p>
            <a:pPr marL="742950" indent="-285750">
              <a:spcBef>
                <a:spcPct val="50000"/>
              </a:spcBef>
            </a:pPr>
            <a:endParaRPr lang="en-US" dirty="0"/>
          </a:p>
        </p:txBody>
      </p:sp>
      <p:pic>
        <p:nvPicPr>
          <p:cNvPr id="5" name="Content Placeholder 4" descr="cor"/>
          <p:cNvPicPr>
            <a:picLocks noGrp="1" noChangeAspect="1" noChangeArrowheads="1"/>
          </p:cNvPicPr>
          <p:nvPr>
            <p:ph idx="1"/>
          </p:nvPr>
        </p:nvPicPr>
        <p:blipFill>
          <a:blip r:embed="rId3" cstate="print"/>
          <a:srcRect/>
          <a:stretch>
            <a:fillRect/>
          </a:stretch>
        </p:blipFill>
        <p:spPr bwMode="auto">
          <a:xfrm>
            <a:off x="1066800" y="1447800"/>
            <a:ext cx="7391400" cy="4733365"/>
          </a:xfrm>
          <a:prstGeom prst="rect">
            <a:avLst/>
          </a:prstGeom>
          <a:noFill/>
          <a:ln w="12700">
            <a:noFill/>
            <a:miter lim="800000"/>
            <a:headEnd/>
            <a:tailEnd/>
          </a:ln>
        </p:spPr>
      </p:pic>
    </p:spTree>
  </p:cSld>
  <p:clrMapOvr>
    <a:masterClrMapping/>
  </p:clrMapOvr>
  <p:transition>
    <p:wipe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title"/>
          </p:nvPr>
        </p:nvSpPr>
        <p:spPr/>
        <p:txBody>
          <a:bodyPr/>
          <a:lstStyle/>
          <a:p>
            <a:pPr algn="ctr"/>
            <a:r>
              <a:rPr lang="en-US" b="1" dirty="0" smtClean="0">
                <a:solidFill>
                  <a:schemeClr val="bg2">
                    <a:lumMod val="75000"/>
                  </a:schemeClr>
                </a:solidFill>
                <a:latin typeface="Big Caslon"/>
                <a:cs typeface="Big Caslon"/>
              </a:rPr>
              <a:t>The Right Coronary Artery</a:t>
            </a:r>
          </a:p>
        </p:txBody>
      </p:sp>
      <p:pic>
        <p:nvPicPr>
          <p:cNvPr id="26627" name="Picture 8" descr="Untitled-c2"/>
          <p:cNvPicPr>
            <a:picLocks noGrp="1" noChangeAspect="1" noChangeArrowheads="1"/>
          </p:cNvPicPr>
          <p:nvPr>
            <p:ph idx="1"/>
          </p:nvPr>
        </p:nvPicPr>
        <p:blipFill>
          <a:blip r:embed="rId3" cstate="print"/>
          <a:srcRect t="17618" b="17618"/>
          <a:stretch>
            <a:fillRect/>
          </a:stretch>
        </p:blipFill>
        <p:spPr>
          <a:noFill/>
        </p:spPr>
      </p:pic>
    </p:spTree>
  </p:cSld>
  <p:clrMapOvr>
    <a:masterClrMapping/>
  </p:clrMapOvr>
  <p:transition>
    <p:wipe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7" descr="LAD"/>
          <p:cNvPicPr>
            <a:picLocks noGrp="1" noChangeAspect="1" noChangeArrowheads="1"/>
          </p:cNvPicPr>
          <p:nvPr>
            <p:ph sz="half" idx="1"/>
          </p:nvPr>
        </p:nvPicPr>
        <p:blipFill>
          <a:blip r:embed="rId3" cstate="print"/>
          <a:srcRect/>
          <a:stretch>
            <a:fillRect/>
          </a:stretch>
        </p:blipFill>
        <p:spPr>
          <a:xfrm>
            <a:off x="304800" y="381000"/>
            <a:ext cx="8382000" cy="4800600"/>
          </a:xfrm>
          <a:noFill/>
        </p:spPr>
      </p:pic>
      <p:sp>
        <p:nvSpPr>
          <p:cNvPr id="27650" name="Rectangle 6"/>
          <p:cNvSpPr>
            <a:spLocks noGrp="1" noChangeArrowheads="1"/>
          </p:cNvSpPr>
          <p:nvPr>
            <p:ph type="body" sz="half" idx="2"/>
          </p:nvPr>
        </p:nvSpPr>
        <p:spPr>
          <a:xfrm>
            <a:off x="685800" y="5334000"/>
            <a:ext cx="7772400" cy="914400"/>
          </a:xfrm>
        </p:spPr>
        <p:txBody>
          <a:bodyPr/>
          <a:lstStyle/>
          <a:p>
            <a:pPr algn="ctr">
              <a:lnSpc>
                <a:spcPct val="90000"/>
              </a:lnSpc>
              <a:buFont typeface="Wingdings" pitchFamily="2" charset="2"/>
              <a:buNone/>
            </a:pPr>
            <a:r>
              <a:rPr lang="en-US" sz="2000" b="1" dirty="0" smtClean="0">
                <a:latin typeface="Big Caslon"/>
                <a:cs typeface="Big Caslon"/>
              </a:rPr>
              <a:t>Coronary arteriogram and diagram in RAO projection of severe stenosis of the middle left anterior  descending coronary artery</a:t>
            </a:r>
          </a:p>
        </p:txBody>
      </p:sp>
    </p:spTree>
  </p:cSld>
  <p:clrMapOvr>
    <a:masterClrMapping/>
  </p:clrMapOvr>
  <p:transition>
    <p:wipe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9" descr="cx1"/>
          <p:cNvPicPr>
            <a:picLocks noGrp="1" noChangeAspect="1" noChangeArrowheads="1"/>
          </p:cNvPicPr>
          <p:nvPr>
            <p:ph sz="quarter" idx="1"/>
          </p:nvPr>
        </p:nvPicPr>
        <p:blipFill>
          <a:blip r:embed="rId3" cstate="print"/>
          <a:srcRect/>
          <a:stretch>
            <a:fillRect/>
          </a:stretch>
        </p:blipFill>
        <p:spPr>
          <a:xfrm>
            <a:off x="304800" y="304800"/>
            <a:ext cx="4038600" cy="4038600"/>
          </a:xfrm>
          <a:noFill/>
        </p:spPr>
      </p:pic>
      <p:pic>
        <p:nvPicPr>
          <p:cNvPr id="29699" name="Picture 8" descr="cxx"/>
          <p:cNvPicPr>
            <a:picLocks noGrp="1" noChangeAspect="1" noChangeArrowheads="1"/>
          </p:cNvPicPr>
          <p:nvPr>
            <p:ph sz="quarter" idx="2"/>
          </p:nvPr>
        </p:nvPicPr>
        <p:blipFill>
          <a:blip r:embed="rId4" cstate="print"/>
          <a:srcRect/>
          <a:stretch>
            <a:fillRect/>
          </a:stretch>
        </p:blipFill>
        <p:spPr>
          <a:xfrm>
            <a:off x="4648200" y="304800"/>
            <a:ext cx="4114800" cy="4038600"/>
          </a:xfrm>
          <a:noFill/>
        </p:spPr>
      </p:pic>
      <p:sp>
        <p:nvSpPr>
          <p:cNvPr id="29698" name="Rectangle 7"/>
          <p:cNvSpPr>
            <a:spLocks noGrp="1" noChangeArrowheads="1"/>
          </p:cNvSpPr>
          <p:nvPr>
            <p:ph type="body" sz="half" idx="3"/>
          </p:nvPr>
        </p:nvSpPr>
        <p:spPr>
          <a:xfrm>
            <a:off x="685800" y="4800600"/>
            <a:ext cx="7772400" cy="914400"/>
          </a:xfrm>
        </p:spPr>
        <p:txBody>
          <a:bodyPr/>
          <a:lstStyle/>
          <a:p>
            <a:pPr algn="ctr">
              <a:buFont typeface="Wingdings" pitchFamily="2" charset="2"/>
              <a:buNone/>
            </a:pPr>
            <a:r>
              <a:rPr lang="en-US" sz="2400" dirty="0" smtClean="0">
                <a:latin typeface="Big Caslon"/>
                <a:cs typeface="Big Caslon"/>
              </a:rPr>
              <a:t>Middle of the Circumflex Coronary Artery lesion in a RAO caudal view</a:t>
            </a:r>
          </a:p>
        </p:txBody>
      </p:sp>
    </p:spTree>
  </p:cSld>
  <p:clrMapOvr>
    <a:masterClrMapping/>
  </p:clrMapOvr>
  <p:transition>
    <p:wipe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9" descr="rc1"/>
          <p:cNvPicPr>
            <a:picLocks noGrp="1" noChangeAspect="1" noChangeArrowheads="1"/>
          </p:cNvPicPr>
          <p:nvPr>
            <p:ph sz="quarter" idx="1"/>
          </p:nvPr>
        </p:nvPicPr>
        <p:blipFill>
          <a:blip r:embed="rId3" cstate="print"/>
          <a:srcRect/>
          <a:stretch>
            <a:fillRect/>
          </a:stretch>
        </p:blipFill>
        <p:spPr>
          <a:xfrm>
            <a:off x="533400" y="381000"/>
            <a:ext cx="4191000" cy="4267200"/>
          </a:xfrm>
          <a:noFill/>
        </p:spPr>
      </p:pic>
      <p:pic>
        <p:nvPicPr>
          <p:cNvPr id="30723" name="Picture 8" descr="rc2"/>
          <p:cNvPicPr>
            <a:picLocks noGrp="1" noChangeAspect="1" noChangeArrowheads="1"/>
          </p:cNvPicPr>
          <p:nvPr>
            <p:ph sz="quarter" idx="2"/>
          </p:nvPr>
        </p:nvPicPr>
        <p:blipFill>
          <a:blip r:embed="rId4" cstate="print"/>
          <a:srcRect/>
          <a:stretch>
            <a:fillRect/>
          </a:stretch>
        </p:blipFill>
        <p:spPr>
          <a:xfrm>
            <a:off x="5029200" y="381000"/>
            <a:ext cx="3581400" cy="4267200"/>
          </a:xfrm>
          <a:noFill/>
        </p:spPr>
      </p:pic>
      <p:sp>
        <p:nvSpPr>
          <p:cNvPr id="30722" name="Rectangle 7"/>
          <p:cNvSpPr>
            <a:spLocks noGrp="1" noChangeArrowheads="1"/>
          </p:cNvSpPr>
          <p:nvPr>
            <p:ph type="body" sz="half" idx="3"/>
          </p:nvPr>
        </p:nvSpPr>
        <p:spPr>
          <a:xfrm>
            <a:off x="685800" y="4876800"/>
            <a:ext cx="7772400" cy="1143000"/>
          </a:xfrm>
        </p:spPr>
        <p:txBody>
          <a:bodyPr/>
          <a:lstStyle/>
          <a:p>
            <a:pPr algn="ctr">
              <a:buFont typeface="Wingdings" pitchFamily="2" charset="2"/>
              <a:buNone/>
            </a:pPr>
            <a:r>
              <a:rPr lang="en-US" sz="2400" dirty="0" smtClean="0">
                <a:latin typeface="Big Caslon"/>
                <a:cs typeface="Big Caslon"/>
              </a:rPr>
              <a:t>Mid-right coronary artery obstruction shown by the arrow  in an RAO view</a:t>
            </a:r>
          </a:p>
        </p:txBody>
      </p:sp>
    </p:spTree>
  </p:cSld>
  <p:clrMapOvr>
    <a:masterClrMapping/>
  </p:clrMapOvr>
  <p:transition>
    <p:wipe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title"/>
          </p:nvPr>
        </p:nvSpPr>
        <p:spPr>
          <a:xfrm>
            <a:off x="990600" y="304800"/>
            <a:ext cx="7620000" cy="762000"/>
          </a:xfrm>
        </p:spPr>
        <p:txBody>
          <a:bodyPr/>
          <a:lstStyle/>
          <a:p>
            <a:pPr algn="ctr"/>
            <a:r>
              <a:rPr lang="en-US" sz="4000" dirty="0" smtClean="0">
                <a:latin typeface="Big Caslon"/>
                <a:cs typeface="Big Caslon"/>
              </a:rPr>
              <a:t/>
            </a:r>
            <a:br>
              <a:rPr lang="en-US" sz="4000" dirty="0" smtClean="0">
                <a:latin typeface="Big Caslon"/>
                <a:cs typeface="Big Caslon"/>
              </a:rPr>
            </a:br>
            <a:r>
              <a:rPr lang="en-US" sz="4000" dirty="0" smtClean="0">
                <a:latin typeface="Big Caslon"/>
                <a:cs typeface="Big Caslon"/>
              </a:rPr>
              <a:t/>
            </a:r>
            <a:br>
              <a:rPr lang="en-US" sz="4000" dirty="0" smtClean="0">
                <a:latin typeface="Big Caslon"/>
                <a:cs typeface="Big Caslon"/>
              </a:rPr>
            </a:br>
            <a:r>
              <a:rPr lang="en-US" sz="4000" dirty="0" smtClean="0">
                <a:latin typeface="Big Caslon"/>
                <a:cs typeface="Big Caslon"/>
              </a:rPr>
              <a:t>Coronary Angiogram</a:t>
            </a:r>
          </a:p>
        </p:txBody>
      </p:sp>
      <p:pic>
        <p:nvPicPr>
          <p:cNvPr id="36867" name="Picture 4" descr="cs6"/>
          <p:cNvPicPr>
            <a:picLocks noGrp="1" noChangeAspect="1" noChangeArrowheads="1"/>
          </p:cNvPicPr>
          <p:nvPr>
            <p:ph idx="1"/>
          </p:nvPr>
        </p:nvPicPr>
        <p:blipFill>
          <a:blip r:embed="rId3" cstate="print"/>
          <a:srcRect/>
          <a:stretch>
            <a:fillRect/>
          </a:stretch>
        </p:blipFill>
        <p:spPr>
          <a:xfrm>
            <a:off x="457200" y="1371600"/>
            <a:ext cx="8153400" cy="4953000"/>
          </a:xfrm>
          <a:noFill/>
        </p:spPr>
      </p:pic>
    </p:spTree>
  </p:cSld>
  <p:clrMapOvr>
    <a:masterClrMapping/>
  </p:clrMapOvr>
  <p:transition>
    <p:wipe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Coronary Angiogram</a:t>
            </a:r>
            <a:endParaRPr lang="en-US" dirty="0"/>
          </a:p>
        </p:txBody>
      </p:sp>
      <p:sp>
        <p:nvSpPr>
          <p:cNvPr id="4" name="Text Placeholder 3"/>
          <p:cNvSpPr>
            <a:spLocks noGrp="1"/>
          </p:cNvSpPr>
          <p:nvPr>
            <p:ph type="body" sz="half" idx="2"/>
          </p:nvPr>
        </p:nvSpPr>
        <p:spPr/>
        <p:txBody>
          <a:bodyPr/>
          <a:lstStyle/>
          <a:p>
            <a:endParaRPr lang="en-US"/>
          </a:p>
        </p:txBody>
      </p:sp>
      <p:pic>
        <p:nvPicPr>
          <p:cNvPr id="5" name="Coronary Angio.wmv">
            <a:hlinkClick r:id="" action="ppaction://media"/>
          </p:cNvPr>
          <p:cNvPicPr>
            <a:picLocks noGrp="1" noRot="1" noChangeAspect="1"/>
          </p:cNvPicPr>
          <p:nvPr>
            <p:ph sz="half" idx="1"/>
            <a:videoFile r:link="rId1"/>
          </p:nvPr>
        </p:nvPicPr>
        <p:blipFill>
          <a:blip r:embed="rId4" cstate="print"/>
          <a:stretch>
            <a:fillRect/>
          </a:stretch>
        </p:blipFill>
        <p:spPr>
          <a:xfrm>
            <a:off x="1524000" y="1600200"/>
            <a:ext cx="6096000" cy="4572000"/>
          </a:xfrm>
          <a:prstGeom prst="rect">
            <a:avLst/>
          </a:prstGeom>
        </p:spPr>
      </p:pic>
    </p:spTree>
  </p:cSld>
  <p:clrMapOvr>
    <a:masterClrMapping/>
  </p:clrMapOvr>
  <p:transition>
    <p:wipe dir="u"/>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fullScrn="1">
              <p:cMediaNode>
                <p:cTn id="7" repeatCount="indefinite"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NEJM AR.mpg">
            <a:hlinkClick r:id="" action="ppaction://media"/>
          </p:cNvPr>
          <p:cNvPicPr>
            <a:picLocks noGrp="1" noRot="1" noChangeAspect="1"/>
          </p:cNvPicPr>
          <p:nvPr>
            <p:ph idx="1"/>
            <a:videoFile r:link="rId1"/>
          </p:nvPr>
        </p:nvPicPr>
        <p:blipFill>
          <a:blip r:embed="rId4" cstate="print"/>
          <a:stretch>
            <a:fillRect/>
          </a:stretch>
        </p:blipFill>
        <p:spPr>
          <a:xfrm>
            <a:off x="1828800" y="1714500"/>
            <a:ext cx="5486400" cy="4114800"/>
          </a:xfrm>
          <a:prstGeom prst="rect">
            <a:avLst/>
          </a:prstGeom>
        </p:spPr>
      </p:pic>
    </p:spTree>
  </p:cSld>
  <p:clrMapOvr>
    <a:masterClrMapping/>
  </p:clrMapOvr>
  <p:transition>
    <p:wipe dir="u"/>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p:cTn id="7"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a:xfrm>
            <a:off x="1371600" y="5562600"/>
            <a:ext cx="7086600" cy="1066800"/>
          </a:xfrm>
        </p:spPr>
        <p:txBody>
          <a:bodyPr/>
          <a:lstStyle/>
          <a:p>
            <a:pPr lvl="6" algn="ctr">
              <a:buNone/>
            </a:pPr>
            <a:r>
              <a:rPr lang="en-US" dirty="0" smtClean="0"/>
              <a:t>Coronary angiogram </a:t>
            </a:r>
            <a:endParaRPr lang="en-US" dirty="0"/>
          </a:p>
        </p:txBody>
      </p:sp>
      <p:pic>
        <p:nvPicPr>
          <p:cNvPr id="7" name="121.mpg">
            <a:hlinkClick r:id="" action="ppaction://media"/>
          </p:cNvPr>
          <p:cNvPicPr>
            <a:picLocks noGrp="1" noRot="1" noChangeAspect="1"/>
          </p:cNvPicPr>
          <p:nvPr>
            <p:ph sz="half" idx="1"/>
            <a:videoFile r:link="rId1"/>
          </p:nvPr>
        </p:nvPicPr>
        <p:blipFill>
          <a:blip r:embed="rId4" cstate="print"/>
          <a:stretch>
            <a:fillRect/>
          </a:stretch>
        </p:blipFill>
        <p:spPr>
          <a:xfrm>
            <a:off x="1413510" y="838200"/>
            <a:ext cx="6069330" cy="4495800"/>
          </a:xfrm>
          <a:prstGeom prst="rect">
            <a:avLst/>
          </a:prstGeom>
        </p:spPr>
      </p:pic>
    </p:spTree>
  </p:cSld>
  <p:clrMapOvr>
    <a:masterClrMapping/>
  </p:clrMapOvr>
  <p:transition>
    <p:wipe dir="u"/>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1905000"/>
            <a:ext cx="7772400" cy="1462088"/>
          </a:xfrm>
        </p:spPr>
        <p:txBody>
          <a:bodyPr/>
          <a:lstStyle/>
          <a:p>
            <a:pPr algn="ctr" eaLnBrk="1" hangingPunct="1"/>
            <a:r>
              <a:rPr lang="en-US" sz="4000" smtClean="0"/>
              <a:t>Risk Assessment</a:t>
            </a:r>
            <a:br>
              <a:rPr lang="en-US" sz="4000" smtClean="0"/>
            </a:br>
            <a:r>
              <a:rPr lang="en-US" sz="4000" smtClean="0"/>
              <a:t>What would make a patient a good risk for cardiac surgery?</a:t>
            </a:r>
          </a:p>
        </p:txBody>
      </p:sp>
    </p:spTree>
  </p:cSld>
  <p:clrMapOvr>
    <a:masterClrMapping/>
  </p:clrMapOvr>
  <p:transition>
    <p:wipe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en-US" smtClean="0"/>
              <a:t>Important Parameters</a:t>
            </a:r>
          </a:p>
        </p:txBody>
      </p:sp>
      <p:sp>
        <p:nvSpPr>
          <p:cNvPr id="9219" name="Content Placeholder 2"/>
          <p:cNvSpPr>
            <a:spLocks noGrp="1"/>
          </p:cNvSpPr>
          <p:nvPr>
            <p:ph idx="1"/>
          </p:nvPr>
        </p:nvSpPr>
        <p:spPr/>
        <p:txBody>
          <a:bodyPr>
            <a:normAutofit fontScale="92500" lnSpcReduction="20000"/>
          </a:bodyPr>
          <a:lstStyle/>
          <a:p>
            <a:endParaRPr lang="en-US" sz="2000" b="1" smtClean="0"/>
          </a:p>
          <a:p>
            <a:endParaRPr lang="en-US" sz="2000" b="1" smtClean="0"/>
          </a:p>
          <a:p>
            <a:r>
              <a:rPr lang="en-US" sz="2000" b="1" smtClean="0"/>
              <a:t>End Diastolic Volume</a:t>
            </a:r>
            <a:r>
              <a:rPr lang="en-US" sz="2000" smtClean="0"/>
              <a:t> (EDV) 120 ml  (65 - 240 ml) </a:t>
            </a:r>
          </a:p>
          <a:p>
            <a:endParaRPr lang="en-US" sz="2000" smtClean="0">
              <a:hlinkClick r:id="rId3" tooltip="End-systolic volume"/>
            </a:endParaRPr>
          </a:p>
          <a:p>
            <a:r>
              <a:rPr lang="en-US" sz="2000" smtClean="0">
                <a:hlinkClick r:id="rId3" tooltip="End-systolic volume"/>
              </a:rPr>
              <a:t>End Systolic Volume</a:t>
            </a:r>
            <a:r>
              <a:rPr lang="en-US" sz="2000" smtClean="0"/>
              <a:t> (ESV) 50 ml (16 - 143 ml)</a:t>
            </a:r>
          </a:p>
          <a:p>
            <a:endParaRPr lang="en-US" sz="2000" smtClean="0">
              <a:hlinkClick r:id="rId4" tooltip="Stroke &#10;volume"/>
            </a:endParaRPr>
          </a:p>
          <a:p>
            <a:r>
              <a:rPr lang="en-US" sz="2000" smtClean="0">
                <a:hlinkClick r:id="rId4" tooltip="Stroke &#10;volume"/>
              </a:rPr>
              <a:t>Stroke Volume</a:t>
            </a:r>
            <a:r>
              <a:rPr lang="en-US" sz="2000" smtClean="0"/>
              <a:t> (SV) 70 ml (55 - 100 ml)</a:t>
            </a:r>
          </a:p>
          <a:p>
            <a:endParaRPr lang="en-US" sz="2000" smtClean="0">
              <a:hlinkClick r:id="rId5" tooltip="Ejection fraction"/>
            </a:endParaRPr>
          </a:p>
          <a:p>
            <a:r>
              <a:rPr lang="en-US" sz="2000" smtClean="0">
                <a:hlinkClick r:id="rId6" tooltip="Cardiac&#10; output"/>
              </a:rPr>
              <a:t>Cardiac Output</a:t>
            </a:r>
            <a:r>
              <a:rPr lang="en-US" sz="2000" smtClean="0"/>
              <a:t> (CO) 4.9 </a:t>
            </a:r>
            <a:r>
              <a:rPr lang="en-US" sz="2000" smtClean="0">
                <a:hlinkClick r:id="rId7" tooltip="Litre per minute"/>
              </a:rPr>
              <a:t>L/minute</a:t>
            </a:r>
            <a:r>
              <a:rPr lang="en-US" sz="2000" smtClean="0"/>
              <a:t> (4.0 - 8.0) L/min</a:t>
            </a:r>
            <a:r>
              <a:rPr lang="en-US" sz="2000" baseline="30000" smtClean="0">
                <a:hlinkClick r:id="rId8"/>
              </a:rPr>
              <a:t>[</a:t>
            </a:r>
            <a:endParaRPr lang="en-US" sz="2000" smtClean="0"/>
          </a:p>
        </p:txBody>
      </p:sp>
    </p:spTree>
  </p:cSld>
  <p:clrMapOvr>
    <a:masterClrMapping/>
  </p:clrMapOvr>
  <p:transition>
    <p:wipe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dirty="0" smtClean="0"/>
              <a:t>Ejection fraction (EF)</a:t>
            </a:r>
          </a:p>
        </p:txBody>
      </p:sp>
      <p:sp>
        <p:nvSpPr>
          <p:cNvPr id="53251" name="Rectangle 3"/>
          <p:cNvSpPr>
            <a:spLocks noGrp="1" noChangeArrowheads="1"/>
          </p:cNvSpPr>
          <p:nvPr>
            <p:ph type="body" idx="1"/>
          </p:nvPr>
        </p:nvSpPr>
        <p:spPr/>
        <p:txBody>
          <a:bodyPr/>
          <a:lstStyle/>
          <a:p>
            <a:pPr eaLnBrk="1" hangingPunct="1">
              <a:buFontTx/>
              <a:buNone/>
            </a:pPr>
            <a:endParaRPr lang="en-US" dirty="0" smtClean="0"/>
          </a:p>
          <a:p>
            <a:pPr eaLnBrk="1" hangingPunct="1">
              <a:buFont typeface="Wingdings" pitchFamily="2" charset="2"/>
              <a:buChar char="v"/>
            </a:pPr>
            <a:r>
              <a:rPr lang="en-US" dirty="0" smtClean="0"/>
              <a:t>Is a global index of the extent of ventricular fiber shortening</a:t>
            </a:r>
          </a:p>
          <a:p>
            <a:pPr eaLnBrk="1" hangingPunct="1">
              <a:buFont typeface="Wingdings" pitchFamily="2" charset="2"/>
              <a:buChar char="v"/>
            </a:pPr>
            <a:r>
              <a:rPr lang="en-US" dirty="0" smtClean="0"/>
              <a:t>Calculated by  finding the ratio of </a:t>
            </a:r>
            <a:r>
              <a:rPr lang="en-US" sz="2000" b="1" i="1" u="sng" dirty="0" smtClean="0"/>
              <a:t>stroke volume</a:t>
            </a:r>
            <a:r>
              <a:rPr lang="en-US" sz="1400" dirty="0" smtClean="0"/>
              <a:t>  to  </a:t>
            </a:r>
            <a:r>
              <a:rPr lang="en-US" sz="2000" b="1" i="1" u="sng" dirty="0" smtClean="0"/>
              <a:t>end-diastolic volume </a:t>
            </a:r>
            <a:r>
              <a:rPr lang="en-US" sz="2000" dirty="0" smtClean="0"/>
              <a:t>	SV</a:t>
            </a:r>
            <a:r>
              <a:rPr lang="en-US" sz="3200" dirty="0" smtClean="0"/>
              <a:t>/</a:t>
            </a:r>
            <a:r>
              <a:rPr lang="en-US" sz="2000" dirty="0" smtClean="0"/>
              <a:t>EDV</a:t>
            </a:r>
            <a:r>
              <a:rPr lang="en-US" sz="2000" b="1" i="1" u="sng" dirty="0" smtClean="0"/>
              <a:t> </a:t>
            </a:r>
          </a:p>
          <a:p>
            <a:pPr>
              <a:buFont typeface="Wingdings" pitchFamily="2" charset="2"/>
              <a:buChar char="v"/>
            </a:pPr>
            <a:r>
              <a:rPr lang="en-US" u="sng" dirty="0" smtClean="0"/>
              <a:t>EF averages 0.67 + 0.08 in a normal individual</a:t>
            </a:r>
          </a:p>
          <a:p>
            <a:pPr eaLnBrk="1" hangingPunct="1">
              <a:buFont typeface="Wingdings" pitchFamily="2" charset="2"/>
              <a:buChar char="v"/>
            </a:pPr>
            <a:endParaRPr lang="en-US" sz="1400" u="sng" dirty="0" smtClean="0"/>
          </a:p>
        </p:txBody>
      </p:sp>
    </p:spTree>
  </p:cSld>
  <p:clrMapOvr>
    <a:masterClrMapping/>
  </p:clrMapOvr>
  <p:transition>
    <p:wipe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INDICATIONS FOR CABG</a:t>
            </a:r>
            <a:endParaRPr lang="en-US" b="1" dirty="0"/>
          </a:p>
        </p:txBody>
      </p:sp>
      <p:sp>
        <p:nvSpPr>
          <p:cNvPr id="3" name="Content Placeholder 2"/>
          <p:cNvSpPr>
            <a:spLocks noGrp="1"/>
          </p:cNvSpPr>
          <p:nvPr>
            <p:ph idx="1"/>
          </p:nvPr>
        </p:nvSpPr>
        <p:spPr/>
        <p:txBody>
          <a:bodyPr/>
          <a:lstStyle/>
          <a:p>
            <a:endParaRPr lang="en-US" dirty="0" smtClean="0"/>
          </a:p>
          <a:p>
            <a:r>
              <a:rPr lang="en-US" dirty="0" smtClean="0"/>
              <a:t>The indications for CABG are based on current guidelines from the American College of Cardiology and American Heart Association (ACC/AHA)</a:t>
            </a:r>
          </a:p>
          <a:p>
            <a:r>
              <a:rPr lang="en-US" dirty="0" smtClean="0"/>
              <a:t>In addition to current literature recommendations and recent clinical trials</a:t>
            </a:r>
            <a:endParaRPr lang="en-US" dirty="0"/>
          </a:p>
        </p:txBody>
      </p:sp>
    </p:spTree>
  </p:cSld>
  <p:clrMapOvr>
    <a:masterClrMapping/>
  </p:clrMapOvr>
  <p:transition>
    <p:wipe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Classification of Recommendations</a:t>
            </a:r>
            <a:endParaRPr lang="en-US" sz="4000" b="1" dirty="0"/>
          </a:p>
        </p:txBody>
      </p:sp>
      <p:sp>
        <p:nvSpPr>
          <p:cNvPr id="3" name="Content Placeholder 2"/>
          <p:cNvSpPr>
            <a:spLocks noGrp="1"/>
          </p:cNvSpPr>
          <p:nvPr>
            <p:ph idx="1"/>
          </p:nvPr>
        </p:nvSpPr>
        <p:spPr>
          <a:xfrm>
            <a:off x="304800" y="1600201"/>
            <a:ext cx="8534399" cy="4343400"/>
          </a:xfrm>
        </p:spPr>
        <p:txBody>
          <a:bodyPr/>
          <a:lstStyle/>
          <a:p>
            <a:r>
              <a:rPr lang="en-US" b="1" dirty="0" smtClean="0"/>
              <a:t>I </a:t>
            </a:r>
            <a:endParaRPr lang="en-US" dirty="0" smtClean="0"/>
          </a:p>
          <a:p>
            <a:pPr>
              <a:buNone/>
            </a:pPr>
            <a:r>
              <a:rPr lang="en-US" dirty="0" smtClean="0"/>
              <a:t>    Conditions for which there is evidence and/or general agreement that a given procedure or treatment is beneficial, useful, and effective.</a:t>
            </a:r>
          </a:p>
          <a:p>
            <a:r>
              <a:rPr lang="en-US" b="1" dirty="0" smtClean="0"/>
              <a:t>IIA</a:t>
            </a:r>
          </a:p>
          <a:p>
            <a:pPr>
              <a:buNone/>
            </a:pPr>
            <a:r>
              <a:rPr lang="en-US" dirty="0" smtClean="0"/>
              <a:t>    Conditions for which the weight of evidence/opinion is in favor of usefulness/efficacy of a given procedure or treatment</a:t>
            </a:r>
            <a:endParaRPr lang="en-US" b="1" dirty="0"/>
          </a:p>
        </p:txBody>
      </p:sp>
    </p:spTree>
  </p:cSld>
  <p:clrMapOvr>
    <a:masterClrMapping/>
  </p:clrMapOvr>
  <p:transition>
    <p:wipe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Classification of Recommendations</a:t>
            </a:r>
            <a:endParaRPr lang="en-US" sz="3200" b="1" dirty="0"/>
          </a:p>
        </p:txBody>
      </p:sp>
      <p:sp>
        <p:nvSpPr>
          <p:cNvPr id="3" name="Content Placeholder 2"/>
          <p:cNvSpPr>
            <a:spLocks noGrp="1"/>
          </p:cNvSpPr>
          <p:nvPr>
            <p:ph idx="1"/>
          </p:nvPr>
        </p:nvSpPr>
        <p:spPr/>
        <p:txBody>
          <a:bodyPr>
            <a:normAutofit/>
          </a:bodyPr>
          <a:lstStyle/>
          <a:p>
            <a:r>
              <a:rPr lang="en-US" b="1" dirty="0" smtClean="0"/>
              <a:t>IIB</a:t>
            </a:r>
          </a:p>
          <a:p>
            <a:pPr>
              <a:buNone/>
            </a:pPr>
            <a:r>
              <a:rPr lang="en-US" dirty="0" smtClean="0"/>
              <a:t>    Conditions for which the usefulness/efficacy of a given procedure or treatment is less well established by evidence/opinion</a:t>
            </a:r>
          </a:p>
          <a:p>
            <a:r>
              <a:rPr lang="en-US" b="1" dirty="0" smtClean="0"/>
              <a:t>III</a:t>
            </a:r>
          </a:p>
          <a:p>
            <a:pPr>
              <a:buNone/>
            </a:pPr>
            <a:r>
              <a:rPr lang="en-US" dirty="0" smtClean="0"/>
              <a:t>    Conditions for which there is evidence and/or general agreement that a given procedure or treatment is not useful/effective and in some cases may be harmful</a:t>
            </a:r>
          </a:p>
          <a:p>
            <a:pPr>
              <a:buNone/>
            </a:pPr>
            <a:endParaRPr lang="en-US" b="1" dirty="0" smtClean="0"/>
          </a:p>
          <a:p>
            <a:pPr>
              <a:buNone/>
            </a:pPr>
            <a:endParaRPr lang="en-US" b="1" dirty="0"/>
          </a:p>
        </p:txBody>
      </p:sp>
    </p:spTree>
  </p:cSld>
  <p:clrMapOvr>
    <a:masterClrMapping/>
  </p:clrMapOvr>
  <p:transition>
    <p:wipe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eaLnBrk="1" hangingPunct="1"/>
            <a:r>
              <a:rPr lang="en-US" smtClean="0"/>
              <a:t>Indications for intervention in CAD</a:t>
            </a:r>
          </a:p>
        </p:txBody>
      </p:sp>
      <p:sp>
        <p:nvSpPr>
          <p:cNvPr id="36867" name="Rectangle 3"/>
          <p:cNvSpPr>
            <a:spLocks noGrp="1" noChangeArrowheads="1"/>
          </p:cNvSpPr>
          <p:nvPr>
            <p:ph type="body" idx="1"/>
          </p:nvPr>
        </p:nvSpPr>
        <p:spPr/>
        <p:txBody>
          <a:bodyPr/>
          <a:lstStyle/>
          <a:p>
            <a:pPr eaLnBrk="1" hangingPunct="1">
              <a:lnSpc>
                <a:spcPct val="90000"/>
              </a:lnSpc>
              <a:buFontTx/>
              <a:buNone/>
            </a:pPr>
            <a:r>
              <a:rPr lang="en-US" sz="2400" u="sng" smtClean="0"/>
              <a:t>Symptomatic Relief</a:t>
            </a:r>
          </a:p>
          <a:p>
            <a:pPr eaLnBrk="1" hangingPunct="1">
              <a:lnSpc>
                <a:spcPct val="90000"/>
              </a:lnSpc>
              <a:buFontTx/>
              <a:buNone/>
            </a:pPr>
            <a:r>
              <a:rPr lang="en-US" sz="2400" smtClean="0"/>
              <a:t>1-Class III-IV angina refractory to medical therapy</a:t>
            </a:r>
          </a:p>
          <a:p>
            <a:pPr eaLnBrk="1" hangingPunct="1">
              <a:lnSpc>
                <a:spcPct val="90000"/>
              </a:lnSpc>
              <a:buFontTx/>
              <a:buNone/>
            </a:pPr>
            <a:r>
              <a:rPr lang="en-US" sz="2400" smtClean="0"/>
              <a:t>2-Unstable angina refractory to medical therapy</a:t>
            </a:r>
          </a:p>
          <a:p>
            <a:pPr eaLnBrk="1" hangingPunct="1">
              <a:lnSpc>
                <a:spcPct val="90000"/>
              </a:lnSpc>
              <a:buFontTx/>
              <a:buNone/>
            </a:pPr>
            <a:r>
              <a:rPr lang="en-US" sz="2400" smtClean="0"/>
              <a:t>3-Hemodynamic compromise following PCI</a:t>
            </a:r>
          </a:p>
          <a:p>
            <a:pPr eaLnBrk="1" hangingPunct="1">
              <a:lnSpc>
                <a:spcPct val="90000"/>
              </a:lnSpc>
              <a:buFontTx/>
              <a:buNone/>
            </a:pPr>
            <a:r>
              <a:rPr lang="en-US" sz="2400" smtClean="0"/>
              <a:t>4- Ischemic pulmonary edema</a:t>
            </a:r>
          </a:p>
          <a:p>
            <a:pPr eaLnBrk="1" hangingPunct="1">
              <a:lnSpc>
                <a:spcPct val="90000"/>
              </a:lnSpc>
              <a:buFontTx/>
              <a:buNone/>
            </a:pPr>
            <a:r>
              <a:rPr lang="en-US" sz="2400" smtClean="0"/>
              <a:t>5- Markedly positive stress test before major intra-abdominal or vascular  procedure</a:t>
            </a:r>
          </a:p>
        </p:txBody>
      </p:sp>
    </p:spTree>
  </p:cSld>
  <p:clrMapOvr>
    <a:masterClrMapping/>
  </p:clrMapOvr>
  <p:transition>
    <p:wipe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eaLnBrk="1" hangingPunct="1"/>
            <a:r>
              <a:rPr lang="en-US" smtClean="0"/>
              <a:t>Indications for intervention in CAD</a:t>
            </a:r>
          </a:p>
        </p:txBody>
      </p:sp>
      <p:sp>
        <p:nvSpPr>
          <p:cNvPr id="37891" name="Rectangle 3"/>
          <p:cNvSpPr>
            <a:spLocks noGrp="1" noChangeArrowheads="1"/>
          </p:cNvSpPr>
          <p:nvPr>
            <p:ph type="body" idx="1"/>
          </p:nvPr>
        </p:nvSpPr>
        <p:spPr/>
        <p:txBody>
          <a:bodyPr/>
          <a:lstStyle/>
          <a:p>
            <a:pPr eaLnBrk="1" hangingPunct="1">
              <a:lnSpc>
                <a:spcPct val="90000"/>
              </a:lnSpc>
            </a:pPr>
            <a:r>
              <a:rPr lang="en-US" sz="2800" u="sng" smtClean="0"/>
              <a:t>Prognostic benefits</a:t>
            </a:r>
          </a:p>
          <a:p>
            <a:pPr eaLnBrk="1" hangingPunct="1">
              <a:lnSpc>
                <a:spcPct val="90000"/>
              </a:lnSpc>
              <a:buFontTx/>
              <a:buNone/>
            </a:pPr>
            <a:r>
              <a:rPr lang="en-US" sz="2800" smtClean="0"/>
              <a:t>1- Left main stenosis &gt; 50%</a:t>
            </a:r>
          </a:p>
          <a:p>
            <a:pPr eaLnBrk="1" hangingPunct="1">
              <a:lnSpc>
                <a:spcPct val="90000"/>
              </a:lnSpc>
              <a:buFontTx/>
              <a:buNone/>
            </a:pPr>
            <a:r>
              <a:rPr lang="en-US" sz="2800" smtClean="0"/>
              <a:t>2- Triple vessel disease with impaired EF</a:t>
            </a:r>
          </a:p>
          <a:p>
            <a:pPr eaLnBrk="1" hangingPunct="1">
              <a:lnSpc>
                <a:spcPct val="90000"/>
              </a:lnSpc>
              <a:buFontTx/>
              <a:buNone/>
            </a:pPr>
            <a:r>
              <a:rPr lang="en-US" sz="2800" smtClean="0"/>
              <a:t>3- Triple vessel disease with significant inducible angina</a:t>
            </a:r>
          </a:p>
          <a:p>
            <a:pPr eaLnBrk="1" hangingPunct="1">
              <a:lnSpc>
                <a:spcPct val="90000"/>
              </a:lnSpc>
              <a:buFontTx/>
              <a:buNone/>
            </a:pPr>
            <a:r>
              <a:rPr lang="en-US" sz="2800" smtClean="0"/>
              <a:t>4- One &amp; or two-vessel disease with extensive myocardium in jeopardy but lesions not amenable to PCI</a:t>
            </a:r>
          </a:p>
          <a:p>
            <a:pPr eaLnBrk="1" hangingPunct="1">
              <a:lnSpc>
                <a:spcPct val="90000"/>
              </a:lnSpc>
              <a:buFontTx/>
              <a:buNone/>
            </a:pPr>
            <a:endParaRPr lang="en-US" sz="2800" smtClean="0"/>
          </a:p>
        </p:txBody>
      </p:sp>
    </p:spTree>
  </p:cSld>
  <p:clrMapOvr>
    <a:masterClrMapping/>
  </p:clrMapOvr>
  <p:transition>
    <p:wipe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eaLnBrk="1" hangingPunct="1"/>
            <a:r>
              <a:rPr lang="en-US" smtClean="0"/>
              <a:t>Indications for intervention in CAD</a:t>
            </a:r>
          </a:p>
        </p:txBody>
      </p:sp>
      <p:sp>
        <p:nvSpPr>
          <p:cNvPr id="38915" name="Rectangle 3"/>
          <p:cNvSpPr>
            <a:spLocks noGrp="1" noChangeArrowheads="1"/>
          </p:cNvSpPr>
          <p:nvPr>
            <p:ph type="body" idx="1"/>
          </p:nvPr>
        </p:nvSpPr>
        <p:spPr/>
        <p:txBody>
          <a:bodyPr/>
          <a:lstStyle/>
          <a:p>
            <a:pPr eaLnBrk="1" hangingPunct="1"/>
            <a:r>
              <a:rPr lang="en-US" u="sng" smtClean="0"/>
              <a:t>Miscellaneous</a:t>
            </a:r>
          </a:p>
          <a:p>
            <a:pPr eaLnBrk="1" hangingPunct="1">
              <a:buFontTx/>
              <a:buNone/>
            </a:pPr>
            <a:endParaRPr lang="en-US" u="sng" smtClean="0"/>
          </a:p>
          <a:p>
            <a:pPr eaLnBrk="1" hangingPunct="1"/>
            <a:r>
              <a:rPr lang="en-US" smtClean="0"/>
              <a:t>Anomalous coronary with risk of sudden death</a:t>
            </a:r>
          </a:p>
          <a:p>
            <a:pPr eaLnBrk="1" hangingPunct="1"/>
            <a:r>
              <a:rPr lang="en-US" smtClean="0"/>
              <a:t>Complications of MI e.g. VSD, aneurysm or MR </a:t>
            </a:r>
          </a:p>
        </p:txBody>
      </p:sp>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209800" y="6400800"/>
            <a:ext cx="1905000" cy="457200"/>
          </a:xfrm>
          <a:prstGeom prst="rect">
            <a:avLst/>
          </a:prstGeom>
          <a:noFill/>
          <a:ln w="12700">
            <a:noFill/>
            <a:miter lim="800000"/>
            <a:headEnd/>
            <a:tailEnd/>
          </a:ln>
        </p:spPr>
        <p:txBody>
          <a:bodyPr wrap="none" anchor="ctr"/>
          <a:lstStyle/>
          <a:p>
            <a:endParaRPr lang="en-US" dirty="0"/>
          </a:p>
        </p:txBody>
      </p:sp>
      <p:sp>
        <p:nvSpPr>
          <p:cNvPr id="10243" name="Rectangle 3"/>
          <p:cNvSpPr>
            <a:spLocks noChangeArrowheads="1"/>
          </p:cNvSpPr>
          <p:nvPr/>
        </p:nvSpPr>
        <p:spPr bwMode="auto">
          <a:xfrm>
            <a:off x="4191000" y="6400800"/>
            <a:ext cx="2895600" cy="457200"/>
          </a:xfrm>
          <a:prstGeom prst="rect">
            <a:avLst/>
          </a:prstGeom>
          <a:noFill/>
          <a:ln w="12700">
            <a:noFill/>
            <a:miter lim="800000"/>
            <a:headEnd/>
            <a:tailEnd/>
          </a:ln>
        </p:spPr>
        <p:txBody>
          <a:bodyPr wrap="none" anchor="ctr"/>
          <a:lstStyle/>
          <a:p>
            <a:endParaRPr lang="en-US" dirty="0"/>
          </a:p>
        </p:txBody>
      </p:sp>
      <p:sp>
        <p:nvSpPr>
          <p:cNvPr id="10244" name="Rectangle 4"/>
          <p:cNvSpPr>
            <a:spLocks noGrp="1" noChangeArrowheads="1"/>
          </p:cNvSpPr>
          <p:nvPr>
            <p:ph type="title"/>
          </p:nvPr>
        </p:nvSpPr>
        <p:spPr>
          <a:noFill/>
        </p:spPr>
        <p:txBody>
          <a:bodyPr/>
          <a:lstStyle/>
          <a:p>
            <a:pPr algn="ctr"/>
            <a:r>
              <a:rPr lang="en-US" dirty="0" smtClean="0">
                <a:latin typeface="Big Caslon"/>
                <a:cs typeface="Big Caslon"/>
              </a:rPr>
              <a:t>Acquired Heart Diseases</a:t>
            </a:r>
          </a:p>
        </p:txBody>
      </p:sp>
      <p:sp>
        <p:nvSpPr>
          <p:cNvPr id="10245" name="Rectangle 5"/>
          <p:cNvSpPr>
            <a:spLocks noGrp="1" noChangeArrowheads="1"/>
          </p:cNvSpPr>
          <p:nvPr>
            <p:ph idx="1"/>
          </p:nvPr>
        </p:nvSpPr>
        <p:spPr>
          <a:xfrm>
            <a:off x="685800" y="2133600"/>
            <a:ext cx="7772400" cy="2971800"/>
          </a:xfrm>
          <a:noFill/>
        </p:spPr>
        <p:txBody>
          <a:bodyPr/>
          <a:lstStyle/>
          <a:p>
            <a:pPr lvl="1">
              <a:buSzPct val="79000"/>
              <a:buFontTx/>
              <a:buNone/>
            </a:pPr>
            <a:endParaRPr lang="en-US" dirty="0" smtClean="0"/>
          </a:p>
          <a:p>
            <a:pPr lvl="1">
              <a:buSzPct val="79000"/>
            </a:pPr>
            <a:r>
              <a:rPr lang="en-US" dirty="0" smtClean="0">
                <a:latin typeface="Big Caslon"/>
                <a:cs typeface="Big Caslon"/>
              </a:rPr>
              <a:t>Valvular heart disease</a:t>
            </a:r>
          </a:p>
          <a:p>
            <a:pPr lvl="1">
              <a:buSzPct val="79000"/>
            </a:pPr>
            <a:r>
              <a:rPr lang="en-US" dirty="0" smtClean="0">
                <a:latin typeface="Big Caslon"/>
                <a:cs typeface="Big Caslon"/>
              </a:rPr>
              <a:t>Ischemic heart disease</a:t>
            </a:r>
          </a:p>
          <a:p>
            <a:pPr lvl="1">
              <a:buSzPct val="79000"/>
            </a:pPr>
            <a:r>
              <a:rPr lang="en-US" dirty="0" smtClean="0">
                <a:latin typeface="Big Caslon"/>
                <a:cs typeface="Big Caslon"/>
              </a:rPr>
              <a:t>Arrhythmias</a:t>
            </a:r>
          </a:p>
          <a:p>
            <a:pPr lvl="1">
              <a:buSzPct val="79000"/>
            </a:pPr>
            <a:r>
              <a:rPr lang="en-US" dirty="0" smtClean="0">
                <a:latin typeface="Big Caslon"/>
                <a:cs typeface="Big Caslon"/>
              </a:rPr>
              <a:t>Cardiomyopathy</a:t>
            </a:r>
          </a:p>
        </p:txBody>
      </p:sp>
    </p:spTree>
  </p:cSld>
  <p:clrMapOvr>
    <a:masterClrMapping/>
  </p:clrMapOvr>
  <p:transition>
    <p:wipe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ctr"/>
            <a:r>
              <a:rPr lang="en-US" dirty="0" smtClean="0">
                <a:latin typeface="Big Caslon"/>
                <a:cs typeface="Big Caslon"/>
              </a:rPr>
              <a:t>Contraindications</a:t>
            </a:r>
          </a:p>
        </p:txBody>
      </p:sp>
      <p:sp>
        <p:nvSpPr>
          <p:cNvPr id="39939" name="Rectangle 3"/>
          <p:cNvSpPr>
            <a:spLocks noGrp="1" noChangeArrowheads="1"/>
          </p:cNvSpPr>
          <p:nvPr>
            <p:ph idx="1"/>
          </p:nvPr>
        </p:nvSpPr>
        <p:spPr>
          <a:xfrm>
            <a:off x="457200" y="1143000"/>
            <a:ext cx="8042276" cy="4343400"/>
          </a:xfrm>
        </p:spPr>
        <p:txBody>
          <a:bodyPr/>
          <a:lstStyle/>
          <a:p>
            <a:pPr>
              <a:buFont typeface="Wingdings" pitchFamily="2" charset="2"/>
              <a:buNone/>
            </a:pPr>
            <a:endParaRPr lang="en-US" dirty="0" smtClean="0"/>
          </a:p>
          <a:p>
            <a:pPr>
              <a:buFont typeface="Wingdings" pitchFamily="2" charset="2"/>
              <a:buNone/>
            </a:pPr>
            <a:endParaRPr lang="en-US" dirty="0" smtClean="0"/>
          </a:p>
          <a:p>
            <a:pPr>
              <a:buFont typeface="Wingdings" pitchFamily="2" charset="2"/>
              <a:buNone/>
            </a:pPr>
            <a:r>
              <a:rPr lang="en-US" dirty="0" smtClean="0">
                <a:latin typeface="Big Caslon"/>
                <a:cs typeface="Big Caslon"/>
              </a:rPr>
              <a:t>Chronic congestive heart failure with pulmonary</a:t>
            </a:r>
          </a:p>
          <a:p>
            <a:pPr>
              <a:buFont typeface="Wingdings" pitchFamily="2" charset="2"/>
              <a:buNone/>
            </a:pPr>
            <a:r>
              <a:rPr lang="en-US" dirty="0" smtClean="0">
                <a:latin typeface="Big Caslon"/>
                <a:cs typeface="Big Caslon"/>
              </a:rPr>
              <a:t>hypertension and peripheral edema</a:t>
            </a:r>
          </a:p>
        </p:txBody>
      </p:sp>
    </p:spTree>
  </p:cSld>
  <p:clrMapOvr>
    <a:masterClrMapping/>
  </p:clrMapOvr>
  <p:transition>
    <p:wipe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4191000" y="6400800"/>
            <a:ext cx="2895600" cy="457200"/>
          </a:xfrm>
          <a:prstGeom prst="rect">
            <a:avLst/>
          </a:prstGeom>
          <a:noFill/>
          <a:ln w="12700">
            <a:noFill/>
            <a:miter lim="800000"/>
            <a:headEnd/>
            <a:tailEnd/>
          </a:ln>
        </p:spPr>
        <p:txBody>
          <a:bodyPr wrap="none" anchor="ctr"/>
          <a:lstStyle/>
          <a:p>
            <a:endParaRPr lang="en-US" dirty="0"/>
          </a:p>
        </p:txBody>
      </p:sp>
      <p:sp>
        <p:nvSpPr>
          <p:cNvPr id="40965" name="Rectangle 5"/>
          <p:cNvSpPr>
            <a:spLocks noGrp="1" noChangeArrowheads="1"/>
          </p:cNvSpPr>
          <p:nvPr>
            <p:ph idx="1"/>
          </p:nvPr>
        </p:nvSpPr>
        <p:spPr>
          <a:noFill/>
        </p:spPr>
        <p:txBody>
          <a:bodyPr/>
          <a:lstStyle/>
          <a:p>
            <a:pPr lvl="1">
              <a:buSzPct val="79000"/>
            </a:pPr>
            <a:endParaRPr lang="en-US" dirty="0" smtClean="0"/>
          </a:p>
          <a:p>
            <a:pPr lvl="1">
              <a:buSzPct val="79000"/>
            </a:pPr>
            <a:r>
              <a:rPr lang="en-US" dirty="0" smtClean="0">
                <a:latin typeface="Big Caslon"/>
                <a:cs typeface="Big Caslon"/>
              </a:rPr>
              <a:t>Reversed saphenous vein grafts</a:t>
            </a:r>
          </a:p>
          <a:p>
            <a:pPr lvl="1">
              <a:buSzPct val="79000"/>
            </a:pPr>
            <a:r>
              <a:rPr lang="en-US" dirty="0" smtClean="0">
                <a:latin typeface="Big Caslon"/>
                <a:cs typeface="Big Caslon"/>
              </a:rPr>
              <a:t>Arterial grafts</a:t>
            </a:r>
          </a:p>
          <a:p>
            <a:pPr lvl="2"/>
            <a:r>
              <a:rPr lang="en-US" b="1" dirty="0" smtClean="0">
                <a:latin typeface="Big Caslon"/>
                <a:cs typeface="Big Caslon"/>
              </a:rPr>
              <a:t>Internal thoracic artery</a:t>
            </a:r>
          </a:p>
          <a:p>
            <a:pPr lvl="2"/>
            <a:r>
              <a:rPr lang="en-US" b="1" dirty="0" smtClean="0">
                <a:latin typeface="Big Caslon"/>
                <a:cs typeface="Big Caslon"/>
              </a:rPr>
              <a:t>Radial artery</a:t>
            </a:r>
          </a:p>
          <a:p>
            <a:pPr lvl="2"/>
            <a:r>
              <a:rPr lang="en-US" b="1" dirty="0" smtClean="0">
                <a:latin typeface="Big Caslon"/>
                <a:cs typeface="Big Caslon"/>
              </a:rPr>
              <a:t>Gastroepiploic artery</a:t>
            </a:r>
          </a:p>
        </p:txBody>
      </p:sp>
      <p:sp>
        <p:nvSpPr>
          <p:cNvPr id="6" name="Rectangle 5"/>
          <p:cNvSpPr/>
          <p:nvPr/>
        </p:nvSpPr>
        <p:spPr>
          <a:xfrm>
            <a:off x="2514600" y="609600"/>
            <a:ext cx="4679546" cy="769441"/>
          </a:xfrm>
          <a:prstGeom prst="rect">
            <a:avLst/>
          </a:prstGeom>
        </p:spPr>
        <p:txBody>
          <a:bodyPr wrap="square">
            <a:spAutoFit/>
          </a:bodyPr>
          <a:lstStyle/>
          <a:p>
            <a:pPr lvl="1" algn="ctr"/>
            <a:r>
              <a:rPr lang="en-US" sz="4400" u="sng" dirty="0" smtClean="0">
                <a:latin typeface="Big Caslon"/>
                <a:cs typeface="Big Caslon"/>
              </a:rPr>
              <a:t>Conduits Used</a:t>
            </a:r>
          </a:p>
        </p:txBody>
      </p:sp>
    </p:spTree>
  </p:cSld>
  <p:clrMapOvr>
    <a:masterClrMapping/>
  </p:clrMapOvr>
  <p:transition>
    <p:wipe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a:r>
              <a:rPr lang="en-US" dirty="0" smtClean="0">
                <a:latin typeface="Big Caslon"/>
                <a:cs typeface="Big Caslon"/>
              </a:rPr>
              <a:t>Heart Surgery</a:t>
            </a:r>
          </a:p>
        </p:txBody>
      </p:sp>
      <p:sp>
        <p:nvSpPr>
          <p:cNvPr id="41987" name="Rectangle 3"/>
          <p:cNvSpPr>
            <a:spLocks noGrp="1" noChangeArrowheads="1"/>
          </p:cNvSpPr>
          <p:nvPr>
            <p:ph idx="1"/>
          </p:nvPr>
        </p:nvSpPr>
        <p:spPr>
          <a:xfrm>
            <a:off x="533400" y="990600"/>
            <a:ext cx="8042276" cy="4343400"/>
          </a:xfrm>
        </p:spPr>
        <p:txBody>
          <a:bodyPr>
            <a:normAutofit lnSpcReduction="10000"/>
          </a:bodyPr>
          <a:lstStyle/>
          <a:p>
            <a:endParaRPr lang="en-US" dirty="0" smtClean="0"/>
          </a:p>
          <a:p>
            <a:endParaRPr lang="en-US" dirty="0" smtClean="0"/>
          </a:p>
          <a:p>
            <a:r>
              <a:rPr lang="en-US" dirty="0" smtClean="0">
                <a:latin typeface="Big Caslon"/>
                <a:cs typeface="Big Caslon"/>
              </a:rPr>
              <a:t>Conventional, the use of cardioplegic arrest and cardiopulmonary bypass</a:t>
            </a:r>
          </a:p>
          <a:p>
            <a:pPr>
              <a:buFont typeface="Wingdings" pitchFamily="2" charset="2"/>
              <a:buNone/>
            </a:pPr>
            <a:endParaRPr lang="en-US" dirty="0" smtClean="0">
              <a:latin typeface="Big Caslon"/>
              <a:cs typeface="Big Caslon"/>
            </a:endParaRPr>
          </a:p>
          <a:p>
            <a:r>
              <a:rPr lang="en-US" dirty="0" smtClean="0">
                <a:latin typeface="Big Caslon"/>
                <a:cs typeface="Big Caslon"/>
              </a:rPr>
              <a:t>Beating heart surgery</a:t>
            </a:r>
            <a:endParaRPr lang="x-none" dirty="0" smtClean="0">
              <a:latin typeface="Big Caslon"/>
              <a:cs typeface="Big Caslon"/>
            </a:endParaRPr>
          </a:p>
          <a:p>
            <a:endParaRPr lang="x-none" dirty="0" smtClean="0">
              <a:latin typeface="Big Caslon"/>
              <a:cs typeface="Big Caslon"/>
            </a:endParaRPr>
          </a:p>
          <a:p>
            <a:r>
              <a:rPr lang="en-US" dirty="0" smtClean="0">
                <a:latin typeface="Big Caslon"/>
                <a:cs typeface="Big Caslon"/>
              </a:rPr>
              <a:t>On pump beating</a:t>
            </a:r>
          </a:p>
        </p:txBody>
      </p:sp>
    </p:spTree>
  </p:cSld>
  <p:clrMapOvr>
    <a:masterClrMapping/>
  </p:clrMapOvr>
  <p:transition>
    <p:wipe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a:r>
              <a:rPr lang="en-US" dirty="0" smtClean="0">
                <a:latin typeface="Big Caslon"/>
                <a:cs typeface="Big Caslon"/>
              </a:rPr>
              <a:t>Coronary Revascularization</a:t>
            </a:r>
          </a:p>
        </p:txBody>
      </p:sp>
      <p:pic>
        <p:nvPicPr>
          <p:cNvPr id="43012" name="Picture 6" descr="sternotomy"/>
          <p:cNvPicPr>
            <a:picLocks noGrp="1" noChangeAspect="1" noChangeArrowheads="1"/>
          </p:cNvPicPr>
          <p:nvPr>
            <p:ph sz="half" idx="1"/>
          </p:nvPr>
        </p:nvPicPr>
        <p:blipFill>
          <a:blip r:embed="rId3" cstate="print"/>
          <a:srcRect/>
          <a:stretch>
            <a:fillRect/>
          </a:stretch>
        </p:blipFill>
        <p:spPr>
          <a:xfrm>
            <a:off x="762000" y="2327275"/>
            <a:ext cx="3505200" cy="3540125"/>
          </a:xfrm>
          <a:noFill/>
        </p:spPr>
      </p:pic>
      <p:sp>
        <p:nvSpPr>
          <p:cNvPr id="43011" name="Rectangle 5"/>
          <p:cNvSpPr>
            <a:spLocks noGrp="1" noChangeArrowheads="1"/>
          </p:cNvSpPr>
          <p:nvPr>
            <p:ph type="body" sz="half" idx="2"/>
          </p:nvPr>
        </p:nvSpPr>
        <p:spPr>
          <a:xfrm>
            <a:off x="4648200" y="1447800"/>
            <a:ext cx="3810000" cy="4114800"/>
          </a:xfrm>
        </p:spPr>
        <p:txBody>
          <a:bodyPr/>
          <a:lstStyle/>
          <a:p>
            <a:endParaRPr lang="en-US" sz="2400" dirty="0" smtClean="0"/>
          </a:p>
          <a:p>
            <a:endParaRPr lang="en-US" sz="2400" dirty="0" smtClean="0"/>
          </a:p>
          <a:p>
            <a:endParaRPr lang="en-US" sz="2400" dirty="0" smtClean="0"/>
          </a:p>
          <a:p>
            <a:endParaRPr lang="en-US" sz="2400" dirty="0" smtClean="0"/>
          </a:p>
          <a:p>
            <a:r>
              <a:rPr lang="en-US" sz="2400" dirty="0" smtClean="0">
                <a:latin typeface="Big Caslon"/>
                <a:cs typeface="Big Caslon"/>
              </a:rPr>
              <a:t>The outline of the median sternotomy incision is depicted.</a:t>
            </a:r>
          </a:p>
        </p:txBody>
      </p:sp>
    </p:spTree>
  </p:cSld>
  <p:clrMapOvr>
    <a:masterClrMapping/>
  </p:clrMapOvr>
  <p:transition>
    <p:wipe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title"/>
          </p:nvPr>
        </p:nvSpPr>
        <p:spPr/>
        <p:txBody>
          <a:bodyPr/>
          <a:lstStyle/>
          <a:p>
            <a:pPr algn="ctr"/>
            <a:r>
              <a:rPr lang="en-US" dirty="0" smtClean="0">
                <a:latin typeface="Big Caslon"/>
                <a:cs typeface="Big Caslon"/>
              </a:rPr>
              <a:t>Coronary Revascularization</a:t>
            </a:r>
          </a:p>
        </p:txBody>
      </p:sp>
      <p:pic>
        <p:nvPicPr>
          <p:cNvPr id="44035" name="Picture 4" descr="cs27"/>
          <p:cNvPicPr>
            <a:picLocks noGrp="1" noChangeAspect="1" noChangeArrowheads="1"/>
          </p:cNvPicPr>
          <p:nvPr>
            <p:ph sz="half" idx="1"/>
          </p:nvPr>
        </p:nvPicPr>
        <p:blipFill>
          <a:blip r:embed="rId3" cstate="print"/>
          <a:srcRect l="2820" r="2820"/>
          <a:stretch>
            <a:fillRect/>
          </a:stretch>
        </p:blipFill>
        <p:spPr>
          <a:noFill/>
        </p:spPr>
      </p:pic>
      <p:sp>
        <p:nvSpPr>
          <p:cNvPr id="44036" name="Rectangle 8"/>
          <p:cNvSpPr>
            <a:spLocks noGrp="1" noChangeArrowheads="1"/>
          </p:cNvSpPr>
          <p:nvPr>
            <p:ph type="body" sz="half" idx="2"/>
          </p:nvPr>
        </p:nvSpPr>
        <p:spPr>
          <a:xfrm>
            <a:off x="4800600" y="1828800"/>
            <a:ext cx="4876800" cy="4114800"/>
          </a:xfrm>
        </p:spPr>
        <p:txBody>
          <a:bodyPr/>
          <a:lstStyle/>
          <a:p>
            <a:pPr lvl="2"/>
            <a:endParaRPr lang="en-US" sz="2000" dirty="0" smtClean="0"/>
          </a:p>
          <a:p>
            <a:pPr lvl="2"/>
            <a:endParaRPr lang="en-US" sz="2000" dirty="0" smtClean="0"/>
          </a:p>
          <a:p>
            <a:pPr lvl="2"/>
            <a:endParaRPr lang="en-US" sz="2000" dirty="0" smtClean="0"/>
          </a:p>
          <a:p>
            <a:pPr marL="685800" lvl="2" indent="0">
              <a:buNone/>
            </a:pPr>
            <a:r>
              <a:rPr lang="en-US" sz="2000" dirty="0" smtClean="0">
                <a:latin typeface="Big Caslon"/>
                <a:cs typeface="Big Caslon"/>
              </a:rPr>
              <a:t>The Median</a:t>
            </a:r>
          </a:p>
          <a:p>
            <a:pPr marL="685800" lvl="2" indent="0">
              <a:buNone/>
            </a:pPr>
            <a:r>
              <a:rPr lang="en-US" sz="2000" dirty="0" smtClean="0">
                <a:latin typeface="Big Caslon"/>
                <a:cs typeface="Big Caslon"/>
              </a:rPr>
              <a:t> Sternotomy </a:t>
            </a:r>
          </a:p>
          <a:p>
            <a:pPr marL="685800" lvl="2" indent="0">
              <a:buNone/>
            </a:pPr>
            <a:r>
              <a:rPr lang="en-US" sz="2000" dirty="0" smtClean="0">
                <a:latin typeface="Big Caslon"/>
                <a:cs typeface="Big Caslon"/>
              </a:rPr>
              <a:t> Incision and the </a:t>
            </a:r>
          </a:p>
          <a:p>
            <a:pPr marL="685800" lvl="2" indent="0">
              <a:buNone/>
            </a:pPr>
            <a:r>
              <a:rPr lang="en-US" sz="2000" dirty="0" smtClean="0">
                <a:latin typeface="Big Caslon"/>
                <a:cs typeface="Big Caslon"/>
              </a:rPr>
              <a:t> opening of the </a:t>
            </a:r>
          </a:p>
          <a:p>
            <a:pPr marL="685800" lvl="2" indent="0">
              <a:buNone/>
            </a:pPr>
            <a:r>
              <a:rPr lang="en-US" sz="2000" dirty="0" smtClean="0">
                <a:latin typeface="Big Caslon"/>
                <a:cs typeface="Big Caslon"/>
              </a:rPr>
              <a:t> sternum</a:t>
            </a:r>
          </a:p>
        </p:txBody>
      </p:sp>
    </p:spTree>
  </p:cSld>
  <p:clrMapOvr>
    <a:masterClrMapping/>
  </p:clrMapOvr>
  <p:transition>
    <p:wipe di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p:txBody>
          <a:bodyPr/>
          <a:lstStyle/>
          <a:p>
            <a:pPr algn="ctr"/>
            <a:r>
              <a:rPr lang="en-US" dirty="0" smtClean="0">
                <a:latin typeface="Big Caslon"/>
                <a:cs typeface="Big Caslon"/>
              </a:rPr>
              <a:t>Coronary Revascularization</a:t>
            </a:r>
          </a:p>
        </p:txBody>
      </p:sp>
      <p:pic>
        <p:nvPicPr>
          <p:cNvPr id="45060" name="Picture 7" descr="svg"/>
          <p:cNvPicPr>
            <a:picLocks noGrp="1" noChangeAspect="1" noChangeArrowheads="1"/>
          </p:cNvPicPr>
          <p:nvPr>
            <p:ph sz="half" idx="1"/>
          </p:nvPr>
        </p:nvPicPr>
        <p:blipFill>
          <a:blip r:embed="rId3" cstate="print"/>
          <a:srcRect/>
          <a:stretch>
            <a:fillRect/>
          </a:stretch>
        </p:blipFill>
        <p:spPr>
          <a:xfrm>
            <a:off x="685800" y="1828800"/>
            <a:ext cx="7696200" cy="1981200"/>
          </a:xfrm>
          <a:noFill/>
        </p:spPr>
      </p:pic>
      <p:sp>
        <p:nvSpPr>
          <p:cNvPr id="45059" name="Rectangle 6"/>
          <p:cNvSpPr>
            <a:spLocks noGrp="1" noChangeArrowheads="1"/>
          </p:cNvSpPr>
          <p:nvPr>
            <p:ph type="body" sz="half" idx="2"/>
          </p:nvPr>
        </p:nvSpPr>
        <p:spPr/>
        <p:txBody>
          <a:bodyPr/>
          <a:lstStyle/>
          <a:p>
            <a:r>
              <a:rPr lang="en-US" sz="2400" dirty="0" smtClean="0">
                <a:latin typeface="Big Caslon"/>
                <a:cs typeface="Big Caslon"/>
              </a:rPr>
              <a:t>The incision for harvesting the long saphenous  vein. </a:t>
            </a:r>
          </a:p>
          <a:p>
            <a:r>
              <a:rPr lang="en-US" sz="2400" dirty="0" smtClean="0">
                <a:latin typeface="Big Caslon"/>
                <a:cs typeface="Big Caslon"/>
              </a:rPr>
              <a:t>One of the most commonly used conduits is the reversed saphenous vein graft.</a:t>
            </a:r>
          </a:p>
          <a:p>
            <a:endParaRPr lang="en-US" sz="2400" dirty="0" smtClean="0">
              <a:latin typeface="Big Caslon"/>
              <a:cs typeface="Big Caslon"/>
            </a:endParaRPr>
          </a:p>
        </p:txBody>
      </p:sp>
    </p:spTree>
  </p:cSld>
  <p:clrMapOvr>
    <a:masterClrMapping/>
  </p:clrMapOvr>
  <p:transition>
    <p:wipe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7" descr="cs26"/>
          <p:cNvPicPr>
            <a:picLocks noGrp="1" noChangeAspect="1" noChangeArrowheads="1"/>
          </p:cNvPicPr>
          <p:nvPr>
            <p:ph sz="half" idx="1"/>
          </p:nvPr>
        </p:nvPicPr>
        <p:blipFill>
          <a:blip r:embed="rId3" cstate="print"/>
          <a:srcRect/>
          <a:stretch>
            <a:fillRect/>
          </a:stretch>
        </p:blipFill>
        <p:spPr>
          <a:xfrm>
            <a:off x="304800" y="304800"/>
            <a:ext cx="8305800" cy="4572000"/>
          </a:xfrm>
          <a:noFill/>
        </p:spPr>
      </p:pic>
      <p:sp>
        <p:nvSpPr>
          <p:cNvPr id="46082" name="Rectangle 6"/>
          <p:cNvSpPr>
            <a:spLocks noGrp="1" noChangeArrowheads="1"/>
          </p:cNvSpPr>
          <p:nvPr>
            <p:ph type="body" sz="half" idx="2"/>
          </p:nvPr>
        </p:nvSpPr>
        <p:spPr/>
        <p:txBody>
          <a:bodyPr/>
          <a:lstStyle/>
          <a:p>
            <a:endParaRPr lang="en-US" sz="2400" dirty="0" smtClean="0"/>
          </a:p>
          <a:p>
            <a:endParaRPr lang="en-US" sz="2400" dirty="0" smtClean="0"/>
          </a:p>
          <a:p>
            <a:pPr algn="ctr">
              <a:buFont typeface="Wingdings" pitchFamily="2" charset="2"/>
              <a:buNone/>
            </a:pPr>
            <a:r>
              <a:rPr lang="en-US" sz="2400" b="1" dirty="0" smtClean="0">
                <a:latin typeface="Big Caslon"/>
                <a:cs typeface="Big Caslon"/>
              </a:rPr>
              <a:t>Harvesting the Internal Thoracic Artery </a:t>
            </a:r>
          </a:p>
        </p:txBody>
      </p:sp>
    </p:spTree>
  </p:cSld>
  <p:clrMapOvr>
    <a:masterClrMapping/>
  </p:clrMapOvr>
  <p:transition>
    <p:wipe di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a:xfrm>
            <a:off x="381000" y="457200"/>
            <a:ext cx="8305800" cy="762000"/>
          </a:xfrm>
        </p:spPr>
        <p:txBody>
          <a:bodyPr/>
          <a:lstStyle/>
          <a:p>
            <a:r>
              <a:rPr lang="en-US" sz="4400" b="1" dirty="0" smtClean="0">
                <a:latin typeface="Big Caslon"/>
                <a:cs typeface="Big Caslon"/>
              </a:rPr>
              <a:t>The Heart is Exposed</a:t>
            </a:r>
          </a:p>
        </p:txBody>
      </p:sp>
      <p:pic>
        <p:nvPicPr>
          <p:cNvPr id="47108" name="Picture 9" descr="cs29"/>
          <p:cNvPicPr>
            <a:picLocks noGrp="1" noChangeAspect="1" noChangeArrowheads="1"/>
          </p:cNvPicPr>
          <p:nvPr>
            <p:ph sz="half" idx="1"/>
          </p:nvPr>
        </p:nvPicPr>
        <p:blipFill>
          <a:blip r:embed="rId3" cstate="print"/>
          <a:srcRect l="16652" r="16652"/>
          <a:stretch>
            <a:fillRect/>
          </a:stretch>
        </p:blipFill>
        <p:spPr>
          <a:xfrm>
            <a:off x="914400" y="1295400"/>
            <a:ext cx="7315200" cy="5105400"/>
          </a:xfrm>
          <a:noFill/>
        </p:spPr>
      </p:pic>
    </p:spTree>
  </p:cSld>
  <p:clrMapOvr>
    <a:masterClrMapping/>
  </p:clrMapOvr>
  <p:transition>
    <p:wipe di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33400" y="5181600"/>
            <a:ext cx="7772400" cy="990600"/>
          </a:xfrm>
        </p:spPr>
        <p:txBody>
          <a:bodyPr/>
          <a:lstStyle/>
          <a:p>
            <a:pPr algn="ctr"/>
            <a:r>
              <a:rPr lang="en-US" sz="2800" b="1" u="sng" dirty="0" smtClean="0">
                <a:solidFill>
                  <a:schemeClr val="bg2">
                    <a:lumMod val="25000"/>
                  </a:schemeClr>
                </a:solidFill>
                <a:latin typeface="Big Caslon"/>
                <a:cs typeface="Big Caslon"/>
              </a:rPr>
              <a:t>During surgery the circulation is totally supported by the heart lung machine</a:t>
            </a:r>
          </a:p>
        </p:txBody>
      </p:sp>
      <p:pic>
        <p:nvPicPr>
          <p:cNvPr id="48131" name="Picture 5" descr="Untitled-1"/>
          <p:cNvPicPr>
            <a:picLocks noChangeAspect="1" noChangeArrowheads="1"/>
          </p:cNvPicPr>
          <p:nvPr/>
        </p:nvPicPr>
        <p:blipFill>
          <a:blip r:embed="rId3" cstate="print"/>
          <a:srcRect/>
          <a:stretch>
            <a:fillRect/>
          </a:stretch>
        </p:blipFill>
        <p:spPr bwMode="auto">
          <a:xfrm>
            <a:off x="0" y="0"/>
            <a:ext cx="9144000" cy="510540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14" descr="cs33"/>
          <p:cNvPicPr>
            <a:picLocks noGrp="1" noChangeAspect="1" noChangeArrowheads="1"/>
          </p:cNvPicPr>
          <p:nvPr>
            <p:ph sz="half" idx="1"/>
          </p:nvPr>
        </p:nvPicPr>
        <p:blipFill>
          <a:blip r:embed="rId3" cstate="print"/>
          <a:srcRect/>
          <a:stretch>
            <a:fillRect/>
          </a:stretch>
        </p:blipFill>
        <p:spPr>
          <a:xfrm>
            <a:off x="141288" y="914400"/>
            <a:ext cx="4408487" cy="5486400"/>
          </a:xfrm>
          <a:noFill/>
        </p:spPr>
      </p:pic>
      <p:sp>
        <p:nvSpPr>
          <p:cNvPr id="49154" name="Rectangle 13"/>
          <p:cNvSpPr>
            <a:spLocks noGrp="1" noChangeArrowheads="1"/>
          </p:cNvSpPr>
          <p:nvPr>
            <p:ph type="body" sz="half" idx="2"/>
          </p:nvPr>
        </p:nvSpPr>
        <p:spPr>
          <a:xfrm>
            <a:off x="4800600" y="3048000"/>
            <a:ext cx="3810000" cy="1905000"/>
          </a:xfrm>
        </p:spPr>
        <p:txBody>
          <a:bodyPr>
            <a:normAutofit fontScale="85000" lnSpcReduction="20000"/>
          </a:bodyPr>
          <a:lstStyle/>
          <a:p>
            <a:pPr>
              <a:buFont typeface="Wingdings" pitchFamily="2" charset="2"/>
              <a:buNone/>
            </a:pPr>
            <a:r>
              <a:rPr lang="en-US" sz="2400" b="1" dirty="0" smtClean="0">
                <a:latin typeface="Big Caslon"/>
                <a:cs typeface="Big Caslon"/>
              </a:rPr>
              <a:t>The Heart at the end of</a:t>
            </a:r>
          </a:p>
          <a:p>
            <a:pPr>
              <a:buFont typeface="Wingdings" pitchFamily="2" charset="2"/>
              <a:buNone/>
            </a:pPr>
            <a:r>
              <a:rPr lang="en-US" sz="2400" b="1" dirty="0" smtClean="0">
                <a:latin typeface="Big Caslon"/>
                <a:cs typeface="Big Caslon"/>
              </a:rPr>
              <a:t>Coronary Artery Bypass</a:t>
            </a:r>
          </a:p>
          <a:p>
            <a:pPr>
              <a:buFont typeface="Wingdings" pitchFamily="2" charset="2"/>
              <a:buNone/>
            </a:pPr>
            <a:r>
              <a:rPr lang="en-US" sz="2400" b="1" dirty="0" smtClean="0">
                <a:latin typeface="Big Caslon"/>
                <a:cs typeface="Big Caslon"/>
              </a:rPr>
              <a:t>Utilizing Saphenous</a:t>
            </a:r>
          </a:p>
          <a:p>
            <a:pPr>
              <a:buFont typeface="Wingdings" pitchFamily="2" charset="2"/>
              <a:buNone/>
            </a:pPr>
            <a:r>
              <a:rPr lang="en-US" sz="2400" b="1" dirty="0" smtClean="0">
                <a:latin typeface="Big Caslon"/>
                <a:cs typeface="Big Caslon"/>
              </a:rPr>
              <a:t>Vein Grafts</a:t>
            </a:r>
          </a:p>
        </p:txBody>
      </p:sp>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4"/>
          <p:cNvSpPr>
            <a:spLocks noGrp="1" noChangeArrowheads="1"/>
          </p:cNvSpPr>
          <p:nvPr>
            <p:ph type="title"/>
          </p:nvPr>
        </p:nvSpPr>
        <p:spPr>
          <a:xfrm>
            <a:off x="838200" y="2667000"/>
            <a:ext cx="7772400" cy="1143000"/>
          </a:xfrm>
        </p:spPr>
        <p:txBody>
          <a:bodyPr>
            <a:normAutofit fontScale="90000"/>
          </a:bodyPr>
          <a:lstStyle/>
          <a:p>
            <a:pPr algn="ctr">
              <a:defRPr/>
            </a:pPr>
            <a:r>
              <a:rPr lang="en-US" sz="4000" dirty="0" smtClean="0">
                <a:effectLst>
                  <a:outerShdw blurRad="38100" dist="38100" dir="2700000" algn="tl">
                    <a:srgbClr val="000000"/>
                  </a:outerShdw>
                </a:effectLst>
                <a:latin typeface="Big Caslon"/>
                <a:cs typeface="Big Caslon"/>
              </a:rPr>
              <a:t>Ischemic Heart or Coronary Artery Disease</a:t>
            </a:r>
            <a:r>
              <a:rPr lang="en-US" sz="4000" dirty="0" smtClean="0">
                <a:latin typeface="Big Caslon"/>
                <a:cs typeface="Big Caslon"/>
              </a:rPr>
              <a:t> </a:t>
            </a:r>
          </a:p>
        </p:txBody>
      </p:sp>
    </p:spTree>
  </p:cSld>
  <p:clrMapOvr>
    <a:masterClrMapping/>
  </p:clrMapOvr>
  <p:transition>
    <p:wipe dir="u"/>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body" sz="half" idx="1"/>
          </p:nvPr>
        </p:nvSpPr>
        <p:spPr>
          <a:xfrm>
            <a:off x="304800" y="2286000"/>
            <a:ext cx="3657600" cy="2590800"/>
          </a:xfrm>
        </p:spPr>
        <p:txBody>
          <a:bodyPr/>
          <a:lstStyle/>
          <a:p>
            <a:r>
              <a:rPr lang="en-US" sz="2400" b="1" dirty="0" smtClean="0">
                <a:latin typeface="Big Caslon"/>
                <a:cs typeface="Big Caslon"/>
              </a:rPr>
              <a:t>A chest X-Ray of a patient who has just underwent open heart surgery.</a:t>
            </a:r>
          </a:p>
          <a:p>
            <a:r>
              <a:rPr lang="en-US" sz="2400" b="1" dirty="0" smtClean="0">
                <a:latin typeface="Big Caslon"/>
                <a:cs typeface="Big Caslon"/>
              </a:rPr>
              <a:t>Note the different monitoring lines.</a:t>
            </a:r>
          </a:p>
        </p:txBody>
      </p:sp>
      <p:pic>
        <p:nvPicPr>
          <p:cNvPr id="50179" name="Picture 7" descr="cx"/>
          <p:cNvPicPr>
            <a:picLocks noGrp="1" noChangeAspect="1" noChangeArrowheads="1"/>
          </p:cNvPicPr>
          <p:nvPr>
            <p:ph sz="half" idx="2"/>
          </p:nvPr>
        </p:nvPicPr>
        <p:blipFill>
          <a:blip r:embed="rId3" cstate="print"/>
          <a:srcRect l="7630" r="7630"/>
          <a:stretch>
            <a:fillRect/>
          </a:stretch>
        </p:blipFill>
        <p:spPr>
          <a:xfrm>
            <a:off x="4648199" y="1371600"/>
            <a:ext cx="4303889" cy="4648200"/>
          </a:xfrm>
          <a:noFill/>
        </p:spPr>
      </p:pic>
    </p:spTree>
  </p:cSld>
  <p:clrMapOvr>
    <a:masterClrMapping/>
  </p:clrMapOvr>
  <p:transition>
    <p:wipe di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type="body" sz="half" idx="1"/>
          </p:nvPr>
        </p:nvSpPr>
        <p:spPr>
          <a:xfrm>
            <a:off x="914400" y="2819400"/>
            <a:ext cx="3200400" cy="2286000"/>
          </a:xfrm>
        </p:spPr>
        <p:txBody>
          <a:bodyPr/>
          <a:lstStyle/>
          <a:p>
            <a:r>
              <a:rPr lang="en-US" sz="2400" dirty="0" smtClean="0">
                <a:latin typeface="Big Caslon"/>
                <a:cs typeface="Big Caslon"/>
              </a:rPr>
              <a:t> Postoperative coronary angiogram, revealing a patent graft to the LAD</a:t>
            </a:r>
          </a:p>
        </p:txBody>
      </p:sp>
      <p:pic>
        <p:nvPicPr>
          <p:cNvPr id="51203" name="Picture 7" descr="cs37"/>
          <p:cNvPicPr>
            <a:picLocks noGrp="1" noChangeAspect="1" noChangeArrowheads="1"/>
          </p:cNvPicPr>
          <p:nvPr>
            <p:ph sz="half" idx="2"/>
          </p:nvPr>
        </p:nvPicPr>
        <p:blipFill>
          <a:blip r:embed="rId3" cstate="print"/>
          <a:srcRect t="14939" b="14939"/>
          <a:stretch>
            <a:fillRect/>
          </a:stretch>
        </p:blipFill>
        <p:spPr>
          <a:xfrm>
            <a:off x="4648200" y="906780"/>
            <a:ext cx="4191000" cy="5113020"/>
          </a:xfrm>
          <a:noFill/>
        </p:spPr>
      </p:pic>
    </p:spTree>
  </p:cSld>
  <p:clrMapOvr>
    <a:masterClrMapping/>
  </p:clrMapOvr>
  <p:transition>
    <p:wipe dir="u"/>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8" descr="itad"/>
          <p:cNvPicPr>
            <a:picLocks noGrp="1" noChangeAspect="1" noChangeArrowheads="1"/>
          </p:cNvPicPr>
          <p:nvPr>
            <p:ph sz="quarter" idx="2"/>
          </p:nvPr>
        </p:nvPicPr>
        <p:blipFill>
          <a:blip r:embed="rId3" cstate="print"/>
          <a:srcRect/>
          <a:stretch>
            <a:fillRect/>
          </a:stretch>
        </p:blipFill>
        <p:spPr>
          <a:xfrm>
            <a:off x="5105400" y="228600"/>
            <a:ext cx="3048000" cy="5105400"/>
          </a:xfrm>
          <a:noFill/>
        </p:spPr>
      </p:pic>
      <p:sp>
        <p:nvSpPr>
          <p:cNvPr id="52226" name="Rectangle 7"/>
          <p:cNvSpPr>
            <a:spLocks noGrp="1" noChangeArrowheads="1"/>
          </p:cNvSpPr>
          <p:nvPr>
            <p:ph type="body" sz="half" idx="3"/>
          </p:nvPr>
        </p:nvSpPr>
        <p:spPr>
          <a:xfrm>
            <a:off x="685800" y="5791200"/>
            <a:ext cx="7772400" cy="762000"/>
          </a:xfrm>
        </p:spPr>
        <p:txBody>
          <a:bodyPr/>
          <a:lstStyle/>
          <a:p>
            <a:pPr algn="ctr">
              <a:lnSpc>
                <a:spcPct val="90000"/>
              </a:lnSpc>
              <a:buFont typeface="Wingdings" pitchFamily="2" charset="2"/>
              <a:buNone/>
            </a:pPr>
            <a:r>
              <a:rPr lang="en-US" sz="2400" b="1" dirty="0" smtClean="0">
                <a:latin typeface="Big Caslon"/>
                <a:cs typeface="Big Caslon"/>
              </a:rPr>
              <a:t>Patent left internal mammary artery  (LIMA) graft  an RAO view </a:t>
            </a:r>
          </a:p>
        </p:txBody>
      </p:sp>
      <p:pic>
        <p:nvPicPr>
          <p:cNvPr id="8" name="Picture 9" descr="posmamJPG"/>
          <p:cNvPicPr>
            <a:picLocks noGrp="1" noChangeAspect="1" noChangeArrowheads="1"/>
          </p:cNvPicPr>
          <p:nvPr>
            <p:ph sz="quarter" idx="1"/>
          </p:nvPr>
        </p:nvPicPr>
        <p:blipFill>
          <a:blip r:embed="rId4" cstate="print"/>
          <a:srcRect/>
          <a:stretch>
            <a:fillRect/>
          </a:stretch>
        </p:blipFill>
        <p:spPr>
          <a:xfrm>
            <a:off x="762000" y="304799"/>
            <a:ext cx="4114800" cy="5274367"/>
          </a:xfrm>
          <a:noFill/>
        </p:spPr>
      </p:pic>
    </p:spTree>
  </p:cSld>
  <p:clrMapOvr>
    <a:masterClrMapping/>
  </p:clrMapOvr>
  <p:transition>
    <p:wipe dir="u"/>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descr="Fig 1"/>
          <p:cNvPicPr>
            <a:picLocks noGrp="1" noChangeAspect="1" noChangeArrowheads="1"/>
          </p:cNvPicPr>
          <p:nvPr>
            <p:ph idx="1"/>
          </p:nvPr>
        </p:nvPicPr>
        <p:blipFill>
          <a:blip r:embed="rId3" cstate="print"/>
          <a:srcRect/>
          <a:stretch>
            <a:fillRect/>
          </a:stretch>
        </p:blipFill>
        <p:spPr>
          <a:xfrm>
            <a:off x="609600" y="457200"/>
            <a:ext cx="7848600" cy="4724400"/>
          </a:xfrm>
          <a:noFill/>
        </p:spPr>
      </p:pic>
      <p:sp>
        <p:nvSpPr>
          <p:cNvPr id="55299" name="Text Box 7"/>
          <p:cNvSpPr txBox="1">
            <a:spLocks noChangeArrowheads="1"/>
          </p:cNvSpPr>
          <p:nvPr/>
        </p:nvSpPr>
        <p:spPr bwMode="auto">
          <a:xfrm>
            <a:off x="457200" y="5105400"/>
            <a:ext cx="7543800" cy="1215717"/>
          </a:xfrm>
          <a:prstGeom prst="rect">
            <a:avLst/>
          </a:prstGeom>
          <a:noFill/>
          <a:ln w="12700">
            <a:noFill/>
            <a:miter lim="800000"/>
            <a:headEnd/>
            <a:tailEnd/>
          </a:ln>
        </p:spPr>
        <p:txBody>
          <a:bodyPr>
            <a:spAutoFit/>
          </a:bodyPr>
          <a:lstStyle/>
          <a:p>
            <a:pPr>
              <a:spcBef>
                <a:spcPct val="50000"/>
              </a:spcBef>
              <a:buClrTx/>
              <a:buSzTx/>
            </a:pPr>
            <a:r>
              <a:rPr lang="en-US" b="0" dirty="0" smtClean="0">
                <a:latin typeface="Big Caslon"/>
                <a:cs typeface="Big Caslon"/>
              </a:rPr>
              <a:t>“Sometimes </a:t>
            </a:r>
            <a:r>
              <a:rPr lang="en-US" b="0" dirty="0">
                <a:latin typeface="Big Caslon"/>
                <a:cs typeface="Big Caslon"/>
              </a:rPr>
              <a:t>the pathology calls for both  a valve replacement and coronary bypass graft</a:t>
            </a:r>
            <a:r>
              <a:rPr lang="en-US" sz="2800" b="0" dirty="0" smtClean="0">
                <a:latin typeface="Big Caslon"/>
                <a:cs typeface="Big Caslon"/>
              </a:rPr>
              <a:t>.”</a:t>
            </a:r>
            <a:endParaRPr lang="en-US" sz="2800" b="0" dirty="0">
              <a:latin typeface="Big Caslon"/>
              <a:cs typeface="Big Caslon"/>
            </a:endParaRPr>
          </a:p>
          <a:p>
            <a:pPr>
              <a:spcBef>
                <a:spcPct val="50000"/>
              </a:spcBef>
              <a:buClrTx/>
              <a:buSzTx/>
            </a:pPr>
            <a:r>
              <a:rPr lang="en-US" sz="1400" b="0" dirty="0">
                <a:latin typeface="Big Caslon"/>
                <a:cs typeface="Big Caslon"/>
              </a:rPr>
              <a:t>(Alsaddique et al  Asian Cardiovasc Thorac Ann 2003;11:169-70)</a:t>
            </a:r>
          </a:p>
        </p:txBody>
      </p:sp>
    </p:spTree>
  </p:cSld>
  <p:clrMapOvr>
    <a:masterClrMapping/>
  </p:clrMapOvr>
  <p:transition>
    <p:wipe dir="u"/>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6" descr="table"/>
          <p:cNvPicPr>
            <a:picLocks noGrp="1" noChangeAspect="1" noChangeArrowheads="1"/>
          </p:cNvPicPr>
          <p:nvPr>
            <p:ph sz="half" idx="1"/>
          </p:nvPr>
        </p:nvPicPr>
        <p:blipFill>
          <a:blip r:embed="rId3" cstate="print"/>
          <a:srcRect/>
          <a:stretch>
            <a:fillRect/>
          </a:stretch>
        </p:blipFill>
        <p:spPr>
          <a:xfrm>
            <a:off x="381000" y="304800"/>
            <a:ext cx="8382000" cy="4191000"/>
          </a:xfrm>
          <a:noFill/>
        </p:spPr>
      </p:pic>
      <p:sp>
        <p:nvSpPr>
          <p:cNvPr id="56323" name="Rectangle 18"/>
          <p:cNvSpPr>
            <a:spLocks noGrp="1" noChangeArrowheads="1"/>
          </p:cNvSpPr>
          <p:nvPr>
            <p:ph type="body" sz="half" idx="2"/>
          </p:nvPr>
        </p:nvSpPr>
        <p:spPr>
          <a:xfrm>
            <a:off x="609600" y="5029200"/>
            <a:ext cx="7848600" cy="1143000"/>
          </a:xfrm>
        </p:spPr>
        <p:txBody>
          <a:bodyPr>
            <a:normAutofit/>
          </a:bodyPr>
          <a:lstStyle/>
          <a:p>
            <a:pPr>
              <a:lnSpc>
                <a:spcPct val="80000"/>
              </a:lnSpc>
              <a:buFont typeface="Wingdings" pitchFamily="2" charset="2"/>
              <a:buNone/>
            </a:pPr>
            <a:r>
              <a:rPr lang="en-US" sz="2000" dirty="0" smtClean="0">
                <a:latin typeface="Big Caslon"/>
                <a:cs typeface="Big Caslon"/>
              </a:rPr>
              <a:t>     Postoperative studies of more than 30,000 grafts demonstrate a consistent patency rate of more than 90 for internal thoracic artery (ITA) grafts. The patency of saphenous vein grafts(SVG) is lower and diminishes continuously ,reaching 65 by 12years.</a:t>
            </a:r>
          </a:p>
        </p:txBody>
      </p:sp>
    </p:spTree>
  </p:cSld>
  <p:clrMapOvr>
    <a:masterClrMapping/>
  </p:clrMapOvr>
  <p:transition>
    <p:wipe dir="u"/>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2209800" y="6400800"/>
            <a:ext cx="1905000" cy="457200"/>
          </a:xfrm>
          <a:prstGeom prst="rect">
            <a:avLst/>
          </a:prstGeom>
          <a:noFill/>
          <a:ln w="12700">
            <a:noFill/>
            <a:miter lim="800000"/>
            <a:headEnd/>
            <a:tailEnd/>
          </a:ln>
        </p:spPr>
        <p:txBody>
          <a:bodyPr wrap="none" anchor="ctr"/>
          <a:lstStyle/>
          <a:p>
            <a:endParaRPr lang="en-US" dirty="0"/>
          </a:p>
        </p:txBody>
      </p:sp>
      <p:sp>
        <p:nvSpPr>
          <p:cNvPr id="58371" name="Rectangle 3"/>
          <p:cNvSpPr>
            <a:spLocks noChangeArrowheads="1"/>
          </p:cNvSpPr>
          <p:nvPr/>
        </p:nvSpPr>
        <p:spPr bwMode="auto">
          <a:xfrm>
            <a:off x="4191000" y="6400800"/>
            <a:ext cx="2895600" cy="457200"/>
          </a:xfrm>
          <a:prstGeom prst="rect">
            <a:avLst/>
          </a:prstGeom>
          <a:noFill/>
          <a:ln w="12700">
            <a:noFill/>
            <a:miter lim="800000"/>
            <a:headEnd/>
            <a:tailEnd/>
          </a:ln>
        </p:spPr>
        <p:txBody>
          <a:bodyPr wrap="none" anchor="ctr"/>
          <a:lstStyle/>
          <a:p>
            <a:endParaRPr lang="en-US" dirty="0"/>
          </a:p>
        </p:txBody>
      </p:sp>
      <p:sp>
        <p:nvSpPr>
          <p:cNvPr id="58372" name="Rectangle 4"/>
          <p:cNvSpPr>
            <a:spLocks noGrp="1" noChangeArrowheads="1"/>
          </p:cNvSpPr>
          <p:nvPr>
            <p:ph type="title"/>
          </p:nvPr>
        </p:nvSpPr>
        <p:spPr>
          <a:xfrm>
            <a:off x="533400" y="228600"/>
            <a:ext cx="8042276" cy="1524000"/>
          </a:xfrm>
          <a:noFill/>
        </p:spPr>
        <p:txBody>
          <a:bodyPr/>
          <a:lstStyle/>
          <a:p>
            <a:pPr algn="l"/>
            <a:r>
              <a:rPr lang="en-US" sz="4000" b="1" dirty="0" smtClean="0"/>
              <a:t>Valvular                Disease</a:t>
            </a:r>
          </a:p>
        </p:txBody>
      </p:sp>
      <p:sp>
        <p:nvSpPr>
          <p:cNvPr id="58373" name="Rectangle 5"/>
          <p:cNvSpPr>
            <a:spLocks noGrp="1" noChangeArrowheads="1"/>
          </p:cNvSpPr>
          <p:nvPr>
            <p:ph idx="1"/>
          </p:nvPr>
        </p:nvSpPr>
        <p:spPr>
          <a:xfrm>
            <a:off x="533400" y="2819400"/>
            <a:ext cx="8042276" cy="2971800"/>
          </a:xfrm>
          <a:noFill/>
        </p:spPr>
        <p:txBody>
          <a:bodyPr>
            <a:normAutofit lnSpcReduction="10000"/>
          </a:bodyPr>
          <a:lstStyle/>
          <a:p>
            <a:pPr>
              <a:buSzPct val="80000"/>
              <a:buFont typeface="Wingdings" pitchFamily="2" charset="2"/>
              <a:buNone/>
            </a:pPr>
            <a:r>
              <a:rPr lang="en-US" sz="2800" b="1" i="1" dirty="0" smtClean="0">
                <a:solidFill>
                  <a:srgbClr val="008000"/>
                </a:solidFill>
                <a:latin typeface="Big Caslon"/>
                <a:cs typeface="Big Caslon"/>
              </a:rPr>
              <a:t>Etiology:</a:t>
            </a:r>
          </a:p>
          <a:p>
            <a:pPr lvl="1">
              <a:buSzPct val="79000"/>
            </a:pPr>
            <a:r>
              <a:rPr lang="en-US" dirty="0" smtClean="0">
                <a:latin typeface="Big Caslon"/>
                <a:cs typeface="Big Caslon"/>
              </a:rPr>
              <a:t>Rheumatic disease</a:t>
            </a:r>
          </a:p>
          <a:p>
            <a:pPr lvl="1">
              <a:buSzPct val="79000"/>
            </a:pPr>
            <a:r>
              <a:rPr lang="en-US" dirty="0" smtClean="0">
                <a:latin typeface="Big Caslon"/>
                <a:cs typeface="Big Caslon"/>
              </a:rPr>
              <a:t>Myxomatous degeneration</a:t>
            </a:r>
          </a:p>
          <a:p>
            <a:pPr lvl="1">
              <a:buSzPct val="79000"/>
            </a:pPr>
            <a:r>
              <a:rPr lang="en-US" dirty="0" smtClean="0">
                <a:latin typeface="Big Caslon"/>
                <a:cs typeface="Big Caslon"/>
              </a:rPr>
              <a:t>Endocarditis</a:t>
            </a:r>
          </a:p>
          <a:p>
            <a:pPr lvl="1">
              <a:buSzPct val="79000"/>
            </a:pPr>
            <a:r>
              <a:rPr lang="en-US" dirty="0" smtClean="0">
                <a:latin typeface="Big Caslon"/>
                <a:cs typeface="Big Caslon"/>
              </a:rPr>
              <a:t>Idiopathic calcification</a:t>
            </a:r>
          </a:p>
          <a:p>
            <a:pPr lvl="1">
              <a:buSzPct val="79000"/>
            </a:pPr>
            <a:r>
              <a:rPr lang="en-US" dirty="0" smtClean="0">
                <a:latin typeface="Big Caslon"/>
                <a:cs typeface="Big Caslon"/>
              </a:rPr>
              <a:t>Marfan’s syndrome</a:t>
            </a:r>
          </a:p>
          <a:p>
            <a:pPr lvl="1">
              <a:buSzPct val="79000"/>
            </a:pPr>
            <a:r>
              <a:rPr lang="en-US" dirty="0" smtClean="0">
                <a:latin typeface="Big Caslon"/>
                <a:cs typeface="Big Caslon"/>
              </a:rPr>
              <a:t>Ehlers-Danlos syndromes</a:t>
            </a:r>
          </a:p>
        </p:txBody>
      </p:sp>
      <p:pic>
        <p:nvPicPr>
          <p:cNvPr id="6" name="Content Placeholder 6" descr="Heart.jpg"/>
          <p:cNvPicPr>
            <a:picLocks noChangeAspect="1"/>
          </p:cNvPicPr>
          <p:nvPr/>
        </p:nvPicPr>
        <p:blipFill>
          <a:blip r:embed="rId3" cstate="print"/>
          <a:stretch>
            <a:fillRect/>
          </a:stretch>
        </p:blipFill>
        <p:spPr>
          <a:xfrm>
            <a:off x="2971800" y="609600"/>
            <a:ext cx="1650205" cy="1138548"/>
          </a:xfrm>
          <a:prstGeom prst="rect">
            <a:avLst/>
          </a:prstGeom>
        </p:spPr>
      </p:pic>
    </p:spTree>
  </p:cSld>
  <p:clrMapOvr>
    <a:masterClrMapping/>
  </p:clrMapOvr>
  <p:transition>
    <p:wipe dir="u"/>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2209800" y="6400800"/>
            <a:ext cx="1905000" cy="457200"/>
          </a:xfrm>
          <a:prstGeom prst="rect">
            <a:avLst/>
          </a:prstGeom>
          <a:noFill/>
          <a:ln w="12700">
            <a:noFill/>
            <a:miter lim="800000"/>
            <a:headEnd/>
            <a:tailEnd/>
          </a:ln>
        </p:spPr>
        <p:txBody>
          <a:bodyPr wrap="none" anchor="ctr"/>
          <a:lstStyle/>
          <a:p>
            <a:endParaRPr lang="en-US" dirty="0"/>
          </a:p>
        </p:txBody>
      </p:sp>
      <p:sp>
        <p:nvSpPr>
          <p:cNvPr id="59395" name="Rectangle 3"/>
          <p:cNvSpPr>
            <a:spLocks noChangeArrowheads="1"/>
          </p:cNvSpPr>
          <p:nvPr/>
        </p:nvSpPr>
        <p:spPr bwMode="auto">
          <a:xfrm>
            <a:off x="4191000" y="6400800"/>
            <a:ext cx="2895600" cy="457200"/>
          </a:xfrm>
          <a:prstGeom prst="rect">
            <a:avLst/>
          </a:prstGeom>
          <a:noFill/>
          <a:ln w="12700">
            <a:noFill/>
            <a:miter lim="800000"/>
            <a:headEnd/>
            <a:tailEnd/>
          </a:ln>
        </p:spPr>
        <p:txBody>
          <a:bodyPr wrap="none" anchor="ctr"/>
          <a:lstStyle/>
          <a:p>
            <a:endParaRPr lang="en-US" dirty="0"/>
          </a:p>
        </p:txBody>
      </p:sp>
      <p:sp>
        <p:nvSpPr>
          <p:cNvPr id="59396" name="Rectangle 4"/>
          <p:cNvSpPr>
            <a:spLocks noGrp="1" noChangeArrowheads="1"/>
          </p:cNvSpPr>
          <p:nvPr>
            <p:ph type="title"/>
          </p:nvPr>
        </p:nvSpPr>
        <p:spPr>
          <a:noFill/>
        </p:spPr>
        <p:txBody>
          <a:bodyPr/>
          <a:lstStyle/>
          <a:p>
            <a:pPr algn="l"/>
            <a:r>
              <a:rPr lang="en-US" dirty="0" smtClean="0">
                <a:latin typeface="Big Caslon"/>
                <a:cs typeface="Big Caslon"/>
              </a:rPr>
              <a:t>Valvular              Disease</a:t>
            </a:r>
          </a:p>
        </p:txBody>
      </p:sp>
      <p:sp>
        <p:nvSpPr>
          <p:cNvPr id="59397" name="Rectangle 5"/>
          <p:cNvSpPr>
            <a:spLocks noGrp="1" noChangeArrowheads="1"/>
          </p:cNvSpPr>
          <p:nvPr>
            <p:ph idx="1"/>
          </p:nvPr>
        </p:nvSpPr>
        <p:spPr>
          <a:xfrm>
            <a:off x="533400" y="2057400"/>
            <a:ext cx="8042276" cy="4343400"/>
          </a:xfrm>
          <a:noFill/>
        </p:spPr>
        <p:txBody>
          <a:bodyPr>
            <a:normAutofit fontScale="92500" lnSpcReduction="20000"/>
          </a:bodyPr>
          <a:lstStyle/>
          <a:p>
            <a:pPr marL="0" indent="0">
              <a:buSzPct val="80000"/>
              <a:buNone/>
            </a:pPr>
            <a:endParaRPr lang="en-US" sz="2800" b="1" i="1" dirty="0" smtClean="0">
              <a:solidFill>
                <a:srgbClr val="008000"/>
              </a:solidFill>
              <a:latin typeface="Big Caslon"/>
              <a:cs typeface="Big Caslon"/>
            </a:endParaRPr>
          </a:p>
          <a:p>
            <a:pPr marL="0" indent="0">
              <a:buSzPct val="80000"/>
              <a:buNone/>
            </a:pPr>
            <a:r>
              <a:rPr lang="en-US" sz="2800" b="1" i="1" dirty="0" smtClean="0">
                <a:solidFill>
                  <a:srgbClr val="008000"/>
                </a:solidFill>
                <a:latin typeface="Big Caslon"/>
                <a:cs typeface="Big Caslon"/>
              </a:rPr>
              <a:t>Symptoms:</a:t>
            </a:r>
          </a:p>
          <a:p>
            <a:pPr lvl="1">
              <a:buSzPct val="79000"/>
            </a:pPr>
            <a:r>
              <a:rPr lang="en-US" sz="2400" dirty="0" smtClean="0">
                <a:latin typeface="Big Caslon"/>
                <a:cs typeface="Big Caslon"/>
              </a:rPr>
              <a:t>Poor exercise tolerance (shortness of breath)</a:t>
            </a:r>
          </a:p>
          <a:p>
            <a:pPr lvl="1">
              <a:buSzPct val="79000"/>
            </a:pPr>
            <a:r>
              <a:rPr lang="en-US" sz="2400" dirty="0" smtClean="0">
                <a:latin typeface="Big Caslon"/>
                <a:cs typeface="Big Caslon"/>
              </a:rPr>
              <a:t>Orthopnea</a:t>
            </a:r>
          </a:p>
          <a:p>
            <a:pPr lvl="1">
              <a:buSzPct val="79000"/>
            </a:pPr>
            <a:r>
              <a:rPr lang="en-US" sz="2400" dirty="0" smtClean="0">
                <a:latin typeface="Big Caslon"/>
                <a:cs typeface="Big Caslon"/>
              </a:rPr>
              <a:t>PND</a:t>
            </a:r>
          </a:p>
          <a:p>
            <a:pPr lvl="1">
              <a:buSzPct val="79000"/>
            </a:pPr>
            <a:r>
              <a:rPr lang="en-US" sz="2400" dirty="0" smtClean="0">
                <a:latin typeface="Big Caslon"/>
                <a:cs typeface="Big Caslon"/>
              </a:rPr>
              <a:t>Hemoptysis</a:t>
            </a:r>
          </a:p>
          <a:p>
            <a:pPr lvl="1">
              <a:buSzPct val="79000"/>
            </a:pPr>
            <a:r>
              <a:rPr lang="en-US" sz="2400" dirty="0" smtClean="0">
                <a:latin typeface="Big Caslon"/>
                <a:cs typeface="Big Caslon"/>
              </a:rPr>
              <a:t>Palpitation</a:t>
            </a:r>
          </a:p>
          <a:p>
            <a:pPr lvl="1">
              <a:buSzPct val="79000"/>
            </a:pPr>
            <a:r>
              <a:rPr lang="en-US" sz="2400" dirty="0" smtClean="0">
                <a:latin typeface="Big Caslon"/>
                <a:cs typeface="Big Caslon"/>
              </a:rPr>
              <a:t>Thromboembolism</a:t>
            </a:r>
          </a:p>
          <a:p>
            <a:pPr lvl="1">
              <a:buSzPct val="79000"/>
            </a:pPr>
            <a:r>
              <a:rPr lang="en-US" sz="2400" dirty="0" smtClean="0">
                <a:latin typeface="Big Caslon"/>
                <a:cs typeface="Big Caslon"/>
              </a:rPr>
              <a:t>Heart failure</a:t>
            </a:r>
          </a:p>
          <a:p>
            <a:pPr lvl="1">
              <a:buSzPct val="79000"/>
            </a:pPr>
            <a:r>
              <a:rPr lang="en-US" sz="2400" dirty="0" smtClean="0">
                <a:latin typeface="Big Caslon"/>
                <a:cs typeface="Big Caslon"/>
              </a:rPr>
              <a:t>Angina</a:t>
            </a:r>
          </a:p>
          <a:p>
            <a:pPr lvl="1">
              <a:buSzPct val="79000"/>
            </a:pPr>
            <a:r>
              <a:rPr lang="en-US" sz="2400" dirty="0" smtClean="0">
                <a:latin typeface="Big Caslon"/>
                <a:cs typeface="Big Caslon"/>
              </a:rPr>
              <a:t>Syncope</a:t>
            </a:r>
          </a:p>
        </p:txBody>
      </p:sp>
      <p:pic>
        <p:nvPicPr>
          <p:cNvPr id="6" name="Content Placeholder 6" descr="Heart.jpg"/>
          <p:cNvPicPr>
            <a:picLocks noChangeAspect="1"/>
          </p:cNvPicPr>
          <p:nvPr/>
        </p:nvPicPr>
        <p:blipFill>
          <a:blip r:embed="rId3" cstate="print"/>
          <a:stretch>
            <a:fillRect/>
          </a:stretch>
        </p:blipFill>
        <p:spPr>
          <a:xfrm>
            <a:off x="2819400" y="609600"/>
            <a:ext cx="1650205" cy="1138548"/>
          </a:xfrm>
          <a:prstGeom prst="rect">
            <a:avLst/>
          </a:prstGeom>
        </p:spPr>
      </p:pic>
    </p:spTree>
  </p:cSld>
  <p:clrMapOvr>
    <a:masterClrMapping/>
  </p:clrMapOvr>
  <p:transition>
    <p:wipe dir="u"/>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l"/>
            <a:r>
              <a:rPr lang="en-US" dirty="0" smtClean="0">
                <a:latin typeface="Big Caslon"/>
                <a:cs typeface="Big Caslon"/>
              </a:rPr>
              <a:t>Valvular             Disease</a:t>
            </a:r>
          </a:p>
        </p:txBody>
      </p:sp>
      <p:sp>
        <p:nvSpPr>
          <p:cNvPr id="60419" name="Rectangle 3"/>
          <p:cNvSpPr>
            <a:spLocks noGrp="1" noChangeArrowheads="1"/>
          </p:cNvSpPr>
          <p:nvPr>
            <p:ph idx="1"/>
          </p:nvPr>
        </p:nvSpPr>
        <p:spPr>
          <a:xfrm>
            <a:off x="533400" y="1676400"/>
            <a:ext cx="8042276" cy="4343400"/>
          </a:xfrm>
        </p:spPr>
        <p:txBody>
          <a:bodyPr>
            <a:normAutofit fontScale="92500" lnSpcReduction="10000"/>
          </a:bodyPr>
          <a:lstStyle/>
          <a:p>
            <a:r>
              <a:rPr lang="en-US" dirty="0" smtClean="0">
                <a:latin typeface="Big Caslon"/>
                <a:cs typeface="Big Caslon"/>
              </a:rPr>
              <a:t>Mitral Stenosis</a:t>
            </a:r>
          </a:p>
          <a:p>
            <a:r>
              <a:rPr lang="en-US" dirty="0" smtClean="0">
                <a:latin typeface="Big Caslon"/>
                <a:cs typeface="Big Caslon"/>
              </a:rPr>
              <a:t>Mitral Regurgitation</a:t>
            </a:r>
          </a:p>
          <a:p>
            <a:r>
              <a:rPr lang="en-US" dirty="0" smtClean="0">
                <a:latin typeface="Big Caslon"/>
                <a:cs typeface="Big Caslon"/>
              </a:rPr>
              <a:t>Combined Mitral Stenosis &amp; Regurgitation</a:t>
            </a:r>
          </a:p>
          <a:p>
            <a:r>
              <a:rPr lang="en-US" dirty="0" smtClean="0">
                <a:latin typeface="Big Caslon"/>
                <a:cs typeface="Big Caslon"/>
              </a:rPr>
              <a:t>Aortic Stenosis</a:t>
            </a:r>
          </a:p>
          <a:p>
            <a:r>
              <a:rPr lang="en-US" dirty="0" smtClean="0">
                <a:latin typeface="Big Caslon"/>
                <a:cs typeface="Big Caslon"/>
              </a:rPr>
              <a:t>Aortic Regurgitation</a:t>
            </a:r>
          </a:p>
          <a:p>
            <a:r>
              <a:rPr lang="en-US" dirty="0" smtClean="0">
                <a:latin typeface="Big Caslon"/>
                <a:cs typeface="Big Caslon"/>
              </a:rPr>
              <a:t>Combined Aortic lesions</a:t>
            </a:r>
          </a:p>
          <a:p>
            <a:r>
              <a:rPr lang="en-US" dirty="0" smtClean="0">
                <a:latin typeface="Big Caslon"/>
                <a:cs typeface="Big Caslon"/>
              </a:rPr>
              <a:t>Tricuspid Valve Disease</a:t>
            </a:r>
          </a:p>
          <a:p>
            <a:r>
              <a:rPr lang="en-US" dirty="0" smtClean="0">
                <a:latin typeface="Big Caslon"/>
                <a:cs typeface="Big Caslon"/>
              </a:rPr>
              <a:t>Pulmonic Valve Disease</a:t>
            </a:r>
          </a:p>
        </p:txBody>
      </p:sp>
      <p:pic>
        <p:nvPicPr>
          <p:cNvPr id="4" name="Content Placeholder 6" descr="Heart.jpg"/>
          <p:cNvPicPr>
            <a:picLocks noChangeAspect="1"/>
          </p:cNvPicPr>
          <p:nvPr/>
        </p:nvPicPr>
        <p:blipFill>
          <a:blip r:embed="rId3" cstate="print"/>
          <a:stretch>
            <a:fillRect/>
          </a:stretch>
        </p:blipFill>
        <p:spPr>
          <a:xfrm>
            <a:off x="3048000" y="609600"/>
            <a:ext cx="1650205" cy="1138548"/>
          </a:xfrm>
          <a:prstGeom prst="rect">
            <a:avLst/>
          </a:prstGeom>
        </p:spPr>
      </p:pic>
    </p:spTree>
  </p:cSld>
  <p:clrMapOvr>
    <a:masterClrMapping/>
  </p:clrMapOvr>
  <p:transition>
    <p:wipe dir="u"/>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Grp="1" noChangeArrowheads="1"/>
          </p:cNvSpPr>
          <p:nvPr>
            <p:ph type="title"/>
          </p:nvPr>
        </p:nvSpPr>
        <p:spPr/>
        <p:txBody>
          <a:bodyPr/>
          <a:lstStyle/>
          <a:p>
            <a:pPr algn="ctr"/>
            <a:r>
              <a:rPr lang="en-US" dirty="0" smtClean="0">
                <a:latin typeface="Big Caslon"/>
                <a:cs typeface="Big Caslon"/>
              </a:rPr>
              <a:t>Mitral Valve Stenosis</a:t>
            </a:r>
          </a:p>
        </p:txBody>
      </p:sp>
      <p:sp>
        <p:nvSpPr>
          <p:cNvPr id="3076" name="Rectangle 7"/>
          <p:cNvSpPr>
            <a:spLocks noGrp="1" noChangeArrowheads="1"/>
          </p:cNvSpPr>
          <p:nvPr>
            <p:ph type="body" sz="half" idx="1"/>
          </p:nvPr>
        </p:nvSpPr>
        <p:spPr>
          <a:xfrm>
            <a:off x="609600" y="1905000"/>
            <a:ext cx="3810000" cy="3810000"/>
          </a:xfrm>
        </p:spPr>
        <p:txBody>
          <a:bodyPr>
            <a:normAutofit lnSpcReduction="10000"/>
          </a:bodyPr>
          <a:lstStyle/>
          <a:p>
            <a:r>
              <a:rPr lang="en-US" sz="2400" dirty="0" smtClean="0">
                <a:latin typeface="Big Caslon"/>
                <a:cs typeface="Big Caslon"/>
              </a:rPr>
              <a:t>In mitral stenosis the mitral valve does not open as wide as it should.</a:t>
            </a:r>
            <a:endParaRPr lang="x-none" sz="2400" dirty="0" smtClean="0">
              <a:latin typeface="Big Caslon"/>
              <a:cs typeface="Big Caslon"/>
            </a:endParaRPr>
          </a:p>
          <a:p>
            <a:endParaRPr lang="en-US" sz="2400" dirty="0" smtClean="0">
              <a:latin typeface="Big Caslon"/>
              <a:cs typeface="Big Caslon"/>
            </a:endParaRPr>
          </a:p>
          <a:p>
            <a:r>
              <a:rPr lang="en-US" sz="2400" dirty="0" smtClean="0">
                <a:latin typeface="Big Caslon"/>
                <a:cs typeface="Big Caslon"/>
              </a:rPr>
              <a:t>Blood flow from the left atrium to the left ventricle is partially restricted</a:t>
            </a:r>
          </a:p>
        </p:txBody>
      </p:sp>
      <p:graphicFrame>
        <p:nvGraphicFramePr>
          <p:cNvPr id="3074" name="Object 6"/>
          <p:cNvGraphicFramePr>
            <a:graphicFrameLocks noGrp="1" noChangeAspect="1"/>
          </p:cNvGraphicFramePr>
          <p:nvPr>
            <p:ph sz="half" idx="2"/>
          </p:nvPr>
        </p:nvGraphicFramePr>
        <p:xfrm>
          <a:off x="5084763" y="2601913"/>
          <a:ext cx="2936875" cy="2720975"/>
        </p:xfrm>
        <a:graphic>
          <a:graphicData uri="http://schemas.openxmlformats.org/presentationml/2006/ole">
            <p:oleObj spid="_x0000_s3080" name="Image" r:id="rId4" imgW="2935404" imgH="2719379" progId="">
              <p:embed/>
            </p:oleObj>
          </a:graphicData>
        </a:graphic>
      </p:graphicFrame>
    </p:spTree>
  </p:cSld>
  <p:clrMapOvr>
    <a:masterClrMapping/>
  </p:clrMapOvr>
  <p:transition>
    <p:wipe dir="u"/>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Radiographic Appearance</a:t>
            </a:r>
            <a:endParaRPr lang="en-US" b="1" dirty="0"/>
          </a:p>
        </p:txBody>
      </p:sp>
      <p:sp>
        <p:nvSpPr>
          <p:cNvPr id="3" name="Text Placeholder 2"/>
          <p:cNvSpPr>
            <a:spLocks noGrp="1"/>
          </p:cNvSpPr>
          <p:nvPr>
            <p:ph type="body" sz="half" idx="1"/>
          </p:nvPr>
        </p:nvSpPr>
        <p:spPr>
          <a:xfrm>
            <a:off x="0" y="6096000"/>
            <a:ext cx="9144000" cy="762000"/>
          </a:xfrm>
        </p:spPr>
        <p:txBody>
          <a:bodyPr/>
          <a:lstStyle/>
          <a:p>
            <a:r>
              <a:rPr lang="en-US" dirty="0" smtClean="0"/>
              <a:t>    Normal Chest X – Ray		    Mitral Stenosis</a:t>
            </a:r>
            <a:endParaRPr lang="en-US" dirty="0"/>
          </a:p>
        </p:txBody>
      </p:sp>
      <p:sp>
        <p:nvSpPr>
          <p:cNvPr id="202754" name="AutoShape 2" descr="data:image/jpeg;base64,/9j/4AAQSkZJRgABAQAAAQABAAD/2wCEAAkGBhMSERQUExQVFBUVGBgVGBUYFxgUGBccFxgVFBUaFx0XHCYeFxwjGhQXHy8gJCcpLCwsFx4xNTAqNSYsLCkBCQoKBQUFDQUFDSkYEhgpKSkpKSkpKSkpKSkpKSkpKSkpKSkpKSkpKSkpKSkpKSkpKSkpKSkpKSkpKSkpKSkpKf/AABEIAMsA+AMBIgACEQEDEQH/xAAcAAACAgMBAQAAAAAAAAAAAAAEBQMGAAECBwj/xABHEAABAgMFBAYFCQYGAgMAAAABAhEAAyEEBRIxQSJRYXEGgZGhscETMlJi0RQjQnJzstLh8DOCkqKj8RUWJFOTwkODNGOz/8QAFAEBAAAAAAAAAAAAAAAAAAAAAP/EABQRAQAAAAAAAAAAAAAAAAAAAAD/2gAMAwEAAhEDEQA/APH70U81XOBIIvD9ornA8BkZGQZYLtVMO4ePKAGlyiosA8NLHcSlZ/l+cWK7LhAGUPZN3gaQFcstwgaQUm7W0iwCzCJrHdGMuRs1LnKmZ5D8oCrLsfCB5kmLFbLOkE4coXLs0ABJkPBsqRE1nsZNAIbWe7CBkeeXjACSLHTSG132NIAJBjhFjIzcDlB1jQXDKI8IDdoJcBCanFRmBoe6F9jSr0oCkNUA9sNr0tIQEkmlR3flCqz2oKmJIL7aOvbSIBrbrODmAOecK1WRLZVh1bUDPM8TSAFpzLk8cgO2AVTbAGoOqFtpswbKHSb3kFhjJfVKFTE9akAgdZiRdgTNTiSpKgclAuDzgKtIQEu4rpGSrLwhou61BTFJEFyLrO6AUIsY9nuiY3UN3dFns3R8qG47jXwiaXcoFDiJGgDQFPNzA6CIl3CncIvabqQPoHreNKsLZACA8uvHoz9JOyc3+MV+3JUkjEllbx6quXGPc7pu0LtMvZBAKno49VXnDad0akTkj0kiUp8wUJUPCA+eJU0QZJYxd+m/RIIs+KVIkhXpgB6NKEqwejUrNOeYp4xQghSaEEcw0A/uJI9PKoP2iPvpjIiuGb8/J+0l/fTGQFYvA/OK5wNElpU61HiYaXP0fVNZSgQjQaq/KAHuu6zNLn1fH8ou12XYEgPDvo/0PcArGFOgy7d0WyVdCUNhAA3gB/jAVmy3co5JIG80goXcdSPGLWiWNB2xKiTqwYanWArljuxOZBPU/YI3eAURgAIGtDVvGH8y0gFisPuAduERTJyH9YwFNm2DqjJFxlRHHIan4CLkEJZyQ2dfEvpCu1zgp3ACNE6r4rG73D11oAVTlSpCTh2mzw6niryDxXrZ0kmE0CUjdUnt/KH1slJUCCnlQJEI5t3IP0B/EfIwEVkvxb+v/EkEfysYe3de4UoA7CjQVxJVrQ+RYwmlXUHolusnzghFgVlvGe45pIfcQ/VAPL9lhXowwriyJ9z4mFdmlJTMSwcY5bF/fTDG0JUsSFII20KO41Es684gkWFQmAEii0/fHCAeWwAVUyUgPw3ueyKhe1r9IdoHB9GWaJG4rH0lasaDnU3G8rMFBKXfU6OAzfzFPfFbt9mDsyRrWARptaiaA9QYQzuiWoKJfCVVJBIJ0D4aKPN4imTUo9ZfUPKJZN7BIpi6wPjAWGTOH09oalg45gUUOpxxhlgQEgoYg1GGoI4GKcLxxZqB7U/lFksl7JAAAZCvWBoEkn10nc+fbSrh38r9lLcdYOlWwrDKfmKeEcT7Lr2/GJLNJqIDpV2KzBURveOfku/vMOQptzZVLRyuyg1HYfKAFumUBNS7UfwMN5EggJSRkAMTvVq05wD8iAqRA06xg5wA/SW7kmUAzMskUIdks9c+cUG8ujoUMu6L7OsbcoEtNkBgPLpF0KlWiSwLellvw20xkegC7AZiOCknvEZAUe6ugyQt1jGsaH1UnPrLxd7n6PpBch28fhDWyShLWp04gQQ2WZD9whl8oSQdhiXfrbL9awEIkJTm5O4U7YISUneOcES5aW9VsyAWOZHgzcYmTZ054e2uvwgAf8POmUEGyhIbMjx3waA2jueNOFIEtFoZTYQd+fxgF1osLkMHJ3awLMsSgtiCDuyhyme2SR3/ABjm22lg+FOM0GZYZkmuQHewo8AlvZaUpI0T2qIYsOA8eREUy324vQtyz7YtdtKS7pSdGdZPFziq+vMxWbfaJaSdhHV6R+3HAKFTV6Yu+IbSiYa7XERJNvMaSkn96Z+OIf8AGUl3kpp70z8UBLYrTMBYu0NbDOmFYzUPDdCuReyRUIArpiPiqLBYrYhTM+/LllAMZTYJLl8KZqcvZUiX5RNLlArSXOaNPeAgizSgRLo4aaaj2poV5QYtISQWAAKTluUDACdJJpQM2cNkXLCrNFFts9RKSl1BZNQOBU76ijdYi6X/ADfRJxKUoqEokuSasl6HKoilKtzlyGZOFIf1U0J6ywJ0oNzkIvkSqGnbHapBFaRHOt5OQEDqtisiE5bvhAEJlnNuyGt1ziFUy1Gh5iFdmtY1HYfI/GLBYCk6g86GAs1y2gKHojmA6Pq6p44fAjcYNEpjWEFmllwUliC6TqkjI8RoRqCRrFnlzBMlpWAz6biCQpPUoEdUBpYeCLGat+uUQoqI7lFlAwBU3JogmQTPTWBLRSA4WhwYGVLgpJiCcljADSrPtp5jxjcTyBtp5jxjcBDOTtGCLIhzyrGjMAUTvcfrdB8mYgJfDnVuDuP7QEcFWYvEfp0n6MSSLQAXw6926AJlorCq1I+cVzMOFTw1A1IEnKTnh/X6bv3wA8mW5AhfeNoAdZyLhPEA1I3YiHfcEw1tCwAAAxXs60DOo0yLDPeRCa9EJNSk0oEgsAOwsBAVa3zVKcDLcKDr3wltNmd3MWG3T5XvchhUB4RXrXaUl2Wof+sd5xuOyAVzrEPeP65RwLGkg0OkSWmUkkfPA8Smb5IJPfHMq6yoKKFoLV9bCabgoA90BHZ7Kliaw5uOUKVI4ZwnTZJzslj9VctR6wlRI6xBt2y7QFhOGYNSQnKoAGLJLvz3VqAvM1R2QlScRSgYXA9ZagS2Z0gr/Cpsw4VL2CUEmgVQhRQAA2FWFic2KuDBSJSsclAEtAcEhIxE4RidyA20K0JL5xZbKxVT2j4GAS9JbuRNSUqJBrUU4DmPyjz30IOYqCQRlUFj3x6bfqi5ASD2+REea3wcE9QEtIKglT/OKLlxkpZT9HdADzJaQPVSOv8AOOZpQGDJfmI3LXMKvVQdWMmS33K9cbm2ianJS0vojYHYhhAS2azD2S/CsM5d3TNEL5FBfwhGm8JzMVzW3FS27Hg6zWw/S2t759ucBartMxNFhvrEJI/iNYs1gQxZw0xyNoesBXXVIf8AcO+Kfd0xK6DsOfVFhkTCE00YjgRUeDciYBwiW2o7/hGYBv7j5xiiFBKxkoA9ocRiTAFyynCHNdOr+/dHM1CCc+v+L8o4JoIGnllPASiWmrlq5Z0rwjU9CVJYGo69Tw4DtjkKCucRMxgOLN645jxjImCNpKhvD9ucbgIpcjEok+qD28IlmAkwQtDkpTkK/rtjJdlVuy/t5wEKJRiagzjtSSHADkZndviMSVZkH9VgJpcx4xSXaOZWcESw5/XVAB2he2o+yAnkSy1d2CK5b7UVEgZePP4Q0XNKxMejTFu30g7IPEYQB1cIQXtOSg16kjz3QC22WMaFzuy/vCmcwzwjx+MTWy8lK4Dh8TCWeS+/vgOploljM4hyNO6N2W0pcgKZ+DQEqQT9E0giw2Qk5MBAGTgkpoxU9e+DOj1kAtEpRDvKn9y7M3iYDnXYqhSkl91TBd1WVaZ0vE42VAJIKQASklgc6pFeFGgLxIsIVNeoKEDtWS/3BDS7ZYSc3r8R5wJc6cXpS5oUg9SE0HaYLsyat+jAbvVqu0edX+gKmqY1CU1rvX8Yu152AKWsqLk4cKtUgCgfQ4io8XioW+5ErUcSQovmoYi4LBnyy0gFNhlEBSyCQKZgQDPtgKjsmnEcYbSroUHRiSBmMamObKFalnHbC6ddCsRaZKzP/kG+AikWgPUkc/yhjKSFZFJ8fjAMu6VDNcr/AJEwQmwlNCuV1zBAN7PLCdWIh3YLWSdrPQ/GK1ZUqGcyUofXHcYsN3SwohlIO8YgSIC02L1SndtDkpz3KCuoiNgRHK2cKnDJcGv0Tn2EJL7gYKXJbUdsBLLkOlLGu7raI59iJNCNd+hbdHSJYwitd1OPwHbEc+UljtAkd9H8+4wHHyBT0IoCddOqO5kimj1y1ahgciNKVxyy4QEtncKHMRkSWeYFkaEEdcZAdWeWVFTFiPiGiVc1ZDJIpmXrUt4huqFE22qXMWiW7DNsy5w9jkR1IQv3t+vPy7oBihKmd6uXH8JPlEiivI1/RSYBGMaKpzo0TJCqu9N/MA+MBPh5do+MTTZwlylTFEMhKlnqB3coFRAvSqYRZ0ykhRM5WF0h8OFEycCW0JlBPNYGsAEp5cmUSsLmCWhKsKf2jJDllEMcTkPvI1itWsJVtYlkH3QDmxBcljpUUixWxG0SSBwzI4ADzaKlfNpShRVKdRPrJLBJozhsldbHhnACT5cvPConisfg8xAcy2ywaoR2zD91QeFlqthXr+7k3VrzgRTwDo3yh6JSP3En7xL9cE3fe6lK2SQ7iiEpH8oiuokE5CGtwoWlbjJjQ6wFiN4qwstanA9o+cdXVNCpssO7hefOWM99TC68JlX1O7hDLotYcU3GXwpdKRxyWr/r/FvEBc7JdYSJmFawVHFQhgWAyZjlq8FXcQoVooFlDcRm3DUbwRvjdhRnyjmzSsM9W5aQpuKSUqPYZY/dgAL8tBROlAthmBaHoHUkY0fyiZCE2oUiydIrMFqkln9GVzP6apb/ANQdsI/kWu7TOAr1ptDTfVGZzLUKSfFMJLRMKVnCgF8i+UWm9buXMGNKUY0A4QRsq4K1HMZbjka9MvN00SlKgSlSCkOk6pP6q4ORgAZ1oIbECCd1Y7krfIvG5tsUwBSk1rsg+MRpnD2U9SR3wDCTKBo3lDu75eGqT8YTWO3qGQQ27DDSzXuFUwpB5UPIwFou62hdD1jQ74c2QvLzcpJSSczhOFzzYHrir2SfwSDyiyXXPczRSuBTNkSgJI7Zb9cASJZIpufvaBJ8giZhBBo+7I4fGCgk4XxM70JYZn4QttchRLhdRVquzYst9coA75Krx7qmIVDQx3Klkii3HM0ctHC6PAQhZBSR7Q8RGRzONUD30+MZAASkK9OvCWYPpXaSwD+80HvOHV9U5Au++hPMdUIr1x41FAUcJc4X3vVuT9UTfL1EOFKILDM/S062y4QDS2TpqKHV8sJdjw4wXJtJIGJQ5BjnU5UzG+KfbbyKiEuT9I1JYP3OYbXfPyf9awFks0wOwGusQX1MKlJrRIcp4rmywg9iJg6zGrvW5HOA+kdrwS5ysm2QeCEJmP1KWqAT39a8LoTTed/CKfaiSdl/KLNeEnEKxXbayc8oBaqxYs2PZ5xD/h7Oy8P1hjHaSD3x3aLT7IbjA3pauS53nygCsak5sR7p7y7N2mG9itBSknAtiM/m9eS37oQSNpTaeMPJadgjPf3fBoDn5TqNpR2Q+hNE950i9dH7JgCEgNQDj2x57dcgrnIG4lfZspHeeyPUrml0G+AcSZYD72iDA05Df7cz70mCZKYiKXm/VTT98l//AMxAc24CvBJHb/YdkJWBEObw9U8vIwlwwAtqIToeLRV79siQozQkEKAC3xMwfCrZIIIdjUODwEXGbJd4AttkGE8fOAoyLVLdlIG6ilA/z4hHcyTJyImJ4jCsf9W743e1ylBJRUZlOo+r8IXS5vMjcfKAM+TJI2JobULSUnqwYwetonk2Y+2g/vYO6ZhJ6hA8pIg+zpfiIB7c6FlgRibJSSFDkSlxFlu0kFbggkPX3VqHgRFIQyYs/Ru2kqTUgFEyjlqqSoHsfvgDreovzr5mF1plKSSCkgs+XUe+GVstaklg2TPrUv4gGFsy3qCsVHZQdvaUVHvJgOLPNUhTFJFWqGruhmbTStO6EdqviYC9N+VHCsYP8VYGHSVSwUrNXfvUpx1rMA6NqebLHEHvEbhDdlux2hNclJSO0RkAdet5KlKXhapq9cgoaH3j2CFUzp8pEtCgAFJozkhSk4kimidp20YRx0gvyRKWsziAMScwpTjFtpSE1xlORyDGoziuqvG7JhmYcbkIUGStkkEukOl0AgJxYQfdcwFhuXpDNCWZFVFZO05JVjqcVQCAOQDvFjsN8LAHquAkPVzhDB6835wisEqxjFhUo+sE1JFFKCa4aunD5tB9jygLLd1rJU5agfIHIACprugO+ZuOWsbJczBVCDqUaitA0d3XmRvDd4hTeNuwoJ1KlkcitRxdhgFE6/SEJLIJIBbAijh67PdCi1Xipdfmz/6pXmmBJiqqAqcR7ziHcoDqjSJG89WnbARrmF2CUf8AFK/BHUpJJGII5CVK/DBKSMgaxgoH79zboAmScJACJYGTmXLfwie0W1KUtsE6jAjkMhCI2gkuM8gTWJUJdDvkSOdYB/0bUJilqIqMKKJSnIYtPrRe7pmAsADHnPRqacUwClUntBH/AFj0G4k66wD5ArkI59HU0rHKSxqREj7iIAa8CAg008oUhYpDK+XwU/VDCETN8AylEGIrbIBERSSI3PWQBWAU3hdxIpXnFJvm71S1YwBh+nT1feHDf26F/RlTN8LbxsgILdkBRpMxqHtgqXbCnXq3xzOUZazLLAZp2UZZNk9KdRERLtShm3A4EfCAZSrSFDFu01Hxiw9G9lcsPQunsQvzAinWe8VOGw/wpy10i63Pa39GQ3rJbZTqWIy4mAd2yzpUQSsJ2S7kZigDO+VeqFd4oQDsFxXdopSRkTmAD1wxnejwjGS+1l27uPdAMwyPez3nLERu9kA9bQCK2mKzek/ArENIuNsVIwKqcQCinOpwpZ6Uq9Ms6x510ltWwrjs9tPCAd9ErfimyzvWkjrUIyEPQ61lNolJOsxDfxCMgJrV0wlida0zEekTMSZYYA4Tt+8CzlJLEE4c8o3Y79u8zkEWZYAUolOCUkKSfS7JKVAiq0F6j5pIAFVFJYujk61KmmVhJQtCSCQn10zVYnNKei57QhjL6AWpEyUQElJ9HiUVJSEmYEBg6tramBG8q0AIJC33fapaghkYWTtYdl1UcjOjuRQNibICLBZZiPZV/EPwxWrouuakDEAHKUjaT6yvo50NKjSLTZ7rmAVS1Ccw9OuAb3TMTiJY0SfpDh7sVC3WlJTL2Vn5tH0x7I9zr64tlmlKliY4qkOeWBSvBoqd53csISA2ylIJxJGSQDmYBPaZksEFKVAGiiVBQ90+qN5HZAFptjUTWO7bZpinAwYd3pZQf+eB5NhmJocD+16aT+POA0bRoGG9o1MtGyw/vXWN/wCHzD7Dfayj2suNok4SASjFp85LJ+9WA3Ks6qDIl+LCGBlBKGGWp6wfKIZKZiaoAxZOVI13AmsamXdPJ9THr+0lD7yxAHXBNAnjcoEFtDmnwPbHpN0MGrHnN3XSuUNpnNXStC2aqWwk5HfF96OWnGKhlChHmN6f7GAerWDoI6sigztlTsLeURKPIdcd2XJVRnv3j4gwEd8Ng5/nCFJTk8O74PzTtkRFXMysAzkS2MbnK84CTayMshEsy1Aj9PAR49IBtc0iO5xILiogGfaKntgK/f8ANGJB1xM/BVCO1j1QHKmO40gjpEvZGoKh3F/AQus5IZszk+R5vAGJlYSSMh/eLB0dte2hOhWkjmCPKFdnkYg2JHEekQSOw5Qfd1kKJiCFIYLR9Ie0HHZAW+22VSmwh8zmHammerQqn2Vbeqqr5Bzsli4FQx3w9tYmBIUlmGIaOwdRz0p3QtmzbQDhwg4ck7NMRUkNXekgNugKzeIUlJJSoDJyCzx570htGKYlO6p66Dzi+9Jb2nMqVMLB8RSGFSx+jQvQ9UeZTJuOYtXGnIZeDwDS4B8/I+1lffTGR1cB/wBRJ+1l/fTGQG7puabPmTRJmqlMpCVBOOpUVhJODJIAVtK1UAKmDLX0WtaZc5fywLEkKXSZML+iVU19UhUpQHGVpSKreCfnFc4HwwF96PW9Sgh1qIZIAKiWYbIDmgFWbJ4u1itCj9JXadamPM+i1ooB7JbzEeh3evKAfLWTInkkk4FCpcl0KSM+cVK/LQ+zu9byi2S1ASFEihXLH86fjFDvEsovWteMAmnAJL57oislhmT/AFEunUmieNdep+qGt1XGbUvEr9kkt9cjMfVGu800L3GTYAgBKQOAEBWrD0RTQzFKV7oUUI7AXPWSOEOrFcktOyhCUjcAAO6HCLGw55wXJsraCsAolXcHdv1pEybAGENk2bdBKLIBUwCWRde8NDm67CliCHGf63GMxh8oYWLadmgIzYw4ZSwOYV3qBPfHSElK0jEGW6airgYgM9wWeqCVSoybIJTT1gQocSNODhx1wAd+JUJJwlIqnNJoMSXPrbnitT7HNSaJSscDhOuiqfzRb7clMyQR9FaSDoWUGPIwisFrxhlUmI2Zg94at7KhtDgYBGFzf9lfbL/HHNoM4lxIWG96V5LixWyclIDbSjkkZ8zuHE+NITWl1E4j+6CQkdjFXX2CAB9LO1kTB1yz4LiCbKmlP7GYOLy/xw8kXPJVQJCVe0glCn5pY+UcyiuVMTLmbaF7KJrMXYnDMAoCwJCgwLEMC2IKDeqlgn0qFS0gUKmYne4cClKl6wvlTaVy8OMeqWiwBQIIcRS746KNtStk+yfVP4Ty7IBVLWQXH94s9hYoxaDa60nF5RVbOGJCgUkZg5j9b8of3ZMYLT7SSRzALfrlAXG22hQSGURlkSM01hHbrymMfnF6H1jplrDu9aU5dwYxUr2ms8BWuktvJStRJJY1NS+UVOygN+uUMekdryTvLnkMu/whdZRTnAPejyP9RJ+0l/fTGo76Op/1En7RH3hGQFdt4+cVzgeHIuVc9cwoUgMpKAFEpK1zBMKEJoRiPolesQMg7kRg6IWoqIEokBSklYIwuhSkr4uMKiUtiADtARdH57LI317I9Lume4EefSejNqlTmMpRKSoFiCVBISpRQHxLAC0k4Qc4v9yXdOSCVSyAKvRmbFRjUNWkBZLQr/TE+8g/1pfwiqW+61zpoSkHCVMtW4VJ1zalHYqBi2zZY+TLxFkpGItmwKZoA4kDvgfo1LxSzOWGx1SnRMvKWkcxtF6uswE1jsSZSEpSAAAyQMgBSCU2eO0yi7nWCky4CGXLgiXKeOpclzBbACAjTLCRHE0PEuGNKTABqEHWBJ0iBUp4NsiGEBLgO+O0gxEtRjJKiTAQWpZSooPqrBWn6wO2OtwofvQkt93ImVUC4FFpUqWsDNgpBCgODw4voOZGqvSuOQlzAs8mLcyI5TJgFNmshGQqanMkltSaq3OYnXdgIJyoe2GqZIiREkVzy3mArcmzKSRmK0ia/k/MTFNVA9IOcsiYO9MO12VJ39phXfyGs077Nf3SIDakRFMsgUILSikcM0BUL5u4h8GHGPVKkIWCPZOJJZ944coX3XbVrZgjV/m5YIbMFk5ghoud4WTEPCK5ZLuKZxIFFkPwIUkK7Ul6blGAtN5XhhBDE+ukh2FWLsBnx5xVL66QS0hRTIS5CgXwkAFAR7O09SQaVNNYcXtN7yTHnHSu24UKbP1RzNIAaV0ssq5hTNsktKSqkwBCjLSJRRspMohZK3XtAh1DcCB7wv6VPStEuyypIKgULSEJUkDBTZQCXZev/lOeERWEiGFmgHfR7/5En7RH30xkSdH0/PyftEfeEZAB3eieVTBImYMc+RIUyQovNE8JUCfUwgLDgg/OZw7myr2EpWOdKCSVqKlKl4khEtalqTsuypZBcAnCpOQeKhabbMlzF4FrRiNcKlJdnZ2NYFFsmMU+kXhLOMSmLJwBw7HZ2eVIBlK6YWxNRPVkRknIgAigcOAA4rF3uXpFNnEKUoAKSNlIwpGzgoKkUJ11jzCLZ0RtNANxbz8ID1i7FYyyqhVD1DLk1IOtFnwEBNE5t3N1QsuQvXcH8vOHJmAqPNuynlAdSpVIkTLeOkUgmUkZwHKUMI1hjZqY7SmA4wxv0UTJlxswA6kRJJXhjDEtnl0cwGsXCOkq4RilgGOkrBMAGiS6zMW2NsIAchCXcgE6kgEmjsNwiVKIItEsM4iJAgMCI7SnPlEgS8a3wA8L75TiShAzXMSOpJ9It/3UEcyIZrTAxkjHi1Awjg5ctzYPyEAPgjiYmCpyIHMBAjNoGXICVBTVBcc2KfAntgiYrdENvm7Lj9PSABtsyQwMxRAAAIDu7nE9NzZcY836QT7DMtChNUZaGlEAFdCoK9MaSzVJAATkyiXLBMXe9LykISEqRjJCQrMMPSAq+kK4UhiAGO9y3ndpvy7VlSlWRalFZriU2D0qQGaa+L0AOrBdRQwG0We6cH7RRWa1VNCQQ5whQleqSyXKXwgqzYQnmplpWsSlKVLCiEqWACUhSgkt9XDmxd6CGKryu9U9KzZ5nosKsaAwUpZIwl/SNhwg0ASx35hlYbxu5JVM9ApCkvgR84sr21hBDzChJEsoxYixILAM5CDo+Pn5P2iPvpjIJsM6Sq1yTZ5a5UvFLGFasSnC6l3OjDPR8yYyApt4/tVc4Gj1+Z0FsSiSZJJP/wBk38cc/wCQbD/s/wBSb+OA8ihz0ZnssjkfL4R6J/kGw/7P9Sb+OJJHQixoLplEH7Sb+OAbdHJrjmCO5/KHmSzxL9tR4wFdd3y0NhDMd5PiYbmQKUgO5FYIWrSNSUARgFYDExPLERJTEiYCQmOSY5BjIDFKiWQQYhUI5QYCadKfKOpEmsRg1jJajAGY8IY1fi0aRNT7I7uHwgQqMdJMAUmdlTwrRo7M0bs/iDAeKOgqAnmTgQab++AFqiZaoGUIDMbiA59IJCY4tEsGAXTJsCWlfzfV/wBoZqs6d3eY18iQpgRTmdxO/fAeW9K7bhTMVqAQOeQ7485Aj268ujNnm0XLcO7Y1jwVC7/INh/2f6k38cB5PLRSC0rws+y4cPRwciHzHGPTv8h2L/ZP/JN/HD1UkA0f1WdySxYmpP6YDSA8z6NKBtEliCy0GlW2015VHaIyPTUWdMxSEqSGC0qAAw7QU4Oy1XJ7TGQH/9k="/>
          <p:cNvSpPr>
            <a:spLocks noChangeAspect="1" noChangeArrowheads="1"/>
          </p:cNvSpPr>
          <p:nvPr/>
        </p:nvSpPr>
        <p:spPr bwMode="auto">
          <a:xfrm>
            <a:off x="155575" y="-922338"/>
            <a:ext cx="2362200" cy="193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Content Placeholder 9" descr="Normal chest X ray .jpg"/>
          <p:cNvPicPr>
            <a:picLocks noGrp="1" noChangeAspect="1"/>
          </p:cNvPicPr>
          <p:nvPr>
            <p:ph sz="half" idx="2"/>
          </p:nvPr>
        </p:nvPicPr>
        <p:blipFill>
          <a:blip r:embed="rId3" cstate="print"/>
          <a:stretch>
            <a:fillRect/>
          </a:stretch>
        </p:blipFill>
        <p:spPr>
          <a:xfrm>
            <a:off x="304800" y="1447800"/>
            <a:ext cx="4572000" cy="4572000"/>
          </a:xfrm>
        </p:spPr>
      </p:pic>
      <p:pic>
        <p:nvPicPr>
          <p:cNvPr id="11" name="Picture 10" descr="Mitral Stenosis.jpg"/>
          <p:cNvPicPr>
            <a:picLocks noChangeAspect="1"/>
          </p:cNvPicPr>
          <p:nvPr/>
        </p:nvPicPr>
        <p:blipFill>
          <a:blip r:embed="rId4" cstate="print"/>
          <a:stretch>
            <a:fillRect/>
          </a:stretch>
        </p:blipFill>
        <p:spPr>
          <a:xfrm>
            <a:off x="4876800" y="1447800"/>
            <a:ext cx="4038600" cy="4572000"/>
          </a:xfrm>
          <a:prstGeom prst="rect">
            <a:avLst/>
          </a:prstGeom>
        </p:spPr>
      </p:pic>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8042276" cy="1336956"/>
          </a:xfrm>
        </p:spPr>
        <p:txBody>
          <a:bodyPr/>
          <a:lstStyle/>
          <a:p>
            <a:r>
              <a:rPr lang="en-US" sz="8800" b="1" dirty="0" smtClean="0"/>
              <a:t>?</a:t>
            </a:r>
            <a:endParaRPr lang="en-US" sz="8800" b="1" dirty="0"/>
          </a:p>
        </p:txBody>
      </p:sp>
      <p:sp>
        <p:nvSpPr>
          <p:cNvPr id="4" name="Content Placeholder 3"/>
          <p:cNvSpPr>
            <a:spLocks noGrp="1"/>
          </p:cNvSpPr>
          <p:nvPr>
            <p:ph idx="1"/>
          </p:nvPr>
        </p:nvSpPr>
        <p:spPr>
          <a:xfrm>
            <a:off x="304800" y="1600201"/>
            <a:ext cx="8458199" cy="4343400"/>
          </a:xfrm>
        </p:spPr>
        <p:txBody>
          <a:bodyPr>
            <a:normAutofit/>
          </a:bodyPr>
          <a:lstStyle/>
          <a:p>
            <a:endParaRPr lang="en-US" sz="2800" b="1" dirty="0" smtClean="0"/>
          </a:p>
          <a:p>
            <a:endParaRPr lang="en-US" sz="2800" b="1" dirty="0" smtClean="0"/>
          </a:p>
          <a:p>
            <a:r>
              <a:rPr lang="en-US" sz="2800" b="1" dirty="0" smtClean="0"/>
              <a:t>With all the diagnostic modalities that we have at our disposal, History and Physical (H&amp;P)  remain the cornerstone of good medical care</a:t>
            </a:r>
          </a:p>
          <a:p>
            <a:endParaRPr lang="en-US" sz="2800" b="1" dirty="0" smtClean="0"/>
          </a:p>
          <a:p>
            <a:endParaRPr lang="en-US" sz="2800" b="1" dirty="0"/>
          </a:p>
        </p:txBody>
      </p:sp>
    </p:spTree>
  </p:cSld>
  <p:clrMapOvr>
    <a:masterClrMapping/>
  </p:clrMapOvr>
  <p:transition>
    <p:wipe dir="u"/>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Scenario II</a:t>
            </a:r>
            <a:endParaRPr lang="en-US" dirty="0"/>
          </a:p>
        </p:txBody>
      </p:sp>
      <p:sp>
        <p:nvSpPr>
          <p:cNvPr id="3" name="Content Placeholder 2"/>
          <p:cNvSpPr>
            <a:spLocks noGrp="1"/>
          </p:cNvSpPr>
          <p:nvPr>
            <p:ph idx="1"/>
          </p:nvPr>
        </p:nvSpPr>
        <p:spPr/>
        <p:txBody>
          <a:bodyPr>
            <a:normAutofit/>
          </a:bodyPr>
          <a:lstStyle/>
          <a:p>
            <a:pPr>
              <a:lnSpc>
                <a:spcPct val="90000"/>
              </a:lnSpc>
            </a:pPr>
            <a:endParaRPr lang="en-US" dirty="0" smtClean="0"/>
          </a:p>
          <a:p>
            <a:pPr>
              <a:lnSpc>
                <a:spcPct val="90000"/>
              </a:lnSpc>
            </a:pPr>
            <a:r>
              <a:rPr lang="en-US" dirty="0" smtClean="0"/>
              <a:t>A 64-years-old female with a history of palpitation and dyspnea on exertion.</a:t>
            </a:r>
          </a:p>
          <a:p>
            <a:pPr>
              <a:lnSpc>
                <a:spcPct val="90000"/>
              </a:lnSpc>
            </a:pPr>
            <a:r>
              <a:rPr lang="en-US" dirty="0" smtClean="0"/>
              <a:t>O/E small volume regular pulse. Tapping apex beat </a:t>
            </a:r>
          </a:p>
          <a:p>
            <a:pPr>
              <a:lnSpc>
                <a:spcPct val="90000"/>
              </a:lnSpc>
            </a:pPr>
            <a:r>
              <a:rPr lang="en-US" dirty="0" smtClean="0"/>
              <a:t>Auscultation: </a:t>
            </a:r>
          </a:p>
          <a:p>
            <a:pPr>
              <a:lnSpc>
                <a:spcPct val="90000"/>
              </a:lnSpc>
            </a:pPr>
            <a:r>
              <a:rPr lang="en-US" dirty="0" smtClean="0"/>
              <a:t>Sinus rhythm, loud S1 mid diastolic rumble best heard with the bell of the stethoscope             </a:t>
            </a:r>
          </a:p>
          <a:p>
            <a:pPr>
              <a:lnSpc>
                <a:spcPct val="90000"/>
              </a:lnSpc>
              <a:buNone/>
            </a:pPr>
            <a:r>
              <a:rPr lang="en-US" dirty="0" smtClean="0"/>
              <a:t>       Assessments?</a:t>
            </a:r>
          </a:p>
          <a:p>
            <a:pPr>
              <a:lnSpc>
                <a:spcPct val="90000"/>
              </a:lnSpc>
            </a:pPr>
            <a:endParaRPr lang="en-US" dirty="0" smtClean="0"/>
          </a:p>
          <a:p>
            <a:endParaRPr lang="en-US" dirty="0"/>
          </a:p>
        </p:txBody>
      </p:sp>
    </p:spTree>
  </p:cSld>
  <p:clrMapOvr>
    <a:masterClrMapping/>
  </p:clrMapOvr>
  <p:transition>
    <p:wipe dir="u"/>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Mitral Stenosis (MS)</a:t>
            </a:r>
            <a:endParaRPr lang="en-US" dirty="0"/>
          </a:p>
        </p:txBody>
      </p:sp>
      <p:sp>
        <p:nvSpPr>
          <p:cNvPr id="3" name="Content Placeholder 2"/>
          <p:cNvSpPr>
            <a:spLocks noGrp="1"/>
          </p:cNvSpPr>
          <p:nvPr>
            <p:ph idx="1"/>
          </p:nvPr>
        </p:nvSpPr>
        <p:spPr>
          <a:xfrm>
            <a:off x="549274" y="1600201"/>
            <a:ext cx="8289925" cy="4343400"/>
          </a:xfrm>
        </p:spPr>
        <p:txBody>
          <a:bodyPr/>
          <a:lstStyle/>
          <a:p>
            <a:r>
              <a:rPr lang="en-US" dirty="0" smtClean="0"/>
              <a:t>Normal mitral valve area is  4 – 6 Cm</a:t>
            </a:r>
            <a:r>
              <a:rPr lang="en-US" baseline="30000" dirty="0" smtClean="0"/>
              <a:t>2 </a:t>
            </a:r>
            <a:r>
              <a:rPr lang="en-US" dirty="0" smtClean="0"/>
              <a:t> no gradient between LA and LV during diastole.</a:t>
            </a:r>
          </a:p>
          <a:p>
            <a:pPr algn="ctr"/>
            <a:endParaRPr lang="en-US" dirty="0" smtClean="0"/>
          </a:p>
          <a:p>
            <a:pPr algn="ctr">
              <a:buNone/>
            </a:pPr>
            <a:r>
              <a:rPr lang="en-US" dirty="0" smtClean="0"/>
              <a:t>Grades of Mitral Stenosis</a:t>
            </a:r>
          </a:p>
        </p:txBody>
      </p:sp>
      <p:graphicFrame>
        <p:nvGraphicFramePr>
          <p:cNvPr id="5" name="Table 4"/>
          <p:cNvGraphicFramePr>
            <a:graphicFrameLocks noGrp="1"/>
          </p:cNvGraphicFramePr>
          <p:nvPr/>
        </p:nvGraphicFramePr>
        <p:xfrm>
          <a:off x="533400" y="3962400"/>
          <a:ext cx="8229600" cy="1503680"/>
        </p:xfrm>
        <a:graphic>
          <a:graphicData uri="http://schemas.openxmlformats.org/drawingml/2006/table">
            <a:tbl>
              <a:tblPr firstRow="1" bandRow="1">
                <a:tableStyleId>{5C22544A-7EE6-4342-B048-85BDC9FD1C3A}</a:tableStyleId>
              </a:tblPr>
              <a:tblGrid>
                <a:gridCol w="2209800"/>
                <a:gridCol w="3276600"/>
                <a:gridCol w="2743200"/>
              </a:tblGrid>
              <a:tr h="370840">
                <a:tc>
                  <a:txBody>
                    <a:bodyPr/>
                    <a:lstStyle/>
                    <a:p>
                      <a:pPr algn="ctr"/>
                      <a:r>
                        <a:rPr lang="en-US" dirty="0" smtClean="0"/>
                        <a:t>MS Grade</a:t>
                      </a:r>
                      <a:endParaRPr lang="en-US" dirty="0"/>
                    </a:p>
                  </a:txBody>
                  <a:tcPr/>
                </a:tc>
                <a:tc>
                  <a:txBody>
                    <a:bodyPr/>
                    <a:lstStyle/>
                    <a:p>
                      <a:pPr algn="ctr"/>
                      <a:r>
                        <a:rPr lang="en-US" dirty="0" smtClean="0"/>
                        <a:t>Mitral Valve</a:t>
                      </a:r>
                      <a:r>
                        <a:rPr lang="en-US" baseline="0" dirty="0" smtClean="0"/>
                        <a:t> Area</a:t>
                      </a:r>
                      <a:endParaRPr lang="en-US" dirty="0"/>
                    </a:p>
                  </a:txBody>
                  <a:tcPr/>
                </a:tc>
                <a:tc>
                  <a:txBody>
                    <a:bodyPr/>
                    <a:lstStyle/>
                    <a:p>
                      <a:pPr algn="ctr"/>
                      <a:r>
                        <a:rPr lang="en-US" dirty="0" smtClean="0"/>
                        <a:t>Mean</a:t>
                      </a:r>
                      <a:r>
                        <a:rPr lang="en-US" baseline="0" dirty="0" smtClean="0"/>
                        <a:t> Gradient mm Hg</a:t>
                      </a:r>
                      <a:endParaRPr lang="en-US" dirty="0"/>
                    </a:p>
                  </a:txBody>
                  <a:tcPr/>
                </a:tc>
              </a:tr>
              <a:tr h="391160">
                <a:tc>
                  <a:txBody>
                    <a:bodyPr/>
                    <a:lstStyle/>
                    <a:p>
                      <a:pPr algn="ctr"/>
                      <a:r>
                        <a:rPr lang="en-US" dirty="0" smtClean="0"/>
                        <a:t>Mild</a:t>
                      </a:r>
                      <a:endParaRPr lang="en-US" dirty="0"/>
                    </a:p>
                  </a:txBody>
                  <a:tcPr/>
                </a:tc>
                <a:tc>
                  <a:txBody>
                    <a:bodyPr/>
                    <a:lstStyle/>
                    <a:p>
                      <a:pPr algn="ctr"/>
                      <a:r>
                        <a:rPr lang="en-US" dirty="0" smtClean="0"/>
                        <a:t>&gt; 1.5</a:t>
                      </a:r>
                      <a:endParaRPr lang="en-US" dirty="0"/>
                    </a:p>
                  </a:txBody>
                  <a:tcPr/>
                </a:tc>
                <a:tc>
                  <a:txBody>
                    <a:bodyPr/>
                    <a:lstStyle/>
                    <a:p>
                      <a:pPr algn="ctr"/>
                      <a:r>
                        <a:rPr lang="en-US" dirty="0" smtClean="0"/>
                        <a:t>&lt; 6</a:t>
                      </a:r>
                      <a:endParaRPr lang="en-US" dirty="0"/>
                    </a:p>
                  </a:txBody>
                  <a:tcPr/>
                </a:tc>
              </a:tr>
              <a:tr h="370840">
                <a:tc>
                  <a:txBody>
                    <a:bodyPr/>
                    <a:lstStyle/>
                    <a:p>
                      <a:pPr algn="ctr"/>
                      <a:r>
                        <a:rPr lang="en-US" dirty="0" smtClean="0"/>
                        <a:t>Moderate</a:t>
                      </a:r>
                      <a:endParaRPr lang="en-US" dirty="0"/>
                    </a:p>
                  </a:txBody>
                  <a:tcPr/>
                </a:tc>
                <a:tc>
                  <a:txBody>
                    <a:bodyPr/>
                    <a:lstStyle/>
                    <a:p>
                      <a:pPr algn="ctr"/>
                      <a:r>
                        <a:rPr lang="en-US" dirty="0" smtClean="0"/>
                        <a:t>1 – 1.5</a:t>
                      </a:r>
                      <a:endParaRPr lang="en-US" dirty="0"/>
                    </a:p>
                  </a:txBody>
                  <a:tcPr/>
                </a:tc>
                <a:tc>
                  <a:txBody>
                    <a:bodyPr/>
                    <a:lstStyle/>
                    <a:p>
                      <a:pPr algn="ctr"/>
                      <a:r>
                        <a:rPr lang="en-US" dirty="0" smtClean="0"/>
                        <a:t>6 – 16</a:t>
                      </a:r>
                      <a:endParaRPr lang="en-US" dirty="0"/>
                    </a:p>
                  </a:txBody>
                  <a:tcPr/>
                </a:tc>
              </a:tr>
              <a:tr h="370840">
                <a:tc>
                  <a:txBody>
                    <a:bodyPr/>
                    <a:lstStyle/>
                    <a:p>
                      <a:pPr algn="ctr"/>
                      <a:r>
                        <a:rPr lang="en-US" dirty="0" smtClean="0"/>
                        <a:t>Severe</a:t>
                      </a:r>
                      <a:endParaRPr lang="en-US" dirty="0"/>
                    </a:p>
                  </a:txBody>
                  <a:tcPr/>
                </a:tc>
                <a:tc>
                  <a:txBody>
                    <a:bodyPr/>
                    <a:lstStyle/>
                    <a:p>
                      <a:pPr algn="ctr"/>
                      <a:r>
                        <a:rPr lang="en-US" dirty="0" smtClean="0"/>
                        <a:t>&lt;</a:t>
                      </a:r>
                      <a:r>
                        <a:rPr lang="en-US" baseline="0" dirty="0" smtClean="0"/>
                        <a:t> 1</a:t>
                      </a:r>
                      <a:endParaRPr lang="en-US" dirty="0"/>
                    </a:p>
                  </a:txBody>
                  <a:tcPr/>
                </a:tc>
                <a:tc>
                  <a:txBody>
                    <a:bodyPr/>
                    <a:lstStyle/>
                    <a:p>
                      <a:pPr algn="ctr"/>
                      <a:r>
                        <a:rPr lang="en-US" dirty="0" smtClean="0"/>
                        <a:t>&gt; 16</a:t>
                      </a:r>
                      <a:endParaRPr lang="en-US" dirty="0"/>
                    </a:p>
                  </a:txBody>
                  <a:tcPr/>
                </a:tc>
              </a:tr>
            </a:tbl>
          </a:graphicData>
        </a:graphic>
      </p:graphicFrame>
    </p:spTree>
  </p:cSld>
  <p:clrMapOvr>
    <a:masterClrMapping/>
  </p:clrMapOvr>
  <p:transition>
    <p:wipe dir="u"/>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457200"/>
            <a:ext cx="8042276" cy="1336956"/>
          </a:xfrm>
        </p:spPr>
        <p:txBody>
          <a:bodyPr/>
          <a:lstStyle/>
          <a:p>
            <a:pPr algn="ctr" eaLnBrk="1" hangingPunct="1"/>
            <a:r>
              <a:rPr lang="en-US" dirty="0" smtClean="0"/>
              <a:t>Mitral Stenosis </a:t>
            </a:r>
            <a:br>
              <a:rPr lang="en-US" dirty="0" smtClean="0"/>
            </a:br>
            <a:r>
              <a:rPr lang="en-US" dirty="0" smtClean="0"/>
              <a:t>Indications for Intervention</a:t>
            </a:r>
          </a:p>
        </p:txBody>
      </p:sp>
      <p:sp>
        <p:nvSpPr>
          <p:cNvPr id="23555" name="Rectangle 3"/>
          <p:cNvSpPr>
            <a:spLocks noGrp="1" noChangeArrowheads="1"/>
          </p:cNvSpPr>
          <p:nvPr>
            <p:ph type="body" idx="1"/>
          </p:nvPr>
        </p:nvSpPr>
        <p:spPr/>
        <p:txBody>
          <a:bodyPr/>
          <a:lstStyle/>
          <a:p>
            <a:pPr eaLnBrk="1" hangingPunct="1"/>
            <a:endParaRPr lang="en-US" dirty="0" smtClean="0"/>
          </a:p>
          <a:p>
            <a:pPr eaLnBrk="1" hangingPunct="1"/>
            <a:r>
              <a:rPr lang="en-US" dirty="0" smtClean="0"/>
              <a:t>Severe symptoms (NYHA III-IV) pulmonary hypertension or a resting pressure gradient of 10 mmHg across the mitral valve.</a:t>
            </a:r>
          </a:p>
          <a:p>
            <a:pPr eaLnBrk="1" hangingPunct="1"/>
            <a:r>
              <a:rPr lang="en-US" dirty="0" smtClean="0"/>
              <a:t>NYHA II when the critical valve area of &lt; 1 cm</a:t>
            </a:r>
            <a:r>
              <a:rPr lang="en-US" b="1" baseline="30000" dirty="0" smtClean="0"/>
              <a:t>2</a:t>
            </a:r>
            <a:r>
              <a:rPr lang="en-US" dirty="0" smtClean="0"/>
              <a:t> is present</a:t>
            </a:r>
          </a:p>
          <a:p>
            <a:r>
              <a:rPr lang="en-US" dirty="0" smtClean="0"/>
              <a:t>Systemic embolizations from  a left atrial thrombus despite adequate anticoagulation </a:t>
            </a:r>
          </a:p>
          <a:p>
            <a:pPr eaLnBrk="1" hangingPunct="1"/>
            <a:endParaRPr lang="en-US" dirty="0" smtClean="0"/>
          </a:p>
        </p:txBody>
      </p:sp>
    </p:spTree>
  </p:cSld>
  <p:clrMapOvr>
    <a:masterClrMapping/>
  </p:clrMapOvr>
  <p:transition>
    <p:wipe dir="u"/>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7"/>
          <p:cNvSpPr>
            <a:spLocks noGrp="1" noChangeArrowheads="1"/>
          </p:cNvSpPr>
          <p:nvPr>
            <p:ph type="title"/>
          </p:nvPr>
        </p:nvSpPr>
        <p:spPr/>
        <p:txBody>
          <a:bodyPr/>
          <a:lstStyle/>
          <a:p>
            <a:pPr algn="ctr"/>
            <a:r>
              <a:rPr lang="en-US" dirty="0" smtClean="0">
                <a:latin typeface="Big Caslon"/>
                <a:cs typeface="Big Caslon"/>
              </a:rPr>
              <a:t>Mitral Valve Regurgitation</a:t>
            </a:r>
          </a:p>
        </p:txBody>
      </p:sp>
      <p:sp>
        <p:nvSpPr>
          <p:cNvPr id="4100" name="Rectangle 8"/>
          <p:cNvSpPr>
            <a:spLocks noGrp="1" noChangeArrowheads="1"/>
          </p:cNvSpPr>
          <p:nvPr>
            <p:ph type="body" sz="half" idx="1"/>
          </p:nvPr>
        </p:nvSpPr>
        <p:spPr/>
        <p:txBody>
          <a:bodyPr>
            <a:normAutofit lnSpcReduction="10000"/>
          </a:bodyPr>
          <a:lstStyle/>
          <a:p>
            <a:r>
              <a:rPr lang="en-US" sz="2400" dirty="0" smtClean="0">
                <a:latin typeface="Big Caslon"/>
                <a:cs typeface="Big Caslon"/>
              </a:rPr>
              <a:t>In mitral regurgitation the mitral valve leaks when the left ventricle contracts.</a:t>
            </a:r>
            <a:endParaRPr lang="x-none" sz="2400" dirty="0" smtClean="0">
              <a:latin typeface="Big Caslon"/>
              <a:cs typeface="Big Caslon"/>
            </a:endParaRPr>
          </a:p>
          <a:p>
            <a:endParaRPr lang="x-none" sz="2400" dirty="0" smtClean="0">
              <a:latin typeface="Big Caslon"/>
              <a:cs typeface="Big Caslon"/>
            </a:endParaRPr>
          </a:p>
          <a:p>
            <a:endParaRPr lang="en-US" sz="2400" dirty="0" smtClean="0">
              <a:latin typeface="Big Caslon"/>
              <a:cs typeface="Big Caslon"/>
            </a:endParaRPr>
          </a:p>
          <a:p>
            <a:r>
              <a:rPr lang="en-US" sz="2400" dirty="0" smtClean="0">
                <a:latin typeface="Big Caslon"/>
                <a:cs typeface="Big Caslon"/>
              </a:rPr>
              <a:t>Some blood flows backward into the left atrium</a:t>
            </a:r>
          </a:p>
        </p:txBody>
      </p:sp>
      <p:graphicFrame>
        <p:nvGraphicFramePr>
          <p:cNvPr id="4098" name="Object 6"/>
          <p:cNvGraphicFramePr>
            <a:graphicFrameLocks noGrp="1" noChangeAspect="1"/>
          </p:cNvGraphicFramePr>
          <p:nvPr>
            <p:ph sz="half" idx="2"/>
            <p:extLst>
              <p:ext uri="{D42A27DB-BD31-4B8C-83A1-F6EECF244321}">
                <p14:modId xmlns:p14="http://schemas.microsoft.com/office/powerpoint/2010/main" xmlns="" val="1044088633"/>
              </p:ext>
            </p:extLst>
          </p:nvPr>
        </p:nvGraphicFramePr>
        <p:xfrm>
          <a:off x="5040313" y="1828801"/>
          <a:ext cx="3885491" cy="3494088"/>
        </p:xfrm>
        <a:graphic>
          <a:graphicData uri="http://schemas.openxmlformats.org/presentationml/2006/ole">
            <p:oleObj spid="_x0000_s4104" name="Image" r:id="rId4" imgW="3024356" imgH="2719379" progId="">
              <p:embed/>
            </p:oleObj>
          </a:graphicData>
        </a:graphic>
      </p:graphicFrame>
    </p:spTree>
  </p:cSld>
  <p:clrMapOvr>
    <a:masterClrMapping/>
  </p:clrMapOvr>
  <p:transition>
    <p:wipe dir="u"/>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r>
              <a:rPr lang="en-US" sz="4000" smtClean="0"/>
              <a:t>Mitral Regurgitation (MR) Indications for Surgery</a:t>
            </a:r>
          </a:p>
        </p:txBody>
      </p:sp>
      <p:sp>
        <p:nvSpPr>
          <p:cNvPr id="26627" name="Rectangle 3"/>
          <p:cNvSpPr>
            <a:spLocks noGrp="1" noChangeArrowheads="1"/>
          </p:cNvSpPr>
          <p:nvPr>
            <p:ph type="body" idx="1"/>
          </p:nvPr>
        </p:nvSpPr>
        <p:spPr/>
        <p:txBody>
          <a:bodyPr/>
          <a:lstStyle/>
          <a:p>
            <a:pPr eaLnBrk="1" hangingPunct="1">
              <a:lnSpc>
                <a:spcPct val="90000"/>
              </a:lnSpc>
            </a:pPr>
            <a:endParaRPr lang="en-US" dirty="0" smtClean="0"/>
          </a:p>
          <a:p>
            <a:pPr eaLnBrk="1" hangingPunct="1">
              <a:lnSpc>
                <a:spcPct val="90000"/>
              </a:lnSpc>
            </a:pPr>
            <a:r>
              <a:rPr lang="en-US" dirty="0" smtClean="0"/>
              <a:t>Difficult to be precise since similar hemodynamics may have different symptoms.</a:t>
            </a:r>
          </a:p>
          <a:p>
            <a:pPr eaLnBrk="1" hangingPunct="1">
              <a:lnSpc>
                <a:spcPct val="90000"/>
              </a:lnSpc>
            </a:pPr>
            <a:r>
              <a:rPr lang="en-US" dirty="0" smtClean="0"/>
              <a:t>Acute MR with CHF or cardiogenic shock</a:t>
            </a:r>
          </a:p>
          <a:p>
            <a:pPr eaLnBrk="1" hangingPunct="1">
              <a:lnSpc>
                <a:spcPct val="90000"/>
              </a:lnSpc>
            </a:pPr>
            <a:r>
              <a:rPr lang="en-US" dirty="0" smtClean="0"/>
              <a:t>Acute MR due endocarditis with  hemodynamic instability (NYHA III-IV)</a:t>
            </a:r>
          </a:p>
          <a:p>
            <a:pPr>
              <a:lnSpc>
                <a:spcPct val="90000"/>
              </a:lnSpc>
            </a:pPr>
            <a:r>
              <a:rPr lang="en-US" dirty="0" smtClean="0"/>
              <a:t>Class I-II symptoms with evidence of deteriorating LV function EF &lt; 55% or LVESD  approaching 50 mm</a:t>
            </a:r>
          </a:p>
          <a:p>
            <a:pPr eaLnBrk="1" hangingPunct="1">
              <a:lnSpc>
                <a:spcPct val="90000"/>
              </a:lnSpc>
            </a:pPr>
            <a:endParaRPr lang="en-US" dirty="0" smtClean="0"/>
          </a:p>
        </p:txBody>
      </p:sp>
    </p:spTree>
  </p:cSld>
  <p:clrMapOvr>
    <a:masterClrMapping/>
  </p:clrMapOvr>
  <p:transition>
    <p:wipe dir="u"/>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r>
              <a:rPr lang="en-US" sz="4000" smtClean="0"/>
              <a:t>Mitral Regurgitation (MR) Indications for Surgery</a:t>
            </a:r>
          </a:p>
        </p:txBody>
      </p:sp>
      <p:sp>
        <p:nvSpPr>
          <p:cNvPr id="26627" name="Rectangle 3"/>
          <p:cNvSpPr>
            <a:spLocks noGrp="1" noChangeArrowheads="1"/>
          </p:cNvSpPr>
          <p:nvPr>
            <p:ph type="body" idx="1"/>
          </p:nvPr>
        </p:nvSpPr>
        <p:spPr/>
        <p:txBody>
          <a:bodyPr/>
          <a:lstStyle/>
          <a:p>
            <a:pPr eaLnBrk="1" hangingPunct="1">
              <a:lnSpc>
                <a:spcPct val="90000"/>
              </a:lnSpc>
            </a:pPr>
            <a:r>
              <a:rPr lang="en-US" dirty="0" smtClean="0"/>
              <a:t>Difficult to be precise since similar hemodynamics may have different symptoms.</a:t>
            </a:r>
          </a:p>
          <a:p>
            <a:pPr eaLnBrk="1" hangingPunct="1">
              <a:lnSpc>
                <a:spcPct val="90000"/>
              </a:lnSpc>
            </a:pPr>
            <a:r>
              <a:rPr lang="en-US" dirty="0" smtClean="0"/>
              <a:t>Acute MR with CHF or cardiogenic shock</a:t>
            </a:r>
          </a:p>
          <a:p>
            <a:pPr eaLnBrk="1" hangingPunct="1">
              <a:lnSpc>
                <a:spcPct val="90000"/>
              </a:lnSpc>
            </a:pPr>
            <a:r>
              <a:rPr lang="en-US" dirty="0" smtClean="0"/>
              <a:t>Acute MR due endocarditis with  hemodynamic instability (NYHA III-IV)</a:t>
            </a:r>
            <a:endParaRPr lang="ar-SA" dirty="0" smtClean="0"/>
          </a:p>
          <a:p>
            <a:r>
              <a:rPr lang="en-US" dirty="0" smtClean="0"/>
              <a:t>Class I-II symptoms with evidence of deteriorating LV function EF &lt; 55% or LVESD  approaching 50 mm</a:t>
            </a:r>
          </a:p>
          <a:p>
            <a:pPr eaLnBrk="1" hangingPunct="1">
              <a:lnSpc>
                <a:spcPct val="90000"/>
              </a:lnSpc>
            </a:pPr>
            <a:endParaRPr lang="en-US" dirty="0" smtClean="0"/>
          </a:p>
        </p:txBody>
      </p:sp>
    </p:spTree>
  </p:cSld>
  <p:clrMapOvr>
    <a:masterClrMapping/>
  </p:clrMapOvr>
  <p:transition>
    <p:wipe dir="u"/>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Aortic Stenosis (AS)</a:t>
            </a:r>
            <a:endParaRPr lang="en-US" dirty="0"/>
          </a:p>
        </p:txBody>
      </p:sp>
      <p:sp>
        <p:nvSpPr>
          <p:cNvPr id="3" name="Content Placeholder 2"/>
          <p:cNvSpPr>
            <a:spLocks noGrp="1"/>
          </p:cNvSpPr>
          <p:nvPr>
            <p:ph idx="1"/>
          </p:nvPr>
        </p:nvSpPr>
        <p:spPr/>
        <p:txBody>
          <a:bodyPr/>
          <a:lstStyle/>
          <a:p>
            <a:r>
              <a:rPr lang="en-US" dirty="0" smtClean="0"/>
              <a:t> The normal adult aortic valve area is 3.0 </a:t>
            </a:r>
            <a:r>
              <a:rPr lang="en-US" b="1" dirty="0" smtClean="0"/>
              <a:t>--</a:t>
            </a:r>
            <a:r>
              <a:rPr lang="en-US" dirty="0" smtClean="0"/>
              <a:t> 4.0 cm</a:t>
            </a:r>
            <a:r>
              <a:rPr lang="en-US" baseline="30000" dirty="0" smtClean="0"/>
              <a:t>2</a:t>
            </a:r>
          </a:p>
          <a:p>
            <a:endParaRPr lang="en-US" dirty="0" smtClean="0"/>
          </a:p>
          <a:p>
            <a:pPr algn="ctr">
              <a:buNone/>
            </a:pPr>
            <a:r>
              <a:rPr lang="en-US" dirty="0" smtClean="0"/>
              <a:t>Grades of Aortic Stenosis</a:t>
            </a:r>
            <a:endParaRPr lang="en-US" dirty="0"/>
          </a:p>
        </p:txBody>
      </p:sp>
      <p:graphicFrame>
        <p:nvGraphicFramePr>
          <p:cNvPr id="4" name="Table 3"/>
          <p:cNvGraphicFramePr>
            <a:graphicFrameLocks noGrp="1"/>
          </p:cNvGraphicFramePr>
          <p:nvPr/>
        </p:nvGraphicFramePr>
        <p:xfrm>
          <a:off x="1066800" y="3657600"/>
          <a:ext cx="6858000" cy="1483360"/>
        </p:xfrm>
        <a:graphic>
          <a:graphicData uri="http://schemas.openxmlformats.org/drawingml/2006/table">
            <a:tbl>
              <a:tblPr firstRow="1" bandRow="1">
                <a:tableStyleId>{5C22544A-7EE6-4342-B048-85BDC9FD1C3A}</a:tableStyleId>
              </a:tblPr>
              <a:tblGrid>
                <a:gridCol w="1855694"/>
                <a:gridCol w="2259106"/>
                <a:gridCol w="2743200"/>
              </a:tblGrid>
              <a:tr h="370840">
                <a:tc>
                  <a:txBody>
                    <a:bodyPr/>
                    <a:lstStyle/>
                    <a:p>
                      <a:pPr algn="ctr"/>
                      <a:r>
                        <a:rPr lang="en-US" dirty="0" smtClean="0"/>
                        <a:t> AS Grade </a:t>
                      </a:r>
                      <a:endParaRPr lang="en-US" dirty="0"/>
                    </a:p>
                  </a:txBody>
                  <a:tcPr/>
                </a:tc>
                <a:tc>
                  <a:txBody>
                    <a:bodyPr/>
                    <a:lstStyle/>
                    <a:p>
                      <a:pPr algn="ctr"/>
                      <a:r>
                        <a:rPr lang="en-US" dirty="0" smtClean="0"/>
                        <a:t>Aortic Valve Area</a:t>
                      </a:r>
                      <a:endParaRPr lang="en-US" dirty="0"/>
                    </a:p>
                  </a:txBody>
                  <a:tcPr/>
                </a:tc>
                <a:tc>
                  <a:txBody>
                    <a:bodyPr/>
                    <a:lstStyle/>
                    <a:p>
                      <a:pPr algn="ctr"/>
                      <a:r>
                        <a:rPr lang="en-US" dirty="0" smtClean="0"/>
                        <a:t>Mean Gradient  mmHg</a:t>
                      </a:r>
                      <a:endParaRPr lang="en-US" dirty="0"/>
                    </a:p>
                  </a:txBody>
                  <a:tcPr/>
                </a:tc>
              </a:tr>
              <a:tr h="370840">
                <a:tc>
                  <a:txBody>
                    <a:bodyPr/>
                    <a:lstStyle/>
                    <a:p>
                      <a:pPr algn="ctr"/>
                      <a:r>
                        <a:rPr lang="en-US" dirty="0" smtClean="0"/>
                        <a:t>Mild</a:t>
                      </a:r>
                      <a:endParaRPr lang="en-US" dirty="0"/>
                    </a:p>
                  </a:txBody>
                  <a:tcPr/>
                </a:tc>
                <a:tc>
                  <a:txBody>
                    <a:bodyPr/>
                    <a:lstStyle/>
                    <a:p>
                      <a:pPr algn="ctr"/>
                      <a:r>
                        <a:rPr lang="en-US" dirty="0" smtClean="0"/>
                        <a:t>&gt; 1.4</a:t>
                      </a:r>
                      <a:endParaRPr lang="en-US" dirty="0"/>
                    </a:p>
                  </a:txBody>
                  <a:tcPr/>
                </a:tc>
                <a:tc>
                  <a:txBody>
                    <a:bodyPr/>
                    <a:lstStyle/>
                    <a:p>
                      <a:pPr algn="ctr"/>
                      <a:r>
                        <a:rPr lang="en-US" dirty="0" smtClean="0"/>
                        <a:t>&lt; 20</a:t>
                      </a:r>
                      <a:endParaRPr lang="en-US" dirty="0"/>
                    </a:p>
                  </a:txBody>
                  <a:tcPr/>
                </a:tc>
              </a:tr>
              <a:tr h="370840">
                <a:tc>
                  <a:txBody>
                    <a:bodyPr/>
                    <a:lstStyle/>
                    <a:p>
                      <a:pPr algn="ctr"/>
                      <a:r>
                        <a:rPr lang="en-US" dirty="0" smtClean="0"/>
                        <a:t>Moderate</a:t>
                      </a:r>
                      <a:endParaRPr lang="en-US" dirty="0"/>
                    </a:p>
                  </a:txBody>
                  <a:tcPr/>
                </a:tc>
                <a:tc>
                  <a:txBody>
                    <a:bodyPr/>
                    <a:lstStyle/>
                    <a:p>
                      <a:pPr algn="ctr"/>
                      <a:r>
                        <a:rPr lang="en-US" dirty="0" smtClean="0"/>
                        <a:t>0.8 -1.4</a:t>
                      </a:r>
                      <a:endParaRPr lang="en-US" dirty="0"/>
                    </a:p>
                  </a:txBody>
                  <a:tcPr/>
                </a:tc>
                <a:tc>
                  <a:txBody>
                    <a:bodyPr/>
                    <a:lstStyle/>
                    <a:p>
                      <a:pPr algn="ctr"/>
                      <a:r>
                        <a:rPr lang="en-US" dirty="0" smtClean="0"/>
                        <a:t>20 - 50</a:t>
                      </a:r>
                      <a:endParaRPr lang="en-US" dirty="0"/>
                    </a:p>
                  </a:txBody>
                  <a:tcPr/>
                </a:tc>
              </a:tr>
              <a:tr h="370840">
                <a:tc>
                  <a:txBody>
                    <a:bodyPr/>
                    <a:lstStyle/>
                    <a:p>
                      <a:pPr algn="ctr"/>
                      <a:r>
                        <a:rPr lang="en-US" dirty="0" smtClean="0"/>
                        <a:t>Severe</a:t>
                      </a:r>
                      <a:endParaRPr lang="en-US" dirty="0"/>
                    </a:p>
                  </a:txBody>
                  <a:tcPr/>
                </a:tc>
                <a:tc>
                  <a:txBody>
                    <a:bodyPr/>
                    <a:lstStyle/>
                    <a:p>
                      <a:pPr algn="ctr"/>
                      <a:r>
                        <a:rPr lang="en-US" dirty="0" smtClean="0"/>
                        <a:t>&lt; 0.8</a:t>
                      </a:r>
                      <a:endParaRPr lang="en-US" dirty="0"/>
                    </a:p>
                  </a:txBody>
                  <a:tcPr/>
                </a:tc>
                <a:tc>
                  <a:txBody>
                    <a:bodyPr/>
                    <a:lstStyle/>
                    <a:p>
                      <a:pPr algn="ctr"/>
                      <a:r>
                        <a:rPr lang="en-US" dirty="0" smtClean="0"/>
                        <a:t>&gt; 50</a:t>
                      </a:r>
                      <a:endParaRPr lang="en-US" dirty="0"/>
                    </a:p>
                  </a:txBody>
                  <a:tcPr/>
                </a:tc>
              </a:tr>
            </a:tbl>
          </a:graphicData>
        </a:graphic>
      </p:graphicFrame>
    </p:spTree>
  </p:cSld>
  <p:clrMapOvr>
    <a:masterClrMapping/>
  </p:clrMapOvr>
  <p:transition>
    <p:wipe dir="u"/>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en-US" dirty="0" smtClean="0"/>
              <a:t>Aortic Stenosis</a:t>
            </a:r>
          </a:p>
        </p:txBody>
      </p:sp>
      <p:sp>
        <p:nvSpPr>
          <p:cNvPr id="14339" name="Rectangle 3"/>
          <p:cNvSpPr>
            <a:spLocks noGrp="1" noChangeArrowheads="1"/>
          </p:cNvSpPr>
          <p:nvPr>
            <p:ph type="body" idx="1"/>
          </p:nvPr>
        </p:nvSpPr>
        <p:spPr/>
        <p:txBody>
          <a:bodyPr/>
          <a:lstStyle/>
          <a:p>
            <a:pPr eaLnBrk="1" hangingPunct="1"/>
            <a:endParaRPr lang="en-US" dirty="0" smtClean="0"/>
          </a:p>
          <a:p>
            <a:r>
              <a:rPr lang="en-US" dirty="0" smtClean="0"/>
              <a:t>Symptoms are usually associated with an area of &lt;0.8 cm</a:t>
            </a:r>
            <a:r>
              <a:rPr lang="en-US" baseline="30000" dirty="0" smtClean="0"/>
              <a:t>2</a:t>
            </a:r>
            <a:r>
              <a:rPr lang="en-US" dirty="0" smtClean="0"/>
              <a:t> and a trans-valvular peak gradient of &gt;50 mm Hg</a:t>
            </a:r>
          </a:p>
          <a:p>
            <a:r>
              <a:rPr lang="en-US" dirty="0" smtClean="0"/>
              <a:t>The majority of patients with critical stenosis aortic valve area &lt;0.75 cm</a:t>
            </a:r>
            <a:r>
              <a:rPr lang="en-US" baseline="30000" dirty="0" smtClean="0"/>
              <a:t>2 </a:t>
            </a:r>
            <a:r>
              <a:rPr lang="en-US" dirty="0" smtClean="0"/>
              <a:t>will become symptomatic in a short period.</a:t>
            </a:r>
            <a:endParaRPr lang="en-US" baseline="30000" dirty="0" smtClean="0"/>
          </a:p>
          <a:p>
            <a:pPr eaLnBrk="1" hangingPunct="1"/>
            <a:endParaRPr lang="en-US" dirty="0" smtClean="0"/>
          </a:p>
        </p:txBody>
      </p:sp>
    </p:spTree>
  </p:cSld>
  <p:clrMapOvr>
    <a:masterClrMapping/>
  </p:clrMapOvr>
  <p:transition>
    <p:wipe dir="u"/>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eaLnBrk="1" hangingPunct="1"/>
            <a:r>
              <a:rPr lang="en-US" dirty="0" smtClean="0"/>
              <a:t>Aortic Stenosis </a:t>
            </a:r>
            <a:br>
              <a:rPr lang="en-US" dirty="0" smtClean="0"/>
            </a:br>
            <a:r>
              <a:rPr lang="en-US" dirty="0" smtClean="0"/>
              <a:t>Indications for Surgery</a:t>
            </a:r>
          </a:p>
        </p:txBody>
      </p:sp>
      <p:sp>
        <p:nvSpPr>
          <p:cNvPr id="17411" name="Rectangle 3"/>
          <p:cNvSpPr>
            <a:spLocks noGrp="1" noChangeArrowheads="1"/>
          </p:cNvSpPr>
          <p:nvPr>
            <p:ph type="body" idx="1"/>
          </p:nvPr>
        </p:nvSpPr>
        <p:spPr>
          <a:xfrm>
            <a:off x="609600" y="1905000"/>
            <a:ext cx="8042276" cy="4343400"/>
          </a:xfrm>
        </p:spPr>
        <p:txBody>
          <a:bodyPr/>
          <a:lstStyle/>
          <a:p>
            <a:pPr eaLnBrk="1" hangingPunct="1">
              <a:buNone/>
            </a:pPr>
            <a:endParaRPr lang="en-US" dirty="0" smtClean="0"/>
          </a:p>
          <a:p>
            <a:pPr eaLnBrk="1" hangingPunct="1"/>
            <a:r>
              <a:rPr lang="en-US" dirty="0" smtClean="0"/>
              <a:t>The presence of angina, CHF or syncope.</a:t>
            </a:r>
          </a:p>
          <a:p>
            <a:pPr eaLnBrk="1" hangingPunct="1"/>
            <a:r>
              <a:rPr lang="en-US" dirty="0" smtClean="0"/>
              <a:t>Trans-valvular peak gradient &gt; 50 mmHg</a:t>
            </a:r>
          </a:p>
          <a:p>
            <a:pPr eaLnBrk="1" hangingPunct="1"/>
            <a:endParaRPr lang="en-US" dirty="0" smtClean="0"/>
          </a:p>
        </p:txBody>
      </p:sp>
    </p:spTree>
  </p:cSld>
  <p:clrMapOvr>
    <a:masterClrMapping/>
  </p:clrMapOvr>
  <p:transition>
    <p:wipe dir="u"/>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228600"/>
            <a:ext cx="8042276" cy="1336956"/>
          </a:xfrm>
        </p:spPr>
        <p:txBody>
          <a:bodyPr/>
          <a:lstStyle/>
          <a:p>
            <a:pPr algn="ctr" eaLnBrk="1" hangingPunct="1"/>
            <a:r>
              <a:rPr lang="en-US" smtClean="0"/>
              <a:t>Aortic Regurgitation</a:t>
            </a:r>
            <a:br>
              <a:rPr lang="en-US" smtClean="0"/>
            </a:br>
            <a:r>
              <a:rPr lang="en-US" smtClean="0"/>
              <a:t>(AR)</a:t>
            </a:r>
          </a:p>
        </p:txBody>
      </p:sp>
      <p:sp>
        <p:nvSpPr>
          <p:cNvPr id="19459" name="Rectangle 3"/>
          <p:cNvSpPr>
            <a:spLocks noGrp="1" noChangeArrowheads="1"/>
          </p:cNvSpPr>
          <p:nvPr>
            <p:ph type="body" idx="1"/>
          </p:nvPr>
        </p:nvSpPr>
        <p:spPr/>
        <p:txBody>
          <a:bodyPr/>
          <a:lstStyle/>
          <a:p>
            <a:pPr eaLnBrk="1" hangingPunct="1"/>
            <a:endParaRPr lang="en-US" dirty="0" smtClean="0"/>
          </a:p>
          <a:p>
            <a:pPr eaLnBrk="1" hangingPunct="1"/>
            <a:r>
              <a:rPr lang="en-US" dirty="0" smtClean="0"/>
              <a:t>Left Ventricular End-Systolic Dimension (LVESD) measured by echocardiography is normally 20 </a:t>
            </a:r>
            <a:r>
              <a:rPr lang="en-US" b="1" dirty="0" smtClean="0"/>
              <a:t>-- </a:t>
            </a:r>
            <a:r>
              <a:rPr lang="en-US" dirty="0" smtClean="0"/>
              <a:t>40 mm.</a:t>
            </a:r>
          </a:p>
          <a:p>
            <a:pPr eaLnBrk="1" hangingPunct="1"/>
            <a:r>
              <a:rPr lang="en-US" dirty="0" smtClean="0"/>
              <a:t>If the LVESD is &gt; 55 mm left ventricular dysfunction may be irretrievable </a:t>
            </a:r>
          </a:p>
        </p:txBody>
      </p:sp>
    </p:spTree>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25494</TotalTime>
  <Words>3189</Words>
  <Application>Microsoft Office PowerPoint</Application>
  <PresentationFormat>On-screen Show (4:3)</PresentationFormat>
  <Paragraphs>499</Paragraphs>
  <Slides>114</Slides>
  <Notes>114</Notes>
  <HiddenSlides>0</HiddenSlides>
  <MMClips>4</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114</vt:i4>
      </vt:variant>
    </vt:vector>
  </HeadingPairs>
  <TitlesOfParts>
    <vt:vector size="116" baseType="lpstr">
      <vt:lpstr>Breeze</vt:lpstr>
      <vt:lpstr>Image</vt:lpstr>
      <vt:lpstr>Slide 1</vt:lpstr>
      <vt:lpstr>Slide 2</vt:lpstr>
      <vt:lpstr>Carotid and Jugular Venous Pulses</vt:lpstr>
      <vt:lpstr>Slide 4</vt:lpstr>
      <vt:lpstr>Carotid and Jugular Venous Pulses</vt:lpstr>
      <vt:lpstr>Slide 6</vt:lpstr>
      <vt:lpstr>Acquired Heart Diseases</vt:lpstr>
      <vt:lpstr>Ischemic Heart or Coronary Artery Disease </vt:lpstr>
      <vt:lpstr>?</vt:lpstr>
      <vt:lpstr> A Clinical Scenario</vt:lpstr>
      <vt:lpstr>Common Pitfalls</vt:lpstr>
      <vt:lpstr>Risk Factors </vt:lpstr>
      <vt:lpstr>Risk Factors</vt:lpstr>
      <vt:lpstr>Risk Factors</vt:lpstr>
      <vt:lpstr>Coronary Artery Disease</vt:lpstr>
      <vt:lpstr>Coronary Artery Disease</vt:lpstr>
      <vt:lpstr>Slide 17</vt:lpstr>
      <vt:lpstr>Manifestations </vt:lpstr>
      <vt:lpstr>Clinical Assessment</vt:lpstr>
      <vt:lpstr>The Right Coronary Artery</vt:lpstr>
      <vt:lpstr>    </vt:lpstr>
      <vt:lpstr>Slide 22</vt:lpstr>
      <vt:lpstr>Acute Coronary Syndrome</vt:lpstr>
      <vt:lpstr>A.C.S.</vt:lpstr>
      <vt:lpstr> ACS Management</vt:lpstr>
      <vt:lpstr>Pain Relief</vt:lpstr>
      <vt:lpstr>Beta Blockers</vt:lpstr>
      <vt:lpstr>ACE Inhibitors</vt:lpstr>
      <vt:lpstr>ACE Inhibitors</vt:lpstr>
      <vt:lpstr>Angiotensin-Receptor Blockers (ARB)</vt:lpstr>
      <vt:lpstr>Angiotensin-Receptor Blockers (ARB)</vt:lpstr>
      <vt:lpstr>Reperfusion Therapy</vt:lpstr>
      <vt:lpstr>The Value of The Initial ECG</vt:lpstr>
      <vt:lpstr>Timing</vt:lpstr>
      <vt:lpstr>Selection of Candidates</vt:lpstr>
      <vt:lpstr>Fibrinolytic Agents</vt:lpstr>
      <vt:lpstr>Fibrinolytic Agents</vt:lpstr>
      <vt:lpstr>Fibrinolytic Agents</vt:lpstr>
      <vt:lpstr>Absolute Contraindications to  Thrombolytic Therapy</vt:lpstr>
      <vt:lpstr>Relative Contraindications to  Thrombolytic Therapy</vt:lpstr>
      <vt:lpstr>Complications</vt:lpstr>
      <vt:lpstr>Re-occlusion</vt:lpstr>
      <vt:lpstr>Coronary Angioplasty</vt:lpstr>
      <vt:lpstr>Coronary Angioplasty</vt:lpstr>
      <vt:lpstr>Angioplasty vs. Lytic Therapy </vt:lpstr>
      <vt:lpstr>Timing for PCI</vt:lpstr>
      <vt:lpstr>ADJUNCTS TO REPERFUSIONTHERAPY </vt:lpstr>
      <vt:lpstr>ADJUNCTS TO REPERFUSIONTHERAPY </vt:lpstr>
      <vt:lpstr>Platelet Glycoprotein Inhibitors  </vt:lpstr>
      <vt:lpstr>Indications</vt:lpstr>
      <vt:lpstr>Indications</vt:lpstr>
      <vt:lpstr>Slide 52</vt:lpstr>
      <vt:lpstr>Slide 53</vt:lpstr>
      <vt:lpstr>The Right Coronary Artery</vt:lpstr>
      <vt:lpstr>Slide 55</vt:lpstr>
      <vt:lpstr>Slide 56</vt:lpstr>
      <vt:lpstr>Slide 57</vt:lpstr>
      <vt:lpstr>  Coronary Angiogram</vt:lpstr>
      <vt:lpstr>Coronary Angiogram</vt:lpstr>
      <vt:lpstr>Slide 60</vt:lpstr>
      <vt:lpstr>Risk Assessment What would make a patient a good risk for cardiac surgery?</vt:lpstr>
      <vt:lpstr>Important Parameters</vt:lpstr>
      <vt:lpstr>Ejection fraction (EF)</vt:lpstr>
      <vt:lpstr>INDICATIONS FOR CABG</vt:lpstr>
      <vt:lpstr>Classification of Recommendations</vt:lpstr>
      <vt:lpstr>Classification of Recommendations</vt:lpstr>
      <vt:lpstr>Indications for intervention in CAD</vt:lpstr>
      <vt:lpstr>Indications for intervention in CAD</vt:lpstr>
      <vt:lpstr>Indications for intervention in CAD</vt:lpstr>
      <vt:lpstr>Contraindications</vt:lpstr>
      <vt:lpstr>Slide 71</vt:lpstr>
      <vt:lpstr>Heart Surgery</vt:lpstr>
      <vt:lpstr>Coronary Revascularization</vt:lpstr>
      <vt:lpstr>Coronary Revascularization</vt:lpstr>
      <vt:lpstr>Coronary Revascularization</vt:lpstr>
      <vt:lpstr>Slide 76</vt:lpstr>
      <vt:lpstr>The Heart is Exposed</vt:lpstr>
      <vt:lpstr>During surgery the circulation is totally supported by the heart lung machine</vt:lpstr>
      <vt:lpstr>Slide 79</vt:lpstr>
      <vt:lpstr>Slide 80</vt:lpstr>
      <vt:lpstr>Slide 81</vt:lpstr>
      <vt:lpstr>Slide 82</vt:lpstr>
      <vt:lpstr>Slide 83</vt:lpstr>
      <vt:lpstr>Slide 84</vt:lpstr>
      <vt:lpstr>Valvular                Disease</vt:lpstr>
      <vt:lpstr>Valvular              Disease</vt:lpstr>
      <vt:lpstr>Valvular             Disease</vt:lpstr>
      <vt:lpstr>Mitral Valve Stenosis</vt:lpstr>
      <vt:lpstr>Radiographic Appearance</vt:lpstr>
      <vt:lpstr>Clinical Scenario II</vt:lpstr>
      <vt:lpstr>Mitral Stenosis (MS)</vt:lpstr>
      <vt:lpstr>Mitral Stenosis  Indications for Intervention</vt:lpstr>
      <vt:lpstr>Mitral Valve Regurgitation</vt:lpstr>
      <vt:lpstr>Mitral Regurgitation (MR) Indications for Surgery</vt:lpstr>
      <vt:lpstr>Mitral Regurgitation (MR) Indications for Surgery</vt:lpstr>
      <vt:lpstr>Aortic Stenosis (AS)</vt:lpstr>
      <vt:lpstr>Aortic Stenosis</vt:lpstr>
      <vt:lpstr>Aortic Stenosis  Indications for Surgery</vt:lpstr>
      <vt:lpstr>Aortic Regurgitation (AR)</vt:lpstr>
      <vt:lpstr>Aortic Regurgitation (AR) Indications for Surgery</vt:lpstr>
      <vt:lpstr>Valvular Heart Disease</vt:lpstr>
      <vt:lpstr>Types of Valve Prosthesis</vt:lpstr>
      <vt:lpstr>Prosthetic Cardiac Valves</vt:lpstr>
      <vt:lpstr>Slide 104</vt:lpstr>
      <vt:lpstr>Slide 105</vt:lpstr>
      <vt:lpstr>Slide 106</vt:lpstr>
      <vt:lpstr>Slide 107</vt:lpstr>
      <vt:lpstr>Prosthetic Cardiac Valves</vt:lpstr>
      <vt:lpstr>Slide 109</vt:lpstr>
      <vt:lpstr>Slide 110</vt:lpstr>
      <vt:lpstr>Slide 111</vt:lpstr>
      <vt:lpstr> </vt:lpstr>
      <vt:lpstr>Prevention Is The Key !</vt:lpstr>
      <vt:lpstr>Slide 114</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Cardiac Diseases</dc:title>
  <dc:subject/>
  <dc:creator>Hani</dc:creator>
  <cp:keywords/>
  <dc:description/>
  <cp:lastModifiedBy>Alsaddique</cp:lastModifiedBy>
  <cp:revision>265</cp:revision>
  <dcterms:created xsi:type="dcterms:W3CDTF">1999-10-02T20:07:31Z</dcterms:created>
  <dcterms:modified xsi:type="dcterms:W3CDTF">2013-03-14T09:53:45Z</dcterms:modified>
  <cp:category/>
</cp:coreProperties>
</file>