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321" r:id="rId3"/>
    <p:sldId id="257" r:id="rId4"/>
    <p:sldId id="258" r:id="rId5"/>
    <p:sldId id="259" r:id="rId6"/>
    <p:sldId id="260" r:id="rId7"/>
    <p:sldId id="261" r:id="rId8"/>
    <p:sldId id="262" r:id="rId9"/>
    <p:sldId id="263" r:id="rId10"/>
    <p:sldId id="265" r:id="rId11"/>
    <p:sldId id="322" r:id="rId12"/>
    <p:sldId id="266" r:id="rId13"/>
    <p:sldId id="267" r:id="rId14"/>
    <p:sldId id="268" r:id="rId15"/>
    <p:sldId id="323"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9" r:id="rId33"/>
    <p:sldId id="291" r:id="rId34"/>
    <p:sldId id="292" r:id="rId35"/>
    <p:sldId id="293" r:id="rId36"/>
    <p:sldId id="287" r:id="rId37"/>
    <p:sldId id="295" r:id="rId38"/>
    <p:sldId id="294" r:id="rId39"/>
    <p:sldId id="296" r:id="rId40"/>
    <p:sldId id="286" r:id="rId41"/>
    <p:sldId id="285" r:id="rId42"/>
    <p:sldId id="297" r:id="rId43"/>
    <p:sldId id="298" r:id="rId44"/>
    <p:sldId id="299"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7" r:id="rId61"/>
    <p:sldId id="316" r:id="rId62"/>
    <p:sldId id="318" r:id="rId63"/>
    <p:sldId id="319" r:id="rId64"/>
    <p:sldId id="324" r:id="rId65"/>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711C6"/>
    <a:srgbClr val="9E6A7D"/>
    <a:srgbClr val="007635"/>
    <a:srgbClr val="3A0000"/>
    <a:srgbClr val="72045A"/>
    <a:srgbClr val="00928F"/>
    <a:srgbClr val="971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7887" autoAdjust="0"/>
    <p:restoredTop sz="99141" autoAdjust="0"/>
  </p:normalViewPr>
  <p:slideViewPr>
    <p:cSldViewPr>
      <p:cViewPr>
        <p:scale>
          <a:sx n="100" d="100"/>
          <a:sy n="100" d="100"/>
        </p:scale>
        <p:origin x="-2336" y="-168"/>
      </p:cViewPr>
      <p:guideLst>
        <p:guide orient="horz" pos="2160"/>
        <p:guide pos="2880"/>
      </p:guideLst>
    </p:cSldViewPr>
  </p:slideViewPr>
  <p:outlineViewPr>
    <p:cViewPr>
      <p:scale>
        <a:sx n="33" d="100"/>
        <a:sy n="33" d="100"/>
      </p:scale>
      <p:origin x="0" y="2744"/>
    </p:cViewPr>
  </p:outlineViewPr>
  <p:notesTextViewPr>
    <p:cViewPr>
      <p:scale>
        <a:sx n="100" d="100"/>
        <a:sy n="100" d="100"/>
      </p:scale>
      <p:origin x="0" y="0"/>
    </p:cViewPr>
  </p:notesTextViewPr>
  <p:sorterViewPr>
    <p:cViewPr>
      <p:scale>
        <a:sx n="66" d="100"/>
        <a:sy n="66" d="100"/>
      </p:scale>
      <p:origin x="0" y="230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printerSettings" Target="printerSettings/printerSettings1.bin"/><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image" Target="../media/image9.jpeg"/><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SHOCK</a:t>
            </a:r>
            <a:r>
              <a:rPr lang="en-US" dirty="0" smtClean="0"/>
              <a:t/>
            </a:r>
            <a:br>
              <a:rPr lang="en-US" dirty="0" smtClean="0"/>
            </a:br>
            <a:endParaRPr lang="x-none" dirty="0"/>
          </a:p>
        </p:txBody>
      </p:sp>
      <p:sp>
        <p:nvSpPr>
          <p:cNvPr id="3" name="Subtitle 2"/>
          <p:cNvSpPr>
            <a:spLocks noGrp="1"/>
          </p:cNvSpPr>
          <p:nvPr>
            <p:ph type="subTitle" idx="1"/>
          </p:nvPr>
        </p:nvSpPr>
        <p:spPr/>
        <p:txBody>
          <a:bodyPr>
            <a:normAutofit fontScale="32500" lnSpcReduction="20000"/>
          </a:bodyPr>
          <a:lstStyle/>
          <a:p>
            <a:pPr rtl="0"/>
            <a:r>
              <a:rPr lang="en-US" dirty="0"/>
              <a:t> </a:t>
            </a:r>
          </a:p>
          <a:p>
            <a:r>
              <a:rPr lang="en-US" b="1" dirty="0"/>
              <a:t> </a:t>
            </a:r>
            <a:endParaRPr lang="en-US" dirty="0">
              <a:solidFill>
                <a:srgbClr val="FFC000"/>
              </a:solidFill>
            </a:endParaRPr>
          </a:p>
          <a:p>
            <a:r>
              <a:rPr lang="en-US" sz="8600" b="1" dirty="0">
                <a:solidFill>
                  <a:srgbClr val="FFC000"/>
                </a:solidFill>
              </a:rPr>
              <a:t>DR . HAMAD AL-QAHTANI </a:t>
            </a:r>
            <a:r>
              <a:rPr lang="en-US" sz="5500" b="1" dirty="0">
                <a:solidFill>
                  <a:srgbClr val="FFC000"/>
                </a:solidFill>
              </a:rPr>
              <a:t> </a:t>
            </a:r>
            <a:endParaRPr lang="en-US" sz="5500" b="1" dirty="0" smtClean="0">
              <a:solidFill>
                <a:srgbClr val="FFC000"/>
              </a:solidFill>
            </a:endParaRPr>
          </a:p>
          <a:p>
            <a:r>
              <a:rPr lang="en-US" sz="5500" b="1" dirty="0" smtClean="0">
                <a:solidFill>
                  <a:srgbClr val="FF0000"/>
                </a:solidFill>
              </a:rPr>
              <a:t>MBBS , MD , CABS , FRCS</a:t>
            </a:r>
            <a:endParaRPr lang="en-US" sz="5500" dirty="0">
              <a:solidFill>
                <a:srgbClr val="FF0000"/>
              </a:solidFill>
            </a:endParaRPr>
          </a:p>
          <a:p>
            <a:r>
              <a:rPr lang="en-US" sz="5500" b="1" dirty="0">
                <a:solidFill>
                  <a:srgbClr val="FF0000"/>
                </a:solidFill>
              </a:rPr>
              <a:t>Assistant  Professor  &amp;  Consultant</a:t>
            </a:r>
            <a:endParaRPr lang="en-US" sz="5500" dirty="0">
              <a:solidFill>
                <a:srgbClr val="FF0000"/>
              </a:solidFill>
            </a:endParaRPr>
          </a:p>
          <a:p>
            <a:r>
              <a:rPr lang="en-US" sz="5500" b="1" dirty="0">
                <a:solidFill>
                  <a:srgbClr val="FF0000"/>
                </a:solidFill>
              </a:rPr>
              <a:t>General and Hepatobiliary Surgeon</a:t>
            </a:r>
            <a:endParaRPr lang="en-US" sz="5500" dirty="0">
              <a:solidFill>
                <a:srgbClr val="FF0000"/>
              </a:solidFill>
            </a:endParaRPr>
          </a:p>
          <a:p>
            <a:endParaRPr lang="x-none"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5) Septic  shock</a:t>
            </a:r>
            <a:r>
              <a:rPr lang="x-none" dirty="0" smtClean="0"/>
              <a:t>    </a:t>
            </a:r>
            <a:endParaRPr lang="x-none" dirty="0"/>
          </a:p>
        </p:txBody>
      </p:sp>
      <p:sp>
        <p:nvSpPr>
          <p:cNvPr id="3" name="Content Placeholder 2"/>
          <p:cNvSpPr>
            <a:spLocks noGrp="1"/>
          </p:cNvSpPr>
          <p:nvPr>
            <p:ph idx="1"/>
          </p:nvPr>
        </p:nvSpPr>
        <p:spPr>
          <a:solidFill>
            <a:schemeClr val="tx2">
              <a:lumMod val="90000"/>
            </a:schemeClr>
          </a:solidFill>
        </p:spPr>
        <p:txBody>
          <a:bodyPr>
            <a:normAutofit/>
          </a:bodyPr>
          <a:lstStyle/>
          <a:p>
            <a:pPr lvl="0" algn="l" rtl="0"/>
            <a:r>
              <a:rPr lang="en-US" b="1" dirty="0" smtClean="0">
                <a:solidFill>
                  <a:srgbClr val="000000"/>
                </a:solidFill>
                <a:effectLst/>
              </a:rPr>
              <a:t>This </a:t>
            </a:r>
            <a:r>
              <a:rPr lang="en-US" b="1" dirty="0">
                <a:solidFill>
                  <a:srgbClr val="000000"/>
                </a:solidFill>
                <a:effectLst/>
              </a:rPr>
              <a:t>can be brought about either by </a:t>
            </a:r>
            <a:r>
              <a:rPr lang="en-US" b="1" dirty="0">
                <a:solidFill>
                  <a:srgbClr val="FF0000"/>
                </a:solidFill>
                <a:effectLst/>
              </a:rPr>
              <a:t>infection</a:t>
            </a:r>
            <a:r>
              <a:rPr lang="en-US" b="1" dirty="0">
                <a:solidFill>
                  <a:srgbClr val="000000"/>
                </a:solidFill>
                <a:effectLst/>
              </a:rPr>
              <a:t> or by </a:t>
            </a:r>
            <a:r>
              <a:rPr lang="en-US" b="1" dirty="0">
                <a:solidFill>
                  <a:srgbClr val="FF0000"/>
                </a:solidFill>
                <a:effectLst/>
              </a:rPr>
              <a:t>other causes of a systemic inflammatory response </a:t>
            </a:r>
            <a:r>
              <a:rPr lang="en-US" b="1" dirty="0">
                <a:solidFill>
                  <a:srgbClr val="000000"/>
                </a:solidFill>
                <a:effectLst/>
              </a:rPr>
              <a:t>that produce widespread endothelial damage.</a:t>
            </a:r>
          </a:p>
          <a:p>
            <a:pPr lvl="0" algn="l" rtl="0"/>
            <a:r>
              <a:rPr lang="en-US" b="1" dirty="0">
                <a:solidFill>
                  <a:srgbClr val="000000"/>
                </a:solidFill>
                <a:effectLst/>
              </a:rPr>
              <a:t>There </a:t>
            </a:r>
            <a:r>
              <a:rPr lang="en-US" b="1" dirty="0" smtClean="0">
                <a:solidFill>
                  <a:srgbClr val="000000"/>
                </a:solidFill>
                <a:effectLst/>
              </a:rPr>
              <a:t>are </a:t>
            </a:r>
            <a:r>
              <a:rPr lang="en-US" b="1" dirty="0">
                <a:solidFill>
                  <a:srgbClr val="000000"/>
                </a:solidFill>
                <a:effectLst/>
              </a:rPr>
              <a:t>vasodilatation, </a:t>
            </a:r>
            <a:r>
              <a:rPr lang="en-US" b="1" dirty="0" smtClean="0">
                <a:solidFill>
                  <a:srgbClr val="000000"/>
                </a:solidFill>
                <a:effectLst/>
              </a:rPr>
              <a:t>arterio-venous </a:t>
            </a:r>
            <a:r>
              <a:rPr lang="en-US" b="1" dirty="0">
                <a:solidFill>
                  <a:srgbClr val="000000"/>
                </a:solidFill>
                <a:effectLst/>
              </a:rPr>
              <a:t>shunting and </a:t>
            </a:r>
            <a:r>
              <a:rPr lang="en-US" b="1" dirty="0" smtClean="0">
                <a:solidFill>
                  <a:srgbClr val="000000"/>
                </a:solidFill>
                <a:effectLst/>
              </a:rPr>
              <a:t>micro-vascular </a:t>
            </a:r>
            <a:r>
              <a:rPr lang="en-US" b="1" dirty="0">
                <a:solidFill>
                  <a:srgbClr val="000000"/>
                </a:solidFill>
                <a:effectLst/>
              </a:rPr>
              <a:t>occlusion.</a:t>
            </a:r>
          </a:p>
          <a:p>
            <a:pPr lvl="0" algn="l" rtl="0"/>
            <a:r>
              <a:rPr lang="en-US" b="1" dirty="0">
                <a:solidFill>
                  <a:srgbClr val="000000"/>
                </a:solidFill>
                <a:effectLst/>
              </a:rPr>
              <a:t>These result in decreased oxygen delivery to the capillary beds of vital organs.</a:t>
            </a:r>
          </a:p>
          <a:p>
            <a:pPr algn="l" rtl="0"/>
            <a:endParaRPr lang="x-none" b="1" dirty="0">
              <a:solidFill>
                <a:srgbClr val="000000"/>
              </a:solidFill>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90000"/>
            </a:schemeClr>
          </a:solidFill>
        </p:spPr>
        <p:txBody>
          <a:bodyPr/>
          <a:lstStyle/>
          <a:p>
            <a:r>
              <a:rPr lang="en-US" b="1" dirty="0" smtClean="0">
                <a:solidFill>
                  <a:srgbClr val="FFC000"/>
                </a:solidFill>
              </a:rPr>
              <a:t>SEPTIC SHOCK</a:t>
            </a:r>
            <a:endParaRPr lang="x-none" dirty="0">
              <a:solidFill>
                <a:srgbClr val="FFC000"/>
              </a:solidFill>
            </a:endParaRPr>
          </a:p>
        </p:txBody>
      </p:sp>
      <p:sp>
        <p:nvSpPr>
          <p:cNvPr id="3" name="Content Placeholder 2"/>
          <p:cNvSpPr>
            <a:spLocks noGrp="1"/>
          </p:cNvSpPr>
          <p:nvPr>
            <p:ph idx="1"/>
          </p:nvPr>
        </p:nvSpPr>
        <p:spPr>
          <a:xfrm>
            <a:off x="301625" y="1142984"/>
            <a:ext cx="8540750" cy="542928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p:spPr>
        <p:txBody>
          <a:bodyPr/>
          <a:lstStyle/>
          <a:p>
            <a:pPr lvl="0" algn="l" rtl="0">
              <a:lnSpc>
                <a:spcPct val="115000"/>
              </a:lnSpc>
              <a:spcAft>
                <a:spcPts val="0"/>
              </a:spcAft>
              <a:buFont typeface="Arial" pitchFamily="34" charset="0"/>
              <a:buChar char="•"/>
            </a:pPr>
            <a:r>
              <a:rPr lang="en-US" sz="1600" dirty="0" smtClean="0">
                <a:solidFill>
                  <a:srgbClr val="000000"/>
                </a:solidFill>
              </a:rPr>
              <a:t>Commonly due to infections with </a:t>
            </a:r>
            <a:r>
              <a:rPr lang="en-US" sz="1600" b="1" dirty="0" smtClean="0">
                <a:solidFill>
                  <a:srgbClr val="FF0000"/>
                </a:solidFill>
                <a:effectLst>
                  <a:outerShdw blurRad="38100" dist="38100" dir="2700000" algn="tl">
                    <a:srgbClr val="000000">
                      <a:alpha val="43137"/>
                    </a:srgbClr>
                  </a:outerShdw>
                </a:effectLst>
              </a:rPr>
              <a:t>Gram-negative</a:t>
            </a:r>
            <a:r>
              <a:rPr lang="en-US" sz="1600" dirty="0" smtClean="0">
                <a:solidFill>
                  <a:srgbClr val="000000"/>
                </a:solidFill>
                <a:effectLst>
                  <a:outerShdw blurRad="38100" dist="38100" dir="2700000" algn="tl">
                    <a:srgbClr val="000000">
                      <a:alpha val="43137"/>
                    </a:srgbClr>
                  </a:outerShdw>
                </a:effectLst>
              </a:rPr>
              <a:t> </a:t>
            </a:r>
            <a:r>
              <a:rPr lang="en-US" sz="1600" dirty="0" smtClean="0">
                <a:solidFill>
                  <a:srgbClr val="000000"/>
                </a:solidFill>
              </a:rPr>
              <a:t>bacteria but can be due to Gram-positive or fungi</a:t>
            </a:r>
          </a:p>
          <a:p>
            <a:pPr lvl="0" algn="l" rtl="0">
              <a:lnSpc>
                <a:spcPct val="115000"/>
              </a:lnSpc>
              <a:spcAft>
                <a:spcPts val="0"/>
              </a:spcAft>
              <a:buFont typeface="Arial" pitchFamily="34" charset="0"/>
              <a:buChar char="•"/>
            </a:pPr>
            <a:r>
              <a:rPr lang="en-US" sz="1600" dirty="0" smtClean="0">
                <a:solidFill>
                  <a:srgbClr val="000000"/>
                </a:solidFill>
              </a:rPr>
              <a:t>Endotoxin from bacterial cells walls triggers a localized inflammatory cascade within the vascular compartment, which in susceptible  individual becomes systemic</a:t>
            </a:r>
          </a:p>
          <a:p>
            <a:pPr lvl="0" algn="l" rtl="0">
              <a:lnSpc>
                <a:spcPct val="115000"/>
              </a:lnSpc>
              <a:spcAft>
                <a:spcPts val="0"/>
              </a:spcAft>
              <a:buFont typeface="Arial" pitchFamily="34" charset="0"/>
              <a:buChar char="•"/>
            </a:pPr>
            <a:r>
              <a:rPr lang="en-US" sz="1600" dirty="0" smtClean="0">
                <a:solidFill>
                  <a:srgbClr val="000000"/>
                </a:solidFill>
              </a:rPr>
              <a:t>The hemodynamic response is </a:t>
            </a:r>
            <a:r>
              <a:rPr lang="en-US" sz="1600" b="1" u="sng" dirty="0" smtClean="0">
                <a:solidFill>
                  <a:srgbClr val="00B0F0"/>
                </a:solidFill>
                <a:effectLst>
                  <a:outerShdw blurRad="38100" dist="38100" dir="2700000" algn="tl">
                    <a:srgbClr val="000000">
                      <a:alpha val="43137"/>
                    </a:srgbClr>
                  </a:outerShdw>
                </a:effectLst>
              </a:rPr>
              <a:t>vasodilatation </a:t>
            </a:r>
            <a:r>
              <a:rPr lang="en-US" sz="1600" dirty="0" smtClean="0">
                <a:solidFill>
                  <a:srgbClr val="000000"/>
                </a:solidFill>
              </a:rPr>
              <a:t>due to a reduction in the systemic vascular resistance</a:t>
            </a:r>
          </a:p>
          <a:p>
            <a:pPr lvl="0" algn="l" rtl="0">
              <a:lnSpc>
                <a:spcPct val="115000"/>
              </a:lnSpc>
              <a:spcAft>
                <a:spcPts val="0"/>
              </a:spcAft>
              <a:buFont typeface="Arial" pitchFamily="34" charset="0"/>
              <a:buChar char="•"/>
            </a:pPr>
            <a:r>
              <a:rPr lang="en-US" sz="1600" dirty="0" smtClean="0">
                <a:solidFill>
                  <a:srgbClr val="000000"/>
                </a:solidFill>
              </a:rPr>
              <a:t>A reflex increase in cardiac output may maintain the blood pressure, and the hyperdynamic circulation results in a patient who appears deceptively </a:t>
            </a:r>
            <a:r>
              <a:rPr lang="en-US" sz="1600" u="sng" dirty="0" smtClean="0">
                <a:solidFill>
                  <a:srgbClr val="FFC000"/>
                </a:solidFill>
                <a:effectLst>
                  <a:outerShdw blurRad="38100" dist="38100" dir="2700000" algn="tl">
                    <a:srgbClr val="000000">
                      <a:alpha val="43137"/>
                    </a:srgbClr>
                  </a:outerShdw>
                </a:effectLst>
              </a:rPr>
              <a:t>well, with pink warm peripheries ( </a:t>
            </a:r>
            <a:r>
              <a:rPr lang="en-US" sz="1600" u="sng" dirty="0" err="1" smtClean="0">
                <a:solidFill>
                  <a:srgbClr val="FFC000"/>
                </a:solidFill>
                <a:effectLst>
                  <a:outerShdw blurRad="38100" dist="38100" dir="2700000" algn="tl">
                    <a:srgbClr val="000000">
                      <a:alpha val="43137"/>
                    </a:srgbClr>
                  </a:outerShdw>
                </a:effectLst>
              </a:rPr>
              <a:t>hypovolemic</a:t>
            </a:r>
            <a:r>
              <a:rPr lang="en-US" sz="1600" u="sng" dirty="0" smtClean="0">
                <a:solidFill>
                  <a:srgbClr val="FFC000"/>
                </a:solidFill>
                <a:effectLst>
                  <a:outerShdw blurRad="38100" dist="38100" dir="2700000" algn="tl">
                    <a:srgbClr val="000000">
                      <a:alpha val="43137"/>
                    </a:srgbClr>
                  </a:outerShdw>
                </a:effectLst>
              </a:rPr>
              <a:t> shock patient looks ill and cold pale </a:t>
            </a:r>
            <a:r>
              <a:rPr lang="en-US" sz="1600" u="sng" dirty="0" err="1" smtClean="0">
                <a:solidFill>
                  <a:srgbClr val="FFC000"/>
                </a:solidFill>
                <a:effectLst>
                  <a:outerShdw blurRad="38100" dist="38100" dir="2700000" algn="tl">
                    <a:srgbClr val="000000">
                      <a:alpha val="43137"/>
                    </a:srgbClr>
                  </a:outerShdw>
                </a:effectLst>
              </a:rPr>
              <a:t>extremeties</a:t>
            </a:r>
            <a:r>
              <a:rPr lang="en-US" sz="1600" u="sng" dirty="0" smtClean="0">
                <a:solidFill>
                  <a:srgbClr val="FFC000"/>
                </a:solidFill>
                <a:effectLst>
                  <a:outerShdw blurRad="38100" dist="38100" dir="2700000" algn="tl">
                    <a:srgbClr val="000000">
                      <a:alpha val="43137"/>
                    </a:srgbClr>
                  </a:outerShdw>
                </a:effectLst>
              </a:rPr>
              <a:t>) </a:t>
            </a:r>
            <a:endParaRPr lang="en-US" sz="1600" dirty="0" smtClean="0">
              <a:solidFill>
                <a:srgbClr val="FFC000"/>
              </a:solidFill>
              <a:effectLst>
                <a:outerShdw blurRad="38100" dist="38100" dir="2700000" algn="tl">
                  <a:srgbClr val="000000">
                    <a:alpha val="43137"/>
                  </a:srgbClr>
                </a:outerShdw>
              </a:effectLst>
            </a:endParaRPr>
          </a:p>
          <a:p>
            <a:pPr lvl="0" algn="l" rtl="0">
              <a:lnSpc>
                <a:spcPct val="115000"/>
              </a:lnSpc>
              <a:spcAft>
                <a:spcPts val="0"/>
              </a:spcAft>
              <a:buFont typeface="Arial" pitchFamily="34" charset="0"/>
              <a:buChar char="•"/>
            </a:pPr>
            <a:r>
              <a:rPr lang="en-US" sz="1600" dirty="0" smtClean="0">
                <a:solidFill>
                  <a:srgbClr val="000000"/>
                </a:solidFill>
              </a:rPr>
              <a:t>Significant organ hypoperfusion (splanchnic circulation) may be occurring, with </a:t>
            </a:r>
            <a:r>
              <a:rPr lang="en-US" sz="1600" u="sng" dirty="0" smtClean="0">
                <a:solidFill>
                  <a:srgbClr val="FFC000"/>
                </a:solidFill>
                <a:effectLst>
                  <a:outerShdw blurRad="38100" dist="38100" dir="2700000" algn="tl">
                    <a:srgbClr val="000000">
                      <a:alpha val="43137"/>
                    </a:srgbClr>
                  </a:outerShdw>
                </a:effectLst>
              </a:rPr>
              <a:t>arterio-venous shunting</a:t>
            </a:r>
            <a:r>
              <a:rPr lang="en-US" sz="1600" dirty="0" smtClean="0">
                <a:solidFill>
                  <a:srgbClr val="FFC000"/>
                </a:solidFill>
                <a:effectLst>
                  <a:outerShdw blurRad="38100" dist="38100" dir="2700000" algn="tl">
                    <a:srgbClr val="000000">
                      <a:alpha val="43137"/>
                    </a:srgbClr>
                  </a:outerShdw>
                </a:effectLst>
              </a:rPr>
              <a:t> </a:t>
            </a:r>
            <a:r>
              <a:rPr lang="en-US" sz="1600" u="sng" dirty="0" smtClean="0">
                <a:solidFill>
                  <a:srgbClr val="FFC000"/>
                </a:solidFill>
                <a:effectLst>
                  <a:outerShdw blurRad="38100" dist="38100" dir="2700000" algn="tl">
                    <a:srgbClr val="000000">
                      <a:alpha val="43137"/>
                    </a:srgbClr>
                  </a:outerShdw>
                </a:effectLst>
              </a:rPr>
              <a:t>( major case of mortality</a:t>
            </a:r>
            <a:r>
              <a:rPr lang="en-US" sz="1600" dirty="0" smtClean="0">
                <a:solidFill>
                  <a:srgbClr val="FFC000"/>
                </a:solidFill>
                <a:effectLst>
                  <a:outerShdw blurRad="38100" dist="38100" dir="2700000" algn="tl">
                    <a:srgbClr val="000000">
                      <a:alpha val="43137"/>
                    </a:srgbClr>
                  </a:outerShdw>
                </a:effectLst>
              </a:rPr>
              <a:t>) </a:t>
            </a:r>
            <a:r>
              <a:rPr lang="en-US" sz="1600" dirty="0" smtClean="0">
                <a:solidFill>
                  <a:srgbClr val="000000"/>
                </a:solidFill>
              </a:rPr>
              <a:t>within the capillary beds of many organs, resulting in cellular hypoxia and organ dysfunction</a:t>
            </a:r>
          </a:p>
          <a:p>
            <a:pPr lvl="0" algn="l" rtl="0">
              <a:lnSpc>
                <a:spcPct val="115000"/>
              </a:lnSpc>
              <a:spcAft>
                <a:spcPts val="0"/>
              </a:spcAft>
              <a:buFont typeface="Arial" pitchFamily="34" charset="0"/>
              <a:buChar char="•"/>
            </a:pPr>
            <a:r>
              <a:rPr lang="en-US" sz="1600" u="sng" dirty="0" err="1" smtClean="0">
                <a:solidFill>
                  <a:srgbClr val="000000"/>
                </a:solidFill>
                <a:latin typeface="Calibri"/>
                <a:ea typeface="Times New Roman"/>
                <a:cs typeface="Arial"/>
              </a:rPr>
              <a:t>Vasoconstirction</a:t>
            </a:r>
            <a:r>
              <a:rPr lang="en-US" sz="1600" u="sng" dirty="0" smtClean="0">
                <a:solidFill>
                  <a:srgbClr val="000000"/>
                </a:solidFill>
                <a:latin typeface="Calibri"/>
                <a:ea typeface="Times New Roman"/>
                <a:cs typeface="Arial"/>
              </a:rPr>
              <a:t> of </a:t>
            </a:r>
            <a:r>
              <a:rPr lang="en-US" sz="1600" u="sng" dirty="0" err="1" smtClean="0">
                <a:solidFill>
                  <a:srgbClr val="000000"/>
                </a:solidFill>
                <a:latin typeface="Calibri"/>
                <a:ea typeface="Times New Roman"/>
                <a:cs typeface="Arial"/>
              </a:rPr>
              <a:t>splanchinic</a:t>
            </a:r>
            <a:r>
              <a:rPr lang="en-US" sz="1600" u="sng" dirty="0" smtClean="0">
                <a:solidFill>
                  <a:srgbClr val="000000"/>
                </a:solidFill>
                <a:latin typeface="Calibri"/>
                <a:ea typeface="Times New Roman"/>
                <a:cs typeface="Arial"/>
              </a:rPr>
              <a:t> vessels (portal vessels) --- intestinal ischemia which </a:t>
            </a:r>
            <a:r>
              <a:rPr lang="en-US" sz="1600" u="sng" dirty="0" err="1" smtClean="0">
                <a:solidFill>
                  <a:srgbClr val="000000"/>
                </a:solidFill>
                <a:latin typeface="Calibri"/>
                <a:ea typeface="Times New Roman"/>
                <a:cs typeface="Arial"/>
              </a:rPr>
              <a:t>isnt</a:t>
            </a:r>
            <a:r>
              <a:rPr lang="en-US" sz="1600" u="sng" dirty="0" smtClean="0">
                <a:solidFill>
                  <a:srgbClr val="000000"/>
                </a:solidFill>
                <a:latin typeface="Calibri"/>
                <a:ea typeface="Times New Roman"/>
                <a:cs typeface="Arial"/>
              </a:rPr>
              <a:t> detected clinically as peripheral ischemia and will predispose to growth of bacteria ( bacterial translocation) </a:t>
            </a:r>
          </a:p>
          <a:p>
            <a:pPr>
              <a:buNone/>
            </a:pPr>
            <a:endParaRPr lang="x-none" sz="2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graphicFrame>
        <p:nvGraphicFramePr>
          <p:cNvPr id="4" name="Content Placeholder 3"/>
          <p:cNvGraphicFramePr>
            <a:graphicFrameLocks noGrp="1"/>
          </p:cNvGraphicFramePr>
          <p:nvPr>
            <p:ph idx="1"/>
          </p:nvPr>
        </p:nvGraphicFramePr>
        <p:xfrm>
          <a:off x="214282" y="285728"/>
          <a:ext cx="8572560" cy="5929354"/>
        </p:xfrm>
        <a:graphic>
          <a:graphicData uri="http://schemas.openxmlformats.org/drawingml/2006/table">
            <a:tbl>
              <a:tblPr/>
              <a:tblGrid>
                <a:gridCol w="8572560"/>
              </a:tblGrid>
              <a:tr h="1100879">
                <a:tc>
                  <a:txBody>
                    <a:bodyPr/>
                    <a:lstStyle/>
                    <a:p>
                      <a:pPr algn="just" rtl="0">
                        <a:lnSpc>
                          <a:spcPct val="115000"/>
                        </a:lnSpc>
                        <a:spcAft>
                          <a:spcPts val="0"/>
                        </a:spcAft>
                      </a:pPr>
                      <a:endParaRPr lang="en-US" sz="1600" dirty="0">
                        <a:solidFill>
                          <a:srgbClr val="FF0000"/>
                        </a:solidFill>
                        <a:latin typeface="Calibri"/>
                        <a:ea typeface="Times New Roman"/>
                        <a:cs typeface="Arial"/>
                      </a:endParaRPr>
                    </a:p>
                    <a:p>
                      <a:pPr marL="457200" algn="l" rtl="0">
                        <a:lnSpc>
                          <a:spcPct val="115000"/>
                        </a:lnSpc>
                        <a:spcAft>
                          <a:spcPts val="0"/>
                        </a:spcAft>
                      </a:pPr>
                      <a:r>
                        <a:rPr lang="en-US" sz="2000" b="1" dirty="0">
                          <a:solidFill>
                            <a:srgbClr val="FF0000"/>
                          </a:solidFill>
                          <a:latin typeface="Arial"/>
                          <a:ea typeface="Times New Roman"/>
                          <a:cs typeface="Arial"/>
                        </a:rPr>
                        <a:t>SYSTEMIC INFLAMMATORY RESPONSE SYNDROME ( SIRS)</a:t>
                      </a:r>
                      <a:endParaRPr lang="en-US" sz="1600" dirty="0">
                        <a:solidFill>
                          <a:srgbClr val="FF0000"/>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r>
              <a:tr h="4828475">
                <a:tc>
                  <a:txBody>
                    <a:bodyPr/>
                    <a:lstStyle/>
                    <a:p>
                      <a:pPr marL="457200" algn="l" rtl="0">
                        <a:lnSpc>
                          <a:spcPct val="115000"/>
                        </a:lnSpc>
                        <a:spcAft>
                          <a:spcPts val="0"/>
                        </a:spcAft>
                      </a:pPr>
                      <a:r>
                        <a:rPr lang="en-US" sz="2000" dirty="0" smtClean="0">
                          <a:solidFill>
                            <a:srgbClr val="FFFF00"/>
                          </a:solidFill>
                          <a:latin typeface="Arial"/>
                          <a:ea typeface="Times New Roman"/>
                          <a:cs typeface="Arial"/>
                        </a:rPr>
                        <a:t>Systemic </a:t>
                      </a:r>
                      <a:r>
                        <a:rPr lang="en-US" sz="2000" dirty="0">
                          <a:solidFill>
                            <a:srgbClr val="FFFF00"/>
                          </a:solidFill>
                          <a:latin typeface="Arial"/>
                          <a:ea typeface="Times New Roman"/>
                          <a:cs typeface="Arial"/>
                        </a:rPr>
                        <a:t>response to either an infective or a non-infective insult (trauma, pancreatitis, vasculitis etc.)  Two or more features must be present for the diagnosis:</a:t>
                      </a:r>
                      <a:endParaRPr lang="en-US" sz="1600" dirty="0">
                        <a:solidFill>
                          <a:srgbClr val="FFFF00"/>
                        </a:solidFill>
                        <a:latin typeface="Calibri"/>
                        <a:ea typeface="Times New Roman"/>
                        <a:cs typeface="Arial"/>
                      </a:endParaRPr>
                    </a:p>
                    <a:p>
                      <a:pPr marL="800100" lvl="1" indent="-342900" algn="l" rtl="0">
                        <a:lnSpc>
                          <a:spcPct val="115000"/>
                        </a:lnSpc>
                        <a:spcAft>
                          <a:spcPts val="0"/>
                        </a:spcAft>
                        <a:buFont typeface="Wingdings"/>
                        <a:buChar char=""/>
                      </a:pPr>
                      <a:r>
                        <a:rPr lang="en-US" sz="2000" b="1" dirty="0">
                          <a:solidFill>
                            <a:srgbClr val="00B0F0"/>
                          </a:solidFill>
                          <a:latin typeface="Arial"/>
                          <a:ea typeface="Times New Roman"/>
                          <a:cs typeface="Arial"/>
                        </a:rPr>
                        <a:t>Temperature</a:t>
                      </a:r>
                      <a:r>
                        <a:rPr lang="en-US" sz="2000" b="1" dirty="0">
                          <a:solidFill>
                            <a:srgbClr val="000000"/>
                          </a:solidFill>
                          <a:latin typeface="Arial"/>
                          <a:ea typeface="Times New Roman"/>
                          <a:cs typeface="Arial"/>
                        </a:rPr>
                        <a:t> &gt; 38°c or &lt; 36°c </a:t>
                      </a:r>
                      <a:endParaRPr lang="en-US" sz="1600" b="1" dirty="0">
                        <a:solidFill>
                          <a:srgbClr val="000000"/>
                        </a:solidFill>
                        <a:latin typeface="Calibri"/>
                        <a:ea typeface="Times New Roman"/>
                        <a:cs typeface="Arial"/>
                      </a:endParaRPr>
                    </a:p>
                    <a:p>
                      <a:pPr marL="800100" lvl="1" indent="-342900" algn="l" rtl="0">
                        <a:lnSpc>
                          <a:spcPct val="115000"/>
                        </a:lnSpc>
                        <a:spcAft>
                          <a:spcPts val="0"/>
                        </a:spcAft>
                        <a:buFont typeface="Wingdings"/>
                        <a:buChar char=""/>
                      </a:pPr>
                      <a:r>
                        <a:rPr lang="en-US" sz="2000" b="1" dirty="0">
                          <a:solidFill>
                            <a:srgbClr val="00B0F0"/>
                          </a:solidFill>
                          <a:latin typeface="Arial"/>
                          <a:ea typeface="Times New Roman"/>
                          <a:cs typeface="Arial"/>
                        </a:rPr>
                        <a:t>Heart rate </a:t>
                      </a:r>
                      <a:r>
                        <a:rPr lang="en-US" sz="2000" b="1" dirty="0">
                          <a:solidFill>
                            <a:srgbClr val="000000"/>
                          </a:solidFill>
                          <a:latin typeface="Arial"/>
                          <a:ea typeface="Times New Roman"/>
                          <a:cs typeface="Arial"/>
                        </a:rPr>
                        <a:t>&gt; 90 beats per minute</a:t>
                      </a:r>
                      <a:endParaRPr lang="en-US" sz="1600" b="1" dirty="0">
                        <a:solidFill>
                          <a:srgbClr val="000000"/>
                        </a:solidFill>
                        <a:latin typeface="Calibri"/>
                        <a:ea typeface="Times New Roman"/>
                        <a:cs typeface="Arial"/>
                      </a:endParaRPr>
                    </a:p>
                    <a:p>
                      <a:pPr marL="800100" lvl="1" indent="-342900" algn="l" rtl="0">
                        <a:lnSpc>
                          <a:spcPct val="115000"/>
                        </a:lnSpc>
                        <a:spcAft>
                          <a:spcPts val="0"/>
                        </a:spcAft>
                        <a:buFont typeface="Wingdings"/>
                        <a:buChar char=""/>
                      </a:pPr>
                      <a:r>
                        <a:rPr lang="en-US" sz="2000" b="1" dirty="0">
                          <a:solidFill>
                            <a:srgbClr val="00B0F0"/>
                          </a:solidFill>
                          <a:latin typeface="Arial"/>
                          <a:ea typeface="Times New Roman"/>
                          <a:cs typeface="Arial"/>
                        </a:rPr>
                        <a:t>Respiratory rate </a:t>
                      </a:r>
                      <a:r>
                        <a:rPr lang="en-US" sz="2000" b="1" dirty="0">
                          <a:solidFill>
                            <a:srgbClr val="000000"/>
                          </a:solidFill>
                          <a:latin typeface="Arial"/>
                          <a:ea typeface="Times New Roman"/>
                          <a:cs typeface="Arial"/>
                        </a:rPr>
                        <a:t>&gt; 20 per minute</a:t>
                      </a:r>
                      <a:endParaRPr lang="en-US" sz="1600" b="1" dirty="0">
                        <a:solidFill>
                          <a:srgbClr val="000000"/>
                        </a:solidFill>
                        <a:latin typeface="Calibri"/>
                        <a:ea typeface="Times New Roman"/>
                        <a:cs typeface="Arial"/>
                      </a:endParaRPr>
                    </a:p>
                    <a:p>
                      <a:pPr marL="800100" lvl="1" indent="-342900" algn="l" rtl="0">
                        <a:lnSpc>
                          <a:spcPct val="115000"/>
                        </a:lnSpc>
                        <a:spcAft>
                          <a:spcPts val="0"/>
                        </a:spcAft>
                        <a:buFont typeface="Wingdings"/>
                        <a:buChar char=""/>
                      </a:pPr>
                      <a:r>
                        <a:rPr lang="en-US" sz="2000" b="1" dirty="0">
                          <a:solidFill>
                            <a:srgbClr val="00B0F0"/>
                          </a:solidFill>
                          <a:latin typeface="Arial"/>
                          <a:ea typeface="Times New Roman"/>
                          <a:cs typeface="Arial"/>
                        </a:rPr>
                        <a:t>Mean arterial pressure </a:t>
                      </a:r>
                      <a:r>
                        <a:rPr lang="en-US" sz="2000" b="1" dirty="0">
                          <a:solidFill>
                            <a:srgbClr val="000000"/>
                          </a:solidFill>
                          <a:latin typeface="Arial"/>
                          <a:ea typeface="Times New Roman"/>
                          <a:cs typeface="Arial"/>
                        </a:rPr>
                        <a:t>&lt; 65 mmHg or evidence of organ dysfunction</a:t>
                      </a:r>
                      <a:endParaRPr lang="en-US" sz="1600" b="1" dirty="0">
                        <a:solidFill>
                          <a:srgbClr val="000000"/>
                        </a:solidFill>
                        <a:latin typeface="Calibri"/>
                        <a:ea typeface="Times New Roman"/>
                        <a:cs typeface="Arial"/>
                      </a:endParaRPr>
                    </a:p>
                    <a:p>
                      <a:pPr marL="800100" lvl="1" indent="-342900" algn="l" rtl="0">
                        <a:lnSpc>
                          <a:spcPct val="115000"/>
                        </a:lnSpc>
                        <a:spcAft>
                          <a:spcPts val="0"/>
                        </a:spcAft>
                        <a:buFont typeface="Wingdings"/>
                        <a:buChar char=""/>
                      </a:pPr>
                      <a:r>
                        <a:rPr lang="en-US" sz="2000" b="1" dirty="0">
                          <a:solidFill>
                            <a:srgbClr val="00B0F0"/>
                          </a:solidFill>
                          <a:latin typeface="Arial"/>
                          <a:ea typeface="Times New Roman"/>
                          <a:cs typeface="Arial"/>
                        </a:rPr>
                        <a:t>White cell </a:t>
                      </a:r>
                      <a:r>
                        <a:rPr lang="en-US" sz="2000" b="1" dirty="0">
                          <a:solidFill>
                            <a:srgbClr val="000000"/>
                          </a:solidFill>
                          <a:latin typeface="Arial"/>
                          <a:ea typeface="Times New Roman"/>
                          <a:cs typeface="Arial"/>
                        </a:rPr>
                        <a:t>&gt; 12</a:t>
                      </a:r>
                      <a:r>
                        <a:rPr lang="en-US" sz="2000" dirty="0">
                          <a:solidFill>
                            <a:srgbClr val="FFFF00"/>
                          </a:solidFill>
                          <a:latin typeface="Arial"/>
                          <a:ea typeface="Times New Roman"/>
                          <a:cs typeface="Arial"/>
                        </a:rPr>
                        <a:t> x 10</a:t>
                      </a:r>
                      <a:r>
                        <a:rPr lang="en-US" sz="2000" baseline="30000" dirty="0">
                          <a:solidFill>
                            <a:srgbClr val="FFFF00"/>
                          </a:solidFill>
                          <a:latin typeface="Arial"/>
                          <a:ea typeface="Times New Roman"/>
                          <a:cs typeface="Arial"/>
                        </a:rPr>
                        <a:t>9</a:t>
                      </a:r>
                      <a:r>
                        <a:rPr lang="en-US" sz="2000" dirty="0">
                          <a:solidFill>
                            <a:srgbClr val="FFFF00"/>
                          </a:solidFill>
                          <a:latin typeface="Arial"/>
                          <a:ea typeface="Times New Roman"/>
                          <a:cs typeface="Arial"/>
                        </a:rPr>
                        <a:t>/l or &lt; 4 x 10</a:t>
                      </a:r>
                      <a:r>
                        <a:rPr lang="en-US" sz="2000" baseline="30000" dirty="0">
                          <a:solidFill>
                            <a:srgbClr val="FFFF00"/>
                          </a:solidFill>
                          <a:latin typeface="Arial"/>
                          <a:ea typeface="Times New Roman"/>
                          <a:cs typeface="Arial"/>
                        </a:rPr>
                        <a:t>9</a:t>
                      </a:r>
                      <a:r>
                        <a:rPr lang="en-US" sz="2000" dirty="0">
                          <a:solidFill>
                            <a:srgbClr val="FFFF00"/>
                          </a:solidFill>
                          <a:latin typeface="Arial"/>
                          <a:ea typeface="Times New Roman"/>
                          <a:cs typeface="Arial"/>
                        </a:rPr>
                        <a:t>/l</a:t>
                      </a:r>
                      <a:endParaRPr lang="en-US" sz="1600" dirty="0">
                        <a:solidFill>
                          <a:srgbClr val="FFFF00"/>
                        </a:solidFill>
                        <a:latin typeface="Calibri"/>
                        <a:ea typeface="Times New Roman"/>
                        <a:cs typeface="Arial"/>
                      </a:endParaRPr>
                    </a:p>
                    <a:p>
                      <a:pPr algn="l" rtl="0">
                        <a:lnSpc>
                          <a:spcPct val="115000"/>
                        </a:lnSpc>
                        <a:spcAft>
                          <a:spcPts val="0"/>
                        </a:spcAft>
                      </a:pPr>
                      <a:r>
                        <a:rPr lang="en-US" sz="2000" b="1" dirty="0">
                          <a:solidFill>
                            <a:srgbClr val="FF0000"/>
                          </a:solidFill>
                          <a:effectLst>
                            <a:outerShdw blurRad="38100" dist="38100" dir="2700000" algn="tl">
                              <a:srgbClr val="000000">
                                <a:alpha val="43137"/>
                              </a:srgbClr>
                            </a:outerShdw>
                          </a:effectLst>
                          <a:latin typeface="Arial"/>
                          <a:ea typeface="Times New Roman"/>
                          <a:cs typeface="Arial"/>
                        </a:rPr>
                        <a:t>Severe sepsis</a:t>
                      </a:r>
                      <a:r>
                        <a:rPr lang="en-US" sz="2000" dirty="0">
                          <a:solidFill>
                            <a:srgbClr val="FF0000"/>
                          </a:solidFill>
                          <a:effectLst>
                            <a:outerShdw blurRad="38100" dist="38100" dir="2700000" algn="tl">
                              <a:srgbClr val="000000">
                                <a:alpha val="43137"/>
                              </a:srgbClr>
                            </a:outerShdw>
                          </a:effectLst>
                          <a:latin typeface="Arial"/>
                          <a:ea typeface="Times New Roman"/>
                          <a:cs typeface="Arial"/>
                        </a:rPr>
                        <a:t>  </a:t>
                      </a:r>
                      <a:r>
                        <a:rPr lang="en-US" sz="2000" dirty="0">
                          <a:solidFill>
                            <a:srgbClr val="FFFF00"/>
                          </a:solidFill>
                          <a:latin typeface="Arial"/>
                          <a:ea typeface="Times New Roman"/>
                          <a:cs typeface="Arial"/>
                        </a:rPr>
                        <a:t>is diagnosed when two of the above are present with evidence of Infection</a:t>
                      </a:r>
                      <a:endParaRPr lang="en-US" sz="1600" dirty="0">
                        <a:solidFill>
                          <a:srgbClr val="FFFF00"/>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5000"/>
            </a:schemeClr>
          </a:solidFill>
        </p:spPr>
        <p:txBody>
          <a:bodyPr>
            <a:normAutofit/>
          </a:bodyPr>
          <a:lstStyle/>
          <a:p>
            <a:r>
              <a:rPr lang="en-US" b="1" dirty="0" smtClean="0">
                <a:solidFill>
                  <a:schemeClr val="accent2">
                    <a:lumMod val="20000"/>
                    <a:lumOff val="80000"/>
                  </a:schemeClr>
                </a:solidFill>
              </a:rPr>
              <a:t>PATHOPHYSIOLOGY OF SHOCK</a:t>
            </a:r>
            <a:endParaRPr lang="x-none" dirty="0">
              <a:solidFill>
                <a:schemeClr val="accent2">
                  <a:lumMod val="20000"/>
                  <a:lumOff val="80000"/>
                </a:schemeClr>
              </a:solidFill>
            </a:endParaRPr>
          </a:p>
        </p:txBody>
      </p:sp>
      <p:sp>
        <p:nvSpPr>
          <p:cNvPr id="3" name="Content Placeholder 2"/>
          <p:cNvSpPr>
            <a:spLocks noGrp="1"/>
          </p:cNvSpPr>
          <p:nvPr>
            <p:ph idx="1"/>
          </p:nvPr>
        </p:nvSpPr>
        <p:spPr>
          <a:xfrm>
            <a:off x="301625" y="1600200"/>
            <a:ext cx="8540750" cy="4686320"/>
          </a:xfrm>
          <a:solidFill>
            <a:schemeClr val="tx1"/>
          </a:solidFill>
        </p:spPr>
        <p:txBody>
          <a:bodyPr>
            <a:normAutofit fontScale="92500" lnSpcReduction="20000"/>
          </a:bodyPr>
          <a:lstStyle/>
          <a:p>
            <a:pPr lvl="0" algn="l" rtl="0"/>
            <a:r>
              <a:rPr lang="en-US" b="1" dirty="0" smtClean="0">
                <a:solidFill>
                  <a:schemeClr val="accent2">
                    <a:lumMod val="40000"/>
                    <a:lumOff val="60000"/>
                  </a:schemeClr>
                </a:solidFill>
                <a:effectLst/>
              </a:rPr>
              <a:t>Irrespective </a:t>
            </a:r>
            <a:r>
              <a:rPr lang="en-US" b="1" dirty="0">
                <a:solidFill>
                  <a:schemeClr val="accent2">
                    <a:lumMod val="40000"/>
                    <a:lumOff val="60000"/>
                  </a:schemeClr>
                </a:solidFill>
                <a:effectLst/>
              </a:rPr>
              <a:t>of the aetiology underlying a low-output state (</a:t>
            </a:r>
            <a:r>
              <a:rPr lang="en-US" b="1" dirty="0" smtClean="0">
                <a:solidFill>
                  <a:schemeClr val="accent2">
                    <a:lumMod val="40000"/>
                    <a:lumOff val="60000"/>
                  </a:schemeClr>
                </a:solidFill>
                <a:effectLst/>
              </a:rPr>
              <a:t>either </a:t>
            </a:r>
            <a:r>
              <a:rPr lang="en-US" b="1" dirty="0">
                <a:solidFill>
                  <a:schemeClr val="accent2">
                    <a:lumMod val="40000"/>
                    <a:lumOff val="60000"/>
                  </a:schemeClr>
                </a:solidFill>
                <a:effectLst/>
              </a:rPr>
              <a:t>hypovolaemia or pump failure), the </a:t>
            </a:r>
            <a:r>
              <a:rPr lang="en-US" b="1" i="1" dirty="0" smtClean="0">
                <a:solidFill>
                  <a:schemeClr val="accent2">
                    <a:lumMod val="40000"/>
                    <a:lumOff val="60000"/>
                  </a:schemeClr>
                </a:solidFill>
                <a:effectLst>
                  <a:outerShdw blurRad="38100" dist="38100" dir="2700000" algn="tl">
                    <a:srgbClr val="000000">
                      <a:alpha val="43137"/>
                    </a:srgbClr>
                  </a:outerShdw>
                </a:effectLst>
              </a:rPr>
              <a:t>sympathetic stimulation</a:t>
            </a:r>
            <a:r>
              <a:rPr lang="en-US" b="1" dirty="0" smtClean="0">
                <a:solidFill>
                  <a:schemeClr val="accent2">
                    <a:lumMod val="40000"/>
                    <a:lumOff val="60000"/>
                  </a:schemeClr>
                </a:solidFill>
                <a:effectLst>
                  <a:outerShdw blurRad="38100" dist="38100" dir="2700000" algn="tl">
                    <a:srgbClr val="000000">
                      <a:alpha val="43137"/>
                    </a:srgbClr>
                  </a:outerShdw>
                </a:effectLst>
              </a:rPr>
              <a:t> and </a:t>
            </a:r>
            <a:r>
              <a:rPr lang="en-US" b="1" i="1" dirty="0" smtClean="0">
                <a:solidFill>
                  <a:schemeClr val="accent2">
                    <a:lumMod val="40000"/>
                    <a:lumOff val="60000"/>
                  </a:schemeClr>
                </a:solidFill>
                <a:effectLst>
                  <a:outerShdw blurRad="38100" dist="38100" dir="2700000" algn="tl">
                    <a:srgbClr val="000000">
                      <a:alpha val="43137"/>
                    </a:srgbClr>
                  </a:outerShdw>
                </a:effectLst>
              </a:rPr>
              <a:t>catecholamine</a:t>
            </a:r>
            <a:r>
              <a:rPr lang="en-US" b="1" dirty="0" smtClean="0">
                <a:solidFill>
                  <a:schemeClr val="accent2">
                    <a:lumMod val="40000"/>
                    <a:lumOff val="60000"/>
                  </a:schemeClr>
                </a:solidFill>
                <a:effectLst>
                  <a:outerShdw blurRad="38100" dist="38100" dir="2700000" algn="tl">
                    <a:srgbClr val="000000">
                      <a:alpha val="43137"/>
                    </a:srgbClr>
                  </a:outerShdw>
                </a:effectLst>
              </a:rPr>
              <a:t> </a:t>
            </a:r>
            <a:r>
              <a:rPr lang="en-US" b="1" dirty="0" smtClean="0">
                <a:solidFill>
                  <a:schemeClr val="accent2">
                    <a:lumMod val="40000"/>
                    <a:lumOff val="60000"/>
                  </a:schemeClr>
                </a:solidFill>
                <a:effectLst/>
              </a:rPr>
              <a:t>release </a:t>
            </a:r>
            <a:r>
              <a:rPr lang="en-US" b="1" dirty="0">
                <a:solidFill>
                  <a:schemeClr val="accent2">
                    <a:lumMod val="40000"/>
                    <a:lumOff val="60000"/>
                  </a:schemeClr>
                </a:solidFill>
                <a:effectLst/>
              </a:rPr>
              <a:t>that occurs result in a similar clinical picture</a:t>
            </a:r>
          </a:p>
          <a:p>
            <a:pPr lvl="0" algn="l" rtl="0"/>
            <a:r>
              <a:rPr lang="en-US" b="1" dirty="0">
                <a:solidFill>
                  <a:schemeClr val="accent2">
                    <a:lumMod val="40000"/>
                    <a:lumOff val="60000"/>
                  </a:schemeClr>
                </a:solidFill>
                <a:effectLst/>
              </a:rPr>
              <a:t>Prolonged sympathetic overactivity and catecholamine release, due either to unrecognized shock or to a inability to correct the precipitating cause, will lead to </a:t>
            </a:r>
            <a:r>
              <a:rPr lang="en-US" b="1" i="1" dirty="0">
                <a:solidFill>
                  <a:schemeClr val="accent2">
                    <a:lumMod val="40000"/>
                    <a:lumOff val="60000"/>
                  </a:schemeClr>
                </a:solidFill>
                <a:effectLst/>
              </a:rPr>
              <a:t>organ failure</a:t>
            </a:r>
            <a:r>
              <a:rPr lang="en-US" b="1" dirty="0">
                <a:solidFill>
                  <a:schemeClr val="accent2">
                    <a:lumMod val="40000"/>
                    <a:lumOff val="60000"/>
                  </a:schemeClr>
                </a:solidFill>
                <a:effectLst/>
              </a:rPr>
              <a:t> .</a:t>
            </a:r>
          </a:p>
          <a:p>
            <a:pPr lvl="0" algn="l" rtl="0"/>
            <a:r>
              <a:rPr lang="en-US" b="1" dirty="0">
                <a:solidFill>
                  <a:schemeClr val="accent2">
                    <a:lumMod val="40000"/>
                    <a:lumOff val="60000"/>
                  </a:schemeClr>
                </a:solidFill>
                <a:effectLst/>
              </a:rPr>
              <a:t>In septic shock, elevated levels of circulating vasoctive substances result in vasodilatation and </a:t>
            </a:r>
            <a:r>
              <a:rPr lang="en-US" b="1" dirty="0">
                <a:solidFill>
                  <a:schemeClr val="accent2">
                    <a:lumMod val="40000"/>
                    <a:lumOff val="60000"/>
                  </a:schemeClr>
                </a:solidFill>
                <a:effectLst>
                  <a:outerShdw blurRad="38100" dist="38100" dir="2700000" algn="tl">
                    <a:srgbClr val="000000">
                      <a:alpha val="43137"/>
                    </a:srgbClr>
                  </a:outerShdw>
                </a:effectLst>
              </a:rPr>
              <a:t>a </a:t>
            </a:r>
            <a:r>
              <a:rPr lang="en-US" b="1" i="1" dirty="0">
                <a:solidFill>
                  <a:schemeClr val="accent2">
                    <a:lumMod val="40000"/>
                    <a:lumOff val="60000"/>
                  </a:schemeClr>
                </a:solidFill>
                <a:effectLst>
                  <a:outerShdw blurRad="38100" dist="38100" dir="2700000" algn="tl">
                    <a:srgbClr val="000000">
                      <a:alpha val="43137"/>
                    </a:srgbClr>
                  </a:outerShdw>
                </a:effectLst>
              </a:rPr>
              <a:t>fall in  systemic vascular resistance</a:t>
            </a:r>
            <a:r>
              <a:rPr lang="en-US" b="1" dirty="0">
                <a:solidFill>
                  <a:schemeClr val="accent2">
                    <a:lumMod val="40000"/>
                    <a:lumOff val="60000"/>
                  </a:schemeClr>
                </a:solidFill>
                <a:effectLst>
                  <a:outerShdw blurRad="38100" dist="38100" dir="2700000" algn="tl">
                    <a:srgbClr val="000000">
                      <a:alpha val="43137"/>
                    </a:srgbClr>
                  </a:outerShdw>
                </a:effectLst>
              </a:rP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985822"/>
          </a:xfrm>
          <a:solidFill>
            <a:srgbClr val="00B0F0"/>
          </a:solidFill>
        </p:spPr>
        <p:txBody>
          <a:bodyPr>
            <a:normAutofit/>
          </a:bodyPr>
          <a:lstStyle/>
          <a:p>
            <a:r>
              <a:rPr lang="en-US" b="1" dirty="0" smtClean="0"/>
              <a:t>MACROCIRCULATION</a:t>
            </a:r>
            <a:endParaRPr lang="x-none" dirty="0"/>
          </a:p>
        </p:txBody>
      </p:sp>
      <p:sp>
        <p:nvSpPr>
          <p:cNvPr id="3" name="Content Placeholder 2"/>
          <p:cNvSpPr>
            <a:spLocks noGrp="1"/>
          </p:cNvSpPr>
          <p:nvPr>
            <p:ph idx="1"/>
          </p:nvPr>
        </p:nvSpPr>
        <p:spPr>
          <a:xfrm>
            <a:off x="301625" y="1142984"/>
            <a:ext cx="8540750" cy="5429288"/>
          </a:xfrm>
          <a:solidFill>
            <a:srgbClr val="002060"/>
          </a:solidFill>
        </p:spPr>
        <p:txBody>
          <a:bodyPr>
            <a:noAutofit/>
          </a:bodyPr>
          <a:lstStyle/>
          <a:p>
            <a:pPr lvl="0" algn="l" rtl="0"/>
            <a:r>
              <a:rPr lang="en-US" sz="2800" b="1" dirty="0" smtClean="0">
                <a:solidFill>
                  <a:schemeClr val="accent2">
                    <a:lumMod val="40000"/>
                    <a:lumOff val="60000"/>
                  </a:schemeClr>
                </a:solidFill>
              </a:rPr>
              <a:t>The </a:t>
            </a:r>
            <a:r>
              <a:rPr lang="en-US" sz="2800" b="1" dirty="0">
                <a:solidFill>
                  <a:schemeClr val="accent2">
                    <a:lumMod val="40000"/>
                    <a:lumOff val="60000"/>
                  </a:schemeClr>
                </a:solidFill>
              </a:rPr>
              <a:t>classic signs </a:t>
            </a:r>
            <a:r>
              <a:rPr lang="en-US" sz="2400" dirty="0">
                <a:solidFill>
                  <a:schemeClr val="accent2">
                    <a:lumMod val="40000"/>
                    <a:lumOff val="60000"/>
                  </a:schemeClr>
                </a:solidFill>
              </a:rPr>
              <a:t>associated with a low-output state are cold, pale, clammy skin and collapsed peripheral veins.</a:t>
            </a:r>
          </a:p>
          <a:p>
            <a:pPr lvl="0" algn="l" rtl="0"/>
            <a:r>
              <a:rPr lang="en-US" sz="2400" dirty="0">
                <a:solidFill>
                  <a:schemeClr val="accent2">
                    <a:lumMod val="40000"/>
                    <a:lumOff val="60000"/>
                  </a:schemeClr>
                </a:solidFill>
              </a:rPr>
              <a:t>These signs occur because low blood pressure causes catecholamine release from the adrenal medulla.</a:t>
            </a:r>
          </a:p>
          <a:p>
            <a:pPr lvl="0" algn="l" rtl="0"/>
            <a:r>
              <a:rPr lang="en-US" sz="2400" dirty="0">
                <a:solidFill>
                  <a:schemeClr val="accent2">
                    <a:lumMod val="40000"/>
                    <a:lumOff val="60000"/>
                  </a:schemeClr>
                </a:solidFill>
              </a:rPr>
              <a:t>The resultant increase in heart rate, myocardial contractility and systemic vascular resistance helps to maintain </a:t>
            </a:r>
            <a:r>
              <a:rPr lang="en-US" sz="2400" dirty="0" smtClean="0">
                <a:solidFill>
                  <a:schemeClr val="accent2">
                    <a:lumMod val="40000"/>
                    <a:lumOff val="60000"/>
                  </a:schemeClr>
                </a:solidFill>
              </a:rPr>
              <a:t>blood pressure.</a:t>
            </a:r>
            <a:endParaRPr lang="en-US" sz="2400" dirty="0">
              <a:solidFill>
                <a:schemeClr val="accent2">
                  <a:lumMod val="40000"/>
                  <a:lumOff val="60000"/>
                </a:schemeClr>
              </a:solidFill>
            </a:endParaRPr>
          </a:p>
          <a:p>
            <a:pPr lvl="0" algn="l" rtl="0"/>
            <a:r>
              <a:rPr lang="en-US" sz="2400" dirty="0">
                <a:solidFill>
                  <a:schemeClr val="accent2">
                    <a:lumMod val="40000"/>
                    <a:lumOff val="60000"/>
                  </a:schemeClr>
                </a:solidFill>
              </a:rPr>
              <a:t>However, it also causes clinically obvious peripheral vasoconstriction and less obvious splanchnic hypoperfusion.</a:t>
            </a:r>
          </a:p>
          <a:p>
            <a:pPr lvl="0" algn="l" rtl="0"/>
            <a:r>
              <a:rPr lang="en-US" sz="2400" dirty="0">
                <a:solidFill>
                  <a:schemeClr val="accent2">
                    <a:lumMod val="40000"/>
                    <a:lumOff val="60000"/>
                  </a:schemeClr>
                </a:solidFill>
              </a:rPr>
              <a:t>It is this reduced blood supply to the gut which implicated in many of the complications associated with prolonged or untreated shock.</a:t>
            </a:r>
          </a:p>
          <a:p>
            <a:pPr algn="l"/>
            <a:endParaRPr lang="x-none" sz="2400" dirty="0">
              <a:solidFill>
                <a:schemeClr val="accent2">
                  <a:lumMod val="40000"/>
                  <a:lumOff val="60000"/>
                </a:schemeClr>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par>
                                <p:cTn id="11" presetID="39" presetClass="entr" presetSubtype="0" accel="100000" fill="hold" grpId="0" nodeType="with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p:cTn id="13"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9" presetClass="entr" presetSubtype="0" accel="10000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9" presetClass="entr" presetSubtype="0" accel="10000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0"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1"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9" presetClass="entr" presetSubtype="0" accel="10000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p:cTn id="37"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8"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9"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4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9" presetClass="entr" presetSubtype="0" accel="100000" fill="hold" grpId="0"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 calcmode="lin" valueType="num">
                                      <p:cBhvr>
                                        <p:cTn id="45"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6"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7"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9" presetClass="entr" presetSubtype="0" accel="10000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 calcmode="lin" valueType="num">
                                      <p:cBhvr>
                                        <p:cTn id="53"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4"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5"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714356"/>
            <a:ext cx="8540750" cy="5384819"/>
          </a:xfrm>
          <a:solidFill>
            <a:srgbClr val="002060"/>
          </a:solidFill>
        </p:spPr>
        <p:txBody>
          <a:bodyPr/>
          <a:lstStyle/>
          <a:p>
            <a:pPr lvl="0" algn="l" rtl="0"/>
            <a:r>
              <a:rPr lang="en-US" sz="2400" dirty="0" smtClean="0">
                <a:solidFill>
                  <a:srgbClr val="E6B9B8"/>
                </a:solidFill>
              </a:rPr>
              <a:t>There is also a reduction in renal cortical blood flow, which stimulates the </a:t>
            </a:r>
            <a:r>
              <a:rPr lang="en-US" sz="2400" i="1" dirty="0" smtClean="0">
                <a:solidFill>
                  <a:srgbClr val="E6B9B8"/>
                </a:solidFill>
              </a:rPr>
              <a:t>rennin-angiotensin system</a:t>
            </a:r>
            <a:r>
              <a:rPr lang="en-US" sz="2400" dirty="0" smtClean="0">
                <a:solidFill>
                  <a:srgbClr val="E6B9B8"/>
                </a:solidFill>
              </a:rPr>
              <a:t>.</a:t>
            </a:r>
          </a:p>
          <a:p>
            <a:pPr lvl="0" algn="l" rtl="0"/>
            <a:r>
              <a:rPr lang="en-US" sz="2400" dirty="0" smtClean="0">
                <a:solidFill>
                  <a:srgbClr val="E6B9B8"/>
                </a:solidFill>
              </a:rPr>
              <a:t>The resultant elevated levels of circulating </a:t>
            </a:r>
            <a:r>
              <a:rPr lang="en-US" sz="2400" b="1" i="1" dirty="0" smtClean="0">
                <a:solidFill>
                  <a:srgbClr val="E6B9B8"/>
                </a:solidFill>
              </a:rPr>
              <a:t>angiotensin II </a:t>
            </a:r>
            <a:r>
              <a:rPr lang="en-US" sz="2400" dirty="0" smtClean="0">
                <a:solidFill>
                  <a:srgbClr val="E6B9B8"/>
                </a:solidFill>
              </a:rPr>
              <a:t>further contribute to systemic vasoconstriction.</a:t>
            </a:r>
          </a:p>
          <a:p>
            <a:pPr lvl="0" algn="l" rtl="0"/>
            <a:r>
              <a:rPr lang="en-US" sz="2400" dirty="0" smtClean="0">
                <a:solidFill>
                  <a:srgbClr val="E6B9B8"/>
                </a:solidFill>
              </a:rPr>
              <a:t>In a patient with septic shock, elevated levels of circulating vasoactive substances result in vasodilatation and a fall in systemic vascular resistance.</a:t>
            </a:r>
          </a:p>
          <a:p>
            <a:pPr lvl="0" algn="l" rtl="0"/>
            <a:r>
              <a:rPr lang="en-US" sz="2400" dirty="0" smtClean="0">
                <a:solidFill>
                  <a:srgbClr val="E6B9B8"/>
                </a:solidFill>
              </a:rPr>
              <a:t>The cardiovascular response is a reflex tachycardia and increased cardiac output, so that patients demonstrate a </a:t>
            </a:r>
            <a:r>
              <a:rPr lang="en-US" sz="2400" i="1" dirty="0" smtClean="0">
                <a:solidFill>
                  <a:srgbClr val="E6B9B8"/>
                </a:solidFill>
              </a:rPr>
              <a:t>hyperdynamic circulation with warm pink peripheries and vasodilatation</a:t>
            </a:r>
            <a:r>
              <a:rPr lang="en-US" sz="2400" dirty="0" smtClean="0">
                <a:solidFill>
                  <a:srgbClr val="E6B9B8"/>
                </a:solidFill>
              </a:rPr>
              <a:t>.</a:t>
            </a:r>
          </a:p>
          <a:p>
            <a:pPr lvl="0" algn="l" rtl="0"/>
            <a:r>
              <a:rPr lang="en-US" sz="2400" dirty="0" smtClean="0">
                <a:solidFill>
                  <a:srgbClr val="E6B9B8"/>
                </a:solidFill>
              </a:rPr>
              <a:t>Fit young patients may compensate for these changes relatively well, although oxygen delivery and utilization at a capillary level are compromised</a:t>
            </a:r>
            <a:r>
              <a:rPr lang="en-US" sz="2400" dirty="0" smtClean="0"/>
              <a:t>.</a:t>
            </a:r>
          </a:p>
          <a:p>
            <a:endParaRPr lang="x-none"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772400" cy="1839909"/>
          </a:xfrm>
          <a:solidFill>
            <a:srgbClr val="FF0000"/>
          </a:solidFill>
        </p:spPr>
        <p:txBody>
          <a:bodyPr>
            <a:normAutofit fontScale="90000"/>
          </a:bodyPr>
          <a:lstStyle/>
          <a:p>
            <a:pPr algn="l"/>
            <a:r>
              <a:rPr lang="en-US" sz="2700" dirty="0" smtClean="0"/>
              <a:t>Relationship between circulating blood and vascular compartment capacity in various shocked states</a:t>
            </a:r>
            <a:br>
              <a:rPr lang="en-US" sz="2700" dirty="0" smtClean="0"/>
            </a:br>
            <a:r>
              <a:rPr lang="en-US" sz="2700" dirty="0" smtClean="0"/>
              <a:t/>
            </a:r>
            <a:br>
              <a:rPr lang="en-US" sz="2700" dirty="0" smtClean="0"/>
            </a:br>
            <a:r>
              <a:rPr lang="en-US" sz="2700" dirty="0" smtClean="0"/>
              <a:t>SEPTIC AND ANAPJYLACTIC SHOCK : NORMAL CIRCULATING BLOOD VOLUME, BUT INCREASE VASCULAR CAPACITY DUE TO VASODILATION</a:t>
            </a:r>
            <a:br>
              <a:rPr lang="en-US" sz="2700" dirty="0" smtClean="0"/>
            </a:br>
            <a:r>
              <a:rPr lang="en-US" sz="2700" dirty="0" smtClean="0"/>
              <a:t/>
            </a:r>
            <a:br>
              <a:rPr lang="en-US" sz="2700" dirty="0" smtClean="0"/>
            </a:br>
            <a:r>
              <a:rPr lang="en-US" sz="2700" dirty="0" err="1" smtClean="0"/>
              <a:t>cardiogenic</a:t>
            </a:r>
            <a:r>
              <a:rPr lang="en-US" sz="2700" dirty="0" smtClean="0"/>
              <a:t> </a:t>
            </a:r>
            <a:r>
              <a:rPr lang="en-US" sz="2700" dirty="0" err="1" smtClean="0"/>
              <a:t>shock:normal</a:t>
            </a:r>
            <a:r>
              <a:rPr lang="en-US" sz="2700" dirty="0" smtClean="0"/>
              <a:t> circulating blood volume but decrease intravascular capacity due to vasoconstriction</a:t>
            </a:r>
            <a:br>
              <a:rPr lang="en-US" sz="2700" dirty="0" smtClean="0"/>
            </a:br>
            <a:r>
              <a:rPr lang="en-US" sz="2700" dirty="0" smtClean="0"/>
              <a:t/>
            </a:r>
            <a:br>
              <a:rPr lang="en-US" sz="2700" dirty="0" smtClean="0"/>
            </a:br>
            <a:r>
              <a:rPr lang="en-US" sz="2700" dirty="0" err="1" smtClean="0"/>
              <a:t>hypovolemic</a:t>
            </a:r>
            <a:r>
              <a:rPr lang="en-US" sz="2700" dirty="0" smtClean="0"/>
              <a:t> shock: if compensated circulating blood volume normal but </a:t>
            </a:r>
            <a:r>
              <a:rPr lang="en-US" sz="2700" dirty="0" err="1" smtClean="0"/>
              <a:t>intravascuar</a:t>
            </a:r>
            <a:r>
              <a:rPr lang="en-US" sz="2700" dirty="0" smtClean="0"/>
              <a:t> capacity is reduced due to vasoconstriction </a:t>
            </a:r>
            <a:br>
              <a:rPr lang="en-US" sz="2700" dirty="0" smtClean="0"/>
            </a:br>
            <a:r>
              <a:rPr lang="en-US" sz="2700" dirty="0" smtClean="0"/>
              <a:t>if uncompensated both are reduced</a:t>
            </a:r>
            <a:br>
              <a:rPr lang="en-US" sz="2700" dirty="0" smtClean="0"/>
            </a:br>
            <a:r>
              <a:rPr lang="x-none" sz="2700" dirty="0" smtClean="0"/>
              <a:t/>
            </a:r>
            <a:br>
              <a:rPr lang="x-none" sz="2700" dirty="0" smtClean="0"/>
            </a:br>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pic>
        <p:nvPicPr>
          <p:cNvPr id="15362" name="Picture 2"/>
          <p:cNvPicPr>
            <a:picLocks noGrp="1" noChangeAspect="1" noChangeArrowheads="1"/>
          </p:cNvPicPr>
          <p:nvPr>
            <p:ph idx="1"/>
          </p:nvPr>
        </p:nvPicPr>
        <p:blipFill>
          <a:blip r:embed="rId2" cstate="print"/>
          <a:srcRect l="4349" t="23183" r="9311" b="10127"/>
          <a:stretch>
            <a:fillRect/>
          </a:stretch>
        </p:blipFill>
        <p:spPr bwMode="auto">
          <a:xfrm>
            <a:off x="428596" y="1857364"/>
            <a:ext cx="8266396" cy="378621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sp>
        <p:nvSpPr>
          <p:cNvPr id="5" name="Content Placeholder 4"/>
          <p:cNvSpPr>
            <a:spLocks noGrp="1"/>
          </p:cNvSpPr>
          <p:nvPr>
            <p:ph idx="1"/>
          </p:nvPr>
        </p:nvSpPr>
        <p:spPr/>
        <p:txBody>
          <a:bodyPr/>
          <a:lstStyle/>
          <a:p>
            <a:endParaRPr lang="x-none" dirty="0"/>
          </a:p>
        </p:txBody>
      </p:sp>
      <p:pic>
        <p:nvPicPr>
          <p:cNvPr id="16387" name="Picture 3"/>
          <p:cNvPicPr>
            <a:picLocks noChangeAspect="1" noChangeArrowheads="1"/>
          </p:cNvPicPr>
          <p:nvPr/>
        </p:nvPicPr>
        <p:blipFill>
          <a:blip r:embed="rId2" cstate="print">
            <a:duotone>
              <a:prstClr val="black"/>
              <a:schemeClr val="tx2">
                <a:tint val="45000"/>
                <a:satMod val="400000"/>
              </a:schemeClr>
            </a:duotone>
            <a:lum contrast="54000"/>
          </a:blip>
          <a:srcRect l="8789" t="34688" r="15038" b="20312"/>
          <a:stretch>
            <a:fillRect/>
          </a:stretch>
        </p:blipFill>
        <p:spPr bwMode="auto">
          <a:xfrm>
            <a:off x="285720" y="2000240"/>
            <a:ext cx="8513028" cy="378621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pic>
        <p:nvPicPr>
          <p:cNvPr id="17410" name="Picture 2"/>
          <p:cNvPicPr>
            <a:picLocks noGrp="1" noChangeAspect="1" noChangeArrowheads="1"/>
          </p:cNvPicPr>
          <p:nvPr>
            <p:ph idx="1"/>
          </p:nvPr>
        </p:nvPicPr>
        <p:blipFill>
          <a:blip r:embed="rId2" cstate="print">
            <a:duotone>
              <a:prstClr val="black"/>
              <a:srgbClr val="D9C3A5">
                <a:tint val="50000"/>
                <a:satMod val="180000"/>
              </a:srgbClr>
            </a:duotone>
          </a:blip>
          <a:srcRect l="6594" t="48299" r="10540" b="13819"/>
          <a:stretch>
            <a:fillRect/>
          </a:stretch>
        </p:blipFill>
        <p:spPr bwMode="auto">
          <a:xfrm>
            <a:off x="428596" y="1643050"/>
            <a:ext cx="8358246" cy="385765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rtl="0"/>
            <a:r>
              <a:rPr lang="en-US" dirty="0" smtClean="0"/>
              <a:t>objectives </a:t>
            </a:r>
            <a:endParaRPr lang="x-none" dirty="0"/>
          </a:p>
        </p:txBody>
      </p:sp>
      <p:sp>
        <p:nvSpPr>
          <p:cNvPr id="3" name="Content Placeholder 2"/>
          <p:cNvSpPr>
            <a:spLocks noGrp="1"/>
          </p:cNvSpPr>
          <p:nvPr>
            <p:ph idx="1"/>
          </p:nvPr>
        </p:nvSpPr>
        <p:spPr>
          <a:xfrm>
            <a:off x="301625" y="1600200"/>
            <a:ext cx="8540750" cy="4686320"/>
          </a:xfrm>
          <a:scene3d>
            <a:camera prst="perspectiveContrastingRightFacing"/>
            <a:lightRig rig="threePt" dir="t"/>
          </a:scene3d>
        </p:spPr>
        <p:style>
          <a:lnRef idx="2">
            <a:schemeClr val="dk1">
              <a:shade val="50000"/>
            </a:schemeClr>
          </a:lnRef>
          <a:fillRef idx="1">
            <a:schemeClr val="dk1"/>
          </a:fillRef>
          <a:effectRef idx="0">
            <a:schemeClr val="dk1"/>
          </a:effectRef>
          <a:fontRef idx="minor">
            <a:schemeClr val="lt1"/>
          </a:fontRef>
        </p:style>
        <p:txBody>
          <a:bodyPr>
            <a:noAutofit/>
          </a:bodyPr>
          <a:lstStyle/>
          <a:p>
            <a:pPr algn="l" rtl="0"/>
            <a:r>
              <a:rPr lang="en-US" sz="2400" dirty="0" smtClean="0">
                <a:latin typeface="+mj-lt"/>
                <a:cs typeface="+mj-cs"/>
              </a:rPr>
              <a:t> </a:t>
            </a:r>
            <a:r>
              <a:rPr lang="en-US" sz="2400" b="1" dirty="0" smtClean="0">
                <a:latin typeface="+mj-lt"/>
                <a:cs typeface="+mj-cs"/>
              </a:rPr>
              <a:t>Definition of shock</a:t>
            </a:r>
          </a:p>
          <a:p>
            <a:pPr algn="l" rtl="0"/>
            <a:r>
              <a:rPr lang="en-US" sz="2400" b="1" dirty="0" smtClean="0">
                <a:latin typeface="+mj-lt"/>
                <a:cs typeface="+mj-cs"/>
              </a:rPr>
              <a:t>Causes of shock</a:t>
            </a:r>
          </a:p>
          <a:p>
            <a:pPr algn="l" rtl="0"/>
            <a:r>
              <a:rPr lang="en-US" sz="2400" b="1" dirty="0" smtClean="0">
                <a:latin typeface="+mj-lt"/>
                <a:cs typeface="+mj-cs"/>
              </a:rPr>
              <a:t>Pathophysiology of shock</a:t>
            </a:r>
          </a:p>
          <a:p>
            <a:pPr algn="l" rtl="0"/>
            <a:r>
              <a:rPr lang="en-US" sz="2400" b="1" dirty="0" smtClean="0">
                <a:latin typeface="+mj-lt"/>
                <a:cs typeface="+mj-cs"/>
              </a:rPr>
              <a:t>Relationship between circulation blood and vascular compartment capacity in various shocked states</a:t>
            </a:r>
          </a:p>
          <a:p>
            <a:pPr algn="l" rtl="0"/>
            <a:r>
              <a:rPr lang="en-US" sz="2400" b="1" dirty="0" smtClean="0">
                <a:latin typeface="+mj-lt"/>
                <a:cs typeface="+mj-cs"/>
              </a:rPr>
              <a:t>Cellular function</a:t>
            </a:r>
          </a:p>
          <a:p>
            <a:pPr algn="l" rtl="0"/>
            <a:r>
              <a:rPr lang="en-US" sz="2400" b="1" dirty="0" smtClean="0">
                <a:latin typeface="+mj-lt"/>
                <a:cs typeface="+mj-cs"/>
              </a:rPr>
              <a:t>Neurohumoral response</a:t>
            </a:r>
          </a:p>
          <a:p>
            <a:pPr algn="l" rtl="0"/>
            <a:r>
              <a:rPr lang="en-US" sz="2400" b="1" dirty="0" smtClean="0">
                <a:latin typeface="+mj-lt"/>
                <a:cs typeface="+mj-cs"/>
              </a:rPr>
              <a:t>Effects on individual organ systems</a:t>
            </a:r>
          </a:p>
          <a:p>
            <a:pPr algn="l" rtl="0"/>
            <a:r>
              <a:rPr lang="en-US" sz="2400" b="1" dirty="0" smtClean="0">
                <a:latin typeface="+mj-lt"/>
                <a:cs typeface="+mj-cs"/>
              </a:rPr>
              <a:t>Principles  of  management</a:t>
            </a:r>
            <a:endParaRPr lang="en-US" sz="2400" dirty="0" smtClean="0">
              <a:latin typeface="+mj-lt"/>
              <a:cs typeface="+mj-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pic>
        <p:nvPicPr>
          <p:cNvPr id="18434" name="Picture 2"/>
          <p:cNvPicPr>
            <a:picLocks noGrp="1" noChangeAspect="1" noChangeArrowheads="1"/>
          </p:cNvPicPr>
          <p:nvPr>
            <p:ph idx="1"/>
          </p:nvPr>
        </p:nvPicPr>
        <p:blipFill>
          <a:blip r:embed="rId2" cstate="print">
            <a:duotone>
              <a:prstClr val="black"/>
              <a:schemeClr val="accent2">
                <a:tint val="45000"/>
                <a:satMod val="400000"/>
              </a:schemeClr>
            </a:duotone>
            <a:lum bright="-16000" contrast="67000"/>
          </a:blip>
          <a:stretch>
            <a:fillRect/>
          </a:stretch>
        </p:blipFill>
        <p:spPr bwMode="auto">
          <a:xfrm>
            <a:off x="951229" y="1600200"/>
            <a:ext cx="7241541" cy="452596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pic>
        <p:nvPicPr>
          <p:cNvPr id="19458" name="Picture 2"/>
          <p:cNvPicPr>
            <a:picLocks noGrp="1" noChangeAspect="1" noChangeArrowheads="1"/>
          </p:cNvPicPr>
          <p:nvPr>
            <p:ph idx="1"/>
          </p:nvPr>
        </p:nvPicPr>
        <p:blipFill>
          <a:blip r:embed="rId2" cstate="print">
            <a:duotone>
              <a:prstClr val="black"/>
              <a:schemeClr val="accent3">
                <a:tint val="45000"/>
                <a:satMod val="400000"/>
              </a:schemeClr>
            </a:duotone>
            <a:lum bright="12000" contrast="21000"/>
          </a:blip>
          <a:stretch>
            <a:fillRect/>
          </a:stretch>
        </p:blipFill>
        <p:spPr bwMode="auto">
          <a:xfrm>
            <a:off x="951229" y="1600200"/>
            <a:ext cx="7241541" cy="452596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sp>
        <p:nvSpPr>
          <p:cNvPr id="3" name="Content Placeholder 2"/>
          <p:cNvSpPr>
            <a:spLocks noGrp="1"/>
          </p:cNvSpPr>
          <p:nvPr>
            <p:ph idx="1"/>
          </p:nvPr>
        </p:nvSpPr>
        <p:spPr>
          <a:xfrm>
            <a:off x="301625" y="1285860"/>
            <a:ext cx="8540750" cy="4813315"/>
          </a:xfrm>
          <a:solidFill>
            <a:srgbClr val="00B0F0"/>
          </a:solidFill>
        </p:spPr>
        <p:txBody>
          <a:bodyPr>
            <a:normAutofit fontScale="92500" lnSpcReduction="20000"/>
          </a:bodyPr>
          <a:lstStyle/>
          <a:p>
            <a:pPr algn="l" rtl="0"/>
            <a:r>
              <a:rPr lang="en-US" dirty="0"/>
              <a:t>As </a:t>
            </a:r>
            <a:r>
              <a:rPr lang="en-US" b="1" dirty="0">
                <a:solidFill>
                  <a:srgbClr val="FF0000"/>
                </a:solidFill>
              </a:rPr>
              <a:t>cardiogenic shock </a:t>
            </a:r>
            <a:r>
              <a:rPr lang="en-US" dirty="0"/>
              <a:t>is also a low-output state, the physiological changes are similar to those seen with severe </a:t>
            </a:r>
            <a:r>
              <a:rPr lang="en-US" dirty="0" smtClean="0"/>
              <a:t>hypovolaemia </a:t>
            </a:r>
            <a:r>
              <a:rPr lang="en-US" dirty="0"/>
              <a:t>but on a background of </a:t>
            </a:r>
            <a:r>
              <a:rPr lang="en-US" dirty="0" err="1" smtClean="0"/>
              <a:t>normo-volaemia</a:t>
            </a:r>
            <a:r>
              <a:rPr lang="en-US" dirty="0"/>
              <a:t>. </a:t>
            </a:r>
            <a:endParaRPr lang="en-US" dirty="0" smtClean="0"/>
          </a:p>
          <a:p>
            <a:pPr algn="l" rtl="0"/>
            <a:r>
              <a:rPr lang="en-US" dirty="0" smtClean="0"/>
              <a:t>If </a:t>
            </a:r>
            <a:r>
              <a:rPr lang="en-US" dirty="0"/>
              <a:t>there is associated </a:t>
            </a:r>
            <a:r>
              <a:rPr lang="en-US" dirty="0">
                <a:solidFill>
                  <a:srgbClr val="FFC000"/>
                </a:solidFill>
              </a:rPr>
              <a:t>left ventricular failure</a:t>
            </a:r>
            <a:r>
              <a:rPr lang="en-US" dirty="0"/>
              <a:t>, then there may be increased pressure in the pulmonary veins, resulting in pulmonary </a:t>
            </a:r>
            <a:r>
              <a:rPr lang="en-US" dirty="0" err="1"/>
              <a:t>oedema</a:t>
            </a:r>
            <a:r>
              <a:rPr lang="en-US" dirty="0"/>
              <a:t> that may manifest itself as </a:t>
            </a:r>
            <a:r>
              <a:rPr lang="en-US" i="1" dirty="0" err="1">
                <a:solidFill>
                  <a:schemeClr val="accent2">
                    <a:lumMod val="75000"/>
                  </a:schemeClr>
                </a:solidFill>
              </a:rPr>
              <a:t>tachypnea</a:t>
            </a:r>
            <a:r>
              <a:rPr lang="en-US" dirty="0"/>
              <a:t> and </a:t>
            </a:r>
            <a:r>
              <a:rPr lang="en-US" i="1" dirty="0">
                <a:solidFill>
                  <a:schemeClr val="accent2">
                    <a:lumMod val="75000"/>
                  </a:schemeClr>
                </a:solidFill>
              </a:rPr>
              <a:t>shortness of breath</a:t>
            </a:r>
            <a:r>
              <a:rPr lang="en-US" dirty="0"/>
              <a:t>. </a:t>
            </a:r>
            <a:endParaRPr lang="en-US" dirty="0" smtClean="0"/>
          </a:p>
          <a:p>
            <a:pPr algn="l" rtl="0"/>
            <a:r>
              <a:rPr lang="en-US" dirty="0" smtClean="0"/>
              <a:t> </a:t>
            </a:r>
            <a:r>
              <a:rPr lang="en-US" dirty="0">
                <a:solidFill>
                  <a:srgbClr val="971985"/>
                </a:solidFill>
              </a:rPr>
              <a:t>Right-sided heart failure </a:t>
            </a:r>
            <a:r>
              <a:rPr lang="en-US" dirty="0"/>
              <a:t>may be present in isolation or as a consequence of left-sided failure leading to an elevation in central venous pressure </a:t>
            </a:r>
          </a:p>
          <a:p>
            <a:pPr algn="l" rtl="0"/>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wipe(down)">
                                      <p:cBhvr>
                                        <p:cTn id="10" dur="5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rgbClr val="971985">
                  <a:tint val="66000"/>
                  <a:satMod val="160000"/>
                </a:srgbClr>
              </a:gs>
              <a:gs pos="50000">
                <a:srgbClr val="971985">
                  <a:tint val="44500"/>
                  <a:satMod val="160000"/>
                </a:srgbClr>
              </a:gs>
              <a:gs pos="100000">
                <a:srgbClr val="971985">
                  <a:tint val="23500"/>
                  <a:satMod val="160000"/>
                </a:srgbClr>
              </a:gs>
            </a:gsLst>
            <a:lin ang="10800000" scaled="1"/>
            <a:tileRect/>
          </a:gradFill>
        </p:spPr>
        <p:txBody>
          <a:bodyPr/>
          <a:lstStyle/>
          <a:p>
            <a:r>
              <a:rPr lang="en-US" b="1" dirty="0" smtClean="0">
                <a:solidFill>
                  <a:srgbClr val="FFFF00"/>
                </a:solidFill>
              </a:rPr>
              <a:t>MICROCIRCULATION</a:t>
            </a:r>
            <a:endParaRPr lang="x-none" dirty="0">
              <a:solidFill>
                <a:srgbClr val="FFFF00"/>
              </a:solidFill>
            </a:endParaRPr>
          </a:p>
        </p:txBody>
      </p:sp>
      <p:sp>
        <p:nvSpPr>
          <p:cNvPr id="3" name="Content Placeholder 2"/>
          <p:cNvSpPr>
            <a:spLocks noGrp="1"/>
          </p:cNvSpPr>
          <p:nvPr>
            <p:ph idx="1"/>
          </p:nvPr>
        </p:nvSpPr>
        <p:spPr>
          <a:xfrm>
            <a:off x="301625" y="1357298"/>
            <a:ext cx="8540750" cy="4741877"/>
          </a:xfrm>
          <a:solidFill>
            <a:srgbClr val="971985"/>
          </a:solidFill>
        </p:spPr>
        <p:txBody>
          <a:bodyPr>
            <a:normAutofit fontScale="70000" lnSpcReduction="20000"/>
          </a:bodyPr>
          <a:lstStyle/>
          <a:p>
            <a:pPr lvl="0" algn="l" rtl="0"/>
            <a:r>
              <a:rPr lang="en-US" dirty="0" smtClean="0"/>
              <a:t>Irrespective </a:t>
            </a:r>
            <a:r>
              <a:rPr lang="en-US" dirty="0"/>
              <a:t>of the </a:t>
            </a:r>
            <a:r>
              <a:rPr lang="en-US" dirty="0" err="1"/>
              <a:t>aetiology</a:t>
            </a:r>
            <a:r>
              <a:rPr lang="en-US" dirty="0"/>
              <a:t>, the microcirculatory abnormality is an imbalance between the supply of  and demand for oxygen at a cellular level.</a:t>
            </a:r>
          </a:p>
          <a:p>
            <a:pPr lvl="0" algn="l" rtl="0"/>
            <a:r>
              <a:rPr lang="en-US" b="1" dirty="0">
                <a:solidFill>
                  <a:schemeClr val="tx2">
                    <a:lumMod val="75000"/>
                  </a:schemeClr>
                </a:solidFill>
              </a:rPr>
              <a:t>Vasoconstriction</a:t>
            </a:r>
            <a:r>
              <a:rPr lang="en-US" dirty="0"/>
              <a:t>, seen in early </a:t>
            </a:r>
            <a:r>
              <a:rPr lang="en-US" dirty="0" err="1">
                <a:solidFill>
                  <a:schemeClr val="bg2">
                    <a:lumMod val="60000"/>
                    <a:lumOff val="40000"/>
                  </a:schemeClr>
                </a:solidFill>
              </a:rPr>
              <a:t>hypovolemic</a:t>
            </a:r>
            <a:r>
              <a:rPr lang="en-US" dirty="0"/>
              <a:t> and </a:t>
            </a:r>
            <a:r>
              <a:rPr lang="en-US" dirty="0" err="1">
                <a:solidFill>
                  <a:schemeClr val="bg2">
                    <a:lumMod val="60000"/>
                    <a:lumOff val="40000"/>
                  </a:schemeClr>
                </a:solidFill>
              </a:rPr>
              <a:t>cardiogenic</a:t>
            </a:r>
            <a:r>
              <a:rPr lang="en-US" dirty="0"/>
              <a:t> shock, results in constriction of capillary beds, helping to maintain a satisfactory mean arterial pressure.</a:t>
            </a:r>
          </a:p>
          <a:p>
            <a:pPr lvl="0" algn="l" rtl="0"/>
            <a:r>
              <a:rPr lang="en-US" dirty="0"/>
              <a:t>This mechanism also produces a fall in the capillary hydrostatic pressure, encouraging a net transfer of fluid from the interstitial space into the vascular compartment in an attempt to augment the decreased circulating blood volume.</a:t>
            </a:r>
          </a:p>
          <a:p>
            <a:pPr lvl="0" algn="l" rtl="0"/>
            <a:r>
              <a:rPr lang="en-US" dirty="0"/>
              <a:t>This results in a high vascular resistance in non-vital organs: specifically, skin, muscle and gut.</a:t>
            </a:r>
          </a:p>
          <a:p>
            <a:pPr lvl="0" algn="l" rtl="0"/>
            <a:r>
              <a:rPr lang="en-US" dirty="0"/>
              <a:t>Reduced skin blood flow can be identified by an increase in the difference between core and peripheral temperature.</a:t>
            </a:r>
          </a:p>
          <a:p>
            <a:pPr lvl="0" algn="l" rtl="0"/>
            <a:r>
              <a:rPr lang="en-US" dirty="0"/>
              <a:t>Falls in muscle and </a:t>
            </a:r>
            <a:r>
              <a:rPr lang="en-US" dirty="0" err="1"/>
              <a:t>splanchnic</a:t>
            </a:r>
            <a:r>
              <a:rPr lang="en-US" dirty="0"/>
              <a:t> blood flow are not so easily detected.</a:t>
            </a:r>
          </a:p>
          <a:p>
            <a:pPr algn="l" rtl="0"/>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ox(i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ox(i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ox(in)">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ox(in)">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ox(in)">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ox(in)">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714356"/>
            <a:ext cx="8540750" cy="5384819"/>
          </a:xfrm>
          <a:solidFill>
            <a:srgbClr val="971985"/>
          </a:solidFill>
        </p:spPr>
        <p:txBody>
          <a:bodyPr>
            <a:normAutofit/>
          </a:bodyPr>
          <a:lstStyle/>
          <a:p>
            <a:pPr lvl="0" algn="l" rtl="0"/>
            <a:r>
              <a:rPr lang="en-US" dirty="0"/>
              <a:t>In the case of </a:t>
            </a:r>
            <a:r>
              <a:rPr lang="en-US" b="1" dirty="0">
                <a:solidFill>
                  <a:srgbClr val="FF0000"/>
                </a:solidFill>
              </a:rPr>
              <a:t>septic shock</a:t>
            </a:r>
            <a:r>
              <a:rPr lang="en-US" dirty="0"/>
              <a:t>, the characteristic fall in systemic vascular resistance reflects a pathological increase in </a:t>
            </a:r>
            <a:r>
              <a:rPr lang="en-US" dirty="0" smtClean="0"/>
              <a:t>arterio-venous </a:t>
            </a:r>
            <a:r>
              <a:rPr lang="en-US" dirty="0"/>
              <a:t>shunts in tissue capillary beds.</a:t>
            </a:r>
          </a:p>
          <a:p>
            <a:pPr lvl="0" algn="l" rtl="0"/>
            <a:r>
              <a:rPr lang="en-US" dirty="0"/>
              <a:t>This diversion of oxygenated blood away from capillary beds, together with an increase in capillary permeability, contributes to tissue hypoxia, which is reflected by an elevated </a:t>
            </a:r>
            <a:r>
              <a:rPr lang="en-US" i="1" u="sng" dirty="0">
                <a:solidFill>
                  <a:srgbClr val="FFC000"/>
                </a:solidFill>
              </a:rPr>
              <a:t>lactate and associated metabolic acidosis</a:t>
            </a:r>
            <a:r>
              <a:rPr lang="en-US" dirty="0">
                <a:solidFill>
                  <a:srgbClr val="FFC000"/>
                </a:solidFill>
              </a:rPr>
              <a:t>.</a:t>
            </a:r>
          </a:p>
          <a:p>
            <a:pPr algn="l" rtl="0"/>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785794"/>
            <a:ext cx="8540750" cy="5313381"/>
          </a:xfrm>
          <a:solidFill>
            <a:srgbClr val="971985"/>
          </a:solidFill>
        </p:spPr>
        <p:txBody>
          <a:bodyPr>
            <a:normAutofit fontScale="92500" lnSpcReduction="20000"/>
          </a:bodyPr>
          <a:lstStyle/>
          <a:p>
            <a:pPr lvl="0" algn="l" rtl="0"/>
            <a:r>
              <a:rPr lang="en-US" dirty="0"/>
              <a:t>These microcirculatory responses to  shock will be modified by underlying cardiovascular disease, such as hypertension or atherosclerosis, and this explains why </a:t>
            </a:r>
            <a:r>
              <a:rPr lang="en-US" dirty="0">
                <a:solidFill>
                  <a:schemeClr val="bg2">
                    <a:lumMod val="60000"/>
                    <a:lumOff val="40000"/>
                  </a:schemeClr>
                </a:solidFill>
              </a:rPr>
              <a:t>elderly patients </a:t>
            </a:r>
            <a:r>
              <a:rPr lang="en-US" dirty="0"/>
              <a:t>frequently do not demonstrate the classic signs mentioned above and may decompensate at an earlier stage in the process.</a:t>
            </a:r>
          </a:p>
          <a:p>
            <a:pPr lvl="0" algn="l" rtl="0"/>
            <a:r>
              <a:rPr lang="en-US" dirty="0"/>
              <a:t>If shock remains uncorrected, the local accumulation of the products of anaerobic metabolism, such as </a:t>
            </a:r>
            <a:r>
              <a:rPr lang="en-US" b="1" i="1" dirty="0">
                <a:solidFill>
                  <a:srgbClr val="FFC000"/>
                </a:solidFill>
              </a:rPr>
              <a:t>lactic acid</a:t>
            </a:r>
            <a:r>
              <a:rPr lang="en-US" dirty="0">
                <a:solidFill>
                  <a:srgbClr val="FFC000"/>
                </a:solidFill>
              </a:rPr>
              <a:t> </a:t>
            </a:r>
            <a:r>
              <a:rPr lang="en-US" dirty="0"/>
              <a:t>and </a:t>
            </a:r>
            <a:r>
              <a:rPr lang="en-US" b="1" i="1" dirty="0">
                <a:solidFill>
                  <a:srgbClr val="FFC000"/>
                </a:solidFill>
              </a:rPr>
              <a:t>carbon dioxide</a:t>
            </a:r>
            <a:r>
              <a:rPr lang="en-US" dirty="0"/>
              <a:t>, together with the release of </a:t>
            </a:r>
            <a:r>
              <a:rPr lang="en-US" dirty="0" err="1" smtClean="0"/>
              <a:t>vaso</a:t>
            </a:r>
            <a:r>
              <a:rPr lang="en-US" dirty="0" smtClean="0"/>
              <a:t>-active </a:t>
            </a:r>
            <a:r>
              <a:rPr lang="en-US" dirty="0"/>
              <a:t>substance from the endothelium, reverses the sympathetic effects and leads to pre-capillary vasodilatation.</a:t>
            </a:r>
          </a:p>
          <a:p>
            <a:pPr algn="l" rtl="0"/>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785794"/>
            <a:ext cx="8540750" cy="5313381"/>
          </a:xfrm>
          <a:solidFill>
            <a:srgbClr val="971985"/>
          </a:solidFill>
        </p:spPr>
        <p:txBody>
          <a:bodyPr>
            <a:normAutofit lnSpcReduction="10000"/>
          </a:bodyPr>
          <a:lstStyle/>
          <a:p>
            <a:pPr lvl="0" algn="l" rtl="0"/>
            <a:r>
              <a:rPr lang="en-US" dirty="0"/>
              <a:t>However, if there is persistent post-capillary </a:t>
            </a:r>
            <a:r>
              <a:rPr lang="en-US" dirty="0">
                <a:solidFill>
                  <a:schemeClr val="bg2">
                    <a:lumMod val="60000"/>
                    <a:lumOff val="40000"/>
                  </a:schemeClr>
                </a:solidFill>
              </a:rPr>
              <a:t>venoconstriction</a:t>
            </a:r>
            <a:r>
              <a:rPr lang="en-US" dirty="0"/>
              <a:t>, then the result is pooling of blood within the capillary bed and endothelial cell damage secondary to the presence of stimulants, such as </a:t>
            </a:r>
            <a:r>
              <a:rPr lang="en-US" dirty="0">
                <a:solidFill>
                  <a:srgbClr val="FF0000"/>
                </a:solidFill>
              </a:rPr>
              <a:t>microemboli</a:t>
            </a:r>
            <a:r>
              <a:rPr lang="en-US" dirty="0"/>
              <a:t>, </a:t>
            </a:r>
            <a:r>
              <a:rPr lang="en-US" dirty="0">
                <a:solidFill>
                  <a:srgbClr val="FF0000"/>
                </a:solidFill>
              </a:rPr>
              <a:t>vasoactive substances</a:t>
            </a:r>
            <a:r>
              <a:rPr lang="en-US" dirty="0"/>
              <a:t>,</a:t>
            </a:r>
            <a:r>
              <a:rPr lang="en-US" dirty="0">
                <a:solidFill>
                  <a:srgbClr val="FF0000"/>
                </a:solidFill>
              </a:rPr>
              <a:t> activated leucocytes and complements</a:t>
            </a:r>
            <a:r>
              <a:rPr lang="en-US" dirty="0" smtClean="0"/>
              <a:t>.</a:t>
            </a:r>
            <a:endParaRPr lang="en-US" dirty="0"/>
          </a:p>
          <a:p>
            <a:pPr algn="l" rtl="0">
              <a:buNone/>
            </a:pPr>
            <a:endParaRPr lang="en-US" dirty="0"/>
          </a:p>
          <a:p>
            <a:pPr algn="l" rtl="0"/>
            <a:r>
              <a:rPr lang="en-US" dirty="0">
                <a:solidFill>
                  <a:schemeClr val="accent6">
                    <a:lumMod val="60000"/>
                    <a:lumOff val="40000"/>
                  </a:schemeClr>
                </a:solidFill>
                <a:effectLst>
                  <a:outerShdw blurRad="38100" dist="38100" dir="2700000" algn="tl">
                    <a:srgbClr val="000000">
                      <a:alpha val="43137"/>
                    </a:srgbClr>
                  </a:outerShdw>
                </a:effectLst>
              </a:rPr>
              <a:t>Vessel permeability increase with the loss of fluid from the capillary into the interstitium, resulting in </a:t>
            </a:r>
            <a:r>
              <a:rPr lang="en-US" b="1" dirty="0"/>
              <a:t>oedema</a:t>
            </a:r>
            <a:r>
              <a:rPr lang="en-US" dirty="0"/>
              <a:t>.</a:t>
            </a:r>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500042"/>
            <a:ext cx="8540750" cy="6000792"/>
          </a:xfrm>
          <a:solidFill>
            <a:srgbClr val="971985"/>
          </a:solidFill>
        </p:spPr>
        <p:txBody>
          <a:bodyPr>
            <a:normAutofit fontScale="70000" lnSpcReduction="20000"/>
          </a:bodyPr>
          <a:lstStyle/>
          <a:p>
            <a:pPr lvl="0" algn="l" rtl="0"/>
            <a:r>
              <a:rPr lang="en-US" dirty="0">
                <a:solidFill>
                  <a:schemeClr val="accent6">
                    <a:lumMod val="60000"/>
                    <a:lumOff val="40000"/>
                  </a:schemeClr>
                </a:solidFill>
              </a:rPr>
              <a:t>Vessel permeability increase with the loss of fluid from the capillary into the interstitium, resulting in </a:t>
            </a:r>
            <a:r>
              <a:rPr lang="en-US" b="1" dirty="0"/>
              <a:t>oedema</a:t>
            </a:r>
            <a:r>
              <a:rPr lang="en-US" dirty="0"/>
              <a:t>.</a:t>
            </a:r>
          </a:p>
          <a:p>
            <a:pPr lvl="0" algn="l" rtl="0"/>
            <a:r>
              <a:rPr lang="en-US" dirty="0"/>
              <a:t>Hemoconcentration means increased viscosity and this adds to the already increased viscosity associated with low-flow states.</a:t>
            </a:r>
          </a:p>
          <a:p>
            <a:pPr lvl="0" algn="l" rtl="0"/>
            <a:r>
              <a:rPr lang="en-US" dirty="0">
                <a:solidFill>
                  <a:srgbClr val="FFC000"/>
                </a:solidFill>
              </a:rPr>
              <a:t>These conditions predispose to reduced red blood cell deformability and a tendency for red blood cell and platelet aggregation.</a:t>
            </a:r>
          </a:p>
          <a:p>
            <a:pPr lvl="0" algn="l" rtl="0"/>
            <a:r>
              <a:rPr lang="en-US" b="1" dirty="0">
                <a:solidFill>
                  <a:srgbClr val="000000"/>
                </a:solidFill>
                <a:effectLst/>
              </a:rPr>
              <a:t>A combination of microemboli and increased local levels of </a:t>
            </a:r>
            <a:r>
              <a:rPr lang="en-US" b="1" dirty="0">
                <a:solidFill>
                  <a:schemeClr val="tx1">
                    <a:lumMod val="85000"/>
                  </a:schemeClr>
                </a:solidFill>
                <a:effectLst/>
              </a:rPr>
              <a:t>noradrenaline</a:t>
            </a:r>
            <a:r>
              <a:rPr lang="en-US" b="1" dirty="0">
                <a:solidFill>
                  <a:srgbClr val="000000"/>
                </a:solidFill>
                <a:effectLst/>
              </a:rPr>
              <a:t> (</a:t>
            </a:r>
            <a:r>
              <a:rPr lang="en-US" b="1" dirty="0">
                <a:solidFill>
                  <a:schemeClr val="tx2">
                    <a:lumMod val="50000"/>
                  </a:schemeClr>
                </a:solidFill>
                <a:effectLst/>
              </a:rPr>
              <a:t>norepinephrine</a:t>
            </a:r>
            <a:r>
              <a:rPr lang="en-US" b="1" dirty="0">
                <a:solidFill>
                  <a:srgbClr val="000000"/>
                </a:solidFill>
                <a:effectLst/>
              </a:rPr>
              <a:t>), </a:t>
            </a:r>
            <a:r>
              <a:rPr lang="en-US" b="1" dirty="0">
                <a:solidFill>
                  <a:schemeClr val="tx1">
                    <a:lumMod val="85000"/>
                  </a:schemeClr>
                </a:solidFill>
                <a:effectLst/>
              </a:rPr>
              <a:t>prostaglandins</a:t>
            </a:r>
            <a:r>
              <a:rPr lang="en-US" b="1" dirty="0">
                <a:solidFill>
                  <a:srgbClr val="000000"/>
                </a:solidFill>
                <a:effectLst/>
              </a:rPr>
              <a:t> and </a:t>
            </a:r>
            <a:r>
              <a:rPr lang="en-US" b="1" dirty="0">
                <a:solidFill>
                  <a:schemeClr val="tx1">
                    <a:lumMod val="85000"/>
                  </a:schemeClr>
                </a:solidFill>
                <a:effectLst/>
              </a:rPr>
              <a:t>thrombin</a:t>
            </a:r>
            <a:r>
              <a:rPr lang="en-US" b="1" dirty="0">
                <a:solidFill>
                  <a:srgbClr val="000000"/>
                </a:solidFill>
                <a:effectLst/>
              </a:rPr>
              <a:t>, together with capillary endothelial damage on a background of low flow and increased viscosity, sets the scene for platelet aggregation and clot formation within the capillary beds.</a:t>
            </a:r>
          </a:p>
          <a:p>
            <a:pPr lvl="0" algn="l" rtl="0"/>
            <a:r>
              <a:rPr lang="en-US" dirty="0">
                <a:solidFill>
                  <a:schemeClr val="tx2">
                    <a:lumMod val="50000"/>
                  </a:schemeClr>
                </a:solidFill>
              </a:rPr>
              <a:t>This will further exacerbate existing tissue ischemia and oedema, contributing to ongoing damage to organs.</a:t>
            </a:r>
          </a:p>
          <a:p>
            <a:pPr lvl="0" algn="l" rtl="0"/>
            <a:r>
              <a:rPr lang="en-US" dirty="0"/>
              <a:t>At the capillary level, the activation of coagulation that is occurring in many tissue beds results in consumption of both platelets and coagulation factors, leading to abnormal clotting with thrombocytopenia and prolonged prothrombin and activated partial thromboplastin times.</a:t>
            </a:r>
          </a:p>
          <a:p>
            <a:pPr algn="l" rtl="0"/>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714356"/>
            <a:ext cx="8540750" cy="5384819"/>
          </a:xfrm>
          <a:solidFill>
            <a:srgbClr val="971985"/>
          </a:solidFill>
        </p:spPr>
        <p:txBody>
          <a:bodyPr>
            <a:normAutofit fontScale="85000" lnSpcReduction="10000"/>
          </a:bodyPr>
          <a:lstStyle/>
          <a:p>
            <a:pPr lvl="0" algn="l" rtl="0"/>
            <a:r>
              <a:rPr lang="en-US" dirty="0"/>
              <a:t>A parallel activation of the </a:t>
            </a:r>
            <a:r>
              <a:rPr lang="en-US" dirty="0" err="1"/>
              <a:t>fibrinolytic</a:t>
            </a:r>
            <a:r>
              <a:rPr lang="en-US" dirty="0"/>
              <a:t> pathway via </a:t>
            </a:r>
            <a:r>
              <a:rPr lang="en-US" dirty="0" err="1"/>
              <a:t>plasminogen</a:t>
            </a:r>
            <a:r>
              <a:rPr lang="en-US" dirty="0"/>
              <a:t> results in a breakdown of these </a:t>
            </a:r>
            <a:r>
              <a:rPr lang="en-US" dirty="0" err="1"/>
              <a:t>intracapillary</a:t>
            </a:r>
            <a:r>
              <a:rPr lang="en-US" dirty="0"/>
              <a:t> clots and an elevation in the circulating levels of </a:t>
            </a:r>
            <a:r>
              <a:rPr lang="en-US" u="sng" dirty="0"/>
              <a:t>fibrin</a:t>
            </a:r>
            <a:r>
              <a:rPr lang="en-US" dirty="0"/>
              <a:t> and </a:t>
            </a:r>
            <a:r>
              <a:rPr lang="en-US" u="sng" dirty="0"/>
              <a:t>fibrinogen</a:t>
            </a:r>
            <a:r>
              <a:rPr lang="en-US" dirty="0"/>
              <a:t> </a:t>
            </a:r>
            <a:r>
              <a:rPr lang="en-US" b="1" dirty="0"/>
              <a:t>(</a:t>
            </a:r>
            <a:r>
              <a:rPr lang="en-US" b="1" dirty="0">
                <a:solidFill>
                  <a:schemeClr val="tx2">
                    <a:lumMod val="50000"/>
                  </a:schemeClr>
                </a:solidFill>
              </a:rPr>
              <a:t>D-</a:t>
            </a:r>
            <a:r>
              <a:rPr lang="en-US" b="1" dirty="0" err="1">
                <a:solidFill>
                  <a:schemeClr val="tx2">
                    <a:lumMod val="50000"/>
                  </a:schemeClr>
                </a:solidFill>
              </a:rPr>
              <a:t>dimers</a:t>
            </a:r>
            <a:r>
              <a:rPr lang="en-US" b="1" dirty="0"/>
              <a:t>)</a:t>
            </a:r>
            <a:r>
              <a:rPr lang="en-US" b="1" dirty="0" smtClean="0"/>
              <a:t>. ( </a:t>
            </a:r>
            <a:r>
              <a:rPr lang="en-US" b="1" dirty="0" err="1" smtClean="0"/>
              <a:t>d-dimer</a:t>
            </a:r>
            <a:r>
              <a:rPr lang="en-US" b="1" dirty="0" smtClean="0"/>
              <a:t> is diagnostic )</a:t>
            </a:r>
            <a:endParaRPr lang="en-US" dirty="0" smtClean="0"/>
          </a:p>
          <a:p>
            <a:pPr lvl="0" algn="l" rtl="0"/>
            <a:r>
              <a:rPr lang="en-US" dirty="0"/>
              <a:t>The somewhat paradoxical finding of increased capillary coagulation and systemic anti-coagulation on a  background of thrombocytopenia and elevated levels of D-</a:t>
            </a:r>
            <a:r>
              <a:rPr lang="en-US" dirty="0" err="1"/>
              <a:t>dimers</a:t>
            </a:r>
            <a:r>
              <a:rPr lang="en-US" dirty="0"/>
              <a:t> is referred to as </a:t>
            </a:r>
            <a:r>
              <a:rPr lang="en-US" i="1" dirty="0">
                <a:solidFill>
                  <a:srgbClr val="FF0000"/>
                </a:solidFill>
              </a:rPr>
              <a:t>disseminated intravascular coagulation </a:t>
            </a:r>
            <a:r>
              <a:rPr lang="en-US" b="1" dirty="0">
                <a:solidFill>
                  <a:srgbClr val="FF0000"/>
                </a:solidFill>
              </a:rPr>
              <a:t>(DIC).</a:t>
            </a:r>
            <a:endParaRPr lang="en-US" dirty="0">
              <a:solidFill>
                <a:srgbClr val="FF0000"/>
              </a:solidFill>
            </a:endParaRPr>
          </a:p>
          <a:p>
            <a:pPr lvl="0" algn="l" rtl="0"/>
            <a:r>
              <a:rPr lang="en-US" dirty="0"/>
              <a:t>This serious abnormality of coagulation is uncommon and tends to be associated with more severe cases of shock, especially if there is underlying </a:t>
            </a:r>
            <a:r>
              <a:rPr lang="en-US" dirty="0" smtClean="0"/>
              <a:t>sepsis ( late shock )</a:t>
            </a:r>
          </a:p>
          <a:p>
            <a:pPr algn="l"/>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CELLULAR FUCNTION</a:t>
            </a:r>
            <a:endParaRPr lang="x-none" u="sng" dirty="0"/>
          </a:p>
        </p:txBody>
      </p:sp>
      <p:sp>
        <p:nvSpPr>
          <p:cNvPr id="3" name="Content Placeholder 2"/>
          <p:cNvSpPr>
            <a:spLocks noGrp="1"/>
          </p:cNvSpPr>
          <p:nvPr>
            <p:ph idx="1"/>
          </p:nvPr>
        </p:nvSpPr>
        <p:spPr>
          <a:xfrm>
            <a:off x="301625" y="1357298"/>
            <a:ext cx="8540750" cy="5000660"/>
          </a:xfrm>
          <a:solidFill>
            <a:schemeClr val="tx2">
              <a:lumMod val="10000"/>
            </a:schemeClr>
          </a:solidFill>
        </p:spPr>
        <p:txBody>
          <a:bodyPr>
            <a:normAutofit fontScale="70000" lnSpcReduction="20000"/>
          </a:bodyPr>
          <a:lstStyle/>
          <a:p>
            <a:pPr lvl="0" algn="l" rtl="0"/>
            <a:r>
              <a:rPr lang="en-US" dirty="0" smtClean="0">
                <a:solidFill>
                  <a:srgbClr val="E6B9B8"/>
                </a:solidFill>
              </a:rPr>
              <a:t>Hypoxia </a:t>
            </a:r>
            <a:r>
              <a:rPr lang="en-US" dirty="0">
                <a:solidFill>
                  <a:srgbClr val="E6B9B8"/>
                </a:solidFill>
              </a:rPr>
              <a:t>result in anaerobic metabolism with limited ATP production (the energy source for the majority of active processes within the cell ) with continuous lactic acid accumulation in the systemic circulation and can be monitored biochemically( </a:t>
            </a:r>
            <a:r>
              <a:rPr lang="en-US" b="1" i="1" dirty="0">
                <a:solidFill>
                  <a:srgbClr val="E6B9B8"/>
                </a:solidFill>
              </a:rPr>
              <a:t>lactic acidosis </a:t>
            </a:r>
            <a:r>
              <a:rPr lang="en-US" dirty="0" smtClean="0">
                <a:solidFill>
                  <a:srgbClr val="E6B9B8"/>
                </a:solidFill>
              </a:rPr>
              <a:t>) (if persistent high levels of lactic acid in blood reflect uncompensated shock and non-responding to treatment)</a:t>
            </a:r>
          </a:p>
          <a:p>
            <a:pPr lvl="0" algn="l" rtl="0"/>
            <a:r>
              <a:rPr lang="en-US" dirty="0">
                <a:solidFill>
                  <a:srgbClr val="E6B9B8"/>
                </a:solidFill>
              </a:rPr>
              <a:t>In the absence of significant renal or liver disease, serum lactate concentration is a useful marker of cellular hypoxia and systemic oxygen debt.</a:t>
            </a:r>
          </a:p>
          <a:p>
            <a:pPr lvl="0" algn="l" rtl="0"/>
            <a:r>
              <a:rPr lang="en-US" u="sng" dirty="0">
                <a:solidFill>
                  <a:srgbClr val="E6B9B8"/>
                </a:solidFill>
              </a:rPr>
              <a:t>Sodium</a:t>
            </a:r>
            <a:r>
              <a:rPr lang="en-US" dirty="0">
                <a:solidFill>
                  <a:srgbClr val="E6B9B8"/>
                </a:solidFill>
              </a:rPr>
              <a:t> is a  predominantly extracellular ion and the cell membrane 'sodium pump' is central to the maintenance of cellular homeostasis.</a:t>
            </a:r>
          </a:p>
          <a:p>
            <a:pPr lvl="0" algn="l" rtl="0"/>
            <a:r>
              <a:rPr lang="en-US" dirty="0">
                <a:solidFill>
                  <a:srgbClr val="E6B9B8"/>
                </a:solidFill>
              </a:rPr>
              <a:t>The movement of the sodium ion against a concentration gradient is an active process requiring ATP.</a:t>
            </a:r>
          </a:p>
          <a:p>
            <a:pPr lvl="0" algn="l" rtl="0"/>
            <a:r>
              <a:rPr lang="en-US" dirty="0">
                <a:solidFill>
                  <a:srgbClr val="E6B9B8"/>
                </a:solidFill>
              </a:rPr>
              <a:t>Any reduction  in the ATP supply will lead to </a:t>
            </a:r>
            <a:r>
              <a:rPr lang="en-US" b="1" i="1" dirty="0">
                <a:solidFill>
                  <a:srgbClr val="E6B9B8"/>
                </a:solidFill>
              </a:rPr>
              <a:t>intracellular accumulation of sodium</a:t>
            </a:r>
            <a:r>
              <a:rPr lang="en-US" dirty="0">
                <a:solidFill>
                  <a:srgbClr val="E6B9B8"/>
                </a:solidFill>
              </a:rPr>
              <a:t>.</a:t>
            </a:r>
          </a:p>
          <a:p>
            <a:pPr lvl="0" algn="l" rtl="0"/>
            <a:r>
              <a:rPr lang="en-US" dirty="0">
                <a:solidFill>
                  <a:srgbClr val="E6B9B8"/>
                </a:solidFill>
              </a:rPr>
              <a:t>This in turn results in an osmotic gradient across the cell membrane, encouraging cell </a:t>
            </a:r>
            <a:r>
              <a:rPr lang="en-US" dirty="0" err="1">
                <a:solidFill>
                  <a:srgbClr val="E6B9B8"/>
                </a:solidFill>
              </a:rPr>
              <a:t>oedema</a:t>
            </a:r>
            <a:r>
              <a:rPr lang="en-US" dirty="0" smtClean="0">
                <a:solidFill>
                  <a:srgbClr val="E6B9B8"/>
                </a:solidFill>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p:cTn id="47"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grpId="0"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 calcmode="lin" valueType="num">
                                      <p:cBhvr>
                                        <p:cTn id="63"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28596" y="1428736"/>
          <a:ext cx="8429652" cy="4643470"/>
        </p:xfrm>
        <a:graphic>
          <a:graphicData uri="http://schemas.openxmlformats.org/drawingml/2006/table">
            <a:tbl>
              <a:tblPr/>
              <a:tblGrid>
                <a:gridCol w="8429652"/>
              </a:tblGrid>
              <a:tr h="1619815">
                <a:tc>
                  <a:txBody>
                    <a:bodyPr/>
                    <a:lstStyle/>
                    <a:p>
                      <a:pPr algn="l" rtl="0">
                        <a:spcAft>
                          <a:spcPts val="0"/>
                        </a:spcAft>
                      </a:pPr>
                      <a:endParaRPr lang="en-US" sz="2800" dirty="0">
                        <a:latin typeface="Arial"/>
                        <a:ea typeface="Times New Roman"/>
                        <a:cs typeface="Arial"/>
                      </a:endParaRPr>
                    </a:p>
                    <a:p>
                      <a:pPr algn="l" rtl="0">
                        <a:spcAft>
                          <a:spcPts val="0"/>
                        </a:spcAft>
                      </a:pPr>
                      <a:r>
                        <a:rPr lang="en-US" sz="2800" b="1" dirty="0">
                          <a:latin typeface="Arial"/>
                          <a:ea typeface="Times New Roman"/>
                          <a:cs typeface="Arial"/>
                        </a:rPr>
                        <a:t>    </a:t>
                      </a:r>
                      <a:r>
                        <a:rPr lang="en-US" sz="3200" b="1" dirty="0">
                          <a:latin typeface="Arial"/>
                          <a:ea typeface="Times New Roman"/>
                          <a:cs typeface="Arial"/>
                        </a:rPr>
                        <a:t>DEFINITION OF SHOCK</a:t>
                      </a:r>
                      <a:endParaRPr lang="en-US" sz="20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3023655">
                <a:tc>
                  <a:txBody>
                    <a:bodyPr/>
                    <a:lstStyle/>
                    <a:p>
                      <a:pPr algn="l" rtl="0">
                        <a:spcAft>
                          <a:spcPts val="0"/>
                        </a:spcAft>
                      </a:pPr>
                      <a:endParaRPr lang="en-US" sz="2800" dirty="0">
                        <a:latin typeface="Arial"/>
                        <a:ea typeface="Times New Roman"/>
                        <a:cs typeface="Arial"/>
                      </a:endParaRPr>
                    </a:p>
                    <a:p>
                      <a:pPr marL="342900" lvl="0" indent="-342900" algn="l" rtl="0">
                        <a:spcAft>
                          <a:spcPts val="0"/>
                        </a:spcAft>
                        <a:buFont typeface="Wingdings"/>
                        <a:buChar char=""/>
                      </a:pPr>
                      <a:r>
                        <a:rPr lang="en-US" sz="2800" dirty="0">
                          <a:latin typeface="Arial"/>
                          <a:ea typeface="Times New Roman"/>
                          <a:cs typeface="Arial"/>
                        </a:rPr>
                        <a:t>Shock is an imbalance between oxygen delivery and demand, resulting in cellular dysfunction and death, which is reflected in organ failure.</a:t>
                      </a:r>
                      <a:endParaRPr lang="en-US" sz="2000" dirty="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994799"/>
            <a:ext cx="8540750" cy="5170505"/>
          </a:xfrm>
          <a:solidFill>
            <a:schemeClr val="tx2">
              <a:lumMod val="10000"/>
            </a:schemeClr>
          </a:solidFill>
        </p:spPr>
        <p:txBody>
          <a:bodyPr>
            <a:normAutofit/>
          </a:bodyPr>
          <a:lstStyle/>
          <a:p>
            <a:pPr lvl="0" algn="l" rtl="0"/>
            <a:r>
              <a:rPr lang="en-US" dirty="0"/>
              <a:t>When this is combined with the failure of other </a:t>
            </a:r>
            <a:r>
              <a:rPr lang="en-US" dirty="0">
                <a:solidFill>
                  <a:srgbClr val="E6B9B8"/>
                </a:solidFill>
              </a:rPr>
              <a:t>vital cell functions and the breakdown of lysosomal membranes, leading to the release of enzymes, cell death becomes the inevitable consequence.</a:t>
            </a:r>
          </a:p>
          <a:p>
            <a:pPr lvl="0" algn="l" rtl="0"/>
            <a:r>
              <a:rPr lang="en-US" dirty="0">
                <a:solidFill>
                  <a:srgbClr val="E6B9B8"/>
                </a:solidFill>
              </a:rPr>
              <a:t>If the pathophysiological changes responsible for these cellular alterations are widespread and remain uncorrected, multiple organ failure (</a:t>
            </a:r>
            <a:r>
              <a:rPr lang="en-US" b="1" dirty="0">
                <a:solidFill>
                  <a:srgbClr val="E6B9B8"/>
                </a:solidFill>
              </a:rPr>
              <a:t>MOF</a:t>
            </a:r>
            <a:r>
              <a:rPr lang="en-US" dirty="0">
                <a:solidFill>
                  <a:srgbClr val="E6B9B8"/>
                </a:solidFill>
              </a:rPr>
              <a:t>) supervenes and recovery is unlikely.</a:t>
            </a:r>
          </a:p>
          <a:p>
            <a:pPr algn="l"/>
            <a:endParaRPr lang="x-none" dirty="0">
              <a:solidFill>
                <a:srgbClr val="E6B9B8"/>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graphicFrame>
        <p:nvGraphicFramePr>
          <p:cNvPr id="4" name="Content Placeholder 3"/>
          <p:cNvGraphicFramePr>
            <a:graphicFrameLocks noGrp="1"/>
          </p:cNvGraphicFramePr>
          <p:nvPr>
            <p:ph idx="1"/>
          </p:nvPr>
        </p:nvGraphicFramePr>
        <p:xfrm>
          <a:off x="457200" y="1600200"/>
          <a:ext cx="8258204" cy="3043246"/>
        </p:xfrm>
        <a:graphic>
          <a:graphicData uri="http://schemas.openxmlformats.org/drawingml/2006/table">
            <a:tbl>
              <a:tblPr rtl="1" firstRow="1" bandRow="1">
                <a:tableStyleId>{616DA210-FB5B-4158-B5E0-FEB733F419BA}</a:tableStyleId>
              </a:tblPr>
              <a:tblGrid>
                <a:gridCol w="8258204"/>
              </a:tblGrid>
              <a:tr h="1217298">
                <a:tc>
                  <a:txBody>
                    <a:bodyPr/>
                    <a:lstStyle/>
                    <a:p>
                      <a:pPr marL="457200" algn="l" rtl="0">
                        <a:lnSpc>
                          <a:spcPct val="115000"/>
                        </a:lnSpc>
                        <a:spcAft>
                          <a:spcPts val="0"/>
                        </a:spcAft>
                      </a:pPr>
                      <a:endParaRPr lang="en-US" sz="1400" dirty="0"/>
                    </a:p>
                    <a:p>
                      <a:pPr marL="457200" algn="l" rtl="0">
                        <a:lnSpc>
                          <a:spcPct val="115000"/>
                        </a:lnSpc>
                        <a:spcAft>
                          <a:spcPts val="0"/>
                        </a:spcAft>
                      </a:pPr>
                      <a:r>
                        <a:rPr lang="en-US" sz="3600" dirty="0"/>
                        <a:t>METABOLIC MONITORING IN SHOCK</a:t>
                      </a:r>
                      <a:endParaRPr lang="en-US" sz="2800" dirty="0">
                        <a:latin typeface="Calibri"/>
                        <a:ea typeface="Times New Roman"/>
                        <a:cs typeface="Arial"/>
                      </a:endParaRPr>
                    </a:p>
                  </a:txBody>
                  <a:tcPr marL="68580" marR="68580" marT="0" marB="0"/>
                </a:tc>
              </a:tr>
              <a:tr h="1825948">
                <a:tc>
                  <a:txBody>
                    <a:bodyPr/>
                    <a:lstStyle/>
                    <a:p>
                      <a:pPr marL="457200" algn="l" rtl="0">
                        <a:lnSpc>
                          <a:spcPct val="115000"/>
                        </a:lnSpc>
                        <a:spcAft>
                          <a:spcPts val="0"/>
                        </a:spcAft>
                      </a:pPr>
                      <a:endParaRPr lang="en-US" sz="1400" dirty="0"/>
                    </a:p>
                    <a:p>
                      <a:pPr marL="342900" lvl="0" indent="-342900" algn="l" rtl="0">
                        <a:lnSpc>
                          <a:spcPct val="115000"/>
                        </a:lnSpc>
                        <a:spcAft>
                          <a:spcPts val="0"/>
                        </a:spcAft>
                        <a:buFont typeface="Symbol"/>
                        <a:buChar char=""/>
                      </a:pPr>
                      <a:r>
                        <a:rPr lang="en-US" sz="2400" b="1" dirty="0">
                          <a:solidFill>
                            <a:srgbClr val="72045A"/>
                          </a:solidFill>
                          <a:effectLst>
                            <a:outerShdw blurRad="38100" dist="38100" dir="2700000" algn="tl">
                              <a:srgbClr val="000000">
                                <a:alpha val="43137"/>
                              </a:srgbClr>
                            </a:outerShdw>
                          </a:effectLst>
                        </a:rPr>
                        <a:t>Regular arterial blood gas sampling, with measurement of </a:t>
                      </a:r>
                      <a:r>
                        <a:rPr lang="en-US" sz="2400" b="1" dirty="0">
                          <a:solidFill>
                            <a:schemeClr val="tx2">
                              <a:lumMod val="75000"/>
                            </a:schemeClr>
                          </a:solidFill>
                          <a:effectLst>
                            <a:outerShdw blurRad="38100" dist="38100" dir="2700000" algn="tl">
                              <a:srgbClr val="000000">
                                <a:alpha val="43137"/>
                              </a:srgbClr>
                            </a:outerShdw>
                          </a:effectLst>
                        </a:rPr>
                        <a:t>acid-base status </a:t>
                      </a:r>
                      <a:r>
                        <a:rPr lang="en-US" sz="2400" b="1" dirty="0">
                          <a:solidFill>
                            <a:srgbClr val="72045A"/>
                          </a:solidFill>
                          <a:effectLst>
                            <a:outerShdw blurRad="38100" dist="38100" dir="2700000" algn="tl">
                              <a:srgbClr val="000000">
                                <a:alpha val="43137"/>
                              </a:srgbClr>
                            </a:outerShdw>
                          </a:effectLst>
                        </a:rPr>
                        <a:t>and </a:t>
                      </a:r>
                      <a:r>
                        <a:rPr lang="en-US" sz="2400" b="1" dirty="0">
                          <a:solidFill>
                            <a:schemeClr val="tx2">
                              <a:lumMod val="75000"/>
                            </a:schemeClr>
                          </a:solidFill>
                          <a:effectLst>
                            <a:outerShdw blurRad="38100" dist="38100" dir="2700000" algn="tl">
                              <a:srgbClr val="000000">
                                <a:alpha val="43137"/>
                              </a:srgbClr>
                            </a:outerShdw>
                          </a:effectLst>
                        </a:rPr>
                        <a:t>serum lactate concentration</a:t>
                      </a:r>
                      <a:r>
                        <a:rPr lang="en-US" sz="2400" b="1" dirty="0">
                          <a:solidFill>
                            <a:srgbClr val="72045A"/>
                          </a:solidFill>
                          <a:effectLst>
                            <a:outerShdw blurRad="38100" dist="38100" dir="2700000" algn="tl">
                              <a:srgbClr val="000000">
                                <a:alpha val="43137"/>
                              </a:srgbClr>
                            </a:outerShdw>
                          </a:effectLst>
                        </a:rPr>
                        <a:t>, will assist the physician in assessing the effectiveness of resuscitation.</a:t>
                      </a:r>
                      <a:endParaRPr lang="en-US" sz="1800" b="1" dirty="0">
                        <a:solidFill>
                          <a:srgbClr val="72045A"/>
                        </a:solidFill>
                        <a:effectLst>
                          <a:outerShdw blurRad="38100" dist="38100" dir="2700000" algn="tl">
                            <a:srgbClr val="000000">
                              <a:alpha val="43137"/>
                            </a:srgbClr>
                          </a:outerShdw>
                        </a:effectLst>
                        <a:latin typeface="Calibri"/>
                        <a:ea typeface="Times New Roman"/>
                        <a:cs typeface="Arial"/>
                      </a:endParaRPr>
                    </a:p>
                  </a:txBody>
                  <a:tcPr marL="68580" marR="68580" marT="0" marB="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path path="circle">
                        <a:fillToRect l="100000" t="100000"/>
                      </a:path>
                      <a:tileRect r="-100000" b="-100000"/>
                    </a:gradFill>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 calcmode="lin" valueType="num">
                                      <p:cBhvr>
                                        <p:cTn id="17" dur="500" fill="hold"/>
                                        <p:tgtEl>
                                          <p:spTgt spid="4"/>
                                        </p:tgtEl>
                                        <p:attrNameLst>
                                          <p:attrName>style.rotation</p:attrName>
                                        </p:attrNameLst>
                                      </p:cBhvr>
                                      <p:tavLst>
                                        <p:tav tm="0">
                                          <p:val>
                                            <p:fltVal val="360"/>
                                          </p:val>
                                        </p:tav>
                                        <p:tav tm="100000">
                                          <p:val>
                                            <p:fltVal val="0"/>
                                          </p:val>
                                        </p:tav>
                                      </p:tavLst>
                                    </p:anim>
                                    <p:animEffect transition="in" filter="fade">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b="1" dirty="0" smtClean="0"/>
              <a:t>NEUROHUMORAL RESPONSE</a:t>
            </a:r>
            <a:endParaRPr lang="x-none" dirty="0"/>
          </a:p>
        </p:txBody>
      </p:sp>
      <p:sp>
        <p:nvSpPr>
          <p:cNvPr id="3" name="Content Placeholder 2"/>
          <p:cNvSpPr>
            <a:spLocks noGrp="1"/>
          </p:cNvSpPr>
          <p:nvPr>
            <p:ph idx="1"/>
          </p:nvPr>
        </p:nvSpPr>
        <p:spPr>
          <a:solidFill>
            <a:srgbClr val="000000"/>
          </a:solidFill>
        </p:spPr>
        <p:txBody>
          <a:bodyPr>
            <a:normAutofit fontScale="85000" lnSpcReduction="10000"/>
          </a:bodyPr>
          <a:lstStyle/>
          <a:p>
            <a:pPr lvl="0" algn="l" rtl="0"/>
            <a:r>
              <a:rPr lang="en-US" dirty="0" smtClean="0">
                <a:solidFill>
                  <a:srgbClr val="E6B9B8"/>
                </a:solidFill>
              </a:rPr>
              <a:t>Many </a:t>
            </a:r>
            <a:r>
              <a:rPr lang="en-US" dirty="0">
                <a:solidFill>
                  <a:srgbClr val="E6B9B8"/>
                </a:solidFill>
              </a:rPr>
              <a:t>of the clinical signs of shock reflect the central nervous system's attempt to preserve oxygen delivery to vital tissues by maintaining </a:t>
            </a:r>
          </a:p>
          <a:p>
            <a:pPr marL="1314450" lvl="2" indent="-514350" algn="l" rtl="0">
              <a:buFont typeface="+mj-lt"/>
              <a:buAutoNum type="arabicPeriod"/>
            </a:pPr>
            <a:r>
              <a:rPr lang="en-US" dirty="0">
                <a:solidFill>
                  <a:srgbClr val="E6B9B8"/>
                </a:solidFill>
              </a:rPr>
              <a:t>An adequate circulating blood volume </a:t>
            </a:r>
          </a:p>
          <a:p>
            <a:pPr marL="1314450" lvl="2" indent="-514350" algn="l" rtl="0">
              <a:buFont typeface="+mj-lt"/>
              <a:buAutoNum type="arabicPeriod"/>
            </a:pPr>
            <a:r>
              <a:rPr lang="en-US" dirty="0">
                <a:solidFill>
                  <a:srgbClr val="E6B9B8"/>
                </a:solidFill>
              </a:rPr>
              <a:t>Cardiac output </a:t>
            </a:r>
          </a:p>
          <a:p>
            <a:pPr marL="1314450" lvl="2" indent="-514350" algn="l" rtl="0">
              <a:buFont typeface="+mj-lt"/>
              <a:buAutoNum type="arabicPeriod"/>
            </a:pPr>
            <a:r>
              <a:rPr lang="en-US" dirty="0">
                <a:solidFill>
                  <a:srgbClr val="E6B9B8"/>
                </a:solidFill>
              </a:rPr>
              <a:t>Perfusion pressure.</a:t>
            </a:r>
          </a:p>
          <a:p>
            <a:pPr lvl="0" algn="l" rtl="0"/>
            <a:r>
              <a:rPr lang="en-US" dirty="0" smtClean="0">
                <a:solidFill>
                  <a:srgbClr val="E6B9B8"/>
                </a:solidFill>
              </a:rPr>
              <a:t>Multiple afferent inputs (arterial and venous pressures, vascular volume, </a:t>
            </a:r>
            <a:r>
              <a:rPr lang="en-US" dirty="0" err="1" smtClean="0">
                <a:solidFill>
                  <a:srgbClr val="E6B9B8"/>
                </a:solidFill>
              </a:rPr>
              <a:t>osmolality</a:t>
            </a:r>
            <a:r>
              <a:rPr lang="en-US" dirty="0" smtClean="0">
                <a:solidFill>
                  <a:srgbClr val="E6B9B8"/>
                </a:solidFill>
              </a:rPr>
              <a:t>, acidosis, pain, anxiety and tissue damage) trigger </a:t>
            </a:r>
            <a:r>
              <a:rPr lang="en-US" dirty="0">
                <a:solidFill>
                  <a:srgbClr val="E6B9B8"/>
                </a:solidFill>
              </a:rPr>
              <a:t>an increase in sympathetic outflow activity, leading to peripheral sympathetic stimulation and increased circulating </a:t>
            </a:r>
            <a:r>
              <a:rPr lang="en-US" i="1" u="sng" dirty="0" err="1">
                <a:solidFill>
                  <a:srgbClr val="E6B9B8"/>
                </a:solidFill>
              </a:rPr>
              <a:t>catecholamines</a:t>
            </a:r>
            <a:r>
              <a:rPr lang="en-US" dirty="0">
                <a:solidFill>
                  <a:srgbClr val="E6B9B8"/>
                </a:solidFill>
              </a:rPr>
              <a:t> from the </a:t>
            </a:r>
            <a:r>
              <a:rPr lang="en-US" b="1" dirty="0">
                <a:solidFill>
                  <a:srgbClr val="E6B9B8"/>
                </a:solidFill>
              </a:rPr>
              <a:t>adrenal glands</a:t>
            </a:r>
            <a:r>
              <a:rPr lang="en-US" dirty="0">
                <a:solidFill>
                  <a:srgbClr val="E6B9B8"/>
                </a:solidFill>
              </a:rPr>
              <a:t>.</a:t>
            </a:r>
          </a:p>
          <a:p>
            <a:pPr algn="l" rtl="0"/>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Effect transition="in" filter="fade">
                                      <p:cBhvr>
                                        <p:cTn id="16" dur="100"/>
                                        <p:tgtEl>
                                          <p:spTgt spid="3">
                                            <p:bg/>
                                          </p:spTgt>
                                        </p:tgtEl>
                                      </p:cBhvr>
                                    </p:animEffect>
                                    <p:anim calcmode="lin" valueType="num">
                                      <p:cBhvr>
                                        <p:cTn id="17" dur="400" fill="hold"/>
                                        <p:tgtEl>
                                          <p:spTgt spid="3">
                                            <p:bg/>
                                          </p:spTgt>
                                        </p:tgtEl>
                                        <p:attrNameLst>
                                          <p:attrName>ppt_x</p:attrName>
                                        </p:attrNameLst>
                                      </p:cBhvr>
                                      <p:tavLst>
                                        <p:tav tm="0">
                                          <p:val>
                                            <p:strVal val="#ppt_x"/>
                                          </p:val>
                                        </p:tav>
                                        <p:tav tm="100000">
                                          <p:val>
                                            <p:strVal val="#ppt_x"/>
                                          </p:val>
                                        </p:tav>
                                      </p:tavLst>
                                    </p:anim>
                                    <p:anim calcmode="lin" valueType="num">
                                      <p:cBhvr>
                                        <p:cTn id="18" dur="400" fill="hold"/>
                                        <p:tgtEl>
                                          <p:spTgt spid="3">
                                            <p:bg/>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bg/>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bg/>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
                                        <p:tgtEl>
                                          <p:spTgt spid="3">
                                            <p:txEl>
                                              <p:pRg st="0" end="0"/>
                                            </p:txEl>
                                          </p:spTgt>
                                        </p:tgtEl>
                                      </p:cBhvr>
                                    </p:animEffect>
                                    <p:anim calcmode="lin" valueType="num">
                                      <p:cBhvr>
                                        <p:cTn id="26"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100"/>
                                        <p:tgtEl>
                                          <p:spTgt spid="3">
                                            <p:txEl>
                                              <p:pRg st="1" end="1"/>
                                            </p:txEl>
                                          </p:spTgt>
                                        </p:tgtEl>
                                      </p:cBhvr>
                                    </p:animEffect>
                                    <p:anim calcmode="lin" valueType="num">
                                      <p:cBhvr>
                                        <p:cTn id="35"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100"/>
                                        <p:tgtEl>
                                          <p:spTgt spid="3">
                                            <p:txEl>
                                              <p:pRg st="2" end="2"/>
                                            </p:txEl>
                                          </p:spTgt>
                                        </p:tgtEl>
                                      </p:cBhvr>
                                    </p:animEffect>
                                    <p:anim calcmode="lin" valueType="num">
                                      <p:cBhvr>
                                        <p:cTn id="44"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fade">
                                      <p:cBhvr>
                                        <p:cTn id="52" dur="100"/>
                                        <p:tgtEl>
                                          <p:spTgt spid="3">
                                            <p:txEl>
                                              <p:pRg st="3" end="3"/>
                                            </p:txEl>
                                          </p:spTgt>
                                        </p:tgtEl>
                                      </p:cBhvr>
                                    </p:animEffect>
                                    <p:anim calcmode="lin" valueType="num">
                                      <p:cBhvr>
                                        <p:cTn id="53"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4"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fade">
                                      <p:cBhvr>
                                        <p:cTn id="61" dur="100"/>
                                        <p:tgtEl>
                                          <p:spTgt spid="3">
                                            <p:txEl>
                                              <p:pRg st="4" end="4"/>
                                            </p:txEl>
                                          </p:spTgt>
                                        </p:tgtEl>
                                      </p:cBhvr>
                                    </p:animEffect>
                                    <p:anim calcmode="lin" valueType="num">
                                      <p:cBhvr>
                                        <p:cTn id="62"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63"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428736"/>
            <a:ext cx="8540750" cy="4757758"/>
          </a:xfrm>
          <a:solidFill>
            <a:srgbClr val="000000"/>
          </a:solidFill>
        </p:spPr>
        <p:txBody>
          <a:bodyPr>
            <a:normAutofit fontScale="85000" lnSpcReduction="20000"/>
          </a:bodyPr>
          <a:lstStyle/>
          <a:p>
            <a:pPr lvl="0" algn="l" rtl="0"/>
            <a:r>
              <a:rPr lang="en-US" dirty="0">
                <a:solidFill>
                  <a:srgbClr val="E6B9B8"/>
                </a:solidFill>
              </a:rPr>
              <a:t>This increase in sympathetic activity results in a diversion of blood from the renal cortex to the medulla and stimulates the </a:t>
            </a:r>
            <a:r>
              <a:rPr lang="en-US" dirty="0" err="1">
                <a:solidFill>
                  <a:srgbClr val="E6B9B8"/>
                </a:solidFill>
              </a:rPr>
              <a:t>juxtaglomerular</a:t>
            </a:r>
            <a:r>
              <a:rPr lang="en-US" dirty="0">
                <a:solidFill>
                  <a:srgbClr val="E6B9B8"/>
                </a:solidFill>
              </a:rPr>
              <a:t> cells to release </a:t>
            </a:r>
            <a:r>
              <a:rPr lang="en-US" b="1" dirty="0">
                <a:solidFill>
                  <a:srgbClr val="E6B9B8"/>
                </a:solidFill>
              </a:rPr>
              <a:t>rennin</a:t>
            </a:r>
            <a:r>
              <a:rPr lang="en-US" dirty="0">
                <a:solidFill>
                  <a:srgbClr val="E6B9B8"/>
                </a:solidFill>
              </a:rPr>
              <a:t>.</a:t>
            </a:r>
          </a:p>
          <a:p>
            <a:pPr lvl="0" algn="l" rtl="0"/>
            <a:r>
              <a:rPr lang="en-US" dirty="0">
                <a:solidFill>
                  <a:srgbClr val="E6B9B8"/>
                </a:solidFill>
              </a:rPr>
              <a:t>This in turn activates the rennin-</a:t>
            </a:r>
            <a:r>
              <a:rPr lang="en-US" dirty="0" err="1">
                <a:solidFill>
                  <a:srgbClr val="E6B9B8"/>
                </a:solidFill>
              </a:rPr>
              <a:t>angiotensin</a:t>
            </a:r>
            <a:r>
              <a:rPr lang="en-US" dirty="0">
                <a:solidFill>
                  <a:srgbClr val="E6B9B8"/>
                </a:solidFill>
              </a:rPr>
              <a:t> cascade, leading to elevated circulating levels of the  potent vasoconstrictor </a:t>
            </a:r>
            <a:r>
              <a:rPr lang="en-US" b="1" i="1" u="sng" dirty="0" err="1">
                <a:solidFill>
                  <a:srgbClr val="E6B9B8"/>
                </a:solidFill>
              </a:rPr>
              <a:t>angiotensin</a:t>
            </a:r>
            <a:r>
              <a:rPr lang="en-US" b="1" i="1" u="sng" dirty="0">
                <a:solidFill>
                  <a:srgbClr val="E6B9B8"/>
                </a:solidFill>
              </a:rPr>
              <a:t> II</a:t>
            </a:r>
            <a:r>
              <a:rPr lang="en-US" i="1" u="sng" dirty="0">
                <a:solidFill>
                  <a:srgbClr val="E6B9B8"/>
                </a:solidFill>
              </a:rPr>
              <a:t>.</a:t>
            </a:r>
            <a:endParaRPr lang="en-US" dirty="0">
              <a:solidFill>
                <a:srgbClr val="E6B9B8"/>
              </a:solidFill>
            </a:endParaRPr>
          </a:p>
          <a:p>
            <a:pPr lvl="0" algn="l" rtl="0"/>
            <a:r>
              <a:rPr lang="en-US" dirty="0">
                <a:solidFill>
                  <a:srgbClr val="E6B9B8"/>
                </a:solidFill>
              </a:rPr>
              <a:t>In the attempt to maintain the circulating blood volume, </a:t>
            </a:r>
            <a:r>
              <a:rPr lang="en-US" dirty="0" err="1">
                <a:solidFill>
                  <a:srgbClr val="E6B9B8"/>
                </a:solidFill>
              </a:rPr>
              <a:t>angiotensin</a:t>
            </a:r>
            <a:r>
              <a:rPr lang="en-US" dirty="0">
                <a:solidFill>
                  <a:srgbClr val="E6B9B8"/>
                </a:solidFill>
              </a:rPr>
              <a:t> I  stimulates the </a:t>
            </a:r>
            <a:r>
              <a:rPr lang="en-US" dirty="0" err="1">
                <a:solidFill>
                  <a:srgbClr val="E6B9B8"/>
                </a:solidFill>
              </a:rPr>
              <a:t>Adrenocortical</a:t>
            </a:r>
            <a:r>
              <a:rPr lang="en-US" dirty="0">
                <a:solidFill>
                  <a:srgbClr val="E6B9B8"/>
                </a:solidFill>
              </a:rPr>
              <a:t> release of </a:t>
            </a:r>
            <a:r>
              <a:rPr lang="en-US" b="1" i="1" u="sng" dirty="0" err="1">
                <a:solidFill>
                  <a:srgbClr val="E6B9B8"/>
                </a:solidFill>
              </a:rPr>
              <a:t>aldosterone</a:t>
            </a:r>
            <a:r>
              <a:rPr lang="en-US" dirty="0">
                <a:solidFill>
                  <a:srgbClr val="E6B9B8"/>
                </a:solidFill>
              </a:rPr>
              <a:t>, resulting in increased sodium and water retention.</a:t>
            </a:r>
          </a:p>
          <a:p>
            <a:pPr lvl="0" algn="l" rtl="0"/>
            <a:r>
              <a:rPr lang="en-US" dirty="0">
                <a:solidFill>
                  <a:srgbClr val="E6B9B8"/>
                </a:solidFill>
              </a:rPr>
              <a:t>This early endocrine response is followed by elevations in the concentrations of a number of other stress hormones</a:t>
            </a:r>
            <a:r>
              <a:rPr lang="en-US" dirty="0" smtClean="0">
                <a:solidFill>
                  <a:srgbClr val="E6B9B8"/>
                </a:solidFill>
              </a:rPr>
              <a:t>.</a:t>
            </a:r>
            <a:endParaRPr lang="en-US" dirty="0">
              <a:solidFill>
                <a:srgbClr val="E6B9B8"/>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to="" calcmode="lin" valueType="num">
                                      <p:cBhvr>
                                        <p:cTn id="7" dur="1" fill="hold"/>
                                        <p:tgtEl>
                                          <p:spTgt spid="3">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785794"/>
            <a:ext cx="8540750" cy="5313381"/>
          </a:xfrm>
          <a:solidFill>
            <a:srgbClr val="000000"/>
          </a:solidFill>
        </p:spPr>
        <p:txBody>
          <a:bodyPr>
            <a:normAutofit fontScale="85000" lnSpcReduction="10000"/>
          </a:bodyPr>
          <a:lstStyle/>
          <a:p>
            <a:pPr lvl="0" algn="l" rtl="0"/>
            <a:r>
              <a:rPr lang="en-US" b="1" i="1" u="sng" dirty="0" err="1" smtClean="0">
                <a:solidFill>
                  <a:srgbClr val="FF0000"/>
                </a:solidFill>
              </a:rPr>
              <a:t>Antidiuretic</a:t>
            </a:r>
            <a:r>
              <a:rPr lang="en-US" b="1" i="1" u="sng" dirty="0" smtClean="0">
                <a:solidFill>
                  <a:srgbClr val="FF0000"/>
                </a:solidFill>
              </a:rPr>
              <a:t> hormone</a:t>
            </a:r>
            <a:r>
              <a:rPr lang="en-US" b="1" dirty="0" smtClean="0">
                <a:solidFill>
                  <a:srgbClr val="FF0000"/>
                </a:solidFill>
              </a:rPr>
              <a:t> (</a:t>
            </a:r>
            <a:r>
              <a:rPr lang="en-US" b="1" dirty="0" smtClean="0">
                <a:solidFill>
                  <a:srgbClr val="E6B9B8"/>
                </a:solidFill>
              </a:rPr>
              <a:t>ADH) </a:t>
            </a:r>
            <a:r>
              <a:rPr lang="en-US" dirty="0" smtClean="0">
                <a:solidFill>
                  <a:srgbClr val="E6B9B8"/>
                </a:solidFill>
              </a:rPr>
              <a:t>acts on the distal tubules of the kidney to conserve water.</a:t>
            </a:r>
          </a:p>
          <a:p>
            <a:pPr lvl="0" algn="l" rtl="0"/>
            <a:r>
              <a:rPr lang="en-US" b="1" i="1" u="sng" dirty="0" err="1" smtClean="0">
                <a:solidFill>
                  <a:srgbClr val="E6B9B8"/>
                </a:solidFill>
              </a:rPr>
              <a:t>Adrenocorticotropic</a:t>
            </a:r>
            <a:r>
              <a:rPr lang="en-US" b="1" i="1" u="sng" dirty="0" smtClean="0">
                <a:solidFill>
                  <a:srgbClr val="E6B9B8"/>
                </a:solidFill>
              </a:rPr>
              <a:t> hormone</a:t>
            </a:r>
            <a:r>
              <a:rPr lang="en-US" b="1" dirty="0" smtClean="0">
                <a:solidFill>
                  <a:srgbClr val="E6B9B8"/>
                </a:solidFill>
              </a:rPr>
              <a:t> (ACTH) </a:t>
            </a:r>
            <a:r>
              <a:rPr lang="en-US" dirty="0" smtClean="0">
                <a:solidFill>
                  <a:srgbClr val="E6B9B8"/>
                </a:solidFill>
              </a:rPr>
              <a:t>stimulates the adrenal cortex to release </a:t>
            </a:r>
            <a:r>
              <a:rPr lang="en-US" dirty="0" err="1" smtClean="0">
                <a:solidFill>
                  <a:srgbClr val="E6B9B8"/>
                </a:solidFill>
              </a:rPr>
              <a:t>cortisol</a:t>
            </a:r>
            <a:r>
              <a:rPr lang="en-US" dirty="0" smtClean="0">
                <a:solidFill>
                  <a:srgbClr val="E6B9B8"/>
                </a:solidFill>
              </a:rPr>
              <a:t>, which plays a major role in the initial protection from the effects of </a:t>
            </a:r>
            <a:r>
              <a:rPr lang="en-US" dirty="0" err="1" smtClean="0">
                <a:solidFill>
                  <a:srgbClr val="E6B9B8"/>
                </a:solidFill>
              </a:rPr>
              <a:t>hypovolaemia</a:t>
            </a:r>
            <a:r>
              <a:rPr lang="en-US" dirty="0" smtClean="0">
                <a:solidFill>
                  <a:srgbClr val="E6B9B8"/>
                </a:solidFill>
              </a:rPr>
              <a:t>.</a:t>
            </a:r>
          </a:p>
          <a:p>
            <a:pPr lvl="0" algn="l" rtl="0"/>
            <a:r>
              <a:rPr lang="en-US" dirty="0" smtClean="0">
                <a:solidFill>
                  <a:srgbClr val="E6B9B8"/>
                </a:solidFill>
              </a:rPr>
              <a:t>Elevated levels of </a:t>
            </a:r>
            <a:r>
              <a:rPr lang="en-US" b="1" i="1" u="sng" dirty="0" smtClean="0">
                <a:solidFill>
                  <a:srgbClr val="E6B9B8"/>
                </a:solidFill>
              </a:rPr>
              <a:t>growth hormone</a:t>
            </a:r>
            <a:r>
              <a:rPr lang="en-US" b="1" dirty="0" smtClean="0">
                <a:solidFill>
                  <a:srgbClr val="E6B9B8"/>
                </a:solidFill>
              </a:rPr>
              <a:t> </a:t>
            </a:r>
            <a:r>
              <a:rPr lang="en-US" dirty="0" smtClean="0">
                <a:solidFill>
                  <a:srgbClr val="E6B9B8"/>
                </a:solidFill>
              </a:rPr>
              <a:t>and </a:t>
            </a:r>
            <a:r>
              <a:rPr lang="en-US" b="1" i="1" u="sng" dirty="0" smtClean="0">
                <a:solidFill>
                  <a:srgbClr val="E6B9B8"/>
                </a:solidFill>
              </a:rPr>
              <a:t>glucagon</a:t>
            </a:r>
            <a:r>
              <a:rPr lang="en-US" dirty="0" smtClean="0">
                <a:solidFill>
                  <a:srgbClr val="E6B9B8"/>
                </a:solidFill>
              </a:rPr>
              <a:t> can also be detected.</a:t>
            </a:r>
          </a:p>
          <a:p>
            <a:pPr lvl="0" algn="l" rtl="0"/>
            <a:r>
              <a:rPr lang="en-US" b="1" i="1" dirty="0" smtClean="0">
                <a:solidFill>
                  <a:srgbClr val="E6B9B8"/>
                </a:solidFill>
              </a:rPr>
              <a:t>The combined effect of this complex </a:t>
            </a:r>
            <a:r>
              <a:rPr lang="en-US" b="1" i="1" dirty="0" err="1" smtClean="0">
                <a:solidFill>
                  <a:srgbClr val="E6B9B8"/>
                </a:solidFill>
              </a:rPr>
              <a:t>neurohumoral</a:t>
            </a:r>
            <a:r>
              <a:rPr lang="en-US" b="1" i="1" dirty="0" smtClean="0">
                <a:solidFill>
                  <a:srgbClr val="E6B9B8"/>
                </a:solidFill>
              </a:rPr>
              <a:t> response is to activate mechanism that will help to maintain an adequate circulating blood volume and, by mobilizing energy reserves in the form of increased blood glucose, prepare the body for stress</a:t>
            </a:r>
            <a:r>
              <a:rPr lang="en-US" dirty="0" smtClean="0">
                <a:solidFill>
                  <a:srgbClr val="E6B9B8"/>
                </a:solidFill>
              </a:rPr>
              <a:t>.</a:t>
            </a:r>
          </a:p>
          <a:p>
            <a:pPr algn="l"/>
            <a:endParaRPr lang="x-none" dirty="0">
              <a:solidFill>
                <a:srgbClr val="E6B9B8"/>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US" b="1" dirty="0" smtClean="0"/>
              <a:t>EFFECTS ON INDIVIDUAL ORGAN SYSTEMS</a:t>
            </a:r>
            <a:endParaRPr lang="x-none" dirty="0"/>
          </a:p>
        </p:txBody>
      </p:sp>
      <p:sp>
        <p:nvSpPr>
          <p:cNvPr id="3" name="Content Placeholder 2"/>
          <p:cNvSpPr>
            <a:spLocks noGrp="1"/>
          </p:cNvSpPr>
          <p:nvPr>
            <p:ph idx="1"/>
          </p:nvPr>
        </p:nvSpPr>
        <p:spPr>
          <a:xfrm>
            <a:off x="301625" y="1600200"/>
            <a:ext cx="8540750" cy="4829196"/>
          </a:xfr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p:spPr>
        <p:txBody>
          <a:bodyPr>
            <a:normAutofit fontScale="92500" lnSpcReduction="20000"/>
          </a:bodyPr>
          <a:lstStyle/>
          <a:p>
            <a:pPr algn="l" rtl="0">
              <a:buClrTx/>
            </a:pPr>
            <a:r>
              <a:rPr lang="en-US" b="1" dirty="0" smtClean="0">
                <a:solidFill>
                  <a:srgbClr val="000000"/>
                </a:solidFill>
                <a:effectLst/>
              </a:rPr>
              <a:t>Intrinsic </a:t>
            </a:r>
            <a:r>
              <a:rPr lang="en-US" b="1" dirty="0">
                <a:solidFill>
                  <a:srgbClr val="000000"/>
                </a:solidFill>
                <a:effectLst/>
              </a:rPr>
              <a:t>organ autoregulation, combined with increase in sympathetic activity and circulating catecholamines, is the major compensatory mechanisms responsible for the maintenance of an adequate perfusion and oxygen supply to vital organs.</a:t>
            </a:r>
          </a:p>
          <a:p>
            <a:pPr algn="l" rtl="0">
              <a:buClrTx/>
            </a:pPr>
            <a:r>
              <a:rPr lang="en-US" b="1" dirty="0">
                <a:solidFill>
                  <a:srgbClr val="000000"/>
                </a:solidFill>
                <a:effectLst/>
              </a:rPr>
              <a:t>This occurs at the expense of both the periphery and non-essential organs.</a:t>
            </a:r>
          </a:p>
          <a:p>
            <a:pPr algn="l" rtl="0">
              <a:buClrTx/>
            </a:pPr>
            <a:r>
              <a:rPr lang="en-US" b="1" dirty="0">
                <a:solidFill>
                  <a:srgbClr val="000000"/>
                </a:solidFill>
                <a:effectLst/>
              </a:rPr>
              <a:t>However, these </a:t>
            </a:r>
            <a:r>
              <a:rPr lang="en-US" b="1" dirty="0">
                <a:solidFill>
                  <a:srgbClr val="FF0000"/>
                </a:solidFill>
                <a:effectLst/>
              </a:rPr>
              <a:t>'</a:t>
            </a:r>
            <a:r>
              <a:rPr lang="en-US" b="1" i="1" dirty="0">
                <a:solidFill>
                  <a:srgbClr val="FF0000"/>
                </a:solidFill>
                <a:effectLst/>
              </a:rPr>
              <a:t>sparing</a:t>
            </a:r>
            <a:r>
              <a:rPr lang="en-US" b="1" dirty="0">
                <a:solidFill>
                  <a:srgbClr val="FF0000"/>
                </a:solidFill>
                <a:effectLst/>
              </a:rPr>
              <a:t>'</a:t>
            </a:r>
            <a:r>
              <a:rPr lang="en-US" b="1" dirty="0">
                <a:solidFill>
                  <a:srgbClr val="000000"/>
                </a:solidFill>
                <a:effectLst/>
              </a:rPr>
              <a:t> mechanism have limits and, in the case of severe, prolonged and uncorrected shock, the clinical effects of vital organ hypoperfusion become apparent.</a:t>
            </a:r>
          </a:p>
          <a:p>
            <a:pPr algn="l">
              <a:buClrTx/>
            </a:pPr>
            <a:endParaRPr lang="x-none" b="1" dirty="0">
              <a:solidFill>
                <a:srgbClr val="000000"/>
              </a:solidFill>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5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0" dur="5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5720" y="714356"/>
          <a:ext cx="8286808" cy="6800088"/>
        </p:xfrm>
        <a:graphic>
          <a:graphicData uri="http://schemas.openxmlformats.org/drawingml/2006/table">
            <a:tbl>
              <a:tblPr/>
              <a:tblGrid>
                <a:gridCol w="8286808"/>
              </a:tblGrid>
              <a:tr h="1757159">
                <a:tc>
                  <a:txBody>
                    <a:bodyPr/>
                    <a:lstStyle/>
                    <a:p>
                      <a:pPr marL="457200" algn="ctr" rtl="0">
                        <a:lnSpc>
                          <a:spcPct val="115000"/>
                        </a:lnSpc>
                        <a:spcAft>
                          <a:spcPts val="0"/>
                        </a:spcAft>
                      </a:pPr>
                      <a:r>
                        <a:rPr lang="en-US" sz="3200" b="1" dirty="0" smtClean="0">
                          <a:latin typeface="Arial"/>
                          <a:ea typeface="Times New Roman"/>
                          <a:cs typeface="Arial"/>
                        </a:rPr>
                        <a:t>EFFECTS OF </a:t>
                      </a:r>
                      <a:r>
                        <a:rPr lang="en-US" sz="3200" b="1" dirty="0">
                          <a:latin typeface="Arial"/>
                          <a:ea typeface="Times New Roman"/>
                          <a:cs typeface="Arial"/>
                        </a:rPr>
                        <a:t>SHOCK ON VARIOUS </a:t>
                      </a:r>
                      <a:r>
                        <a:rPr lang="en-US" sz="3200" b="1" dirty="0" smtClean="0">
                          <a:latin typeface="Arial"/>
                          <a:ea typeface="Times New Roman"/>
                          <a:cs typeface="Arial"/>
                        </a:rPr>
                        <a:t>ORGANS</a:t>
                      </a:r>
                    </a:p>
                    <a:p>
                      <a:pPr marL="457200" algn="ctr" rtl="0">
                        <a:lnSpc>
                          <a:spcPct val="115000"/>
                        </a:lnSpc>
                        <a:spcAft>
                          <a:spcPts val="0"/>
                        </a:spcAft>
                      </a:pPr>
                      <a:r>
                        <a:rPr lang="en-US" sz="3200" b="1" dirty="0" smtClean="0">
                          <a:latin typeface="Arial"/>
                          <a:ea typeface="Times New Roman"/>
                          <a:cs typeface="Arial"/>
                        </a:rPr>
                        <a:t>Symptoms depend on the</a:t>
                      </a:r>
                      <a:r>
                        <a:rPr lang="en-US" sz="3200" b="1" baseline="0" dirty="0" smtClean="0">
                          <a:latin typeface="Arial"/>
                          <a:ea typeface="Times New Roman"/>
                          <a:cs typeface="Arial"/>
                        </a:rPr>
                        <a:t> amount of blood loss.</a:t>
                      </a:r>
                      <a:endParaRPr lang="en-US" sz="3200" dirty="0">
                        <a:latin typeface="Calibri"/>
                        <a:ea typeface="Times New Roman"/>
                        <a:cs typeface="Arial"/>
                      </a:endParaRPr>
                    </a:p>
                  </a:txBody>
                  <a:tcPr marL="27415" marR="27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r h="3457815">
                <a:tc>
                  <a:txBody>
                    <a:bodyPr/>
                    <a:lstStyle/>
                    <a:p>
                      <a:pPr marL="457200" algn="l" rtl="0">
                        <a:lnSpc>
                          <a:spcPct val="115000"/>
                        </a:lnSpc>
                        <a:spcAft>
                          <a:spcPts val="0"/>
                        </a:spcAft>
                      </a:pPr>
                      <a:r>
                        <a:rPr lang="en-US" sz="4000" b="1" u="sng" dirty="0" smtClean="0">
                          <a:solidFill>
                            <a:srgbClr val="FF0000"/>
                          </a:solidFill>
                          <a:effectLst>
                            <a:outerShdw blurRad="38100" dist="38100" dir="2700000" algn="tl">
                              <a:srgbClr val="000000">
                                <a:alpha val="43137"/>
                              </a:srgbClr>
                            </a:outerShdw>
                          </a:effectLst>
                          <a:latin typeface="Arial"/>
                          <a:ea typeface="Times New Roman"/>
                          <a:cs typeface="Arial"/>
                        </a:rPr>
                        <a:t>CNS </a:t>
                      </a:r>
                      <a:r>
                        <a:rPr lang="en-US" sz="4000" b="1" u="sng" dirty="0" err="1" smtClean="0">
                          <a:solidFill>
                            <a:srgbClr val="FF0000"/>
                          </a:solidFill>
                          <a:effectLst>
                            <a:outerShdw blurRad="38100" dist="38100" dir="2700000" algn="tl">
                              <a:srgbClr val="000000">
                                <a:alpha val="43137"/>
                              </a:srgbClr>
                            </a:outerShdw>
                          </a:effectLst>
                          <a:latin typeface="Arial"/>
                          <a:ea typeface="Times New Roman"/>
                          <a:cs typeface="Arial"/>
                        </a:rPr>
                        <a:t>transformatiom</a:t>
                      </a:r>
                      <a:r>
                        <a:rPr lang="en-US" sz="4000" b="1" u="sng" baseline="0" dirty="0" smtClean="0">
                          <a:solidFill>
                            <a:srgbClr val="FF0000"/>
                          </a:solidFill>
                          <a:effectLst>
                            <a:outerShdw blurRad="38100" dist="38100" dir="2700000" algn="tl">
                              <a:srgbClr val="000000">
                                <a:alpha val="43137"/>
                              </a:srgbClr>
                            </a:outerShdw>
                          </a:effectLst>
                          <a:latin typeface="Arial"/>
                          <a:ea typeface="Times New Roman"/>
                          <a:cs typeface="Arial"/>
                        </a:rPr>
                        <a:t> from stage 2 to stage 3 shock when </a:t>
                      </a:r>
                      <a:r>
                        <a:rPr lang="en-US" sz="4000" b="1" u="sng" baseline="0" dirty="0" err="1" smtClean="0">
                          <a:solidFill>
                            <a:srgbClr val="FF0000"/>
                          </a:solidFill>
                          <a:effectLst>
                            <a:outerShdw blurRad="38100" dist="38100" dir="2700000" algn="tl">
                              <a:srgbClr val="000000">
                                <a:alpha val="43137"/>
                              </a:srgbClr>
                            </a:outerShdw>
                          </a:effectLst>
                          <a:latin typeface="Arial"/>
                          <a:ea typeface="Times New Roman"/>
                          <a:cs typeface="Arial"/>
                        </a:rPr>
                        <a:t>cns</a:t>
                      </a:r>
                      <a:r>
                        <a:rPr lang="en-US" sz="4000" b="1" u="sng" baseline="0" dirty="0" smtClean="0">
                          <a:solidFill>
                            <a:srgbClr val="FF0000"/>
                          </a:solidFill>
                          <a:effectLst>
                            <a:outerShdw blurRad="38100" dist="38100" dir="2700000" algn="tl">
                              <a:srgbClr val="000000">
                                <a:alpha val="43137"/>
                              </a:srgbClr>
                            </a:outerShdw>
                          </a:effectLst>
                          <a:latin typeface="Arial"/>
                          <a:ea typeface="Times New Roman"/>
                          <a:cs typeface="Arial"/>
                        </a:rPr>
                        <a:t> changes are seen </a:t>
                      </a:r>
                      <a:endParaRPr lang="en-US" sz="4000" u="sng" dirty="0" smtClean="0">
                        <a:solidFill>
                          <a:srgbClr val="FF0000"/>
                        </a:solidFill>
                        <a:effectLst>
                          <a:outerShdw blurRad="38100" dist="38100" dir="2700000" algn="tl">
                            <a:srgbClr val="000000">
                              <a:alpha val="43137"/>
                            </a:srgbClr>
                          </a:outerShdw>
                        </a:effectLst>
                        <a:latin typeface="Calibri"/>
                        <a:ea typeface="Times New Roman"/>
                        <a:cs typeface="Arial"/>
                      </a:endParaRPr>
                    </a:p>
                    <a:p>
                      <a:pPr marL="342900" lvl="0" indent="-342900" algn="l" rtl="0">
                        <a:lnSpc>
                          <a:spcPct val="115000"/>
                        </a:lnSpc>
                        <a:spcAft>
                          <a:spcPts val="0"/>
                        </a:spcAft>
                        <a:buFont typeface="Symbol"/>
                        <a:buChar char=""/>
                      </a:pPr>
                      <a:r>
                        <a:rPr lang="en-US" sz="2800" b="1" dirty="0" smtClean="0">
                          <a:solidFill>
                            <a:srgbClr val="000000"/>
                          </a:solidFill>
                          <a:latin typeface="Arial"/>
                          <a:ea typeface="Times New Roman"/>
                          <a:cs typeface="Arial"/>
                        </a:rPr>
                        <a:t>Progressive hypoperfusion</a:t>
                      </a:r>
                      <a:r>
                        <a:rPr lang="en-US" sz="2800" b="1" dirty="0">
                          <a:solidFill>
                            <a:srgbClr val="000000"/>
                          </a:solidFill>
                          <a:latin typeface="Arial"/>
                          <a:ea typeface="Times New Roman"/>
                          <a:cs typeface="Arial"/>
                        </a:rPr>
                        <a:t>: </a:t>
                      </a:r>
                      <a:endParaRPr lang="en-US" sz="2800" b="1" dirty="0" smtClean="0">
                        <a:solidFill>
                          <a:srgbClr val="000000"/>
                        </a:solidFill>
                        <a:latin typeface="Arial"/>
                        <a:ea typeface="Times New Roman"/>
                        <a:cs typeface="Arial"/>
                      </a:endParaRPr>
                    </a:p>
                    <a:p>
                      <a:pPr marL="800100" lvl="1" indent="-342900" algn="l" rtl="0">
                        <a:lnSpc>
                          <a:spcPct val="115000"/>
                        </a:lnSpc>
                        <a:spcAft>
                          <a:spcPts val="0"/>
                        </a:spcAft>
                        <a:buFont typeface="Symbol"/>
                        <a:buChar char=""/>
                      </a:pPr>
                      <a:r>
                        <a:rPr lang="en-US" sz="2800" dirty="0" smtClean="0">
                          <a:solidFill>
                            <a:srgbClr val="002060"/>
                          </a:solidFill>
                          <a:effectLst>
                            <a:outerShdw blurRad="38100" dist="38100" dir="2700000" algn="tl">
                              <a:srgbClr val="000000">
                                <a:alpha val="43137"/>
                              </a:srgbClr>
                            </a:outerShdw>
                          </a:effectLst>
                          <a:latin typeface="Arial"/>
                          <a:ea typeface="Times New Roman"/>
                          <a:cs typeface="Arial"/>
                        </a:rPr>
                        <a:t>anxiety</a:t>
                      </a:r>
                      <a:r>
                        <a:rPr lang="en-US" sz="2800" dirty="0">
                          <a:solidFill>
                            <a:srgbClr val="002060"/>
                          </a:solidFill>
                          <a:effectLst>
                            <a:outerShdw blurRad="38100" dist="38100" dir="2700000" algn="tl">
                              <a:srgbClr val="000000">
                                <a:alpha val="43137"/>
                              </a:srgbClr>
                            </a:outerShdw>
                          </a:effectLst>
                          <a:latin typeface="Arial"/>
                          <a:ea typeface="Times New Roman"/>
                          <a:cs typeface="Arial"/>
                        </a:rPr>
                        <a:t>, restlessness, confusion, stupor, coma</a:t>
                      </a:r>
                      <a:endParaRPr lang="en-US" sz="2800" dirty="0">
                        <a:solidFill>
                          <a:srgbClr val="002060"/>
                        </a:solidFill>
                        <a:effectLst>
                          <a:outerShdw blurRad="38100" dist="38100" dir="2700000" algn="tl">
                            <a:srgbClr val="000000">
                              <a:alpha val="43137"/>
                            </a:srgbClr>
                          </a:outerShdw>
                        </a:effectLst>
                        <a:latin typeface="Calibri"/>
                        <a:ea typeface="Times New Roman"/>
                        <a:cs typeface="Arial"/>
                      </a:endParaRPr>
                    </a:p>
                    <a:p>
                      <a:pPr marL="342900" lvl="0" indent="-342900" algn="l" rtl="0">
                        <a:lnSpc>
                          <a:spcPct val="115000"/>
                        </a:lnSpc>
                        <a:spcAft>
                          <a:spcPts val="0"/>
                        </a:spcAft>
                        <a:buFont typeface="Symbol"/>
                        <a:buChar char=""/>
                      </a:pPr>
                      <a:r>
                        <a:rPr lang="en-US" sz="2800" b="1" dirty="0">
                          <a:solidFill>
                            <a:srgbClr val="000000"/>
                          </a:solidFill>
                          <a:latin typeface="Arial"/>
                          <a:ea typeface="Times New Roman"/>
                          <a:cs typeface="Arial"/>
                        </a:rPr>
                        <a:t>Sepsis: </a:t>
                      </a:r>
                      <a:endParaRPr lang="en-US" sz="2800" b="1" dirty="0" smtClean="0">
                        <a:solidFill>
                          <a:srgbClr val="000000"/>
                        </a:solidFill>
                        <a:latin typeface="Arial"/>
                        <a:ea typeface="Times New Roman"/>
                        <a:cs typeface="Arial"/>
                      </a:endParaRPr>
                    </a:p>
                    <a:p>
                      <a:pPr marL="800100" lvl="1" indent="-342900" algn="l" rtl="0">
                        <a:lnSpc>
                          <a:spcPct val="115000"/>
                        </a:lnSpc>
                        <a:spcAft>
                          <a:spcPts val="0"/>
                        </a:spcAft>
                        <a:buFont typeface="Symbol"/>
                        <a:buChar char=""/>
                      </a:pPr>
                      <a:r>
                        <a:rPr lang="en-US" sz="2800" dirty="0" smtClean="0">
                          <a:solidFill>
                            <a:srgbClr val="002060"/>
                          </a:solidFill>
                          <a:latin typeface="Arial"/>
                          <a:ea typeface="Times New Roman"/>
                          <a:cs typeface="Arial"/>
                        </a:rPr>
                        <a:t>encephalopathy </a:t>
                      </a:r>
                      <a:r>
                        <a:rPr lang="en-US" sz="2800" dirty="0">
                          <a:solidFill>
                            <a:srgbClr val="002060"/>
                          </a:solidFill>
                          <a:latin typeface="Arial"/>
                          <a:ea typeface="Times New Roman"/>
                          <a:cs typeface="Arial"/>
                        </a:rPr>
                        <a:t>– prolonged alteration in conscious level</a:t>
                      </a:r>
                      <a:endParaRPr lang="en-US" sz="2800" dirty="0">
                        <a:solidFill>
                          <a:srgbClr val="002060"/>
                        </a:solidFill>
                        <a:latin typeface="Calibri"/>
                        <a:ea typeface="Times New Roman"/>
                        <a:cs typeface="Arial"/>
                      </a:endParaRPr>
                    </a:p>
                  </a:txBody>
                  <a:tcPr marL="27415" marR="274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2">
              <a:lumMod val="75000"/>
            </a:schemeClr>
          </a:solidFill>
        </p:spPr>
        <p:txBody>
          <a:bodyPr/>
          <a:lstStyle/>
          <a:p>
            <a:pPr marL="457200" algn="l" rtl="0">
              <a:lnSpc>
                <a:spcPct val="115000"/>
              </a:lnSpc>
              <a:spcAft>
                <a:spcPts val="0"/>
              </a:spcAft>
            </a:pPr>
            <a:r>
              <a:rPr lang="en-US" sz="3600" b="1" u="sng" dirty="0" smtClean="0">
                <a:solidFill>
                  <a:schemeClr val="tx1">
                    <a:lumMod val="85000"/>
                    <a:lumOff val="15000"/>
                  </a:schemeClr>
                </a:solidFill>
                <a:latin typeface="Arial"/>
                <a:ea typeface="Times New Roman"/>
                <a:cs typeface="Arial"/>
              </a:rPr>
              <a:t>Kidneys</a:t>
            </a:r>
            <a:endParaRPr lang="en-US" sz="3600" b="1" u="sng" dirty="0" smtClean="0">
              <a:solidFill>
                <a:schemeClr val="tx1">
                  <a:lumMod val="85000"/>
                  <a:lumOff val="15000"/>
                </a:schemeClr>
              </a:solidFill>
              <a:ea typeface="Times New Roman"/>
              <a:cs typeface="Arial"/>
            </a:endParaRPr>
          </a:p>
          <a:p>
            <a:pPr lvl="0" algn="l" rtl="0">
              <a:lnSpc>
                <a:spcPct val="115000"/>
              </a:lnSpc>
              <a:spcAft>
                <a:spcPts val="0"/>
              </a:spcAft>
              <a:buFont typeface="Symbol"/>
              <a:buChar char=""/>
            </a:pPr>
            <a:endParaRPr lang="en-US" sz="2400" dirty="0" smtClean="0">
              <a:solidFill>
                <a:schemeClr val="tx1">
                  <a:lumMod val="85000"/>
                  <a:lumOff val="15000"/>
                </a:schemeClr>
              </a:solidFill>
              <a:latin typeface="Arial"/>
              <a:ea typeface="Times New Roman"/>
              <a:cs typeface="Arial"/>
            </a:endParaRPr>
          </a:p>
          <a:p>
            <a:pPr marL="800100" lvl="1" indent="-342900" algn="l" rtl="0">
              <a:lnSpc>
                <a:spcPct val="115000"/>
              </a:lnSpc>
              <a:spcAft>
                <a:spcPts val="0"/>
              </a:spcAft>
              <a:buFont typeface="Symbol"/>
              <a:buChar char=""/>
            </a:pPr>
            <a:r>
              <a:rPr lang="en-US" sz="2400" dirty="0" smtClean="0">
                <a:solidFill>
                  <a:schemeClr val="tx1">
                    <a:lumMod val="85000"/>
                    <a:lumOff val="15000"/>
                  </a:schemeClr>
                </a:solidFill>
                <a:latin typeface="Arial"/>
                <a:ea typeface="Times New Roman"/>
                <a:cs typeface="Arial"/>
              </a:rPr>
              <a:t>Oliguria: &lt; 0.5ml/kg/hr.</a:t>
            </a:r>
            <a:endParaRPr lang="en-US" sz="2400" dirty="0" smtClean="0">
              <a:solidFill>
                <a:schemeClr val="tx1">
                  <a:lumMod val="85000"/>
                  <a:lumOff val="15000"/>
                </a:schemeClr>
              </a:solidFill>
              <a:ea typeface="Times New Roman"/>
              <a:cs typeface="Arial"/>
            </a:endParaRPr>
          </a:p>
          <a:p>
            <a:pPr marL="800100" lvl="1" indent="-342900" algn="l" rtl="0">
              <a:lnSpc>
                <a:spcPct val="115000"/>
              </a:lnSpc>
              <a:spcAft>
                <a:spcPts val="0"/>
              </a:spcAft>
              <a:buFont typeface="Symbol"/>
              <a:buChar char=""/>
            </a:pPr>
            <a:r>
              <a:rPr lang="en-US" sz="2400" dirty="0" smtClean="0">
                <a:solidFill>
                  <a:schemeClr val="tx1">
                    <a:lumMod val="85000"/>
                    <a:lumOff val="15000"/>
                  </a:schemeClr>
                </a:solidFill>
                <a:latin typeface="Arial"/>
                <a:ea typeface="Times New Roman"/>
                <a:cs typeface="Arial"/>
              </a:rPr>
              <a:t>Acute renal failure</a:t>
            </a:r>
            <a:endParaRPr lang="en-US" sz="2400" dirty="0" smtClean="0">
              <a:solidFill>
                <a:schemeClr val="tx1">
                  <a:lumMod val="85000"/>
                  <a:lumOff val="15000"/>
                </a:schemeClr>
              </a:solidFill>
              <a:ea typeface="Times New Roman"/>
              <a:cs typeface="Arial"/>
            </a:endParaRPr>
          </a:p>
          <a:p>
            <a:pPr marL="914400" lvl="1" algn="l" rtl="0">
              <a:lnSpc>
                <a:spcPct val="115000"/>
              </a:lnSpc>
              <a:spcAft>
                <a:spcPts val="0"/>
              </a:spcAft>
            </a:pPr>
            <a:r>
              <a:rPr lang="en-US" sz="2400" dirty="0" smtClean="0">
                <a:solidFill>
                  <a:schemeClr val="tx1">
                    <a:lumMod val="85000"/>
                    <a:lumOff val="15000"/>
                  </a:schemeClr>
                </a:solidFill>
                <a:latin typeface="Arial"/>
                <a:ea typeface="Times New Roman"/>
                <a:cs typeface="Arial"/>
              </a:rPr>
              <a:t>     - Increasing blood urea, creatinine and acidosis</a:t>
            </a:r>
            <a:endParaRPr lang="en-US" sz="2400" dirty="0" smtClean="0">
              <a:solidFill>
                <a:schemeClr val="tx1">
                  <a:lumMod val="85000"/>
                  <a:lumOff val="15000"/>
                </a:schemeClr>
              </a:solidFill>
              <a:ea typeface="Times New Roman"/>
              <a:cs typeface="Arial"/>
            </a:endParaRPr>
          </a:p>
          <a:p>
            <a:pPr marL="914400" lvl="1" algn="l" rtl="0">
              <a:lnSpc>
                <a:spcPct val="115000"/>
              </a:lnSpc>
              <a:spcAft>
                <a:spcPts val="0"/>
              </a:spcAft>
            </a:pPr>
            <a:r>
              <a:rPr lang="en-US" sz="2400" dirty="0" smtClean="0">
                <a:solidFill>
                  <a:schemeClr val="tx1">
                    <a:lumMod val="85000"/>
                    <a:lumOff val="15000"/>
                  </a:schemeClr>
                </a:solidFill>
                <a:latin typeface="Arial"/>
                <a:ea typeface="Times New Roman"/>
                <a:cs typeface="Arial"/>
              </a:rPr>
              <a:t>     - Anuria : acute tubular necrosis (ATN)</a:t>
            </a:r>
            <a:endParaRPr lang="en-US" sz="2400" dirty="0" smtClean="0">
              <a:solidFill>
                <a:schemeClr val="tx1">
                  <a:lumMod val="85000"/>
                  <a:lumOff val="15000"/>
                </a:schemeClr>
              </a:solidFill>
              <a:ea typeface="Times New Roman"/>
              <a:cs typeface="Arial"/>
            </a:endParaRPr>
          </a:p>
          <a:p>
            <a:pPr marL="914400" lvl="1" algn="l" rtl="0">
              <a:lnSpc>
                <a:spcPct val="115000"/>
              </a:lnSpc>
              <a:spcAft>
                <a:spcPts val="0"/>
              </a:spcAft>
            </a:pPr>
            <a:r>
              <a:rPr lang="en-US" sz="2400" dirty="0" smtClean="0">
                <a:solidFill>
                  <a:schemeClr val="tx1">
                    <a:lumMod val="85000"/>
                    <a:lumOff val="15000"/>
                  </a:schemeClr>
                </a:solidFill>
                <a:latin typeface="Arial"/>
                <a:ea typeface="Times New Roman"/>
                <a:cs typeface="Arial"/>
              </a:rPr>
              <a:t>     - High-output renal failure</a:t>
            </a:r>
            <a:endParaRPr lang="en-US" sz="2400" dirty="0" smtClean="0">
              <a:solidFill>
                <a:schemeClr val="tx1">
                  <a:lumMod val="85000"/>
                  <a:lumOff val="15000"/>
                </a:schemeClr>
              </a:solidFill>
              <a:ea typeface="Times New Roman"/>
              <a:cs typeface="Arial"/>
            </a:endParaRPr>
          </a:p>
          <a:p>
            <a:endParaRPr lang="x-none" sz="2400" dirty="0" smtClean="0"/>
          </a:p>
          <a:p>
            <a:endParaRPr lang="x-none"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sp>
        <p:nvSpPr>
          <p:cNvPr id="4" name="Content Placeholder 3"/>
          <p:cNvSpPr>
            <a:spLocks noGrp="1"/>
          </p:cNvSpPr>
          <p:nvPr>
            <p:ph idx="1"/>
          </p:nvPr>
        </p:nvSpPr>
        <p:spPr>
          <a:solidFill>
            <a:srgbClr val="FFC000"/>
          </a:solidFill>
        </p:spPr>
        <p:txBody>
          <a:bodyPr/>
          <a:lstStyle/>
          <a:p>
            <a:pPr marL="457200" algn="l" rtl="0">
              <a:lnSpc>
                <a:spcPct val="115000"/>
              </a:lnSpc>
              <a:spcAft>
                <a:spcPts val="0"/>
              </a:spcAft>
            </a:pPr>
            <a:r>
              <a:rPr lang="en-US" b="1" u="sng" dirty="0" smtClean="0">
                <a:solidFill>
                  <a:srgbClr val="00B0F0"/>
                </a:solidFill>
                <a:effectLst>
                  <a:outerShdw blurRad="38100" dist="38100" dir="2700000" algn="tl">
                    <a:srgbClr val="000000">
                      <a:alpha val="43137"/>
                    </a:srgbClr>
                  </a:outerShdw>
                </a:effectLst>
                <a:latin typeface="Arial"/>
                <a:ea typeface="Times New Roman"/>
                <a:cs typeface="Arial"/>
              </a:rPr>
              <a:t>Lungs</a:t>
            </a:r>
            <a:endParaRPr lang="en-US" sz="2000" u="sng" dirty="0" smtClean="0">
              <a:solidFill>
                <a:srgbClr val="00B0F0"/>
              </a:solidFill>
              <a:effectLst>
                <a:outerShdw blurRad="38100" dist="38100" dir="2700000" algn="tl">
                  <a:srgbClr val="000000">
                    <a:alpha val="43137"/>
                  </a:srgbClr>
                </a:outerShdw>
              </a:effectLst>
              <a:latin typeface="Calibri"/>
              <a:ea typeface="Times New Roman"/>
              <a:cs typeface="Arial"/>
            </a:endParaRPr>
          </a:p>
          <a:p>
            <a:pPr marL="800100" lvl="1" indent="-342900" algn="l" rtl="0">
              <a:lnSpc>
                <a:spcPct val="115000"/>
              </a:lnSpc>
              <a:spcAft>
                <a:spcPts val="0"/>
              </a:spcAft>
              <a:buFont typeface="Symbol"/>
              <a:buChar char=""/>
            </a:pPr>
            <a:r>
              <a:rPr lang="en-US" sz="2000" dirty="0" smtClean="0">
                <a:solidFill>
                  <a:srgbClr val="FF0000"/>
                </a:solidFill>
                <a:effectLst>
                  <a:outerShdw blurRad="38100" dist="38100" dir="2700000" algn="tl">
                    <a:srgbClr val="000000">
                      <a:alpha val="43137"/>
                    </a:srgbClr>
                  </a:outerShdw>
                </a:effectLst>
                <a:latin typeface="Arial"/>
                <a:ea typeface="Times New Roman"/>
                <a:cs typeface="Arial"/>
              </a:rPr>
              <a:t>Hypovolaemia</a:t>
            </a:r>
            <a:endParaRPr lang="en-US" sz="2000" dirty="0" smtClean="0">
              <a:solidFill>
                <a:srgbClr val="FF0000"/>
              </a:solidFill>
              <a:effectLst>
                <a:outerShdw blurRad="38100" dist="38100" dir="2700000" algn="tl">
                  <a:srgbClr val="000000">
                    <a:alpha val="43137"/>
                  </a:srgbClr>
                </a:outerShdw>
              </a:effectLst>
              <a:latin typeface="Calibri"/>
              <a:ea typeface="Times New Roman"/>
              <a:cs typeface="Arial"/>
            </a:endParaRPr>
          </a:p>
          <a:p>
            <a:pPr marL="914400" lvl="1" algn="l" rtl="0">
              <a:lnSpc>
                <a:spcPct val="115000"/>
              </a:lnSpc>
              <a:spcAft>
                <a:spcPts val="0"/>
              </a:spcAft>
            </a:pPr>
            <a:r>
              <a:rPr lang="en-US" sz="2000" dirty="0" smtClean="0">
                <a:solidFill>
                  <a:srgbClr val="000000"/>
                </a:solidFill>
                <a:latin typeface="Arial"/>
                <a:ea typeface="Times New Roman"/>
                <a:cs typeface="Arial"/>
              </a:rPr>
              <a:t>     - Alveolar ventilation/perfusion (V/Q) mismatch, leading    to hypoxia; reversed by increasing F</a:t>
            </a:r>
            <a:r>
              <a:rPr lang="en-US" sz="2000" baseline="-25000" dirty="0" smtClean="0">
                <a:solidFill>
                  <a:srgbClr val="000000"/>
                </a:solidFill>
                <a:latin typeface="Arial"/>
                <a:ea typeface="Times New Roman"/>
                <a:cs typeface="Arial"/>
              </a:rPr>
              <a:t>1</a:t>
            </a:r>
            <a:r>
              <a:rPr lang="en-US" sz="2000" dirty="0" smtClean="0">
                <a:solidFill>
                  <a:srgbClr val="000000"/>
                </a:solidFill>
                <a:latin typeface="Arial"/>
                <a:ea typeface="Times New Roman"/>
                <a:cs typeface="Arial"/>
              </a:rPr>
              <a:t>0</a:t>
            </a:r>
            <a:r>
              <a:rPr lang="en-US" sz="2000" baseline="-25000" dirty="0" smtClean="0">
                <a:solidFill>
                  <a:srgbClr val="000000"/>
                </a:solidFill>
                <a:latin typeface="Arial"/>
                <a:ea typeface="Times New Roman"/>
                <a:cs typeface="Arial"/>
              </a:rPr>
              <a:t>2</a:t>
            </a:r>
            <a:endParaRPr lang="en-US" sz="2000" dirty="0" smtClean="0">
              <a:solidFill>
                <a:srgbClr val="000000"/>
              </a:solidFill>
              <a:latin typeface="Calibri"/>
              <a:ea typeface="Times New Roman"/>
              <a:cs typeface="Arial"/>
            </a:endParaRPr>
          </a:p>
          <a:p>
            <a:pPr marL="800100" lvl="1" indent="-342900" algn="l" rtl="0">
              <a:lnSpc>
                <a:spcPct val="115000"/>
              </a:lnSpc>
              <a:spcAft>
                <a:spcPts val="0"/>
              </a:spcAft>
              <a:buFont typeface="Symbol"/>
              <a:buChar char=""/>
            </a:pPr>
            <a:r>
              <a:rPr lang="en-US" sz="2000" dirty="0" smtClean="0">
                <a:solidFill>
                  <a:srgbClr val="FF0000"/>
                </a:solidFill>
                <a:effectLst>
                  <a:outerShdw blurRad="38100" dist="38100" dir="2700000" algn="tl">
                    <a:srgbClr val="000000">
                      <a:alpha val="43137"/>
                    </a:srgbClr>
                  </a:outerShdw>
                </a:effectLst>
                <a:latin typeface="Arial"/>
                <a:ea typeface="Times New Roman"/>
                <a:cs typeface="Arial"/>
              </a:rPr>
              <a:t>Cardiogenic</a:t>
            </a:r>
            <a:endParaRPr lang="en-US" sz="2000" dirty="0" smtClean="0">
              <a:solidFill>
                <a:srgbClr val="FF0000"/>
              </a:solidFill>
              <a:effectLst>
                <a:outerShdw blurRad="38100" dist="38100" dir="2700000" algn="tl">
                  <a:srgbClr val="000000">
                    <a:alpha val="43137"/>
                  </a:srgbClr>
                </a:outerShdw>
              </a:effectLst>
              <a:latin typeface="Calibri"/>
              <a:ea typeface="Times New Roman"/>
              <a:cs typeface="Arial"/>
            </a:endParaRPr>
          </a:p>
          <a:p>
            <a:pPr marL="914400" lvl="1" algn="l" rtl="0">
              <a:lnSpc>
                <a:spcPct val="115000"/>
              </a:lnSpc>
              <a:spcAft>
                <a:spcPts val="0"/>
              </a:spcAft>
            </a:pPr>
            <a:r>
              <a:rPr lang="en-US" sz="2000" dirty="0" smtClean="0">
                <a:solidFill>
                  <a:srgbClr val="000000"/>
                </a:solidFill>
                <a:latin typeface="Arial"/>
                <a:ea typeface="Times New Roman"/>
                <a:cs typeface="Arial"/>
              </a:rPr>
              <a:t>     - Pulmonary oedema: increased proportion of cardiac output through alveoli that are not ventilated, leading to an increase in shunt (Qs/Qt), increasing hypoxia which may not respond to increasing F</a:t>
            </a:r>
            <a:r>
              <a:rPr lang="en-US" sz="2000" baseline="-25000" dirty="0" smtClean="0">
                <a:solidFill>
                  <a:srgbClr val="000000"/>
                </a:solidFill>
                <a:latin typeface="Arial"/>
                <a:ea typeface="Times New Roman"/>
                <a:cs typeface="Arial"/>
              </a:rPr>
              <a:t>1</a:t>
            </a:r>
            <a:r>
              <a:rPr lang="en-US" sz="2000" dirty="0" smtClean="0">
                <a:solidFill>
                  <a:srgbClr val="000000"/>
                </a:solidFill>
                <a:latin typeface="Arial"/>
                <a:ea typeface="Times New Roman"/>
                <a:cs typeface="Arial"/>
              </a:rPr>
              <a:t>0</a:t>
            </a:r>
            <a:r>
              <a:rPr lang="en-US" sz="2000" baseline="-25000" dirty="0" smtClean="0">
                <a:solidFill>
                  <a:srgbClr val="000000"/>
                </a:solidFill>
                <a:latin typeface="Arial"/>
                <a:ea typeface="Times New Roman"/>
                <a:cs typeface="Arial"/>
              </a:rPr>
              <a:t>2.</a:t>
            </a:r>
            <a:endParaRPr lang="en-US" sz="2000" dirty="0" smtClean="0">
              <a:solidFill>
                <a:srgbClr val="000000"/>
              </a:solidFill>
              <a:latin typeface="Calibri"/>
              <a:ea typeface="Times New Roman"/>
              <a:cs typeface="Aria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500" fill="hold"/>
                                        <p:tgtEl>
                                          <p:spTgt spid="4">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4">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4">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500" fill="hold"/>
                                        <p:tgtEl>
                                          <p:spTgt spid="4">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4">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4">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500" fill="hold"/>
                                        <p:tgtEl>
                                          <p:spTgt spid="4">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4">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4">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500" fill="hold"/>
                                        <p:tgtEl>
                                          <p:spTgt spid="4">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4">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4">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sp>
        <p:nvSpPr>
          <p:cNvPr id="5" name="Content Placeholder 4"/>
          <p:cNvSpPr>
            <a:spLocks noGrp="1"/>
          </p:cNvSpPr>
          <p:nvPr>
            <p:ph idx="1"/>
          </p:nvPr>
        </p:nvSpPr>
        <p:spPr>
          <a:solidFill>
            <a:srgbClr val="FF0000"/>
          </a:solidFill>
        </p:spPr>
        <p:txBody>
          <a:bodyPr/>
          <a:lstStyle/>
          <a:p>
            <a:pPr marL="457200" algn="l" rtl="0">
              <a:lnSpc>
                <a:spcPct val="115000"/>
              </a:lnSpc>
              <a:spcAft>
                <a:spcPts val="0"/>
              </a:spcAft>
            </a:pPr>
            <a:r>
              <a:rPr lang="en-US" sz="3600" b="1" u="sng" dirty="0" smtClean="0">
                <a:solidFill>
                  <a:srgbClr val="FFC000"/>
                </a:solidFill>
                <a:latin typeface="Arial"/>
                <a:ea typeface="Times New Roman"/>
                <a:cs typeface="Arial"/>
              </a:rPr>
              <a:t>Heart</a:t>
            </a:r>
            <a:endParaRPr lang="en-US" sz="3600" u="sng" dirty="0" smtClean="0">
              <a:solidFill>
                <a:srgbClr val="FFC000"/>
              </a:solidFill>
              <a:ea typeface="Times New Roman"/>
              <a:cs typeface="Arial"/>
            </a:endParaRPr>
          </a:p>
          <a:p>
            <a:pPr marL="800100" lvl="1" indent="-342900" algn="l" rtl="0">
              <a:lnSpc>
                <a:spcPct val="115000"/>
              </a:lnSpc>
              <a:spcAft>
                <a:spcPts val="0"/>
              </a:spcAft>
              <a:buFont typeface="Symbol"/>
              <a:buChar char=""/>
            </a:pPr>
            <a:r>
              <a:rPr lang="en-US" sz="2000" dirty="0" smtClean="0">
                <a:latin typeface="Arial"/>
                <a:ea typeface="Times New Roman"/>
                <a:cs typeface="Arial"/>
              </a:rPr>
              <a:t>Decrease in diastolic pressure → fall in coronary perfusion pressure</a:t>
            </a:r>
            <a:endParaRPr lang="en-US" sz="2000" dirty="0" smtClean="0">
              <a:ea typeface="Times New Roman"/>
              <a:cs typeface="Arial"/>
            </a:endParaRPr>
          </a:p>
          <a:p>
            <a:pPr marL="800100" lvl="1" indent="-342900" algn="l" rtl="0">
              <a:lnSpc>
                <a:spcPct val="115000"/>
              </a:lnSpc>
              <a:spcAft>
                <a:spcPts val="0"/>
              </a:spcAft>
              <a:buFont typeface="Symbol"/>
              <a:buChar char=""/>
            </a:pPr>
            <a:r>
              <a:rPr lang="en-US" sz="2000" dirty="0" smtClean="0">
                <a:latin typeface="Arial"/>
                <a:ea typeface="Times New Roman"/>
                <a:cs typeface="Arial"/>
              </a:rPr>
              <a:t> Increase in heart rate → decrease in period of diastolic → decreased coronary blood flow</a:t>
            </a:r>
            <a:endParaRPr lang="en-US" sz="2000" dirty="0" smtClean="0">
              <a:ea typeface="Times New Roman"/>
              <a:cs typeface="Arial"/>
            </a:endParaRPr>
          </a:p>
          <a:p>
            <a:pPr marL="800100" lvl="1" indent="-342900" algn="l" rtl="0">
              <a:lnSpc>
                <a:spcPct val="115000"/>
              </a:lnSpc>
              <a:spcAft>
                <a:spcPts val="0"/>
              </a:spcAft>
              <a:buFont typeface="Symbol"/>
              <a:buChar char=""/>
            </a:pPr>
            <a:r>
              <a:rPr lang="en-US" sz="2000" dirty="0" smtClean="0">
                <a:latin typeface="Arial"/>
                <a:ea typeface="Times New Roman"/>
                <a:cs typeface="Arial"/>
              </a:rPr>
              <a:t>Reduced oxygen delivery → ischemia → increased excitability</a:t>
            </a:r>
            <a:endParaRPr lang="en-US" sz="2000" dirty="0" smtClean="0">
              <a:ea typeface="Times New Roman"/>
              <a:cs typeface="Arial"/>
            </a:endParaRPr>
          </a:p>
          <a:p>
            <a:pPr marL="800100" lvl="1" indent="-342900" algn="l" rtl="0">
              <a:lnSpc>
                <a:spcPct val="115000"/>
              </a:lnSpc>
              <a:spcAft>
                <a:spcPts val="0"/>
              </a:spcAft>
              <a:buFont typeface="Symbol"/>
              <a:buChar char=""/>
            </a:pPr>
            <a:r>
              <a:rPr lang="en-US" sz="2000" dirty="0" smtClean="0">
                <a:latin typeface="Arial"/>
                <a:ea typeface="Times New Roman"/>
                <a:cs typeface="Arial"/>
              </a:rPr>
              <a:t>Depressed contractibility</a:t>
            </a:r>
            <a:endParaRPr lang="en-US" sz="2000" dirty="0" smtClean="0">
              <a:ea typeface="Times New Roman"/>
              <a:cs typeface="Arial"/>
            </a:endParaRPr>
          </a:p>
          <a:p>
            <a:pPr marL="800100" lvl="1" indent="-342900" algn="l" rtl="0">
              <a:lnSpc>
                <a:spcPct val="115000"/>
              </a:lnSpc>
              <a:spcAft>
                <a:spcPts val="0"/>
              </a:spcAft>
              <a:buFont typeface="Symbol"/>
              <a:buChar char=""/>
            </a:pPr>
            <a:r>
              <a:rPr lang="en-US" sz="2000" dirty="0" smtClean="0">
                <a:latin typeface="Arial"/>
                <a:ea typeface="Times New Roman"/>
                <a:cs typeface="Arial"/>
              </a:rPr>
              <a:t>Acidosis, electrolyte disturbances, hypoxia → Dysrhythmias</a:t>
            </a:r>
            <a:endParaRPr lang="en-US" sz="2000" dirty="0" smtClean="0">
              <a:ea typeface="Times New Roman"/>
              <a:cs typeface="Arial"/>
            </a:endParaRPr>
          </a:p>
          <a:p>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b="1" dirty="0" smtClean="0"/>
              <a:t>DEFINITION OF SHOCK</a:t>
            </a:r>
            <a:endParaRPr lang="x-none" dirty="0"/>
          </a:p>
        </p:txBody>
      </p:sp>
      <p:sp>
        <p:nvSpPr>
          <p:cNvPr id="3" name="Content Placeholder 2"/>
          <p:cNvSpPr>
            <a:spLocks noGrp="1"/>
          </p:cNvSpPr>
          <p:nvPr>
            <p:ph idx="1"/>
          </p:nvPr>
        </p:nvSpPr>
        <p:spPr>
          <a:solidFill>
            <a:srgbClr val="00928F"/>
          </a:solidFill>
        </p:spPr>
        <p:txBody>
          <a:bodyPr>
            <a:normAutofit fontScale="85000" lnSpcReduction="10000"/>
          </a:bodyPr>
          <a:lstStyle/>
          <a:p>
            <a:pPr lvl="0" algn="l" rtl="0"/>
            <a:r>
              <a:rPr lang="en-US" dirty="0" smtClean="0"/>
              <a:t>Shock </a:t>
            </a:r>
            <a:r>
              <a:rPr lang="en-US" dirty="0"/>
              <a:t>exists when, despite a normal oxygen content of arterial blood, oxygen delivery fails to meet the metabolic requirements of tissues.</a:t>
            </a:r>
          </a:p>
          <a:p>
            <a:pPr lvl="0" algn="l" rtl="0"/>
            <a:r>
              <a:rPr lang="en-US" dirty="0"/>
              <a:t>Shock is sometimes considered to be synonymous with </a:t>
            </a:r>
            <a:r>
              <a:rPr lang="en-US" i="1" dirty="0">
                <a:solidFill>
                  <a:srgbClr val="FF0000"/>
                </a:solidFill>
              </a:rPr>
              <a:t>hypotension</a:t>
            </a:r>
            <a:r>
              <a:rPr lang="en-US" dirty="0"/>
              <a:t>.</a:t>
            </a:r>
          </a:p>
          <a:p>
            <a:pPr lvl="0" algn="l" rtl="0"/>
            <a:r>
              <a:rPr lang="en-US" dirty="0"/>
              <a:t>However, it is very important to realize that hypotension is often </a:t>
            </a:r>
            <a:r>
              <a:rPr lang="en-US" dirty="0">
                <a:solidFill>
                  <a:srgbClr val="92D050"/>
                </a:solidFill>
              </a:rPr>
              <a:t>a </a:t>
            </a:r>
            <a:r>
              <a:rPr lang="en-US" b="1" dirty="0">
                <a:solidFill>
                  <a:srgbClr val="92D050"/>
                </a:solidFill>
              </a:rPr>
              <a:t>late sign</a:t>
            </a:r>
            <a:r>
              <a:rPr lang="en-US" dirty="0">
                <a:solidFill>
                  <a:srgbClr val="92D050"/>
                </a:solidFill>
              </a:rPr>
              <a:t> </a:t>
            </a:r>
            <a:r>
              <a:rPr lang="en-US" dirty="0"/>
              <a:t>of shock  . </a:t>
            </a:r>
            <a:endParaRPr lang="en-US" dirty="0" smtClean="0"/>
          </a:p>
          <a:p>
            <a:pPr lvl="0" algn="l" rtl="0"/>
            <a:r>
              <a:rPr lang="en-US" dirty="0" smtClean="0"/>
              <a:t>Cardiac </a:t>
            </a:r>
            <a:r>
              <a:rPr lang="en-US" dirty="0"/>
              <a:t>output and oxygen delivery may be critically low, even though the blood pressure remains normal.</a:t>
            </a:r>
          </a:p>
          <a:p>
            <a:pPr lvl="0" algn="l" rtl="0"/>
            <a:r>
              <a:rPr lang="en-US" dirty="0"/>
              <a:t>It is important to identify this state and intervene, if at all possible.</a:t>
            </a:r>
          </a:p>
          <a:p>
            <a:pPr algn="l" rtl="0">
              <a:buNone/>
            </a:pPr>
            <a:endParaRPr lang="en-US" dirty="0"/>
          </a:p>
          <a:p>
            <a:pPr algn="l" rtl="0"/>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p:cTn id="47"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sp>
        <p:nvSpPr>
          <p:cNvPr id="5" name="Content Placeholder 4"/>
          <p:cNvSpPr>
            <a:spLocks noGrp="1"/>
          </p:cNvSpPr>
          <p:nvPr>
            <p:ph idx="1"/>
          </p:nvPr>
        </p:nvSpPr>
        <p:spPr>
          <a:solidFill>
            <a:srgbClr val="00928F"/>
          </a:solidFill>
        </p:spPr>
        <p:txBody>
          <a:bodyPr/>
          <a:lstStyle/>
          <a:p>
            <a:pPr marL="457200" algn="l" rtl="0">
              <a:lnSpc>
                <a:spcPct val="115000"/>
              </a:lnSpc>
              <a:spcAft>
                <a:spcPts val="0"/>
              </a:spcAft>
            </a:pPr>
            <a:r>
              <a:rPr lang="en-US" sz="4800" b="1" u="sng" dirty="0" smtClean="0">
                <a:solidFill>
                  <a:schemeClr val="tx2">
                    <a:lumMod val="10000"/>
                  </a:schemeClr>
                </a:solidFill>
                <a:latin typeface="Arial"/>
                <a:ea typeface="Times New Roman"/>
                <a:cs typeface="Arial"/>
              </a:rPr>
              <a:t>Gut</a:t>
            </a:r>
            <a:endParaRPr lang="en-US" sz="4800" u="sng" dirty="0" smtClean="0">
              <a:solidFill>
                <a:schemeClr val="tx2">
                  <a:lumMod val="10000"/>
                </a:schemeClr>
              </a:solidFill>
              <a:latin typeface="Calibri"/>
              <a:ea typeface="Times New Roman"/>
              <a:cs typeface="Arial"/>
            </a:endParaRPr>
          </a:p>
          <a:p>
            <a:pPr marL="800100" lvl="1" indent="-342900" algn="l" rtl="0">
              <a:lnSpc>
                <a:spcPct val="115000"/>
              </a:lnSpc>
              <a:spcAft>
                <a:spcPts val="0"/>
              </a:spcAft>
              <a:buFont typeface="Symbol"/>
              <a:buChar char=""/>
            </a:pPr>
            <a:r>
              <a:rPr lang="en-US" dirty="0" smtClean="0">
                <a:latin typeface="Arial"/>
                <a:ea typeface="Times New Roman"/>
                <a:cs typeface="Arial"/>
              </a:rPr>
              <a:t>Hypoperfusion ↓ breakdown of gut mucosal barrier </a:t>
            </a:r>
            <a:endParaRPr lang="en-US" dirty="0" smtClean="0">
              <a:latin typeface="Calibri"/>
              <a:ea typeface="Times New Roman"/>
              <a:cs typeface="Arial"/>
            </a:endParaRPr>
          </a:p>
          <a:p>
            <a:pPr marL="800100" lvl="1" indent="-342900" algn="l" rtl="0">
              <a:lnSpc>
                <a:spcPct val="115000"/>
              </a:lnSpc>
              <a:spcAft>
                <a:spcPts val="0"/>
              </a:spcAft>
              <a:buFont typeface="Wingdings"/>
              <a:buChar char=""/>
            </a:pPr>
            <a:r>
              <a:rPr lang="en-US" dirty="0" smtClean="0">
                <a:latin typeface="Arial"/>
                <a:ea typeface="Times New Roman"/>
                <a:cs typeface="Arial"/>
              </a:rPr>
              <a:t>Translocation of bacteria / bacterial wall contents into blood stream</a:t>
            </a:r>
            <a:endParaRPr lang="en-US" dirty="0" smtClean="0">
              <a:latin typeface="Calibri"/>
              <a:ea typeface="Times New Roman"/>
              <a:cs typeface="Arial"/>
            </a:endParaRPr>
          </a:p>
          <a:p>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sp>
        <p:nvSpPr>
          <p:cNvPr id="5" name="Content Placeholder 4"/>
          <p:cNvSpPr>
            <a:spLocks noGrp="1"/>
          </p:cNvSpPr>
          <p:nvPr>
            <p:ph idx="1"/>
          </p:nvPr>
        </p:nvSpPr>
        <p:spPr>
          <a:solidFill>
            <a:srgbClr val="3A0000"/>
          </a:solidFill>
        </p:spPr>
        <p:txBody>
          <a:bodyPr/>
          <a:lstStyle/>
          <a:p>
            <a:pPr algn="l" rtl="0">
              <a:lnSpc>
                <a:spcPct val="115000"/>
              </a:lnSpc>
              <a:spcAft>
                <a:spcPts val="0"/>
              </a:spcAft>
            </a:pPr>
            <a:r>
              <a:rPr lang="en-US" sz="3600" b="1" u="sng" dirty="0" smtClean="0">
                <a:solidFill>
                  <a:srgbClr val="FFC000"/>
                </a:solidFill>
                <a:latin typeface="Arial"/>
                <a:ea typeface="Times New Roman"/>
                <a:cs typeface="Arial"/>
              </a:rPr>
              <a:t>Liver</a:t>
            </a:r>
            <a:endParaRPr lang="en-US" sz="3600" u="sng" dirty="0" smtClean="0">
              <a:solidFill>
                <a:srgbClr val="FFC000"/>
              </a:solidFill>
              <a:ea typeface="Times New Roman"/>
              <a:cs typeface="Arial"/>
            </a:endParaRPr>
          </a:p>
          <a:p>
            <a:pPr marL="800100" lvl="1" indent="-342900" algn="l" rtl="0">
              <a:lnSpc>
                <a:spcPct val="115000"/>
              </a:lnSpc>
              <a:spcAft>
                <a:spcPts val="0"/>
              </a:spcAft>
              <a:buFont typeface="Wingdings"/>
              <a:buChar char=""/>
            </a:pPr>
            <a:r>
              <a:rPr lang="en-US" sz="1800" dirty="0" smtClean="0">
                <a:solidFill>
                  <a:schemeClr val="bg2">
                    <a:lumMod val="90000"/>
                  </a:schemeClr>
                </a:solidFill>
                <a:latin typeface="Arial"/>
                <a:ea typeface="Times New Roman"/>
                <a:cs typeface="Arial"/>
              </a:rPr>
              <a:t> </a:t>
            </a:r>
            <a:r>
              <a:rPr lang="en-US" sz="2000" dirty="0" smtClean="0">
                <a:solidFill>
                  <a:schemeClr val="bg2">
                    <a:lumMod val="90000"/>
                  </a:schemeClr>
                </a:solidFill>
                <a:latin typeface="Arial"/>
                <a:ea typeface="Times New Roman"/>
                <a:cs typeface="Arial"/>
              </a:rPr>
              <a:t>The liver is somewhat protected from ischemic damage by its dual blood supply from the portal vein and hepatic artery.</a:t>
            </a:r>
            <a:endParaRPr lang="en-US" sz="2000" dirty="0" smtClean="0">
              <a:solidFill>
                <a:schemeClr val="bg2">
                  <a:lumMod val="90000"/>
                </a:schemeClr>
              </a:solidFill>
              <a:ea typeface="Times New Roman"/>
              <a:cs typeface="Arial"/>
            </a:endParaRPr>
          </a:p>
          <a:p>
            <a:pPr marL="800100" lvl="1" indent="-342900" algn="l" rtl="0">
              <a:lnSpc>
                <a:spcPct val="115000"/>
              </a:lnSpc>
              <a:spcAft>
                <a:spcPts val="0"/>
              </a:spcAft>
              <a:buFont typeface="Wingdings"/>
              <a:buChar char=""/>
            </a:pPr>
            <a:r>
              <a:rPr lang="en-US" sz="2000" dirty="0" smtClean="0">
                <a:solidFill>
                  <a:schemeClr val="bg2">
                    <a:lumMod val="90000"/>
                  </a:schemeClr>
                </a:solidFill>
                <a:latin typeface="Arial"/>
                <a:ea typeface="Times New Roman"/>
                <a:cs typeface="Arial"/>
              </a:rPr>
              <a:t>A significant elevation in serum transaminase levels indicates a major hepatocellular ischemic-hypoxic injury, and, is more commonly observed in severe cardiogenic shock and hepatic venous congestion.</a:t>
            </a:r>
            <a:endParaRPr lang="en-US" sz="2000" dirty="0" smtClean="0">
              <a:solidFill>
                <a:schemeClr val="bg2">
                  <a:lumMod val="90000"/>
                </a:schemeClr>
              </a:solidFill>
              <a:ea typeface="Times New Roman"/>
              <a:cs typeface="Arial"/>
            </a:endParaRPr>
          </a:p>
          <a:p>
            <a:pPr marL="800100" lvl="1" indent="-342900" algn="l" rtl="0">
              <a:lnSpc>
                <a:spcPct val="115000"/>
              </a:lnSpc>
              <a:spcAft>
                <a:spcPts val="0"/>
              </a:spcAft>
              <a:buFont typeface="Wingdings"/>
              <a:buChar char=""/>
            </a:pPr>
            <a:r>
              <a:rPr lang="en-US" sz="2000" dirty="0" smtClean="0">
                <a:solidFill>
                  <a:schemeClr val="bg2">
                    <a:lumMod val="90000"/>
                  </a:schemeClr>
                </a:solidFill>
                <a:latin typeface="Arial"/>
                <a:ea typeface="Times New Roman"/>
                <a:cs typeface="Arial"/>
              </a:rPr>
              <a:t>Irrespective of the aetiology of the shock state, the presence of biochemical (elevated transaminases) and hematological (prolonged prothrombin time) markers of severe liver damage suggests a very significant insult that carries a very poor prognosis.</a:t>
            </a:r>
            <a:endParaRPr lang="en-US" sz="2000" dirty="0" smtClean="0">
              <a:solidFill>
                <a:schemeClr val="bg2">
                  <a:lumMod val="90000"/>
                </a:schemeClr>
              </a:solidFill>
              <a:ea typeface="Times New Roman"/>
              <a:cs typeface="Arial"/>
            </a:endParaRPr>
          </a:p>
          <a:p>
            <a:endParaRPr lang="x-none" dirty="0" smtClean="0"/>
          </a:p>
          <a:p>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500" fill="hold"/>
                                        <p:tgtEl>
                                          <p:spTgt spid="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3A0000"/>
          </a:solidFill>
        </p:spPr>
        <p:txBody>
          <a:bodyPr>
            <a:normAutofit/>
          </a:bodyPr>
          <a:lstStyle/>
          <a:p>
            <a:r>
              <a:rPr lang="en-US" b="1" dirty="0" smtClean="0"/>
              <a:t>PRINCIPLES  OF  MANAGEMENT</a:t>
            </a:r>
            <a:endParaRPr lang="x-none" dirty="0"/>
          </a:p>
        </p:txBody>
      </p:sp>
      <p:sp>
        <p:nvSpPr>
          <p:cNvPr id="3" name="Content Placeholder 2"/>
          <p:cNvSpPr>
            <a:spLocks noGrp="1"/>
          </p:cNvSpPr>
          <p:nvPr>
            <p:ph idx="1"/>
          </p:nvPr>
        </p:nvSpPr>
        <p:spPr>
          <a:xfrm>
            <a:off x="285720" y="2500306"/>
            <a:ext cx="8540750" cy="2614618"/>
          </a:xfr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l="50000" t="50000" r="50000" b="50000"/>
            </a:path>
            <a:tileRect/>
          </a:gradFill>
        </p:spPr>
        <p:txBody>
          <a:bodyPr/>
          <a:lstStyle/>
          <a:p>
            <a:pPr lvl="0" algn="l" rtl="0"/>
            <a:r>
              <a:rPr lang="en-US" dirty="0" smtClean="0"/>
              <a:t>Resuscitation </a:t>
            </a:r>
            <a:r>
              <a:rPr lang="en-US" dirty="0"/>
              <a:t>should not be delayed because of lack of a diagnosis</a:t>
            </a:r>
            <a:r>
              <a:rPr lang="en-US" dirty="0" smtClean="0"/>
              <a:t>;</a:t>
            </a:r>
          </a:p>
          <a:p>
            <a:pPr lvl="0" algn="l" rtl="0"/>
            <a:r>
              <a:rPr lang="en-US" dirty="0" smtClean="0"/>
              <a:t> </a:t>
            </a:r>
            <a:r>
              <a:rPr lang="en-US" dirty="0"/>
              <a:t>however, ultimate treatment success will depend largely on the detection and management of the cause of shock.</a:t>
            </a:r>
          </a:p>
          <a:p>
            <a:pPr algn="l" rtl="0"/>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FF00"/>
                </a:solidFill>
              </a:rPr>
              <a:t>HYPOVOLAEMIC </a:t>
            </a:r>
            <a:r>
              <a:rPr lang="en-US" b="1" dirty="0" smtClean="0">
                <a:solidFill>
                  <a:srgbClr val="FFFF00"/>
                </a:solidFill>
              </a:rPr>
              <a:t>SHOCK</a:t>
            </a:r>
            <a:endParaRPr lang="x-none" dirty="0">
              <a:solidFill>
                <a:srgbClr val="FFFF00"/>
              </a:solidFill>
            </a:endParaRPr>
          </a:p>
        </p:txBody>
      </p:sp>
      <p:sp>
        <p:nvSpPr>
          <p:cNvPr id="3" name="Content Placeholder 2"/>
          <p:cNvSpPr>
            <a:spLocks noGrp="1"/>
          </p:cNvSpPr>
          <p:nvPr>
            <p:ph idx="1"/>
          </p:nvPr>
        </p:nvSpPr>
        <p:spPr>
          <a:xfrm>
            <a:off x="301625" y="1600200"/>
            <a:ext cx="8540750" cy="4829196"/>
          </a:xfrm>
        </p:spPr>
        <p:style>
          <a:lnRef idx="0">
            <a:scrgbClr r="0" g="0" b="0"/>
          </a:lnRef>
          <a:fillRef idx="1003">
            <a:schemeClr val="dk2"/>
          </a:fillRef>
          <a:effectRef idx="0">
            <a:scrgbClr r="0" g="0" b="0"/>
          </a:effectRef>
          <a:fontRef idx="major"/>
        </p:style>
        <p:txBody>
          <a:bodyPr/>
          <a:lstStyle/>
          <a:p>
            <a:pPr algn="l" rtl="0"/>
            <a:r>
              <a:rPr lang="en-US" b="1" dirty="0">
                <a:solidFill>
                  <a:srgbClr val="FF0000"/>
                </a:solidFill>
              </a:rPr>
              <a:t>Classification.</a:t>
            </a:r>
            <a:r>
              <a:rPr lang="en-US" dirty="0">
                <a:solidFill>
                  <a:srgbClr val="FF0000"/>
                </a:solidFill>
              </a:rPr>
              <a:t>  </a:t>
            </a:r>
            <a:endParaRPr lang="en-US" dirty="0" smtClean="0">
              <a:solidFill>
                <a:srgbClr val="FF0000"/>
              </a:solidFill>
            </a:endParaRPr>
          </a:p>
          <a:p>
            <a:pPr algn="l" rtl="0"/>
            <a:r>
              <a:rPr lang="en-US" dirty="0" smtClean="0"/>
              <a:t>The </a:t>
            </a:r>
            <a:r>
              <a:rPr lang="en-US" dirty="0"/>
              <a:t>blood volume of a 70 kg man is approximately 5 L or 80 ml/kg.  Hypovolemic shock can be divided into four categories, depending on the amount lost :</a:t>
            </a:r>
          </a:p>
          <a:p>
            <a:pPr lvl="1" algn="l" rtl="0"/>
            <a:r>
              <a:rPr lang="en-US" dirty="0" smtClean="0">
                <a:solidFill>
                  <a:srgbClr val="002060"/>
                </a:solidFill>
                <a:effectLst/>
              </a:rPr>
              <a:t> </a:t>
            </a:r>
            <a:r>
              <a:rPr lang="en-US" b="1" dirty="0" smtClean="0">
                <a:solidFill>
                  <a:srgbClr val="002060"/>
                </a:solidFill>
                <a:effectLst/>
              </a:rPr>
              <a:t> </a:t>
            </a:r>
            <a:r>
              <a:rPr lang="en-US" b="1" dirty="0">
                <a:solidFill>
                  <a:srgbClr val="002060"/>
                </a:solidFill>
                <a:effectLst/>
              </a:rPr>
              <a:t>I</a:t>
            </a:r>
            <a:r>
              <a:rPr lang="en-US" dirty="0">
                <a:solidFill>
                  <a:srgbClr val="002060"/>
                </a:solidFill>
                <a:effectLst/>
              </a:rPr>
              <a:t> &lt; 750 ml or &lt; 15%</a:t>
            </a:r>
          </a:p>
          <a:p>
            <a:pPr lvl="1" algn="l" rtl="0"/>
            <a:r>
              <a:rPr lang="en-US" dirty="0" smtClean="0">
                <a:solidFill>
                  <a:srgbClr val="002060"/>
                </a:solidFill>
                <a:effectLst/>
              </a:rPr>
              <a:t>  </a:t>
            </a:r>
            <a:r>
              <a:rPr lang="en-US" b="1" dirty="0">
                <a:solidFill>
                  <a:srgbClr val="002060"/>
                </a:solidFill>
                <a:effectLst/>
              </a:rPr>
              <a:t>II</a:t>
            </a:r>
            <a:r>
              <a:rPr lang="en-US" dirty="0">
                <a:solidFill>
                  <a:srgbClr val="002060"/>
                </a:solidFill>
                <a:effectLst/>
              </a:rPr>
              <a:t> 750 – 1500 ml or 15 – 30%</a:t>
            </a:r>
          </a:p>
          <a:p>
            <a:pPr lvl="1" algn="l" rtl="0"/>
            <a:r>
              <a:rPr lang="en-US" dirty="0" smtClean="0">
                <a:solidFill>
                  <a:srgbClr val="002060"/>
                </a:solidFill>
                <a:effectLst/>
              </a:rPr>
              <a:t> </a:t>
            </a:r>
            <a:r>
              <a:rPr lang="en-US" b="1" dirty="0" smtClean="0">
                <a:solidFill>
                  <a:srgbClr val="002060"/>
                </a:solidFill>
                <a:effectLst/>
              </a:rPr>
              <a:t> </a:t>
            </a:r>
            <a:r>
              <a:rPr lang="en-US" b="1" dirty="0">
                <a:solidFill>
                  <a:srgbClr val="002060"/>
                </a:solidFill>
                <a:effectLst/>
              </a:rPr>
              <a:t>III</a:t>
            </a:r>
            <a:r>
              <a:rPr lang="en-US" dirty="0">
                <a:solidFill>
                  <a:srgbClr val="002060"/>
                </a:solidFill>
                <a:effectLst/>
              </a:rPr>
              <a:t> 1500 – 2000 ml or 30 – 40%</a:t>
            </a:r>
          </a:p>
          <a:p>
            <a:pPr lvl="1" algn="l" rtl="0"/>
            <a:r>
              <a:rPr lang="en-US" dirty="0" smtClean="0">
                <a:solidFill>
                  <a:srgbClr val="002060"/>
                </a:solidFill>
                <a:effectLst/>
              </a:rPr>
              <a:t>  </a:t>
            </a:r>
            <a:r>
              <a:rPr lang="en-US" b="1" dirty="0">
                <a:solidFill>
                  <a:srgbClr val="002060"/>
                </a:solidFill>
                <a:effectLst/>
              </a:rPr>
              <a:t>IV </a:t>
            </a:r>
            <a:r>
              <a:rPr lang="en-US" dirty="0">
                <a:solidFill>
                  <a:srgbClr val="002060"/>
                </a:solidFill>
                <a:effectLst/>
              </a:rPr>
              <a:t>&gt; 2000 ml or &gt; 40%.</a:t>
            </a:r>
          </a:p>
          <a:p>
            <a:pPr algn="l" rtl="0"/>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solidFill>
            <a:srgbClr val="000000"/>
          </a:solidFill>
        </p:spPr>
        <p:txBody>
          <a:bodyPr/>
          <a:lstStyle/>
          <a:p>
            <a:r>
              <a:rPr lang="en-US" b="1" dirty="0" smtClean="0">
                <a:solidFill>
                  <a:srgbClr val="DDD9C3"/>
                </a:solidFill>
              </a:rPr>
              <a:t>Symptoms and signs</a:t>
            </a:r>
            <a:r>
              <a:rPr lang="en-US" b="1" i="1" dirty="0" smtClean="0"/>
              <a:t>.</a:t>
            </a:r>
            <a:r>
              <a:rPr lang="en-US" dirty="0" smtClean="0"/>
              <a:t> </a:t>
            </a:r>
            <a:endParaRPr lang="x-none" dirty="0"/>
          </a:p>
        </p:txBody>
      </p:sp>
      <p:sp>
        <p:nvSpPr>
          <p:cNvPr id="3" name="Content Placeholder 2"/>
          <p:cNvSpPr>
            <a:spLocks noGrp="1"/>
          </p:cNvSpPr>
          <p:nvPr>
            <p:ph idx="1"/>
          </p:nvPr>
        </p:nvSpPr>
        <p:spPr>
          <a:xfrm>
            <a:off x="301625" y="1600201"/>
            <a:ext cx="8540750" cy="900106"/>
          </a:xfrm>
          <a:solidFill>
            <a:srgbClr val="000000"/>
          </a:solidFill>
        </p:spPr>
        <p:txBody>
          <a:bodyPr/>
          <a:lstStyle/>
          <a:p>
            <a:pPr algn="l" rtl="0"/>
            <a:r>
              <a:rPr lang="en-US" sz="2400" dirty="0" smtClean="0">
                <a:solidFill>
                  <a:srgbClr val="DDD9C3"/>
                </a:solidFill>
              </a:rPr>
              <a:t>The </a:t>
            </a:r>
            <a:r>
              <a:rPr lang="en-US" sz="2400" dirty="0">
                <a:solidFill>
                  <a:srgbClr val="DDD9C3"/>
                </a:solidFill>
              </a:rPr>
              <a:t>symptoms and signs are relate to the amount of blood lost</a:t>
            </a:r>
            <a:r>
              <a:rPr lang="en-US" sz="2400" dirty="0" smtClean="0"/>
              <a:t>:</a:t>
            </a:r>
          </a:p>
        </p:txBody>
      </p:sp>
      <p:sp>
        <p:nvSpPr>
          <p:cNvPr id="5" name="Rectangle 4"/>
          <p:cNvSpPr/>
          <p:nvPr/>
        </p:nvSpPr>
        <p:spPr>
          <a:xfrm>
            <a:off x="2786050" y="2571744"/>
            <a:ext cx="3133422" cy="410882"/>
          </a:xfrm>
          <a:prstGeom prst="rect">
            <a:avLst/>
          </a:prstGeom>
          <a:solidFill>
            <a:srgbClr val="F711C6"/>
          </a:solidFill>
        </p:spPr>
        <p:txBody>
          <a:bodyPr wrap="none">
            <a:spAutoFit/>
          </a:bodyPr>
          <a:lstStyle/>
          <a:p>
            <a:pPr marL="457200" algn="l" rtl="0">
              <a:lnSpc>
                <a:spcPct val="115000"/>
              </a:lnSpc>
              <a:spcAft>
                <a:spcPts val="0"/>
              </a:spcAft>
            </a:pPr>
            <a:r>
              <a:rPr lang="en-US" dirty="0" smtClean="0"/>
              <a:t>CLINICAL  ASSESSMENT</a:t>
            </a:r>
            <a:endParaRPr lang="en-US" dirty="0"/>
          </a:p>
        </p:txBody>
      </p:sp>
      <p:sp>
        <p:nvSpPr>
          <p:cNvPr id="6" name="Rectangle 5"/>
          <p:cNvSpPr/>
          <p:nvPr/>
        </p:nvSpPr>
        <p:spPr>
          <a:xfrm>
            <a:off x="1071506" y="3048000"/>
            <a:ext cx="8072494" cy="1359603"/>
          </a:xfrm>
          <a:prstGeom prst="rect">
            <a:avLst/>
          </a:prstGeom>
          <a:solidFill>
            <a:srgbClr val="000000"/>
          </a:solidFill>
        </p:spPr>
        <p:txBody>
          <a:bodyPr wrap="square">
            <a:spAutoFit/>
          </a:bodyPr>
          <a:lstStyle/>
          <a:p>
            <a:pPr marL="457200" algn="l" rtl="0">
              <a:lnSpc>
                <a:spcPct val="115000"/>
              </a:lnSpc>
              <a:spcAft>
                <a:spcPts val="0"/>
              </a:spcAft>
            </a:pPr>
            <a:r>
              <a:rPr lang="en-US" b="1" u="sng" dirty="0" smtClean="0">
                <a:solidFill>
                  <a:srgbClr val="DDD9C3"/>
                </a:solidFill>
              </a:rPr>
              <a:t>HISTORY</a:t>
            </a:r>
          </a:p>
          <a:p>
            <a:pPr marL="342900" lvl="0" indent="-342900" algn="l" rtl="0">
              <a:lnSpc>
                <a:spcPct val="115000"/>
              </a:lnSpc>
              <a:spcAft>
                <a:spcPts val="0"/>
              </a:spcAft>
              <a:buFont typeface="Symbol"/>
              <a:buChar char=""/>
            </a:pPr>
            <a:r>
              <a:rPr lang="en-US" dirty="0" smtClean="0">
                <a:solidFill>
                  <a:srgbClr val="DDD9C3"/>
                </a:solidFill>
              </a:rPr>
              <a:t>From patient or witness</a:t>
            </a:r>
          </a:p>
          <a:p>
            <a:pPr marL="342900" lvl="0" indent="-342900" algn="l" rtl="0">
              <a:lnSpc>
                <a:spcPct val="115000"/>
              </a:lnSpc>
              <a:spcAft>
                <a:spcPts val="0"/>
              </a:spcAft>
              <a:buFont typeface="Symbol"/>
              <a:buChar char=""/>
            </a:pPr>
            <a:r>
              <a:rPr lang="en-US" dirty="0" smtClean="0">
                <a:solidFill>
                  <a:srgbClr val="DDD9C3"/>
                </a:solidFill>
              </a:rPr>
              <a:t>It may often prove impossible when the patient's consciousness is impaired from head injury , alcohol , drugs or direct result of cerebral hypoperfusion.</a:t>
            </a:r>
            <a:endParaRPr lang="en-US" dirty="0">
              <a:solidFill>
                <a:srgbClr val="DDD9C3"/>
              </a:solidFill>
            </a:endParaRPr>
          </a:p>
        </p:txBody>
      </p:sp>
      <p:sp>
        <p:nvSpPr>
          <p:cNvPr id="7" name="Rectangle 6"/>
          <p:cNvSpPr/>
          <p:nvPr/>
        </p:nvSpPr>
        <p:spPr>
          <a:xfrm>
            <a:off x="500034" y="4786322"/>
            <a:ext cx="8215370" cy="1366528"/>
          </a:xfrm>
          <a:prstGeom prst="rect">
            <a:avLst/>
          </a:prstGeom>
          <a:solidFill>
            <a:srgbClr val="FFC000"/>
          </a:solidFill>
        </p:spPr>
        <p:txBody>
          <a:bodyPr wrap="square">
            <a:spAutoFit/>
          </a:bodyPr>
          <a:lstStyle/>
          <a:p>
            <a:pPr marL="457200" algn="l" rtl="0">
              <a:lnSpc>
                <a:spcPct val="115000"/>
              </a:lnSpc>
              <a:spcAft>
                <a:spcPts val="0"/>
              </a:spcAft>
            </a:pPr>
            <a:r>
              <a:rPr lang="en-US" b="1" u="sng" dirty="0" smtClean="0">
                <a:solidFill>
                  <a:srgbClr val="C00000"/>
                </a:solidFill>
              </a:rPr>
              <a:t>Examination</a:t>
            </a:r>
          </a:p>
          <a:p>
            <a:pPr marL="342900" lvl="0" indent="-342900" algn="l" rtl="0">
              <a:lnSpc>
                <a:spcPct val="115000"/>
              </a:lnSpc>
              <a:spcAft>
                <a:spcPts val="0"/>
              </a:spcAft>
              <a:buFont typeface="Symbol"/>
              <a:buChar char=""/>
            </a:pPr>
            <a:r>
              <a:rPr lang="en-US" dirty="0" smtClean="0">
                <a:solidFill>
                  <a:srgbClr val="000000"/>
                </a:solidFill>
              </a:rPr>
              <a:t>Obvious and unobvious volume loss</a:t>
            </a:r>
          </a:p>
          <a:p>
            <a:pPr marL="342900" lvl="0" indent="-342900" algn="l" rtl="0">
              <a:lnSpc>
                <a:spcPct val="115000"/>
              </a:lnSpc>
              <a:spcAft>
                <a:spcPts val="0"/>
              </a:spcAft>
              <a:buFont typeface="Symbol"/>
              <a:buChar char=""/>
            </a:pPr>
            <a:r>
              <a:rPr lang="en-US" dirty="0" smtClean="0">
                <a:solidFill>
                  <a:srgbClr val="000000"/>
                </a:solidFill>
              </a:rPr>
              <a:t>Cardiovascular assessment</a:t>
            </a:r>
            <a:r>
              <a:rPr lang="en-US" dirty="0" smtClean="0"/>
              <a:t> </a:t>
            </a:r>
            <a:r>
              <a:rPr lang="en-US" dirty="0" smtClean="0">
                <a:solidFill>
                  <a:srgbClr val="72045A"/>
                </a:solidFill>
                <a:effectLst>
                  <a:outerShdw blurRad="38100" dist="38100" dir="2700000" algn="tl">
                    <a:srgbClr val="000000">
                      <a:alpha val="43137"/>
                    </a:srgbClr>
                  </a:outerShdw>
                </a:effectLst>
              </a:rPr>
              <a:t>( patient's color , pulse , cold and clammy peripheries , capillary refilling , blood pressure , JVP  )</a:t>
            </a:r>
            <a:r>
              <a:rPr lang="en-US" dirty="0" smtClean="0"/>
              <a:t>.</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5" grpId="0" animBg="1"/>
      <p:bldP spid="6" grpId="0" animBg="1"/>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sp>
        <p:nvSpPr>
          <p:cNvPr id="3" name="Content Placeholder 2"/>
          <p:cNvSpPr>
            <a:spLocks noGrp="1"/>
          </p:cNvSpPr>
          <p:nvPr>
            <p:ph idx="1"/>
          </p:nvPr>
        </p:nvSpPr>
        <p:spPr>
          <a:xfrm>
            <a:off x="0" y="1219200"/>
            <a:ext cx="8358246" cy="4498975"/>
          </a:xfrm>
          <a:solidFill>
            <a:srgbClr val="000000"/>
          </a:solidFill>
          <a:scene3d>
            <a:camera prst="perspectiveContrastingLeftFacing" fov="5400000">
              <a:rot lat="0" lon="580726" rev="0"/>
            </a:camera>
            <a:lightRig rig="threePt" dir="t"/>
          </a:scene3d>
        </p:spPr>
        <p:txBody>
          <a:bodyPr>
            <a:normAutofit fontScale="85000" lnSpcReduction="10000"/>
          </a:bodyPr>
          <a:lstStyle/>
          <a:p>
            <a:pPr algn="l" rtl="0"/>
            <a:r>
              <a:rPr lang="en-US" b="1" u="sng" dirty="0">
                <a:solidFill>
                  <a:srgbClr val="DDD9C3"/>
                </a:solidFill>
              </a:rPr>
              <a:t>Class –I</a:t>
            </a:r>
            <a:r>
              <a:rPr lang="en-US" u="sng" dirty="0">
                <a:solidFill>
                  <a:srgbClr val="DDD9C3"/>
                </a:solidFill>
              </a:rPr>
              <a:t>           </a:t>
            </a:r>
            <a:r>
              <a:rPr lang="en-US" dirty="0">
                <a:solidFill>
                  <a:srgbClr val="DDD9C3"/>
                </a:solidFill>
              </a:rPr>
              <a:t>Minimal </a:t>
            </a:r>
            <a:r>
              <a:rPr lang="en-US" dirty="0" smtClean="0">
                <a:solidFill>
                  <a:srgbClr val="DDD9C3"/>
                </a:solidFill>
              </a:rPr>
              <a:t>symptoms – mild tachycardia</a:t>
            </a:r>
          </a:p>
          <a:p>
            <a:pPr algn="l" rtl="0"/>
            <a:r>
              <a:rPr lang="en-US" b="1" u="sng" dirty="0">
                <a:solidFill>
                  <a:srgbClr val="DDD9C3"/>
                </a:solidFill>
              </a:rPr>
              <a:t>Class –II</a:t>
            </a:r>
            <a:r>
              <a:rPr lang="en-US" u="sng" dirty="0">
                <a:solidFill>
                  <a:srgbClr val="DDD9C3"/>
                </a:solidFill>
              </a:rPr>
              <a:t>          </a:t>
            </a:r>
            <a:r>
              <a:rPr lang="en-US" dirty="0">
                <a:solidFill>
                  <a:srgbClr val="DDD9C3"/>
                </a:solidFill>
              </a:rPr>
              <a:t>Tachycardia &gt; 100, tachypnea, decreased pulse pressure, pale, sweaty, cold peripheries</a:t>
            </a:r>
          </a:p>
          <a:p>
            <a:pPr algn="l" rtl="0"/>
            <a:r>
              <a:rPr lang="en-US" b="1" u="sng" dirty="0">
                <a:solidFill>
                  <a:srgbClr val="DDD9C3"/>
                </a:solidFill>
              </a:rPr>
              <a:t>Class –III    </a:t>
            </a:r>
            <a:r>
              <a:rPr lang="en-US" dirty="0">
                <a:solidFill>
                  <a:srgbClr val="DDD9C3"/>
                </a:solidFill>
              </a:rPr>
              <a:t>Classic symptoms of shock – tachycardia &gt; 120, hypotension, tachypnea, pallor,cold  peripheries, decreased conscious level, </a:t>
            </a:r>
            <a:r>
              <a:rPr lang="en-US" dirty="0" err="1">
                <a:solidFill>
                  <a:srgbClr val="DDD9C3"/>
                </a:solidFill>
              </a:rPr>
              <a:t>oliguria</a:t>
            </a:r>
            <a:endParaRPr lang="en-US" dirty="0">
              <a:solidFill>
                <a:srgbClr val="DDD9C3"/>
              </a:solidFill>
            </a:endParaRPr>
          </a:p>
          <a:p>
            <a:pPr algn="l" rtl="0"/>
            <a:r>
              <a:rPr lang="en-US" b="1" u="sng" dirty="0">
                <a:solidFill>
                  <a:srgbClr val="DDD9C3"/>
                </a:solidFill>
              </a:rPr>
              <a:t>Class -IV</a:t>
            </a:r>
            <a:r>
              <a:rPr lang="en-US" u="sng" dirty="0">
                <a:solidFill>
                  <a:srgbClr val="DDD9C3"/>
                </a:solidFill>
              </a:rPr>
              <a:t>       </a:t>
            </a:r>
            <a:r>
              <a:rPr lang="en-US" dirty="0">
                <a:solidFill>
                  <a:srgbClr val="DDD9C3"/>
                </a:solidFill>
              </a:rPr>
              <a:t>Immediate threat to life – tachycardia &gt; 140, hypotension (unobtainable diastolic), pallor, cold peripheries, unconscious (&gt;50%), anuria.</a:t>
            </a:r>
          </a:p>
          <a:p>
            <a:pPr algn="l" rtl="0"/>
            <a:endParaRPr lang="x-none" dirty="0">
              <a:solidFill>
                <a:srgbClr val="DDD9C3"/>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FFFF00"/>
                </a:solidFill>
              </a:rPr>
              <a:t>Treatment:   </a:t>
            </a:r>
            <a:br>
              <a:rPr lang="en-US" b="1" i="1" u="sng" dirty="0" smtClean="0">
                <a:solidFill>
                  <a:srgbClr val="FFFF00"/>
                </a:solidFill>
              </a:rPr>
            </a:br>
            <a:endParaRPr lang="x-none" b="1" i="1" u="sng" dirty="0">
              <a:solidFill>
                <a:srgbClr val="FFFF00"/>
              </a:solidFill>
            </a:endParaRPr>
          </a:p>
        </p:txBody>
      </p:sp>
      <p:sp>
        <p:nvSpPr>
          <p:cNvPr id="3" name="Content Placeholder 2"/>
          <p:cNvSpPr>
            <a:spLocks noGrp="1"/>
          </p:cNvSpPr>
          <p:nvPr>
            <p:ph idx="1"/>
          </p:nvPr>
        </p:nvSpPr>
        <p:spPr>
          <a:xfrm>
            <a:off x="304800" y="609600"/>
            <a:ext cx="8540750" cy="5000660"/>
          </a:xfrm>
          <a:solidFill>
            <a:schemeClr val="accent6">
              <a:lumMod val="50000"/>
            </a:schemeClr>
          </a:solidFill>
        </p:spPr>
        <p:txBody>
          <a:bodyPr>
            <a:normAutofit fontScale="70000" lnSpcReduction="20000"/>
          </a:bodyPr>
          <a:lstStyle/>
          <a:p>
            <a:pPr algn="l" rtl="0"/>
            <a:r>
              <a:rPr lang="en-US" b="1" dirty="0" smtClean="0"/>
              <a:t>1</a:t>
            </a:r>
            <a:r>
              <a:rPr lang="en-US" b="1" dirty="0"/>
              <a:t>)</a:t>
            </a:r>
            <a:r>
              <a:rPr lang="en-US" dirty="0"/>
              <a:t> </a:t>
            </a:r>
            <a:r>
              <a:rPr lang="en-US" dirty="0">
                <a:solidFill>
                  <a:srgbClr val="FF0000"/>
                </a:solidFill>
              </a:rPr>
              <a:t>ABC</a:t>
            </a:r>
            <a:r>
              <a:rPr lang="en-US" dirty="0"/>
              <a:t> --Ensure an adequate airway.  Deliver 100% oxygen by mask.  If comatose, intubate.</a:t>
            </a:r>
          </a:p>
          <a:p>
            <a:pPr algn="l" rtl="0"/>
            <a:r>
              <a:rPr lang="en-US" b="1" dirty="0" smtClean="0"/>
              <a:t>2</a:t>
            </a:r>
            <a:r>
              <a:rPr lang="en-US" b="1" dirty="0"/>
              <a:t>) </a:t>
            </a:r>
            <a:r>
              <a:rPr lang="en-US" dirty="0"/>
              <a:t>Keep the patient recumbent and elevate the foot of the bed</a:t>
            </a:r>
          </a:p>
          <a:p>
            <a:pPr algn="l" rtl="0"/>
            <a:r>
              <a:rPr lang="en-US" b="1" dirty="0"/>
              <a:t>3) </a:t>
            </a:r>
            <a:r>
              <a:rPr lang="en-US" dirty="0"/>
              <a:t>Two large-bore intravenous catheters ( 16 G or larger ) , ideally in the antecubital fossa .</a:t>
            </a:r>
          </a:p>
          <a:p>
            <a:pPr algn="l" rtl="0"/>
            <a:r>
              <a:rPr lang="en-US" b="1" dirty="0"/>
              <a:t>4) </a:t>
            </a:r>
            <a:r>
              <a:rPr lang="en-US" dirty="0"/>
              <a:t>Restore circulating volume with crystalloid initially ( Ringer lactate or normal saline ) or plasma expanders and  blood as indicated </a:t>
            </a:r>
            <a:r>
              <a:rPr lang="en-US" dirty="0" smtClean="0"/>
              <a:t>. ( RL better than </a:t>
            </a:r>
            <a:r>
              <a:rPr lang="en-US" dirty="0" err="1" smtClean="0"/>
              <a:t>noramal</a:t>
            </a:r>
            <a:r>
              <a:rPr lang="en-US" dirty="0" smtClean="0"/>
              <a:t> saline especially in class 3 and 4  coz it contains bicarbonate so </a:t>
            </a:r>
            <a:r>
              <a:rPr lang="en-US" dirty="0" err="1" smtClean="0"/>
              <a:t>liess</a:t>
            </a:r>
            <a:r>
              <a:rPr lang="en-US" dirty="0" smtClean="0"/>
              <a:t> likely to cause </a:t>
            </a:r>
            <a:r>
              <a:rPr lang="en-US" dirty="0" err="1" smtClean="0"/>
              <a:t>hyperchloremic</a:t>
            </a:r>
            <a:r>
              <a:rPr lang="en-US" dirty="0" smtClean="0"/>
              <a:t> metabolic acidosis)</a:t>
            </a:r>
          </a:p>
          <a:p>
            <a:pPr algn="l" rtl="0"/>
            <a:r>
              <a:rPr lang="en-US" b="1" dirty="0"/>
              <a:t>5) </a:t>
            </a:r>
            <a:r>
              <a:rPr lang="en-US" dirty="0"/>
              <a:t>If the cause of shock is hemorrhage , take blood for cross-matching , hemoglobin , hematocrit  , coagulation profile .</a:t>
            </a:r>
            <a:endParaRPr lang="en-US" dirty="0" smtClean="0"/>
          </a:p>
          <a:p>
            <a:pPr algn="l" rtl="0"/>
            <a:r>
              <a:rPr lang="en-US" dirty="0" smtClean="0"/>
              <a:t>If </a:t>
            </a:r>
            <a:r>
              <a:rPr lang="en-US" dirty="0" err="1" smtClean="0"/>
              <a:t>comatosed</a:t>
            </a:r>
            <a:r>
              <a:rPr lang="en-US" dirty="0" smtClean="0"/>
              <a:t> and patient is bleeding start treating immediately before looking for underlying cause ( treat symptomatically)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540750" cy="5143536"/>
          </a:xfrm>
          <a:solidFill>
            <a:srgbClr val="000000"/>
          </a:solidFill>
        </p:spPr>
        <p:txBody>
          <a:bodyPr>
            <a:normAutofit fontScale="85000" lnSpcReduction="20000"/>
          </a:bodyPr>
          <a:lstStyle/>
          <a:p>
            <a:pPr algn="l" rtl="0"/>
            <a:r>
              <a:rPr lang="en-US" b="1" dirty="0">
                <a:solidFill>
                  <a:srgbClr val="FFFF00"/>
                </a:solidFill>
              </a:rPr>
              <a:t>6) </a:t>
            </a:r>
            <a:r>
              <a:rPr lang="en-US" dirty="0">
                <a:solidFill>
                  <a:srgbClr val="DDD9C3"/>
                </a:solidFill>
              </a:rPr>
              <a:t>Compression of any obvious external hemorrhage,.</a:t>
            </a:r>
          </a:p>
          <a:p>
            <a:pPr algn="l" rtl="0"/>
            <a:r>
              <a:rPr lang="en-US" b="1" dirty="0">
                <a:solidFill>
                  <a:srgbClr val="DDD9C3"/>
                </a:solidFill>
              </a:rPr>
              <a:t>7) </a:t>
            </a:r>
            <a:r>
              <a:rPr lang="en-US" dirty="0">
                <a:solidFill>
                  <a:srgbClr val="DDD9C3"/>
                </a:solidFill>
              </a:rPr>
              <a:t>Insert a central venous line to monitor CVP and to assess the response to  	fluid administration especially in patient with cardiac disease .</a:t>
            </a:r>
          </a:p>
          <a:p>
            <a:pPr algn="l" rtl="0"/>
            <a:r>
              <a:rPr lang="en-US" b="1" dirty="0">
                <a:solidFill>
                  <a:srgbClr val="DDD9C3"/>
                </a:solidFill>
              </a:rPr>
              <a:t>8)</a:t>
            </a:r>
            <a:r>
              <a:rPr lang="en-US" dirty="0">
                <a:solidFill>
                  <a:srgbClr val="DDD9C3"/>
                </a:solidFill>
              </a:rPr>
              <a:t>  Insert a urinary catheter to monitor urinary output</a:t>
            </a:r>
            <a:r>
              <a:rPr lang="en-US" dirty="0" smtClean="0">
                <a:solidFill>
                  <a:srgbClr val="DDD9C3"/>
                </a:solidFill>
              </a:rPr>
              <a:t>.</a:t>
            </a:r>
          </a:p>
          <a:p>
            <a:pPr algn="l" rtl="0"/>
            <a:r>
              <a:rPr lang="en-US" dirty="0" smtClean="0">
                <a:solidFill>
                  <a:srgbClr val="DDD9C3"/>
                </a:solidFill>
              </a:rPr>
              <a:t>Normal urine output .5 ml/min in adults</a:t>
            </a:r>
          </a:p>
          <a:p>
            <a:pPr algn="l" rtl="0"/>
            <a:r>
              <a:rPr lang="en-US" b="1" dirty="0">
                <a:solidFill>
                  <a:srgbClr val="DDD9C3"/>
                </a:solidFill>
              </a:rPr>
              <a:t>9)</a:t>
            </a:r>
            <a:r>
              <a:rPr lang="en-US" dirty="0">
                <a:solidFill>
                  <a:srgbClr val="DDD9C3"/>
                </a:solidFill>
              </a:rPr>
              <a:t> Establish basic observations of temperature, pulse, BP, respiratory rate and level of consciousness and urinary output.</a:t>
            </a:r>
          </a:p>
          <a:p>
            <a:pPr algn="l" rtl="0"/>
            <a:r>
              <a:rPr lang="en-US" b="1" dirty="0">
                <a:solidFill>
                  <a:srgbClr val="DDD9C3"/>
                </a:solidFill>
              </a:rPr>
              <a:t>10)</a:t>
            </a:r>
            <a:r>
              <a:rPr lang="en-US" dirty="0">
                <a:solidFill>
                  <a:srgbClr val="DDD9C3"/>
                </a:solidFill>
              </a:rPr>
              <a:t> The underlying cause of the shock should be ascertained and definitive treatment planned.  Failure of resuscitation may be due to persistent massive hemorrhage.  Surgical intervention is often necessary</a:t>
            </a:r>
            <a:r>
              <a:rPr lang="en-US" dirty="0">
                <a:solidFill>
                  <a:srgbClr val="FFFF00"/>
                </a:solidFill>
              </a:rPr>
              <a:t>.</a:t>
            </a:r>
          </a:p>
          <a:p>
            <a:pPr algn="l" rtl="0"/>
            <a:endParaRPr lang="x-none" dirty="0"/>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sp>
        <p:nvSpPr>
          <p:cNvPr id="3" name="Content Placeholder 2"/>
          <p:cNvSpPr>
            <a:spLocks noGrp="1"/>
          </p:cNvSpPr>
          <p:nvPr>
            <p:ph idx="1"/>
          </p:nvPr>
        </p:nvSpPr>
        <p:spPr>
          <a:xfrm>
            <a:off x="381000" y="914400"/>
            <a:ext cx="8229600" cy="4525963"/>
          </a:xfrm>
          <a:solidFill>
            <a:srgbClr val="000000"/>
          </a:solidFill>
        </p:spPr>
        <p:txBody>
          <a:bodyPr>
            <a:normAutofit fontScale="70000" lnSpcReduction="20000"/>
          </a:bodyPr>
          <a:lstStyle/>
          <a:p>
            <a:pPr algn="l" rtl="0"/>
            <a:r>
              <a:rPr lang="en-US" b="1" dirty="0">
                <a:solidFill>
                  <a:srgbClr val="DDD9C3"/>
                </a:solidFill>
              </a:rPr>
              <a:t>11) </a:t>
            </a:r>
            <a:r>
              <a:rPr lang="en-US" dirty="0">
                <a:solidFill>
                  <a:srgbClr val="DDD9C3"/>
                </a:solidFill>
              </a:rPr>
              <a:t>Analgesia should be given to trauma patient to relieve the pain  and also to reduce the associated sequelae of anxiety and sympathetic over activity that may to the pathophysiological derangements underlying the shocked state </a:t>
            </a:r>
            <a:r>
              <a:rPr lang="en-US" dirty="0" smtClean="0">
                <a:solidFill>
                  <a:srgbClr val="DDD9C3"/>
                </a:solidFill>
              </a:rPr>
              <a:t>.</a:t>
            </a:r>
          </a:p>
          <a:p>
            <a:pPr lvl="1" algn="l" rtl="0"/>
            <a:r>
              <a:rPr lang="en-US" dirty="0" smtClean="0">
                <a:solidFill>
                  <a:srgbClr val="DDD9C3"/>
                </a:solidFill>
              </a:rPr>
              <a:t> </a:t>
            </a:r>
            <a:r>
              <a:rPr lang="en-US" dirty="0">
                <a:solidFill>
                  <a:srgbClr val="DDD9C3"/>
                </a:solidFill>
              </a:rPr>
              <a:t>There is no place  for subcutaneous or intramuscular administration of analgesia in hypovolemic shocked patients  as the reduced peripheral blood flow results in unreliable and unpredictable absorption </a:t>
            </a:r>
            <a:r>
              <a:rPr lang="en-US" dirty="0" smtClean="0">
                <a:solidFill>
                  <a:srgbClr val="DDD9C3"/>
                </a:solidFill>
              </a:rPr>
              <a:t>. Must be given IV to decrease side effects and toxicity , if given IM or subcutaneously while vessels are </a:t>
            </a:r>
            <a:r>
              <a:rPr lang="en-US" dirty="0" err="1" smtClean="0">
                <a:solidFill>
                  <a:srgbClr val="DDD9C3"/>
                </a:solidFill>
              </a:rPr>
              <a:t>vasoconstricted</a:t>
            </a:r>
            <a:r>
              <a:rPr lang="en-US" dirty="0" smtClean="0">
                <a:solidFill>
                  <a:srgbClr val="DDD9C3"/>
                </a:solidFill>
              </a:rPr>
              <a:t> the drug will accumulate and will not reach the systemic circulation requiring higher doses. After resuscitation the accumulated drug will gush  into the systemic circulation leading to toxicity   </a:t>
            </a:r>
          </a:p>
          <a:p>
            <a:pPr lvl="1" algn="l" rtl="0"/>
            <a:r>
              <a:rPr lang="en-US" dirty="0" smtClean="0">
                <a:solidFill>
                  <a:srgbClr val="DDD9C3"/>
                </a:solidFill>
              </a:rPr>
              <a:t>Conscious </a:t>
            </a:r>
            <a:r>
              <a:rPr lang="en-US" dirty="0">
                <a:solidFill>
                  <a:srgbClr val="DDD9C3"/>
                </a:solidFill>
              </a:rPr>
              <a:t>level and respiratory function should be monitored in patients receiving parentral opiates .</a:t>
            </a:r>
          </a:p>
          <a:p>
            <a:pPr algn="l" rtl="0"/>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u="sng" dirty="0" smtClean="0"/>
              <a:t>FREQUENT CLINICAL MONITORING OF THE PATIENT VOLUME STATUS AND ORGAN PERFUSION</a:t>
            </a:r>
            <a:endParaRPr lang="x-none" u="sng" dirty="0"/>
          </a:p>
        </p:txBody>
      </p:sp>
      <p:sp>
        <p:nvSpPr>
          <p:cNvPr id="5" name="Content Placeholder 4"/>
          <p:cNvSpPr>
            <a:spLocks noGrp="1"/>
          </p:cNvSpPr>
          <p:nvPr>
            <p:ph idx="1"/>
          </p:nvPr>
        </p:nvSpPr>
        <p:spPr>
          <a:xfrm>
            <a:off x="301625" y="1428736"/>
            <a:ext cx="8540750" cy="5072098"/>
          </a:xfrm>
          <a:solidFill>
            <a:srgbClr val="000000"/>
          </a:solidFill>
          <a:ln>
            <a:solidFill>
              <a:schemeClr val="tx2">
                <a:lumMod val="50000"/>
              </a:schemeClr>
            </a:solidFill>
          </a:ln>
        </p:spPr>
        <p:txBody>
          <a:bodyPr/>
          <a:lstStyle/>
          <a:p>
            <a:pPr algn="l" rtl="0" fontAlgn="t"/>
            <a:r>
              <a:rPr lang="en-US" sz="2800" dirty="0" smtClean="0">
                <a:solidFill>
                  <a:srgbClr val="00B0F0"/>
                </a:solidFill>
              </a:rPr>
              <a:t>Blood pressure measurement</a:t>
            </a:r>
          </a:p>
          <a:p>
            <a:pPr algn="l" rtl="0" fontAlgn="t"/>
            <a:r>
              <a:rPr lang="en-US" sz="2800" dirty="0" smtClean="0">
                <a:solidFill>
                  <a:srgbClr val="00B0F0"/>
                </a:solidFill>
              </a:rPr>
              <a:t>ECG monitoring</a:t>
            </a:r>
          </a:p>
          <a:p>
            <a:pPr algn="l" rtl="0" fontAlgn="t"/>
            <a:r>
              <a:rPr lang="en-US" sz="2800" dirty="0" smtClean="0">
                <a:solidFill>
                  <a:srgbClr val="00B0F0"/>
                </a:solidFill>
              </a:rPr>
              <a:t>Pulse oximetry</a:t>
            </a:r>
          </a:p>
          <a:p>
            <a:pPr algn="l" rtl="0" fontAlgn="t"/>
            <a:r>
              <a:rPr lang="en-US" sz="2800" dirty="0" smtClean="0">
                <a:solidFill>
                  <a:srgbClr val="00B0F0"/>
                </a:solidFill>
              </a:rPr>
              <a:t>Core to periphery temperature gradient</a:t>
            </a:r>
          </a:p>
          <a:p>
            <a:pPr algn="l" rtl="0" fontAlgn="t"/>
            <a:r>
              <a:rPr lang="en-US" sz="2800" dirty="0" smtClean="0">
                <a:solidFill>
                  <a:srgbClr val="00B0F0"/>
                </a:solidFill>
              </a:rPr>
              <a:t>Urine output</a:t>
            </a:r>
          </a:p>
          <a:p>
            <a:pPr algn="l" rtl="0" fontAlgn="t"/>
            <a:r>
              <a:rPr lang="en-US" sz="2800" dirty="0" smtClean="0">
                <a:solidFill>
                  <a:srgbClr val="00B0F0"/>
                </a:solidFill>
              </a:rPr>
              <a:t>CVP measurement</a:t>
            </a:r>
          </a:p>
          <a:p>
            <a:pPr lvl="1" algn="l" rtl="0" fontAlgn="t"/>
            <a:r>
              <a:rPr lang="en-US" sz="2000" dirty="0" smtClean="0"/>
              <a:t>In isolation, single measurements are not helpful. </a:t>
            </a:r>
          </a:p>
          <a:p>
            <a:pPr lvl="1" algn="l" rtl="0" fontAlgn="t"/>
            <a:r>
              <a:rPr lang="en-US" sz="2000" dirty="0" smtClean="0"/>
              <a:t>They become useful when used in combination with the findings of the clinical examination to confirm the clinical impression. </a:t>
            </a:r>
          </a:p>
          <a:p>
            <a:pPr lvl="1" algn="l" rtl="0" fontAlgn="t"/>
            <a:r>
              <a:rPr lang="en-US" sz="2000" dirty="0" smtClean="0"/>
              <a:t>Repeated measurements over time, trends and patterns, together with the changes associated with therapeutic interventions, increase their usefulness.</a:t>
            </a:r>
          </a:p>
          <a:p>
            <a:pPr algn="l" rtl="0"/>
            <a:endParaRPr lang="x-none" sz="2800" dirty="0">
              <a:solidFill>
                <a:srgbClr val="00B0F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500" fill="hold"/>
                                        <p:tgtEl>
                                          <p:spTgt spid="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500" fill="hold"/>
                                        <p:tgtEl>
                                          <p:spTgt spid="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500" fill="hold"/>
                                        <p:tgtEl>
                                          <p:spTgt spid="5">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5">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5">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calcmode="lin" valueType="num">
                                      <p:cBhvr>
                                        <p:cTn id="39" dur="500" fill="hold"/>
                                        <p:tgtEl>
                                          <p:spTgt spid="5">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5">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5">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 calcmode="lin" valueType="num">
                                      <p:cBhvr>
                                        <p:cTn id="47" dur="500" fill="hold"/>
                                        <p:tgtEl>
                                          <p:spTgt spid="5">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5">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5">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nodeType="click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anim calcmode="lin" valueType="num">
                                      <p:cBhvr>
                                        <p:cTn id="55" dur="500" fill="hold"/>
                                        <p:tgtEl>
                                          <p:spTgt spid="5">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5">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5">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nodeType="clickEffect">
                                  <p:stCondLst>
                                    <p:cond delay="0"/>
                                  </p:stCondLst>
                                  <p:childTnLst>
                                    <p:set>
                                      <p:cBhvr>
                                        <p:cTn id="62" dur="1" fill="hold">
                                          <p:stCondLst>
                                            <p:cond delay="0"/>
                                          </p:stCondLst>
                                        </p:cTn>
                                        <p:tgtEl>
                                          <p:spTgt spid="5">
                                            <p:txEl>
                                              <p:pRg st="7" end="7"/>
                                            </p:txEl>
                                          </p:spTgt>
                                        </p:tgtEl>
                                        <p:attrNameLst>
                                          <p:attrName>style.visibility</p:attrName>
                                        </p:attrNameLst>
                                      </p:cBhvr>
                                      <p:to>
                                        <p:strVal val="visible"/>
                                      </p:to>
                                    </p:set>
                                    <p:anim calcmode="lin" valueType="num">
                                      <p:cBhvr>
                                        <p:cTn id="63" dur="500" fill="hold"/>
                                        <p:tgtEl>
                                          <p:spTgt spid="5">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5">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5">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9" presetClass="entr" presetSubtype="0" accel="100000" fill="hold" nodeType="clickEffect">
                                  <p:stCondLst>
                                    <p:cond delay="0"/>
                                  </p:stCondLst>
                                  <p:childTnLst>
                                    <p:set>
                                      <p:cBhvr>
                                        <p:cTn id="70" dur="1" fill="hold">
                                          <p:stCondLst>
                                            <p:cond delay="0"/>
                                          </p:stCondLst>
                                        </p:cTn>
                                        <p:tgtEl>
                                          <p:spTgt spid="5">
                                            <p:txEl>
                                              <p:pRg st="8" end="8"/>
                                            </p:txEl>
                                          </p:spTgt>
                                        </p:tgtEl>
                                        <p:attrNameLst>
                                          <p:attrName>style.visibility</p:attrName>
                                        </p:attrNameLst>
                                      </p:cBhvr>
                                      <p:to>
                                        <p:strVal val="visible"/>
                                      </p:to>
                                    </p:set>
                                    <p:anim calcmode="lin" valueType="num">
                                      <p:cBhvr>
                                        <p:cTn id="71" dur="500" fill="hold"/>
                                        <p:tgtEl>
                                          <p:spTgt spid="5">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2" dur="500" fill="hold"/>
                                        <p:tgtEl>
                                          <p:spTgt spid="5">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3" dur="500" fill="hold"/>
                                        <p:tgtEl>
                                          <p:spTgt spid="5">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4" dur="5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a:ln>
            <a:solidFill>
              <a:schemeClr val="accent1"/>
            </a:solidFill>
          </a:ln>
        </p:spPr>
        <p:txBody>
          <a:bodyPr>
            <a:normAutofit/>
          </a:bodyPr>
          <a:lstStyle/>
          <a:p>
            <a:pPr algn="ctr"/>
            <a:r>
              <a:rPr lang="en-US" b="1" dirty="0"/>
              <a:t>CAUSES OF </a:t>
            </a:r>
            <a:r>
              <a:rPr lang="en-US" b="1" dirty="0" smtClean="0"/>
              <a:t>SHOCK</a:t>
            </a:r>
            <a:endParaRPr lang="x-none" dirty="0"/>
          </a:p>
        </p:txBody>
      </p:sp>
      <p:sp>
        <p:nvSpPr>
          <p:cNvPr id="4" name="Text Placeholder 3"/>
          <p:cNvSpPr>
            <a:spLocks noGrp="1"/>
          </p:cNvSpPr>
          <p:nvPr>
            <p:ph type="body" idx="1"/>
          </p:nvPr>
        </p:nvSpPr>
        <p:spPr/>
        <p:txBody>
          <a:bodyPr/>
          <a:lstStyle/>
          <a:p>
            <a:endParaRPr lang="x-none"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a:bodyPr>
          <a:lstStyle/>
          <a:p>
            <a:r>
              <a:rPr lang="en-US" b="1" dirty="0" smtClean="0"/>
              <a:t>SEPTIC SHOCK</a:t>
            </a:r>
            <a:endParaRPr lang="x-none" dirty="0"/>
          </a:p>
        </p:txBody>
      </p:sp>
      <p:sp>
        <p:nvSpPr>
          <p:cNvPr id="3" name="Content Placeholder 2"/>
          <p:cNvSpPr>
            <a:spLocks noGrp="1"/>
          </p:cNvSpPr>
          <p:nvPr>
            <p:ph idx="1"/>
          </p:nvPr>
        </p:nvSpPr>
        <p:spPr>
          <a:xfrm>
            <a:off x="457200" y="1951037"/>
            <a:ext cx="8229600" cy="4525963"/>
          </a:xfrm>
          <a:solidFill>
            <a:srgbClr val="00B0F0"/>
          </a:solidFill>
        </p:spPr>
        <p:txBody>
          <a:bodyPr>
            <a:normAutofit fontScale="92500"/>
          </a:bodyPr>
          <a:lstStyle/>
          <a:p>
            <a:pPr algn="l" rtl="0"/>
            <a:r>
              <a:rPr lang="en-US" dirty="0" smtClean="0"/>
              <a:t>The </a:t>
            </a:r>
            <a:r>
              <a:rPr lang="en-US" dirty="0"/>
              <a:t>principles of resuscitation in septic shock are:</a:t>
            </a:r>
          </a:p>
          <a:p>
            <a:pPr lvl="1" algn="l" rtl="0"/>
            <a:r>
              <a:rPr lang="en-US" b="1" dirty="0">
                <a:solidFill>
                  <a:srgbClr val="000000"/>
                </a:solidFill>
                <a:effectLst/>
              </a:rPr>
              <a:t>Volume replacement in order to maintain the cardiac preload of CVP</a:t>
            </a:r>
          </a:p>
          <a:p>
            <a:pPr lvl="1" algn="l" rtl="0"/>
            <a:r>
              <a:rPr lang="en-US" b="1" dirty="0">
                <a:solidFill>
                  <a:srgbClr val="000000"/>
                </a:solidFill>
                <a:effectLst/>
              </a:rPr>
              <a:t>The administration of oxygen to optimize total body oxygen delivery</a:t>
            </a:r>
          </a:p>
          <a:p>
            <a:pPr lvl="1" algn="l" rtl="0"/>
            <a:r>
              <a:rPr lang="en-US" b="1" dirty="0">
                <a:solidFill>
                  <a:srgbClr val="000000"/>
                </a:solidFill>
                <a:effectLst/>
              </a:rPr>
              <a:t>Maintaining a blood pressure that would be considered appropriate for the individual patient, in the hope that it might ensure adequate organ perfusion</a:t>
            </a:r>
          </a:p>
          <a:p>
            <a:pPr lvl="1" algn="l" rtl="0"/>
            <a:r>
              <a:rPr lang="en-US" b="1" dirty="0">
                <a:solidFill>
                  <a:srgbClr val="000000"/>
                </a:solidFill>
                <a:effectLst/>
              </a:rPr>
              <a:t>Investigating the cause of sepsis </a:t>
            </a:r>
          </a:p>
          <a:p>
            <a:pPr algn="l" rtl="0"/>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p:cTn id="47"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1625" y="228599"/>
            <a:ext cx="8540750" cy="1172447"/>
          </a:xfrm>
          <a:solidFill>
            <a:srgbClr val="000000"/>
          </a:solidFill>
        </p:spPr>
        <p:txBody>
          <a:bodyPr/>
          <a:lstStyle/>
          <a:p>
            <a:r>
              <a:rPr lang="en-US" b="1" dirty="0" smtClean="0">
                <a:solidFill>
                  <a:srgbClr val="DDD9C3"/>
                </a:solidFill>
                <a:latin typeface="Arial"/>
                <a:ea typeface="Times New Roman"/>
                <a:cs typeface="Arial"/>
              </a:rPr>
              <a:t>SURVIVING SEPSIS</a:t>
            </a:r>
            <a:endParaRPr lang="x-none" dirty="0">
              <a:solidFill>
                <a:srgbClr val="DDD9C3"/>
              </a:solidFill>
            </a:endParaRPr>
          </a:p>
        </p:txBody>
      </p:sp>
      <p:sp>
        <p:nvSpPr>
          <p:cNvPr id="8" name="Content Placeholder 7"/>
          <p:cNvSpPr>
            <a:spLocks noGrp="1"/>
          </p:cNvSpPr>
          <p:nvPr>
            <p:ph idx="1"/>
          </p:nvPr>
        </p:nvSpPr>
        <p:spPr>
          <a:xfrm>
            <a:off x="251520" y="1412776"/>
            <a:ext cx="8540750" cy="5143536"/>
          </a:xfrm>
          <a:solidFill>
            <a:srgbClr val="000000"/>
          </a:solidFill>
        </p:spPr>
        <p:txBody>
          <a:bodyPr/>
          <a:lstStyle/>
          <a:p>
            <a:pPr algn="l" rtl="0">
              <a:lnSpc>
                <a:spcPct val="115000"/>
              </a:lnSpc>
              <a:spcAft>
                <a:spcPts val="0"/>
              </a:spcAft>
            </a:pPr>
            <a:r>
              <a:rPr lang="en-US" sz="2000" b="1" dirty="0" smtClean="0">
                <a:solidFill>
                  <a:srgbClr val="DDD9C3"/>
                </a:solidFill>
                <a:latin typeface="Arial"/>
                <a:ea typeface="Times New Roman"/>
                <a:cs typeface="Arial"/>
              </a:rPr>
              <a:t>1</a:t>
            </a:r>
            <a:r>
              <a:rPr lang="en-US" sz="2000" dirty="0" smtClean="0">
                <a:solidFill>
                  <a:srgbClr val="DDD9C3"/>
                </a:solidFill>
                <a:latin typeface="Arial"/>
                <a:ea typeface="Times New Roman"/>
                <a:cs typeface="Arial"/>
              </a:rPr>
              <a:t>.Recognize severe sepsis/septic </a:t>
            </a:r>
            <a:r>
              <a:rPr lang="en-US" sz="1400" dirty="0" smtClean="0">
                <a:solidFill>
                  <a:srgbClr val="DDD9C3"/>
                </a:solidFill>
                <a:latin typeface="Arial"/>
                <a:ea typeface="Times New Roman"/>
                <a:cs typeface="Arial"/>
              </a:rPr>
              <a:t>shock</a:t>
            </a:r>
            <a:endParaRPr lang="en-US" sz="1400" dirty="0" smtClean="0">
              <a:solidFill>
                <a:srgbClr val="DDD9C3"/>
              </a:solidFill>
              <a:latin typeface="Calibri"/>
              <a:ea typeface="Times New Roman"/>
              <a:cs typeface="Arial"/>
            </a:endParaRPr>
          </a:p>
          <a:p>
            <a:pPr algn="l" rtl="0">
              <a:lnSpc>
                <a:spcPct val="115000"/>
              </a:lnSpc>
              <a:spcAft>
                <a:spcPts val="0"/>
              </a:spcAft>
            </a:pPr>
            <a:r>
              <a:rPr lang="en-US" sz="1400" b="1" dirty="0" smtClean="0">
                <a:solidFill>
                  <a:srgbClr val="DDD9C3"/>
                </a:solidFill>
                <a:latin typeface="Arial"/>
                <a:ea typeface="Times New Roman"/>
                <a:cs typeface="Arial"/>
              </a:rPr>
              <a:t>2</a:t>
            </a:r>
            <a:r>
              <a:rPr lang="en-US" sz="1400" dirty="0" smtClean="0">
                <a:solidFill>
                  <a:srgbClr val="DDD9C3"/>
                </a:solidFill>
                <a:latin typeface="Arial"/>
                <a:ea typeface="Times New Roman"/>
                <a:cs typeface="Arial"/>
              </a:rPr>
              <a:t>.Measure serum lactate (arterial) most sensitive in measuring response of treatment</a:t>
            </a:r>
            <a:endParaRPr lang="en-US" sz="1400" dirty="0" smtClean="0">
              <a:solidFill>
                <a:srgbClr val="DDD9C3"/>
              </a:solidFill>
              <a:latin typeface="Calibri"/>
              <a:ea typeface="Times New Roman"/>
              <a:cs typeface="Arial"/>
            </a:endParaRPr>
          </a:p>
          <a:p>
            <a:pPr algn="l" rtl="0">
              <a:lnSpc>
                <a:spcPct val="115000"/>
              </a:lnSpc>
              <a:spcAft>
                <a:spcPts val="0"/>
              </a:spcAft>
            </a:pPr>
            <a:r>
              <a:rPr lang="en-US" sz="1400" b="1" dirty="0" smtClean="0">
                <a:solidFill>
                  <a:srgbClr val="DDD9C3"/>
                </a:solidFill>
                <a:latin typeface="Arial"/>
                <a:ea typeface="Times New Roman"/>
                <a:cs typeface="Arial"/>
              </a:rPr>
              <a:t>3</a:t>
            </a:r>
            <a:r>
              <a:rPr lang="en-US" sz="1400" dirty="0" smtClean="0">
                <a:solidFill>
                  <a:srgbClr val="DDD9C3"/>
                </a:solidFill>
                <a:latin typeface="Arial"/>
                <a:ea typeface="Times New Roman"/>
                <a:cs typeface="Arial"/>
              </a:rPr>
              <a:t>.Resuscitation:</a:t>
            </a:r>
            <a:endParaRPr lang="en-US" sz="1400" dirty="0" smtClean="0">
              <a:solidFill>
                <a:srgbClr val="DDD9C3"/>
              </a:solidFill>
              <a:latin typeface="Calibri"/>
              <a:ea typeface="Times New Roman"/>
              <a:cs typeface="Arial"/>
            </a:endParaRPr>
          </a:p>
          <a:p>
            <a:pPr lvl="1" algn="l" rtl="0">
              <a:lnSpc>
                <a:spcPct val="115000"/>
              </a:lnSpc>
              <a:spcAft>
                <a:spcPts val="0"/>
              </a:spcAft>
            </a:pPr>
            <a:r>
              <a:rPr lang="en-US" sz="1400" b="1" dirty="0" smtClean="0">
                <a:solidFill>
                  <a:srgbClr val="DDD9C3"/>
                </a:solidFill>
                <a:latin typeface="Arial"/>
                <a:ea typeface="Times New Roman"/>
                <a:cs typeface="Arial"/>
              </a:rPr>
              <a:t>A</a:t>
            </a:r>
            <a:r>
              <a:rPr lang="en-US" sz="1400" dirty="0" smtClean="0">
                <a:solidFill>
                  <a:srgbClr val="DDD9C3"/>
                </a:solidFill>
                <a:latin typeface="Arial"/>
                <a:ea typeface="Times New Roman"/>
                <a:cs typeface="Arial"/>
              </a:rPr>
              <a:t>:airway—if patient obtunded, consider intubation for protection</a:t>
            </a:r>
            <a:endParaRPr lang="en-US" sz="1400" dirty="0" smtClean="0">
              <a:solidFill>
                <a:srgbClr val="DDD9C3"/>
              </a:solidFill>
              <a:latin typeface="Calibri"/>
              <a:ea typeface="Times New Roman"/>
              <a:cs typeface="Arial"/>
            </a:endParaRPr>
          </a:p>
          <a:p>
            <a:pPr lvl="1" algn="l" rtl="0">
              <a:lnSpc>
                <a:spcPct val="115000"/>
              </a:lnSpc>
              <a:spcAft>
                <a:spcPts val="0"/>
              </a:spcAft>
            </a:pPr>
            <a:r>
              <a:rPr lang="en-US" sz="1400" b="1" dirty="0" smtClean="0">
                <a:solidFill>
                  <a:srgbClr val="DDD9C3"/>
                </a:solidFill>
                <a:latin typeface="Arial"/>
                <a:ea typeface="Times New Roman"/>
                <a:cs typeface="Arial"/>
              </a:rPr>
              <a:t>B</a:t>
            </a:r>
            <a:r>
              <a:rPr lang="en-US" sz="1400" dirty="0" smtClean="0">
                <a:solidFill>
                  <a:srgbClr val="DDD9C3"/>
                </a:solidFill>
                <a:latin typeface="Arial"/>
                <a:ea typeface="Times New Roman"/>
                <a:cs typeface="Arial"/>
              </a:rPr>
              <a:t>:breathing—high-flow oxygen (minimum 40%)</a:t>
            </a:r>
            <a:endParaRPr lang="en-US" sz="1400" dirty="0" smtClean="0">
              <a:solidFill>
                <a:srgbClr val="DDD9C3"/>
              </a:solidFill>
              <a:latin typeface="Calibri"/>
              <a:ea typeface="Times New Roman"/>
              <a:cs typeface="Arial"/>
            </a:endParaRPr>
          </a:p>
          <a:p>
            <a:pPr lvl="1" algn="l" rtl="0">
              <a:lnSpc>
                <a:spcPct val="115000"/>
              </a:lnSpc>
              <a:spcAft>
                <a:spcPts val="0"/>
              </a:spcAft>
            </a:pPr>
            <a:r>
              <a:rPr lang="en-US" sz="1400" b="1" dirty="0" smtClean="0">
                <a:solidFill>
                  <a:srgbClr val="DDD9C3"/>
                </a:solidFill>
                <a:latin typeface="Arial"/>
                <a:ea typeface="Times New Roman"/>
                <a:cs typeface="Arial"/>
              </a:rPr>
              <a:t>C</a:t>
            </a:r>
            <a:r>
              <a:rPr lang="en-US" sz="1400" dirty="0" smtClean="0">
                <a:solidFill>
                  <a:srgbClr val="DDD9C3"/>
                </a:solidFill>
                <a:latin typeface="Arial"/>
                <a:ea typeface="Times New Roman"/>
                <a:cs typeface="Arial"/>
              </a:rPr>
              <a:t>:circulation—central venous pressure (CVP) 8-12 mmHg</a:t>
            </a:r>
            <a:endParaRPr lang="en-US" sz="1400" dirty="0" smtClean="0">
              <a:solidFill>
                <a:srgbClr val="DDD9C3"/>
              </a:solidFill>
              <a:latin typeface="Calibri"/>
              <a:ea typeface="Times New Roman"/>
              <a:cs typeface="Arial"/>
            </a:endParaRPr>
          </a:p>
          <a:p>
            <a:pPr lvl="2" algn="l" rtl="0">
              <a:lnSpc>
                <a:spcPct val="115000"/>
              </a:lnSpc>
              <a:spcAft>
                <a:spcPts val="0"/>
              </a:spcAft>
            </a:pPr>
            <a:r>
              <a:rPr lang="en-US" sz="1400" dirty="0" smtClean="0">
                <a:solidFill>
                  <a:srgbClr val="DDD9C3"/>
                </a:solidFill>
                <a:latin typeface="Arial"/>
                <a:ea typeface="Times New Roman"/>
                <a:cs typeface="Arial"/>
              </a:rPr>
              <a:t>Mean arterial pressure (MAP)&gt;65 mmHg</a:t>
            </a:r>
            <a:endParaRPr lang="en-US" sz="1400" dirty="0" smtClean="0">
              <a:solidFill>
                <a:srgbClr val="DDD9C3"/>
              </a:solidFill>
              <a:latin typeface="Calibri"/>
              <a:ea typeface="Times New Roman"/>
              <a:cs typeface="Arial"/>
            </a:endParaRPr>
          </a:p>
          <a:p>
            <a:pPr lvl="2" algn="l" rtl="0">
              <a:lnSpc>
                <a:spcPct val="115000"/>
              </a:lnSpc>
              <a:spcAft>
                <a:spcPts val="0"/>
              </a:spcAft>
            </a:pPr>
            <a:r>
              <a:rPr lang="en-US" sz="1400" dirty="0" smtClean="0">
                <a:solidFill>
                  <a:srgbClr val="DDD9C3"/>
                </a:solidFill>
                <a:latin typeface="Arial"/>
                <a:ea typeface="Times New Roman"/>
                <a:cs typeface="Arial"/>
              </a:rPr>
              <a:t>Urine output&gt;0.5 ml/kg/hr</a:t>
            </a:r>
            <a:endParaRPr lang="en-US" sz="1400" dirty="0" smtClean="0">
              <a:solidFill>
                <a:srgbClr val="DDD9C3"/>
              </a:solidFill>
              <a:latin typeface="Calibri"/>
              <a:ea typeface="Times New Roman"/>
              <a:cs typeface="Arial"/>
            </a:endParaRPr>
          </a:p>
          <a:p>
            <a:pPr algn="l" rtl="0">
              <a:lnSpc>
                <a:spcPct val="115000"/>
              </a:lnSpc>
              <a:spcAft>
                <a:spcPts val="0"/>
              </a:spcAft>
            </a:pPr>
            <a:r>
              <a:rPr lang="en-US" sz="1400" b="1" dirty="0" smtClean="0">
                <a:solidFill>
                  <a:srgbClr val="DDD9C3"/>
                </a:solidFill>
                <a:latin typeface="Arial"/>
                <a:ea typeface="Times New Roman"/>
                <a:cs typeface="Arial"/>
              </a:rPr>
              <a:t>4</a:t>
            </a:r>
            <a:r>
              <a:rPr lang="en-US" sz="1400" dirty="0" smtClean="0">
                <a:solidFill>
                  <a:srgbClr val="DDD9C3"/>
                </a:solidFill>
                <a:latin typeface="Arial"/>
                <a:ea typeface="Times New Roman"/>
                <a:cs typeface="Arial"/>
              </a:rPr>
              <a:t>.Microbiology:specimens—blood,sputum,urine,wound,pus</a:t>
            </a:r>
            <a:endParaRPr lang="en-US" sz="1400" dirty="0" smtClean="0">
              <a:solidFill>
                <a:srgbClr val="DDD9C3"/>
              </a:solidFill>
              <a:latin typeface="Calibri"/>
              <a:ea typeface="Times New Roman"/>
              <a:cs typeface="Arial"/>
            </a:endParaRPr>
          </a:p>
          <a:p>
            <a:pPr algn="l" rtl="0">
              <a:lnSpc>
                <a:spcPct val="115000"/>
              </a:lnSpc>
              <a:spcAft>
                <a:spcPts val="0"/>
              </a:spcAft>
            </a:pPr>
            <a:r>
              <a:rPr lang="en-US" sz="1400" b="1" dirty="0" smtClean="0">
                <a:solidFill>
                  <a:srgbClr val="DDD9C3"/>
                </a:solidFill>
                <a:latin typeface="Arial"/>
                <a:ea typeface="Times New Roman"/>
                <a:cs typeface="Arial"/>
              </a:rPr>
              <a:t>5</a:t>
            </a:r>
            <a:r>
              <a:rPr lang="en-US" sz="1400" dirty="0" smtClean="0">
                <a:solidFill>
                  <a:srgbClr val="DDD9C3"/>
                </a:solidFill>
                <a:latin typeface="Arial"/>
                <a:ea typeface="Times New Roman"/>
                <a:cs typeface="Arial"/>
              </a:rPr>
              <a:t>.Antibiotic:early,empirical</a:t>
            </a:r>
            <a:endParaRPr lang="en-US" sz="1400" dirty="0" smtClean="0">
              <a:solidFill>
                <a:srgbClr val="DDD9C3"/>
              </a:solidFill>
              <a:latin typeface="Calibri"/>
              <a:ea typeface="Times New Roman"/>
              <a:cs typeface="Arial"/>
            </a:endParaRPr>
          </a:p>
          <a:p>
            <a:pPr algn="l" rtl="0">
              <a:lnSpc>
                <a:spcPct val="115000"/>
              </a:lnSpc>
              <a:spcAft>
                <a:spcPts val="0"/>
              </a:spcAft>
            </a:pPr>
            <a:r>
              <a:rPr lang="en-US" sz="1400" b="1" dirty="0" smtClean="0">
                <a:solidFill>
                  <a:srgbClr val="DDD9C3"/>
                </a:solidFill>
                <a:latin typeface="Arial"/>
                <a:ea typeface="Times New Roman"/>
                <a:cs typeface="Arial"/>
              </a:rPr>
              <a:t>6</a:t>
            </a:r>
            <a:r>
              <a:rPr lang="en-US" sz="1400" dirty="0" smtClean="0">
                <a:solidFill>
                  <a:srgbClr val="DDD9C3"/>
                </a:solidFill>
                <a:latin typeface="Arial"/>
                <a:ea typeface="Times New Roman"/>
                <a:cs typeface="Arial"/>
              </a:rPr>
              <a:t>.Source:identification and control (surgical and/or radiological)</a:t>
            </a:r>
          </a:p>
          <a:p>
            <a:pPr algn="l" rtl="0">
              <a:lnSpc>
                <a:spcPct val="115000"/>
              </a:lnSpc>
              <a:spcAft>
                <a:spcPts val="0"/>
              </a:spcAft>
            </a:pPr>
            <a:r>
              <a:rPr lang="en-US" sz="1400" dirty="0" smtClean="0">
                <a:solidFill>
                  <a:srgbClr val="DDD9C3"/>
                </a:solidFill>
                <a:latin typeface="Arial"/>
                <a:ea typeface="Times New Roman"/>
                <a:cs typeface="Arial"/>
              </a:rPr>
              <a:t>Ex appendicitis or abscess need surgery as definitive treatment and antibiotics is an </a:t>
            </a:r>
            <a:r>
              <a:rPr lang="en-US" sz="1400" dirty="0" err="1" smtClean="0">
                <a:solidFill>
                  <a:srgbClr val="DDD9C3"/>
                </a:solidFill>
                <a:latin typeface="Arial"/>
                <a:ea typeface="Times New Roman"/>
                <a:cs typeface="Arial"/>
              </a:rPr>
              <a:t>adjuvants</a:t>
            </a:r>
            <a:r>
              <a:rPr lang="en-US" sz="1400" dirty="0" smtClean="0">
                <a:solidFill>
                  <a:srgbClr val="DDD9C3"/>
                </a:solidFill>
                <a:latin typeface="Arial"/>
                <a:ea typeface="Times New Roman"/>
                <a:cs typeface="Arial"/>
              </a:rPr>
              <a:t> </a:t>
            </a:r>
            <a:endParaRPr lang="en-US" sz="1400" dirty="0" smtClean="0">
              <a:solidFill>
                <a:srgbClr val="DDD9C3"/>
              </a:solidFill>
              <a:latin typeface="Calibri"/>
              <a:ea typeface="Times New Roman"/>
              <a:cs typeface="Arial"/>
            </a:endParaRPr>
          </a:p>
          <a:p>
            <a:pPr algn="l" rtl="0">
              <a:lnSpc>
                <a:spcPct val="115000"/>
              </a:lnSpc>
              <a:spcAft>
                <a:spcPts val="0"/>
              </a:spcAft>
            </a:pPr>
            <a:r>
              <a:rPr lang="en-US" sz="1400" b="1" dirty="0" smtClean="0">
                <a:solidFill>
                  <a:srgbClr val="DDD9C3"/>
                </a:solidFill>
                <a:latin typeface="Arial"/>
                <a:ea typeface="Times New Roman"/>
                <a:cs typeface="Arial"/>
              </a:rPr>
              <a:t>7</a:t>
            </a:r>
            <a:r>
              <a:rPr lang="en-US" sz="1400" dirty="0" smtClean="0">
                <a:solidFill>
                  <a:srgbClr val="DDD9C3"/>
                </a:solidFill>
                <a:latin typeface="Arial"/>
                <a:ea typeface="Times New Roman"/>
                <a:cs typeface="Arial"/>
              </a:rPr>
              <a:t>.Consider adjuvants:</a:t>
            </a:r>
            <a:endParaRPr lang="en-US" sz="1400" dirty="0" smtClean="0">
              <a:solidFill>
                <a:srgbClr val="DDD9C3"/>
              </a:solidFill>
              <a:latin typeface="Calibri"/>
              <a:ea typeface="Times New Roman"/>
              <a:cs typeface="Arial"/>
            </a:endParaRPr>
          </a:p>
          <a:p>
            <a:pPr lvl="1" algn="l" rtl="0">
              <a:lnSpc>
                <a:spcPct val="115000"/>
              </a:lnSpc>
              <a:spcAft>
                <a:spcPts val="0"/>
              </a:spcAft>
            </a:pPr>
            <a:r>
              <a:rPr lang="en-US" sz="1400" dirty="0" smtClean="0">
                <a:solidFill>
                  <a:srgbClr val="DDD9C3"/>
                </a:solidFill>
                <a:latin typeface="Arial"/>
                <a:ea typeface="Times New Roman"/>
                <a:cs typeface="Arial"/>
              </a:rPr>
              <a:t>Steroids—if patient requiring high-dose inotropes</a:t>
            </a:r>
            <a:endParaRPr lang="en-US" sz="1400" dirty="0" smtClean="0">
              <a:solidFill>
                <a:srgbClr val="DDD9C3"/>
              </a:solidFill>
              <a:latin typeface="Calibri"/>
              <a:ea typeface="Times New Roman"/>
              <a:cs typeface="Arial"/>
            </a:endParaRPr>
          </a:p>
          <a:p>
            <a:pPr lvl="1" algn="l" rtl="0">
              <a:lnSpc>
                <a:spcPct val="115000"/>
              </a:lnSpc>
              <a:spcAft>
                <a:spcPts val="0"/>
              </a:spcAft>
            </a:pPr>
            <a:r>
              <a:rPr lang="en-US" sz="1400" dirty="0" smtClean="0">
                <a:solidFill>
                  <a:srgbClr val="DDD9C3"/>
                </a:solidFill>
                <a:latin typeface="Arial"/>
                <a:ea typeface="Times New Roman"/>
                <a:cs typeface="Arial"/>
              </a:rPr>
              <a:t>Activated protein C:endogenous anticoagulant with anti-inflammatory </a:t>
            </a:r>
            <a:r>
              <a:rPr lang="en-US" sz="1600" dirty="0" smtClean="0">
                <a:solidFill>
                  <a:srgbClr val="DDD9C3"/>
                </a:solidFill>
                <a:latin typeface="Arial"/>
                <a:ea typeface="Times New Roman"/>
                <a:cs typeface="Arial"/>
              </a:rPr>
              <a:t>properties </a:t>
            </a:r>
            <a:endParaRPr lang="en-US" sz="1000" dirty="0" smtClean="0">
              <a:solidFill>
                <a:srgbClr val="DDD9C3"/>
              </a:solidFill>
              <a:latin typeface="Calibri"/>
              <a:ea typeface="Times New Roman"/>
              <a:cs typeface="Arial"/>
            </a:endParaRPr>
          </a:p>
          <a:p>
            <a:pPr>
              <a:buNone/>
            </a:pPr>
            <a:endParaRPr lang="x-none" sz="2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 calcmode="lin" valueType="num">
                                      <p:cBhvr>
                                        <p:cTn id="15" dur="500" fill="hold"/>
                                        <p:tgtEl>
                                          <p:spTgt spid="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 calcmode="lin" valueType="num">
                                      <p:cBhvr>
                                        <p:cTn id="23" dur="500" fill="hold"/>
                                        <p:tgtEl>
                                          <p:spTgt spid="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 calcmode="lin" valueType="num">
                                      <p:cBhvr>
                                        <p:cTn id="31" dur="500" fill="hold"/>
                                        <p:tgtEl>
                                          <p:spTgt spid="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8">
                                            <p:txEl>
                                              <p:pRg st="4" end="4"/>
                                            </p:txEl>
                                          </p:spTgt>
                                        </p:tgtEl>
                                        <p:attrNameLst>
                                          <p:attrName>style.visibility</p:attrName>
                                        </p:attrNameLst>
                                      </p:cBhvr>
                                      <p:to>
                                        <p:strVal val="visible"/>
                                      </p:to>
                                    </p:set>
                                    <p:anim calcmode="lin" valueType="num">
                                      <p:cBhvr>
                                        <p:cTn id="39" dur="500" fill="hold"/>
                                        <p:tgtEl>
                                          <p:spTgt spid="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8">
                                            <p:txEl>
                                              <p:pRg st="5" end="5"/>
                                            </p:txEl>
                                          </p:spTgt>
                                        </p:tgtEl>
                                        <p:attrNameLst>
                                          <p:attrName>style.visibility</p:attrName>
                                        </p:attrNameLst>
                                      </p:cBhvr>
                                      <p:to>
                                        <p:strVal val="visible"/>
                                      </p:to>
                                    </p:set>
                                    <p:anim calcmode="lin" valueType="num">
                                      <p:cBhvr>
                                        <p:cTn id="47" dur="500" fill="hold"/>
                                        <p:tgtEl>
                                          <p:spTgt spid="8">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8">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8">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nodeType="clickEffect">
                                  <p:stCondLst>
                                    <p:cond delay="0"/>
                                  </p:stCondLst>
                                  <p:childTnLst>
                                    <p:set>
                                      <p:cBhvr>
                                        <p:cTn id="54" dur="1" fill="hold">
                                          <p:stCondLst>
                                            <p:cond delay="0"/>
                                          </p:stCondLst>
                                        </p:cTn>
                                        <p:tgtEl>
                                          <p:spTgt spid="8">
                                            <p:txEl>
                                              <p:pRg st="6" end="6"/>
                                            </p:txEl>
                                          </p:spTgt>
                                        </p:tgtEl>
                                        <p:attrNameLst>
                                          <p:attrName>style.visibility</p:attrName>
                                        </p:attrNameLst>
                                      </p:cBhvr>
                                      <p:to>
                                        <p:strVal val="visible"/>
                                      </p:to>
                                    </p:set>
                                    <p:anim calcmode="lin" valueType="num">
                                      <p:cBhvr>
                                        <p:cTn id="55" dur="500" fill="hold"/>
                                        <p:tgtEl>
                                          <p:spTgt spid="8">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8">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8">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nodeType="clickEffect">
                                  <p:stCondLst>
                                    <p:cond delay="0"/>
                                  </p:stCondLst>
                                  <p:childTnLst>
                                    <p:set>
                                      <p:cBhvr>
                                        <p:cTn id="62" dur="1" fill="hold">
                                          <p:stCondLst>
                                            <p:cond delay="0"/>
                                          </p:stCondLst>
                                        </p:cTn>
                                        <p:tgtEl>
                                          <p:spTgt spid="8">
                                            <p:txEl>
                                              <p:pRg st="7" end="7"/>
                                            </p:txEl>
                                          </p:spTgt>
                                        </p:tgtEl>
                                        <p:attrNameLst>
                                          <p:attrName>style.visibility</p:attrName>
                                        </p:attrNameLst>
                                      </p:cBhvr>
                                      <p:to>
                                        <p:strVal val="visible"/>
                                      </p:to>
                                    </p:set>
                                    <p:anim calcmode="lin" valueType="num">
                                      <p:cBhvr>
                                        <p:cTn id="63" dur="500" fill="hold"/>
                                        <p:tgtEl>
                                          <p:spTgt spid="8">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8">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8">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9" presetClass="entr" presetSubtype="0" accel="100000" fill="hold" nodeType="clickEffect">
                                  <p:stCondLst>
                                    <p:cond delay="0"/>
                                  </p:stCondLst>
                                  <p:childTnLst>
                                    <p:set>
                                      <p:cBhvr>
                                        <p:cTn id="70" dur="1" fill="hold">
                                          <p:stCondLst>
                                            <p:cond delay="0"/>
                                          </p:stCondLst>
                                        </p:cTn>
                                        <p:tgtEl>
                                          <p:spTgt spid="8">
                                            <p:txEl>
                                              <p:pRg st="8" end="8"/>
                                            </p:txEl>
                                          </p:spTgt>
                                        </p:tgtEl>
                                        <p:attrNameLst>
                                          <p:attrName>style.visibility</p:attrName>
                                        </p:attrNameLst>
                                      </p:cBhvr>
                                      <p:to>
                                        <p:strVal val="visible"/>
                                      </p:to>
                                    </p:set>
                                    <p:anim calcmode="lin" valueType="num">
                                      <p:cBhvr>
                                        <p:cTn id="71" dur="500" fill="hold"/>
                                        <p:tgtEl>
                                          <p:spTgt spid="8">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2" dur="500" fill="hold"/>
                                        <p:tgtEl>
                                          <p:spTgt spid="8">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3" dur="500" fill="hold"/>
                                        <p:tgtEl>
                                          <p:spTgt spid="8">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4" dur="500" fill="hold"/>
                                        <p:tgtEl>
                                          <p:spTgt spid="8">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9" presetClass="entr" presetSubtype="0" accel="100000" fill="hold" nodeType="clickEffect">
                                  <p:stCondLst>
                                    <p:cond delay="0"/>
                                  </p:stCondLst>
                                  <p:childTnLst>
                                    <p:set>
                                      <p:cBhvr>
                                        <p:cTn id="78" dur="1" fill="hold">
                                          <p:stCondLst>
                                            <p:cond delay="0"/>
                                          </p:stCondLst>
                                        </p:cTn>
                                        <p:tgtEl>
                                          <p:spTgt spid="8">
                                            <p:txEl>
                                              <p:pRg st="9" end="9"/>
                                            </p:txEl>
                                          </p:spTgt>
                                        </p:tgtEl>
                                        <p:attrNameLst>
                                          <p:attrName>style.visibility</p:attrName>
                                        </p:attrNameLst>
                                      </p:cBhvr>
                                      <p:to>
                                        <p:strVal val="visible"/>
                                      </p:to>
                                    </p:set>
                                    <p:anim calcmode="lin" valueType="num">
                                      <p:cBhvr>
                                        <p:cTn id="79" dur="500" fill="hold"/>
                                        <p:tgtEl>
                                          <p:spTgt spid="8">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0" dur="500" fill="hold"/>
                                        <p:tgtEl>
                                          <p:spTgt spid="8">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1" dur="500" fill="hold"/>
                                        <p:tgtEl>
                                          <p:spTgt spid="8">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2" dur="500" fill="hold"/>
                                        <p:tgtEl>
                                          <p:spTgt spid="8">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9" presetClass="entr" presetSubtype="0" accel="100000" fill="hold" nodeType="clickEffect">
                                  <p:stCondLst>
                                    <p:cond delay="0"/>
                                  </p:stCondLst>
                                  <p:childTnLst>
                                    <p:set>
                                      <p:cBhvr>
                                        <p:cTn id="86" dur="1" fill="hold">
                                          <p:stCondLst>
                                            <p:cond delay="0"/>
                                          </p:stCondLst>
                                        </p:cTn>
                                        <p:tgtEl>
                                          <p:spTgt spid="8">
                                            <p:txEl>
                                              <p:pRg st="10" end="10"/>
                                            </p:txEl>
                                          </p:spTgt>
                                        </p:tgtEl>
                                        <p:attrNameLst>
                                          <p:attrName>style.visibility</p:attrName>
                                        </p:attrNameLst>
                                      </p:cBhvr>
                                      <p:to>
                                        <p:strVal val="visible"/>
                                      </p:to>
                                    </p:set>
                                    <p:anim calcmode="lin" valueType="num">
                                      <p:cBhvr>
                                        <p:cTn id="87" dur="500" fill="hold"/>
                                        <p:tgtEl>
                                          <p:spTgt spid="8">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8" dur="500" fill="hold"/>
                                        <p:tgtEl>
                                          <p:spTgt spid="8">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9" dur="500" fill="hold"/>
                                        <p:tgtEl>
                                          <p:spTgt spid="8">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90" dur="500" fill="hold"/>
                                        <p:tgtEl>
                                          <p:spTgt spid="8">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9" presetClass="entr" presetSubtype="0" accel="100000" fill="hold" nodeType="clickEffect">
                                  <p:stCondLst>
                                    <p:cond delay="0"/>
                                  </p:stCondLst>
                                  <p:childTnLst>
                                    <p:set>
                                      <p:cBhvr>
                                        <p:cTn id="94" dur="1" fill="hold">
                                          <p:stCondLst>
                                            <p:cond delay="0"/>
                                          </p:stCondLst>
                                        </p:cTn>
                                        <p:tgtEl>
                                          <p:spTgt spid="8">
                                            <p:txEl>
                                              <p:pRg st="11" end="11"/>
                                            </p:txEl>
                                          </p:spTgt>
                                        </p:tgtEl>
                                        <p:attrNameLst>
                                          <p:attrName>style.visibility</p:attrName>
                                        </p:attrNameLst>
                                      </p:cBhvr>
                                      <p:to>
                                        <p:strVal val="visible"/>
                                      </p:to>
                                    </p:set>
                                    <p:anim calcmode="lin" valueType="num">
                                      <p:cBhvr>
                                        <p:cTn id="95" dur="500" fill="hold"/>
                                        <p:tgtEl>
                                          <p:spTgt spid="8">
                                            <p:txEl>
                                              <p:pRg st="11" end="1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6" dur="500" fill="hold"/>
                                        <p:tgtEl>
                                          <p:spTgt spid="8">
                                            <p:txEl>
                                              <p:pRg st="11" end="1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7" dur="500" fill="hold"/>
                                        <p:tgtEl>
                                          <p:spTgt spid="8">
                                            <p:txEl>
                                              <p:pRg st="11" end="11"/>
                                            </p:txEl>
                                          </p:spTgt>
                                        </p:tgtEl>
                                        <p:attrNameLst>
                                          <p:attrName>ppt_x</p:attrName>
                                        </p:attrNameLst>
                                      </p:cBhvr>
                                      <p:tavLst>
                                        <p:tav tm="0">
                                          <p:val>
                                            <p:strVal val="#ppt_x-.3"/>
                                          </p:val>
                                        </p:tav>
                                        <p:tav tm="50000">
                                          <p:val>
                                            <p:strVal val="#ppt_x"/>
                                          </p:val>
                                        </p:tav>
                                        <p:tav tm="100000">
                                          <p:val>
                                            <p:strVal val="#ppt_x"/>
                                          </p:val>
                                        </p:tav>
                                      </p:tavLst>
                                    </p:anim>
                                    <p:anim calcmode="lin" valueType="num">
                                      <p:cBhvr>
                                        <p:cTn id="98" dur="500" fill="hold"/>
                                        <p:tgtEl>
                                          <p:spTgt spid="8">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9" presetClass="entr" presetSubtype="0" accel="100000" fill="hold" nodeType="clickEffect">
                                  <p:stCondLst>
                                    <p:cond delay="0"/>
                                  </p:stCondLst>
                                  <p:childTnLst>
                                    <p:set>
                                      <p:cBhvr>
                                        <p:cTn id="102" dur="1" fill="hold">
                                          <p:stCondLst>
                                            <p:cond delay="0"/>
                                          </p:stCondLst>
                                        </p:cTn>
                                        <p:tgtEl>
                                          <p:spTgt spid="8">
                                            <p:txEl>
                                              <p:pRg st="12" end="12"/>
                                            </p:txEl>
                                          </p:spTgt>
                                        </p:tgtEl>
                                        <p:attrNameLst>
                                          <p:attrName>style.visibility</p:attrName>
                                        </p:attrNameLst>
                                      </p:cBhvr>
                                      <p:to>
                                        <p:strVal val="visible"/>
                                      </p:to>
                                    </p:set>
                                    <p:anim calcmode="lin" valueType="num">
                                      <p:cBhvr>
                                        <p:cTn id="103" dur="500" fill="hold"/>
                                        <p:tgtEl>
                                          <p:spTgt spid="8">
                                            <p:txEl>
                                              <p:pRg st="12" end="1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04" dur="500" fill="hold"/>
                                        <p:tgtEl>
                                          <p:spTgt spid="8">
                                            <p:txEl>
                                              <p:pRg st="12" end="1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05" dur="500" fill="hold"/>
                                        <p:tgtEl>
                                          <p:spTgt spid="8">
                                            <p:txEl>
                                              <p:pRg st="12" end="1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6" dur="500" fill="hold"/>
                                        <p:tgtEl>
                                          <p:spTgt spid="8">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9" presetClass="entr" presetSubtype="0" accel="100000" fill="hold" nodeType="clickEffect">
                                  <p:stCondLst>
                                    <p:cond delay="0"/>
                                  </p:stCondLst>
                                  <p:childTnLst>
                                    <p:set>
                                      <p:cBhvr>
                                        <p:cTn id="110" dur="1" fill="hold">
                                          <p:stCondLst>
                                            <p:cond delay="0"/>
                                          </p:stCondLst>
                                        </p:cTn>
                                        <p:tgtEl>
                                          <p:spTgt spid="8">
                                            <p:txEl>
                                              <p:pRg st="13" end="13"/>
                                            </p:txEl>
                                          </p:spTgt>
                                        </p:tgtEl>
                                        <p:attrNameLst>
                                          <p:attrName>style.visibility</p:attrName>
                                        </p:attrNameLst>
                                      </p:cBhvr>
                                      <p:to>
                                        <p:strVal val="visible"/>
                                      </p:to>
                                    </p:set>
                                    <p:anim calcmode="lin" valueType="num">
                                      <p:cBhvr>
                                        <p:cTn id="111" dur="500" fill="hold"/>
                                        <p:tgtEl>
                                          <p:spTgt spid="8">
                                            <p:txEl>
                                              <p:pRg st="13" end="1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2" dur="500" fill="hold"/>
                                        <p:tgtEl>
                                          <p:spTgt spid="8">
                                            <p:txEl>
                                              <p:pRg st="13" end="1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13" dur="500" fill="hold"/>
                                        <p:tgtEl>
                                          <p:spTgt spid="8">
                                            <p:txEl>
                                              <p:pRg st="13" end="13"/>
                                            </p:txEl>
                                          </p:spTgt>
                                        </p:tgtEl>
                                        <p:attrNameLst>
                                          <p:attrName>ppt_x</p:attrName>
                                        </p:attrNameLst>
                                      </p:cBhvr>
                                      <p:tavLst>
                                        <p:tav tm="0">
                                          <p:val>
                                            <p:strVal val="#ppt_x-.3"/>
                                          </p:val>
                                        </p:tav>
                                        <p:tav tm="50000">
                                          <p:val>
                                            <p:strVal val="#ppt_x"/>
                                          </p:val>
                                        </p:tav>
                                        <p:tav tm="100000">
                                          <p:val>
                                            <p:strVal val="#ppt_x"/>
                                          </p:val>
                                        </p:tav>
                                      </p:tavLst>
                                    </p:anim>
                                    <p:anim calcmode="lin" valueType="num">
                                      <p:cBhvr>
                                        <p:cTn id="114" dur="500" fill="hold"/>
                                        <p:tgtEl>
                                          <p:spTgt spid="8">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39" presetClass="entr" presetSubtype="0" accel="100000" fill="hold" nodeType="clickEffect">
                                  <p:stCondLst>
                                    <p:cond delay="0"/>
                                  </p:stCondLst>
                                  <p:childTnLst>
                                    <p:set>
                                      <p:cBhvr>
                                        <p:cTn id="118" dur="1" fill="hold">
                                          <p:stCondLst>
                                            <p:cond delay="0"/>
                                          </p:stCondLst>
                                        </p:cTn>
                                        <p:tgtEl>
                                          <p:spTgt spid="8">
                                            <p:txEl>
                                              <p:pRg st="14" end="14"/>
                                            </p:txEl>
                                          </p:spTgt>
                                        </p:tgtEl>
                                        <p:attrNameLst>
                                          <p:attrName>style.visibility</p:attrName>
                                        </p:attrNameLst>
                                      </p:cBhvr>
                                      <p:to>
                                        <p:strVal val="visible"/>
                                      </p:to>
                                    </p:set>
                                    <p:anim calcmode="lin" valueType="num">
                                      <p:cBhvr>
                                        <p:cTn id="119" dur="500" fill="hold"/>
                                        <p:tgtEl>
                                          <p:spTgt spid="8">
                                            <p:txEl>
                                              <p:pRg st="14" end="1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0" dur="500" fill="hold"/>
                                        <p:tgtEl>
                                          <p:spTgt spid="8">
                                            <p:txEl>
                                              <p:pRg st="14" end="1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1" dur="500" fill="hold"/>
                                        <p:tgtEl>
                                          <p:spTgt spid="8">
                                            <p:txEl>
                                              <p:pRg st="14" end="14"/>
                                            </p:txEl>
                                          </p:spTgt>
                                        </p:tgtEl>
                                        <p:attrNameLst>
                                          <p:attrName>ppt_x</p:attrName>
                                        </p:attrNameLst>
                                      </p:cBhvr>
                                      <p:tavLst>
                                        <p:tav tm="0">
                                          <p:val>
                                            <p:strVal val="#ppt_x-.3"/>
                                          </p:val>
                                        </p:tav>
                                        <p:tav tm="50000">
                                          <p:val>
                                            <p:strVal val="#ppt_x"/>
                                          </p:val>
                                        </p:tav>
                                        <p:tav tm="100000">
                                          <p:val>
                                            <p:strVal val="#ppt_x"/>
                                          </p:val>
                                        </p:tav>
                                      </p:tavLst>
                                    </p:anim>
                                    <p:anim calcmode="lin" valueType="num">
                                      <p:cBhvr>
                                        <p:cTn id="122" dur="500" fill="hold"/>
                                        <p:tgtEl>
                                          <p:spTgt spid="8">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sp>
        <p:nvSpPr>
          <p:cNvPr id="3" name="Content Placeholder 2"/>
          <p:cNvSpPr>
            <a:spLocks noGrp="1"/>
          </p:cNvSpPr>
          <p:nvPr>
            <p:ph idx="1"/>
          </p:nvPr>
        </p:nvSpPr>
        <p:spPr>
          <a:xfrm>
            <a:off x="533400" y="198437"/>
            <a:ext cx="8229600" cy="4525963"/>
          </a:xfrm>
          <a:solidFill>
            <a:schemeClr val="tx2">
              <a:lumMod val="90000"/>
            </a:schemeClr>
          </a:solidFill>
        </p:spPr>
        <p:txBody>
          <a:bodyPr>
            <a:normAutofit fontScale="92500" lnSpcReduction="20000"/>
          </a:bodyPr>
          <a:lstStyle/>
          <a:p>
            <a:pPr lvl="0" algn="l" rtl="0"/>
            <a:r>
              <a:rPr lang="en-US" dirty="0">
                <a:solidFill>
                  <a:srgbClr val="002060"/>
                </a:solidFill>
                <a:effectLst/>
              </a:rPr>
              <a:t>Against the background of a high cardiac output, an intravenous infusion of a vasoconstrictor, such as </a:t>
            </a:r>
            <a:r>
              <a:rPr lang="en-US" dirty="0">
                <a:solidFill>
                  <a:srgbClr val="FF0000"/>
                </a:solidFill>
                <a:effectLst/>
              </a:rPr>
              <a:t>noradrenaline (norepinephrine), </a:t>
            </a:r>
            <a:r>
              <a:rPr lang="en-US" dirty="0">
                <a:solidFill>
                  <a:srgbClr val="002060"/>
                </a:solidFill>
                <a:effectLst/>
              </a:rPr>
              <a:t>may be considered.</a:t>
            </a:r>
          </a:p>
          <a:p>
            <a:pPr lvl="0" algn="l" rtl="0"/>
            <a:r>
              <a:rPr lang="en-US" dirty="0">
                <a:solidFill>
                  <a:srgbClr val="002060"/>
                </a:solidFill>
                <a:effectLst/>
              </a:rPr>
              <a:t>In the most severe cases, where there is evidence of organ dysfunction despite aggressive resuscitation and cardiovascular monitoring, admission to an intensive care unit (ICU) for additional monitoring and/or organ support may be indicated</a:t>
            </a:r>
            <a:r>
              <a:rPr lang="en-US" dirty="0" smtClean="0">
                <a:solidFill>
                  <a:srgbClr val="002060"/>
                </a:solidFill>
                <a:effectLst/>
              </a:rPr>
              <a:t>. All shock patients should be treated in ICU for full monitoring</a:t>
            </a:r>
          </a:p>
          <a:p>
            <a:pPr algn="l" rtl="0"/>
            <a:endParaRPr lang="x-none" dirty="0">
              <a:solidFill>
                <a:srgbClr val="002060"/>
              </a:solidFill>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sp>
        <p:nvSpPr>
          <p:cNvPr id="3" name="Content Placeholder 2"/>
          <p:cNvSpPr>
            <a:spLocks noGrp="1"/>
          </p:cNvSpPr>
          <p:nvPr>
            <p:ph idx="1"/>
          </p:nvPr>
        </p:nvSpPr>
        <p:spPr>
          <a:xfrm>
            <a:off x="301625" y="1142984"/>
            <a:ext cx="8540750" cy="4956191"/>
          </a:xfrm>
          <a:solidFill>
            <a:schemeClr val="tx2">
              <a:lumMod val="90000"/>
            </a:schemeClr>
          </a:solidFill>
        </p:spPr>
        <p:txBody>
          <a:bodyPr>
            <a:normAutofit fontScale="92500"/>
          </a:bodyPr>
          <a:lstStyle/>
          <a:p>
            <a:pPr lvl="0" algn="l" rtl="0"/>
            <a:r>
              <a:rPr lang="en-US" dirty="0">
                <a:solidFill>
                  <a:srgbClr val="002060"/>
                </a:solidFill>
                <a:effectLst/>
              </a:rPr>
              <a:t>Although an infective agent is frequently implicated, this is not case always and SIRS can be associated with non-infective conditions such as severe </a:t>
            </a:r>
            <a:r>
              <a:rPr lang="en-US" dirty="0">
                <a:solidFill>
                  <a:schemeClr val="tx2">
                    <a:lumMod val="25000"/>
                  </a:schemeClr>
                </a:solidFill>
                <a:effectLst/>
              </a:rPr>
              <a:t>pancreatitis</a:t>
            </a:r>
            <a:r>
              <a:rPr lang="en-US" dirty="0">
                <a:solidFill>
                  <a:srgbClr val="002060"/>
                </a:solidFill>
                <a:effectLst/>
              </a:rPr>
              <a:t>, </a:t>
            </a:r>
            <a:r>
              <a:rPr lang="en-US" dirty="0">
                <a:solidFill>
                  <a:schemeClr val="tx2">
                    <a:lumMod val="25000"/>
                  </a:schemeClr>
                </a:solidFill>
                <a:effectLst/>
              </a:rPr>
              <a:t>trauma</a:t>
            </a:r>
            <a:r>
              <a:rPr lang="en-US" dirty="0">
                <a:solidFill>
                  <a:srgbClr val="002060"/>
                </a:solidFill>
                <a:effectLst/>
              </a:rPr>
              <a:t> or </a:t>
            </a:r>
            <a:r>
              <a:rPr lang="en-US" dirty="0">
                <a:solidFill>
                  <a:schemeClr val="tx2">
                    <a:lumMod val="25000"/>
                  </a:schemeClr>
                </a:solidFill>
                <a:effectLst/>
              </a:rPr>
              <a:t>vasculitis</a:t>
            </a:r>
            <a:r>
              <a:rPr lang="en-US" dirty="0">
                <a:solidFill>
                  <a:srgbClr val="002060"/>
                </a:solidFill>
                <a:effectLst/>
              </a:rPr>
              <a:t>.</a:t>
            </a:r>
          </a:p>
          <a:p>
            <a:pPr lvl="0" algn="l" rtl="0"/>
            <a:r>
              <a:rPr lang="en-US" dirty="0">
                <a:solidFill>
                  <a:srgbClr val="002060"/>
                </a:solidFill>
                <a:effectLst/>
              </a:rPr>
              <a:t>Where an infective organism is being considered, common sites are the chest, abdomen and urinary tract.</a:t>
            </a:r>
          </a:p>
          <a:p>
            <a:pPr lvl="0" algn="l" rtl="0"/>
            <a:r>
              <a:rPr lang="en-US" dirty="0">
                <a:solidFill>
                  <a:srgbClr val="FF0000"/>
                </a:solidFill>
                <a:effectLst/>
              </a:rPr>
              <a:t>Blood cultures</a:t>
            </a:r>
            <a:r>
              <a:rPr lang="en-US" dirty="0">
                <a:solidFill>
                  <a:srgbClr val="002060"/>
                </a:solidFill>
                <a:effectLst/>
              </a:rPr>
              <a:t>, together with appropriate samples </a:t>
            </a:r>
            <a:r>
              <a:rPr lang="en-US" dirty="0">
                <a:solidFill>
                  <a:srgbClr val="007635"/>
                </a:solidFill>
                <a:effectLst>
                  <a:outerShdw blurRad="38100" dist="38100" dir="2700000" algn="tl">
                    <a:srgbClr val="000000">
                      <a:alpha val="43137"/>
                    </a:srgbClr>
                  </a:outerShdw>
                </a:effectLst>
              </a:rPr>
              <a:t>(urine, sputum, discharges), </a:t>
            </a:r>
            <a:r>
              <a:rPr lang="en-US" dirty="0">
                <a:solidFill>
                  <a:srgbClr val="002060"/>
                </a:solidFill>
                <a:effectLst/>
              </a:rPr>
              <a:t>should be sent for urgent Gram staining, culture and sensitivities.</a:t>
            </a:r>
          </a:p>
          <a:p>
            <a:pPr algn="l" rtl="0"/>
            <a:endParaRPr lang="x-none" dirty="0">
              <a:solidFill>
                <a:srgbClr val="002060"/>
              </a:solidFill>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dirty="0"/>
          </a:p>
        </p:txBody>
      </p:sp>
      <p:sp>
        <p:nvSpPr>
          <p:cNvPr id="3" name="Content Placeholder 2"/>
          <p:cNvSpPr>
            <a:spLocks noGrp="1"/>
          </p:cNvSpPr>
          <p:nvPr>
            <p:ph idx="1"/>
          </p:nvPr>
        </p:nvSpPr>
        <p:spPr>
          <a:xfrm>
            <a:off x="301625" y="1000108"/>
            <a:ext cx="8540750" cy="5099067"/>
          </a:xfrm>
          <a:solidFill>
            <a:schemeClr val="tx2">
              <a:lumMod val="90000"/>
            </a:schemeClr>
          </a:solidFill>
        </p:spPr>
        <p:txBody>
          <a:bodyPr>
            <a:normAutofit/>
          </a:bodyPr>
          <a:lstStyle/>
          <a:p>
            <a:pPr lvl="0" algn="l" rtl="0"/>
            <a:r>
              <a:rPr lang="en-US" dirty="0">
                <a:solidFill>
                  <a:srgbClr val="002060"/>
                </a:solidFill>
                <a:effectLst/>
              </a:rPr>
              <a:t>Where the source is not obvious, repeated blood cultures should be obtained, and consideration should also be given to a typical organism and, in certain groups of patients </a:t>
            </a:r>
            <a:r>
              <a:rPr lang="en-US" dirty="0">
                <a:solidFill>
                  <a:srgbClr val="FF0000"/>
                </a:solidFill>
                <a:effectLst/>
              </a:rPr>
              <a:t>(the immunocompromised), </a:t>
            </a:r>
            <a:r>
              <a:rPr lang="en-US" dirty="0">
                <a:solidFill>
                  <a:srgbClr val="002060"/>
                </a:solidFill>
                <a:effectLst/>
              </a:rPr>
              <a:t>infections with fungi.</a:t>
            </a:r>
          </a:p>
          <a:p>
            <a:pPr lvl="0" algn="l" rtl="0"/>
            <a:r>
              <a:rPr lang="en-US" b="1" dirty="0">
                <a:solidFill>
                  <a:srgbClr val="007635"/>
                </a:solidFill>
                <a:effectLst/>
              </a:rPr>
              <a:t>Multiresistant organisms </a:t>
            </a:r>
            <a:r>
              <a:rPr lang="en-US" dirty="0">
                <a:solidFill>
                  <a:srgbClr val="002060"/>
                </a:solidFill>
                <a:effectLst/>
              </a:rPr>
              <a:t>may be responsible in patients who have received broad-spectrum antibiotics or those who have had long hospital stay.</a:t>
            </a:r>
          </a:p>
          <a:p>
            <a:pPr algn="l" rtl="0"/>
            <a:endParaRPr lang="x-none" dirty="0">
              <a:solidFill>
                <a:srgbClr val="002060"/>
              </a:solidFill>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x-none"/>
          </a:p>
        </p:txBody>
      </p:sp>
      <p:sp>
        <p:nvSpPr>
          <p:cNvPr id="3" name="Content Placeholder 2"/>
          <p:cNvSpPr>
            <a:spLocks noGrp="1"/>
          </p:cNvSpPr>
          <p:nvPr>
            <p:ph idx="1"/>
          </p:nvPr>
        </p:nvSpPr>
        <p:spPr>
          <a:xfrm>
            <a:off x="374650" y="1142984"/>
            <a:ext cx="8540750" cy="4956191"/>
          </a:xfrm>
          <a:solidFill>
            <a:schemeClr val="tx2">
              <a:lumMod val="90000"/>
            </a:schemeClr>
          </a:solidFill>
        </p:spPr>
        <p:txBody>
          <a:bodyPr>
            <a:normAutofit/>
          </a:bodyPr>
          <a:lstStyle/>
          <a:p>
            <a:pPr lvl="0" algn="l" rtl="0"/>
            <a:r>
              <a:rPr lang="en-US" dirty="0">
                <a:solidFill>
                  <a:srgbClr val="002060"/>
                </a:solidFill>
                <a:effectLst/>
              </a:rPr>
              <a:t>In the case of many intra-abdominal conditions, antibiotic therapy should only be considered as a </a:t>
            </a:r>
            <a:r>
              <a:rPr lang="en-US" dirty="0">
                <a:solidFill>
                  <a:srgbClr val="FF0000"/>
                </a:solidFill>
                <a:effectLst/>
              </a:rPr>
              <a:t>supplement to surgical intervention.</a:t>
            </a:r>
          </a:p>
          <a:p>
            <a:pPr lvl="0" algn="l" rtl="0"/>
            <a:r>
              <a:rPr lang="en-US" dirty="0">
                <a:solidFill>
                  <a:srgbClr val="002060"/>
                </a:solidFill>
                <a:effectLst/>
              </a:rPr>
              <a:t>Initial therapy is usually empirical, with a broad-spectrum antibiotic to cover the most likely organisms.</a:t>
            </a:r>
          </a:p>
          <a:p>
            <a:pPr lvl="0" algn="l" rtl="0"/>
            <a:r>
              <a:rPr lang="en-US" dirty="0">
                <a:solidFill>
                  <a:srgbClr val="002060"/>
                </a:solidFill>
                <a:effectLst/>
              </a:rPr>
              <a:t>Following bacteriological culture and sensitivity, the antibiotic may have to be changed or the spectrum narrowed.</a:t>
            </a:r>
          </a:p>
          <a:p>
            <a:pPr algn="l"/>
            <a:endParaRPr lang="x-none" dirty="0">
              <a:solidFill>
                <a:srgbClr val="002060"/>
              </a:solidFill>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711C6"/>
          </a:solidFill>
        </p:spPr>
        <p:txBody>
          <a:bodyPr>
            <a:normAutofit/>
          </a:bodyPr>
          <a:lstStyle/>
          <a:p>
            <a:r>
              <a:rPr lang="en-US" b="1" dirty="0" smtClean="0"/>
              <a:t>CARDIOGENIC SHOCK</a:t>
            </a:r>
            <a:endParaRPr lang="x-none" dirty="0"/>
          </a:p>
        </p:txBody>
      </p:sp>
      <p:sp>
        <p:nvSpPr>
          <p:cNvPr id="3" name="Content Placeholder 2"/>
          <p:cNvSpPr>
            <a:spLocks noGrp="1"/>
          </p:cNvSpPr>
          <p:nvPr>
            <p:ph idx="1"/>
          </p:nvPr>
        </p:nvSpPr>
        <p:spPr>
          <a:solidFill>
            <a:srgbClr val="3A0000"/>
          </a:solidFill>
        </p:spPr>
        <p:txBody>
          <a:bodyPr>
            <a:normAutofit fontScale="85000" lnSpcReduction="10000"/>
          </a:bodyPr>
          <a:lstStyle/>
          <a:p>
            <a:pPr lvl="0" algn="l" rtl="0"/>
            <a:r>
              <a:rPr lang="en-US" dirty="0" smtClean="0"/>
              <a:t>The </a:t>
            </a:r>
            <a:r>
              <a:rPr lang="en-US" dirty="0"/>
              <a:t>clinical diagnosis of pump failure is made on the basis of </a:t>
            </a:r>
            <a:r>
              <a:rPr lang="en-US" dirty="0">
                <a:solidFill>
                  <a:srgbClr val="FF0000"/>
                </a:solidFill>
              </a:rPr>
              <a:t>a low-output state </a:t>
            </a:r>
            <a:r>
              <a:rPr lang="en-US" dirty="0"/>
              <a:t>similar to that seen with hypovolaemia on a background of an adequate circulating blood volume (high jugular venous pulse, or JVP). </a:t>
            </a:r>
          </a:p>
          <a:p>
            <a:pPr lvl="0" algn="l" rtl="0"/>
            <a:r>
              <a:rPr lang="en-US" dirty="0"/>
              <a:t>Following the diagnosis, the patient should be moved to a high-dependency area for continuous monitoring of blood pressure, ECG. </a:t>
            </a:r>
            <a:endParaRPr lang="en-US" dirty="0" smtClean="0"/>
          </a:p>
          <a:p>
            <a:pPr lvl="0" algn="l" rtl="0">
              <a:buNone/>
            </a:pPr>
            <a:r>
              <a:rPr lang="en-US" dirty="0">
                <a:solidFill>
                  <a:srgbClr val="00B0F0"/>
                </a:solidFill>
              </a:rPr>
              <a:t> </a:t>
            </a:r>
            <a:r>
              <a:rPr lang="en-US" dirty="0" smtClean="0">
                <a:solidFill>
                  <a:srgbClr val="00B0F0"/>
                </a:solidFill>
              </a:rPr>
              <a:t>     S</a:t>
            </a:r>
            <a:r>
              <a:rPr lang="en-US" baseline="-25000" dirty="0" smtClean="0">
                <a:solidFill>
                  <a:srgbClr val="00B0F0"/>
                </a:solidFill>
              </a:rPr>
              <a:t>a</a:t>
            </a:r>
            <a:r>
              <a:rPr lang="en-US" dirty="0" smtClean="0">
                <a:solidFill>
                  <a:srgbClr val="00B0F0"/>
                </a:solidFill>
              </a:rPr>
              <a:t>0</a:t>
            </a:r>
            <a:r>
              <a:rPr lang="en-US" baseline="-25000" dirty="0" smtClean="0">
                <a:solidFill>
                  <a:srgbClr val="00B0F0"/>
                </a:solidFill>
              </a:rPr>
              <a:t>2</a:t>
            </a:r>
            <a:r>
              <a:rPr lang="en-US" dirty="0">
                <a:solidFill>
                  <a:srgbClr val="00B0F0"/>
                </a:solidFill>
              </a:rPr>
              <a:t>, CVP and urine output</a:t>
            </a:r>
            <a:r>
              <a:rPr lang="en-US" dirty="0" smtClean="0">
                <a:solidFill>
                  <a:srgbClr val="00B0F0"/>
                </a:solidFill>
              </a:rPr>
              <a:t>.</a:t>
            </a:r>
          </a:p>
          <a:p>
            <a:pPr lvl="0" algn="l" rtl="0">
              <a:buNone/>
            </a:pPr>
            <a:r>
              <a:rPr lang="en-US" dirty="0" err="1" smtClean="0">
                <a:solidFill>
                  <a:srgbClr val="00B0F0"/>
                </a:solidFill>
              </a:rPr>
              <a:t>Cardiogenic</a:t>
            </a:r>
            <a:r>
              <a:rPr lang="en-US" dirty="0" smtClean="0">
                <a:solidFill>
                  <a:srgbClr val="00B0F0"/>
                </a:solidFill>
              </a:rPr>
              <a:t> shocked patients should be treated in a cardiac care unit. You may need to give </a:t>
            </a:r>
            <a:r>
              <a:rPr lang="en-US" dirty="0" err="1" smtClean="0">
                <a:solidFill>
                  <a:srgbClr val="00B0F0"/>
                </a:solidFill>
              </a:rPr>
              <a:t>thrombolytics</a:t>
            </a:r>
            <a:r>
              <a:rPr lang="en-US" dirty="0" smtClean="0">
                <a:solidFill>
                  <a:srgbClr val="00B0F0"/>
                </a:solidFill>
              </a:rPr>
              <a:t>  </a:t>
            </a:r>
            <a:endParaRPr lang="en-US" dirty="0">
              <a:solidFill>
                <a:srgbClr val="00B0F0"/>
              </a:solidFill>
            </a:endParaRPr>
          </a:p>
          <a:p>
            <a:pPr algn="l"/>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1000108"/>
            <a:ext cx="8540750" cy="5214974"/>
          </a:xfrm>
          <a:solidFill>
            <a:srgbClr val="3A0000"/>
          </a:solidFill>
        </p:spPr>
        <p:txBody>
          <a:bodyPr>
            <a:noAutofit/>
          </a:bodyPr>
          <a:lstStyle/>
          <a:p>
            <a:pPr lvl="0" algn="l" rtl="0"/>
            <a:r>
              <a:rPr lang="en-US" sz="2400" dirty="0"/>
              <a:t>Immediate therapy may include </a:t>
            </a:r>
            <a:r>
              <a:rPr lang="en-US" sz="2400" dirty="0">
                <a:solidFill>
                  <a:srgbClr val="00B0F0"/>
                </a:solidFill>
              </a:rPr>
              <a:t>the administration of high-flow oxygen (minimum 40%), </a:t>
            </a:r>
            <a:r>
              <a:rPr lang="en-US" sz="2400" dirty="0"/>
              <a:t>together with </a:t>
            </a:r>
            <a:r>
              <a:rPr lang="en-US" sz="2400" dirty="0">
                <a:solidFill>
                  <a:srgbClr val="FFFF00"/>
                </a:solidFill>
              </a:rPr>
              <a:t>intravenous opiates </a:t>
            </a:r>
            <a:r>
              <a:rPr lang="en-US" sz="2400" dirty="0"/>
              <a:t>(morphine in 1-2 mg increments) to control pain, reduce anxiety and produce vasodilatation.</a:t>
            </a:r>
          </a:p>
          <a:p>
            <a:pPr lvl="0" algn="l" rtl="0"/>
            <a:r>
              <a:rPr lang="en-US" sz="2400" dirty="0"/>
              <a:t>The presence of severe metabolic acidosis will contribute to poor myocardial function, which will not improve until there is an increase in cardiac output. </a:t>
            </a:r>
          </a:p>
          <a:p>
            <a:pPr lvl="0" algn="l" rtl="0"/>
            <a:r>
              <a:rPr lang="en-US" sz="2400" dirty="0">
                <a:solidFill>
                  <a:schemeClr val="tx1">
                    <a:lumMod val="75000"/>
                  </a:schemeClr>
                </a:solidFill>
              </a:rPr>
              <a:t>The administration of small volumes of 8.5% sodium bicarbonate (50-100 ml), </a:t>
            </a:r>
            <a:r>
              <a:rPr lang="en-US" sz="2400" dirty="0"/>
              <a:t>together with </a:t>
            </a:r>
            <a:r>
              <a:rPr lang="en-US" sz="2400" dirty="0">
                <a:solidFill>
                  <a:srgbClr val="007635"/>
                </a:solidFill>
              </a:rPr>
              <a:t>the regular monitoring of acid-base status </a:t>
            </a:r>
            <a:r>
              <a:rPr lang="en-US" sz="2400" dirty="0"/>
              <a:t>and </a:t>
            </a:r>
            <a:r>
              <a:rPr lang="en-US" sz="2400" dirty="0">
                <a:solidFill>
                  <a:srgbClr val="007635"/>
                </a:solidFill>
              </a:rPr>
              <a:t>serum sodium</a:t>
            </a:r>
            <a:r>
              <a:rPr lang="en-US" sz="2400" dirty="0"/>
              <a:t>, will allow for temporary pharmacological correction in the hope that this will result in an improvement in myocardial contractility, reflected in an increase in cardiac output.</a:t>
            </a:r>
          </a:p>
          <a:p>
            <a:pPr algn="l"/>
            <a:endParaRPr lang="x-none" sz="2400" dirty="0"/>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785794"/>
            <a:ext cx="8540750" cy="5313381"/>
          </a:xfrm>
          <a:solidFill>
            <a:srgbClr val="3A0000"/>
          </a:solidFill>
        </p:spPr>
        <p:txBody>
          <a:bodyPr>
            <a:normAutofit fontScale="77500" lnSpcReduction="20000"/>
          </a:bodyPr>
          <a:lstStyle/>
          <a:p>
            <a:pPr lvl="0" algn="l" rtl="0"/>
            <a:r>
              <a:rPr lang="en-US" dirty="0"/>
              <a:t>Should these simple measures fail to improve the patient's </a:t>
            </a:r>
            <a:r>
              <a:rPr lang="en-US" dirty="0" smtClean="0"/>
              <a:t>clinical status, </a:t>
            </a:r>
            <a:r>
              <a:rPr lang="en-US" dirty="0"/>
              <a:t>transfer to a coronary or intensive care area should be considered, as additional invasive monitoring in the form of a pulmonary artery flotation catheter, together with the intravenous administration of vasodilators and/or inotropes, may be required in order to optimize myocardial function.</a:t>
            </a:r>
          </a:p>
          <a:p>
            <a:pPr lvl="0" algn="l" rtl="0"/>
            <a:r>
              <a:rPr lang="en-US" dirty="0"/>
              <a:t>Along with cardiovascular monitoring and support, the clinical diagnosis should be confirmed. </a:t>
            </a:r>
          </a:p>
          <a:p>
            <a:pPr lvl="0" algn="l" rtl="0"/>
            <a:r>
              <a:rPr lang="en-US" dirty="0"/>
              <a:t>This will require serial </a:t>
            </a:r>
            <a:r>
              <a:rPr lang="en-US" i="1" dirty="0"/>
              <a:t>12-lead ECGs</a:t>
            </a:r>
            <a:r>
              <a:rPr lang="en-US" dirty="0"/>
              <a:t> and </a:t>
            </a:r>
            <a:r>
              <a:rPr lang="en-US" i="1" dirty="0"/>
              <a:t>cardiac enzyme</a:t>
            </a:r>
            <a:r>
              <a:rPr lang="en-US" dirty="0"/>
              <a:t> estimations to confirm myocardial damage.</a:t>
            </a:r>
          </a:p>
          <a:p>
            <a:pPr lvl="0" algn="l" rtl="0"/>
            <a:r>
              <a:rPr lang="en-US" i="1" dirty="0">
                <a:solidFill>
                  <a:srgbClr val="0070C0"/>
                </a:solidFill>
              </a:rPr>
              <a:t>A transthoracic echocardiogram</a:t>
            </a:r>
            <a:r>
              <a:rPr lang="en-US" dirty="0">
                <a:solidFill>
                  <a:srgbClr val="0070C0"/>
                </a:solidFill>
              </a:rPr>
              <a:t> </a:t>
            </a:r>
            <a:r>
              <a:rPr lang="en-US" dirty="0"/>
              <a:t>will give useful information on the state of left ventricular contractility, as well as excluding other  cardiac causes of cardiogenic shock, such as </a:t>
            </a:r>
            <a:r>
              <a:rPr lang="en-US" dirty="0">
                <a:solidFill>
                  <a:srgbClr val="FF0000"/>
                </a:solidFill>
              </a:rPr>
              <a:t>pericardial tamponade</a:t>
            </a:r>
            <a:r>
              <a:rPr lang="en-US" dirty="0"/>
              <a:t>, </a:t>
            </a:r>
            <a:r>
              <a:rPr lang="en-US" dirty="0">
                <a:solidFill>
                  <a:srgbClr val="FF0000"/>
                </a:solidFill>
              </a:rPr>
              <a:t>acute valve rupture</a:t>
            </a:r>
            <a:r>
              <a:rPr lang="en-US" dirty="0"/>
              <a:t> and </a:t>
            </a:r>
            <a:r>
              <a:rPr lang="en-US" dirty="0">
                <a:solidFill>
                  <a:srgbClr val="FF0000"/>
                </a:solidFill>
              </a:rPr>
              <a:t>massive pulmonary embolus</a:t>
            </a:r>
            <a:r>
              <a:rPr lang="en-US" dirty="0"/>
              <a:t>.</a:t>
            </a:r>
          </a:p>
          <a:p>
            <a:pPr algn="l"/>
            <a:endParaRPr lang="x-none" dirty="0"/>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ANAPHYLAXIS</a:t>
            </a:r>
            <a:r>
              <a:rPr lang="en-US" dirty="0"/>
              <a:t/>
            </a:r>
            <a:br>
              <a:rPr lang="en-US" dirty="0"/>
            </a:br>
            <a:endParaRPr lang="x-none" dirty="0"/>
          </a:p>
        </p:txBody>
      </p:sp>
      <p:sp>
        <p:nvSpPr>
          <p:cNvPr id="6" name="Content Placeholder 5"/>
          <p:cNvSpPr>
            <a:spLocks noGrp="1"/>
          </p:cNvSpPr>
          <p:nvPr>
            <p:ph sz="half" idx="1"/>
          </p:nvPr>
        </p:nvSpPr>
        <p:spPr>
          <a:xfrm>
            <a:off x="142844" y="1071546"/>
            <a:ext cx="8699531" cy="5286412"/>
          </a:xfrm>
          <a:solidFill>
            <a:srgbClr val="3A0000"/>
          </a:solidFill>
        </p:spPr>
        <p:txBody>
          <a:bodyPr/>
          <a:lstStyle/>
          <a:p>
            <a:pPr marL="457200" indent="-457200" algn="l" rtl="0" fontAlgn="t">
              <a:buFont typeface="+mj-lt"/>
              <a:buAutoNum type="arabicPeriod"/>
            </a:pPr>
            <a:r>
              <a:rPr lang="en-US" sz="2400" dirty="0" smtClean="0"/>
              <a:t>Stop administration of causative agent (drug/fluid/contrast)</a:t>
            </a:r>
          </a:p>
          <a:p>
            <a:pPr marL="457200" indent="-457200" algn="l" rtl="0" fontAlgn="t">
              <a:buFont typeface="+mj-lt"/>
              <a:buAutoNum type="arabicPeriod"/>
            </a:pPr>
            <a:r>
              <a:rPr lang="en-US" sz="2400" dirty="0" smtClean="0"/>
              <a:t>Call for help</a:t>
            </a:r>
          </a:p>
          <a:p>
            <a:pPr marL="457200" indent="-457200" algn="l" rtl="0" fontAlgn="t">
              <a:buFont typeface="+mj-lt"/>
              <a:buAutoNum type="arabicPeriod"/>
            </a:pPr>
            <a:r>
              <a:rPr lang="en-US" sz="2400" dirty="0" smtClean="0"/>
              <a:t>Lie patient flat, feet elevated</a:t>
            </a:r>
          </a:p>
          <a:p>
            <a:pPr marL="457200" indent="-457200" algn="l" rtl="0" fontAlgn="t">
              <a:buFont typeface="+mj-lt"/>
              <a:buAutoNum type="arabicPeriod"/>
            </a:pPr>
            <a:r>
              <a:rPr lang="en-US" sz="2400" dirty="0" smtClean="0"/>
              <a:t>Maintain airway :give 100% 0</a:t>
            </a:r>
            <a:r>
              <a:rPr lang="en-US" sz="2400" baseline="-25000" dirty="0" smtClean="0"/>
              <a:t>2</a:t>
            </a:r>
            <a:endParaRPr lang="en-US" sz="2400" dirty="0" smtClean="0"/>
          </a:p>
          <a:p>
            <a:pPr marL="457200" indent="-457200" algn="l" rtl="0" fontAlgn="t">
              <a:buFont typeface="+mj-lt"/>
              <a:buAutoNum type="arabicPeriod"/>
            </a:pPr>
            <a:r>
              <a:rPr lang="en-US" sz="2400" dirty="0" smtClean="0"/>
              <a:t>Adrenalin (epinephrine) 2</a:t>
            </a:r>
            <a:r>
              <a:rPr lang="en-US" sz="2400" baseline="30000" dirty="0" smtClean="0"/>
              <a:t>nd</a:t>
            </a:r>
            <a:r>
              <a:rPr lang="en-US" sz="2400" dirty="0" smtClean="0"/>
              <a:t> line after resuscitating with fluid </a:t>
            </a:r>
          </a:p>
          <a:p>
            <a:pPr lvl="1" algn="l" rtl="0" fontAlgn="t"/>
            <a:r>
              <a:rPr lang="en-US" sz="1200" dirty="0" smtClean="0">
                <a:solidFill>
                  <a:srgbClr val="00B0F0"/>
                </a:solidFill>
              </a:rPr>
              <a:t>0.5-1.0 mg (0.5-1.0 ml of 1:10 000) i.v.</a:t>
            </a:r>
          </a:p>
          <a:p>
            <a:pPr lvl="1" algn="l" rtl="0" fontAlgn="t"/>
            <a:r>
              <a:rPr lang="en-US" sz="1200" dirty="0" smtClean="0">
                <a:solidFill>
                  <a:srgbClr val="00B0F0"/>
                </a:solidFill>
              </a:rPr>
              <a:t>50-100 µg (0.5-1.0 ml of 1:10 000) i.v.</a:t>
            </a:r>
          </a:p>
          <a:p>
            <a:pPr lvl="1" algn="l" rtl="0" fontAlgn="t"/>
            <a:r>
              <a:rPr lang="en-US" sz="1200" dirty="0" smtClean="0">
                <a:solidFill>
                  <a:srgbClr val="00B0F0"/>
                </a:solidFill>
              </a:rPr>
              <a:t>Repeated doses titrated against response</a:t>
            </a:r>
          </a:p>
          <a:p>
            <a:pPr marL="457200" indent="-457200" algn="l" rtl="0" fontAlgn="t">
              <a:buFont typeface="+mj-lt"/>
              <a:buAutoNum type="arabicPeriod"/>
            </a:pPr>
            <a:r>
              <a:rPr lang="en-US" sz="2400" dirty="0" smtClean="0"/>
              <a:t> Intravascular volume expansion with crystalloid or colloid</a:t>
            </a:r>
          </a:p>
          <a:p>
            <a:pPr marL="457200" indent="-457200" algn="l" rtl="0" fontAlgn="t">
              <a:buFont typeface="+mj-lt"/>
              <a:buAutoNum type="arabicPeriod"/>
            </a:pPr>
            <a:r>
              <a:rPr lang="en-US" sz="2400" dirty="0" smtClean="0"/>
              <a:t> Second-line therapy</a:t>
            </a:r>
          </a:p>
          <a:p>
            <a:pPr marL="800100" lvl="1" indent="-342900" algn="l" rtl="0" fontAlgn="t">
              <a:buFont typeface="+mj-lt"/>
              <a:buAutoNum type="arabicPeriod"/>
            </a:pPr>
            <a:r>
              <a:rPr lang="en-US" sz="1800" dirty="0" smtClean="0">
                <a:solidFill>
                  <a:srgbClr val="F711C6"/>
                </a:solidFill>
              </a:rPr>
              <a:t>Antihistamine</a:t>
            </a:r>
            <a:r>
              <a:rPr lang="en-US" sz="1800" dirty="0" smtClean="0"/>
              <a:t>: Chlorphenamine 10-20 mg slow i.v</a:t>
            </a:r>
          </a:p>
          <a:p>
            <a:pPr marL="800100" lvl="1" indent="-342900" algn="l" rtl="0" fontAlgn="t">
              <a:buFont typeface="+mj-lt"/>
              <a:buAutoNum type="arabicPeriod"/>
            </a:pPr>
            <a:r>
              <a:rPr lang="en-US" sz="1800" dirty="0" smtClean="0">
                <a:solidFill>
                  <a:srgbClr val="007635"/>
                </a:solidFill>
              </a:rPr>
              <a:t>Corticosteroid</a:t>
            </a:r>
            <a:r>
              <a:rPr lang="en-US" sz="1800" dirty="0" smtClean="0"/>
              <a:t>: Hydrocortisone 100-300 mg i.v.</a:t>
            </a:r>
          </a:p>
          <a:p>
            <a:pPr marL="800100" lvl="1" indent="-342900" algn="l" rtl="0" fontAlgn="t">
              <a:buFont typeface="+mj-lt"/>
              <a:buAutoNum type="arabicPeriod"/>
            </a:pPr>
            <a:r>
              <a:rPr lang="en-US" sz="1800" dirty="0" smtClean="0"/>
              <a:t>Consider </a:t>
            </a:r>
            <a:r>
              <a:rPr lang="en-US" sz="1800" dirty="0" smtClean="0">
                <a:solidFill>
                  <a:schemeClr val="tx2">
                    <a:lumMod val="50000"/>
                  </a:schemeClr>
                </a:solidFill>
              </a:rPr>
              <a:t>catecholamine</a:t>
            </a:r>
            <a:r>
              <a:rPr lang="en-US" sz="1800" dirty="0" smtClean="0"/>
              <a:t> infusion </a:t>
            </a:r>
          </a:p>
          <a:p>
            <a:pPr marL="457200" indent="-457200" algn="l">
              <a:buFont typeface="+mj-lt"/>
              <a:buAutoNum type="arabicPeriod"/>
            </a:pPr>
            <a:endParaRPr lang="x-none"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 calcmode="lin" valueType="num">
                                      <p:cBhvr>
                                        <p:cTn id="47"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 calcmode="lin" valueType="num">
                                      <p:cBhvr>
                                        <p:cTn id="55" dur="500" fill="hold"/>
                                        <p:tgtEl>
                                          <p:spTgt spid="6">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6">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6">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nodeType="clickEffect">
                                  <p:stCondLst>
                                    <p:cond delay="0"/>
                                  </p:stCondLst>
                                  <p:childTnLst>
                                    <p:set>
                                      <p:cBhvr>
                                        <p:cTn id="62" dur="1" fill="hold">
                                          <p:stCondLst>
                                            <p:cond delay="0"/>
                                          </p:stCondLst>
                                        </p:cTn>
                                        <p:tgtEl>
                                          <p:spTgt spid="6">
                                            <p:txEl>
                                              <p:pRg st="7" end="7"/>
                                            </p:txEl>
                                          </p:spTgt>
                                        </p:tgtEl>
                                        <p:attrNameLst>
                                          <p:attrName>style.visibility</p:attrName>
                                        </p:attrNameLst>
                                      </p:cBhvr>
                                      <p:to>
                                        <p:strVal val="visible"/>
                                      </p:to>
                                    </p:set>
                                    <p:anim calcmode="lin" valueType="num">
                                      <p:cBhvr>
                                        <p:cTn id="63" dur="500" fill="hold"/>
                                        <p:tgtEl>
                                          <p:spTgt spid="6">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6">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6">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9" presetClass="entr" presetSubtype="0" accel="100000" fill="hold" nodeType="clickEffect">
                                  <p:stCondLst>
                                    <p:cond delay="0"/>
                                  </p:stCondLst>
                                  <p:childTnLst>
                                    <p:set>
                                      <p:cBhvr>
                                        <p:cTn id="70" dur="1" fill="hold">
                                          <p:stCondLst>
                                            <p:cond delay="0"/>
                                          </p:stCondLst>
                                        </p:cTn>
                                        <p:tgtEl>
                                          <p:spTgt spid="6">
                                            <p:txEl>
                                              <p:pRg st="8" end="8"/>
                                            </p:txEl>
                                          </p:spTgt>
                                        </p:tgtEl>
                                        <p:attrNameLst>
                                          <p:attrName>style.visibility</p:attrName>
                                        </p:attrNameLst>
                                      </p:cBhvr>
                                      <p:to>
                                        <p:strVal val="visible"/>
                                      </p:to>
                                    </p:set>
                                    <p:anim calcmode="lin" valueType="num">
                                      <p:cBhvr>
                                        <p:cTn id="71" dur="500" fill="hold"/>
                                        <p:tgtEl>
                                          <p:spTgt spid="6">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2" dur="500" fill="hold"/>
                                        <p:tgtEl>
                                          <p:spTgt spid="6">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3" dur="500" fill="hold"/>
                                        <p:tgtEl>
                                          <p:spTgt spid="6">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4" dur="500" fill="hold"/>
                                        <p:tgtEl>
                                          <p:spTgt spid="6">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9" presetClass="entr" presetSubtype="0" accel="100000" fill="hold" nodeType="clickEffect">
                                  <p:stCondLst>
                                    <p:cond delay="0"/>
                                  </p:stCondLst>
                                  <p:childTnLst>
                                    <p:set>
                                      <p:cBhvr>
                                        <p:cTn id="78" dur="1" fill="hold">
                                          <p:stCondLst>
                                            <p:cond delay="0"/>
                                          </p:stCondLst>
                                        </p:cTn>
                                        <p:tgtEl>
                                          <p:spTgt spid="6">
                                            <p:txEl>
                                              <p:pRg st="9" end="9"/>
                                            </p:txEl>
                                          </p:spTgt>
                                        </p:tgtEl>
                                        <p:attrNameLst>
                                          <p:attrName>style.visibility</p:attrName>
                                        </p:attrNameLst>
                                      </p:cBhvr>
                                      <p:to>
                                        <p:strVal val="visible"/>
                                      </p:to>
                                    </p:set>
                                    <p:anim calcmode="lin" valueType="num">
                                      <p:cBhvr>
                                        <p:cTn id="79" dur="500" fill="hold"/>
                                        <p:tgtEl>
                                          <p:spTgt spid="6">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0" dur="500" fill="hold"/>
                                        <p:tgtEl>
                                          <p:spTgt spid="6">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1" dur="500" fill="hold"/>
                                        <p:tgtEl>
                                          <p:spTgt spid="6">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2" dur="500" fill="hold"/>
                                        <p:tgtEl>
                                          <p:spTgt spid="6">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9" presetClass="entr" presetSubtype="0" accel="100000" fill="hold" nodeType="clickEffect">
                                  <p:stCondLst>
                                    <p:cond delay="0"/>
                                  </p:stCondLst>
                                  <p:childTnLst>
                                    <p:set>
                                      <p:cBhvr>
                                        <p:cTn id="86" dur="1" fill="hold">
                                          <p:stCondLst>
                                            <p:cond delay="0"/>
                                          </p:stCondLst>
                                        </p:cTn>
                                        <p:tgtEl>
                                          <p:spTgt spid="6">
                                            <p:txEl>
                                              <p:pRg st="10" end="10"/>
                                            </p:txEl>
                                          </p:spTgt>
                                        </p:tgtEl>
                                        <p:attrNameLst>
                                          <p:attrName>style.visibility</p:attrName>
                                        </p:attrNameLst>
                                      </p:cBhvr>
                                      <p:to>
                                        <p:strVal val="visible"/>
                                      </p:to>
                                    </p:set>
                                    <p:anim calcmode="lin" valueType="num">
                                      <p:cBhvr>
                                        <p:cTn id="87" dur="500" fill="hold"/>
                                        <p:tgtEl>
                                          <p:spTgt spid="6">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8" dur="500" fill="hold"/>
                                        <p:tgtEl>
                                          <p:spTgt spid="6">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9" dur="500" fill="hold"/>
                                        <p:tgtEl>
                                          <p:spTgt spid="6">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90" dur="500" fill="hold"/>
                                        <p:tgtEl>
                                          <p:spTgt spid="6">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9" presetClass="entr" presetSubtype="0" accel="100000" fill="hold" nodeType="clickEffect">
                                  <p:stCondLst>
                                    <p:cond delay="0"/>
                                  </p:stCondLst>
                                  <p:childTnLst>
                                    <p:set>
                                      <p:cBhvr>
                                        <p:cTn id="94" dur="1" fill="hold">
                                          <p:stCondLst>
                                            <p:cond delay="0"/>
                                          </p:stCondLst>
                                        </p:cTn>
                                        <p:tgtEl>
                                          <p:spTgt spid="6">
                                            <p:txEl>
                                              <p:pRg st="11" end="11"/>
                                            </p:txEl>
                                          </p:spTgt>
                                        </p:tgtEl>
                                        <p:attrNameLst>
                                          <p:attrName>style.visibility</p:attrName>
                                        </p:attrNameLst>
                                      </p:cBhvr>
                                      <p:to>
                                        <p:strVal val="visible"/>
                                      </p:to>
                                    </p:set>
                                    <p:anim calcmode="lin" valueType="num">
                                      <p:cBhvr>
                                        <p:cTn id="95" dur="500" fill="hold"/>
                                        <p:tgtEl>
                                          <p:spTgt spid="6">
                                            <p:txEl>
                                              <p:pRg st="11" end="1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6" dur="500" fill="hold"/>
                                        <p:tgtEl>
                                          <p:spTgt spid="6">
                                            <p:txEl>
                                              <p:pRg st="11" end="1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7" dur="500" fill="hold"/>
                                        <p:tgtEl>
                                          <p:spTgt spid="6">
                                            <p:txEl>
                                              <p:pRg st="11" end="11"/>
                                            </p:txEl>
                                          </p:spTgt>
                                        </p:tgtEl>
                                        <p:attrNameLst>
                                          <p:attrName>ppt_x</p:attrName>
                                        </p:attrNameLst>
                                      </p:cBhvr>
                                      <p:tavLst>
                                        <p:tav tm="0">
                                          <p:val>
                                            <p:strVal val="#ppt_x-.3"/>
                                          </p:val>
                                        </p:tav>
                                        <p:tav tm="50000">
                                          <p:val>
                                            <p:strVal val="#ppt_x"/>
                                          </p:val>
                                        </p:tav>
                                        <p:tav tm="100000">
                                          <p:val>
                                            <p:strVal val="#ppt_x"/>
                                          </p:val>
                                        </p:tav>
                                      </p:tavLst>
                                    </p:anim>
                                    <p:anim calcmode="lin" valueType="num">
                                      <p:cBhvr>
                                        <p:cTn id="98" dur="500" fill="hold"/>
                                        <p:tgtEl>
                                          <p:spTgt spid="6">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9" presetClass="entr" presetSubtype="0" accel="100000" fill="hold" nodeType="clickEffect">
                                  <p:stCondLst>
                                    <p:cond delay="0"/>
                                  </p:stCondLst>
                                  <p:childTnLst>
                                    <p:set>
                                      <p:cBhvr>
                                        <p:cTn id="102" dur="1" fill="hold">
                                          <p:stCondLst>
                                            <p:cond delay="0"/>
                                          </p:stCondLst>
                                        </p:cTn>
                                        <p:tgtEl>
                                          <p:spTgt spid="6">
                                            <p:txEl>
                                              <p:pRg st="12" end="12"/>
                                            </p:txEl>
                                          </p:spTgt>
                                        </p:tgtEl>
                                        <p:attrNameLst>
                                          <p:attrName>style.visibility</p:attrName>
                                        </p:attrNameLst>
                                      </p:cBhvr>
                                      <p:to>
                                        <p:strVal val="visible"/>
                                      </p:to>
                                    </p:set>
                                    <p:anim calcmode="lin" valueType="num">
                                      <p:cBhvr>
                                        <p:cTn id="103" dur="500" fill="hold"/>
                                        <p:tgtEl>
                                          <p:spTgt spid="6">
                                            <p:txEl>
                                              <p:pRg st="12" end="1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04" dur="500" fill="hold"/>
                                        <p:tgtEl>
                                          <p:spTgt spid="6">
                                            <p:txEl>
                                              <p:pRg st="12" end="1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05" dur="500" fill="hold"/>
                                        <p:tgtEl>
                                          <p:spTgt spid="6">
                                            <p:txEl>
                                              <p:pRg st="12" end="1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6" dur="500" fill="hold"/>
                                        <p:tgtEl>
                                          <p:spTgt spid="6">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1- Hypovolemic shock</a:t>
            </a:r>
            <a:endParaRPr lang="x-none" dirty="0"/>
          </a:p>
        </p:txBody>
      </p:sp>
      <p:sp>
        <p:nvSpPr>
          <p:cNvPr id="3" name="Content Placeholder 2"/>
          <p:cNvSpPr>
            <a:spLocks noGrp="1"/>
          </p:cNvSpPr>
          <p:nvPr>
            <p:ph idx="1"/>
          </p:nvPr>
        </p:nvSpPr>
        <p:spPr>
          <a:solidFill>
            <a:srgbClr val="00928F"/>
          </a:solidFill>
        </p:spPr>
        <p:txBody>
          <a:bodyPr>
            <a:normAutofit/>
          </a:bodyPr>
          <a:lstStyle/>
          <a:p>
            <a:pPr algn="l" rtl="0">
              <a:buNone/>
            </a:pPr>
            <a:r>
              <a:rPr lang="en-US" dirty="0"/>
              <a:t> </a:t>
            </a:r>
            <a:r>
              <a:rPr lang="en-US" dirty="0" smtClean="0"/>
              <a:t>A </a:t>
            </a:r>
            <a:r>
              <a:rPr lang="en-US" dirty="0"/>
              <a:t>reduction in circulating blood volume may result from many conditions, including : </a:t>
            </a:r>
          </a:p>
          <a:p>
            <a:pPr marL="971550" lvl="1" indent="-514350" algn="l" rtl="0">
              <a:buFont typeface="+mj-lt"/>
              <a:buAutoNum type="alphaUcPeriod"/>
            </a:pPr>
            <a:r>
              <a:rPr lang="en-US" dirty="0" smtClean="0">
                <a:solidFill>
                  <a:schemeClr val="tx1">
                    <a:lumMod val="85000"/>
                  </a:schemeClr>
                </a:solidFill>
              </a:rPr>
              <a:t>hemorrhage  </a:t>
            </a:r>
            <a:r>
              <a:rPr lang="en-US" dirty="0">
                <a:solidFill>
                  <a:schemeClr val="tx1">
                    <a:lumMod val="85000"/>
                  </a:schemeClr>
                </a:solidFill>
              </a:rPr>
              <a:t>e.g. </a:t>
            </a:r>
            <a:r>
              <a:rPr lang="en-US" dirty="0">
                <a:solidFill>
                  <a:srgbClr val="FF0000"/>
                </a:solidFill>
              </a:rPr>
              <a:t>trauma</a:t>
            </a:r>
            <a:r>
              <a:rPr lang="en-US" dirty="0">
                <a:solidFill>
                  <a:srgbClr val="FFC000"/>
                </a:solidFill>
              </a:rPr>
              <a:t>, </a:t>
            </a:r>
            <a:r>
              <a:rPr lang="en-US" dirty="0">
                <a:solidFill>
                  <a:srgbClr val="FF0000"/>
                </a:solidFill>
              </a:rPr>
              <a:t>hematemesis</a:t>
            </a:r>
            <a:r>
              <a:rPr lang="en-US" dirty="0">
                <a:solidFill>
                  <a:srgbClr val="FFC000"/>
                </a:solidFill>
              </a:rPr>
              <a:t>,  </a:t>
            </a:r>
            <a:r>
              <a:rPr lang="en-US" dirty="0">
                <a:solidFill>
                  <a:srgbClr val="FF0000"/>
                </a:solidFill>
              </a:rPr>
              <a:t>postoperative bleeding</a:t>
            </a:r>
          </a:p>
          <a:p>
            <a:pPr marL="971550" lvl="1" indent="-514350" algn="l" rtl="0">
              <a:buFont typeface="+mj-lt"/>
              <a:buAutoNum type="alphaUcPeriod"/>
            </a:pPr>
            <a:r>
              <a:rPr lang="en-US" dirty="0" smtClean="0">
                <a:solidFill>
                  <a:schemeClr val="tx1">
                    <a:lumMod val="85000"/>
                  </a:schemeClr>
                </a:solidFill>
              </a:rPr>
              <a:t>severe </a:t>
            </a:r>
            <a:r>
              <a:rPr lang="en-US" dirty="0">
                <a:solidFill>
                  <a:schemeClr val="tx1">
                    <a:lumMod val="85000"/>
                  </a:schemeClr>
                </a:solidFill>
              </a:rPr>
              <a:t>burns, dehydration  e.g. </a:t>
            </a:r>
            <a:r>
              <a:rPr lang="en-US" dirty="0">
                <a:solidFill>
                  <a:srgbClr val="FF0000"/>
                </a:solidFill>
              </a:rPr>
              <a:t>diabetic ketoacidosis</a:t>
            </a:r>
          </a:p>
          <a:p>
            <a:pPr marL="971550" lvl="1" indent="-514350" algn="l" rtl="0">
              <a:buFont typeface="+mj-lt"/>
              <a:buAutoNum type="alphaUcPeriod"/>
            </a:pPr>
            <a:r>
              <a:rPr lang="en-US" dirty="0" smtClean="0">
                <a:solidFill>
                  <a:schemeClr val="tx1">
                    <a:lumMod val="85000"/>
                  </a:schemeClr>
                </a:solidFill>
              </a:rPr>
              <a:t>severe </a:t>
            </a:r>
            <a:r>
              <a:rPr lang="en-US" dirty="0">
                <a:solidFill>
                  <a:schemeClr val="tx1">
                    <a:lumMod val="85000"/>
                  </a:schemeClr>
                </a:solidFill>
              </a:rPr>
              <a:t>gastrointestinal losses due to vomiting and diarrhea </a:t>
            </a:r>
          </a:p>
          <a:p>
            <a:pPr marL="971550" lvl="1" indent="-514350" algn="l" rtl="0">
              <a:buFont typeface="+mj-lt"/>
              <a:buAutoNum type="alphaUcPeriod"/>
            </a:pPr>
            <a:r>
              <a:rPr lang="en-US" dirty="0" smtClean="0">
                <a:solidFill>
                  <a:schemeClr val="tx1">
                    <a:lumMod val="85000"/>
                  </a:schemeClr>
                </a:solidFill>
              </a:rPr>
              <a:t>Evaporation </a:t>
            </a:r>
            <a:r>
              <a:rPr lang="en-US" dirty="0">
                <a:solidFill>
                  <a:schemeClr val="tx1">
                    <a:lumMod val="85000"/>
                  </a:schemeClr>
                </a:solidFill>
              </a:rPr>
              <a:t>and Third-spacing. </a:t>
            </a:r>
            <a:endParaRPr lang="x-none" dirty="0">
              <a:solidFill>
                <a:schemeClr val="tx1">
                  <a:lumMod val="85000"/>
                </a:schemeClr>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0" end="0"/>
                                            </p:txEl>
                                          </p:spTgt>
                                        </p:tgtEl>
                                        <p:attrNameLst>
                                          <p:attrName>ppt_y</p:attrName>
                                        </p:attrNameLst>
                                      </p:cBhvr>
                                      <p:tavLst>
                                        <p:tav tm="0">
                                          <p:val>
                                            <p:strVal val="#ppt_y"/>
                                          </p:val>
                                        </p:tav>
                                        <p:tav tm="100000">
                                          <p:val>
                                            <p:strVal val="#ppt_y"/>
                                          </p:val>
                                        </p:tav>
                                      </p:tavLst>
                                    </p:anim>
                                  </p:childTnLst>
                                </p:cTn>
                              </p:par>
                              <p:par>
                                <p:cTn id="27" presetID="39" presetClass="entr" presetSubtype="0" accel="100000" fill="hold" grpId="0"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0"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1"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2" dur="500" fill="hold"/>
                                        <p:tgtEl>
                                          <p:spTgt spid="3">
                                            <p:txEl>
                                              <p:pRg st="1" end="1"/>
                                            </p:txEl>
                                          </p:spTgt>
                                        </p:tgtEl>
                                        <p:attrNameLst>
                                          <p:attrName>ppt_y</p:attrName>
                                        </p:attrNameLst>
                                      </p:cBhvr>
                                      <p:tavLst>
                                        <p:tav tm="0">
                                          <p:val>
                                            <p:strVal val="#ppt_y"/>
                                          </p:val>
                                        </p:tav>
                                        <p:tav tm="100000">
                                          <p:val>
                                            <p:strVal val="#ppt_y"/>
                                          </p:val>
                                        </p:tav>
                                      </p:tavLst>
                                    </p:anim>
                                  </p:childTnLst>
                                </p:cTn>
                              </p:par>
                              <p:par>
                                <p:cTn id="33" presetID="39" presetClass="entr" presetSubtype="0" accel="100000" fill="hold" grpId="0"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p:cTn id="35"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3">
                                            <p:txEl>
                                              <p:pRg st="2" end="2"/>
                                            </p:txEl>
                                          </p:spTgt>
                                        </p:tgtEl>
                                        <p:attrNameLst>
                                          <p:attrName>ppt_y</p:attrName>
                                        </p:attrNameLst>
                                      </p:cBhvr>
                                      <p:tavLst>
                                        <p:tav tm="0">
                                          <p:val>
                                            <p:strVal val="#ppt_y"/>
                                          </p:val>
                                        </p:tav>
                                        <p:tav tm="100000">
                                          <p:val>
                                            <p:strVal val="#ppt_y"/>
                                          </p:val>
                                        </p:tav>
                                      </p:tavLst>
                                    </p:anim>
                                  </p:childTnLst>
                                </p:cTn>
                              </p:par>
                              <p:par>
                                <p:cTn id="39" presetID="39" presetClass="entr" presetSubtype="0" accel="100000" fill="hold" grpId="0" nodeType="with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3">
                                            <p:txEl>
                                              <p:pRg st="3" end="3"/>
                                            </p:txEl>
                                          </p:spTgt>
                                        </p:tgtEl>
                                        <p:attrNameLst>
                                          <p:attrName>ppt_y</p:attrName>
                                        </p:attrNameLst>
                                      </p:cBhvr>
                                      <p:tavLst>
                                        <p:tav tm="0">
                                          <p:val>
                                            <p:strVal val="#ppt_y"/>
                                          </p:val>
                                        </p:tav>
                                        <p:tav tm="100000">
                                          <p:val>
                                            <p:strVal val="#ppt_y"/>
                                          </p:val>
                                        </p:tav>
                                      </p:tavLst>
                                    </p:anim>
                                  </p:childTnLst>
                                </p:cTn>
                              </p:par>
                              <p:par>
                                <p:cTn id="45" presetID="39" presetClass="entr" presetSubtype="0" accel="100000" fill="hold" grpId="0" nodeType="with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E6A7D"/>
          </a:solidFill>
        </p:spPr>
        <p:txBody>
          <a:bodyPr>
            <a:normAutofit fontScale="90000"/>
          </a:bodyPr>
          <a:lstStyle/>
          <a:p>
            <a:r>
              <a:rPr lang="en-US" b="1" dirty="0" smtClean="0">
                <a:solidFill>
                  <a:srgbClr val="FFFF00"/>
                </a:solidFill>
              </a:rPr>
              <a:t>ADVANCED MONITORING AND ORGAN SUPPORT</a:t>
            </a:r>
            <a:endParaRPr lang="x-none" dirty="0">
              <a:solidFill>
                <a:srgbClr val="FFFF00"/>
              </a:solidFill>
            </a:endParaRPr>
          </a:p>
        </p:txBody>
      </p:sp>
      <p:sp>
        <p:nvSpPr>
          <p:cNvPr id="3" name="Content Placeholder 2"/>
          <p:cNvSpPr>
            <a:spLocks noGrp="1"/>
          </p:cNvSpPr>
          <p:nvPr>
            <p:ph idx="1"/>
          </p:nvPr>
        </p:nvSpPr>
        <p:spPr>
          <a:xfrm>
            <a:off x="301625" y="1600199"/>
            <a:ext cx="8540750" cy="2543180"/>
          </a:xfrm>
          <a:solidFill>
            <a:srgbClr val="9E6A7D"/>
          </a:solidFill>
        </p:spPr>
        <p:txBody>
          <a:bodyPr/>
          <a:lstStyle/>
          <a:p>
            <a:pPr algn="l" rtl="0"/>
            <a:r>
              <a:rPr lang="en-US" b="1" dirty="0" smtClean="0"/>
              <a:t>CARDIOVASCULAR SUPPORT</a:t>
            </a:r>
          </a:p>
          <a:p>
            <a:pPr algn="l" rtl="0"/>
            <a:r>
              <a:rPr lang="en-US" b="1" dirty="0" smtClean="0"/>
              <a:t>RESPIRATORY SUPPORT</a:t>
            </a:r>
          </a:p>
          <a:p>
            <a:pPr algn="l" rtl="0"/>
            <a:r>
              <a:rPr lang="en-US" b="1" dirty="0" smtClean="0"/>
              <a:t>RENAL SUPPORT</a:t>
            </a:r>
            <a:endParaRPr lang="x-none" dirty="0"/>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Autofit/>
          </a:bodyPr>
          <a:lstStyle/>
          <a:p>
            <a:pPr rtl="0"/>
            <a:r>
              <a:rPr lang="en-US" b="1" dirty="0" smtClean="0">
                <a:solidFill>
                  <a:srgbClr val="FF0000"/>
                </a:solidFill>
              </a:rPr>
              <a:t>CARDIOVASCULAR SUPPORT</a:t>
            </a:r>
            <a:endParaRPr lang="x-none" dirty="0">
              <a:solidFill>
                <a:srgbClr val="FF0000"/>
              </a:solidFill>
            </a:endParaRPr>
          </a:p>
        </p:txBody>
      </p:sp>
      <p:sp>
        <p:nvSpPr>
          <p:cNvPr id="3" name="Content Placeholder 2"/>
          <p:cNvSpPr>
            <a:spLocks noGrp="1"/>
          </p:cNvSpPr>
          <p:nvPr>
            <p:ph idx="1"/>
          </p:nvPr>
        </p:nvSpPr>
        <p:spPr>
          <a:solidFill>
            <a:srgbClr val="F711C6"/>
          </a:solidFill>
        </p:spPr>
        <p:txBody>
          <a:bodyPr>
            <a:normAutofit/>
          </a:bodyPr>
          <a:lstStyle/>
          <a:p>
            <a:pPr lvl="0" algn="l" rtl="0"/>
            <a:r>
              <a:rPr lang="en-US" b="1" dirty="0" smtClean="0">
                <a:solidFill>
                  <a:srgbClr val="FF0000"/>
                </a:solidFill>
              </a:rPr>
              <a:t>Intra-arterial </a:t>
            </a:r>
            <a:r>
              <a:rPr lang="en-US" b="1" dirty="0">
                <a:solidFill>
                  <a:srgbClr val="FF0000"/>
                </a:solidFill>
              </a:rPr>
              <a:t>measurement of blood pressure</a:t>
            </a:r>
            <a:endParaRPr lang="en-US" dirty="0">
              <a:solidFill>
                <a:srgbClr val="FF0000"/>
              </a:solidFill>
            </a:endParaRPr>
          </a:p>
          <a:p>
            <a:pPr lvl="0" algn="l" rtl="0"/>
            <a:r>
              <a:rPr lang="en-US" b="1" dirty="0">
                <a:solidFill>
                  <a:srgbClr val="FF0000"/>
                </a:solidFill>
              </a:rPr>
              <a:t>Pulmonary artery flotation catheter (PAFC)</a:t>
            </a:r>
            <a:endParaRPr lang="en-US" dirty="0">
              <a:solidFill>
                <a:srgbClr val="FF0000"/>
              </a:solidFill>
            </a:endParaRPr>
          </a:p>
          <a:p>
            <a:pPr lvl="0" algn="l" rtl="0"/>
            <a:r>
              <a:rPr lang="en-US" b="1" dirty="0">
                <a:solidFill>
                  <a:srgbClr val="FF0000"/>
                </a:solidFill>
              </a:rPr>
              <a:t>Gastric tonometry</a:t>
            </a:r>
            <a:endParaRPr lang="en-US" dirty="0">
              <a:solidFill>
                <a:srgbClr val="FF0000"/>
              </a:solidFill>
            </a:endParaRPr>
          </a:p>
          <a:p>
            <a:pPr lvl="0" algn="l" rtl="0"/>
            <a:r>
              <a:rPr lang="en-US" b="1" dirty="0">
                <a:solidFill>
                  <a:srgbClr val="FF0000"/>
                </a:solidFill>
              </a:rPr>
              <a:t>Vasoactive drug administration</a:t>
            </a:r>
            <a:endParaRPr lang="en-US" dirty="0">
              <a:solidFill>
                <a:srgbClr val="FF0000"/>
              </a:solidFill>
            </a:endParaRPr>
          </a:p>
          <a:p>
            <a:pPr algn="l" rtl="0"/>
            <a:r>
              <a:rPr lang="en-US" dirty="0"/>
              <a:t>Many drugs can be used in a critical care setting to overcome the pathophysiology of shock e g. </a:t>
            </a:r>
            <a:r>
              <a:rPr lang="en-US" dirty="0">
                <a:solidFill>
                  <a:schemeClr val="bg1">
                    <a:lumMod val="60000"/>
                    <a:lumOff val="40000"/>
                  </a:schemeClr>
                </a:solidFill>
              </a:rPr>
              <a:t>Dopamine</a:t>
            </a:r>
            <a:r>
              <a:rPr lang="en-US" dirty="0"/>
              <a:t> , </a:t>
            </a:r>
            <a:r>
              <a:rPr lang="en-US" dirty="0">
                <a:solidFill>
                  <a:schemeClr val="bg1">
                    <a:lumMod val="60000"/>
                    <a:lumOff val="40000"/>
                  </a:schemeClr>
                </a:solidFill>
              </a:rPr>
              <a:t>Dobutamine</a:t>
            </a:r>
            <a:r>
              <a:rPr lang="en-US" dirty="0"/>
              <a:t> , </a:t>
            </a:r>
            <a:r>
              <a:rPr lang="en-US" dirty="0">
                <a:solidFill>
                  <a:schemeClr val="bg1">
                    <a:lumMod val="60000"/>
                    <a:lumOff val="40000"/>
                  </a:schemeClr>
                </a:solidFill>
              </a:rPr>
              <a:t>Adrenaline</a:t>
            </a:r>
            <a:r>
              <a:rPr lang="en-US" dirty="0"/>
              <a:t> , and  </a:t>
            </a:r>
            <a:r>
              <a:rPr lang="en-US" dirty="0" smtClean="0">
                <a:solidFill>
                  <a:schemeClr val="bg1">
                    <a:lumMod val="60000"/>
                    <a:lumOff val="40000"/>
                  </a:schemeClr>
                </a:solidFill>
              </a:rPr>
              <a:t>Noradrenaline</a:t>
            </a:r>
          </a:p>
          <a:p>
            <a:pPr algn="l" rtl="0">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a:bodyPr>
          <a:lstStyle/>
          <a:p>
            <a:pPr lvl="0"/>
            <a:r>
              <a:rPr lang="en-US" b="1" dirty="0" smtClean="0">
                <a:solidFill>
                  <a:srgbClr val="FF0000"/>
                </a:solidFill>
              </a:rPr>
              <a:t>RESPIRATORY SUPPORT</a:t>
            </a:r>
            <a:endParaRPr lang="x-none" dirty="0">
              <a:solidFill>
                <a:srgbClr val="FF0000"/>
              </a:solidFill>
            </a:endParaRPr>
          </a:p>
        </p:txBody>
      </p:sp>
      <p:sp>
        <p:nvSpPr>
          <p:cNvPr id="3" name="Content Placeholder 2"/>
          <p:cNvSpPr>
            <a:spLocks noGrp="1"/>
          </p:cNvSpPr>
          <p:nvPr>
            <p:ph idx="1"/>
          </p:nvPr>
        </p:nvSpPr>
        <p:spPr>
          <a:xfrm>
            <a:off x="301625" y="1357298"/>
            <a:ext cx="8540750" cy="2143140"/>
          </a:xfrm>
          <a:solidFill>
            <a:schemeClr val="accent6">
              <a:lumMod val="50000"/>
            </a:schemeClr>
          </a:solidFill>
        </p:spPr>
        <p:txBody>
          <a:bodyPr/>
          <a:lstStyle/>
          <a:p>
            <a:pPr lvl="0" algn="l" rtl="0"/>
            <a:r>
              <a:rPr lang="en-US" sz="2400" dirty="0" smtClean="0"/>
              <a:t>Increasing </a:t>
            </a:r>
            <a:r>
              <a:rPr lang="en-US" sz="2400" dirty="0"/>
              <a:t>the fraction of inspired oxygen from room air (21%) by administering supplemental oxygen (40-60%) by facemask.</a:t>
            </a:r>
          </a:p>
          <a:p>
            <a:pPr lvl="0" algn="l" rtl="0"/>
            <a:r>
              <a:rPr lang="en-US" sz="2400" dirty="0"/>
              <a:t>Intubation and ventilation for some patient with severe hypoxia</a:t>
            </a:r>
          </a:p>
          <a:p>
            <a:pPr algn="l" rtl="0"/>
            <a:endParaRPr lang="x-none" sz="2400" dirty="0"/>
          </a:p>
        </p:txBody>
      </p:sp>
      <p:graphicFrame>
        <p:nvGraphicFramePr>
          <p:cNvPr id="4" name="Table 3"/>
          <p:cNvGraphicFramePr>
            <a:graphicFrameLocks noGrp="1"/>
          </p:cNvGraphicFramePr>
          <p:nvPr/>
        </p:nvGraphicFramePr>
        <p:xfrm>
          <a:off x="1000100" y="3714752"/>
          <a:ext cx="6340164" cy="2734055"/>
        </p:xfrm>
        <a:graphic>
          <a:graphicData uri="http://schemas.openxmlformats.org/drawingml/2006/table">
            <a:tbl>
              <a:tblPr/>
              <a:tblGrid>
                <a:gridCol w="6340164"/>
              </a:tblGrid>
              <a:tr h="430192">
                <a:tc>
                  <a:txBody>
                    <a:bodyPr/>
                    <a:lstStyle/>
                    <a:p>
                      <a:pPr algn="l" rtl="0">
                        <a:lnSpc>
                          <a:spcPct val="115000"/>
                        </a:lnSpc>
                        <a:spcAft>
                          <a:spcPts val="0"/>
                        </a:spcAft>
                      </a:pPr>
                      <a:endParaRPr lang="en-US" sz="1200" b="1" dirty="0">
                        <a:solidFill>
                          <a:srgbClr val="000000"/>
                        </a:solidFill>
                        <a:latin typeface="Calibri"/>
                        <a:ea typeface="Times New Roman"/>
                        <a:cs typeface="Arial"/>
                      </a:endParaRPr>
                    </a:p>
                    <a:p>
                      <a:pPr algn="l" rtl="0">
                        <a:lnSpc>
                          <a:spcPct val="115000"/>
                        </a:lnSpc>
                        <a:spcAft>
                          <a:spcPts val="0"/>
                        </a:spcAft>
                      </a:pPr>
                      <a:r>
                        <a:rPr lang="en-US" sz="1600" b="1" dirty="0">
                          <a:solidFill>
                            <a:schemeClr val="tx2">
                              <a:lumMod val="50000"/>
                            </a:schemeClr>
                          </a:solidFill>
                          <a:latin typeface="Arial"/>
                          <a:ea typeface="Times New Roman"/>
                          <a:cs typeface="Arial"/>
                        </a:rPr>
                        <a:t> INDICATIONS FOR INTUBATION/VENTILATION</a:t>
                      </a:r>
                      <a:endParaRPr lang="en-US" sz="1200" b="1" dirty="0">
                        <a:solidFill>
                          <a:schemeClr val="tx2">
                            <a:lumMod val="50000"/>
                          </a:schemeClr>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50000"/>
                      </a:schemeClr>
                    </a:solidFill>
                  </a:tcPr>
                </a:tc>
              </a:tr>
              <a:tr h="2213014">
                <a:tc>
                  <a:txBody>
                    <a:bodyPr/>
                    <a:lstStyle/>
                    <a:p>
                      <a:pPr marL="342900" lvl="0" indent="-342900" algn="l" rtl="0">
                        <a:lnSpc>
                          <a:spcPct val="115000"/>
                        </a:lnSpc>
                        <a:spcAft>
                          <a:spcPts val="0"/>
                        </a:spcAft>
                        <a:buFont typeface="Symbol"/>
                        <a:buChar char=""/>
                      </a:pPr>
                      <a:r>
                        <a:rPr lang="en-US" sz="1600" b="1" dirty="0">
                          <a:solidFill>
                            <a:srgbClr val="000000"/>
                          </a:solidFill>
                          <a:latin typeface="Arial"/>
                          <a:ea typeface="Times New Roman"/>
                          <a:cs typeface="Arial"/>
                        </a:rPr>
                        <a:t>Inability to maintain oxygen saturations whilst breathing spontaneously</a:t>
                      </a:r>
                      <a:endParaRPr lang="en-US" sz="1200" b="1" dirty="0">
                        <a:solidFill>
                          <a:srgbClr val="000000"/>
                        </a:solidFill>
                        <a:latin typeface="Calibri"/>
                        <a:ea typeface="Times New Roman"/>
                        <a:cs typeface="Arial"/>
                      </a:endParaRPr>
                    </a:p>
                    <a:p>
                      <a:pPr marL="342900" lvl="0" indent="-342900" algn="l" rtl="0">
                        <a:lnSpc>
                          <a:spcPct val="115000"/>
                        </a:lnSpc>
                        <a:spcAft>
                          <a:spcPts val="0"/>
                        </a:spcAft>
                        <a:buFont typeface="Symbol"/>
                        <a:buChar char=""/>
                      </a:pPr>
                      <a:r>
                        <a:rPr lang="en-US" sz="1600" b="1" dirty="0">
                          <a:solidFill>
                            <a:srgbClr val="000000"/>
                          </a:solidFill>
                          <a:latin typeface="Arial"/>
                          <a:ea typeface="Times New Roman"/>
                          <a:cs typeface="Arial"/>
                        </a:rPr>
                        <a:t>Inability to maintain carbon dioxide excretion and physical exhaustion</a:t>
                      </a:r>
                      <a:endParaRPr lang="en-US" sz="1200" b="1" dirty="0">
                        <a:solidFill>
                          <a:srgbClr val="000000"/>
                        </a:solidFill>
                        <a:latin typeface="Calibri"/>
                        <a:ea typeface="Times New Roman"/>
                        <a:cs typeface="Arial"/>
                      </a:endParaRPr>
                    </a:p>
                    <a:p>
                      <a:pPr marL="342900" lvl="0" indent="-342900" algn="l" rtl="0">
                        <a:lnSpc>
                          <a:spcPct val="115000"/>
                        </a:lnSpc>
                        <a:spcAft>
                          <a:spcPts val="0"/>
                        </a:spcAft>
                        <a:buFont typeface="Symbol"/>
                        <a:buChar char=""/>
                      </a:pPr>
                      <a:r>
                        <a:rPr lang="en-US" sz="1600" b="1" dirty="0">
                          <a:solidFill>
                            <a:srgbClr val="000000"/>
                          </a:solidFill>
                          <a:latin typeface="Arial"/>
                          <a:ea typeface="Times New Roman"/>
                          <a:cs typeface="Arial"/>
                        </a:rPr>
                        <a:t>Depressed conscious level</a:t>
                      </a:r>
                      <a:endParaRPr lang="en-US" sz="1200" b="1" dirty="0">
                        <a:solidFill>
                          <a:srgbClr val="000000"/>
                        </a:solidFill>
                        <a:latin typeface="Calibri"/>
                        <a:ea typeface="Times New Roman"/>
                        <a:cs typeface="Arial"/>
                      </a:endParaRPr>
                    </a:p>
                    <a:p>
                      <a:pPr marL="457200" algn="l" rtl="0">
                        <a:lnSpc>
                          <a:spcPct val="115000"/>
                        </a:lnSpc>
                        <a:spcAft>
                          <a:spcPts val="0"/>
                        </a:spcAft>
                      </a:pPr>
                      <a:r>
                        <a:rPr lang="en-US" sz="1600" b="1" dirty="0">
                          <a:solidFill>
                            <a:srgbClr val="000000"/>
                          </a:solidFill>
                          <a:latin typeface="Arial"/>
                          <a:ea typeface="Times New Roman"/>
                          <a:cs typeface="Arial"/>
                        </a:rPr>
                        <a:t>       </a:t>
                      </a:r>
                      <a:r>
                        <a:rPr lang="en-US" sz="1600" b="1" dirty="0">
                          <a:solidFill>
                            <a:schemeClr val="tx1"/>
                          </a:solidFill>
                          <a:latin typeface="Arial"/>
                          <a:ea typeface="Times New Roman"/>
                          <a:cs typeface="Arial"/>
                        </a:rPr>
                        <a:t>Cerebral hypoperfusion</a:t>
                      </a:r>
                      <a:endParaRPr lang="en-US" sz="1200" b="1" dirty="0">
                        <a:solidFill>
                          <a:schemeClr val="tx1"/>
                        </a:solidFill>
                        <a:latin typeface="Calibri"/>
                        <a:ea typeface="Times New Roman"/>
                        <a:cs typeface="Arial"/>
                      </a:endParaRPr>
                    </a:p>
                    <a:p>
                      <a:pPr marL="457200" algn="l" rtl="0">
                        <a:lnSpc>
                          <a:spcPct val="115000"/>
                        </a:lnSpc>
                        <a:spcAft>
                          <a:spcPts val="0"/>
                        </a:spcAft>
                      </a:pPr>
                      <a:r>
                        <a:rPr lang="en-US" sz="1600" b="1" dirty="0">
                          <a:solidFill>
                            <a:schemeClr val="tx1"/>
                          </a:solidFill>
                          <a:latin typeface="Arial"/>
                          <a:ea typeface="Times New Roman"/>
                          <a:cs typeface="Arial"/>
                        </a:rPr>
                        <a:t>       Septic encephalopathy</a:t>
                      </a:r>
                      <a:endParaRPr lang="en-US" sz="1200" b="1" dirty="0">
                        <a:solidFill>
                          <a:schemeClr val="tx1"/>
                        </a:solidFill>
                        <a:latin typeface="Calibri"/>
                        <a:ea typeface="Times New Roman"/>
                        <a:cs typeface="Arial"/>
                      </a:endParaRPr>
                    </a:p>
                    <a:p>
                      <a:pPr marL="342900" lvl="0" indent="-342900" algn="l" rtl="0">
                        <a:lnSpc>
                          <a:spcPct val="115000"/>
                        </a:lnSpc>
                        <a:spcAft>
                          <a:spcPts val="0"/>
                        </a:spcAft>
                        <a:buFont typeface="Symbol"/>
                        <a:buChar char=""/>
                      </a:pPr>
                      <a:r>
                        <a:rPr lang="en-US" sz="1600" b="1" dirty="0">
                          <a:solidFill>
                            <a:srgbClr val="000000"/>
                          </a:solidFill>
                          <a:latin typeface="Arial"/>
                          <a:ea typeface="Times New Roman"/>
                          <a:cs typeface="Arial"/>
                        </a:rPr>
                        <a:t>Severe cardiovascular instability</a:t>
                      </a:r>
                      <a:endParaRPr lang="en-US" sz="1200" b="1" dirty="0">
                        <a:solidFill>
                          <a:srgbClr val="000000"/>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a:bodyPr>
          <a:lstStyle/>
          <a:p>
            <a:pPr lvl="0"/>
            <a:r>
              <a:rPr lang="en-US" b="1" dirty="0" smtClean="0">
                <a:solidFill>
                  <a:srgbClr val="FF0000"/>
                </a:solidFill>
              </a:rPr>
              <a:t>RENAL</a:t>
            </a:r>
            <a:r>
              <a:rPr lang="en-US" b="1" dirty="0" smtClean="0"/>
              <a:t> </a:t>
            </a:r>
            <a:r>
              <a:rPr lang="en-US" b="1" dirty="0" smtClean="0">
                <a:solidFill>
                  <a:srgbClr val="FF0000"/>
                </a:solidFill>
                <a:effectLst>
                  <a:outerShdw blurRad="38100" dist="38100" dir="2700000" algn="tl">
                    <a:srgbClr val="000000">
                      <a:alpha val="43137"/>
                    </a:srgbClr>
                  </a:outerShdw>
                </a:effectLst>
              </a:rPr>
              <a:t>SUPPORT</a:t>
            </a:r>
            <a:endParaRPr lang="x-none"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524000"/>
            <a:ext cx="8540750" cy="1971675"/>
          </a:xfrm>
          <a:solidFill>
            <a:srgbClr val="000000"/>
          </a:solidFill>
        </p:spPr>
        <p:txBody>
          <a:bodyPr/>
          <a:lstStyle/>
          <a:p>
            <a:pPr algn="l" rtl="0"/>
            <a:r>
              <a:rPr lang="en-US" b="1" dirty="0"/>
              <a:t> </a:t>
            </a:r>
            <a:r>
              <a:rPr lang="en-US" b="1" dirty="0" smtClean="0">
                <a:solidFill>
                  <a:srgbClr val="DDD9C3"/>
                </a:solidFill>
              </a:rPr>
              <a:t>CONTINOUS </a:t>
            </a:r>
            <a:r>
              <a:rPr lang="en-US" b="1" dirty="0">
                <a:solidFill>
                  <a:srgbClr val="DDD9C3"/>
                </a:solidFill>
              </a:rPr>
              <a:t>VENO-VENOUS HAEMOFILTRATION (CVVH) </a:t>
            </a:r>
            <a:endParaRPr lang="en-US" dirty="0">
              <a:solidFill>
                <a:srgbClr val="DDD9C3"/>
              </a:solidFill>
            </a:endParaRPr>
          </a:p>
          <a:p>
            <a:pPr algn="l" rtl="0"/>
            <a:r>
              <a:rPr lang="en-US" b="1" dirty="0">
                <a:solidFill>
                  <a:srgbClr val="DDD9C3"/>
                </a:solidFill>
              </a:rPr>
              <a:t> INTERMITTENT HAEMODIALYSIS</a:t>
            </a:r>
            <a:endParaRPr lang="x-none" dirty="0">
              <a:solidFill>
                <a:srgbClr val="DDD9C3"/>
              </a:solidFill>
            </a:endParaRPr>
          </a:p>
        </p:txBody>
      </p:sp>
      <p:graphicFrame>
        <p:nvGraphicFramePr>
          <p:cNvPr id="4" name="Table 3"/>
          <p:cNvGraphicFramePr>
            <a:graphicFrameLocks noGrp="1"/>
          </p:cNvGraphicFramePr>
          <p:nvPr/>
        </p:nvGraphicFramePr>
        <p:xfrm>
          <a:off x="785786" y="3857628"/>
          <a:ext cx="7197420" cy="2828659"/>
        </p:xfrm>
        <a:graphic>
          <a:graphicData uri="http://schemas.openxmlformats.org/drawingml/2006/table">
            <a:tbl>
              <a:tblPr/>
              <a:tblGrid>
                <a:gridCol w="7197420"/>
              </a:tblGrid>
              <a:tr h="620383">
                <a:tc>
                  <a:txBody>
                    <a:bodyPr/>
                    <a:lstStyle/>
                    <a:p>
                      <a:pPr algn="l" rtl="0">
                        <a:lnSpc>
                          <a:spcPct val="115000"/>
                        </a:lnSpc>
                        <a:spcAft>
                          <a:spcPts val="0"/>
                        </a:spcAft>
                      </a:pPr>
                      <a:endParaRPr lang="en-US" sz="1400" b="1" dirty="0">
                        <a:solidFill>
                          <a:srgbClr val="DDD9C3"/>
                        </a:solidFill>
                        <a:latin typeface="Calibri"/>
                        <a:ea typeface="Times New Roman"/>
                        <a:cs typeface="Arial"/>
                      </a:endParaRPr>
                    </a:p>
                    <a:p>
                      <a:pPr algn="l" rtl="0">
                        <a:lnSpc>
                          <a:spcPct val="115000"/>
                        </a:lnSpc>
                        <a:spcAft>
                          <a:spcPts val="0"/>
                        </a:spcAft>
                      </a:pPr>
                      <a:r>
                        <a:rPr lang="en-US" sz="1800" b="1" dirty="0">
                          <a:solidFill>
                            <a:srgbClr val="DDD9C3"/>
                          </a:solidFill>
                          <a:latin typeface="Arial"/>
                          <a:ea typeface="Times New Roman"/>
                          <a:cs typeface="Arial"/>
                        </a:rPr>
                        <a:t>INDICATIONS FOR RENAL REPLACEMENT THERAPY</a:t>
                      </a:r>
                      <a:endParaRPr lang="en-US" sz="1400" b="1" dirty="0">
                        <a:solidFill>
                          <a:srgbClr val="DDD9C3"/>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1737071">
                <a:tc>
                  <a:txBody>
                    <a:bodyPr/>
                    <a:lstStyle/>
                    <a:p>
                      <a:pPr algn="l" rtl="0">
                        <a:lnSpc>
                          <a:spcPct val="115000"/>
                        </a:lnSpc>
                        <a:spcAft>
                          <a:spcPts val="0"/>
                        </a:spcAft>
                      </a:pPr>
                      <a:r>
                        <a:rPr lang="en-US" sz="1800" b="1" dirty="0">
                          <a:solidFill>
                            <a:srgbClr val="FF0000"/>
                          </a:solidFill>
                          <a:latin typeface="Arial"/>
                          <a:ea typeface="Times New Roman"/>
                          <a:cs typeface="Arial"/>
                        </a:rPr>
                        <a:t>These reflects the lost functions of the kidney and include:</a:t>
                      </a:r>
                      <a:endParaRPr lang="en-US" sz="1400" b="1" dirty="0">
                        <a:solidFill>
                          <a:srgbClr val="FF0000"/>
                        </a:solidFill>
                        <a:latin typeface="Calibri"/>
                        <a:ea typeface="Times New Roman"/>
                        <a:cs typeface="Arial"/>
                      </a:endParaRPr>
                    </a:p>
                    <a:p>
                      <a:pPr marL="342900" lvl="0" indent="-342900" algn="l" rtl="0">
                        <a:lnSpc>
                          <a:spcPct val="115000"/>
                        </a:lnSpc>
                        <a:spcAft>
                          <a:spcPts val="0"/>
                        </a:spcAft>
                        <a:buFont typeface="Symbol"/>
                        <a:buChar char=""/>
                      </a:pPr>
                      <a:r>
                        <a:rPr lang="en-US" sz="1800" b="1" dirty="0">
                          <a:solidFill>
                            <a:srgbClr val="000000"/>
                          </a:solidFill>
                          <a:latin typeface="Arial"/>
                          <a:ea typeface="Times New Roman"/>
                          <a:cs typeface="Arial"/>
                        </a:rPr>
                        <a:t>Control of fluid balance to prevent fluid overload and pulmonary </a:t>
                      </a:r>
                      <a:r>
                        <a:rPr lang="en-US" sz="1800" b="1" dirty="0" smtClean="0">
                          <a:solidFill>
                            <a:srgbClr val="000000"/>
                          </a:solidFill>
                          <a:latin typeface="Arial"/>
                          <a:ea typeface="Times New Roman"/>
                          <a:cs typeface="Arial"/>
                        </a:rPr>
                        <a:t>oedema</a:t>
                      </a:r>
                      <a:endParaRPr lang="en-US" sz="1400" b="1" dirty="0">
                        <a:solidFill>
                          <a:srgbClr val="000000"/>
                        </a:solidFill>
                        <a:latin typeface="Calibri"/>
                        <a:ea typeface="Times New Roman"/>
                        <a:cs typeface="Arial"/>
                      </a:endParaRPr>
                    </a:p>
                    <a:p>
                      <a:pPr marL="342900" lvl="0" indent="-342900" algn="l" rtl="0">
                        <a:lnSpc>
                          <a:spcPct val="115000"/>
                        </a:lnSpc>
                        <a:spcAft>
                          <a:spcPts val="0"/>
                        </a:spcAft>
                        <a:buFont typeface="Symbol"/>
                        <a:buChar char=""/>
                      </a:pPr>
                      <a:r>
                        <a:rPr lang="en-US" sz="1800" b="1" dirty="0">
                          <a:solidFill>
                            <a:srgbClr val="000000"/>
                          </a:solidFill>
                          <a:latin typeface="Arial"/>
                          <a:ea typeface="Times New Roman"/>
                          <a:cs typeface="Arial"/>
                        </a:rPr>
                        <a:t>Reduction of blood urea to avoid the systemic effects of severe uremia</a:t>
                      </a:r>
                      <a:endParaRPr lang="en-US" sz="1400" b="1" dirty="0">
                        <a:solidFill>
                          <a:srgbClr val="000000"/>
                        </a:solidFill>
                        <a:latin typeface="Calibri"/>
                        <a:ea typeface="Times New Roman"/>
                        <a:cs typeface="Arial"/>
                      </a:endParaRPr>
                    </a:p>
                    <a:p>
                      <a:pPr marL="342900" lvl="0" indent="-342900" algn="l" rtl="0">
                        <a:lnSpc>
                          <a:spcPct val="115000"/>
                        </a:lnSpc>
                        <a:spcAft>
                          <a:spcPts val="0"/>
                        </a:spcAft>
                        <a:buFont typeface="Symbol"/>
                        <a:buChar char=""/>
                      </a:pPr>
                      <a:r>
                        <a:rPr lang="en-US" sz="1800" b="1" dirty="0">
                          <a:solidFill>
                            <a:srgbClr val="000000"/>
                          </a:solidFill>
                          <a:latin typeface="Arial"/>
                          <a:ea typeface="Times New Roman"/>
                          <a:cs typeface="Arial"/>
                        </a:rPr>
                        <a:t>Control of hyperkalemia</a:t>
                      </a:r>
                      <a:endParaRPr lang="en-US" sz="1400" b="1" dirty="0">
                        <a:solidFill>
                          <a:srgbClr val="000000"/>
                        </a:solidFill>
                        <a:latin typeface="Calibri"/>
                        <a:ea typeface="Times New Roman"/>
                        <a:cs typeface="Arial"/>
                      </a:endParaRPr>
                    </a:p>
                    <a:p>
                      <a:pPr marL="342900" lvl="0" indent="-342900" algn="l" rtl="0">
                        <a:lnSpc>
                          <a:spcPct val="115000"/>
                        </a:lnSpc>
                        <a:spcAft>
                          <a:spcPts val="0"/>
                        </a:spcAft>
                        <a:buFont typeface="Symbol"/>
                        <a:buChar char=""/>
                      </a:pPr>
                      <a:r>
                        <a:rPr lang="en-US" sz="1800" b="1" dirty="0">
                          <a:solidFill>
                            <a:srgbClr val="000000"/>
                          </a:solidFill>
                          <a:latin typeface="Arial"/>
                          <a:ea typeface="Times New Roman"/>
                          <a:cs typeface="Arial"/>
                        </a:rPr>
                        <a:t>Normalization of acid-base status</a:t>
                      </a:r>
                      <a:endParaRPr lang="en-US" sz="1400" b="1" dirty="0">
                        <a:solidFill>
                          <a:srgbClr val="000000"/>
                        </a:solidFill>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lstStyle/>
          <a:p>
            <a:r>
              <a:rPr lang="en-US" b="1" dirty="0" smtClean="0">
                <a:ln w="50800"/>
                <a:solidFill>
                  <a:schemeClr val="bg1">
                    <a:shade val="50000"/>
                  </a:schemeClr>
                </a:solidFill>
                <a:effectLst/>
              </a:rPr>
              <a:t>Thank YOU </a:t>
            </a:r>
            <a:endParaRPr lang="x-none" dirty="0"/>
          </a:p>
        </p:txBody>
      </p:sp>
      <p:pic>
        <p:nvPicPr>
          <p:cNvPr id="10" name="Content Placeholder 9" descr="sabiston texbook of surgery 1.jpg"/>
          <p:cNvPicPr>
            <a:picLocks noGrp="1" noChangeAspect="1"/>
          </p:cNvPicPr>
          <p:nvPr>
            <p:ph sz="half" idx="1"/>
          </p:nvPr>
        </p:nvPicPr>
        <p:blipFill>
          <a:blip r:embed="rId2" cstate="print"/>
          <a:stretch>
            <a:fillRect/>
          </a:stretch>
        </p:blipFill>
        <p:spPr>
          <a:xfrm>
            <a:off x="373789" y="1928802"/>
            <a:ext cx="1840758" cy="2428892"/>
          </a:xfrm>
          <a:prstGeom prst="rect">
            <a:avLst/>
          </a:prstGeom>
          <a:noFill/>
          <a:ln>
            <a:noFill/>
          </a:ln>
        </p:spPr>
      </p:pic>
      <p:pic>
        <p:nvPicPr>
          <p:cNvPr id="11" name="Content Placeholder 10" descr="dssssss.jpg"/>
          <p:cNvPicPr>
            <a:picLocks noGrp="1" noChangeAspect="1"/>
          </p:cNvPicPr>
          <p:nvPr>
            <p:ph sz="half" idx="2"/>
          </p:nvPr>
        </p:nvPicPr>
        <p:blipFill>
          <a:blip r:embed="rId3" cstate="print"/>
          <a:stretch>
            <a:fillRect/>
          </a:stretch>
        </p:blipFill>
        <p:spPr>
          <a:xfrm>
            <a:off x="2500298" y="1928802"/>
            <a:ext cx="1643074" cy="2428892"/>
          </a:xfrm>
        </p:spPr>
      </p:pic>
      <p:pic>
        <p:nvPicPr>
          <p:cNvPr id="13" name="Picture 12" descr="bsh4e4517b8dfd67.jpg"/>
          <p:cNvPicPr>
            <a:picLocks noChangeAspect="1"/>
          </p:cNvPicPr>
          <p:nvPr/>
        </p:nvPicPr>
        <p:blipFill>
          <a:blip r:embed="rId4" cstate="print"/>
          <a:stretch>
            <a:fillRect/>
          </a:stretch>
        </p:blipFill>
        <p:spPr>
          <a:xfrm>
            <a:off x="4429124" y="1928802"/>
            <a:ext cx="1643074" cy="2357454"/>
          </a:xfrm>
          <a:prstGeom prst="rect">
            <a:avLst/>
          </a:prstGeom>
        </p:spPr>
      </p:pic>
      <p:pic>
        <p:nvPicPr>
          <p:cNvPr id="14" name="Picture 13" descr="the-washington-manual-of-surgery-148x240.jpg"/>
          <p:cNvPicPr>
            <a:picLocks noChangeAspect="1"/>
          </p:cNvPicPr>
          <p:nvPr/>
        </p:nvPicPr>
        <p:blipFill>
          <a:blip r:embed="rId5" cstate="print"/>
          <a:stretch>
            <a:fillRect/>
          </a:stretch>
        </p:blipFill>
        <p:spPr>
          <a:xfrm>
            <a:off x="6357950" y="2000240"/>
            <a:ext cx="1928826" cy="2286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rtl="0"/>
            <a:r>
              <a:rPr lang="en-US" b="1" dirty="0" smtClean="0"/>
              <a:t>2-Cardiogenic shock</a:t>
            </a:r>
            <a:endParaRPr lang="x-none" dirty="0"/>
          </a:p>
        </p:txBody>
      </p:sp>
      <p:sp>
        <p:nvSpPr>
          <p:cNvPr id="3" name="Content Placeholder 2"/>
          <p:cNvSpPr>
            <a:spLocks noGrp="1"/>
          </p:cNvSpPr>
          <p:nvPr>
            <p:ph idx="1"/>
          </p:nvPr>
        </p:nvSpPr>
        <p:spPr>
          <a:solidFill>
            <a:srgbClr val="00928F"/>
          </a:solidFill>
        </p:spPr>
        <p:txBody>
          <a:bodyPr>
            <a:normAutofit lnSpcReduction="10000"/>
          </a:bodyPr>
          <a:lstStyle/>
          <a:p>
            <a:pPr algn="l" rtl="0"/>
            <a:r>
              <a:rPr lang="en-US" dirty="0"/>
              <a:t> </a:t>
            </a:r>
            <a:r>
              <a:rPr lang="en-US" dirty="0" smtClean="0">
                <a:solidFill>
                  <a:srgbClr val="FFC000"/>
                </a:solidFill>
              </a:rPr>
              <a:t>It </a:t>
            </a:r>
            <a:r>
              <a:rPr lang="en-US" dirty="0">
                <a:solidFill>
                  <a:srgbClr val="FFC000"/>
                </a:solidFill>
              </a:rPr>
              <a:t>is due to failure of the heart to act as satisfactory pump inspite of  an adequate circulating blood volume .</a:t>
            </a:r>
          </a:p>
          <a:p>
            <a:pPr lvl="0" algn="l" rtl="0"/>
            <a:r>
              <a:rPr lang="en-US" u="sng" dirty="0">
                <a:solidFill>
                  <a:srgbClr val="FF0000"/>
                </a:solidFill>
              </a:rPr>
              <a:t>Examples include : </a:t>
            </a:r>
          </a:p>
          <a:p>
            <a:pPr lvl="1" algn="l" rtl="0"/>
            <a:r>
              <a:rPr lang="en-US" b="1" dirty="0"/>
              <a:t>a)</a:t>
            </a:r>
            <a:r>
              <a:rPr lang="en-US" dirty="0"/>
              <a:t> myocardial infarction </a:t>
            </a:r>
          </a:p>
          <a:p>
            <a:pPr lvl="1" algn="l" rtl="0"/>
            <a:r>
              <a:rPr lang="en-US" b="1" dirty="0"/>
              <a:t>b) </a:t>
            </a:r>
            <a:r>
              <a:rPr lang="en-US" dirty="0"/>
              <a:t>severe valvular incompetence </a:t>
            </a:r>
          </a:p>
          <a:p>
            <a:pPr lvl="1" algn="l" rtl="0"/>
            <a:r>
              <a:rPr lang="en-US" b="1" dirty="0"/>
              <a:t>c)</a:t>
            </a:r>
            <a:r>
              <a:rPr lang="en-US" dirty="0"/>
              <a:t> situations in which the heart is obstructed  (</a:t>
            </a:r>
            <a:r>
              <a:rPr lang="en-US" dirty="0">
                <a:solidFill>
                  <a:srgbClr val="971985"/>
                </a:solidFill>
              </a:rPr>
              <a:t>such as massive pulmonary embolism, cardiac tamponade or tension pneumothorax).</a:t>
            </a:r>
          </a:p>
          <a:p>
            <a:pPr algn="l" rtl="0"/>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p:cTn id="39"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p:cTn id="47"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rtl="0"/>
            <a:r>
              <a:rPr lang="en-US" b="1" dirty="0" smtClean="0"/>
              <a:t>3- Neurogenic shock</a:t>
            </a:r>
            <a:endParaRPr lang="x-none" dirty="0"/>
          </a:p>
        </p:txBody>
      </p:sp>
      <p:sp>
        <p:nvSpPr>
          <p:cNvPr id="3" name="Content Placeholder 2"/>
          <p:cNvSpPr>
            <a:spLocks noGrp="1"/>
          </p:cNvSpPr>
          <p:nvPr>
            <p:ph idx="1"/>
          </p:nvPr>
        </p:nvSpPr>
        <p:spPr>
          <a:xfrm>
            <a:off x="301625" y="1600201"/>
            <a:ext cx="8540750" cy="2471742"/>
          </a:xfrm>
          <a:solidFill>
            <a:srgbClr val="00928F"/>
          </a:solidFill>
        </p:spPr>
        <p:txBody>
          <a:bodyPr/>
          <a:lstStyle/>
          <a:p>
            <a:pPr lvl="0" algn="l" rtl="0"/>
            <a:r>
              <a:rPr lang="en-US" dirty="0" smtClean="0"/>
              <a:t>This </a:t>
            </a:r>
            <a:r>
              <a:rPr lang="en-US" dirty="0"/>
              <a:t>shock caused by major brain or spinal injury and may be associated with neurogenic pulmonary oedema.</a:t>
            </a:r>
          </a:p>
          <a:p>
            <a:pPr algn="l" rtl="0"/>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ox(i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4- Anaphylactic shock</a:t>
            </a:r>
            <a:endParaRPr lang="x-none" dirty="0"/>
          </a:p>
        </p:txBody>
      </p:sp>
      <p:sp>
        <p:nvSpPr>
          <p:cNvPr id="3" name="Content Placeholder 2"/>
          <p:cNvSpPr>
            <a:spLocks noGrp="1"/>
          </p:cNvSpPr>
          <p:nvPr>
            <p:ph idx="1"/>
          </p:nvPr>
        </p:nvSpPr>
        <p:spPr>
          <a:solidFill>
            <a:srgbClr val="00928F"/>
          </a:solidFill>
        </p:spPr>
        <p:txBody>
          <a:bodyPr/>
          <a:lstStyle/>
          <a:p>
            <a:pPr algn="l" rtl="0"/>
            <a:r>
              <a:rPr lang="en-US" dirty="0"/>
              <a:t> </a:t>
            </a:r>
            <a:r>
              <a:rPr lang="en-US" dirty="0" smtClean="0"/>
              <a:t>This </a:t>
            </a:r>
            <a:r>
              <a:rPr lang="en-US" dirty="0"/>
              <a:t>can occurs following the administration of any drug , contrast material or may be triggered by other allergies, e.g. </a:t>
            </a:r>
            <a:r>
              <a:rPr lang="en-US" dirty="0">
                <a:solidFill>
                  <a:srgbClr val="00B0F0"/>
                </a:solidFill>
              </a:rPr>
              <a:t>bee sting</a:t>
            </a:r>
            <a:r>
              <a:rPr lang="en-US" dirty="0"/>
              <a:t>.</a:t>
            </a:r>
          </a:p>
          <a:p>
            <a:pPr lvl="0" algn="l" rtl="0"/>
            <a:r>
              <a:rPr lang="en-US" dirty="0"/>
              <a:t>Inappropriate vasodilatation is triggered, producing </a:t>
            </a:r>
            <a:r>
              <a:rPr lang="en-US" dirty="0">
                <a:solidFill>
                  <a:schemeClr val="bg2">
                    <a:lumMod val="60000"/>
                    <a:lumOff val="40000"/>
                  </a:schemeClr>
                </a:solidFill>
              </a:rPr>
              <a:t>flushing</a:t>
            </a:r>
            <a:r>
              <a:rPr lang="en-US" dirty="0"/>
              <a:t> and </a:t>
            </a:r>
            <a:r>
              <a:rPr lang="en-US" dirty="0">
                <a:solidFill>
                  <a:schemeClr val="bg2">
                    <a:lumMod val="60000"/>
                    <a:lumOff val="40000"/>
                  </a:schemeClr>
                </a:solidFill>
              </a:rPr>
              <a:t>oedema</a:t>
            </a:r>
            <a:r>
              <a:rPr lang="en-US" dirty="0"/>
              <a:t>.</a:t>
            </a:r>
          </a:p>
          <a:p>
            <a:pPr algn="l" rtl="0"/>
            <a:endParaRPr lang="x-none"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bg/>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bg/>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1122</TotalTime>
  <Words>4201</Words>
  <Application>Microsoft Macintosh PowerPoint</Application>
  <PresentationFormat>On-screen Show (4:3)</PresentationFormat>
  <Paragraphs>308</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SHOCK </vt:lpstr>
      <vt:lpstr>objectives </vt:lpstr>
      <vt:lpstr>PowerPoint Presentation</vt:lpstr>
      <vt:lpstr> DEFINITION OF SHOCK</vt:lpstr>
      <vt:lpstr>CAUSES OF SHOCK</vt:lpstr>
      <vt:lpstr>1- Hypovolemic shock</vt:lpstr>
      <vt:lpstr>2-Cardiogenic shock</vt:lpstr>
      <vt:lpstr>3- Neurogenic shock</vt:lpstr>
      <vt:lpstr>4- Anaphylactic shock</vt:lpstr>
      <vt:lpstr>5) Septic  shock    </vt:lpstr>
      <vt:lpstr>SEPTIC SHOCK</vt:lpstr>
      <vt:lpstr>PowerPoint Presentation</vt:lpstr>
      <vt:lpstr>PATHOPHYSIOLOGY OF SHOCK</vt:lpstr>
      <vt:lpstr>MACROCIRCULATION</vt:lpstr>
      <vt:lpstr>PowerPoint Presentation</vt:lpstr>
      <vt:lpstr>Relationship between circulating blood and vascular compartment capacity in various shocked states  SEPTIC AND ANAPJYLACTIC SHOCK : NORMAL CIRCULATING BLOOD VOLUME, BUT INCREASE VASCULAR CAPACITY DUE TO VASODILATION  cardiogenic shock:normal circulating blood volume but decrease intravascular capacity due to vasoconstriction  hypovolemic shock: if compensated circulating blood volume normal but intravascuar capacity is reduced due to vasoconstriction  if uncompensated both are reduced  </vt:lpstr>
      <vt:lpstr>PowerPoint Presentation</vt:lpstr>
      <vt:lpstr>PowerPoint Presentation</vt:lpstr>
      <vt:lpstr>PowerPoint Presentation</vt:lpstr>
      <vt:lpstr>PowerPoint Presentation</vt:lpstr>
      <vt:lpstr>PowerPoint Presentation</vt:lpstr>
      <vt:lpstr>PowerPoint Presentation</vt:lpstr>
      <vt:lpstr>MICROCIRCULATION</vt:lpstr>
      <vt:lpstr>PowerPoint Presentation</vt:lpstr>
      <vt:lpstr>PowerPoint Presentation</vt:lpstr>
      <vt:lpstr>PowerPoint Presentation</vt:lpstr>
      <vt:lpstr>PowerPoint Presentation</vt:lpstr>
      <vt:lpstr>PowerPoint Presentation</vt:lpstr>
      <vt:lpstr>CELLULAR FUCNTION</vt:lpstr>
      <vt:lpstr>PowerPoint Presentation</vt:lpstr>
      <vt:lpstr>PowerPoint Presentation</vt:lpstr>
      <vt:lpstr> NEUROHUMORAL RESPONSE</vt:lpstr>
      <vt:lpstr>PowerPoint Presentation</vt:lpstr>
      <vt:lpstr>PowerPoint Presentation</vt:lpstr>
      <vt:lpstr>EFFECTS ON INDIVIDUAL ORGAN SYSTEMS</vt:lpstr>
      <vt:lpstr>PowerPoint Presentation</vt:lpstr>
      <vt:lpstr>PowerPoint Presentation</vt:lpstr>
      <vt:lpstr>PowerPoint Presentation</vt:lpstr>
      <vt:lpstr>PowerPoint Presentation</vt:lpstr>
      <vt:lpstr>PowerPoint Presentation</vt:lpstr>
      <vt:lpstr>PowerPoint Presentation</vt:lpstr>
      <vt:lpstr>PRINCIPLES  OF  MANAGEMENT</vt:lpstr>
      <vt:lpstr>HYPOVOLAEMIC SHOCK</vt:lpstr>
      <vt:lpstr>Symptoms and signs. </vt:lpstr>
      <vt:lpstr>PowerPoint Presentation</vt:lpstr>
      <vt:lpstr>Treatment:    </vt:lpstr>
      <vt:lpstr>PowerPoint Presentation</vt:lpstr>
      <vt:lpstr>PowerPoint Presentation</vt:lpstr>
      <vt:lpstr>FREQUENT CLINICAL MONITORING OF THE PATIENT VOLUME STATUS AND ORGAN PERFUSION</vt:lpstr>
      <vt:lpstr>SEPTIC SHOCK</vt:lpstr>
      <vt:lpstr>SURVIVING SEPSIS</vt:lpstr>
      <vt:lpstr>PowerPoint Presentation</vt:lpstr>
      <vt:lpstr>PowerPoint Presentation</vt:lpstr>
      <vt:lpstr>PowerPoint Presentation</vt:lpstr>
      <vt:lpstr>PowerPoint Presentation</vt:lpstr>
      <vt:lpstr>CARDIOGENIC SHOCK</vt:lpstr>
      <vt:lpstr>PowerPoint Presentation</vt:lpstr>
      <vt:lpstr>PowerPoint Presentation</vt:lpstr>
      <vt:lpstr>ANAPHYLAXIS </vt:lpstr>
      <vt:lpstr>ADVANCED MONITORING AND ORGAN SUPPORT</vt:lpstr>
      <vt:lpstr>CARDIOVASCULAR SUPPORT</vt:lpstr>
      <vt:lpstr>RESPIRATORY SUPPORT</vt:lpstr>
      <vt:lpstr>RENAL SUPPORT</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SHOCK</dc:title>
  <dc:creator>dr.robia29</dc:creator>
  <cp:lastModifiedBy>Hala Alrugaib</cp:lastModifiedBy>
  <cp:revision>77</cp:revision>
  <dcterms:created xsi:type="dcterms:W3CDTF">2012-12-13T15:03:58Z</dcterms:created>
  <dcterms:modified xsi:type="dcterms:W3CDTF">2012-12-28T15:58:40Z</dcterms:modified>
</cp:coreProperties>
</file>