
<file path=[Content_Types].xml><?xml version="1.0" encoding="utf-8"?>
<Types xmlns="http://schemas.openxmlformats.org/package/2006/content-types">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s/slide69.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62.xml" ContentType="application/vnd.openxmlformats-officedocument.presentationml.slide+xml"/>
  <Override PartName="/ppt/slides/slide78.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85.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77.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84.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91.xml" ContentType="application/vnd.openxmlformats-officedocument.presentationml.slide+xml"/>
  <Override PartName="/ppt/slides/slide52.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90.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89.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82.xml" ContentType="application/vnd.openxmlformats-officedocument.presentationml.slide+xml"/>
  <Override PartName="/ppt/slideLayouts/slideLayout2.xml" ContentType="application/vnd.openxmlformats-officedocument.presentationml.slideLayout+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74.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Layouts/slideLayout12.xml" ContentType="application/vnd.openxmlformats-officedocument.presentationml.slideLayou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88.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Layouts/slideLayout1.xml" ContentType="application/vnd.openxmlformats-officedocument.presentationml.slideLayout+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7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s/slide87.xml" ContentType="application/vnd.openxmlformats-officedocument.presentationml.slide+xml"/>
  <Override PartName="/ppt/slideLayouts/slideLayout7.xml" ContentType="application/vnd.openxmlformats-officedocument.presentationml.slideLayout+xml"/>
  <Override PartName="/ppt/slides/slide15.xml" ContentType="application/vnd.openxmlformats-officedocument.presentationml.slide+xml"/>
  <Override PartName="/ppt/slides/slide80.xml" ContentType="application/vnd.openxmlformats-officedocument.presentationml.slide+xml"/>
  <Override PartName="/ppt/slides/slide63.xml" ContentType="application/vnd.openxmlformats-officedocument.presentationml.slide+xml"/>
  <Override PartName="/ppt/slides/slide79.xml" ContentType="application/vnd.openxmlformats-officedocument.presentationml.slide+xml"/>
  <Override PartName="/ppt/slides/slide46.xml" ContentType="application/vnd.openxmlformats-officedocument.presentationml.slide+xml"/>
  <Override PartName="/ppt/slides/slide72.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s/slide8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sldIdLst>
    <p:sldId id="256" r:id="rId2"/>
    <p:sldId id="257" r:id="rId3"/>
    <p:sldId id="258" r:id="rId4"/>
    <p:sldId id="341" r:id="rId5"/>
    <p:sldId id="291" r:id="rId6"/>
    <p:sldId id="330" r:id="rId7"/>
    <p:sldId id="287" r:id="rId8"/>
    <p:sldId id="292" r:id="rId9"/>
    <p:sldId id="259" r:id="rId10"/>
    <p:sldId id="344" r:id="rId11"/>
    <p:sldId id="276" r:id="rId12"/>
    <p:sldId id="333" r:id="rId13"/>
    <p:sldId id="331" r:id="rId14"/>
    <p:sldId id="332" r:id="rId15"/>
    <p:sldId id="271" r:id="rId16"/>
    <p:sldId id="262" r:id="rId17"/>
    <p:sldId id="345" r:id="rId18"/>
    <p:sldId id="335" r:id="rId19"/>
    <p:sldId id="334" r:id="rId20"/>
    <p:sldId id="263" r:id="rId21"/>
    <p:sldId id="272" r:id="rId22"/>
    <p:sldId id="273" r:id="rId23"/>
    <p:sldId id="264" r:id="rId24"/>
    <p:sldId id="274" r:id="rId25"/>
    <p:sldId id="336" r:id="rId26"/>
    <p:sldId id="337" r:id="rId27"/>
    <p:sldId id="278" r:id="rId28"/>
    <p:sldId id="310" r:id="rId29"/>
    <p:sldId id="293" r:id="rId30"/>
    <p:sldId id="294" r:id="rId31"/>
    <p:sldId id="295" r:id="rId32"/>
    <p:sldId id="296" r:id="rId33"/>
    <p:sldId id="277" r:id="rId34"/>
    <p:sldId id="338" r:id="rId35"/>
    <p:sldId id="339" r:id="rId36"/>
    <p:sldId id="308" r:id="rId37"/>
    <p:sldId id="279" r:id="rId38"/>
    <p:sldId id="348" r:id="rId39"/>
    <p:sldId id="280" r:id="rId40"/>
    <p:sldId id="303" r:id="rId41"/>
    <p:sldId id="304" r:id="rId42"/>
    <p:sldId id="305" r:id="rId43"/>
    <p:sldId id="342" r:id="rId44"/>
    <p:sldId id="343" r:id="rId45"/>
    <p:sldId id="265" r:id="rId46"/>
    <p:sldId id="297" r:id="rId47"/>
    <p:sldId id="298" r:id="rId48"/>
    <p:sldId id="261" r:id="rId49"/>
    <p:sldId id="290" r:id="rId50"/>
    <p:sldId id="299" r:id="rId51"/>
    <p:sldId id="306" r:id="rId52"/>
    <p:sldId id="266" r:id="rId53"/>
    <p:sldId id="267" r:id="rId54"/>
    <p:sldId id="300" r:id="rId55"/>
    <p:sldId id="301" r:id="rId56"/>
    <p:sldId id="302" r:id="rId57"/>
    <p:sldId id="281" r:id="rId58"/>
    <p:sldId id="349" r:id="rId59"/>
    <p:sldId id="323" r:id="rId60"/>
    <p:sldId id="309" r:id="rId61"/>
    <p:sldId id="269" r:id="rId62"/>
    <p:sldId id="340" r:id="rId63"/>
    <p:sldId id="347" r:id="rId64"/>
    <p:sldId id="315" r:id="rId65"/>
    <p:sldId id="350" r:id="rId66"/>
    <p:sldId id="326" r:id="rId67"/>
    <p:sldId id="289" r:id="rId68"/>
    <p:sldId id="325" r:id="rId69"/>
    <p:sldId id="327" r:id="rId70"/>
    <p:sldId id="317" r:id="rId71"/>
    <p:sldId id="316" r:id="rId72"/>
    <p:sldId id="318" r:id="rId73"/>
    <p:sldId id="270" r:id="rId74"/>
    <p:sldId id="329" r:id="rId75"/>
    <p:sldId id="320" r:id="rId76"/>
    <p:sldId id="268" r:id="rId77"/>
    <p:sldId id="321" r:id="rId78"/>
    <p:sldId id="285" r:id="rId79"/>
    <p:sldId id="286" r:id="rId80"/>
    <p:sldId id="346" r:id="rId81"/>
    <p:sldId id="311" r:id="rId82"/>
    <p:sldId id="312" r:id="rId83"/>
    <p:sldId id="313" r:id="rId84"/>
    <p:sldId id="314" r:id="rId85"/>
    <p:sldId id="288" r:id="rId86"/>
    <p:sldId id="328" r:id="rId87"/>
    <p:sldId id="319" r:id="rId88"/>
    <p:sldId id="275" r:id="rId89"/>
    <p:sldId id="282" r:id="rId90"/>
    <p:sldId id="283" r:id="rId91"/>
    <p:sldId id="324"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29187" autoAdjust="0"/>
    <p:restoredTop sz="94660"/>
  </p:normalViewPr>
  <p:slideViewPr>
    <p:cSldViewPr snapToObjects="1">
      <p:cViewPr>
        <p:scale>
          <a:sx n="100" d="100"/>
          <a:sy n="100" d="100"/>
        </p:scale>
        <p:origin x="-304"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72"/>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08B12066-BED4-9344-8726-409AAD14671B}" type="datetimeFigureOut">
              <a:rPr lang="en-US" smtClean="0"/>
              <a:pPr/>
              <a:t>12/17/12</a:t>
            </a:fld>
            <a:endParaRPr lang="en-US"/>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7BC41667-7291-42E8-B00B-345BA5840895}" type="slidenum">
              <a:rPr smtClean="0"/>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2066-BED4-9344-8726-409AAD14671B}" type="datetimeFigureOut">
              <a:rPr lang="en-US" smtClean="0"/>
              <a:pPr/>
              <a:t>12/17/12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08B12066-BED4-9344-8726-409AAD14671B}" type="datetimeFigureOut">
              <a:rPr lang="en-US" smtClean="0"/>
              <a:pPr/>
              <a:t>12/17/12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A8D19B-D640-A04C-A512-8DD38D9715D8}"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08B12066-BED4-9344-8726-409AAD14671B}" type="datetimeFigureOut">
              <a:rPr lang="en-US" smtClean="0"/>
              <a:pPr/>
              <a:t>12/17/12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A8D19B-D640-A04C-A512-8DD38D9715D8}"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8B12066-BED4-9344-8726-409AAD14671B}" type="datetimeFigureOut">
              <a:rPr lang="en-US" smtClean="0"/>
              <a:pPr/>
              <a:t>12/17/12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8B12066-BED4-9344-8726-409AAD14671B}" type="datetimeFigureOut">
              <a:rPr lang="en-US" smtClean="0"/>
              <a:pPr/>
              <a:t>12/17/12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8B12066-BED4-9344-8726-409AAD14671B}" type="datetimeFigureOut">
              <a:rPr lang="en-US" smtClean="0"/>
              <a:pPr/>
              <a:t>12/17/12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8B12066-BED4-9344-8726-409AAD14671B}" type="datetimeFigureOut">
              <a:rPr lang="en-US" smtClean="0"/>
              <a:pPr/>
              <a:t>12/17/12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8B12066-BED4-9344-8726-409AAD14671B}" type="datetimeFigureOut">
              <a:rPr lang="en-US" smtClean="0"/>
              <a:pPr/>
              <a:t>12/17/12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A8D19B-D640-A04C-A512-8DD38D9715D8}" type="slidenum">
              <a:rPr lang="en-US" smtClean="0"/>
              <a:pPr/>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8B12066-BED4-9344-8726-409AAD14671B}" type="datetimeFigureOut">
              <a:rPr lang="en-US" smtClean="0"/>
              <a:pPr/>
              <a:t>12/17/12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12066-BED4-9344-8726-409AAD14671B}" type="datetimeFigureOut">
              <a:rPr lang="en-US" smtClean="0"/>
              <a:pPr/>
              <a:t>12/17/12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A8D19B-D640-A04C-A512-8DD38D9715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2066-BED4-9344-8726-409AAD14671B}" type="datetimeFigureOut">
              <a:rPr lang="en-US" smtClean="0"/>
              <a:pPr/>
              <a:t>12/17/12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19841-B96A-4DD9-B158-9961937F6A4E}"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08B12066-BED4-9344-8726-409AAD14671B}" type="datetimeFigureOut">
              <a:rPr lang="en-US" smtClean="0"/>
              <a:pPr/>
              <a:t>12/17/12</a:t>
            </a:fld>
            <a:endParaRPr lang="en-US"/>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FBA8D19B-D640-A04C-A512-8DD38D9715D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2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noAutofit/>
          </a:bodyPr>
          <a:lstStyle/>
          <a:p>
            <a:pPr algn="ctr"/>
            <a:r>
              <a:rPr lang="en-US" sz="5400" dirty="0" smtClean="0"/>
              <a:t>Burns, </a:t>
            </a:r>
            <a:br>
              <a:rPr lang="en-US" sz="5400" dirty="0" smtClean="0"/>
            </a:br>
            <a:r>
              <a:rPr lang="en-US" sz="5400" dirty="0" smtClean="0"/>
              <a:t>&amp; Burn Management  </a:t>
            </a:r>
            <a:endParaRPr lang="en-US" sz="5400" dirty="0"/>
          </a:p>
        </p:txBody>
      </p:sp>
      <p:sp>
        <p:nvSpPr>
          <p:cNvPr id="3" name="Subtitle 2"/>
          <p:cNvSpPr>
            <a:spLocks noGrp="1"/>
          </p:cNvSpPr>
          <p:nvPr>
            <p:ph type="subTitle" idx="1"/>
          </p:nvPr>
        </p:nvSpPr>
        <p:spPr>
          <a:xfrm>
            <a:off x="685800" y="3886200"/>
            <a:ext cx="7772400" cy="1752600"/>
          </a:xfrm>
        </p:spPr>
        <p:txBody>
          <a:bodyPr>
            <a:normAutofit fontScale="55000" lnSpcReduction="20000"/>
          </a:bodyPr>
          <a:lstStyle/>
          <a:p>
            <a:r>
              <a:rPr lang="en-US" dirty="0" smtClean="0"/>
              <a:t>Dr. Abdullah </a:t>
            </a:r>
            <a:r>
              <a:rPr lang="en-US" dirty="0" err="1" smtClean="0"/>
              <a:t>Kattan</a:t>
            </a:r>
            <a:r>
              <a:rPr lang="en-US" dirty="0" smtClean="0"/>
              <a:t>, MBBS, FRCS( C )</a:t>
            </a:r>
          </a:p>
          <a:p>
            <a:r>
              <a:rPr lang="en-US" dirty="0" smtClean="0"/>
              <a:t>Consultant Plastic Surgeon</a:t>
            </a:r>
          </a:p>
          <a:p>
            <a:r>
              <a:rPr lang="en-US" dirty="0" smtClean="0"/>
              <a:t>Division of Plastic Surgery</a:t>
            </a:r>
          </a:p>
          <a:p>
            <a:r>
              <a:rPr lang="en-US" dirty="0" smtClean="0"/>
              <a:t>Department of Surgery - KKUH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Mortality</a:t>
            </a:r>
            <a:endParaRPr lang="en-US" dirty="0"/>
          </a:p>
        </p:txBody>
      </p:sp>
      <p:sp>
        <p:nvSpPr>
          <p:cNvPr id="11" name="Content Placeholder 10"/>
          <p:cNvSpPr>
            <a:spLocks noGrp="1"/>
          </p:cNvSpPr>
          <p:nvPr>
            <p:ph idx="1"/>
          </p:nvPr>
        </p:nvSpPr>
        <p:spPr>
          <a:xfrm>
            <a:off x="988358" y="1676400"/>
            <a:ext cx="7167284" cy="4081463"/>
          </a:xfrm>
        </p:spPr>
        <p:txBody>
          <a:bodyPr/>
          <a:lstStyle/>
          <a:p>
            <a:endParaRPr lang="en-US" dirty="0" smtClean="0"/>
          </a:p>
          <a:p>
            <a:r>
              <a:rPr lang="en-US" dirty="0" smtClean="0"/>
              <a:t>In the early post burn period:</a:t>
            </a:r>
          </a:p>
          <a:p>
            <a:pPr lvl="1"/>
            <a:r>
              <a:rPr lang="en-US" dirty="0" smtClean="0"/>
              <a:t>Inadequate hydration</a:t>
            </a:r>
          </a:p>
          <a:p>
            <a:pPr lvl="1"/>
            <a:r>
              <a:rPr lang="en-US" dirty="0" smtClean="0"/>
              <a:t>Respiratory issue (inhalation or infection)</a:t>
            </a:r>
          </a:p>
          <a:p>
            <a:pPr lvl="1"/>
            <a:endParaRPr lang="en-US" dirty="0" smtClean="0"/>
          </a:p>
          <a:p>
            <a:r>
              <a:rPr lang="en-US" dirty="0" smtClean="0"/>
              <a:t>In the late post burn period:</a:t>
            </a:r>
          </a:p>
          <a:p>
            <a:pPr lvl="1"/>
            <a:r>
              <a:rPr lang="en-US" dirty="0" smtClean="0"/>
              <a:t>Wound sepsis </a:t>
            </a:r>
          </a:p>
          <a:p>
            <a:pPr lvl="1"/>
            <a:r>
              <a:rPr lang="en-US" dirty="0" smtClean="0"/>
              <a:t>Delayed healing, </a:t>
            </a:r>
          </a:p>
          <a:p>
            <a:pPr lvl="1"/>
            <a:r>
              <a:rPr lang="en-US" dirty="0" smtClean="0"/>
              <a:t>Increased energy </a:t>
            </a:r>
            <a:r>
              <a:rPr lang="en-US" dirty="0" err="1" smtClean="0"/>
              <a:t>expendature</a:t>
            </a:r>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Burn Classification</a:t>
            </a:r>
            <a:endParaRPr lang="en-US" dirty="0"/>
          </a:p>
        </p:txBody>
      </p:sp>
      <p:sp>
        <p:nvSpPr>
          <p:cNvPr id="3" name="Content Placeholder 2"/>
          <p:cNvSpPr>
            <a:spLocks noGrp="1"/>
          </p:cNvSpPr>
          <p:nvPr>
            <p:ph idx="1"/>
          </p:nvPr>
        </p:nvSpPr>
        <p:spPr/>
        <p:txBody>
          <a:bodyPr/>
          <a:lstStyle/>
          <a:p>
            <a:r>
              <a:rPr lang="en-US" dirty="0" smtClean="0"/>
              <a:t>By Types</a:t>
            </a:r>
          </a:p>
          <a:p>
            <a:r>
              <a:rPr lang="en-US" dirty="0" smtClean="0"/>
              <a:t>By TBSA</a:t>
            </a:r>
          </a:p>
          <a:p>
            <a:r>
              <a:rPr lang="en-US" dirty="0" smtClean="0"/>
              <a:t>By degree / thickness</a:t>
            </a:r>
          </a:p>
          <a:p>
            <a:pPr>
              <a:buNone/>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Burn Classification</a:t>
            </a:r>
            <a:br>
              <a:rPr lang="en-US" dirty="0" smtClean="0"/>
            </a:br>
            <a:r>
              <a:rPr lang="en-US" sz="3556" dirty="0" smtClean="0"/>
              <a:t>By Total Body Surface Area (TBSA) </a:t>
            </a:r>
            <a:endParaRPr lang="en-US" sz="3556" dirty="0"/>
          </a:p>
        </p:txBody>
      </p:sp>
      <p:sp>
        <p:nvSpPr>
          <p:cNvPr id="3" name="Content Placeholder 2"/>
          <p:cNvSpPr>
            <a:spLocks noGrp="1"/>
          </p:cNvSpPr>
          <p:nvPr>
            <p:ph idx="1"/>
          </p:nvPr>
        </p:nvSpPr>
        <p:spPr/>
        <p:txBody>
          <a:bodyPr/>
          <a:lstStyle/>
          <a:p>
            <a:r>
              <a:rPr lang="en-US" dirty="0" smtClean="0"/>
              <a:t>Wallace rule of 9s: </a:t>
            </a:r>
            <a:endParaRPr lang="en-US" dirty="0"/>
          </a:p>
        </p:txBody>
      </p:sp>
      <p:pic>
        <p:nvPicPr>
          <p:cNvPr id="4" name="Picture 3"/>
          <p:cNvPicPr>
            <a:picLocks noChangeAspect="1"/>
          </p:cNvPicPr>
          <p:nvPr/>
        </p:nvPicPr>
        <p:blipFill>
          <a:blip r:embed="rId2"/>
          <a:stretch>
            <a:fillRect/>
          </a:stretch>
        </p:blipFill>
        <p:spPr>
          <a:xfrm>
            <a:off x="4161529" y="2044700"/>
            <a:ext cx="3185420" cy="47307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Burn Classification</a:t>
            </a:r>
            <a:br>
              <a:rPr lang="en-US" dirty="0" smtClean="0"/>
            </a:br>
            <a:r>
              <a:rPr lang="en-US" dirty="0" smtClean="0"/>
              <a:t>By TBSA </a:t>
            </a:r>
            <a:endParaRPr lang="en-US" dirty="0"/>
          </a:p>
        </p:txBody>
      </p:sp>
      <p:sp>
        <p:nvSpPr>
          <p:cNvPr id="3" name="Content Placeholder 2"/>
          <p:cNvSpPr>
            <a:spLocks noGrp="1"/>
          </p:cNvSpPr>
          <p:nvPr>
            <p:ph idx="1"/>
          </p:nvPr>
        </p:nvSpPr>
        <p:spPr/>
        <p:txBody>
          <a:bodyPr/>
          <a:lstStyle/>
          <a:p>
            <a:r>
              <a:rPr lang="en-US" dirty="0" smtClean="0"/>
              <a:t>The Role of Palm </a:t>
            </a:r>
          </a:p>
          <a:p>
            <a:pPr lvl="1"/>
            <a:r>
              <a:rPr lang="en-US" dirty="0" smtClean="0"/>
              <a:t>Pts palm is equal to 1%</a:t>
            </a:r>
          </a:p>
          <a:p>
            <a:pPr lvl="1"/>
            <a:r>
              <a:rPr lang="en-US" dirty="0" smtClean="0"/>
              <a:t>Good for scattered </a:t>
            </a:r>
            <a:r>
              <a:rPr lang="en-US" dirty="0" smtClean="0"/>
              <a:t>burns</a:t>
            </a:r>
          </a:p>
          <a:p>
            <a:pPr lvl="1"/>
            <a:r>
              <a:rPr lang="en-US" dirty="0" smtClean="0"/>
              <a:t>Note: used in children, but children have a different chart. Lund </a:t>
            </a:r>
            <a:r>
              <a:rPr lang="en-US" dirty="0" err="1" smtClean="0"/>
              <a:t>browder</a:t>
            </a:r>
            <a:r>
              <a:rPr lang="en-US" dirty="0" smtClean="0"/>
              <a:t> chart)</a:t>
            </a:r>
            <a:r>
              <a:rPr lang="en-US" dirty="0" smtClean="0"/>
              <a:t> </a:t>
            </a:r>
            <a:endParaRPr lang="en-US" dirty="0"/>
          </a:p>
        </p:txBody>
      </p:sp>
      <p:pic>
        <p:nvPicPr>
          <p:cNvPr id="5" name="Picture 3" descr="W:\Project\Smith&amp;Nephew\S&amp;N 4304 Burn Slide Kit\images\slide5a.jpg"/>
          <p:cNvPicPr>
            <a:picLocks noChangeAspect="1" noChangeArrowheads="1"/>
          </p:cNvPicPr>
          <p:nvPr/>
        </p:nvPicPr>
        <p:blipFill>
          <a:blip r:embed="rId2"/>
          <a:srcRect l="1654" t="1683" r="3307" b="2032"/>
          <a:stretch>
            <a:fillRect/>
          </a:stretch>
        </p:blipFill>
        <p:spPr bwMode="auto">
          <a:xfrm>
            <a:off x="7240587" y="684213"/>
            <a:ext cx="1903412" cy="4954587"/>
          </a:xfrm>
          <a:prstGeom prst="rect">
            <a:avLst/>
          </a:prstGeom>
          <a:noFill/>
          <a:ln w="9525">
            <a:solidFill>
              <a:schemeClr val="tx1"/>
            </a:solidFill>
            <a:miter lim="800000"/>
            <a:headEnd/>
            <a:tailEnd/>
          </a:ln>
          <a:effectLst>
            <a:outerShdw blurRad="63500" dist="38099" dir="2700000" algn="ctr" rotWithShape="0">
              <a:schemeClr val="tx2">
                <a:alpha val="74998"/>
              </a:schemeClr>
            </a:outerShdw>
          </a:effectLst>
        </p:spPr>
      </p:pic>
      <p:sp>
        <p:nvSpPr>
          <p:cNvPr id="6" name="Oval 8"/>
          <p:cNvSpPr>
            <a:spLocks noChangeArrowheads="1"/>
          </p:cNvSpPr>
          <p:nvPr/>
        </p:nvSpPr>
        <p:spPr bwMode="auto">
          <a:xfrm>
            <a:off x="8188325" y="2414587"/>
            <a:ext cx="342900" cy="352425"/>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7" name="Oval 10"/>
          <p:cNvSpPr>
            <a:spLocks noChangeArrowheads="1"/>
          </p:cNvSpPr>
          <p:nvPr/>
        </p:nvSpPr>
        <p:spPr bwMode="auto">
          <a:xfrm>
            <a:off x="7412037" y="2238375"/>
            <a:ext cx="342900" cy="352425"/>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8" name="Oval 11"/>
          <p:cNvSpPr>
            <a:spLocks noChangeArrowheads="1"/>
          </p:cNvSpPr>
          <p:nvPr/>
        </p:nvSpPr>
        <p:spPr bwMode="auto">
          <a:xfrm>
            <a:off x="7240587" y="2414587"/>
            <a:ext cx="342900" cy="352425"/>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9" name="Oval 13"/>
          <p:cNvSpPr>
            <a:spLocks noChangeArrowheads="1"/>
          </p:cNvSpPr>
          <p:nvPr/>
        </p:nvSpPr>
        <p:spPr bwMode="auto">
          <a:xfrm>
            <a:off x="7412037" y="2783681"/>
            <a:ext cx="342900" cy="352425"/>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10" name="Oval 14"/>
          <p:cNvSpPr>
            <a:spLocks noChangeArrowheads="1"/>
          </p:cNvSpPr>
          <p:nvPr/>
        </p:nvSpPr>
        <p:spPr bwMode="auto">
          <a:xfrm>
            <a:off x="8359775" y="2767012"/>
            <a:ext cx="342900" cy="352425"/>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11" name="Oval 15"/>
          <p:cNvSpPr>
            <a:spLocks noChangeArrowheads="1"/>
          </p:cNvSpPr>
          <p:nvPr/>
        </p:nvSpPr>
        <p:spPr bwMode="auto">
          <a:xfrm>
            <a:off x="8359775" y="1885950"/>
            <a:ext cx="342900" cy="352425"/>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endParaRPr lang="en-US"/>
          </a:p>
        </p:txBody>
      </p:sp>
      <p:sp>
        <p:nvSpPr>
          <p:cNvPr id="12" name="Oval 16"/>
          <p:cNvSpPr>
            <a:spLocks noChangeArrowheads="1"/>
          </p:cNvSpPr>
          <p:nvPr/>
        </p:nvSpPr>
        <p:spPr bwMode="auto">
          <a:xfrm>
            <a:off x="7240587" y="3136106"/>
            <a:ext cx="342900" cy="352425"/>
          </a:xfrm>
          <a:prstGeom prst="ellipse">
            <a:avLst/>
          </a:prstGeom>
          <a:solidFill>
            <a:schemeClr val="tx2"/>
          </a:solidFill>
          <a:ln w="9525">
            <a:solidFill>
              <a:srgbClr val="FF3300"/>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Burn Classification</a:t>
            </a:r>
            <a:br>
              <a:rPr lang="en-US" dirty="0" smtClean="0"/>
            </a:br>
            <a:r>
              <a:rPr lang="en-US" dirty="0" smtClean="0"/>
              <a:t>By TBSA </a:t>
            </a:r>
            <a:endParaRPr lang="en-US" dirty="0"/>
          </a:p>
        </p:txBody>
      </p:sp>
      <p:sp>
        <p:nvSpPr>
          <p:cNvPr id="3" name="Content Placeholder 2"/>
          <p:cNvSpPr>
            <a:spLocks noGrp="1"/>
          </p:cNvSpPr>
          <p:nvPr>
            <p:ph idx="1"/>
          </p:nvPr>
        </p:nvSpPr>
        <p:spPr/>
        <p:txBody>
          <a:bodyPr/>
          <a:lstStyle/>
          <a:p>
            <a:r>
              <a:rPr lang="en-US" dirty="0" smtClean="0"/>
              <a:t>Lund Browder Chart</a:t>
            </a:r>
          </a:p>
        </p:txBody>
      </p:sp>
      <p:pic>
        <p:nvPicPr>
          <p:cNvPr id="5" name="Picture 4"/>
          <p:cNvPicPr>
            <a:picLocks noChangeAspect="1"/>
          </p:cNvPicPr>
          <p:nvPr/>
        </p:nvPicPr>
        <p:blipFill>
          <a:blip r:embed="rId2"/>
          <a:stretch>
            <a:fillRect/>
          </a:stretch>
        </p:blipFill>
        <p:spPr>
          <a:xfrm>
            <a:off x="4696911" y="1371600"/>
            <a:ext cx="3834314" cy="547148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Burn Classification</a:t>
            </a:r>
            <a:br>
              <a:rPr lang="en-US" dirty="0" smtClean="0"/>
            </a:br>
            <a:r>
              <a:rPr lang="en-US" dirty="0" smtClean="0"/>
              <a:t>By Degree / Thickness</a:t>
            </a:r>
            <a:endParaRPr lang="en-US" dirty="0"/>
          </a:p>
        </p:txBody>
      </p:sp>
      <p:sp>
        <p:nvSpPr>
          <p:cNvPr id="5" name="Content Placeholder 4"/>
          <p:cNvSpPr>
            <a:spLocks noGrp="1"/>
          </p:cNvSpPr>
          <p:nvPr>
            <p:ph idx="1"/>
          </p:nvPr>
        </p:nvSpPr>
        <p:spPr>
          <a:xfrm>
            <a:off x="988357" y="2044700"/>
            <a:ext cx="7542867" cy="4432300"/>
          </a:xfrm>
        </p:spPr>
        <p:txBody>
          <a:bodyPr>
            <a:normAutofit/>
          </a:bodyPr>
          <a:lstStyle/>
          <a:p>
            <a:r>
              <a:rPr lang="en-US" dirty="0" smtClean="0"/>
              <a:t>Old:</a:t>
            </a:r>
          </a:p>
          <a:p>
            <a:pPr lvl="1"/>
            <a:r>
              <a:rPr lang="en-US" dirty="0" smtClean="0"/>
              <a:t>1</a:t>
            </a:r>
            <a:r>
              <a:rPr lang="en-US" baseline="30000" dirty="0" smtClean="0"/>
              <a:t>st</a:t>
            </a:r>
            <a:r>
              <a:rPr lang="en-US" dirty="0" smtClean="0"/>
              <a:t>  degree</a:t>
            </a:r>
          </a:p>
          <a:p>
            <a:pPr lvl="1"/>
            <a:r>
              <a:rPr lang="en-US" dirty="0" smtClean="0"/>
              <a:t>2</a:t>
            </a:r>
            <a:r>
              <a:rPr lang="en-US" baseline="30000" dirty="0" smtClean="0"/>
              <a:t>nd</a:t>
            </a:r>
            <a:r>
              <a:rPr lang="en-US" dirty="0" smtClean="0"/>
              <a:t> degree</a:t>
            </a:r>
          </a:p>
          <a:p>
            <a:pPr lvl="1"/>
            <a:r>
              <a:rPr lang="en-US" dirty="0" smtClean="0"/>
              <a:t>3</a:t>
            </a:r>
            <a:r>
              <a:rPr lang="en-US" baseline="30000" dirty="0" smtClean="0"/>
              <a:t>rd</a:t>
            </a:r>
            <a:r>
              <a:rPr lang="en-US" dirty="0" smtClean="0"/>
              <a:t> degree</a:t>
            </a:r>
          </a:p>
          <a:p>
            <a:pPr lvl="1"/>
            <a:r>
              <a:rPr lang="en-US" dirty="0" smtClean="0"/>
              <a:t>4</a:t>
            </a:r>
            <a:r>
              <a:rPr lang="en-US" baseline="30000" dirty="0" smtClean="0"/>
              <a:t>th</a:t>
            </a:r>
            <a:r>
              <a:rPr lang="en-US" dirty="0" smtClean="0"/>
              <a:t> degree</a:t>
            </a:r>
          </a:p>
          <a:p>
            <a:r>
              <a:rPr lang="en-US" dirty="0" smtClean="0"/>
              <a:t>New:</a:t>
            </a:r>
          </a:p>
          <a:p>
            <a:pPr lvl="1"/>
            <a:r>
              <a:rPr lang="en-US" dirty="0" smtClean="0"/>
              <a:t>Superficial  (1</a:t>
            </a:r>
            <a:r>
              <a:rPr lang="en-US" baseline="30000" dirty="0" smtClean="0"/>
              <a:t>st</a:t>
            </a:r>
            <a:r>
              <a:rPr lang="en-US" dirty="0" smtClean="0"/>
              <a:t> degree)</a:t>
            </a:r>
          </a:p>
          <a:p>
            <a:pPr lvl="1"/>
            <a:r>
              <a:rPr lang="en-US" dirty="0" smtClean="0"/>
              <a:t>Superficial partial thickness (2</a:t>
            </a:r>
            <a:r>
              <a:rPr lang="en-US" baseline="30000" dirty="0" smtClean="0"/>
              <a:t>nd</a:t>
            </a:r>
            <a:r>
              <a:rPr lang="en-US" dirty="0" smtClean="0"/>
              <a:t> degree)</a:t>
            </a:r>
          </a:p>
          <a:p>
            <a:pPr lvl="1"/>
            <a:r>
              <a:rPr lang="en-US" dirty="0" smtClean="0"/>
              <a:t>Deep partial thickness (2</a:t>
            </a:r>
            <a:r>
              <a:rPr lang="en-US" baseline="30000" dirty="0" smtClean="0"/>
              <a:t>nd</a:t>
            </a:r>
            <a:r>
              <a:rPr lang="en-US" dirty="0" smtClean="0"/>
              <a:t> degree)</a:t>
            </a:r>
          </a:p>
          <a:p>
            <a:pPr lvl="1"/>
            <a:r>
              <a:rPr lang="en-US" dirty="0" smtClean="0"/>
              <a:t>Full thickness</a:t>
            </a:r>
          </a:p>
          <a:p>
            <a:pPr lvl="1"/>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Superficial (1</a:t>
            </a:r>
            <a:r>
              <a:rPr lang="en-US" baseline="30000" dirty="0" smtClean="0"/>
              <a:t>st</a:t>
            </a:r>
            <a:r>
              <a:rPr lang="en-US" dirty="0" smtClean="0"/>
              <a:t> Degree)</a:t>
            </a:r>
            <a:endParaRPr lang="en-US" dirty="0"/>
          </a:p>
        </p:txBody>
      </p:sp>
      <p:sp>
        <p:nvSpPr>
          <p:cNvPr id="3" name="Content Placeholder 2"/>
          <p:cNvSpPr>
            <a:spLocks noGrp="1"/>
          </p:cNvSpPr>
          <p:nvPr>
            <p:ph idx="1"/>
          </p:nvPr>
        </p:nvSpPr>
        <p:spPr>
          <a:xfrm>
            <a:off x="0" y="1828800"/>
            <a:ext cx="7167284" cy="4081463"/>
          </a:xfrm>
        </p:spPr>
        <p:txBody>
          <a:bodyPr/>
          <a:lstStyle/>
          <a:p>
            <a:r>
              <a:rPr lang="en-US" dirty="0" smtClean="0"/>
              <a:t>Damage to the epidermis only </a:t>
            </a:r>
          </a:p>
          <a:p>
            <a:r>
              <a:rPr lang="en-US" dirty="0" smtClean="0"/>
              <a:t>No Need for admission </a:t>
            </a:r>
          </a:p>
          <a:p>
            <a:r>
              <a:rPr lang="en-US" dirty="0" smtClean="0"/>
              <a:t>Heal with in 5 – 7 days </a:t>
            </a:r>
          </a:p>
          <a:p>
            <a:r>
              <a:rPr lang="en-US" dirty="0" smtClean="0"/>
              <a:t>No scarring</a:t>
            </a:r>
          </a:p>
          <a:p>
            <a:r>
              <a:rPr lang="en-US" dirty="0" smtClean="0"/>
              <a:t>Needs ONLY analgesia </a:t>
            </a:r>
            <a:endParaRPr lang="en-US" dirty="0"/>
          </a:p>
        </p:txBody>
      </p:sp>
      <p:pic>
        <p:nvPicPr>
          <p:cNvPr id="12" name="Picture 11"/>
          <p:cNvPicPr>
            <a:picLocks noChangeAspect="1"/>
          </p:cNvPicPr>
          <p:nvPr/>
        </p:nvPicPr>
        <p:blipFill>
          <a:blip r:embed="rId2"/>
          <a:stretch>
            <a:fillRect/>
          </a:stretch>
        </p:blipFill>
        <p:spPr>
          <a:xfrm>
            <a:off x="3810000" y="3886200"/>
            <a:ext cx="5334000" cy="29337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1169894"/>
          </a:xfrm>
        </p:spPr>
        <p:txBody>
          <a:bodyPr>
            <a:normAutofit fontScale="90000"/>
          </a:bodyPr>
          <a:lstStyle/>
          <a:p>
            <a:pPr algn="l"/>
            <a:r>
              <a:rPr lang="en-US" sz="2667" dirty="0" smtClean="0"/>
              <a:t>Characteristics of superficial burns: hyperemia, pain. Treatment: no admission</a:t>
            </a:r>
            <a:r>
              <a:rPr lang="en-US" sz="2667" dirty="0" smtClean="0"/>
              <a:t>, give analgesia and send home and tell them to stay away from sun</a:t>
            </a:r>
            <a:r>
              <a:rPr lang="en-US" dirty="0" smtClean="0"/>
              <a:t>.</a:t>
            </a:r>
            <a:r>
              <a:rPr lang="en-US" dirty="0" smtClean="0"/>
              <a:t> </a:t>
            </a:r>
            <a:endParaRPr lang="en-US" dirty="0"/>
          </a:p>
        </p:txBody>
      </p:sp>
      <p:pic>
        <p:nvPicPr>
          <p:cNvPr id="4" name="Content Placeholder 3" descr="sunburn-5.jpg"/>
          <p:cNvPicPr>
            <a:picLocks noGrp="1" noChangeAspect="1"/>
          </p:cNvPicPr>
          <p:nvPr>
            <p:ph idx="1"/>
          </p:nvPr>
        </p:nvPicPr>
        <p:blipFill>
          <a:blip r:embed="rId2"/>
          <a:stretch>
            <a:fillRect/>
          </a:stretch>
        </p:blipFill>
        <p:spPr>
          <a:xfrm>
            <a:off x="228600" y="2133600"/>
            <a:ext cx="4140200" cy="4445000"/>
          </a:xfrm>
        </p:spPr>
      </p:pic>
      <p:pic>
        <p:nvPicPr>
          <p:cNvPr id="6" name="Picture 5" descr="Sunburn.jpg"/>
          <p:cNvPicPr>
            <a:picLocks noChangeAspect="1"/>
          </p:cNvPicPr>
          <p:nvPr/>
        </p:nvPicPr>
        <p:blipFill>
          <a:blip r:embed="rId3"/>
          <a:stretch>
            <a:fillRect/>
          </a:stretch>
        </p:blipFill>
        <p:spPr>
          <a:xfrm>
            <a:off x="4804713" y="2667000"/>
            <a:ext cx="3726512" cy="28956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84400" y="-31750"/>
            <a:ext cx="4775200" cy="6921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98700" y="-69850"/>
            <a:ext cx="4546600" cy="69977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 </a:t>
            </a:r>
            <a:endParaRPr lang="en-US" dirty="0"/>
          </a:p>
        </p:txBody>
      </p:sp>
      <p:sp>
        <p:nvSpPr>
          <p:cNvPr id="3" name="Content Placeholder 2"/>
          <p:cNvSpPr>
            <a:spLocks noGrp="1"/>
          </p:cNvSpPr>
          <p:nvPr>
            <p:ph idx="1"/>
          </p:nvPr>
        </p:nvSpPr>
        <p:spPr>
          <a:xfrm>
            <a:off x="988358" y="2044700"/>
            <a:ext cx="7698442" cy="4279900"/>
          </a:xfrm>
        </p:spPr>
        <p:txBody>
          <a:bodyPr/>
          <a:lstStyle/>
          <a:p>
            <a:r>
              <a:rPr lang="en-US" dirty="0" smtClean="0"/>
              <a:t>Thermal, chemical or electrical injury sufficient enough to cause tissue disruption, </a:t>
            </a:r>
            <a:r>
              <a:rPr lang="en-US" dirty="0" err="1" smtClean="0"/>
              <a:t>denaturation</a:t>
            </a:r>
            <a:r>
              <a:rPr lang="en-US" dirty="0" smtClean="0"/>
              <a:t>, or even death</a:t>
            </a:r>
          </a:p>
          <a:p>
            <a:endParaRPr lang="en-US" dirty="0" smtClean="0"/>
          </a:p>
          <a:p>
            <a:r>
              <a:rPr lang="en-US" dirty="0" smtClean="0"/>
              <a:t>Carry a risk of permanent :</a:t>
            </a:r>
          </a:p>
          <a:p>
            <a:pPr lvl="1"/>
            <a:r>
              <a:rPr lang="en-US" dirty="0" smtClean="0"/>
              <a:t>Disfigurement</a:t>
            </a:r>
          </a:p>
          <a:p>
            <a:pPr lvl="1"/>
            <a:r>
              <a:rPr lang="en-US" dirty="0" smtClean="0"/>
              <a:t>Impairment of function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pPr algn="l"/>
            <a:r>
              <a:rPr lang="en-US" dirty="0" smtClean="0"/>
              <a:t>Partial Thickness (2</a:t>
            </a:r>
            <a:r>
              <a:rPr lang="en-US" baseline="30000" dirty="0" smtClean="0"/>
              <a:t>nd</a:t>
            </a:r>
            <a:r>
              <a:rPr lang="en-US" dirty="0" smtClean="0"/>
              <a:t> Degree)</a:t>
            </a:r>
            <a:endParaRPr lang="en-US" dirty="0"/>
          </a:p>
        </p:txBody>
      </p:sp>
      <p:sp>
        <p:nvSpPr>
          <p:cNvPr id="4" name="Content Placeholder 3"/>
          <p:cNvSpPr>
            <a:spLocks noGrp="1"/>
          </p:cNvSpPr>
          <p:nvPr>
            <p:ph sz="half" idx="1"/>
          </p:nvPr>
        </p:nvSpPr>
        <p:spPr>
          <a:xfrm>
            <a:off x="0" y="977153"/>
            <a:ext cx="4663313" cy="4068763"/>
          </a:xfrm>
        </p:spPr>
        <p:txBody>
          <a:bodyPr>
            <a:normAutofit fontScale="85000" lnSpcReduction="10000"/>
          </a:bodyPr>
          <a:lstStyle/>
          <a:p>
            <a:r>
              <a:rPr lang="en-US" dirty="0" smtClean="0"/>
              <a:t>Superficial Partial thickness	</a:t>
            </a:r>
          </a:p>
          <a:p>
            <a:pPr lvl="1"/>
            <a:r>
              <a:rPr lang="en-US" dirty="0" smtClean="0"/>
              <a:t>Epidermis and upper dermis </a:t>
            </a:r>
          </a:p>
          <a:p>
            <a:pPr lvl="1"/>
            <a:r>
              <a:rPr lang="en-US" dirty="0" smtClean="0"/>
              <a:t>Pink (redness that blanches with pressure, very painful (severe pain), </a:t>
            </a:r>
            <a:r>
              <a:rPr lang="en-US" dirty="0" smtClean="0"/>
              <a:t>swollen </a:t>
            </a:r>
          </a:p>
          <a:p>
            <a:pPr lvl="1"/>
            <a:r>
              <a:rPr lang="en-US" dirty="0" smtClean="0"/>
              <a:t>Fluid </a:t>
            </a:r>
            <a:r>
              <a:rPr lang="en-US" dirty="0" smtClean="0"/>
              <a:t>loss. wet  </a:t>
            </a:r>
            <a:endParaRPr lang="en-US" dirty="0" smtClean="0"/>
          </a:p>
          <a:p>
            <a:pPr lvl="1"/>
            <a:r>
              <a:rPr lang="en-US" dirty="0" smtClean="0"/>
              <a:t>BLISTER </a:t>
            </a:r>
          </a:p>
          <a:p>
            <a:pPr lvl="1"/>
            <a:r>
              <a:rPr lang="en-US" dirty="0" smtClean="0"/>
              <a:t>Heal with-in 2 </a:t>
            </a:r>
            <a:r>
              <a:rPr lang="en-US" dirty="0" smtClean="0"/>
              <a:t>weeks good healing process. You admit the patient.</a:t>
            </a:r>
          </a:p>
          <a:p>
            <a:pPr lvl="2"/>
            <a:r>
              <a:rPr lang="en-US" dirty="0" smtClean="0"/>
              <a:t>From epidermal appendages</a:t>
            </a:r>
          </a:p>
          <a:p>
            <a:pPr lvl="2"/>
            <a:r>
              <a:rPr lang="en-US" dirty="0" smtClean="0"/>
              <a:t>DAILY DRESSING</a:t>
            </a:r>
          </a:p>
          <a:p>
            <a:pPr lvl="2"/>
            <a:r>
              <a:rPr lang="en-US" dirty="0" smtClean="0"/>
              <a:t>Minimal </a:t>
            </a:r>
            <a:r>
              <a:rPr lang="en-US" dirty="0" smtClean="0"/>
              <a:t>scarring</a:t>
            </a:r>
          </a:p>
          <a:p>
            <a:pPr lvl="2"/>
            <a:r>
              <a:rPr lang="en-US" dirty="0" smtClean="0"/>
              <a:t>If it stayed more than 20 days (2-3 weeks) without healing you treat it surgically (any burn of any degree).</a:t>
            </a:r>
            <a:r>
              <a:rPr lang="en-US" dirty="0" smtClean="0"/>
              <a:t>  </a:t>
            </a:r>
            <a:endParaRPr lang="en-US" dirty="0" smtClean="0"/>
          </a:p>
          <a:p>
            <a:pPr lvl="1"/>
            <a:endParaRPr lang="en-US" dirty="0"/>
          </a:p>
        </p:txBody>
      </p:sp>
      <p:sp>
        <p:nvSpPr>
          <p:cNvPr id="5" name="Content Placeholder 4"/>
          <p:cNvSpPr>
            <a:spLocks noGrp="1"/>
          </p:cNvSpPr>
          <p:nvPr>
            <p:ph sz="half" idx="2"/>
          </p:nvPr>
        </p:nvSpPr>
        <p:spPr>
          <a:xfrm>
            <a:off x="4419600" y="977153"/>
            <a:ext cx="4724399" cy="4068763"/>
          </a:xfrm>
        </p:spPr>
        <p:txBody>
          <a:bodyPr>
            <a:normAutofit fontScale="85000" lnSpcReduction="10000"/>
          </a:bodyPr>
          <a:lstStyle/>
          <a:p>
            <a:r>
              <a:rPr lang="en-US" dirty="0" smtClean="0"/>
              <a:t>Deep partial thickness</a:t>
            </a:r>
          </a:p>
          <a:p>
            <a:pPr lvl="1"/>
            <a:r>
              <a:rPr lang="en-US" dirty="0" smtClean="0"/>
              <a:t>Epidermis and most of the dermis </a:t>
            </a:r>
          </a:p>
          <a:p>
            <a:pPr lvl="1"/>
            <a:r>
              <a:rPr lang="en-US" dirty="0" smtClean="0"/>
              <a:t>Treat like 3</a:t>
            </a:r>
            <a:r>
              <a:rPr lang="en-US" baseline="30000" dirty="0" smtClean="0"/>
              <a:t>rd</a:t>
            </a:r>
            <a:r>
              <a:rPr lang="en-US" dirty="0" smtClean="0"/>
              <a:t> degree burn </a:t>
            </a:r>
          </a:p>
          <a:p>
            <a:pPr lvl="1"/>
            <a:r>
              <a:rPr lang="en-US" dirty="0" smtClean="0"/>
              <a:t>Less or not </a:t>
            </a:r>
            <a:r>
              <a:rPr lang="en-US" dirty="0" smtClean="0"/>
              <a:t>painful, less fluid loss and less edema and swelling </a:t>
            </a:r>
            <a:endParaRPr lang="en-US" dirty="0" smtClean="0"/>
          </a:p>
          <a:p>
            <a:pPr lvl="1"/>
            <a:r>
              <a:rPr lang="en-US" dirty="0" smtClean="0"/>
              <a:t>Rarely </a:t>
            </a:r>
            <a:r>
              <a:rPr lang="en-US" dirty="0" smtClean="0"/>
              <a:t>Blister</a:t>
            </a:r>
          </a:p>
          <a:p>
            <a:pPr lvl="1"/>
            <a:r>
              <a:rPr lang="en-US" dirty="0" smtClean="0"/>
              <a:t>Purple in color non-blanching with no capillary refill.</a:t>
            </a:r>
            <a:r>
              <a:rPr lang="en-US" dirty="0" smtClean="0"/>
              <a:t> </a:t>
            </a:r>
            <a:endParaRPr lang="en-US" dirty="0" smtClean="0"/>
          </a:p>
          <a:p>
            <a:pPr lvl="1"/>
            <a:r>
              <a:rPr lang="en-US" dirty="0" smtClean="0"/>
              <a:t>Prolonged inflammatory phase cause scarring</a:t>
            </a:r>
          </a:p>
          <a:p>
            <a:pPr lvl="2"/>
            <a:r>
              <a:rPr lang="en-US" dirty="0" smtClean="0"/>
              <a:t>Leave an ugly hypertrophic </a:t>
            </a:r>
            <a:r>
              <a:rPr lang="en-US" dirty="0" smtClean="0"/>
              <a:t>scar </a:t>
            </a:r>
            <a:endParaRPr lang="en-US" dirty="0" smtClean="0"/>
          </a:p>
          <a:p>
            <a:pPr lvl="1"/>
            <a:r>
              <a:rPr lang="en-US" dirty="0" smtClean="0"/>
              <a:t>NEEDS DEBRIDEMENT &amp; SKIN </a:t>
            </a:r>
            <a:r>
              <a:rPr lang="en-US" dirty="0" smtClean="0"/>
              <a:t>GRAFT</a:t>
            </a:r>
          </a:p>
          <a:p>
            <a:pPr lvl="1"/>
            <a:r>
              <a:rPr lang="en-US" dirty="0" smtClean="0"/>
              <a:t>May convert to full thickness therefore treat it as full thickness.</a:t>
            </a:r>
            <a:endParaRPr lang="en-US" dirty="0"/>
          </a:p>
        </p:txBody>
      </p:sp>
      <p:pic>
        <p:nvPicPr>
          <p:cNvPr id="6" name="Picture 5"/>
          <p:cNvPicPr>
            <a:picLocks noChangeAspect="1"/>
          </p:cNvPicPr>
          <p:nvPr/>
        </p:nvPicPr>
        <p:blipFill>
          <a:blip r:embed="rId2"/>
          <a:stretch>
            <a:fillRect/>
          </a:stretch>
        </p:blipFill>
        <p:spPr>
          <a:xfrm>
            <a:off x="0" y="5410200"/>
            <a:ext cx="4572000" cy="1447800"/>
          </a:xfrm>
          <a:prstGeom prst="rect">
            <a:avLst/>
          </a:prstGeom>
        </p:spPr>
      </p:pic>
      <p:pic>
        <p:nvPicPr>
          <p:cNvPr id="7" name="Picture 6"/>
          <p:cNvPicPr>
            <a:picLocks noChangeAspect="1"/>
          </p:cNvPicPr>
          <p:nvPr/>
        </p:nvPicPr>
        <p:blipFill>
          <a:blip r:embed="rId3"/>
          <a:stretch>
            <a:fillRect/>
          </a:stretch>
        </p:blipFill>
        <p:spPr>
          <a:xfrm>
            <a:off x="4663313" y="5410200"/>
            <a:ext cx="4480687" cy="1447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US" dirty="0"/>
          </a:p>
        </p:txBody>
      </p:sp>
      <p:pic>
        <p:nvPicPr>
          <p:cNvPr id="4" name="Content Placeholder 3" descr="burn blister.bmp"/>
          <p:cNvPicPr>
            <a:picLocks noGrp="1" noChangeAspect="1"/>
          </p:cNvPicPr>
          <p:nvPr>
            <p:ph idx="1"/>
          </p:nvPr>
        </p:nvPicPr>
        <p:blipFill>
          <a:blip r:embed="rId2"/>
          <a:stretch>
            <a:fillRect/>
          </a:stretch>
        </p:blipFill>
        <p:spPr>
          <a:xfrm>
            <a:off x="1676400" y="1371600"/>
            <a:ext cx="5358016" cy="519626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US" dirty="0"/>
          </a:p>
        </p:txBody>
      </p:sp>
      <p:pic>
        <p:nvPicPr>
          <p:cNvPr id="4" name="Content Placeholder 3" descr="burn deep.jpg"/>
          <p:cNvPicPr>
            <a:picLocks noGrp="1" noChangeAspect="1"/>
          </p:cNvPicPr>
          <p:nvPr>
            <p:ph idx="1"/>
          </p:nvPr>
        </p:nvPicPr>
        <p:blipFill>
          <a:blip r:embed="rId2"/>
          <a:stretch>
            <a:fillRect/>
          </a:stretch>
        </p:blipFill>
        <p:spPr>
          <a:xfrm>
            <a:off x="1920240" y="2209800"/>
            <a:ext cx="5054330" cy="32766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normAutofit fontScale="90000"/>
          </a:bodyPr>
          <a:lstStyle/>
          <a:p>
            <a:pPr algn="l"/>
            <a:r>
              <a:rPr lang="en-US" dirty="0" smtClean="0"/>
              <a:t>Full Thickness (3</a:t>
            </a:r>
            <a:r>
              <a:rPr lang="en-US" baseline="30000" dirty="0" smtClean="0"/>
              <a:t>rd</a:t>
            </a:r>
            <a:r>
              <a:rPr lang="en-US" dirty="0" smtClean="0"/>
              <a:t> Degree Burns )</a:t>
            </a:r>
            <a:endParaRPr lang="en-US" dirty="0"/>
          </a:p>
        </p:txBody>
      </p:sp>
      <p:sp>
        <p:nvSpPr>
          <p:cNvPr id="3" name="Content Placeholder 2"/>
          <p:cNvSpPr>
            <a:spLocks noGrp="1"/>
          </p:cNvSpPr>
          <p:nvPr>
            <p:ph idx="1"/>
          </p:nvPr>
        </p:nvSpPr>
        <p:spPr>
          <a:xfrm>
            <a:off x="612775" y="1295400"/>
            <a:ext cx="8150225" cy="4081463"/>
          </a:xfrm>
        </p:spPr>
        <p:txBody>
          <a:bodyPr>
            <a:normAutofit fontScale="62500" lnSpcReduction="20000"/>
          </a:bodyPr>
          <a:lstStyle/>
          <a:p>
            <a:r>
              <a:rPr lang="en-US" dirty="0" smtClean="0"/>
              <a:t>Epidermis and total dermis including the epidermal appendages</a:t>
            </a:r>
          </a:p>
          <a:p>
            <a:r>
              <a:rPr lang="en-US" dirty="0" smtClean="0"/>
              <a:t>Destroyed tissue undergoes </a:t>
            </a:r>
            <a:r>
              <a:rPr lang="en-US" dirty="0" err="1" smtClean="0"/>
              <a:t>coagulative</a:t>
            </a:r>
            <a:r>
              <a:rPr lang="en-US" dirty="0" smtClean="0"/>
              <a:t> necrosis  </a:t>
            </a:r>
          </a:p>
          <a:p>
            <a:r>
              <a:rPr lang="en-US" dirty="0" smtClean="0"/>
              <a:t>Not </a:t>
            </a:r>
            <a:r>
              <a:rPr lang="en-US" dirty="0" smtClean="0"/>
              <a:t>painful </a:t>
            </a:r>
            <a:endParaRPr lang="en-US" dirty="0" smtClean="0"/>
          </a:p>
          <a:p>
            <a:r>
              <a:rPr lang="en-US" dirty="0" smtClean="0"/>
              <a:t>No </a:t>
            </a:r>
            <a:r>
              <a:rPr lang="en-US" dirty="0" smtClean="0"/>
              <a:t>Blister, dry. </a:t>
            </a:r>
            <a:endParaRPr lang="en-US" dirty="0" smtClean="0"/>
          </a:p>
          <a:p>
            <a:r>
              <a:rPr lang="en-US" dirty="0" smtClean="0"/>
              <a:t>Marble (white with black streaks due to </a:t>
            </a:r>
            <a:r>
              <a:rPr lang="en-US" dirty="0" err="1" smtClean="0"/>
              <a:t>thrombosed</a:t>
            </a:r>
            <a:r>
              <a:rPr lang="en-US" dirty="0" smtClean="0"/>
              <a:t> vessels) </a:t>
            </a:r>
            <a:r>
              <a:rPr lang="en-US" dirty="0" smtClean="0"/>
              <a:t>or leathery like appearance </a:t>
            </a:r>
          </a:p>
          <a:p>
            <a:r>
              <a:rPr lang="en-US" dirty="0" smtClean="0"/>
              <a:t>THROMBOSED VEINS</a:t>
            </a:r>
          </a:p>
          <a:p>
            <a:r>
              <a:rPr lang="en-US" dirty="0" smtClean="0"/>
              <a:t>Cause significant Scarring due inward growing and movement of the cells  </a:t>
            </a:r>
          </a:p>
          <a:p>
            <a:r>
              <a:rPr lang="en-US" dirty="0" smtClean="0"/>
              <a:t>NEEDS DEBRIDEMENT &amp; SKIN </a:t>
            </a:r>
            <a:r>
              <a:rPr lang="en-US" dirty="0" smtClean="0"/>
              <a:t>GRAFT, it will never heal alone.</a:t>
            </a:r>
            <a:endParaRPr lang="en-US" dirty="0" smtClean="0"/>
          </a:p>
        </p:txBody>
      </p:sp>
      <p:pic>
        <p:nvPicPr>
          <p:cNvPr id="4" name="Picture 3"/>
          <p:cNvPicPr>
            <a:picLocks noChangeAspect="1"/>
          </p:cNvPicPr>
          <p:nvPr/>
        </p:nvPicPr>
        <p:blipFill>
          <a:blip r:embed="rId2"/>
          <a:stretch>
            <a:fillRect/>
          </a:stretch>
        </p:blipFill>
        <p:spPr>
          <a:xfrm>
            <a:off x="5257800" y="5105400"/>
            <a:ext cx="3886200" cy="1752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US" dirty="0"/>
          </a:p>
        </p:txBody>
      </p:sp>
      <p:pic>
        <p:nvPicPr>
          <p:cNvPr id="4" name="Content Placeholder 3" descr="IMG_0065.JPG"/>
          <p:cNvPicPr>
            <a:picLocks noGrp="1" noChangeAspect="1"/>
          </p:cNvPicPr>
          <p:nvPr>
            <p:ph idx="1"/>
          </p:nvPr>
        </p:nvPicPr>
        <p:blipFill>
          <a:blip r:embed="rId2"/>
          <a:stretch>
            <a:fillRect/>
          </a:stretch>
        </p:blipFill>
        <p:spPr>
          <a:xfrm>
            <a:off x="0" y="1371600"/>
            <a:ext cx="4673600" cy="3665210"/>
          </a:xfrm>
        </p:spPr>
      </p:pic>
      <p:pic>
        <p:nvPicPr>
          <p:cNvPr id="5" name="Picture 4" descr="IMG_0066.JPG"/>
          <p:cNvPicPr>
            <a:picLocks noChangeAspect="1"/>
          </p:cNvPicPr>
          <p:nvPr/>
        </p:nvPicPr>
        <p:blipFill>
          <a:blip r:embed="rId3"/>
          <a:stretch>
            <a:fillRect/>
          </a:stretch>
        </p:blipFill>
        <p:spPr>
          <a:xfrm>
            <a:off x="4673600" y="1400175"/>
            <a:ext cx="4470400" cy="363663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260600" y="-38100"/>
            <a:ext cx="4622800" cy="6934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35200" y="-82550"/>
            <a:ext cx="4673600" cy="70231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Full Thickness (4</a:t>
            </a:r>
            <a:r>
              <a:rPr lang="en-US" baseline="30000" dirty="0" smtClean="0"/>
              <a:t>th</a:t>
            </a:r>
            <a:r>
              <a:rPr lang="en-US" dirty="0" smtClean="0"/>
              <a:t> Degree)</a:t>
            </a:r>
            <a:endParaRPr lang="en-US" dirty="0"/>
          </a:p>
        </p:txBody>
      </p:sp>
      <p:sp>
        <p:nvSpPr>
          <p:cNvPr id="3" name="Content Placeholder 2"/>
          <p:cNvSpPr>
            <a:spLocks noGrp="1"/>
          </p:cNvSpPr>
          <p:nvPr>
            <p:ph idx="1"/>
          </p:nvPr>
        </p:nvSpPr>
        <p:spPr/>
        <p:txBody>
          <a:bodyPr/>
          <a:lstStyle/>
          <a:p>
            <a:r>
              <a:rPr lang="en-US" dirty="0" smtClean="0"/>
              <a:t>Injury extends to the underlying structures </a:t>
            </a:r>
          </a:p>
          <a:p>
            <a:pPr lvl="1"/>
            <a:r>
              <a:rPr lang="en-US" dirty="0" smtClean="0"/>
              <a:t>Muscle, Fascia, </a:t>
            </a:r>
            <a:r>
              <a:rPr lang="en-US" dirty="0" smtClean="0"/>
              <a:t>Bone and fat. </a:t>
            </a:r>
            <a:endParaRPr lang="en-US" dirty="0" smtClean="0"/>
          </a:p>
          <a:p>
            <a:pPr lvl="1"/>
            <a:r>
              <a:rPr lang="en-US" dirty="0" smtClean="0"/>
              <a:t>Charring of the </a:t>
            </a:r>
            <a:r>
              <a:rPr lang="en-US" dirty="0" smtClean="0"/>
              <a:t>tissue</a:t>
            </a:r>
          </a:p>
          <a:p>
            <a:pPr lvl="1"/>
            <a:r>
              <a:rPr lang="en-US" dirty="0" smtClean="0"/>
              <a:t>Seen in electrical burns: they come with muscle </a:t>
            </a:r>
            <a:r>
              <a:rPr lang="en-US" dirty="0" err="1" smtClean="0"/>
              <a:t>tetany</a:t>
            </a:r>
            <a:r>
              <a:rPr lang="en-US" dirty="0" smtClean="0"/>
              <a:t> and cant let go of what they’re holding therefore you have to push them away from the electricity.</a:t>
            </a:r>
          </a:p>
          <a:p>
            <a:pPr lvl="1"/>
            <a:r>
              <a:rPr lang="en-US" dirty="0" smtClean="0"/>
              <a:t>Treated as third degree burns.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US" dirty="0"/>
          </a:p>
        </p:txBody>
      </p:sp>
      <p:pic>
        <p:nvPicPr>
          <p:cNvPr id="4" name="Content Placeholder 3" descr="IMGP2134.JPG"/>
          <p:cNvPicPr>
            <a:picLocks noGrp="1" noChangeAspect="1"/>
          </p:cNvPicPr>
          <p:nvPr>
            <p:ph idx="1"/>
          </p:nvPr>
        </p:nvPicPr>
        <p:blipFill>
          <a:blip r:embed="rId2"/>
          <a:stretch>
            <a:fillRect/>
          </a:stretch>
        </p:blipFill>
        <p:spPr>
          <a:xfrm>
            <a:off x="1502740" y="2044700"/>
            <a:ext cx="6138520" cy="4081463"/>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Determination of Burn Depth </a:t>
            </a:r>
            <a:endParaRPr lang="en-US" dirty="0"/>
          </a:p>
        </p:txBody>
      </p:sp>
      <p:sp>
        <p:nvSpPr>
          <p:cNvPr id="3" name="Content Placeholder 2"/>
          <p:cNvSpPr>
            <a:spLocks noGrp="1"/>
          </p:cNvSpPr>
          <p:nvPr>
            <p:ph idx="1"/>
          </p:nvPr>
        </p:nvSpPr>
        <p:spPr/>
        <p:txBody>
          <a:bodyPr/>
          <a:lstStyle/>
          <a:p>
            <a:r>
              <a:rPr lang="en-US" dirty="0" smtClean="0"/>
              <a:t>Mechanism </a:t>
            </a:r>
          </a:p>
          <a:p>
            <a:pPr lvl="1"/>
            <a:r>
              <a:rPr lang="en-US" dirty="0" smtClean="0"/>
              <a:t>Scald : Short Vs. Long </a:t>
            </a:r>
          </a:p>
          <a:p>
            <a:pPr lvl="1"/>
            <a:r>
              <a:rPr lang="en-US" dirty="0" smtClean="0"/>
              <a:t>Flame, Chemical , Electrical</a:t>
            </a:r>
          </a:p>
          <a:p>
            <a:r>
              <a:rPr lang="en-US" dirty="0" smtClean="0"/>
              <a:t>Appearance </a:t>
            </a:r>
          </a:p>
          <a:p>
            <a:pPr lvl="1"/>
            <a:r>
              <a:rPr lang="en-US" dirty="0" err="1" smtClean="0"/>
              <a:t>Erythema</a:t>
            </a:r>
            <a:r>
              <a:rPr lang="en-US" dirty="0" smtClean="0"/>
              <a:t>, Blister, </a:t>
            </a:r>
            <a:r>
              <a:rPr lang="en-US" dirty="0" err="1" smtClean="0"/>
              <a:t>Eschar</a:t>
            </a:r>
            <a:r>
              <a:rPr lang="en-US" dirty="0" smtClean="0"/>
              <a:t>, </a:t>
            </a:r>
            <a:r>
              <a:rPr lang="en-US" dirty="0" err="1" smtClean="0"/>
              <a:t>thrombosed</a:t>
            </a:r>
            <a:r>
              <a:rPr lang="en-US" dirty="0" smtClean="0"/>
              <a:t> veins</a:t>
            </a:r>
          </a:p>
          <a:p>
            <a:r>
              <a:rPr lang="en-US" dirty="0" smtClean="0"/>
              <a:t>Sensation </a:t>
            </a:r>
          </a:p>
          <a:p>
            <a:r>
              <a:rPr lang="en-US" dirty="0" smtClean="0"/>
              <a:t>Time to healing</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Epidemiology </a:t>
            </a:r>
            <a:endParaRPr lang="en-US" dirty="0"/>
          </a:p>
        </p:txBody>
      </p:sp>
      <p:sp>
        <p:nvSpPr>
          <p:cNvPr id="3" name="Content Placeholder 2"/>
          <p:cNvSpPr>
            <a:spLocks noGrp="1"/>
          </p:cNvSpPr>
          <p:nvPr>
            <p:ph sz="half" idx="2"/>
          </p:nvPr>
        </p:nvSpPr>
        <p:spPr>
          <a:xfrm>
            <a:off x="457200" y="1752600"/>
            <a:ext cx="4040188" cy="4591050"/>
          </a:xfrm>
        </p:spPr>
        <p:txBody>
          <a:bodyPr>
            <a:normAutofit fontScale="85000" lnSpcReduction="20000"/>
          </a:bodyPr>
          <a:lstStyle/>
          <a:p>
            <a:pPr lvl="0"/>
            <a:r>
              <a:rPr lang="en-US" dirty="0" smtClean="0"/>
              <a:t>Males&gt;Females </a:t>
            </a:r>
          </a:p>
          <a:p>
            <a:pPr lvl="0"/>
            <a:r>
              <a:rPr lang="en-US" dirty="0" smtClean="0"/>
              <a:t>2 peaks at :</a:t>
            </a:r>
          </a:p>
          <a:p>
            <a:pPr lvl="1"/>
            <a:r>
              <a:rPr lang="en-US" dirty="0" smtClean="0"/>
              <a:t>0 - 5yrs </a:t>
            </a:r>
          </a:p>
          <a:p>
            <a:pPr lvl="1"/>
            <a:r>
              <a:rPr lang="en-US" dirty="0" smtClean="0"/>
              <a:t>25 - 35yrs</a:t>
            </a:r>
          </a:p>
          <a:p>
            <a:r>
              <a:rPr lang="en-US" dirty="0" smtClean="0"/>
              <a:t>80% of burns are less than 20%TBSA</a:t>
            </a:r>
          </a:p>
          <a:p>
            <a:r>
              <a:rPr lang="en-US" dirty="0" smtClean="0"/>
              <a:t>Pediatrics </a:t>
            </a:r>
          </a:p>
          <a:p>
            <a:pPr lvl="1"/>
            <a:r>
              <a:rPr lang="en-US" dirty="0" smtClean="0"/>
              <a:t>Scald Burns &gt;80</a:t>
            </a:r>
            <a:r>
              <a:rPr lang="en-US" dirty="0" smtClean="0"/>
              <a:t>% by hot water. Superficial burn.</a:t>
            </a:r>
          </a:p>
          <a:p>
            <a:pPr lvl="1"/>
            <a:r>
              <a:rPr lang="en-US" dirty="0" smtClean="0"/>
              <a:t>Account for 45</a:t>
            </a:r>
            <a:r>
              <a:rPr lang="en-US" dirty="0" smtClean="0"/>
              <a:t>%-60% </a:t>
            </a:r>
            <a:r>
              <a:rPr lang="en-US" dirty="0" smtClean="0"/>
              <a:t>of Hospital Admission </a:t>
            </a:r>
          </a:p>
          <a:p>
            <a:pPr lvl="1"/>
            <a:r>
              <a:rPr lang="en-US" dirty="0" smtClean="0"/>
              <a:t>33%  due to child </a:t>
            </a:r>
            <a:r>
              <a:rPr lang="en-US" dirty="0" smtClean="0"/>
              <a:t>abuse. Don’t miss it. Therefore any kid with a burn </a:t>
            </a:r>
            <a:r>
              <a:rPr lang="en-US" dirty="0" smtClean="0"/>
              <a:t>you have to rule out child abuse.</a:t>
            </a:r>
            <a:r>
              <a:rPr lang="en-US" dirty="0" smtClean="0"/>
              <a:t> </a:t>
            </a:r>
            <a:endParaRPr lang="en-US" dirty="0" smtClean="0"/>
          </a:p>
          <a:p>
            <a:pPr lvl="1"/>
            <a:endParaRPr lang="en-US" dirty="0" smtClean="0"/>
          </a:p>
          <a:p>
            <a:endParaRPr lang="en-US" dirty="0"/>
          </a:p>
        </p:txBody>
      </p:sp>
      <p:sp>
        <p:nvSpPr>
          <p:cNvPr id="7" name="Content Placeholder 6"/>
          <p:cNvSpPr>
            <a:spLocks noGrp="1"/>
          </p:cNvSpPr>
          <p:nvPr>
            <p:ph sz="quarter" idx="4"/>
          </p:nvPr>
        </p:nvSpPr>
        <p:spPr>
          <a:xfrm>
            <a:off x="4645025" y="1752600"/>
            <a:ext cx="4041775" cy="4591050"/>
          </a:xfrm>
        </p:spPr>
        <p:txBody>
          <a:bodyPr>
            <a:normAutofit fontScale="77500" lnSpcReduction="20000"/>
          </a:bodyPr>
          <a:lstStyle/>
          <a:p>
            <a:pPr lvl="0"/>
            <a:r>
              <a:rPr lang="en-US" dirty="0" smtClean="0"/>
              <a:t>Elderly :</a:t>
            </a:r>
          </a:p>
          <a:p>
            <a:pPr lvl="1"/>
            <a:r>
              <a:rPr lang="en-US" dirty="0" smtClean="0"/>
              <a:t>Impaired mobility, poor coordination,  decrease awareness to pain</a:t>
            </a:r>
          </a:p>
          <a:p>
            <a:pPr lvl="1"/>
            <a:r>
              <a:rPr lang="en-US" dirty="0" smtClean="0"/>
              <a:t>Abuse/neglect </a:t>
            </a:r>
          </a:p>
          <a:p>
            <a:pPr lvl="0"/>
            <a:r>
              <a:rPr lang="en-US" dirty="0" smtClean="0"/>
              <a:t>Factors that </a:t>
            </a:r>
            <a:r>
              <a:rPr lang="en-US" dirty="0" err="1" smtClean="0">
                <a:latin typeface="Wingdings"/>
                <a:ea typeface="Wingdings"/>
                <a:cs typeface="Wingdings"/>
              </a:rPr>
              <a:t></a:t>
            </a:r>
            <a:r>
              <a:rPr lang="en-US" dirty="0" smtClean="0"/>
              <a:t> mortality :</a:t>
            </a:r>
          </a:p>
          <a:p>
            <a:pPr lvl="1"/>
            <a:r>
              <a:rPr lang="en-US" dirty="0" smtClean="0"/>
              <a:t>Age greater than 60</a:t>
            </a:r>
          </a:p>
          <a:p>
            <a:pPr lvl="1"/>
            <a:r>
              <a:rPr lang="en-US" dirty="0" smtClean="0"/>
              <a:t>Greater than 40% TBSA</a:t>
            </a:r>
          </a:p>
          <a:p>
            <a:pPr lvl="1"/>
            <a:r>
              <a:rPr lang="en-US" dirty="0" smtClean="0"/>
              <a:t>Inhalation </a:t>
            </a:r>
            <a:r>
              <a:rPr lang="en-US" dirty="0" smtClean="0"/>
              <a:t>injury</a:t>
            </a:r>
          </a:p>
          <a:p>
            <a:pPr lvl="1"/>
            <a:r>
              <a:rPr lang="en-US" dirty="0" smtClean="0"/>
              <a:t>Note: the older the patient and the greater the </a:t>
            </a:r>
            <a:r>
              <a:rPr lang="en-US" dirty="0" smtClean="0"/>
              <a:t>TBSA the higher the mortality. If all the above three are present the mortality rate is 95%. Calculate the mortality rate.</a:t>
            </a:r>
            <a:endParaRPr lang="en-US" dirty="0" smtClean="0"/>
          </a:p>
          <a:p>
            <a:r>
              <a:rPr lang="en-US" dirty="0" smtClean="0"/>
              <a:t>Alcohol is a common contributing factor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Prognosis </a:t>
            </a:r>
            <a:endParaRPr lang="en-US" dirty="0"/>
          </a:p>
        </p:txBody>
      </p:sp>
      <p:sp>
        <p:nvSpPr>
          <p:cNvPr id="3" name="Content Placeholder 2"/>
          <p:cNvSpPr>
            <a:spLocks noGrp="1"/>
          </p:cNvSpPr>
          <p:nvPr>
            <p:ph idx="1"/>
          </p:nvPr>
        </p:nvSpPr>
        <p:spPr>
          <a:xfrm>
            <a:off x="988358" y="2044700"/>
            <a:ext cx="8155642" cy="4081463"/>
          </a:xfrm>
        </p:spPr>
        <p:txBody>
          <a:bodyPr>
            <a:normAutofit fontScale="25000" lnSpcReduction="20000"/>
          </a:bodyPr>
          <a:lstStyle/>
          <a:p>
            <a:r>
              <a:rPr lang="en-US" sz="6400" dirty="0" smtClean="0"/>
              <a:t>Age, and General condition </a:t>
            </a:r>
          </a:p>
          <a:p>
            <a:r>
              <a:rPr lang="en-US" sz="6400" dirty="0" smtClean="0"/>
              <a:t>Extent of the Burn </a:t>
            </a:r>
          </a:p>
          <a:p>
            <a:pPr lvl="1"/>
            <a:r>
              <a:rPr lang="en-US" sz="6400" dirty="0" smtClean="0"/>
              <a:t>The TBSA the smaller the burn the better the prognosis, and vise versa</a:t>
            </a:r>
          </a:p>
          <a:p>
            <a:r>
              <a:rPr lang="en-US" sz="6400" dirty="0" smtClean="0"/>
              <a:t>Depth of the Burn </a:t>
            </a:r>
          </a:p>
          <a:p>
            <a:pPr lvl="1"/>
            <a:r>
              <a:rPr lang="en-US" sz="6400" dirty="0" smtClean="0"/>
              <a:t>Superficial burns heal with in 2 – 3 weeks </a:t>
            </a:r>
          </a:p>
          <a:p>
            <a:pPr lvl="1"/>
            <a:r>
              <a:rPr lang="en-US" sz="6400" dirty="0" smtClean="0"/>
              <a:t>The deeper the burn the higher the risk of infection </a:t>
            </a:r>
          </a:p>
          <a:p>
            <a:r>
              <a:rPr lang="en-US" sz="6400" dirty="0" smtClean="0"/>
              <a:t>Site of the Burn </a:t>
            </a:r>
          </a:p>
          <a:p>
            <a:pPr lvl="1"/>
            <a:r>
              <a:rPr lang="en-US" sz="6400" dirty="0" smtClean="0"/>
              <a:t>Due to appearance and functional </a:t>
            </a:r>
            <a:r>
              <a:rPr lang="en-US" sz="6400" dirty="0" smtClean="0"/>
              <a:t>impairment e.g. burn in the abdomen has better prognosis than in the hand or around the eyes. </a:t>
            </a:r>
            <a:endParaRPr lang="en-US" sz="6400" dirty="0" smtClean="0"/>
          </a:p>
          <a:p>
            <a:r>
              <a:rPr lang="en-US" sz="6400" dirty="0" smtClean="0"/>
              <a:t>Inhalation </a:t>
            </a:r>
            <a:r>
              <a:rPr lang="en-US" sz="6400" dirty="0" smtClean="0"/>
              <a:t>Injury, any respiratory problem will have a poor prognosis.</a:t>
            </a:r>
            <a:r>
              <a:rPr lang="en-US" dirty="0" smtClean="0"/>
              <a: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Burn Management </a:t>
            </a:r>
            <a:endParaRPr lang="en-US" dirty="0"/>
          </a:p>
        </p:txBody>
      </p:sp>
      <p:sp>
        <p:nvSpPr>
          <p:cNvPr id="3" name="Content Placeholder 2"/>
          <p:cNvSpPr>
            <a:spLocks noGrp="1"/>
          </p:cNvSpPr>
          <p:nvPr>
            <p:ph idx="1"/>
          </p:nvPr>
        </p:nvSpPr>
        <p:spPr>
          <a:xfrm>
            <a:off x="612775" y="2044700"/>
            <a:ext cx="7918449" cy="4508500"/>
          </a:xfrm>
        </p:spPr>
        <p:txBody>
          <a:bodyPr>
            <a:normAutofit lnSpcReduction="10000"/>
          </a:bodyPr>
          <a:lstStyle/>
          <a:p>
            <a:r>
              <a:rPr lang="en-US" dirty="0" smtClean="0"/>
              <a:t>First Aid </a:t>
            </a:r>
          </a:p>
          <a:p>
            <a:pPr lvl="1"/>
            <a:r>
              <a:rPr lang="en-US" dirty="0" smtClean="0"/>
              <a:t>Stop the burning process </a:t>
            </a:r>
          </a:p>
          <a:p>
            <a:pPr lvl="2"/>
            <a:r>
              <a:rPr lang="en-US" dirty="0" smtClean="0"/>
              <a:t>Victim should stay flat to avoid inhalation of smoke and </a:t>
            </a:r>
            <a:r>
              <a:rPr lang="en-US" dirty="0" smtClean="0"/>
              <a:t>fumes (remove the patient away from the fire) </a:t>
            </a:r>
            <a:endParaRPr lang="en-US" dirty="0" smtClean="0"/>
          </a:p>
          <a:p>
            <a:pPr lvl="2"/>
            <a:r>
              <a:rPr lang="en-US" dirty="0" smtClean="0"/>
              <a:t>Remove all burned clothes </a:t>
            </a:r>
          </a:p>
          <a:p>
            <a:pPr lvl="2"/>
            <a:r>
              <a:rPr lang="en-US" dirty="0" smtClean="0"/>
              <a:t>Apply cold water Vs. </a:t>
            </a:r>
            <a:r>
              <a:rPr lang="en-US" dirty="0" smtClean="0"/>
              <a:t>Hypothermia never apply anything that can cause contamination not even toothpaste. </a:t>
            </a:r>
            <a:endParaRPr lang="en-US" dirty="0" smtClean="0"/>
          </a:p>
          <a:p>
            <a:pPr lvl="1"/>
            <a:r>
              <a:rPr lang="en-US" dirty="0" smtClean="0"/>
              <a:t>Chemical </a:t>
            </a:r>
            <a:r>
              <a:rPr lang="en-US" dirty="0" smtClean="0"/>
              <a:t>Burns </a:t>
            </a:r>
            <a:endParaRPr lang="en-US" dirty="0" smtClean="0"/>
          </a:p>
          <a:p>
            <a:pPr lvl="2"/>
            <a:r>
              <a:rPr lang="en-US" dirty="0" smtClean="0"/>
              <a:t>Copious </a:t>
            </a:r>
            <a:r>
              <a:rPr lang="en-US" dirty="0" smtClean="0"/>
              <a:t>irrigation after removing the patients clothes (very imp)</a:t>
            </a:r>
          </a:p>
          <a:p>
            <a:pPr lvl="1"/>
            <a:r>
              <a:rPr lang="en-US" dirty="0" smtClean="0"/>
              <a:t>Electrical Burns </a:t>
            </a:r>
          </a:p>
          <a:p>
            <a:pPr lvl="2"/>
            <a:r>
              <a:rPr lang="en-US" dirty="0" smtClean="0"/>
              <a:t>Switch off the current, or by pushing the victim away from the current source with a non-conducting </a:t>
            </a:r>
            <a:r>
              <a:rPr lang="en-US" dirty="0" smtClean="0"/>
              <a:t>object as a wooden chair.   </a:t>
            </a:r>
            <a:endParaRPr lang="en-US" dirty="0" smtClean="0"/>
          </a:p>
          <a:p>
            <a:pPr lvl="2">
              <a:buNone/>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Burn Management </a:t>
            </a:r>
            <a:endParaRPr lang="en-US" dirty="0"/>
          </a:p>
        </p:txBody>
      </p:sp>
      <p:sp>
        <p:nvSpPr>
          <p:cNvPr id="3" name="Content Placeholder 2"/>
          <p:cNvSpPr>
            <a:spLocks noGrp="1"/>
          </p:cNvSpPr>
          <p:nvPr>
            <p:ph idx="1"/>
          </p:nvPr>
        </p:nvSpPr>
        <p:spPr/>
        <p:txBody>
          <a:bodyPr/>
          <a:lstStyle/>
          <a:p>
            <a:r>
              <a:rPr lang="en-US" dirty="0" smtClean="0"/>
              <a:t>Avoid Wound Contamination </a:t>
            </a:r>
          </a:p>
          <a:p>
            <a:pPr lvl="1"/>
            <a:r>
              <a:rPr lang="en-US" dirty="0" smtClean="0"/>
              <a:t>Burn must be covered with clean sheet </a:t>
            </a:r>
          </a:p>
          <a:p>
            <a:pPr lvl="1"/>
            <a:r>
              <a:rPr lang="en-US" dirty="0" smtClean="0"/>
              <a:t>Avoid using house hold items </a:t>
            </a:r>
          </a:p>
          <a:p>
            <a:pPr lvl="2"/>
            <a:r>
              <a:rPr lang="en-US" dirty="0" smtClean="0"/>
              <a:t>It might convert partial injury to a full thickness one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Burn Management </a:t>
            </a:r>
            <a:endParaRPr lang="en-US" dirty="0"/>
          </a:p>
        </p:txBody>
      </p:sp>
      <p:sp>
        <p:nvSpPr>
          <p:cNvPr id="3" name="Content Placeholder 2"/>
          <p:cNvSpPr>
            <a:spLocks noGrp="1"/>
          </p:cNvSpPr>
          <p:nvPr>
            <p:ph idx="1"/>
          </p:nvPr>
        </p:nvSpPr>
        <p:spPr>
          <a:xfrm>
            <a:off x="381000" y="2044700"/>
            <a:ext cx="7167284" cy="4081463"/>
          </a:xfrm>
        </p:spPr>
        <p:txBody>
          <a:bodyPr>
            <a:normAutofit fontScale="70000" lnSpcReduction="20000"/>
          </a:bodyPr>
          <a:lstStyle/>
          <a:p>
            <a:pPr lvl="0"/>
            <a:r>
              <a:rPr lang="en-US" dirty="0"/>
              <a:t>ABCs - Life preservation</a:t>
            </a:r>
          </a:p>
          <a:p>
            <a:pPr lvl="0"/>
            <a:r>
              <a:rPr lang="en-US" dirty="0" smtClean="0"/>
              <a:t>History</a:t>
            </a:r>
            <a:r>
              <a:rPr lang="en-US" dirty="0"/>
              <a:t>: </a:t>
            </a:r>
          </a:p>
          <a:p>
            <a:pPr lvl="3"/>
            <a:r>
              <a:rPr lang="en-US" dirty="0"/>
              <a:t>Agent of injury</a:t>
            </a:r>
          </a:p>
          <a:p>
            <a:pPr lvl="3"/>
            <a:r>
              <a:rPr lang="en-US" dirty="0"/>
              <a:t>Medical co-morbidities </a:t>
            </a:r>
          </a:p>
          <a:p>
            <a:pPr lvl="0"/>
            <a:r>
              <a:rPr lang="en-US" dirty="0"/>
              <a:t>Physical exam: 	</a:t>
            </a:r>
          </a:p>
          <a:p>
            <a:pPr lvl="3"/>
            <a:r>
              <a:rPr lang="en-US" dirty="0"/>
              <a:t>Inhalational component</a:t>
            </a:r>
            <a:r>
              <a:rPr lang="en-US" dirty="0" smtClean="0"/>
              <a:t>? You have to always rule it out </a:t>
            </a:r>
            <a:endParaRPr lang="en-US" dirty="0"/>
          </a:p>
          <a:p>
            <a:pPr lvl="3"/>
            <a:r>
              <a:rPr lang="en-US" dirty="0"/>
              <a:t>Estimation of </a:t>
            </a:r>
            <a:r>
              <a:rPr lang="en-US" dirty="0" smtClean="0"/>
              <a:t>depth</a:t>
            </a:r>
          </a:p>
          <a:p>
            <a:pPr lvl="3"/>
            <a:r>
              <a:rPr lang="en-US" dirty="0" smtClean="0"/>
              <a:t>Estimation of TBSA of </a:t>
            </a:r>
            <a:r>
              <a:rPr lang="en-US" dirty="0" smtClean="0"/>
              <a:t>burn</a:t>
            </a:r>
          </a:p>
          <a:p>
            <a:pPr lvl="3"/>
            <a:r>
              <a:rPr lang="en-US" dirty="0" smtClean="0"/>
              <a:t>The degree of the burn can be assessed with the aid of the chart.</a:t>
            </a:r>
            <a:r>
              <a:rPr lang="en-US" dirty="0" smtClean="0"/>
              <a:t>  </a:t>
            </a:r>
            <a:endParaRPr lang="en-US" dirty="0"/>
          </a:p>
          <a:p>
            <a:pPr lvl="0"/>
            <a:r>
              <a:rPr lang="en-US" dirty="0"/>
              <a:t>Determination: Severity of injury and triage/transfer</a:t>
            </a:r>
          </a:p>
          <a:p>
            <a:pPr lvl="0"/>
            <a:r>
              <a:rPr lang="en-US" dirty="0"/>
              <a:t>Irrigation and debridement of wounds</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1981200" y="1371600"/>
            <a:ext cx="5480050" cy="54864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981200" y="1219200"/>
            <a:ext cx="5467350" cy="5638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7918450" cy="788894"/>
          </a:xfrm>
        </p:spPr>
        <p:txBody>
          <a:bodyPr/>
          <a:lstStyle/>
          <a:p>
            <a:r>
              <a:rPr lang="en-US" dirty="0" smtClean="0"/>
              <a:t>Transfer Criteria</a:t>
            </a:r>
            <a:endParaRPr lang="en-US" dirty="0"/>
          </a:p>
        </p:txBody>
      </p:sp>
      <p:pic>
        <p:nvPicPr>
          <p:cNvPr id="8" name="Picture 7"/>
          <p:cNvPicPr>
            <a:picLocks noChangeAspect="1"/>
          </p:cNvPicPr>
          <p:nvPr/>
        </p:nvPicPr>
        <p:blipFill>
          <a:blip r:embed="rId2"/>
          <a:stretch>
            <a:fillRect/>
          </a:stretch>
        </p:blipFill>
        <p:spPr>
          <a:xfrm>
            <a:off x="838200" y="685799"/>
            <a:ext cx="6781800" cy="5156537"/>
          </a:xfrm>
          <a:prstGeom prst="rect">
            <a:avLst/>
          </a:prstGeom>
        </p:spPr>
      </p:pic>
      <p:sp>
        <p:nvSpPr>
          <p:cNvPr id="5" name="TextBox 4"/>
          <p:cNvSpPr txBox="1"/>
          <p:nvPr/>
        </p:nvSpPr>
        <p:spPr>
          <a:xfrm>
            <a:off x="0" y="5842337"/>
            <a:ext cx="9144000" cy="923330"/>
          </a:xfrm>
          <a:prstGeom prst="rect">
            <a:avLst/>
          </a:prstGeom>
          <a:noFill/>
        </p:spPr>
        <p:txBody>
          <a:bodyPr wrap="square" rtlCol="0">
            <a:spAutoFit/>
          </a:bodyPr>
          <a:lstStyle/>
          <a:p>
            <a:r>
              <a:rPr lang="en-US" dirty="0" smtClean="0"/>
              <a:t>Plus any inhalational burn or circumferential 3</a:t>
            </a:r>
            <a:r>
              <a:rPr lang="en-US" baseline="30000" dirty="0" smtClean="0"/>
              <a:t>rd</a:t>
            </a:r>
            <a:r>
              <a:rPr lang="en-US" dirty="0" smtClean="0"/>
              <a:t> degree burns because we worry about the development of compartment syndrome because the </a:t>
            </a:r>
            <a:r>
              <a:rPr lang="en-US" dirty="0" err="1" smtClean="0"/>
              <a:t>eschar</a:t>
            </a:r>
            <a:r>
              <a:rPr lang="en-US" dirty="0" smtClean="0"/>
              <a:t> is not expandable.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Inhalation Injuries </a:t>
            </a:r>
            <a:endParaRPr lang="en-US" dirty="0"/>
          </a:p>
        </p:txBody>
      </p:sp>
      <p:sp>
        <p:nvSpPr>
          <p:cNvPr id="3" name="Content Placeholder 2"/>
          <p:cNvSpPr>
            <a:spLocks noGrp="1"/>
          </p:cNvSpPr>
          <p:nvPr>
            <p:ph idx="1"/>
          </p:nvPr>
        </p:nvSpPr>
        <p:spPr/>
        <p:txBody>
          <a:bodyPr>
            <a:normAutofit fontScale="70000" lnSpcReduction="20000"/>
          </a:bodyPr>
          <a:lstStyle/>
          <a:p>
            <a:pPr lvl="0"/>
            <a:r>
              <a:rPr lang="en-CA" dirty="0" smtClean="0"/>
              <a:t>The mechanisms of inhalation injury can be divided into three broad areas</a:t>
            </a:r>
            <a:endParaRPr lang="en-US" dirty="0" smtClean="0"/>
          </a:p>
          <a:p>
            <a:pPr lvl="1"/>
            <a:r>
              <a:rPr lang="en-CA" dirty="0" smtClean="0"/>
              <a:t>Inhalation of products of combustion</a:t>
            </a:r>
            <a:endParaRPr lang="en-US" dirty="0" smtClean="0"/>
          </a:p>
          <a:p>
            <a:pPr lvl="1"/>
            <a:r>
              <a:rPr lang="en-CA" dirty="0" smtClean="0"/>
              <a:t>Carbon monoxide inhalation</a:t>
            </a:r>
            <a:endParaRPr lang="en-US" dirty="0" smtClean="0"/>
          </a:p>
          <a:p>
            <a:pPr lvl="1"/>
            <a:r>
              <a:rPr lang="en-CA" dirty="0" smtClean="0"/>
              <a:t>Direct thermal injury to the upper aero-digestive </a:t>
            </a:r>
            <a:r>
              <a:rPr lang="en-CA" dirty="0" smtClean="0"/>
              <a:t>tract (mechanical)</a:t>
            </a:r>
          </a:p>
          <a:p>
            <a:r>
              <a:rPr lang="en-CA" dirty="0" smtClean="0"/>
              <a:t>Suspect inhalation injury if:</a:t>
            </a:r>
            <a:endParaRPr lang="en-US" dirty="0" smtClean="0"/>
          </a:p>
          <a:p>
            <a:pPr lvl="1"/>
            <a:r>
              <a:rPr lang="en-CA" dirty="0" smtClean="0"/>
              <a:t>Flame burn in a closed space</a:t>
            </a:r>
            <a:endParaRPr lang="en-US" dirty="0" smtClean="0"/>
          </a:p>
          <a:p>
            <a:pPr lvl="1"/>
            <a:r>
              <a:rPr lang="en-CA" dirty="0" smtClean="0"/>
              <a:t>Singed  (burned) nasal hair</a:t>
            </a:r>
            <a:endParaRPr lang="en-US" dirty="0" smtClean="0"/>
          </a:p>
          <a:p>
            <a:pPr lvl="1"/>
            <a:r>
              <a:rPr lang="en-CA" dirty="0" smtClean="0"/>
              <a:t>Facial or </a:t>
            </a:r>
            <a:r>
              <a:rPr lang="en-CA" dirty="0" err="1" smtClean="0"/>
              <a:t>oropharyngeal</a:t>
            </a:r>
            <a:r>
              <a:rPr lang="en-CA" dirty="0" smtClean="0"/>
              <a:t> burns</a:t>
            </a:r>
            <a:endParaRPr lang="en-US" dirty="0" smtClean="0"/>
          </a:p>
          <a:p>
            <a:pPr lvl="1"/>
            <a:r>
              <a:rPr lang="en-CA" dirty="0" smtClean="0"/>
              <a:t>Expectoration of carbonaceous (blackish) sputum</a:t>
            </a:r>
            <a:endParaRPr lang="en-US" dirty="0" smtClean="0"/>
          </a:p>
          <a:p>
            <a:pPr lvl="1"/>
            <a:r>
              <a:rPr lang="en-CA" dirty="0" smtClean="0"/>
              <a:t>Signs of upper respiratory obstruction—such as crowing, dyspnoea, cough,  </a:t>
            </a:r>
            <a:r>
              <a:rPr lang="en-CA" dirty="0" err="1" smtClean="0"/>
              <a:t>stridor</a:t>
            </a:r>
            <a:r>
              <a:rPr lang="en-CA" dirty="0" smtClean="0"/>
              <a:t>, or air </a:t>
            </a:r>
            <a:r>
              <a:rPr lang="en-CA" dirty="0" smtClean="0"/>
              <a:t>hunger</a:t>
            </a:r>
          </a:p>
          <a:p>
            <a:pPr lvl="1"/>
            <a:r>
              <a:rPr lang="en-CA" dirty="0" smtClean="0"/>
              <a:t>Hoarseness of the voice because of vocal cord involvement or any mucosal or tongue involvement.</a:t>
            </a:r>
          </a:p>
          <a:p>
            <a:pPr lvl="1"/>
            <a:r>
              <a:rPr lang="en-CA" dirty="0" smtClean="0"/>
              <a:t>Cyanosis. </a:t>
            </a:r>
            <a:endParaRPr lang="en-US" dirty="0" smtClean="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inhalational injury</a:t>
            </a:r>
            <a:endParaRPr lang="en-US" dirty="0"/>
          </a:p>
        </p:txBody>
      </p:sp>
      <p:sp>
        <p:nvSpPr>
          <p:cNvPr id="3" name="Content Placeholder 2"/>
          <p:cNvSpPr>
            <a:spLocks noGrp="1"/>
          </p:cNvSpPr>
          <p:nvPr>
            <p:ph idx="1"/>
          </p:nvPr>
        </p:nvSpPr>
        <p:spPr/>
        <p:txBody>
          <a:bodyPr/>
          <a:lstStyle/>
          <a:p>
            <a:r>
              <a:rPr lang="en-US" dirty="0" smtClean="0"/>
              <a:t>Must </a:t>
            </a:r>
            <a:r>
              <a:rPr lang="en-US" dirty="0" err="1" smtClean="0"/>
              <a:t>intubate</a:t>
            </a:r>
            <a:r>
              <a:rPr lang="en-US" dirty="0" smtClean="0"/>
              <a:t> immediately and not only I.V fluid replacement because the airway edema will progress which will lead to airway obstruction requiring </a:t>
            </a:r>
            <a:r>
              <a:rPr lang="en-US" dirty="0" err="1" smtClean="0"/>
              <a:t>tracheo-stomy</a:t>
            </a:r>
            <a:r>
              <a:rPr lang="en-US" dirty="0" smtClean="0"/>
              <a:t> which cannot always be done and the patient might die.</a:t>
            </a:r>
          </a:p>
          <a:p>
            <a:r>
              <a:rPr lang="en-US" dirty="0" smtClean="0"/>
              <a:t>Therefore false unnecessary intubation is better than not </a:t>
            </a:r>
            <a:r>
              <a:rPr lang="en-US" dirty="0" err="1" smtClean="0"/>
              <a:t>intubating</a:t>
            </a:r>
            <a:r>
              <a:rPr lang="en-US" dirty="0" smtClean="0"/>
              <a:t> at all.</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acial Burn.jpg"/>
          <p:cNvPicPr>
            <a:picLocks noGrp="1" noChangeAspect="1"/>
          </p:cNvPicPr>
          <p:nvPr>
            <p:ph idx="1"/>
          </p:nvPr>
        </p:nvPicPr>
        <p:blipFill>
          <a:blip r:embed="rId2"/>
          <a:stretch>
            <a:fillRect/>
          </a:stretch>
        </p:blipFill>
        <p:spPr>
          <a:xfrm>
            <a:off x="0" y="1"/>
            <a:ext cx="9144000" cy="6960572"/>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Burns</a:t>
            </a:r>
            <a:endParaRPr lang="en-US" dirty="0"/>
          </a:p>
        </p:txBody>
      </p:sp>
      <p:sp>
        <p:nvSpPr>
          <p:cNvPr id="3" name="Content Placeholder 2"/>
          <p:cNvSpPr>
            <a:spLocks noGrp="1"/>
          </p:cNvSpPr>
          <p:nvPr>
            <p:ph idx="1"/>
          </p:nvPr>
        </p:nvSpPr>
        <p:spPr>
          <a:xfrm>
            <a:off x="612775" y="2044700"/>
            <a:ext cx="7918449" cy="4081463"/>
          </a:xfrm>
        </p:spPr>
        <p:txBody>
          <a:bodyPr>
            <a:normAutofit fontScale="92500"/>
          </a:bodyPr>
          <a:lstStyle/>
          <a:p>
            <a:r>
              <a:rPr lang="en-US" dirty="0" smtClean="0"/>
              <a:t>Scalds (hot liquids) </a:t>
            </a:r>
            <a:r>
              <a:rPr lang="en-US" dirty="0" err="1" smtClean="0">
                <a:sym typeface="Wingdings"/>
              </a:rPr>
              <a:t></a:t>
            </a:r>
            <a:r>
              <a:rPr lang="en-US" dirty="0" smtClean="0">
                <a:sym typeface="Wingdings"/>
              </a:rPr>
              <a:t> most common type in children</a:t>
            </a:r>
          </a:p>
          <a:p>
            <a:r>
              <a:rPr lang="en-US" dirty="0" smtClean="0">
                <a:sym typeface="Wingdings"/>
              </a:rPr>
              <a:t>Flame (thermal)  </a:t>
            </a:r>
            <a:r>
              <a:rPr lang="en-US" dirty="0" err="1" smtClean="0">
                <a:sym typeface="Wingdings"/>
              </a:rPr>
              <a:t></a:t>
            </a:r>
            <a:r>
              <a:rPr lang="en-US" dirty="0" smtClean="0">
                <a:sym typeface="Wingdings"/>
              </a:rPr>
              <a:t> most common in adults</a:t>
            </a:r>
          </a:p>
          <a:p>
            <a:r>
              <a:rPr lang="en-US" dirty="0" smtClean="0">
                <a:sym typeface="Wingdings"/>
              </a:rPr>
              <a:t>Electrical</a:t>
            </a:r>
          </a:p>
          <a:p>
            <a:r>
              <a:rPr lang="en-US" dirty="0" smtClean="0">
                <a:sym typeface="Wingdings"/>
              </a:rPr>
              <a:t>Chemical</a:t>
            </a:r>
          </a:p>
          <a:p>
            <a:r>
              <a:rPr lang="en-US" dirty="0" smtClean="0">
                <a:sym typeface="Wingdings"/>
              </a:rPr>
              <a:t>Frictional</a:t>
            </a:r>
          </a:p>
          <a:p>
            <a:r>
              <a:rPr lang="en-US" dirty="0" smtClean="0">
                <a:sym typeface="Wingdings"/>
              </a:rPr>
              <a:t>Flash</a:t>
            </a:r>
          </a:p>
          <a:p>
            <a:r>
              <a:rPr lang="en-US" dirty="0" smtClean="0">
                <a:sym typeface="Wingdings"/>
              </a:rPr>
              <a:t>Contact</a:t>
            </a:r>
          </a:p>
          <a:p>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4" y="582706"/>
            <a:ext cx="8531225" cy="788894"/>
          </a:xfrm>
        </p:spPr>
        <p:txBody>
          <a:bodyPr>
            <a:normAutofit/>
          </a:bodyPr>
          <a:lstStyle/>
          <a:p>
            <a:pPr algn="l"/>
            <a:r>
              <a:rPr lang="en-US" dirty="0" smtClean="0"/>
              <a:t>Inhalation Injury / CO</a:t>
            </a:r>
            <a:endParaRPr lang="en-US" dirty="0"/>
          </a:p>
        </p:txBody>
      </p:sp>
      <p:sp>
        <p:nvSpPr>
          <p:cNvPr id="3" name="Content Placeholder 2"/>
          <p:cNvSpPr>
            <a:spLocks noGrp="1"/>
          </p:cNvSpPr>
          <p:nvPr>
            <p:ph sz="half" idx="1"/>
          </p:nvPr>
        </p:nvSpPr>
        <p:spPr>
          <a:xfrm>
            <a:off x="632012" y="2057400"/>
            <a:ext cx="4644076" cy="4068763"/>
          </a:xfrm>
        </p:spPr>
        <p:txBody>
          <a:bodyPr>
            <a:normAutofit fontScale="62500" lnSpcReduction="20000"/>
          </a:bodyPr>
          <a:lstStyle/>
          <a:p>
            <a:r>
              <a:rPr lang="en-CA" sz="2909" dirty="0" smtClean="0"/>
              <a:t>Odourless, tasteless gas</a:t>
            </a:r>
            <a:endParaRPr lang="en-US" sz="2909" dirty="0" smtClean="0"/>
          </a:p>
          <a:p>
            <a:pPr lvl="0"/>
            <a:r>
              <a:rPr lang="en-CA" sz="2909" dirty="0" smtClean="0"/>
              <a:t>Impairs tissue oxygenation by preferentially binding to </a:t>
            </a:r>
            <a:r>
              <a:rPr lang="en-CA" sz="2909" dirty="0" err="1" smtClean="0"/>
              <a:t>Hgb</a:t>
            </a:r>
            <a:r>
              <a:rPr lang="en-CA" sz="2909" dirty="0" smtClean="0"/>
              <a:t> </a:t>
            </a:r>
            <a:endParaRPr lang="en-US" sz="2909" dirty="0" smtClean="0"/>
          </a:p>
          <a:p>
            <a:pPr lvl="0"/>
            <a:r>
              <a:rPr lang="en-CA" sz="2909" dirty="0" smtClean="0"/>
              <a:t>Affinity 240 times that of oxygen</a:t>
            </a:r>
            <a:endParaRPr lang="en-US" sz="2909" dirty="0" smtClean="0"/>
          </a:p>
          <a:p>
            <a:pPr lvl="0"/>
            <a:r>
              <a:rPr lang="en-CA" sz="2909" dirty="0" smtClean="0"/>
              <a:t>shifts the </a:t>
            </a:r>
            <a:r>
              <a:rPr lang="en-CA" sz="2909" dirty="0" err="1" smtClean="0"/>
              <a:t>Hb</a:t>
            </a:r>
            <a:r>
              <a:rPr lang="en-CA" sz="2909" dirty="0" smtClean="0"/>
              <a:t> dissociation curve to the left decreasing O2 </a:t>
            </a:r>
            <a:r>
              <a:rPr lang="en-CA" sz="2909" dirty="0" smtClean="0"/>
              <a:t>delivery</a:t>
            </a:r>
          </a:p>
          <a:p>
            <a:pPr lvl="0"/>
            <a:r>
              <a:rPr lang="en-CA" sz="2909" dirty="0" smtClean="0"/>
              <a:t>When you ask for ABG you have to request for CO levels.</a:t>
            </a:r>
            <a:endParaRPr lang="en-US" sz="2909" dirty="0" smtClean="0"/>
          </a:p>
          <a:p>
            <a:pPr lvl="0">
              <a:buNone/>
            </a:pPr>
            <a:r>
              <a:rPr lang="en-CA" dirty="0" smtClean="0"/>
              <a:t> </a:t>
            </a:r>
            <a:endParaRPr lang="en-US" dirty="0" smtClean="0"/>
          </a:p>
          <a:p>
            <a:pPr>
              <a:buNone/>
            </a:pPr>
            <a:r>
              <a:rPr lang="en-CA" dirty="0" smtClean="0"/>
              <a:t> </a:t>
            </a:r>
            <a:endParaRPr lang="en-US" sz="4000" dirty="0" smtClean="0"/>
          </a:p>
        </p:txBody>
      </p:sp>
      <p:sp>
        <p:nvSpPr>
          <p:cNvPr id="4" name="Content Placeholder 3"/>
          <p:cNvSpPr>
            <a:spLocks noGrp="1"/>
          </p:cNvSpPr>
          <p:nvPr>
            <p:ph sz="half" idx="2"/>
          </p:nvPr>
        </p:nvSpPr>
        <p:spPr>
          <a:xfrm>
            <a:off x="5276088" y="2057400"/>
            <a:ext cx="3867912" cy="4068763"/>
          </a:xfrm>
        </p:spPr>
        <p:txBody>
          <a:bodyPr>
            <a:normAutofit fontScale="62500" lnSpcReduction="20000"/>
          </a:bodyPr>
          <a:lstStyle/>
          <a:p>
            <a:pPr lvl="0"/>
            <a:r>
              <a:rPr lang="en-CA" sz="2880" dirty="0" smtClean="0"/>
              <a:t>Signs include: </a:t>
            </a:r>
            <a:endParaRPr lang="en-US" sz="2880" dirty="0" smtClean="0"/>
          </a:p>
          <a:p>
            <a:pPr lvl="1"/>
            <a:r>
              <a:rPr lang="en-CA" sz="2880" dirty="0" smtClean="0"/>
              <a:t>Headache</a:t>
            </a:r>
            <a:endParaRPr lang="en-US" sz="2880" dirty="0" smtClean="0"/>
          </a:p>
          <a:p>
            <a:pPr lvl="1"/>
            <a:r>
              <a:rPr lang="en-CA" sz="2880" dirty="0" smtClean="0"/>
              <a:t>cherry red lips</a:t>
            </a:r>
            <a:endParaRPr lang="en-US" sz="2880" dirty="0" smtClean="0"/>
          </a:p>
          <a:p>
            <a:pPr lvl="1"/>
            <a:r>
              <a:rPr lang="en-CA" sz="2880" dirty="0" smtClean="0"/>
              <a:t>arrhythmias</a:t>
            </a:r>
            <a:endParaRPr lang="en-US" sz="2880" dirty="0" smtClean="0"/>
          </a:p>
          <a:p>
            <a:pPr lvl="1"/>
            <a:r>
              <a:rPr lang="en-CA" sz="2880" dirty="0" smtClean="0"/>
              <a:t>acidosis</a:t>
            </a:r>
            <a:endParaRPr lang="en-US" sz="2880" dirty="0" smtClean="0"/>
          </a:p>
          <a:p>
            <a:pPr lvl="1"/>
            <a:r>
              <a:rPr lang="en-CA" sz="2880" dirty="0" smtClean="0"/>
              <a:t>seizures</a:t>
            </a:r>
            <a:endParaRPr lang="en-US" sz="2880" dirty="0" smtClean="0"/>
          </a:p>
          <a:p>
            <a:pPr lvl="1"/>
            <a:r>
              <a:rPr lang="en-CA" sz="2880" dirty="0" smtClean="0"/>
              <a:t>LOC </a:t>
            </a:r>
            <a:endParaRPr lang="en-US" sz="2880" dirty="0" smtClean="0"/>
          </a:p>
          <a:p>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US" dirty="0" smtClean="0"/>
              <a:t>Inhalation Injury </a:t>
            </a:r>
            <a:br>
              <a:rPr lang="en-US" dirty="0" smtClean="0"/>
            </a:br>
            <a:r>
              <a:rPr lang="en-US" dirty="0" smtClean="0"/>
              <a:t>Carbon Monoxide </a:t>
            </a:r>
            <a:endParaRPr lang="en-US" dirty="0"/>
          </a:p>
        </p:txBody>
      </p:sp>
      <p:sp>
        <p:nvSpPr>
          <p:cNvPr id="7" name="Content Placeholder 6"/>
          <p:cNvSpPr>
            <a:spLocks noGrp="1"/>
          </p:cNvSpPr>
          <p:nvPr>
            <p:ph idx="1"/>
          </p:nvPr>
        </p:nvSpPr>
        <p:spPr/>
        <p:txBody>
          <a:bodyPr>
            <a:normAutofit/>
          </a:bodyPr>
          <a:lstStyle/>
          <a:p>
            <a:endParaRPr lang="en-US" dirty="0"/>
          </a:p>
        </p:txBody>
      </p:sp>
      <p:graphicFrame>
        <p:nvGraphicFramePr>
          <p:cNvPr id="8" name="Table 7"/>
          <p:cNvGraphicFramePr>
            <a:graphicFrameLocks noGrp="1"/>
          </p:cNvGraphicFramePr>
          <p:nvPr/>
        </p:nvGraphicFramePr>
        <p:xfrm>
          <a:off x="301625" y="2438400"/>
          <a:ext cx="8229600" cy="3279139"/>
        </p:xfrm>
        <a:graphic>
          <a:graphicData uri="http://schemas.openxmlformats.org/drawingml/2006/table">
            <a:tbl>
              <a:tblPr firstRow="1" bandRow="1">
                <a:tableStyleId>{B301B821-A1FF-4177-AEE7-76D212191A09}</a:tableStyleId>
              </a:tblPr>
              <a:tblGrid>
                <a:gridCol w="2057400"/>
                <a:gridCol w="6172200"/>
              </a:tblGrid>
              <a:tr h="838199">
                <a:tc>
                  <a:txBody>
                    <a:bodyPr/>
                    <a:lstStyle/>
                    <a:p>
                      <a:r>
                        <a:rPr lang="en-US" sz="3200" dirty="0" smtClean="0"/>
                        <a:t>Co Level </a:t>
                      </a:r>
                      <a:endParaRPr lang="en-US" sz="3200" dirty="0"/>
                    </a:p>
                  </a:txBody>
                  <a:tcPr/>
                </a:tc>
                <a:tc>
                  <a:txBody>
                    <a:bodyPr/>
                    <a:lstStyle/>
                    <a:p>
                      <a:r>
                        <a:rPr lang="en-US" sz="3200" dirty="0" smtClean="0"/>
                        <a:t>Symptoms</a:t>
                      </a:r>
                      <a:r>
                        <a:rPr lang="en-US" dirty="0" smtClean="0"/>
                        <a:t> </a:t>
                      </a:r>
                      <a:endParaRPr lang="en-US" dirty="0"/>
                    </a:p>
                  </a:txBody>
                  <a:tcPr/>
                </a:tc>
              </a:tr>
              <a:tr h="370840">
                <a:tc>
                  <a:txBody>
                    <a:bodyPr/>
                    <a:lstStyle/>
                    <a:p>
                      <a:r>
                        <a:rPr lang="en-US" dirty="0" smtClean="0"/>
                        <a:t>0 - 5</a:t>
                      </a:r>
                      <a:endParaRPr lang="en-US" dirty="0"/>
                    </a:p>
                  </a:txBody>
                  <a:tcPr/>
                </a:tc>
                <a:tc>
                  <a:txBody>
                    <a:bodyPr/>
                    <a:lstStyle/>
                    <a:p>
                      <a:r>
                        <a:rPr lang="en-US" dirty="0" smtClean="0"/>
                        <a:t>Normal Value </a:t>
                      </a:r>
                      <a:endParaRPr lang="en-US" dirty="0"/>
                    </a:p>
                  </a:txBody>
                  <a:tcPr/>
                </a:tc>
              </a:tr>
              <a:tr h="370840">
                <a:tc>
                  <a:txBody>
                    <a:bodyPr/>
                    <a:lstStyle/>
                    <a:p>
                      <a:r>
                        <a:rPr lang="en-US" dirty="0" smtClean="0"/>
                        <a:t>15</a:t>
                      </a:r>
                      <a:r>
                        <a:rPr lang="en-US" baseline="0" dirty="0" smtClean="0"/>
                        <a:t> - 20</a:t>
                      </a:r>
                      <a:endParaRPr lang="en-US" dirty="0"/>
                    </a:p>
                  </a:txBody>
                  <a:tcPr/>
                </a:tc>
                <a:tc>
                  <a:txBody>
                    <a:bodyPr/>
                    <a:lstStyle/>
                    <a:p>
                      <a:r>
                        <a:rPr lang="en-US" dirty="0" smtClean="0"/>
                        <a:t>Headache, Confusion </a:t>
                      </a:r>
                      <a:endParaRPr lang="en-US" dirty="0"/>
                    </a:p>
                  </a:txBody>
                  <a:tcPr/>
                </a:tc>
              </a:tr>
              <a:tr h="528320">
                <a:tc>
                  <a:txBody>
                    <a:bodyPr/>
                    <a:lstStyle/>
                    <a:p>
                      <a:r>
                        <a:rPr lang="en-US" dirty="0" smtClean="0"/>
                        <a:t>20 – 40 </a:t>
                      </a:r>
                      <a:endParaRPr lang="en-US" dirty="0"/>
                    </a:p>
                  </a:txBody>
                  <a:tcPr/>
                </a:tc>
                <a:tc>
                  <a:txBody>
                    <a:bodyPr/>
                    <a:lstStyle/>
                    <a:p>
                      <a:r>
                        <a:rPr lang="en-US" dirty="0" smtClean="0"/>
                        <a:t>Disorientation,</a:t>
                      </a:r>
                      <a:r>
                        <a:rPr lang="en-US" baseline="0" dirty="0" smtClean="0"/>
                        <a:t> Fatigue, Nausea&lt; Visual </a:t>
                      </a:r>
                      <a:r>
                        <a:rPr lang="en-US" baseline="0" dirty="0" smtClean="0"/>
                        <a:t>Changes (red tongue and blue extremities)  </a:t>
                      </a:r>
                      <a:endParaRPr lang="en-US" dirty="0"/>
                    </a:p>
                  </a:txBody>
                  <a:tcPr/>
                </a:tc>
              </a:tr>
              <a:tr h="370840">
                <a:tc>
                  <a:txBody>
                    <a:bodyPr/>
                    <a:lstStyle/>
                    <a:p>
                      <a:r>
                        <a:rPr lang="en-US" dirty="0" smtClean="0"/>
                        <a:t>40 – 60 </a:t>
                      </a:r>
                      <a:endParaRPr lang="en-US" dirty="0"/>
                    </a:p>
                  </a:txBody>
                  <a:tcPr/>
                </a:tc>
                <a:tc>
                  <a:txBody>
                    <a:bodyPr/>
                    <a:lstStyle/>
                    <a:p>
                      <a:r>
                        <a:rPr lang="en-US" dirty="0" smtClean="0"/>
                        <a:t>Hallucinations, Coma&lt; Shock </a:t>
                      </a:r>
                      <a:endParaRPr lang="en-US" dirty="0"/>
                    </a:p>
                  </a:txBody>
                  <a:tcPr/>
                </a:tc>
              </a:tr>
              <a:tr h="683260">
                <a:tc>
                  <a:txBody>
                    <a:bodyPr/>
                    <a:lstStyle/>
                    <a:p>
                      <a:r>
                        <a:rPr lang="en-US" dirty="0" smtClean="0"/>
                        <a:t>60 or above </a:t>
                      </a:r>
                      <a:endParaRPr lang="en-US" dirty="0"/>
                    </a:p>
                  </a:txBody>
                  <a:tcPr/>
                </a:tc>
                <a:tc>
                  <a:txBody>
                    <a:bodyPr/>
                    <a:lstStyle/>
                    <a:p>
                      <a:r>
                        <a:rPr lang="en-US" dirty="0" smtClean="0"/>
                        <a:t>Mortality &gt;50% </a:t>
                      </a:r>
                      <a:endParaRPr lang="en-US" dirty="0"/>
                    </a:p>
                  </a:txBody>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Inhalation Injury </a:t>
            </a:r>
            <a:br>
              <a:rPr lang="en-US" dirty="0" smtClean="0"/>
            </a:br>
            <a:r>
              <a:rPr lang="en-US" dirty="0" smtClean="0"/>
              <a:t>Carbon Monoxide </a:t>
            </a:r>
            <a:endParaRPr lang="en-US" dirty="0"/>
          </a:p>
        </p:txBody>
      </p:sp>
      <p:sp>
        <p:nvSpPr>
          <p:cNvPr id="4" name="Content Placeholder 3"/>
          <p:cNvSpPr>
            <a:spLocks noGrp="1"/>
          </p:cNvSpPr>
          <p:nvPr>
            <p:ph sz="half" idx="1"/>
          </p:nvPr>
        </p:nvSpPr>
        <p:spPr/>
        <p:txBody>
          <a:bodyPr>
            <a:normAutofit/>
          </a:bodyPr>
          <a:lstStyle/>
          <a:p>
            <a:r>
              <a:rPr lang="en-CA" dirty="0" smtClean="0"/>
              <a:t>Treatment</a:t>
            </a:r>
            <a:r>
              <a:rPr lang="en-CA" u="sng" dirty="0" smtClean="0"/>
              <a:t> </a:t>
            </a:r>
            <a:endParaRPr lang="en-US" dirty="0" smtClean="0"/>
          </a:p>
          <a:p>
            <a:pPr lvl="1"/>
            <a:r>
              <a:rPr lang="en-CA" dirty="0" smtClean="0"/>
              <a:t>100 % </a:t>
            </a:r>
            <a:r>
              <a:rPr lang="en-CA" dirty="0" smtClean="0"/>
              <a:t>O2 by nasal </a:t>
            </a:r>
            <a:r>
              <a:rPr lang="en-CA" dirty="0" err="1" smtClean="0"/>
              <a:t>cannula</a:t>
            </a:r>
            <a:r>
              <a:rPr lang="en-CA" dirty="0" smtClean="0"/>
              <a:t>, face mask or re-breathing mask  </a:t>
            </a:r>
            <a:r>
              <a:rPr lang="en-CA" dirty="0" smtClean="0"/>
              <a:t>+/- intubation and ventilation</a:t>
            </a:r>
            <a:endParaRPr lang="en-US" dirty="0" smtClean="0"/>
          </a:p>
          <a:p>
            <a:pPr lvl="1"/>
            <a:r>
              <a:rPr lang="en-CA" dirty="0" smtClean="0"/>
              <a:t>t1/2 of CO is 5 to 6 hours on R/A</a:t>
            </a:r>
          </a:p>
          <a:p>
            <a:pPr lvl="1"/>
            <a:r>
              <a:rPr lang="en-CA" dirty="0" smtClean="0"/>
              <a:t>45 min on 100% O2</a:t>
            </a:r>
          </a:p>
          <a:p>
            <a:pPr lvl="1"/>
            <a:r>
              <a:rPr lang="en-CA" dirty="0" smtClean="0"/>
              <a:t>27 min </a:t>
            </a:r>
            <a:r>
              <a:rPr lang="en-CA" dirty="0" smtClean="0"/>
              <a:t>HBO (hyperbaric oxygenation) </a:t>
            </a:r>
            <a:r>
              <a:rPr lang="en-CA" dirty="0" smtClean="0"/>
              <a:t>@ 3 </a:t>
            </a:r>
            <a:r>
              <a:rPr lang="en-CA" dirty="0" err="1" smtClean="0"/>
              <a:t>atm</a:t>
            </a:r>
            <a:endParaRPr lang="en-US" dirty="0" smtClean="0"/>
          </a:p>
          <a:p>
            <a:endParaRPr lang="en-US" dirty="0"/>
          </a:p>
        </p:txBody>
      </p:sp>
      <p:sp>
        <p:nvSpPr>
          <p:cNvPr id="5" name="Content Placeholder 4"/>
          <p:cNvSpPr>
            <a:spLocks noGrp="1"/>
          </p:cNvSpPr>
          <p:nvPr>
            <p:ph sz="half" idx="2"/>
          </p:nvPr>
        </p:nvSpPr>
        <p:spPr>
          <a:xfrm>
            <a:off x="4661646" y="2057400"/>
            <a:ext cx="4482354" cy="4068763"/>
          </a:xfrm>
        </p:spPr>
        <p:txBody>
          <a:bodyPr>
            <a:normAutofit/>
          </a:bodyPr>
          <a:lstStyle/>
          <a:p>
            <a:r>
              <a:rPr lang="en-CA" dirty="0" smtClean="0"/>
              <a:t>Indications for HBO therapy</a:t>
            </a:r>
            <a:endParaRPr lang="en-US" dirty="0" smtClean="0"/>
          </a:p>
          <a:p>
            <a:pPr lvl="1"/>
            <a:r>
              <a:rPr lang="en-CA" dirty="0" smtClean="0"/>
              <a:t>Coma</a:t>
            </a:r>
            <a:endParaRPr lang="en-US" dirty="0" smtClean="0"/>
          </a:p>
          <a:p>
            <a:pPr lvl="1"/>
            <a:r>
              <a:rPr lang="en-CA" dirty="0" smtClean="0"/>
              <a:t>LOC</a:t>
            </a:r>
            <a:endParaRPr lang="en-US" dirty="0" smtClean="0"/>
          </a:p>
          <a:p>
            <a:pPr lvl="1"/>
            <a:r>
              <a:rPr lang="en-CA" dirty="0" smtClean="0"/>
              <a:t>ischemic ECG changes</a:t>
            </a:r>
            <a:endParaRPr lang="en-US" dirty="0" smtClean="0"/>
          </a:p>
          <a:p>
            <a:pPr lvl="1"/>
            <a:r>
              <a:rPr lang="en-CA" dirty="0" smtClean="0"/>
              <a:t>focal neurological deficits </a:t>
            </a:r>
            <a:endParaRPr lang="en-US" dirty="0" smtClean="0"/>
          </a:p>
          <a:p>
            <a:pPr lvl="1"/>
            <a:r>
              <a:rPr lang="en-CA" dirty="0" smtClean="0"/>
              <a:t>+/- CO </a:t>
            </a:r>
            <a:r>
              <a:rPr lang="en-CA" dirty="0" err="1" smtClean="0"/>
              <a:t>Hb</a:t>
            </a:r>
            <a:r>
              <a:rPr lang="en-CA" dirty="0" smtClean="0"/>
              <a:t> &gt;40%</a:t>
            </a:r>
            <a:endParaRPr lang="en-US" dirty="0" smtClean="0"/>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7" descr="IMG_1762"/>
          <p:cNvPicPr>
            <a:picLocks noChangeAspect="1" noChangeArrowheads="1"/>
          </p:cNvPicPr>
          <p:nvPr/>
        </p:nvPicPr>
        <p:blipFill>
          <a:blip r:embed="rId2"/>
          <a:srcRect/>
          <a:stretch>
            <a:fillRect/>
          </a:stretch>
        </p:blipFill>
        <p:spPr>
          <a:xfrm>
            <a:off x="2209800" y="0"/>
            <a:ext cx="51435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8" descr="Cropped"/>
          <p:cNvPicPr>
            <a:picLocks noChangeAspect="1" noChangeArrowheads="1"/>
          </p:cNvPicPr>
          <p:nvPr/>
        </p:nvPicPr>
        <p:blipFill>
          <a:blip r:embed="rId2"/>
          <a:srcRect/>
          <a:stretch>
            <a:fillRect/>
          </a:stretch>
        </p:blipFill>
        <p:spPr>
          <a:xfrm rot="16200000">
            <a:off x="1752600" y="0"/>
            <a:ext cx="5722938"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Burn Management </a:t>
            </a:r>
            <a:endParaRPr lang="en-US" dirty="0"/>
          </a:p>
        </p:txBody>
      </p:sp>
      <p:sp>
        <p:nvSpPr>
          <p:cNvPr id="4" name="Text Placeholder 3"/>
          <p:cNvSpPr>
            <a:spLocks noGrp="1"/>
          </p:cNvSpPr>
          <p:nvPr>
            <p:ph type="body" idx="1"/>
          </p:nvPr>
        </p:nvSpPr>
        <p:spPr/>
        <p:txBody>
          <a:bodyPr/>
          <a:lstStyle/>
          <a:p>
            <a:r>
              <a:rPr lang="en-US" dirty="0" smtClean="0"/>
              <a:t> </a:t>
            </a:r>
            <a:endParaRPr lang="en-US" dirty="0"/>
          </a:p>
        </p:txBody>
      </p:sp>
      <p:sp>
        <p:nvSpPr>
          <p:cNvPr id="3" name="Content Placeholder 2"/>
          <p:cNvSpPr>
            <a:spLocks noGrp="1"/>
          </p:cNvSpPr>
          <p:nvPr>
            <p:ph sz="half" idx="2"/>
          </p:nvPr>
        </p:nvSpPr>
        <p:spPr/>
        <p:txBody>
          <a:bodyPr>
            <a:normAutofit/>
          </a:bodyPr>
          <a:lstStyle/>
          <a:p>
            <a:r>
              <a:rPr lang="en-US" dirty="0" smtClean="0"/>
              <a:t>Non – </a:t>
            </a:r>
            <a:r>
              <a:rPr lang="en-US" dirty="0" smtClean="0"/>
              <a:t>Surgical</a:t>
            </a:r>
          </a:p>
          <a:p>
            <a:pPr lvl="1"/>
            <a:r>
              <a:rPr lang="en-US" dirty="0" smtClean="0"/>
              <a:t>Tetanus Vaccine  </a:t>
            </a:r>
          </a:p>
          <a:p>
            <a:pPr lvl="1"/>
            <a:r>
              <a:rPr lang="en-US" dirty="0" smtClean="0"/>
              <a:t>Fluid </a:t>
            </a:r>
          </a:p>
          <a:p>
            <a:pPr lvl="1"/>
            <a:r>
              <a:rPr lang="en-US" dirty="0" smtClean="0"/>
              <a:t>Nutrition</a:t>
            </a:r>
          </a:p>
          <a:p>
            <a:pPr lvl="1"/>
            <a:r>
              <a:rPr lang="en-US" dirty="0" smtClean="0"/>
              <a:t>Physiotherapy </a:t>
            </a:r>
          </a:p>
          <a:p>
            <a:pPr lvl="1"/>
            <a:r>
              <a:rPr lang="en-US" dirty="0" smtClean="0"/>
              <a:t>Dressing </a:t>
            </a:r>
          </a:p>
          <a:p>
            <a:pPr lvl="1"/>
            <a:endParaRPr lang="en-US" dirty="0" smtClean="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r>
              <a:rPr lang="en-US" dirty="0" smtClean="0"/>
              <a:t>Surgical (Note: for any 3</a:t>
            </a:r>
            <a:r>
              <a:rPr lang="en-US" baseline="30000" dirty="0" smtClean="0"/>
              <a:t>rd</a:t>
            </a:r>
            <a:r>
              <a:rPr lang="en-US" dirty="0" smtClean="0"/>
              <a:t> degree, deep 2</a:t>
            </a:r>
            <a:r>
              <a:rPr lang="en-US" baseline="30000" dirty="0" smtClean="0"/>
              <a:t>nd</a:t>
            </a:r>
            <a:r>
              <a:rPr lang="en-US" dirty="0" smtClean="0"/>
              <a:t> degree or any superficial 2</a:t>
            </a:r>
            <a:r>
              <a:rPr lang="en-US" baseline="30000" dirty="0" smtClean="0"/>
              <a:t>nd</a:t>
            </a:r>
            <a:r>
              <a:rPr lang="en-US" dirty="0" smtClean="0"/>
              <a:t> degree that didn’t heal within 3 weeks) </a:t>
            </a:r>
            <a:endParaRPr lang="en-US" dirty="0" smtClean="0"/>
          </a:p>
          <a:p>
            <a:pPr lvl="1"/>
            <a:r>
              <a:rPr lang="en-US" dirty="0" err="1" smtClean="0"/>
              <a:t>Escharotomy</a:t>
            </a:r>
            <a:r>
              <a:rPr lang="en-US" dirty="0" smtClean="0"/>
              <a:t> </a:t>
            </a:r>
          </a:p>
          <a:p>
            <a:pPr lvl="1"/>
            <a:r>
              <a:rPr lang="en-US" dirty="0" smtClean="0"/>
              <a:t>Debridement </a:t>
            </a:r>
          </a:p>
          <a:p>
            <a:pPr lvl="1"/>
            <a:r>
              <a:rPr lang="en-US" dirty="0" smtClean="0"/>
              <a:t>Grafting </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Fluid Resuscitations </a:t>
            </a:r>
            <a:endParaRPr lang="en-US" dirty="0"/>
          </a:p>
        </p:txBody>
      </p:sp>
      <p:sp>
        <p:nvSpPr>
          <p:cNvPr id="3" name="Content Placeholder 2"/>
          <p:cNvSpPr>
            <a:spLocks noGrp="1"/>
          </p:cNvSpPr>
          <p:nvPr>
            <p:ph idx="1"/>
          </p:nvPr>
        </p:nvSpPr>
        <p:spPr>
          <a:xfrm>
            <a:off x="988358" y="2044700"/>
            <a:ext cx="7850842" cy="4081463"/>
          </a:xfrm>
        </p:spPr>
        <p:txBody>
          <a:bodyPr>
            <a:normAutofit lnSpcReduction="10000"/>
          </a:bodyPr>
          <a:lstStyle/>
          <a:p>
            <a:r>
              <a:rPr lang="en-US" dirty="0" smtClean="0"/>
              <a:t>Burns over 15% TBSA in Adults or 10%  in </a:t>
            </a:r>
            <a:r>
              <a:rPr lang="en-US" dirty="0" smtClean="0"/>
              <a:t>Children of second or third degree if less than that no need. In 1</a:t>
            </a:r>
            <a:r>
              <a:rPr lang="en-US" baseline="30000" dirty="0" smtClean="0"/>
              <a:t>st</a:t>
            </a:r>
            <a:r>
              <a:rPr lang="en-US" dirty="0" smtClean="0"/>
              <a:t> degree if if the whole body is involved no fluid resuscitation or admission. </a:t>
            </a:r>
          </a:p>
          <a:p>
            <a:pPr lvl="1"/>
            <a:r>
              <a:rPr lang="en-US" dirty="0" smtClean="0"/>
              <a:t>Require IVF administrations</a:t>
            </a:r>
          </a:p>
          <a:p>
            <a:pPr lvl="1"/>
            <a:r>
              <a:rPr lang="en-US" dirty="0" smtClean="0"/>
              <a:t>Through a peripheral Vein </a:t>
            </a:r>
          </a:p>
          <a:p>
            <a:pPr lvl="1"/>
            <a:r>
              <a:rPr lang="en-US" dirty="0" smtClean="0"/>
              <a:t>Or Internal Jugular or </a:t>
            </a:r>
            <a:r>
              <a:rPr lang="en-US" dirty="0" err="1" smtClean="0"/>
              <a:t>subclavian</a:t>
            </a:r>
            <a:r>
              <a:rPr lang="en-US" dirty="0" smtClean="0"/>
              <a:t> vein  line if peripheral line is not possible</a:t>
            </a:r>
          </a:p>
          <a:p>
            <a:r>
              <a:rPr lang="en-US" dirty="0" smtClean="0"/>
              <a:t>Withdraw blood for CBC, Electrolytes, CO level </a:t>
            </a:r>
          </a:p>
          <a:p>
            <a:r>
              <a:rPr lang="en-US" dirty="0" smtClean="0"/>
              <a:t>Foley catheter</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Fluid Resuscitations </a:t>
            </a:r>
            <a:endParaRPr lang="en-US" dirty="0"/>
          </a:p>
        </p:txBody>
      </p:sp>
      <p:sp>
        <p:nvSpPr>
          <p:cNvPr id="3" name="Content Placeholder 2"/>
          <p:cNvSpPr>
            <a:spLocks noGrp="1"/>
          </p:cNvSpPr>
          <p:nvPr>
            <p:ph idx="1"/>
          </p:nvPr>
        </p:nvSpPr>
        <p:spPr/>
        <p:txBody>
          <a:bodyPr/>
          <a:lstStyle/>
          <a:p>
            <a:r>
              <a:rPr lang="en-US" dirty="0" smtClean="0"/>
              <a:t>Crystalloid  Vs. Colloid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Fluid Resuscitations </a:t>
            </a:r>
            <a:endParaRPr lang="en-US" dirty="0"/>
          </a:p>
        </p:txBody>
      </p:sp>
      <p:sp>
        <p:nvSpPr>
          <p:cNvPr id="3" name="Content Placeholder 2"/>
          <p:cNvSpPr>
            <a:spLocks noGrp="1"/>
          </p:cNvSpPr>
          <p:nvPr>
            <p:ph idx="1"/>
          </p:nvPr>
        </p:nvSpPr>
        <p:spPr/>
        <p:txBody>
          <a:bodyPr>
            <a:normAutofit fontScale="70000" lnSpcReduction="20000"/>
          </a:bodyPr>
          <a:lstStyle/>
          <a:p>
            <a:r>
              <a:rPr lang="en-US" b="1" i="1" u="sng" dirty="0" smtClean="0"/>
              <a:t>Parkland </a:t>
            </a:r>
            <a:r>
              <a:rPr lang="en-US" b="1" i="1" u="sng" dirty="0" err="1" smtClean="0"/>
              <a:t>Fromula</a:t>
            </a:r>
            <a:endParaRPr lang="en-US" b="1" i="1" u="sng" dirty="0" smtClean="0"/>
          </a:p>
          <a:p>
            <a:pPr lvl="1"/>
            <a:r>
              <a:rPr lang="en-US" dirty="0" smtClean="0"/>
              <a:t>Wt in Kg X TBSA  % X </a:t>
            </a:r>
            <a:r>
              <a:rPr lang="en-US" dirty="0" smtClean="0"/>
              <a:t>4cc </a:t>
            </a:r>
          </a:p>
          <a:p>
            <a:pPr lvl="1"/>
            <a:r>
              <a:rPr lang="en-US" dirty="0" smtClean="0"/>
              <a:t>Very important Note: any facial burn indicates inhalational injury you add 25% to the TBSA because there is internal burns, in electrical 30%) </a:t>
            </a:r>
            <a:r>
              <a:rPr lang="en-US" dirty="0" smtClean="0"/>
              <a:t> </a:t>
            </a:r>
            <a:endParaRPr lang="en-US" dirty="0" smtClean="0"/>
          </a:p>
          <a:p>
            <a:pPr lvl="1"/>
            <a:r>
              <a:rPr lang="en-US" dirty="0" smtClean="0"/>
              <a:t>1</a:t>
            </a:r>
            <a:r>
              <a:rPr lang="en-US" baseline="30000" dirty="0" smtClean="0"/>
              <a:t>st</a:t>
            </a:r>
            <a:r>
              <a:rPr lang="en-US" dirty="0" smtClean="0"/>
              <a:t> ½ in the 1</a:t>
            </a:r>
            <a:r>
              <a:rPr lang="en-US" baseline="30000" dirty="0" smtClean="0"/>
              <a:t>st</a:t>
            </a:r>
            <a:r>
              <a:rPr lang="en-US" dirty="0" smtClean="0"/>
              <a:t> 8 </a:t>
            </a:r>
            <a:r>
              <a:rPr lang="en-US" dirty="0" smtClean="0"/>
              <a:t>hrs (from the onset of burn and not the presentation to the ER) </a:t>
            </a:r>
            <a:r>
              <a:rPr lang="en-US" dirty="0" smtClean="0"/>
              <a:t>and 2</a:t>
            </a:r>
            <a:r>
              <a:rPr lang="en-US" baseline="30000" dirty="0" smtClean="0"/>
              <a:t>nd</a:t>
            </a:r>
            <a:r>
              <a:rPr lang="en-US" dirty="0" smtClean="0"/>
              <a:t> ½ in the next 16 hrs</a:t>
            </a:r>
          </a:p>
          <a:p>
            <a:pPr lvl="1"/>
            <a:r>
              <a:rPr lang="en-US" dirty="0" smtClean="0"/>
              <a:t>Use R/</a:t>
            </a:r>
            <a:r>
              <a:rPr lang="en-US" dirty="0" smtClean="0"/>
              <a:t>L (because it’s the most physiological therefore more balance) </a:t>
            </a:r>
            <a:endParaRPr lang="en-US" dirty="0" smtClean="0"/>
          </a:p>
          <a:p>
            <a:pPr lvl="1"/>
            <a:r>
              <a:rPr lang="en-US" dirty="0" smtClean="0"/>
              <a:t>Only for 2</a:t>
            </a:r>
            <a:r>
              <a:rPr lang="en-US" baseline="30000" dirty="0" smtClean="0"/>
              <a:t>nd</a:t>
            </a:r>
            <a:r>
              <a:rPr lang="en-US" dirty="0" smtClean="0"/>
              <a:t> degree burns or deeper</a:t>
            </a:r>
          </a:p>
          <a:p>
            <a:r>
              <a:rPr lang="en-US" dirty="0" smtClean="0"/>
              <a:t>Modified Brooke </a:t>
            </a:r>
          </a:p>
          <a:p>
            <a:pPr lvl="1"/>
            <a:r>
              <a:rPr lang="en-US" dirty="0" smtClean="0"/>
              <a:t>Wt in Kg X TBSA % X 2cc </a:t>
            </a:r>
          </a:p>
          <a:p>
            <a:r>
              <a:rPr lang="en-US" dirty="0" smtClean="0"/>
              <a:t>Hypertonic Saline </a:t>
            </a:r>
          </a:p>
          <a:p>
            <a:pPr lvl="1"/>
            <a:r>
              <a:rPr lang="en-US" dirty="0" smtClean="0"/>
              <a:t>250-</a:t>
            </a:r>
            <a:r>
              <a:rPr lang="en-US" dirty="0" smtClean="0"/>
              <a:t>300meq.</a:t>
            </a:r>
          </a:p>
          <a:p>
            <a:pPr lvl="1"/>
            <a:r>
              <a:rPr lang="en-US" dirty="0" smtClean="0"/>
              <a:t>Decrease the fluid </a:t>
            </a:r>
            <a:r>
              <a:rPr lang="en-US" dirty="0" smtClean="0"/>
              <a:t>requirement. </a:t>
            </a:r>
            <a:endParaRPr lang="en-US" dirty="0" smtClean="0"/>
          </a:p>
          <a:p>
            <a:pPr lvl="1"/>
            <a:r>
              <a:rPr lang="en-US" dirty="0" smtClean="0"/>
              <a:t>Require regular Na </a:t>
            </a:r>
            <a:r>
              <a:rPr lang="en-US" dirty="0" smtClean="0"/>
              <a:t>monitoring.  </a:t>
            </a:r>
            <a:endParaRPr lang="en-US"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Fluid Resuscitations </a:t>
            </a:r>
            <a:endParaRPr lang="en-US" dirty="0"/>
          </a:p>
        </p:txBody>
      </p:sp>
      <p:sp>
        <p:nvSpPr>
          <p:cNvPr id="3" name="Content Placeholder 2"/>
          <p:cNvSpPr>
            <a:spLocks noGrp="1"/>
          </p:cNvSpPr>
          <p:nvPr>
            <p:ph idx="1"/>
          </p:nvPr>
        </p:nvSpPr>
        <p:spPr/>
        <p:txBody>
          <a:bodyPr>
            <a:normAutofit fontScale="85000" lnSpcReduction="20000"/>
          </a:bodyPr>
          <a:lstStyle/>
          <a:p>
            <a:r>
              <a:rPr lang="en-US" b="1" i="1" u="sng" dirty="0" smtClean="0"/>
              <a:t>Children</a:t>
            </a:r>
            <a:r>
              <a:rPr lang="en-US" dirty="0" smtClean="0"/>
              <a:t> will need the </a:t>
            </a:r>
            <a:r>
              <a:rPr lang="en-US" dirty="0" err="1" smtClean="0"/>
              <a:t>maintinance</a:t>
            </a:r>
            <a:r>
              <a:rPr lang="en-US" dirty="0" smtClean="0"/>
              <a:t> IVF add to there fluid resuscitations </a:t>
            </a:r>
          </a:p>
          <a:p>
            <a:pPr lvl="1"/>
            <a:r>
              <a:rPr lang="en-US" dirty="0" smtClean="0"/>
              <a:t>100ml / kg / 24hr 1</a:t>
            </a:r>
            <a:r>
              <a:rPr lang="en-US" baseline="30000" dirty="0" smtClean="0"/>
              <a:t>st</a:t>
            </a:r>
            <a:r>
              <a:rPr lang="en-US" dirty="0" smtClean="0"/>
              <a:t> 10 kg </a:t>
            </a:r>
          </a:p>
          <a:p>
            <a:pPr lvl="1"/>
            <a:r>
              <a:rPr lang="en-US" dirty="0" smtClean="0"/>
              <a:t>50ml / kg / 24hr 2</a:t>
            </a:r>
            <a:r>
              <a:rPr lang="en-US" baseline="30000" dirty="0" smtClean="0"/>
              <a:t>nd</a:t>
            </a:r>
            <a:r>
              <a:rPr lang="en-US" dirty="0" smtClean="0"/>
              <a:t> 10kg </a:t>
            </a:r>
          </a:p>
          <a:p>
            <a:pPr lvl="1"/>
            <a:r>
              <a:rPr lang="en-US" dirty="0" smtClean="0"/>
              <a:t>20ml / kg / 24hr 3</a:t>
            </a:r>
            <a:r>
              <a:rPr lang="en-US" baseline="30000" dirty="0" smtClean="0"/>
              <a:t>rd</a:t>
            </a:r>
            <a:r>
              <a:rPr lang="en-US" dirty="0" smtClean="0"/>
              <a:t> on kg</a:t>
            </a:r>
          </a:p>
          <a:p>
            <a:r>
              <a:rPr lang="en-US" dirty="0" smtClean="0"/>
              <a:t>To avoid </a:t>
            </a:r>
            <a:r>
              <a:rPr lang="en-US" dirty="0" smtClean="0"/>
              <a:t>Hypoglycemia that might lead to coma. </a:t>
            </a:r>
            <a:endParaRPr lang="en-US" dirty="0" smtClean="0"/>
          </a:p>
          <a:p>
            <a:r>
              <a:rPr lang="en-US" dirty="0" smtClean="0"/>
              <a:t>Use D5% ½ NS </a:t>
            </a:r>
            <a:r>
              <a:rPr lang="en-US" dirty="0" smtClean="0"/>
              <a:t>fluid ( he said in class RL)</a:t>
            </a:r>
          </a:p>
          <a:p>
            <a:r>
              <a:rPr lang="en-US" dirty="0" smtClean="0"/>
              <a:t>Note: in children, in addition to the parkland formula you have to add maintenance fluid (as mentioned above) to prevent hypoglycemia because unlike adults they don’t have glucose stores, you must check the glucose levels every 6 hours.</a:t>
            </a:r>
            <a:r>
              <a:rPr lang="en-US" dirty="0" smtClean="0"/>
              <a: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Pathophysiology </a:t>
            </a:r>
            <a:endParaRPr lang="en-US" dirty="0"/>
          </a:p>
        </p:txBody>
      </p:sp>
      <p:sp>
        <p:nvSpPr>
          <p:cNvPr id="5" name="Content Placeholder 4"/>
          <p:cNvSpPr>
            <a:spLocks noGrp="1"/>
          </p:cNvSpPr>
          <p:nvPr>
            <p:ph idx="1"/>
          </p:nvPr>
        </p:nvSpPr>
        <p:spPr>
          <a:xfrm>
            <a:off x="457200" y="2044700"/>
            <a:ext cx="8458200" cy="4081463"/>
          </a:xfrm>
        </p:spPr>
        <p:txBody>
          <a:bodyPr>
            <a:normAutofit fontScale="92500" lnSpcReduction="10000"/>
          </a:bodyPr>
          <a:lstStyle/>
          <a:p>
            <a:r>
              <a:rPr lang="en-US" dirty="0" smtClean="0"/>
              <a:t>Increased fluid  loss from the surface </a:t>
            </a:r>
          </a:p>
          <a:p>
            <a:pPr lvl="1"/>
            <a:r>
              <a:rPr lang="en-US" dirty="0" smtClean="0"/>
              <a:t>Normally 15ml/m</a:t>
            </a:r>
            <a:r>
              <a:rPr lang="en-US" baseline="30000" dirty="0" smtClean="0"/>
              <a:t>2</a:t>
            </a:r>
            <a:r>
              <a:rPr lang="en-US" dirty="0" smtClean="0"/>
              <a:t> increase to 200 ml/m</a:t>
            </a:r>
            <a:r>
              <a:rPr lang="en-US" baseline="30000" dirty="0" smtClean="0"/>
              <a:t>2</a:t>
            </a:r>
            <a:r>
              <a:rPr lang="en-US" dirty="0" smtClean="0"/>
              <a:t> </a:t>
            </a:r>
          </a:p>
          <a:p>
            <a:r>
              <a:rPr lang="en-US" dirty="0" smtClean="0"/>
              <a:t>In deep burns, the dermis is converted to coagulum called ESCHAR </a:t>
            </a:r>
          </a:p>
          <a:p>
            <a:r>
              <a:rPr lang="en-US" dirty="0" smtClean="0"/>
              <a:t>Inflammatory response ranges from </a:t>
            </a:r>
          </a:p>
          <a:p>
            <a:pPr lvl="1"/>
            <a:r>
              <a:rPr lang="en-US" dirty="0" smtClean="0"/>
              <a:t>Capillary dilatation in sunburn </a:t>
            </a:r>
          </a:p>
          <a:p>
            <a:pPr lvl="1"/>
            <a:r>
              <a:rPr lang="en-US" dirty="0" smtClean="0"/>
              <a:t>Damaged capillaries and increase permeability and interstitial </a:t>
            </a:r>
            <a:r>
              <a:rPr lang="en-US" dirty="0" smtClean="0"/>
              <a:t>edema</a:t>
            </a:r>
          </a:p>
          <a:p>
            <a:pPr lvl="1"/>
            <a:r>
              <a:rPr lang="en-US" dirty="0" smtClean="0"/>
              <a:t>Note: the deeper the burn the more fluid loss, and the lower the immunity therefore higher risk of infection and the more capillary destruction. Edema will result from capillary destruction.</a:t>
            </a:r>
            <a:r>
              <a:rPr lang="en-US" dirty="0" smtClean="0"/>
              <a:t>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Fluid Resuscitations </a:t>
            </a:r>
            <a:endParaRPr lang="en-US" dirty="0"/>
          </a:p>
        </p:txBody>
      </p:sp>
      <p:sp>
        <p:nvSpPr>
          <p:cNvPr id="3" name="Content Placeholder 2"/>
          <p:cNvSpPr>
            <a:spLocks noGrp="1"/>
          </p:cNvSpPr>
          <p:nvPr>
            <p:ph idx="1"/>
          </p:nvPr>
        </p:nvSpPr>
        <p:spPr/>
        <p:txBody>
          <a:bodyPr>
            <a:normAutofit lnSpcReduction="10000"/>
          </a:bodyPr>
          <a:lstStyle/>
          <a:p>
            <a:r>
              <a:rPr lang="en-US" dirty="0" smtClean="0"/>
              <a:t>Colloid Replacement formula </a:t>
            </a:r>
          </a:p>
          <a:p>
            <a:pPr lvl="1"/>
            <a:r>
              <a:rPr lang="en-US" dirty="0" smtClean="0"/>
              <a:t>0.5ml/kg/%of </a:t>
            </a:r>
            <a:r>
              <a:rPr lang="en-US" dirty="0" smtClean="0"/>
              <a:t>burn</a:t>
            </a:r>
          </a:p>
          <a:p>
            <a:pPr lvl="1"/>
            <a:r>
              <a:rPr lang="en-US" dirty="0" smtClean="0"/>
              <a:t>Note: its better to avoid colloids in burn patients because it will enter the </a:t>
            </a:r>
            <a:r>
              <a:rPr lang="en-US" dirty="0" err="1" smtClean="0"/>
              <a:t>interstiu</a:t>
            </a:r>
            <a:r>
              <a:rPr lang="en-US" dirty="0" err="1" smtClean="0"/>
              <a:t>m</a:t>
            </a:r>
            <a:r>
              <a:rPr lang="en-US" dirty="0" smtClean="0"/>
              <a:t> and suck more fluid from the vessels which increases hypotension, therefore it should be avoided at least in the 1</a:t>
            </a:r>
            <a:r>
              <a:rPr lang="en-US" baseline="30000" dirty="0" smtClean="0"/>
              <a:t>st</a:t>
            </a:r>
            <a:r>
              <a:rPr lang="en-US" dirty="0" smtClean="0"/>
              <a:t> 24-48 hrs.</a:t>
            </a:r>
            <a:endParaRPr lang="en-US" dirty="0" smtClean="0"/>
          </a:p>
          <a:p>
            <a:r>
              <a:rPr lang="en-US" dirty="0" smtClean="0"/>
              <a:t>Blood transfusion </a:t>
            </a:r>
          </a:p>
          <a:p>
            <a:pPr lvl="1"/>
            <a:r>
              <a:rPr lang="en-US" dirty="0" smtClean="0"/>
              <a:t>After </a:t>
            </a:r>
            <a:r>
              <a:rPr lang="en-US" dirty="0" smtClean="0"/>
              <a:t>24hrs ( avoid in the 1</a:t>
            </a:r>
            <a:r>
              <a:rPr lang="en-US" baseline="30000" dirty="0" smtClean="0"/>
              <a:t>st</a:t>
            </a:r>
            <a:r>
              <a:rPr lang="en-US" dirty="0" smtClean="0"/>
              <a:t> 24 hours ) </a:t>
            </a:r>
            <a:endParaRPr lang="en-US" dirty="0" smtClean="0"/>
          </a:p>
          <a:p>
            <a:pPr lvl="1"/>
            <a:r>
              <a:rPr lang="en-US" dirty="0" smtClean="0"/>
              <a:t>Mainly needed in pts with full thickness burn </a:t>
            </a:r>
          </a:p>
          <a:p>
            <a:pPr lvl="1"/>
            <a:r>
              <a:rPr lang="en-US" dirty="0" smtClean="0"/>
              <a:t>Regular </a:t>
            </a:r>
            <a:r>
              <a:rPr lang="en-US" dirty="0" err="1" smtClean="0"/>
              <a:t>Hb</a:t>
            </a:r>
            <a:r>
              <a:rPr lang="en-US" dirty="0" smtClean="0"/>
              <a:t>, </a:t>
            </a:r>
            <a:r>
              <a:rPr lang="en-US" dirty="0" err="1" smtClean="0"/>
              <a:t>Hct</a:t>
            </a:r>
            <a:r>
              <a:rPr lang="en-US" dirty="0" smtClean="0"/>
              <a:t> monitoring is mandatory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Fluid Resuscitations </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Adequate fluid resuscitation is monitored by :</a:t>
            </a:r>
          </a:p>
          <a:p>
            <a:r>
              <a:rPr lang="en-US" dirty="0" smtClean="0"/>
              <a:t>Urine Output </a:t>
            </a:r>
          </a:p>
          <a:p>
            <a:pPr lvl="1"/>
            <a:r>
              <a:rPr lang="en-US" dirty="0" smtClean="0"/>
              <a:t>0.5 – 1 ml/kg/hr for Adult </a:t>
            </a:r>
          </a:p>
          <a:p>
            <a:pPr lvl="1"/>
            <a:r>
              <a:rPr lang="en-US" dirty="0" smtClean="0"/>
              <a:t>1 ml/kg/hr for Children</a:t>
            </a:r>
          </a:p>
          <a:p>
            <a:r>
              <a:rPr lang="en-US" dirty="0" smtClean="0"/>
              <a:t>In cases of </a:t>
            </a:r>
            <a:r>
              <a:rPr lang="en-US" b="1" i="1" u="sng" dirty="0" smtClean="0"/>
              <a:t>electrical </a:t>
            </a:r>
            <a:r>
              <a:rPr lang="en-US" b="1" i="1" dirty="0" smtClean="0"/>
              <a:t>burns </a:t>
            </a:r>
            <a:r>
              <a:rPr lang="en-US" dirty="0" smtClean="0"/>
              <a:t>more urine is needed to protect the </a:t>
            </a:r>
            <a:r>
              <a:rPr lang="en-US" dirty="0" smtClean="0"/>
              <a:t>kidney (due to </a:t>
            </a:r>
            <a:r>
              <a:rPr lang="en-US" dirty="0" err="1" smtClean="0"/>
              <a:t>myoglobin</a:t>
            </a:r>
            <a:r>
              <a:rPr lang="en-US" dirty="0" smtClean="0"/>
              <a:t> -</a:t>
            </a:r>
            <a:r>
              <a:rPr lang="en-US" dirty="0" smtClean="0"/>
              <a:t>muscle breakdown- in the tubes leading to ATN)  </a:t>
            </a:r>
            <a:endParaRPr lang="en-US" dirty="0" smtClean="0"/>
          </a:p>
          <a:p>
            <a:pPr lvl="1"/>
            <a:r>
              <a:rPr lang="en-US" dirty="0" smtClean="0"/>
              <a:t>2 – 3ml/kg/hr  </a:t>
            </a:r>
          </a:p>
          <a:p>
            <a:pPr lvl="1"/>
            <a:endParaRPr lang="en-US" dirty="0" smtClean="0"/>
          </a:p>
          <a:p>
            <a:r>
              <a:rPr lang="en-US" b="1" i="1" u="sng" dirty="0" smtClean="0"/>
              <a:t>Inhalational injury </a:t>
            </a:r>
            <a:r>
              <a:rPr lang="en-US" dirty="0" smtClean="0"/>
              <a:t>patients also </a:t>
            </a:r>
            <a:r>
              <a:rPr lang="en-US" b="1" i="1" u="sng" dirty="0" smtClean="0"/>
              <a:t>need extra </a:t>
            </a:r>
            <a:r>
              <a:rPr lang="en-US" dirty="0" smtClean="0"/>
              <a:t>fluids</a:t>
            </a:r>
          </a:p>
          <a:p>
            <a:r>
              <a:rPr lang="en-US" dirty="0" smtClean="0"/>
              <a:t>Note: because of large fluid loss in both electrical and inhalational burns you have to give fluid </a:t>
            </a:r>
            <a:r>
              <a:rPr lang="en-US" dirty="0" err="1" smtClean="0"/>
              <a:t>bolous</a:t>
            </a:r>
            <a:r>
              <a:rPr lang="en-US" dirty="0" smtClean="0"/>
              <a:t>.</a:t>
            </a:r>
          </a:p>
          <a:p>
            <a:r>
              <a:rPr lang="en-US" dirty="0" smtClean="0"/>
              <a:t>Note: if the patient has renal impairment you measure the response by taking the patient to the ICU and check the central venous pressure.</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Nutrition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Due to increased energy expenditure following sever burn </a:t>
            </a:r>
          </a:p>
          <a:p>
            <a:pPr lvl="1"/>
            <a:r>
              <a:rPr lang="en-US" dirty="0" smtClean="0"/>
              <a:t>High caloric protein  diet once the pt can take orally or via NGT </a:t>
            </a:r>
          </a:p>
          <a:p>
            <a:pPr lvl="1"/>
            <a:r>
              <a:rPr lang="en-US" dirty="0" smtClean="0"/>
              <a:t>Daily requirement is 20kcal/kg + 70kcal/kg/%of burn ( 1g/kg + 3g/kg/%of burn of protein </a:t>
            </a:r>
            <a:r>
              <a:rPr lang="en-US" dirty="0" smtClean="0"/>
              <a:t>)</a:t>
            </a:r>
          </a:p>
          <a:p>
            <a:pPr lvl="1"/>
            <a:r>
              <a:rPr lang="en-US" dirty="0" smtClean="0"/>
              <a:t>Note: burned patients must be fed immediately by TPN or NG tube to prevent the conversion of columnar epithelial cells to </a:t>
            </a:r>
            <a:r>
              <a:rPr lang="en-US" dirty="0" err="1" smtClean="0"/>
              <a:t>cuboidal</a:t>
            </a:r>
            <a:r>
              <a:rPr lang="en-US" dirty="0" smtClean="0"/>
              <a:t> which leads to atrophy and bacterial translocation and sepsis.</a:t>
            </a:r>
            <a:r>
              <a:rPr lang="en-US" dirty="0" smtClean="0"/>
              <a:t> </a:t>
            </a:r>
            <a:endParaRPr lang="en-US" dirty="0" smtClean="0"/>
          </a:p>
          <a:p>
            <a:r>
              <a:rPr lang="en-US" dirty="0" err="1" smtClean="0"/>
              <a:t>Vitamines</a:t>
            </a:r>
            <a:r>
              <a:rPr lang="en-US" dirty="0" smtClean="0"/>
              <a:t> </a:t>
            </a:r>
            <a:r>
              <a:rPr lang="en-US" dirty="0" smtClean="0"/>
              <a:t>Supplement for all burned </a:t>
            </a:r>
            <a:r>
              <a:rPr lang="en-US" dirty="0" err="1" smtClean="0"/>
              <a:t>patienst</a:t>
            </a:r>
            <a:r>
              <a:rPr lang="en-US" dirty="0" smtClean="0"/>
              <a:t> coz it improves </a:t>
            </a:r>
            <a:r>
              <a:rPr lang="en-US" dirty="0" smtClean="0"/>
              <a:t>wound healing </a:t>
            </a:r>
            <a:r>
              <a:rPr lang="en-US" dirty="0" smtClean="0"/>
              <a:t> </a:t>
            </a:r>
            <a:endParaRPr lang="en-US" dirty="0" smtClean="0"/>
          </a:p>
          <a:p>
            <a:pPr lvl="1"/>
            <a:r>
              <a:rPr lang="en-US" dirty="0" err="1" smtClean="0"/>
              <a:t>Vit</a:t>
            </a:r>
            <a:r>
              <a:rPr lang="en-US" dirty="0" smtClean="0"/>
              <a:t> C </a:t>
            </a:r>
          </a:p>
          <a:p>
            <a:pPr lvl="1"/>
            <a:r>
              <a:rPr lang="en-US" dirty="0" smtClean="0"/>
              <a:t>Zinc </a:t>
            </a:r>
          </a:p>
          <a:p>
            <a:pPr lvl="1"/>
            <a:r>
              <a:rPr lang="en-US" dirty="0" smtClean="0"/>
              <a:t>Multi-</a:t>
            </a:r>
            <a:r>
              <a:rPr lang="en-US" dirty="0" err="1" smtClean="0"/>
              <a:t>Vitamines</a:t>
            </a:r>
            <a:r>
              <a:rPr lang="en-US" dirty="0" smtClean="0"/>
              <a:t>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Physiotherapy </a:t>
            </a:r>
            <a:endParaRPr lang="en-US" dirty="0"/>
          </a:p>
        </p:txBody>
      </p:sp>
      <p:sp>
        <p:nvSpPr>
          <p:cNvPr id="3" name="Content Placeholder 2"/>
          <p:cNvSpPr>
            <a:spLocks noGrp="1"/>
          </p:cNvSpPr>
          <p:nvPr>
            <p:ph idx="1"/>
          </p:nvPr>
        </p:nvSpPr>
        <p:spPr/>
        <p:txBody>
          <a:bodyPr>
            <a:normAutofit fontScale="92500"/>
          </a:bodyPr>
          <a:lstStyle/>
          <a:p>
            <a:endParaRPr lang="en-US" dirty="0" smtClean="0"/>
          </a:p>
          <a:p>
            <a:r>
              <a:rPr lang="en-US" dirty="0" smtClean="0"/>
              <a:t>Splints to prevent </a:t>
            </a:r>
            <a:r>
              <a:rPr lang="en-US" dirty="0" smtClean="0"/>
              <a:t>contractures , must put the splint in resting position </a:t>
            </a:r>
            <a:r>
              <a:rPr lang="en-US" dirty="0" smtClean="0"/>
              <a:t>to ensure that all ligaments are stretched. Resting position: the wrist is extended MCP are flexed and IPJ are extended. </a:t>
            </a:r>
            <a:endParaRPr lang="en-US" dirty="0" smtClean="0"/>
          </a:p>
          <a:p>
            <a:r>
              <a:rPr lang="en-US" dirty="0" smtClean="0"/>
              <a:t>Range of motion exercises to prevent </a:t>
            </a:r>
            <a:r>
              <a:rPr lang="en-US" dirty="0" smtClean="0"/>
              <a:t>stiffness</a:t>
            </a:r>
          </a:p>
          <a:p>
            <a:r>
              <a:rPr lang="en-US" dirty="0" smtClean="0"/>
              <a:t>Note :Physiotherapy is imp to prevent bed sores and to prevent muscle wasting and loss of joint functions.</a:t>
            </a:r>
            <a:r>
              <a:rPr lang="en-US" dirty="0" smtClean="0"/>
              <a:t> </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Dressing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Local wound management </a:t>
            </a:r>
          </a:p>
          <a:p>
            <a:pPr lvl="1"/>
            <a:r>
              <a:rPr lang="en-US" dirty="0" smtClean="0"/>
              <a:t>Cover burn regularly to avoid infection which is the main threat to life once the 1</a:t>
            </a:r>
            <a:r>
              <a:rPr lang="en-US" baseline="30000" dirty="0" smtClean="0"/>
              <a:t>st</a:t>
            </a:r>
            <a:r>
              <a:rPr lang="en-US" dirty="0" smtClean="0"/>
              <a:t> 24hrs have passed </a:t>
            </a:r>
          </a:p>
          <a:p>
            <a:r>
              <a:rPr lang="en-US" dirty="0" smtClean="0"/>
              <a:t>Initial cleansing and debridement</a:t>
            </a:r>
          </a:p>
          <a:p>
            <a:pPr lvl="1"/>
            <a:r>
              <a:rPr lang="en-US" dirty="0" smtClean="0"/>
              <a:t>Cleanse wound with antiseptic &amp; saline </a:t>
            </a:r>
          </a:p>
          <a:p>
            <a:pPr lvl="1"/>
            <a:r>
              <a:rPr lang="en-US" dirty="0" smtClean="0"/>
              <a:t>Blister are </a:t>
            </a:r>
            <a:r>
              <a:rPr lang="en-US" dirty="0" smtClean="0"/>
              <a:t>punctured (Note: some schools say do not touch them but I prefer to po</a:t>
            </a:r>
            <a:r>
              <a:rPr lang="en-US" dirty="0" smtClean="0"/>
              <a:t>p them because they contain PG which causes vasoconstriction and impair wound healing therefore you pop to remove the PG.)</a:t>
            </a:r>
            <a:r>
              <a:rPr lang="en-US" dirty="0" smtClean="0"/>
              <a:t>  </a:t>
            </a:r>
            <a:endParaRPr lang="en-US" dirty="0" smtClean="0"/>
          </a:p>
          <a:p>
            <a:pPr lvl="1"/>
            <a:endParaRPr lang="en-US" dirty="0" smtClean="0"/>
          </a:p>
          <a:p>
            <a:r>
              <a:rPr lang="en-US" dirty="0" smtClean="0"/>
              <a:t>No role for IV or Oral </a:t>
            </a:r>
            <a:r>
              <a:rPr lang="en-US" dirty="0" err="1" smtClean="0"/>
              <a:t>Abx</a:t>
            </a:r>
            <a:endParaRPr lang="en-US" dirty="0" smtClean="0"/>
          </a:p>
          <a:p>
            <a:r>
              <a:rPr lang="en-US" dirty="0" smtClean="0"/>
              <a:t>Do not forget tetanus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Dressing </a:t>
            </a:r>
            <a:endParaRPr lang="en-US" dirty="0"/>
          </a:p>
        </p:txBody>
      </p:sp>
      <p:sp>
        <p:nvSpPr>
          <p:cNvPr id="3" name="Content Placeholder 2"/>
          <p:cNvSpPr>
            <a:spLocks noGrp="1"/>
          </p:cNvSpPr>
          <p:nvPr>
            <p:ph idx="1"/>
          </p:nvPr>
        </p:nvSpPr>
        <p:spPr/>
        <p:txBody>
          <a:bodyPr>
            <a:normAutofit/>
          </a:bodyPr>
          <a:lstStyle/>
          <a:p>
            <a:r>
              <a:rPr lang="en-US" dirty="0" smtClean="0"/>
              <a:t>Destruction of the epidermis removes the normal barrier to infection </a:t>
            </a:r>
          </a:p>
          <a:p>
            <a:pPr lvl="1"/>
            <a:r>
              <a:rPr lang="en-US" dirty="0" smtClean="0"/>
              <a:t>Full thickness burn impairs the normal response to infection</a:t>
            </a:r>
          </a:p>
          <a:p>
            <a:r>
              <a:rPr lang="en-US" dirty="0" smtClean="0"/>
              <a:t>The organism colonize the burn wound</a:t>
            </a:r>
          </a:p>
          <a:p>
            <a:r>
              <a:rPr lang="en-US" dirty="0" err="1" smtClean="0"/>
              <a:t>Staphylocooci</a:t>
            </a:r>
            <a:r>
              <a:rPr lang="en-US" dirty="0" smtClean="0"/>
              <a:t> the most common</a:t>
            </a:r>
          </a:p>
          <a:p>
            <a:r>
              <a:rPr lang="en-US" dirty="0" err="1" smtClean="0"/>
              <a:t>Pseudomonos</a:t>
            </a:r>
            <a:r>
              <a:rPr lang="en-US" dirty="0" smtClean="0"/>
              <a:t> remains troublesome in most burn units </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Non-Surgical Burn Management </a:t>
            </a:r>
            <a:br>
              <a:rPr lang="en-US" dirty="0" smtClean="0"/>
            </a:br>
            <a:r>
              <a:rPr lang="en-US" dirty="0" smtClean="0"/>
              <a:t>Dressing </a:t>
            </a:r>
            <a:endParaRPr lang="en-US" dirty="0"/>
          </a:p>
        </p:txBody>
      </p:sp>
      <p:sp>
        <p:nvSpPr>
          <p:cNvPr id="3" name="Content Placeholder 2"/>
          <p:cNvSpPr>
            <a:spLocks noGrp="1"/>
          </p:cNvSpPr>
          <p:nvPr>
            <p:ph idx="1"/>
          </p:nvPr>
        </p:nvSpPr>
        <p:spPr/>
        <p:txBody>
          <a:bodyPr>
            <a:normAutofit fontScale="70000" lnSpcReduction="20000"/>
          </a:bodyPr>
          <a:lstStyle/>
          <a:p>
            <a:r>
              <a:rPr lang="en-US" b="1" dirty="0" err="1" smtClean="0"/>
              <a:t>Flamazine</a:t>
            </a:r>
            <a:r>
              <a:rPr lang="en-US" dirty="0" smtClean="0"/>
              <a:t> ( Silver </a:t>
            </a:r>
            <a:r>
              <a:rPr lang="en-US" dirty="0" err="1" smtClean="0"/>
              <a:t>sulphadiazine</a:t>
            </a:r>
            <a:r>
              <a:rPr lang="en-US" dirty="0" smtClean="0"/>
              <a:t> ) the most common burn dressing used </a:t>
            </a:r>
          </a:p>
          <a:p>
            <a:pPr lvl="1"/>
            <a:r>
              <a:rPr lang="en-US" dirty="0" smtClean="0"/>
              <a:t>Must be applied daily </a:t>
            </a:r>
          </a:p>
          <a:p>
            <a:pPr lvl="1"/>
            <a:r>
              <a:rPr lang="en-US" dirty="0" smtClean="0"/>
              <a:t>S/E </a:t>
            </a:r>
            <a:r>
              <a:rPr lang="en-US" dirty="0" err="1" smtClean="0"/>
              <a:t>neutropenia</a:t>
            </a:r>
            <a:endParaRPr lang="en-US" dirty="0" smtClean="0"/>
          </a:p>
          <a:p>
            <a:pPr lvl="1"/>
            <a:r>
              <a:rPr lang="en-US" dirty="0" smtClean="0"/>
              <a:t>Can not be used in infants under 6/12 of </a:t>
            </a:r>
            <a:r>
              <a:rPr lang="en-US" dirty="0" smtClean="0"/>
              <a:t>age</a:t>
            </a:r>
          </a:p>
          <a:p>
            <a:pPr lvl="1"/>
            <a:r>
              <a:rPr lang="en-US" dirty="0" smtClean="0"/>
              <a:t>Note: after applying it you need to wrap it, therefore if facial burn you cant wrap so you use </a:t>
            </a:r>
            <a:r>
              <a:rPr lang="en-US" dirty="0" err="1" smtClean="0"/>
              <a:t>fucidin</a:t>
            </a:r>
            <a:r>
              <a:rPr lang="en-US" dirty="0" smtClean="0"/>
              <a:t> instead. </a:t>
            </a:r>
            <a:r>
              <a:rPr lang="en-US" dirty="0" err="1" smtClean="0"/>
              <a:t>Flamizine</a:t>
            </a:r>
            <a:r>
              <a:rPr lang="en-US" dirty="0" smtClean="0"/>
              <a:t> is a broad spectrum AB.</a:t>
            </a:r>
            <a:endParaRPr lang="en-US" dirty="0" smtClean="0"/>
          </a:p>
          <a:p>
            <a:r>
              <a:rPr lang="en-US" dirty="0" smtClean="0"/>
              <a:t>Open Vs. Closed dressing</a:t>
            </a:r>
          </a:p>
          <a:p>
            <a:r>
              <a:rPr lang="en-US" dirty="0" err="1" smtClean="0"/>
              <a:t>Fucidine</a:t>
            </a:r>
            <a:r>
              <a:rPr lang="en-US" dirty="0" smtClean="0"/>
              <a:t> or </a:t>
            </a:r>
            <a:r>
              <a:rPr lang="en-US" dirty="0" err="1" smtClean="0"/>
              <a:t>bacitracine</a:t>
            </a:r>
            <a:r>
              <a:rPr lang="en-US" dirty="0" smtClean="0"/>
              <a:t> ointment </a:t>
            </a:r>
          </a:p>
          <a:p>
            <a:pPr lvl="1"/>
            <a:r>
              <a:rPr lang="en-US" dirty="0" smtClean="0"/>
              <a:t>To prevent super-infection of the burn wound from the colonized organisms</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TB 2.jpg"/>
          <p:cNvPicPr>
            <a:picLocks noGrp="1" noChangeAspect="1"/>
          </p:cNvPicPr>
          <p:nvPr>
            <p:ph idx="1"/>
          </p:nvPr>
        </p:nvPicPr>
        <p:blipFill>
          <a:blip r:embed="rId2"/>
          <a:stretch>
            <a:fillRect/>
          </a:stretch>
        </p:blipFill>
        <p:spPr>
          <a:xfrm>
            <a:off x="914399" y="990600"/>
            <a:ext cx="7213601" cy="5410201"/>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Note: </a:t>
            </a:r>
            <a:br>
              <a:rPr lang="en-US" dirty="0" smtClean="0"/>
            </a:br>
            <a:r>
              <a:rPr lang="en-US" dirty="0" smtClean="0"/>
              <a:t>Circumferential burn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3</a:t>
            </a:r>
            <a:r>
              <a:rPr lang="en-US" baseline="30000" dirty="0" smtClean="0"/>
              <a:t>rd</a:t>
            </a:r>
            <a:r>
              <a:rPr lang="en-US" dirty="0" smtClean="0"/>
              <a:t> degree circumferential burn may lead to compartment syndrome.</a:t>
            </a:r>
          </a:p>
          <a:p>
            <a:r>
              <a:rPr lang="en-US" dirty="0" smtClean="0"/>
              <a:t>The most important symptoms of compartment is pain and when the patient is </a:t>
            </a:r>
            <a:r>
              <a:rPr lang="en-US" dirty="0" err="1" smtClean="0"/>
              <a:t>intubated</a:t>
            </a:r>
            <a:r>
              <a:rPr lang="en-US" dirty="0" smtClean="0"/>
              <a:t> they cant complain and this might lead to missed diagnosis and lose their limbs.</a:t>
            </a:r>
          </a:p>
          <a:p>
            <a:r>
              <a:rPr lang="en-US" dirty="0" smtClean="0"/>
              <a:t>To prevent this you do </a:t>
            </a:r>
            <a:r>
              <a:rPr lang="en-US" dirty="0" err="1" smtClean="0"/>
              <a:t>escharatomy</a:t>
            </a:r>
            <a:r>
              <a:rPr lang="en-US" dirty="0" smtClean="0"/>
              <a:t> to release the tight tissue by mid-axial incision (the incision is usually painless because the nerves are already damaged).</a:t>
            </a:r>
          </a:p>
          <a:p>
            <a:r>
              <a:rPr lang="en-US" dirty="0" smtClean="0"/>
              <a:t>Chest burns might reduce chest expansion leading to hypoxia therefore even in 3</a:t>
            </a:r>
            <a:r>
              <a:rPr lang="en-US" baseline="30000" dirty="0" smtClean="0"/>
              <a:t>rd</a:t>
            </a:r>
            <a:r>
              <a:rPr lang="en-US" dirty="0" smtClean="0"/>
              <a:t> degree chest burn we do </a:t>
            </a:r>
            <a:r>
              <a:rPr lang="en-US" dirty="0" err="1" smtClean="0"/>
              <a:t>escharatomy</a:t>
            </a:r>
            <a:r>
              <a:rPr lang="en-US" dirty="0" smtClean="0"/>
              <a:t>.</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Surgical Burn Management </a:t>
            </a:r>
            <a:r>
              <a:rPr lang="en-US" dirty="0" err="1" smtClean="0"/>
              <a:t>Escharotomy</a:t>
            </a:r>
            <a:r>
              <a:rPr lang="en-US" dirty="0" smtClean="0"/>
              <a:t> </a:t>
            </a:r>
            <a:endParaRPr lang="en-US" dirty="0"/>
          </a:p>
        </p:txBody>
      </p:sp>
      <p:sp>
        <p:nvSpPr>
          <p:cNvPr id="3" name="Content Placeholder 2"/>
          <p:cNvSpPr>
            <a:spLocks noGrp="1"/>
          </p:cNvSpPr>
          <p:nvPr>
            <p:ph idx="1"/>
          </p:nvPr>
        </p:nvSpPr>
        <p:spPr>
          <a:xfrm>
            <a:off x="304800" y="2044700"/>
            <a:ext cx="7475259" cy="4584700"/>
          </a:xfrm>
        </p:spPr>
        <p:txBody>
          <a:bodyPr>
            <a:normAutofit fontScale="92500"/>
          </a:bodyPr>
          <a:lstStyle/>
          <a:p>
            <a:r>
              <a:rPr lang="en-US" dirty="0" smtClean="0"/>
              <a:t>Mid – </a:t>
            </a:r>
            <a:r>
              <a:rPr lang="en-US" dirty="0" smtClean="0"/>
              <a:t>Axial (Note: cause its on the side therefore no risk of flexion contractures) </a:t>
            </a:r>
            <a:r>
              <a:rPr lang="en-US" dirty="0" smtClean="0"/>
              <a:t>incision in the </a:t>
            </a:r>
            <a:r>
              <a:rPr lang="en-US" dirty="0" err="1" smtClean="0"/>
              <a:t>eschar</a:t>
            </a:r>
            <a:r>
              <a:rPr lang="en-US" dirty="0" smtClean="0"/>
              <a:t> only of full thickness burn</a:t>
            </a:r>
          </a:p>
          <a:p>
            <a:r>
              <a:rPr lang="en-US" dirty="0" smtClean="0"/>
              <a:t>To relieve the tourniquet effect of the circumferential full thickness burns on :</a:t>
            </a:r>
          </a:p>
          <a:p>
            <a:pPr lvl="1"/>
            <a:r>
              <a:rPr lang="en-US" dirty="0" smtClean="0"/>
              <a:t>Extremity </a:t>
            </a:r>
          </a:p>
          <a:p>
            <a:pPr lvl="1"/>
            <a:r>
              <a:rPr lang="en-US" dirty="0" smtClean="0"/>
              <a:t>Trunk if </a:t>
            </a:r>
          </a:p>
          <a:p>
            <a:pPr lvl="2"/>
            <a:r>
              <a:rPr lang="en-US" dirty="0" smtClean="0"/>
              <a:t>Breathing was an issue </a:t>
            </a:r>
          </a:p>
          <a:p>
            <a:pPr lvl="2"/>
            <a:r>
              <a:rPr lang="en-US" dirty="0" smtClean="0"/>
              <a:t>Increase intra-abdominal pressure</a:t>
            </a:r>
          </a:p>
          <a:p>
            <a:r>
              <a:rPr lang="en-US" dirty="0" smtClean="0"/>
              <a:t>Due to interstitial fluids accumulation   </a:t>
            </a:r>
          </a:p>
          <a:p>
            <a:pPr>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8014076" y="3199961"/>
            <a:ext cx="1129924" cy="381043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dirty="0" smtClean="0"/>
              <a:t>Pathophysiology </a:t>
            </a:r>
            <a:endParaRPr lang="en-US" dirty="0"/>
          </a:p>
        </p:txBody>
      </p:sp>
      <p:sp>
        <p:nvSpPr>
          <p:cNvPr id="8" name="Content Placeholder 7"/>
          <p:cNvSpPr>
            <a:spLocks noGrp="1"/>
          </p:cNvSpPr>
          <p:nvPr>
            <p:ph idx="1"/>
          </p:nvPr>
        </p:nvSpPr>
        <p:spPr/>
        <p:txBody>
          <a:bodyPr>
            <a:normAutofit lnSpcReduction="10000"/>
          </a:bodyPr>
          <a:lstStyle/>
          <a:p>
            <a:r>
              <a:rPr lang="en-US" dirty="0" smtClean="0"/>
              <a:t>2cm increase in leg diameter represent 2L of increase in </a:t>
            </a:r>
            <a:r>
              <a:rPr lang="en-US" dirty="0" smtClean="0"/>
              <a:t>fluid. Which might predispose to compartment syndrome. </a:t>
            </a:r>
            <a:endParaRPr lang="en-US" dirty="0" smtClean="0"/>
          </a:p>
          <a:p>
            <a:r>
              <a:rPr lang="en-US" dirty="0" smtClean="0"/>
              <a:t>Destruction of epidermis removes the protective bacterial barrier </a:t>
            </a:r>
            <a:r>
              <a:rPr lang="en-US" dirty="0" err="1" smtClean="0">
                <a:sym typeface="Wingdings"/>
              </a:rPr>
              <a:t></a:t>
            </a:r>
            <a:r>
              <a:rPr lang="en-US" dirty="0" smtClean="0">
                <a:sym typeface="Wingdings"/>
              </a:rPr>
              <a:t> </a:t>
            </a:r>
            <a:r>
              <a:rPr lang="en-US" dirty="0" smtClean="0"/>
              <a:t>Contamination </a:t>
            </a:r>
            <a:r>
              <a:rPr lang="en-US" dirty="0" err="1" smtClean="0">
                <a:sym typeface="Wingdings"/>
              </a:rPr>
              <a:t></a:t>
            </a:r>
            <a:r>
              <a:rPr lang="en-US" dirty="0" smtClean="0"/>
              <a:t> Sepsis </a:t>
            </a:r>
            <a:r>
              <a:rPr lang="en-US" dirty="0" err="1" smtClean="0">
                <a:sym typeface="Wingdings"/>
              </a:rPr>
              <a:t></a:t>
            </a:r>
            <a:r>
              <a:rPr lang="en-US" dirty="0" smtClean="0"/>
              <a:t> </a:t>
            </a:r>
            <a:r>
              <a:rPr lang="en-US" dirty="0" smtClean="0"/>
              <a:t>Death.</a:t>
            </a:r>
          </a:p>
          <a:p>
            <a:r>
              <a:rPr lang="en-US" dirty="0" smtClean="0"/>
              <a:t>Note: the most common cause of death in burn patient in the first 24 hrs is dehydration if the patient is not adequately resuscitated. While the most common after 24 hrs up to 7 days is infection.</a:t>
            </a:r>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descr="page_6.jpg"/>
          <p:cNvPicPr>
            <a:picLocks noChangeAspect="1"/>
          </p:cNvPicPr>
          <p:nvPr/>
        </p:nvPicPr>
        <p:blipFill>
          <a:blip r:embed="rId2"/>
          <a:stretch>
            <a:fillRect/>
          </a:stretch>
        </p:blipFill>
        <p:spPr>
          <a:xfrm>
            <a:off x="-58245" y="0"/>
            <a:ext cx="9202246" cy="685800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a:t>
            </a:r>
            <a:r>
              <a:rPr lang="en-US" dirty="0" err="1" smtClean="0"/>
              <a:t>Escharotomy</a:t>
            </a:r>
            <a:r>
              <a:rPr lang="en-US" dirty="0" smtClean="0"/>
              <a:t> </a:t>
            </a:r>
            <a:endParaRPr lang="en-US" dirty="0"/>
          </a:p>
        </p:txBody>
      </p:sp>
      <p:pic>
        <p:nvPicPr>
          <p:cNvPr id="4" name="Picture 3"/>
          <p:cNvPicPr>
            <a:picLocks noChangeAspect="1"/>
          </p:cNvPicPr>
          <p:nvPr/>
        </p:nvPicPr>
        <p:blipFill>
          <a:blip r:embed="rId2"/>
          <a:stretch>
            <a:fillRect/>
          </a:stretch>
        </p:blipFill>
        <p:spPr>
          <a:xfrm>
            <a:off x="1447800" y="1998930"/>
            <a:ext cx="6489700" cy="4871769"/>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43000" y="1371600"/>
            <a:ext cx="7023100" cy="527218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Grafts</a:t>
            </a:r>
            <a:endParaRPr lang="en-US" dirty="0"/>
          </a:p>
        </p:txBody>
      </p:sp>
      <p:graphicFrame>
        <p:nvGraphicFramePr>
          <p:cNvPr id="4" name="Table 3"/>
          <p:cNvGraphicFramePr>
            <a:graphicFrameLocks noGrp="1"/>
          </p:cNvGraphicFramePr>
          <p:nvPr/>
        </p:nvGraphicFramePr>
        <p:xfrm>
          <a:off x="381000" y="1371600"/>
          <a:ext cx="8302628" cy="5420359"/>
        </p:xfrm>
        <a:graphic>
          <a:graphicData uri="http://schemas.openxmlformats.org/drawingml/2006/table">
            <a:tbl>
              <a:tblPr firstRow="1" bandRow="1">
                <a:tableStyleId>{5C22544A-7EE6-4342-B048-85BDC9FD1C3A}</a:tableStyleId>
              </a:tblPr>
              <a:tblGrid>
                <a:gridCol w="4151314"/>
                <a:gridCol w="4151314"/>
              </a:tblGrid>
              <a:tr h="370840">
                <a:tc>
                  <a:txBody>
                    <a:bodyPr/>
                    <a:lstStyle/>
                    <a:p>
                      <a:pPr algn="ctr"/>
                      <a:r>
                        <a:rPr lang="en-US" dirty="0" smtClean="0"/>
                        <a:t>Split Thickness (STSG)</a:t>
                      </a:r>
                      <a:endParaRPr lang="en-US" dirty="0"/>
                    </a:p>
                  </a:txBody>
                  <a:tcPr/>
                </a:tc>
                <a:tc>
                  <a:txBody>
                    <a:bodyPr/>
                    <a:lstStyle/>
                    <a:p>
                      <a:pPr algn="ctr"/>
                      <a:r>
                        <a:rPr lang="en-US" dirty="0" smtClean="0"/>
                        <a:t>Full Thickness (FTSG)</a:t>
                      </a:r>
                      <a:endParaRPr lang="en-US" dirty="0"/>
                    </a:p>
                  </a:txBody>
                  <a:tcPr/>
                </a:tc>
              </a:tr>
              <a:tr h="370840">
                <a:tc>
                  <a:txBody>
                    <a:bodyPr/>
                    <a:lstStyle/>
                    <a:p>
                      <a:r>
                        <a:rPr lang="en-US" dirty="0" smtClean="0"/>
                        <a:t>Epidermis + part of the dermis</a:t>
                      </a:r>
                      <a:endParaRPr lang="en-US" dirty="0"/>
                    </a:p>
                  </a:txBody>
                  <a:tcPr/>
                </a:tc>
                <a:tc>
                  <a:txBody>
                    <a:bodyPr/>
                    <a:lstStyle/>
                    <a:p>
                      <a:r>
                        <a:rPr lang="en-US" dirty="0" smtClean="0"/>
                        <a:t>Epidermis and entire dermis</a:t>
                      </a:r>
                      <a:endParaRPr lang="en-US" dirty="0"/>
                    </a:p>
                  </a:txBody>
                  <a:tcPr/>
                </a:tc>
              </a:tr>
              <a:tr h="370840">
                <a:tc>
                  <a:txBody>
                    <a:bodyPr/>
                    <a:lstStyle/>
                    <a:p>
                      <a:r>
                        <a:rPr lang="en-US" dirty="0" smtClean="0"/>
                        <a:t>Donor</a:t>
                      </a:r>
                      <a:r>
                        <a:rPr lang="en-US" baseline="0" dirty="0" smtClean="0"/>
                        <a:t> sites:</a:t>
                      </a:r>
                    </a:p>
                    <a:p>
                      <a:pPr>
                        <a:buFontTx/>
                        <a:buChar char="-"/>
                      </a:pPr>
                      <a:r>
                        <a:rPr lang="en-US" dirty="0" smtClean="0"/>
                        <a:t>Thighs       - Back     - Abdomen</a:t>
                      </a:r>
                    </a:p>
                    <a:p>
                      <a:pPr>
                        <a:buFontTx/>
                        <a:buNone/>
                      </a:pPr>
                      <a:r>
                        <a:rPr lang="en-US" dirty="0" smtClean="0"/>
                        <a:t>-</a:t>
                      </a:r>
                      <a:r>
                        <a:rPr lang="en-US" baseline="0" dirty="0" smtClean="0"/>
                        <a:t> Scalp      - any part of the body </a:t>
                      </a:r>
                      <a:endParaRPr lang="en-US" dirty="0"/>
                    </a:p>
                  </a:txBody>
                  <a:tcPr/>
                </a:tc>
                <a:tc>
                  <a:txBody>
                    <a:bodyPr/>
                    <a:lstStyle/>
                    <a:p>
                      <a:r>
                        <a:rPr lang="en-US" dirty="0" smtClean="0"/>
                        <a:t>Donor sites:</a:t>
                      </a:r>
                    </a:p>
                    <a:p>
                      <a:r>
                        <a:rPr lang="en-US" dirty="0" smtClean="0"/>
                        <a:t>- Post</a:t>
                      </a:r>
                      <a:r>
                        <a:rPr lang="en-US" baseline="0" dirty="0" smtClean="0"/>
                        <a:t> auricular   - </a:t>
                      </a:r>
                      <a:r>
                        <a:rPr lang="en-US" baseline="0" dirty="0" err="1" smtClean="0"/>
                        <a:t>supraclavicular</a:t>
                      </a:r>
                      <a:endParaRPr lang="en-US" baseline="0" dirty="0" smtClean="0"/>
                    </a:p>
                    <a:p>
                      <a:r>
                        <a:rPr lang="en-US" baseline="0" dirty="0" smtClean="0"/>
                        <a:t>- </a:t>
                      </a:r>
                      <a:r>
                        <a:rPr lang="en-US" baseline="0" smtClean="0"/>
                        <a:t>Groin                 - </a:t>
                      </a:r>
                      <a:r>
                        <a:rPr lang="en-US" baseline="0" dirty="0" smtClean="0"/>
                        <a:t>forearm</a:t>
                      </a:r>
                      <a:endParaRPr lang="en-US" dirty="0"/>
                    </a:p>
                  </a:txBody>
                  <a:tcPr/>
                </a:tc>
              </a:tr>
              <a:tr h="370840">
                <a:tc>
                  <a:txBody>
                    <a:bodyPr/>
                    <a:lstStyle/>
                    <a:p>
                      <a:r>
                        <a:rPr lang="en-US" dirty="0" smtClean="0"/>
                        <a:t>Advantages:</a:t>
                      </a:r>
                    </a:p>
                    <a:p>
                      <a:pPr>
                        <a:buFontTx/>
                        <a:buChar char="-"/>
                      </a:pPr>
                      <a:r>
                        <a:rPr lang="en-US" dirty="0" smtClean="0"/>
                        <a:t>Donor heals spontaneously</a:t>
                      </a:r>
                    </a:p>
                    <a:p>
                      <a:pPr>
                        <a:buFontTx/>
                        <a:buChar char="-"/>
                      </a:pPr>
                      <a:r>
                        <a:rPr lang="en-US" dirty="0" smtClean="0"/>
                        <a:t>Large donor area, can be reused</a:t>
                      </a:r>
                    </a:p>
                    <a:p>
                      <a:pPr>
                        <a:buFontTx/>
                        <a:buChar char="-"/>
                      </a:pPr>
                      <a:r>
                        <a:rPr lang="en-US" dirty="0" smtClean="0"/>
                        <a:t>Higher chance of take in less ideal conditions</a:t>
                      </a:r>
                      <a:endParaRPr lang="en-US" dirty="0"/>
                    </a:p>
                  </a:txBody>
                  <a:tcPr/>
                </a:tc>
                <a:tc>
                  <a:txBody>
                    <a:bodyPr/>
                    <a:lstStyle/>
                    <a:p>
                      <a:r>
                        <a:rPr lang="en-US" dirty="0" smtClean="0"/>
                        <a:t>Advantages:</a:t>
                      </a:r>
                    </a:p>
                    <a:p>
                      <a:pPr>
                        <a:buFontTx/>
                        <a:buChar char="-"/>
                      </a:pPr>
                      <a:r>
                        <a:rPr lang="en-US" dirty="0" smtClean="0"/>
                        <a:t>Less contraction</a:t>
                      </a:r>
                    </a:p>
                    <a:p>
                      <a:pPr>
                        <a:buFontTx/>
                        <a:buChar char="-"/>
                      </a:pPr>
                      <a:r>
                        <a:rPr lang="en-US" dirty="0" smtClean="0"/>
                        <a:t>Grows with</a:t>
                      </a:r>
                      <a:r>
                        <a:rPr lang="en-US" baseline="0" dirty="0" smtClean="0"/>
                        <a:t> the patient</a:t>
                      </a:r>
                    </a:p>
                    <a:p>
                      <a:pPr>
                        <a:buFontTx/>
                        <a:buChar char="-"/>
                      </a:pPr>
                      <a:r>
                        <a:rPr lang="en-US" baseline="0" dirty="0" smtClean="0"/>
                        <a:t>Secrets oil and sweat</a:t>
                      </a:r>
                    </a:p>
                    <a:p>
                      <a:pPr>
                        <a:buFontTx/>
                        <a:buChar char="-"/>
                      </a:pPr>
                      <a:r>
                        <a:rPr lang="en-US" baseline="0" dirty="0" smtClean="0"/>
                        <a:t>Better donor site scar and less pain</a:t>
                      </a:r>
                    </a:p>
                    <a:p>
                      <a:pPr>
                        <a:buFontTx/>
                        <a:buChar char="-"/>
                      </a:pPr>
                      <a:r>
                        <a:rPr lang="en-US" baseline="0" dirty="0" smtClean="0"/>
                        <a:t>More stable/durable</a:t>
                      </a:r>
                    </a:p>
                    <a:p>
                      <a:pPr>
                        <a:buFontTx/>
                        <a:buChar char="-"/>
                      </a:pPr>
                      <a:endParaRPr lang="en-US" dirty="0"/>
                    </a:p>
                  </a:txBody>
                  <a:tcPr/>
                </a:tc>
              </a:tr>
              <a:tr h="370840">
                <a:tc>
                  <a:txBody>
                    <a:bodyPr/>
                    <a:lstStyle/>
                    <a:p>
                      <a:r>
                        <a:rPr lang="en-US" dirty="0" smtClean="0"/>
                        <a:t>Disadvantages:</a:t>
                      </a:r>
                    </a:p>
                    <a:p>
                      <a:pPr>
                        <a:buFontTx/>
                        <a:buChar char="-"/>
                      </a:pPr>
                      <a:r>
                        <a:rPr lang="en-US" dirty="0" smtClean="0"/>
                        <a:t> More contraction</a:t>
                      </a:r>
                    </a:p>
                    <a:p>
                      <a:pPr>
                        <a:buFontTx/>
                        <a:buChar char="-"/>
                      </a:pPr>
                      <a:r>
                        <a:rPr lang="en-US" dirty="0" smtClean="0"/>
                        <a:t> More</a:t>
                      </a:r>
                      <a:r>
                        <a:rPr lang="en-US" baseline="0" dirty="0" smtClean="0"/>
                        <a:t> fragile</a:t>
                      </a:r>
                    </a:p>
                    <a:p>
                      <a:pPr>
                        <a:buFontTx/>
                        <a:buChar char="-"/>
                      </a:pPr>
                      <a:r>
                        <a:rPr lang="en-US" baseline="0" dirty="0" smtClean="0"/>
                        <a:t> Loss growth potential</a:t>
                      </a:r>
                    </a:p>
                    <a:p>
                      <a:pPr>
                        <a:buFontTx/>
                        <a:buChar char="-"/>
                      </a:pPr>
                      <a:r>
                        <a:rPr lang="en-US" baseline="0" dirty="0" smtClean="0"/>
                        <a:t> Donor site more painful</a:t>
                      </a:r>
                      <a:endParaRPr lang="en-US" dirty="0" smtClean="0"/>
                    </a:p>
                    <a:p>
                      <a:pPr>
                        <a:buFontTx/>
                        <a:buChar char="-"/>
                      </a:pPr>
                      <a:endParaRPr lang="en-US" dirty="0"/>
                    </a:p>
                  </a:txBody>
                  <a:tcPr/>
                </a:tc>
                <a:tc>
                  <a:txBody>
                    <a:bodyPr/>
                    <a:lstStyle/>
                    <a:p>
                      <a:r>
                        <a:rPr lang="en-US" dirty="0" smtClean="0"/>
                        <a:t>Disadvantage:</a:t>
                      </a:r>
                    </a:p>
                    <a:p>
                      <a:pPr>
                        <a:buFontTx/>
                        <a:buChar char="-"/>
                      </a:pPr>
                      <a:r>
                        <a:rPr lang="en-US" dirty="0" smtClean="0"/>
                        <a:t>Donor</a:t>
                      </a:r>
                      <a:r>
                        <a:rPr lang="en-US" baseline="0" dirty="0" smtClean="0"/>
                        <a:t> site must be closed</a:t>
                      </a:r>
                    </a:p>
                    <a:p>
                      <a:pPr>
                        <a:buFontTx/>
                        <a:buChar char="-"/>
                      </a:pPr>
                      <a:r>
                        <a:rPr lang="en-US" baseline="0" dirty="0" smtClean="0"/>
                        <a:t>Less donor areas</a:t>
                      </a:r>
                    </a:p>
                    <a:p>
                      <a:pPr>
                        <a:buFontTx/>
                        <a:buChar char="-"/>
                      </a:pPr>
                      <a:r>
                        <a:rPr lang="en-US" baseline="0" dirty="0" smtClean="0"/>
                        <a:t>Needs clean wound bed</a:t>
                      </a:r>
                    </a:p>
                    <a:p>
                      <a:pPr>
                        <a:buFontTx/>
                        <a:buChar char="-"/>
                      </a:pPr>
                      <a:r>
                        <a:rPr lang="en-US" baseline="0" dirty="0" smtClean="0"/>
                        <a:t>May grow hair </a:t>
                      </a:r>
                      <a:endParaRPr lang="en-US" dirty="0"/>
                    </a:p>
                  </a:txBody>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04800"/>
            <a:ext cx="7918450" cy="914400"/>
          </a:xfrm>
        </p:spPr>
        <p:txBody>
          <a:bodyPr>
            <a:normAutofit fontScale="90000"/>
          </a:bodyPr>
          <a:lstStyle/>
          <a:p>
            <a:pPr algn="l"/>
            <a:r>
              <a:rPr lang="en-US" dirty="0" smtClean="0"/>
              <a:t>Surgical Burn Management Debridement, and Skin Graft</a:t>
            </a:r>
            <a:endParaRPr lang="en-US" dirty="0"/>
          </a:p>
        </p:txBody>
      </p:sp>
      <p:pic>
        <p:nvPicPr>
          <p:cNvPr id="4" name="Content Placeholder 3" descr="IMG_4605.JPG"/>
          <p:cNvPicPr>
            <a:picLocks noGrp="1" noChangeAspect="1"/>
          </p:cNvPicPr>
          <p:nvPr>
            <p:ph idx="1"/>
          </p:nvPr>
        </p:nvPicPr>
        <p:blipFill>
          <a:blip r:embed="rId2"/>
          <a:stretch>
            <a:fillRect/>
          </a:stretch>
        </p:blipFill>
        <p:spPr>
          <a:xfrm>
            <a:off x="1851025" y="2209800"/>
            <a:ext cx="5441951" cy="4081463"/>
          </a:xfrm>
          <a:scene3d>
            <a:camera prst="orthographicFront">
              <a:rot lat="0" lon="0" rev="16200000"/>
            </a:camera>
            <a:lightRig rig="threePt" dir="t"/>
          </a:scene3d>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surgical debridement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In face burns you cant </a:t>
            </a:r>
            <a:r>
              <a:rPr lang="en-US" dirty="0" err="1" smtClean="0"/>
              <a:t>debride</a:t>
            </a:r>
            <a:r>
              <a:rPr lang="en-US" dirty="0" smtClean="0"/>
              <a:t> because the face is so vascular and you can not put a tourniquet around it, and instead do unmeshed grafts. (facial grafts should be unmeshed).</a:t>
            </a:r>
          </a:p>
          <a:p>
            <a:r>
              <a:rPr lang="en-US" dirty="0" smtClean="0"/>
              <a:t>When you </a:t>
            </a:r>
            <a:r>
              <a:rPr lang="en-US" dirty="0" err="1" smtClean="0"/>
              <a:t>debride</a:t>
            </a:r>
            <a:r>
              <a:rPr lang="en-US" dirty="0" smtClean="0"/>
              <a:t>, you do conjunctional incision which means you keep cutting thin slices of the necrotic burned skin by a machine called dermatome until you reach to a point of healthy bleeding tissue (this zone is well </a:t>
            </a:r>
            <a:r>
              <a:rPr lang="en-US" dirty="0" err="1" smtClean="0"/>
              <a:t>vascularized</a:t>
            </a:r>
            <a:r>
              <a:rPr lang="en-US" dirty="0" smtClean="0"/>
              <a:t>) then you know that you got rid of all burned layers and then you start grafting but make sure you put it in the right position (not flipped).</a:t>
            </a:r>
          </a:p>
          <a:p>
            <a:r>
              <a:rPr lang="en-US" dirty="0" smtClean="0"/>
              <a:t>When taking the graft from the donor site make sure you don’t take full thickness because you need to keep the appendages ( </a:t>
            </a:r>
            <a:r>
              <a:rPr lang="en-US" dirty="0" err="1" smtClean="0"/>
              <a:t>basalis</a:t>
            </a:r>
            <a:r>
              <a:rPr lang="en-US" dirty="0" smtClean="0"/>
              <a:t> layer ) for healing.</a:t>
            </a:r>
          </a:p>
          <a:p>
            <a:r>
              <a:rPr lang="en-US" dirty="0" smtClean="0"/>
              <a:t>Skin from cadavers or other donor will be rejected within 7 days except if from the monozygotic twins.</a:t>
            </a:r>
          </a:p>
          <a:p>
            <a:r>
              <a:rPr lang="en-US" dirty="0" smtClean="0"/>
              <a:t>You can mesh more than 3 cm of skin if you want to mesh more than 3 cm you repeat grafting after </a:t>
            </a:r>
            <a:r>
              <a:rPr lang="en-US" smtClean="0"/>
              <a:t>2 weeks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Debridement, and Skin Graft</a:t>
            </a:r>
            <a:endParaRPr lang="en-US" dirty="0"/>
          </a:p>
        </p:txBody>
      </p:sp>
      <p:pic>
        <p:nvPicPr>
          <p:cNvPr id="4" name="Content Placeholder 3" descr="817-0.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Debridement, and Skin Graft</a:t>
            </a:r>
            <a:endParaRPr lang="en-US" dirty="0"/>
          </a:p>
        </p:txBody>
      </p:sp>
      <p:pic>
        <p:nvPicPr>
          <p:cNvPr id="4" name="Content Placeholder 3" descr="burn%20surgery.jpg"/>
          <p:cNvPicPr>
            <a:picLocks noGrp="1" noChangeAspect="1"/>
          </p:cNvPicPr>
          <p:nvPr>
            <p:ph idx="1"/>
          </p:nvPr>
        </p:nvPicPr>
        <p:blipFill>
          <a:blip r:embed="rId2"/>
          <a:stretch>
            <a:fillRect/>
          </a:stretch>
        </p:blipFill>
        <p:spPr>
          <a:xfrm>
            <a:off x="2209800" y="1919990"/>
            <a:ext cx="4495800" cy="463321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Debridement, and Skin Graft</a:t>
            </a:r>
            <a:endParaRPr lang="en-US" dirty="0"/>
          </a:p>
        </p:txBody>
      </p:sp>
      <p:pic>
        <p:nvPicPr>
          <p:cNvPr id="4" name="Content Placeholder 3" descr="Zimmer-Dermatome.jpg"/>
          <p:cNvPicPr>
            <a:picLocks noGrp="1" noChangeAspect="1"/>
          </p:cNvPicPr>
          <p:nvPr>
            <p:ph idx="1"/>
          </p:nvPr>
        </p:nvPicPr>
        <p:blipFill>
          <a:blip r:embed="rId2"/>
          <a:stretch>
            <a:fillRect/>
          </a:stretch>
        </p:blipFill>
        <p:spPr>
          <a:xfrm>
            <a:off x="1187053" y="1828800"/>
            <a:ext cx="6890147" cy="4593431"/>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raft4.jpg"/>
          <p:cNvPicPr>
            <a:picLocks noGrp="1" noChangeAspect="1"/>
          </p:cNvPicPr>
          <p:nvPr>
            <p:ph idx="1"/>
          </p:nvPr>
        </p:nvPicPr>
        <p:blipFill>
          <a:blip r:embed="rId2"/>
          <a:stretch>
            <a:fillRect/>
          </a:stretch>
        </p:blipFill>
        <p:spPr>
          <a:xfrm>
            <a:off x="1849917" y="2044700"/>
            <a:ext cx="5444166" cy="4081463"/>
          </a:xfr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Pathophysiology </a:t>
            </a:r>
            <a:endParaRPr lang="en-US" dirty="0"/>
          </a:p>
        </p:txBody>
      </p:sp>
      <p:sp>
        <p:nvSpPr>
          <p:cNvPr id="9" name="Content Placeholder 8"/>
          <p:cNvSpPr>
            <a:spLocks noGrp="1"/>
          </p:cNvSpPr>
          <p:nvPr>
            <p:ph idx="1"/>
          </p:nvPr>
        </p:nvSpPr>
        <p:spPr>
          <a:xfrm>
            <a:off x="228600" y="2044700"/>
            <a:ext cx="7167284" cy="4081463"/>
          </a:xfrm>
        </p:spPr>
        <p:txBody>
          <a:bodyPr>
            <a:normAutofit fontScale="85000" lnSpcReduction="20000"/>
          </a:bodyPr>
          <a:lstStyle/>
          <a:p>
            <a:r>
              <a:rPr lang="en-US" dirty="0" smtClean="0"/>
              <a:t>Zone of </a:t>
            </a:r>
            <a:r>
              <a:rPr lang="en-US" dirty="0" smtClean="0"/>
              <a:t>coagulations: maximum contact area it = 3</a:t>
            </a:r>
            <a:r>
              <a:rPr lang="en-US" baseline="30000" dirty="0" smtClean="0"/>
              <a:t>rd</a:t>
            </a:r>
            <a:r>
              <a:rPr lang="en-US" dirty="0" smtClean="0"/>
              <a:t> degree burn treated surgically.  </a:t>
            </a:r>
            <a:endParaRPr lang="en-US" dirty="0" smtClean="0"/>
          </a:p>
          <a:p>
            <a:endParaRPr lang="en-US" dirty="0" smtClean="0"/>
          </a:p>
          <a:p>
            <a:r>
              <a:rPr lang="en-US" dirty="0" smtClean="0"/>
              <a:t>Zone of </a:t>
            </a:r>
            <a:r>
              <a:rPr lang="en-US" dirty="0" smtClean="0"/>
              <a:t>stasis: 2</a:t>
            </a:r>
            <a:r>
              <a:rPr lang="en-US" baseline="30000" dirty="0" smtClean="0"/>
              <a:t>nd</a:t>
            </a:r>
            <a:r>
              <a:rPr lang="en-US" dirty="0" smtClean="0"/>
              <a:t> degree burn. It might progress to 3</a:t>
            </a:r>
            <a:r>
              <a:rPr lang="en-US" baseline="30000" dirty="0" smtClean="0"/>
              <a:t>rd</a:t>
            </a:r>
            <a:r>
              <a:rPr lang="en-US" dirty="0" smtClean="0"/>
              <a:t> degree burn (surgically treated) or regress to hyperemic (conservative) therefore you have to observe to decide how to treat according to progression (hardest to treat because you have to wait and see) </a:t>
            </a:r>
            <a:endParaRPr lang="en-US" dirty="0" smtClean="0"/>
          </a:p>
          <a:p>
            <a:endParaRPr lang="en-US" dirty="0" smtClean="0"/>
          </a:p>
          <a:p>
            <a:r>
              <a:rPr lang="en-US" dirty="0" smtClean="0"/>
              <a:t>Zone of </a:t>
            </a:r>
            <a:r>
              <a:rPr lang="en-US" dirty="0" smtClean="0"/>
              <a:t>hyperemia: furthest contact area, 1</a:t>
            </a:r>
            <a:r>
              <a:rPr lang="en-US" baseline="30000" dirty="0" smtClean="0"/>
              <a:t>st</a:t>
            </a:r>
            <a:r>
              <a:rPr lang="en-US" dirty="0" smtClean="0"/>
              <a:t> degree burn treated by </a:t>
            </a:r>
            <a:r>
              <a:rPr lang="en-US" dirty="0" err="1" smtClean="0"/>
              <a:t>anelgesia</a:t>
            </a:r>
            <a:r>
              <a:rPr lang="en-US" dirty="0" smtClean="0"/>
              <a:t>, hydration and protection. </a:t>
            </a:r>
            <a:endParaRPr lang="en-US" dirty="0"/>
          </a:p>
        </p:txBody>
      </p:sp>
      <p:pic>
        <p:nvPicPr>
          <p:cNvPr id="5" name="Picture 4"/>
          <p:cNvPicPr>
            <a:picLocks noChangeAspect="1"/>
          </p:cNvPicPr>
          <p:nvPr/>
        </p:nvPicPr>
        <p:blipFill>
          <a:blip r:embed="rId2"/>
          <a:stretch>
            <a:fillRect/>
          </a:stretch>
        </p:blipFill>
        <p:spPr>
          <a:xfrm>
            <a:off x="6024284" y="653726"/>
            <a:ext cx="2743200" cy="125127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Debridement, and Skin Graft</a:t>
            </a:r>
            <a:endParaRPr lang="en-US" dirty="0"/>
          </a:p>
        </p:txBody>
      </p:sp>
      <p:pic>
        <p:nvPicPr>
          <p:cNvPr id="4" name="Content Placeholder 3" descr="IMG_4616.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Debridement, and Skin Graft</a:t>
            </a:r>
            <a:endParaRPr lang="en-US" dirty="0"/>
          </a:p>
        </p:txBody>
      </p:sp>
      <p:pic>
        <p:nvPicPr>
          <p:cNvPr id="4" name="Content Placeholder 3" descr="IMG_4618.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Debridement, and Skin Graft</a:t>
            </a:r>
            <a:endParaRPr lang="en-US" dirty="0"/>
          </a:p>
        </p:txBody>
      </p:sp>
      <p:pic>
        <p:nvPicPr>
          <p:cNvPr id="4" name="Content Placeholder 3" descr="IMG_4617.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descr="app.bmp"/>
          <p:cNvPicPr>
            <a:picLocks noChangeAspect="1"/>
          </p:cNvPicPr>
          <p:nvPr/>
        </p:nvPicPr>
        <p:blipFill>
          <a:blip r:embed="rId2"/>
          <a:stretch>
            <a:fillRect/>
          </a:stretch>
        </p:blipFill>
        <p:spPr>
          <a:xfrm>
            <a:off x="1295400" y="2044700"/>
            <a:ext cx="6860242" cy="4508500"/>
          </a:xfrm>
          <a:prstGeom prst="rect">
            <a:avLst/>
          </a:prstGeom>
        </p:spPr>
      </p:pic>
      <p:sp>
        <p:nvSpPr>
          <p:cNvPr id="8" name="Content Placeholder 7"/>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834279-875967-876290-1459268tn.jpg"/>
          <p:cNvPicPr>
            <a:picLocks noGrp="1" noChangeAspect="1"/>
          </p:cNvPicPr>
          <p:nvPr>
            <p:ph idx="1"/>
          </p:nvPr>
        </p:nvPicPr>
        <p:blipFill>
          <a:blip r:embed="rId2"/>
          <a:stretch>
            <a:fillRect/>
          </a:stretch>
        </p:blipFill>
        <p:spPr>
          <a:xfrm>
            <a:off x="1828800" y="2057400"/>
            <a:ext cx="5711825" cy="4283869"/>
          </a:xfrm>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000" dirty="0" err="1" smtClean="0"/>
              <a:t>Escharotomy</a:t>
            </a:r>
            <a:r>
              <a:rPr lang="en-US" sz="2000" dirty="0" smtClean="0"/>
              <a:t> Vs. </a:t>
            </a:r>
            <a:r>
              <a:rPr lang="en-US" sz="2000" dirty="0" err="1" smtClean="0"/>
              <a:t>Fasciotomy</a:t>
            </a:r>
            <a:r>
              <a:rPr lang="en-US" sz="2000" dirty="0" smtClean="0"/>
              <a:t/>
            </a:r>
            <a:br>
              <a:rPr lang="en-US" sz="2000" dirty="0" smtClean="0"/>
            </a:br>
            <a:r>
              <a:rPr lang="en-US" sz="2000" dirty="0" smtClean="0"/>
              <a:t>Note: if compartment syndrome is due to burn then you do </a:t>
            </a:r>
            <a:r>
              <a:rPr lang="en-US" sz="2000" dirty="0" err="1" smtClean="0"/>
              <a:t>escharatomy</a:t>
            </a:r>
            <a:r>
              <a:rPr lang="en-US" sz="2000" dirty="0" smtClean="0"/>
              <a:t> if due to any other cause you do </a:t>
            </a:r>
            <a:r>
              <a:rPr lang="en-US" sz="2000" dirty="0" err="1" smtClean="0"/>
              <a:t>faciotomy</a:t>
            </a:r>
            <a:r>
              <a:rPr lang="en-US" sz="2000" dirty="0" smtClean="0"/>
              <a:t>. </a:t>
            </a:r>
            <a:r>
              <a:rPr lang="en-US" sz="2000" dirty="0" smtClean="0"/>
              <a:t/>
            </a:r>
            <a:br>
              <a:rPr lang="en-US" sz="2000" dirty="0" smtClean="0"/>
            </a:br>
            <a:endParaRPr lang="en-US" sz="2000" dirty="0"/>
          </a:p>
        </p:txBody>
      </p:sp>
      <p:sp>
        <p:nvSpPr>
          <p:cNvPr id="3" name="Content Placeholder 2"/>
          <p:cNvSpPr>
            <a:spLocks noGrp="1"/>
          </p:cNvSpPr>
          <p:nvPr>
            <p:ph idx="1"/>
          </p:nvPr>
        </p:nvSpPr>
        <p:spPr/>
        <p:txBody>
          <a:bodyPr/>
          <a:lstStyle/>
          <a:p>
            <a:endParaRPr lang="en-US" dirty="0"/>
          </a:p>
        </p:txBody>
      </p:sp>
      <p:pic>
        <p:nvPicPr>
          <p:cNvPr id="4" name="Picture 3" descr="IMG_0345.jpg"/>
          <p:cNvPicPr>
            <a:picLocks noChangeAspect="1"/>
          </p:cNvPicPr>
          <p:nvPr/>
        </p:nvPicPr>
        <p:blipFill>
          <a:blip r:embed="rId2"/>
          <a:stretch>
            <a:fillRect/>
          </a:stretch>
        </p:blipFill>
        <p:spPr>
          <a:xfrm>
            <a:off x="0" y="2971799"/>
            <a:ext cx="4063999" cy="3810001"/>
          </a:xfrm>
          <a:prstGeom prst="rect">
            <a:avLst/>
          </a:prstGeom>
        </p:spPr>
      </p:pic>
      <p:pic>
        <p:nvPicPr>
          <p:cNvPr id="5" name="Content Placeholder 3" descr="FTB 2.jpg"/>
          <p:cNvPicPr>
            <a:picLocks noChangeAspect="1"/>
          </p:cNvPicPr>
          <p:nvPr/>
        </p:nvPicPr>
        <p:blipFill>
          <a:blip r:embed="rId3"/>
          <a:stretch>
            <a:fillRect/>
          </a:stretch>
        </p:blipFill>
        <p:spPr>
          <a:xfrm>
            <a:off x="4063999" y="2980264"/>
            <a:ext cx="5080001" cy="3810001"/>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Surgical Burn Management </a:t>
            </a:r>
            <a:r>
              <a:rPr lang="en-US" dirty="0" err="1" smtClean="0"/>
              <a:t>Escharotomy</a:t>
            </a:r>
            <a:r>
              <a:rPr lang="en-US" dirty="0" smtClean="0"/>
              <a:t> </a:t>
            </a:r>
            <a:endParaRPr lang="en-US" dirty="0"/>
          </a:p>
        </p:txBody>
      </p:sp>
      <p:pic>
        <p:nvPicPr>
          <p:cNvPr id="4" name="Content Placeholder 3" descr="page_4.jpg"/>
          <p:cNvPicPr>
            <a:picLocks noGrp="1" noChangeAspect="1"/>
          </p:cNvPicPr>
          <p:nvPr>
            <p:ph idx="1"/>
          </p:nvPr>
        </p:nvPicPr>
        <p:blipFill>
          <a:blip r:embed="rId2"/>
          <a:stretch>
            <a:fillRect/>
          </a:stretch>
        </p:blipFill>
        <p:spPr>
          <a:xfrm>
            <a:off x="0" y="2057400"/>
            <a:ext cx="9144000" cy="48006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9522" y="188259"/>
            <a:ext cx="7918450" cy="788894"/>
          </a:xfrm>
        </p:spPr>
        <p:txBody>
          <a:bodyPr>
            <a:normAutofit fontScale="90000"/>
          </a:bodyPr>
          <a:lstStyle/>
          <a:p>
            <a:pPr algn="l"/>
            <a:r>
              <a:rPr lang="en-US" dirty="0" smtClean="0"/>
              <a:t>Surgical Burn Management </a:t>
            </a:r>
            <a:r>
              <a:rPr lang="en-US" dirty="0" err="1" smtClean="0"/>
              <a:t>Fasciotomy</a:t>
            </a:r>
            <a:r>
              <a:rPr lang="en-US" dirty="0" smtClean="0"/>
              <a:t> </a:t>
            </a:r>
            <a:endParaRPr lang="en-US" dirty="0"/>
          </a:p>
        </p:txBody>
      </p:sp>
      <p:pic>
        <p:nvPicPr>
          <p:cNvPr id="4" name="Content Placeholder 3" descr="IMG_0347.jpg"/>
          <p:cNvPicPr>
            <a:picLocks noGrp="1" noChangeAspect="1"/>
          </p:cNvPicPr>
          <p:nvPr>
            <p:ph idx="1"/>
          </p:nvPr>
        </p:nvPicPr>
        <p:blipFill>
          <a:blip r:embed="rId2"/>
          <a:stretch>
            <a:fillRect/>
          </a:stretch>
        </p:blipFill>
        <p:spPr>
          <a:xfrm>
            <a:off x="612775" y="1600199"/>
            <a:ext cx="3965972" cy="5257801"/>
          </a:xfrm>
        </p:spPr>
      </p:pic>
      <p:pic>
        <p:nvPicPr>
          <p:cNvPr id="5" name="Picture 4" descr="IMG_0354.jpg"/>
          <p:cNvPicPr>
            <a:picLocks noChangeAspect="1"/>
          </p:cNvPicPr>
          <p:nvPr/>
        </p:nvPicPr>
        <p:blipFill>
          <a:blip r:embed="rId3"/>
          <a:stretch>
            <a:fillRect/>
          </a:stretch>
        </p:blipFill>
        <p:spPr>
          <a:xfrm>
            <a:off x="4578747" y="1600199"/>
            <a:ext cx="3952478" cy="5257802"/>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Chemical Burn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ATLS </a:t>
            </a:r>
          </a:p>
          <a:p>
            <a:r>
              <a:rPr lang="en-US" dirty="0" smtClean="0"/>
              <a:t>Remove the etiology </a:t>
            </a:r>
          </a:p>
          <a:p>
            <a:pPr lvl="1"/>
            <a:r>
              <a:rPr lang="en-US" dirty="0" smtClean="0"/>
              <a:t>Including cloth </a:t>
            </a:r>
          </a:p>
          <a:p>
            <a:r>
              <a:rPr lang="en-US" dirty="0" smtClean="0"/>
              <a:t>Irrigation for at least 30 min  </a:t>
            </a:r>
            <a:endParaRPr lang="en-US" dirty="0" smtClean="0"/>
          </a:p>
          <a:p>
            <a:r>
              <a:rPr lang="en-US" dirty="0" smtClean="0"/>
              <a:t>Ensure no Inhalation, GI </a:t>
            </a:r>
            <a:r>
              <a:rPr lang="en-US" dirty="0" err="1" smtClean="0"/>
              <a:t>involvment</a:t>
            </a:r>
            <a:r>
              <a:rPr lang="en-US" dirty="0" smtClean="0"/>
              <a:t>, </a:t>
            </a:r>
            <a:r>
              <a:rPr lang="en-US" dirty="0" err="1" smtClean="0"/>
              <a:t>Occular</a:t>
            </a:r>
            <a:r>
              <a:rPr lang="en-US" dirty="0" smtClean="0"/>
              <a:t> </a:t>
            </a:r>
            <a:r>
              <a:rPr lang="en-US" dirty="0" err="1" smtClean="0"/>
              <a:t>Involvment</a:t>
            </a:r>
            <a:r>
              <a:rPr lang="en-US" dirty="0" smtClean="0"/>
              <a:t> , if esophageal or ocular involvement must refer to GI or ophthalmologist.   </a:t>
            </a:r>
            <a:endParaRPr lang="en-US" dirty="0" smtClean="0"/>
          </a:p>
          <a:p>
            <a:r>
              <a:rPr lang="en-US" dirty="0" smtClean="0"/>
              <a:t>Antidote if </a:t>
            </a:r>
            <a:r>
              <a:rPr lang="en-US" dirty="0" smtClean="0"/>
              <a:t>available , if </a:t>
            </a:r>
            <a:r>
              <a:rPr lang="en-US" dirty="0" smtClean="0"/>
              <a:t>you</a:t>
            </a:r>
            <a:r>
              <a:rPr lang="en-US" dirty="0" smtClean="0"/>
              <a:t> know the substance ask for antidote </a:t>
            </a:r>
            <a:endParaRPr lang="en-US" dirty="0" smtClean="0"/>
          </a:p>
          <a:p>
            <a:r>
              <a:rPr lang="en-US" dirty="0" smtClean="0"/>
              <a:t>Burn </a:t>
            </a:r>
            <a:r>
              <a:rPr lang="en-US" dirty="0" smtClean="0"/>
              <a:t>Treatment (after doing the previous steps treat like any other burn) </a:t>
            </a:r>
            <a:endParaRPr lang="en-US" dirty="0" smtClean="0"/>
          </a:p>
          <a:p>
            <a:r>
              <a:rPr lang="en-US" dirty="0" smtClean="0"/>
              <a:t>Acid  Vs. </a:t>
            </a:r>
            <a:r>
              <a:rPr lang="en-US" dirty="0" smtClean="0"/>
              <a:t>Alkali (alkali more corrosive because it doesn’t get buffered). </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Electrical Burn </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High </a:t>
            </a:r>
            <a:r>
              <a:rPr lang="en-US" dirty="0" smtClean="0"/>
              <a:t>Voltage (more than 1000) </a:t>
            </a:r>
            <a:r>
              <a:rPr lang="en-US" dirty="0" smtClean="0"/>
              <a:t>Vs. Low </a:t>
            </a:r>
            <a:r>
              <a:rPr lang="en-US" dirty="0" smtClean="0"/>
              <a:t>Voltage (less than 1000). </a:t>
            </a:r>
            <a:endParaRPr lang="en-US" dirty="0" smtClean="0"/>
          </a:p>
          <a:p>
            <a:r>
              <a:rPr lang="en-US" dirty="0" smtClean="0"/>
              <a:t>ATLS</a:t>
            </a:r>
          </a:p>
          <a:p>
            <a:r>
              <a:rPr lang="en-US" dirty="0" smtClean="0"/>
              <a:t>Must keep on mind heart , kidney , compartment </a:t>
            </a:r>
            <a:r>
              <a:rPr lang="en-US" dirty="0" err="1" smtClean="0"/>
              <a:t>complocations</a:t>
            </a:r>
            <a:r>
              <a:rPr lang="en-US" dirty="0" smtClean="0"/>
              <a:t> so admit patient to CCU for cardiac monitoring cause might die from </a:t>
            </a:r>
            <a:r>
              <a:rPr lang="en-US" dirty="0" err="1" smtClean="0"/>
              <a:t>arrythmias</a:t>
            </a:r>
            <a:r>
              <a:rPr lang="en-US" dirty="0" smtClean="0"/>
              <a:t>, and must monitor kidney function and </a:t>
            </a:r>
            <a:r>
              <a:rPr lang="en-US" dirty="0" err="1" smtClean="0"/>
              <a:t>myoglobin</a:t>
            </a:r>
            <a:r>
              <a:rPr lang="en-US" dirty="0" smtClean="0"/>
              <a:t> </a:t>
            </a:r>
            <a:r>
              <a:rPr lang="en-US" dirty="0" smtClean="0"/>
              <a:t> </a:t>
            </a:r>
            <a:endParaRPr lang="en-US" dirty="0" smtClean="0"/>
          </a:p>
          <a:p>
            <a:r>
              <a:rPr lang="en-US" dirty="0" smtClean="0"/>
              <a:t>Management </a:t>
            </a:r>
          </a:p>
          <a:p>
            <a:pPr lvl="1"/>
            <a:r>
              <a:rPr lang="en-US" dirty="0" smtClean="0"/>
              <a:t>IVF add 30% to TBSA </a:t>
            </a:r>
          </a:p>
          <a:p>
            <a:pPr lvl="1"/>
            <a:r>
              <a:rPr lang="en-US" dirty="0" smtClean="0"/>
              <a:t>Cardiac </a:t>
            </a:r>
          </a:p>
          <a:p>
            <a:pPr lvl="1"/>
            <a:r>
              <a:rPr lang="en-US" dirty="0" smtClean="0"/>
              <a:t>Kidney </a:t>
            </a:r>
          </a:p>
          <a:p>
            <a:pPr lvl="1"/>
            <a:r>
              <a:rPr lang="en-US" dirty="0" smtClean="0"/>
              <a:t>Air/Way </a:t>
            </a:r>
          </a:p>
          <a:p>
            <a:pPr lvl="1"/>
            <a:r>
              <a:rPr lang="en-US" dirty="0" err="1" smtClean="0"/>
              <a:t>Fasciotomy</a:t>
            </a:r>
            <a:r>
              <a:rPr lang="en-US" dirty="0" smtClean="0"/>
              <a:t> in case of compartment syndrome ( suspect it </a:t>
            </a:r>
            <a:r>
              <a:rPr lang="en-US" dirty="0" smtClean="0"/>
              <a:t>if patient </a:t>
            </a:r>
            <a:r>
              <a:rPr lang="en-US" dirty="0" err="1" smtClean="0"/>
              <a:t>complaains</a:t>
            </a:r>
            <a:r>
              <a:rPr lang="en-US" dirty="0" smtClean="0"/>
              <a:t> of pain or decrease in sensation)</a:t>
            </a:r>
          </a:p>
          <a:p>
            <a:pPr lvl="1"/>
            <a:r>
              <a:rPr lang="en-US" dirty="0" smtClean="0"/>
              <a:t>Must do a full body Ex to find the exit point</a:t>
            </a:r>
          </a:p>
          <a:p>
            <a:r>
              <a:rPr lang="en-US" dirty="0" smtClean="0"/>
              <a:t>Burn Management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General Effect Of Burns </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Depends on the burn size </a:t>
            </a:r>
          </a:p>
          <a:p>
            <a:r>
              <a:rPr lang="en-US" dirty="0" smtClean="0"/>
              <a:t>The bigger the burn the more the physiological changes :</a:t>
            </a:r>
          </a:p>
          <a:p>
            <a:pPr lvl="1"/>
            <a:r>
              <a:rPr lang="en-US" dirty="0" smtClean="0"/>
              <a:t>Water loss </a:t>
            </a:r>
          </a:p>
          <a:p>
            <a:pPr lvl="1"/>
            <a:r>
              <a:rPr lang="en-US" dirty="0" smtClean="0"/>
              <a:t>Salt loss </a:t>
            </a:r>
          </a:p>
          <a:p>
            <a:pPr lvl="1"/>
            <a:r>
              <a:rPr lang="en-US" dirty="0" smtClean="0"/>
              <a:t>Protein loss  </a:t>
            </a:r>
          </a:p>
          <a:p>
            <a:pPr lvl="1"/>
            <a:r>
              <a:rPr lang="en-US" dirty="0" smtClean="0"/>
              <a:t>Increased catabolism </a:t>
            </a:r>
          </a:p>
          <a:p>
            <a:pPr lvl="1"/>
            <a:r>
              <a:rPr lang="en-US" dirty="0" smtClean="0"/>
              <a:t>Edema due to fall in circulating plasma </a:t>
            </a:r>
          </a:p>
          <a:p>
            <a:pPr lvl="1"/>
            <a:r>
              <a:rPr lang="en-US" dirty="0" smtClean="0"/>
              <a:t>Damage to </a:t>
            </a:r>
            <a:r>
              <a:rPr lang="en-US" dirty="0" err="1" smtClean="0"/>
              <a:t>RBCs</a:t>
            </a:r>
            <a:r>
              <a:rPr lang="en-US" dirty="0" smtClean="0"/>
              <a:t> : Immediate or delayed </a:t>
            </a:r>
          </a:p>
          <a:p>
            <a:pPr lvl="1"/>
            <a:r>
              <a:rPr lang="en-US" dirty="0" smtClean="0"/>
              <a:t>Increase </a:t>
            </a:r>
            <a:r>
              <a:rPr lang="en-US" dirty="0" err="1" smtClean="0"/>
              <a:t>Hct</a:t>
            </a:r>
            <a:r>
              <a:rPr lang="en-US" dirty="0" smtClean="0"/>
              <a:t> </a:t>
            </a:r>
          </a:p>
          <a:p>
            <a:pPr lvl="2"/>
            <a:r>
              <a:rPr lang="en-US" dirty="0" err="1" smtClean="0"/>
              <a:t>Hypovolumic</a:t>
            </a:r>
            <a:r>
              <a:rPr lang="en-US" dirty="0" smtClean="0"/>
              <a:t> Shock </a:t>
            </a:r>
          </a:p>
          <a:p>
            <a:r>
              <a:rPr lang="en-US" dirty="0" smtClean="0"/>
              <a:t>Increased Metabolic Rate </a:t>
            </a:r>
            <a:r>
              <a:rPr lang="en-US" dirty="0" smtClean="0"/>
              <a:t>7000-8000 </a:t>
            </a:r>
            <a:r>
              <a:rPr lang="en-US" dirty="0" smtClean="0"/>
              <a:t>Kcal expended daily </a:t>
            </a:r>
          </a:p>
          <a:p>
            <a:pPr lvl="1"/>
            <a:r>
              <a:rPr lang="en-US" dirty="0" smtClean="0"/>
              <a:t>Daily Wt loss of </a:t>
            </a:r>
            <a:r>
              <a:rPr lang="en-US" dirty="0" smtClean="0"/>
              <a:t>0.5kg</a:t>
            </a:r>
          </a:p>
          <a:p>
            <a:pPr lvl="1"/>
            <a:r>
              <a:rPr lang="en-US" dirty="0" smtClean="0"/>
              <a:t>Note: the normal Kcal required is 1800-2200 kcal/day. The amount of weight loss in burned patient depends on the extension of the burn. </a:t>
            </a: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smtClean="0"/>
              <a:t/>
            </a:r>
            <a:br>
              <a:rPr lang="en-US" sz="9600" dirty="0" smtClean="0"/>
            </a:br>
            <a:r>
              <a:rPr lang="en-US" sz="9600" dirty="0" smtClean="0"/>
              <a:t>Questions ?</a:t>
            </a:r>
            <a:endParaRPr lang="en-US" sz="9600"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588.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592.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590.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603.JPG"/>
          <p:cNvPicPr>
            <a:picLocks noGrp="1" noChangeAspect="1"/>
          </p:cNvPicPr>
          <p:nvPr>
            <p:ph idx="1"/>
          </p:nvPr>
        </p:nvPicPr>
        <p:blipFill>
          <a:blip r:embed="rId2"/>
          <a:stretch>
            <a:fillRect/>
          </a:stretch>
        </p:blipFill>
        <p:spPr>
          <a:xfrm>
            <a:off x="1851025" y="2044700"/>
            <a:ext cx="5441951" cy="4081463"/>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emical Burn.jpg"/>
          <p:cNvPicPr>
            <a:picLocks noGrp="1" noChangeAspect="1"/>
          </p:cNvPicPr>
          <p:nvPr>
            <p:ph idx="1"/>
          </p:nvPr>
        </p:nvPicPr>
        <p:blipFill>
          <a:blip r:embed="rId2"/>
          <a:stretch>
            <a:fillRect/>
          </a:stretch>
        </p:blipFill>
        <p:spPr>
          <a:xfrm>
            <a:off x="1854319" y="2044700"/>
            <a:ext cx="5435362" cy="4081463"/>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003.jpg"/>
          <p:cNvPicPr>
            <a:picLocks noGrp="1" noChangeAspect="1"/>
          </p:cNvPicPr>
          <p:nvPr>
            <p:ph idx="1"/>
          </p:nvPr>
        </p:nvPicPr>
        <p:blipFill>
          <a:blip r:embed="rId2"/>
          <a:stretch>
            <a:fillRect/>
          </a:stretch>
        </p:blipFill>
        <p:spPr>
          <a:xfrm>
            <a:off x="612774" y="1796681"/>
            <a:ext cx="3666537" cy="5061319"/>
          </a:xfrm>
        </p:spPr>
      </p:pic>
      <p:pic>
        <p:nvPicPr>
          <p:cNvPr id="5" name="Picture 4" descr="IMG_1004.jpg"/>
          <p:cNvPicPr>
            <a:picLocks noChangeAspect="1"/>
          </p:cNvPicPr>
          <p:nvPr/>
        </p:nvPicPr>
        <p:blipFill>
          <a:blip r:embed="rId3"/>
          <a:stretch>
            <a:fillRect/>
          </a:stretch>
        </p:blipFill>
        <p:spPr>
          <a:xfrm>
            <a:off x="4750858" y="1796682"/>
            <a:ext cx="3780367" cy="506131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713.jpg"/>
          <p:cNvPicPr>
            <a:picLocks noGrp="1" noChangeAspect="1"/>
          </p:cNvPicPr>
          <p:nvPr>
            <p:ph idx="1"/>
          </p:nvPr>
        </p:nvPicPr>
        <p:blipFill>
          <a:blip r:embed="rId2"/>
          <a:stretch>
            <a:fillRect/>
          </a:stretch>
        </p:blipFill>
        <p:spPr>
          <a:xfrm>
            <a:off x="612775" y="1524000"/>
            <a:ext cx="3565922" cy="4754563"/>
          </a:xfrm>
        </p:spPr>
      </p:pic>
      <p:pic>
        <p:nvPicPr>
          <p:cNvPr id="5" name="Picture 4" descr="IMG_4714.jpg"/>
          <p:cNvPicPr>
            <a:picLocks noChangeAspect="1"/>
          </p:cNvPicPr>
          <p:nvPr/>
        </p:nvPicPr>
        <p:blipFill>
          <a:blip r:embed="rId3"/>
          <a:stretch>
            <a:fillRect/>
          </a:stretch>
        </p:blipFill>
        <p:spPr>
          <a:xfrm>
            <a:off x="4892675" y="1524000"/>
            <a:ext cx="3638550" cy="46990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P2134.JPG"/>
          <p:cNvPicPr>
            <a:picLocks noGrp="1" noChangeAspect="1"/>
          </p:cNvPicPr>
          <p:nvPr>
            <p:ph idx="1"/>
          </p:nvPr>
        </p:nvPicPr>
        <p:blipFill>
          <a:blip r:embed="rId2"/>
          <a:stretch>
            <a:fillRect/>
          </a:stretch>
        </p:blipFill>
        <p:spPr>
          <a:xfrm>
            <a:off x="1502740" y="2044700"/>
            <a:ext cx="6138520" cy="4081463"/>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P2164.JPG"/>
          <p:cNvPicPr>
            <a:picLocks noGrp="1" noChangeAspect="1"/>
          </p:cNvPicPr>
          <p:nvPr>
            <p:ph idx="1"/>
          </p:nvPr>
        </p:nvPicPr>
        <p:blipFill>
          <a:blip r:embed="rId2"/>
          <a:stretch>
            <a:fillRect/>
          </a:stretch>
        </p:blipFill>
        <p:spPr>
          <a:xfrm>
            <a:off x="1502740" y="2044700"/>
            <a:ext cx="6138520" cy="408146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bpic"/>
          <p:cNvPicPr>
            <a:picLocks noChangeAspect="1" noChangeArrowheads="1"/>
          </p:cNvPicPr>
          <p:nvPr/>
        </p:nvPicPr>
        <p:blipFill>
          <a:blip r:embed="rId2"/>
          <a:srcRect/>
          <a:stretch>
            <a:fillRect/>
          </a:stretch>
        </p:blipFill>
        <p:spPr bwMode="auto">
          <a:xfrm>
            <a:off x="988358" y="715963"/>
            <a:ext cx="7167284"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P2159.JPG"/>
          <p:cNvPicPr>
            <a:picLocks noGrp="1" noChangeAspect="1"/>
          </p:cNvPicPr>
          <p:nvPr>
            <p:ph idx="1"/>
          </p:nvPr>
        </p:nvPicPr>
        <p:blipFill>
          <a:blip r:embed="rId2"/>
          <a:stretch>
            <a:fillRect/>
          </a:stretch>
        </p:blipFill>
        <p:spPr>
          <a:xfrm>
            <a:off x="1502740" y="2044700"/>
            <a:ext cx="6138520" cy="4081463"/>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065.JPG"/>
          <p:cNvPicPr>
            <a:picLocks noGrp="1" noChangeAspect="1"/>
          </p:cNvPicPr>
          <p:nvPr>
            <p:ph idx="1"/>
          </p:nvPr>
        </p:nvPicPr>
        <p:blipFill>
          <a:blip r:embed="rId2"/>
          <a:stretch>
            <a:fillRect/>
          </a:stretch>
        </p:blipFill>
        <p:spPr>
          <a:xfrm>
            <a:off x="1" y="1"/>
            <a:ext cx="4673600" cy="3505200"/>
          </a:xfrm>
        </p:spPr>
      </p:pic>
      <p:pic>
        <p:nvPicPr>
          <p:cNvPr id="5" name="Picture 4" descr="IMG_0066.JPG"/>
          <p:cNvPicPr>
            <a:picLocks noChangeAspect="1"/>
          </p:cNvPicPr>
          <p:nvPr/>
        </p:nvPicPr>
        <p:blipFill>
          <a:blip r:embed="rId3"/>
          <a:stretch>
            <a:fillRect/>
          </a:stretch>
        </p:blipFill>
        <p:spPr>
          <a:xfrm>
            <a:off x="3937000" y="2952750"/>
            <a:ext cx="5207000" cy="390525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4002</TotalTime>
  <Words>3410</Words>
  <Application>Microsoft Macintosh PowerPoint</Application>
  <PresentationFormat>On-screen Show (4:3)</PresentationFormat>
  <Paragraphs>436</Paragraphs>
  <Slides>91</Slides>
  <Notes>0</Notes>
  <HiddenSlides>0</HiddenSlides>
  <MMClips>0</MMClips>
  <ScaleCrop>false</ScaleCrop>
  <HeadingPairs>
    <vt:vector size="4" baseType="variant">
      <vt:variant>
        <vt:lpstr>Design Template</vt:lpstr>
      </vt:variant>
      <vt:variant>
        <vt:i4>1</vt:i4>
      </vt:variant>
      <vt:variant>
        <vt:lpstr>Slide Titles</vt:lpstr>
      </vt:variant>
      <vt:variant>
        <vt:i4>91</vt:i4>
      </vt:variant>
    </vt:vector>
  </HeadingPairs>
  <TitlesOfParts>
    <vt:vector size="92" baseType="lpstr">
      <vt:lpstr>Twilight</vt:lpstr>
      <vt:lpstr>Burns,  &amp; Burn Management  </vt:lpstr>
      <vt:lpstr>Definition </vt:lpstr>
      <vt:lpstr>Epidemiology </vt:lpstr>
      <vt:lpstr>Types of Burns</vt:lpstr>
      <vt:lpstr>Pathophysiology </vt:lpstr>
      <vt:lpstr>Pathophysiology </vt:lpstr>
      <vt:lpstr>Pathophysiology </vt:lpstr>
      <vt:lpstr>General Effect Of Burns </vt:lpstr>
      <vt:lpstr>Slide 9</vt:lpstr>
      <vt:lpstr>Mortality</vt:lpstr>
      <vt:lpstr>Burn Classification</vt:lpstr>
      <vt:lpstr>Burn Classification By Total Body Surface Area (TBSA) </vt:lpstr>
      <vt:lpstr>Burn Classification By TBSA </vt:lpstr>
      <vt:lpstr>Burn Classification By TBSA </vt:lpstr>
      <vt:lpstr>Burn Classification By Degree / Thickness</vt:lpstr>
      <vt:lpstr>Superficial (1st Degree)</vt:lpstr>
      <vt:lpstr>Characteristics of superficial burns: hyperemia, pain. Treatment: no admission, give analgesia and send home and tell them to stay away from sun. </vt:lpstr>
      <vt:lpstr>Slide 18</vt:lpstr>
      <vt:lpstr>Slide 19</vt:lpstr>
      <vt:lpstr>Partial Thickness (2nd Degree)</vt:lpstr>
      <vt:lpstr>Slide 21</vt:lpstr>
      <vt:lpstr>Slide 22</vt:lpstr>
      <vt:lpstr>Full Thickness (3rd Degree Burns )</vt:lpstr>
      <vt:lpstr>Slide 24</vt:lpstr>
      <vt:lpstr>Slide 25</vt:lpstr>
      <vt:lpstr>Slide 26</vt:lpstr>
      <vt:lpstr>Full Thickness (4th Degree)</vt:lpstr>
      <vt:lpstr>Slide 28</vt:lpstr>
      <vt:lpstr>Determination of Burn Depth </vt:lpstr>
      <vt:lpstr>Prognosis </vt:lpstr>
      <vt:lpstr>Burn Management </vt:lpstr>
      <vt:lpstr>Burn Management </vt:lpstr>
      <vt:lpstr>Burn Management </vt:lpstr>
      <vt:lpstr>History</vt:lpstr>
      <vt:lpstr>Slide 35</vt:lpstr>
      <vt:lpstr>Transfer Criteria</vt:lpstr>
      <vt:lpstr>Inhalation Injuries </vt:lpstr>
      <vt:lpstr>Treatment of inhalational injury</vt:lpstr>
      <vt:lpstr>Slide 39</vt:lpstr>
      <vt:lpstr>Inhalation Injury / CO</vt:lpstr>
      <vt:lpstr>Inhalation Injury  Carbon Monoxide </vt:lpstr>
      <vt:lpstr>Inhalation Injury  Carbon Monoxide </vt:lpstr>
      <vt:lpstr>Slide 43</vt:lpstr>
      <vt:lpstr>Slide 44</vt:lpstr>
      <vt:lpstr>Burn Management </vt:lpstr>
      <vt:lpstr>Non-Surgical Burn Management  Fluid Resuscitations </vt:lpstr>
      <vt:lpstr>Non-Surgical Burn Management  Fluid Resuscitations </vt:lpstr>
      <vt:lpstr>Non-Surgical Burn Management  Fluid Resuscitations </vt:lpstr>
      <vt:lpstr>Non-Surgical Burn Management  Fluid Resuscitations </vt:lpstr>
      <vt:lpstr>Non-Surgical Burn Management  Fluid Resuscitations </vt:lpstr>
      <vt:lpstr>Non-Surgical Burn Management  Fluid Resuscitations </vt:lpstr>
      <vt:lpstr>Non-Surgical Burn Management  Nutrition </vt:lpstr>
      <vt:lpstr>Non-Surgical Burn Management  Physiotherapy </vt:lpstr>
      <vt:lpstr>Non-Surgical Burn Management  Dressing </vt:lpstr>
      <vt:lpstr>Non-Surgical Burn Management  Dressing </vt:lpstr>
      <vt:lpstr>Non-Surgical Burn Management  Dressing </vt:lpstr>
      <vt:lpstr>Slide 57</vt:lpstr>
      <vt:lpstr>Note:  Circumferential burn</vt:lpstr>
      <vt:lpstr>Surgical Burn Management Escharotomy </vt:lpstr>
      <vt:lpstr>Slide 60</vt:lpstr>
      <vt:lpstr>Surgical Burn Management Escharotomy </vt:lpstr>
      <vt:lpstr>Slide 62</vt:lpstr>
      <vt:lpstr>Skin Grafts</vt:lpstr>
      <vt:lpstr>Surgical Burn Management Debridement, and Skin Graft</vt:lpstr>
      <vt:lpstr>Note: surgical debridement</vt:lpstr>
      <vt:lpstr>Surgical Burn Management Debridement, and Skin Graft</vt:lpstr>
      <vt:lpstr>Surgical Burn Management Debridement, and Skin Graft</vt:lpstr>
      <vt:lpstr>Surgical Burn Management Debridement, and Skin Graft</vt:lpstr>
      <vt:lpstr>Slide 69</vt:lpstr>
      <vt:lpstr>Surgical Burn Management Debridement, and Skin Graft</vt:lpstr>
      <vt:lpstr>Surgical Burn Management Debridement, and Skin Graft</vt:lpstr>
      <vt:lpstr>Surgical Burn Management Debridement, and Skin Graft</vt:lpstr>
      <vt:lpstr>Slide 73</vt:lpstr>
      <vt:lpstr>Slide 74</vt:lpstr>
      <vt:lpstr>Escharotomy Vs. Fasciotomy Note: if compartment syndrome is due to burn then you do escharatomy if due to any other cause you do faciotomy.  </vt:lpstr>
      <vt:lpstr>Surgical Burn Management Escharotomy </vt:lpstr>
      <vt:lpstr>Surgical Burn Management Fasciotomy </vt:lpstr>
      <vt:lpstr>Chemical Burn </vt:lpstr>
      <vt:lpstr>Electrical Burn </vt:lpstr>
      <vt:lpstr> Questions ?</vt:lpstr>
      <vt:lpstr>Slide 81</vt:lpstr>
      <vt:lpstr>Slide 82</vt:lpstr>
      <vt:lpstr>Slide 83</vt:lpstr>
      <vt:lpstr>Slide 84</vt:lpstr>
      <vt:lpstr>Slide 85</vt:lpstr>
      <vt:lpstr>Slide 86</vt:lpstr>
      <vt:lpstr>Slide 87</vt:lpstr>
      <vt:lpstr>Slide 88</vt:lpstr>
      <vt:lpstr>Slide 89</vt:lpstr>
      <vt:lpstr>Slide 90</vt:lpstr>
      <vt:lpstr>Slide 91</vt:lpstr>
    </vt:vector>
  </TitlesOfParts>
  <Company>mac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Burn </dc:title>
  <dc:creator>macbook pro</dc:creator>
  <cp:lastModifiedBy>MacBook</cp:lastModifiedBy>
  <cp:revision>154</cp:revision>
  <dcterms:created xsi:type="dcterms:W3CDTF">2012-12-17T15:58:24Z</dcterms:created>
  <dcterms:modified xsi:type="dcterms:W3CDTF">2012-12-18T18:37:01Z</dcterms:modified>
</cp:coreProperties>
</file>