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63"/>
  </p:notesMasterIdLst>
  <p:sldIdLst>
    <p:sldId id="281" r:id="rId2"/>
    <p:sldId id="256" r:id="rId3"/>
    <p:sldId id="317" r:id="rId4"/>
    <p:sldId id="318" r:id="rId5"/>
    <p:sldId id="283" r:id="rId6"/>
    <p:sldId id="329" r:id="rId7"/>
    <p:sldId id="322" r:id="rId8"/>
    <p:sldId id="324" r:id="rId9"/>
    <p:sldId id="330" r:id="rId10"/>
    <p:sldId id="331" r:id="rId11"/>
    <p:sldId id="327" r:id="rId12"/>
    <p:sldId id="332" r:id="rId13"/>
    <p:sldId id="284" r:id="rId14"/>
    <p:sldId id="319" r:id="rId15"/>
    <p:sldId id="320" r:id="rId16"/>
    <p:sldId id="333" r:id="rId17"/>
    <p:sldId id="328" r:id="rId18"/>
    <p:sldId id="286" r:id="rId19"/>
    <p:sldId id="287" r:id="rId20"/>
    <p:sldId id="288" r:id="rId21"/>
    <p:sldId id="289" r:id="rId22"/>
    <p:sldId id="290" r:id="rId23"/>
    <p:sldId id="291" r:id="rId24"/>
    <p:sldId id="292" r:id="rId25"/>
    <p:sldId id="293" r:id="rId26"/>
    <p:sldId id="257" r:id="rId27"/>
    <p:sldId id="265" r:id="rId28"/>
    <p:sldId id="266" r:id="rId29"/>
    <p:sldId id="334" r:id="rId30"/>
    <p:sldId id="294" r:id="rId31"/>
    <p:sldId id="295" r:id="rId32"/>
    <p:sldId id="296" r:id="rId33"/>
    <p:sldId id="297" r:id="rId34"/>
    <p:sldId id="262" r:id="rId35"/>
    <p:sldId id="264" r:id="rId36"/>
    <p:sldId id="335" r:id="rId37"/>
    <p:sldId id="267" r:id="rId38"/>
    <p:sldId id="268" r:id="rId39"/>
    <p:sldId id="269" r:id="rId40"/>
    <p:sldId id="271" r:id="rId41"/>
    <p:sldId id="272" r:id="rId42"/>
    <p:sldId id="273" r:id="rId43"/>
    <p:sldId id="298" r:id="rId44"/>
    <p:sldId id="309" r:id="rId45"/>
    <p:sldId id="308" r:id="rId46"/>
    <p:sldId id="299" r:id="rId47"/>
    <p:sldId id="307" r:id="rId48"/>
    <p:sldId id="305" r:id="rId49"/>
    <p:sldId id="306" r:id="rId50"/>
    <p:sldId id="300" r:id="rId51"/>
    <p:sldId id="301" r:id="rId52"/>
    <p:sldId id="310" r:id="rId53"/>
    <p:sldId id="302" r:id="rId54"/>
    <p:sldId id="303" r:id="rId55"/>
    <p:sldId id="313" r:id="rId56"/>
    <p:sldId id="311" r:id="rId57"/>
    <p:sldId id="314" r:id="rId58"/>
    <p:sldId id="315" r:id="rId59"/>
    <p:sldId id="316" r:id="rId60"/>
    <p:sldId id="279" r:id="rId61"/>
    <p:sldId id="280" r:id="rId6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5pPr>
    <a:lvl6pPr marL="2286000" algn="r" defTabSz="914400" rtl="1"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6pPr>
    <a:lvl7pPr marL="2743200" algn="r" defTabSz="914400" rtl="1"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7pPr>
    <a:lvl8pPr marL="3200400" algn="r" defTabSz="914400" rtl="1"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8pPr>
    <a:lvl9pPr marL="3657600" algn="r" defTabSz="914400" rtl="1"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FF33"/>
    <a:srgbClr val="0000FF"/>
    <a:srgbClr val="66FFFF"/>
    <a:srgbClr val="FFFFFF"/>
    <a:srgbClr val="00FFFF"/>
    <a:srgbClr val="FF33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880"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CE68BC-4D68-4E95-B0F1-6FD887BAA9F3}"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US"/>
        </a:p>
      </dgm:t>
    </dgm:pt>
    <dgm:pt modelId="{F4DB41D9-C809-4612-8022-80EE44054D71}">
      <dgm:prSet phldrT="[Text]"/>
      <dgm:spPr/>
      <dgm:t>
        <a:bodyPr/>
        <a:lstStyle/>
        <a:p>
          <a:r>
            <a:rPr lang="en-US" dirty="0" smtClean="0"/>
            <a:t>Risk factors </a:t>
          </a:r>
          <a:endParaRPr lang="en-US" dirty="0"/>
        </a:p>
      </dgm:t>
    </dgm:pt>
    <dgm:pt modelId="{A7EF5956-303A-4C66-B5B0-B9CEFF16D8BD}" type="parTrans" cxnId="{30ADDC46-1B04-458E-A8D0-195B83BB0165}">
      <dgm:prSet/>
      <dgm:spPr/>
      <dgm:t>
        <a:bodyPr/>
        <a:lstStyle/>
        <a:p>
          <a:endParaRPr lang="en-US"/>
        </a:p>
      </dgm:t>
    </dgm:pt>
    <dgm:pt modelId="{DFB55513-21A1-4907-B765-1992BE62E2B2}" type="sibTrans" cxnId="{30ADDC46-1B04-458E-A8D0-195B83BB0165}">
      <dgm:prSet/>
      <dgm:spPr/>
      <dgm:t>
        <a:bodyPr/>
        <a:lstStyle/>
        <a:p>
          <a:endParaRPr lang="en-US"/>
        </a:p>
      </dgm:t>
    </dgm:pt>
    <dgm:pt modelId="{E2A95EF0-8568-4A96-915B-53F75F827CAC}">
      <dgm:prSet phldrT="[Text]"/>
      <dgm:spPr/>
      <dgm:t>
        <a:bodyPr/>
        <a:lstStyle/>
        <a:p>
          <a:r>
            <a:rPr lang="en-US" dirty="0" smtClean="0"/>
            <a:t>anesthesia</a:t>
          </a:r>
          <a:endParaRPr lang="en-US" dirty="0"/>
        </a:p>
      </dgm:t>
    </dgm:pt>
    <dgm:pt modelId="{0E25A740-A6B4-4EBC-AD49-9C44B5977584}" type="parTrans" cxnId="{F9CAF548-115E-49D6-ABF6-E12EE169C456}">
      <dgm:prSet/>
      <dgm:spPr/>
      <dgm:t>
        <a:bodyPr/>
        <a:lstStyle/>
        <a:p>
          <a:endParaRPr lang="en-US"/>
        </a:p>
      </dgm:t>
    </dgm:pt>
    <dgm:pt modelId="{F88392B9-A0C7-421A-B63C-C2553F052AA1}" type="sibTrans" cxnId="{F9CAF548-115E-49D6-ABF6-E12EE169C456}">
      <dgm:prSet/>
      <dgm:spPr/>
      <dgm:t>
        <a:bodyPr/>
        <a:lstStyle/>
        <a:p>
          <a:endParaRPr lang="en-US"/>
        </a:p>
      </dgm:t>
    </dgm:pt>
    <dgm:pt modelId="{541993DA-27BD-4225-8809-A16CB912C1D0}">
      <dgm:prSet phldrT="[Text]"/>
      <dgm:spPr/>
      <dgm:t>
        <a:bodyPr/>
        <a:lstStyle/>
        <a:p>
          <a:r>
            <a:rPr lang="en-US" dirty="0" smtClean="0"/>
            <a:t>Surgery </a:t>
          </a:r>
          <a:endParaRPr lang="en-US" dirty="0"/>
        </a:p>
      </dgm:t>
    </dgm:pt>
    <dgm:pt modelId="{66FB3FFD-BF14-489C-A951-74E03EECB3E5}" type="parTrans" cxnId="{1E4F2805-C741-48F1-9119-741E1F2B1A89}">
      <dgm:prSet/>
      <dgm:spPr/>
      <dgm:t>
        <a:bodyPr/>
        <a:lstStyle/>
        <a:p>
          <a:endParaRPr lang="en-US"/>
        </a:p>
      </dgm:t>
    </dgm:pt>
    <dgm:pt modelId="{C97647BE-5DAD-4196-98C8-ABF45AC99D79}" type="sibTrans" cxnId="{1E4F2805-C741-48F1-9119-741E1F2B1A89}">
      <dgm:prSet/>
      <dgm:spPr/>
      <dgm:t>
        <a:bodyPr/>
        <a:lstStyle/>
        <a:p>
          <a:endParaRPr lang="en-US"/>
        </a:p>
      </dgm:t>
    </dgm:pt>
    <dgm:pt modelId="{AC0BB174-E6E9-4BC1-B91B-ECC580F86E76}">
      <dgm:prSet/>
      <dgm:spPr/>
      <dgm:t>
        <a:bodyPr/>
        <a:lstStyle/>
        <a:p>
          <a:r>
            <a:rPr lang="en-US" dirty="0" smtClean="0"/>
            <a:t>General </a:t>
          </a:r>
          <a:endParaRPr lang="en-US" dirty="0"/>
        </a:p>
      </dgm:t>
    </dgm:pt>
    <dgm:pt modelId="{10D3A5F0-C23B-4FAB-8BCD-10FE9DA87C82}" type="parTrans" cxnId="{CD3BAFE0-620A-4141-A88E-F081E6BC4210}">
      <dgm:prSet/>
      <dgm:spPr/>
      <dgm:t>
        <a:bodyPr/>
        <a:lstStyle/>
        <a:p>
          <a:pPr rtl="1"/>
          <a:endParaRPr lang="x-none"/>
        </a:p>
      </dgm:t>
    </dgm:pt>
    <dgm:pt modelId="{3CC535AA-0577-419F-AF7A-49488F9CE382}" type="sibTrans" cxnId="{CD3BAFE0-620A-4141-A88E-F081E6BC4210}">
      <dgm:prSet/>
      <dgm:spPr/>
      <dgm:t>
        <a:bodyPr/>
        <a:lstStyle/>
        <a:p>
          <a:pPr rtl="1"/>
          <a:endParaRPr lang="x-none"/>
        </a:p>
      </dgm:t>
    </dgm:pt>
    <dgm:pt modelId="{3F29F940-8EFB-4328-90A4-830EE5E55790}" type="pres">
      <dgm:prSet presAssocID="{5ECE68BC-4D68-4E95-B0F1-6FD887BAA9F3}" presName="hierChild1" presStyleCnt="0">
        <dgm:presLayoutVars>
          <dgm:chPref val="1"/>
          <dgm:dir/>
          <dgm:animOne val="branch"/>
          <dgm:animLvl val="lvl"/>
          <dgm:resizeHandles/>
        </dgm:presLayoutVars>
      </dgm:prSet>
      <dgm:spPr/>
      <dgm:t>
        <a:bodyPr/>
        <a:lstStyle/>
        <a:p>
          <a:endParaRPr lang="en-US"/>
        </a:p>
      </dgm:t>
    </dgm:pt>
    <dgm:pt modelId="{C1F43BDD-6562-4DFD-B6DE-DEC712F67F2B}" type="pres">
      <dgm:prSet presAssocID="{F4DB41D9-C809-4612-8022-80EE44054D71}" presName="hierRoot1" presStyleCnt="0"/>
      <dgm:spPr/>
    </dgm:pt>
    <dgm:pt modelId="{5791492A-48FC-49FF-A817-0E40CBCA4D07}" type="pres">
      <dgm:prSet presAssocID="{F4DB41D9-C809-4612-8022-80EE44054D71}" presName="composite" presStyleCnt="0"/>
      <dgm:spPr/>
    </dgm:pt>
    <dgm:pt modelId="{51BDD033-2FA0-475D-8CFC-73039ED97D3E}" type="pres">
      <dgm:prSet presAssocID="{F4DB41D9-C809-4612-8022-80EE44054D71}" presName="background" presStyleLbl="node0" presStyleIdx="0" presStyleCnt="1"/>
      <dgm:spPr>
        <a:solidFill>
          <a:schemeClr val="accent5">
            <a:lumMod val="75000"/>
          </a:schemeClr>
        </a:solidFill>
      </dgm:spPr>
      <dgm:t>
        <a:bodyPr/>
        <a:lstStyle/>
        <a:p>
          <a:endParaRPr lang="en-US"/>
        </a:p>
      </dgm:t>
    </dgm:pt>
    <dgm:pt modelId="{B86AD60F-022B-4C7C-80CC-A7694F24B7C4}" type="pres">
      <dgm:prSet presAssocID="{F4DB41D9-C809-4612-8022-80EE44054D71}" presName="text" presStyleLbl="fgAcc0" presStyleIdx="0" presStyleCnt="1" custScaleX="145779" custScaleY="123011">
        <dgm:presLayoutVars>
          <dgm:chPref val="3"/>
        </dgm:presLayoutVars>
      </dgm:prSet>
      <dgm:spPr>
        <a:prstGeom prst="star16">
          <a:avLst/>
        </a:prstGeom>
      </dgm:spPr>
      <dgm:t>
        <a:bodyPr/>
        <a:lstStyle/>
        <a:p>
          <a:endParaRPr lang="en-US"/>
        </a:p>
      </dgm:t>
    </dgm:pt>
    <dgm:pt modelId="{E24A51B8-CCDD-42EB-A3D9-7C59A2CAF7D8}" type="pres">
      <dgm:prSet presAssocID="{F4DB41D9-C809-4612-8022-80EE44054D71}" presName="hierChild2" presStyleCnt="0"/>
      <dgm:spPr/>
    </dgm:pt>
    <dgm:pt modelId="{07318947-CCA7-4DB1-BBE0-2AB20A5EE6A6}" type="pres">
      <dgm:prSet presAssocID="{10D3A5F0-C23B-4FAB-8BCD-10FE9DA87C82}" presName="Name10" presStyleLbl="parChTrans1D2" presStyleIdx="0" presStyleCnt="3"/>
      <dgm:spPr/>
      <dgm:t>
        <a:bodyPr/>
        <a:lstStyle/>
        <a:p>
          <a:pPr rtl="1"/>
          <a:endParaRPr lang="x-none"/>
        </a:p>
      </dgm:t>
    </dgm:pt>
    <dgm:pt modelId="{511668D8-43B2-4E4C-B76F-3A90578FFCFF}" type="pres">
      <dgm:prSet presAssocID="{AC0BB174-E6E9-4BC1-B91B-ECC580F86E76}" presName="hierRoot2" presStyleCnt="0"/>
      <dgm:spPr/>
    </dgm:pt>
    <dgm:pt modelId="{412BC74B-0AB7-4FF3-B3DC-C4D5C17AC494}" type="pres">
      <dgm:prSet presAssocID="{AC0BB174-E6E9-4BC1-B91B-ECC580F86E76}" presName="composite2" presStyleCnt="0"/>
      <dgm:spPr/>
    </dgm:pt>
    <dgm:pt modelId="{B70FBCEA-1AF8-4A58-98F1-B6588FAAD4BF}" type="pres">
      <dgm:prSet presAssocID="{AC0BB174-E6E9-4BC1-B91B-ECC580F86E76}" presName="background2" presStyleLbl="node2" presStyleIdx="0" presStyleCnt="3"/>
      <dgm:spPr/>
    </dgm:pt>
    <dgm:pt modelId="{974C6B55-EE41-4F5F-BC8E-91B8DC3F9D82}" type="pres">
      <dgm:prSet presAssocID="{AC0BB174-E6E9-4BC1-B91B-ECC580F86E76}" presName="text2" presStyleLbl="fgAcc2" presStyleIdx="0" presStyleCnt="3" custLinFactNeighborX="2058" custLinFactNeighborY="325">
        <dgm:presLayoutVars>
          <dgm:chPref val="3"/>
        </dgm:presLayoutVars>
      </dgm:prSet>
      <dgm:spPr>
        <a:prstGeom prst="star24">
          <a:avLst/>
        </a:prstGeom>
      </dgm:spPr>
      <dgm:t>
        <a:bodyPr/>
        <a:lstStyle/>
        <a:p>
          <a:endParaRPr lang="en-US"/>
        </a:p>
      </dgm:t>
    </dgm:pt>
    <dgm:pt modelId="{61DB6666-A9CE-4A97-AEAB-6DFCD0BD1B6F}" type="pres">
      <dgm:prSet presAssocID="{AC0BB174-E6E9-4BC1-B91B-ECC580F86E76}" presName="hierChild3" presStyleCnt="0"/>
      <dgm:spPr/>
    </dgm:pt>
    <dgm:pt modelId="{9188F783-EB28-4011-BBC3-31FA41825FC3}" type="pres">
      <dgm:prSet presAssocID="{0E25A740-A6B4-4EBC-AD49-9C44B5977584}" presName="Name10" presStyleLbl="parChTrans1D2" presStyleIdx="1" presStyleCnt="3"/>
      <dgm:spPr/>
      <dgm:t>
        <a:bodyPr/>
        <a:lstStyle/>
        <a:p>
          <a:endParaRPr lang="en-US"/>
        </a:p>
      </dgm:t>
    </dgm:pt>
    <dgm:pt modelId="{C1313C1A-3B2B-41D1-B4B5-6B0CBE83DC8E}" type="pres">
      <dgm:prSet presAssocID="{E2A95EF0-8568-4A96-915B-53F75F827CAC}" presName="hierRoot2" presStyleCnt="0"/>
      <dgm:spPr/>
    </dgm:pt>
    <dgm:pt modelId="{92A6AEF9-9C6A-4F63-8851-B7965A93D04B}" type="pres">
      <dgm:prSet presAssocID="{E2A95EF0-8568-4A96-915B-53F75F827CAC}" presName="composite2" presStyleCnt="0"/>
      <dgm:spPr/>
    </dgm:pt>
    <dgm:pt modelId="{59C5639A-7088-49E6-B8D3-844E891CF104}" type="pres">
      <dgm:prSet presAssocID="{E2A95EF0-8568-4A96-915B-53F75F827CAC}" presName="background2" presStyleLbl="node2" presStyleIdx="1" presStyleCnt="3"/>
      <dgm:spPr/>
    </dgm:pt>
    <dgm:pt modelId="{511F67EA-BB99-406F-B9B5-B4D2104EC8C4}" type="pres">
      <dgm:prSet presAssocID="{E2A95EF0-8568-4A96-915B-53F75F827CAC}" presName="text2" presStyleLbl="fgAcc2" presStyleIdx="1" presStyleCnt="3">
        <dgm:presLayoutVars>
          <dgm:chPref val="3"/>
        </dgm:presLayoutVars>
      </dgm:prSet>
      <dgm:spPr>
        <a:prstGeom prst="star24">
          <a:avLst/>
        </a:prstGeom>
      </dgm:spPr>
      <dgm:t>
        <a:bodyPr/>
        <a:lstStyle/>
        <a:p>
          <a:endParaRPr lang="en-US"/>
        </a:p>
      </dgm:t>
    </dgm:pt>
    <dgm:pt modelId="{B9CA1FB8-78FA-471E-8071-7FFF496D86C0}" type="pres">
      <dgm:prSet presAssocID="{E2A95EF0-8568-4A96-915B-53F75F827CAC}" presName="hierChild3" presStyleCnt="0"/>
      <dgm:spPr/>
    </dgm:pt>
    <dgm:pt modelId="{7A7C9B39-E1BC-42F8-AB30-3FCF761FDCFB}" type="pres">
      <dgm:prSet presAssocID="{66FB3FFD-BF14-489C-A951-74E03EECB3E5}" presName="Name10" presStyleLbl="parChTrans1D2" presStyleIdx="2" presStyleCnt="3"/>
      <dgm:spPr/>
      <dgm:t>
        <a:bodyPr/>
        <a:lstStyle/>
        <a:p>
          <a:endParaRPr lang="en-US"/>
        </a:p>
      </dgm:t>
    </dgm:pt>
    <dgm:pt modelId="{8B8A6CF3-B43F-453C-8FB7-4A56F2EA694D}" type="pres">
      <dgm:prSet presAssocID="{541993DA-27BD-4225-8809-A16CB912C1D0}" presName="hierRoot2" presStyleCnt="0"/>
      <dgm:spPr/>
    </dgm:pt>
    <dgm:pt modelId="{38572A0B-4BDD-40E7-89CE-15EBFED3676E}" type="pres">
      <dgm:prSet presAssocID="{541993DA-27BD-4225-8809-A16CB912C1D0}" presName="composite2" presStyleCnt="0"/>
      <dgm:spPr/>
    </dgm:pt>
    <dgm:pt modelId="{B3826F60-215C-4AAA-AAC7-1D610AECE194}" type="pres">
      <dgm:prSet presAssocID="{541993DA-27BD-4225-8809-A16CB912C1D0}" presName="background2" presStyleLbl="node2" presStyleIdx="2" presStyleCnt="3"/>
      <dgm:spPr/>
    </dgm:pt>
    <dgm:pt modelId="{8BB67B0F-3DC9-4593-A522-1C7DBEB020DE}" type="pres">
      <dgm:prSet presAssocID="{541993DA-27BD-4225-8809-A16CB912C1D0}" presName="text2" presStyleLbl="fgAcc2" presStyleIdx="2" presStyleCnt="3">
        <dgm:presLayoutVars>
          <dgm:chPref val="3"/>
        </dgm:presLayoutVars>
      </dgm:prSet>
      <dgm:spPr>
        <a:prstGeom prst="star24">
          <a:avLst/>
        </a:prstGeom>
      </dgm:spPr>
      <dgm:t>
        <a:bodyPr/>
        <a:lstStyle/>
        <a:p>
          <a:endParaRPr lang="en-US"/>
        </a:p>
      </dgm:t>
    </dgm:pt>
    <dgm:pt modelId="{C2C043A7-BF87-4CBD-908B-6CAFC83A175F}" type="pres">
      <dgm:prSet presAssocID="{541993DA-27BD-4225-8809-A16CB912C1D0}" presName="hierChild3" presStyleCnt="0"/>
      <dgm:spPr/>
    </dgm:pt>
  </dgm:ptLst>
  <dgm:cxnLst>
    <dgm:cxn modelId="{1E4F2805-C741-48F1-9119-741E1F2B1A89}" srcId="{F4DB41D9-C809-4612-8022-80EE44054D71}" destId="{541993DA-27BD-4225-8809-A16CB912C1D0}" srcOrd="2" destOrd="0" parTransId="{66FB3FFD-BF14-489C-A951-74E03EECB3E5}" sibTransId="{C97647BE-5DAD-4196-98C8-ABF45AC99D79}"/>
    <dgm:cxn modelId="{D43652BA-141C-4F86-8DB9-7C7C16188342}" type="presOf" srcId="{541993DA-27BD-4225-8809-A16CB912C1D0}" destId="{8BB67B0F-3DC9-4593-A522-1C7DBEB020DE}" srcOrd="0" destOrd="0" presId="urn:microsoft.com/office/officeart/2005/8/layout/hierarchy1"/>
    <dgm:cxn modelId="{45A358D2-74C6-4EF6-A024-CD1207734580}" type="presOf" srcId="{0E25A740-A6B4-4EBC-AD49-9C44B5977584}" destId="{9188F783-EB28-4011-BBC3-31FA41825FC3}" srcOrd="0" destOrd="0" presId="urn:microsoft.com/office/officeart/2005/8/layout/hierarchy1"/>
    <dgm:cxn modelId="{310E3571-3716-4B08-A4F2-F6DBC5DB2C63}" type="presOf" srcId="{10D3A5F0-C23B-4FAB-8BCD-10FE9DA87C82}" destId="{07318947-CCA7-4DB1-BBE0-2AB20A5EE6A6}" srcOrd="0" destOrd="0" presId="urn:microsoft.com/office/officeart/2005/8/layout/hierarchy1"/>
    <dgm:cxn modelId="{BBBB5E33-E2B4-4F3E-BF86-A4D88F508AE4}" type="presOf" srcId="{F4DB41D9-C809-4612-8022-80EE44054D71}" destId="{B86AD60F-022B-4C7C-80CC-A7694F24B7C4}" srcOrd="0" destOrd="0" presId="urn:microsoft.com/office/officeart/2005/8/layout/hierarchy1"/>
    <dgm:cxn modelId="{CD3BAFE0-620A-4141-A88E-F081E6BC4210}" srcId="{F4DB41D9-C809-4612-8022-80EE44054D71}" destId="{AC0BB174-E6E9-4BC1-B91B-ECC580F86E76}" srcOrd="0" destOrd="0" parTransId="{10D3A5F0-C23B-4FAB-8BCD-10FE9DA87C82}" sibTransId="{3CC535AA-0577-419F-AF7A-49488F9CE382}"/>
    <dgm:cxn modelId="{A2EF89F8-4BDA-467B-9B64-8544856B04BF}" type="presOf" srcId="{66FB3FFD-BF14-489C-A951-74E03EECB3E5}" destId="{7A7C9B39-E1BC-42F8-AB30-3FCF761FDCFB}" srcOrd="0" destOrd="0" presId="urn:microsoft.com/office/officeart/2005/8/layout/hierarchy1"/>
    <dgm:cxn modelId="{13E94FAF-1DBF-4A4E-AD30-35F0E6F2C064}" type="presOf" srcId="{5ECE68BC-4D68-4E95-B0F1-6FD887BAA9F3}" destId="{3F29F940-8EFB-4328-90A4-830EE5E55790}" srcOrd="0" destOrd="0" presId="urn:microsoft.com/office/officeart/2005/8/layout/hierarchy1"/>
    <dgm:cxn modelId="{30ADDC46-1B04-458E-A8D0-195B83BB0165}" srcId="{5ECE68BC-4D68-4E95-B0F1-6FD887BAA9F3}" destId="{F4DB41D9-C809-4612-8022-80EE44054D71}" srcOrd="0" destOrd="0" parTransId="{A7EF5956-303A-4C66-B5B0-B9CEFF16D8BD}" sibTransId="{DFB55513-21A1-4907-B765-1992BE62E2B2}"/>
    <dgm:cxn modelId="{4EBF4DA8-694A-4125-ADB2-1D2E2339774E}" type="presOf" srcId="{AC0BB174-E6E9-4BC1-B91B-ECC580F86E76}" destId="{974C6B55-EE41-4F5F-BC8E-91B8DC3F9D82}" srcOrd="0" destOrd="0" presId="urn:microsoft.com/office/officeart/2005/8/layout/hierarchy1"/>
    <dgm:cxn modelId="{A4FF8BD3-2AE3-4D78-B2FE-D85E69F59B3E}" type="presOf" srcId="{E2A95EF0-8568-4A96-915B-53F75F827CAC}" destId="{511F67EA-BB99-406F-B9B5-B4D2104EC8C4}" srcOrd="0" destOrd="0" presId="urn:microsoft.com/office/officeart/2005/8/layout/hierarchy1"/>
    <dgm:cxn modelId="{F9CAF548-115E-49D6-ABF6-E12EE169C456}" srcId="{F4DB41D9-C809-4612-8022-80EE44054D71}" destId="{E2A95EF0-8568-4A96-915B-53F75F827CAC}" srcOrd="1" destOrd="0" parTransId="{0E25A740-A6B4-4EBC-AD49-9C44B5977584}" sibTransId="{F88392B9-A0C7-421A-B63C-C2553F052AA1}"/>
    <dgm:cxn modelId="{11413769-3C6E-4096-840C-2A621D687FBF}" type="presParOf" srcId="{3F29F940-8EFB-4328-90A4-830EE5E55790}" destId="{C1F43BDD-6562-4DFD-B6DE-DEC712F67F2B}" srcOrd="0" destOrd="0" presId="urn:microsoft.com/office/officeart/2005/8/layout/hierarchy1"/>
    <dgm:cxn modelId="{17DDD0BC-E81E-4B42-93C6-18EB3BF41378}" type="presParOf" srcId="{C1F43BDD-6562-4DFD-B6DE-DEC712F67F2B}" destId="{5791492A-48FC-49FF-A817-0E40CBCA4D07}" srcOrd="0" destOrd="0" presId="urn:microsoft.com/office/officeart/2005/8/layout/hierarchy1"/>
    <dgm:cxn modelId="{B1C79483-74BC-4902-AD10-68573FB1AA51}" type="presParOf" srcId="{5791492A-48FC-49FF-A817-0E40CBCA4D07}" destId="{51BDD033-2FA0-475D-8CFC-73039ED97D3E}" srcOrd="0" destOrd="0" presId="urn:microsoft.com/office/officeart/2005/8/layout/hierarchy1"/>
    <dgm:cxn modelId="{0F32334A-DF97-48B1-B797-F173D91C5F82}" type="presParOf" srcId="{5791492A-48FC-49FF-A817-0E40CBCA4D07}" destId="{B86AD60F-022B-4C7C-80CC-A7694F24B7C4}" srcOrd="1" destOrd="0" presId="urn:microsoft.com/office/officeart/2005/8/layout/hierarchy1"/>
    <dgm:cxn modelId="{36CCDF4C-EB4D-4F76-B1E7-61438FC2D05E}" type="presParOf" srcId="{C1F43BDD-6562-4DFD-B6DE-DEC712F67F2B}" destId="{E24A51B8-CCDD-42EB-A3D9-7C59A2CAF7D8}" srcOrd="1" destOrd="0" presId="urn:microsoft.com/office/officeart/2005/8/layout/hierarchy1"/>
    <dgm:cxn modelId="{273FEE66-3B60-4684-A24C-261C61C52FB7}" type="presParOf" srcId="{E24A51B8-CCDD-42EB-A3D9-7C59A2CAF7D8}" destId="{07318947-CCA7-4DB1-BBE0-2AB20A5EE6A6}" srcOrd="0" destOrd="0" presId="urn:microsoft.com/office/officeart/2005/8/layout/hierarchy1"/>
    <dgm:cxn modelId="{A2E1021C-8593-4A84-9A60-52C38092BDBF}" type="presParOf" srcId="{E24A51B8-CCDD-42EB-A3D9-7C59A2CAF7D8}" destId="{511668D8-43B2-4E4C-B76F-3A90578FFCFF}" srcOrd="1" destOrd="0" presId="urn:microsoft.com/office/officeart/2005/8/layout/hierarchy1"/>
    <dgm:cxn modelId="{DA1790AB-543D-4220-AD26-94755DB5ABAF}" type="presParOf" srcId="{511668D8-43B2-4E4C-B76F-3A90578FFCFF}" destId="{412BC74B-0AB7-4FF3-B3DC-C4D5C17AC494}" srcOrd="0" destOrd="0" presId="urn:microsoft.com/office/officeart/2005/8/layout/hierarchy1"/>
    <dgm:cxn modelId="{E2D1405A-D4C1-4C5A-8959-FB79A60504D8}" type="presParOf" srcId="{412BC74B-0AB7-4FF3-B3DC-C4D5C17AC494}" destId="{B70FBCEA-1AF8-4A58-98F1-B6588FAAD4BF}" srcOrd="0" destOrd="0" presId="urn:microsoft.com/office/officeart/2005/8/layout/hierarchy1"/>
    <dgm:cxn modelId="{D641E6DC-2D64-49F8-BACA-87C61BF64EEE}" type="presParOf" srcId="{412BC74B-0AB7-4FF3-B3DC-C4D5C17AC494}" destId="{974C6B55-EE41-4F5F-BC8E-91B8DC3F9D82}" srcOrd="1" destOrd="0" presId="urn:microsoft.com/office/officeart/2005/8/layout/hierarchy1"/>
    <dgm:cxn modelId="{98D1F16E-D700-43B5-8F4A-894164ACA499}" type="presParOf" srcId="{511668D8-43B2-4E4C-B76F-3A90578FFCFF}" destId="{61DB6666-A9CE-4A97-AEAB-6DFCD0BD1B6F}" srcOrd="1" destOrd="0" presId="urn:microsoft.com/office/officeart/2005/8/layout/hierarchy1"/>
    <dgm:cxn modelId="{850A3728-202B-4C49-83EF-BE548EED82DD}" type="presParOf" srcId="{E24A51B8-CCDD-42EB-A3D9-7C59A2CAF7D8}" destId="{9188F783-EB28-4011-BBC3-31FA41825FC3}" srcOrd="2" destOrd="0" presId="urn:microsoft.com/office/officeart/2005/8/layout/hierarchy1"/>
    <dgm:cxn modelId="{956D21F6-B315-4E77-956C-A4B52C434F30}" type="presParOf" srcId="{E24A51B8-CCDD-42EB-A3D9-7C59A2CAF7D8}" destId="{C1313C1A-3B2B-41D1-B4B5-6B0CBE83DC8E}" srcOrd="3" destOrd="0" presId="urn:microsoft.com/office/officeart/2005/8/layout/hierarchy1"/>
    <dgm:cxn modelId="{5DBCD307-EA73-4897-84D4-4B311C195C85}" type="presParOf" srcId="{C1313C1A-3B2B-41D1-B4B5-6B0CBE83DC8E}" destId="{92A6AEF9-9C6A-4F63-8851-B7965A93D04B}" srcOrd="0" destOrd="0" presId="urn:microsoft.com/office/officeart/2005/8/layout/hierarchy1"/>
    <dgm:cxn modelId="{8F35328D-80D3-4CBA-B662-17C5B1E1AA72}" type="presParOf" srcId="{92A6AEF9-9C6A-4F63-8851-B7965A93D04B}" destId="{59C5639A-7088-49E6-B8D3-844E891CF104}" srcOrd="0" destOrd="0" presId="urn:microsoft.com/office/officeart/2005/8/layout/hierarchy1"/>
    <dgm:cxn modelId="{3A2D399A-6FA3-4267-AFED-5F473BB27BF0}" type="presParOf" srcId="{92A6AEF9-9C6A-4F63-8851-B7965A93D04B}" destId="{511F67EA-BB99-406F-B9B5-B4D2104EC8C4}" srcOrd="1" destOrd="0" presId="urn:microsoft.com/office/officeart/2005/8/layout/hierarchy1"/>
    <dgm:cxn modelId="{ED684A18-8186-451D-BC8F-18609620EE9F}" type="presParOf" srcId="{C1313C1A-3B2B-41D1-B4B5-6B0CBE83DC8E}" destId="{B9CA1FB8-78FA-471E-8071-7FFF496D86C0}" srcOrd="1" destOrd="0" presId="urn:microsoft.com/office/officeart/2005/8/layout/hierarchy1"/>
    <dgm:cxn modelId="{81F0E4C2-D855-48C2-9609-C771E540C90A}" type="presParOf" srcId="{E24A51B8-CCDD-42EB-A3D9-7C59A2CAF7D8}" destId="{7A7C9B39-E1BC-42F8-AB30-3FCF761FDCFB}" srcOrd="4" destOrd="0" presId="urn:microsoft.com/office/officeart/2005/8/layout/hierarchy1"/>
    <dgm:cxn modelId="{7893EDF4-4123-4F3A-90C6-D5C1C6C80DFB}" type="presParOf" srcId="{E24A51B8-CCDD-42EB-A3D9-7C59A2CAF7D8}" destId="{8B8A6CF3-B43F-453C-8FB7-4A56F2EA694D}" srcOrd="5" destOrd="0" presId="urn:microsoft.com/office/officeart/2005/8/layout/hierarchy1"/>
    <dgm:cxn modelId="{D0E49870-E686-4E5E-86AE-EF31D368BD04}" type="presParOf" srcId="{8B8A6CF3-B43F-453C-8FB7-4A56F2EA694D}" destId="{38572A0B-4BDD-40E7-89CE-15EBFED3676E}" srcOrd="0" destOrd="0" presId="urn:microsoft.com/office/officeart/2005/8/layout/hierarchy1"/>
    <dgm:cxn modelId="{331CC67B-1CA3-4ACD-ACFA-025CE7F68DFC}" type="presParOf" srcId="{38572A0B-4BDD-40E7-89CE-15EBFED3676E}" destId="{B3826F60-215C-4AAA-AAC7-1D610AECE194}" srcOrd="0" destOrd="0" presId="urn:microsoft.com/office/officeart/2005/8/layout/hierarchy1"/>
    <dgm:cxn modelId="{7A5A843D-5CDE-49A6-8644-CEAB8E8E4F6E}" type="presParOf" srcId="{38572A0B-4BDD-40E7-89CE-15EBFED3676E}" destId="{8BB67B0F-3DC9-4593-A522-1C7DBEB020DE}" srcOrd="1" destOrd="0" presId="urn:microsoft.com/office/officeart/2005/8/layout/hierarchy1"/>
    <dgm:cxn modelId="{B5678791-2F9E-4B42-831E-1996AD2F52C3}" type="presParOf" srcId="{8B8A6CF3-B43F-453C-8FB7-4A56F2EA694D}" destId="{C2C043A7-BF87-4CBD-908B-6CAFC83A175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C9B39-E1BC-42F8-AB30-3FCF761FDCFB}">
      <dsp:nvSpPr>
        <dsp:cNvPr id="0" name=""/>
        <dsp:cNvSpPr/>
      </dsp:nvSpPr>
      <dsp:spPr>
        <a:xfrm>
          <a:off x="3391072" y="1602256"/>
          <a:ext cx="2406567" cy="572653"/>
        </a:xfrm>
        <a:custGeom>
          <a:avLst/>
          <a:gdLst/>
          <a:ahLst/>
          <a:cxnLst/>
          <a:rect l="0" t="0" r="0" b="0"/>
          <a:pathLst>
            <a:path>
              <a:moveTo>
                <a:pt x="0" y="0"/>
              </a:moveTo>
              <a:lnTo>
                <a:pt x="0" y="390246"/>
              </a:lnTo>
              <a:lnTo>
                <a:pt x="2406567" y="390246"/>
              </a:lnTo>
              <a:lnTo>
                <a:pt x="2406567" y="5726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88F783-EB28-4011-BBC3-31FA41825FC3}">
      <dsp:nvSpPr>
        <dsp:cNvPr id="0" name=""/>
        <dsp:cNvSpPr/>
      </dsp:nvSpPr>
      <dsp:spPr>
        <a:xfrm>
          <a:off x="3345352" y="1602256"/>
          <a:ext cx="91440" cy="572653"/>
        </a:xfrm>
        <a:custGeom>
          <a:avLst/>
          <a:gdLst/>
          <a:ahLst/>
          <a:cxnLst/>
          <a:rect l="0" t="0" r="0" b="0"/>
          <a:pathLst>
            <a:path>
              <a:moveTo>
                <a:pt x="45720" y="0"/>
              </a:moveTo>
              <a:lnTo>
                <a:pt x="45720" y="5726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318947-CCA7-4DB1-BBE0-2AB20A5EE6A6}">
      <dsp:nvSpPr>
        <dsp:cNvPr id="0" name=""/>
        <dsp:cNvSpPr/>
      </dsp:nvSpPr>
      <dsp:spPr>
        <a:xfrm>
          <a:off x="1025027" y="1602256"/>
          <a:ext cx="2366045" cy="576717"/>
        </a:xfrm>
        <a:custGeom>
          <a:avLst/>
          <a:gdLst/>
          <a:ahLst/>
          <a:cxnLst/>
          <a:rect l="0" t="0" r="0" b="0"/>
          <a:pathLst>
            <a:path>
              <a:moveTo>
                <a:pt x="2366045" y="0"/>
              </a:moveTo>
              <a:lnTo>
                <a:pt x="2366045" y="394310"/>
              </a:lnTo>
              <a:lnTo>
                <a:pt x="0" y="394310"/>
              </a:lnTo>
              <a:lnTo>
                <a:pt x="0" y="5767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BDD033-2FA0-475D-8CFC-73039ED97D3E}">
      <dsp:nvSpPr>
        <dsp:cNvPr id="0" name=""/>
        <dsp:cNvSpPr/>
      </dsp:nvSpPr>
      <dsp:spPr>
        <a:xfrm>
          <a:off x="1955871" y="64223"/>
          <a:ext cx="2870402" cy="1538032"/>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6AD60F-022B-4C7C-80CC-A7694F24B7C4}">
      <dsp:nvSpPr>
        <dsp:cNvPr id="0" name=""/>
        <dsp:cNvSpPr/>
      </dsp:nvSpPr>
      <dsp:spPr>
        <a:xfrm>
          <a:off x="2174649" y="272063"/>
          <a:ext cx="2870402" cy="1538032"/>
        </a:xfrm>
        <a:prstGeom prst="star16">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Risk factors </a:t>
          </a:r>
          <a:endParaRPr lang="en-US" sz="1500" kern="1200" dirty="0"/>
        </a:p>
      </dsp:txBody>
      <dsp:txXfrm>
        <a:off x="2848720" y="633247"/>
        <a:ext cx="1522260" cy="815664"/>
      </dsp:txXfrm>
    </dsp:sp>
    <dsp:sp modelId="{B70FBCEA-1AF8-4A58-98F1-B6588FAAD4BF}">
      <dsp:nvSpPr>
        <dsp:cNvPr id="0" name=""/>
        <dsp:cNvSpPr/>
      </dsp:nvSpPr>
      <dsp:spPr>
        <a:xfrm>
          <a:off x="40522" y="2178973"/>
          <a:ext cx="1969009" cy="125032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4C6B55-EE41-4F5F-BC8E-91B8DC3F9D82}">
      <dsp:nvSpPr>
        <dsp:cNvPr id="0" name=""/>
        <dsp:cNvSpPr/>
      </dsp:nvSpPr>
      <dsp:spPr>
        <a:xfrm>
          <a:off x="259301" y="2386813"/>
          <a:ext cx="1969009" cy="1250321"/>
        </a:xfrm>
        <a:prstGeom prst="star24">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General </a:t>
          </a:r>
          <a:endParaRPr lang="en-US" sz="1500" kern="1200" dirty="0"/>
        </a:p>
      </dsp:txBody>
      <dsp:txXfrm>
        <a:off x="721693" y="2680432"/>
        <a:ext cx="1044225" cy="663083"/>
      </dsp:txXfrm>
    </dsp:sp>
    <dsp:sp modelId="{59C5639A-7088-49E6-B8D3-844E891CF104}">
      <dsp:nvSpPr>
        <dsp:cNvPr id="0" name=""/>
        <dsp:cNvSpPr/>
      </dsp:nvSpPr>
      <dsp:spPr>
        <a:xfrm>
          <a:off x="2406567" y="2174910"/>
          <a:ext cx="1969009" cy="125032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F67EA-BB99-406F-B9B5-B4D2104EC8C4}">
      <dsp:nvSpPr>
        <dsp:cNvPr id="0" name=""/>
        <dsp:cNvSpPr/>
      </dsp:nvSpPr>
      <dsp:spPr>
        <a:xfrm>
          <a:off x="2625346" y="2382750"/>
          <a:ext cx="1969009" cy="1250321"/>
        </a:xfrm>
        <a:prstGeom prst="star24">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anesthesia</a:t>
          </a:r>
          <a:endParaRPr lang="en-US" sz="1500" kern="1200" dirty="0"/>
        </a:p>
      </dsp:txBody>
      <dsp:txXfrm>
        <a:off x="3087738" y="2676369"/>
        <a:ext cx="1044225" cy="663083"/>
      </dsp:txXfrm>
    </dsp:sp>
    <dsp:sp modelId="{B3826F60-215C-4AAA-AAC7-1D610AECE194}">
      <dsp:nvSpPr>
        <dsp:cNvPr id="0" name=""/>
        <dsp:cNvSpPr/>
      </dsp:nvSpPr>
      <dsp:spPr>
        <a:xfrm>
          <a:off x="4813135" y="2174910"/>
          <a:ext cx="1969009" cy="125032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B67B0F-3DC9-4593-A522-1C7DBEB020DE}">
      <dsp:nvSpPr>
        <dsp:cNvPr id="0" name=""/>
        <dsp:cNvSpPr/>
      </dsp:nvSpPr>
      <dsp:spPr>
        <a:xfrm>
          <a:off x="5031914" y="2382750"/>
          <a:ext cx="1969009" cy="1250321"/>
        </a:xfrm>
        <a:prstGeom prst="star24">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Surgery </a:t>
          </a:r>
          <a:endParaRPr lang="en-US" sz="1500" kern="1200" dirty="0"/>
        </a:p>
      </dsp:txBody>
      <dsp:txXfrm>
        <a:off x="5494306" y="2676369"/>
        <a:ext cx="1044225" cy="6630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Times New Roman" pitchFamily="18" charset="0"/>
              </a:defRPr>
            </a:lvl1pPr>
          </a:lstStyle>
          <a:p>
            <a:pPr>
              <a:defRPr/>
            </a:pPr>
            <a:endParaRPr lang="en-US"/>
          </a:p>
        </p:txBody>
      </p:sp>
      <p:sp>
        <p:nvSpPr>
          <p:cNvPr id="5120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Times New Roman" pitchFamily="18"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Times New Roman" pitchFamily="18" charset="0"/>
              </a:defRPr>
            </a:lvl1pPr>
          </a:lstStyle>
          <a:p>
            <a:pPr>
              <a:defRPr/>
            </a:pPr>
            <a:endParaRPr lang="en-US"/>
          </a:p>
        </p:txBody>
      </p:sp>
      <p:sp>
        <p:nvSpPr>
          <p:cNvPr id="5120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Times New Roman" pitchFamily="18" charset="0"/>
              </a:defRPr>
            </a:lvl1pPr>
          </a:lstStyle>
          <a:p>
            <a:pPr>
              <a:defRPr/>
            </a:pPr>
            <a:fld id="{A3721F54-34BA-4989-8ECE-A5A9DD94997D}" type="slidenum">
              <a:rPr lang="x-none"/>
              <a:pPr>
                <a:defRPr/>
              </a:pPr>
              <a:t>‹#›</a:t>
            </a:fld>
            <a:endParaRPr lang="en-US"/>
          </a:p>
        </p:txBody>
      </p:sp>
    </p:spTree>
    <p:extLst>
      <p:ext uri="{BB962C8B-B14F-4D97-AF65-F5344CB8AC3E}">
        <p14:creationId xmlns:p14="http://schemas.microsoft.com/office/powerpoint/2010/main" val="1426933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Patient" TargetMode="External"/><Relationship Id="rId4" Type="http://schemas.openxmlformats.org/officeDocument/2006/relationships/hyperlink" Target="http://en.wikipedia.org/wiki/Systemic_disease" TargetMode="External"/><Relationship Id="rId5" Type="http://schemas.openxmlformats.org/officeDocument/2006/relationships/hyperlink" Target="http://en.wikipedia.org/wiki/Disease" TargetMode="External"/><Relationship Id="rId6" Type="http://schemas.openxmlformats.org/officeDocument/2006/relationships/hyperlink" Target="http://en.wikipedia.org/wiki/Life" TargetMode="External"/><Relationship Id="rId7" Type="http://schemas.openxmlformats.org/officeDocument/2006/relationships/hyperlink" Target="http://en.wikipedia.org/wiki/Moribund" TargetMode="External"/><Relationship Id="rId8" Type="http://schemas.openxmlformats.org/officeDocument/2006/relationships/hyperlink" Target="http://en.wikipedia.org/wiki/Surgery" TargetMode="External"/><Relationship Id="rId9" Type="http://schemas.openxmlformats.org/officeDocument/2006/relationships/hyperlink" Target="http://en.wikipedia.org/wiki/Brain-dead" TargetMode="External"/><Relationship Id="rId10" Type="http://schemas.openxmlformats.org/officeDocument/2006/relationships/hyperlink" Target="http://en.wikipedia.org/wiki/Organ_(anatomy)" TargetMode="External"/><Relationship Id="rId11" Type="http://schemas.openxmlformats.org/officeDocument/2006/relationships/hyperlink" Target="http://en.wikipedia.org/wiki/Organ_donation" TargetMode="External"/><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r>
              <a:rPr lang="en-US" smtClean="0"/>
              <a:t>**ASA classification:</a:t>
            </a:r>
          </a:p>
          <a:p>
            <a:pPr eaLnBrk="1" hangingPunct="1"/>
            <a:r>
              <a:rPr lang="en-US" smtClean="0"/>
              <a:t>A normal healthy </a:t>
            </a:r>
            <a:r>
              <a:rPr lang="en-US" smtClean="0">
                <a:hlinkClick r:id="rId3" action="ppaction://hlinkfile" tooltip="Patient"/>
              </a:rPr>
              <a:t>patient</a:t>
            </a:r>
            <a:r>
              <a:rPr lang="en-US" smtClean="0"/>
              <a:t>.</a:t>
            </a:r>
          </a:p>
          <a:p>
            <a:pPr eaLnBrk="1" hangingPunct="1"/>
            <a:r>
              <a:rPr lang="en-US" smtClean="0"/>
              <a:t>A patient with mild </a:t>
            </a:r>
            <a:r>
              <a:rPr lang="en-US" smtClean="0">
                <a:hlinkClick r:id="rId4" action="ppaction://hlinkfile" tooltip="Systemic disease"/>
              </a:rPr>
              <a:t>systemic disease</a:t>
            </a:r>
            <a:r>
              <a:rPr lang="en-US" smtClean="0"/>
              <a:t>.</a:t>
            </a:r>
          </a:p>
          <a:p>
            <a:pPr eaLnBrk="1" hangingPunct="1"/>
            <a:r>
              <a:rPr lang="en-US" smtClean="0"/>
              <a:t>A patient with severe systemic </a:t>
            </a:r>
            <a:r>
              <a:rPr lang="en-US" smtClean="0">
                <a:hlinkClick r:id="rId5" action="ppaction://hlinkfile" tooltip="Disease"/>
              </a:rPr>
              <a:t>disease</a:t>
            </a:r>
            <a:r>
              <a:rPr lang="en-US" smtClean="0"/>
              <a:t>.</a:t>
            </a:r>
          </a:p>
          <a:p>
            <a:pPr eaLnBrk="1" hangingPunct="1"/>
            <a:r>
              <a:rPr lang="en-US" smtClean="0"/>
              <a:t>A patient with severe systemic disease that is a constant threat to </a:t>
            </a:r>
            <a:r>
              <a:rPr lang="en-US" smtClean="0">
                <a:hlinkClick r:id="rId6" action="ppaction://hlinkfile" tooltip="Life"/>
              </a:rPr>
              <a:t>life</a:t>
            </a:r>
            <a:r>
              <a:rPr lang="en-US" smtClean="0"/>
              <a:t>.</a:t>
            </a:r>
          </a:p>
          <a:p>
            <a:pPr eaLnBrk="1" hangingPunct="1"/>
            <a:r>
              <a:rPr lang="en-US" smtClean="0"/>
              <a:t>A </a:t>
            </a:r>
            <a:r>
              <a:rPr lang="en-US" smtClean="0">
                <a:hlinkClick r:id="rId7" action="ppaction://hlinkfile" tooltip="Moribund"/>
              </a:rPr>
              <a:t>moribund</a:t>
            </a:r>
            <a:r>
              <a:rPr lang="en-US" smtClean="0"/>
              <a:t> patient who is not expected to survive without the </a:t>
            </a:r>
            <a:r>
              <a:rPr lang="en-US" smtClean="0">
                <a:hlinkClick r:id="rId8" action="ppaction://hlinkfile" tooltip="Surgery"/>
              </a:rPr>
              <a:t>operation</a:t>
            </a:r>
            <a:r>
              <a:rPr lang="en-US" smtClean="0"/>
              <a:t>.</a:t>
            </a:r>
          </a:p>
          <a:p>
            <a:pPr eaLnBrk="1" hangingPunct="1"/>
            <a:r>
              <a:rPr lang="en-US" smtClean="0"/>
              <a:t>A declared </a:t>
            </a:r>
            <a:r>
              <a:rPr lang="en-US" smtClean="0">
                <a:hlinkClick r:id="rId9" action="ppaction://hlinkfile" tooltip="Brain-dead"/>
              </a:rPr>
              <a:t>brain-dead</a:t>
            </a:r>
            <a:r>
              <a:rPr lang="en-US" smtClean="0"/>
              <a:t> patient whose </a:t>
            </a:r>
            <a:r>
              <a:rPr lang="en-US" smtClean="0">
                <a:hlinkClick r:id="rId10" action="ppaction://hlinkfile" tooltip="Organ (anatomy)"/>
              </a:rPr>
              <a:t>organs</a:t>
            </a:r>
            <a:r>
              <a:rPr lang="en-US" smtClean="0"/>
              <a:t> are being removed for </a:t>
            </a:r>
            <a:r>
              <a:rPr lang="en-US" smtClean="0">
                <a:hlinkClick r:id="rId11" action="ppaction://hlinkfile" tooltip="Organ donation"/>
              </a:rPr>
              <a:t>donor</a:t>
            </a:r>
            <a:r>
              <a:rPr lang="en-US" smtClean="0"/>
              <a:t> purposes.</a:t>
            </a:r>
          </a:p>
          <a:p>
            <a:pPr eaLnBrk="1" hangingPunct="1"/>
            <a:endParaRPr lang="x-none" smtClean="0"/>
          </a:p>
        </p:txBody>
      </p:sp>
      <p:sp>
        <p:nvSpPr>
          <p:cNvPr id="55300" name="Slide Number Placeholder 3"/>
          <p:cNvSpPr>
            <a:spLocks noGrp="1"/>
          </p:cNvSpPr>
          <p:nvPr>
            <p:ph type="sldNum" sz="quarter" idx="5"/>
          </p:nvPr>
        </p:nvSpPr>
        <p:spPr>
          <a:noFill/>
        </p:spPr>
        <p:txBody>
          <a:bodyPr/>
          <a:lstStyle/>
          <a:p>
            <a:fld id="{4716BF85-5319-4FC0-ACB1-71691A5BD064}" type="slidenum">
              <a:rPr lang="x-none" smtClean="0"/>
              <a:pPr/>
              <a:t>19</a:t>
            </a:fld>
            <a:endParaRPr lang="x-non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spcBef>
                <a:spcPct val="0"/>
              </a:spcBef>
            </a:pPr>
            <a:endParaRPr lang="x-none" smtClean="0"/>
          </a:p>
        </p:txBody>
      </p:sp>
      <p:sp>
        <p:nvSpPr>
          <p:cNvPr id="56324" name="Slide Number Placeholder 3"/>
          <p:cNvSpPr>
            <a:spLocks noGrp="1"/>
          </p:cNvSpPr>
          <p:nvPr>
            <p:ph type="sldNum" sz="quarter" idx="5"/>
          </p:nvPr>
        </p:nvSpPr>
        <p:spPr>
          <a:noFill/>
        </p:spPr>
        <p:txBody>
          <a:bodyPr/>
          <a:lstStyle/>
          <a:p>
            <a:fld id="{1EDA31CC-1388-4946-97EB-CB69FABD5C43}" type="slidenum">
              <a:rPr lang="en-US" smtClean="0">
                <a:latin typeface="Calibri" pitchFamily="34" charset="0"/>
                <a:ea typeface="MS PGothic"/>
                <a:cs typeface="MS PGothic"/>
              </a:rPr>
              <a:pPr/>
              <a:t>44</a:t>
            </a:fld>
            <a:endParaRPr lang="en-US" smtClean="0">
              <a:latin typeface="Calibri" pitchFamily="34" charset="0"/>
              <a:ea typeface="MS PGothic"/>
              <a:cs typeface="MS P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x-none" smtClean="0"/>
          </a:p>
        </p:txBody>
      </p:sp>
      <p:sp>
        <p:nvSpPr>
          <p:cNvPr id="57348" name="Slide Number Placeholder 3"/>
          <p:cNvSpPr>
            <a:spLocks noGrp="1"/>
          </p:cNvSpPr>
          <p:nvPr>
            <p:ph type="sldNum" sz="quarter" idx="5"/>
          </p:nvPr>
        </p:nvSpPr>
        <p:spPr>
          <a:noFill/>
        </p:spPr>
        <p:txBody>
          <a:bodyPr/>
          <a:lstStyle/>
          <a:p>
            <a:fld id="{522773C1-168B-4617-BD65-5495493642B8}" type="slidenum">
              <a:rPr lang="en-US" smtClean="0">
                <a:latin typeface="Calibri" pitchFamily="34" charset="0"/>
                <a:ea typeface="MS PGothic"/>
                <a:cs typeface="MS PGothic"/>
              </a:rPr>
              <a:pPr/>
              <a:t>45</a:t>
            </a:fld>
            <a:endParaRPr lang="en-US" smtClean="0">
              <a:latin typeface="Calibri" pitchFamily="34" charset="0"/>
              <a:ea typeface="MS PGothic"/>
              <a:cs typeface="MS PGothic"/>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x-none" smtClean="0"/>
          </a:p>
        </p:txBody>
      </p:sp>
      <p:sp>
        <p:nvSpPr>
          <p:cNvPr id="58372" name="Slide Number Placeholder 3"/>
          <p:cNvSpPr>
            <a:spLocks noGrp="1"/>
          </p:cNvSpPr>
          <p:nvPr>
            <p:ph type="sldNum" sz="quarter" idx="5"/>
          </p:nvPr>
        </p:nvSpPr>
        <p:spPr>
          <a:noFill/>
        </p:spPr>
        <p:txBody>
          <a:bodyPr/>
          <a:lstStyle/>
          <a:p>
            <a:fld id="{179FD38F-3BF2-4DBE-916B-C9862DEC705D}" type="slidenum">
              <a:rPr lang="en-US" smtClean="0">
                <a:latin typeface="Calibri" pitchFamily="34" charset="0"/>
                <a:ea typeface="MS PGothic"/>
                <a:cs typeface="MS PGothic"/>
              </a:rPr>
              <a:pPr/>
              <a:t>55</a:t>
            </a:fld>
            <a:endParaRPr lang="en-US" smtClean="0">
              <a:latin typeface="Calibri" pitchFamily="34" charset="0"/>
              <a:ea typeface="MS PGothic"/>
              <a:cs typeface="MS P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x-none" smtClean="0"/>
          </a:p>
        </p:txBody>
      </p:sp>
      <p:sp>
        <p:nvSpPr>
          <p:cNvPr id="59396" name="Slide Number Placeholder 3"/>
          <p:cNvSpPr>
            <a:spLocks noGrp="1"/>
          </p:cNvSpPr>
          <p:nvPr>
            <p:ph type="sldNum" sz="quarter" idx="5"/>
          </p:nvPr>
        </p:nvSpPr>
        <p:spPr>
          <a:noFill/>
        </p:spPr>
        <p:txBody>
          <a:bodyPr/>
          <a:lstStyle/>
          <a:p>
            <a:fld id="{88DE5120-2EBC-4F2E-999F-912F4BF4A24B}" type="slidenum">
              <a:rPr lang="en-US" smtClean="0">
                <a:latin typeface="Calibri" pitchFamily="34" charset="0"/>
                <a:ea typeface="MS PGothic"/>
                <a:cs typeface="MS PGothic"/>
              </a:rPr>
              <a:pPr/>
              <a:t>57</a:t>
            </a:fld>
            <a:endParaRPr lang="en-US" smtClean="0">
              <a:latin typeface="Calibri" pitchFamily="34" charset="0"/>
              <a:ea typeface="MS PGothic"/>
              <a:cs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4"/>
          <p:cNvSpPr>
            <a:spLocks noChangeArrowheads="1"/>
          </p:cNvSpPr>
          <p:nvPr userDrawn="1"/>
        </p:nvSpPr>
        <p:spPr bwMode="auto">
          <a:xfrm>
            <a:off x="0" y="3500438"/>
            <a:ext cx="1042988" cy="3357562"/>
          </a:xfrm>
          <a:prstGeom prst="rect">
            <a:avLst/>
          </a:prstGeom>
          <a:noFill/>
          <a:ln w="76200">
            <a:noFill/>
            <a:miter lim="800000"/>
            <a:headEnd/>
            <a:tailEnd/>
          </a:ln>
          <a:effectLst/>
        </p:spPr>
        <p:txBody>
          <a:bodyPr wrap="none" anchor="ctr"/>
          <a:lstStyle/>
          <a:p>
            <a:pPr>
              <a:defRPr/>
            </a:pPr>
            <a:endParaRPr lang="x-none"/>
          </a:p>
        </p:txBody>
      </p:sp>
      <p:sp>
        <p:nvSpPr>
          <p:cNvPr id="14350" name="Rectangle 14"/>
          <p:cNvSpPr>
            <a:spLocks noGrp="1" noChangeArrowheads="1"/>
          </p:cNvSpPr>
          <p:nvPr>
            <p:ph type="ctrTitle"/>
          </p:nvPr>
        </p:nvSpPr>
        <p:spPr>
          <a:xfrm>
            <a:off x="1244600" y="1247775"/>
            <a:ext cx="7772400" cy="1143000"/>
          </a:xfrm>
        </p:spPr>
        <p:txBody>
          <a:bodyPr anchor="b"/>
          <a:lstStyle>
            <a:lvl1pPr algn="ctr">
              <a:defRPr/>
            </a:lvl1pPr>
          </a:lstStyle>
          <a:p>
            <a:r>
              <a:rPr lang="en-US"/>
              <a:t>Click to edit Master title style</a:t>
            </a:r>
          </a:p>
        </p:txBody>
      </p:sp>
      <p:sp>
        <p:nvSpPr>
          <p:cNvPr id="14351" name="Rectangle 15"/>
          <p:cNvSpPr>
            <a:spLocks noGrp="1" noChangeArrowheads="1"/>
          </p:cNvSpPr>
          <p:nvPr>
            <p:ph type="subTitle" idx="1"/>
          </p:nvPr>
        </p:nvSpPr>
        <p:spPr>
          <a:xfrm>
            <a:off x="19304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 name="Rectangle 16"/>
          <p:cNvSpPr>
            <a:spLocks noGrp="1" noChangeArrowheads="1"/>
          </p:cNvSpPr>
          <p:nvPr>
            <p:ph type="dt" sz="half" idx="10"/>
          </p:nvPr>
        </p:nvSpPr>
        <p:spPr>
          <a:xfrm>
            <a:off x="1262063" y="6248400"/>
            <a:ext cx="1905000" cy="457200"/>
          </a:xfrm>
        </p:spPr>
        <p:txBody>
          <a:bodyPr/>
          <a:lstStyle>
            <a:lvl1pPr>
              <a:defRPr/>
            </a:lvl1pPr>
          </a:lstStyle>
          <a:p>
            <a:pPr>
              <a:defRPr/>
            </a:pPr>
            <a:endParaRPr lang="en-US"/>
          </a:p>
        </p:txBody>
      </p:sp>
      <p:sp>
        <p:nvSpPr>
          <p:cNvPr id="6" name="Rectangle 17"/>
          <p:cNvSpPr>
            <a:spLocks noGrp="1" noChangeArrowheads="1"/>
          </p:cNvSpPr>
          <p:nvPr>
            <p:ph type="ftr" sz="quarter" idx="11"/>
          </p:nvPr>
        </p:nvSpPr>
        <p:spPr>
          <a:xfrm>
            <a:off x="3700463" y="6248400"/>
            <a:ext cx="2895600" cy="457200"/>
          </a:xfrm>
        </p:spPr>
        <p:txBody>
          <a:bodyPr/>
          <a:lstStyle>
            <a:lvl1pPr>
              <a:defRPr/>
            </a:lvl1pPr>
          </a:lstStyle>
          <a:p>
            <a:pPr>
              <a:defRPr/>
            </a:pPr>
            <a:endParaRPr lang="en-US"/>
          </a:p>
        </p:txBody>
      </p:sp>
      <p:sp>
        <p:nvSpPr>
          <p:cNvPr id="7" name="Rectangle 18"/>
          <p:cNvSpPr>
            <a:spLocks noGrp="1" noChangeArrowheads="1"/>
          </p:cNvSpPr>
          <p:nvPr>
            <p:ph type="sldNum" sz="quarter" idx="12"/>
          </p:nvPr>
        </p:nvSpPr>
        <p:spPr>
          <a:xfrm>
            <a:off x="7129463" y="6248400"/>
            <a:ext cx="1905000" cy="457200"/>
          </a:xfrm>
        </p:spPr>
        <p:txBody>
          <a:bodyPr/>
          <a:lstStyle>
            <a:lvl1pPr>
              <a:defRPr/>
            </a:lvl1pPr>
          </a:lstStyle>
          <a:p>
            <a:pPr>
              <a:defRPr/>
            </a:pPr>
            <a:fld id="{6AE89F8B-0C52-474D-9A6A-C1CF389C8BD9}"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6C384D3-FDDF-4ACC-A075-8AB49F84AED7}"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72325" y="765175"/>
            <a:ext cx="1971675" cy="5330825"/>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1257300" y="765175"/>
            <a:ext cx="5762625" cy="5330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9B0D66E5-3889-4302-81A0-62ABBE753463}"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57300" y="765175"/>
            <a:ext cx="7886700" cy="5330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67A54B95-4B77-4107-8871-94BCDA181138}"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EE80F027-D591-4D89-8714-DB75EBF051F4}"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1A8D05A-BA3E-40A6-8C63-D951C445CE43}"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12573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52197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EF18D1B7-6F6D-41B0-B74F-9CE81B6CD9D4}"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E35075C8-AD9B-4A4E-A46B-6F32470880F5}"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4F3DA9C0-3923-4A1E-857E-00618FA29E9A}"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AD5E030A-FB40-4A47-96B5-808CB158C25F}"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B6B8E7A9-B1C5-4659-BAAE-63C371073478}" type="slidenum">
              <a:rPr lang="x-none"/>
              <a:pPr>
                <a:defRPr/>
              </a:pPr>
              <a:t>‹#›</a:t>
            </a:fld>
            <a:endParaRPr lang="en-US"/>
          </a:p>
        </p:txBody>
      </p:sp>
    </p:spTree>
  </p:cSld>
  <p:clrMapOvr>
    <a:masterClrMapping/>
  </p:clrMapOvr>
  <p:transition xmlns:p14="http://schemas.microsoft.com/office/powerpoint/2010/main" spd="med">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B631F55-0052-41BF-9288-BD8CA84CDB91}" type="slidenum">
              <a:rPr lang="x-none"/>
              <a:pPr>
                <a:defRPr/>
              </a:pPr>
              <a:t>‹#›</a:t>
            </a:fld>
            <a:endParaRPr lang="en-US"/>
          </a:p>
        </p:txBody>
      </p:sp>
    </p:spTree>
  </p:cSld>
  <p:clrMapOvr>
    <a:masterClrMapping/>
  </p:clrMapOvr>
  <p:transition xmlns:p14="http://schemas.microsoft.com/office/powerpoint/2010/main" spd="med">
    <p:cover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00FF"/>
            </a:gs>
            <a:gs pos="100000">
              <a:srgbClr val="0000FF"/>
            </a:gs>
          </a:gsLst>
          <a:path path="shape">
            <a:fillToRect l="50000" t="50000" r="50000" b="50000"/>
          </a:path>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69113"/>
            <a:chOff x="0" y="0"/>
            <a:chExt cx="5760" cy="4327"/>
          </a:xfrm>
        </p:grpSpPr>
        <p:sp>
          <p:nvSpPr>
            <p:cNvPr id="13315" name="Rectangle 3"/>
            <p:cNvSpPr>
              <a:spLocks noChangeArrowheads="1"/>
            </p:cNvSpPr>
            <p:nvPr userDrawn="1"/>
          </p:nvSpPr>
          <p:spPr bwMode="ltGray">
            <a:xfrm>
              <a:off x="0" y="405"/>
              <a:ext cx="743" cy="3922"/>
            </a:xfrm>
            <a:prstGeom prst="rect">
              <a:avLst/>
            </a:prstGeom>
            <a:gradFill rotWithShape="0">
              <a:gsLst>
                <a:gs pos="0">
                  <a:srgbClr val="0000FF"/>
                </a:gs>
                <a:gs pos="100000">
                  <a:srgbClr val="000066"/>
                </a:gs>
              </a:gsLst>
              <a:path path="rect">
                <a:fillToRect r="100000" b="100000"/>
              </a:path>
            </a:gradFill>
            <a:ln w="9525">
              <a:noFill/>
              <a:miter lim="800000"/>
              <a:headEnd/>
              <a:tailEnd/>
            </a:ln>
            <a:effectLst/>
          </p:spPr>
          <p:txBody>
            <a:bodyPr wrap="none" anchor="ctr"/>
            <a:lstStyle/>
            <a:p>
              <a:pPr>
                <a:defRPr/>
              </a:pPr>
              <a:endParaRPr lang="x-none"/>
            </a:p>
          </p:txBody>
        </p:sp>
        <p:pic>
          <p:nvPicPr>
            <p:cNvPr id="1035" name="Picture 4" descr="Astonbnr"/>
            <p:cNvPicPr>
              <a:picLocks noChangeAspect="1" noChangeArrowheads="1"/>
            </p:cNvPicPr>
            <p:nvPr userDrawn="1"/>
          </p:nvPicPr>
          <p:blipFill>
            <a:blip r:embed="rId14"/>
            <a:srcRect t="15163"/>
            <a:stretch>
              <a:fillRect/>
            </a:stretch>
          </p:blipFill>
          <p:spPr bwMode="gray">
            <a:xfrm>
              <a:off x="0" y="0"/>
              <a:ext cx="5760" cy="498"/>
            </a:xfrm>
            <a:prstGeom prst="rect">
              <a:avLst/>
            </a:prstGeom>
            <a:gradFill rotWithShape="0">
              <a:gsLst>
                <a:gs pos="0">
                  <a:srgbClr val="0000FF"/>
                </a:gs>
                <a:gs pos="100000">
                  <a:srgbClr val="000066"/>
                </a:gs>
              </a:gsLst>
              <a:path path="rect">
                <a:fillToRect r="100000" b="100000"/>
              </a:path>
            </a:gradFill>
            <a:ln w="9525">
              <a:noFill/>
              <a:miter lim="800000"/>
              <a:headEnd/>
              <a:tailEnd/>
            </a:ln>
          </p:spPr>
        </p:pic>
        <p:sp>
          <p:nvSpPr>
            <p:cNvPr id="13317" name="Rectangle 5"/>
            <p:cNvSpPr>
              <a:spLocks noChangeArrowheads="1"/>
            </p:cNvSpPr>
            <p:nvPr userDrawn="1"/>
          </p:nvSpPr>
          <p:spPr bwMode="white">
            <a:xfrm>
              <a:off x="704" y="181"/>
              <a:ext cx="5056" cy="384"/>
            </a:xfrm>
            <a:prstGeom prst="rect">
              <a:avLst/>
            </a:prstGeom>
            <a:gradFill rotWithShape="0">
              <a:gsLst>
                <a:gs pos="0">
                  <a:srgbClr val="0000FF"/>
                </a:gs>
                <a:gs pos="100000">
                  <a:srgbClr val="000066"/>
                </a:gs>
              </a:gsLst>
              <a:path path="rect">
                <a:fillToRect r="100000" b="100000"/>
              </a:path>
            </a:gradFill>
            <a:ln w="9525">
              <a:noFill/>
              <a:miter lim="800000"/>
              <a:headEnd/>
              <a:tailEnd/>
            </a:ln>
            <a:effectLst/>
          </p:spPr>
          <p:txBody>
            <a:bodyPr wrap="none" anchor="ctr"/>
            <a:lstStyle/>
            <a:p>
              <a:pPr>
                <a:defRPr/>
              </a:pPr>
              <a:endParaRPr lang="x-none"/>
            </a:p>
          </p:txBody>
        </p:sp>
        <p:sp>
          <p:nvSpPr>
            <p:cNvPr id="13318" name="Rectangle 6"/>
            <p:cNvSpPr>
              <a:spLocks noChangeArrowheads="1"/>
            </p:cNvSpPr>
            <p:nvPr userDrawn="1"/>
          </p:nvSpPr>
          <p:spPr bwMode="white">
            <a:xfrm>
              <a:off x="747" y="224"/>
              <a:ext cx="5013" cy="4092"/>
            </a:xfrm>
            <a:prstGeom prst="rect">
              <a:avLst/>
            </a:prstGeom>
            <a:gradFill rotWithShape="0">
              <a:gsLst>
                <a:gs pos="0">
                  <a:srgbClr val="0000FF"/>
                </a:gs>
                <a:gs pos="100000">
                  <a:srgbClr val="000066"/>
                </a:gs>
              </a:gsLst>
              <a:path path="rect">
                <a:fillToRect r="100000" b="100000"/>
              </a:path>
            </a:gradFill>
            <a:ln w="9525">
              <a:noFill/>
              <a:miter lim="800000"/>
              <a:headEnd/>
              <a:tailEnd/>
            </a:ln>
            <a:effectLst/>
          </p:spPr>
          <p:txBody>
            <a:bodyPr wrap="none" anchor="ctr"/>
            <a:lstStyle/>
            <a:p>
              <a:pPr>
                <a:defRPr/>
              </a:pPr>
              <a:endParaRPr lang="x-none"/>
            </a:p>
          </p:txBody>
        </p:sp>
        <p:sp>
          <p:nvSpPr>
            <p:cNvPr id="13319" name="Rectangle 7"/>
            <p:cNvSpPr>
              <a:spLocks noChangeArrowheads="1"/>
            </p:cNvSpPr>
            <p:nvPr userDrawn="1"/>
          </p:nvSpPr>
          <p:spPr bwMode="white">
            <a:xfrm>
              <a:off x="703" y="186"/>
              <a:ext cx="46" cy="4134"/>
            </a:xfrm>
            <a:prstGeom prst="rect">
              <a:avLst/>
            </a:prstGeom>
            <a:gradFill rotWithShape="0">
              <a:gsLst>
                <a:gs pos="0">
                  <a:srgbClr val="0000FF"/>
                </a:gs>
                <a:gs pos="100000">
                  <a:srgbClr val="000066"/>
                </a:gs>
              </a:gsLst>
              <a:path path="rect">
                <a:fillToRect r="100000" b="100000"/>
              </a:path>
            </a:gradFill>
            <a:ln w="9525">
              <a:noFill/>
              <a:miter lim="800000"/>
              <a:headEnd/>
              <a:tailEnd/>
            </a:ln>
            <a:effectLst/>
          </p:spPr>
          <p:txBody>
            <a:bodyPr wrap="none" anchor="ctr"/>
            <a:lstStyle/>
            <a:p>
              <a:pPr>
                <a:defRPr/>
              </a:pPr>
              <a:endParaRPr lang="x-none"/>
            </a:p>
          </p:txBody>
        </p:sp>
        <p:sp>
          <p:nvSpPr>
            <p:cNvPr id="13320" name="Line 8"/>
            <p:cNvSpPr>
              <a:spLocks noChangeShapeType="1"/>
            </p:cNvSpPr>
            <p:nvPr userDrawn="1"/>
          </p:nvSpPr>
          <p:spPr bwMode="hidden">
            <a:xfrm>
              <a:off x="0" y="415"/>
              <a:ext cx="257" cy="0"/>
            </a:xfrm>
            <a:prstGeom prst="line">
              <a:avLst/>
            </a:prstGeom>
            <a:noFill/>
            <a:ln w="28575">
              <a:solidFill>
                <a:schemeClr val="bg2"/>
              </a:solidFill>
              <a:round/>
              <a:headEnd/>
              <a:tailEnd/>
            </a:ln>
            <a:effectLst/>
          </p:spPr>
          <p:txBody>
            <a:bodyPr wrap="none" anchor="ctr"/>
            <a:lstStyle/>
            <a:p>
              <a:pPr>
                <a:defRPr/>
              </a:pPr>
              <a:endParaRPr lang="x-none"/>
            </a:p>
          </p:txBody>
        </p:sp>
        <p:sp>
          <p:nvSpPr>
            <p:cNvPr id="13321" name="Line 9"/>
            <p:cNvSpPr>
              <a:spLocks noChangeShapeType="1"/>
            </p:cNvSpPr>
            <p:nvPr userDrawn="1"/>
          </p:nvSpPr>
          <p:spPr bwMode="hidden">
            <a:xfrm>
              <a:off x="421" y="412"/>
              <a:ext cx="282" cy="0"/>
            </a:xfrm>
            <a:prstGeom prst="line">
              <a:avLst/>
            </a:prstGeom>
            <a:noFill/>
            <a:ln w="28575">
              <a:solidFill>
                <a:schemeClr val="bg2"/>
              </a:solidFill>
              <a:round/>
              <a:headEnd/>
              <a:tailEnd/>
            </a:ln>
            <a:effectLst/>
          </p:spPr>
          <p:txBody>
            <a:bodyPr wrap="none" anchor="ctr"/>
            <a:lstStyle/>
            <a:p>
              <a:pPr>
                <a:defRPr/>
              </a:pPr>
              <a:endParaRPr lang="x-none"/>
            </a:p>
          </p:txBody>
        </p:sp>
        <p:sp>
          <p:nvSpPr>
            <p:cNvPr id="13322" name="Rectangle 10"/>
            <p:cNvSpPr>
              <a:spLocks noChangeArrowheads="1"/>
            </p:cNvSpPr>
            <p:nvPr userDrawn="1"/>
          </p:nvSpPr>
          <p:spPr bwMode="hidden">
            <a:xfrm>
              <a:off x="0" y="0"/>
              <a:ext cx="27" cy="4320"/>
            </a:xfrm>
            <a:prstGeom prst="rect">
              <a:avLst/>
            </a:prstGeom>
            <a:gradFill rotWithShape="0">
              <a:gsLst>
                <a:gs pos="0">
                  <a:srgbClr val="0000FF"/>
                </a:gs>
                <a:gs pos="100000">
                  <a:srgbClr val="000066"/>
                </a:gs>
              </a:gsLst>
              <a:path path="rect">
                <a:fillToRect r="100000" b="100000"/>
              </a:path>
            </a:gradFill>
            <a:ln w="9525">
              <a:noFill/>
              <a:miter lim="800000"/>
              <a:headEnd/>
              <a:tailEnd/>
            </a:ln>
            <a:effectLst/>
          </p:spPr>
          <p:txBody>
            <a:bodyPr wrap="none" anchor="ctr"/>
            <a:lstStyle/>
            <a:p>
              <a:pPr>
                <a:defRPr/>
              </a:pPr>
              <a:endParaRPr lang="x-none"/>
            </a:p>
          </p:txBody>
        </p:sp>
      </p:grpSp>
      <p:sp>
        <p:nvSpPr>
          <p:cNvPr id="1027" name="Rectangle 11"/>
          <p:cNvSpPr>
            <a:spLocks noGrp="1" noChangeArrowheads="1"/>
          </p:cNvSpPr>
          <p:nvPr>
            <p:ph type="title"/>
          </p:nvPr>
        </p:nvSpPr>
        <p:spPr bwMode="auto">
          <a:xfrm>
            <a:off x="1371600" y="7651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2"/>
          <p:cNvSpPr>
            <a:spLocks noGrp="1" noChangeArrowheads="1"/>
          </p:cNvSpPr>
          <p:nvPr>
            <p:ph type="body" idx="1"/>
          </p:nvPr>
        </p:nvSpPr>
        <p:spPr bwMode="auto">
          <a:xfrm>
            <a:off x="12573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25" name="Rectangle 13"/>
          <p:cNvSpPr>
            <a:spLocks noGrp="1" noChangeArrowheads="1"/>
          </p:cNvSpPr>
          <p:nvPr>
            <p:ph type="dt" sz="half" idx="2"/>
          </p:nvPr>
        </p:nvSpPr>
        <p:spPr bwMode="auto">
          <a:xfrm>
            <a:off x="12573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bg2"/>
                </a:solidFill>
                <a:effectLst/>
              </a:defRPr>
            </a:lvl1pPr>
          </a:lstStyle>
          <a:p>
            <a:pPr>
              <a:defRPr/>
            </a:pPr>
            <a:endParaRPr lang="en-US"/>
          </a:p>
        </p:txBody>
      </p:sp>
      <p:sp>
        <p:nvSpPr>
          <p:cNvPr id="13326" name="Rectangle 14"/>
          <p:cNvSpPr>
            <a:spLocks noGrp="1" noChangeArrowheads="1"/>
          </p:cNvSpPr>
          <p:nvPr>
            <p:ph type="ftr" sz="quarter" idx="3"/>
          </p:nvPr>
        </p:nvSpPr>
        <p:spPr bwMode="auto">
          <a:xfrm>
            <a:off x="36957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bg2"/>
                </a:solidFill>
                <a:effectLst/>
              </a:defRPr>
            </a:lvl1pPr>
          </a:lstStyle>
          <a:p>
            <a:pPr>
              <a:defRPr/>
            </a:pPr>
            <a:endParaRPr lang="en-US"/>
          </a:p>
        </p:txBody>
      </p:sp>
      <p:sp>
        <p:nvSpPr>
          <p:cNvPr id="13327" name="Rectangle 15"/>
          <p:cNvSpPr>
            <a:spLocks noGrp="1" noChangeArrowheads="1"/>
          </p:cNvSpPr>
          <p:nvPr>
            <p:ph type="sldNum" sz="quarter" idx="4"/>
          </p:nvPr>
        </p:nvSpPr>
        <p:spPr bwMode="auto">
          <a:xfrm>
            <a:off x="71247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2"/>
                </a:solidFill>
                <a:effectLst/>
              </a:defRPr>
            </a:lvl1pPr>
          </a:lstStyle>
          <a:p>
            <a:pPr>
              <a:defRPr/>
            </a:pPr>
            <a:fld id="{84F283FE-C0E4-4E9F-8839-651CD032E09E}" type="slidenum">
              <a:rPr lang="x-none"/>
              <a:pPr>
                <a:defRPr/>
              </a:pPr>
              <a:t>‹#›</a:t>
            </a:fld>
            <a:endParaRPr lang="en-US"/>
          </a:p>
        </p:txBody>
      </p:sp>
      <p:sp>
        <p:nvSpPr>
          <p:cNvPr id="13328" name="Rectangle 16"/>
          <p:cNvSpPr>
            <a:spLocks noChangeArrowheads="1"/>
          </p:cNvSpPr>
          <p:nvPr/>
        </p:nvSpPr>
        <p:spPr bwMode="auto">
          <a:xfrm>
            <a:off x="1117600" y="268288"/>
            <a:ext cx="8026400" cy="74612"/>
          </a:xfrm>
          <a:prstGeom prst="rect">
            <a:avLst/>
          </a:prstGeom>
          <a:solidFill>
            <a:schemeClr val="tx2"/>
          </a:solidFill>
          <a:ln w="9525">
            <a:noFill/>
            <a:miter lim="800000"/>
            <a:headEnd/>
            <a:tailEnd/>
          </a:ln>
          <a:effectLst/>
        </p:spPr>
        <p:txBody>
          <a:bodyPr wrap="none" anchor="ctr"/>
          <a:lstStyle/>
          <a:p>
            <a:pPr algn="ctr">
              <a:defRPr/>
            </a:pPr>
            <a:endParaRPr kumimoji="1" lang="x-none">
              <a:effectLst/>
            </a:endParaRPr>
          </a:p>
        </p:txBody>
      </p:sp>
      <p:sp>
        <p:nvSpPr>
          <p:cNvPr id="13345" name="Rectangle 33" descr="116058"/>
          <p:cNvSpPr>
            <a:spLocks noChangeArrowheads="1"/>
          </p:cNvSpPr>
          <p:nvPr userDrawn="1"/>
        </p:nvSpPr>
        <p:spPr bwMode="auto">
          <a:xfrm>
            <a:off x="0" y="0"/>
            <a:ext cx="1187450" cy="7100888"/>
          </a:xfrm>
          <a:prstGeom prst="rect">
            <a:avLst/>
          </a:prstGeom>
          <a:blipFill dpi="0" rotWithShape="1">
            <a:blip r:embed="rId15"/>
            <a:srcRect/>
            <a:stretch>
              <a:fillRect/>
            </a:stretch>
          </a:blipFill>
          <a:ln w="9525">
            <a:solidFill>
              <a:schemeClr val="tx1"/>
            </a:solidFill>
            <a:miter lim="800000"/>
            <a:headEnd/>
            <a:tailEnd/>
          </a:ln>
          <a:effectLst>
            <a:outerShdw dist="68392" dir="1308085" algn="ctr" rotWithShape="0">
              <a:srgbClr val="FF33CC"/>
            </a:outerShdw>
          </a:effectLst>
        </p:spPr>
        <p:txBody>
          <a:bodyPr wrap="none" anchor="ctr"/>
          <a:lstStyle/>
          <a:p>
            <a:pPr>
              <a:defRPr/>
            </a:pPr>
            <a:endParaRPr lang="x-none"/>
          </a:p>
        </p:txBody>
      </p:sp>
    </p:spTree>
  </p:cSld>
  <p:clrMap bg1="lt1" tx1="dk1" bg2="lt2" tx2="dk2" accent1="accent1" accent2="accent2" accent3="accent3" accent4="accent4" accent5="accent5" accent6="accent6" hlink="hlink" folHlink="folHlink"/>
  <p:sldLayoutIdLst>
    <p:sldLayoutId id="214748369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ransition xmlns:p14="http://schemas.microsoft.com/office/powerpoint/2010/main" spd="med">
    <p:cover dir="r"/>
  </p:transition>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cs typeface="Times New Roman" pitchFamily="18" charset="0"/>
        </a:defRPr>
      </a:lvl2pPr>
      <a:lvl3pPr algn="l" rtl="0" eaLnBrk="0" fontAlgn="base" hangingPunct="0">
        <a:spcBef>
          <a:spcPct val="0"/>
        </a:spcBef>
        <a:spcAft>
          <a:spcPct val="0"/>
        </a:spcAft>
        <a:defRPr sz="4400">
          <a:solidFill>
            <a:schemeClr val="tx2"/>
          </a:solidFill>
          <a:latin typeface="Arial" pitchFamily="34" charset="0"/>
          <a:cs typeface="Times New Roman" pitchFamily="18" charset="0"/>
        </a:defRPr>
      </a:lvl3pPr>
      <a:lvl4pPr algn="l" rtl="0" eaLnBrk="0" fontAlgn="base" hangingPunct="0">
        <a:spcBef>
          <a:spcPct val="0"/>
        </a:spcBef>
        <a:spcAft>
          <a:spcPct val="0"/>
        </a:spcAft>
        <a:defRPr sz="4400">
          <a:solidFill>
            <a:schemeClr val="tx2"/>
          </a:solidFill>
          <a:latin typeface="Arial" pitchFamily="34" charset="0"/>
          <a:cs typeface="Times New Roman" pitchFamily="18" charset="0"/>
        </a:defRPr>
      </a:lvl4pPr>
      <a:lvl5pPr algn="l" rtl="0" eaLnBrk="0" fontAlgn="base" hangingPunct="0">
        <a:spcBef>
          <a:spcPct val="0"/>
        </a:spcBef>
        <a:spcAft>
          <a:spcPct val="0"/>
        </a:spcAft>
        <a:defRPr sz="4400">
          <a:solidFill>
            <a:schemeClr val="tx2"/>
          </a:solidFill>
          <a:latin typeface="Arial" pitchFamily="34" charset="0"/>
          <a:cs typeface="Times New Roman" pitchFamily="18" charset="0"/>
        </a:defRPr>
      </a:lvl5pPr>
      <a:lvl6pPr marL="457200" algn="l" rtl="0" fontAlgn="base">
        <a:spcBef>
          <a:spcPct val="0"/>
        </a:spcBef>
        <a:spcAft>
          <a:spcPct val="0"/>
        </a:spcAft>
        <a:defRPr sz="4400">
          <a:solidFill>
            <a:schemeClr val="tx2"/>
          </a:solidFill>
          <a:latin typeface="Arial" pitchFamily="34" charset="0"/>
          <a:cs typeface="Times New Roman" pitchFamily="18" charset="0"/>
        </a:defRPr>
      </a:lvl6pPr>
      <a:lvl7pPr marL="914400" algn="l" rtl="0" fontAlgn="base">
        <a:spcBef>
          <a:spcPct val="0"/>
        </a:spcBef>
        <a:spcAft>
          <a:spcPct val="0"/>
        </a:spcAft>
        <a:defRPr sz="4400">
          <a:solidFill>
            <a:schemeClr val="tx2"/>
          </a:solidFill>
          <a:latin typeface="Arial" pitchFamily="34" charset="0"/>
          <a:cs typeface="Times New Roman" pitchFamily="18" charset="0"/>
        </a:defRPr>
      </a:lvl7pPr>
      <a:lvl8pPr marL="1371600" algn="l" rtl="0" fontAlgn="base">
        <a:spcBef>
          <a:spcPct val="0"/>
        </a:spcBef>
        <a:spcAft>
          <a:spcPct val="0"/>
        </a:spcAft>
        <a:defRPr sz="4400">
          <a:solidFill>
            <a:schemeClr val="tx2"/>
          </a:solidFill>
          <a:latin typeface="Arial" pitchFamily="34" charset="0"/>
          <a:cs typeface="Times New Roman" pitchFamily="18" charset="0"/>
        </a:defRPr>
      </a:lvl8pPr>
      <a:lvl9pPr marL="1828800" algn="l" rtl="0" fontAlgn="base">
        <a:spcBef>
          <a:spcPct val="0"/>
        </a:spcBef>
        <a:spcAft>
          <a:spcPct val="0"/>
        </a:spcAft>
        <a:defRPr sz="4400">
          <a:solidFill>
            <a:schemeClr val="tx2"/>
          </a:solidFill>
          <a:latin typeface="Arial"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SzPct val="8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jpeg"/><Relationship Id="rId5" Type="http://schemas.openxmlformats.org/officeDocument/2006/relationships/image" Target="../media/image7.wmf"/><Relationship Id="rId1" Type="http://schemas.openxmlformats.org/officeDocument/2006/relationships/slideLayout" Target="../slideLayouts/slideLayout1.xml"/><Relationship Id="rId2" Type="http://schemas.openxmlformats.org/officeDocument/2006/relationships/image" Target="../media/image4.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3.jpe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6324" name="Picture 4" descr="bismilah"/>
          <p:cNvPicPr>
            <a:picLocks noGrp="1" noChangeAspect="1" noChangeArrowheads="1"/>
          </p:cNvPicPr>
          <p:nvPr>
            <p:ph idx="1"/>
          </p:nvPr>
        </p:nvPicPr>
        <p:blipFill>
          <a:blip r:embed="rId2"/>
          <a:srcRect/>
          <a:stretch>
            <a:fillRect/>
          </a:stretch>
        </p:blipFill>
        <p:spPr>
          <a:xfrm>
            <a:off x="1752600" y="533400"/>
            <a:ext cx="5905500" cy="5905500"/>
          </a:xfrm>
          <a:noFill/>
        </p:spPr>
      </p:pic>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20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i="1" dirty="0">
                <a:solidFill>
                  <a:schemeClr val="accent5"/>
                </a:solidFill>
              </a:rPr>
              <a:t>Good surgical technique </a:t>
            </a:r>
            <a:r>
              <a:rPr lang="en-GB" i="1" dirty="0">
                <a:solidFill>
                  <a:srgbClr val="FF0000"/>
                </a:solidFill>
              </a:rPr>
              <a:t>(most important by using good proper </a:t>
            </a:r>
            <a:r>
              <a:rPr lang="en-GB" i="1" dirty="0" smtClean="0">
                <a:solidFill>
                  <a:srgbClr val="FF0000"/>
                </a:solidFill>
              </a:rPr>
              <a:t>materials and </a:t>
            </a:r>
            <a:r>
              <a:rPr lang="en-US" i="1" dirty="0" smtClean="0">
                <a:solidFill>
                  <a:srgbClr val="FF0000"/>
                </a:solidFill>
              </a:rPr>
              <a:t>a</a:t>
            </a:r>
            <a:r>
              <a:rPr lang="en-GB" i="1" dirty="0" smtClean="0">
                <a:solidFill>
                  <a:srgbClr val="FF0000"/>
                </a:solidFill>
              </a:rPr>
              <a:t>voiding </a:t>
            </a:r>
            <a:r>
              <a:rPr lang="en-GB" i="1" dirty="0">
                <a:solidFill>
                  <a:srgbClr val="FF0000"/>
                </a:solidFill>
              </a:rPr>
              <a:t>experimental techniques)</a:t>
            </a:r>
            <a:endParaRPr lang="en-GB" i="1" dirty="0">
              <a:solidFill>
                <a:schemeClr val="accent5"/>
              </a:solidFill>
            </a:endParaRPr>
          </a:p>
          <a:p>
            <a:r>
              <a:rPr lang="en-GB" i="1" dirty="0">
                <a:solidFill>
                  <a:schemeClr val="accent5"/>
                </a:solidFill>
              </a:rPr>
              <a:t>Early mobilization </a:t>
            </a:r>
            <a:r>
              <a:rPr lang="en-GB" i="1" dirty="0">
                <a:solidFill>
                  <a:srgbClr val="FF0000"/>
                </a:solidFill>
              </a:rPr>
              <a:t>(to avoid surgical infections, DVT, bed sores)</a:t>
            </a:r>
            <a:endParaRPr lang="en-GB" i="1" dirty="0">
              <a:solidFill>
                <a:schemeClr val="accent5"/>
              </a:solidFill>
            </a:endParaRPr>
          </a:p>
          <a:p>
            <a:endParaRPr lang="en-US" dirty="0"/>
          </a:p>
        </p:txBody>
      </p:sp>
    </p:spTree>
    <p:extLst>
      <p:ext uri="{BB962C8B-B14F-4D97-AF65-F5344CB8AC3E}">
        <p14:creationId xmlns:p14="http://schemas.microsoft.com/office/powerpoint/2010/main" val="656486171"/>
      </p:ext>
    </p:extLst>
  </p:cSld>
  <p:clrMapOvr>
    <a:masterClrMapping/>
  </p:clrMapOvr>
  <p:transition xmlns:p14="http://schemas.microsoft.com/office/powerpoint/2010/main" spd="med">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smtClean="0">
                <a:solidFill>
                  <a:srgbClr val="FFFF00"/>
                </a:solidFill>
              </a:rPr>
              <a:t>General complications</a:t>
            </a:r>
            <a:endParaRPr lang="en-US"/>
          </a:p>
        </p:txBody>
      </p:sp>
      <p:sp>
        <p:nvSpPr>
          <p:cNvPr id="3" name="Content Placeholder 2"/>
          <p:cNvSpPr>
            <a:spLocks noGrp="1"/>
          </p:cNvSpPr>
          <p:nvPr>
            <p:ph idx="1"/>
          </p:nvPr>
        </p:nvSpPr>
        <p:spPr/>
        <p:txBody>
          <a:bodyPr/>
          <a:lstStyle/>
          <a:p>
            <a:r>
              <a:rPr lang="en-US" sz="2400" b="1" i="1" dirty="0" smtClean="0">
                <a:solidFill>
                  <a:srgbClr val="FF0000"/>
                </a:solidFill>
              </a:rPr>
              <a:t>I</a:t>
            </a:r>
            <a:r>
              <a:rPr lang="en-GB" sz="2400" b="1" i="1" dirty="0" err="1" smtClean="0">
                <a:solidFill>
                  <a:srgbClr val="FF0000"/>
                </a:solidFill>
              </a:rPr>
              <a:t>mmediate</a:t>
            </a:r>
            <a:r>
              <a:rPr lang="en-GB" sz="2400" b="1" i="1" dirty="0" smtClean="0">
                <a:solidFill>
                  <a:srgbClr val="FF0000"/>
                </a:solidFill>
              </a:rPr>
              <a:t>  Complications:  </a:t>
            </a:r>
          </a:p>
          <a:p>
            <a:r>
              <a:rPr lang="en-GB" sz="2400" b="1" i="1" dirty="0" smtClean="0">
                <a:solidFill>
                  <a:schemeClr val="accent5"/>
                </a:solidFill>
              </a:rPr>
              <a:t>Nausea</a:t>
            </a:r>
            <a:r>
              <a:rPr lang="en-GB" sz="2400" b="1" i="1" dirty="0" smtClean="0">
                <a:solidFill>
                  <a:schemeClr val="accent5"/>
                </a:solidFill>
              </a:rPr>
              <a:t>/ </a:t>
            </a:r>
            <a:r>
              <a:rPr lang="en-GB" sz="2400" b="1" i="1" dirty="0" smtClean="0">
                <a:solidFill>
                  <a:schemeClr val="accent5"/>
                </a:solidFill>
              </a:rPr>
              <a:t>vomiting (seen in most patients </a:t>
            </a:r>
            <a:r>
              <a:rPr lang="en-GB" sz="2400" b="1" i="1" dirty="0" err="1" smtClean="0">
                <a:solidFill>
                  <a:schemeClr val="accent5"/>
                </a:solidFill>
              </a:rPr>
              <a:t>speically</a:t>
            </a:r>
            <a:r>
              <a:rPr lang="en-GB" sz="2400" b="1" i="1" dirty="0" smtClean="0">
                <a:solidFill>
                  <a:schemeClr val="accent5"/>
                </a:solidFill>
              </a:rPr>
              <a:t> those patients of general anaesthesia </a:t>
            </a:r>
            <a:endParaRPr lang="en-GB" sz="2400" b="1" i="1" dirty="0" smtClean="0">
              <a:solidFill>
                <a:schemeClr val="accent5"/>
              </a:solidFill>
            </a:endParaRPr>
          </a:p>
          <a:p>
            <a:pPr marL="0" indent="0">
              <a:buNone/>
            </a:pPr>
            <a:endParaRPr lang="en-GB" sz="2400" dirty="0" smtClean="0">
              <a:solidFill>
                <a:schemeClr val="accent5"/>
              </a:solidFill>
            </a:endParaRPr>
          </a:p>
          <a:p>
            <a:r>
              <a:rPr lang="en-GB" sz="2400" b="1" i="1" dirty="0" smtClean="0">
                <a:solidFill>
                  <a:schemeClr val="accent5"/>
                </a:solidFill>
              </a:rPr>
              <a:t>Persistent </a:t>
            </a:r>
            <a:r>
              <a:rPr lang="en-GB" sz="2400" b="1" i="1" dirty="0" smtClean="0">
                <a:solidFill>
                  <a:schemeClr val="accent5"/>
                </a:solidFill>
              </a:rPr>
              <a:t>hiccups </a:t>
            </a:r>
            <a:r>
              <a:rPr lang="en-GB" sz="2400" b="1" i="1" dirty="0" smtClean="0">
                <a:solidFill>
                  <a:srgbClr val="FF0000"/>
                </a:solidFill>
              </a:rPr>
              <a:t>(seen in patients that are undergoing gastric surgeries without placement of a NG tube . </a:t>
            </a:r>
            <a:r>
              <a:rPr lang="en-US" sz="2400" b="1" i="1" dirty="0" smtClean="0">
                <a:solidFill>
                  <a:srgbClr val="FF0000"/>
                </a:solidFill>
              </a:rPr>
              <a:t>T</a:t>
            </a:r>
            <a:r>
              <a:rPr lang="en-GB" sz="2400" b="1" i="1" dirty="0" smtClean="0">
                <a:solidFill>
                  <a:srgbClr val="FF0000"/>
                </a:solidFill>
              </a:rPr>
              <a:t>hey may develop as a result       </a:t>
            </a:r>
            <a:r>
              <a:rPr lang="en-GB" sz="2400" b="1" i="1" dirty="0" smtClean="0">
                <a:solidFill>
                  <a:schemeClr val="accent5"/>
                </a:solidFill>
              </a:rPr>
              <a:t> -  			</a:t>
            </a:r>
            <a:r>
              <a:rPr lang="en-GB" sz="2400" i="1" dirty="0" smtClean="0">
                <a:solidFill>
                  <a:schemeClr val="accent5"/>
                </a:solidFill>
              </a:rPr>
              <a:t>gastric </a:t>
            </a:r>
            <a:r>
              <a:rPr lang="en-GB" sz="2400" i="1" dirty="0" smtClean="0">
                <a:solidFill>
                  <a:schemeClr val="accent5"/>
                </a:solidFill>
              </a:rPr>
              <a:t>distension </a:t>
            </a:r>
          </a:p>
          <a:p>
            <a:pPr marL="0" indent="0">
              <a:buNone/>
            </a:pPr>
            <a:r>
              <a:rPr lang="en-GB" sz="2400" i="1" dirty="0" smtClean="0">
                <a:solidFill>
                  <a:schemeClr val="accent5"/>
                </a:solidFill>
              </a:rPr>
              <a:t>                                 </a:t>
            </a:r>
            <a:r>
              <a:rPr lang="en-GB" sz="2400" i="1" dirty="0" smtClean="0">
                <a:solidFill>
                  <a:schemeClr val="accent5"/>
                </a:solidFill>
              </a:rPr>
              <a:t>renal </a:t>
            </a:r>
            <a:r>
              <a:rPr lang="en-GB" sz="2400" i="1" dirty="0" smtClean="0">
                <a:solidFill>
                  <a:schemeClr val="accent5"/>
                </a:solidFill>
              </a:rPr>
              <a:t>failure</a:t>
            </a:r>
          </a:p>
          <a:p>
            <a:endParaRPr lang="en-GB" sz="2400" i="1" dirty="0" smtClean="0">
              <a:solidFill>
                <a:schemeClr val="accent5"/>
              </a:solidFill>
            </a:endParaRPr>
          </a:p>
          <a:p>
            <a:r>
              <a:rPr lang="en-GB" sz="2400" b="1" i="1" dirty="0" smtClean="0">
                <a:solidFill>
                  <a:schemeClr val="accent5"/>
                </a:solidFill>
              </a:rPr>
              <a:t>Headache</a:t>
            </a:r>
            <a:r>
              <a:rPr lang="en-GB" sz="2400" i="1" dirty="0" smtClean="0">
                <a:solidFill>
                  <a:schemeClr val="accent5"/>
                </a:solidFill>
              </a:rPr>
              <a:t> - spinal anaesthesia</a:t>
            </a:r>
          </a:p>
          <a:p>
            <a:pPr marL="0" indent="0">
              <a:buNone/>
            </a:pPr>
            <a:endParaRPr lang="en-GB" sz="2400" i="1" dirty="0" smtClean="0">
              <a:solidFill>
                <a:schemeClr val="accent5"/>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i="1" dirty="0">
                <a:solidFill>
                  <a:schemeClr val="accent5"/>
                </a:solidFill>
              </a:rPr>
              <a:t>IV site-  </a:t>
            </a:r>
            <a:r>
              <a:rPr lang="en-GB" i="1" dirty="0">
                <a:solidFill>
                  <a:schemeClr val="accent5"/>
                </a:solidFill>
              </a:rPr>
              <a:t>bruising, haematoma, phlebitis, </a:t>
            </a:r>
          </a:p>
          <a:p>
            <a:pPr marL="0" indent="0">
              <a:buNone/>
            </a:pPr>
            <a:r>
              <a:rPr lang="en-GB" i="1" dirty="0">
                <a:solidFill>
                  <a:schemeClr val="accent5"/>
                </a:solidFill>
              </a:rPr>
              <a:t>                  vein thrombosis, air embolism, </a:t>
            </a:r>
            <a:r>
              <a:rPr lang="en-GB" i="1" dirty="0" smtClean="0">
                <a:solidFill>
                  <a:schemeClr val="accent5"/>
                </a:solidFill>
              </a:rPr>
              <a:t>infection </a:t>
            </a:r>
            <a:endParaRPr lang="en-GB" i="1" dirty="0">
              <a:solidFill>
                <a:schemeClr val="accent5"/>
              </a:solidFill>
            </a:endParaRPr>
          </a:p>
          <a:p>
            <a:endParaRPr lang="en-US" dirty="0"/>
          </a:p>
          <a:p>
            <a:endParaRPr lang="en-US" dirty="0"/>
          </a:p>
        </p:txBody>
      </p:sp>
    </p:spTree>
    <p:extLst>
      <p:ext uri="{BB962C8B-B14F-4D97-AF65-F5344CB8AC3E}">
        <p14:creationId xmlns:p14="http://schemas.microsoft.com/office/powerpoint/2010/main" val="3476720975"/>
      </p:ext>
    </p:extLst>
  </p:cSld>
  <p:clrMapOvr>
    <a:masterClrMapping/>
  </p:clrMapOvr>
  <p:transition xmlns:p14="http://schemas.microsoft.com/office/powerpoint/2010/main" spd="med">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solidFill>
                  <a:srgbClr val="FF0000"/>
                </a:solidFill>
              </a:rPr>
              <a:t>Overview</a:t>
            </a:r>
            <a:endParaRPr lang="x-none" smtClean="0">
              <a:solidFill>
                <a:srgbClr val="FF0000"/>
              </a:solidFill>
            </a:endParaRPr>
          </a:p>
        </p:txBody>
      </p:sp>
      <p:sp>
        <p:nvSpPr>
          <p:cNvPr id="3" name="Content Placeholder 2"/>
          <p:cNvSpPr>
            <a:spLocks noGrp="1"/>
          </p:cNvSpPr>
          <p:nvPr>
            <p:ph idx="1"/>
          </p:nvPr>
        </p:nvSpPr>
        <p:spPr>
          <a:xfrm>
            <a:off x="1257300" y="1628800"/>
            <a:ext cx="7772400" cy="4467200"/>
          </a:xfrm>
        </p:spPr>
        <p:txBody>
          <a:bodyPr/>
          <a:lstStyle/>
          <a:p>
            <a:pPr eaLnBrk="1" hangingPunct="1">
              <a:defRPr/>
            </a:pPr>
            <a:r>
              <a:rPr lang="en-US" dirty="0" smtClean="0">
                <a:solidFill>
                  <a:schemeClr val="bg1">
                    <a:lumMod val="20000"/>
                    <a:lumOff val="80000"/>
                  </a:schemeClr>
                </a:solidFill>
              </a:rPr>
              <a:t>Post op care has 3 </a:t>
            </a:r>
            <a:r>
              <a:rPr lang="en-US" dirty="0" smtClean="0">
                <a:solidFill>
                  <a:schemeClr val="bg1">
                    <a:lumMod val="20000"/>
                    <a:lumOff val="80000"/>
                  </a:schemeClr>
                </a:solidFill>
              </a:rPr>
              <a:t>phases </a:t>
            </a:r>
            <a:r>
              <a:rPr lang="en-US" dirty="0" smtClean="0">
                <a:solidFill>
                  <a:srgbClr val="FF0000"/>
                </a:solidFill>
              </a:rPr>
              <a:t>(very important)</a:t>
            </a:r>
            <a:endParaRPr lang="en-US" dirty="0" smtClean="0">
              <a:solidFill>
                <a:schemeClr val="bg1">
                  <a:lumMod val="20000"/>
                  <a:lumOff val="80000"/>
                </a:schemeClr>
              </a:solidFill>
            </a:endParaRPr>
          </a:p>
          <a:p>
            <a:pPr lvl="1" eaLnBrk="1" hangingPunct="1">
              <a:defRPr/>
            </a:pPr>
            <a:r>
              <a:rPr lang="en-US" dirty="0" smtClean="0">
                <a:solidFill>
                  <a:schemeClr val="bg1">
                    <a:lumMod val="20000"/>
                    <a:lumOff val="80000"/>
                  </a:schemeClr>
                </a:solidFill>
              </a:rPr>
              <a:t>Immediate post op care (Recovery phase)</a:t>
            </a:r>
          </a:p>
          <a:p>
            <a:pPr lvl="1" eaLnBrk="1" hangingPunct="1">
              <a:defRPr/>
            </a:pPr>
            <a:r>
              <a:rPr lang="en-US" dirty="0" smtClean="0">
                <a:solidFill>
                  <a:schemeClr val="bg1">
                    <a:lumMod val="20000"/>
                    <a:lumOff val="80000"/>
                  </a:schemeClr>
                </a:solidFill>
              </a:rPr>
              <a:t>Care in the ward while discharging from the hospital</a:t>
            </a:r>
          </a:p>
          <a:p>
            <a:pPr lvl="1" eaLnBrk="1" hangingPunct="1">
              <a:defRPr/>
            </a:pPr>
            <a:r>
              <a:rPr lang="en-US" dirty="0" smtClean="0">
                <a:solidFill>
                  <a:schemeClr val="bg1">
                    <a:lumMod val="20000"/>
                    <a:lumOff val="80000"/>
                  </a:schemeClr>
                </a:solidFill>
              </a:rPr>
              <a:t>Continued care after discharge from the </a:t>
            </a:r>
            <a:r>
              <a:rPr lang="en-US" dirty="0" smtClean="0">
                <a:solidFill>
                  <a:schemeClr val="bg1">
                    <a:lumMod val="20000"/>
                    <a:lumOff val="80000"/>
                  </a:schemeClr>
                </a:solidFill>
              </a:rPr>
              <a:t>hospital </a:t>
            </a:r>
            <a:r>
              <a:rPr lang="en-US" dirty="0" smtClean="0">
                <a:solidFill>
                  <a:srgbClr val="FF0000"/>
                </a:solidFill>
              </a:rPr>
              <a:t>(give appointment after discharge to either remove wound or to revise histopathology, or to check for any complications that may develop after discharge)</a:t>
            </a:r>
            <a:endParaRPr lang="en-US" dirty="0" smtClean="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u="sng" dirty="0" smtClean="0">
                <a:solidFill>
                  <a:srgbClr val="FF0000"/>
                </a:solidFill>
              </a:rPr>
              <a:t>MONITORING IN RECOVERY ROOM</a:t>
            </a:r>
            <a:r>
              <a:rPr lang="en-US" dirty="0" smtClean="0">
                <a:solidFill>
                  <a:srgbClr val="FF0000"/>
                </a:solidFill>
              </a:rPr>
              <a:t/>
            </a:r>
            <a:br>
              <a:rPr lang="en-US" dirty="0" smtClean="0">
                <a:solidFill>
                  <a:srgbClr val="FF0000"/>
                </a:solidFill>
              </a:rPr>
            </a:br>
            <a:endParaRPr lang="x-none" dirty="0">
              <a:solidFill>
                <a:srgbClr val="FF0000"/>
              </a:solidFill>
            </a:endParaRPr>
          </a:p>
        </p:txBody>
      </p:sp>
      <p:sp>
        <p:nvSpPr>
          <p:cNvPr id="3" name="عنصر نائب للمحتوى 2"/>
          <p:cNvSpPr>
            <a:spLocks noGrp="1"/>
          </p:cNvSpPr>
          <p:nvPr>
            <p:ph idx="1"/>
          </p:nvPr>
        </p:nvSpPr>
        <p:spPr/>
        <p:txBody>
          <a:bodyPr/>
          <a:lstStyle/>
          <a:p>
            <a:pPr>
              <a:buNone/>
            </a:pPr>
            <a:r>
              <a:rPr lang="en-US" sz="2400" dirty="0" smtClean="0">
                <a:solidFill>
                  <a:schemeClr val="bg1">
                    <a:lumMod val="20000"/>
                    <a:lumOff val="80000"/>
                  </a:schemeClr>
                </a:solidFill>
              </a:rPr>
              <a:t>Immediate post operative monitoring should be done in accordance with the ABC of emergency</a:t>
            </a:r>
          </a:p>
          <a:p>
            <a:r>
              <a:rPr lang="en-US" sz="2400" i="1" dirty="0" smtClean="0">
                <a:solidFill>
                  <a:schemeClr val="bg1">
                    <a:lumMod val="20000"/>
                    <a:lumOff val="80000"/>
                  </a:schemeClr>
                </a:solidFill>
              </a:rPr>
              <a:t>A …….</a:t>
            </a:r>
            <a:r>
              <a:rPr lang="en-US" sz="2400" dirty="0" smtClean="0">
                <a:solidFill>
                  <a:schemeClr val="bg1">
                    <a:lumMod val="20000"/>
                    <a:lumOff val="80000"/>
                  </a:schemeClr>
                </a:solidFill>
              </a:rPr>
              <a:t> </a:t>
            </a:r>
            <a:r>
              <a:rPr lang="en-US" sz="2400" b="1" dirty="0" smtClean="0">
                <a:solidFill>
                  <a:schemeClr val="bg1">
                    <a:lumMod val="20000"/>
                    <a:lumOff val="80000"/>
                  </a:schemeClr>
                </a:solidFill>
              </a:rPr>
              <a:t>A</a:t>
            </a:r>
            <a:r>
              <a:rPr lang="en-US" sz="2400" dirty="0" smtClean="0">
                <a:solidFill>
                  <a:schemeClr val="bg1">
                    <a:lumMod val="20000"/>
                    <a:lumOff val="80000"/>
                  </a:schemeClr>
                </a:solidFill>
              </a:rPr>
              <a:t>irway         attention to                      </a:t>
            </a:r>
          </a:p>
          <a:p>
            <a:pPr>
              <a:buNone/>
            </a:pPr>
            <a:r>
              <a:rPr lang="en-US" sz="2400" dirty="0" smtClean="0">
                <a:solidFill>
                  <a:schemeClr val="bg1">
                    <a:lumMod val="20000"/>
                    <a:lumOff val="80000"/>
                  </a:schemeClr>
                </a:solidFill>
              </a:rPr>
              <a:t>                                 maintenance of airway.</a:t>
            </a:r>
          </a:p>
          <a:p>
            <a:r>
              <a:rPr lang="en-US" sz="2400" dirty="0" smtClean="0">
                <a:solidFill>
                  <a:schemeClr val="bg1">
                    <a:lumMod val="20000"/>
                    <a:lumOff val="80000"/>
                  </a:schemeClr>
                </a:solidFill>
              </a:rPr>
              <a:t>B ……. </a:t>
            </a:r>
            <a:r>
              <a:rPr lang="en-US" sz="2400" b="1" dirty="0" smtClean="0">
                <a:solidFill>
                  <a:schemeClr val="bg1">
                    <a:lumMod val="20000"/>
                    <a:lumOff val="80000"/>
                  </a:schemeClr>
                </a:solidFill>
              </a:rPr>
              <a:t>B</a:t>
            </a:r>
            <a:r>
              <a:rPr lang="en-US" sz="2400" dirty="0" smtClean="0">
                <a:solidFill>
                  <a:schemeClr val="bg1">
                    <a:lumMod val="20000"/>
                    <a:lumOff val="80000"/>
                  </a:schemeClr>
                </a:solidFill>
              </a:rPr>
              <a:t>reathing     ensure adequate             </a:t>
            </a:r>
          </a:p>
          <a:p>
            <a:pPr>
              <a:buNone/>
            </a:pPr>
            <a:r>
              <a:rPr lang="en-US" sz="2400" dirty="0" smtClean="0">
                <a:solidFill>
                  <a:schemeClr val="bg1">
                    <a:lumMod val="20000"/>
                    <a:lumOff val="80000"/>
                  </a:schemeClr>
                </a:solidFill>
              </a:rPr>
              <a:t>                                 ventilation.</a:t>
            </a:r>
          </a:p>
          <a:p>
            <a:r>
              <a:rPr lang="en-US" sz="2400" dirty="0" smtClean="0">
                <a:solidFill>
                  <a:schemeClr val="bg1">
                    <a:lumMod val="20000"/>
                    <a:lumOff val="80000"/>
                  </a:schemeClr>
                </a:solidFill>
              </a:rPr>
              <a:t>C…….. </a:t>
            </a:r>
            <a:r>
              <a:rPr lang="en-US" sz="2400" b="1" dirty="0" smtClean="0">
                <a:solidFill>
                  <a:schemeClr val="bg1">
                    <a:lumMod val="20000"/>
                    <a:lumOff val="80000"/>
                  </a:schemeClr>
                </a:solidFill>
              </a:rPr>
              <a:t>C</a:t>
            </a:r>
            <a:r>
              <a:rPr lang="en-US" sz="2400" dirty="0" smtClean="0">
                <a:solidFill>
                  <a:schemeClr val="bg1">
                    <a:lumMod val="20000"/>
                    <a:lumOff val="80000"/>
                  </a:schemeClr>
                </a:solidFill>
              </a:rPr>
              <a:t>irculation   adequacy of circulatory</a:t>
            </a:r>
          </a:p>
          <a:p>
            <a:pPr>
              <a:buNone/>
            </a:pPr>
            <a:r>
              <a:rPr lang="en-US" sz="2400" dirty="0" smtClean="0">
                <a:solidFill>
                  <a:schemeClr val="bg1">
                    <a:lumMod val="20000"/>
                    <a:lumOff val="80000"/>
                  </a:schemeClr>
                </a:solidFill>
              </a:rPr>
              <a:t>                                 status with </a:t>
            </a:r>
            <a:r>
              <a:rPr lang="en-US" sz="2400" dirty="0" err="1" smtClean="0">
                <a:solidFill>
                  <a:schemeClr val="bg1">
                    <a:lumMod val="20000"/>
                    <a:lumOff val="80000"/>
                  </a:schemeClr>
                </a:solidFill>
              </a:rPr>
              <a:t>heamorrhage</a:t>
            </a:r>
            <a:endParaRPr lang="en-US" sz="2400" dirty="0" smtClean="0">
              <a:solidFill>
                <a:schemeClr val="bg1">
                  <a:lumMod val="20000"/>
                  <a:lumOff val="80000"/>
                </a:schemeClr>
              </a:solidFill>
            </a:endParaRPr>
          </a:p>
          <a:p>
            <a:pPr>
              <a:buNone/>
            </a:pPr>
            <a:r>
              <a:rPr lang="en-US" sz="2400" dirty="0" smtClean="0">
                <a:solidFill>
                  <a:schemeClr val="bg1">
                    <a:lumMod val="20000"/>
                    <a:lumOff val="80000"/>
                  </a:schemeClr>
                </a:solidFill>
              </a:rPr>
              <a:t>                                 control.</a:t>
            </a:r>
          </a:p>
          <a:p>
            <a:endParaRPr lang="x-none" sz="2400"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260648"/>
            <a:ext cx="7772400" cy="1647527"/>
          </a:xfrm>
        </p:spPr>
        <p:txBody>
          <a:bodyPr/>
          <a:lstStyle/>
          <a:p>
            <a:r>
              <a:rPr lang="en-US" u="sng" dirty="0" smtClean="0">
                <a:solidFill>
                  <a:srgbClr val="C00000"/>
                </a:solidFill>
              </a:rPr>
              <a:t>IN RECOVERY ROOM</a:t>
            </a:r>
            <a:r>
              <a:rPr lang="en-US" dirty="0" smtClean="0">
                <a:solidFill>
                  <a:srgbClr val="C00000"/>
                </a:solidFill>
              </a:rPr>
              <a:t/>
            </a:r>
            <a:br>
              <a:rPr lang="en-US" dirty="0" smtClean="0">
                <a:solidFill>
                  <a:srgbClr val="C00000"/>
                </a:solidFill>
              </a:rPr>
            </a:br>
            <a:endParaRPr lang="x-none" dirty="0">
              <a:solidFill>
                <a:srgbClr val="C00000"/>
              </a:solidFill>
            </a:endParaRPr>
          </a:p>
        </p:txBody>
      </p:sp>
      <p:sp>
        <p:nvSpPr>
          <p:cNvPr id="3" name="عنصر نائب للمحتوى 2"/>
          <p:cNvSpPr>
            <a:spLocks noGrp="1"/>
          </p:cNvSpPr>
          <p:nvPr>
            <p:ph idx="1"/>
          </p:nvPr>
        </p:nvSpPr>
        <p:spPr>
          <a:xfrm>
            <a:off x="1257300" y="1268760"/>
            <a:ext cx="7772400" cy="4827240"/>
          </a:xfrm>
        </p:spPr>
        <p:txBody>
          <a:bodyPr/>
          <a:lstStyle/>
          <a:p>
            <a:pPr>
              <a:buNone/>
            </a:pPr>
            <a:r>
              <a:rPr lang="en-US" sz="2400" dirty="0" smtClean="0">
                <a:solidFill>
                  <a:schemeClr val="bg1">
                    <a:lumMod val="20000"/>
                    <a:lumOff val="80000"/>
                  </a:schemeClr>
                </a:solidFill>
              </a:rPr>
              <a:t>Patient should be thoroughly reassessed by both the surgeon and anesthetist before being shifted out of OR. Clinical notes available with the patients in recovery room should include:</a:t>
            </a:r>
            <a:r>
              <a:rPr lang="en-US" sz="2400" dirty="0" smtClean="0">
                <a:solidFill>
                  <a:schemeClr val="bg1">
                    <a:lumMod val="20000"/>
                    <a:lumOff val="80000"/>
                  </a:schemeClr>
                </a:solidFill>
              </a:rPr>
              <a:t>-</a:t>
            </a:r>
          </a:p>
          <a:p>
            <a:pPr>
              <a:buNone/>
            </a:pPr>
            <a:r>
              <a:rPr lang="en-US" sz="2400" dirty="0" smtClean="0">
                <a:solidFill>
                  <a:schemeClr val="bg1">
                    <a:lumMod val="20000"/>
                    <a:lumOff val="80000"/>
                  </a:schemeClr>
                </a:solidFill>
              </a:rPr>
              <a:t>I</a:t>
            </a:r>
            <a:r>
              <a:rPr lang="en-US" sz="2400" dirty="0" smtClean="0">
                <a:solidFill>
                  <a:srgbClr val="FF0000"/>
                </a:solidFill>
              </a:rPr>
              <a:t>mmediate post-op care before going to recovery room should include the ABC at all times specially if patients had intubations to check for aspiration, hemorrhage </a:t>
            </a:r>
            <a:endParaRPr lang="en-US" sz="2400" dirty="0" smtClean="0">
              <a:solidFill>
                <a:srgbClr val="FF0000"/>
              </a:solidFill>
            </a:endParaRPr>
          </a:p>
          <a:p>
            <a:pPr>
              <a:buNone/>
            </a:pPr>
            <a:endParaRPr lang="en-US" sz="2400" dirty="0" smtClean="0">
              <a:solidFill>
                <a:schemeClr val="bg1">
                  <a:lumMod val="20000"/>
                  <a:lumOff val="80000"/>
                </a:schemeClr>
              </a:solidFill>
            </a:endParaRPr>
          </a:p>
          <a:p>
            <a:pPr lvl="0"/>
            <a:r>
              <a:rPr lang="en-US" sz="2400" dirty="0" smtClean="0">
                <a:solidFill>
                  <a:schemeClr val="bg1">
                    <a:lumMod val="20000"/>
                    <a:lumOff val="80000"/>
                  </a:schemeClr>
                </a:solidFill>
              </a:rPr>
              <a:t>Operation notes describing the procedure performed.</a:t>
            </a:r>
          </a:p>
          <a:p>
            <a:pPr lvl="0"/>
            <a:r>
              <a:rPr lang="en-US" sz="2400" dirty="0" smtClean="0">
                <a:solidFill>
                  <a:schemeClr val="bg1">
                    <a:lumMod val="20000"/>
                    <a:lumOff val="80000"/>
                  </a:schemeClr>
                </a:solidFill>
              </a:rPr>
              <a:t>Anesthesia record of the  patient ‘s progress during surgery.</a:t>
            </a:r>
          </a:p>
          <a:p>
            <a:pPr lvl="0"/>
            <a:r>
              <a:rPr lang="en-US" sz="2400" dirty="0" smtClean="0">
                <a:solidFill>
                  <a:schemeClr val="bg1">
                    <a:lumMod val="20000"/>
                    <a:lumOff val="80000"/>
                  </a:schemeClr>
                </a:solidFill>
              </a:rPr>
              <a:t>Post operative instructions sheet including all drugs, intravenous fluids and fluids balance sheet.</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71600" y="1268413"/>
            <a:ext cx="7772400" cy="4827587"/>
          </a:xfrm>
        </p:spPr>
        <p:txBody>
          <a:bodyPr/>
          <a:lstStyle/>
          <a:p>
            <a:r>
              <a:rPr lang="en-US" sz="1600" dirty="0" smtClean="0">
                <a:solidFill>
                  <a:srgbClr val="FF0000"/>
                </a:solidFill>
              </a:rPr>
              <a:t>Once the patient is  conscious in the recovery room, the specialized nurse will make sure that the patients is hooked up to the monitors and ventilators with the attendance of the surgeon and the anesthesiologist. </a:t>
            </a:r>
          </a:p>
          <a:p>
            <a:endParaRPr lang="en-US" sz="1600" dirty="0" smtClean="0">
              <a:solidFill>
                <a:srgbClr val="FF0000"/>
              </a:solidFill>
            </a:endParaRPr>
          </a:p>
          <a:p>
            <a:r>
              <a:rPr lang="en-US" sz="1600" dirty="0" smtClean="0">
                <a:solidFill>
                  <a:srgbClr val="FF0000"/>
                </a:solidFill>
              </a:rPr>
              <a:t>The nurse will then check the operation procedure note to make sure that everything was done smoothly along with the anesthesia notes to make sure that patients vitals did not fluctuate at any point during the surgery.</a:t>
            </a:r>
          </a:p>
          <a:p>
            <a:endParaRPr lang="en-US" sz="1600" dirty="0">
              <a:solidFill>
                <a:srgbClr val="FF0000"/>
              </a:solidFill>
            </a:endParaRPr>
          </a:p>
          <a:p>
            <a:r>
              <a:rPr lang="en-US" sz="1600" dirty="0" smtClean="0">
                <a:solidFill>
                  <a:srgbClr val="FF0000"/>
                </a:solidFill>
              </a:rPr>
              <a:t>Post-op  instruction sheet include all drugs IV fluid and fluid balance sheet. </a:t>
            </a:r>
          </a:p>
          <a:p>
            <a:endParaRPr lang="en-US" sz="1600" dirty="0">
              <a:solidFill>
                <a:srgbClr val="FF0000"/>
              </a:solidFill>
            </a:endParaRPr>
          </a:p>
          <a:p>
            <a:r>
              <a:rPr lang="en-US" sz="1600" dirty="0">
                <a:solidFill>
                  <a:srgbClr val="FF0000"/>
                </a:solidFill>
              </a:rPr>
              <a:t>Time out </a:t>
            </a:r>
            <a:r>
              <a:rPr lang="en-US" sz="1600" dirty="0" smtClean="0">
                <a:solidFill>
                  <a:srgbClr val="FF0000"/>
                </a:solidFill>
              </a:rPr>
              <a:t>= check </a:t>
            </a:r>
            <a:r>
              <a:rPr lang="en-US" sz="1600" dirty="0">
                <a:solidFill>
                  <a:srgbClr val="FF0000"/>
                </a:solidFill>
              </a:rPr>
              <a:t>name of the patient, </a:t>
            </a:r>
            <a:r>
              <a:rPr lang="en-US" sz="1600" dirty="0" smtClean="0">
                <a:solidFill>
                  <a:srgbClr val="FF0000"/>
                </a:solidFill>
              </a:rPr>
              <a:t>hospital number, </a:t>
            </a:r>
            <a:r>
              <a:rPr lang="en-US" sz="1600" dirty="0">
                <a:solidFill>
                  <a:srgbClr val="FF0000"/>
                </a:solidFill>
              </a:rPr>
              <a:t>name of o</a:t>
            </a:r>
            <a:r>
              <a:rPr lang="en-US" sz="1600" dirty="0" smtClean="0">
                <a:solidFill>
                  <a:srgbClr val="FF0000"/>
                </a:solidFill>
              </a:rPr>
              <a:t>peration surgeon assistant anesthesiologist and assistant scrubbing </a:t>
            </a:r>
            <a:r>
              <a:rPr lang="en-US" sz="1600" dirty="0">
                <a:solidFill>
                  <a:srgbClr val="FF0000"/>
                </a:solidFill>
              </a:rPr>
              <a:t>and </a:t>
            </a:r>
            <a:r>
              <a:rPr lang="en-US" sz="1600" dirty="0" smtClean="0">
                <a:solidFill>
                  <a:srgbClr val="FF0000"/>
                </a:solidFill>
              </a:rPr>
              <a:t>running nurse. This should all be found in the operation notes. </a:t>
            </a:r>
            <a:endParaRPr lang="en-US" sz="1600" dirty="0">
              <a:solidFill>
                <a:srgbClr val="FF0000"/>
              </a:solidFill>
            </a:endParaRPr>
          </a:p>
          <a:p>
            <a:endParaRPr lang="en-US" sz="1600" dirty="0" smtClean="0">
              <a:solidFill>
                <a:srgbClr val="FF0000"/>
              </a:solidFill>
            </a:endParaRPr>
          </a:p>
          <a:p>
            <a:endParaRPr lang="en-US" sz="1600" dirty="0">
              <a:solidFill>
                <a:srgbClr val="FF0000"/>
              </a:solidFill>
            </a:endParaRPr>
          </a:p>
          <a:p>
            <a:r>
              <a:rPr lang="en-US" sz="1600" dirty="0" smtClean="0">
                <a:solidFill>
                  <a:srgbClr val="FF0000"/>
                </a:solidFill>
              </a:rPr>
              <a:t>ALL THESE ARE POST-OP ORDERS; IF THE PATIENT DOESN</a:t>
            </a:r>
            <a:r>
              <a:rPr lang="fr-FR" sz="1600" dirty="0" smtClean="0">
                <a:solidFill>
                  <a:srgbClr val="FF0000"/>
                </a:solidFill>
              </a:rPr>
              <a:t>’</a:t>
            </a:r>
            <a:r>
              <a:rPr lang="en-US" sz="1600" dirty="0" smtClean="0">
                <a:solidFill>
                  <a:srgbClr val="FF0000"/>
                </a:solidFill>
              </a:rPr>
              <a:t>T HAVE THESE NOTES WRITTEN THEN HE WILL NOT LEAVE THE OR ROOM AND THE SURGOEN AND ANESTHESIOLOGIST WILL BE CALLED FOR REASSESMENT. </a:t>
            </a:r>
          </a:p>
          <a:p>
            <a:endParaRPr lang="en-US" sz="1600" dirty="0">
              <a:solidFill>
                <a:srgbClr val="FF0000"/>
              </a:solidFill>
            </a:endParaRPr>
          </a:p>
        </p:txBody>
      </p:sp>
    </p:spTree>
    <p:extLst>
      <p:ext uri="{BB962C8B-B14F-4D97-AF65-F5344CB8AC3E}">
        <p14:creationId xmlns:p14="http://schemas.microsoft.com/office/powerpoint/2010/main" val="314792406"/>
      </p:ext>
    </p:extLst>
  </p:cSld>
  <p:clrMapOvr>
    <a:masterClrMapping/>
  </p:clrMapOvr>
  <p:transition xmlns:p14="http://schemas.microsoft.com/office/powerpoint/2010/main" spd="med">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i="1" dirty="0" smtClean="0">
                <a:solidFill>
                  <a:srgbClr val="FFFF00"/>
                </a:solidFill>
              </a:rPr>
              <a:t>Complications developing in recovery room</a:t>
            </a:r>
            <a:endParaRPr lang="x-none" dirty="0"/>
          </a:p>
        </p:txBody>
      </p:sp>
      <p:sp>
        <p:nvSpPr>
          <p:cNvPr id="3" name="عنصر نائب للمحتوى 2"/>
          <p:cNvSpPr>
            <a:spLocks noGrp="1"/>
          </p:cNvSpPr>
          <p:nvPr>
            <p:ph idx="1"/>
          </p:nvPr>
        </p:nvSpPr>
        <p:spPr/>
        <p:txBody>
          <a:bodyPr/>
          <a:lstStyle/>
          <a:p>
            <a:r>
              <a:rPr lang="en-GB" b="1" i="1" dirty="0" smtClean="0">
                <a:solidFill>
                  <a:schemeClr val="accent5"/>
                </a:solidFill>
              </a:rPr>
              <a:t>Airway </a:t>
            </a:r>
            <a:r>
              <a:rPr lang="en-GB" b="1" i="1" dirty="0" smtClean="0">
                <a:solidFill>
                  <a:schemeClr val="accent5"/>
                </a:solidFill>
              </a:rPr>
              <a:t>obstruction </a:t>
            </a:r>
            <a:r>
              <a:rPr lang="en-GB" sz="1600" b="1" i="1" dirty="0" smtClean="0">
                <a:solidFill>
                  <a:srgbClr val="FF0000"/>
                </a:solidFill>
              </a:rPr>
              <a:t>(most important and should always be </a:t>
            </a:r>
            <a:r>
              <a:rPr lang="en-GB" sz="1600" b="1" i="1" dirty="0" err="1" smtClean="0">
                <a:solidFill>
                  <a:srgbClr val="FF0000"/>
                </a:solidFill>
              </a:rPr>
              <a:t>assesesd</a:t>
            </a:r>
            <a:r>
              <a:rPr lang="en-GB" sz="1600" b="1" i="1" dirty="0" smtClean="0">
                <a:solidFill>
                  <a:srgbClr val="FF0000"/>
                </a:solidFill>
              </a:rPr>
              <a:t> </a:t>
            </a:r>
            <a:endParaRPr lang="en-GB" sz="1600" b="1" i="1" dirty="0" smtClean="0">
              <a:solidFill>
                <a:schemeClr val="accent5"/>
              </a:solidFill>
            </a:endParaRPr>
          </a:p>
          <a:p>
            <a:pPr marL="0" indent="0">
              <a:buNone/>
            </a:pPr>
            <a:endParaRPr lang="en-GB" sz="1600" b="1" i="1" dirty="0" smtClean="0">
              <a:solidFill>
                <a:schemeClr val="accent5"/>
              </a:solidFill>
            </a:endParaRPr>
          </a:p>
          <a:p>
            <a:r>
              <a:rPr lang="en-GB" b="1" i="1" dirty="0" smtClean="0">
                <a:solidFill>
                  <a:schemeClr val="accent5"/>
                </a:solidFill>
              </a:rPr>
              <a:t>Acute pulmonary complications</a:t>
            </a:r>
          </a:p>
          <a:p>
            <a:pPr marL="0" indent="0">
              <a:buNone/>
            </a:pPr>
            <a:endParaRPr lang="en-GB" sz="1600" b="1" i="1" dirty="0" smtClean="0">
              <a:solidFill>
                <a:schemeClr val="accent5"/>
              </a:solidFill>
            </a:endParaRPr>
          </a:p>
          <a:p>
            <a:r>
              <a:rPr lang="en-GB" b="1" i="1" dirty="0" smtClean="0">
                <a:solidFill>
                  <a:schemeClr val="accent5"/>
                </a:solidFill>
              </a:rPr>
              <a:t>Cardio-vascular </a:t>
            </a:r>
            <a:r>
              <a:rPr lang="en-GB" b="1" i="1" dirty="0" smtClean="0">
                <a:solidFill>
                  <a:schemeClr val="accent5"/>
                </a:solidFill>
              </a:rPr>
              <a:t>complications </a:t>
            </a:r>
            <a:r>
              <a:rPr lang="en-GB" sz="1600" b="1" i="1" dirty="0" smtClean="0">
                <a:solidFill>
                  <a:srgbClr val="FF0000"/>
                </a:solidFill>
              </a:rPr>
              <a:t>(silent MI that turns to active MI)</a:t>
            </a:r>
            <a:endParaRPr lang="en-GB" b="1" i="1" dirty="0" smtClean="0">
              <a:solidFill>
                <a:schemeClr val="accent5"/>
              </a:solidFill>
            </a:endParaRPr>
          </a:p>
          <a:p>
            <a:pPr marL="0" indent="0">
              <a:buNone/>
            </a:pPr>
            <a:endParaRPr lang="en-GB" sz="1600" b="1" i="1" dirty="0" smtClean="0">
              <a:solidFill>
                <a:schemeClr val="accent5"/>
              </a:solidFill>
            </a:endParaRPr>
          </a:p>
          <a:p>
            <a:r>
              <a:rPr lang="en-GB" b="1" i="1" dirty="0" smtClean="0">
                <a:solidFill>
                  <a:schemeClr val="accent5"/>
                </a:solidFill>
              </a:rPr>
              <a:t>Fluid derangements</a:t>
            </a:r>
          </a:p>
          <a:p>
            <a:pPr marL="0" indent="0">
              <a:buNone/>
            </a:pPr>
            <a:endParaRPr lang="en-GB" sz="1600" b="1" i="1" dirty="0" smtClean="0">
              <a:solidFill>
                <a:schemeClr val="accent5"/>
              </a:solidFill>
            </a:endParaRPr>
          </a:p>
          <a:p>
            <a:r>
              <a:rPr lang="en-GB" b="1" i="1" dirty="0" smtClean="0">
                <a:solidFill>
                  <a:schemeClr val="accent5"/>
                </a:solidFill>
              </a:rPr>
              <a:t>Reactive haemorrhage</a:t>
            </a:r>
          </a:p>
          <a:p>
            <a:pPr marL="0" indent="0">
              <a:buNone/>
            </a:pPr>
            <a:r>
              <a:rPr lang="en-GB" sz="1400" b="1" i="1" dirty="0" smtClean="0">
                <a:solidFill>
                  <a:schemeClr val="accent5"/>
                </a:solidFill>
              </a:rPr>
              <a:t>                            </a:t>
            </a:r>
            <a:r>
              <a:rPr lang="en-GB" sz="2000" b="1" i="1" dirty="0" smtClean="0">
                <a:solidFill>
                  <a:schemeClr val="accent5"/>
                </a:solidFill>
              </a:rPr>
              <a:t>            Slipped ligature</a:t>
            </a:r>
          </a:p>
          <a:p>
            <a:pPr marL="0" indent="0">
              <a:buNone/>
            </a:pPr>
            <a:r>
              <a:rPr lang="en-GB" sz="2000" b="1" i="1" dirty="0" smtClean="0">
                <a:solidFill>
                  <a:schemeClr val="accent5"/>
                </a:solidFill>
              </a:rPr>
              <a:t>                               Dislodgement of clot</a:t>
            </a:r>
            <a:endParaRPr lang="x-none" dirty="0"/>
          </a:p>
        </p:txBody>
      </p:sp>
    </p:spTree>
  </p:cSld>
  <p:clrMapOvr>
    <a:masterClrMapping/>
  </p:clrMapOvr>
  <p:transition xmlns:p14="http://schemas.microsoft.com/office/powerpoint/2010/main" spd="med">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32656"/>
            <a:ext cx="7772400" cy="1575519"/>
          </a:xfrm>
        </p:spPr>
        <p:txBody>
          <a:bodyPr>
            <a:normAutofit fontScale="90000"/>
          </a:bodyPr>
          <a:lstStyle/>
          <a:p>
            <a:pPr eaLnBrk="1" hangingPunct="1">
              <a:defRPr/>
            </a:pP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Discharge from the theatre and post anesthetic </a:t>
            </a: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recovery </a:t>
            </a:r>
            <a:r>
              <a:rPr lang="en-US" sz="1600" b="1"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(before going to the ward )</a:t>
            </a:r>
            <a:endParaRPr lang="x-none" b="1" dirty="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eaLnBrk="1" hangingPunct="1">
              <a:defRPr/>
            </a:pPr>
            <a:r>
              <a:rPr lang="en-US" b="1" dirty="0" smtClean="0">
                <a:solidFill>
                  <a:schemeClr val="bg1">
                    <a:lumMod val="20000"/>
                    <a:lumOff val="80000"/>
                  </a:schemeClr>
                </a:solidFill>
              </a:rPr>
              <a:t>Anesthetic</a:t>
            </a:r>
            <a:r>
              <a:rPr lang="en-US" dirty="0" smtClean="0">
                <a:solidFill>
                  <a:schemeClr val="bg1">
                    <a:lumMod val="20000"/>
                    <a:lumOff val="80000"/>
                  </a:schemeClr>
                </a:solidFill>
              </a:rPr>
              <a:t> </a:t>
            </a:r>
            <a:r>
              <a:rPr lang="en-US" dirty="0" smtClean="0">
                <a:solidFill>
                  <a:schemeClr val="bg1">
                    <a:lumMod val="20000"/>
                    <a:lumOff val="80000"/>
                  </a:schemeClr>
                </a:solidFill>
              </a:rPr>
              <a:t> </a:t>
            </a:r>
            <a:r>
              <a:rPr lang="en-US" sz="1600" dirty="0" smtClean="0">
                <a:solidFill>
                  <a:srgbClr val="FF0000"/>
                </a:solidFill>
              </a:rPr>
              <a:t>(most imp)</a:t>
            </a:r>
            <a:r>
              <a:rPr lang="en-US" dirty="0" smtClean="0">
                <a:solidFill>
                  <a:schemeClr val="bg1">
                    <a:lumMod val="20000"/>
                    <a:lumOff val="80000"/>
                  </a:schemeClr>
                </a:solidFill>
              </a:rPr>
              <a:t>and </a:t>
            </a:r>
            <a:r>
              <a:rPr lang="en-US" b="1" dirty="0" smtClean="0">
                <a:solidFill>
                  <a:schemeClr val="bg1">
                    <a:lumMod val="20000"/>
                    <a:lumOff val="80000"/>
                  </a:schemeClr>
                </a:solidFill>
              </a:rPr>
              <a:t>surgical staff </a:t>
            </a:r>
            <a:r>
              <a:rPr lang="en-US" dirty="0" smtClean="0">
                <a:solidFill>
                  <a:schemeClr val="bg1">
                    <a:lumMod val="20000"/>
                    <a:lumOff val="80000"/>
                  </a:schemeClr>
                </a:solidFill>
              </a:rPr>
              <a:t>should record the following items in the patients case </a:t>
            </a:r>
            <a:r>
              <a:rPr lang="en-US" dirty="0" smtClean="0">
                <a:solidFill>
                  <a:schemeClr val="bg1">
                    <a:lumMod val="20000"/>
                    <a:lumOff val="80000"/>
                  </a:schemeClr>
                </a:solidFill>
              </a:rPr>
              <a:t>notes </a:t>
            </a:r>
            <a:r>
              <a:rPr lang="en-US" sz="1600" dirty="0" smtClean="0">
                <a:solidFill>
                  <a:srgbClr val="FF0000"/>
                </a:solidFill>
              </a:rPr>
              <a:t>before leaving the OR patients should be thoroughly assessed by Surgeon and </a:t>
            </a:r>
            <a:r>
              <a:rPr lang="en-US" sz="1600" dirty="0" err="1" smtClean="0">
                <a:solidFill>
                  <a:srgbClr val="FF0000"/>
                </a:solidFill>
              </a:rPr>
              <a:t>anesthesiologis</a:t>
            </a:r>
            <a:r>
              <a:rPr lang="en-US" sz="1600" dirty="0" smtClean="0">
                <a:solidFill>
                  <a:srgbClr val="FF0000"/>
                </a:solidFill>
              </a:rPr>
              <a:t> </a:t>
            </a:r>
            <a:r>
              <a:rPr lang="en-US" sz="1600" dirty="0" smtClean="0">
                <a:solidFill>
                  <a:schemeClr val="bg1">
                    <a:lumMod val="20000"/>
                    <a:lumOff val="80000"/>
                  </a:schemeClr>
                </a:solidFill>
              </a:rPr>
              <a:t>:</a:t>
            </a:r>
            <a:endParaRPr lang="en-US" sz="1600" dirty="0" smtClean="0">
              <a:solidFill>
                <a:schemeClr val="bg1">
                  <a:lumMod val="20000"/>
                  <a:lumOff val="80000"/>
                </a:schemeClr>
              </a:solidFill>
            </a:endParaRPr>
          </a:p>
          <a:p>
            <a:pPr eaLnBrk="1" hangingPunct="1">
              <a:buFont typeface="Wingdings" pitchFamily="2" charset="2"/>
              <a:buChar char="ü"/>
              <a:defRPr/>
            </a:pPr>
            <a:r>
              <a:rPr lang="en-US" sz="2800" dirty="0" smtClean="0">
                <a:solidFill>
                  <a:schemeClr val="bg1">
                    <a:lumMod val="20000"/>
                    <a:lumOff val="80000"/>
                  </a:schemeClr>
                </a:solidFill>
              </a:rPr>
              <a:t>Any </a:t>
            </a:r>
            <a:r>
              <a:rPr lang="en-US" sz="2800" b="1" dirty="0" smtClean="0">
                <a:solidFill>
                  <a:schemeClr val="bg1">
                    <a:lumMod val="20000"/>
                    <a:lumOff val="80000"/>
                  </a:schemeClr>
                </a:solidFill>
              </a:rPr>
              <a:t>anesthetic </a:t>
            </a:r>
            <a:r>
              <a:rPr lang="en-US" sz="2800" b="1" dirty="0" smtClean="0">
                <a:solidFill>
                  <a:srgbClr val="FF0000"/>
                </a:solidFill>
              </a:rPr>
              <a:t>(</a:t>
            </a:r>
            <a:r>
              <a:rPr lang="en-US" sz="1600" b="1" dirty="0" smtClean="0">
                <a:solidFill>
                  <a:srgbClr val="FF0000"/>
                </a:solidFill>
              </a:rPr>
              <a:t>difficult intubation, spinal, BP fluctuation</a:t>
            </a:r>
            <a:r>
              <a:rPr lang="en-US" sz="1600" dirty="0" smtClean="0">
                <a:solidFill>
                  <a:schemeClr val="bg1">
                    <a:lumMod val="20000"/>
                    <a:lumOff val="80000"/>
                  </a:schemeClr>
                </a:solidFill>
              </a:rPr>
              <a:t>,</a:t>
            </a:r>
            <a:r>
              <a:rPr lang="en-US" sz="2800" dirty="0" smtClean="0">
                <a:solidFill>
                  <a:schemeClr val="bg1">
                    <a:lumMod val="20000"/>
                    <a:lumOff val="80000"/>
                  </a:schemeClr>
                </a:solidFill>
              </a:rPr>
              <a:t> </a:t>
            </a:r>
            <a:r>
              <a:rPr lang="en-US" sz="2800" b="1" dirty="0" smtClean="0">
                <a:solidFill>
                  <a:schemeClr val="bg1">
                    <a:lumMod val="20000"/>
                    <a:lumOff val="80000"/>
                  </a:schemeClr>
                </a:solidFill>
              </a:rPr>
              <a:t>surgical </a:t>
            </a:r>
            <a:r>
              <a:rPr lang="en-US" sz="1600" b="1" dirty="0" smtClean="0">
                <a:solidFill>
                  <a:srgbClr val="FF0000"/>
                </a:solidFill>
              </a:rPr>
              <a:t>(if any developed and how it was managed)</a:t>
            </a:r>
            <a:r>
              <a:rPr lang="en-US" sz="2800" dirty="0" smtClean="0">
                <a:solidFill>
                  <a:schemeClr val="bg1">
                    <a:lumMod val="20000"/>
                    <a:lumOff val="80000"/>
                  </a:schemeClr>
                </a:solidFill>
              </a:rPr>
              <a:t> </a:t>
            </a:r>
            <a:r>
              <a:rPr lang="en-US" sz="2800" dirty="0" smtClean="0">
                <a:solidFill>
                  <a:schemeClr val="bg1">
                    <a:lumMod val="20000"/>
                    <a:lumOff val="80000"/>
                  </a:schemeClr>
                </a:solidFill>
              </a:rPr>
              <a:t>or </a:t>
            </a:r>
            <a:r>
              <a:rPr lang="en-US" sz="2800" b="1" dirty="0" smtClean="0">
                <a:solidFill>
                  <a:schemeClr val="bg1">
                    <a:lumMod val="20000"/>
                    <a:lumOff val="80000"/>
                  </a:schemeClr>
                </a:solidFill>
              </a:rPr>
              <a:t>intraoperative</a:t>
            </a:r>
            <a:r>
              <a:rPr lang="en-US" sz="2800" dirty="0" smtClean="0">
                <a:solidFill>
                  <a:schemeClr val="bg1">
                    <a:lumMod val="20000"/>
                    <a:lumOff val="80000"/>
                  </a:schemeClr>
                </a:solidFill>
              </a:rPr>
              <a:t> complications.</a:t>
            </a:r>
          </a:p>
          <a:p>
            <a:pPr eaLnBrk="1" hangingPunct="1">
              <a:buFont typeface="Wingdings" pitchFamily="2" charset="2"/>
              <a:buChar char="ü"/>
              <a:defRPr/>
            </a:pPr>
            <a:r>
              <a:rPr lang="en-US" sz="2800" dirty="0" smtClean="0">
                <a:solidFill>
                  <a:schemeClr val="bg1">
                    <a:lumMod val="20000"/>
                    <a:lumOff val="80000"/>
                  </a:schemeClr>
                </a:solidFill>
              </a:rPr>
              <a:t>Any </a:t>
            </a:r>
            <a:r>
              <a:rPr lang="en-US" sz="2800" b="1" dirty="0" smtClean="0">
                <a:solidFill>
                  <a:schemeClr val="bg1">
                    <a:lumMod val="20000"/>
                    <a:lumOff val="80000"/>
                  </a:schemeClr>
                </a:solidFill>
              </a:rPr>
              <a:t>specific treatment </a:t>
            </a:r>
            <a:r>
              <a:rPr lang="en-US" sz="2800" dirty="0" smtClean="0">
                <a:solidFill>
                  <a:schemeClr val="bg1">
                    <a:lumMod val="20000"/>
                    <a:lumOff val="80000"/>
                  </a:schemeClr>
                </a:solidFill>
              </a:rPr>
              <a:t>or </a:t>
            </a:r>
            <a:r>
              <a:rPr lang="en-US" sz="2800" b="1" dirty="0" smtClean="0">
                <a:solidFill>
                  <a:schemeClr val="bg1">
                    <a:lumMod val="20000"/>
                    <a:lumOff val="80000"/>
                  </a:schemeClr>
                </a:solidFill>
              </a:rPr>
              <a:t>prophylaxi</a:t>
            </a:r>
            <a:r>
              <a:rPr lang="en-US" sz="2800" dirty="0" smtClean="0">
                <a:solidFill>
                  <a:schemeClr val="bg1">
                    <a:lumMod val="20000"/>
                    <a:lumOff val="80000"/>
                  </a:schemeClr>
                </a:solidFill>
              </a:rPr>
              <a:t>s required(</a:t>
            </a:r>
            <a:r>
              <a:rPr lang="en-US" sz="2800" dirty="0" err="1" smtClean="0">
                <a:solidFill>
                  <a:schemeClr val="bg1">
                    <a:lumMod val="20000"/>
                    <a:lumOff val="80000"/>
                  </a:schemeClr>
                </a:solidFill>
              </a:rPr>
              <a:t>eg</a:t>
            </a:r>
            <a:r>
              <a:rPr lang="en-US" sz="2800" dirty="0" smtClean="0">
                <a:solidFill>
                  <a:schemeClr val="bg1">
                    <a:lumMod val="20000"/>
                    <a:lumOff val="80000"/>
                  </a:schemeClr>
                </a:solidFill>
              </a:rPr>
              <a:t>: </a:t>
            </a:r>
            <a:r>
              <a:rPr lang="en-US" sz="2800" dirty="0" smtClean="0">
                <a:solidFill>
                  <a:schemeClr val="bg1">
                    <a:lumMod val="20000"/>
                    <a:lumOff val="80000"/>
                  </a:schemeClr>
                </a:solidFill>
              </a:rPr>
              <a:t>fluids </a:t>
            </a:r>
            <a:r>
              <a:rPr lang="en-US" sz="1600" dirty="0" smtClean="0">
                <a:solidFill>
                  <a:srgbClr val="FF0000"/>
                </a:solidFill>
              </a:rPr>
              <a:t>(how many fluid is to given should be kept NPO or not)</a:t>
            </a:r>
            <a:r>
              <a:rPr lang="en-US" sz="2800" dirty="0" smtClean="0">
                <a:solidFill>
                  <a:schemeClr val="bg1">
                    <a:lumMod val="20000"/>
                    <a:lumOff val="80000"/>
                  </a:schemeClr>
                </a:solidFill>
              </a:rPr>
              <a:t>, </a:t>
            </a:r>
            <a:r>
              <a:rPr lang="en-US" sz="2800" dirty="0" smtClean="0">
                <a:solidFill>
                  <a:schemeClr val="bg1">
                    <a:lumMod val="20000"/>
                    <a:lumOff val="80000"/>
                  </a:schemeClr>
                </a:solidFill>
              </a:rPr>
              <a:t>nutrition, antibiotics , analgesia , anti-emetic , </a:t>
            </a:r>
            <a:r>
              <a:rPr lang="en-US" sz="2800" dirty="0" err="1" smtClean="0">
                <a:solidFill>
                  <a:schemeClr val="bg1">
                    <a:lumMod val="20000"/>
                    <a:lumOff val="80000"/>
                  </a:schemeClr>
                </a:solidFill>
              </a:rPr>
              <a:t>thromboprophylaxis</a:t>
            </a:r>
            <a:r>
              <a:rPr lang="en-US" sz="2800" dirty="0" smtClean="0"/>
              <a:t>)     </a:t>
            </a:r>
            <a:endParaRPr lang="x-none" sz="2800"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142852"/>
            <a:ext cx="7229468" cy="1143000"/>
          </a:xfrm>
        </p:spPr>
        <p:txBody>
          <a:bodyPr>
            <a:normAutofit fontScale="90000"/>
          </a:bodyPr>
          <a:lstStyle/>
          <a:p>
            <a:pPr eaLnBrk="1" hangingPunct="1">
              <a:defRPr/>
            </a:pPr>
            <a:r>
              <a:rPr lang="en-US"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First Postoperative Assessment</a:t>
            </a:r>
            <a:endParaRPr lang="x-none"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fontScale="85000" lnSpcReduction="20000"/>
          </a:bodyPr>
          <a:lstStyle/>
          <a:p>
            <a:pPr eaLnBrk="1" hangingPunct="1">
              <a:defRPr/>
            </a:pPr>
            <a:r>
              <a:rPr lang="en-US" sz="2800" dirty="0" smtClean="0">
                <a:solidFill>
                  <a:schemeClr val="bg1">
                    <a:lumMod val="20000"/>
                    <a:lumOff val="80000"/>
                  </a:schemeClr>
                </a:solidFill>
              </a:rPr>
              <a:t>Its </a:t>
            </a:r>
            <a:r>
              <a:rPr lang="en-US" sz="3500" b="1" dirty="0" smtClean="0">
                <a:solidFill>
                  <a:schemeClr val="bg1">
                    <a:lumMod val="20000"/>
                    <a:lumOff val="80000"/>
                  </a:schemeClr>
                </a:solidFill>
              </a:rPr>
              <a:t>start</a:t>
            </a:r>
            <a:r>
              <a:rPr lang="en-US" sz="2800" dirty="0" smtClean="0">
                <a:solidFill>
                  <a:schemeClr val="bg1">
                    <a:lumMod val="20000"/>
                    <a:lumOff val="80000"/>
                  </a:schemeClr>
                </a:solidFill>
              </a:rPr>
              <a:t> after the patient discharge from the </a:t>
            </a:r>
            <a:r>
              <a:rPr lang="en-US" sz="2800" dirty="0" smtClean="0">
                <a:solidFill>
                  <a:schemeClr val="bg1">
                    <a:lumMod val="20000"/>
                    <a:lumOff val="80000"/>
                  </a:schemeClr>
                </a:solidFill>
              </a:rPr>
              <a:t>theatre </a:t>
            </a:r>
            <a:r>
              <a:rPr lang="en-US" sz="2800" dirty="0" smtClean="0">
                <a:solidFill>
                  <a:srgbClr val="FF0000"/>
                </a:solidFill>
              </a:rPr>
              <a:t>to the ward/floor</a:t>
            </a:r>
            <a:r>
              <a:rPr lang="en-US" sz="2800" dirty="0" smtClean="0">
                <a:solidFill>
                  <a:schemeClr val="bg1">
                    <a:lumMod val="20000"/>
                    <a:lumOff val="80000"/>
                  </a:schemeClr>
                </a:solidFill>
              </a:rPr>
              <a:t>. The nurse will also check the operative notes:</a:t>
            </a:r>
            <a:endParaRPr lang="en-US" sz="2800" dirty="0" smtClean="0">
              <a:solidFill>
                <a:schemeClr val="bg1">
                  <a:lumMod val="20000"/>
                  <a:lumOff val="80000"/>
                </a:schemeClr>
              </a:solidFill>
            </a:endParaRPr>
          </a:p>
          <a:p>
            <a:pPr eaLnBrk="1" hangingPunct="1">
              <a:defRPr/>
            </a:pPr>
            <a:r>
              <a:rPr lang="en-US" sz="2800" dirty="0" smtClean="0">
                <a:solidFill>
                  <a:schemeClr val="bg1">
                    <a:lumMod val="20000"/>
                    <a:lumOff val="80000"/>
                  </a:schemeClr>
                </a:solidFill>
              </a:rPr>
              <a:t>if the patient at risk of deterioration he need frequent </a:t>
            </a:r>
            <a:r>
              <a:rPr lang="en-US" sz="2800" dirty="0" smtClean="0">
                <a:solidFill>
                  <a:schemeClr val="bg1">
                    <a:lumMod val="20000"/>
                    <a:lumOff val="80000"/>
                  </a:schemeClr>
                </a:solidFill>
              </a:rPr>
              <a:t>assessment Q6; Q12 check CBC.</a:t>
            </a:r>
          </a:p>
          <a:p>
            <a:pPr eaLnBrk="1" hangingPunct="1">
              <a:defRPr/>
            </a:pPr>
            <a:r>
              <a:rPr lang="en-US" sz="2800" dirty="0" smtClean="0">
                <a:solidFill>
                  <a:srgbClr val="FF0000"/>
                </a:solidFill>
              </a:rPr>
              <a:t>If patient is high risk should be shifted to HDU or ICU</a:t>
            </a:r>
            <a:r>
              <a:rPr lang="en-US" sz="2800" dirty="0" smtClean="0">
                <a:solidFill>
                  <a:schemeClr val="bg1">
                    <a:lumMod val="20000"/>
                    <a:lumOff val="80000"/>
                  </a:schemeClr>
                </a:solidFill>
              </a:rPr>
              <a:t> </a:t>
            </a:r>
            <a:endParaRPr lang="en-US" sz="2800" dirty="0" smtClean="0">
              <a:solidFill>
                <a:schemeClr val="bg1">
                  <a:lumMod val="20000"/>
                  <a:lumOff val="80000"/>
                </a:schemeClr>
              </a:solidFill>
            </a:endParaRPr>
          </a:p>
          <a:p>
            <a:pPr eaLnBrk="1" hangingPunct="1">
              <a:defRPr/>
            </a:pPr>
            <a:r>
              <a:rPr lang="en-US" sz="2800" dirty="0" smtClean="0">
                <a:solidFill>
                  <a:schemeClr val="bg1">
                    <a:lumMod val="20000"/>
                    <a:lumOff val="80000"/>
                  </a:schemeClr>
                </a:solidFill>
              </a:rPr>
              <a:t>Risk factors for deterioration are:</a:t>
            </a:r>
          </a:p>
          <a:p>
            <a:pPr eaLnBrk="1" hangingPunct="1">
              <a:buFont typeface="Wingdings" pitchFamily="2" charset="2"/>
              <a:buChar char="ü"/>
              <a:defRPr/>
            </a:pPr>
            <a:r>
              <a:rPr lang="en-US" sz="2400" dirty="0" smtClean="0">
                <a:solidFill>
                  <a:schemeClr val="bg1">
                    <a:lumMod val="20000"/>
                    <a:lumOff val="80000"/>
                  </a:schemeClr>
                </a:solidFill>
              </a:rPr>
              <a:t>ASA grade ≥ </a:t>
            </a:r>
            <a:r>
              <a:rPr lang="en-US" sz="2400" dirty="0" smtClean="0">
                <a:solidFill>
                  <a:schemeClr val="bg1">
                    <a:lumMod val="20000"/>
                    <a:lumOff val="80000"/>
                  </a:schemeClr>
                </a:solidFill>
              </a:rPr>
              <a:t>3 (</a:t>
            </a:r>
            <a:r>
              <a:rPr lang="en-US" sz="2400" dirty="0" smtClean="0">
                <a:solidFill>
                  <a:srgbClr val="FF0000"/>
                </a:solidFill>
              </a:rPr>
              <a:t>1 no problem, 2 minor, 3 affected, 4 severely affected and can develop complications, 5 patient is </a:t>
            </a:r>
            <a:r>
              <a:rPr lang="en-US" sz="2400" dirty="0" err="1" smtClean="0">
                <a:solidFill>
                  <a:srgbClr val="FF0000"/>
                </a:solidFill>
              </a:rPr>
              <a:t>cor</a:t>
            </a:r>
            <a:r>
              <a:rPr lang="en-US" sz="2400" dirty="0" smtClean="0">
                <a:solidFill>
                  <a:srgbClr val="FF0000"/>
                </a:solidFill>
              </a:rPr>
              <a:t>-morbid and can die within 24hours)</a:t>
            </a:r>
            <a:endParaRPr lang="en-US" sz="2400" dirty="0" smtClean="0">
              <a:solidFill>
                <a:schemeClr val="bg1">
                  <a:lumMod val="20000"/>
                  <a:lumOff val="80000"/>
                </a:schemeClr>
              </a:solidFill>
            </a:endParaRPr>
          </a:p>
          <a:p>
            <a:pPr eaLnBrk="1" hangingPunct="1">
              <a:buFont typeface="Wingdings" pitchFamily="2" charset="2"/>
              <a:buChar char="ü"/>
              <a:defRPr/>
            </a:pPr>
            <a:r>
              <a:rPr lang="en-US" sz="2400" dirty="0" smtClean="0">
                <a:solidFill>
                  <a:schemeClr val="bg1">
                    <a:lumMod val="20000"/>
                    <a:lumOff val="80000"/>
                  </a:schemeClr>
                </a:solidFill>
              </a:rPr>
              <a:t>Emergency or high risk </a:t>
            </a:r>
            <a:r>
              <a:rPr lang="en-US" sz="2400" dirty="0" smtClean="0">
                <a:solidFill>
                  <a:schemeClr val="bg1">
                    <a:lumMod val="20000"/>
                    <a:lumOff val="80000"/>
                  </a:schemeClr>
                </a:solidFill>
              </a:rPr>
              <a:t>surgery </a:t>
            </a:r>
            <a:r>
              <a:rPr lang="en-US" sz="2400" dirty="0" smtClean="0">
                <a:solidFill>
                  <a:srgbClr val="FF0000"/>
                </a:solidFill>
              </a:rPr>
              <a:t> ex. Mesenteric occlusion and open heart surgery)</a:t>
            </a:r>
            <a:r>
              <a:rPr lang="en-US" sz="2400" dirty="0" smtClean="0">
                <a:solidFill>
                  <a:schemeClr val="bg1">
                    <a:lumMod val="20000"/>
                    <a:lumOff val="80000"/>
                  </a:schemeClr>
                </a:solidFill>
              </a:rPr>
              <a:t>.</a:t>
            </a:r>
            <a:endParaRPr lang="en-US" sz="2400" dirty="0" smtClean="0">
              <a:solidFill>
                <a:schemeClr val="bg1">
                  <a:lumMod val="20000"/>
                  <a:lumOff val="80000"/>
                </a:schemeClr>
              </a:solidFill>
            </a:endParaRPr>
          </a:p>
          <a:p>
            <a:pPr eaLnBrk="1" hangingPunct="1">
              <a:buFont typeface="Wingdings" pitchFamily="2" charset="2"/>
              <a:buChar char="ü"/>
              <a:defRPr/>
            </a:pPr>
            <a:r>
              <a:rPr lang="en-US" sz="2400" dirty="0" smtClean="0">
                <a:solidFill>
                  <a:schemeClr val="bg1">
                    <a:lumMod val="20000"/>
                    <a:lumOff val="80000"/>
                  </a:schemeClr>
                </a:solidFill>
              </a:rPr>
              <a:t>Operation out for </a:t>
            </a:r>
            <a:r>
              <a:rPr lang="en-US" sz="2400" dirty="0" smtClean="0">
                <a:solidFill>
                  <a:schemeClr val="bg1">
                    <a:lumMod val="20000"/>
                    <a:lumOff val="80000"/>
                  </a:schemeClr>
                </a:solidFill>
              </a:rPr>
              <a:t>hours </a:t>
            </a:r>
            <a:r>
              <a:rPr lang="en-US" sz="2400" dirty="0" smtClean="0">
                <a:solidFill>
                  <a:srgbClr val="FF0000"/>
                </a:solidFill>
              </a:rPr>
              <a:t>(6pm till 8am)</a:t>
            </a:r>
            <a:r>
              <a:rPr lang="en-US" sz="2400" dirty="0" smtClean="0">
                <a:solidFill>
                  <a:schemeClr val="bg1">
                    <a:lumMod val="20000"/>
                    <a:lumOff val="80000"/>
                  </a:schemeClr>
                </a:solidFill>
              </a:rPr>
              <a:t>. </a:t>
            </a:r>
            <a:endParaRPr lang="en-US" sz="2400" dirty="0" smtClean="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86" name="Picture 38" descr="Book"/>
          <p:cNvPicPr>
            <a:picLocks noChangeAspect="1" noChangeArrowheads="1"/>
          </p:cNvPicPr>
          <p:nvPr/>
        </p:nvPicPr>
        <p:blipFill>
          <a:blip r:embed="rId3"/>
          <a:srcRect/>
          <a:stretch>
            <a:fillRect/>
          </a:stretch>
        </p:blipFill>
        <p:spPr bwMode="auto">
          <a:xfrm>
            <a:off x="611188" y="549275"/>
            <a:ext cx="4643437" cy="5761038"/>
          </a:xfrm>
          <a:prstGeom prst="rect">
            <a:avLst/>
          </a:prstGeom>
          <a:noFill/>
          <a:ln w="9525">
            <a:noFill/>
            <a:miter lim="800000"/>
            <a:headEnd/>
            <a:tailEnd/>
          </a:ln>
        </p:spPr>
      </p:pic>
      <p:sp>
        <p:nvSpPr>
          <p:cNvPr id="2080" name="WordArt 32"/>
          <p:cNvSpPr>
            <a:spLocks noChangeArrowheads="1" noChangeShapeType="1" noTextEdit="1"/>
          </p:cNvSpPr>
          <p:nvPr/>
        </p:nvSpPr>
        <p:spPr bwMode="auto">
          <a:xfrm>
            <a:off x="1908175" y="1844675"/>
            <a:ext cx="2376488" cy="576263"/>
          </a:xfrm>
          <a:prstGeom prst="rect">
            <a:avLst/>
          </a:prstGeom>
        </p:spPr>
        <p:txBody>
          <a:bodyPr wrap="none" fromWordArt="1">
            <a:prstTxWarp prst="textPlain">
              <a:avLst>
                <a:gd name="adj" fmla="val 50000"/>
              </a:avLst>
            </a:prstTxWarp>
          </a:bodyPr>
          <a:lstStyle/>
          <a:p>
            <a:pPr algn="ctr"/>
            <a:r>
              <a:rPr lang="en-US" sz="3600" kern="10">
                <a:ln w="38100">
                  <a:solidFill>
                    <a:srgbClr val="FF00FF"/>
                  </a:solidFill>
                  <a:miter lim="800000"/>
                  <a:headEnd/>
                  <a:tailEnd/>
                </a:ln>
                <a:solidFill>
                  <a:srgbClr val="FFFF00"/>
                </a:solidFill>
                <a:effectLst>
                  <a:outerShdw dist="17961" dir="2700000" algn="ctr" rotWithShape="0">
                    <a:srgbClr val="FF00FF"/>
                  </a:outerShdw>
                </a:effectLst>
                <a:latin typeface="Arial Black"/>
              </a:rPr>
              <a:t>POSTOPERATIV E</a:t>
            </a:r>
            <a:endParaRPr lang="x-none" sz="3600" kern="10">
              <a:ln w="38100">
                <a:solidFill>
                  <a:srgbClr val="FF00FF"/>
                </a:solidFill>
                <a:miter lim="800000"/>
                <a:headEnd/>
                <a:tailEnd/>
              </a:ln>
              <a:solidFill>
                <a:srgbClr val="FFFF00"/>
              </a:solidFill>
              <a:effectLst>
                <a:outerShdw dist="17961" dir="2700000" algn="ctr" rotWithShape="0">
                  <a:srgbClr val="FF00FF"/>
                </a:outerShdw>
              </a:effectLst>
              <a:latin typeface="Arial Black"/>
            </a:endParaRPr>
          </a:p>
        </p:txBody>
      </p:sp>
      <p:sp>
        <p:nvSpPr>
          <p:cNvPr id="2081" name="WordArt 33"/>
          <p:cNvSpPr>
            <a:spLocks noChangeArrowheads="1" noChangeShapeType="1" noTextEdit="1"/>
          </p:cNvSpPr>
          <p:nvPr/>
        </p:nvSpPr>
        <p:spPr bwMode="auto">
          <a:xfrm>
            <a:off x="1116013" y="2852738"/>
            <a:ext cx="3816350" cy="574675"/>
          </a:xfrm>
          <a:prstGeom prst="rect">
            <a:avLst/>
          </a:prstGeom>
        </p:spPr>
        <p:txBody>
          <a:bodyPr wrap="none" fromWordArt="1">
            <a:prstTxWarp prst="textPlain">
              <a:avLst>
                <a:gd name="adj" fmla="val 50000"/>
              </a:avLst>
            </a:prstTxWarp>
          </a:bodyPr>
          <a:lstStyle/>
          <a:p>
            <a:pPr algn="ctr"/>
            <a:r>
              <a:rPr lang="en-US" sz="3600" kern="10">
                <a:ln w="38100">
                  <a:solidFill>
                    <a:srgbClr val="FF00FF"/>
                  </a:solidFill>
                  <a:miter lim="800000"/>
                  <a:headEnd/>
                  <a:tailEnd/>
                </a:ln>
                <a:solidFill>
                  <a:srgbClr val="FFFF00"/>
                </a:solidFill>
                <a:effectLst>
                  <a:outerShdw dist="17961" dir="2700000" algn="ctr" rotWithShape="0">
                    <a:srgbClr val="FF00FF"/>
                  </a:outerShdw>
                </a:effectLst>
                <a:latin typeface="Arial Black"/>
              </a:rPr>
              <a:t>ASSESSMENT AND </a:t>
            </a:r>
            <a:endParaRPr lang="x-none" sz="3600" kern="10">
              <a:ln w="38100">
                <a:solidFill>
                  <a:srgbClr val="FF00FF"/>
                </a:solidFill>
                <a:miter lim="800000"/>
                <a:headEnd/>
                <a:tailEnd/>
              </a:ln>
              <a:solidFill>
                <a:srgbClr val="FFFF00"/>
              </a:solidFill>
              <a:effectLst>
                <a:outerShdw dist="17961" dir="2700000" algn="ctr" rotWithShape="0">
                  <a:srgbClr val="FF00FF"/>
                </a:outerShdw>
              </a:effectLst>
              <a:latin typeface="Arial Black"/>
            </a:endParaRPr>
          </a:p>
        </p:txBody>
      </p:sp>
      <p:sp>
        <p:nvSpPr>
          <p:cNvPr id="2082" name="WordArt 34"/>
          <p:cNvSpPr>
            <a:spLocks noChangeArrowheads="1" noChangeShapeType="1" noTextEdit="1"/>
          </p:cNvSpPr>
          <p:nvPr/>
        </p:nvSpPr>
        <p:spPr bwMode="auto">
          <a:xfrm>
            <a:off x="1214438" y="3789363"/>
            <a:ext cx="3786187" cy="647700"/>
          </a:xfrm>
          <a:prstGeom prst="rect">
            <a:avLst/>
          </a:prstGeom>
        </p:spPr>
        <p:txBody>
          <a:bodyPr wrap="none" fromWordArt="1">
            <a:prstTxWarp prst="textPlain">
              <a:avLst>
                <a:gd name="adj" fmla="val 50000"/>
              </a:avLst>
            </a:prstTxWarp>
          </a:bodyPr>
          <a:lstStyle/>
          <a:p>
            <a:pPr algn="ctr"/>
            <a:r>
              <a:rPr lang="en-US" sz="3600" kern="10">
                <a:ln w="38100">
                  <a:solidFill>
                    <a:srgbClr val="FF00FF"/>
                  </a:solidFill>
                  <a:miter lim="800000"/>
                  <a:headEnd/>
                  <a:tailEnd/>
                </a:ln>
                <a:solidFill>
                  <a:srgbClr val="FFFF00"/>
                </a:solidFill>
                <a:effectLst>
                  <a:outerShdw dist="17961" dir="2700000" algn="ctr" rotWithShape="0">
                    <a:srgbClr val="FF00FF"/>
                  </a:outerShdw>
                </a:effectLst>
                <a:latin typeface="Arial Black"/>
              </a:rPr>
              <a:t>MANAGEMENT OF  </a:t>
            </a:r>
            <a:endParaRPr lang="x-none" sz="3600" kern="10">
              <a:ln w="38100">
                <a:solidFill>
                  <a:srgbClr val="FF00FF"/>
                </a:solidFill>
                <a:miter lim="800000"/>
                <a:headEnd/>
                <a:tailEnd/>
              </a:ln>
              <a:solidFill>
                <a:srgbClr val="FFFF00"/>
              </a:solidFill>
              <a:effectLst>
                <a:outerShdw dist="17961" dir="2700000" algn="ctr" rotWithShape="0">
                  <a:srgbClr val="FF00FF"/>
                </a:outerShdw>
              </a:effectLst>
              <a:latin typeface="Arial Black"/>
            </a:endParaRPr>
          </a:p>
        </p:txBody>
      </p:sp>
      <p:sp>
        <p:nvSpPr>
          <p:cNvPr id="2083" name="WordArt 35"/>
          <p:cNvSpPr>
            <a:spLocks noChangeArrowheads="1" noChangeShapeType="1" noTextEdit="1"/>
          </p:cNvSpPr>
          <p:nvPr/>
        </p:nvSpPr>
        <p:spPr bwMode="auto">
          <a:xfrm>
            <a:off x="1000125" y="4724400"/>
            <a:ext cx="4071938" cy="649288"/>
          </a:xfrm>
          <a:prstGeom prst="rect">
            <a:avLst/>
          </a:prstGeom>
        </p:spPr>
        <p:txBody>
          <a:bodyPr wrap="none" fromWordArt="1">
            <a:prstTxWarp prst="textPlain">
              <a:avLst>
                <a:gd name="adj" fmla="val 50000"/>
              </a:avLst>
            </a:prstTxWarp>
          </a:bodyPr>
          <a:lstStyle/>
          <a:p>
            <a:pPr algn="ctr"/>
            <a:r>
              <a:rPr lang="en-US" sz="3600" kern="10">
                <a:ln w="38100">
                  <a:solidFill>
                    <a:srgbClr val="FF00FF"/>
                  </a:solidFill>
                  <a:miter lim="800000"/>
                  <a:headEnd/>
                  <a:tailEnd/>
                </a:ln>
                <a:solidFill>
                  <a:srgbClr val="FFFF00"/>
                </a:solidFill>
                <a:effectLst>
                  <a:outerShdw dist="17961" dir="2700000" algn="ctr" rotWithShape="0">
                    <a:srgbClr val="FF00FF"/>
                  </a:outerShdw>
                </a:effectLst>
                <a:latin typeface="Arial Black"/>
              </a:rPr>
              <a:t>SURGICAL COMPLICATIONS</a:t>
            </a:r>
            <a:endParaRPr lang="x-none" sz="3600" kern="10">
              <a:ln w="38100">
                <a:solidFill>
                  <a:srgbClr val="FF00FF"/>
                </a:solidFill>
                <a:miter lim="800000"/>
                <a:headEnd/>
                <a:tailEnd/>
              </a:ln>
              <a:solidFill>
                <a:srgbClr val="FFFF00"/>
              </a:solidFill>
              <a:effectLst>
                <a:outerShdw dist="17961" dir="2700000" algn="ctr" rotWithShape="0">
                  <a:srgbClr val="FF00FF"/>
                </a:outerShdw>
              </a:effectLst>
              <a:latin typeface="Arial Black"/>
            </a:endParaRPr>
          </a:p>
        </p:txBody>
      </p:sp>
      <p:sp>
        <p:nvSpPr>
          <p:cNvPr id="2090" name="Rectangle 42"/>
          <p:cNvSpPr>
            <a:spLocks noChangeArrowheads="1"/>
          </p:cNvSpPr>
          <p:nvPr/>
        </p:nvSpPr>
        <p:spPr bwMode="auto">
          <a:xfrm>
            <a:off x="6011863" y="2565400"/>
            <a:ext cx="2016125" cy="1871663"/>
          </a:xfrm>
          <a:prstGeom prst="rect">
            <a:avLst/>
          </a:prstGeom>
          <a:noFill/>
          <a:ln w="9525">
            <a:noFill/>
            <a:miter lim="800000"/>
            <a:headEnd/>
            <a:tailEnd/>
          </a:ln>
          <a:effectLst/>
        </p:spPr>
        <p:txBody>
          <a:bodyPr wrap="none" anchor="ctr"/>
          <a:lstStyle/>
          <a:p>
            <a:pPr>
              <a:defRPr/>
            </a:pPr>
            <a:endParaRPr lang="x-none"/>
          </a:p>
        </p:txBody>
      </p:sp>
      <p:sp>
        <p:nvSpPr>
          <p:cNvPr id="2095" name="Rectangle 47" descr="124063"/>
          <p:cNvSpPr>
            <a:spLocks noChangeArrowheads="1"/>
          </p:cNvSpPr>
          <p:nvPr/>
        </p:nvSpPr>
        <p:spPr bwMode="auto">
          <a:xfrm rot="69320" flipH="1">
            <a:off x="5435600" y="1773238"/>
            <a:ext cx="869950" cy="1019175"/>
          </a:xfrm>
          <a:prstGeom prst="rect">
            <a:avLst/>
          </a:prstGeom>
          <a:blipFill dpi="0" rotWithShape="1">
            <a:blip r:embed="rId4"/>
            <a:srcRect/>
            <a:stretch>
              <a:fillRect/>
            </a:stretch>
          </a:blipFill>
          <a:ln w="9525">
            <a:noFill/>
            <a:miter lim="800000"/>
            <a:headEnd/>
            <a:tailEnd/>
          </a:ln>
          <a:effectLst/>
        </p:spPr>
        <p:txBody>
          <a:bodyPr wrap="none" anchor="ctr"/>
          <a:lstStyle/>
          <a:p>
            <a:pPr>
              <a:defRPr/>
            </a:pPr>
            <a:endParaRPr lang="x-none"/>
          </a:p>
        </p:txBody>
      </p:sp>
      <p:sp>
        <p:nvSpPr>
          <p:cNvPr id="2098" name="WordArt 50"/>
          <p:cNvSpPr>
            <a:spLocks noChangeArrowheads="1" noChangeShapeType="1" noTextEdit="1"/>
          </p:cNvSpPr>
          <p:nvPr/>
        </p:nvSpPr>
        <p:spPr bwMode="auto">
          <a:xfrm rot="-1211404">
            <a:off x="5148263" y="2349500"/>
            <a:ext cx="3595687" cy="1249363"/>
          </a:xfrm>
          <a:prstGeom prst="rect">
            <a:avLst/>
          </a:prstGeom>
        </p:spPr>
        <p:txBody>
          <a:bodyPr wrap="none" fromWordArt="1">
            <a:prstTxWarp prst="textSlantUp">
              <a:avLst>
                <a:gd name="adj" fmla="val 55556"/>
              </a:avLst>
            </a:prstTxWarp>
          </a:bodyPr>
          <a:lstStyle/>
          <a:p>
            <a:pPr algn="ctr"/>
            <a:r>
              <a:rPr lang="en-US" sz="3200" kern="10" dirty="0">
                <a:ln w="12700">
                  <a:solidFill>
                    <a:srgbClr val="0000FF"/>
                  </a:solidFill>
                  <a:miter lim="800000"/>
                  <a:headEnd/>
                  <a:tailEnd/>
                </a:ln>
                <a:solidFill>
                  <a:srgbClr val="FF00FF"/>
                </a:solidFill>
                <a:effectLst>
                  <a:outerShdw dist="38100" dir="2700000" algn="tl" rotWithShape="0">
                    <a:srgbClr val="000000">
                      <a:alpha val="43137"/>
                    </a:srgbClr>
                  </a:outerShdw>
                </a:effectLst>
                <a:latin typeface="Amaze"/>
              </a:rPr>
              <a:t>Prof. Saleh M. Al-</a:t>
            </a:r>
            <a:r>
              <a:rPr lang="en-US" sz="3200" kern="10" dirty="0" err="1">
                <a:ln w="12700">
                  <a:solidFill>
                    <a:srgbClr val="0000FF"/>
                  </a:solidFill>
                  <a:miter lim="800000"/>
                  <a:headEnd/>
                  <a:tailEnd/>
                </a:ln>
                <a:solidFill>
                  <a:srgbClr val="FF00FF"/>
                </a:solidFill>
                <a:effectLst>
                  <a:outerShdw dist="38100" dir="2700000" algn="tl" rotWithShape="0">
                    <a:srgbClr val="000000">
                      <a:alpha val="43137"/>
                    </a:srgbClr>
                  </a:outerShdw>
                </a:effectLst>
                <a:latin typeface="Amaze"/>
              </a:rPr>
              <a:t>Salamah</a:t>
            </a:r>
            <a:endParaRPr lang="x-none" sz="3200" kern="10" dirty="0">
              <a:ln w="12700">
                <a:solidFill>
                  <a:srgbClr val="0000FF"/>
                </a:solidFill>
                <a:miter lim="800000"/>
                <a:headEnd/>
                <a:tailEnd/>
              </a:ln>
              <a:solidFill>
                <a:srgbClr val="FF00FF"/>
              </a:solidFill>
              <a:effectLst>
                <a:outerShdw dist="38100" dir="2700000" algn="tl" rotWithShape="0">
                  <a:srgbClr val="000000">
                    <a:alpha val="43137"/>
                  </a:srgbClr>
                </a:outerShdw>
              </a:effectLst>
              <a:latin typeface="Amaze"/>
            </a:endParaRPr>
          </a:p>
        </p:txBody>
      </p:sp>
      <p:sp>
        <p:nvSpPr>
          <p:cNvPr id="2099" name="WordArt 51"/>
          <p:cNvSpPr>
            <a:spLocks noChangeArrowheads="1" noChangeShapeType="1" noTextEdit="1"/>
          </p:cNvSpPr>
          <p:nvPr/>
        </p:nvSpPr>
        <p:spPr bwMode="auto">
          <a:xfrm rot="-1354689">
            <a:off x="5062538" y="3146425"/>
            <a:ext cx="3751262" cy="1155700"/>
          </a:xfrm>
          <a:prstGeom prst="rect">
            <a:avLst/>
          </a:prstGeom>
        </p:spPr>
        <p:txBody>
          <a:bodyPr wrap="none" fromWordArt="1">
            <a:prstTxWarp prst="textSlantUp">
              <a:avLst>
                <a:gd name="adj" fmla="val 55556"/>
              </a:avLst>
            </a:prstTxWarp>
          </a:bodyPr>
          <a:lstStyle/>
          <a:p>
            <a:pPr algn="ctr"/>
            <a:r>
              <a:rPr lang="en-US" sz="3600" kern="10">
                <a:ln w="15875">
                  <a:solidFill>
                    <a:srgbClr val="0000FF"/>
                  </a:solidFill>
                  <a:miter lim="800000"/>
                  <a:headEnd/>
                  <a:tailEnd/>
                </a:ln>
                <a:solidFill>
                  <a:srgbClr val="FF00FF"/>
                </a:solidFill>
                <a:effectLst>
                  <a:outerShdw dist="38100" dir="2700000" algn="tl" rotWithShape="0">
                    <a:srgbClr val="000000">
                      <a:alpha val="43137"/>
                    </a:srgbClr>
                  </a:outerShdw>
                </a:effectLst>
                <a:latin typeface="Amaze"/>
              </a:rPr>
              <a:t>Professor of Surgery</a:t>
            </a:r>
            <a:endParaRPr lang="x-none" sz="3600" kern="10">
              <a:ln w="15875">
                <a:solidFill>
                  <a:srgbClr val="0000FF"/>
                </a:solidFill>
                <a:miter lim="800000"/>
                <a:headEnd/>
                <a:tailEnd/>
              </a:ln>
              <a:solidFill>
                <a:srgbClr val="FF00FF"/>
              </a:solidFill>
              <a:effectLst>
                <a:outerShdw dist="38100" dir="2700000" algn="tl" rotWithShape="0">
                  <a:srgbClr val="000000">
                    <a:alpha val="43137"/>
                  </a:srgbClr>
                </a:outerShdw>
              </a:effectLst>
              <a:latin typeface="Amaze"/>
            </a:endParaRPr>
          </a:p>
        </p:txBody>
      </p:sp>
      <p:sp>
        <p:nvSpPr>
          <p:cNvPr id="2101" name="Arc 53"/>
          <p:cNvSpPr>
            <a:spLocks/>
          </p:cNvSpPr>
          <p:nvPr/>
        </p:nvSpPr>
        <p:spPr bwMode="auto">
          <a:xfrm rot="9785575" flipV="1">
            <a:off x="6659563" y="3644900"/>
            <a:ext cx="1439862" cy="7921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miter lim="800000"/>
            <a:headEnd/>
            <a:tailEnd/>
          </a:ln>
          <a:effectLst>
            <a:outerShdw dist="35921" dir="2700000" algn="ctr" rotWithShape="0">
              <a:srgbClr val="FF00FF"/>
            </a:outerShdw>
          </a:effectLst>
        </p:spPr>
        <p:txBody>
          <a:bodyPr wrap="none" anchor="ctr"/>
          <a:lstStyle/>
          <a:p>
            <a:pPr algn="ctr">
              <a:defRPr/>
            </a:pPr>
            <a:endParaRPr lang="x-none">
              <a:solidFill>
                <a:schemeClr val="tx2"/>
              </a:solidFill>
              <a:effectLst>
                <a:outerShdw blurRad="38100" dist="38100" dir="2700000" algn="tl">
                  <a:srgbClr val="FFFFFF"/>
                </a:outerShdw>
              </a:effectLst>
            </a:endParaRPr>
          </a:p>
        </p:txBody>
      </p:sp>
      <p:pic>
        <p:nvPicPr>
          <p:cNvPr id="2103" name="Picture 55"/>
          <p:cNvPicPr>
            <a:picLocks noChangeAspect="1" noChangeArrowheads="1"/>
          </p:cNvPicPr>
          <p:nvPr/>
        </p:nvPicPr>
        <p:blipFill>
          <a:blip r:embed="rId5"/>
          <a:srcRect/>
          <a:stretch>
            <a:fillRect/>
          </a:stretch>
        </p:blipFill>
        <p:spPr bwMode="auto">
          <a:xfrm>
            <a:off x="6443663" y="4699000"/>
            <a:ext cx="2159000" cy="2159000"/>
          </a:xfrm>
          <a:prstGeom prst="rect">
            <a:avLst/>
          </a:prstGeom>
          <a:noFill/>
          <a:ln w="9525">
            <a:noFill/>
            <a:miter lim="800000"/>
            <a:headEnd/>
            <a:tailEnd/>
          </a:ln>
        </p:spPr>
      </p:pic>
      <p:sp>
        <p:nvSpPr>
          <p:cNvPr id="2104" name="Text Box 56"/>
          <p:cNvSpPr txBox="1">
            <a:spLocks noChangeArrowheads="1"/>
          </p:cNvSpPr>
          <p:nvPr/>
        </p:nvSpPr>
        <p:spPr bwMode="auto">
          <a:xfrm>
            <a:off x="6443663" y="1844675"/>
            <a:ext cx="288925" cy="457200"/>
          </a:xfrm>
          <a:prstGeom prst="rect">
            <a:avLst/>
          </a:prstGeom>
          <a:noFill/>
          <a:ln w="9525">
            <a:noFill/>
            <a:miter lim="800000"/>
            <a:headEnd/>
            <a:tailEnd/>
          </a:ln>
          <a:effectLst/>
        </p:spPr>
        <p:txBody>
          <a:bodyPr>
            <a:spAutoFit/>
          </a:bodyPr>
          <a:lstStyle/>
          <a:p>
            <a:pPr>
              <a:spcBef>
                <a:spcPct val="50000"/>
              </a:spcBef>
              <a:defRPr/>
            </a:pPr>
            <a:endParaRPr lang="x-none">
              <a:effectLst>
                <a:outerShdw blurRad="38100" dist="38100" dir="2700000" algn="tl">
                  <a:srgbClr val="000000"/>
                </a:outerShdw>
              </a:effectLst>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2086"/>
                                        </p:tgtEl>
                                        <p:attrNameLst>
                                          <p:attrName>style.visibility</p:attrName>
                                        </p:attrNameLst>
                                      </p:cBhvr>
                                      <p:to>
                                        <p:strVal val="visible"/>
                                      </p:to>
                                    </p:set>
                                    <p:anim calcmode="lin" valueType="num">
                                      <p:cBhvr additive="base">
                                        <p:cTn id="7" dur="2000" fill="hold"/>
                                        <p:tgtEl>
                                          <p:spTgt spid="2086"/>
                                        </p:tgtEl>
                                        <p:attrNameLst>
                                          <p:attrName>ppt_x</p:attrName>
                                        </p:attrNameLst>
                                      </p:cBhvr>
                                      <p:tavLst>
                                        <p:tav tm="0">
                                          <p:val>
                                            <p:strVal val="0-#ppt_w/2"/>
                                          </p:val>
                                        </p:tav>
                                        <p:tav tm="100000">
                                          <p:val>
                                            <p:strVal val="#ppt_x"/>
                                          </p:val>
                                        </p:tav>
                                      </p:tavLst>
                                    </p:anim>
                                    <p:anim calcmode="lin" valueType="num">
                                      <p:cBhvr additive="base">
                                        <p:cTn id="8" dur="2000" fill="hold"/>
                                        <p:tgtEl>
                                          <p:spTgt spid="208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1" presetClass="entr" presetSubtype="0" fill="hold" grpId="0" nodeType="afterEffect">
                                  <p:stCondLst>
                                    <p:cond delay="0"/>
                                  </p:stCondLst>
                                  <p:childTnLst>
                                    <p:set>
                                      <p:cBhvr>
                                        <p:cTn id="11" dur="1" fill="hold">
                                          <p:stCondLst>
                                            <p:cond delay="0"/>
                                          </p:stCondLst>
                                        </p:cTn>
                                        <p:tgtEl>
                                          <p:spTgt spid="2080"/>
                                        </p:tgtEl>
                                        <p:attrNameLst>
                                          <p:attrName>style.visibility</p:attrName>
                                        </p:attrNameLst>
                                      </p:cBhvr>
                                      <p:to>
                                        <p:strVal val="visible"/>
                                      </p:to>
                                    </p:set>
                                    <p:animEffect transition="in" filter="fade">
                                      <p:cBhvr>
                                        <p:cTn id="12" dur="770" decel="100000"/>
                                        <p:tgtEl>
                                          <p:spTgt spid="2080"/>
                                        </p:tgtEl>
                                      </p:cBhvr>
                                    </p:animEffect>
                                    <p:animScale>
                                      <p:cBhvr>
                                        <p:cTn id="13" dur="770" decel="100000"/>
                                        <p:tgtEl>
                                          <p:spTgt spid="2080"/>
                                        </p:tgtEl>
                                      </p:cBhvr>
                                      <p:from x="10000" y="10000"/>
                                      <p:to x="200000" y="450000"/>
                                    </p:animScale>
                                    <p:animScale>
                                      <p:cBhvr>
                                        <p:cTn id="14" dur="1230" accel="100000" fill="hold">
                                          <p:stCondLst>
                                            <p:cond delay="770"/>
                                          </p:stCondLst>
                                        </p:cTn>
                                        <p:tgtEl>
                                          <p:spTgt spid="2080"/>
                                        </p:tgtEl>
                                      </p:cBhvr>
                                      <p:from x="200000" y="450000"/>
                                      <p:to x="100000" y="100000"/>
                                    </p:animScale>
                                    <p:set>
                                      <p:cBhvr>
                                        <p:cTn id="15" dur="770" fill="hold"/>
                                        <p:tgtEl>
                                          <p:spTgt spid="2080"/>
                                        </p:tgtEl>
                                        <p:attrNameLst>
                                          <p:attrName>ppt_x</p:attrName>
                                        </p:attrNameLst>
                                      </p:cBhvr>
                                      <p:to>
                                        <p:strVal val="(0.5)"/>
                                      </p:to>
                                    </p:set>
                                    <p:anim from="(0.5)" to="(#ppt_x)" calcmode="lin" valueType="num">
                                      <p:cBhvr>
                                        <p:cTn id="16" dur="1230" accel="100000" fill="hold">
                                          <p:stCondLst>
                                            <p:cond delay="770"/>
                                          </p:stCondLst>
                                        </p:cTn>
                                        <p:tgtEl>
                                          <p:spTgt spid="2080"/>
                                        </p:tgtEl>
                                        <p:attrNameLst>
                                          <p:attrName>ppt_x</p:attrName>
                                        </p:attrNameLst>
                                      </p:cBhvr>
                                    </p:anim>
                                    <p:set>
                                      <p:cBhvr>
                                        <p:cTn id="17" dur="770" fill="hold"/>
                                        <p:tgtEl>
                                          <p:spTgt spid="2080"/>
                                        </p:tgtEl>
                                        <p:attrNameLst>
                                          <p:attrName>ppt_y</p:attrName>
                                        </p:attrNameLst>
                                      </p:cBhvr>
                                      <p:to>
                                        <p:strVal val="(#ppt_y+0.4)"/>
                                      </p:to>
                                    </p:set>
                                    <p:anim from="(#ppt_y+0.4)" to="(#ppt_y)" calcmode="lin" valueType="num">
                                      <p:cBhvr>
                                        <p:cTn id="18" dur="1230" accel="100000" fill="hold">
                                          <p:stCondLst>
                                            <p:cond delay="770"/>
                                          </p:stCondLst>
                                        </p:cTn>
                                        <p:tgtEl>
                                          <p:spTgt spid="2080"/>
                                        </p:tgtEl>
                                        <p:attrNameLst>
                                          <p:attrName>ppt_y</p:attrName>
                                        </p:attrNameLst>
                                      </p:cBhvr>
                                    </p:anim>
                                  </p:childTnLst>
                                </p:cTn>
                              </p:par>
                            </p:childTnLst>
                          </p:cTn>
                        </p:par>
                        <p:par>
                          <p:cTn id="19" fill="hold">
                            <p:stCondLst>
                              <p:cond delay="4000"/>
                            </p:stCondLst>
                            <p:childTnLst>
                              <p:par>
                                <p:cTn id="20" presetID="51" presetClass="entr" presetSubtype="0" fill="hold" grpId="0" nodeType="afterEffect">
                                  <p:stCondLst>
                                    <p:cond delay="0"/>
                                  </p:stCondLst>
                                  <p:childTnLst>
                                    <p:set>
                                      <p:cBhvr>
                                        <p:cTn id="21" dur="1" fill="hold">
                                          <p:stCondLst>
                                            <p:cond delay="0"/>
                                          </p:stCondLst>
                                        </p:cTn>
                                        <p:tgtEl>
                                          <p:spTgt spid="2081"/>
                                        </p:tgtEl>
                                        <p:attrNameLst>
                                          <p:attrName>style.visibility</p:attrName>
                                        </p:attrNameLst>
                                      </p:cBhvr>
                                      <p:to>
                                        <p:strVal val="visible"/>
                                      </p:to>
                                    </p:set>
                                    <p:animEffect transition="in" filter="fade">
                                      <p:cBhvr>
                                        <p:cTn id="22" dur="770" decel="100000"/>
                                        <p:tgtEl>
                                          <p:spTgt spid="2081"/>
                                        </p:tgtEl>
                                      </p:cBhvr>
                                    </p:animEffect>
                                    <p:animScale>
                                      <p:cBhvr>
                                        <p:cTn id="23" dur="770" decel="100000"/>
                                        <p:tgtEl>
                                          <p:spTgt spid="2081"/>
                                        </p:tgtEl>
                                      </p:cBhvr>
                                      <p:from x="10000" y="10000"/>
                                      <p:to x="200000" y="450000"/>
                                    </p:animScale>
                                    <p:animScale>
                                      <p:cBhvr>
                                        <p:cTn id="24" dur="1230" accel="100000" fill="hold">
                                          <p:stCondLst>
                                            <p:cond delay="770"/>
                                          </p:stCondLst>
                                        </p:cTn>
                                        <p:tgtEl>
                                          <p:spTgt spid="2081"/>
                                        </p:tgtEl>
                                      </p:cBhvr>
                                      <p:from x="200000" y="450000"/>
                                      <p:to x="100000" y="100000"/>
                                    </p:animScale>
                                    <p:set>
                                      <p:cBhvr>
                                        <p:cTn id="25" dur="770" fill="hold"/>
                                        <p:tgtEl>
                                          <p:spTgt spid="2081"/>
                                        </p:tgtEl>
                                        <p:attrNameLst>
                                          <p:attrName>ppt_x</p:attrName>
                                        </p:attrNameLst>
                                      </p:cBhvr>
                                      <p:to>
                                        <p:strVal val="(0.5)"/>
                                      </p:to>
                                    </p:set>
                                    <p:anim from="(0.5)" to="(#ppt_x)" calcmode="lin" valueType="num">
                                      <p:cBhvr>
                                        <p:cTn id="26" dur="1230" accel="100000" fill="hold">
                                          <p:stCondLst>
                                            <p:cond delay="770"/>
                                          </p:stCondLst>
                                        </p:cTn>
                                        <p:tgtEl>
                                          <p:spTgt spid="2081"/>
                                        </p:tgtEl>
                                        <p:attrNameLst>
                                          <p:attrName>ppt_x</p:attrName>
                                        </p:attrNameLst>
                                      </p:cBhvr>
                                    </p:anim>
                                    <p:set>
                                      <p:cBhvr>
                                        <p:cTn id="27" dur="770" fill="hold"/>
                                        <p:tgtEl>
                                          <p:spTgt spid="2081"/>
                                        </p:tgtEl>
                                        <p:attrNameLst>
                                          <p:attrName>ppt_y</p:attrName>
                                        </p:attrNameLst>
                                      </p:cBhvr>
                                      <p:to>
                                        <p:strVal val="(#ppt_y+0.4)"/>
                                      </p:to>
                                    </p:set>
                                    <p:anim from="(#ppt_y+0.4)" to="(#ppt_y)" calcmode="lin" valueType="num">
                                      <p:cBhvr>
                                        <p:cTn id="28" dur="1230" accel="100000" fill="hold">
                                          <p:stCondLst>
                                            <p:cond delay="770"/>
                                          </p:stCondLst>
                                        </p:cTn>
                                        <p:tgtEl>
                                          <p:spTgt spid="2081"/>
                                        </p:tgtEl>
                                        <p:attrNameLst>
                                          <p:attrName>ppt_y</p:attrName>
                                        </p:attrNameLst>
                                      </p:cBhvr>
                                    </p:anim>
                                  </p:childTnLst>
                                </p:cTn>
                              </p:par>
                            </p:childTnLst>
                          </p:cTn>
                        </p:par>
                        <p:par>
                          <p:cTn id="29" fill="hold">
                            <p:stCondLst>
                              <p:cond delay="6000"/>
                            </p:stCondLst>
                            <p:childTnLst>
                              <p:par>
                                <p:cTn id="30" presetID="51" presetClass="entr" presetSubtype="0" fill="hold" grpId="0" nodeType="afterEffect">
                                  <p:stCondLst>
                                    <p:cond delay="0"/>
                                  </p:stCondLst>
                                  <p:childTnLst>
                                    <p:set>
                                      <p:cBhvr>
                                        <p:cTn id="31" dur="1" fill="hold">
                                          <p:stCondLst>
                                            <p:cond delay="0"/>
                                          </p:stCondLst>
                                        </p:cTn>
                                        <p:tgtEl>
                                          <p:spTgt spid="2082"/>
                                        </p:tgtEl>
                                        <p:attrNameLst>
                                          <p:attrName>style.visibility</p:attrName>
                                        </p:attrNameLst>
                                      </p:cBhvr>
                                      <p:to>
                                        <p:strVal val="visible"/>
                                      </p:to>
                                    </p:set>
                                    <p:animEffect transition="in" filter="fade">
                                      <p:cBhvr>
                                        <p:cTn id="32" dur="770" decel="100000"/>
                                        <p:tgtEl>
                                          <p:spTgt spid="2082"/>
                                        </p:tgtEl>
                                      </p:cBhvr>
                                    </p:animEffect>
                                    <p:animScale>
                                      <p:cBhvr>
                                        <p:cTn id="33" dur="770" decel="100000"/>
                                        <p:tgtEl>
                                          <p:spTgt spid="2082"/>
                                        </p:tgtEl>
                                      </p:cBhvr>
                                      <p:from x="10000" y="10000"/>
                                      <p:to x="200000" y="450000"/>
                                    </p:animScale>
                                    <p:animScale>
                                      <p:cBhvr>
                                        <p:cTn id="34" dur="1230" accel="100000" fill="hold">
                                          <p:stCondLst>
                                            <p:cond delay="770"/>
                                          </p:stCondLst>
                                        </p:cTn>
                                        <p:tgtEl>
                                          <p:spTgt spid="2082"/>
                                        </p:tgtEl>
                                      </p:cBhvr>
                                      <p:from x="200000" y="450000"/>
                                      <p:to x="100000" y="100000"/>
                                    </p:animScale>
                                    <p:set>
                                      <p:cBhvr>
                                        <p:cTn id="35" dur="770" fill="hold"/>
                                        <p:tgtEl>
                                          <p:spTgt spid="2082"/>
                                        </p:tgtEl>
                                        <p:attrNameLst>
                                          <p:attrName>ppt_x</p:attrName>
                                        </p:attrNameLst>
                                      </p:cBhvr>
                                      <p:to>
                                        <p:strVal val="(0.5)"/>
                                      </p:to>
                                    </p:set>
                                    <p:anim from="(0.5)" to="(#ppt_x)" calcmode="lin" valueType="num">
                                      <p:cBhvr>
                                        <p:cTn id="36" dur="1230" accel="100000" fill="hold">
                                          <p:stCondLst>
                                            <p:cond delay="770"/>
                                          </p:stCondLst>
                                        </p:cTn>
                                        <p:tgtEl>
                                          <p:spTgt spid="2082"/>
                                        </p:tgtEl>
                                        <p:attrNameLst>
                                          <p:attrName>ppt_x</p:attrName>
                                        </p:attrNameLst>
                                      </p:cBhvr>
                                    </p:anim>
                                    <p:set>
                                      <p:cBhvr>
                                        <p:cTn id="37" dur="770" fill="hold"/>
                                        <p:tgtEl>
                                          <p:spTgt spid="2082"/>
                                        </p:tgtEl>
                                        <p:attrNameLst>
                                          <p:attrName>ppt_y</p:attrName>
                                        </p:attrNameLst>
                                      </p:cBhvr>
                                      <p:to>
                                        <p:strVal val="(#ppt_y+0.4)"/>
                                      </p:to>
                                    </p:set>
                                    <p:anim from="(#ppt_y+0.4)" to="(#ppt_y)" calcmode="lin" valueType="num">
                                      <p:cBhvr>
                                        <p:cTn id="38" dur="1230" accel="100000" fill="hold">
                                          <p:stCondLst>
                                            <p:cond delay="770"/>
                                          </p:stCondLst>
                                        </p:cTn>
                                        <p:tgtEl>
                                          <p:spTgt spid="2082"/>
                                        </p:tgtEl>
                                        <p:attrNameLst>
                                          <p:attrName>ppt_y</p:attrName>
                                        </p:attrNameLst>
                                      </p:cBhvr>
                                    </p:anim>
                                  </p:childTnLst>
                                </p:cTn>
                              </p:par>
                            </p:childTnLst>
                          </p:cTn>
                        </p:par>
                        <p:par>
                          <p:cTn id="39" fill="hold">
                            <p:stCondLst>
                              <p:cond delay="8000"/>
                            </p:stCondLst>
                            <p:childTnLst>
                              <p:par>
                                <p:cTn id="40" presetID="51" presetClass="entr" presetSubtype="0" fill="hold" grpId="0" nodeType="afterEffect">
                                  <p:stCondLst>
                                    <p:cond delay="0"/>
                                  </p:stCondLst>
                                  <p:childTnLst>
                                    <p:set>
                                      <p:cBhvr>
                                        <p:cTn id="41" dur="1" fill="hold">
                                          <p:stCondLst>
                                            <p:cond delay="0"/>
                                          </p:stCondLst>
                                        </p:cTn>
                                        <p:tgtEl>
                                          <p:spTgt spid="2083"/>
                                        </p:tgtEl>
                                        <p:attrNameLst>
                                          <p:attrName>style.visibility</p:attrName>
                                        </p:attrNameLst>
                                      </p:cBhvr>
                                      <p:to>
                                        <p:strVal val="visible"/>
                                      </p:to>
                                    </p:set>
                                    <p:animEffect transition="in" filter="fade">
                                      <p:cBhvr>
                                        <p:cTn id="42" dur="770" decel="100000"/>
                                        <p:tgtEl>
                                          <p:spTgt spid="2083"/>
                                        </p:tgtEl>
                                      </p:cBhvr>
                                    </p:animEffect>
                                    <p:animScale>
                                      <p:cBhvr>
                                        <p:cTn id="43" dur="770" decel="100000"/>
                                        <p:tgtEl>
                                          <p:spTgt spid="2083"/>
                                        </p:tgtEl>
                                      </p:cBhvr>
                                      <p:from x="10000" y="10000"/>
                                      <p:to x="200000" y="450000"/>
                                    </p:animScale>
                                    <p:animScale>
                                      <p:cBhvr>
                                        <p:cTn id="44" dur="1230" accel="100000" fill="hold">
                                          <p:stCondLst>
                                            <p:cond delay="770"/>
                                          </p:stCondLst>
                                        </p:cTn>
                                        <p:tgtEl>
                                          <p:spTgt spid="2083"/>
                                        </p:tgtEl>
                                      </p:cBhvr>
                                      <p:from x="200000" y="450000"/>
                                      <p:to x="100000" y="100000"/>
                                    </p:animScale>
                                    <p:set>
                                      <p:cBhvr>
                                        <p:cTn id="45" dur="770" fill="hold"/>
                                        <p:tgtEl>
                                          <p:spTgt spid="2083"/>
                                        </p:tgtEl>
                                        <p:attrNameLst>
                                          <p:attrName>ppt_x</p:attrName>
                                        </p:attrNameLst>
                                      </p:cBhvr>
                                      <p:to>
                                        <p:strVal val="(0.5)"/>
                                      </p:to>
                                    </p:set>
                                    <p:anim from="(0.5)" to="(#ppt_x)" calcmode="lin" valueType="num">
                                      <p:cBhvr>
                                        <p:cTn id="46" dur="1230" accel="100000" fill="hold">
                                          <p:stCondLst>
                                            <p:cond delay="770"/>
                                          </p:stCondLst>
                                        </p:cTn>
                                        <p:tgtEl>
                                          <p:spTgt spid="2083"/>
                                        </p:tgtEl>
                                        <p:attrNameLst>
                                          <p:attrName>ppt_x</p:attrName>
                                        </p:attrNameLst>
                                      </p:cBhvr>
                                    </p:anim>
                                    <p:set>
                                      <p:cBhvr>
                                        <p:cTn id="47" dur="770" fill="hold"/>
                                        <p:tgtEl>
                                          <p:spTgt spid="2083"/>
                                        </p:tgtEl>
                                        <p:attrNameLst>
                                          <p:attrName>ppt_y</p:attrName>
                                        </p:attrNameLst>
                                      </p:cBhvr>
                                      <p:to>
                                        <p:strVal val="(#ppt_y+0.4)"/>
                                      </p:to>
                                    </p:set>
                                    <p:anim from="(#ppt_y+0.4)" to="(#ppt_y)" calcmode="lin" valueType="num">
                                      <p:cBhvr>
                                        <p:cTn id="48" dur="1230" accel="100000" fill="hold">
                                          <p:stCondLst>
                                            <p:cond delay="770"/>
                                          </p:stCondLst>
                                        </p:cTn>
                                        <p:tgtEl>
                                          <p:spTgt spid="2083"/>
                                        </p:tgtEl>
                                        <p:attrNameLst>
                                          <p:attrName>ppt_y</p:attrName>
                                        </p:attrNameLst>
                                      </p:cBhvr>
                                    </p:anim>
                                  </p:childTnLst>
                                </p:cTn>
                              </p:par>
                            </p:childTnLst>
                          </p:cTn>
                        </p:par>
                        <p:par>
                          <p:cTn id="49" fill="hold">
                            <p:stCondLst>
                              <p:cond delay="10000"/>
                            </p:stCondLst>
                            <p:childTnLst>
                              <p:par>
                                <p:cTn id="50" presetID="6" presetClass="emph" presetSubtype="0" fill="hold" grpId="1" nodeType="afterEffect">
                                  <p:stCondLst>
                                    <p:cond delay="0"/>
                                  </p:stCondLst>
                                  <p:childTnLst>
                                    <p:animScale>
                                      <p:cBhvr>
                                        <p:cTn id="51" dur="2000" fill="hold"/>
                                        <p:tgtEl>
                                          <p:spTgt spid="2083"/>
                                        </p:tgtEl>
                                      </p:cBhvr>
                                      <p:by x="150000" y="150000"/>
                                    </p:animScale>
                                  </p:childTnLst>
                                </p:cTn>
                              </p:par>
                            </p:childTnLst>
                          </p:cTn>
                        </p:par>
                        <p:par>
                          <p:cTn id="52" fill="hold">
                            <p:stCondLst>
                              <p:cond delay="12000"/>
                            </p:stCondLst>
                            <p:childTnLst>
                              <p:par>
                                <p:cTn id="53" presetID="7" presetClass="entr" presetSubtype="4" fill="hold" nodeType="afterEffect">
                                  <p:stCondLst>
                                    <p:cond delay="0"/>
                                  </p:stCondLst>
                                  <p:childTnLst>
                                    <p:set>
                                      <p:cBhvr>
                                        <p:cTn id="54" dur="1" fill="hold">
                                          <p:stCondLst>
                                            <p:cond delay="0"/>
                                          </p:stCondLst>
                                        </p:cTn>
                                        <p:tgtEl>
                                          <p:spTgt spid="2103"/>
                                        </p:tgtEl>
                                        <p:attrNameLst>
                                          <p:attrName>style.visibility</p:attrName>
                                        </p:attrNameLst>
                                      </p:cBhvr>
                                      <p:to>
                                        <p:strVal val="visible"/>
                                      </p:to>
                                    </p:set>
                                    <p:anim calcmode="lin" valueType="num">
                                      <p:cBhvr additive="base">
                                        <p:cTn id="55" dur="5000" fill="hold"/>
                                        <p:tgtEl>
                                          <p:spTgt spid="2103"/>
                                        </p:tgtEl>
                                        <p:attrNameLst>
                                          <p:attrName>ppt_x</p:attrName>
                                        </p:attrNameLst>
                                      </p:cBhvr>
                                      <p:tavLst>
                                        <p:tav tm="0">
                                          <p:val>
                                            <p:strVal val="#ppt_x"/>
                                          </p:val>
                                        </p:tav>
                                        <p:tav tm="100000">
                                          <p:val>
                                            <p:strVal val="#ppt_x"/>
                                          </p:val>
                                        </p:tav>
                                      </p:tavLst>
                                    </p:anim>
                                    <p:anim calcmode="lin" valueType="num">
                                      <p:cBhvr additive="base">
                                        <p:cTn id="56" dur="5000" fill="hold"/>
                                        <p:tgtEl>
                                          <p:spTgt spid="2103"/>
                                        </p:tgtEl>
                                        <p:attrNameLst>
                                          <p:attrName>ppt_y</p:attrName>
                                        </p:attrNameLst>
                                      </p:cBhvr>
                                      <p:tavLst>
                                        <p:tav tm="0">
                                          <p:val>
                                            <p:strVal val="1+#ppt_h/2"/>
                                          </p:val>
                                        </p:tav>
                                        <p:tav tm="100000">
                                          <p:val>
                                            <p:strVal val="#ppt_y"/>
                                          </p:val>
                                        </p:tav>
                                      </p:tavLst>
                                    </p:anim>
                                  </p:childTnLst>
                                </p:cTn>
                              </p:par>
                            </p:childTnLst>
                          </p:cTn>
                        </p:par>
                        <p:par>
                          <p:cTn id="57" fill="hold">
                            <p:stCondLst>
                              <p:cond delay="17000"/>
                            </p:stCondLst>
                            <p:childTnLst>
                              <p:par>
                                <p:cTn id="58" presetID="47" presetClass="entr" presetSubtype="0" fill="hold" grpId="0" nodeType="afterEffect">
                                  <p:stCondLst>
                                    <p:cond delay="0"/>
                                  </p:stCondLst>
                                  <p:childTnLst>
                                    <p:set>
                                      <p:cBhvr>
                                        <p:cTn id="59" dur="1" fill="hold">
                                          <p:stCondLst>
                                            <p:cond delay="0"/>
                                          </p:stCondLst>
                                        </p:cTn>
                                        <p:tgtEl>
                                          <p:spTgt spid="2095"/>
                                        </p:tgtEl>
                                        <p:attrNameLst>
                                          <p:attrName>style.visibility</p:attrName>
                                        </p:attrNameLst>
                                      </p:cBhvr>
                                      <p:to>
                                        <p:strVal val="visible"/>
                                      </p:to>
                                    </p:set>
                                    <p:animEffect transition="in" filter="fade">
                                      <p:cBhvr>
                                        <p:cTn id="60" dur="1000"/>
                                        <p:tgtEl>
                                          <p:spTgt spid="2095"/>
                                        </p:tgtEl>
                                      </p:cBhvr>
                                    </p:animEffect>
                                    <p:anim calcmode="lin" valueType="num">
                                      <p:cBhvr>
                                        <p:cTn id="61" dur="1000" fill="hold"/>
                                        <p:tgtEl>
                                          <p:spTgt spid="2095"/>
                                        </p:tgtEl>
                                        <p:attrNameLst>
                                          <p:attrName>ppt_x</p:attrName>
                                        </p:attrNameLst>
                                      </p:cBhvr>
                                      <p:tavLst>
                                        <p:tav tm="0">
                                          <p:val>
                                            <p:strVal val="#ppt_x"/>
                                          </p:val>
                                        </p:tav>
                                        <p:tav tm="100000">
                                          <p:val>
                                            <p:strVal val="#ppt_x"/>
                                          </p:val>
                                        </p:tav>
                                      </p:tavLst>
                                    </p:anim>
                                    <p:anim calcmode="lin" valueType="num">
                                      <p:cBhvr>
                                        <p:cTn id="62" dur="1000" fill="hold"/>
                                        <p:tgtEl>
                                          <p:spTgt spid="2095"/>
                                        </p:tgtEl>
                                        <p:attrNameLst>
                                          <p:attrName>ppt_y</p:attrName>
                                        </p:attrNameLst>
                                      </p:cBhvr>
                                      <p:tavLst>
                                        <p:tav tm="0">
                                          <p:val>
                                            <p:strVal val="#ppt_y-.1"/>
                                          </p:val>
                                        </p:tav>
                                        <p:tav tm="100000">
                                          <p:val>
                                            <p:strVal val="#ppt_y"/>
                                          </p:val>
                                        </p:tav>
                                      </p:tavLst>
                                    </p:anim>
                                  </p:childTnLst>
                                </p:cTn>
                              </p:par>
                            </p:childTnLst>
                          </p:cTn>
                        </p:par>
                        <p:par>
                          <p:cTn id="63" fill="hold">
                            <p:stCondLst>
                              <p:cond delay="18000"/>
                            </p:stCondLst>
                            <p:childTnLst>
                              <p:par>
                                <p:cTn id="64" presetID="25" presetClass="entr" presetSubtype="0" fill="hold" grpId="0" nodeType="afterEffect">
                                  <p:stCondLst>
                                    <p:cond delay="0"/>
                                  </p:stCondLst>
                                  <p:childTnLst>
                                    <p:set>
                                      <p:cBhvr>
                                        <p:cTn id="65" dur="1" fill="hold">
                                          <p:stCondLst>
                                            <p:cond delay="0"/>
                                          </p:stCondLst>
                                        </p:cTn>
                                        <p:tgtEl>
                                          <p:spTgt spid="2098"/>
                                        </p:tgtEl>
                                        <p:attrNameLst>
                                          <p:attrName>style.visibility</p:attrName>
                                        </p:attrNameLst>
                                      </p:cBhvr>
                                      <p:to>
                                        <p:strVal val="visible"/>
                                      </p:to>
                                    </p:set>
                                    <p:anim calcmode="lin" valueType="num">
                                      <p:cBhvr>
                                        <p:cTn id="66" dur="500" decel="50000" fill="hold">
                                          <p:stCondLst>
                                            <p:cond delay="0"/>
                                          </p:stCondLst>
                                        </p:cTn>
                                        <p:tgtEl>
                                          <p:spTgt spid="2098"/>
                                        </p:tgtEl>
                                        <p:attrNameLst>
                                          <p:attrName>style.rotation</p:attrName>
                                        </p:attrNameLst>
                                      </p:cBhvr>
                                      <p:tavLst>
                                        <p:tav tm="0">
                                          <p:val>
                                            <p:fltVal val="-90"/>
                                          </p:val>
                                        </p:tav>
                                        <p:tav tm="100000">
                                          <p:val>
                                            <p:fltVal val="0"/>
                                          </p:val>
                                        </p:tav>
                                      </p:tavLst>
                                    </p:anim>
                                    <p:anim calcmode="lin" valueType="num">
                                      <p:cBhvr>
                                        <p:cTn id="67" dur="500" decel="50000" fill="hold">
                                          <p:stCondLst>
                                            <p:cond delay="0"/>
                                          </p:stCondLst>
                                        </p:cTn>
                                        <p:tgtEl>
                                          <p:spTgt spid="2098"/>
                                        </p:tgtEl>
                                        <p:attrNameLst>
                                          <p:attrName>ppt_w</p:attrName>
                                        </p:attrNameLst>
                                      </p:cBhvr>
                                      <p:tavLst>
                                        <p:tav tm="0">
                                          <p:val>
                                            <p:strVal val="#ppt_w"/>
                                          </p:val>
                                        </p:tav>
                                        <p:tav tm="100000">
                                          <p:val>
                                            <p:strVal val="#ppt_w*.05"/>
                                          </p:val>
                                        </p:tav>
                                      </p:tavLst>
                                    </p:anim>
                                    <p:anim calcmode="lin" valueType="num">
                                      <p:cBhvr>
                                        <p:cTn id="68" dur="500" accel="50000" fill="hold">
                                          <p:stCondLst>
                                            <p:cond delay="500"/>
                                          </p:stCondLst>
                                        </p:cTn>
                                        <p:tgtEl>
                                          <p:spTgt spid="2098"/>
                                        </p:tgtEl>
                                        <p:attrNameLst>
                                          <p:attrName>ppt_w</p:attrName>
                                        </p:attrNameLst>
                                      </p:cBhvr>
                                      <p:tavLst>
                                        <p:tav tm="0">
                                          <p:val>
                                            <p:strVal val="#ppt_w*.05"/>
                                          </p:val>
                                        </p:tav>
                                        <p:tav tm="100000">
                                          <p:val>
                                            <p:strVal val="#ppt_w"/>
                                          </p:val>
                                        </p:tav>
                                      </p:tavLst>
                                    </p:anim>
                                    <p:anim calcmode="lin" valueType="num">
                                      <p:cBhvr>
                                        <p:cTn id="69" dur="1000" fill="hold"/>
                                        <p:tgtEl>
                                          <p:spTgt spid="2098"/>
                                        </p:tgtEl>
                                        <p:attrNameLst>
                                          <p:attrName>ppt_h</p:attrName>
                                        </p:attrNameLst>
                                      </p:cBhvr>
                                      <p:tavLst>
                                        <p:tav tm="0">
                                          <p:val>
                                            <p:strVal val="#ppt_h"/>
                                          </p:val>
                                        </p:tav>
                                        <p:tav tm="100000">
                                          <p:val>
                                            <p:strVal val="#ppt_h"/>
                                          </p:val>
                                        </p:tav>
                                      </p:tavLst>
                                    </p:anim>
                                    <p:anim calcmode="lin" valueType="num">
                                      <p:cBhvr>
                                        <p:cTn id="70" dur="500" decel="50000" fill="hold">
                                          <p:stCondLst>
                                            <p:cond delay="0"/>
                                          </p:stCondLst>
                                        </p:cTn>
                                        <p:tgtEl>
                                          <p:spTgt spid="2098"/>
                                        </p:tgtEl>
                                        <p:attrNameLst>
                                          <p:attrName>ppt_x</p:attrName>
                                        </p:attrNameLst>
                                      </p:cBhvr>
                                      <p:tavLst>
                                        <p:tav tm="0">
                                          <p:val>
                                            <p:strVal val="#ppt_x+.4"/>
                                          </p:val>
                                        </p:tav>
                                        <p:tav tm="100000">
                                          <p:val>
                                            <p:strVal val="#ppt_x"/>
                                          </p:val>
                                        </p:tav>
                                      </p:tavLst>
                                    </p:anim>
                                    <p:anim calcmode="lin" valueType="num">
                                      <p:cBhvr>
                                        <p:cTn id="71" dur="500" decel="50000" fill="hold">
                                          <p:stCondLst>
                                            <p:cond delay="0"/>
                                          </p:stCondLst>
                                        </p:cTn>
                                        <p:tgtEl>
                                          <p:spTgt spid="2098"/>
                                        </p:tgtEl>
                                        <p:attrNameLst>
                                          <p:attrName>ppt_y</p:attrName>
                                        </p:attrNameLst>
                                      </p:cBhvr>
                                      <p:tavLst>
                                        <p:tav tm="0">
                                          <p:val>
                                            <p:strVal val="#ppt_y-.2"/>
                                          </p:val>
                                        </p:tav>
                                        <p:tav tm="100000">
                                          <p:val>
                                            <p:strVal val="#ppt_y+.1"/>
                                          </p:val>
                                        </p:tav>
                                      </p:tavLst>
                                    </p:anim>
                                    <p:anim calcmode="lin" valueType="num">
                                      <p:cBhvr>
                                        <p:cTn id="72" dur="500" accel="50000" fill="hold">
                                          <p:stCondLst>
                                            <p:cond delay="500"/>
                                          </p:stCondLst>
                                        </p:cTn>
                                        <p:tgtEl>
                                          <p:spTgt spid="2098"/>
                                        </p:tgtEl>
                                        <p:attrNameLst>
                                          <p:attrName>ppt_y</p:attrName>
                                        </p:attrNameLst>
                                      </p:cBhvr>
                                      <p:tavLst>
                                        <p:tav tm="0">
                                          <p:val>
                                            <p:strVal val="#ppt_y+.1"/>
                                          </p:val>
                                        </p:tav>
                                        <p:tav tm="100000">
                                          <p:val>
                                            <p:strVal val="#ppt_y"/>
                                          </p:val>
                                        </p:tav>
                                      </p:tavLst>
                                    </p:anim>
                                    <p:animEffect transition="in" filter="fade">
                                      <p:cBhvr>
                                        <p:cTn id="73" dur="1000" decel="50000">
                                          <p:stCondLst>
                                            <p:cond delay="0"/>
                                          </p:stCondLst>
                                        </p:cTn>
                                        <p:tgtEl>
                                          <p:spTgt spid="2098"/>
                                        </p:tgtEl>
                                      </p:cBhvr>
                                    </p:animEffect>
                                  </p:childTnLst>
                                </p:cTn>
                              </p:par>
                            </p:childTnLst>
                          </p:cTn>
                        </p:par>
                        <p:par>
                          <p:cTn id="74" fill="hold">
                            <p:stCondLst>
                              <p:cond delay="19000"/>
                            </p:stCondLst>
                            <p:childTnLst>
                              <p:par>
                                <p:cTn id="75" presetID="25" presetClass="entr" presetSubtype="0" fill="hold" grpId="0" nodeType="afterEffect">
                                  <p:stCondLst>
                                    <p:cond delay="0"/>
                                  </p:stCondLst>
                                  <p:childTnLst>
                                    <p:set>
                                      <p:cBhvr>
                                        <p:cTn id="76" dur="1" fill="hold">
                                          <p:stCondLst>
                                            <p:cond delay="0"/>
                                          </p:stCondLst>
                                        </p:cTn>
                                        <p:tgtEl>
                                          <p:spTgt spid="2099"/>
                                        </p:tgtEl>
                                        <p:attrNameLst>
                                          <p:attrName>style.visibility</p:attrName>
                                        </p:attrNameLst>
                                      </p:cBhvr>
                                      <p:to>
                                        <p:strVal val="visible"/>
                                      </p:to>
                                    </p:set>
                                    <p:anim calcmode="lin" valueType="num">
                                      <p:cBhvr>
                                        <p:cTn id="77" dur="500" decel="50000" fill="hold">
                                          <p:stCondLst>
                                            <p:cond delay="0"/>
                                          </p:stCondLst>
                                        </p:cTn>
                                        <p:tgtEl>
                                          <p:spTgt spid="2099"/>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2099"/>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2099"/>
                                        </p:tgtEl>
                                        <p:attrNameLst>
                                          <p:attrName>ppt_w</p:attrName>
                                        </p:attrNameLst>
                                      </p:cBhvr>
                                      <p:tavLst>
                                        <p:tav tm="0">
                                          <p:val>
                                            <p:strVal val="#ppt_w*.05"/>
                                          </p:val>
                                        </p:tav>
                                        <p:tav tm="100000">
                                          <p:val>
                                            <p:strVal val="#ppt_w"/>
                                          </p:val>
                                        </p:tav>
                                      </p:tavLst>
                                    </p:anim>
                                    <p:anim calcmode="lin" valueType="num">
                                      <p:cBhvr>
                                        <p:cTn id="80" dur="1000" fill="hold"/>
                                        <p:tgtEl>
                                          <p:spTgt spid="2099"/>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2099"/>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2099"/>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2099"/>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2099"/>
                                        </p:tgtEl>
                                      </p:cBhvr>
                                    </p:animEffect>
                                  </p:childTnLst>
                                </p:cTn>
                              </p:par>
                            </p:childTnLst>
                          </p:cTn>
                        </p:par>
                        <p:par>
                          <p:cTn id="85" fill="hold">
                            <p:stCondLst>
                              <p:cond delay="20000"/>
                            </p:stCondLst>
                            <p:childTnLst>
                              <p:par>
                                <p:cTn id="86" presetID="42" presetClass="entr" presetSubtype="0" fill="hold" grpId="0" nodeType="afterEffect">
                                  <p:stCondLst>
                                    <p:cond delay="0"/>
                                  </p:stCondLst>
                                  <p:childTnLst>
                                    <p:set>
                                      <p:cBhvr>
                                        <p:cTn id="87" dur="1" fill="hold">
                                          <p:stCondLst>
                                            <p:cond delay="0"/>
                                          </p:stCondLst>
                                        </p:cTn>
                                        <p:tgtEl>
                                          <p:spTgt spid="2101"/>
                                        </p:tgtEl>
                                        <p:attrNameLst>
                                          <p:attrName>style.visibility</p:attrName>
                                        </p:attrNameLst>
                                      </p:cBhvr>
                                      <p:to>
                                        <p:strVal val="visible"/>
                                      </p:to>
                                    </p:set>
                                    <p:animEffect transition="in" filter="fade">
                                      <p:cBhvr>
                                        <p:cTn id="88" dur="1000"/>
                                        <p:tgtEl>
                                          <p:spTgt spid="2101"/>
                                        </p:tgtEl>
                                      </p:cBhvr>
                                    </p:animEffect>
                                    <p:anim calcmode="lin" valueType="num">
                                      <p:cBhvr>
                                        <p:cTn id="89" dur="1000" fill="hold"/>
                                        <p:tgtEl>
                                          <p:spTgt spid="2101"/>
                                        </p:tgtEl>
                                        <p:attrNameLst>
                                          <p:attrName>ppt_x</p:attrName>
                                        </p:attrNameLst>
                                      </p:cBhvr>
                                      <p:tavLst>
                                        <p:tav tm="0">
                                          <p:val>
                                            <p:strVal val="#ppt_x"/>
                                          </p:val>
                                        </p:tav>
                                        <p:tav tm="100000">
                                          <p:val>
                                            <p:strVal val="#ppt_x"/>
                                          </p:val>
                                        </p:tav>
                                      </p:tavLst>
                                    </p:anim>
                                    <p:anim calcmode="lin" valueType="num">
                                      <p:cBhvr>
                                        <p:cTn id="90" dur="1000" fill="hold"/>
                                        <p:tgtEl>
                                          <p:spTgt spid="2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animBg="1"/>
      <p:bldP spid="2081" grpId="0" animBg="1"/>
      <p:bldP spid="2082" grpId="0" animBg="1"/>
      <p:bldP spid="2083" grpId="0" animBg="1"/>
      <p:bldP spid="2083" grpId="1" animBg="1"/>
      <p:bldP spid="2095" grpId="0" animBg="1"/>
      <p:bldP spid="2098" grpId="0" animBg="1"/>
      <p:bldP spid="2099" grpId="0" animBg="1"/>
      <p:bldP spid="210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115617" y="332656"/>
            <a:ext cx="7113984" cy="5793507"/>
          </a:xfrm>
        </p:spPr>
        <p:txBody>
          <a:bodyPr/>
          <a:lstStyle/>
          <a:p>
            <a:pPr eaLnBrk="1" hangingPunct="1">
              <a:buFont typeface="Wingdings" pitchFamily="2" charset="2"/>
              <a:buChar char="§"/>
              <a:defRPr/>
            </a:pPr>
            <a:r>
              <a:rPr lang="en-US" dirty="0" smtClean="0">
                <a:solidFill>
                  <a:schemeClr val="bg1">
                    <a:lumMod val="20000"/>
                    <a:lumOff val="80000"/>
                  </a:schemeClr>
                </a:solidFill>
              </a:rPr>
              <a:t>The patient must be reassessed within 2hours of the 1st </a:t>
            </a:r>
            <a:r>
              <a:rPr lang="en-US" dirty="0" err="1" smtClean="0">
                <a:solidFill>
                  <a:schemeClr val="bg1">
                    <a:lumMod val="20000"/>
                    <a:lumOff val="80000"/>
                  </a:schemeClr>
                </a:solidFill>
              </a:rPr>
              <a:t>postopreative</a:t>
            </a:r>
            <a:r>
              <a:rPr lang="en-US" dirty="0" smtClean="0">
                <a:solidFill>
                  <a:schemeClr val="bg1">
                    <a:lumMod val="20000"/>
                    <a:lumOff val="80000"/>
                  </a:schemeClr>
                </a:solidFill>
              </a:rPr>
              <a:t> </a:t>
            </a:r>
            <a:r>
              <a:rPr lang="en-US" dirty="0" smtClean="0">
                <a:solidFill>
                  <a:schemeClr val="bg1">
                    <a:lumMod val="20000"/>
                    <a:lumOff val="80000"/>
                  </a:schemeClr>
                </a:solidFill>
              </a:rPr>
              <a:t>assessment/round. Done by senior registrar and resident. </a:t>
            </a:r>
            <a:r>
              <a:rPr lang="en-US" dirty="0" smtClean="0">
                <a:solidFill>
                  <a:srgbClr val="FF0000"/>
                </a:solidFill>
              </a:rPr>
              <a:t>If problem is minor then the resident deals with it if major consultant deals with it. </a:t>
            </a:r>
            <a:endParaRPr lang="en-US" dirty="0" smtClean="0">
              <a:solidFill>
                <a:schemeClr val="bg1">
                  <a:lumMod val="20000"/>
                  <a:lumOff val="80000"/>
                </a:schemeClr>
              </a:solidFill>
            </a:endParaRPr>
          </a:p>
          <a:p>
            <a:pPr eaLnBrk="1" hangingPunct="1">
              <a:buFont typeface="Wingdings" pitchFamily="2" charset="2"/>
              <a:buNone/>
              <a:defRPr/>
            </a:pPr>
            <a:endParaRPr lang="en-US" dirty="0" smtClean="0">
              <a:solidFill>
                <a:schemeClr val="bg1">
                  <a:lumMod val="20000"/>
                  <a:lumOff val="80000"/>
                </a:schemeClr>
              </a:solidFill>
            </a:endParaRPr>
          </a:p>
          <a:p>
            <a:pPr eaLnBrk="1" hangingPunct="1">
              <a:buFont typeface="Wingdings" pitchFamily="2" charset="2"/>
              <a:buChar char="§"/>
              <a:defRPr/>
            </a:pPr>
            <a:r>
              <a:rPr lang="en-US" dirty="0" smtClean="0">
                <a:solidFill>
                  <a:schemeClr val="bg1">
                    <a:lumMod val="20000"/>
                    <a:lumOff val="80000"/>
                  </a:schemeClr>
                </a:solidFill>
              </a:rPr>
              <a:t>The doctor complete 1</a:t>
            </a:r>
            <a:r>
              <a:rPr lang="en-US" baseline="30000" dirty="0" smtClean="0">
                <a:solidFill>
                  <a:schemeClr val="bg1">
                    <a:lumMod val="20000"/>
                    <a:lumOff val="80000"/>
                  </a:schemeClr>
                </a:solidFill>
              </a:rPr>
              <a:t>st</a:t>
            </a:r>
            <a:r>
              <a:rPr lang="en-US" dirty="0" smtClean="0">
                <a:solidFill>
                  <a:schemeClr val="bg1">
                    <a:lumMod val="20000"/>
                    <a:lumOff val="80000"/>
                  </a:schemeClr>
                </a:solidFill>
              </a:rPr>
              <a:t> postoperative assessment with the monitoring </a:t>
            </a:r>
            <a:r>
              <a:rPr lang="en-US" dirty="0" smtClean="0">
                <a:solidFill>
                  <a:schemeClr val="bg1">
                    <a:lumMod val="20000"/>
                    <a:lumOff val="80000"/>
                  </a:schemeClr>
                </a:solidFill>
              </a:rPr>
              <a:t>regimen. </a:t>
            </a:r>
            <a:endParaRPr lang="x-none"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Check list for 1</a:t>
            </a:r>
            <a:r>
              <a:rPr lang="en-US" b="1" baseline="30000"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st</a:t>
            </a: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 postoperative assessment </a:t>
            </a:r>
            <a:endParaRPr lang="x-none" b="1" dirty="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solidFill>
                  <a:schemeClr val="accent1">
                    <a:lumMod val="75000"/>
                  </a:schemeClr>
                </a:solidFill>
              </a:rPr>
              <a:t>Intraoperative Hx &amp;postoperative instructions:</a:t>
            </a:r>
          </a:p>
          <a:p>
            <a:pPr eaLnBrk="1" hangingPunct="1">
              <a:buFont typeface="Wingdings" pitchFamily="2" charset="2"/>
              <a:buChar char="ü"/>
              <a:defRPr/>
            </a:pPr>
            <a:r>
              <a:rPr lang="en-US" sz="2800" dirty="0" smtClean="0">
                <a:solidFill>
                  <a:schemeClr val="bg1">
                    <a:lumMod val="20000"/>
                    <a:lumOff val="80000"/>
                  </a:schemeClr>
                </a:solidFill>
              </a:rPr>
              <a:t>Past medical </a:t>
            </a:r>
            <a:r>
              <a:rPr lang="en-US" sz="2800" dirty="0" err="1" smtClean="0">
                <a:solidFill>
                  <a:schemeClr val="bg1">
                    <a:lumMod val="20000"/>
                    <a:lumOff val="80000"/>
                  </a:schemeClr>
                </a:solidFill>
              </a:rPr>
              <a:t>Hx</a:t>
            </a:r>
            <a:r>
              <a:rPr lang="en-US" sz="2800" dirty="0" smtClean="0">
                <a:solidFill>
                  <a:schemeClr val="bg1">
                    <a:lumMod val="20000"/>
                    <a:lumOff val="80000"/>
                  </a:schemeClr>
                </a:solidFill>
              </a:rPr>
              <a:t> </a:t>
            </a:r>
            <a:r>
              <a:rPr lang="en-US" sz="2800" dirty="0" smtClean="0">
                <a:solidFill>
                  <a:srgbClr val="FF0000"/>
                </a:solidFill>
              </a:rPr>
              <a:t>(may be high risk patients MI </a:t>
            </a:r>
            <a:r>
              <a:rPr lang="en-US" sz="2800" dirty="0" err="1" smtClean="0">
                <a:solidFill>
                  <a:srgbClr val="FF0000"/>
                </a:solidFill>
              </a:rPr>
              <a:t>pr</a:t>
            </a:r>
            <a:r>
              <a:rPr lang="en-US" sz="2800" dirty="0" smtClean="0">
                <a:solidFill>
                  <a:srgbClr val="FF0000"/>
                </a:solidFill>
              </a:rPr>
              <a:t> bronchial asthma )</a:t>
            </a:r>
            <a:endParaRPr lang="en-US" sz="2800" dirty="0" smtClean="0">
              <a:solidFill>
                <a:schemeClr val="bg1">
                  <a:lumMod val="20000"/>
                  <a:lumOff val="80000"/>
                </a:schemeClr>
              </a:solidFill>
            </a:endParaRPr>
          </a:p>
          <a:p>
            <a:pPr eaLnBrk="1" hangingPunct="1">
              <a:buFont typeface="Wingdings" pitchFamily="2" charset="2"/>
              <a:buChar char="ü"/>
              <a:defRPr/>
            </a:pPr>
            <a:r>
              <a:rPr lang="en-US" sz="2800" dirty="0" smtClean="0">
                <a:solidFill>
                  <a:schemeClr val="bg1">
                    <a:lumMod val="20000"/>
                    <a:lumOff val="80000"/>
                  </a:schemeClr>
                </a:solidFill>
              </a:rPr>
              <a:t>Medications </a:t>
            </a:r>
            <a:r>
              <a:rPr lang="en-US" sz="2800" dirty="0" smtClean="0">
                <a:solidFill>
                  <a:srgbClr val="FF0000"/>
                </a:solidFill>
              </a:rPr>
              <a:t>(asked to be given post-op)</a:t>
            </a:r>
            <a:endParaRPr lang="en-US" sz="2800" dirty="0" smtClean="0">
              <a:solidFill>
                <a:schemeClr val="bg1">
                  <a:lumMod val="20000"/>
                  <a:lumOff val="80000"/>
                </a:schemeClr>
              </a:solidFill>
            </a:endParaRPr>
          </a:p>
          <a:p>
            <a:pPr eaLnBrk="1" hangingPunct="1">
              <a:buFont typeface="Wingdings" pitchFamily="2" charset="2"/>
              <a:buChar char="ü"/>
              <a:defRPr/>
            </a:pPr>
            <a:r>
              <a:rPr lang="en-US" sz="2800" dirty="0" smtClean="0">
                <a:solidFill>
                  <a:schemeClr val="bg1">
                    <a:lumMod val="20000"/>
                    <a:lumOff val="80000"/>
                  </a:schemeClr>
                </a:solidFill>
              </a:rPr>
              <a:t>Allergies</a:t>
            </a:r>
          </a:p>
          <a:p>
            <a:pPr eaLnBrk="1" hangingPunct="1">
              <a:buFont typeface="Wingdings" pitchFamily="2" charset="2"/>
              <a:buChar char="ü"/>
              <a:defRPr/>
            </a:pPr>
            <a:r>
              <a:rPr lang="en-US" sz="2800" dirty="0" smtClean="0">
                <a:solidFill>
                  <a:schemeClr val="bg1">
                    <a:lumMod val="20000"/>
                    <a:lumOff val="80000"/>
                  </a:schemeClr>
                </a:solidFill>
              </a:rPr>
              <a:t>Intraoperative complications</a:t>
            </a:r>
          </a:p>
          <a:p>
            <a:pPr eaLnBrk="1" hangingPunct="1">
              <a:buFont typeface="Wingdings" pitchFamily="2" charset="2"/>
              <a:buChar char="ü"/>
              <a:defRPr/>
            </a:pPr>
            <a:r>
              <a:rPr lang="en-US" sz="2800" dirty="0" smtClean="0">
                <a:solidFill>
                  <a:schemeClr val="bg1">
                    <a:lumMod val="20000"/>
                    <a:lumOff val="80000"/>
                  </a:schemeClr>
                </a:solidFill>
              </a:rPr>
              <a:t>Postoperative instructions</a:t>
            </a:r>
          </a:p>
          <a:p>
            <a:pPr eaLnBrk="1" hangingPunct="1">
              <a:buFont typeface="Wingdings" pitchFamily="2" charset="2"/>
              <a:buChar char="ü"/>
              <a:defRPr/>
            </a:pPr>
            <a:r>
              <a:rPr lang="en-US" sz="2800" dirty="0" smtClean="0">
                <a:solidFill>
                  <a:schemeClr val="bg1">
                    <a:lumMod val="20000"/>
                    <a:lumOff val="80000"/>
                  </a:schemeClr>
                </a:solidFill>
              </a:rPr>
              <a:t>Recommended Rx &amp; </a:t>
            </a:r>
            <a:r>
              <a:rPr lang="en-US" sz="2800" dirty="0" smtClean="0">
                <a:solidFill>
                  <a:schemeClr val="bg1">
                    <a:lumMod val="20000"/>
                    <a:lumOff val="80000"/>
                  </a:schemeClr>
                </a:solidFill>
              </a:rPr>
              <a:t>prophylaxis</a:t>
            </a:r>
          </a:p>
          <a:p>
            <a:pPr eaLnBrk="1" hangingPunct="1">
              <a:buFont typeface="Wingdings" pitchFamily="2" charset="2"/>
              <a:buChar char="ü"/>
              <a:defRPr/>
            </a:pPr>
            <a:endParaRPr lang="en-US" sz="2800" dirty="0">
              <a:solidFill>
                <a:schemeClr val="bg1">
                  <a:lumMod val="20000"/>
                  <a:lumOff val="80000"/>
                </a:schemeClr>
              </a:solidFill>
            </a:endParaRPr>
          </a:p>
          <a:p>
            <a:pPr eaLnBrk="1" hangingPunct="1">
              <a:buFont typeface="Wingdings" pitchFamily="2" charset="2"/>
              <a:buChar char="ü"/>
              <a:defRPr/>
            </a:pPr>
            <a:r>
              <a:rPr lang="en-US" sz="2800" dirty="0" smtClean="0">
                <a:solidFill>
                  <a:schemeClr val="bg1">
                    <a:lumMod val="20000"/>
                    <a:lumOff val="80000"/>
                  </a:schemeClr>
                </a:solidFill>
              </a:rPr>
              <a:t>A</a:t>
            </a:r>
            <a:r>
              <a:rPr lang="en-US" sz="2800" dirty="0" smtClean="0">
                <a:solidFill>
                  <a:srgbClr val="FF0000"/>
                </a:solidFill>
              </a:rPr>
              <a:t>LWAYS TALK TO THE PATIENT EASIEST WAY TO ASSESS CONCIOUSNESS) </a:t>
            </a:r>
            <a:endParaRPr lang="en-US" sz="2800" dirty="0" smtClean="0">
              <a:solidFill>
                <a:srgbClr val="FF0000"/>
              </a:solidFill>
            </a:endParaRPr>
          </a:p>
          <a:p>
            <a:pPr eaLnBrk="1" hangingPunct="1">
              <a:buFont typeface="Wingdings" pitchFamily="2" charset="2"/>
              <a:buChar char="ü"/>
              <a:defRPr/>
            </a:pPr>
            <a:endParaRPr lang="en-US" sz="2800" dirty="0" smtClean="0">
              <a:solidFill>
                <a:schemeClr val="bg1">
                  <a:lumMod val="20000"/>
                  <a:lumOff val="80000"/>
                </a:schemeClr>
              </a:solidFill>
            </a:endParaRPr>
          </a:p>
          <a:p>
            <a:pPr eaLnBrk="1" hangingPunct="1">
              <a:buFont typeface="Wingdings" pitchFamily="2" charset="2"/>
              <a:buNone/>
              <a:defRPr/>
            </a:pPr>
            <a:endParaRPr lang="en-US" sz="2400" dirty="0" smtClean="0"/>
          </a:p>
          <a:p>
            <a:pPr eaLnBrk="1" hangingPunct="1">
              <a:buFont typeface="Wingdings" pitchFamily="2" charset="2"/>
              <a:buChar char="ü"/>
              <a:defRPr/>
            </a:pPr>
            <a:endParaRPr lang="x-none" sz="2400" dirty="0" smtClean="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Check list for 1</a:t>
            </a:r>
            <a:r>
              <a:rPr lang="en-US" b="1" baseline="30000"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st</a:t>
            </a:r>
            <a:r>
              <a:rPr lang="en-US" b="1"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 postoperative assessment </a:t>
            </a:r>
            <a:endParaRPr lang="x-none" b="1"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lnSpcReduction="10000"/>
          </a:bodyPr>
          <a:lstStyle/>
          <a:p>
            <a:pPr eaLnBrk="1" hangingPunct="1">
              <a:defRPr/>
            </a:pPr>
            <a:r>
              <a:rPr lang="en-US" sz="3600" dirty="0" smtClean="0">
                <a:solidFill>
                  <a:schemeClr val="accent1">
                    <a:lumMod val="75000"/>
                  </a:schemeClr>
                </a:solidFill>
              </a:rPr>
              <a:t>Respiratory </a:t>
            </a:r>
            <a:r>
              <a:rPr lang="en-US" dirty="0" smtClean="0">
                <a:solidFill>
                  <a:schemeClr val="accent1">
                    <a:lumMod val="75000"/>
                  </a:schemeClr>
                </a:solidFill>
              </a:rPr>
              <a:t>assessment</a:t>
            </a:r>
            <a:r>
              <a:rPr lang="en-US" sz="3600" dirty="0" smtClean="0">
                <a:solidFill>
                  <a:schemeClr val="accent1">
                    <a:lumMod val="75000"/>
                  </a:schemeClr>
                </a:solidFill>
              </a:rPr>
              <a:t> status:</a:t>
            </a:r>
          </a:p>
          <a:p>
            <a:pPr eaLnBrk="1" hangingPunct="1">
              <a:buFont typeface="Wingdings" pitchFamily="2" charset="2"/>
              <a:buChar char="ü"/>
              <a:defRPr/>
            </a:pPr>
            <a:r>
              <a:rPr lang="en-US" sz="2800" dirty="0" smtClean="0">
                <a:solidFill>
                  <a:schemeClr val="bg1">
                    <a:lumMod val="20000"/>
                    <a:lumOff val="80000"/>
                  </a:schemeClr>
                </a:solidFill>
              </a:rPr>
              <a:t>O2 saturation.</a:t>
            </a:r>
          </a:p>
          <a:p>
            <a:pPr eaLnBrk="1" hangingPunct="1">
              <a:buFont typeface="Wingdings" pitchFamily="2" charset="2"/>
              <a:buChar char="ü"/>
              <a:defRPr/>
            </a:pPr>
            <a:r>
              <a:rPr lang="en-US" sz="2800" dirty="0" smtClean="0">
                <a:solidFill>
                  <a:schemeClr val="bg1">
                    <a:lumMod val="20000"/>
                    <a:lumOff val="80000"/>
                  </a:schemeClr>
                </a:solidFill>
              </a:rPr>
              <a:t>Effort of breathing ..</a:t>
            </a:r>
          </a:p>
          <a:p>
            <a:pPr eaLnBrk="1" hangingPunct="1">
              <a:buFont typeface="Wingdings" pitchFamily="2" charset="2"/>
              <a:buChar char="ü"/>
              <a:defRPr/>
            </a:pPr>
            <a:r>
              <a:rPr lang="en-US" sz="2800" dirty="0" smtClean="0">
                <a:solidFill>
                  <a:schemeClr val="bg1">
                    <a:lumMod val="20000"/>
                    <a:lumOff val="80000"/>
                  </a:schemeClr>
                </a:solidFill>
              </a:rPr>
              <a:t>Respiratory rate.</a:t>
            </a:r>
          </a:p>
          <a:p>
            <a:pPr eaLnBrk="1" hangingPunct="1">
              <a:buFont typeface="Wingdings" pitchFamily="2" charset="2"/>
              <a:buChar char="ü"/>
              <a:defRPr/>
            </a:pPr>
            <a:r>
              <a:rPr lang="en-US" sz="2800" dirty="0" smtClean="0">
                <a:solidFill>
                  <a:schemeClr val="bg1">
                    <a:lumMod val="20000"/>
                    <a:lumOff val="80000"/>
                  </a:schemeClr>
                </a:solidFill>
              </a:rPr>
              <a:t>Trachea central or </a:t>
            </a:r>
            <a:r>
              <a:rPr lang="en-US" sz="2800" dirty="0" smtClean="0">
                <a:solidFill>
                  <a:schemeClr val="bg1">
                    <a:lumMod val="20000"/>
                    <a:lumOff val="80000"/>
                  </a:schemeClr>
                </a:solidFill>
              </a:rPr>
              <a:t>not </a:t>
            </a:r>
            <a:r>
              <a:rPr lang="en-US" sz="2800" dirty="0" smtClean="0">
                <a:solidFill>
                  <a:srgbClr val="FF0000"/>
                </a:solidFill>
              </a:rPr>
              <a:t>for thyroid surgery</a:t>
            </a:r>
            <a:r>
              <a:rPr lang="en-US" sz="2800" dirty="0" smtClean="0">
                <a:solidFill>
                  <a:schemeClr val="bg1">
                    <a:lumMod val="20000"/>
                    <a:lumOff val="80000"/>
                  </a:schemeClr>
                </a:solidFill>
              </a:rPr>
              <a:t>.</a:t>
            </a:r>
            <a:endParaRPr lang="en-US" sz="2800" dirty="0" smtClean="0">
              <a:solidFill>
                <a:schemeClr val="bg1">
                  <a:lumMod val="20000"/>
                  <a:lumOff val="80000"/>
                </a:schemeClr>
              </a:solidFill>
            </a:endParaRPr>
          </a:p>
          <a:p>
            <a:pPr eaLnBrk="1" hangingPunct="1">
              <a:buFont typeface="Wingdings" pitchFamily="2" charset="2"/>
              <a:buChar char="ü"/>
              <a:defRPr/>
            </a:pPr>
            <a:r>
              <a:rPr lang="en-US" sz="2800" dirty="0" smtClean="0">
                <a:solidFill>
                  <a:schemeClr val="bg1">
                    <a:lumMod val="20000"/>
                    <a:lumOff val="80000"/>
                  </a:schemeClr>
                </a:solidFill>
              </a:rPr>
              <a:t>Symmetry of respiration and expiration.</a:t>
            </a:r>
          </a:p>
          <a:p>
            <a:pPr eaLnBrk="1" hangingPunct="1">
              <a:buFont typeface="Wingdings" pitchFamily="2" charset="2"/>
              <a:buChar char="ü"/>
              <a:defRPr/>
            </a:pPr>
            <a:r>
              <a:rPr lang="en-US" sz="2800" dirty="0" smtClean="0">
                <a:solidFill>
                  <a:schemeClr val="bg1">
                    <a:lumMod val="20000"/>
                    <a:lumOff val="80000"/>
                  </a:schemeClr>
                </a:solidFill>
              </a:rPr>
              <a:t>Breath sounds.</a:t>
            </a:r>
          </a:p>
          <a:p>
            <a:pPr eaLnBrk="1" hangingPunct="1">
              <a:buFont typeface="Wingdings" pitchFamily="2" charset="2"/>
              <a:buChar char="ü"/>
              <a:defRPr/>
            </a:pPr>
            <a:r>
              <a:rPr lang="en-US" sz="2800" dirty="0" smtClean="0">
                <a:solidFill>
                  <a:schemeClr val="bg1">
                    <a:lumMod val="20000"/>
                    <a:lumOff val="80000"/>
                  </a:schemeClr>
                </a:solidFill>
              </a:rPr>
              <a:t>Percussion.</a:t>
            </a:r>
            <a:endParaRPr lang="x-none" dirty="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Check list for 1</a:t>
            </a:r>
            <a:r>
              <a:rPr lang="en-US" b="1" baseline="30000"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st</a:t>
            </a: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 postoperative assessment </a:t>
            </a:r>
            <a:endParaRPr lang="x-none" b="1" dirty="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solidFill>
                  <a:srgbClr val="FF0000"/>
                </a:solidFill>
              </a:rPr>
              <a:t>Circulation ;</a:t>
            </a:r>
            <a:r>
              <a:rPr lang="en-US" dirty="0" smtClean="0">
                <a:solidFill>
                  <a:schemeClr val="accent1">
                    <a:lumMod val="75000"/>
                  </a:schemeClr>
                </a:solidFill>
              </a:rPr>
              <a:t>Volume </a:t>
            </a:r>
            <a:r>
              <a:rPr lang="en-US" dirty="0" smtClean="0">
                <a:solidFill>
                  <a:schemeClr val="accent1">
                    <a:lumMod val="75000"/>
                  </a:schemeClr>
                </a:solidFill>
              </a:rPr>
              <a:t>status assessment:</a:t>
            </a:r>
          </a:p>
          <a:p>
            <a:pPr eaLnBrk="1" hangingPunct="1">
              <a:buFont typeface="Wingdings" pitchFamily="2" charset="2"/>
              <a:buChar char="ü"/>
              <a:defRPr/>
            </a:pPr>
            <a:r>
              <a:rPr lang="en-US" sz="2800" b="1" dirty="0" smtClean="0">
                <a:solidFill>
                  <a:schemeClr val="bg1">
                    <a:lumMod val="20000"/>
                    <a:lumOff val="80000"/>
                  </a:schemeClr>
                </a:solidFill>
              </a:rPr>
              <a:t>Hands</a:t>
            </a:r>
            <a:r>
              <a:rPr lang="en-US" sz="2800" dirty="0" smtClean="0">
                <a:solidFill>
                  <a:schemeClr val="bg1">
                    <a:lumMod val="20000"/>
                    <a:lumOff val="80000"/>
                  </a:schemeClr>
                </a:solidFill>
              </a:rPr>
              <a:t>-warm or cool pink or pale.</a:t>
            </a:r>
          </a:p>
          <a:p>
            <a:pPr eaLnBrk="1" hangingPunct="1">
              <a:buFont typeface="Wingdings" pitchFamily="2" charset="2"/>
              <a:buChar char="ü"/>
              <a:defRPr/>
            </a:pPr>
            <a:r>
              <a:rPr lang="en-US" sz="2800" b="1" dirty="0" smtClean="0">
                <a:solidFill>
                  <a:schemeClr val="bg1">
                    <a:lumMod val="20000"/>
                    <a:lumOff val="80000"/>
                  </a:schemeClr>
                </a:solidFill>
              </a:rPr>
              <a:t>Capillary return  </a:t>
            </a:r>
            <a:r>
              <a:rPr lang="en-US" sz="2800" dirty="0" smtClean="0">
                <a:solidFill>
                  <a:schemeClr val="bg1">
                    <a:lumMod val="20000"/>
                    <a:lumOff val="80000"/>
                  </a:schemeClr>
                </a:solidFill>
              </a:rPr>
              <a:t>&lt;2s or not .</a:t>
            </a:r>
          </a:p>
          <a:p>
            <a:pPr eaLnBrk="1" hangingPunct="1">
              <a:buFont typeface="Wingdings" pitchFamily="2" charset="2"/>
              <a:buChar char="ü"/>
              <a:defRPr/>
            </a:pPr>
            <a:r>
              <a:rPr lang="en-US" sz="2800" b="1" dirty="0" smtClean="0">
                <a:solidFill>
                  <a:schemeClr val="bg1">
                    <a:lumMod val="20000"/>
                    <a:lumOff val="80000"/>
                  </a:schemeClr>
                </a:solidFill>
              </a:rPr>
              <a:t>Pulse</a:t>
            </a:r>
            <a:r>
              <a:rPr lang="en-US" sz="2800" dirty="0" smtClean="0">
                <a:solidFill>
                  <a:schemeClr val="bg1">
                    <a:lumMod val="20000"/>
                    <a:lumOff val="80000"/>
                  </a:schemeClr>
                </a:solidFill>
              </a:rPr>
              <a:t> rate , volume and rhythm.</a:t>
            </a:r>
          </a:p>
          <a:p>
            <a:pPr eaLnBrk="1" hangingPunct="1">
              <a:buFont typeface="Wingdings" pitchFamily="2" charset="2"/>
              <a:buChar char="ü"/>
              <a:defRPr/>
            </a:pPr>
            <a:r>
              <a:rPr lang="en-US" sz="2800" dirty="0" smtClean="0">
                <a:solidFill>
                  <a:schemeClr val="bg1">
                    <a:lumMod val="20000"/>
                    <a:lumOff val="80000"/>
                  </a:schemeClr>
                </a:solidFill>
              </a:rPr>
              <a:t> blood pressure.</a:t>
            </a:r>
          </a:p>
          <a:p>
            <a:pPr eaLnBrk="1" hangingPunct="1">
              <a:buFont typeface="Wingdings" pitchFamily="2" charset="2"/>
              <a:buChar char="ü"/>
              <a:defRPr/>
            </a:pPr>
            <a:r>
              <a:rPr lang="en-US" sz="2800" dirty="0" err="1" smtClean="0">
                <a:solidFill>
                  <a:schemeClr val="bg1">
                    <a:lumMod val="20000"/>
                    <a:lumOff val="80000"/>
                  </a:schemeClr>
                </a:solidFill>
              </a:rPr>
              <a:t>Conjunctival</a:t>
            </a:r>
            <a:r>
              <a:rPr lang="en-US" sz="2800" dirty="0" smtClean="0">
                <a:solidFill>
                  <a:schemeClr val="bg1">
                    <a:lumMod val="20000"/>
                    <a:lumOff val="80000"/>
                  </a:schemeClr>
                </a:solidFill>
              </a:rPr>
              <a:t> pallor.</a:t>
            </a:r>
          </a:p>
          <a:p>
            <a:pPr eaLnBrk="1" hangingPunct="1">
              <a:buFont typeface="Wingdings" pitchFamily="2" charset="2"/>
              <a:buChar char="ü"/>
              <a:defRPr/>
            </a:pPr>
            <a:r>
              <a:rPr lang="en-US" sz="2800" dirty="0" smtClean="0">
                <a:solidFill>
                  <a:schemeClr val="bg1">
                    <a:lumMod val="20000"/>
                    <a:lumOff val="80000"/>
                  </a:schemeClr>
                </a:solidFill>
              </a:rPr>
              <a:t>Jugular venous pressure.</a:t>
            </a:r>
          </a:p>
          <a:p>
            <a:pPr eaLnBrk="1" hangingPunct="1">
              <a:buFont typeface="Wingdings" pitchFamily="2" charset="2"/>
              <a:buChar char="ü"/>
              <a:defRPr/>
            </a:pPr>
            <a:r>
              <a:rPr lang="en-US" sz="2800" b="1" dirty="0" smtClean="0">
                <a:solidFill>
                  <a:schemeClr val="bg1">
                    <a:lumMod val="20000"/>
                    <a:lumOff val="80000"/>
                  </a:schemeClr>
                </a:solidFill>
              </a:rPr>
              <a:t>Urine</a:t>
            </a:r>
            <a:r>
              <a:rPr lang="en-US" sz="2800" dirty="0" smtClean="0">
                <a:solidFill>
                  <a:schemeClr val="bg1">
                    <a:lumMod val="20000"/>
                    <a:lumOff val="80000"/>
                  </a:schemeClr>
                </a:solidFill>
              </a:rPr>
              <a:t> color &amp; rate of production.</a:t>
            </a:r>
          </a:p>
          <a:p>
            <a:pPr eaLnBrk="1" hangingPunct="1">
              <a:buFont typeface="Wingdings" pitchFamily="2" charset="2"/>
              <a:buChar char="ü"/>
              <a:defRPr/>
            </a:pPr>
            <a:r>
              <a:rPr lang="en-US" sz="2800" b="1" dirty="0" smtClean="0">
                <a:solidFill>
                  <a:schemeClr val="bg1">
                    <a:lumMod val="20000"/>
                    <a:lumOff val="80000"/>
                  </a:schemeClr>
                </a:solidFill>
              </a:rPr>
              <a:t>Drainage</a:t>
            </a:r>
            <a:r>
              <a:rPr lang="en-US" sz="2800" dirty="0" smtClean="0">
                <a:solidFill>
                  <a:schemeClr val="bg1">
                    <a:lumMod val="20000"/>
                    <a:lumOff val="80000"/>
                  </a:schemeClr>
                </a:solidFill>
              </a:rPr>
              <a:t> from drains, wound&amp; NG tube </a:t>
            </a:r>
            <a:r>
              <a:rPr lang="en-US" sz="2800" dirty="0" smtClean="0">
                <a:solidFill>
                  <a:srgbClr val="FF0000"/>
                </a:solidFill>
              </a:rPr>
              <a:t>how much these things are producing if they are within normal minutes</a:t>
            </a:r>
            <a:endParaRPr lang="x-none" sz="2800" dirty="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Check list for 1</a:t>
            </a:r>
            <a:r>
              <a:rPr lang="en-US" b="1" baseline="30000"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st</a:t>
            </a:r>
            <a:r>
              <a:rPr lang="en-US" b="1"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 postoperative assessment </a:t>
            </a:r>
            <a:endParaRPr lang="x-none" b="1"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eaLnBrk="1" hangingPunct="1">
              <a:defRPr/>
            </a:pPr>
            <a:r>
              <a:rPr lang="en-US" dirty="0" smtClean="0">
                <a:solidFill>
                  <a:schemeClr val="accent1">
                    <a:lumMod val="75000"/>
                  </a:schemeClr>
                </a:solidFill>
              </a:rPr>
              <a:t>Mental status assessment</a:t>
            </a:r>
            <a:r>
              <a:rPr lang="en-US" dirty="0" smtClean="0">
                <a:solidFill>
                  <a:schemeClr val="accent1">
                    <a:lumMod val="75000"/>
                  </a:schemeClr>
                </a:solidFill>
              </a:rPr>
              <a:t>: </a:t>
            </a:r>
            <a:r>
              <a:rPr lang="en-US" sz="1600" dirty="0" smtClean="0">
                <a:solidFill>
                  <a:srgbClr val="FF0000"/>
                </a:solidFill>
              </a:rPr>
              <a:t>patients should be fully conscious within 10 minutes after anesthesia.  </a:t>
            </a:r>
            <a:endParaRPr lang="en-US" dirty="0" smtClean="0">
              <a:solidFill>
                <a:schemeClr val="accent1">
                  <a:lumMod val="75000"/>
                </a:schemeClr>
              </a:solidFill>
            </a:endParaRPr>
          </a:p>
          <a:p>
            <a:pPr eaLnBrk="1" hangingPunct="1">
              <a:buFont typeface="Wingdings" pitchFamily="2" charset="2"/>
              <a:buChar char="ü"/>
              <a:defRPr/>
            </a:pPr>
            <a:r>
              <a:rPr lang="en-US" sz="2800" dirty="0" smtClean="0">
                <a:solidFill>
                  <a:schemeClr val="bg1">
                    <a:lumMod val="20000"/>
                    <a:lumOff val="80000"/>
                  </a:schemeClr>
                </a:solidFill>
              </a:rPr>
              <a:t>Patient conscious and normally responsive?(AVPU: </a:t>
            </a:r>
            <a:r>
              <a:rPr lang="en-US" sz="2800" dirty="0" err="1" smtClean="0">
                <a:solidFill>
                  <a:schemeClr val="bg1">
                    <a:lumMod val="20000"/>
                    <a:lumOff val="80000"/>
                  </a:schemeClr>
                </a:solidFill>
              </a:rPr>
              <a:t>Alert,respond</a:t>
            </a:r>
            <a:r>
              <a:rPr lang="en-US" sz="2800" dirty="0" smtClean="0">
                <a:solidFill>
                  <a:schemeClr val="bg1">
                    <a:lumMod val="20000"/>
                    <a:lumOff val="80000"/>
                  </a:schemeClr>
                </a:solidFill>
              </a:rPr>
              <a:t> for Verbal &amp; Painful </a:t>
            </a:r>
            <a:r>
              <a:rPr lang="en-US" sz="2800" dirty="0" err="1" smtClean="0">
                <a:solidFill>
                  <a:schemeClr val="bg1">
                    <a:lumMod val="20000"/>
                    <a:lumOff val="80000"/>
                  </a:schemeClr>
                </a:solidFill>
              </a:rPr>
              <a:t>stimuli,unresponsive</a:t>
            </a:r>
            <a:r>
              <a:rPr lang="en-US" sz="2800" dirty="0" smtClean="0">
                <a:solidFill>
                  <a:schemeClr val="bg1">
                    <a:lumMod val="20000"/>
                    <a:lumOff val="80000"/>
                  </a:schemeClr>
                </a:solidFill>
              </a:rPr>
              <a:t>) </a:t>
            </a:r>
            <a:r>
              <a:rPr lang="en-US" sz="1600" dirty="0" smtClean="0">
                <a:solidFill>
                  <a:srgbClr val="FF0000"/>
                </a:solidFill>
              </a:rPr>
              <a:t>if unresponsive find the cause </a:t>
            </a:r>
            <a:endParaRPr lang="en-US" sz="1600" dirty="0" smtClean="0">
              <a:solidFill>
                <a:schemeClr val="bg1">
                  <a:lumMod val="20000"/>
                  <a:lumOff val="80000"/>
                </a:schemeClr>
              </a:solidFill>
            </a:endParaRPr>
          </a:p>
          <a:p>
            <a:pPr eaLnBrk="1" hangingPunct="1">
              <a:buFont typeface="Wingdings" pitchFamily="2" charset="2"/>
              <a:buNone/>
              <a:defRPr/>
            </a:pPr>
            <a:endParaRPr lang="en-US" sz="2800" dirty="0" smtClean="0">
              <a:solidFill>
                <a:schemeClr val="bg1">
                  <a:lumMod val="20000"/>
                  <a:lumOff val="80000"/>
                </a:schemeClr>
              </a:solidFill>
            </a:endParaRPr>
          </a:p>
          <a:p>
            <a:pPr eaLnBrk="1" hangingPunct="1">
              <a:defRPr/>
            </a:pPr>
            <a:r>
              <a:rPr lang="en-US" dirty="0" smtClean="0">
                <a:solidFill>
                  <a:schemeClr val="bg1">
                    <a:lumMod val="20000"/>
                    <a:lumOff val="80000"/>
                  </a:schemeClr>
                </a:solidFill>
              </a:rPr>
              <a:t>Finally RECORD any significant symptoms (e.g. chest </a:t>
            </a:r>
            <a:r>
              <a:rPr lang="en-US" dirty="0" smtClean="0">
                <a:solidFill>
                  <a:schemeClr val="bg1">
                    <a:lumMod val="20000"/>
                    <a:lumOff val="80000"/>
                  </a:schemeClr>
                </a:solidFill>
              </a:rPr>
              <a:t>pain cardiac or from tube, </a:t>
            </a:r>
            <a:r>
              <a:rPr lang="en-US" dirty="0" smtClean="0">
                <a:solidFill>
                  <a:schemeClr val="bg1">
                    <a:lumMod val="20000"/>
                    <a:lumOff val="80000"/>
                  </a:schemeClr>
                </a:solidFill>
              </a:rPr>
              <a:t>breathlessness) Pain and pain adequacy </a:t>
            </a:r>
            <a:r>
              <a:rPr lang="en-US" dirty="0" smtClean="0">
                <a:solidFill>
                  <a:schemeClr val="bg1">
                    <a:lumMod val="20000"/>
                    <a:lumOff val="80000"/>
                  </a:schemeClr>
                </a:solidFill>
              </a:rPr>
              <a:t>control </a:t>
            </a:r>
            <a:r>
              <a:rPr lang="en-US" dirty="0" smtClean="0">
                <a:solidFill>
                  <a:srgbClr val="FF0000"/>
                </a:solidFill>
              </a:rPr>
              <a:t>is very important</a:t>
            </a:r>
            <a:r>
              <a:rPr lang="en-US" dirty="0" smtClean="0">
                <a:solidFill>
                  <a:schemeClr val="bg1">
                    <a:lumMod val="20000"/>
                    <a:lumOff val="80000"/>
                  </a:schemeClr>
                </a:solidFill>
              </a:rPr>
              <a:t>. </a:t>
            </a:r>
            <a:endParaRPr lang="en-US" dirty="0" smtClean="0">
              <a:solidFill>
                <a:schemeClr val="bg1">
                  <a:lumMod val="20000"/>
                  <a:lumOff val="80000"/>
                </a:schemeClr>
              </a:solidFill>
            </a:endParaRPr>
          </a:p>
          <a:p>
            <a:pPr eaLnBrk="1" hangingPunct="1">
              <a:buFont typeface="Wingdings" pitchFamily="2" charset="2"/>
              <a:buChar char="ü"/>
              <a:defRPr/>
            </a:pPr>
            <a:endParaRPr lang="x-none" sz="2800"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71688" y="857250"/>
            <a:ext cx="6964808" cy="5072063"/>
          </a:xfrm>
        </p:spPr>
        <p:txBody>
          <a:bodyPr/>
          <a:lstStyle/>
          <a:p>
            <a:pPr eaLnBrk="1" hangingPunct="1"/>
            <a:r>
              <a:rPr lang="en-US" sz="6000" dirty="0" smtClean="0">
                <a:solidFill>
                  <a:srgbClr val="FF0000"/>
                </a:solidFill>
              </a:rPr>
              <a:t>Post op Surgical </a:t>
            </a:r>
            <a:r>
              <a:rPr lang="en-US" sz="6000" dirty="0" smtClean="0">
                <a:solidFill>
                  <a:srgbClr val="FF0000"/>
                </a:solidFill>
              </a:rPr>
              <a:t>Complications (immediate and late)</a:t>
            </a:r>
            <a:br>
              <a:rPr lang="en-US" sz="6000" dirty="0" smtClean="0">
                <a:solidFill>
                  <a:srgbClr val="FF0000"/>
                </a:solidFill>
              </a:rPr>
            </a:br>
            <a:r>
              <a:rPr lang="en-US" sz="6000" dirty="0">
                <a:solidFill>
                  <a:srgbClr val="FF0000"/>
                </a:solidFill>
              </a:rPr>
              <a:t/>
            </a:r>
            <a:br>
              <a:rPr lang="en-US" sz="6000" dirty="0">
                <a:solidFill>
                  <a:srgbClr val="FF0000"/>
                </a:solidFill>
              </a:rPr>
            </a:br>
            <a:r>
              <a:rPr lang="en-US" sz="1600" dirty="0" smtClean="0">
                <a:solidFill>
                  <a:srgbClr val="FF0000"/>
                </a:solidFill>
              </a:rPr>
              <a:t>Must consider morbidity in this case specially in day case surgeries. Example </a:t>
            </a:r>
            <a:br>
              <a:rPr lang="en-US" sz="1600" dirty="0" smtClean="0">
                <a:solidFill>
                  <a:srgbClr val="FF0000"/>
                </a:solidFill>
              </a:rPr>
            </a:br>
            <a:r>
              <a:rPr lang="en-US" sz="1600" dirty="0" smtClean="0">
                <a:solidFill>
                  <a:srgbClr val="FF0000"/>
                </a:solidFill>
              </a:rPr>
              <a:t>hernia day case with complication (such as hypotension or bleeding) seen in </a:t>
            </a:r>
            <a:br>
              <a:rPr lang="en-US" sz="1600" dirty="0" smtClean="0">
                <a:solidFill>
                  <a:srgbClr val="FF0000"/>
                </a:solidFill>
              </a:rPr>
            </a:br>
            <a:r>
              <a:rPr lang="en-US" sz="1600" dirty="0" smtClean="0">
                <a:solidFill>
                  <a:srgbClr val="FF0000"/>
                </a:solidFill>
              </a:rPr>
              <a:t>post op round before discharge. In this case patients cannot be discharged and will be admitted and managed appropriately) </a:t>
            </a:r>
            <a:endParaRPr lang="x-none" sz="6000" dirty="0" smtClean="0">
              <a:solidFill>
                <a:srgbClr val="FF0000"/>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057400" y="1981200"/>
            <a:ext cx="6096000" cy="457200"/>
          </a:xfrm>
          <a:prstGeom prst="rect">
            <a:avLst/>
          </a:prstGeom>
          <a:noFill/>
          <a:ln w="9525">
            <a:noFill/>
            <a:miter lim="800000"/>
            <a:headEnd/>
            <a:tailEnd/>
          </a:ln>
        </p:spPr>
        <p:txBody>
          <a:bodyPr>
            <a:spAutoFit/>
          </a:bodyPr>
          <a:lstStyle/>
          <a:p>
            <a:pPr>
              <a:spcBef>
                <a:spcPct val="50000"/>
              </a:spcBef>
            </a:pPr>
            <a:endParaRPr lang="x-none">
              <a:effectLst/>
            </a:endParaRPr>
          </a:p>
        </p:txBody>
      </p:sp>
      <p:sp>
        <p:nvSpPr>
          <p:cNvPr id="16387" name="Text Box 6"/>
          <p:cNvSpPr txBox="1">
            <a:spLocks noChangeArrowheads="1"/>
          </p:cNvSpPr>
          <p:nvPr/>
        </p:nvSpPr>
        <p:spPr bwMode="auto">
          <a:xfrm>
            <a:off x="1828800" y="1371600"/>
            <a:ext cx="6324600" cy="457200"/>
          </a:xfrm>
          <a:prstGeom prst="rect">
            <a:avLst/>
          </a:prstGeom>
          <a:noFill/>
          <a:ln w="9525">
            <a:noFill/>
            <a:miter lim="800000"/>
            <a:headEnd/>
            <a:tailEnd/>
          </a:ln>
        </p:spPr>
        <p:txBody>
          <a:bodyPr>
            <a:spAutoFit/>
          </a:bodyPr>
          <a:lstStyle/>
          <a:p>
            <a:pPr>
              <a:spcBef>
                <a:spcPct val="50000"/>
              </a:spcBef>
            </a:pPr>
            <a:endParaRPr lang="x-none">
              <a:effectLst/>
            </a:endParaRPr>
          </a:p>
        </p:txBody>
      </p:sp>
      <p:sp>
        <p:nvSpPr>
          <p:cNvPr id="7175" name="AutoShape 7"/>
          <p:cNvSpPr>
            <a:spLocks noChangeArrowheads="1"/>
          </p:cNvSpPr>
          <p:nvPr/>
        </p:nvSpPr>
        <p:spPr bwMode="auto">
          <a:xfrm>
            <a:off x="1692275" y="1412875"/>
            <a:ext cx="381000" cy="381000"/>
          </a:xfrm>
          <a:prstGeom prst="star5">
            <a:avLst/>
          </a:prstGeom>
          <a:gradFill rotWithShape="1">
            <a:gsLst>
              <a:gs pos="0">
                <a:srgbClr val="66FFFF"/>
              </a:gs>
              <a:gs pos="100000">
                <a:srgbClr val="00FFFF"/>
              </a:gs>
            </a:gsLst>
            <a:path path="shape">
              <a:fillToRect l="50000" t="50000" r="50000" b="50000"/>
            </a:path>
          </a:gradFill>
          <a:ln w="38100">
            <a:solidFill>
              <a:schemeClr val="tx1"/>
            </a:solidFill>
            <a:miter lim="800000"/>
            <a:headEnd/>
            <a:tailEnd/>
          </a:ln>
          <a:effectLst>
            <a:outerShdw dist="45791" dir="2021404" algn="ctr" rotWithShape="0">
              <a:srgbClr val="FFCCFF"/>
            </a:outerShdw>
          </a:effectLst>
        </p:spPr>
        <p:txBody>
          <a:bodyPr wrap="none" anchor="ctr"/>
          <a:lstStyle/>
          <a:p>
            <a:pPr>
              <a:defRPr/>
            </a:pPr>
            <a:endParaRPr lang="x-none"/>
          </a:p>
        </p:txBody>
      </p:sp>
      <p:sp>
        <p:nvSpPr>
          <p:cNvPr id="16389" name="Text Box 8"/>
          <p:cNvSpPr txBox="1">
            <a:spLocks noChangeArrowheads="1"/>
          </p:cNvSpPr>
          <p:nvPr/>
        </p:nvSpPr>
        <p:spPr bwMode="auto">
          <a:xfrm>
            <a:off x="1600200" y="1143000"/>
            <a:ext cx="6629400" cy="457200"/>
          </a:xfrm>
          <a:prstGeom prst="rect">
            <a:avLst/>
          </a:prstGeom>
          <a:noFill/>
          <a:ln w="9525">
            <a:noFill/>
            <a:miter lim="800000"/>
            <a:headEnd/>
            <a:tailEnd/>
          </a:ln>
        </p:spPr>
        <p:txBody>
          <a:bodyPr>
            <a:spAutoFit/>
          </a:bodyPr>
          <a:lstStyle/>
          <a:p>
            <a:pPr>
              <a:spcBef>
                <a:spcPct val="50000"/>
              </a:spcBef>
            </a:pPr>
            <a:endParaRPr lang="x-none">
              <a:effectLst/>
            </a:endParaRPr>
          </a:p>
        </p:txBody>
      </p:sp>
      <p:sp>
        <p:nvSpPr>
          <p:cNvPr id="7179" name="Text Box 11"/>
          <p:cNvSpPr txBox="1">
            <a:spLocks noChangeArrowheads="1"/>
          </p:cNvSpPr>
          <p:nvPr/>
        </p:nvSpPr>
        <p:spPr bwMode="auto">
          <a:xfrm>
            <a:off x="2411413" y="1341438"/>
            <a:ext cx="6172200" cy="579437"/>
          </a:xfrm>
          <a:prstGeom prst="rect">
            <a:avLst/>
          </a:prstGeom>
          <a:gradFill rotWithShape="1">
            <a:gsLst>
              <a:gs pos="0">
                <a:srgbClr val="FF99FF"/>
              </a:gs>
              <a:gs pos="100000">
                <a:srgbClr val="FFFFFF"/>
              </a:gs>
            </a:gsLst>
            <a:lin ang="5400000" scaled="1"/>
          </a:gradFill>
          <a:ln w="28575">
            <a:noFill/>
            <a:miter lim="800000"/>
            <a:headEnd/>
            <a:tailEnd/>
          </a:ln>
          <a:effectLst>
            <a:outerShdw dist="81320" dir="3080412" algn="ctr" rotWithShape="0">
              <a:srgbClr val="00FFFF"/>
            </a:outerShdw>
          </a:effectLst>
        </p:spPr>
        <p:txBody>
          <a:bodyPr>
            <a:spAutoFit/>
          </a:bodyPr>
          <a:lstStyle/>
          <a:p>
            <a:pPr>
              <a:spcBef>
                <a:spcPct val="50000"/>
              </a:spcBef>
              <a:defRPr/>
            </a:pPr>
            <a:r>
              <a:rPr lang="en-US" sz="3200" b="1">
                <a:solidFill>
                  <a:schemeClr val="bg2"/>
                </a:solidFill>
                <a:effectLst/>
              </a:rPr>
              <a:t>OBJECTIVES</a:t>
            </a:r>
          </a:p>
        </p:txBody>
      </p:sp>
      <p:sp>
        <p:nvSpPr>
          <p:cNvPr id="7180" name="AutoShape 12"/>
          <p:cNvSpPr>
            <a:spLocks noChangeArrowheads="1"/>
          </p:cNvSpPr>
          <p:nvPr/>
        </p:nvSpPr>
        <p:spPr bwMode="auto">
          <a:xfrm>
            <a:off x="1676400" y="2362200"/>
            <a:ext cx="381000" cy="381000"/>
          </a:xfrm>
          <a:prstGeom prst="star5">
            <a:avLst/>
          </a:prstGeom>
          <a:gradFill rotWithShape="1">
            <a:gsLst>
              <a:gs pos="0">
                <a:srgbClr val="66FFFF"/>
              </a:gs>
              <a:gs pos="100000">
                <a:srgbClr val="00FFFF"/>
              </a:gs>
            </a:gsLst>
            <a:path path="shape">
              <a:fillToRect l="50000" t="50000" r="50000" b="50000"/>
            </a:path>
          </a:gradFill>
          <a:ln w="38100">
            <a:solidFill>
              <a:schemeClr val="tx1"/>
            </a:solidFill>
            <a:miter lim="800000"/>
            <a:headEnd/>
            <a:tailEnd/>
          </a:ln>
          <a:effectLst>
            <a:outerShdw dist="45791" dir="2021404" algn="ctr" rotWithShape="0">
              <a:srgbClr val="FFCCFF"/>
            </a:outerShdw>
          </a:effectLst>
        </p:spPr>
        <p:txBody>
          <a:bodyPr wrap="none" anchor="ctr"/>
          <a:lstStyle/>
          <a:p>
            <a:pPr>
              <a:defRPr/>
            </a:pPr>
            <a:endParaRPr lang="x-none"/>
          </a:p>
        </p:txBody>
      </p:sp>
      <p:sp>
        <p:nvSpPr>
          <p:cNvPr id="7181" name="Text Box 13"/>
          <p:cNvSpPr txBox="1">
            <a:spLocks noChangeArrowheads="1"/>
          </p:cNvSpPr>
          <p:nvPr/>
        </p:nvSpPr>
        <p:spPr bwMode="auto">
          <a:xfrm>
            <a:off x="2362200" y="2286000"/>
            <a:ext cx="6172200" cy="579438"/>
          </a:xfrm>
          <a:prstGeom prst="rect">
            <a:avLst/>
          </a:prstGeom>
          <a:gradFill rotWithShape="1">
            <a:gsLst>
              <a:gs pos="0">
                <a:srgbClr val="FF99FF"/>
              </a:gs>
              <a:gs pos="100000">
                <a:srgbClr val="FFFFFF"/>
              </a:gs>
            </a:gsLst>
            <a:lin ang="5400000" scaled="1"/>
          </a:gradFill>
          <a:ln w="9525">
            <a:noFill/>
            <a:miter lim="800000"/>
            <a:headEnd/>
            <a:tailEnd/>
          </a:ln>
          <a:effectLst>
            <a:outerShdw dist="89803" dir="2700000" algn="ctr" rotWithShape="0">
              <a:srgbClr val="00FFFF"/>
            </a:outerShdw>
          </a:effectLst>
        </p:spPr>
        <p:txBody>
          <a:bodyPr>
            <a:spAutoFit/>
          </a:bodyPr>
          <a:lstStyle/>
          <a:p>
            <a:pPr>
              <a:spcBef>
                <a:spcPct val="50000"/>
              </a:spcBef>
              <a:defRPr/>
            </a:pPr>
            <a:r>
              <a:rPr lang="en-US" sz="3200" b="1">
                <a:solidFill>
                  <a:schemeClr val="bg2"/>
                </a:solidFill>
                <a:effectLst/>
              </a:rPr>
              <a:t>RISK FACTORS</a:t>
            </a:r>
          </a:p>
        </p:txBody>
      </p:sp>
      <p:sp>
        <p:nvSpPr>
          <p:cNvPr id="7182" name="AutoShape 14"/>
          <p:cNvSpPr>
            <a:spLocks noChangeArrowheads="1"/>
          </p:cNvSpPr>
          <p:nvPr/>
        </p:nvSpPr>
        <p:spPr bwMode="auto">
          <a:xfrm>
            <a:off x="1676400" y="3276600"/>
            <a:ext cx="381000" cy="381000"/>
          </a:xfrm>
          <a:prstGeom prst="star5">
            <a:avLst/>
          </a:prstGeom>
          <a:gradFill rotWithShape="1">
            <a:gsLst>
              <a:gs pos="0">
                <a:srgbClr val="66FFFF"/>
              </a:gs>
              <a:gs pos="100000">
                <a:srgbClr val="00FFFF"/>
              </a:gs>
            </a:gsLst>
            <a:path path="shape">
              <a:fillToRect l="50000" t="50000" r="50000" b="50000"/>
            </a:path>
          </a:gradFill>
          <a:ln w="38100">
            <a:solidFill>
              <a:schemeClr val="tx1"/>
            </a:solidFill>
            <a:miter lim="800000"/>
            <a:headEnd/>
            <a:tailEnd/>
          </a:ln>
          <a:effectLst>
            <a:outerShdw dist="45791" dir="2021404" algn="ctr" rotWithShape="0">
              <a:srgbClr val="FFCCFF"/>
            </a:outerShdw>
          </a:effectLst>
        </p:spPr>
        <p:txBody>
          <a:bodyPr wrap="none" anchor="ctr"/>
          <a:lstStyle/>
          <a:p>
            <a:pPr>
              <a:defRPr/>
            </a:pPr>
            <a:endParaRPr lang="x-none"/>
          </a:p>
        </p:txBody>
      </p:sp>
      <p:sp>
        <p:nvSpPr>
          <p:cNvPr id="7183" name="AutoShape 15"/>
          <p:cNvSpPr>
            <a:spLocks noChangeArrowheads="1"/>
          </p:cNvSpPr>
          <p:nvPr/>
        </p:nvSpPr>
        <p:spPr bwMode="auto">
          <a:xfrm>
            <a:off x="1676400" y="4191000"/>
            <a:ext cx="381000" cy="381000"/>
          </a:xfrm>
          <a:prstGeom prst="star5">
            <a:avLst/>
          </a:prstGeom>
          <a:gradFill rotWithShape="1">
            <a:gsLst>
              <a:gs pos="0">
                <a:srgbClr val="66FFFF"/>
              </a:gs>
              <a:gs pos="100000">
                <a:srgbClr val="00FFFF"/>
              </a:gs>
            </a:gsLst>
            <a:path path="shape">
              <a:fillToRect l="50000" t="50000" r="50000" b="50000"/>
            </a:path>
          </a:gradFill>
          <a:ln w="38100">
            <a:solidFill>
              <a:schemeClr val="tx1"/>
            </a:solidFill>
            <a:miter lim="800000"/>
            <a:headEnd/>
            <a:tailEnd/>
          </a:ln>
          <a:effectLst>
            <a:outerShdw dist="45791" dir="2021404" algn="ctr" rotWithShape="0">
              <a:srgbClr val="FFCCFF"/>
            </a:outerShdw>
          </a:effectLst>
        </p:spPr>
        <p:txBody>
          <a:bodyPr wrap="none" anchor="ctr"/>
          <a:lstStyle/>
          <a:p>
            <a:pPr>
              <a:defRPr/>
            </a:pPr>
            <a:endParaRPr lang="x-none"/>
          </a:p>
        </p:txBody>
      </p:sp>
      <p:sp>
        <p:nvSpPr>
          <p:cNvPr id="7184" name="AutoShape 16"/>
          <p:cNvSpPr>
            <a:spLocks noChangeArrowheads="1"/>
          </p:cNvSpPr>
          <p:nvPr/>
        </p:nvSpPr>
        <p:spPr bwMode="auto">
          <a:xfrm>
            <a:off x="1676400" y="5105400"/>
            <a:ext cx="381000" cy="381000"/>
          </a:xfrm>
          <a:prstGeom prst="star5">
            <a:avLst/>
          </a:prstGeom>
          <a:gradFill rotWithShape="1">
            <a:gsLst>
              <a:gs pos="0">
                <a:srgbClr val="66FFFF"/>
              </a:gs>
              <a:gs pos="100000">
                <a:srgbClr val="00FFFF"/>
              </a:gs>
            </a:gsLst>
            <a:path path="shape">
              <a:fillToRect l="50000" t="50000" r="50000" b="50000"/>
            </a:path>
          </a:gradFill>
          <a:ln w="38100">
            <a:solidFill>
              <a:schemeClr val="tx1"/>
            </a:solidFill>
            <a:miter lim="800000"/>
            <a:headEnd/>
            <a:tailEnd/>
          </a:ln>
          <a:effectLst>
            <a:outerShdw dist="45791" dir="2021404" algn="ctr" rotWithShape="0">
              <a:srgbClr val="FFCCFF"/>
            </a:outerShdw>
          </a:effectLst>
        </p:spPr>
        <p:txBody>
          <a:bodyPr wrap="none" anchor="ctr"/>
          <a:lstStyle/>
          <a:p>
            <a:pPr>
              <a:defRPr/>
            </a:pPr>
            <a:endParaRPr lang="x-none"/>
          </a:p>
        </p:txBody>
      </p:sp>
      <p:sp>
        <p:nvSpPr>
          <p:cNvPr id="7185" name="Text Box 17"/>
          <p:cNvSpPr txBox="1">
            <a:spLocks noChangeArrowheads="1"/>
          </p:cNvSpPr>
          <p:nvPr/>
        </p:nvSpPr>
        <p:spPr bwMode="auto">
          <a:xfrm>
            <a:off x="2362200" y="3200400"/>
            <a:ext cx="6172200" cy="579438"/>
          </a:xfrm>
          <a:prstGeom prst="rect">
            <a:avLst/>
          </a:prstGeom>
          <a:gradFill rotWithShape="1">
            <a:gsLst>
              <a:gs pos="0">
                <a:srgbClr val="FF99FF"/>
              </a:gs>
              <a:gs pos="100000">
                <a:srgbClr val="FFFFFF"/>
              </a:gs>
            </a:gsLst>
            <a:lin ang="5400000" scaled="1"/>
          </a:gradFill>
          <a:ln w="9525">
            <a:noFill/>
            <a:miter lim="800000"/>
            <a:headEnd/>
            <a:tailEnd/>
          </a:ln>
          <a:effectLst>
            <a:outerShdw dist="89803" dir="2700000" algn="ctr" rotWithShape="0">
              <a:srgbClr val="00FFFF"/>
            </a:outerShdw>
          </a:effectLst>
        </p:spPr>
        <p:txBody>
          <a:bodyPr>
            <a:spAutoFit/>
          </a:bodyPr>
          <a:lstStyle/>
          <a:p>
            <a:pPr>
              <a:spcBef>
                <a:spcPct val="50000"/>
              </a:spcBef>
              <a:defRPr/>
            </a:pPr>
            <a:r>
              <a:rPr lang="en-US" sz="3200" b="1">
                <a:solidFill>
                  <a:schemeClr val="bg2"/>
                </a:solidFill>
                <a:effectLst/>
              </a:rPr>
              <a:t>TYPES OF PATHOLOGY</a:t>
            </a:r>
          </a:p>
        </p:txBody>
      </p:sp>
      <p:sp>
        <p:nvSpPr>
          <p:cNvPr id="7186" name="Text Box 18"/>
          <p:cNvSpPr txBox="1">
            <a:spLocks noChangeArrowheads="1"/>
          </p:cNvSpPr>
          <p:nvPr/>
        </p:nvSpPr>
        <p:spPr bwMode="auto">
          <a:xfrm>
            <a:off x="2362200" y="4114800"/>
            <a:ext cx="6170613" cy="579438"/>
          </a:xfrm>
          <a:prstGeom prst="rect">
            <a:avLst/>
          </a:prstGeom>
          <a:gradFill rotWithShape="1">
            <a:gsLst>
              <a:gs pos="0">
                <a:srgbClr val="FF99FF"/>
              </a:gs>
              <a:gs pos="100000">
                <a:srgbClr val="FFFFFF"/>
              </a:gs>
            </a:gsLst>
            <a:lin ang="5400000" scaled="1"/>
          </a:gradFill>
          <a:ln w="9525">
            <a:noFill/>
            <a:miter lim="800000"/>
            <a:headEnd/>
            <a:tailEnd/>
          </a:ln>
          <a:effectLst>
            <a:outerShdw dist="81320" dir="3080412" algn="ctr" rotWithShape="0">
              <a:srgbClr val="00FFFF"/>
            </a:outerShdw>
          </a:effectLst>
        </p:spPr>
        <p:txBody>
          <a:bodyPr>
            <a:spAutoFit/>
          </a:bodyPr>
          <a:lstStyle/>
          <a:p>
            <a:pPr>
              <a:spcBef>
                <a:spcPct val="50000"/>
              </a:spcBef>
              <a:defRPr/>
            </a:pPr>
            <a:r>
              <a:rPr lang="en-US" sz="3200" b="1">
                <a:solidFill>
                  <a:schemeClr val="bg2"/>
                </a:solidFill>
                <a:effectLst/>
              </a:rPr>
              <a:t>TYPES OF SURGERY</a:t>
            </a:r>
          </a:p>
        </p:txBody>
      </p:sp>
      <p:sp>
        <p:nvSpPr>
          <p:cNvPr id="7187" name="Text Box 19"/>
          <p:cNvSpPr txBox="1">
            <a:spLocks noChangeArrowheads="1"/>
          </p:cNvSpPr>
          <p:nvPr/>
        </p:nvSpPr>
        <p:spPr bwMode="auto">
          <a:xfrm>
            <a:off x="2362200" y="5029200"/>
            <a:ext cx="6170613" cy="1066800"/>
          </a:xfrm>
          <a:prstGeom prst="rect">
            <a:avLst/>
          </a:prstGeom>
          <a:gradFill rotWithShape="1">
            <a:gsLst>
              <a:gs pos="0">
                <a:srgbClr val="FF99FF"/>
              </a:gs>
              <a:gs pos="100000">
                <a:srgbClr val="FFFFFF"/>
              </a:gs>
            </a:gsLst>
            <a:lin ang="5400000" scaled="1"/>
          </a:gradFill>
          <a:ln w="9525">
            <a:noFill/>
            <a:miter lim="800000"/>
            <a:headEnd/>
            <a:tailEnd/>
          </a:ln>
          <a:effectLst>
            <a:outerShdw dist="89803" dir="2700000" algn="ctr" rotWithShape="0">
              <a:srgbClr val="00FFFF"/>
            </a:outerShdw>
          </a:effectLst>
        </p:spPr>
        <p:txBody>
          <a:bodyPr>
            <a:spAutoFit/>
          </a:bodyPr>
          <a:lstStyle/>
          <a:p>
            <a:pPr>
              <a:spcBef>
                <a:spcPct val="50000"/>
              </a:spcBef>
              <a:defRPr/>
            </a:pPr>
            <a:r>
              <a:rPr lang="en-US" sz="3200" b="1">
                <a:solidFill>
                  <a:schemeClr val="bg2"/>
                </a:solidFill>
                <a:effectLst/>
              </a:rPr>
              <a:t>COMPLICATIONS &amp; THEIR MANAGEMENT</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7175"/>
                                        </p:tgtEl>
                                        <p:attrNameLst>
                                          <p:attrName>style.visibility</p:attrName>
                                        </p:attrNameLst>
                                      </p:cBhvr>
                                      <p:to>
                                        <p:strVal val="visible"/>
                                      </p:to>
                                    </p:set>
                                    <p:anim calcmode="lin" valueType="num">
                                      <p:cBhvr>
                                        <p:cTn id="7" dur="1000" fill="hold"/>
                                        <p:tgtEl>
                                          <p:spTgt spid="7175"/>
                                        </p:tgtEl>
                                        <p:attrNameLst>
                                          <p:attrName>ppt_w</p:attrName>
                                        </p:attrNameLst>
                                      </p:cBhvr>
                                      <p:tavLst>
                                        <p:tav tm="0">
                                          <p:val>
                                            <p:fltVal val="0"/>
                                          </p:val>
                                        </p:tav>
                                        <p:tav tm="100000">
                                          <p:val>
                                            <p:strVal val="#ppt_w"/>
                                          </p:val>
                                        </p:tav>
                                      </p:tavLst>
                                    </p:anim>
                                    <p:anim calcmode="lin" valueType="num">
                                      <p:cBhvr>
                                        <p:cTn id="8" dur="1000" fill="hold"/>
                                        <p:tgtEl>
                                          <p:spTgt spid="7175"/>
                                        </p:tgtEl>
                                        <p:attrNameLst>
                                          <p:attrName>ppt_h</p:attrName>
                                        </p:attrNameLst>
                                      </p:cBhvr>
                                      <p:tavLst>
                                        <p:tav tm="0">
                                          <p:val>
                                            <p:fltVal val="0"/>
                                          </p:val>
                                        </p:tav>
                                        <p:tav tm="100000">
                                          <p:val>
                                            <p:strVal val="#ppt_h"/>
                                          </p:val>
                                        </p:tav>
                                      </p:tavLst>
                                    </p:anim>
                                    <p:anim calcmode="lin" valueType="num">
                                      <p:cBhvr>
                                        <p:cTn id="9" dur="1000" fill="hold"/>
                                        <p:tgtEl>
                                          <p:spTgt spid="7175"/>
                                        </p:tgtEl>
                                        <p:attrNameLst>
                                          <p:attrName>style.rotation</p:attrName>
                                        </p:attrNameLst>
                                      </p:cBhvr>
                                      <p:tavLst>
                                        <p:tav tm="0">
                                          <p:val>
                                            <p:fltVal val="90"/>
                                          </p:val>
                                        </p:tav>
                                        <p:tav tm="100000">
                                          <p:val>
                                            <p:fltVal val="0"/>
                                          </p:val>
                                        </p:tav>
                                      </p:tavLst>
                                    </p:anim>
                                    <p:animEffect transition="in" filter="fade">
                                      <p:cBhvr>
                                        <p:cTn id="10" dur="1000"/>
                                        <p:tgtEl>
                                          <p:spTgt spid="7175"/>
                                        </p:tgtEl>
                                      </p:cBhvr>
                                    </p:animEffect>
                                  </p:childTnLst>
                                </p:cTn>
                              </p:par>
                            </p:childTnLst>
                          </p:cTn>
                        </p:par>
                        <p:par>
                          <p:cTn id="11" fill="hold">
                            <p:stCondLst>
                              <p:cond delay="1000"/>
                            </p:stCondLst>
                            <p:childTnLst>
                              <p:par>
                                <p:cTn id="12" presetID="25" presetClass="entr" presetSubtype="0" fill="hold" grpId="0" nodeType="afterEffect">
                                  <p:stCondLst>
                                    <p:cond delay="0"/>
                                  </p:stCondLst>
                                  <p:childTnLst>
                                    <p:set>
                                      <p:cBhvr>
                                        <p:cTn id="13" dur="1" fill="hold">
                                          <p:stCondLst>
                                            <p:cond delay="0"/>
                                          </p:stCondLst>
                                        </p:cTn>
                                        <p:tgtEl>
                                          <p:spTgt spid="7179"/>
                                        </p:tgtEl>
                                        <p:attrNameLst>
                                          <p:attrName>style.visibility</p:attrName>
                                        </p:attrNameLst>
                                      </p:cBhvr>
                                      <p:to>
                                        <p:strVal val="visible"/>
                                      </p:to>
                                    </p:set>
                                    <p:anim calcmode="lin" valueType="num">
                                      <p:cBhvr>
                                        <p:cTn id="14" dur="500" decel="50000" fill="hold">
                                          <p:stCondLst>
                                            <p:cond delay="0"/>
                                          </p:stCondLst>
                                        </p:cTn>
                                        <p:tgtEl>
                                          <p:spTgt spid="7179"/>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7179"/>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7179"/>
                                        </p:tgtEl>
                                        <p:attrNameLst>
                                          <p:attrName>ppt_w</p:attrName>
                                        </p:attrNameLst>
                                      </p:cBhvr>
                                      <p:tavLst>
                                        <p:tav tm="0">
                                          <p:val>
                                            <p:strVal val="#ppt_w*.05"/>
                                          </p:val>
                                        </p:tav>
                                        <p:tav tm="100000">
                                          <p:val>
                                            <p:strVal val="#ppt_w"/>
                                          </p:val>
                                        </p:tav>
                                      </p:tavLst>
                                    </p:anim>
                                    <p:anim calcmode="lin" valueType="num">
                                      <p:cBhvr>
                                        <p:cTn id="17" dur="1000" fill="hold"/>
                                        <p:tgtEl>
                                          <p:spTgt spid="7179"/>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7179"/>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7179"/>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7179"/>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7179"/>
                                        </p:tgtEl>
                                      </p:cBhvr>
                                    </p:animEffect>
                                  </p:childTnLst>
                                </p:cTn>
                              </p:par>
                            </p:childTnLst>
                          </p:cTn>
                        </p:par>
                        <p:par>
                          <p:cTn id="22" fill="hold">
                            <p:stCondLst>
                              <p:cond delay="2000"/>
                            </p:stCondLst>
                            <p:childTnLst>
                              <p:par>
                                <p:cTn id="23" presetID="31" presetClass="entr" presetSubtype="0" fill="hold" grpId="0" nodeType="afterEffect">
                                  <p:stCondLst>
                                    <p:cond delay="0"/>
                                  </p:stCondLst>
                                  <p:iterate type="lt">
                                    <p:tmPct val="5000"/>
                                  </p:iterate>
                                  <p:childTnLst>
                                    <p:set>
                                      <p:cBhvr>
                                        <p:cTn id="24" dur="1" fill="hold">
                                          <p:stCondLst>
                                            <p:cond delay="0"/>
                                          </p:stCondLst>
                                        </p:cTn>
                                        <p:tgtEl>
                                          <p:spTgt spid="7180"/>
                                        </p:tgtEl>
                                        <p:attrNameLst>
                                          <p:attrName>style.visibility</p:attrName>
                                        </p:attrNameLst>
                                      </p:cBhvr>
                                      <p:to>
                                        <p:strVal val="visible"/>
                                      </p:to>
                                    </p:set>
                                    <p:anim calcmode="lin" valueType="num">
                                      <p:cBhvr>
                                        <p:cTn id="25" dur="1000" fill="hold"/>
                                        <p:tgtEl>
                                          <p:spTgt spid="7180"/>
                                        </p:tgtEl>
                                        <p:attrNameLst>
                                          <p:attrName>ppt_w</p:attrName>
                                        </p:attrNameLst>
                                      </p:cBhvr>
                                      <p:tavLst>
                                        <p:tav tm="0">
                                          <p:val>
                                            <p:fltVal val="0"/>
                                          </p:val>
                                        </p:tav>
                                        <p:tav tm="100000">
                                          <p:val>
                                            <p:strVal val="#ppt_w"/>
                                          </p:val>
                                        </p:tav>
                                      </p:tavLst>
                                    </p:anim>
                                    <p:anim calcmode="lin" valueType="num">
                                      <p:cBhvr>
                                        <p:cTn id="26" dur="1000" fill="hold"/>
                                        <p:tgtEl>
                                          <p:spTgt spid="7180"/>
                                        </p:tgtEl>
                                        <p:attrNameLst>
                                          <p:attrName>ppt_h</p:attrName>
                                        </p:attrNameLst>
                                      </p:cBhvr>
                                      <p:tavLst>
                                        <p:tav tm="0">
                                          <p:val>
                                            <p:fltVal val="0"/>
                                          </p:val>
                                        </p:tav>
                                        <p:tav tm="100000">
                                          <p:val>
                                            <p:strVal val="#ppt_h"/>
                                          </p:val>
                                        </p:tav>
                                      </p:tavLst>
                                    </p:anim>
                                    <p:anim calcmode="lin" valueType="num">
                                      <p:cBhvr>
                                        <p:cTn id="27" dur="1000" fill="hold"/>
                                        <p:tgtEl>
                                          <p:spTgt spid="7180"/>
                                        </p:tgtEl>
                                        <p:attrNameLst>
                                          <p:attrName>style.rotation</p:attrName>
                                        </p:attrNameLst>
                                      </p:cBhvr>
                                      <p:tavLst>
                                        <p:tav tm="0">
                                          <p:val>
                                            <p:fltVal val="90"/>
                                          </p:val>
                                        </p:tav>
                                        <p:tav tm="100000">
                                          <p:val>
                                            <p:fltVal val="0"/>
                                          </p:val>
                                        </p:tav>
                                      </p:tavLst>
                                    </p:anim>
                                    <p:animEffect transition="in" filter="fade">
                                      <p:cBhvr>
                                        <p:cTn id="28" dur="1000"/>
                                        <p:tgtEl>
                                          <p:spTgt spid="7180"/>
                                        </p:tgtEl>
                                      </p:cBhvr>
                                    </p:animEffect>
                                  </p:childTnLst>
                                </p:cTn>
                              </p:par>
                            </p:childTnLst>
                          </p:cTn>
                        </p:par>
                        <p:par>
                          <p:cTn id="29" fill="hold">
                            <p:stCondLst>
                              <p:cond delay="3000"/>
                            </p:stCondLst>
                            <p:childTnLst>
                              <p:par>
                                <p:cTn id="30" presetID="25" presetClass="entr" presetSubtype="0" fill="hold" grpId="0" nodeType="afterEffect">
                                  <p:stCondLst>
                                    <p:cond delay="0"/>
                                  </p:stCondLst>
                                  <p:childTnLst>
                                    <p:set>
                                      <p:cBhvr>
                                        <p:cTn id="31" dur="1" fill="hold">
                                          <p:stCondLst>
                                            <p:cond delay="0"/>
                                          </p:stCondLst>
                                        </p:cTn>
                                        <p:tgtEl>
                                          <p:spTgt spid="7181"/>
                                        </p:tgtEl>
                                        <p:attrNameLst>
                                          <p:attrName>style.visibility</p:attrName>
                                        </p:attrNameLst>
                                      </p:cBhvr>
                                      <p:to>
                                        <p:strVal val="visible"/>
                                      </p:to>
                                    </p:set>
                                    <p:anim calcmode="lin" valueType="num">
                                      <p:cBhvr>
                                        <p:cTn id="32" dur="500" decel="50000" fill="hold">
                                          <p:stCondLst>
                                            <p:cond delay="0"/>
                                          </p:stCondLst>
                                        </p:cTn>
                                        <p:tgtEl>
                                          <p:spTgt spid="7181"/>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7181"/>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7181"/>
                                        </p:tgtEl>
                                        <p:attrNameLst>
                                          <p:attrName>ppt_w</p:attrName>
                                        </p:attrNameLst>
                                      </p:cBhvr>
                                      <p:tavLst>
                                        <p:tav tm="0">
                                          <p:val>
                                            <p:strVal val="#ppt_w*.05"/>
                                          </p:val>
                                        </p:tav>
                                        <p:tav tm="100000">
                                          <p:val>
                                            <p:strVal val="#ppt_w"/>
                                          </p:val>
                                        </p:tav>
                                      </p:tavLst>
                                    </p:anim>
                                    <p:anim calcmode="lin" valueType="num">
                                      <p:cBhvr>
                                        <p:cTn id="35" dur="1000" fill="hold"/>
                                        <p:tgtEl>
                                          <p:spTgt spid="7181"/>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7181"/>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7181"/>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7181"/>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7181"/>
                                        </p:tgtEl>
                                      </p:cBhvr>
                                    </p:animEffect>
                                  </p:childTnLst>
                                </p:cTn>
                              </p:par>
                            </p:childTnLst>
                          </p:cTn>
                        </p:par>
                        <p:par>
                          <p:cTn id="40" fill="hold">
                            <p:stCondLst>
                              <p:cond delay="4000"/>
                            </p:stCondLst>
                            <p:childTnLst>
                              <p:par>
                                <p:cTn id="41" presetID="31" presetClass="entr" presetSubtype="0" fill="hold" grpId="0" nodeType="afterEffect">
                                  <p:stCondLst>
                                    <p:cond delay="0"/>
                                  </p:stCondLst>
                                  <p:iterate type="lt">
                                    <p:tmPct val="5000"/>
                                  </p:iterate>
                                  <p:childTnLst>
                                    <p:set>
                                      <p:cBhvr>
                                        <p:cTn id="42" dur="1" fill="hold">
                                          <p:stCondLst>
                                            <p:cond delay="0"/>
                                          </p:stCondLst>
                                        </p:cTn>
                                        <p:tgtEl>
                                          <p:spTgt spid="7182"/>
                                        </p:tgtEl>
                                        <p:attrNameLst>
                                          <p:attrName>style.visibility</p:attrName>
                                        </p:attrNameLst>
                                      </p:cBhvr>
                                      <p:to>
                                        <p:strVal val="visible"/>
                                      </p:to>
                                    </p:set>
                                    <p:anim calcmode="lin" valueType="num">
                                      <p:cBhvr>
                                        <p:cTn id="43" dur="1000" fill="hold"/>
                                        <p:tgtEl>
                                          <p:spTgt spid="7182"/>
                                        </p:tgtEl>
                                        <p:attrNameLst>
                                          <p:attrName>ppt_w</p:attrName>
                                        </p:attrNameLst>
                                      </p:cBhvr>
                                      <p:tavLst>
                                        <p:tav tm="0">
                                          <p:val>
                                            <p:fltVal val="0"/>
                                          </p:val>
                                        </p:tav>
                                        <p:tav tm="100000">
                                          <p:val>
                                            <p:strVal val="#ppt_w"/>
                                          </p:val>
                                        </p:tav>
                                      </p:tavLst>
                                    </p:anim>
                                    <p:anim calcmode="lin" valueType="num">
                                      <p:cBhvr>
                                        <p:cTn id="44" dur="1000" fill="hold"/>
                                        <p:tgtEl>
                                          <p:spTgt spid="7182"/>
                                        </p:tgtEl>
                                        <p:attrNameLst>
                                          <p:attrName>ppt_h</p:attrName>
                                        </p:attrNameLst>
                                      </p:cBhvr>
                                      <p:tavLst>
                                        <p:tav tm="0">
                                          <p:val>
                                            <p:fltVal val="0"/>
                                          </p:val>
                                        </p:tav>
                                        <p:tav tm="100000">
                                          <p:val>
                                            <p:strVal val="#ppt_h"/>
                                          </p:val>
                                        </p:tav>
                                      </p:tavLst>
                                    </p:anim>
                                    <p:anim calcmode="lin" valueType="num">
                                      <p:cBhvr>
                                        <p:cTn id="45" dur="1000" fill="hold"/>
                                        <p:tgtEl>
                                          <p:spTgt spid="7182"/>
                                        </p:tgtEl>
                                        <p:attrNameLst>
                                          <p:attrName>style.rotation</p:attrName>
                                        </p:attrNameLst>
                                      </p:cBhvr>
                                      <p:tavLst>
                                        <p:tav tm="0">
                                          <p:val>
                                            <p:fltVal val="90"/>
                                          </p:val>
                                        </p:tav>
                                        <p:tav tm="100000">
                                          <p:val>
                                            <p:fltVal val="0"/>
                                          </p:val>
                                        </p:tav>
                                      </p:tavLst>
                                    </p:anim>
                                    <p:animEffect transition="in" filter="fade">
                                      <p:cBhvr>
                                        <p:cTn id="46" dur="1000"/>
                                        <p:tgtEl>
                                          <p:spTgt spid="7182"/>
                                        </p:tgtEl>
                                      </p:cBhvr>
                                    </p:animEffect>
                                  </p:childTnLst>
                                </p:cTn>
                              </p:par>
                            </p:childTnLst>
                          </p:cTn>
                        </p:par>
                        <p:par>
                          <p:cTn id="47" fill="hold">
                            <p:stCondLst>
                              <p:cond delay="5000"/>
                            </p:stCondLst>
                            <p:childTnLst>
                              <p:par>
                                <p:cTn id="48" presetID="25" presetClass="entr" presetSubtype="0" fill="hold" grpId="0" nodeType="afterEffect">
                                  <p:stCondLst>
                                    <p:cond delay="0"/>
                                  </p:stCondLst>
                                  <p:childTnLst>
                                    <p:set>
                                      <p:cBhvr>
                                        <p:cTn id="49" dur="1" fill="hold">
                                          <p:stCondLst>
                                            <p:cond delay="0"/>
                                          </p:stCondLst>
                                        </p:cTn>
                                        <p:tgtEl>
                                          <p:spTgt spid="7185"/>
                                        </p:tgtEl>
                                        <p:attrNameLst>
                                          <p:attrName>style.visibility</p:attrName>
                                        </p:attrNameLst>
                                      </p:cBhvr>
                                      <p:to>
                                        <p:strVal val="visible"/>
                                      </p:to>
                                    </p:set>
                                    <p:anim calcmode="lin" valueType="num">
                                      <p:cBhvr>
                                        <p:cTn id="50" dur="500" decel="50000" fill="hold">
                                          <p:stCondLst>
                                            <p:cond delay="0"/>
                                          </p:stCondLst>
                                        </p:cTn>
                                        <p:tgtEl>
                                          <p:spTgt spid="7185"/>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7185"/>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7185"/>
                                        </p:tgtEl>
                                        <p:attrNameLst>
                                          <p:attrName>ppt_w</p:attrName>
                                        </p:attrNameLst>
                                      </p:cBhvr>
                                      <p:tavLst>
                                        <p:tav tm="0">
                                          <p:val>
                                            <p:strVal val="#ppt_w*.05"/>
                                          </p:val>
                                        </p:tav>
                                        <p:tav tm="100000">
                                          <p:val>
                                            <p:strVal val="#ppt_w"/>
                                          </p:val>
                                        </p:tav>
                                      </p:tavLst>
                                    </p:anim>
                                    <p:anim calcmode="lin" valueType="num">
                                      <p:cBhvr>
                                        <p:cTn id="53" dur="1000" fill="hold"/>
                                        <p:tgtEl>
                                          <p:spTgt spid="7185"/>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7185"/>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7185"/>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7185"/>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7185"/>
                                        </p:tgtEl>
                                      </p:cBhvr>
                                    </p:animEffect>
                                  </p:childTnLst>
                                </p:cTn>
                              </p:par>
                            </p:childTnLst>
                          </p:cTn>
                        </p:par>
                        <p:par>
                          <p:cTn id="58" fill="hold">
                            <p:stCondLst>
                              <p:cond delay="6000"/>
                            </p:stCondLst>
                            <p:childTnLst>
                              <p:par>
                                <p:cTn id="59" presetID="31" presetClass="entr" presetSubtype="0" fill="hold" grpId="0" nodeType="afterEffect">
                                  <p:stCondLst>
                                    <p:cond delay="0"/>
                                  </p:stCondLst>
                                  <p:iterate type="lt">
                                    <p:tmPct val="5000"/>
                                  </p:iterate>
                                  <p:childTnLst>
                                    <p:set>
                                      <p:cBhvr>
                                        <p:cTn id="60" dur="1" fill="hold">
                                          <p:stCondLst>
                                            <p:cond delay="0"/>
                                          </p:stCondLst>
                                        </p:cTn>
                                        <p:tgtEl>
                                          <p:spTgt spid="7183"/>
                                        </p:tgtEl>
                                        <p:attrNameLst>
                                          <p:attrName>style.visibility</p:attrName>
                                        </p:attrNameLst>
                                      </p:cBhvr>
                                      <p:to>
                                        <p:strVal val="visible"/>
                                      </p:to>
                                    </p:set>
                                    <p:anim calcmode="lin" valueType="num">
                                      <p:cBhvr>
                                        <p:cTn id="61" dur="1000" fill="hold"/>
                                        <p:tgtEl>
                                          <p:spTgt spid="7183"/>
                                        </p:tgtEl>
                                        <p:attrNameLst>
                                          <p:attrName>ppt_w</p:attrName>
                                        </p:attrNameLst>
                                      </p:cBhvr>
                                      <p:tavLst>
                                        <p:tav tm="0">
                                          <p:val>
                                            <p:fltVal val="0"/>
                                          </p:val>
                                        </p:tav>
                                        <p:tav tm="100000">
                                          <p:val>
                                            <p:strVal val="#ppt_w"/>
                                          </p:val>
                                        </p:tav>
                                      </p:tavLst>
                                    </p:anim>
                                    <p:anim calcmode="lin" valueType="num">
                                      <p:cBhvr>
                                        <p:cTn id="62" dur="1000" fill="hold"/>
                                        <p:tgtEl>
                                          <p:spTgt spid="7183"/>
                                        </p:tgtEl>
                                        <p:attrNameLst>
                                          <p:attrName>ppt_h</p:attrName>
                                        </p:attrNameLst>
                                      </p:cBhvr>
                                      <p:tavLst>
                                        <p:tav tm="0">
                                          <p:val>
                                            <p:fltVal val="0"/>
                                          </p:val>
                                        </p:tav>
                                        <p:tav tm="100000">
                                          <p:val>
                                            <p:strVal val="#ppt_h"/>
                                          </p:val>
                                        </p:tav>
                                      </p:tavLst>
                                    </p:anim>
                                    <p:anim calcmode="lin" valueType="num">
                                      <p:cBhvr>
                                        <p:cTn id="63" dur="1000" fill="hold"/>
                                        <p:tgtEl>
                                          <p:spTgt spid="7183"/>
                                        </p:tgtEl>
                                        <p:attrNameLst>
                                          <p:attrName>style.rotation</p:attrName>
                                        </p:attrNameLst>
                                      </p:cBhvr>
                                      <p:tavLst>
                                        <p:tav tm="0">
                                          <p:val>
                                            <p:fltVal val="90"/>
                                          </p:val>
                                        </p:tav>
                                        <p:tav tm="100000">
                                          <p:val>
                                            <p:fltVal val="0"/>
                                          </p:val>
                                        </p:tav>
                                      </p:tavLst>
                                    </p:anim>
                                    <p:animEffect transition="in" filter="fade">
                                      <p:cBhvr>
                                        <p:cTn id="64" dur="1000"/>
                                        <p:tgtEl>
                                          <p:spTgt spid="7183"/>
                                        </p:tgtEl>
                                      </p:cBhvr>
                                    </p:animEffect>
                                  </p:childTnLst>
                                </p:cTn>
                              </p:par>
                            </p:childTnLst>
                          </p:cTn>
                        </p:par>
                        <p:par>
                          <p:cTn id="65" fill="hold">
                            <p:stCondLst>
                              <p:cond delay="7000"/>
                            </p:stCondLst>
                            <p:childTnLst>
                              <p:par>
                                <p:cTn id="66" presetID="25" presetClass="entr" presetSubtype="0" fill="hold" grpId="0" nodeType="afterEffect">
                                  <p:stCondLst>
                                    <p:cond delay="0"/>
                                  </p:stCondLst>
                                  <p:childTnLst>
                                    <p:set>
                                      <p:cBhvr>
                                        <p:cTn id="67" dur="1" fill="hold">
                                          <p:stCondLst>
                                            <p:cond delay="0"/>
                                          </p:stCondLst>
                                        </p:cTn>
                                        <p:tgtEl>
                                          <p:spTgt spid="7186"/>
                                        </p:tgtEl>
                                        <p:attrNameLst>
                                          <p:attrName>style.visibility</p:attrName>
                                        </p:attrNameLst>
                                      </p:cBhvr>
                                      <p:to>
                                        <p:strVal val="visible"/>
                                      </p:to>
                                    </p:set>
                                    <p:anim calcmode="lin" valueType="num">
                                      <p:cBhvr>
                                        <p:cTn id="68" dur="500" decel="50000" fill="hold">
                                          <p:stCondLst>
                                            <p:cond delay="0"/>
                                          </p:stCondLst>
                                        </p:cTn>
                                        <p:tgtEl>
                                          <p:spTgt spid="7186"/>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7186"/>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7186"/>
                                        </p:tgtEl>
                                        <p:attrNameLst>
                                          <p:attrName>ppt_w</p:attrName>
                                        </p:attrNameLst>
                                      </p:cBhvr>
                                      <p:tavLst>
                                        <p:tav tm="0">
                                          <p:val>
                                            <p:strVal val="#ppt_w*.05"/>
                                          </p:val>
                                        </p:tav>
                                        <p:tav tm="100000">
                                          <p:val>
                                            <p:strVal val="#ppt_w"/>
                                          </p:val>
                                        </p:tav>
                                      </p:tavLst>
                                    </p:anim>
                                    <p:anim calcmode="lin" valueType="num">
                                      <p:cBhvr>
                                        <p:cTn id="71" dur="1000" fill="hold"/>
                                        <p:tgtEl>
                                          <p:spTgt spid="7186"/>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7186"/>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7186"/>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7186"/>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7186"/>
                                        </p:tgtEl>
                                      </p:cBhvr>
                                    </p:animEffect>
                                  </p:childTnLst>
                                </p:cTn>
                              </p:par>
                            </p:childTnLst>
                          </p:cTn>
                        </p:par>
                        <p:par>
                          <p:cTn id="76" fill="hold">
                            <p:stCondLst>
                              <p:cond delay="8000"/>
                            </p:stCondLst>
                            <p:childTnLst>
                              <p:par>
                                <p:cTn id="77" presetID="31" presetClass="entr" presetSubtype="0" fill="hold" grpId="0" nodeType="afterEffect">
                                  <p:stCondLst>
                                    <p:cond delay="0"/>
                                  </p:stCondLst>
                                  <p:iterate type="lt">
                                    <p:tmPct val="5000"/>
                                  </p:iterate>
                                  <p:childTnLst>
                                    <p:set>
                                      <p:cBhvr>
                                        <p:cTn id="78" dur="1" fill="hold">
                                          <p:stCondLst>
                                            <p:cond delay="0"/>
                                          </p:stCondLst>
                                        </p:cTn>
                                        <p:tgtEl>
                                          <p:spTgt spid="7184"/>
                                        </p:tgtEl>
                                        <p:attrNameLst>
                                          <p:attrName>style.visibility</p:attrName>
                                        </p:attrNameLst>
                                      </p:cBhvr>
                                      <p:to>
                                        <p:strVal val="visible"/>
                                      </p:to>
                                    </p:set>
                                    <p:anim calcmode="lin" valueType="num">
                                      <p:cBhvr>
                                        <p:cTn id="79" dur="1000" fill="hold"/>
                                        <p:tgtEl>
                                          <p:spTgt spid="7184"/>
                                        </p:tgtEl>
                                        <p:attrNameLst>
                                          <p:attrName>ppt_w</p:attrName>
                                        </p:attrNameLst>
                                      </p:cBhvr>
                                      <p:tavLst>
                                        <p:tav tm="0">
                                          <p:val>
                                            <p:fltVal val="0"/>
                                          </p:val>
                                        </p:tav>
                                        <p:tav tm="100000">
                                          <p:val>
                                            <p:strVal val="#ppt_w"/>
                                          </p:val>
                                        </p:tav>
                                      </p:tavLst>
                                    </p:anim>
                                    <p:anim calcmode="lin" valueType="num">
                                      <p:cBhvr>
                                        <p:cTn id="80" dur="1000" fill="hold"/>
                                        <p:tgtEl>
                                          <p:spTgt spid="7184"/>
                                        </p:tgtEl>
                                        <p:attrNameLst>
                                          <p:attrName>ppt_h</p:attrName>
                                        </p:attrNameLst>
                                      </p:cBhvr>
                                      <p:tavLst>
                                        <p:tav tm="0">
                                          <p:val>
                                            <p:fltVal val="0"/>
                                          </p:val>
                                        </p:tav>
                                        <p:tav tm="100000">
                                          <p:val>
                                            <p:strVal val="#ppt_h"/>
                                          </p:val>
                                        </p:tav>
                                      </p:tavLst>
                                    </p:anim>
                                    <p:anim calcmode="lin" valueType="num">
                                      <p:cBhvr>
                                        <p:cTn id="81" dur="1000" fill="hold"/>
                                        <p:tgtEl>
                                          <p:spTgt spid="7184"/>
                                        </p:tgtEl>
                                        <p:attrNameLst>
                                          <p:attrName>style.rotation</p:attrName>
                                        </p:attrNameLst>
                                      </p:cBhvr>
                                      <p:tavLst>
                                        <p:tav tm="0">
                                          <p:val>
                                            <p:fltVal val="90"/>
                                          </p:val>
                                        </p:tav>
                                        <p:tav tm="100000">
                                          <p:val>
                                            <p:fltVal val="0"/>
                                          </p:val>
                                        </p:tav>
                                      </p:tavLst>
                                    </p:anim>
                                    <p:animEffect transition="in" filter="fade">
                                      <p:cBhvr>
                                        <p:cTn id="82" dur="1000"/>
                                        <p:tgtEl>
                                          <p:spTgt spid="7184"/>
                                        </p:tgtEl>
                                      </p:cBhvr>
                                    </p:animEffect>
                                  </p:childTnLst>
                                </p:cTn>
                              </p:par>
                            </p:childTnLst>
                          </p:cTn>
                        </p:par>
                        <p:par>
                          <p:cTn id="83" fill="hold">
                            <p:stCondLst>
                              <p:cond delay="9000"/>
                            </p:stCondLst>
                            <p:childTnLst>
                              <p:par>
                                <p:cTn id="84" presetID="25" presetClass="entr" presetSubtype="0" fill="hold" grpId="0" nodeType="afterEffect">
                                  <p:stCondLst>
                                    <p:cond delay="0"/>
                                  </p:stCondLst>
                                  <p:childTnLst>
                                    <p:set>
                                      <p:cBhvr>
                                        <p:cTn id="85" dur="1" fill="hold">
                                          <p:stCondLst>
                                            <p:cond delay="0"/>
                                          </p:stCondLst>
                                        </p:cTn>
                                        <p:tgtEl>
                                          <p:spTgt spid="7187"/>
                                        </p:tgtEl>
                                        <p:attrNameLst>
                                          <p:attrName>style.visibility</p:attrName>
                                        </p:attrNameLst>
                                      </p:cBhvr>
                                      <p:to>
                                        <p:strVal val="visible"/>
                                      </p:to>
                                    </p:set>
                                    <p:anim calcmode="lin" valueType="num">
                                      <p:cBhvr>
                                        <p:cTn id="86" dur="500" decel="50000" fill="hold">
                                          <p:stCondLst>
                                            <p:cond delay="0"/>
                                          </p:stCondLst>
                                        </p:cTn>
                                        <p:tgtEl>
                                          <p:spTgt spid="7187"/>
                                        </p:tgtEl>
                                        <p:attrNameLst>
                                          <p:attrName>style.rotation</p:attrName>
                                        </p:attrNameLst>
                                      </p:cBhvr>
                                      <p:tavLst>
                                        <p:tav tm="0">
                                          <p:val>
                                            <p:fltVal val="-90"/>
                                          </p:val>
                                        </p:tav>
                                        <p:tav tm="100000">
                                          <p:val>
                                            <p:fltVal val="0"/>
                                          </p:val>
                                        </p:tav>
                                      </p:tavLst>
                                    </p:anim>
                                    <p:anim calcmode="lin" valueType="num">
                                      <p:cBhvr>
                                        <p:cTn id="87" dur="500" decel="50000" fill="hold">
                                          <p:stCondLst>
                                            <p:cond delay="0"/>
                                          </p:stCondLst>
                                        </p:cTn>
                                        <p:tgtEl>
                                          <p:spTgt spid="7187"/>
                                        </p:tgtEl>
                                        <p:attrNameLst>
                                          <p:attrName>ppt_w</p:attrName>
                                        </p:attrNameLst>
                                      </p:cBhvr>
                                      <p:tavLst>
                                        <p:tav tm="0">
                                          <p:val>
                                            <p:strVal val="#ppt_w"/>
                                          </p:val>
                                        </p:tav>
                                        <p:tav tm="100000">
                                          <p:val>
                                            <p:strVal val="#ppt_w*.05"/>
                                          </p:val>
                                        </p:tav>
                                      </p:tavLst>
                                    </p:anim>
                                    <p:anim calcmode="lin" valueType="num">
                                      <p:cBhvr>
                                        <p:cTn id="88" dur="500" accel="50000" fill="hold">
                                          <p:stCondLst>
                                            <p:cond delay="500"/>
                                          </p:stCondLst>
                                        </p:cTn>
                                        <p:tgtEl>
                                          <p:spTgt spid="7187"/>
                                        </p:tgtEl>
                                        <p:attrNameLst>
                                          <p:attrName>ppt_w</p:attrName>
                                        </p:attrNameLst>
                                      </p:cBhvr>
                                      <p:tavLst>
                                        <p:tav tm="0">
                                          <p:val>
                                            <p:strVal val="#ppt_w*.05"/>
                                          </p:val>
                                        </p:tav>
                                        <p:tav tm="100000">
                                          <p:val>
                                            <p:strVal val="#ppt_w"/>
                                          </p:val>
                                        </p:tav>
                                      </p:tavLst>
                                    </p:anim>
                                    <p:anim calcmode="lin" valueType="num">
                                      <p:cBhvr>
                                        <p:cTn id="89" dur="1000" fill="hold"/>
                                        <p:tgtEl>
                                          <p:spTgt spid="7187"/>
                                        </p:tgtEl>
                                        <p:attrNameLst>
                                          <p:attrName>ppt_h</p:attrName>
                                        </p:attrNameLst>
                                      </p:cBhvr>
                                      <p:tavLst>
                                        <p:tav tm="0">
                                          <p:val>
                                            <p:strVal val="#ppt_h"/>
                                          </p:val>
                                        </p:tav>
                                        <p:tav tm="100000">
                                          <p:val>
                                            <p:strVal val="#ppt_h"/>
                                          </p:val>
                                        </p:tav>
                                      </p:tavLst>
                                    </p:anim>
                                    <p:anim calcmode="lin" valueType="num">
                                      <p:cBhvr>
                                        <p:cTn id="90" dur="500" decel="50000" fill="hold">
                                          <p:stCondLst>
                                            <p:cond delay="0"/>
                                          </p:stCondLst>
                                        </p:cTn>
                                        <p:tgtEl>
                                          <p:spTgt spid="7187"/>
                                        </p:tgtEl>
                                        <p:attrNameLst>
                                          <p:attrName>ppt_x</p:attrName>
                                        </p:attrNameLst>
                                      </p:cBhvr>
                                      <p:tavLst>
                                        <p:tav tm="0">
                                          <p:val>
                                            <p:strVal val="#ppt_x+.4"/>
                                          </p:val>
                                        </p:tav>
                                        <p:tav tm="100000">
                                          <p:val>
                                            <p:strVal val="#ppt_x"/>
                                          </p:val>
                                        </p:tav>
                                      </p:tavLst>
                                    </p:anim>
                                    <p:anim calcmode="lin" valueType="num">
                                      <p:cBhvr>
                                        <p:cTn id="91" dur="500" decel="50000" fill="hold">
                                          <p:stCondLst>
                                            <p:cond delay="0"/>
                                          </p:stCondLst>
                                        </p:cTn>
                                        <p:tgtEl>
                                          <p:spTgt spid="7187"/>
                                        </p:tgtEl>
                                        <p:attrNameLst>
                                          <p:attrName>ppt_y</p:attrName>
                                        </p:attrNameLst>
                                      </p:cBhvr>
                                      <p:tavLst>
                                        <p:tav tm="0">
                                          <p:val>
                                            <p:strVal val="#ppt_y-.2"/>
                                          </p:val>
                                        </p:tav>
                                        <p:tav tm="100000">
                                          <p:val>
                                            <p:strVal val="#ppt_y+.1"/>
                                          </p:val>
                                        </p:tav>
                                      </p:tavLst>
                                    </p:anim>
                                    <p:anim calcmode="lin" valueType="num">
                                      <p:cBhvr>
                                        <p:cTn id="92" dur="500" accel="50000" fill="hold">
                                          <p:stCondLst>
                                            <p:cond delay="500"/>
                                          </p:stCondLst>
                                        </p:cTn>
                                        <p:tgtEl>
                                          <p:spTgt spid="7187"/>
                                        </p:tgtEl>
                                        <p:attrNameLst>
                                          <p:attrName>ppt_y</p:attrName>
                                        </p:attrNameLst>
                                      </p:cBhvr>
                                      <p:tavLst>
                                        <p:tav tm="0">
                                          <p:val>
                                            <p:strVal val="#ppt_y+.1"/>
                                          </p:val>
                                        </p:tav>
                                        <p:tav tm="100000">
                                          <p:val>
                                            <p:strVal val="#ppt_y"/>
                                          </p:val>
                                        </p:tav>
                                      </p:tavLst>
                                    </p:anim>
                                    <p:animEffect transition="in" filter="fade">
                                      <p:cBhvr>
                                        <p:cTn id="93" dur="1000" decel="50000">
                                          <p:stCondLst>
                                            <p:cond delay="0"/>
                                          </p:stCondLst>
                                        </p:cTn>
                                        <p:tgtEl>
                                          <p:spTgt spid="7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P spid="7179" grpId="0" animBg="1"/>
      <p:bldP spid="7180" grpId="0" animBg="1"/>
      <p:bldP spid="7181" grpId="0" animBg="1"/>
      <p:bldP spid="7182" grpId="0" animBg="1"/>
      <p:bldP spid="7183" grpId="0" animBg="1"/>
      <p:bldP spid="7184" grpId="0" animBg="1"/>
      <p:bldP spid="7185" grpId="0" animBg="1"/>
      <p:bldP spid="7186" grpId="0" animBg="1"/>
      <p:bldP spid="718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body" idx="1"/>
          </p:nvPr>
        </p:nvSpPr>
        <p:spPr>
          <a:xfrm>
            <a:off x="1619250" y="1844675"/>
            <a:ext cx="6985000" cy="4640263"/>
          </a:xfrm>
          <a:effectLst>
            <a:outerShdw dist="17961" dir="2700000" algn="ctr" rotWithShape="0">
              <a:srgbClr val="FF00FF"/>
            </a:outerShdw>
          </a:effectLst>
        </p:spPr>
        <p:txBody>
          <a:bodyPr/>
          <a:lstStyle/>
          <a:p>
            <a:pPr algn="just" eaLnBrk="1" hangingPunct="1">
              <a:lnSpc>
                <a:spcPct val="90000"/>
              </a:lnSpc>
              <a:buFont typeface="Wingdings" pitchFamily="2" charset="2"/>
              <a:buNone/>
              <a:defRPr/>
            </a:pPr>
            <a:endParaRPr lang="en-US" sz="800" b="1" dirty="0" smtClean="0">
              <a:latin typeface="Book Antiqua" pitchFamily="18" charset="0"/>
            </a:endParaRPr>
          </a:p>
          <a:p>
            <a:pPr eaLnBrk="1" hangingPunct="1">
              <a:lnSpc>
                <a:spcPct val="90000"/>
              </a:lnSpc>
              <a:buFont typeface="Wingdings" pitchFamily="2" charset="2"/>
              <a:buNone/>
              <a:defRPr/>
            </a:pPr>
            <a:r>
              <a:rPr lang="en-US" sz="2800" b="1" dirty="0" smtClean="0">
                <a:latin typeface="Book Antiqua" pitchFamily="18" charset="0"/>
              </a:rPr>
              <a:t>    </a:t>
            </a:r>
            <a:r>
              <a:rPr lang="en-US" b="1" dirty="0" smtClean="0">
                <a:solidFill>
                  <a:srgbClr val="FFFF00"/>
                </a:solidFill>
                <a:latin typeface="Book Antiqua" pitchFamily="18" charset="0"/>
              </a:rPr>
              <a:t>Postoperative Complications (Morbidity) Account for:</a:t>
            </a:r>
          </a:p>
          <a:p>
            <a:pPr eaLnBrk="1" hangingPunct="1">
              <a:lnSpc>
                <a:spcPct val="90000"/>
              </a:lnSpc>
              <a:buFont typeface="Wingdings" pitchFamily="2" charset="2"/>
              <a:buNone/>
              <a:defRPr/>
            </a:pPr>
            <a:endParaRPr lang="en-US" sz="1200" b="1" dirty="0" smtClean="0">
              <a:solidFill>
                <a:srgbClr val="FFFF00"/>
              </a:solidFill>
              <a:latin typeface="Book Antiqua" pitchFamily="18" charset="0"/>
            </a:endParaRPr>
          </a:p>
          <a:p>
            <a:pPr algn="just" eaLnBrk="1" hangingPunct="1">
              <a:lnSpc>
                <a:spcPct val="90000"/>
              </a:lnSpc>
              <a:buFont typeface="Wingdings" pitchFamily="2" charset="2"/>
              <a:buNone/>
              <a:defRPr/>
            </a:pPr>
            <a:r>
              <a:rPr lang="en-US" b="1" dirty="0" smtClean="0">
                <a:solidFill>
                  <a:srgbClr val="FFFF00"/>
                </a:solidFill>
                <a:latin typeface="Book Antiqua" pitchFamily="18" charset="0"/>
              </a:rPr>
              <a:t>  1.</a:t>
            </a:r>
            <a:r>
              <a:rPr lang="en-US" sz="2400" b="1" dirty="0" smtClean="0">
                <a:solidFill>
                  <a:srgbClr val="FFFF00"/>
                </a:solidFill>
                <a:latin typeface="Book Antiqua" pitchFamily="18" charset="0"/>
              </a:rPr>
              <a:t>  </a:t>
            </a:r>
            <a:r>
              <a:rPr lang="en-US" b="1" dirty="0" smtClean="0">
                <a:solidFill>
                  <a:srgbClr val="FFFF00"/>
                </a:solidFill>
                <a:latin typeface="Book Antiqua" pitchFamily="18" charset="0"/>
              </a:rPr>
              <a:t>Considerable human pain and   	suffering.</a:t>
            </a:r>
          </a:p>
          <a:p>
            <a:pPr algn="just" eaLnBrk="1" hangingPunct="1">
              <a:lnSpc>
                <a:spcPct val="90000"/>
              </a:lnSpc>
              <a:buFont typeface="Wingdings" pitchFamily="2" charset="2"/>
              <a:buNone/>
              <a:defRPr/>
            </a:pPr>
            <a:endParaRPr lang="en-US" sz="1200" b="1" dirty="0" smtClean="0">
              <a:solidFill>
                <a:srgbClr val="FFFF00"/>
              </a:solidFill>
              <a:latin typeface="Book Antiqua" pitchFamily="18" charset="0"/>
            </a:endParaRPr>
          </a:p>
          <a:p>
            <a:pPr algn="just" eaLnBrk="1" hangingPunct="1">
              <a:lnSpc>
                <a:spcPct val="90000"/>
              </a:lnSpc>
              <a:buFont typeface="Wingdings" pitchFamily="2" charset="2"/>
              <a:buNone/>
              <a:defRPr/>
            </a:pPr>
            <a:r>
              <a:rPr lang="en-US" b="1" dirty="0" smtClean="0">
                <a:solidFill>
                  <a:srgbClr val="FFFF00"/>
                </a:solidFill>
                <a:latin typeface="Book Antiqua" pitchFamily="18" charset="0"/>
              </a:rPr>
              <a:t>  2. Increased cost of the health-	</a:t>
            </a:r>
            <a:r>
              <a:rPr lang="en-US" b="1" dirty="0" smtClean="0">
                <a:solidFill>
                  <a:srgbClr val="FFFF00"/>
                </a:solidFill>
                <a:latin typeface="Book Antiqua" pitchFamily="18" charset="0"/>
              </a:rPr>
              <a:t>care when considering to admit a day case patient and weigh the risks versus benefits.</a:t>
            </a:r>
            <a:endParaRPr lang="en-US" b="1" dirty="0" smtClean="0">
              <a:solidFill>
                <a:srgbClr val="FFFF00"/>
              </a:solidFill>
              <a:latin typeface="Book Antiqua" pitchFamily="18" charset="0"/>
            </a:endParaRPr>
          </a:p>
          <a:p>
            <a:pPr algn="just" eaLnBrk="1" hangingPunct="1">
              <a:lnSpc>
                <a:spcPct val="90000"/>
              </a:lnSpc>
              <a:buFont typeface="Wingdings" pitchFamily="2" charset="2"/>
              <a:buNone/>
              <a:defRPr/>
            </a:pPr>
            <a:endParaRPr lang="en-US" sz="1200" b="1" dirty="0" smtClean="0">
              <a:solidFill>
                <a:srgbClr val="FFFF00"/>
              </a:solidFill>
              <a:latin typeface="Book Antiqua" pitchFamily="18" charset="0"/>
            </a:endParaRPr>
          </a:p>
          <a:p>
            <a:pPr algn="just" eaLnBrk="1" hangingPunct="1">
              <a:lnSpc>
                <a:spcPct val="90000"/>
              </a:lnSpc>
              <a:buFont typeface="Wingdings" pitchFamily="2" charset="2"/>
              <a:buNone/>
              <a:defRPr/>
            </a:pPr>
            <a:r>
              <a:rPr lang="en-US" b="1" dirty="0" smtClean="0">
                <a:solidFill>
                  <a:srgbClr val="FFFF00"/>
                </a:solidFill>
                <a:latin typeface="Book Antiqua" pitchFamily="18" charset="0"/>
              </a:rPr>
              <a:t>  3.   Can lead to postoperative death.</a:t>
            </a:r>
          </a:p>
          <a:p>
            <a:pPr algn="just" eaLnBrk="1" hangingPunct="1">
              <a:lnSpc>
                <a:spcPct val="90000"/>
              </a:lnSpc>
              <a:buFont typeface="Wingdings" pitchFamily="2" charset="2"/>
              <a:buNone/>
              <a:defRPr/>
            </a:pPr>
            <a:endParaRPr lang="en-US" sz="900" b="1" dirty="0" smtClean="0">
              <a:solidFill>
                <a:srgbClr val="FFFF00"/>
              </a:solidFill>
              <a:latin typeface="Book Antiqua" pitchFamily="18" charset="0"/>
            </a:endParaRPr>
          </a:p>
        </p:txBody>
      </p:sp>
      <p:sp>
        <p:nvSpPr>
          <p:cNvPr id="18437" name="WordArt 5"/>
          <p:cNvSpPr>
            <a:spLocks noChangeArrowheads="1" noChangeShapeType="1" noTextEdit="1"/>
          </p:cNvSpPr>
          <p:nvPr/>
        </p:nvSpPr>
        <p:spPr bwMode="auto">
          <a:xfrm>
            <a:off x="1752600" y="914400"/>
            <a:ext cx="3886200" cy="609600"/>
          </a:xfrm>
          <a:prstGeom prst="rect">
            <a:avLst/>
          </a:prstGeom>
        </p:spPr>
        <p:txBody>
          <a:bodyPr wrap="none" fromWordArt="1">
            <a:prstTxWarp prst="textPlain">
              <a:avLst>
                <a:gd name="adj" fmla="val 50000"/>
              </a:avLst>
            </a:prstTxWarp>
          </a:bodyPr>
          <a:lstStyle/>
          <a:p>
            <a:pPr algn="ctr"/>
            <a:r>
              <a:rPr lang="en-US" sz="3600" b="1" kern="10">
                <a:ln w="38100">
                  <a:solidFill>
                    <a:srgbClr val="000000"/>
                  </a:solidFill>
                  <a:miter lim="800000"/>
                  <a:headEnd/>
                  <a:tailEnd/>
                </a:ln>
                <a:gradFill rotWithShape="1">
                  <a:gsLst>
                    <a:gs pos="0">
                      <a:srgbClr val="FF99FF"/>
                    </a:gs>
                    <a:gs pos="100000">
                      <a:schemeClr val="accent1"/>
                    </a:gs>
                  </a:gsLst>
                  <a:lin ang="5400000" scaled="1"/>
                </a:gradFill>
                <a:effectLst>
                  <a:outerShdw dist="63500" dir="2212194" algn="ctr" rotWithShape="0">
                    <a:srgbClr val="00FFFF"/>
                  </a:outerShdw>
                </a:effectLst>
                <a:latin typeface="Impact"/>
              </a:rPr>
              <a:t>OVERVIEW</a:t>
            </a:r>
            <a:endParaRPr lang="x-none" sz="3600" b="1" kern="10">
              <a:ln w="38100">
                <a:solidFill>
                  <a:srgbClr val="000000"/>
                </a:solidFill>
                <a:miter lim="800000"/>
                <a:headEnd/>
                <a:tailEnd/>
              </a:ln>
              <a:gradFill rotWithShape="1">
                <a:gsLst>
                  <a:gs pos="0">
                    <a:srgbClr val="FF99FF"/>
                  </a:gs>
                  <a:gs pos="100000">
                    <a:schemeClr val="accent1"/>
                  </a:gs>
                </a:gsLst>
                <a:lin ang="5400000" scaled="1"/>
              </a:gradFill>
              <a:effectLst>
                <a:outerShdw dist="63500" dir="2212194" algn="ctr" rotWithShape="0">
                  <a:srgbClr val="00FFFF"/>
                </a:outerShdw>
              </a:effectLst>
              <a:latin typeface="Impact"/>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p:cTn id="7" dur="1000" fill="hold"/>
                                        <p:tgtEl>
                                          <p:spTgt spid="18437"/>
                                        </p:tgtEl>
                                        <p:attrNameLst>
                                          <p:attrName>ppt_x</p:attrName>
                                        </p:attrNameLst>
                                      </p:cBhvr>
                                      <p:tavLst>
                                        <p:tav tm="0">
                                          <p:val>
                                            <p:strVal val="#ppt_x-.2"/>
                                          </p:val>
                                        </p:tav>
                                        <p:tav tm="100000">
                                          <p:val>
                                            <p:strVal val="#ppt_x"/>
                                          </p:val>
                                        </p:tav>
                                      </p:tavLst>
                                    </p:anim>
                                    <p:anim calcmode="lin" valueType="num">
                                      <p:cBhvr>
                                        <p:cTn id="8" dur="1000" fill="hold"/>
                                        <p:tgtEl>
                                          <p:spTgt spid="1843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7"/>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18436">
                                            <p:txEl>
                                              <p:pRg st="1" end="1"/>
                                            </p:txEl>
                                          </p:spTgt>
                                        </p:tgtEl>
                                        <p:attrNameLst>
                                          <p:attrName>style.visibility</p:attrName>
                                        </p:attrNameLst>
                                      </p:cBhvr>
                                      <p:to>
                                        <p:strVal val="visible"/>
                                      </p:to>
                                    </p:set>
                                    <p:animEffect transition="in" filter="slide(fromBottom)">
                                      <p:cBhvr>
                                        <p:cTn id="13" dur="1000"/>
                                        <p:tgtEl>
                                          <p:spTgt spid="18436">
                                            <p:txEl>
                                              <p:pRg st="1" end="1"/>
                                            </p:txEl>
                                          </p:spTgt>
                                        </p:tgtEl>
                                      </p:cBhvr>
                                    </p:animEffect>
                                  </p:childTnLst>
                                </p:cTn>
                              </p:par>
                            </p:childTnLst>
                          </p:cTn>
                        </p:par>
                        <p:par>
                          <p:cTn id="14" fill="hold">
                            <p:stCondLst>
                              <p:cond delay="2000"/>
                            </p:stCondLst>
                            <p:childTnLst>
                              <p:par>
                                <p:cTn id="15" presetID="12" presetClass="entr" presetSubtype="4" fill="hold" grpId="0" nodeType="afterEffect">
                                  <p:stCondLst>
                                    <p:cond delay="0"/>
                                  </p:stCondLst>
                                  <p:childTnLst>
                                    <p:set>
                                      <p:cBhvr>
                                        <p:cTn id="16" dur="1" fill="hold">
                                          <p:stCondLst>
                                            <p:cond delay="0"/>
                                          </p:stCondLst>
                                        </p:cTn>
                                        <p:tgtEl>
                                          <p:spTgt spid="18436">
                                            <p:txEl>
                                              <p:pRg st="3" end="3"/>
                                            </p:txEl>
                                          </p:spTgt>
                                        </p:tgtEl>
                                        <p:attrNameLst>
                                          <p:attrName>style.visibility</p:attrName>
                                        </p:attrNameLst>
                                      </p:cBhvr>
                                      <p:to>
                                        <p:strVal val="visible"/>
                                      </p:to>
                                    </p:set>
                                    <p:animEffect transition="in" filter="slide(fromBottom)">
                                      <p:cBhvr>
                                        <p:cTn id="17" dur="1000"/>
                                        <p:tgtEl>
                                          <p:spTgt spid="18436">
                                            <p:txEl>
                                              <p:pRg st="3" end="3"/>
                                            </p:txEl>
                                          </p:spTgt>
                                        </p:tgtEl>
                                      </p:cBhvr>
                                    </p:animEffect>
                                  </p:childTnLst>
                                </p:cTn>
                              </p:par>
                            </p:childTnLst>
                          </p:cTn>
                        </p:par>
                        <p:par>
                          <p:cTn id="18" fill="hold">
                            <p:stCondLst>
                              <p:cond delay="3000"/>
                            </p:stCondLst>
                            <p:childTnLst>
                              <p:par>
                                <p:cTn id="19" presetID="12" presetClass="entr" presetSubtype="4" fill="hold" grpId="0" nodeType="afterEffect">
                                  <p:stCondLst>
                                    <p:cond delay="0"/>
                                  </p:stCondLst>
                                  <p:childTnLst>
                                    <p:set>
                                      <p:cBhvr>
                                        <p:cTn id="20" dur="1" fill="hold">
                                          <p:stCondLst>
                                            <p:cond delay="0"/>
                                          </p:stCondLst>
                                        </p:cTn>
                                        <p:tgtEl>
                                          <p:spTgt spid="18436">
                                            <p:txEl>
                                              <p:pRg st="5" end="5"/>
                                            </p:txEl>
                                          </p:spTgt>
                                        </p:tgtEl>
                                        <p:attrNameLst>
                                          <p:attrName>style.visibility</p:attrName>
                                        </p:attrNameLst>
                                      </p:cBhvr>
                                      <p:to>
                                        <p:strVal val="visible"/>
                                      </p:to>
                                    </p:set>
                                    <p:animEffect transition="in" filter="slide(fromBottom)">
                                      <p:cBhvr>
                                        <p:cTn id="21" dur="1000"/>
                                        <p:tgtEl>
                                          <p:spTgt spid="18436">
                                            <p:txEl>
                                              <p:pRg st="5" end="5"/>
                                            </p:txEl>
                                          </p:spTgt>
                                        </p:tgtEl>
                                      </p:cBhvr>
                                    </p:animEffect>
                                  </p:childTnLst>
                                </p:cTn>
                              </p:par>
                            </p:childTnLst>
                          </p:cTn>
                        </p:par>
                        <p:par>
                          <p:cTn id="22" fill="hold">
                            <p:stCondLst>
                              <p:cond delay="4000"/>
                            </p:stCondLst>
                            <p:childTnLst>
                              <p:par>
                                <p:cTn id="23" presetID="12" presetClass="entr" presetSubtype="4" fill="hold" grpId="0" nodeType="afterEffect">
                                  <p:stCondLst>
                                    <p:cond delay="0"/>
                                  </p:stCondLst>
                                  <p:childTnLst>
                                    <p:set>
                                      <p:cBhvr>
                                        <p:cTn id="24" dur="1" fill="hold">
                                          <p:stCondLst>
                                            <p:cond delay="0"/>
                                          </p:stCondLst>
                                        </p:cTn>
                                        <p:tgtEl>
                                          <p:spTgt spid="18436">
                                            <p:txEl>
                                              <p:pRg st="7" end="7"/>
                                            </p:txEl>
                                          </p:spTgt>
                                        </p:tgtEl>
                                        <p:attrNameLst>
                                          <p:attrName>style.visibility</p:attrName>
                                        </p:attrNameLst>
                                      </p:cBhvr>
                                      <p:to>
                                        <p:strVal val="visible"/>
                                      </p:to>
                                    </p:set>
                                    <p:animEffect transition="in" filter="slide(fromBottom)">
                                      <p:cBhvr>
                                        <p:cTn id="25" dur="1000"/>
                                        <p:tgtEl>
                                          <p:spTgt spid="1843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P spid="1843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1600200" y="1556792"/>
            <a:ext cx="7075488" cy="4844008"/>
          </a:xfrm>
          <a:effectLst>
            <a:outerShdw dist="17961" dir="2700000" algn="ctr" rotWithShape="0">
              <a:srgbClr val="FF00FF">
                <a:alpha val="50000"/>
              </a:srgbClr>
            </a:outerShdw>
          </a:effectLst>
        </p:spPr>
        <p:txBody>
          <a:bodyPr/>
          <a:lstStyle/>
          <a:p>
            <a:pPr algn="just" eaLnBrk="1" hangingPunct="1">
              <a:lnSpc>
                <a:spcPct val="90000"/>
              </a:lnSpc>
              <a:buClr>
                <a:srgbClr val="66FFFF"/>
              </a:buClr>
              <a:defRPr/>
            </a:pPr>
            <a:r>
              <a:rPr lang="en-US" sz="3000" b="1" dirty="0" smtClean="0">
                <a:solidFill>
                  <a:srgbClr val="FFFF00"/>
                </a:solidFill>
                <a:latin typeface="Book Antiqua" pitchFamily="18" charset="0"/>
              </a:rPr>
              <a:t>Accept that complications are best anticipated and </a:t>
            </a:r>
            <a:r>
              <a:rPr lang="en-US" sz="3000" b="1" dirty="0" smtClean="0">
                <a:solidFill>
                  <a:srgbClr val="FFFF00"/>
                </a:solidFill>
                <a:latin typeface="Book Antiqua" pitchFamily="18" charset="0"/>
              </a:rPr>
              <a:t>avoided </a:t>
            </a:r>
            <a:r>
              <a:rPr lang="en-US" sz="3000" b="1" dirty="0" smtClean="0">
                <a:solidFill>
                  <a:srgbClr val="FF0000"/>
                </a:solidFill>
                <a:latin typeface="Book Antiqua" pitchFamily="18" charset="0"/>
              </a:rPr>
              <a:t>always anticipate complications so you can deal with them </a:t>
            </a:r>
            <a:r>
              <a:rPr lang="en-US" sz="3000" b="1" dirty="0" smtClean="0">
                <a:solidFill>
                  <a:srgbClr val="FF0000"/>
                </a:solidFill>
                <a:latin typeface="Book Antiqua" pitchFamily="18" charset="0"/>
              </a:rPr>
              <a:t>appropriately</a:t>
            </a:r>
            <a:r>
              <a:rPr lang="en-US" sz="3000" b="1" dirty="0" smtClean="0">
                <a:solidFill>
                  <a:srgbClr val="FFFF00"/>
                </a:solidFill>
                <a:latin typeface="Book Antiqua" pitchFamily="18" charset="0"/>
              </a:rPr>
              <a:t>.</a:t>
            </a:r>
            <a:endParaRPr lang="en-US" sz="3000" b="1" dirty="0" smtClean="0">
              <a:solidFill>
                <a:srgbClr val="FFFF00"/>
              </a:solidFill>
              <a:latin typeface="Book Antiqua" pitchFamily="18" charset="0"/>
            </a:endParaRPr>
          </a:p>
          <a:p>
            <a:pPr algn="just" eaLnBrk="1" hangingPunct="1">
              <a:lnSpc>
                <a:spcPct val="90000"/>
              </a:lnSpc>
              <a:buClr>
                <a:srgbClr val="66FFFF"/>
              </a:buClr>
              <a:defRPr/>
            </a:pPr>
            <a:r>
              <a:rPr lang="en-US" sz="3000" b="1" dirty="0" smtClean="0">
                <a:solidFill>
                  <a:srgbClr val="FFFF00"/>
                </a:solidFill>
                <a:latin typeface="Book Antiqua" pitchFamily="18" charset="0"/>
              </a:rPr>
              <a:t>Recognize the incidence of co-</a:t>
            </a:r>
            <a:r>
              <a:rPr lang="en-US" sz="3000" b="1" dirty="0" smtClean="0">
                <a:solidFill>
                  <a:srgbClr val="FFFF00"/>
                </a:solidFill>
                <a:latin typeface="Book Antiqua" pitchFamily="18" charset="0"/>
              </a:rPr>
              <a:t>morbidity </a:t>
            </a:r>
            <a:r>
              <a:rPr lang="en-US" sz="3000" b="1" dirty="0" smtClean="0">
                <a:solidFill>
                  <a:srgbClr val="FF0000"/>
                </a:solidFill>
                <a:latin typeface="Book Antiqua" pitchFamily="18" charset="0"/>
              </a:rPr>
              <a:t>by good history and exa</a:t>
            </a:r>
            <a:r>
              <a:rPr lang="en-US" sz="3000" b="1" dirty="0" smtClean="0">
                <a:solidFill>
                  <a:srgbClr val="FF0000"/>
                </a:solidFill>
                <a:latin typeface="Book Antiqua" pitchFamily="18" charset="0"/>
              </a:rPr>
              <a:t>mination and treat accordingly before considering admittance for surgery</a:t>
            </a:r>
            <a:r>
              <a:rPr lang="en-US" sz="3000" b="1" dirty="0" smtClean="0">
                <a:solidFill>
                  <a:srgbClr val="FFFF00"/>
                </a:solidFill>
                <a:latin typeface="Book Antiqua" pitchFamily="18" charset="0"/>
              </a:rPr>
              <a:t>.</a:t>
            </a:r>
            <a:endParaRPr lang="en-US" sz="3000" b="1" dirty="0" smtClean="0">
              <a:solidFill>
                <a:srgbClr val="FFFF00"/>
              </a:solidFill>
              <a:latin typeface="Book Antiqua" pitchFamily="18" charset="0"/>
            </a:endParaRPr>
          </a:p>
        </p:txBody>
      </p:sp>
      <p:sp>
        <p:nvSpPr>
          <p:cNvPr id="19460" name="Text Box 4"/>
          <p:cNvSpPr txBox="1">
            <a:spLocks noChangeArrowheads="1"/>
          </p:cNvSpPr>
          <p:nvPr/>
        </p:nvSpPr>
        <p:spPr bwMode="auto">
          <a:xfrm>
            <a:off x="1619250" y="1052513"/>
            <a:ext cx="7056438" cy="579437"/>
          </a:xfrm>
          <a:prstGeom prst="rect">
            <a:avLst/>
          </a:prstGeom>
          <a:noFill/>
          <a:ln w="9525">
            <a:noFill/>
            <a:miter lim="800000"/>
            <a:headEnd/>
            <a:tailEnd/>
          </a:ln>
          <a:effectLst>
            <a:outerShdw dist="28398" dir="1593903" algn="ctr" rotWithShape="0">
              <a:srgbClr val="FF00FF"/>
            </a:outerShdw>
          </a:effectLst>
        </p:spPr>
        <p:txBody>
          <a:bodyPr>
            <a:spAutoFit/>
          </a:bodyPr>
          <a:lstStyle/>
          <a:p>
            <a:pPr>
              <a:spcBef>
                <a:spcPct val="50000"/>
              </a:spcBef>
              <a:defRPr/>
            </a:pPr>
            <a:r>
              <a:rPr lang="en-US" sz="3200" b="1" dirty="0">
                <a:solidFill>
                  <a:srgbClr val="FFFF00"/>
                </a:solidFill>
                <a:effectLst>
                  <a:outerShdw blurRad="38100" dist="38100" dir="2700000" algn="tl">
                    <a:srgbClr val="000000"/>
                  </a:outerShdw>
                </a:effectLst>
                <a:latin typeface="Book Antiqua" pitchFamily="18" charset="0"/>
              </a:rPr>
              <a:t>OBJECTIVES:-</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ppt_x</p:attrName>
                                        </p:attrNameLst>
                                      </p:cBhvr>
                                      <p:tavLst>
                                        <p:tav tm="0">
                                          <p:val>
                                            <p:strVal val="#ppt_x-.2"/>
                                          </p:val>
                                        </p:tav>
                                        <p:tav tm="100000">
                                          <p:val>
                                            <p:strVal val="#ppt_x"/>
                                          </p:val>
                                        </p:tav>
                                      </p:tavLst>
                                    </p:anim>
                                    <p:anim calcmode="lin" valueType="num">
                                      <p:cBhvr>
                                        <p:cTn id="8" dur="1000" fill="hold"/>
                                        <p:tgtEl>
                                          <p:spTgt spid="194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60"/>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19458">
                                            <p:txEl>
                                              <p:pRg st="0" end="0"/>
                                            </p:txEl>
                                          </p:spTgt>
                                        </p:tgtEl>
                                        <p:attrNameLst>
                                          <p:attrName>style.visibility</p:attrName>
                                        </p:attrNameLst>
                                      </p:cBhvr>
                                      <p:to>
                                        <p:strVal val="visible"/>
                                      </p:to>
                                    </p:set>
                                    <p:animEffect transition="in" filter="slide(fromBottom)">
                                      <p:cBhvr>
                                        <p:cTn id="13" dur="1000"/>
                                        <p:tgtEl>
                                          <p:spTgt spid="19458">
                                            <p:txEl>
                                              <p:pRg st="0" end="0"/>
                                            </p:txEl>
                                          </p:spTgt>
                                        </p:tgtEl>
                                      </p:cBhvr>
                                    </p:animEffect>
                                  </p:childTnLst>
                                </p:cTn>
                              </p:par>
                            </p:childTnLst>
                          </p:cTn>
                        </p:par>
                        <p:par>
                          <p:cTn id="14" fill="hold">
                            <p:stCondLst>
                              <p:cond delay="2000"/>
                            </p:stCondLst>
                            <p:childTnLst>
                              <p:par>
                                <p:cTn id="15" presetID="12" presetClass="entr" presetSubtype="4" fill="hold" grpId="0" nodeType="afterEffect">
                                  <p:stCondLst>
                                    <p:cond delay="0"/>
                                  </p:stCondLst>
                                  <p:childTnLst>
                                    <p:set>
                                      <p:cBhvr>
                                        <p:cTn id="16" dur="1" fill="hold">
                                          <p:stCondLst>
                                            <p:cond delay="0"/>
                                          </p:stCondLst>
                                        </p:cTn>
                                        <p:tgtEl>
                                          <p:spTgt spid="19458">
                                            <p:txEl>
                                              <p:pRg st="1" end="1"/>
                                            </p:txEl>
                                          </p:spTgt>
                                        </p:tgtEl>
                                        <p:attrNameLst>
                                          <p:attrName>style.visibility</p:attrName>
                                        </p:attrNameLst>
                                      </p:cBhvr>
                                      <p:to>
                                        <p:strVal val="visible"/>
                                      </p:to>
                                    </p:set>
                                    <p:animEffect transition="in" filter="slide(fromBottom)">
                                      <p:cBhvr>
                                        <p:cTn id="17" dur="10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P spid="1946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eaLnBrk="1" hangingPunct="1">
              <a:lnSpc>
                <a:spcPct val="90000"/>
              </a:lnSpc>
              <a:buClr>
                <a:srgbClr val="66FFFF"/>
              </a:buClr>
              <a:defRPr/>
            </a:pPr>
            <a:r>
              <a:rPr lang="en-US" b="1" dirty="0">
                <a:solidFill>
                  <a:srgbClr val="FFFF00"/>
                </a:solidFill>
                <a:latin typeface="Book Antiqua" pitchFamily="18" charset="0"/>
              </a:rPr>
              <a:t>Understand the importance of matching the procedure to the associated risks</a:t>
            </a:r>
            <a:r>
              <a:rPr lang="en-US" b="1" dirty="0" smtClean="0">
                <a:solidFill>
                  <a:srgbClr val="FFFF00"/>
                </a:solidFill>
                <a:latin typeface="Book Antiqua" pitchFamily="18" charset="0"/>
              </a:rPr>
              <a:t>. </a:t>
            </a:r>
            <a:r>
              <a:rPr lang="en-US" sz="1800" b="1" dirty="0" smtClean="0">
                <a:solidFill>
                  <a:srgbClr val="FF0000"/>
                </a:solidFill>
                <a:latin typeface="Book Antiqua" pitchFamily="18" charset="0"/>
              </a:rPr>
              <a:t>1</a:t>
            </a:r>
            <a:r>
              <a:rPr lang="en-US" b="1" dirty="0" smtClean="0">
                <a:solidFill>
                  <a:srgbClr val="FFFF00"/>
                </a:solidFill>
                <a:latin typeface="Book Antiqua" pitchFamily="18" charset="0"/>
              </a:rPr>
              <a:t>. </a:t>
            </a:r>
            <a:r>
              <a:rPr lang="en-US" sz="1800" b="1" dirty="0" smtClean="0">
                <a:solidFill>
                  <a:srgbClr val="FF0000"/>
                </a:solidFill>
                <a:latin typeface="Book Antiqua" pitchFamily="18" charset="0"/>
              </a:rPr>
              <a:t>Elective hernia with a patient that had an MI 6 months ago. If it is not an emergency wait 1-2 years to avoid significant complications. </a:t>
            </a:r>
          </a:p>
          <a:p>
            <a:pPr algn="just" eaLnBrk="1" hangingPunct="1">
              <a:lnSpc>
                <a:spcPct val="90000"/>
              </a:lnSpc>
              <a:buClr>
                <a:srgbClr val="66FFFF"/>
              </a:buClr>
              <a:defRPr/>
            </a:pPr>
            <a:r>
              <a:rPr lang="en-US" sz="1800" b="1" dirty="0" smtClean="0">
                <a:solidFill>
                  <a:srgbClr val="FF0000"/>
                </a:solidFill>
                <a:latin typeface="Book Antiqua" pitchFamily="18" charset="0"/>
              </a:rPr>
              <a:t>2. Patient umbilical hernia with no strangulation or obstruction with SOB </a:t>
            </a:r>
            <a:r>
              <a:rPr lang="en-US" sz="1800" b="1" dirty="0" err="1" smtClean="0">
                <a:solidFill>
                  <a:srgbClr val="FF0000"/>
                </a:solidFill>
                <a:latin typeface="Book Antiqua" pitchFamily="18" charset="0"/>
              </a:rPr>
              <a:t>shouldn</a:t>
            </a:r>
            <a:r>
              <a:rPr lang="fr-FR" sz="1800" b="1" dirty="0" smtClean="0">
                <a:solidFill>
                  <a:srgbClr val="FF0000"/>
                </a:solidFill>
                <a:latin typeface="Book Antiqua" pitchFamily="18" charset="0"/>
              </a:rPr>
              <a:t>’</a:t>
            </a:r>
            <a:r>
              <a:rPr lang="en-US" sz="1800" b="1" dirty="0" smtClean="0">
                <a:solidFill>
                  <a:srgbClr val="FF0000"/>
                </a:solidFill>
                <a:latin typeface="Book Antiqua" pitchFamily="18" charset="0"/>
              </a:rPr>
              <a:t>t be admitted for surgery because he has an underlying condition that should be managed before hand. </a:t>
            </a:r>
            <a:endParaRPr lang="en-US" sz="1800" b="1" dirty="0">
              <a:solidFill>
                <a:srgbClr val="FF0000"/>
              </a:solidFill>
              <a:latin typeface="Book Antiqua" pitchFamily="18" charset="0"/>
            </a:endParaRPr>
          </a:p>
          <a:p>
            <a:pPr algn="just" eaLnBrk="1" hangingPunct="1">
              <a:lnSpc>
                <a:spcPct val="90000"/>
              </a:lnSpc>
              <a:buClr>
                <a:srgbClr val="66FFFF"/>
              </a:buClr>
              <a:defRPr/>
            </a:pPr>
            <a:r>
              <a:rPr lang="en-US" b="1" dirty="0">
                <a:solidFill>
                  <a:srgbClr val="FFFF00"/>
                </a:solidFill>
                <a:latin typeface="Book Antiqua" pitchFamily="18" charset="0"/>
              </a:rPr>
              <a:t>Appreciate the importance of recognizing complications early and treating them vigorously</a:t>
            </a:r>
            <a:r>
              <a:rPr lang="en-US" b="1" dirty="0" smtClean="0">
                <a:solidFill>
                  <a:srgbClr val="FFFF00"/>
                </a:solidFill>
                <a:latin typeface="Book Antiqua" pitchFamily="18" charset="0"/>
              </a:rPr>
              <a:t>. </a:t>
            </a:r>
            <a:r>
              <a:rPr lang="en-US" sz="1800" b="1" dirty="0" smtClean="0">
                <a:solidFill>
                  <a:srgbClr val="FF0000"/>
                </a:solidFill>
                <a:latin typeface="Book Antiqua" pitchFamily="18" charset="0"/>
              </a:rPr>
              <a:t>Never ignore any post op sign such as signs of wound infection. Either deal with them alone or call your senior </a:t>
            </a:r>
            <a:endParaRPr lang="en-US" sz="1800" b="1" dirty="0">
              <a:solidFill>
                <a:srgbClr val="FFFF00"/>
              </a:solidFill>
              <a:latin typeface="Book Antiqua" pitchFamily="18" charset="0"/>
            </a:endParaRPr>
          </a:p>
          <a:p>
            <a:pPr algn="just" eaLnBrk="1" hangingPunct="1">
              <a:lnSpc>
                <a:spcPct val="90000"/>
              </a:lnSpc>
              <a:buNone/>
              <a:defRPr/>
            </a:pPr>
            <a:endParaRPr lang="en-US" sz="900" b="1" dirty="0">
              <a:solidFill>
                <a:srgbClr val="FFFF00"/>
              </a:solidFill>
              <a:latin typeface="Book Antiqua" pitchFamily="18" charset="0"/>
            </a:endParaRPr>
          </a:p>
          <a:p>
            <a:endParaRPr lang="en-US" dirty="0"/>
          </a:p>
        </p:txBody>
      </p:sp>
    </p:spTree>
    <p:extLst>
      <p:ext uri="{BB962C8B-B14F-4D97-AF65-F5344CB8AC3E}">
        <p14:creationId xmlns:p14="http://schemas.microsoft.com/office/powerpoint/2010/main" val="3477919077"/>
      </p:ext>
    </p:extLst>
  </p:cSld>
  <p:clrMapOvr>
    <a:masterClrMapping/>
  </p:clrMapOvr>
  <p:transition xmlns:p14="http://schemas.microsoft.com/office/powerpoint/2010/main" spd="med">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C00000"/>
                </a:solidFill>
              </a:rPr>
              <a:t>lecturer</a:t>
            </a:r>
            <a:endParaRPr lang="x-none" dirty="0">
              <a:solidFill>
                <a:srgbClr val="C00000"/>
              </a:solidFill>
            </a:endParaRPr>
          </a:p>
        </p:txBody>
      </p:sp>
      <p:sp>
        <p:nvSpPr>
          <p:cNvPr id="3" name="عنصر نائب للمحتوى 2"/>
          <p:cNvSpPr>
            <a:spLocks noGrp="1"/>
          </p:cNvSpPr>
          <p:nvPr>
            <p:ph idx="1"/>
          </p:nvPr>
        </p:nvSpPr>
        <p:spPr/>
        <p:txBody>
          <a:bodyPr/>
          <a:lstStyle/>
          <a:p>
            <a:pPr>
              <a:buNone/>
            </a:pPr>
            <a:r>
              <a:rPr lang="en-US" dirty="0" smtClean="0">
                <a:solidFill>
                  <a:schemeClr val="bg1">
                    <a:lumMod val="20000"/>
                    <a:lumOff val="80000"/>
                  </a:schemeClr>
                </a:solidFill>
              </a:rPr>
              <a:t>Prof </a:t>
            </a:r>
            <a:r>
              <a:rPr lang="en-US" dirty="0" err="1" smtClean="0">
                <a:solidFill>
                  <a:schemeClr val="bg1">
                    <a:lumMod val="20000"/>
                    <a:lumOff val="80000"/>
                  </a:schemeClr>
                </a:solidFill>
              </a:rPr>
              <a:t>Saleh</a:t>
            </a:r>
            <a:r>
              <a:rPr lang="en-US" dirty="0" smtClean="0">
                <a:solidFill>
                  <a:schemeClr val="bg1">
                    <a:lumMod val="20000"/>
                    <a:lumOff val="80000"/>
                  </a:schemeClr>
                </a:solidFill>
              </a:rPr>
              <a:t> M Alsalamah</a:t>
            </a:r>
          </a:p>
          <a:p>
            <a:pPr algn="ctr">
              <a:buNone/>
            </a:pPr>
            <a:r>
              <a:rPr lang="en-US" sz="2400" dirty="0" err="1" smtClean="0">
                <a:solidFill>
                  <a:schemeClr val="bg1">
                    <a:lumMod val="20000"/>
                    <a:lumOff val="80000"/>
                  </a:schemeClr>
                </a:solidFill>
              </a:rPr>
              <a:t>BSc.MBBS.FRCS</a:t>
            </a:r>
            <a:endParaRPr lang="en-US" sz="2400" dirty="0" smtClean="0">
              <a:solidFill>
                <a:schemeClr val="bg1">
                  <a:lumMod val="20000"/>
                  <a:lumOff val="80000"/>
                </a:schemeClr>
              </a:solidFill>
            </a:endParaRPr>
          </a:p>
          <a:p>
            <a:pPr>
              <a:buNone/>
            </a:pPr>
            <a:r>
              <a:rPr lang="en-US" dirty="0" smtClean="0">
                <a:solidFill>
                  <a:schemeClr val="bg1">
                    <a:lumMod val="20000"/>
                    <a:lumOff val="80000"/>
                  </a:schemeClr>
                </a:solidFill>
              </a:rPr>
              <a:t>Professor of Surgery &amp;Consultant General &amp; Laparoscopic Surgery</a:t>
            </a:r>
          </a:p>
          <a:p>
            <a:pPr>
              <a:buNone/>
            </a:pPr>
            <a:endParaRPr lang="en-US" dirty="0" smtClean="0">
              <a:solidFill>
                <a:schemeClr val="bg1">
                  <a:lumMod val="20000"/>
                  <a:lumOff val="80000"/>
                </a:schemeClr>
              </a:solidFill>
            </a:endParaRPr>
          </a:p>
          <a:p>
            <a:pPr>
              <a:buNone/>
            </a:pPr>
            <a:r>
              <a:rPr lang="en-US" sz="2400" dirty="0" smtClean="0">
                <a:solidFill>
                  <a:schemeClr val="bg1">
                    <a:lumMod val="20000"/>
                    <a:lumOff val="80000"/>
                  </a:schemeClr>
                </a:solidFill>
              </a:rPr>
              <a:t>College of Medicine King Saud </a:t>
            </a:r>
            <a:r>
              <a:rPr lang="en-US" sz="2400" dirty="0" err="1" smtClean="0">
                <a:solidFill>
                  <a:schemeClr val="bg1">
                    <a:lumMod val="20000"/>
                    <a:lumOff val="80000"/>
                  </a:schemeClr>
                </a:solidFill>
              </a:rPr>
              <a:t>University,Riyadh</a:t>
            </a:r>
            <a:r>
              <a:rPr lang="en-US" sz="2400" dirty="0" smtClean="0">
                <a:solidFill>
                  <a:schemeClr val="bg1">
                    <a:lumMod val="20000"/>
                    <a:lumOff val="80000"/>
                  </a:schemeClr>
                </a:solidFill>
              </a:rPr>
              <a:t> KSA</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 </a:t>
            </a:r>
          </a:p>
        </p:txBody>
      </p:sp>
      <p:graphicFrame>
        <p:nvGraphicFramePr>
          <p:cNvPr id="4" name="Content Placeholder 3"/>
          <p:cNvGraphicFramePr>
            <a:graphicFrameLocks noGrp="1"/>
          </p:cNvGraphicFramePr>
          <p:nvPr>
            <p:ph idx="1"/>
          </p:nvPr>
        </p:nvGraphicFramePr>
        <p:xfrm>
          <a:off x="1785918" y="1785926"/>
          <a:ext cx="7000924" cy="3697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43063" y="404813"/>
            <a:ext cx="7054850" cy="1143000"/>
          </a:xfrm>
        </p:spPr>
        <p:txBody>
          <a:bodyPr/>
          <a:lstStyle/>
          <a:p>
            <a:pPr eaLnBrk="1" hangingPunct="1"/>
            <a:r>
              <a:rPr lang="en-US" b="1" smtClean="0">
                <a:solidFill>
                  <a:schemeClr val="accent2"/>
                </a:solidFill>
              </a:rPr>
              <a:t>General risk factors</a:t>
            </a:r>
          </a:p>
        </p:txBody>
      </p:sp>
      <p:sp>
        <p:nvSpPr>
          <p:cNvPr id="3" name="Content Placeholder 2"/>
          <p:cNvSpPr>
            <a:spLocks noGrp="1"/>
          </p:cNvSpPr>
          <p:nvPr>
            <p:ph idx="1"/>
          </p:nvPr>
        </p:nvSpPr>
        <p:spPr/>
        <p:txBody>
          <a:bodyPr>
            <a:normAutofit fontScale="77500" lnSpcReduction="20000"/>
          </a:bodyPr>
          <a:lstStyle/>
          <a:p>
            <a:pPr eaLnBrk="1" hangingPunct="1">
              <a:lnSpc>
                <a:spcPct val="80000"/>
              </a:lnSpc>
              <a:buClr>
                <a:srgbClr val="66FFFF"/>
              </a:buClr>
              <a:defRPr/>
            </a:pPr>
            <a:r>
              <a:rPr lang="en-US" sz="2500" b="1" dirty="0" smtClean="0">
                <a:solidFill>
                  <a:schemeClr val="bg1">
                    <a:lumMod val="20000"/>
                    <a:lumOff val="80000"/>
                  </a:schemeClr>
                </a:solidFill>
                <a:latin typeface="Book Antiqua" pitchFamily="18" charset="0"/>
              </a:rPr>
              <a:t>Age both extremes (Very young &amp; Very old</a:t>
            </a:r>
            <a:r>
              <a:rPr lang="en-US" sz="2500" b="1" dirty="0" smtClean="0">
                <a:solidFill>
                  <a:schemeClr val="bg1">
                    <a:lumMod val="20000"/>
                    <a:lumOff val="80000"/>
                  </a:schemeClr>
                </a:solidFill>
                <a:latin typeface="Book Antiqua" pitchFamily="18" charset="0"/>
              </a:rPr>
              <a:t>). </a:t>
            </a:r>
            <a:r>
              <a:rPr lang="en-US" sz="1600" b="1" dirty="0" smtClean="0">
                <a:solidFill>
                  <a:srgbClr val="FF0000"/>
                </a:solidFill>
                <a:latin typeface="Book Antiqua" pitchFamily="18" charset="0"/>
              </a:rPr>
              <a:t>In young children they have an underdeveloped Immune system so any complication can affect them more severely than other age groups. And same goes for their management; if you over or undertreat the baby it may result in catastrophic effects. In elderly, more cardiac,  respiratory problems and they are on medication that should all be considered.</a:t>
            </a:r>
            <a:endParaRPr lang="en-US" sz="2500" b="1" dirty="0" smtClean="0">
              <a:solidFill>
                <a:schemeClr val="bg1">
                  <a:lumMod val="20000"/>
                  <a:lumOff val="80000"/>
                </a:schemeClr>
              </a:solidFill>
              <a:latin typeface="Book Antiqua" pitchFamily="18" charset="0"/>
            </a:endParaRPr>
          </a:p>
          <a:p>
            <a:pPr eaLnBrk="1" hangingPunct="1">
              <a:lnSpc>
                <a:spcPct val="80000"/>
              </a:lnSpc>
              <a:buClr>
                <a:srgbClr val="66FFFF"/>
              </a:buClr>
              <a:buFont typeface="Arial" charset="0"/>
              <a:buNone/>
              <a:defRPr/>
            </a:pPr>
            <a:endParaRPr lang="en-US" sz="500" b="1" dirty="0" smtClean="0">
              <a:solidFill>
                <a:schemeClr val="bg1">
                  <a:lumMod val="20000"/>
                  <a:lumOff val="80000"/>
                </a:schemeClr>
              </a:solidFill>
              <a:latin typeface="Book Antiqua" pitchFamily="18" charset="0"/>
            </a:endParaRPr>
          </a:p>
          <a:p>
            <a:pPr eaLnBrk="1" hangingPunct="1">
              <a:lnSpc>
                <a:spcPct val="80000"/>
              </a:lnSpc>
              <a:buClr>
                <a:srgbClr val="66FFFF"/>
              </a:buClr>
              <a:defRPr/>
            </a:pPr>
            <a:r>
              <a:rPr lang="en-US" sz="2500" b="1" dirty="0" smtClean="0">
                <a:solidFill>
                  <a:schemeClr val="bg1">
                    <a:lumMod val="20000"/>
                    <a:lumOff val="80000"/>
                  </a:schemeClr>
                </a:solidFill>
                <a:latin typeface="Book Antiqua" pitchFamily="18" charset="0"/>
              </a:rPr>
              <a:t>Obesity </a:t>
            </a:r>
            <a:r>
              <a:rPr lang="en-US" sz="1600" b="1" dirty="0" smtClean="0">
                <a:solidFill>
                  <a:srgbClr val="FF0000"/>
                </a:solidFill>
                <a:latin typeface="Book Antiqua" pitchFamily="18" charset="0"/>
              </a:rPr>
              <a:t>risks to the patient and difficulty operating to the surgeon and risks of anesthesia. They are classified as obese, morbid and super obese. </a:t>
            </a:r>
            <a:r>
              <a:rPr lang="en-US" sz="1600" b="1" dirty="0" smtClean="0">
                <a:solidFill>
                  <a:srgbClr val="FF0000"/>
                </a:solidFill>
                <a:latin typeface="Book Antiqua" pitchFamily="18" charset="0"/>
              </a:rPr>
              <a:t>More liable to bleeding, DVT, short neck so difficult intubation. Very thin blood vessels that are easily injured. Very obese patients the operating table may not accommodate the patient.. </a:t>
            </a:r>
            <a:endParaRPr lang="en-US" sz="2500" b="1" dirty="0" smtClean="0">
              <a:solidFill>
                <a:schemeClr val="bg1">
                  <a:lumMod val="20000"/>
                  <a:lumOff val="80000"/>
                </a:schemeClr>
              </a:solidFill>
              <a:latin typeface="Book Antiqua" pitchFamily="18" charset="0"/>
            </a:endParaRPr>
          </a:p>
          <a:p>
            <a:pPr eaLnBrk="1" hangingPunct="1">
              <a:lnSpc>
                <a:spcPct val="80000"/>
              </a:lnSpc>
              <a:buClr>
                <a:srgbClr val="66FFFF"/>
              </a:buClr>
              <a:defRPr/>
            </a:pPr>
            <a:r>
              <a:rPr lang="en-US" sz="2500" b="1" dirty="0" smtClean="0">
                <a:solidFill>
                  <a:schemeClr val="bg1">
                    <a:lumMod val="20000"/>
                    <a:lumOff val="80000"/>
                  </a:schemeClr>
                </a:solidFill>
                <a:latin typeface="Book Antiqua" pitchFamily="18" charset="0"/>
              </a:rPr>
              <a:t>Smoking </a:t>
            </a:r>
            <a:r>
              <a:rPr lang="en-US" sz="1600" b="1" dirty="0" smtClean="0">
                <a:solidFill>
                  <a:srgbClr val="FF0000"/>
                </a:solidFill>
                <a:latin typeface="Book Antiqua" pitchFamily="18" charset="0"/>
              </a:rPr>
              <a:t>and its effects on the systems of the body </a:t>
            </a:r>
            <a:endParaRPr lang="en-US" sz="2500" b="1" dirty="0" smtClean="0">
              <a:solidFill>
                <a:schemeClr val="bg1">
                  <a:lumMod val="20000"/>
                  <a:lumOff val="80000"/>
                </a:schemeClr>
              </a:solidFill>
              <a:latin typeface="Book Antiqua" pitchFamily="18" charset="0"/>
            </a:endParaRPr>
          </a:p>
          <a:p>
            <a:pPr eaLnBrk="1" hangingPunct="1">
              <a:lnSpc>
                <a:spcPct val="80000"/>
              </a:lnSpc>
              <a:buClr>
                <a:srgbClr val="66FFFF"/>
              </a:buClr>
              <a:buFont typeface="Arial" charset="0"/>
              <a:buNone/>
              <a:defRPr/>
            </a:pPr>
            <a:endParaRPr lang="en-US" sz="600" b="1" dirty="0" smtClean="0">
              <a:solidFill>
                <a:schemeClr val="bg1">
                  <a:lumMod val="20000"/>
                  <a:lumOff val="80000"/>
                </a:schemeClr>
              </a:solidFill>
              <a:latin typeface="Book Antiqua" pitchFamily="18" charset="0"/>
            </a:endParaRPr>
          </a:p>
          <a:p>
            <a:pPr eaLnBrk="1" hangingPunct="1">
              <a:lnSpc>
                <a:spcPct val="80000"/>
              </a:lnSpc>
              <a:buClr>
                <a:srgbClr val="66FFFF"/>
              </a:buClr>
              <a:defRPr/>
            </a:pPr>
            <a:r>
              <a:rPr lang="en-US" sz="2800" b="1" u="sng" dirty="0" smtClean="0">
                <a:solidFill>
                  <a:schemeClr val="bg1">
                    <a:lumMod val="20000"/>
                    <a:lumOff val="80000"/>
                  </a:schemeClr>
                </a:solidFill>
                <a:latin typeface="Book Antiqua" pitchFamily="18" charset="0"/>
              </a:rPr>
              <a:t>Co-morbid conditions</a:t>
            </a:r>
            <a:r>
              <a:rPr lang="en-US" sz="2800" b="1" dirty="0" smtClean="0">
                <a:solidFill>
                  <a:schemeClr val="bg1">
                    <a:lumMod val="20000"/>
                    <a:lumOff val="80000"/>
                  </a:schemeClr>
                </a:solidFill>
                <a:latin typeface="Book Antiqua" pitchFamily="18" charset="0"/>
              </a:rPr>
              <a:t>:</a:t>
            </a:r>
          </a:p>
          <a:p>
            <a:pPr lvl="2" eaLnBrk="1" hangingPunct="1">
              <a:lnSpc>
                <a:spcPct val="80000"/>
              </a:lnSpc>
              <a:buClr>
                <a:srgbClr val="66FFFF"/>
              </a:buClr>
              <a:buFont typeface="Arial" charset="0"/>
              <a:buNone/>
              <a:defRPr/>
            </a:pPr>
            <a:r>
              <a:rPr lang="en-US" sz="2200" b="1" dirty="0" smtClean="0">
                <a:solidFill>
                  <a:schemeClr val="bg1">
                    <a:lumMod val="20000"/>
                    <a:lumOff val="80000"/>
                  </a:schemeClr>
                </a:solidFill>
                <a:latin typeface="Book Antiqua" pitchFamily="18" charset="0"/>
                <a:sym typeface="Wingdings" pitchFamily="2" charset="2"/>
              </a:rPr>
              <a:t></a:t>
            </a:r>
            <a:r>
              <a:rPr lang="en-US" sz="2500" b="1" dirty="0" smtClean="0">
                <a:solidFill>
                  <a:schemeClr val="bg1">
                    <a:lumMod val="20000"/>
                    <a:lumOff val="80000"/>
                  </a:schemeClr>
                </a:solidFill>
                <a:latin typeface="Book Antiqua" pitchFamily="18" charset="0"/>
              </a:rPr>
              <a:t> Cardiovascular diseases</a:t>
            </a:r>
          </a:p>
          <a:p>
            <a:pPr lvl="2" eaLnBrk="1" hangingPunct="1">
              <a:lnSpc>
                <a:spcPct val="80000"/>
              </a:lnSpc>
              <a:buClr>
                <a:srgbClr val="66FFFF"/>
              </a:buClr>
              <a:buFont typeface="Arial" charset="0"/>
              <a:buNone/>
              <a:defRPr/>
            </a:pPr>
            <a:r>
              <a:rPr lang="en-US" sz="2200" b="1" dirty="0" smtClean="0">
                <a:solidFill>
                  <a:schemeClr val="bg1">
                    <a:lumMod val="20000"/>
                    <a:lumOff val="80000"/>
                  </a:schemeClr>
                </a:solidFill>
                <a:latin typeface="Book Antiqua" pitchFamily="18" charset="0"/>
                <a:sym typeface="Wingdings" pitchFamily="2" charset="2"/>
              </a:rPr>
              <a:t></a:t>
            </a:r>
            <a:r>
              <a:rPr lang="en-US" sz="2500" b="1" dirty="0" smtClean="0">
                <a:solidFill>
                  <a:schemeClr val="bg1">
                    <a:lumMod val="20000"/>
                    <a:lumOff val="80000"/>
                  </a:schemeClr>
                </a:solidFill>
                <a:latin typeface="Book Antiqua" pitchFamily="18" charset="0"/>
              </a:rPr>
              <a:t> Respiratory diseases</a:t>
            </a:r>
          </a:p>
          <a:p>
            <a:pPr lvl="2" eaLnBrk="1" hangingPunct="1">
              <a:lnSpc>
                <a:spcPct val="80000"/>
              </a:lnSpc>
              <a:buClr>
                <a:srgbClr val="66FFFF"/>
              </a:buClr>
              <a:buFont typeface="Arial" charset="0"/>
              <a:buNone/>
              <a:defRPr/>
            </a:pPr>
            <a:r>
              <a:rPr lang="en-US" sz="2200" b="1" dirty="0" smtClean="0">
                <a:solidFill>
                  <a:schemeClr val="bg1">
                    <a:lumMod val="20000"/>
                    <a:lumOff val="80000"/>
                  </a:schemeClr>
                </a:solidFill>
                <a:latin typeface="Book Antiqua" pitchFamily="18" charset="0"/>
                <a:sym typeface="Wingdings" pitchFamily="2" charset="2"/>
              </a:rPr>
              <a:t></a:t>
            </a:r>
            <a:r>
              <a:rPr lang="en-US" sz="2500" b="1" dirty="0" smtClean="0">
                <a:solidFill>
                  <a:schemeClr val="bg1">
                    <a:lumMod val="20000"/>
                    <a:lumOff val="80000"/>
                  </a:schemeClr>
                </a:solidFill>
                <a:latin typeface="Book Antiqua" pitchFamily="18" charset="0"/>
              </a:rPr>
              <a:t> DM</a:t>
            </a:r>
          </a:p>
          <a:p>
            <a:pPr lvl="2" eaLnBrk="1" hangingPunct="1">
              <a:lnSpc>
                <a:spcPct val="80000"/>
              </a:lnSpc>
              <a:buClr>
                <a:srgbClr val="66FFFF"/>
              </a:buClr>
              <a:buFont typeface="Arial" charset="0"/>
              <a:buNone/>
              <a:defRPr/>
            </a:pPr>
            <a:r>
              <a:rPr lang="en-US" sz="2200" b="1" dirty="0" smtClean="0">
                <a:solidFill>
                  <a:schemeClr val="bg1">
                    <a:lumMod val="20000"/>
                    <a:lumOff val="80000"/>
                  </a:schemeClr>
                </a:solidFill>
                <a:latin typeface="Book Antiqua" pitchFamily="18" charset="0"/>
                <a:sym typeface="Wingdings" pitchFamily="2" charset="2"/>
              </a:rPr>
              <a:t></a:t>
            </a:r>
            <a:r>
              <a:rPr lang="en-US" sz="2500" b="1" dirty="0" smtClean="0">
                <a:solidFill>
                  <a:schemeClr val="bg1">
                    <a:lumMod val="20000"/>
                    <a:lumOff val="80000"/>
                  </a:schemeClr>
                </a:solidFill>
                <a:latin typeface="Book Antiqua" pitchFamily="18" charset="0"/>
              </a:rPr>
              <a:t> Renal diseases</a:t>
            </a:r>
          </a:p>
          <a:p>
            <a:pPr lvl="2" eaLnBrk="1" hangingPunct="1">
              <a:lnSpc>
                <a:spcPct val="80000"/>
              </a:lnSpc>
              <a:buClr>
                <a:srgbClr val="66FFFF"/>
              </a:buClr>
              <a:buFont typeface="Arial" charset="0"/>
              <a:buNone/>
              <a:defRPr/>
            </a:pPr>
            <a:r>
              <a:rPr lang="en-US" sz="2200" b="1" dirty="0" smtClean="0">
                <a:solidFill>
                  <a:schemeClr val="bg1">
                    <a:lumMod val="20000"/>
                    <a:lumOff val="80000"/>
                  </a:schemeClr>
                </a:solidFill>
                <a:latin typeface="Book Antiqua" pitchFamily="18" charset="0"/>
                <a:sym typeface="Wingdings" pitchFamily="2" charset="2"/>
              </a:rPr>
              <a:t></a:t>
            </a:r>
            <a:r>
              <a:rPr lang="en-US" sz="2500" b="1" dirty="0" smtClean="0">
                <a:solidFill>
                  <a:schemeClr val="bg1">
                    <a:lumMod val="20000"/>
                    <a:lumOff val="80000"/>
                  </a:schemeClr>
                </a:solidFill>
                <a:latin typeface="Book Antiqua" pitchFamily="18" charset="0"/>
              </a:rPr>
              <a:t> Metabolic factors</a:t>
            </a:r>
          </a:p>
          <a:p>
            <a:pPr lvl="2" eaLnBrk="1" hangingPunct="1">
              <a:lnSpc>
                <a:spcPct val="80000"/>
              </a:lnSpc>
              <a:buClr>
                <a:srgbClr val="66FFFF"/>
              </a:buClr>
              <a:buFont typeface="Arial" charset="0"/>
              <a:buNone/>
              <a:defRPr/>
            </a:pPr>
            <a:r>
              <a:rPr lang="en-US" sz="2200" b="1" dirty="0" smtClean="0">
                <a:solidFill>
                  <a:schemeClr val="bg1">
                    <a:lumMod val="20000"/>
                    <a:lumOff val="80000"/>
                  </a:schemeClr>
                </a:solidFill>
                <a:latin typeface="Book Antiqua" pitchFamily="18" charset="0"/>
                <a:sym typeface="Wingdings" pitchFamily="2" charset="2"/>
              </a:rPr>
              <a:t></a:t>
            </a:r>
            <a:r>
              <a:rPr lang="en-US" sz="2500" b="1" dirty="0" smtClean="0">
                <a:solidFill>
                  <a:schemeClr val="bg1">
                    <a:lumMod val="20000"/>
                    <a:lumOff val="80000"/>
                  </a:schemeClr>
                </a:solidFill>
                <a:latin typeface="Book Antiqua" pitchFamily="18" charset="0"/>
              </a:rPr>
              <a:t> Infections</a:t>
            </a:r>
          </a:p>
          <a:p>
            <a:pPr lvl="2" eaLnBrk="1" hangingPunct="1">
              <a:lnSpc>
                <a:spcPct val="80000"/>
              </a:lnSpc>
              <a:buClr>
                <a:srgbClr val="66FFFF"/>
              </a:buClr>
              <a:buFont typeface="Arial" charset="0"/>
              <a:buNone/>
              <a:defRPr/>
            </a:pPr>
            <a:r>
              <a:rPr lang="en-US" sz="2200" b="1" dirty="0" smtClean="0">
                <a:solidFill>
                  <a:schemeClr val="bg1">
                    <a:lumMod val="20000"/>
                    <a:lumOff val="80000"/>
                  </a:schemeClr>
                </a:solidFill>
                <a:latin typeface="Book Antiqua" pitchFamily="18" charset="0"/>
                <a:sym typeface="Wingdings" pitchFamily="2" charset="2"/>
              </a:rPr>
              <a:t></a:t>
            </a:r>
            <a:r>
              <a:rPr lang="en-US" sz="2500" b="1" dirty="0" smtClean="0">
                <a:solidFill>
                  <a:schemeClr val="bg1">
                    <a:lumMod val="20000"/>
                    <a:lumOff val="80000"/>
                  </a:schemeClr>
                </a:solidFill>
                <a:latin typeface="Book Antiqua" pitchFamily="18" charset="0"/>
              </a:rPr>
              <a:t> Wound healing</a:t>
            </a:r>
          </a:p>
          <a:p>
            <a:pPr lvl="2" eaLnBrk="1" hangingPunct="1">
              <a:lnSpc>
                <a:spcPct val="80000"/>
              </a:lnSpc>
              <a:buClr>
                <a:srgbClr val="66FFFF"/>
              </a:buClr>
              <a:buFont typeface="Arial" charset="0"/>
              <a:buNone/>
              <a:defRPr/>
            </a:pPr>
            <a:r>
              <a:rPr lang="en-US" sz="2200" b="1" dirty="0" smtClean="0">
                <a:solidFill>
                  <a:schemeClr val="bg1">
                    <a:lumMod val="20000"/>
                    <a:lumOff val="80000"/>
                  </a:schemeClr>
                </a:solidFill>
                <a:latin typeface="Book Antiqua" pitchFamily="18" charset="0"/>
                <a:sym typeface="Wingdings" pitchFamily="2" charset="2"/>
              </a:rPr>
              <a:t></a:t>
            </a:r>
            <a:r>
              <a:rPr lang="en-US" sz="2500" b="1" dirty="0" smtClean="0">
                <a:solidFill>
                  <a:schemeClr val="bg1">
                    <a:lumMod val="20000"/>
                    <a:lumOff val="80000"/>
                  </a:schemeClr>
                </a:solidFill>
                <a:latin typeface="Book Antiqua" pitchFamily="18" charset="0"/>
              </a:rPr>
              <a:t> Peripheral vascular diseases</a:t>
            </a:r>
          </a:p>
          <a:p>
            <a:pPr eaLnBrk="1" hangingPunct="1">
              <a:lnSpc>
                <a:spcPct val="80000"/>
              </a:lnSpc>
              <a:defRPr/>
            </a:pPr>
            <a:endParaRPr lang="en-US" sz="2500" dirty="0" smtClean="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4294967295"/>
          </p:nvPr>
        </p:nvSpPr>
        <p:spPr>
          <a:xfrm>
            <a:off x="1643063" y="1928813"/>
            <a:ext cx="6586537" cy="4197350"/>
          </a:xfrm>
        </p:spPr>
        <p:txBody>
          <a:bodyPr/>
          <a:lstStyle/>
          <a:p>
            <a:pPr eaLnBrk="1" hangingPunct="1">
              <a:buClr>
                <a:srgbClr val="66FFFF"/>
              </a:buClr>
              <a:defRPr/>
            </a:pPr>
            <a:r>
              <a:rPr lang="en-US" b="1" dirty="0" smtClean="0">
                <a:solidFill>
                  <a:schemeClr val="bg1">
                    <a:lumMod val="20000"/>
                    <a:lumOff val="80000"/>
                  </a:schemeClr>
                </a:solidFill>
                <a:latin typeface="Book Antiqua" pitchFamily="18" charset="0"/>
              </a:rPr>
              <a:t>Drug therapy (Concurrent drugs used</a:t>
            </a:r>
            <a:r>
              <a:rPr lang="en-US" b="1" dirty="0" smtClean="0">
                <a:solidFill>
                  <a:schemeClr val="bg1">
                    <a:lumMod val="20000"/>
                    <a:lumOff val="80000"/>
                  </a:schemeClr>
                </a:solidFill>
                <a:latin typeface="Book Antiqua" pitchFamily="18" charset="0"/>
              </a:rPr>
              <a:t>)</a:t>
            </a:r>
            <a:r>
              <a:rPr lang="en-US" sz="1600" b="1" dirty="0" smtClean="0">
                <a:solidFill>
                  <a:srgbClr val="FF0000"/>
                </a:solidFill>
                <a:latin typeface="Book Antiqua" pitchFamily="18" charset="0"/>
              </a:rPr>
              <a:t> due to drug-drug interaction </a:t>
            </a:r>
            <a:endParaRPr lang="en-US" b="1" dirty="0" smtClean="0">
              <a:solidFill>
                <a:schemeClr val="bg1">
                  <a:lumMod val="20000"/>
                  <a:lumOff val="80000"/>
                </a:schemeClr>
              </a:solidFill>
              <a:latin typeface="Book Antiqua" pitchFamily="18" charset="0"/>
            </a:endParaRPr>
          </a:p>
          <a:p>
            <a:pPr eaLnBrk="1" hangingPunct="1">
              <a:buClr>
                <a:srgbClr val="66FFFF"/>
              </a:buClr>
              <a:buFont typeface="Arial" charset="0"/>
              <a:buNone/>
              <a:defRPr/>
            </a:pPr>
            <a:r>
              <a:rPr lang="en-US" b="1" dirty="0" smtClean="0">
                <a:solidFill>
                  <a:schemeClr val="bg1">
                    <a:lumMod val="20000"/>
                    <a:lumOff val="80000"/>
                  </a:schemeClr>
                </a:solidFill>
                <a:latin typeface="Book Antiqua" pitchFamily="18" charset="0"/>
              </a:rPr>
              <a:t>   </a:t>
            </a:r>
            <a:r>
              <a:rPr lang="en-US" b="1" dirty="0" err="1" smtClean="0">
                <a:solidFill>
                  <a:schemeClr val="bg1">
                    <a:lumMod val="20000"/>
                    <a:lumOff val="80000"/>
                  </a:schemeClr>
                </a:solidFill>
                <a:latin typeface="Book Antiqua" pitchFamily="18" charset="0"/>
              </a:rPr>
              <a:t>e.g</a:t>
            </a:r>
            <a:r>
              <a:rPr lang="en-US" b="1" dirty="0" smtClean="0">
                <a:solidFill>
                  <a:schemeClr val="bg1">
                    <a:lumMod val="20000"/>
                    <a:lumOff val="80000"/>
                  </a:schemeClr>
                </a:solidFill>
                <a:latin typeface="Book Antiqua" pitchFamily="18" charset="0"/>
              </a:rPr>
              <a:t> </a:t>
            </a:r>
            <a:r>
              <a:rPr lang="en-US" dirty="0" smtClean="0">
                <a:solidFill>
                  <a:schemeClr val="bg1">
                    <a:lumMod val="20000"/>
                    <a:lumOff val="80000"/>
                  </a:schemeClr>
                </a:solidFill>
                <a:latin typeface="Book Antiqua" pitchFamily="18" charset="0"/>
              </a:rPr>
              <a:t>steroids , immunosuppressant, antibiotics and contraceptive </a:t>
            </a:r>
            <a:r>
              <a:rPr lang="en-US" dirty="0" smtClean="0">
                <a:solidFill>
                  <a:schemeClr val="bg1">
                    <a:lumMod val="20000"/>
                    <a:lumOff val="80000"/>
                  </a:schemeClr>
                </a:solidFill>
                <a:latin typeface="Book Antiqua" pitchFamily="18" charset="0"/>
              </a:rPr>
              <a:t>pills </a:t>
            </a:r>
            <a:r>
              <a:rPr lang="en-US" sz="1600" dirty="0" smtClean="0">
                <a:solidFill>
                  <a:schemeClr val="bg1">
                    <a:lumMod val="20000"/>
                    <a:lumOff val="80000"/>
                  </a:schemeClr>
                </a:solidFill>
                <a:latin typeface="Book Antiqua" pitchFamily="18" charset="0"/>
              </a:rPr>
              <a:t>DVT and PE </a:t>
            </a:r>
            <a:endParaRPr lang="en-US" dirty="0" smtClean="0">
              <a:solidFill>
                <a:schemeClr val="bg1">
                  <a:lumMod val="20000"/>
                  <a:lumOff val="80000"/>
                </a:schemeClr>
              </a:solidFill>
              <a:latin typeface="Book Antiqua" pitchFamily="18" charset="0"/>
            </a:endParaRPr>
          </a:p>
          <a:p>
            <a:pPr eaLnBrk="1" hangingPunct="1">
              <a:buClr>
                <a:srgbClr val="66FFFF"/>
              </a:buClr>
              <a:buFont typeface="Arial" charset="0"/>
              <a:buNone/>
              <a:defRPr/>
            </a:pPr>
            <a:endParaRPr lang="en-US" sz="1200" b="1" dirty="0" smtClean="0">
              <a:solidFill>
                <a:schemeClr val="bg1">
                  <a:lumMod val="20000"/>
                  <a:lumOff val="80000"/>
                </a:schemeClr>
              </a:solidFill>
              <a:latin typeface="Book Antiqua" pitchFamily="18" charset="0"/>
            </a:endParaRPr>
          </a:p>
          <a:p>
            <a:pPr eaLnBrk="1" hangingPunct="1">
              <a:buClr>
                <a:srgbClr val="66FFFF"/>
              </a:buClr>
              <a:defRPr/>
            </a:pPr>
            <a:r>
              <a:rPr lang="en-US" b="1" dirty="0" smtClean="0">
                <a:solidFill>
                  <a:schemeClr val="bg1">
                    <a:lumMod val="20000"/>
                    <a:lumOff val="80000"/>
                  </a:schemeClr>
                </a:solidFill>
                <a:latin typeface="Book Antiqua" pitchFamily="18" charset="0"/>
              </a:rPr>
              <a:t>Blood transfusion</a:t>
            </a:r>
          </a:p>
          <a:p>
            <a:pPr eaLnBrk="1" hangingPunct="1">
              <a:buFont typeface="Arial" charset="0"/>
              <a:buNone/>
              <a:defRPr/>
            </a:pPr>
            <a:endParaRPr lang="en-US" sz="800" b="1" dirty="0" smtClean="0">
              <a:solidFill>
                <a:srgbClr val="FFFF00"/>
              </a:solidFill>
              <a:latin typeface="Book Antiqua" pitchFamily="18" charset="0"/>
            </a:endParaRPr>
          </a:p>
          <a:p>
            <a:pPr eaLnBrk="1" hangingPunct="1">
              <a:buFont typeface="Arial" charset="0"/>
              <a:buNone/>
              <a:defRPr/>
            </a:pPr>
            <a:endParaRPr lang="en-US" dirty="0" smtClean="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smtClean="0">
                <a:solidFill>
                  <a:schemeClr val="accent2"/>
                </a:solidFill>
              </a:rPr>
              <a:t>Anesthesia risk factors</a:t>
            </a:r>
          </a:p>
        </p:txBody>
      </p:sp>
      <p:sp>
        <p:nvSpPr>
          <p:cNvPr id="9219" name="Content Placeholder 2"/>
          <p:cNvSpPr>
            <a:spLocks noGrp="1"/>
          </p:cNvSpPr>
          <p:nvPr>
            <p:ph idx="1"/>
          </p:nvPr>
        </p:nvSpPr>
        <p:spPr>
          <a:xfrm>
            <a:off x="1785938" y="2071688"/>
            <a:ext cx="6900862" cy="4252912"/>
          </a:xfrm>
        </p:spPr>
        <p:txBody>
          <a:bodyPr/>
          <a:lstStyle/>
          <a:p>
            <a:pPr eaLnBrk="1" hangingPunct="1">
              <a:lnSpc>
                <a:spcPct val="90000"/>
              </a:lnSpc>
              <a:defRPr/>
            </a:pPr>
            <a:r>
              <a:rPr lang="en-US" b="1" dirty="0" smtClean="0">
                <a:solidFill>
                  <a:schemeClr val="bg1">
                    <a:lumMod val="20000"/>
                    <a:lumOff val="80000"/>
                  </a:schemeClr>
                </a:solidFill>
              </a:rPr>
              <a:t>Anaphylactic reactions to medications, injury during laryngoscopy, neuropathy from </a:t>
            </a:r>
            <a:r>
              <a:rPr lang="en-US" b="1" dirty="0" smtClean="0">
                <a:solidFill>
                  <a:schemeClr val="bg1">
                    <a:lumMod val="20000"/>
                    <a:lumOff val="80000"/>
                  </a:schemeClr>
                </a:solidFill>
              </a:rPr>
              <a:t>positioning </a:t>
            </a:r>
            <a:r>
              <a:rPr lang="en-US" sz="1600" b="1" dirty="0" smtClean="0">
                <a:solidFill>
                  <a:srgbClr val="FF0000"/>
                </a:solidFill>
              </a:rPr>
              <a:t>stretch the patient surgery. </a:t>
            </a:r>
            <a:endParaRPr lang="en-US" b="1" dirty="0" smtClean="0">
              <a:solidFill>
                <a:schemeClr val="bg1">
                  <a:lumMod val="20000"/>
                  <a:lumOff val="80000"/>
                </a:schemeClr>
              </a:solidFill>
            </a:endParaRPr>
          </a:p>
          <a:p>
            <a:pPr eaLnBrk="1" hangingPunct="1">
              <a:lnSpc>
                <a:spcPct val="90000"/>
              </a:lnSpc>
              <a:defRPr/>
            </a:pPr>
            <a:r>
              <a:rPr lang="en-US" b="1" dirty="0" smtClean="0">
                <a:solidFill>
                  <a:schemeClr val="bg1">
                    <a:lumMod val="20000"/>
                    <a:lumOff val="80000"/>
                  </a:schemeClr>
                </a:solidFill>
              </a:rPr>
              <a:t>Even spinal/epidural carries risk: inadequate, need to convert to general, </a:t>
            </a:r>
            <a:r>
              <a:rPr lang="en-US" b="1" dirty="0" err="1" smtClean="0">
                <a:solidFill>
                  <a:schemeClr val="bg1">
                    <a:lumMod val="20000"/>
                    <a:lumOff val="80000"/>
                  </a:schemeClr>
                </a:solidFill>
              </a:rPr>
              <a:t>sympathectomy</a:t>
            </a:r>
            <a:r>
              <a:rPr lang="en-US" b="1" dirty="0" smtClean="0">
                <a:solidFill>
                  <a:schemeClr val="bg1">
                    <a:lumMod val="20000"/>
                    <a:lumOff val="80000"/>
                  </a:schemeClr>
                </a:solidFill>
              </a:rPr>
              <a:t> with vasodilation, </a:t>
            </a:r>
            <a:r>
              <a:rPr lang="en-US" b="1" dirty="0" err="1" smtClean="0">
                <a:solidFill>
                  <a:schemeClr val="bg1">
                    <a:lumMod val="20000"/>
                    <a:lumOff val="80000"/>
                  </a:schemeClr>
                </a:solidFill>
              </a:rPr>
              <a:t>etc</a:t>
            </a:r>
            <a:r>
              <a:rPr lang="en-US" b="1" dirty="0" smtClean="0">
                <a:solidFill>
                  <a:schemeClr val="bg1">
                    <a:lumMod val="20000"/>
                    <a:lumOff val="80000"/>
                  </a:schemeClr>
                </a:solidFill>
              </a:rPr>
              <a:t> </a:t>
            </a:r>
            <a:r>
              <a:rPr lang="en-US" sz="1600" b="1" dirty="0" smtClean="0">
                <a:solidFill>
                  <a:srgbClr val="FF0000"/>
                </a:solidFill>
              </a:rPr>
              <a:t>excess vasodilation the patient may go into neurogenic shock.</a:t>
            </a:r>
            <a:endParaRPr lang="en-US" b="1" dirty="0" smtClean="0">
              <a:solidFill>
                <a:schemeClr val="bg1">
                  <a:lumMod val="20000"/>
                  <a:lumOff val="80000"/>
                </a:schemeClr>
              </a:solidFill>
            </a:endParaRPr>
          </a:p>
          <a:p>
            <a:pPr eaLnBrk="1" hangingPunct="1">
              <a:buFont typeface="Arial" charset="0"/>
              <a:buNone/>
              <a:defRPr/>
            </a:pPr>
            <a:endParaRPr lang="en-US" b="1" dirty="0" smtClean="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WordArt 4"/>
          <p:cNvSpPr>
            <a:spLocks noChangeArrowheads="1" noChangeShapeType="1" noTextEdit="1"/>
          </p:cNvSpPr>
          <p:nvPr/>
        </p:nvSpPr>
        <p:spPr bwMode="auto">
          <a:xfrm>
            <a:off x="1547813" y="404664"/>
            <a:ext cx="7200651" cy="936104"/>
          </a:xfrm>
          <a:prstGeom prst="rect">
            <a:avLst/>
          </a:prstGeom>
        </p:spPr>
        <p:txBody>
          <a:bodyPr wrap="none" fromWordArt="1">
            <a:prstTxWarp prst="textPlain">
              <a:avLst>
                <a:gd name="adj" fmla="val 48890"/>
              </a:avLst>
            </a:prstTxWarp>
          </a:bodyPr>
          <a:lstStyle/>
          <a:p>
            <a:pPr algn="ctr"/>
            <a:r>
              <a:rPr lang="en-US" sz="3600" b="1" kern="10" dirty="0">
                <a:ln w="38100">
                  <a:solidFill>
                    <a:srgbClr val="000000"/>
                  </a:solidFill>
                  <a:miter lim="800000"/>
                  <a:headEnd/>
                  <a:tailEnd/>
                </a:ln>
                <a:gradFill rotWithShape="1">
                  <a:gsLst>
                    <a:gs pos="0">
                      <a:srgbClr val="FF99FF"/>
                    </a:gs>
                    <a:gs pos="100000">
                      <a:schemeClr val="accent1"/>
                    </a:gs>
                  </a:gsLst>
                  <a:lin ang="5400000" scaled="1"/>
                </a:gradFill>
                <a:effectLst>
                  <a:outerShdw dist="63500" dir="2212194" algn="ctr" rotWithShape="0">
                    <a:srgbClr val="00FFFF"/>
                  </a:outerShdw>
                </a:effectLst>
                <a:latin typeface="Impact"/>
              </a:rPr>
              <a:t>TYPES OF PATHOLOGY:</a:t>
            </a:r>
            <a:endParaRPr lang="x-none" sz="3600" b="1" kern="10" dirty="0">
              <a:ln w="38100">
                <a:solidFill>
                  <a:srgbClr val="000000"/>
                </a:solidFill>
                <a:miter lim="800000"/>
                <a:headEnd/>
                <a:tailEnd/>
              </a:ln>
              <a:gradFill rotWithShape="1">
                <a:gsLst>
                  <a:gs pos="0">
                    <a:srgbClr val="FF99FF"/>
                  </a:gs>
                  <a:gs pos="100000">
                    <a:schemeClr val="accent1"/>
                  </a:gs>
                </a:gsLst>
                <a:lin ang="5400000" scaled="1"/>
              </a:gradFill>
              <a:effectLst>
                <a:outerShdw dist="63500" dir="2212194" algn="ctr" rotWithShape="0">
                  <a:srgbClr val="00FFFF"/>
                </a:outerShdw>
              </a:effectLst>
              <a:latin typeface="Impact"/>
            </a:endParaRPr>
          </a:p>
        </p:txBody>
      </p:sp>
      <p:sp>
        <p:nvSpPr>
          <p:cNvPr id="15365" name="Rectangle 5"/>
          <p:cNvSpPr>
            <a:spLocks noGrp="1" noChangeArrowheads="1"/>
          </p:cNvSpPr>
          <p:nvPr>
            <p:ph type="body" idx="1"/>
          </p:nvPr>
        </p:nvSpPr>
        <p:spPr>
          <a:xfrm>
            <a:off x="2051050" y="1412776"/>
            <a:ext cx="5976938" cy="2592289"/>
          </a:xfrm>
          <a:effectLst>
            <a:outerShdw dist="17961" dir="2700000" algn="ctr" rotWithShape="0">
              <a:srgbClr val="FF00FF"/>
            </a:outerShdw>
          </a:effectLst>
        </p:spPr>
        <p:txBody>
          <a:bodyPr/>
          <a:lstStyle/>
          <a:p>
            <a:pPr algn="just" eaLnBrk="1" hangingPunct="1">
              <a:buFont typeface="Wingdings" pitchFamily="2" charset="2"/>
              <a:buNone/>
              <a:defRPr/>
            </a:pPr>
            <a:r>
              <a:rPr lang="en-US" sz="800" b="1" dirty="0" smtClean="0">
                <a:latin typeface="Book Antiqua" pitchFamily="18" charset="0"/>
              </a:rPr>
              <a:t>		</a:t>
            </a:r>
            <a:endParaRPr lang="en-US" sz="800" b="1" dirty="0" smtClean="0">
              <a:latin typeface="Bangle" pitchFamily="2" charset="0"/>
            </a:endParaRPr>
          </a:p>
          <a:p>
            <a:pPr algn="just" eaLnBrk="1" hangingPunct="1">
              <a:buClr>
                <a:srgbClr val="66FFFF"/>
              </a:buClr>
              <a:defRPr/>
            </a:pPr>
            <a:r>
              <a:rPr lang="en-US" sz="3400" b="1" dirty="0" smtClean="0">
                <a:solidFill>
                  <a:srgbClr val="FFFF00"/>
                </a:solidFill>
                <a:latin typeface="Book Antiqua" pitchFamily="18" charset="0"/>
              </a:rPr>
              <a:t>Obstructive </a:t>
            </a:r>
            <a:r>
              <a:rPr lang="en-US" sz="3400" b="1" dirty="0" smtClean="0">
                <a:solidFill>
                  <a:srgbClr val="FFFF00"/>
                </a:solidFill>
                <a:latin typeface="Book Antiqua" pitchFamily="18" charset="0"/>
              </a:rPr>
              <a:t>Jaundice. </a:t>
            </a:r>
            <a:r>
              <a:rPr lang="en-US" sz="1600" b="1" dirty="0" smtClean="0">
                <a:solidFill>
                  <a:srgbClr val="FF0000"/>
                </a:solidFill>
                <a:latin typeface="Book Antiqua" pitchFamily="18" charset="0"/>
              </a:rPr>
              <a:t>Coagulation will be less therefore bleeding and hematoma.  Wound healing will be prolonged. And metabolism is also affected so must make sure that the patient is well nourished. Renal failure and kidney failure. Metabolism of drugs is another problem. Must rehydrate them, build them up and treat the underlying cause. Ex: ERCP to remove stones. </a:t>
            </a:r>
            <a:endParaRPr lang="en-US" sz="3400" b="1" dirty="0" smtClean="0">
              <a:solidFill>
                <a:srgbClr val="FFFF00"/>
              </a:solidFill>
              <a:latin typeface="Book Antiqua" pitchFamily="18" charset="0"/>
            </a:endParaRPr>
          </a:p>
          <a:p>
            <a:pPr algn="just" eaLnBrk="1" hangingPunct="1">
              <a:buClr>
                <a:srgbClr val="66FFFF"/>
              </a:buClr>
              <a:buFont typeface="Wingdings" pitchFamily="2" charset="2"/>
              <a:buNone/>
              <a:defRPr/>
            </a:pPr>
            <a:endParaRPr lang="en-US" sz="1800" b="1" dirty="0" smtClean="0">
              <a:solidFill>
                <a:srgbClr val="FFFF00"/>
              </a:solidFill>
              <a:latin typeface="Book Antiqua" pitchFamily="18" charset="0"/>
            </a:endParaRPr>
          </a:p>
          <a:p>
            <a:pPr algn="just" eaLnBrk="1" hangingPunct="1">
              <a:buClr>
                <a:srgbClr val="66FFFF"/>
              </a:buClr>
              <a:defRPr/>
            </a:pPr>
            <a:r>
              <a:rPr lang="en-US" sz="3400" b="1" dirty="0" smtClean="0">
                <a:solidFill>
                  <a:srgbClr val="FFFF00"/>
                </a:solidFill>
                <a:latin typeface="Book Antiqua" pitchFamily="18" charset="0"/>
              </a:rPr>
              <a:t>Neoplastic </a:t>
            </a:r>
            <a:r>
              <a:rPr lang="en-US" sz="3400" b="1" dirty="0" smtClean="0">
                <a:solidFill>
                  <a:srgbClr val="FFFF00"/>
                </a:solidFill>
                <a:latin typeface="Book Antiqua" pitchFamily="18" charset="0"/>
              </a:rPr>
              <a:t>Diseases. </a:t>
            </a:r>
            <a:r>
              <a:rPr lang="en-US" sz="1600" b="1" dirty="0" smtClean="0">
                <a:solidFill>
                  <a:srgbClr val="FF0000"/>
                </a:solidFill>
                <a:latin typeface="Book Antiqua" pitchFamily="18" charset="0"/>
              </a:rPr>
              <a:t>More liable to get DVT, poor wound healing , pulmonary embolism because blood is viscous.  </a:t>
            </a:r>
            <a:r>
              <a:rPr lang="en-US" sz="3400" b="1" dirty="0" smtClean="0">
                <a:solidFill>
                  <a:srgbClr val="FFFF00"/>
                </a:solidFill>
                <a:latin typeface="Book Antiqua" pitchFamily="18" charset="0"/>
              </a:rPr>
              <a:t> </a:t>
            </a:r>
          </a:p>
          <a:p>
            <a:pPr algn="just" eaLnBrk="1" hangingPunct="1">
              <a:buClr>
                <a:srgbClr val="66FFFF"/>
              </a:buClr>
              <a:defRPr/>
            </a:pPr>
            <a:endParaRPr lang="en-US" sz="3400" b="1" dirty="0">
              <a:solidFill>
                <a:srgbClr val="FFFF00"/>
              </a:solidFill>
              <a:latin typeface="Book Antiqua" pitchFamily="18" charset="0"/>
            </a:endParaRPr>
          </a:p>
          <a:p>
            <a:pPr algn="just" eaLnBrk="1" hangingPunct="1">
              <a:buClr>
                <a:srgbClr val="66FFFF"/>
              </a:buClr>
              <a:defRPr/>
            </a:pPr>
            <a:r>
              <a:rPr lang="en-US" sz="1600" b="1" dirty="0" smtClean="0">
                <a:solidFill>
                  <a:srgbClr val="FF0000"/>
                </a:solidFill>
                <a:latin typeface="Book Antiqua" pitchFamily="18" charset="0"/>
              </a:rPr>
              <a:t>Patients with these pathologies are more prone to complications </a:t>
            </a:r>
            <a:endParaRPr lang="en-US" sz="1600" b="1" dirty="0" smtClean="0">
              <a:solidFill>
                <a:srgbClr val="FF0000"/>
              </a:solidFill>
              <a:latin typeface="Book Antiqua" pitchFamily="18" charset="0"/>
            </a:endParaRPr>
          </a:p>
          <a:p>
            <a:pPr algn="just" eaLnBrk="1" hangingPunct="1">
              <a:buClr>
                <a:srgbClr val="66FFFF"/>
              </a:buClr>
              <a:buFont typeface="Wingdings" pitchFamily="2" charset="2"/>
              <a:buNone/>
              <a:defRPr/>
            </a:pPr>
            <a:endParaRPr lang="en-US" dirty="0" smtClean="0">
              <a:solidFill>
                <a:srgbClr val="FFFF00"/>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ppt_x</p:attrName>
                                        </p:attrNameLst>
                                      </p:cBhvr>
                                      <p:tavLst>
                                        <p:tav tm="0">
                                          <p:val>
                                            <p:strVal val="#ppt_x-.2"/>
                                          </p:val>
                                        </p:tav>
                                        <p:tav tm="100000">
                                          <p:val>
                                            <p:strVal val="#ppt_x"/>
                                          </p:val>
                                        </p:tav>
                                      </p:tavLst>
                                    </p:anim>
                                    <p:anim calcmode="lin" valueType="num">
                                      <p:cBhvr>
                                        <p:cTn id="8" dur="1000" fill="hold"/>
                                        <p:tgtEl>
                                          <p:spTgt spid="153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4"/>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15365">
                                            <p:txEl>
                                              <p:pRg st="0" end="0"/>
                                            </p:txEl>
                                          </p:spTgt>
                                        </p:tgtEl>
                                        <p:attrNameLst>
                                          <p:attrName>style.visibility</p:attrName>
                                        </p:attrNameLst>
                                      </p:cBhvr>
                                      <p:to>
                                        <p:strVal val="visible"/>
                                      </p:to>
                                    </p:set>
                                    <p:animEffect transition="in" filter="slide(fromBottom)">
                                      <p:cBhvr>
                                        <p:cTn id="13" dur="1000"/>
                                        <p:tgtEl>
                                          <p:spTgt spid="15365">
                                            <p:txEl>
                                              <p:pRg st="0" end="0"/>
                                            </p:txEl>
                                          </p:spTgt>
                                        </p:tgtEl>
                                      </p:cBhvr>
                                    </p:animEffect>
                                  </p:childTnLst>
                                </p:cTn>
                              </p:par>
                            </p:childTnLst>
                          </p:cTn>
                        </p:par>
                        <p:par>
                          <p:cTn id="14" fill="hold">
                            <p:stCondLst>
                              <p:cond delay="2000"/>
                            </p:stCondLst>
                            <p:childTnLst>
                              <p:par>
                                <p:cTn id="15" presetID="12" presetClass="entr" presetSubtype="4" fill="hold" grpId="0" nodeType="afterEffect">
                                  <p:stCondLst>
                                    <p:cond delay="0"/>
                                  </p:stCondLst>
                                  <p:childTnLst>
                                    <p:set>
                                      <p:cBhvr>
                                        <p:cTn id="16" dur="1" fill="hold">
                                          <p:stCondLst>
                                            <p:cond delay="0"/>
                                          </p:stCondLst>
                                        </p:cTn>
                                        <p:tgtEl>
                                          <p:spTgt spid="15365">
                                            <p:txEl>
                                              <p:pRg st="1" end="1"/>
                                            </p:txEl>
                                          </p:spTgt>
                                        </p:tgtEl>
                                        <p:attrNameLst>
                                          <p:attrName>style.visibility</p:attrName>
                                        </p:attrNameLst>
                                      </p:cBhvr>
                                      <p:to>
                                        <p:strVal val="visible"/>
                                      </p:to>
                                    </p:set>
                                    <p:animEffect transition="in" filter="slide(fromBottom)">
                                      <p:cBhvr>
                                        <p:cTn id="17" dur="1000"/>
                                        <p:tgtEl>
                                          <p:spTgt spid="15365">
                                            <p:txEl>
                                              <p:pRg st="1" end="1"/>
                                            </p:txEl>
                                          </p:spTgt>
                                        </p:tgtEl>
                                      </p:cBhvr>
                                    </p:animEffect>
                                  </p:childTnLst>
                                </p:cTn>
                              </p:par>
                            </p:childTnLst>
                          </p:cTn>
                        </p:par>
                        <p:par>
                          <p:cTn id="18" fill="hold">
                            <p:stCondLst>
                              <p:cond delay="3000"/>
                            </p:stCondLst>
                            <p:childTnLst>
                              <p:par>
                                <p:cTn id="19" presetID="12" presetClass="entr" presetSubtype="4" fill="hold" grpId="0" nodeType="afterEffect">
                                  <p:stCondLst>
                                    <p:cond delay="0"/>
                                  </p:stCondLst>
                                  <p:childTnLst>
                                    <p:set>
                                      <p:cBhvr>
                                        <p:cTn id="20" dur="1" fill="hold">
                                          <p:stCondLst>
                                            <p:cond delay="0"/>
                                          </p:stCondLst>
                                        </p:cTn>
                                        <p:tgtEl>
                                          <p:spTgt spid="15365">
                                            <p:txEl>
                                              <p:pRg st="3" end="3"/>
                                            </p:txEl>
                                          </p:spTgt>
                                        </p:tgtEl>
                                        <p:attrNameLst>
                                          <p:attrName>style.visibility</p:attrName>
                                        </p:attrNameLst>
                                      </p:cBhvr>
                                      <p:to>
                                        <p:strVal val="visible"/>
                                      </p:to>
                                    </p:set>
                                    <p:animEffect transition="in" filter="slide(fromBottom)">
                                      <p:cBhvr>
                                        <p:cTn id="21" dur="1000"/>
                                        <p:tgtEl>
                                          <p:spTgt spid="1536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15365">
                                            <p:txEl>
                                              <p:pRg st="5" end="5"/>
                                            </p:txEl>
                                          </p:spTgt>
                                        </p:tgtEl>
                                        <p:attrNameLst>
                                          <p:attrName>style.visibility</p:attrName>
                                        </p:attrNameLst>
                                      </p:cBhvr>
                                      <p:to>
                                        <p:strVal val="visible"/>
                                      </p:to>
                                    </p:set>
                                    <p:animEffect transition="in" filter="slide(fromBottom)">
                                      <p:cBhvr>
                                        <p:cTn id="26" dur="1000"/>
                                        <p:tgtEl>
                                          <p:spTgt spid="153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WordArt 4"/>
          <p:cNvSpPr>
            <a:spLocks noChangeArrowheads="1" noChangeShapeType="1" noTextEdit="1"/>
          </p:cNvSpPr>
          <p:nvPr/>
        </p:nvSpPr>
        <p:spPr bwMode="auto">
          <a:xfrm>
            <a:off x="1547813" y="1341438"/>
            <a:ext cx="7239000" cy="609600"/>
          </a:xfrm>
          <a:prstGeom prst="rect">
            <a:avLst/>
          </a:prstGeom>
        </p:spPr>
        <p:txBody>
          <a:bodyPr wrap="none" fromWordArt="1">
            <a:prstTxWarp prst="textPlain">
              <a:avLst>
                <a:gd name="adj" fmla="val 50000"/>
              </a:avLst>
            </a:prstTxWarp>
          </a:bodyPr>
          <a:lstStyle/>
          <a:p>
            <a:pPr algn="ctr"/>
            <a:r>
              <a:rPr lang="en-US" sz="3600" b="1" kern="10">
                <a:ln w="38100">
                  <a:solidFill>
                    <a:srgbClr val="000000"/>
                  </a:solidFill>
                  <a:miter lim="800000"/>
                  <a:headEnd/>
                  <a:tailEnd/>
                </a:ln>
                <a:gradFill rotWithShape="1">
                  <a:gsLst>
                    <a:gs pos="0">
                      <a:srgbClr val="FF99FF"/>
                    </a:gs>
                    <a:gs pos="100000">
                      <a:schemeClr val="accent1"/>
                    </a:gs>
                  </a:gsLst>
                  <a:lin ang="5400000" scaled="1"/>
                </a:gradFill>
                <a:effectLst>
                  <a:outerShdw dist="63500" dir="2212194" algn="ctr" rotWithShape="0">
                    <a:srgbClr val="00FFFF"/>
                  </a:outerShdw>
                </a:effectLst>
                <a:latin typeface="Impact"/>
              </a:rPr>
              <a:t>TYPES OF SURGERY:</a:t>
            </a:r>
            <a:endParaRPr lang="x-none" sz="3600" b="1" kern="10">
              <a:ln w="38100">
                <a:solidFill>
                  <a:srgbClr val="000000"/>
                </a:solidFill>
                <a:miter lim="800000"/>
                <a:headEnd/>
                <a:tailEnd/>
              </a:ln>
              <a:gradFill rotWithShape="1">
                <a:gsLst>
                  <a:gs pos="0">
                    <a:srgbClr val="FF99FF"/>
                  </a:gs>
                  <a:gs pos="100000">
                    <a:schemeClr val="accent1"/>
                  </a:gs>
                </a:gsLst>
                <a:lin ang="5400000" scaled="1"/>
              </a:gradFill>
              <a:effectLst>
                <a:outerShdw dist="63500" dir="2212194" algn="ctr" rotWithShape="0">
                  <a:srgbClr val="00FFFF"/>
                </a:outerShdw>
              </a:effectLst>
              <a:latin typeface="Impact"/>
            </a:endParaRPr>
          </a:p>
        </p:txBody>
      </p:sp>
      <p:sp>
        <p:nvSpPr>
          <p:cNvPr id="17413" name="Rectangle 5"/>
          <p:cNvSpPr>
            <a:spLocks noGrp="1" noChangeArrowheads="1"/>
          </p:cNvSpPr>
          <p:nvPr>
            <p:ph type="body" idx="1"/>
          </p:nvPr>
        </p:nvSpPr>
        <p:spPr>
          <a:xfrm>
            <a:off x="1692275" y="1989138"/>
            <a:ext cx="6781800" cy="4391025"/>
          </a:xfrm>
          <a:effectLst>
            <a:outerShdw dist="17961" dir="2700000" algn="ctr" rotWithShape="0">
              <a:srgbClr val="FF00FF"/>
            </a:outerShdw>
          </a:effectLst>
        </p:spPr>
        <p:txBody>
          <a:bodyPr/>
          <a:lstStyle/>
          <a:p>
            <a:pPr algn="just" eaLnBrk="1" hangingPunct="1">
              <a:lnSpc>
                <a:spcPct val="90000"/>
              </a:lnSpc>
              <a:buFont typeface="Wingdings" pitchFamily="2" charset="2"/>
              <a:buNone/>
              <a:defRPr/>
            </a:pPr>
            <a:r>
              <a:rPr lang="en-US" sz="1400" b="1" dirty="0" smtClean="0">
                <a:latin typeface="Book Antiqua" pitchFamily="18" charset="0"/>
              </a:rPr>
              <a:t>	</a:t>
            </a:r>
          </a:p>
          <a:p>
            <a:pPr algn="just" eaLnBrk="1" hangingPunct="1">
              <a:lnSpc>
                <a:spcPct val="90000"/>
              </a:lnSpc>
              <a:buClr>
                <a:srgbClr val="66FFFF"/>
              </a:buClr>
              <a:defRPr/>
            </a:pPr>
            <a:r>
              <a:rPr lang="en-US" sz="3400" b="1" dirty="0" smtClean="0">
                <a:solidFill>
                  <a:srgbClr val="FFFF00"/>
                </a:solidFill>
                <a:latin typeface="Book Antiqua" pitchFamily="18" charset="0"/>
              </a:rPr>
              <a:t>Minimally Invasive </a:t>
            </a:r>
            <a:r>
              <a:rPr lang="en-US" sz="3400" b="1" dirty="0" smtClean="0">
                <a:solidFill>
                  <a:srgbClr val="FFFF00"/>
                </a:solidFill>
                <a:latin typeface="Book Antiqua" pitchFamily="18" charset="0"/>
              </a:rPr>
              <a:t>Surgery </a:t>
            </a:r>
            <a:r>
              <a:rPr lang="en-US" sz="1600" b="1" dirty="0" err="1" smtClean="0">
                <a:solidFill>
                  <a:srgbClr val="FF0000"/>
                </a:solidFill>
                <a:latin typeface="Book Antiqua" pitchFamily="18" charset="0"/>
              </a:rPr>
              <a:t>laproscopic</a:t>
            </a:r>
            <a:r>
              <a:rPr lang="en-US" sz="1600" b="1" dirty="0" smtClean="0">
                <a:solidFill>
                  <a:srgbClr val="FF0000"/>
                </a:solidFill>
                <a:latin typeface="Book Antiqua" pitchFamily="18" charset="0"/>
              </a:rPr>
              <a:t>. Less complication than open technique. </a:t>
            </a:r>
            <a:endParaRPr lang="en-US" sz="3400" b="1" dirty="0" smtClean="0">
              <a:solidFill>
                <a:srgbClr val="FFFF00"/>
              </a:solidFill>
              <a:latin typeface="Book Antiqua" pitchFamily="18" charset="0"/>
            </a:endParaRPr>
          </a:p>
          <a:p>
            <a:pPr algn="just" eaLnBrk="1" hangingPunct="1">
              <a:lnSpc>
                <a:spcPct val="90000"/>
              </a:lnSpc>
              <a:buClr>
                <a:srgbClr val="66FFFF"/>
              </a:buClr>
              <a:buFont typeface="Wingdings" pitchFamily="2" charset="2"/>
              <a:buNone/>
              <a:defRPr/>
            </a:pPr>
            <a:endParaRPr lang="en-US" sz="900" b="1" dirty="0" smtClean="0">
              <a:solidFill>
                <a:srgbClr val="FFFF00"/>
              </a:solidFill>
              <a:latin typeface="Book Antiqua" pitchFamily="18" charset="0"/>
            </a:endParaRPr>
          </a:p>
          <a:p>
            <a:pPr algn="just" eaLnBrk="1" hangingPunct="1">
              <a:lnSpc>
                <a:spcPct val="90000"/>
              </a:lnSpc>
              <a:buClr>
                <a:srgbClr val="66FFFF"/>
              </a:buClr>
              <a:defRPr/>
            </a:pPr>
            <a:r>
              <a:rPr lang="en-US" sz="3400" b="1" dirty="0" smtClean="0">
                <a:solidFill>
                  <a:srgbClr val="FFFF00"/>
                </a:solidFill>
                <a:latin typeface="Book Antiqua" pitchFamily="18" charset="0"/>
              </a:rPr>
              <a:t>Orthopedic </a:t>
            </a:r>
            <a:r>
              <a:rPr lang="en-US" sz="3400" b="1" dirty="0" smtClean="0">
                <a:solidFill>
                  <a:srgbClr val="FFFF00"/>
                </a:solidFill>
                <a:latin typeface="Book Antiqua" pitchFamily="18" charset="0"/>
              </a:rPr>
              <a:t>Surgery </a:t>
            </a:r>
            <a:r>
              <a:rPr lang="en-US" sz="1600" b="1" dirty="0" smtClean="0">
                <a:solidFill>
                  <a:srgbClr val="FF0000"/>
                </a:solidFill>
                <a:latin typeface="Book Antiqua" pitchFamily="18" charset="0"/>
              </a:rPr>
              <a:t>most DVT happen in these types of surgeries due to prolonged rest. Major nerves and blood vessels. </a:t>
            </a:r>
            <a:endParaRPr lang="en-US" sz="3400" b="1" dirty="0" smtClean="0">
              <a:solidFill>
                <a:srgbClr val="FFFF00"/>
              </a:solidFill>
              <a:latin typeface="Book Antiqua" pitchFamily="18" charset="0"/>
            </a:endParaRPr>
          </a:p>
          <a:p>
            <a:pPr algn="just" eaLnBrk="1" hangingPunct="1">
              <a:lnSpc>
                <a:spcPct val="90000"/>
              </a:lnSpc>
              <a:buClr>
                <a:srgbClr val="66FFFF"/>
              </a:buClr>
              <a:buFont typeface="Wingdings" pitchFamily="2" charset="2"/>
              <a:buNone/>
              <a:defRPr/>
            </a:pPr>
            <a:endParaRPr lang="en-US" sz="800" b="1" dirty="0" smtClean="0">
              <a:solidFill>
                <a:srgbClr val="FFFF00"/>
              </a:solidFill>
              <a:latin typeface="Book Antiqua" pitchFamily="18" charset="0"/>
            </a:endParaRPr>
          </a:p>
          <a:p>
            <a:pPr algn="just" eaLnBrk="1" hangingPunct="1">
              <a:lnSpc>
                <a:spcPct val="90000"/>
              </a:lnSpc>
              <a:buClr>
                <a:srgbClr val="66FFFF"/>
              </a:buClr>
              <a:defRPr/>
            </a:pPr>
            <a:r>
              <a:rPr lang="en-US" sz="3400" b="1" dirty="0" err="1" smtClean="0">
                <a:solidFill>
                  <a:srgbClr val="FFFF00"/>
                </a:solidFill>
                <a:latin typeface="Book Antiqua" pitchFamily="18" charset="0"/>
              </a:rPr>
              <a:t>Gynaecology</a:t>
            </a:r>
            <a:r>
              <a:rPr lang="en-US" sz="1600" b="1" dirty="0">
                <a:solidFill>
                  <a:srgbClr val="FF0000"/>
                </a:solidFill>
                <a:latin typeface="Book Antiqua" pitchFamily="18" charset="0"/>
              </a:rPr>
              <a:t> </a:t>
            </a:r>
            <a:r>
              <a:rPr lang="en-US" sz="1600" b="1" dirty="0" smtClean="0">
                <a:solidFill>
                  <a:srgbClr val="FF0000"/>
                </a:solidFill>
                <a:latin typeface="Book Antiqua" pitchFamily="18" charset="0"/>
              </a:rPr>
              <a:t>bowel obstruction and major blood vessels.  </a:t>
            </a:r>
            <a:endParaRPr lang="en-US" sz="3400" b="1" dirty="0" smtClean="0">
              <a:solidFill>
                <a:srgbClr val="FFFF00"/>
              </a:solidFill>
              <a:latin typeface="Book Antiqua" pitchFamily="18" charset="0"/>
            </a:endParaRPr>
          </a:p>
          <a:p>
            <a:pPr algn="just" eaLnBrk="1" hangingPunct="1">
              <a:lnSpc>
                <a:spcPct val="90000"/>
              </a:lnSpc>
              <a:buClr>
                <a:srgbClr val="66FFFF"/>
              </a:buClr>
              <a:buFont typeface="Wingdings" pitchFamily="2" charset="2"/>
              <a:buNone/>
              <a:defRPr/>
            </a:pPr>
            <a:endParaRPr lang="en-US" sz="800" b="1" dirty="0" smtClean="0">
              <a:solidFill>
                <a:srgbClr val="FFFF00"/>
              </a:solidFill>
              <a:latin typeface="Book Antiqua" pitchFamily="18" charset="0"/>
            </a:endParaRPr>
          </a:p>
          <a:p>
            <a:pPr algn="just" eaLnBrk="1" hangingPunct="1">
              <a:lnSpc>
                <a:spcPct val="90000"/>
              </a:lnSpc>
              <a:buClr>
                <a:srgbClr val="66FFFF"/>
              </a:buClr>
              <a:defRPr/>
            </a:pPr>
            <a:r>
              <a:rPr lang="en-US" sz="3400" b="1" dirty="0" smtClean="0">
                <a:solidFill>
                  <a:srgbClr val="FFFF00"/>
                </a:solidFill>
                <a:latin typeface="Book Antiqua" pitchFamily="18" charset="0"/>
              </a:rPr>
              <a:t>Thoracic &amp; Upper Abdominal </a:t>
            </a:r>
            <a:r>
              <a:rPr lang="en-US" sz="3400" b="1" dirty="0" smtClean="0">
                <a:solidFill>
                  <a:srgbClr val="FFFF00"/>
                </a:solidFill>
                <a:latin typeface="Book Antiqua" pitchFamily="18" charset="0"/>
              </a:rPr>
              <a:t>Surgery </a:t>
            </a:r>
            <a:r>
              <a:rPr lang="en-US" sz="1600" b="1" dirty="0" smtClean="0">
                <a:solidFill>
                  <a:srgbClr val="FF0000"/>
                </a:solidFill>
                <a:latin typeface="Book Antiqua" pitchFamily="18" charset="0"/>
              </a:rPr>
              <a:t>atelectasis , </a:t>
            </a:r>
            <a:r>
              <a:rPr lang="en-US" sz="1600" b="1" dirty="0" err="1" smtClean="0">
                <a:solidFill>
                  <a:srgbClr val="FF0000"/>
                </a:solidFill>
                <a:latin typeface="Book Antiqua" pitchFamily="18" charset="0"/>
              </a:rPr>
              <a:t>brochestais</a:t>
            </a:r>
            <a:r>
              <a:rPr lang="en-US" sz="1600" b="1" dirty="0" smtClean="0">
                <a:solidFill>
                  <a:srgbClr val="FF0000"/>
                </a:solidFill>
                <a:latin typeface="Book Antiqua" pitchFamily="18" charset="0"/>
              </a:rPr>
              <a:t> as a result of difficulty breathing post op  </a:t>
            </a:r>
            <a:endParaRPr lang="en-US" sz="3400" b="1" dirty="0" smtClean="0">
              <a:solidFill>
                <a:srgbClr val="FFFF00"/>
              </a:solidFill>
              <a:latin typeface="Book Antiqua" pitchFamily="18" charset="0"/>
            </a:endParaRPr>
          </a:p>
          <a:p>
            <a:pPr algn="just" eaLnBrk="1" hangingPunct="1">
              <a:lnSpc>
                <a:spcPct val="90000"/>
              </a:lnSpc>
              <a:buClr>
                <a:srgbClr val="66FFFF"/>
              </a:buClr>
              <a:buFont typeface="Wingdings" pitchFamily="2" charset="2"/>
              <a:buNone/>
              <a:defRPr/>
            </a:pPr>
            <a:endParaRPr lang="en-US" sz="800" b="1" dirty="0" smtClean="0">
              <a:solidFill>
                <a:srgbClr val="FFFF00"/>
              </a:solidFill>
              <a:latin typeface="Book Antiqua" pitchFamily="18" charset="0"/>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1000" fill="hold"/>
                                        <p:tgtEl>
                                          <p:spTgt spid="17412"/>
                                        </p:tgtEl>
                                        <p:attrNameLst>
                                          <p:attrName>ppt_x</p:attrName>
                                        </p:attrNameLst>
                                      </p:cBhvr>
                                      <p:tavLst>
                                        <p:tav tm="0">
                                          <p:val>
                                            <p:strVal val="#ppt_x-.2"/>
                                          </p:val>
                                        </p:tav>
                                        <p:tav tm="100000">
                                          <p:val>
                                            <p:strVal val="#ppt_x"/>
                                          </p:val>
                                        </p:tav>
                                      </p:tavLst>
                                    </p:anim>
                                    <p:anim calcmode="lin" valueType="num">
                                      <p:cBhvr>
                                        <p:cTn id="8" dur="1000" fill="hold"/>
                                        <p:tgtEl>
                                          <p:spTgt spid="174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2"/>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17413">
                                            <p:txEl>
                                              <p:pRg st="0" end="0"/>
                                            </p:txEl>
                                          </p:spTgt>
                                        </p:tgtEl>
                                        <p:attrNameLst>
                                          <p:attrName>style.visibility</p:attrName>
                                        </p:attrNameLst>
                                      </p:cBhvr>
                                      <p:to>
                                        <p:strVal val="visible"/>
                                      </p:to>
                                    </p:set>
                                    <p:animEffect transition="in" filter="slide(fromBottom)">
                                      <p:cBhvr>
                                        <p:cTn id="13" dur="1000"/>
                                        <p:tgtEl>
                                          <p:spTgt spid="17413">
                                            <p:txEl>
                                              <p:pRg st="0" end="0"/>
                                            </p:txEl>
                                          </p:spTgt>
                                        </p:tgtEl>
                                      </p:cBhvr>
                                    </p:animEffect>
                                  </p:childTnLst>
                                </p:cTn>
                              </p:par>
                            </p:childTnLst>
                          </p:cTn>
                        </p:par>
                        <p:par>
                          <p:cTn id="14" fill="hold">
                            <p:stCondLst>
                              <p:cond delay="2000"/>
                            </p:stCondLst>
                            <p:childTnLst>
                              <p:par>
                                <p:cTn id="15" presetID="12" presetClass="entr" presetSubtype="4" fill="hold" grpId="0" nodeType="afterEffect">
                                  <p:stCondLst>
                                    <p:cond delay="0"/>
                                  </p:stCondLst>
                                  <p:childTnLst>
                                    <p:set>
                                      <p:cBhvr>
                                        <p:cTn id="16" dur="1" fill="hold">
                                          <p:stCondLst>
                                            <p:cond delay="0"/>
                                          </p:stCondLst>
                                        </p:cTn>
                                        <p:tgtEl>
                                          <p:spTgt spid="17413">
                                            <p:txEl>
                                              <p:pRg st="1" end="1"/>
                                            </p:txEl>
                                          </p:spTgt>
                                        </p:tgtEl>
                                        <p:attrNameLst>
                                          <p:attrName>style.visibility</p:attrName>
                                        </p:attrNameLst>
                                      </p:cBhvr>
                                      <p:to>
                                        <p:strVal val="visible"/>
                                      </p:to>
                                    </p:set>
                                    <p:animEffect transition="in" filter="slide(fromBottom)">
                                      <p:cBhvr>
                                        <p:cTn id="17" dur="1000"/>
                                        <p:tgtEl>
                                          <p:spTgt spid="17413">
                                            <p:txEl>
                                              <p:pRg st="1" end="1"/>
                                            </p:txEl>
                                          </p:spTgt>
                                        </p:tgtEl>
                                      </p:cBhvr>
                                    </p:animEffect>
                                  </p:childTnLst>
                                </p:cTn>
                              </p:par>
                            </p:childTnLst>
                          </p:cTn>
                        </p:par>
                        <p:par>
                          <p:cTn id="18" fill="hold">
                            <p:stCondLst>
                              <p:cond delay="3000"/>
                            </p:stCondLst>
                            <p:childTnLst>
                              <p:par>
                                <p:cTn id="19" presetID="12" presetClass="entr" presetSubtype="4" fill="hold" grpId="0" nodeType="afterEffect">
                                  <p:stCondLst>
                                    <p:cond delay="0"/>
                                  </p:stCondLst>
                                  <p:childTnLst>
                                    <p:set>
                                      <p:cBhvr>
                                        <p:cTn id="20" dur="1" fill="hold">
                                          <p:stCondLst>
                                            <p:cond delay="0"/>
                                          </p:stCondLst>
                                        </p:cTn>
                                        <p:tgtEl>
                                          <p:spTgt spid="17413">
                                            <p:txEl>
                                              <p:pRg st="3" end="3"/>
                                            </p:txEl>
                                          </p:spTgt>
                                        </p:tgtEl>
                                        <p:attrNameLst>
                                          <p:attrName>style.visibility</p:attrName>
                                        </p:attrNameLst>
                                      </p:cBhvr>
                                      <p:to>
                                        <p:strVal val="visible"/>
                                      </p:to>
                                    </p:set>
                                    <p:animEffect transition="in" filter="slide(fromBottom)">
                                      <p:cBhvr>
                                        <p:cTn id="21" dur="1000"/>
                                        <p:tgtEl>
                                          <p:spTgt spid="17413">
                                            <p:txEl>
                                              <p:pRg st="3" end="3"/>
                                            </p:txEl>
                                          </p:spTgt>
                                        </p:tgtEl>
                                      </p:cBhvr>
                                    </p:animEffect>
                                  </p:childTnLst>
                                </p:cTn>
                              </p:par>
                            </p:childTnLst>
                          </p:cTn>
                        </p:par>
                        <p:par>
                          <p:cTn id="22" fill="hold">
                            <p:stCondLst>
                              <p:cond delay="4000"/>
                            </p:stCondLst>
                            <p:childTnLst>
                              <p:par>
                                <p:cTn id="23" presetID="12" presetClass="entr" presetSubtype="4" fill="hold" grpId="0" nodeType="afterEffect">
                                  <p:stCondLst>
                                    <p:cond delay="0"/>
                                  </p:stCondLst>
                                  <p:childTnLst>
                                    <p:set>
                                      <p:cBhvr>
                                        <p:cTn id="24" dur="1" fill="hold">
                                          <p:stCondLst>
                                            <p:cond delay="0"/>
                                          </p:stCondLst>
                                        </p:cTn>
                                        <p:tgtEl>
                                          <p:spTgt spid="17413">
                                            <p:txEl>
                                              <p:pRg st="5" end="5"/>
                                            </p:txEl>
                                          </p:spTgt>
                                        </p:tgtEl>
                                        <p:attrNameLst>
                                          <p:attrName>style.visibility</p:attrName>
                                        </p:attrNameLst>
                                      </p:cBhvr>
                                      <p:to>
                                        <p:strVal val="visible"/>
                                      </p:to>
                                    </p:set>
                                    <p:animEffect transition="in" filter="slide(fromBottom)">
                                      <p:cBhvr>
                                        <p:cTn id="25" dur="1000"/>
                                        <p:tgtEl>
                                          <p:spTgt spid="17413">
                                            <p:txEl>
                                              <p:pRg st="5" end="5"/>
                                            </p:txEl>
                                          </p:spTgt>
                                        </p:tgtEl>
                                      </p:cBhvr>
                                    </p:animEffect>
                                  </p:childTnLst>
                                </p:cTn>
                              </p:par>
                            </p:childTnLst>
                          </p:cTn>
                        </p:par>
                        <p:par>
                          <p:cTn id="26" fill="hold">
                            <p:stCondLst>
                              <p:cond delay="5000"/>
                            </p:stCondLst>
                            <p:childTnLst>
                              <p:par>
                                <p:cTn id="27" presetID="12" presetClass="entr" presetSubtype="4" fill="hold" grpId="0" nodeType="afterEffect">
                                  <p:stCondLst>
                                    <p:cond delay="0"/>
                                  </p:stCondLst>
                                  <p:childTnLst>
                                    <p:set>
                                      <p:cBhvr>
                                        <p:cTn id="28" dur="1" fill="hold">
                                          <p:stCondLst>
                                            <p:cond delay="0"/>
                                          </p:stCondLst>
                                        </p:cTn>
                                        <p:tgtEl>
                                          <p:spTgt spid="17413">
                                            <p:txEl>
                                              <p:pRg st="7" end="7"/>
                                            </p:txEl>
                                          </p:spTgt>
                                        </p:tgtEl>
                                        <p:attrNameLst>
                                          <p:attrName>style.visibility</p:attrName>
                                        </p:attrNameLst>
                                      </p:cBhvr>
                                      <p:to>
                                        <p:strVal val="visible"/>
                                      </p:to>
                                    </p:set>
                                    <p:animEffect transition="in" filter="slide(fromBottom)">
                                      <p:cBhvr>
                                        <p:cTn id="29" dur="1000"/>
                                        <p:tgtEl>
                                          <p:spTgt spid="1741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solidFill>
                  <a:srgbClr val="FFFF00"/>
                </a:solidFill>
                <a:latin typeface="Book Antiqua" pitchFamily="18" charset="0"/>
              </a:rPr>
              <a:t>Prolonged </a:t>
            </a:r>
            <a:r>
              <a:rPr lang="en-US" b="1" dirty="0" smtClean="0">
                <a:solidFill>
                  <a:srgbClr val="FFFF00"/>
                </a:solidFill>
                <a:latin typeface="Book Antiqua" pitchFamily="18" charset="0"/>
              </a:rPr>
              <a:t>Operations.  </a:t>
            </a:r>
            <a:r>
              <a:rPr lang="en-US" sz="1600" b="1" dirty="0" smtClean="0">
                <a:solidFill>
                  <a:srgbClr val="FF0000"/>
                </a:solidFill>
                <a:latin typeface="Book Antiqua" pitchFamily="18" charset="0"/>
              </a:rPr>
              <a:t>For example a 2 hour operation is converted to a </a:t>
            </a:r>
            <a:r>
              <a:rPr lang="en-US" sz="1600" b="1" dirty="0">
                <a:solidFill>
                  <a:srgbClr val="FF0000"/>
                </a:solidFill>
                <a:latin typeface="Book Antiqua" pitchFamily="18" charset="0"/>
              </a:rPr>
              <a:t>6 hour </a:t>
            </a:r>
            <a:r>
              <a:rPr lang="en-US" sz="1600" b="1" dirty="0" smtClean="0">
                <a:solidFill>
                  <a:srgbClr val="FF0000"/>
                </a:solidFill>
                <a:latin typeface="Book Antiqua" pitchFamily="18" charset="0"/>
              </a:rPr>
              <a:t>due to either difficult  patients or complications that develop intra-op.  Patient may develop hypothermia that will lead to thrombosis. </a:t>
            </a:r>
            <a:r>
              <a:rPr lang="en-US" sz="1600" b="1" dirty="0">
                <a:solidFill>
                  <a:srgbClr val="FF0000"/>
                </a:solidFill>
                <a:latin typeface="Book Antiqua" pitchFamily="18" charset="0"/>
              </a:rPr>
              <a:t>Must always warm the fluid or they will go into hypothermia </a:t>
            </a:r>
            <a:r>
              <a:rPr lang="en-US" sz="1600" b="1" dirty="0" smtClean="0">
                <a:solidFill>
                  <a:srgbClr val="FF0000"/>
                </a:solidFill>
                <a:latin typeface="Book Antiqua" pitchFamily="18" charset="0"/>
              </a:rPr>
              <a:t>and its complications</a:t>
            </a:r>
            <a:endParaRPr lang="en-US" sz="1600" b="1" dirty="0">
              <a:solidFill>
                <a:srgbClr val="FF0000"/>
              </a:solidFill>
              <a:latin typeface="Book Antiqua" pitchFamily="18" charset="0"/>
            </a:endParaRPr>
          </a:p>
          <a:p>
            <a:endParaRPr lang="en-US" dirty="0"/>
          </a:p>
        </p:txBody>
      </p:sp>
    </p:spTree>
    <p:extLst>
      <p:ext uri="{BB962C8B-B14F-4D97-AF65-F5344CB8AC3E}">
        <p14:creationId xmlns:p14="http://schemas.microsoft.com/office/powerpoint/2010/main" val="3967634528"/>
      </p:ext>
    </p:extLst>
  </p:cSld>
  <p:clrMapOvr>
    <a:masterClrMapping/>
  </p:clrMapOvr>
  <p:transition xmlns:p14="http://schemas.microsoft.com/office/powerpoint/2010/main" spd="med">
    <p:cover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WordArt 4"/>
          <p:cNvSpPr>
            <a:spLocks noChangeArrowheads="1" noChangeShapeType="1" noTextEdit="1"/>
          </p:cNvSpPr>
          <p:nvPr/>
        </p:nvSpPr>
        <p:spPr bwMode="auto">
          <a:xfrm>
            <a:off x="1692275" y="1268413"/>
            <a:ext cx="6934200" cy="1371600"/>
          </a:xfrm>
          <a:prstGeom prst="rect">
            <a:avLst/>
          </a:prstGeom>
        </p:spPr>
        <p:txBody>
          <a:bodyPr wrap="none" fromWordArt="1">
            <a:prstTxWarp prst="textPlain">
              <a:avLst>
                <a:gd name="adj" fmla="val 50000"/>
              </a:avLst>
            </a:prstTxWarp>
          </a:bodyPr>
          <a:lstStyle/>
          <a:p>
            <a:pPr algn="ctr"/>
            <a:r>
              <a:rPr lang="en-US" sz="3600" b="1" kern="10">
                <a:ln w="38100">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rPr>
              <a:t>COMPLICATIONS &amp; </a:t>
            </a:r>
          </a:p>
          <a:p>
            <a:pPr algn="ctr"/>
            <a:r>
              <a:rPr lang="en-US" sz="3600" b="1" kern="10">
                <a:ln w="38100">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rPr>
              <a:t>THEIR MANAGEMENT</a:t>
            </a:r>
            <a:endParaRPr lang="x-none" sz="3600" b="1" kern="10">
              <a:ln w="38100">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endParaRPr>
          </a:p>
        </p:txBody>
      </p:sp>
      <p:sp>
        <p:nvSpPr>
          <p:cNvPr id="20485" name="Rectangle 5"/>
          <p:cNvSpPr>
            <a:spLocks noGrp="1" noChangeArrowheads="1"/>
          </p:cNvSpPr>
          <p:nvPr>
            <p:ph type="body" idx="1"/>
          </p:nvPr>
        </p:nvSpPr>
        <p:spPr>
          <a:xfrm>
            <a:off x="1547813" y="2781300"/>
            <a:ext cx="7010400" cy="3505200"/>
          </a:xfrm>
          <a:effectLst>
            <a:outerShdw dist="17961" dir="2700000" algn="ctr" rotWithShape="0">
              <a:srgbClr val="FF00FF"/>
            </a:outerShdw>
          </a:effectLst>
        </p:spPr>
        <p:txBody>
          <a:bodyPr/>
          <a:lstStyle/>
          <a:p>
            <a:pPr algn="just" eaLnBrk="1" hangingPunct="1">
              <a:buFont typeface="Wingdings" pitchFamily="2" charset="2"/>
              <a:buNone/>
              <a:defRPr/>
            </a:pPr>
            <a:r>
              <a:rPr lang="en-US" sz="1400" b="1" dirty="0" smtClean="0">
                <a:latin typeface="Book Antiqua" pitchFamily="18" charset="0"/>
              </a:rPr>
              <a:t>	</a:t>
            </a:r>
            <a:endParaRPr lang="en-US" sz="3400" b="1" dirty="0" smtClean="0">
              <a:latin typeface="Book Antiqua" pitchFamily="18" charset="0"/>
            </a:endParaRPr>
          </a:p>
          <a:p>
            <a:pPr algn="just" eaLnBrk="1" hangingPunct="1">
              <a:buFont typeface="Wingdings" pitchFamily="2" charset="2"/>
              <a:buNone/>
              <a:defRPr/>
            </a:pPr>
            <a:r>
              <a:rPr lang="en-US" sz="3400" b="1" dirty="0" smtClean="0">
                <a:latin typeface="Book Antiqua" pitchFamily="18" charset="0"/>
              </a:rPr>
              <a:t>		</a:t>
            </a:r>
            <a:r>
              <a:rPr lang="en-US" sz="3300" b="1" dirty="0" smtClean="0">
                <a:solidFill>
                  <a:srgbClr val="FFFF00"/>
                </a:solidFill>
                <a:latin typeface="Bangle" pitchFamily="2" charset="0"/>
              </a:rPr>
              <a:t>Complications of surgery may broadly be classified as those:</a:t>
            </a:r>
          </a:p>
          <a:p>
            <a:pPr algn="just" eaLnBrk="1" hangingPunct="1">
              <a:buFont typeface="Wingdings" pitchFamily="2" charset="2"/>
              <a:buNone/>
              <a:defRPr/>
            </a:pPr>
            <a:endParaRPr lang="en-US" sz="1200" b="1" dirty="0" smtClean="0">
              <a:solidFill>
                <a:srgbClr val="FFFF00"/>
              </a:solidFill>
              <a:latin typeface="Bangle" pitchFamily="2" charset="0"/>
            </a:endParaRPr>
          </a:p>
          <a:p>
            <a:pPr algn="just" eaLnBrk="1" hangingPunct="1">
              <a:buFont typeface="Wingdings" pitchFamily="2" charset="2"/>
              <a:buNone/>
              <a:defRPr/>
            </a:pPr>
            <a:r>
              <a:rPr lang="en-US" sz="3400" b="1" dirty="0" smtClean="0">
                <a:solidFill>
                  <a:srgbClr val="FFFF00"/>
                </a:solidFill>
                <a:latin typeface="Book Antiqua" pitchFamily="18" charset="0"/>
              </a:rPr>
              <a:t>  I.</a:t>
            </a:r>
            <a:r>
              <a:rPr lang="en-US" sz="3600" b="1" dirty="0" smtClean="0">
                <a:solidFill>
                  <a:srgbClr val="FFFF00"/>
                </a:solidFill>
                <a:latin typeface="Book Antiqua" pitchFamily="18" charset="0"/>
              </a:rPr>
              <a:t>   </a:t>
            </a:r>
            <a:r>
              <a:rPr lang="en-US" sz="3400" b="1" dirty="0" smtClean="0">
                <a:solidFill>
                  <a:srgbClr val="FFFF00"/>
                </a:solidFill>
                <a:latin typeface="Book Antiqua" pitchFamily="18" charset="0"/>
              </a:rPr>
              <a:t>Due to Anesthesia</a:t>
            </a:r>
          </a:p>
          <a:p>
            <a:pPr algn="just" eaLnBrk="1" hangingPunct="1">
              <a:buFont typeface="Wingdings" pitchFamily="2" charset="2"/>
              <a:buNone/>
              <a:defRPr/>
            </a:pPr>
            <a:endParaRPr lang="en-US" sz="800" b="1" dirty="0" smtClean="0">
              <a:solidFill>
                <a:srgbClr val="FFFF00"/>
              </a:solidFill>
              <a:latin typeface="Book Antiqua" pitchFamily="18" charset="0"/>
            </a:endParaRPr>
          </a:p>
          <a:p>
            <a:pPr algn="just" eaLnBrk="1" hangingPunct="1">
              <a:buFont typeface="Wingdings" pitchFamily="2" charset="2"/>
              <a:buNone/>
              <a:defRPr/>
            </a:pPr>
            <a:r>
              <a:rPr lang="en-US" sz="3400" b="1" dirty="0" smtClean="0">
                <a:solidFill>
                  <a:srgbClr val="FFFF00"/>
                </a:solidFill>
                <a:latin typeface="Book Antiqua" pitchFamily="18" charset="0"/>
              </a:rPr>
              <a:t>  II.  Due to </a:t>
            </a:r>
            <a:r>
              <a:rPr lang="en-US" sz="3400" b="1" dirty="0" smtClean="0">
                <a:solidFill>
                  <a:srgbClr val="FFFF00"/>
                </a:solidFill>
                <a:latin typeface="Book Antiqua" pitchFamily="18" charset="0"/>
              </a:rPr>
              <a:t>Surgery </a:t>
            </a:r>
          </a:p>
          <a:p>
            <a:pPr algn="just" eaLnBrk="1" hangingPunct="1">
              <a:buFont typeface="Wingdings" pitchFamily="2" charset="2"/>
              <a:buNone/>
              <a:defRPr/>
            </a:pPr>
            <a:r>
              <a:rPr lang="en-US" sz="1600" b="1" dirty="0" smtClean="0">
                <a:solidFill>
                  <a:srgbClr val="FFFF00"/>
                </a:solidFill>
                <a:latin typeface="Book Antiqua" pitchFamily="18" charset="0"/>
              </a:rPr>
              <a:t>Any complication is under the surgeon because the patient is under the name of the patient </a:t>
            </a:r>
            <a:endParaRPr lang="en-US" sz="1600" b="1" dirty="0" smtClean="0">
              <a:solidFill>
                <a:srgbClr val="FFFF00"/>
              </a:solidFill>
              <a:latin typeface="Book Antiqua" pitchFamily="18" charset="0"/>
            </a:endParaRPr>
          </a:p>
          <a:p>
            <a:pPr algn="just" eaLnBrk="1" hangingPunct="1">
              <a:buFont typeface="Wingdings" pitchFamily="2" charset="2"/>
              <a:buNone/>
              <a:defRPr/>
            </a:pPr>
            <a:endParaRPr lang="en-US" sz="900" b="1" dirty="0" smtClean="0">
              <a:latin typeface="Book Antiqua" pitchFamily="18" charset="0"/>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1000" fill="hold"/>
                                        <p:tgtEl>
                                          <p:spTgt spid="20484"/>
                                        </p:tgtEl>
                                        <p:attrNameLst>
                                          <p:attrName>ppt_x</p:attrName>
                                        </p:attrNameLst>
                                      </p:cBhvr>
                                      <p:tavLst>
                                        <p:tav tm="0">
                                          <p:val>
                                            <p:strVal val="#ppt_x-.2"/>
                                          </p:val>
                                        </p:tav>
                                        <p:tav tm="100000">
                                          <p:val>
                                            <p:strVal val="#ppt_x"/>
                                          </p:val>
                                        </p:tav>
                                      </p:tavLst>
                                    </p:anim>
                                    <p:anim calcmode="lin" valueType="num">
                                      <p:cBhvr>
                                        <p:cTn id="8" dur="1000" fill="hold"/>
                                        <p:tgtEl>
                                          <p:spTgt spid="2048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84"/>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20485">
                                            <p:txEl>
                                              <p:pRg st="0" end="0"/>
                                            </p:txEl>
                                          </p:spTgt>
                                        </p:tgtEl>
                                        <p:attrNameLst>
                                          <p:attrName>style.visibility</p:attrName>
                                        </p:attrNameLst>
                                      </p:cBhvr>
                                      <p:to>
                                        <p:strVal val="visible"/>
                                      </p:to>
                                    </p:set>
                                    <p:animEffect transition="in" filter="slide(fromBottom)">
                                      <p:cBhvr>
                                        <p:cTn id="13" dur="1000"/>
                                        <p:tgtEl>
                                          <p:spTgt spid="20485">
                                            <p:txEl>
                                              <p:pRg st="0" end="0"/>
                                            </p:txEl>
                                          </p:spTgt>
                                        </p:tgtEl>
                                      </p:cBhvr>
                                    </p:animEffect>
                                  </p:childTnLst>
                                </p:cTn>
                              </p:par>
                            </p:childTnLst>
                          </p:cTn>
                        </p:par>
                        <p:par>
                          <p:cTn id="14" fill="hold">
                            <p:stCondLst>
                              <p:cond delay="2000"/>
                            </p:stCondLst>
                            <p:childTnLst>
                              <p:par>
                                <p:cTn id="15" presetID="12" presetClass="entr" presetSubtype="4" fill="hold" grpId="0" nodeType="afterEffect">
                                  <p:stCondLst>
                                    <p:cond delay="0"/>
                                  </p:stCondLst>
                                  <p:childTnLst>
                                    <p:set>
                                      <p:cBhvr>
                                        <p:cTn id="16" dur="1" fill="hold">
                                          <p:stCondLst>
                                            <p:cond delay="0"/>
                                          </p:stCondLst>
                                        </p:cTn>
                                        <p:tgtEl>
                                          <p:spTgt spid="20485">
                                            <p:txEl>
                                              <p:pRg st="1" end="1"/>
                                            </p:txEl>
                                          </p:spTgt>
                                        </p:tgtEl>
                                        <p:attrNameLst>
                                          <p:attrName>style.visibility</p:attrName>
                                        </p:attrNameLst>
                                      </p:cBhvr>
                                      <p:to>
                                        <p:strVal val="visible"/>
                                      </p:to>
                                    </p:set>
                                    <p:animEffect transition="in" filter="slide(fromBottom)">
                                      <p:cBhvr>
                                        <p:cTn id="17" dur="1000"/>
                                        <p:tgtEl>
                                          <p:spTgt spid="20485">
                                            <p:txEl>
                                              <p:pRg st="1" end="1"/>
                                            </p:txEl>
                                          </p:spTgt>
                                        </p:tgtEl>
                                      </p:cBhvr>
                                    </p:animEffect>
                                  </p:childTnLst>
                                </p:cTn>
                              </p:par>
                            </p:childTnLst>
                          </p:cTn>
                        </p:par>
                        <p:par>
                          <p:cTn id="18" fill="hold">
                            <p:stCondLst>
                              <p:cond delay="3000"/>
                            </p:stCondLst>
                            <p:childTnLst>
                              <p:par>
                                <p:cTn id="19" presetID="12" presetClass="entr" presetSubtype="4" fill="hold" grpId="0" nodeType="afterEffect">
                                  <p:stCondLst>
                                    <p:cond delay="0"/>
                                  </p:stCondLst>
                                  <p:childTnLst>
                                    <p:set>
                                      <p:cBhvr>
                                        <p:cTn id="20" dur="1" fill="hold">
                                          <p:stCondLst>
                                            <p:cond delay="0"/>
                                          </p:stCondLst>
                                        </p:cTn>
                                        <p:tgtEl>
                                          <p:spTgt spid="20485">
                                            <p:txEl>
                                              <p:pRg st="3" end="3"/>
                                            </p:txEl>
                                          </p:spTgt>
                                        </p:tgtEl>
                                        <p:attrNameLst>
                                          <p:attrName>style.visibility</p:attrName>
                                        </p:attrNameLst>
                                      </p:cBhvr>
                                      <p:to>
                                        <p:strVal val="visible"/>
                                      </p:to>
                                    </p:set>
                                    <p:animEffect transition="in" filter="slide(fromBottom)">
                                      <p:cBhvr>
                                        <p:cTn id="21" dur="1000"/>
                                        <p:tgtEl>
                                          <p:spTgt spid="20485">
                                            <p:txEl>
                                              <p:pRg st="3" end="3"/>
                                            </p:txEl>
                                          </p:spTgt>
                                        </p:tgtEl>
                                      </p:cBhvr>
                                    </p:animEffect>
                                  </p:childTnLst>
                                </p:cTn>
                              </p:par>
                            </p:childTnLst>
                          </p:cTn>
                        </p:par>
                        <p:par>
                          <p:cTn id="22" fill="hold">
                            <p:stCondLst>
                              <p:cond delay="4000"/>
                            </p:stCondLst>
                            <p:childTnLst>
                              <p:par>
                                <p:cTn id="23" presetID="12" presetClass="entr" presetSubtype="4" fill="hold" grpId="0" nodeType="afterEffect">
                                  <p:stCondLst>
                                    <p:cond delay="0"/>
                                  </p:stCondLst>
                                  <p:childTnLst>
                                    <p:set>
                                      <p:cBhvr>
                                        <p:cTn id="24" dur="1" fill="hold">
                                          <p:stCondLst>
                                            <p:cond delay="0"/>
                                          </p:stCondLst>
                                        </p:cTn>
                                        <p:tgtEl>
                                          <p:spTgt spid="20485">
                                            <p:txEl>
                                              <p:pRg st="5" end="5"/>
                                            </p:txEl>
                                          </p:spTgt>
                                        </p:tgtEl>
                                        <p:attrNameLst>
                                          <p:attrName>style.visibility</p:attrName>
                                        </p:attrNameLst>
                                      </p:cBhvr>
                                      <p:to>
                                        <p:strVal val="visible"/>
                                      </p:to>
                                    </p:set>
                                    <p:animEffect transition="in" filter="slide(fromBottom)">
                                      <p:cBhvr>
                                        <p:cTn id="25" dur="1000"/>
                                        <p:tgtEl>
                                          <p:spTgt spid="2048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0485">
                                            <p:txEl>
                                              <p:pRg st="6" end="6"/>
                                            </p:txEl>
                                          </p:spTgt>
                                        </p:tgtEl>
                                        <p:attrNameLst>
                                          <p:attrName>style.visibility</p:attrName>
                                        </p:attrNameLst>
                                      </p:cBhvr>
                                      <p:to>
                                        <p:strVal val="visible"/>
                                      </p:to>
                                    </p:set>
                                    <p:animEffect transition="in" filter="slide(fromBottom)">
                                      <p:cBhvr>
                                        <p:cTn id="30" dur="1000"/>
                                        <p:tgtEl>
                                          <p:spTgt spid="204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WordArt 4"/>
          <p:cNvSpPr>
            <a:spLocks noChangeArrowheads="1" noChangeShapeType="1" noTextEdit="1"/>
          </p:cNvSpPr>
          <p:nvPr/>
        </p:nvSpPr>
        <p:spPr bwMode="auto">
          <a:xfrm>
            <a:off x="1619250" y="1773238"/>
            <a:ext cx="7010400" cy="609600"/>
          </a:xfrm>
          <a:prstGeom prst="rect">
            <a:avLst/>
          </a:prstGeom>
        </p:spPr>
        <p:txBody>
          <a:bodyPr wrap="none" fromWordArt="1">
            <a:prstTxWarp prst="textPlain">
              <a:avLst>
                <a:gd name="adj" fmla="val 50000"/>
              </a:avLst>
            </a:prstTxWarp>
          </a:bodyPr>
          <a:lstStyle/>
          <a:p>
            <a:pPr algn="ctr"/>
            <a:r>
              <a:rPr lang="en-US" sz="3600" b="1" kern="10">
                <a:ln w="38100">
                  <a:solidFill>
                    <a:srgbClr val="000000"/>
                  </a:solidFill>
                  <a:miter lim="800000"/>
                  <a:headEnd/>
                  <a:tailEnd/>
                </a:ln>
                <a:gradFill rotWithShape="1">
                  <a:gsLst>
                    <a:gs pos="0">
                      <a:srgbClr val="FF99FF"/>
                    </a:gs>
                    <a:gs pos="100000">
                      <a:schemeClr val="accent1"/>
                    </a:gs>
                  </a:gsLst>
                  <a:lin ang="5400000" scaled="1"/>
                </a:gradFill>
                <a:effectLst>
                  <a:outerShdw dist="63500" dir="2212194" algn="ctr" rotWithShape="0">
                    <a:srgbClr val="00FFFF"/>
                  </a:outerShdw>
                </a:effectLst>
                <a:latin typeface="Impact"/>
              </a:rPr>
              <a:t>DUE TO ANESTHESIA:</a:t>
            </a:r>
            <a:endParaRPr lang="x-none" sz="3600" b="1" kern="10">
              <a:ln w="38100">
                <a:solidFill>
                  <a:srgbClr val="000000"/>
                </a:solidFill>
                <a:miter lim="800000"/>
                <a:headEnd/>
                <a:tailEnd/>
              </a:ln>
              <a:gradFill rotWithShape="1">
                <a:gsLst>
                  <a:gs pos="0">
                    <a:srgbClr val="FF99FF"/>
                  </a:gs>
                  <a:gs pos="100000">
                    <a:schemeClr val="accent1"/>
                  </a:gs>
                </a:gsLst>
                <a:lin ang="5400000" scaled="1"/>
              </a:gradFill>
              <a:effectLst>
                <a:outerShdw dist="63500" dir="2212194" algn="ctr" rotWithShape="0">
                  <a:srgbClr val="00FFFF"/>
                </a:outerShdw>
              </a:effectLst>
              <a:latin typeface="Impact"/>
            </a:endParaRPr>
          </a:p>
        </p:txBody>
      </p:sp>
      <p:sp>
        <p:nvSpPr>
          <p:cNvPr id="21509" name="Rectangle 5"/>
          <p:cNvSpPr>
            <a:spLocks noGrp="1" noChangeArrowheads="1"/>
          </p:cNvSpPr>
          <p:nvPr>
            <p:ph type="body" idx="1"/>
          </p:nvPr>
        </p:nvSpPr>
        <p:spPr>
          <a:xfrm>
            <a:off x="1403350" y="2492375"/>
            <a:ext cx="6985000" cy="3375025"/>
          </a:xfrm>
          <a:effectLst>
            <a:outerShdw dist="17961" dir="2700000" algn="ctr" rotWithShape="0">
              <a:srgbClr val="FF00FF"/>
            </a:outerShdw>
          </a:effectLst>
        </p:spPr>
        <p:txBody>
          <a:bodyPr/>
          <a:lstStyle/>
          <a:p>
            <a:pPr algn="just" eaLnBrk="1" hangingPunct="1">
              <a:buFont typeface="Wingdings" pitchFamily="2" charset="2"/>
              <a:buNone/>
              <a:defRPr/>
            </a:pPr>
            <a:r>
              <a:rPr lang="en-US" sz="1400" b="1" dirty="0" smtClean="0">
                <a:solidFill>
                  <a:srgbClr val="FFFF99"/>
                </a:solidFill>
                <a:latin typeface="Book Antiqua" pitchFamily="18" charset="0"/>
              </a:rPr>
              <a:t>	</a:t>
            </a:r>
          </a:p>
          <a:p>
            <a:pPr algn="just" eaLnBrk="1" hangingPunct="1">
              <a:buFont typeface="Wingdings" pitchFamily="2" charset="2"/>
              <a:buNone/>
              <a:defRPr/>
            </a:pPr>
            <a:r>
              <a:rPr lang="en-US" sz="3400" b="1" dirty="0" smtClean="0">
                <a:solidFill>
                  <a:srgbClr val="FFFF99"/>
                </a:solidFill>
                <a:latin typeface="Book Antiqua" pitchFamily="18" charset="0"/>
              </a:rPr>
              <a:t>	</a:t>
            </a:r>
            <a:r>
              <a:rPr lang="en-US" sz="3400" b="1" dirty="0" smtClean="0">
                <a:solidFill>
                  <a:srgbClr val="FFFF00"/>
                </a:solidFill>
                <a:latin typeface="Bangle" pitchFamily="2" charset="0"/>
              </a:rPr>
              <a:t>The anesthetic complications depend upon the mode (General, Regional &amp; Local) and types of anesthetic (the anesthetic agent toxicity)</a:t>
            </a:r>
            <a:r>
              <a:rPr lang="en-US" sz="3400" b="1" dirty="0" smtClean="0">
                <a:solidFill>
                  <a:srgbClr val="FFFF00"/>
                </a:solidFill>
                <a:latin typeface="Bangle" pitchFamily="2" charset="0"/>
              </a:rPr>
              <a:t>. </a:t>
            </a:r>
            <a:r>
              <a:rPr lang="en-US" sz="1800" b="1" dirty="0" smtClean="0">
                <a:solidFill>
                  <a:srgbClr val="FF0000"/>
                </a:solidFill>
                <a:latin typeface="Bangle" pitchFamily="2" charset="0"/>
              </a:rPr>
              <a:t>Must have an pre-op anesthesia round to determine certain risk factors that are contraindicated against certain anesthetics for example patients with jaundice should not be given hepatotoxic anesthetics.</a:t>
            </a:r>
            <a:endParaRPr lang="en-US" sz="1800" b="1" dirty="0" smtClean="0">
              <a:solidFill>
                <a:srgbClr val="FF0000"/>
              </a:solidFill>
              <a:latin typeface="Bangle" pitchFamily="2" charset="0"/>
            </a:endParaRPr>
          </a:p>
          <a:p>
            <a:pPr algn="just" eaLnBrk="1" hangingPunct="1">
              <a:buFont typeface="Wingdings" pitchFamily="2" charset="2"/>
              <a:buNone/>
              <a:defRPr/>
            </a:pPr>
            <a:endParaRPr lang="en-US" sz="900" b="1" dirty="0" smtClean="0">
              <a:solidFill>
                <a:srgbClr val="FFFF00"/>
              </a:solidFill>
              <a:latin typeface="Book Antiqua" pitchFamily="18" charset="0"/>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1000" fill="hold"/>
                                        <p:tgtEl>
                                          <p:spTgt spid="21508"/>
                                        </p:tgtEl>
                                        <p:attrNameLst>
                                          <p:attrName>ppt_x</p:attrName>
                                        </p:attrNameLst>
                                      </p:cBhvr>
                                      <p:tavLst>
                                        <p:tav tm="0">
                                          <p:val>
                                            <p:strVal val="#ppt_x-.2"/>
                                          </p:val>
                                        </p:tav>
                                        <p:tav tm="100000">
                                          <p:val>
                                            <p:strVal val="#ppt_x"/>
                                          </p:val>
                                        </p:tav>
                                      </p:tavLst>
                                    </p:anim>
                                    <p:anim calcmode="lin" valueType="num">
                                      <p:cBhvr>
                                        <p:cTn id="8" dur="1000" fill="hold"/>
                                        <p:tgtEl>
                                          <p:spTgt spid="2150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508"/>
                                        </p:tgtEl>
                                      </p:cBhvr>
                                    </p:animEffect>
                                  </p:childTnLst>
                                </p:cTn>
                              </p:par>
                            </p:childTnLst>
                          </p:cTn>
                        </p:par>
                        <p:par>
                          <p:cTn id="10" fill="hold">
                            <p:stCondLst>
                              <p:cond delay="1000"/>
                            </p:stCondLst>
                            <p:childTnLst>
                              <p:par>
                                <p:cTn id="11" presetID="7" presetClass="entr" presetSubtype="4" fill="hold" grpId="0" nodeType="afterEffect">
                                  <p:stCondLst>
                                    <p:cond delay="0"/>
                                  </p:stCondLst>
                                  <p:childTnLst>
                                    <p:set>
                                      <p:cBhvr>
                                        <p:cTn id="12" dur="1" fill="hold">
                                          <p:stCondLst>
                                            <p:cond delay="0"/>
                                          </p:stCondLst>
                                        </p:cTn>
                                        <p:tgtEl>
                                          <p:spTgt spid="21509">
                                            <p:txEl>
                                              <p:pRg st="0" end="0"/>
                                            </p:txEl>
                                          </p:spTgt>
                                        </p:tgtEl>
                                        <p:attrNameLst>
                                          <p:attrName>style.visibility</p:attrName>
                                        </p:attrNameLst>
                                      </p:cBhvr>
                                      <p:to>
                                        <p:strVal val="visible"/>
                                      </p:to>
                                    </p:set>
                                    <p:anim calcmode="lin" valueType="num">
                                      <p:cBhvr additive="base">
                                        <p:cTn id="13" dur="1000" fill="hold"/>
                                        <p:tgtEl>
                                          <p:spTgt spid="21509">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1509">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7" presetClass="entr" presetSubtype="4" fill="hold" grpId="0" nodeType="afterEffect">
                                  <p:stCondLst>
                                    <p:cond delay="0"/>
                                  </p:stCondLst>
                                  <p:childTnLst>
                                    <p:set>
                                      <p:cBhvr>
                                        <p:cTn id="17" dur="1" fill="hold">
                                          <p:stCondLst>
                                            <p:cond delay="0"/>
                                          </p:stCondLst>
                                        </p:cTn>
                                        <p:tgtEl>
                                          <p:spTgt spid="21509">
                                            <p:txEl>
                                              <p:pRg st="1" end="1"/>
                                            </p:txEl>
                                          </p:spTgt>
                                        </p:tgtEl>
                                        <p:attrNameLst>
                                          <p:attrName>style.visibility</p:attrName>
                                        </p:attrNameLst>
                                      </p:cBhvr>
                                      <p:to>
                                        <p:strVal val="visible"/>
                                      </p:to>
                                    </p:set>
                                    <p:anim calcmode="lin" valueType="num">
                                      <p:cBhvr additive="base">
                                        <p:cTn id="18" dur="1000" fill="hold"/>
                                        <p:tgtEl>
                                          <p:spTgt spid="21509">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2150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WordArt 4"/>
          <p:cNvSpPr>
            <a:spLocks noChangeArrowheads="1" noChangeShapeType="1" noTextEdit="1"/>
          </p:cNvSpPr>
          <p:nvPr/>
        </p:nvSpPr>
        <p:spPr bwMode="auto">
          <a:xfrm>
            <a:off x="1619250" y="692150"/>
            <a:ext cx="7086600" cy="1219200"/>
          </a:xfrm>
          <a:prstGeom prst="rect">
            <a:avLst/>
          </a:prstGeom>
        </p:spPr>
        <p:txBody>
          <a:bodyPr wrap="none" fromWordArt="1">
            <a:prstTxWarp prst="textPlain">
              <a:avLst>
                <a:gd name="adj" fmla="val 50000"/>
              </a:avLst>
            </a:prstTxWarp>
          </a:bodyPr>
          <a:lstStyle/>
          <a:p>
            <a:pPr algn="ctr"/>
            <a:r>
              <a:rPr lang="en-US" sz="3600" b="1" kern="10">
                <a:ln w="28575">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rPr>
              <a:t>COMMON COMPLCATIONS</a:t>
            </a:r>
          </a:p>
          <a:p>
            <a:pPr algn="ctr"/>
            <a:r>
              <a:rPr lang="en-US" sz="3600" b="1" kern="10">
                <a:ln w="28575">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rPr>
              <a:t>OF ANESTHESIA</a:t>
            </a:r>
            <a:endParaRPr lang="x-none" sz="3600" b="1" kern="10">
              <a:ln w="28575">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endParaRPr>
          </a:p>
        </p:txBody>
      </p:sp>
      <p:sp>
        <p:nvSpPr>
          <p:cNvPr id="22533" name="Rectangle 5"/>
          <p:cNvSpPr>
            <a:spLocks noGrp="1" noChangeArrowheads="1"/>
          </p:cNvSpPr>
          <p:nvPr>
            <p:ph type="title"/>
          </p:nvPr>
        </p:nvSpPr>
        <p:spPr>
          <a:xfrm>
            <a:off x="1547813" y="2133600"/>
            <a:ext cx="7010400" cy="574675"/>
          </a:xfrm>
          <a:gradFill rotWithShape="1">
            <a:gsLst>
              <a:gs pos="0">
                <a:srgbClr val="66FFFF"/>
              </a:gs>
              <a:gs pos="50000">
                <a:schemeClr val="accent1"/>
              </a:gs>
              <a:gs pos="100000">
                <a:srgbClr val="66FFFF"/>
              </a:gs>
            </a:gsLst>
            <a:lin ang="5400000" scaled="1"/>
          </a:gradFill>
          <a:effectLst>
            <a:outerShdw dist="71842" dir="2700000" algn="ctr" rotWithShape="0">
              <a:schemeClr val="bg2"/>
            </a:outerShdw>
          </a:effectLst>
        </p:spPr>
        <p:txBody>
          <a:bodyPr/>
          <a:lstStyle/>
          <a:p>
            <a:pPr eaLnBrk="1" hangingPunct="1">
              <a:defRPr/>
            </a:pPr>
            <a:r>
              <a:rPr lang="en-US" sz="3500" b="1" smtClean="0">
                <a:latin typeface="Bangle" pitchFamily="2" charset="0"/>
              </a:rPr>
              <a:t>(A) LOCAL ANESTHESIA:</a:t>
            </a:r>
            <a:r>
              <a:rPr lang="en-US" smtClean="0"/>
              <a:t> </a:t>
            </a:r>
          </a:p>
        </p:txBody>
      </p:sp>
      <p:sp>
        <p:nvSpPr>
          <p:cNvPr id="22534" name="Rectangle 6"/>
          <p:cNvSpPr>
            <a:spLocks noGrp="1" noChangeArrowheads="1"/>
          </p:cNvSpPr>
          <p:nvPr>
            <p:ph type="body" idx="1"/>
          </p:nvPr>
        </p:nvSpPr>
        <p:spPr>
          <a:xfrm>
            <a:off x="1600200" y="2780928"/>
            <a:ext cx="7010400" cy="3888432"/>
          </a:xfrm>
          <a:effectLst>
            <a:outerShdw dist="12700" algn="ctr" rotWithShape="0">
              <a:srgbClr val="FF00FF"/>
            </a:outerShdw>
          </a:effectLst>
        </p:spPr>
        <p:txBody>
          <a:bodyPr/>
          <a:lstStyle/>
          <a:p>
            <a:pPr algn="just" eaLnBrk="1" hangingPunct="1">
              <a:lnSpc>
                <a:spcPct val="90000"/>
              </a:lnSpc>
              <a:buFont typeface="Wingdings" pitchFamily="2" charset="2"/>
              <a:buNone/>
              <a:defRPr/>
            </a:pPr>
            <a:endParaRPr lang="en-US" sz="700" b="1" dirty="0" smtClean="0">
              <a:solidFill>
                <a:srgbClr val="FFFF99"/>
              </a:solidFill>
              <a:latin typeface="Book Antiqua" pitchFamily="18" charset="0"/>
            </a:endParaRPr>
          </a:p>
          <a:p>
            <a:pPr algn="just" eaLnBrk="1" hangingPunct="1">
              <a:lnSpc>
                <a:spcPct val="90000"/>
              </a:lnSpc>
              <a:buClr>
                <a:srgbClr val="66FFFF"/>
              </a:buClr>
              <a:defRPr/>
            </a:pPr>
            <a:r>
              <a:rPr lang="en-US" sz="2400" b="1" u="sng" dirty="0" smtClean="0">
                <a:solidFill>
                  <a:srgbClr val="FFFF00"/>
                </a:solidFill>
                <a:latin typeface="Book Antiqua" pitchFamily="18" charset="0"/>
              </a:rPr>
              <a:t>Can be done by the surgeon him self. </a:t>
            </a:r>
          </a:p>
          <a:p>
            <a:pPr algn="just" eaLnBrk="1" hangingPunct="1">
              <a:lnSpc>
                <a:spcPct val="90000"/>
              </a:lnSpc>
              <a:buClr>
                <a:srgbClr val="66FFFF"/>
              </a:buClr>
              <a:defRPr/>
            </a:pPr>
            <a:r>
              <a:rPr lang="en-US" sz="2400" b="1" u="sng" dirty="0" smtClean="0">
                <a:solidFill>
                  <a:srgbClr val="FFFF00"/>
                </a:solidFill>
                <a:latin typeface="Book Antiqua" pitchFamily="18" charset="0"/>
              </a:rPr>
              <a:t>Injection </a:t>
            </a:r>
            <a:r>
              <a:rPr lang="en-US" sz="2400" b="1" u="sng" dirty="0" smtClean="0">
                <a:solidFill>
                  <a:srgbClr val="FFFF00"/>
                </a:solidFill>
                <a:latin typeface="Book Antiqua" pitchFamily="18" charset="0"/>
              </a:rPr>
              <a:t>site</a:t>
            </a:r>
            <a:r>
              <a:rPr lang="en-US" sz="2400" b="1" dirty="0" smtClean="0">
                <a:solidFill>
                  <a:srgbClr val="FFFF00"/>
                </a:solidFill>
                <a:latin typeface="Book Antiqua" pitchFamily="18" charset="0"/>
              </a:rPr>
              <a:t>:</a:t>
            </a:r>
          </a:p>
          <a:p>
            <a:pPr algn="just" eaLnBrk="1" hangingPunct="1">
              <a:lnSpc>
                <a:spcPct val="90000"/>
              </a:lnSpc>
              <a:buClr>
                <a:srgbClr val="66FFFF"/>
              </a:buClr>
              <a:buFont typeface="Wingdings" pitchFamily="2" charset="2"/>
              <a:buNone/>
              <a:defRPr/>
            </a:pPr>
            <a:r>
              <a:rPr lang="en-US" sz="2400" b="1" dirty="0" smtClean="0">
                <a:solidFill>
                  <a:srgbClr val="FFFF00"/>
                </a:solidFill>
                <a:latin typeface="Book Antiqua" pitchFamily="18" charset="0"/>
              </a:rPr>
              <a:t>    Pain, </a:t>
            </a:r>
            <a:r>
              <a:rPr lang="en-US" sz="2400" b="1" dirty="0" err="1" smtClean="0">
                <a:solidFill>
                  <a:srgbClr val="FFFF00"/>
                </a:solidFill>
                <a:latin typeface="Book Antiqua" pitchFamily="18" charset="0"/>
              </a:rPr>
              <a:t>haematoma</a:t>
            </a:r>
            <a:r>
              <a:rPr lang="en-US" sz="2400" b="1" dirty="0" smtClean="0">
                <a:solidFill>
                  <a:srgbClr val="FFFF00"/>
                </a:solidFill>
                <a:latin typeface="Book Antiqua" pitchFamily="18" charset="0"/>
              </a:rPr>
              <a:t>, Nerve trauma, </a:t>
            </a:r>
            <a:r>
              <a:rPr lang="en-US" sz="2400" b="1" dirty="0" smtClean="0">
                <a:solidFill>
                  <a:srgbClr val="FFFF00"/>
                </a:solidFill>
                <a:latin typeface="Book Antiqua" pitchFamily="18" charset="0"/>
              </a:rPr>
              <a:t>infection if you miss the area which you will anesthetize </a:t>
            </a:r>
            <a:endParaRPr lang="en-US" sz="2400" b="1" dirty="0" smtClean="0">
              <a:solidFill>
                <a:srgbClr val="FFFF00"/>
              </a:solidFill>
              <a:latin typeface="Book Antiqua" pitchFamily="18" charset="0"/>
            </a:endParaRPr>
          </a:p>
          <a:p>
            <a:pPr algn="just" eaLnBrk="1" hangingPunct="1">
              <a:lnSpc>
                <a:spcPct val="90000"/>
              </a:lnSpc>
              <a:buClr>
                <a:srgbClr val="66FFFF"/>
              </a:buClr>
              <a:buFont typeface="Wingdings" pitchFamily="2" charset="2"/>
              <a:buNone/>
              <a:defRPr/>
            </a:pPr>
            <a:endParaRPr lang="en-US" sz="2400" b="1" dirty="0" smtClean="0">
              <a:solidFill>
                <a:srgbClr val="FFFF00"/>
              </a:solidFill>
              <a:latin typeface="Book Antiqua" pitchFamily="18" charset="0"/>
            </a:endParaRPr>
          </a:p>
          <a:p>
            <a:pPr algn="just" eaLnBrk="1" hangingPunct="1">
              <a:lnSpc>
                <a:spcPct val="90000"/>
              </a:lnSpc>
              <a:buClr>
                <a:srgbClr val="66FFFF"/>
              </a:buClr>
              <a:defRPr/>
            </a:pPr>
            <a:r>
              <a:rPr lang="en-US" sz="2400" b="1" u="sng" dirty="0" smtClean="0">
                <a:solidFill>
                  <a:srgbClr val="FFFF00"/>
                </a:solidFill>
                <a:latin typeface="Book Antiqua" pitchFamily="18" charset="0"/>
              </a:rPr>
              <a:t>Vasoconstrictors</a:t>
            </a:r>
            <a:r>
              <a:rPr lang="en-US" sz="2400" b="1" dirty="0" smtClean="0">
                <a:solidFill>
                  <a:srgbClr val="FFFF00"/>
                </a:solidFill>
                <a:latin typeface="Book Antiqua" pitchFamily="18" charset="0"/>
              </a:rPr>
              <a:t>:</a:t>
            </a:r>
          </a:p>
          <a:p>
            <a:pPr algn="just" eaLnBrk="1" hangingPunct="1">
              <a:lnSpc>
                <a:spcPct val="90000"/>
              </a:lnSpc>
              <a:buClr>
                <a:srgbClr val="66FFFF"/>
              </a:buClr>
              <a:buFont typeface="Wingdings" pitchFamily="2" charset="2"/>
              <a:buNone/>
              <a:defRPr/>
            </a:pPr>
            <a:r>
              <a:rPr lang="en-US" sz="2400" b="1" dirty="0" smtClean="0">
                <a:solidFill>
                  <a:srgbClr val="FFFF00"/>
                </a:solidFill>
                <a:latin typeface="Book Antiqua" pitchFamily="18" charset="0"/>
              </a:rPr>
              <a:t>    Ischemic </a:t>
            </a:r>
            <a:r>
              <a:rPr lang="en-US" sz="2400" b="1" dirty="0" smtClean="0">
                <a:solidFill>
                  <a:srgbClr val="FFFF00"/>
                </a:solidFill>
                <a:latin typeface="Book Antiqua" pitchFamily="18" charset="0"/>
              </a:rPr>
              <a:t>necrosis if injected at the </a:t>
            </a:r>
            <a:r>
              <a:rPr lang="en-US" sz="2400" b="1" dirty="0" err="1" smtClean="0">
                <a:solidFill>
                  <a:srgbClr val="FFFF00"/>
                </a:solidFill>
                <a:latin typeface="Book Antiqua" pitchFamily="18" charset="0"/>
              </a:rPr>
              <a:t>digist</a:t>
            </a:r>
            <a:endParaRPr lang="en-US" sz="2400" b="1" dirty="0" smtClean="0">
              <a:solidFill>
                <a:srgbClr val="FFFF00"/>
              </a:solidFill>
              <a:latin typeface="Book Antiqua" pitchFamily="18" charset="0"/>
            </a:endParaRPr>
          </a:p>
          <a:p>
            <a:pPr algn="just" eaLnBrk="1" hangingPunct="1">
              <a:lnSpc>
                <a:spcPct val="90000"/>
              </a:lnSpc>
              <a:buClr>
                <a:srgbClr val="66FFFF"/>
              </a:buClr>
              <a:buFont typeface="Wingdings" pitchFamily="2" charset="2"/>
              <a:buNone/>
              <a:defRPr/>
            </a:pPr>
            <a:endParaRPr lang="en-US" sz="2400" b="1" dirty="0" smtClean="0">
              <a:solidFill>
                <a:srgbClr val="FFFF00"/>
              </a:solidFill>
              <a:latin typeface="Book Antiqua" pitchFamily="18" charset="0"/>
            </a:endParaRPr>
          </a:p>
          <a:p>
            <a:pPr algn="just" eaLnBrk="1" hangingPunct="1">
              <a:lnSpc>
                <a:spcPct val="90000"/>
              </a:lnSpc>
              <a:buClr>
                <a:srgbClr val="66FFFF"/>
              </a:buClr>
              <a:defRPr/>
            </a:pPr>
            <a:r>
              <a:rPr lang="en-US" sz="2400" b="1" u="sng" dirty="0" smtClean="0">
                <a:solidFill>
                  <a:srgbClr val="FFFF00"/>
                </a:solidFill>
                <a:latin typeface="Book Antiqua" pitchFamily="18" charset="0"/>
              </a:rPr>
              <a:t>Systemic effects of LA agent</a:t>
            </a:r>
            <a:r>
              <a:rPr lang="en-US" sz="2400" b="1" dirty="0" smtClean="0">
                <a:solidFill>
                  <a:srgbClr val="FFFF00"/>
                </a:solidFill>
                <a:latin typeface="Book Antiqua" pitchFamily="18" charset="0"/>
              </a:rPr>
              <a:t>: Allergic reactions, toxicity</a:t>
            </a:r>
          </a:p>
          <a:p>
            <a:pPr algn="just" eaLnBrk="1" hangingPunct="1">
              <a:lnSpc>
                <a:spcPct val="90000"/>
              </a:lnSpc>
              <a:buFont typeface="Wingdings" pitchFamily="2" charset="2"/>
              <a:buNone/>
              <a:defRPr/>
            </a:pPr>
            <a:endParaRPr lang="en-US" sz="2800" dirty="0" smtClean="0">
              <a:solidFill>
                <a:srgbClr val="FFFF00"/>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1000" fill="hold"/>
                                        <p:tgtEl>
                                          <p:spTgt spid="22532"/>
                                        </p:tgtEl>
                                        <p:attrNameLst>
                                          <p:attrName>ppt_x</p:attrName>
                                        </p:attrNameLst>
                                      </p:cBhvr>
                                      <p:tavLst>
                                        <p:tav tm="0">
                                          <p:val>
                                            <p:strVal val="#ppt_x-.2"/>
                                          </p:val>
                                        </p:tav>
                                        <p:tav tm="100000">
                                          <p:val>
                                            <p:strVal val="#ppt_x"/>
                                          </p:val>
                                        </p:tav>
                                      </p:tavLst>
                                    </p:anim>
                                    <p:anim calcmode="lin" valueType="num">
                                      <p:cBhvr>
                                        <p:cTn id="8" dur="1000" fill="hold"/>
                                        <p:tgtEl>
                                          <p:spTgt spid="2253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32"/>
                                        </p:tgtEl>
                                      </p:cBhvr>
                                    </p:animEffect>
                                  </p:childTnLst>
                                </p:cTn>
                              </p:par>
                            </p:childTnLst>
                          </p:cTn>
                        </p:par>
                        <p:par>
                          <p:cTn id="10" fill="hold">
                            <p:stCondLst>
                              <p:cond delay="1000"/>
                            </p:stCondLst>
                            <p:childTnLst>
                              <p:par>
                                <p:cTn id="11" presetID="25" presetClass="entr" presetSubtype="0" fill="hold" grpId="0" nodeType="afterEffect">
                                  <p:stCondLst>
                                    <p:cond delay="0"/>
                                  </p:stCondLst>
                                  <p:childTnLst>
                                    <p:set>
                                      <p:cBhvr>
                                        <p:cTn id="12" dur="1" fill="hold">
                                          <p:stCondLst>
                                            <p:cond delay="0"/>
                                          </p:stCondLst>
                                        </p:cTn>
                                        <p:tgtEl>
                                          <p:spTgt spid="22533"/>
                                        </p:tgtEl>
                                        <p:attrNameLst>
                                          <p:attrName>style.visibility</p:attrName>
                                        </p:attrNameLst>
                                      </p:cBhvr>
                                      <p:to>
                                        <p:strVal val="visible"/>
                                      </p:to>
                                    </p:set>
                                    <p:anim calcmode="lin" valueType="num">
                                      <p:cBhvr>
                                        <p:cTn id="13" dur="1000" decel="50000" fill="hold">
                                          <p:stCondLst>
                                            <p:cond delay="0"/>
                                          </p:stCondLst>
                                        </p:cTn>
                                        <p:tgtEl>
                                          <p:spTgt spid="22533"/>
                                        </p:tgtEl>
                                        <p:attrNameLst>
                                          <p:attrName>style.rotation</p:attrName>
                                        </p:attrNameLst>
                                      </p:cBhvr>
                                      <p:tavLst>
                                        <p:tav tm="0">
                                          <p:val>
                                            <p:fltVal val="-90"/>
                                          </p:val>
                                        </p:tav>
                                        <p:tav tm="100000">
                                          <p:val>
                                            <p:fltVal val="0"/>
                                          </p:val>
                                        </p:tav>
                                      </p:tavLst>
                                    </p:anim>
                                    <p:anim calcmode="lin" valueType="num">
                                      <p:cBhvr>
                                        <p:cTn id="14" dur="1000" decel="50000" fill="hold">
                                          <p:stCondLst>
                                            <p:cond delay="0"/>
                                          </p:stCondLst>
                                        </p:cTn>
                                        <p:tgtEl>
                                          <p:spTgt spid="22533"/>
                                        </p:tgtEl>
                                        <p:attrNameLst>
                                          <p:attrName>ppt_w</p:attrName>
                                        </p:attrNameLst>
                                      </p:cBhvr>
                                      <p:tavLst>
                                        <p:tav tm="0">
                                          <p:val>
                                            <p:strVal val="#ppt_w"/>
                                          </p:val>
                                        </p:tav>
                                        <p:tav tm="100000">
                                          <p:val>
                                            <p:strVal val="#ppt_w*.05"/>
                                          </p:val>
                                        </p:tav>
                                      </p:tavLst>
                                    </p:anim>
                                    <p:anim calcmode="lin" valueType="num">
                                      <p:cBhvr>
                                        <p:cTn id="15" dur="1000" accel="50000" fill="hold">
                                          <p:stCondLst>
                                            <p:cond delay="1000"/>
                                          </p:stCondLst>
                                        </p:cTn>
                                        <p:tgtEl>
                                          <p:spTgt spid="22533"/>
                                        </p:tgtEl>
                                        <p:attrNameLst>
                                          <p:attrName>ppt_w</p:attrName>
                                        </p:attrNameLst>
                                      </p:cBhvr>
                                      <p:tavLst>
                                        <p:tav tm="0">
                                          <p:val>
                                            <p:strVal val="#ppt_w*.05"/>
                                          </p:val>
                                        </p:tav>
                                        <p:tav tm="100000">
                                          <p:val>
                                            <p:strVal val="#ppt_w"/>
                                          </p:val>
                                        </p:tav>
                                      </p:tavLst>
                                    </p:anim>
                                    <p:anim calcmode="lin" valueType="num">
                                      <p:cBhvr>
                                        <p:cTn id="16" dur="2000" fill="hold"/>
                                        <p:tgtEl>
                                          <p:spTgt spid="22533"/>
                                        </p:tgtEl>
                                        <p:attrNameLst>
                                          <p:attrName>ppt_h</p:attrName>
                                        </p:attrNameLst>
                                      </p:cBhvr>
                                      <p:tavLst>
                                        <p:tav tm="0">
                                          <p:val>
                                            <p:strVal val="#ppt_h"/>
                                          </p:val>
                                        </p:tav>
                                        <p:tav tm="100000">
                                          <p:val>
                                            <p:strVal val="#ppt_h"/>
                                          </p:val>
                                        </p:tav>
                                      </p:tavLst>
                                    </p:anim>
                                    <p:anim calcmode="lin" valueType="num">
                                      <p:cBhvr>
                                        <p:cTn id="17" dur="1000" decel="50000" fill="hold">
                                          <p:stCondLst>
                                            <p:cond delay="0"/>
                                          </p:stCondLst>
                                        </p:cTn>
                                        <p:tgtEl>
                                          <p:spTgt spid="22533"/>
                                        </p:tgtEl>
                                        <p:attrNameLst>
                                          <p:attrName>ppt_x</p:attrName>
                                        </p:attrNameLst>
                                      </p:cBhvr>
                                      <p:tavLst>
                                        <p:tav tm="0">
                                          <p:val>
                                            <p:strVal val="#ppt_x+.4"/>
                                          </p:val>
                                        </p:tav>
                                        <p:tav tm="100000">
                                          <p:val>
                                            <p:strVal val="#ppt_x"/>
                                          </p:val>
                                        </p:tav>
                                      </p:tavLst>
                                    </p:anim>
                                    <p:anim calcmode="lin" valueType="num">
                                      <p:cBhvr>
                                        <p:cTn id="18" dur="1000" decel="50000" fill="hold">
                                          <p:stCondLst>
                                            <p:cond delay="0"/>
                                          </p:stCondLst>
                                        </p:cTn>
                                        <p:tgtEl>
                                          <p:spTgt spid="22533"/>
                                        </p:tgtEl>
                                        <p:attrNameLst>
                                          <p:attrName>ppt_y</p:attrName>
                                        </p:attrNameLst>
                                      </p:cBhvr>
                                      <p:tavLst>
                                        <p:tav tm="0">
                                          <p:val>
                                            <p:strVal val="#ppt_y-.2"/>
                                          </p:val>
                                        </p:tav>
                                        <p:tav tm="100000">
                                          <p:val>
                                            <p:strVal val="#ppt_y+.1"/>
                                          </p:val>
                                        </p:tav>
                                      </p:tavLst>
                                    </p:anim>
                                    <p:anim calcmode="lin" valueType="num">
                                      <p:cBhvr>
                                        <p:cTn id="19" dur="1000" accel="50000" fill="hold">
                                          <p:stCondLst>
                                            <p:cond delay="1000"/>
                                          </p:stCondLst>
                                        </p:cTn>
                                        <p:tgtEl>
                                          <p:spTgt spid="22533"/>
                                        </p:tgtEl>
                                        <p:attrNameLst>
                                          <p:attrName>ppt_y</p:attrName>
                                        </p:attrNameLst>
                                      </p:cBhvr>
                                      <p:tavLst>
                                        <p:tav tm="0">
                                          <p:val>
                                            <p:strVal val="#ppt_y+.1"/>
                                          </p:val>
                                        </p:tav>
                                        <p:tav tm="100000">
                                          <p:val>
                                            <p:strVal val="#ppt_y"/>
                                          </p:val>
                                        </p:tav>
                                      </p:tavLst>
                                    </p:anim>
                                    <p:animEffect transition="in" filter="fade">
                                      <p:cBhvr>
                                        <p:cTn id="20" dur="2000" decel="50000">
                                          <p:stCondLst>
                                            <p:cond delay="0"/>
                                          </p:stCondLst>
                                        </p:cTn>
                                        <p:tgtEl>
                                          <p:spTgt spid="22533"/>
                                        </p:tgtEl>
                                      </p:cBhvr>
                                    </p:animEffect>
                                  </p:childTnLst>
                                </p:cTn>
                              </p:par>
                            </p:childTnLst>
                          </p:cTn>
                        </p:par>
                        <p:par>
                          <p:cTn id="21" fill="hold">
                            <p:stCondLst>
                              <p:cond delay="3000"/>
                            </p:stCondLst>
                            <p:childTnLst>
                              <p:par>
                                <p:cTn id="22" presetID="12" presetClass="entr" presetSubtype="4" fill="hold" grpId="0" nodeType="afterEffect">
                                  <p:stCondLst>
                                    <p:cond delay="0"/>
                                  </p:stCondLst>
                                  <p:childTnLst>
                                    <p:set>
                                      <p:cBhvr>
                                        <p:cTn id="23" dur="1" fill="hold">
                                          <p:stCondLst>
                                            <p:cond delay="0"/>
                                          </p:stCondLst>
                                        </p:cTn>
                                        <p:tgtEl>
                                          <p:spTgt spid="22534">
                                            <p:txEl>
                                              <p:pRg st="1" end="1"/>
                                            </p:txEl>
                                          </p:spTgt>
                                        </p:tgtEl>
                                        <p:attrNameLst>
                                          <p:attrName>style.visibility</p:attrName>
                                        </p:attrNameLst>
                                      </p:cBhvr>
                                      <p:to>
                                        <p:strVal val="visible"/>
                                      </p:to>
                                    </p:set>
                                    <p:animEffect transition="in" filter="slide(fromBottom)">
                                      <p:cBhvr>
                                        <p:cTn id="24" dur="1000"/>
                                        <p:tgtEl>
                                          <p:spTgt spid="22534">
                                            <p:txEl>
                                              <p:pRg st="1" end="1"/>
                                            </p:txEl>
                                          </p:spTgt>
                                        </p:tgtEl>
                                      </p:cBhvr>
                                    </p:animEffect>
                                  </p:childTnLst>
                                </p:cTn>
                              </p:par>
                            </p:childTnLst>
                          </p:cTn>
                        </p:par>
                        <p:par>
                          <p:cTn id="25" fill="hold">
                            <p:stCondLst>
                              <p:cond delay="4000"/>
                            </p:stCondLst>
                            <p:childTnLst>
                              <p:par>
                                <p:cTn id="26" presetID="12" presetClass="entr" presetSubtype="4" fill="hold" grpId="0" nodeType="afterEffect">
                                  <p:stCondLst>
                                    <p:cond delay="0"/>
                                  </p:stCondLst>
                                  <p:childTnLst>
                                    <p:set>
                                      <p:cBhvr>
                                        <p:cTn id="27" dur="1" fill="hold">
                                          <p:stCondLst>
                                            <p:cond delay="0"/>
                                          </p:stCondLst>
                                        </p:cTn>
                                        <p:tgtEl>
                                          <p:spTgt spid="22534">
                                            <p:txEl>
                                              <p:pRg st="2" end="2"/>
                                            </p:txEl>
                                          </p:spTgt>
                                        </p:tgtEl>
                                        <p:attrNameLst>
                                          <p:attrName>style.visibility</p:attrName>
                                        </p:attrNameLst>
                                      </p:cBhvr>
                                      <p:to>
                                        <p:strVal val="visible"/>
                                      </p:to>
                                    </p:set>
                                    <p:animEffect transition="in" filter="slide(fromBottom)">
                                      <p:cBhvr>
                                        <p:cTn id="28" dur="1000"/>
                                        <p:tgtEl>
                                          <p:spTgt spid="22534">
                                            <p:txEl>
                                              <p:pRg st="2" end="2"/>
                                            </p:txEl>
                                          </p:spTgt>
                                        </p:tgtEl>
                                      </p:cBhvr>
                                    </p:animEffect>
                                  </p:childTnLst>
                                </p:cTn>
                              </p:par>
                            </p:childTnLst>
                          </p:cTn>
                        </p:par>
                        <p:par>
                          <p:cTn id="29" fill="hold">
                            <p:stCondLst>
                              <p:cond delay="5000"/>
                            </p:stCondLst>
                            <p:childTnLst>
                              <p:par>
                                <p:cTn id="30" presetID="12" presetClass="entr" presetSubtype="4" fill="hold" grpId="0" nodeType="afterEffect">
                                  <p:stCondLst>
                                    <p:cond delay="0"/>
                                  </p:stCondLst>
                                  <p:childTnLst>
                                    <p:set>
                                      <p:cBhvr>
                                        <p:cTn id="31" dur="1" fill="hold">
                                          <p:stCondLst>
                                            <p:cond delay="0"/>
                                          </p:stCondLst>
                                        </p:cTn>
                                        <p:tgtEl>
                                          <p:spTgt spid="22534">
                                            <p:txEl>
                                              <p:pRg st="3" end="3"/>
                                            </p:txEl>
                                          </p:spTgt>
                                        </p:tgtEl>
                                        <p:attrNameLst>
                                          <p:attrName>style.visibility</p:attrName>
                                        </p:attrNameLst>
                                      </p:cBhvr>
                                      <p:to>
                                        <p:strVal val="visible"/>
                                      </p:to>
                                    </p:set>
                                    <p:animEffect transition="in" filter="slide(fromBottom)">
                                      <p:cBhvr>
                                        <p:cTn id="32" dur="1000"/>
                                        <p:tgtEl>
                                          <p:spTgt spid="22534">
                                            <p:txEl>
                                              <p:pRg st="3" end="3"/>
                                            </p:txEl>
                                          </p:spTgt>
                                        </p:tgtEl>
                                      </p:cBhvr>
                                    </p:animEffect>
                                  </p:childTnLst>
                                </p:cTn>
                              </p:par>
                            </p:childTnLst>
                          </p:cTn>
                        </p:par>
                        <p:par>
                          <p:cTn id="33" fill="hold">
                            <p:stCondLst>
                              <p:cond delay="6000"/>
                            </p:stCondLst>
                            <p:childTnLst>
                              <p:par>
                                <p:cTn id="34" presetID="12" presetClass="entr" presetSubtype="4" fill="hold" grpId="0" nodeType="afterEffect">
                                  <p:stCondLst>
                                    <p:cond delay="0"/>
                                  </p:stCondLst>
                                  <p:childTnLst>
                                    <p:set>
                                      <p:cBhvr>
                                        <p:cTn id="35" dur="1" fill="hold">
                                          <p:stCondLst>
                                            <p:cond delay="0"/>
                                          </p:stCondLst>
                                        </p:cTn>
                                        <p:tgtEl>
                                          <p:spTgt spid="22534">
                                            <p:txEl>
                                              <p:pRg st="5" end="5"/>
                                            </p:txEl>
                                          </p:spTgt>
                                        </p:tgtEl>
                                        <p:attrNameLst>
                                          <p:attrName>style.visibility</p:attrName>
                                        </p:attrNameLst>
                                      </p:cBhvr>
                                      <p:to>
                                        <p:strVal val="visible"/>
                                      </p:to>
                                    </p:set>
                                    <p:animEffect transition="in" filter="slide(fromBottom)">
                                      <p:cBhvr>
                                        <p:cTn id="36" dur="1000"/>
                                        <p:tgtEl>
                                          <p:spTgt spid="22534">
                                            <p:txEl>
                                              <p:pRg st="5" end="5"/>
                                            </p:txEl>
                                          </p:spTgt>
                                        </p:tgtEl>
                                      </p:cBhvr>
                                    </p:animEffect>
                                  </p:childTnLst>
                                </p:cTn>
                              </p:par>
                            </p:childTnLst>
                          </p:cTn>
                        </p:par>
                        <p:par>
                          <p:cTn id="37" fill="hold">
                            <p:stCondLst>
                              <p:cond delay="7000"/>
                            </p:stCondLst>
                            <p:childTnLst>
                              <p:par>
                                <p:cTn id="38" presetID="12" presetClass="entr" presetSubtype="4" fill="hold" grpId="0" nodeType="afterEffect">
                                  <p:stCondLst>
                                    <p:cond delay="0"/>
                                  </p:stCondLst>
                                  <p:childTnLst>
                                    <p:set>
                                      <p:cBhvr>
                                        <p:cTn id="39" dur="1" fill="hold">
                                          <p:stCondLst>
                                            <p:cond delay="0"/>
                                          </p:stCondLst>
                                        </p:cTn>
                                        <p:tgtEl>
                                          <p:spTgt spid="22534">
                                            <p:txEl>
                                              <p:pRg st="6" end="6"/>
                                            </p:txEl>
                                          </p:spTgt>
                                        </p:tgtEl>
                                        <p:attrNameLst>
                                          <p:attrName>style.visibility</p:attrName>
                                        </p:attrNameLst>
                                      </p:cBhvr>
                                      <p:to>
                                        <p:strVal val="visible"/>
                                      </p:to>
                                    </p:set>
                                    <p:animEffect transition="in" filter="slide(fromBottom)">
                                      <p:cBhvr>
                                        <p:cTn id="40" dur="1000"/>
                                        <p:tgtEl>
                                          <p:spTgt spid="22534">
                                            <p:txEl>
                                              <p:pRg st="6" end="6"/>
                                            </p:txEl>
                                          </p:spTgt>
                                        </p:tgtEl>
                                      </p:cBhvr>
                                    </p:animEffect>
                                  </p:childTnLst>
                                </p:cTn>
                              </p:par>
                            </p:childTnLst>
                          </p:cTn>
                        </p:par>
                        <p:par>
                          <p:cTn id="41" fill="hold">
                            <p:stCondLst>
                              <p:cond delay="8000"/>
                            </p:stCondLst>
                            <p:childTnLst>
                              <p:par>
                                <p:cTn id="42" presetID="12" presetClass="entr" presetSubtype="4" fill="hold" grpId="0" nodeType="afterEffect">
                                  <p:stCondLst>
                                    <p:cond delay="0"/>
                                  </p:stCondLst>
                                  <p:childTnLst>
                                    <p:set>
                                      <p:cBhvr>
                                        <p:cTn id="43" dur="1" fill="hold">
                                          <p:stCondLst>
                                            <p:cond delay="0"/>
                                          </p:stCondLst>
                                        </p:cTn>
                                        <p:tgtEl>
                                          <p:spTgt spid="22534">
                                            <p:txEl>
                                              <p:pRg st="8" end="8"/>
                                            </p:txEl>
                                          </p:spTgt>
                                        </p:tgtEl>
                                        <p:attrNameLst>
                                          <p:attrName>style.visibility</p:attrName>
                                        </p:attrNameLst>
                                      </p:cBhvr>
                                      <p:to>
                                        <p:strVal val="visible"/>
                                      </p:to>
                                    </p:set>
                                    <p:animEffect transition="in" filter="slide(fromBottom)">
                                      <p:cBhvr>
                                        <p:cTn id="44" dur="1000"/>
                                        <p:tgtEl>
                                          <p:spTgt spid="225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33" grpId="0" animBg="1"/>
      <p:bldP spid="2253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rgbClr val="C00000"/>
                </a:solidFill>
              </a:rPr>
              <a:t/>
            </a:r>
            <a:br>
              <a:rPr lang="en-US" dirty="0" smtClean="0">
                <a:solidFill>
                  <a:srgbClr val="C00000"/>
                </a:solidFill>
              </a:rPr>
            </a:br>
            <a:r>
              <a:rPr lang="en-US" dirty="0" smtClean="0">
                <a:solidFill>
                  <a:srgbClr val="C00000"/>
                </a:solidFill>
              </a:rPr>
              <a:t>References/ Books</a:t>
            </a:r>
            <a:endParaRPr lang="x-none" dirty="0">
              <a:solidFill>
                <a:srgbClr val="C00000"/>
              </a:solidFill>
            </a:endParaRPr>
          </a:p>
        </p:txBody>
      </p:sp>
      <p:sp>
        <p:nvSpPr>
          <p:cNvPr id="3" name="عنصر نائب للمحتوى 2"/>
          <p:cNvSpPr>
            <a:spLocks noGrp="1"/>
          </p:cNvSpPr>
          <p:nvPr>
            <p:ph idx="1"/>
          </p:nvPr>
        </p:nvSpPr>
        <p:spPr/>
        <p:txBody>
          <a:bodyPr/>
          <a:lstStyle/>
          <a:p>
            <a:pPr>
              <a:buNone/>
            </a:pPr>
            <a:r>
              <a:rPr lang="en-US" dirty="0" smtClean="0">
                <a:solidFill>
                  <a:schemeClr val="bg1">
                    <a:lumMod val="20000"/>
                    <a:lumOff val="80000"/>
                  </a:schemeClr>
                </a:solidFill>
              </a:rPr>
              <a:t>1</a:t>
            </a:r>
            <a:r>
              <a:rPr lang="x-none" dirty="0" smtClean="0">
                <a:solidFill>
                  <a:schemeClr val="bg1">
                    <a:lumMod val="20000"/>
                    <a:lumOff val="80000"/>
                  </a:schemeClr>
                </a:solidFill>
              </a:rPr>
              <a:t>/</a:t>
            </a:r>
            <a:r>
              <a:rPr lang="en-US" dirty="0" smtClean="0">
                <a:solidFill>
                  <a:schemeClr val="bg1">
                    <a:lumMod val="20000"/>
                    <a:lumOff val="80000"/>
                  </a:schemeClr>
                </a:solidFill>
              </a:rPr>
              <a:t>principal and practice of surgery .by James  garden </a:t>
            </a:r>
          </a:p>
          <a:p>
            <a:pPr>
              <a:buNone/>
            </a:pPr>
            <a:r>
              <a:rPr lang="en-US" dirty="0" smtClean="0">
                <a:solidFill>
                  <a:schemeClr val="bg1">
                    <a:lumMod val="20000"/>
                    <a:lumOff val="80000"/>
                  </a:schemeClr>
                </a:solidFill>
              </a:rPr>
              <a:t>2</a:t>
            </a:r>
            <a:r>
              <a:rPr lang="x-none" dirty="0" smtClean="0">
                <a:solidFill>
                  <a:schemeClr val="bg1">
                    <a:lumMod val="20000"/>
                    <a:lumOff val="80000"/>
                  </a:schemeClr>
                </a:solidFill>
              </a:rPr>
              <a:t>/</a:t>
            </a:r>
            <a:r>
              <a:rPr lang="en-US" dirty="0" smtClean="0">
                <a:solidFill>
                  <a:schemeClr val="bg1">
                    <a:lumMod val="20000"/>
                    <a:lumOff val="80000"/>
                  </a:schemeClr>
                </a:solidFill>
              </a:rPr>
              <a:t>current surgical diagnosis and treatment </a:t>
            </a:r>
          </a:p>
          <a:p>
            <a:pPr>
              <a:buNone/>
            </a:pPr>
            <a:r>
              <a:rPr lang="en-US" dirty="0" smtClean="0">
                <a:solidFill>
                  <a:schemeClr val="bg1">
                    <a:lumMod val="20000"/>
                    <a:lumOff val="80000"/>
                  </a:schemeClr>
                </a:solidFill>
              </a:rPr>
              <a:t>By Laurence w. way</a:t>
            </a:r>
          </a:p>
          <a:p>
            <a:pPr>
              <a:buNone/>
            </a:pPr>
            <a:r>
              <a:rPr lang="en-US" dirty="0" smtClean="0">
                <a:solidFill>
                  <a:schemeClr val="bg1">
                    <a:lumMod val="20000"/>
                    <a:lumOff val="80000"/>
                  </a:schemeClr>
                </a:solidFill>
              </a:rPr>
              <a:t>3</a:t>
            </a:r>
            <a:r>
              <a:rPr lang="x-none" dirty="0" smtClean="0">
                <a:solidFill>
                  <a:schemeClr val="bg1">
                    <a:lumMod val="20000"/>
                    <a:lumOff val="80000"/>
                  </a:schemeClr>
                </a:solidFill>
              </a:rPr>
              <a:t>/</a:t>
            </a:r>
            <a:r>
              <a:rPr lang="en-US" dirty="0" smtClean="0">
                <a:solidFill>
                  <a:schemeClr val="bg1">
                    <a:lumMod val="20000"/>
                    <a:lumOff val="80000"/>
                  </a:schemeClr>
                </a:solidFill>
              </a:rPr>
              <a:t>surgery by peter Laurence</a:t>
            </a:r>
          </a:p>
          <a:p>
            <a:pPr>
              <a:buNone/>
            </a:pPr>
            <a:r>
              <a:rPr lang="en-US" dirty="0" smtClean="0">
                <a:solidFill>
                  <a:schemeClr val="bg1">
                    <a:lumMod val="20000"/>
                    <a:lumOff val="80000"/>
                  </a:schemeClr>
                </a:solidFill>
              </a:rPr>
              <a:t>4</a:t>
            </a:r>
            <a:r>
              <a:rPr lang="x-none" dirty="0" smtClean="0">
                <a:solidFill>
                  <a:schemeClr val="bg1">
                    <a:lumMod val="20000"/>
                    <a:lumOff val="80000"/>
                  </a:schemeClr>
                </a:solidFill>
              </a:rPr>
              <a:t>/</a:t>
            </a:r>
            <a:r>
              <a:rPr lang="en-US" dirty="0" smtClean="0">
                <a:solidFill>
                  <a:schemeClr val="bg1">
                    <a:lumMod val="20000"/>
                    <a:lumOff val="80000"/>
                  </a:schemeClr>
                </a:solidFill>
              </a:rPr>
              <a:t>Churchill pocket book by Andrew T.raftery</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1476375" y="1052513"/>
            <a:ext cx="7086600" cy="1219200"/>
          </a:xfrm>
          <a:gradFill rotWithShape="1">
            <a:gsLst>
              <a:gs pos="0">
                <a:srgbClr val="66FFFF"/>
              </a:gs>
              <a:gs pos="50000">
                <a:schemeClr val="accent1"/>
              </a:gs>
              <a:gs pos="100000">
                <a:srgbClr val="66FFFF"/>
              </a:gs>
            </a:gsLst>
            <a:lin ang="5400000" scaled="1"/>
          </a:gradFill>
          <a:effectLst>
            <a:outerShdw dist="71842" dir="2700000" algn="ctr" rotWithShape="0">
              <a:schemeClr val="bg2"/>
            </a:outerShdw>
          </a:effectLst>
        </p:spPr>
        <p:txBody>
          <a:bodyPr/>
          <a:lstStyle/>
          <a:p>
            <a:pPr eaLnBrk="1" hangingPunct="1">
              <a:defRPr/>
            </a:pPr>
            <a:r>
              <a:rPr lang="en-US" sz="3500" b="1" smtClean="0">
                <a:latin typeface="Bangle" pitchFamily="2" charset="0"/>
              </a:rPr>
              <a:t>(B) SPINAL, EPIDURAL &amp; CAUDAL   	          ANESTESIA:</a:t>
            </a:r>
            <a:r>
              <a:rPr lang="en-US" smtClean="0"/>
              <a:t> </a:t>
            </a:r>
          </a:p>
        </p:txBody>
      </p:sp>
      <p:sp>
        <p:nvSpPr>
          <p:cNvPr id="24581" name="Rectangle 5"/>
          <p:cNvSpPr>
            <a:spLocks noGrp="1" noChangeArrowheads="1"/>
          </p:cNvSpPr>
          <p:nvPr>
            <p:ph type="body" idx="1"/>
          </p:nvPr>
        </p:nvSpPr>
        <p:spPr>
          <a:xfrm>
            <a:off x="1600200" y="2133600"/>
            <a:ext cx="7010400" cy="4343400"/>
          </a:xfrm>
          <a:effectLst>
            <a:outerShdw dist="17961" dir="2700000" algn="ctr" rotWithShape="0">
              <a:srgbClr val="FF00FF"/>
            </a:outerShdw>
          </a:effectLst>
        </p:spPr>
        <p:txBody>
          <a:bodyPr/>
          <a:lstStyle/>
          <a:p>
            <a:pPr algn="just" eaLnBrk="1" hangingPunct="1">
              <a:buFont typeface="Wingdings" pitchFamily="2" charset="2"/>
              <a:buNone/>
              <a:defRPr/>
            </a:pPr>
            <a:endParaRPr lang="en-US" sz="700" b="1" dirty="0" smtClean="0">
              <a:solidFill>
                <a:srgbClr val="FFFF99"/>
              </a:solidFill>
              <a:latin typeface="Book Antiqua" pitchFamily="18" charset="0"/>
            </a:endParaRPr>
          </a:p>
          <a:p>
            <a:pPr algn="just" eaLnBrk="1" hangingPunct="1">
              <a:buFont typeface="Wingdings" pitchFamily="2" charset="2"/>
              <a:buNone/>
              <a:defRPr/>
            </a:pPr>
            <a:endParaRPr lang="en-US" sz="600" b="1" dirty="0" smtClean="0">
              <a:solidFill>
                <a:srgbClr val="FFFF99"/>
              </a:solidFill>
              <a:latin typeface="Book Antiqua" pitchFamily="18" charset="0"/>
            </a:endParaRPr>
          </a:p>
          <a:p>
            <a:pPr algn="just" eaLnBrk="1" hangingPunct="1">
              <a:buClr>
                <a:srgbClr val="66FFFF"/>
              </a:buClr>
              <a:defRPr/>
            </a:pPr>
            <a:r>
              <a:rPr lang="en-US" sz="2000" b="1" dirty="0" smtClean="0">
                <a:solidFill>
                  <a:srgbClr val="FFFF00"/>
                </a:solidFill>
                <a:latin typeface="Book Antiqua" pitchFamily="18" charset="0"/>
              </a:rPr>
              <a:t>Technical </a:t>
            </a:r>
            <a:r>
              <a:rPr lang="en-US" sz="2000" b="1" dirty="0" smtClean="0">
                <a:solidFill>
                  <a:srgbClr val="FFFF00"/>
                </a:solidFill>
                <a:latin typeface="Book Antiqua" pitchFamily="18" charset="0"/>
              </a:rPr>
              <a:t>failure most commonly seen in juniors </a:t>
            </a:r>
            <a:endParaRPr lang="en-US" sz="2000" b="1" dirty="0" smtClean="0">
              <a:solidFill>
                <a:srgbClr val="FFFF00"/>
              </a:solidFill>
              <a:latin typeface="Book Antiqua" pitchFamily="18" charset="0"/>
            </a:endParaRPr>
          </a:p>
          <a:p>
            <a:pPr algn="just" eaLnBrk="1" hangingPunct="1">
              <a:buClr>
                <a:srgbClr val="66FFFF"/>
              </a:buClr>
              <a:defRPr/>
            </a:pPr>
            <a:r>
              <a:rPr lang="en-US" sz="2000" b="1" dirty="0" smtClean="0">
                <a:solidFill>
                  <a:srgbClr val="FFFF00"/>
                </a:solidFill>
                <a:latin typeface="Book Antiqua" pitchFamily="18" charset="0"/>
              </a:rPr>
              <a:t>Headache due to loss of CSF    </a:t>
            </a:r>
          </a:p>
          <a:p>
            <a:pPr algn="just" eaLnBrk="1" hangingPunct="1">
              <a:buClr>
                <a:srgbClr val="66FFFF"/>
              </a:buClr>
              <a:defRPr/>
            </a:pPr>
            <a:r>
              <a:rPr lang="en-US" sz="2000" b="1" dirty="0" err="1" smtClean="0">
                <a:solidFill>
                  <a:srgbClr val="FFFF00"/>
                </a:solidFill>
                <a:latin typeface="Book Antiqua" pitchFamily="18" charset="0"/>
              </a:rPr>
              <a:t>Intrathecal</a:t>
            </a:r>
            <a:r>
              <a:rPr lang="en-US" sz="2000" b="1" dirty="0" smtClean="0">
                <a:solidFill>
                  <a:srgbClr val="FFFF00"/>
                </a:solidFill>
                <a:latin typeface="Book Antiqua" pitchFamily="18" charset="0"/>
              </a:rPr>
              <a:t> </a:t>
            </a:r>
            <a:r>
              <a:rPr lang="en-US" sz="2000" b="1" dirty="0" smtClean="0">
                <a:solidFill>
                  <a:srgbClr val="FFFF00"/>
                </a:solidFill>
                <a:latin typeface="Book Antiqua" pitchFamily="18" charset="0"/>
              </a:rPr>
              <a:t>bleeding may cause hematoma and lead to paralysis. </a:t>
            </a:r>
            <a:endParaRPr lang="en-US" sz="2000" b="1" dirty="0" smtClean="0">
              <a:solidFill>
                <a:srgbClr val="FFFF00"/>
              </a:solidFill>
              <a:latin typeface="Book Antiqua" pitchFamily="18" charset="0"/>
            </a:endParaRPr>
          </a:p>
          <a:p>
            <a:pPr algn="just" eaLnBrk="1" hangingPunct="1">
              <a:buClr>
                <a:srgbClr val="66FFFF"/>
              </a:buClr>
              <a:defRPr/>
            </a:pPr>
            <a:r>
              <a:rPr lang="en-US" sz="2000" b="1" dirty="0" smtClean="0">
                <a:solidFill>
                  <a:srgbClr val="FFFF00"/>
                </a:solidFill>
                <a:latin typeface="Book Antiqua" pitchFamily="18" charset="0"/>
              </a:rPr>
              <a:t>Permanent N. or spinal cord </a:t>
            </a:r>
            <a:r>
              <a:rPr lang="en-US" sz="2000" b="1" dirty="0" smtClean="0">
                <a:solidFill>
                  <a:srgbClr val="FFFF00"/>
                </a:solidFill>
                <a:latin typeface="Book Antiqua" pitchFamily="18" charset="0"/>
              </a:rPr>
              <a:t>damage  may also lead to paralysis</a:t>
            </a:r>
            <a:endParaRPr lang="en-US" sz="2000" dirty="0" smtClean="0">
              <a:solidFill>
                <a:srgbClr val="FFFF00"/>
              </a:solidFill>
            </a:endParaRPr>
          </a:p>
          <a:p>
            <a:pPr algn="just" eaLnBrk="1" hangingPunct="1">
              <a:buClr>
                <a:srgbClr val="66FFFF"/>
              </a:buClr>
              <a:defRPr/>
            </a:pPr>
            <a:r>
              <a:rPr lang="en-US" sz="2000" b="1" dirty="0" err="1" smtClean="0">
                <a:solidFill>
                  <a:srgbClr val="FFFF00"/>
                </a:solidFill>
                <a:latin typeface="Book Antiqua" pitchFamily="18" charset="0"/>
              </a:rPr>
              <a:t>Paraspinal</a:t>
            </a:r>
            <a:r>
              <a:rPr lang="en-US" sz="2000" b="1" dirty="0" smtClean="0">
                <a:solidFill>
                  <a:srgbClr val="FFFF00"/>
                </a:solidFill>
                <a:latin typeface="Book Antiqua" pitchFamily="18" charset="0"/>
              </a:rPr>
              <a:t> infection</a:t>
            </a:r>
          </a:p>
          <a:p>
            <a:pPr eaLnBrk="1" hangingPunct="1">
              <a:buClr>
                <a:srgbClr val="66FFFF"/>
              </a:buClr>
              <a:defRPr/>
            </a:pPr>
            <a:r>
              <a:rPr lang="en-US" sz="2000" b="1" dirty="0" smtClean="0">
                <a:solidFill>
                  <a:srgbClr val="FFFF00"/>
                </a:solidFill>
                <a:latin typeface="Book Antiqua" pitchFamily="18" charset="0"/>
              </a:rPr>
              <a:t>Systemic complications                  (Severe hypotension</a:t>
            </a:r>
            <a:r>
              <a:rPr lang="en-US" sz="3000" b="1" dirty="0" smtClean="0">
                <a:solidFill>
                  <a:srgbClr val="FFFF00"/>
                </a:solidFill>
                <a:latin typeface="Book Antiqua" pitchFamily="18" charset="0"/>
              </a:rPr>
              <a:t>)</a:t>
            </a:r>
          </a:p>
          <a:p>
            <a:pPr eaLnBrk="1" hangingPunct="1">
              <a:buClr>
                <a:srgbClr val="66FFFF"/>
              </a:buClr>
              <a:defRPr/>
            </a:pPr>
            <a:r>
              <a:rPr lang="en-US" sz="2000" b="1" dirty="0" smtClean="0">
                <a:solidFill>
                  <a:srgbClr val="FFFF00"/>
                </a:solidFill>
                <a:latin typeface="Book Antiqua" pitchFamily="18" charset="0"/>
              </a:rPr>
              <a:t>Associated with a lot of complications less than that of general</a:t>
            </a:r>
            <a:endParaRPr lang="en-US" sz="2000" dirty="0" smtClean="0">
              <a:solidFill>
                <a:srgbClr val="FFFF00"/>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1000" decel="50000" fill="hold">
                                          <p:stCondLst>
                                            <p:cond delay="0"/>
                                          </p:stCondLst>
                                        </p:cTn>
                                        <p:tgtEl>
                                          <p:spTgt spid="24580"/>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4580"/>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4580"/>
                                        </p:tgtEl>
                                        <p:attrNameLst>
                                          <p:attrName>ppt_w</p:attrName>
                                        </p:attrNameLst>
                                      </p:cBhvr>
                                      <p:tavLst>
                                        <p:tav tm="0">
                                          <p:val>
                                            <p:strVal val="#ppt_w*.05"/>
                                          </p:val>
                                        </p:tav>
                                        <p:tav tm="100000">
                                          <p:val>
                                            <p:strVal val="#ppt_w"/>
                                          </p:val>
                                        </p:tav>
                                      </p:tavLst>
                                    </p:anim>
                                    <p:anim calcmode="lin" valueType="num">
                                      <p:cBhvr>
                                        <p:cTn id="10" dur="2000" fill="hold"/>
                                        <p:tgtEl>
                                          <p:spTgt spid="24580"/>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4580"/>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4580"/>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4580"/>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4580"/>
                                        </p:tgtEl>
                                      </p:cBhvr>
                                    </p:animEffect>
                                  </p:childTnLst>
                                </p:cTn>
                              </p:par>
                            </p:childTnLst>
                          </p:cTn>
                        </p:par>
                        <p:par>
                          <p:cTn id="15" fill="hold">
                            <p:stCondLst>
                              <p:cond delay="2000"/>
                            </p:stCondLst>
                            <p:childTnLst>
                              <p:par>
                                <p:cTn id="16" presetID="7" presetClass="entr" presetSubtype="4" fill="hold" grpId="0" nodeType="afterEffect">
                                  <p:stCondLst>
                                    <p:cond delay="0"/>
                                  </p:stCondLst>
                                  <p:childTnLst>
                                    <p:set>
                                      <p:cBhvr>
                                        <p:cTn id="17" dur="1" fill="hold">
                                          <p:stCondLst>
                                            <p:cond delay="0"/>
                                          </p:stCondLst>
                                        </p:cTn>
                                        <p:tgtEl>
                                          <p:spTgt spid="24581">
                                            <p:txEl>
                                              <p:pRg st="2" end="2"/>
                                            </p:txEl>
                                          </p:spTgt>
                                        </p:tgtEl>
                                        <p:attrNameLst>
                                          <p:attrName>style.visibility</p:attrName>
                                        </p:attrNameLst>
                                      </p:cBhvr>
                                      <p:to>
                                        <p:strVal val="visible"/>
                                      </p:to>
                                    </p:set>
                                    <p:anim calcmode="lin" valueType="num">
                                      <p:cBhvr additive="base">
                                        <p:cTn id="18" dur="1000" fill="hold"/>
                                        <p:tgtEl>
                                          <p:spTgt spid="24581">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24581">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3000"/>
                            </p:stCondLst>
                            <p:childTnLst>
                              <p:par>
                                <p:cTn id="21" presetID="7" presetClass="entr" presetSubtype="4" fill="hold" grpId="0" nodeType="afterEffect">
                                  <p:stCondLst>
                                    <p:cond delay="0"/>
                                  </p:stCondLst>
                                  <p:childTnLst>
                                    <p:set>
                                      <p:cBhvr>
                                        <p:cTn id="22" dur="1" fill="hold">
                                          <p:stCondLst>
                                            <p:cond delay="0"/>
                                          </p:stCondLst>
                                        </p:cTn>
                                        <p:tgtEl>
                                          <p:spTgt spid="24581">
                                            <p:txEl>
                                              <p:pRg st="3" end="3"/>
                                            </p:txEl>
                                          </p:spTgt>
                                        </p:tgtEl>
                                        <p:attrNameLst>
                                          <p:attrName>style.visibility</p:attrName>
                                        </p:attrNameLst>
                                      </p:cBhvr>
                                      <p:to>
                                        <p:strVal val="visible"/>
                                      </p:to>
                                    </p:set>
                                    <p:anim calcmode="lin" valueType="num">
                                      <p:cBhvr additive="base">
                                        <p:cTn id="23" dur="1000" fill="hold"/>
                                        <p:tgtEl>
                                          <p:spTgt spid="24581">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4581">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7" presetClass="entr" presetSubtype="4" fill="hold" grpId="0" nodeType="afterEffect">
                                  <p:stCondLst>
                                    <p:cond delay="0"/>
                                  </p:stCondLst>
                                  <p:childTnLst>
                                    <p:set>
                                      <p:cBhvr>
                                        <p:cTn id="27" dur="1" fill="hold">
                                          <p:stCondLst>
                                            <p:cond delay="0"/>
                                          </p:stCondLst>
                                        </p:cTn>
                                        <p:tgtEl>
                                          <p:spTgt spid="24581">
                                            <p:txEl>
                                              <p:pRg st="4" end="4"/>
                                            </p:txEl>
                                          </p:spTgt>
                                        </p:tgtEl>
                                        <p:attrNameLst>
                                          <p:attrName>style.visibility</p:attrName>
                                        </p:attrNameLst>
                                      </p:cBhvr>
                                      <p:to>
                                        <p:strVal val="visible"/>
                                      </p:to>
                                    </p:set>
                                    <p:anim calcmode="lin" valueType="num">
                                      <p:cBhvr additive="base">
                                        <p:cTn id="28" dur="1000" fill="hold"/>
                                        <p:tgtEl>
                                          <p:spTgt spid="24581">
                                            <p:txEl>
                                              <p:pRg st="4" end="4"/>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24581">
                                            <p:txEl>
                                              <p:pRg st="4" end="4"/>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0"/>
                            </p:stCondLst>
                            <p:childTnLst>
                              <p:par>
                                <p:cTn id="31" presetID="7" presetClass="entr" presetSubtype="4" fill="hold" grpId="0" nodeType="afterEffect">
                                  <p:stCondLst>
                                    <p:cond delay="0"/>
                                  </p:stCondLst>
                                  <p:childTnLst>
                                    <p:set>
                                      <p:cBhvr>
                                        <p:cTn id="32" dur="1" fill="hold">
                                          <p:stCondLst>
                                            <p:cond delay="0"/>
                                          </p:stCondLst>
                                        </p:cTn>
                                        <p:tgtEl>
                                          <p:spTgt spid="24581">
                                            <p:txEl>
                                              <p:pRg st="5" end="5"/>
                                            </p:txEl>
                                          </p:spTgt>
                                        </p:tgtEl>
                                        <p:attrNameLst>
                                          <p:attrName>style.visibility</p:attrName>
                                        </p:attrNameLst>
                                      </p:cBhvr>
                                      <p:to>
                                        <p:strVal val="visible"/>
                                      </p:to>
                                    </p:set>
                                    <p:anim calcmode="lin" valueType="num">
                                      <p:cBhvr additive="base">
                                        <p:cTn id="33" dur="1000" fill="hold"/>
                                        <p:tgtEl>
                                          <p:spTgt spid="24581">
                                            <p:txEl>
                                              <p:pRg st="5" end="5"/>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24581">
                                            <p:txEl>
                                              <p:pRg st="5" end="5"/>
                                            </p:txEl>
                                          </p:spTgt>
                                        </p:tgtEl>
                                        <p:attrNameLst>
                                          <p:attrName>ppt_y</p:attrName>
                                        </p:attrNameLst>
                                      </p:cBhvr>
                                      <p:tavLst>
                                        <p:tav tm="0">
                                          <p:val>
                                            <p:strVal val="1+#ppt_h/2"/>
                                          </p:val>
                                        </p:tav>
                                        <p:tav tm="100000">
                                          <p:val>
                                            <p:strVal val="#ppt_y"/>
                                          </p:val>
                                        </p:tav>
                                      </p:tavLst>
                                    </p:anim>
                                  </p:childTnLst>
                                </p:cTn>
                              </p:par>
                            </p:childTnLst>
                          </p:cTn>
                        </p:par>
                        <p:par>
                          <p:cTn id="35" fill="hold">
                            <p:stCondLst>
                              <p:cond delay="6000"/>
                            </p:stCondLst>
                            <p:childTnLst>
                              <p:par>
                                <p:cTn id="36" presetID="7" presetClass="entr" presetSubtype="4" fill="hold" grpId="0" nodeType="afterEffect">
                                  <p:stCondLst>
                                    <p:cond delay="0"/>
                                  </p:stCondLst>
                                  <p:childTnLst>
                                    <p:set>
                                      <p:cBhvr>
                                        <p:cTn id="37" dur="1" fill="hold">
                                          <p:stCondLst>
                                            <p:cond delay="0"/>
                                          </p:stCondLst>
                                        </p:cTn>
                                        <p:tgtEl>
                                          <p:spTgt spid="24581">
                                            <p:txEl>
                                              <p:pRg st="6" end="6"/>
                                            </p:txEl>
                                          </p:spTgt>
                                        </p:tgtEl>
                                        <p:attrNameLst>
                                          <p:attrName>style.visibility</p:attrName>
                                        </p:attrNameLst>
                                      </p:cBhvr>
                                      <p:to>
                                        <p:strVal val="visible"/>
                                      </p:to>
                                    </p:set>
                                    <p:anim calcmode="lin" valueType="num">
                                      <p:cBhvr additive="base">
                                        <p:cTn id="38" dur="1000" fill="hold"/>
                                        <p:tgtEl>
                                          <p:spTgt spid="24581">
                                            <p:txEl>
                                              <p:pRg st="6" end="6"/>
                                            </p:txEl>
                                          </p:spTgt>
                                        </p:tgtEl>
                                        <p:attrNameLst>
                                          <p:attrName>ppt_x</p:attrName>
                                        </p:attrNameLst>
                                      </p:cBhvr>
                                      <p:tavLst>
                                        <p:tav tm="0">
                                          <p:val>
                                            <p:strVal val="#ppt_x"/>
                                          </p:val>
                                        </p:tav>
                                        <p:tav tm="100000">
                                          <p:val>
                                            <p:strVal val="#ppt_x"/>
                                          </p:val>
                                        </p:tav>
                                      </p:tavLst>
                                    </p:anim>
                                    <p:anim calcmode="lin" valueType="num">
                                      <p:cBhvr additive="base">
                                        <p:cTn id="39" dur="1000" fill="hold"/>
                                        <p:tgtEl>
                                          <p:spTgt spid="24581">
                                            <p:txEl>
                                              <p:pRg st="6" end="6"/>
                                            </p:txEl>
                                          </p:spTgt>
                                        </p:tgtEl>
                                        <p:attrNameLst>
                                          <p:attrName>ppt_y</p:attrName>
                                        </p:attrNameLst>
                                      </p:cBhvr>
                                      <p:tavLst>
                                        <p:tav tm="0">
                                          <p:val>
                                            <p:strVal val="1+#ppt_h/2"/>
                                          </p:val>
                                        </p:tav>
                                        <p:tav tm="100000">
                                          <p:val>
                                            <p:strVal val="#ppt_y"/>
                                          </p:val>
                                        </p:tav>
                                      </p:tavLst>
                                    </p:anim>
                                  </p:childTnLst>
                                </p:cTn>
                              </p:par>
                            </p:childTnLst>
                          </p:cTn>
                        </p:par>
                        <p:par>
                          <p:cTn id="40" fill="hold">
                            <p:stCondLst>
                              <p:cond delay="7000"/>
                            </p:stCondLst>
                            <p:childTnLst>
                              <p:par>
                                <p:cTn id="41" presetID="7" presetClass="entr" presetSubtype="4" fill="hold" grpId="0" nodeType="afterEffect">
                                  <p:stCondLst>
                                    <p:cond delay="0"/>
                                  </p:stCondLst>
                                  <p:childTnLst>
                                    <p:set>
                                      <p:cBhvr>
                                        <p:cTn id="42" dur="1" fill="hold">
                                          <p:stCondLst>
                                            <p:cond delay="0"/>
                                          </p:stCondLst>
                                        </p:cTn>
                                        <p:tgtEl>
                                          <p:spTgt spid="24581">
                                            <p:txEl>
                                              <p:pRg st="7" end="7"/>
                                            </p:txEl>
                                          </p:spTgt>
                                        </p:tgtEl>
                                        <p:attrNameLst>
                                          <p:attrName>style.visibility</p:attrName>
                                        </p:attrNameLst>
                                      </p:cBhvr>
                                      <p:to>
                                        <p:strVal val="visible"/>
                                      </p:to>
                                    </p:set>
                                    <p:anim calcmode="lin" valueType="num">
                                      <p:cBhvr additive="base">
                                        <p:cTn id="43" dur="1000" fill="hold"/>
                                        <p:tgtEl>
                                          <p:spTgt spid="24581">
                                            <p:txEl>
                                              <p:pRg st="7" end="7"/>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458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24581">
                                            <p:txEl>
                                              <p:pRg st="8" end="8"/>
                                            </p:txEl>
                                          </p:spTgt>
                                        </p:tgtEl>
                                        <p:attrNameLst>
                                          <p:attrName>style.visibility</p:attrName>
                                        </p:attrNameLst>
                                      </p:cBhvr>
                                      <p:to>
                                        <p:strVal val="visible"/>
                                      </p:to>
                                    </p:set>
                                    <p:anim calcmode="lin" valueType="num">
                                      <p:cBhvr additive="base">
                                        <p:cTn id="49" dur="1000" fill="hold"/>
                                        <p:tgtEl>
                                          <p:spTgt spid="24581">
                                            <p:txEl>
                                              <p:pRg st="8" end="8"/>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458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1662113" y="1063625"/>
            <a:ext cx="7086600" cy="609600"/>
          </a:xfrm>
          <a:gradFill rotWithShape="1">
            <a:gsLst>
              <a:gs pos="0">
                <a:srgbClr val="66FFFF"/>
              </a:gs>
              <a:gs pos="50000">
                <a:schemeClr val="accent1"/>
              </a:gs>
              <a:gs pos="100000">
                <a:srgbClr val="66FFFF"/>
              </a:gs>
            </a:gsLst>
            <a:lin ang="5400000" scaled="1"/>
          </a:gradFill>
          <a:effectLst>
            <a:outerShdw dist="71842" dir="2700000" algn="ctr" rotWithShape="0">
              <a:schemeClr val="bg2"/>
            </a:outerShdw>
          </a:effectLst>
        </p:spPr>
        <p:txBody>
          <a:bodyPr/>
          <a:lstStyle/>
          <a:p>
            <a:pPr eaLnBrk="1" hangingPunct="1">
              <a:defRPr/>
            </a:pPr>
            <a:r>
              <a:rPr lang="en-US" sz="3500" b="1" smtClean="0">
                <a:latin typeface="Bangle" pitchFamily="2" charset="0"/>
              </a:rPr>
              <a:t>(C) GENERAL ANESTESIA:</a:t>
            </a:r>
            <a:r>
              <a:rPr lang="en-US" smtClean="0"/>
              <a:t> </a:t>
            </a:r>
          </a:p>
        </p:txBody>
      </p:sp>
      <p:sp>
        <p:nvSpPr>
          <p:cNvPr id="25605" name="Rectangle 5"/>
          <p:cNvSpPr>
            <a:spLocks noGrp="1" noChangeArrowheads="1"/>
          </p:cNvSpPr>
          <p:nvPr>
            <p:ph type="body" idx="1"/>
          </p:nvPr>
        </p:nvSpPr>
        <p:spPr>
          <a:xfrm>
            <a:off x="1547813" y="1700213"/>
            <a:ext cx="7010400" cy="4876800"/>
          </a:xfrm>
          <a:effectLst>
            <a:outerShdw dist="12700" dir="5400000" algn="ctr" rotWithShape="0">
              <a:srgbClr val="FF00FF"/>
            </a:outerShdw>
          </a:effectLst>
        </p:spPr>
        <p:txBody>
          <a:bodyPr/>
          <a:lstStyle/>
          <a:p>
            <a:pPr algn="just" eaLnBrk="1" hangingPunct="1">
              <a:buClr>
                <a:srgbClr val="FF99FF"/>
              </a:buClr>
              <a:buFont typeface="Wingdings" pitchFamily="2" charset="2"/>
              <a:buNone/>
              <a:defRPr/>
            </a:pPr>
            <a:endParaRPr lang="en-US" sz="1000" b="1" dirty="0" smtClean="0">
              <a:solidFill>
                <a:srgbClr val="FFFF99"/>
              </a:solidFill>
              <a:latin typeface="Book Antiqua" pitchFamily="18" charset="0"/>
            </a:endParaRPr>
          </a:p>
          <a:p>
            <a:pPr algn="just" eaLnBrk="1" hangingPunct="1">
              <a:buClr>
                <a:srgbClr val="66FFFF"/>
              </a:buClr>
              <a:defRPr/>
            </a:pPr>
            <a:r>
              <a:rPr lang="en-US" sz="3000" b="1" dirty="0" smtClean="0">
                <a:solidFill>
                  <a:srgbClr val="FFFF00"/>
                </a:solidFill>
                <a:latin typeface="Book Antiqua" pitchFamily="18" charset="0"/>
              </a:rPr>
              <a:t>Direct trauma to mouth or </a:t>
            </a:r>
            <a:r>
              <a:rPr lang="en-US" sz="3000" b="1" dirty="0" smtClean="0">
                <a:solidFill>
                  <a:srgbClr val="FFFF00"/>
                </a:solidFill>
                <a:latin typeface="Book Antiqua" pitchFamily="18" charset="0"/>
              </a:rPr>
              <a:t>pharynx specially in those with risk factors such as short neck.</a:t>
            </a:r>
            <a:endParaRPr lang="en-US" sz="3000" b="1" dirty="0" smtClean="0">
              <a:solidFill>
                <a:srgbClr val="FFFF00"/>
              </a:solidFill>
              <a:latin typeface="Book Antiqua" pitchFamily="18" charset="0"/>
            </a:endParaRPr>
          </a:p>
          <a:p>
            <a:pPr algn="just" eaLnBrk="1" hangingPunct="1">
              <a:buClr>
                <a:srgbClr val="66FFFF"/>
              </a:buClr>
              <a:buFont typeface="Wingdings" pitchFamily="2" charset="2"/>
              <a:buNone/>
              <a:defRPr/>
            </a:pPr>
            <a:endParaRPr lang="en-US" sz="1000" b="1" dirty="0" smtClean="0">
              <a:solidFill>
                <a:srgbClr val="FFFF00"/>
              </a:solidFill>
              <a:latin typeface="Book Antiqua" pitchFamily="18" charset="0"/>
            </a:endParaRPr>
          </a:p>
          <a:p>
            <a:pPr algn="just" eaLnBrk="1" hangingPunct="1">
              <a:buClr>
                <a:srgbClr val="66FFFF"/>
              </a:buClr>
              <a:defRPr/>
            </a:pPr>
            <a:r>
              <a:rPr lang="en-US" sz="3000" b="1" dirty="0" smtClean="0">
                <a:solidFill>
                  <a:srgbClr val="FFFF00"/>
                </a:solidFill>
                <a:latin typeface="Book Antiqua" pitchFamily="18" charset="0"/>
              </a:rPr>
              <a:t>Slow recovery from anesthesia due to drug interactions OR in-appropriate choice of drugs or dosage</a:t>
            </a:r>
            <a:r>
              <a:rPr lang="en-US" sz="3000" b="1" dirty="0" smtClean="0">
                <a:solidFill>
                  <a:srgbClr val="FFFF00"/>
                </a:solidFill>
                <a:latin typeface="Book Antiqua" pitchFamily="18" charset="0"/>
              </a:rPr>
              <a:t>.    </a:t>
            </a:r>
            <a:endParaRPr lang="en-US" sz="3000" b="1" dirty="0" smtClean="0">
              <a:solidFill>
                <a:srgbClr val="FFFF00"/>
              </a:solidFill>
              <a:latin typeface="Book Antiqua" pitchFamily="18" charset="0"/>
            </a:endParaRPr>
          </a:p>
          <a:p>
            <a:pPr algn="just" eaLnBrk="1" hangingPunct="1">
              <a:buClr>
                <a:srgbClr val="66FFFF"/>
              </a:buClr>
              <a:buFont typeface="Wingdings" pitchFamily="2" charset="2"/>
              <a:buNone/>
              <a:defRPr/>
            </a:pPr>
            <a:r>
              <a:rPr lang="en-US" sz="1000" b="1" dirty="0" smtClean="0">
                <a:solidFill>
                  <a:srgbClr val="FFFF00"/>
                </a:solidFill>
                <a:latin typeface="Book Antiqua" pitchFamily="18" charset="0"/>
              </a:rPr>
              <a:t> </a:t>
            </a:r>
          </a:p>
          <a:p>
            <a:pPr algn="just" eaLnBrk="1" hangingPunct="1">
              <a:buClr>
                <a:srgbClr val="66FFFF"/>
              </a:buClr>
              <a:defRPr/>
            </a:pPr>
            <a:r>
              <a:rPr lang="en-US" sz="3000" b="1" dirty="0" smtClean="0">
                <a:solidFill>
                  <a:srgbClr val="FFFF00"/>
                </a:solidFill>
                <a:latin typeface="Book Antiqua" pitchFamily="18" charset="0"/>
              </a:rPr>
              <a:t>Hypothermia </a:t>
            </a:r>
            <a:r>
              <a:rPr lang="en-US" sz="3000" b="1" dirty="0" smtClean="0">
                <a:solidFill>
                  <a:srgbClr val="FFFF00"/>
                </a:solidFill>
                <a:latin typeface="Book Antiqua" pitchFamily="18" charset="0"/>
              </a:rPr>
              <a:t>major complication due </a:t>
            </a:r>
            <a:r>
              <a:rPr lang="en-US" sz="3000" b="1" dirty="0" smtClean="0">
                <a:solidFill>
                  <a:srgbClr val="FFFF00"/>
                </a:solidFill>
                <a:latin typeface="Book Antiqua" pitchFamily="18" charset="0"/>
              </a:rPr>
              <a:t>to long operations with extensive fluid replacement OR cold blood transfusion.</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1000" decel="50000" fill="hold">
                                          <p:stCondLst>
                                            <p:cond delay="0"/>
                                          </p:stCondLst>
                                        </p:cTn>
                                        <p:tgtEl>
                                          <p:spTgt spid="25604"/>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5604"/>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5604"/>
                                        </p:tgtEl>
                                        <p:attrNameLst>
                                          <p:attrName>ppt_w</p:attrName>
                                        </p:attrNameLst>
                                      </p:cBhvr>
                                      <p:tavLst>
                                        <p:tav tm="0">
                                          <p:val>
                                            <p:strVal val="#ppt_w*.05"/>
                                          </p:val>
                                        </p:tav>
                                        <p:tav tm="100000">
                                          <p:val>
                                            <p:strVal val="#ppt_w"/>
                                          </p:val>
                                        </p:tav>
                                      </p:tavLst>
                                    </p:anim>
                                    <p:anim calcmode="lin" valueType="num">
                                      <p:cBhvr>
                                        <p:cTn id="10" dur="2000" fill="hold"/>
                                        <p:tgtEl>
                                          <p:spTgt spid="25604"/>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5604"/>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5604"/>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5604"/>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5604"/>
                                        </p:tgtEl>
                                      </p:cBhvr>
                                    </p:animEffect>
                                  </p:childTnLst>
                                </p:cTn>
                              </p:par>
                            </p:childTnLst>
                          </p:cTn>
                        </p:par>
                        <p:par>
                          <p:cTn id="15" fill="hold">
                            <p:stCondLst>
                              <p:cond delay="2000"/>
                            </p:stCondLst>
                            <p:childTnLst>
                              <p:par>
                                <p:cTn id="16" presetID="12" presetClass="entr" presetSubtype="4" fill="hold" grpId="0" nodeType="afterEffect">
                                  <p:stCondLst>
                                    <p:cond delay="0"/>
                                  </p:stCondLst>
                                  <p:childTnLst>
                                    <p:set>
                                      <p:cBhvr>
                                        <p:cTn id="17" dur="1" fill="hold">
                                          <p:stCondLst>
                                            <p:cond delay="0"/>
                                          </p:stCondLst>
                                        </p:cTn>
                                        <p:tgtEl>
                                          <p:spTgt spid="25605">
                                            <p:txEl>
                                              <p:pRg st="1" end="1"/>
                                            </p:txEl>
                                          </p:spTgt>
                                        </p:tgtEl>
                                        <p:attrNameLst>
                                          <p:attrName>style.visibility</p:attrName>
                                        </p:attrNameLst>
                                      </p:cBhvr>
                                      <p:to>
                                        <p:strVal val="visible"/>
                                      </p:to>
                                    </p:set>
                                    <p:animEffect transition="in" filter="slide(fromBottom)">
                                      <p:cBhvr>
                                        <p:cTn id="18" dur="2000"/>
                                        <p:tgtEl>
                                          <p:spTgt spid="25605">
                                            <p:txEl>
                                              <p:pRg st="1" end="1"/>
                                            </p:txEl>
                                          </p:spTgt>
                                        </p:tgtEl>
                                      </p:cBhvr>
                                    </p:animEffect>
                                  </p:childTnLst>
                                </p:cTn>
                              </p:par>
                            </p:childTnLst>
                          </p:cTn>
                        </p:par>
                        <p:par>
                          <p:cTn id="19" fill="hold">
                            <p:stCondLst>
                              <p:cond delay="4000"/>
                            </p:stCondLst>
                            <p:childTnLst>
                              <p:par>
                                <p:cTn id="20" presetID="12" presetClass="entr" presetSubtype="4" fill="hold" grpId="0" nodeType="after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slide(fromBottom)">
                                      <p:cBhvr>
                                        <p:cTn id="22" dur="2000"/>
                                        <p:tgtEl>
                                          <p:spTgt spid="25605">
                                            <p:txEl>
                                              <p:pRg st="3" end="3"/>
                                            </p:txEl>
                                          </p:spTgt>
                                        </p:tgtEl>
                                      </p:cBhvr>
                                    </p:animEffect>
                                  </p:childTnLst>
                                </p:cTn>
                              </p:par>
                            </p:childTnLst>
                          </p:cTn>
                        </p:par>
                        <p:par>
                          <p:cTn id="23" fill="hold">
                            <p:stCondLst>
                              <p:cond delay="6000"/>
                            </p:stCondLst>
                            <p:childTnLst>
                              <p:par>
                                <p:cTn id="24" presetID="12" presetClass="entr" presetSubtype="4" fill="hold" grpId="0" nodeType="afterEffect">
                                  <p:stCondLst>
                                    <p:cond delay="0"/>
                                  </p:stCondLst>
                                  <p:childTnLst>
                                    <p:set>
                                      <p:cBhvr>
                                        <p:cTn id="25" dur="1" fill="hold">
                                          <p:stCondLst>
                                            <p:cond delay="0"/>
                                          </p:stCondLst>
                                        </p:cTn>
                                        <p:tgtEl>
                                          <p:spTgt spid="25605">
                                            <p:txEl>
                                              <p:pRg st="4" end="4"/>
                                            </p:txEl>
                                          </p:spTgt>
                                        </p:tgtEl>
                                        <p:attrNameLst>
                                          <p:attrName>style.visibility</p:attrName>
                                        </p:attrNameLst>
                                      </p:cBhvr>
                                      <p:to>
                                        <p:strVal val="visible"/>
                                      </p:to>
                                    </p:set>
                                    <p:animEffect transition="in" filter="slide(fromBottom)">
                                      <p:cBhvr>
                                        <p:cTn id="26" dur="2000"/>
                                        <p:tgtEl>
                                          <p:spTgt spid="25605">
                                            <p:txEl>
                                              <p:pRg st="4" end="4"/>
                                            </p:txEl>
                                          </p:spTgt>
                                        </p:tgtEl>
                                      </p:cBhvr>
                                    </p:animEffect>
                                  </p:childTnLst>
                                </p:cTn>
                              </p:par>
                            </p:childTnLst>
                          </p:cTn>
                        </p:par>
                        <p:par>
                          <p:cTn id="27" fill="hold">
                            <p:stCondLst>
                              <p:cond delay="8000"/>
                            </p:stCondLst>
                            <p:childTnLst>
                              <p:par>
                                <p:cTn id="28" presetID="12" presetClass="entr" presetSubtype="4" fill="hold" grpId="0" nodeType="afterEffect">
                                  <p:stCondLst>
                                    <p:cond delay="0"/>
                                  </p:stCondLst>
                                  <p:childTnLst>
                                    <p:set>
                                      <p:cBhvr>
                                        <p:cTn id="29" dur="1" fill="hold">
                                          <p:stCondLst>
                                            <p:cond delay="0"/>
                                          </p:stCondLst>
                                        </p:cTn>
                                        <p:tgtEl>
                                          <p:spTgt spid="25605">
                                            <p:txEl>
                                              <p:pRg st="5" end="5"/>
                                            </p:txEl>
                                          </p:spTgt>
                                        </p:tgtEl>
                                        <p:attrNameLst>
                                          <p:attrName>style.visibility</p:attrName>
                                        </p:attrNameLst>
                                      </p:cBhvr>
                                      <p:to>
                                        <p:strVal val="visible"/>
                                      </p:to>
                                    </p:set>
                                    <p:animEffect transition="in" filter="slide(fromBottom)">
                                      <p:cBhvr>
                                        <p:cTn id="30" dur="2000"/>
                                        <p:tgtEl>
                                          <p:spTgt spid="256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body" idx="1"/>
          </p:nvPr>
        </p:nvSpPr>
        <p:spPr>
          <a:xfrm>
            <a:off x="1371600" y="764704"/>
            <a:ext cx="7467600" cy="5483696"/>
          </a:xfrm>
          <a:effectLst>
            <a:outerShdw dist="12700" dir="5400000" algn="ctr" rotWithShape="0">
              <a:srgbClr val="FF00FF"/>
            </a:outerShdw>
          </a:effectLst>
        </p:spPr>
        <p:txBody>
          <a:bodyPr/>
          <a:lstStyle/>
          <a:p>
            <a:pPr algn="just" eaLnBrk="1" hangingPunct="1">
              <a:lnSpc>
                <a:spcPct val="90000"/>
              </a:lnSpc>
              <a:buFont typeface="Wingdings" pitchFamily="2" charset="2"/>
              <a:buNone/>
              <a:defRPr/>
            </a:pPr>
            <a:endParaRPr lang="en-US" sz="1000" b="1" dirty="0" smtClean="0">
              <a:solidFill>
                <a:srgbClr val="FFFF99"/>
              </a:solidFill>
              <a:latin typeface="Book Antiqua" pitchFamily="18" charset="0"/>
            </a:endParaRPr>
          </a:p>
          <a:p>
            <a:pPr algn="just" eaLnBrk="1" hangingPunct="1">
              <a:lnSpc>
                <a:spcPct val="90000"/>
              </a:lnSpc>
              <a:buFont typeface="Wingdings" pitchFamily="2" charset="2"/>
              <a:buNone/>
              <a:defRPr/>
            </a:pPr>
            <a:endParaRPr lang="en-US" sz="1000" b="1" u="sng" dirty="0" smtClean="0">
              <a:solidFill>
                <a:srgbClr val="FFFF99"/>
              </a:solidFill>
              <a:latin typeface="Book Antiqua" pitchFamily="18" charset="0"/>
            </a:endParaRPr>
          </a:p>
          <a:p>
            <a:pPr algn="just" eaLnBrk="1" hangingPunct="1">
              <a:lnSpc>
                <a:spcPct val="90000"/>
              </a:lnSpc>
              <a:buClr>
                <a:srgbClr val="66FFFF"/>
              </a:buClr>
              <a:defRPr/>
            </a:pPr>
            <a:r>
              <a:rPr lang="en-US" sz="3000" b="1" u="sng" dirty="0" smtClean="0">
                <a:solidFill>
                  <a:srgbClr val="FFFF00"/>
                </a:solidFill>
                <a:latin typeface="Book Antiqua" pitchFamily="18" charset="0"/>
              </a:rPr>
              <a:t>Allergic reactions to the anesthetic agent</a:t>
            </a:r>
            <a:r>
              <a:rPr lang="en-US" sz="3000" b="1" dirty="0" smtClean="0">
                <a:solidFill>
                  <a:srgbClr val="FFFF00"/>
                </a:solidFill>
                <a:latin typeface="Book Antiqua" pitchFamily="18" charset="0"/>
              </a:rPr>
              <a:t>:</a:t>
            </a:r>
          </a:p>
          <a:p>
            <a:pPr eaLnBrk="1" hangingPunct="1">
              <a:lnSpc>
                <a:spcPct val="90000"/>
              </a:lnSpc>
              <a:buClr>
                <a:srgbClr val="66FFFF"/>
              </a:buClr>
              <a:buFont typeface="Wingdings" pitchFamily="2" charset="2"/>
              <a:buNone/>
              <a:defRPr/>
            </a:pPr>
            <a:r>
              <a:rPr lang="en-US" sz="3000" b="1" dirty="0" smtClean="0">
                <a:solidFill>
                  <a:srgbClr val="FFFF00"/>
                </a:solidFill>
                <a:latin typeface="Book Antiqua" pitchFamily="18" charset="0"/>
                <a:sym typeface="Wingdings 3" pitchFamily="18" charset="2"/>
              </a:rPr>
              <a:t>    </a:t>
            </a:r>
            <a:r>
              <a:rPr lang="en-US" sz="2400" b="1" dirty="0" smtClean="0">
                <a:solidFill>
                  <a:srgbClr val="FF3300"/>
                </a:solidFill>
                <a:latin typeface="Book Antiqua" pitchFamily="18" charset="0"/>
                <a:sym typeface="Wingdings" pitchFamily="2" charset="2"/>
              </a:rPr>
              <a:t></a:t>
            </a:r>
            <a:r>
              <a:rPr lang="en-US" sz="3000" b="1" dirty="0" smtClean="0">
                <a:solidFill>
                  <a:srgbClr val="FFFF00"/>
                </a:solidFill>
                <a:latin typeface="Book Antiqua" pitchFamily="18" charset="0"/>
                <a:sym typeface="Wingdings 3" pitchFamily="18" charset="2"/>
              </a:rPr>
              <a:t> Minor </a:t>
            </a:r>
            <a:r>
              <a:rPr lang="en-US" sz="3000" b="1" dirty="0" smtClean="0">
                <a:solidFill>
                  <a:srgbClr val="FFFF00"/>
                </a:solidFill>
                <a:latin typeface="Book Antiqua" pitchFamily="18" charset="0"/>
                <a:sym typeface="Wingdings 3" pitchFamily="18" charset="2"/>
              </a:rPr>
              <a:t>effects; mostly (2-3 hour operations</a:t>
            </a:r>
            <a:endParaRPr lang="en-US" sz="3000" b="1" dirty="0" smtClean="0">
              <a:solidFill>
                <a:srgbClr val="FFFF00"/>
              </a:solidFill>
              <a:latin typeface="Book Antiqua" pitchFamily="18" charset="0"/>
              <a:sym typeface="Wingdings 3" pitchFamily="18" charset="2"/>
            </a:endParaRPr>
          </a:p>
          <a:p>
            <a:pPr eaLnBrk="1" hangingPunct="1">
              <a:lnSpc>
                <a:spcPct val="90000"/>
              </a:lnSpc>
              <a:buClr>
                <a:srgbClr val="66FFFF"/>
              </a:buClr>
              <a:buFont typeface="Wingdings" pitchFamily="2" charset="2"/>
              <a:buNone/>
              <a:defRPr/>
            </a:pPr>
            <a:r>
              <a:rPr lang="en-US" sz="3000" b="1" dirty="0" smtClean="0">
                <a:solidFill>
                  <a:srgbClr val="FFFF00"/>
                </a:solidFill>
                <a:latin typeface="Book Antiqua" pitchFamily="18" charset="0"/>
                <a:sym typeface="Wingdings 3" pitchFamily="18" charset="2"/>
              </a:rPr>
              <a:t>         </a:t>
            </a:r>
            <a:r>
              <a:rPr lang="en-US" sz="3000" b="1" i="1" dirty="0" err="1" smtClean="0">
                <a:solidFill>
                  <a:srgbClr val="FFFF00"/>
                </a:solidFill>
                <a:latin typeface="Book Antiqua" pitchFamily="18" charset="0"/>
                <a:sym typeface="Wingdings 3" pitchFamily="18" charset="2"/>
              </a:rPr>
              <a:t>eg</a:t>
            </a:r>
            <a:r>
              <a:rPr lang="en-US" sz="3000" b="1" i="1" dirty="0" smtClean="0">
                <a:solidFill>
                  <a:srgbClr val="FFFF00"/>
                </a:solidFill>
                <a:latin typeface="Book Antiqua" pitchFamily="18" charset="0"/>
                <a:sym typeface="Wingdings 3" pitchFamily="18" charset="2"/>
              </a:rPr>
              <a:t>: Postoperative nausea &amp; vomiting</a:t>
            </a:r>
            <a:r>
              <a:rPr lang="en-US" sz="3000" b="1" dirty="0" smtClean="0">
                <a:solidFill>
                  <a:srgbClr val="FFFF00"/>
                </a:solidFill>
                <a:latin typeface="Book Antiqua" pitchFamily="18" charset="0"/>
                <a:sym typeface="Wingdings 3" pitchFamily="18" charset="2"/>
              </a:rPr>
              <a:t>                                  </a:t>
            </a:r>
          </a:p>
          <a:p>
            <a:pPr eaLnBrk="1" hangingPunct="1">
              <a:lnSpc>
                <a:spcPct val="90000"/>
              </a:lnSpc>
              <a:buClr>
                <a:srgbClr val="66FFFF"/>
              </a:buClr>
              <a:buFont typeface="Wingdings" pitchFamily="2" charset="2"/>
              <a:buNone/>
              <a:defRPr/>
            </a:pPr>
            <a:r>
              <a:rPr lang="en-US" sz="1000" b="1" dirty="0" smtClean="0">
                <a:solidFill>
                  <a:srgbClr val="FFFF00"/>
                </a:solidFill>
                <a:latin typeface="Book Antiqua" pitchFamily="18" charset="0"/>
                <a:sym typeface="Wingdings 3" pitchFamily="18" charset="2"/>
              </a:rPr>
              <a:t>           </a:t>
            </a:r>
            <a:r>
              <a:rPr lang="en-US" sz="2400" b="1" dirty="0" smtClean="0">
                <a:solidFill>
                  <a:srgbClr val="FF3300"/>
                </a:solidFill>
                <a:latin typeface="Book Antiqua" pitchFamily="18" charset="0"/>
                <a:sym typeface="Wingdings" pitchFamily="2" charset="2"/>
              </a:rPr>
              <a:t></a:t>
            </a:r>
            <a:r>
              <a:rPr lang="en-US" sz="1200" b="1" dirty="0" smtClean="0">
                <a:solidFill>
                  <a:srgbClr val="FFFF00"/>
                </a:solidFill>
                <a:latin typeface="Book Antiqua" pitchFamily="18" charset="0"/>
                <a:sym typeface="Wingdings 3" pitchFamily="18" charset="2"/>
              </a:rPr>
              <a:t> </a:t>
            </a:r>
            <a:r>
              <a:rPr lang="en-US" sz="3000" b="1" dirty="0" smtClean="0">
                <a:solidFill>
                  <a:srgbClr val="FFFF00"/>
                </a:solidFill>
                <a:latin typeface="Book Antiqua" pitchFamily="18" charset="0"/>
                <a:sym typeface="Wingdings 3" pitchFamily="18" charset="2"/>
              </a:rPr>
              <a:t>Major </a:t>
            </a:r>
            <a:r>
              <a:rPr lang="en-US" sz="3000" b="1" dirty="0" smtClean="0">
                <a:solidFill>
                  <a:srgbClr val="FFFF00"/>
                </a:solidFill>
                <a:latin typeface="Book Antiqua" pitchFamily="18" charset="0"/>
                <a:sym typeface="Wingdings 3" pitchFamily="18" charset="2"/>
              </a:rPr>
              <a:t>effects; more worrisome </a:t>
            </a:r>
            <a:endParaRPr lang="en-US" sz="3000" b="1" dirty="0" smtClean="0">
              <a:solidFill>
                <a:srgbClr val="FFFF00"/>
              </a:solidFill>
              <a:latin typeface="Book Antiqua" pitchFamily="18" charset="0"/>
              <a:sym typeface="Wingdings 3" pitchFamily="18" charset="2"/>
            </a:endParaRPr>
          </a:p>
          <a:p>
            <a:pPr eaLnBrk="1" hangingPunct="1">
              <a:lnSpc>
                <a:spcPct val="90000"/>
              </a:lnSpc>
              <a:buClr>
                <a:srgbClr val="66FFFF"/>
              </a:buClr>
              <a:buFont typeface="Wingdings" pitchFamily="2" charset="2"/>
              <a:buNone/>
              <a:defRPr/>
            </a:pPr>
            <a:r>
              <a:rPr lang="en-US" sz="3000" b="1" dirty="0" smtClean="0">
                <a:solidFill>
                  <a:srgbClr val="FFFF00"/>
                </a:solidFill>
                <a:latin typeface="Book Antiqua" pitchFamily="18" charset="0"/>
                <a:sym typeface="Wingdings 3" pitchFamily="18" charset="2"/>
              </a:rPr>
              <a:t>         </a:t>
            </a:r>
            <a:r>
              <a:rPr lang="en-US" sz="3000" b="1" i="1" dirty="0" err="1" smtClean="0">
                <a:solidFill>
                  <a:srgbClr val="FFFF00"/>
                </a:solidFill>
                <a:latin typeface="Book Antiqua" pitchFamily="18" charset="0"/>
                <a:sym typeface="Wingdings 3" pitchFamily="18" charset="2"/>
              </a:rPr>
              <a:t>eg</a:t>
            </a:r>
            <a:r>
              <a:rPr lang="en-US" sz="3000" b="1" i="1" dirty="0" smtClean="0">
                <a:solidFill>
                  <a:srgbClr val="FFFF00"/>
                </a:solidFill>
                <a:latin typeface="Book Antiqua" pitchFamily="18" charset="0"/>
                <a:sym typeface="Wingdings 3" pitchFamily="18" charset="2"/>
              </a:rPr>
              <a:t>: Cardiovascular </a:t>
            </a:r>
            <a:r>
              <a:rPr lang="en-US" sz="3000" b="1" i="1" dirty="0" smtClean="0">
                <a:solidFill>
                  <a:srgbClr val="FFFF00"/>
                </a:solidFill>
                <a:latin typeface="Book Antiqua" pitchFamily="18" charset="0"/>
                <a:sym typeface="Wingdings 3" pitchFamily="18" charset="2"/>
              </a:rPr>
              <a:t>collapse: arrhythmia,  </a:t>
            </a:r>
            <a:r>
              <a:rPr lang="en-US" sz="3000" b="1" i="1" dirty="0" smtClean="0">
                <a:solidFill>
                  <a:srgbClr val="FFFF00"/>
                </a:solidFill>
                <a:latin typeface="Book Antiqua" pitchFamily="18" charset="0"/>
                <a:sym typeface="Wingdings 3" pitchFamily="18" charset="2"/>
              </a:rPr>
              <a:t>respiratory </a:t>
            </a:r>
            <a:r>
              <a:rPr lang="en-US" sz="3000" b="1" i="1" dirty="0" smtClean="0">
                <a:solidFill>
                  <a:srgbClr val="FFFF00"/>
                </a:solidFill>
                <a:latin typeface="Book Antiqua" pitchFamily="18" charset="0"/>
                <a:sym typeface="Wingdings 3" pitchFamily="18" charset="2"/>
              </a:rPr>
              <a:t>depression and patient may be shifted to ICU</a:t>
            </a:r>
            <a:endParaRPr lang="en-US" sz="3000" b="1" i="1" dirty="0" smtClean="0">
              <a:solidFill>
                <a:srgbClr val="FFFF00"/>
              </a:solidFill>
              <a:latin typeface="Book Antiqua" pitchFamily="18" charset="0"/>
              <a:sym typeface="Wingdings 3" pitchFamily="18" charset="2"/>
            </a:endParaRPr>
          </a:p>
          <a:p>
            <a:pPr eaLnBrk="1" hangingPunct="1">
              <a:lnSpc>
                <a:spcPct val="90000"/>
              </a:lnSpc>
              <a:buClr>
                <a:srgbClr val="66FFFF"/>
              </a:buClr>
              <a:buFont typeface="Wingdings" pitchFamily="2" charset="2"/>
              <a:buNone/>
              <a:defRPr/>
            </a:pPr>
            <a:r>
              <a:rPr lang="en-US" sz="1000" b="1" dirty="0" smtClean="0">
                <a:solidFill>
                  <a:srgbClr val="FFFF00"/>
                </a:solidFill>
                <a:latin typeface="Book Antiqua" pitchFamily="18" charset="0"/>
                <a:sym typeface="Wingdings 3" pitchFamily="18" charset="2"/>
              </a:rPr>
              <a:t> </a:t>
            </a:r>
            <a:endParaRPr lang="en-US" sz="1000" b="1" dirty="0" smtClean="0">
              <a:solidFill>
                <a:srgbClr val="FFFF00"/>
              </a:solidFill>
              <a:latin typeface="Book Antiqua" pitchFamily="18" charset="0"/>
            </a:endParaRPr>
          </a:p>
          <a:p>
            <a:pPr algn="just" eaLnBrk="1" hangingPunct="1">
              <a:lnSpc>
                <a:spcPct val="90000"/>
              </a:lnSpc>
              <a:buClr>
                <a:srgbClr val="66FFFF"/>
              </a:buClr>
              <a:defRPr/>
            </a:pPr>
            <a:r>
              <a:rPr lang="en-US" sz="3000" b="1" u="sng" dirty="0" err="1" smtClean="0">
                <a:solidFill>
                  <a:srgbClr val="FFFF00"/>
                </a:solidFill>
                <a:latin typeface="Book Antiqua" pitchFamily="18" charset="0"/>
              </a:rPr>
              <a:t>Haemodynamic</a:t>
            </a:r>
            <a:r>
              <a:rPr lang="en-US" sz="3000" b="1" u="sng" dirty="0" smtClean="0">
                <a:solidFill>
                  <a:srgbClr val="FFFF00"/>
                </a:solidFill>
                <a:latin typeface="Book Antiqua" pitchFamily="18" charset="0"/>
              </a:rPr>
              <a:t> Problems</a:t>
            </a:r>
            <a:r>
              <a:rPr lang="en-US" sz="3000" b="1" dirty="0" smtClean="0">
                <a:solidFill>
                  <a:srgbClr val="FFFF00"/>
                </a:solidFill>
                <a:latin typeface="Book Antiqua" pitchFamily="18" charset="0"/>
              </a:rPr>
              <a:t>:</a:t>
            </a:r>
          </a:p>
          <a:p>
            <a:pPr algn="just" eaLnBrk="1" hangingPunct="1">
              <a:lnSpc>
                <a:spcPct val="90000"/>
              </a:lnSpc>
              <a:buClr>
                <a:srgbClr val="66FFFF"/>
              </a:buClr>
              <a:buFont typeface="Wingdings" pitchFamily="2" charset="2"/>
              <a:buNone/>
              <a:defRPr/>
            </a:pPr>
            <a:r>
              <a:rPr lang="en-US" sz="3000" b="1" dirty="0" smtClean="0">
                <a:solidFill>
                  <a:srgbClr val="FFFF00"/>
                </a:solidFill>
                <a:latin typeface="Book Antiqua" pitchFamily="18" charset="0"/>
              </a:rPr>
              <a:t>   Vasodilation &amp; </a:t>
            </a:r>
            <a:r>
              <a:rPr lang="en-US" sz="3000" b="1" dirty="0" smtClean="0">
                <a:solidFill>
                  <a:srgbClr val="FFFF00"/>
                </a:solidFill>
                <a:latin typeface="Book Antiqua" pitchFamily="18" charset="0"/>
              </a:rPr>
              <a:t>shock due to too much anesthetic agent.</a:t>
            </a:r>
            <a:endParaRPr lang="en-US" sz="3000" b="1" dirty="0" smtClean="0">
              <a:solidFill>
                <a:srgbClr val="FFFF00"/>
              </a:solidFill>
              <a:latin typeface="Book Antiqua" pitchFamily="18" charset="0"/>
            </a:endParaRPr>
          </a:p>
          <a:p>
            <a:pPr algn="just" eaLnBrk="1" hangingPunct="1">
              <a:lnSpc>
                <a:spcPct val="90000"/>
              </a:lnSpc>
              <a:buFont typeface="Wingdings" pitchFamily="2" charset="2"/>
              <a:buNone/>
              <a:defRPr/>
            </a:pPr>
            <a:r>
              <a:rPr lang="en-US" sz="1000" b="1" dirty="0" smtClean="0">
                <a:solidFill>
                  <a:srgbClr val="FFFF99"/>
                </a:solidFill>
                <a:latin typeface="Book Antiqua" pitchFamily="18" charset="0"/>
              </a:rPr>
              <a:t> </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6628">
                                            <p:txEl>
                                              <p:pRg st="2" end="2"/>
                                            </p:txEl>
                                          </p:spTgt>
                                        </p:tgtEl>
                                        <p:attrNameLst>
                                          <p:attrName>style.visibility</p:attrName>
                                        </p:attrNameLst>
                                      </p:cBhvr>
                                      <p:to>
                                        <p:strVal val="visible"/>
                                      </p:to>
                                    </p:set>
                                    <p:animEffect transition="in" filter="slide(fromBottom)">
                                      <p:cBhvr>
                                        <p:cTn id="7" dur="1000"/>
                                        <p:tgtEl>
                                          <p:spTgt spid="26628">
                                            <p:txEl>
                                              <p:pRg st="2" end="2"/>
                                            </p:txEl>
                                          </p:spTgt>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26628">
                                            <p:txEl>
                                              <p:pRg st="3" end="3"/>
                                            </p:txEl>
                                          </p:spTgt>
                                        </p:tgtEl>
                                        <p:attrNameLst>
                                          <p:attrName>style.visibility</p:attrName>
                                        </p:attrNameLst>
                                      </p:cBhvr>
                                      <p:to>
                                        <p:strVal val="visible"/>
                                      </p:to>
                                    </p:set>
                                    <p:animEffect transition="in" filter="slide(fromBottom)">
                                      <p:cBhvr>
                                        <p:cTn id="11" dur="1000"/>
                                        <p:tgtEl>
                                          <p:spTgt spid="26628">
                                            <p:txEl>
                                              <p:pRg st="3" end="3"/>
                                            </p:txEl>
                                          </p:spTgt>
                                        </p:tgtEl>
                                      </p:cBhvr>
                                    </p:animEffect>
                                  </p:childTnLst>
                                </p:cTn>
                              </p:par>
                            </p:childTnLst>
                          </p:cTn>
                        </p:par>
                        <p:par>
                          <p:cTn id="12" fill="hold">
                            <p:stCondLst>
                              <p:cond delay="2000"/>
                            </p:stCondLst>
                            <p:childTnLst>
                              <p:par>
                                <p:cTn id="13" presetID="12" presetClass="entr" presetSubtype="4" fill="hold" grpId="0" nodeType="afterEffect">
                                  <p:stCondLst>
                                    <p:cond delay="0"/>
                                  </p:stCondLst>
                                  <p:childTnLst>
                                    <p:set>
                                      <p:cBhvr>
                                        <p:cTn id="14" dur="1" fill="hold">
                                          <p:stCondLst>
                                            <p:cond delay="0"/>
                                          </p:stCondLst>
                                        </p:cTn>
                                        <p:tgtEl>
                                          <p:spTgt spid="26628">
                                            <p:txEl>
                                              <p:pRg st="4" end="4"/>
                                            </p:txEl>
                                          </p:spTgt>
                                        </p:tgtEl>
                                        <p:attrNameLst>
                                          <p:attrName>style.visibility</p:attrName>
                                        </p:attrNameLst>
                                      </p:cBhvr>
                                      <p:to>
                                        <p:strVal val="visible"/>
                                      </p:to>
                                    </p:set>
                                    <p:animEffect transition="in" filter="slide(fromBottom)">
                                      <p:cBhvr>
                                        <p:cTn id="15" dur="1000"/>
                                        <p:tgtEl>
                                          <p:spTgt spid="26628">
                                            <p:txEl>
                                              <p:pRg st="4" end="4"/>
                                            </p:txEl>
                                          </p:spTgt>
                                        </p:tgtEl>
                                      </p:cBhvr>
                                    </p:animEffect>
                                  </p:childTnLst>
                                </p:cTn>
                              </p:par>
                            </p:childTnLst>
                          </p:cTn>
                        </p:par>
                        <p:par>
                          <p:cTn id="16" fill="hold">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26628">
                                            <p:txEl>
                                              <p:pRg st="5" end="5"/>
                                            </p:txEl>
                                          </p:spTgt>
                                        </p:tgtEl>
                                        <p:attrNameLst>
                                          <p:attrName>style.visibility</p:attrName>
                                        </p:attrNameLst>
                                      </p:cBhvr>
                                      <p:to>
                                        <p:strVal val="visible"/>
                                      </p:to>
                                    </p:set>
                                    <p:animEffect transition="in" filter="slide(fromBottom)">
                                      <p:cBhvr>
                                        <p:cTn id="19" dur="1000"/>
                                        <p:tgtEl>
                                          <p:spTgt spid="26628">
                                            <p:txEl>
                                              <p:pRg st="5" end="5"/>
                                            </p:txEl>
                                          </p:spTgt>
                                        </p:tgtEl>
                                      </p:cBhvr>
                                    </p:animEffect>
                                  </p:childTnLst>
                                </p:cTn>
                              </p:par>
                            </p:childTnLst>
                          </p:cTn>
                        </p:par>
                        <p:par>
                          <p:cTn id="20" fill="hold">
                            <p:stCondLst>
                              <p:cond delay="4000"/>
                            </p:stCondLst>
                            <p:childTnLst>
                              <p:par>
                                <p:cTn id="21" presetID="12" presetClass="entr" presetSubtype="4" fill="hold" grpId="0" nodeType="afterEffect">
                                  <p:stCondLst>
                                    <p:cond delay="0"/>
                                  </p:stCondLst>
                                  <p:childTnLst>
                                    <p:set>
                                      <p:cBhvr>
                                        <p:cTn id="22" dur="1" fill="hold">
                                          <p:stCondLst>
                                            <p:cond delay="0"/>
                                          </p:stCondLst>
                                        </p:cTn>
                                        <p:tgtEl>
                                          <p:spTgt spid="26628">
                                            <p:txEl>
                                              <p:pRg st="6" end="6"/>
                                            </p:txEl>
                                          </p:spTgt>
                                        </p:tgtEl>
                                        <p:attrNameLst>
                                          <p:attrName>style.visibility</p:attrName>
                                        </p:attrNameLst>
                                      </p:cBhvr>
                                      <p:to>
                                        <p:strVal val="visible"/>
                                      </p:to>
                                    </p:set>
                                    <p:animEffect transition="in" filter="slide(fromBottom)">
                                      <p:cBhvr>
                                        <p:cTn id="23" dur="1000"/>
                                        <p:tgtEl>
                                          <p:spTgt spid="26628">
                                            <p:txEl>
                                              <p:pRg st="6" end="6"/>
                                            </p:txEl>
                                          </p:spTgt>
                                        </p:tgtEl>
                                      </p:cBhvr>
                                    </p:animEffect>
                                  </p:childTnLst>
                                </p:cTn>
                              </p:par>
                            </p:childTnLst>
                          </p:cTn>
                        </p:par>
                        <p:par>
                          <p:cTn id="24" fill="hold">
                            <p:stCondLst>
                              <p:cond delay="5000"/>
                            </p:stCondLst>
                            <p:childTnLst>
                              <p:par>
                                <p:cTn id="25" presetID="12" presetClass="entr" presetSubtype="4" fill="hold" grpId="0" nodeType="afterEffect">
                                  <p:stCondLst>
                                    <p:cond delay="0"/>
                                  </p:stCondLst>
                                  <p:childTnLst>
                                    <p:set>
                                      <p:cBhvr>
                                        <p:cTn id="26" dur="1" fill="hold">
                                          <p:stCondLst>
                                            <p:cond delay="0"/>
                                          </p:stCondLst>
                                        </p:cTn>
                                        <p:tgtEl>
                                          <p:spTgt spid="26628">
                                            <p:txEl>
                                              <p:pRg st="7" end="7"/>
                                            </p:txEl>
                                          </p:spTgt>
                                        </p:tgtEl>
                                        <p:attrNameLst>
                                          <p:attrName>style.visibility</p:attrName>
                                        </p:attrNameLst>
                                      </p:cBhvr>
                                      <p:to>
                                        <p:strVal val="visible"/>
                                      </p:to>
                                    </p:set>
                                    <p:animEffect transition="in" filter="slide(fromBottom)">
                                      <p:cBhvr>
                                        <p:cTn id="27" dur="1000"/>
                                        <p:tgtEl>
                                          <p:spTgt spid="26628">
                                            <p:txEl>
                                              <p:pRg st="7" end="7"/>
                                            </p:txEl>
                                          </p:spTgt>
                                        </p:tgtEl>
                                      </p:cBhvr>
                                    </p:animEffect>
                                  </p:childTnLst>
                                </p:cTn>
                              </p:par>
                            </p:childTnLst>
                          </p:cTn>
                        </p:par>
                        <p:par>
                          <p:cTn id="28" fill="hold">
                            <p:stCondLst>
                              <p:cond delay="6000"/>
                            </p:stCondLst>
                            <p:childTnLst>
                              <p:par>
                                <p:cTn id="29" presetID="12" presetClass="entr" presetSubtype="4" fill="hold" grpId="0" nodeType="afterEffect">
                                  <p:stCondLst>
                                    <p:cond delay="0"/>
                                  </p:stCondLst>
                                  <p:childTnLst>
                                    <p:set>
                                      <p:cBhvr>
                                        <p:cTn id="30" dur="1" fill="hold">
                                          <p:stCondLst>
                                            <p:cond delay="0"/>
                                          </p:stCondLst>
                                        </p:cTn>
                                        <p:tgtEl>
                                          <p:spTgt spid="26628">
                                            <p:txEl>
                                              <p:pRg st="8" end="8"/>
                                            </p:txEl>
                                          </p:spTgt>
                                        </p:tgtEl>
                                        <p:attrNameLst>
                                          <p:attrName>style.visibility</p:attrName>
                                        </p:attrNameLst>
                                      </p:cBhvr>
                                      <p:to>
                                        <p:strVal val="visible"/>
                                      </p:to>
                                    </p:set>
                                    <p:animEffect transition="in" filter="slide(fromBottom)">
                                      <p:cBhvr>
                                        <p:cTn id="31" dur="1000"/>
                                        <p:tgtEl>
                                          <p:spTgt spid="26628">
                                            <p:txEl>
                                              <p:pRg st="8" end="8"/>
                                            </p:txEl>
                                          </p:spTgt>
                                        </p:tgtEl>
                                      </p:cBhvr>
                                    </p:animEffect>
                                  </p:childTnLst>
                                </p:cTn>
                              </p:par>
                            </p:childTnLst>
                          </p:cTn>
                        </p:par>
                        <p:par>
                          <p:cTn id="32" fill="hold">
                            <p:stCondLst>
                              <p:cond delay="7000"/>
                            </p:stCondLst>
                            <p:childTnLst>
                              <p:par>
                                <p:cTn id="33" presetID="12" presetClass="entr" presetSubtype="4" fill="hold" grpId="0" nodeType="afterEffect">
                                  <p:stCondLst>
                                    <p:cond delay="0"/>
                                  </p:stCondLst>
                                  <p:childTnLst>
                                    <p:set>
                                      <p:cBhvr>
                                        <p:cTn id="34" dur="1" fill="hold">
                                          <p:stCondLst>
                                            <p:cond delay="0"/>
                                          </p:stCondLst>
                                        </p:cTn>
                                        <p:tgtEl>
                                          <p:spTgt spid="26628">
                                            <p:txEl>
                                              <p:pRg st="9" end="9"/>
                                            </p:txEl>
                                          </p:spTgt>
                                        </p:tgtEl>
                                        <p:attrNameLst>
                                          <p:attrName>style.visibility</p:attrName>
                                        </p:attrNameLst>
                                      </p:cBhvr>
                                      <p:to>
                                        <p:strVal val="visible"/>
                                      </p:to>
                                    </p:set>
                                    <p:animEffect transition="in" filter="slide(fromBottom)">
                                      <p:cBhvr>
                                        <p:cTn id="35" dur="1000"/>
                                        <p:tgtEl>
                                          <p:spTgt spid="26628">
                                            <p:txEl>
                                              <p:pRg st="9" end="9"/>
                                            </p:txEl>
                                          </p:spTgt>
                                        </p:tgtEl>
                                      </p:cBhvr>
                                    </p:animEffect>
                                  </p:childTnLst>
                                </p:cTn>
                              </p:par>
                            </p:childTnLst>
                          </p:cTn>
                        </p:par>
                        <p:par>
                          <p:cTn id="36" fill="hold">
                            <p:stCondLst>
                              <p:cond delay="8000"/>
                            </p:stCondLst>
                            <p:childTnLst>
                              <p:par>
                                <p:cTn id="37" presetID="12" presetClass="entr" presetSubtype="4" fill="hold" grpId="0" nodeType="afterEffect">
                                  <p:stCondLst>
                                    <p:cond delay="0"/>
                                  </p:stCondLst>
                                  <p:childTnLst>
                                    <p:set>
                                      <p:cBhvr>
                                        <p:cTn id="38" dur="1" fill="hold">
                                          <p:stCondLst>
                                            <p:cond delay="0"/>
                                          </p:stCondLst>
                                        </p:cTn>
                                        <p:tgtEl>
                                          <p:spTgt spid="26628">
                                            <p:txEl>
                                              <p:pRg st="10" end="10"/>
                                            </p:txEl>
                                          </p:spTgt>
                                        </p:tgtEl>
                                        <p:attrNameLst>
                                          <p:attrName>style.visibility</p:attrName>
                                        </p:attrNameLst>
                                      </p:cBhvr>
                                      <p:to>
                                        <p:strVal val="visible"/>
                                      </p:to>
                                    </p:set>
                                    <p:animEffect transition="in" filter="slide(fromBottom)">
                                      <p:cBhvr>
                                        <p:cTn id="39" dur="1000"/>
                                        <p:tgtEl>
                                          <p:spTgt spid="2662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85794"/>
            <a:ext cx="7772400" cy="1071521"/>
          </a:xfrm>
        </p:spPr>
        <p:txBody>
          <a:bodyPr>
            <a:normAutofit fontScale="90000"/>
          </a:bodyPr>
          <a:lstStyle/>
          <a:p>
            <a:pPr eaLnBrk="1" hangingPunct="1">
              <a:defRPr/>
            </a:pPr>
            <a:r>
              <a:rPr lang="en-US" b="1" dirty="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Postoperative </a:t>
            </a: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Surgical Complications:</a:t>
            </a:r>
            <a:r>
              <a:rPr lang="en-US" dirty="0"/>
              <a:t/>
            </a:r>
            <a:br>
              <a:rPr lang="en-US" dirty="0"/>
            </a:br>
            <a:endParaRPr lang="x-none" dirty="0"/>
          </a:p>
        </p:txBody>
      </p:sp>
      <p:sp>
        <p:nvSpPr>
          <p:cNvPr id="3" name="Subtitle 2"/>
          <p:cNvSpPr>
            <a:spLocks noGrp="1"/>
          </p:cNvSpPr>
          <p:nvPr>
            <p:ph type="subTitle" idx="1"/>
          </p:nvPr>
        </p:nvSpPr>
        <p:spPr>
          <a:xfrm>
            <a:off x="500063" y="1000125"/>
            <a:ext cx="8358187" cy="5500688"/>
          </a:xfrm>
        </p:spPr>
        <p:txBody>
          <a:bodyPr/>
          <a:lstStyle/>
          <a:p>
            <a:pPr algn="l" eaLnBrk="1" hangingPunct="1">
              <a:defRPr/>
            </a:pPr>
            <a:endParaRPr lang="en-US" b="1" dirty="0" smtClean="0">
              <a:solidFill>
                <a:srgbClr val="00B050"/>
              </a:solidFill>
            </a:endParaRPr>
          </a:p>
          <a:p>
            <a:pPr algn="l" eaLnBrk="1" hangingPunct="1">
              <a:defRPr/>
            </a:pPr>
            <a:r>
              <a:rPr lang="en-US" sz="2000" b="1" dirty="0" smtClean="0">
                <a:solidFill>
                  <a:srgbClr val="FF0000"/>
                </a:solidFill>
              </a:rPr>
              <a:t>1-Haemorrhage:</a:t>
            </a:r>
          </a:p>
          <a:p>
            <a:pPr algn="l" eaLnBrk="1" hangingPunct="1">
              <a:defRPr/>
            </a:pPr>
            <a:r>
              <a:rPr lang="en-US" sz="2000" b="1" dirty="0" smtClean="0">
                <a:solidFill>
                  <a:srgbClr val="FF0000"/>
                </a:solidFill>
              </a:rPr>
              <a:t>a- </a:t>
            </a:r>
            <a:r>
              <a:rPr lang="en-US" sz="2000" b="1" dirty="0" smtClean="0">
                <a:solidFill>
                  <a:srgbClr val="FF0000"/>
                </a:solidFill>
              </a:rPr>
              <a:t>Immediate (during surgery)</a:t>
            </a:r>
            <a:endParaRPr lang="en-US" sz="2000" b="1" dirty="0" smtClean="0">
              <a:solidFill>
                <a:srgbClr val="FF0000"/>
              </a:solidFill>
            </a:endParaRPr>
          </a:p>
          <a:p>
            <a:pPr algn="l" eaLnBrk="1" hangingPunct="1">
              <a:defRPr/>
            </a:pPr>
            <a:r>
              <a:rPr lang="en-US" sz="2000" b="1" dirty="0" smtClean="0">
                <a:solidFill>
                  <a:schemeClr val="bg1">
                    <a:lumMod val="20000"/>
                    <a:lumOff val="80000"/>
                  </a:schemeClr>
                </a:solidFill>
              </a:rPr>
              <a:t>Inadequate </a:t>
            </a:r>
            <a:r>
              <a:rPr lang="en-US" sz="2000" b="1" dirty="0" err="1" smtClean="0">
                <a:solidFill>
                  <a:schemeClr val="bg1">
                    <a:lumMod val="20000"/>
                    <a:lumOff val="80000"/>
                  </a:schemeClr>
                </a:solidFill>
              </a:rPr>
              <a:t>haemostasis</a:t>
            </a:r>
            <a:r>
              <a:rPr lang="en-US" sz="2000" b="1" dirty="0" smtClean="0">
                <a:solidFill>
                  <a:schemeClr val="bg1">
                    <a:lumMod val="20000"/>
                    <a:lumOff val="80000"/>
                  </a:schemeClr>
                </a:solidFill>
              </a:rPr>
              <a:t> , unrecognized damage to blood </a:t>
            </a:r>
            <a:r>
              <a:rPr lang="en-US" sz="2000" b="1" dirty="0" smtClean="0">
                <a:solidFill>
                  <a:schemeClr val="bg1">
                    <a:lumMod val="20000"/>
                    <a:lumOff val="80000"/>
                  </a:schemeClr>
                </a:solidFill>
              </a:rPr>
              <a:t>vessels can be seen in appendectomy </a:t>
            </a:r>
            <a:endParaRPr lang="x-none" sz="2000" b="1" dirty="0" smtClean="0">
              <a:solidFill>
                <a:srgbClr val="FF0000"/>
              </a:solidFill>
            </a:endParaRPr>
          </a:p>
          <a:p>
            <a:pPr algn="l" eaLnBrk="1" hangingPunct="1">
              <a:defRPr/>
            </a:pPr>
            <a:r>
              <a:rPr lang="en-US" sz="2000" b="1" dirty="0" smtClean="0">
                <a:solidFill>
                  <a:srgbClr val="FF0000"/>
                </a:solidFill>
              </a:rPr>
              <a:t>b- </a:t>
            </a:r>
            <a:r>
              <a:rPr lang="en-US" sz="2000" b="1" dirty="0">
                <a:solidFill>
                  <a:srgbClr val="FF0000"/>
                </a:solidFill>
              </a:rPr>
              <a:t>E</a:t>
            </a:r>
            <a:r>
              <a:rPr lang="en-US" sz="2000" b="1" dirty="0" smtClean="0">
                <a:solidFill>
                  <a:srgbClr val="FF0000"/>
                </a:solidFill>
              </a:rPr>
              <a:t>arly postoperative</a:t>
            </a:r>
            <a:r>
              <a:rPr lang="en-US" sz="2000" b="1" dirty="0" smtClean="0">
                <a:solidFill>
                  <a:srgbClr val="FF0000"/>
                </a:solidFill>
              </a:rPr>
              <a:t>: in which hemorrhage is missed (24-48 hours)</a:t>
            </a:r>
            <a:endParaRPr lang="x-none" sz="2000" b="1" dirty="0" smtClean="0">
              <a:solidFill>
                <a:srgbClr val="FF0000"/>
              </a:solidFill>
            </a:endParaRPr>
          </a:p>
          <a:p>
            <a:pPr algn="l" eaLnBrk="1" hangingPunct="1">
              <a:defRPr/>
            </a:pPr>
            <a:r>
              <a:rPr lang="en-US" sz="2000" b="1" dirty="0" smtClean="0">
                <a:solidFill>
                  <a:schemeClr val="bg1">
                    <a:lumMod val="20000"/>
                    <a:lumOff val="80000"/>
                  </a:schemeClr>
                </a:solidFill>
              </a:rPr>
              <a:t>defective vascular anastomosis , clotting factor deficiency , intraoperative </a:t>
            </a:r>
            <a:r>
              <a:rPr lang="en-US" sz="2000" b="1" dirty="0" smtClean="0">
                <a:solidFill>
                  <a:schemeClr val="bg1">
                    <a:lumMod val="20000"/>
                    <a:lumOff val="80000"/>
                  </a:schemeClr>
                </a:solidFill>
              </a:rPr>
              <a:t>anticoagulants . Check NGT and Drain for blood</a:t>
            </a:r>
            <a:endParaRPr lang="en-US" sz="2000" b="1" dirty="0">
              <a:solidFill>
                <a:schemeClr val="bg1">
                  <a:lumMod val="20000"/>
                  <a:lumOff val="80000"/>
                </a:schemeClr>
              </a:solidFill>
            </a:endParaRPr>
          </a:p>
          <a:p>
            <a:pPr algn="l" eaLnBrk="1" hangingPunct="1">
              <a:defRPr/>
            </a:pPr>
            <a:r>
              <a:rPr lang="en-US" sz="2000" b="1" dirty="0" smtClean="0">
                <a:solidFill>
                  <a:schemeClr val="bg1">
                    <a:lumMod val="20000"/>
                    <a:lumOff val="80000"/>
                  </a:schemeClr>
                </a:solidFill>
              </a:rPr>
              <a:t># surgical re-exploring is usually </a:t>
            </a:r>
            <a:r>
              <a:rPr lang="en-US" sz="2000" b="1" dirty="0" smtClean="0">
                <a:solidFill>
                  <a:schemeClr val="bg1">
                    <a:lumMod val="20000"/>
                    <a:lumOff val="80000"/>
                  </a:schemeClr>
                </a:solidFill>
              </a:rPr>
              <a:t>required to check for the damage.</a:t>
            </a:r>
            <a:endParaRPr lang="en-US" sz="2000" b="1" dirty="0">
              <a:solidFill>
                <a:schemeClr val="bg1">
                  <a:lumMod val="20000"/>
                  <a:lumOff val="80000"/>
                </a:schemeClr>
              </a:solidFill>
            </a:endParaRPr>
          </a:p>
          <a:p>
            <a:pPr algn="l" eaLnBrk="1" hangingPunct="1">
              <a:defRPr/>
            </a:pPr>
            <a:r>
              <a:rPr lang="en-US" sz="2000" b="1" dirty="0" smtClean="0">
                <a:solidFill>
                  <a:srgbClr val="FF0000"/>
                </a:solidFill>
              </a:rPr>
              <a:t>c-Secondary </a:t>
            </a:r>
            <a:r>
              <a:rPr lang="en-US" sz="2000" b="1" dirty="0" smtClean="0">
                <a:solidFill>
                  <a:srgbClr val="FF0000"/>
                </a:solidFill>
              </a:rPr>
              <a:t>hemorrhage this is usually late complication:</a:t>
            </a:r>
            <a:endParaRPr lang="x-none" sz="2000" b="1" dirty="0" smtClean="0">
              <a:solidFill>
                <a:srgbClr val="FF0000"/>
              </a:solidFill>
            </a:endParaRPr>
          </a:p>
          <a:p>
            <a:pPr algn="l" eaLnBrk="1" hangingPunct="1">
              <a:defRPr/>
            </a:pPr>
            <a:r>
              <a:rPr lang="en-US" sz="2000" b="1" dirty="0" smtClean="0">
                <a:solidFill>
                  <a:schemeClr val="bg1">
                    <a:lumMod val="20000"/>
                    <a:lumOff val="80000"/>
                  </a:schemeClr>
                </a:solidFill>
              </a:rPr>
              <a:t>Related to infection which erodes blood vessel</a:t>
            </a:r>
            <a:r>
              <a:rPr lang="x-none" sz="2000" b="1" dirty="0" smtClean="0">
                <a:solidFill>
                  <a:schemeClr val="bg1">
                    <a:lumMod val="20000"/>
                    <a:lumOff val="80000"/>
                  </a:schemeClr>
                </a:solidFill>
              </a:rPr>
              <a:t> </a:t>
            </a:r>
            <a:r>
              <a:rPr lang="en-US" sz="2000" b="1" dirty="0" smtClean="0">
                <a:solidFill>
                  <a:schemeClr val="bg1">
                    <a:lumMod val="20000"/>
                    <a:lumOff val="80000"/>
                  </a:schemeClr>
                </a:solidFill>
              </a:rPr>
              <a:t> Several days </a:t>
            </a:r>
            <a:r>
              <a:rPr lang="en-US" sz="2000" b="1" dirty="0" smtClean="0">
                <a:solidFill>
                  <a:schemeClr val="bg1">
                    <a:lumMod val="20000"/>
                    <a:lumOff val="80000"/>
                  </a:schemeClr>
                </a:solidFill>
              </a:rPr>
              <a:t>postoperative. Patient may be in shock, resuscitate the patient give patient anti-biotic and treat the cause for example abscesses require drain and may take the patient to the OR. Very rare. </a:t>
            </a:r>
            <a:endParaRPr lang="x-none" sz="2000" b="1" dirty="0" smtClean="0">
              <a:solidFill>
                <a:schemeClr val="bg1">
                  <a:lumMod val="20000"/>
                  <a:lumOff val="80000"/>
                </a:schemeClr>
              </a:solidFill>
            </a:endParaRPr>
          </a:p>
          <a:p>
            <a:pPr algn="l" eaLnBrk="1" hangingPunct="1">
              <a:defRPr/>
            </a:pPr>
            <a:r>
              <a:rPr lang="en-US" sz="2000" b="1" dirty="0" smtClean="0">
                <a:solidFill>
                  <a:schemeClr val="bg1">
                    <a:lumMod val="20000"/>
                    <a:lumOff val="80000"/>
                  </a:schemeClr>
                </a:solidFill>
              </a:rPr>
              <a:t># treatment of infection</a:t>
            </a:r>
            <a:r>
              <a:rPr lang="en-US" sz="2000" dirty="0" smtClean="0">
                <a:solidFill>
                  <a:schemeClr val="bg1">
                    <a:lumMod val="20000"/>
                    <a:lumOff val="80000"/>
                  </a:schemeClr>
                </a:solidFill>
              </a:rPr>
              <a:t> </a:t>
            </a:r>
            <a:endParaRPr lang="x-none" sz="2000" dirty="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371600" y="260649"/>
            <a:ext cx="7772400" cy="864096"/>
          </a:xfrm>
        </p:spPr>
        <p:txBody>
          <a:bodyPr/>
          <a:lstStyle/>
          <a:p>
            <a:pPr eaLnBrk="1" hangingPunct="1"/>
            <a:r>
              <a:rPr lang="en-US" dirty="0" smtClean="0">
                <a:solidFill>
                  <a:srgbClr val="00B050"/>
                </a:solidFill>
              </a:rPr>
              <a:t>2. </a:t>
            </a:r>
            <a:r>
              <a:rPr lang="en-US" dirty="0" smtClean="0">
                <a:solidFill>
                  <a:srgbClr val="00B050"/>
                </a:solidFill>
              </a:rPr>
              <a:t>Hypothermia; very dangerous</a:t>
            </a:r>
            <a:endParaRPr lang="en-US" dirty="0" smtClean="0">
              <a:solidFill>
                <a:srgbClr val="00B050"/>
              </a:solidFill>
            </a:endParaRPr>
          </a:p>
        </p:txBody>
      </p:sp>
      <p:sp>
        <p:nvSpPr>
          <p:cNvPr id="17411" name="Content Placeholder 2"/>
          <p:cNvSpPr>
            <a:spLocks noGrp="1"/>
          </p:cNvSpPr>
          <p:nvPr>
            <p:ph idx="1"/>
          </p:nvPr>
        </p:nvSpPr>
        <p:spPr>
          <a:xfrm>
            <a:off x="1257300" y="1340768"/>
            <a:ext cx="7772400" cy="4755232"/>
          </a:xfrm>
        </p:spPr>
        <p:txBody>
          <a:bodyPr/>
          <a:lstStyle/>
          <a:p>
            <a:pPr eaLnBrk="1" hangingPunct="1">
              <a:lnSpc>
                <a:spcPct val="80000"/>
              </a:lnSpc>
              <a:defRPr/>
            </a:pPr>
            <a:r>
              <a:rPr lang="en-US" sz="2500" dirty="0" smtClean="0">
                <a:solidFill>
                  <a:schemeClr val="bg1">
                    <a:lumMod val="20000"/>
                    <a:lumOff val="80000"/>
                  </a:schemeClr>
                </a:solidFill>
              </a:rPr>
              <a:t>Drop in body temperature of 2 degrees </a:t>
            </a:r>
            <a:r>
              <a:rPr lang="en-US" sz="2500" dirty="0" smtClean="0">
                <a:solidFill>
                  <a:schemeClr val="bg1">
                    <a:lumMod val="20000"/>
                    <a:lumOff val="80000"/>
                  </a:schemeClr>
                </a:solidFill>
              </a:rPr>
              <a:t>C if they reach 35 they are hypothermic </a:t>
            </a:r>
            <a:endParaRPr lang="en-US" sz="2500" dirty="0" smtClean="0">
              <a:solidFill>
                <a:schemeClr val="bg1">
                  <a:lumMod val="20000"/>
                  <a:lumOff val="80000"/>
                </a:schemeClr>
              </a:solidFill>
            </a:endParaRPr>
          </a:p>
          <a:p>
            <a:pPr eaLnBrk="1" hangingPunct="1">
              <a:lnSpc>
                <a:spcPct val="80000"/>
              </a:lnSpc>
              <a:defRPr/>
            </a:pPr>
            <a:r>
              <a:rPr lang="en-US" sz="2500" dirty="0" smtClean="0">
                <a:solidFill>
                  <a:schemeClr val="bg1">
                    <a:lumMod val="20000"/>
                    <a:lumOff val="80000"/>
                  </a:schemeClr>
                </a:solidFill>
              </a:rPr>
              <a:t>Causes : Trauma, </a:t>
            </a:r>
            <a:r>
              <a:rPr lang="en-US" sz="2500" dirty="0" smtClean="0">
                <a:solidFill>
                  <a:schemeClr val="bg1">
                    <a:lumMod val="20000"/>
                    <a:lumOff val="80000"/>
                  </a:schemeClr>
                </a:solidFill>
              </a:rPr>
              <a:t>Exposure of the abdomen, </a:t>
            </a:r>
            <a:r>
              <a:rPr lang="en-US" sz="2500" dirty="0" smtClean="0">
                <a:solidFill>
                  <a:schemeClr val="bg1">
                    <a:lumMod val="20000"/>
                    <a:lumOff val="80000"/>
                  </a:schemeClr>
                </a:solidFill>
              </a:rPr>
              <a:t>Cool Fluids – IV / </a:t>
            </a:r>
            <a:r>
              <a:rPr lang="en-US" sz="2500" dirty="0" smtClean="0">
                <a:solidFill>
                  <a:schemeClr val="bg1">
                    <a:lumMod val="20000"/>
                    <a:lumOff val="80000"/>
                  </a:schemeClr>
                </a:solidFill>
              </a:rPr>
              <a:t>Irrigation with cold saline must warm it but not hot to burn the bowel. </a:t>
            </a:r>
            <a:endParaRPr lang="en-US" sz="2600" dirty="0" smtClean="0">
              <a:solidFill>
                <a:schemeClr val="bg1">
                  <a:lumMod val="20000"/>
                  <a:lumOff val="80000"/>
                </a:schemeClr>
              </a:solidFill>
            </a:endParaRPr>
          </a:p>
          <a:p>
            <a:pPr eaLnBrk="1" hangingPunct="1">
              <a:lnSpc>
                <a:spcPct val="80000"/>
              </a:lnSpc>
              <a:defRPr/>
            </a:pPr>
            <a:r>
              <a:rPr lang="en-US" sz="2500" dirty="0" smtClean="0">
                <a:solidFill>
                  <a:schemeClr val="bg1">
                    <a:lumMod val="20000"/>
                    <a:lumOff val="80000"/>
                  </a:schemeClr>
                </a:solidFill>
              </a:rPr>
              <a:t>Temperature below 35 C</a:t>
            </a:r>
          </a:p>
          <a:p>
            <a:pPr lvl="1" eaLnBrk="1" hangingPunct="1">
              <a:lnSpc>
                <a:spcPct val="80000"/>
              </a:lnSpc>
              <a:defRPr/>
            </a:pPr>
            <a:r>
              <a:rPr lang="en-US" sz="2200" dirty="0" err="1" smtClean="0">
                <a:solidFill>
                  <a:schemeClr val="bg1">
                    <a:lumMod val="20000"/>
                    <a:lumOff val="80000"/>
                  </a:schemeClr>
                </a:solidFill>
              </a:rPr>
              <a:t>Coagulopathic</a:t>
            </a:r>
            <a:r>
              <a:rPr lang="en-US" sz="2200" dirty="0" smtClean="0">
                <a:solidFill>
                  <a:schemeClr val="bg1">
                    <a:lumMod val="20000"/>
                    <a:lumOff val="80000"/>
                  </a:schemeClr>
                </a:solidFill>
              </a:rPr>
              <a:t>; DVT, PE </a:t>
            </a:r>
            <a:endParaRPr lang="en-US" sz="2200" dirty="0" smtClean="0">
              <a:solidFill>
                <a:schemeClr val="bg1">
                  <a:lumMod val="20000"/>
                  <a:lumOff val="80000"/>
                </a:schemeClr>
              </a:solidFill>
            </a:endParaRPr>
          </a:p>
          <a:p>
            <a:pPr lvl="1" eaLnBrk="1" hangingPunct="1">
              <a:lnSpc>
                <a:spcPct val="80000"/>
              </a:lnSpc>
              <a:defRPr/>
            </a:pPr>
            <a:r>
              <a:rPr lang="en-US" sz="2200" dirty="0" smtClean="0">
                <a:solidFill>
                  <a:schemeClr val="bg1">
                    <a:lumMod val="20000"/>
                    <a:lumOff val="80000"/>
                  </a:schemeClr>
                </a:solidFill>
              </a:rPr>
              <a:t>Platelet dysfunction</a:t>
            </a:r>
          </a:p>
          <a:p>
            <a:pPr eaLnBrk="1" hangingPunct="1">
              <a:lnSpc>
                <a:spcPct val="80000"/>
              </a:lnSpc>
              <a:defRPr/>
            </a:pPr>
            <a:r>
              <a:rPr lang="en-US" sz="2500" dirty="0" smtClean="0">
                <a:solidFill>
                  <a:schemeClr val="bg1">
                    <a:lumMod val="20000"/>
                    <a:lumOff val="80000"/>
                  </a:schemeClr>
                </a:solidFill>
              </a:rPr>
              <a:t>Mild - 32 – 35C = 90-</a:t>
            </a:r>
            <a:r>
              <a:rPr lang="en-US" sz="2500" dirty="0" smtClean="0">
                <a:solidFill>
                  <a:schemeClr val="bg1">
                    <a:lumMod val="20000"/>
                    <a:lumOff val="80000"/>
                  </a:schemeClr>
                </a:solidFill>
              </a:rPr>
              <a:t>95F recovery is good</a:t>
            </a:r>
            <a:endParaRPr lang="en-US" sz="2500" dirty="0" smtClean="0">
              <a:solidFill>
                <a:schemeClr val="bg1">
                  <a:lumMod val="20000"/>
                  <a:lumOff val="80000"/>
                </a:schemeClr>
              </a:solidFill>
            </a:endParaRPr>
          </a:p>
          <a:p>
            <a:pPr eaLnBrk="1" hangingPunct="1">
              <a:lnSpc>
                <a:spcPct val="80000"/>
              </a:lnSpc>
              <a:defRPr/>
            </a:pPr>
            <a:r>
              <a:rPr lang="en-US" sz="2500" dirty="0" smtClean="0">
                <a:solidFill>
                  <a:schemeClr val="bg1">
                    <a:lumMod val="20000"/>
                    <a:lumOff val="80000"/>
                  </a:schemeClr>
                </a:solidFill>
              </a:rPr>
              <a:t>Moderate </a:t>
            </a:r>
            <a:r>
              <a:rPr lang="en-US" sz="2500" dirty="0" smtClean="0">
                <a:solidFill>
                  <a:schemeClr val="bg1">
                    <a:lumMod val="20000"/>
                    <a:lumOff val="80000"/>
                  </a:schemeClr>
                </a:solidFill>
              </a:rPr>
              <a:t>– 28 – 32C = 82–</a:t>
            </a:r>
            <a:r>
              <a:rPr lang="en-US" sz="2500" dirty="0" smtClean="0">
                <a:solidFill>
                  <a:schemeClr val="bg1">
                    <a:lumMod val="20000"/>
                    <a:lumOff val="80000"/>
                  </a:schemeClr>
                </a:solidFill>
              </a:rPr>
              <a:t>90F recovery is good</a:t>
            </a:r>
            <a:endParaRPr lang="en-US" sz="2500" dirty="0" smtClean="0">
              <a:solidFill>
                <a:schemeClr val="bg1">
                  <a:lumMod val="20000"/>
                  <a:lumOff val="80000"/>
                </a:schemeClr>
              </a:solidFill>
            </a:endParaRPr>
          </a:p>
          <a:p>
            <a:pPr eaLnBrk="1" hangingPunct="1">
              <a:lnSpc>
                <a:spcPct val="80000"/>
              </a:lnSpc>
              <a:defRPr/>
            </a:pPr>
            <a:r>
              <a:rPr lang="en-US" sz="2500" dirty="0" smtClean="0">
                <a:solidFill>
                  <a:schemeClr val="bg1">
                    <a:lumMod val="20000"/>
                    <a:lumOff val="80000"/>
                  </a:schemeClr>
                </a:solidFill>
              </a:rPr>
              <a:t>Severe – 25 – 28C = 77-</a:t>
            </a:r>
            <a:r>
              <a:rPr lang="en-US" sz="2500" dirty="0" smtClean="0">
                <a:solidFill>
                  <a:schemeClr val="bg1">
                    <a:lumMod val="20000"/>
                    <a:lumOff val="80000"/>
                  </a:schemeClr>
                </a:solidFill>
              </a:rPr>
              <a:t>82F may recover with complication</a:t>
            </a:r>
            <a:endParaRPr lang="en-US" sz="2500" dirty="0" smtClean="0">
              <a:solidFill>
                <a:schemeClr val="bg1">
                  <a:lumMod val="20000"/>
                  <a:lumOff val="80000"/>
                </a:schemeClr>
              </a:solidFill>
            </a:endParaRPr>
          </a:p>
          <a:p>
            <a:pPr eaLnBrk="1" hangingPunct="1">
              <a:lnSpc>
                <a:spcPct val="80000"/>
              </a:lnSpc>
              <a:defRPr/>
            </a:pPr>
            <a:r>
              <a:rPr lang="en-US" sz="2500" dirty="0" smtClean="0">
                <a:solidFill>
                  <a:schemeClr val="bg1">
                    <a:lumMod val="20000"/>
                    <a:lumOff val="80000"/>
                  </a:schemeClr>
                </a:solidFill>
              </a:rPr>
              <a:t>Extreme may patient may get brain damage  usually don</a:t>
            </a:r>
            <a:r>
              <a:rPr lang="fr-FR" sz="2500" dirty="0" smtClean="0">
                <a:solidFill>
                  <a:schemeClr val="bg1">
                    <a:lumMod val="20000"/>
                    <a:lumOff val="80000"/>
                  </a:schemeClr>
                </a:solidFill>
              </a:rPr>
              <a:t>’</a:t>
            </a:r>
            <a:r>
              <a:rPr lang="en-US" sz="2500" dirty="0" smtClean="0">
                <a:solidFill>
                  <a:schemeClr val="bg1">
                    <a:lumMod val="20000"/>
                    <a:lumOff val="80000"/>
                  </a:schemeClr>
                </a:solidFill>
              </a:rPr>
              <a:t>t recover</a:t>
            </a:r>
            <a:endParaRPr lang="en-US" sz="2500" dirty="0" smtClean="0">
              <a:solidFill>
                <a:schemeClr val="bg1">
                  <a:lumMod val="20000"/>
                  <a:lumOff val="80000"/>
                </a:schemeClr>
              </a:solidFill>
            </a:endParaRPr>
          </a:p>
          <a:p>
            <a:pPr eaLnBrk="1" hangingPunct="1">
              <a:lnSpc>
                <a:spcPct val="80000"/>
              </a:lnSpc>
              <a:defRPr/>
            </a:pPr>
            <a:r>
              <a:rPr lang="en-US" sz="2500" dirty="0" smtClean="0">
                <a:solidFill>
                  <a:schemeClr val="bg1">
                    <a:lumMod val="20000"/>
                    <a:lumOff val="80000"/>
                  </a:schemeClr>
                </a:solidFill>
              </a:rPr>
              <a:t>Treatment with warmers and warm fluids</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solidFill>
                  <a:srgbClr val="00B050"/>
                </a:solidFill>
              </a:rPr>
              <a:t>3. Postoperative Fever</a:t>
            </a:r>
          </a:p>
        </p:txBody>
      </p:sp>
      <p:sp>
        <p:nvSpPr>
          <p:cNvPr id="19459" name="Content Placeholder 2"/>
          <p:cNvSpPr>
            <a:spLocks noGrp="1"/>
          </p:cNvSpPr>
          <p:nvPr>
            <p:ph idx="1"/>
          </p:nvPr>
        </p:nvSpPr>
        <p:spPr>
          <a:xfrm>
            <a:off x="1257300" y="1981200"/>
            <a:ext cx="7772400" cy="4688160"/>
          </a:xfrm>
        </p:spPr>
        <p:txBody>
          <a:bodyPr>
            <a:normAutofit lnSpcReduction="10000"/>
          </a:bodyPr>
          <a:lstStyle/>
          <a:p>
            <a:pPr eaLnBrk="1" hangingPunct="1">
              <a:lnSpc>
                <a:spcPct val="80000"/>
              </a:lnSpc>
              <a:defRPr/>
            </a:pPr>
            <a:r>
              <a:rPr lang="en-US" sz="1800" dirty="0" smtClean="0">
                <a:solidFill>
                  <a:schemeClr val="bg1">
                    <a:lumMod val="20000"/>
                    <a:lumOff val="80000"/>
                  </a:schemeClr>
                </a:solidFill>
              </a:rPr>
              <a:t>Causes</a:t>
            </a:r>
          </a:p>
          <a:p>
            <a:pPr lvl="1" eaLnBrk="1" hangingPunct="1">
              <a:lnSpc>
                <a:spcPct val="80000"/>
              </a:lnSpc>
              <a:defRPr/>
            </a:pPr>
            <a:r>
              <a:rPr lang="en-US" sz="1500" dirty="0" smtClean="0">
                <a:solidFill>
                  <a:schemeClr val="bg1">
                    <a:lumMod val="20000"/>
                    <a:lumOff val="80000"/>
                  </a:schemeClr>
                </a:solidFill>
              </a:rPr>
              <a:t>Pneumonia</a:t>
            </a:r>
          </a:p>
          <a:p>
            <a:pPr lvl="1" eaLnBrk="1" hangingPunct="1">
              <a:lnSpc>
                <a:spcPct val="80000"/>
              </a:lnSpc>
              <a:defRPr/>
            </a:pPr>
            <a:r>
              <a:rPr lang="en-US" sz="1500" dirty="0" smtClean="0">
                <a:solidFill>
                  <a:schemeClr val="bg1">
                    <a:lumMod val="20000"/>
                    <a:lumOff val="80000"/>
                  </a:schemeClr>
                </a:solidFill>
              </a:rPr>
              <a:t>Infections </a:t>
            </a:r>
          </a:p>
          <a:p>
            <a:pPr lvl="1" eaLnBrk="1" hangingPunct="1">
              <a:lnSpc>
                <a:spcPct val="80000"/>
              </a:lnSpc>
              <a:defRPr/>
            </a:pPr>
            <a:r>
              <a:rPr lang="en-US" sz="1500" dirty="0" smtClean="0">
                <a:solidFill>
                  <a:schemeClr val="bg1">
                    <a:lumMod val="20000"/>
                    <a:lumOff val="80000"/>
                  </a:schemeClr>
                </a:solidFill>
              </a:rPr>
              <a:t>UTI </a:t>
            </a:r>
          </a:p>
          <a:p>
            <a:pPr lvl="1" eaLnBrk="1" hangingPunct="1">
              <a:lnSpc>
                <a:spcPct val="80000"/>
              </a:lnSpc>
              <a:defRPr/>
            </a:pPr>
            <a:r>
              <a:rPr lang="en-US" sz="1500" dirty="0" smtClean="0">
                <a:solidFill>
                  <a:schemeClr val="bg1">
                    <a:lumMod val="20000"/>
                    <a:lumOff val="80000"/>
                  </a:schemeClr>
                </a:solidFill>
              </a:rPr>
              <a:t>DVT (possible PE) </a:t>
            </a:r>
          </a:p>
          <a:p>
            <a:pPr lvl="1" eaLnBrk="1" hangingPunct="1">
              <a:lnSpc>
                <a:spcPct val="80000"/>
              </a:lnSpc>
              <a:defRPr/>
            </a:pPr>
            <a:r>
              <a:rPr lang="en-US" sz="1500" dirty="0" smtClean="0">
                <a:solidFill>
                  <a:schemeClr val="bg1">
                    <a:lumMod val="20000"/>
                    <a:lumOff val="80000"/>
                  </a:schemeClr>
                </a:solidFill>
              </a:rPr>
              <a:t>Abscess</a:t>
            </a:r>
          </a:p>
          <a:p>
            <a:pPr lvl="1" eaLnBrk="1" hangingPunct="1">
              <a:lnSpc>
                <a:spcPct val="80000"/>
              </a:lnSpc>
              <a:defRPr/>
            </a:pPr>
            <a:r>
              <a:rPr lang="en-US" sz="1500" dirty="0" smtClean="0">
                <a:solidFill>
                  <a:schemeClr val="bg1">
                    <a:lumMod val="20000"/>
                    <a:lumOff val="80000"/>
                  </a:schemeClr>
                </a:solidFill>
              </a:rPr>
              <a:t>Medication</a:t>
            </a:r>
          </a:p>
          <a:p>
            <a:pPr eaLnBrk="1" hangingPunct="1">
              <a:lnSpc>
                <a:spcPct val="80000"/>
              </a:lnSpc>
              <a:defRPr/>
            </a:pPr>
            <a:r>
              <a:rPr lang="en-US" sz="1800" dirty="0" smtClean="0">
                <a:solidFill>
                  <a:schemeClr val="bg1">
                    <a:lumMod val="20000"/>
                    <a:lumOff val="80000"/>
                  </a:schemeClr>
                </a:solidFill>
              </a:rPr>
              <a:t>Noninfectious</a:t>
            </a:r>
          </a:p>
          <a:p>
            <a:pPr lvl="1" eaLnBrk="1" hangingPunct="1">
              <a:lnSpc>
                <a:spcPct val="80000"/>
              </a:lnSpc>
              <a:defRPr/>
            </a:pPr>
            <a:r>
              <a:rPr lang="en-US" sz="1500" dirty="0" smtClean="0">
                <a:solidFill>
                  <a:schemeClr val="bg1">
                    <a:lumMod val="20000"/>
                    <a:lumOff val="80000"/>
                  </a:schemeClr>
                </a:solidFill>
              </a:rPr>
              <a:t>Within the first 48-72 hours  (Atelectasis, anesthetic </a:t>
            </a:r>
            <a:r>
              <a:rPr lang="en-US" sz="1500" dirty="0" smtClean="0">
                <a:solidFill>
                  <a:schemeClr val="bg1">
                    <a:lumMod val="20000"/>
                    <a:lumOff val="80000"/>
                  </a:schemeClr>
                </a:solidFill>
              </a:rPr>
              <a:t>drugs overdose, ARDS)</a:t>
            </a:r>
            <a:endParaRPr lang="en-US" sz="1500" dirty="0" smtClean="0">
              <a:solidFill>
                <a:schemeClr val="bg1">
                  <a:lumMod val="20000"/>
                  <a:lumOff val="80000"/>
                </a:schemeClr>
              </a:solidFill>
            </a:endParaRPr>
          </a:p>
          <a:p>
            <a:pPr eaLnBrk="1" hangingPunct="1">
              <a:lnSpc>
                <a:spcPct val="80000"/>
              </a:lnSpc>
              <a:defRPr/>
            </a:pPr>
            <a:r>
              <a:rPr lang="en-US" sz="1800" dirty="0" smtClean="0">
                <a:solidFill>
                  <a:schemeClr val="bg1">
                    <a:lumMod val="20000"/>
                    <a:lumOff val="80000"/>
                  </a:schemeClr>
                </a:solidFill>
              </a:rPr>
              <a:t>Infectious</a:t>
            </a:r>
          </a:p>
          <a:p>
            <a:pPr lvl="1" eaLnBrk="1" hangingPunct="1">
              <a:lnSpc>
                <a:spcPct val="80000"/>
              </a:lnSpc>
              <a:defRPr/>
            </a:pPr>
            <a:r>
              <a:rPr lang="en-US" sz="1500" dirty="0" smtClean="0">
                <a:solidFill>
                  <a:schemeClr val="bg1">
                    <a:lumMod val="20000"/>
                    <a:lumOff val="80000"/>
                  </a:schemeClr>
                </a:solidFill>
              </a:rPr>
              <a:t>Fevers POD 3-8</a:t>
            </a:r>
          </a:p>
          <a:p>
            <a:pPr lvl="2" eaLnBrk="1" hangingPunct="1">
              <a:lnSpc>
                <a:spcPct val="80000"/>
              </a:lnSpc>
              <a:defRPr/>
            </a:pPr>
            <a:r>
              <a:rPr lang="en-US" sz="1300" dirty="0" smtClean="0">
                <a:solidFill>
                  <a:schemeClr val="bg1">
                    <a:lumMod val="20000"/>
                    <a:lumOff val="80000"/>
                  </a:schemeClr>
                </a:solidFill>
              </a:rPr>
              <a:t>UTI  3</a:t>
            </a:r>
            <a:r>
              <a:rPr lang="en-US" sz="1300" baseline="30000" dirty="0" smtClean="0">
                <a:solidFill>
                  <a:schemeClr val="bg1">
                    <a:lumMod val="20000"/>
                    <a:lumOff val="80000"/>
                  </a:schemeClr>
                </a:solidFill>
              </a:rPr>
              <a:t>rd</a:t>
            </a:r>
            <a:r>
              <a:rPr lang="en-US" sz="1300" dirty="0" smtClean="0">
                <a:solidFill>
                  <a:schemeClr val="bg1">
                    <a:lumMod val="20000"/>
                    <a:lumOff val="80000"/>
                  </a:schemeClr>
                </a:solidFill>
              </a:rPr>
              <a:t> </a:t>
            </a:r>
            <a:r>
              <a:rPr lang="en-US" sz="1300" dirty="0" smtClean="0">
                <a:solidFill>
                  <a:schemeClr val="bg1">
                    <a:lumMod val="20000"/>
                    <a:lumOff val="80000"/>
                  </a:schemeClr>
                </a:solidFill>
              </a:rPr>
              <a:t>POD burning micturition </a:t>
            </a:r>
            <a:endParaRPr lang="en-US" sz="1300" dirty="0" smtClean="0">
              <a:solidFill>
                <a:schemeClr val="bg1">
                  <a:lumMod val="20000"/>
                  <a:lumOff val="80000"/>
                </a:schemeClr>
              </a:solidFill>
            </a:endParaRPr>
          </a:p>
          <a:p>
            <a:pPr lvl="2" eaLnBrk="1" hangingPunct="1">
              <a:lnSpc>
                <a:spcPct val="80000"/>
              </a:lnSpc>
              <a:defRPr/>
            </a:pPr>
            <a:r>
              <a:rPr lang="en-US" sz="1300" dirty="0" smtClean="0">
                <a:solidFill>
                  <a:schemeClr val="bg1">
                    <a:lumMod val="20000"/>
                    <a:lumOff val="80000"/>
                  </a:schemeClr>
                </a:solidFill>
              </a:rPr>
              <a:t>Wound Infection 3</a:t>
            </a:r>
            <a:r>
              <a:rPr lang="en-US" sz="1300" baseline="30000" dirty="0" smtClean="0">
                <a:solidFill>
                  <a:schemeClr val="bg1">
                    <a:lumMod val="20000"/>
                    <a:lumOff val="80000"/>
                  </a:schemeClr>
                </a:solidFill>
              </a:rPr>
              <a:t>rd</a:t>
            </a:r>
            <a:r>
              <a:rPr lang="en-US" sz="1300" dirty="0" smtClean="0">
                <a:solidFill>
                  <a:schemeClr val="bg1">
                    <a:lumMod val="20000"/>
                    <a:lumOff val="80000"/>
                  </a:schemeClr>
                </a:solidFill>
              </a:rPr>
              <a:t> to 5</a:t>
            </a:r>
            <a:r>
              <a:rPr lang="en-US" sz="1300" baseline="30000" dirty="0" smtClean="0">
                <a:solidFill>
                  <a:schemeClr val="bg1">
                    <a:lumMod val="20000"/>
                    <a:lumOff val="80000"/>
                  </a:schemeClr>
                </a:solidFill>
              </a:rPr>
              <a:t>th</a:t>
            </a:r>
            <a:r>
              <a:rPr lang="en-US" sz="1300" dirty="0" smtClean="0">
                <a:solidFill>
                  <a:schemeClr val="bg1">
                    <a:lumMod val="20000"/>
                    <a:lumOff val="80000"/>
                  </a:schemeClr>
                </a:solidFill>
              </a:rPr>
              <a:t> POD</a:t>
            </a:r>
          </a:p>
          <a:p>
            <a:pPr lvl="2" eaLnBrk="1" hangingPunct="1">
              <a:lnSpc>
                <a:spcPct val="80000"/>
              </a:lnSpc>
              <a:defRPr/>
            </a:pPr>
            <a:r>
              <a:rPr lang="en-US" sz="1300" dirty="0" smtClean="0">
                <a:solidFill>
                  <a:schemeClr val="bg1">
                    <a:lumMod val="20000"/>
                    <a:lumOff val="80000"/>
                  </a:schemeClr>
                </a:solidFill>
              </a:rPr>
              <a:t>Abscess 5</a:t>
            </a:r>
            <a:r>
              <a:rPr lang="en-US" sz="1300" baseline="30000" dirty="0" smtClean="0">
                <a:solidFill>
                  <a:schemeClr val="bg1">
                    <a:lumMod val="20000"/>
                    <a:lumOff val="80000"/>
                  </a:schemeClr>
                </a:solidFill>
              </a:rPr>
              <a:t>th</a:t>
            </a:r>
            <a:r>
              <a:rPr lang="en-US" sz="1300" dirty="0" smtClean="0">
                <a:solidFill>
                  <a:schemeClr val="bg1">
                    <a:lumMod val="20000"/>
                    <a:lumOff val="80000"/>
                  </a:schemeClr>
                </a:solidFill>
              </a:rPr>
              <a:t> to 7</a:t>
            </a:r>
            <a:r>
              <a:rPr lang="en-US" sz="1300" baseline="30000" dirty="0" smtClean="0">
                <a:solidFill>
                  <a:schemeClr val="bg1">
                    <a:lumMod val="20000"/>
                    <a:lumOff val="80000"/>
                  </a:schemeClr>
                </a:solidFill>
              </a:rPr>
              <a:t>th</a:t>
            </a:r>
            <a:r>
              <a:rPr lang="en-US" sz="1300" dirty="0" smtClean="0">
                <a:solidFill>
                  <a:schemeClr val="bg1">
                    <a:lumMod val="20000"/>
                    <a:lumOff val="80000"/>
                  </a:schemeClr>
                </a:solidFill>
              </a:rPr>
              <a:t> POD</a:t>
            </a:r>
          </a:p>
          <a:p>
            <a:pPr lvl="2" eaLnBrk="1" hangingPunct="1">
              <a:lnSpc>
                <a:spcPct val="80000"/>
              </a:lnSpc>
              <a:defRPr/>
            </a:pPr>
            <a:r>
              <a:rPr lang="en-US" sz="1300" dirty="0" smtClean="0">
                <a:solidFill>
                  <a:schemeClr val="bg1">
                    <a:lumMod val="20000"/>
                    <a:lumOff val="80000"/>
                  </a:schemeClr>
                </a:solidFill>
              </a:rPr>
              <a:t>DVT  7</a:t>
            </a:r>
            <a:r>
              <a:rPr lang="en-US" sz="1300" baseline="30000" dirty="0" smtClean="0">
                <a:solidFill>
                  <a:schemeClr val="bg1">
                    <a:lumMod val="20000"/>
                    <a:lumOff val="80000"/>
                  </a:schemeClr>
                </a:solidFill>
              </a:rPr>
              <a:t>th</a:t>
            </a:r>
            <a:r>
              <a:rPr lang="en-US" sz="1300" dirty="0" smtClean="0">
                <a:solidFill>
                  <a:schemeClr val="bg1">
                    <a:lumMod val="20000"/>
                    <a:lumOff val="80000"/>
                  </a:schemeClr>
                </a:solidFill>
              </a:rPr>
              <a:t> to 10</a:t>
            </a:r>
            <a:r>
              <a:rPr lang="en-US" sz="1300" baseline="30000" dirty="0" smtClean="0">
                <a:solidFill>
                  <a:schemeClr val="bg1">
                    <a:lumMod val="20000"/>
                    <a:lumOff val="80000"/>
                  </a:schemeClr>
                </a:solidFill>
              </a:rPr>
              <a:t>th</a:t>
            </a:r>
            <a:r>
              <a:rPr lang="en-US" sz="1300" dirty="0" smtClean="0">
                <a:solidFill>
                  <a:schemeClr val="bg1">
                    <a:lumMod val="20000"/>
                    <a:lumOff val="80000"/>
                  </a:schemeClr>
                </a:solidFill>
              </a:rPr>
              <a:t> POD</a:t>
            </a:r>
          </a:p>
          <a:p>
            <a:pPr lvl="1" eaLnBrk="1" hangingPunct="1">
              <a:lnSpc>
                <a:spcPct val="80000"/>
              </a:lnSpc>
              <a:defRPr/>
            </a:pPr>
            <a:r>
              <a:rPr lang="en-US" sz="1500" dirty="0" smtClean="0">
                <a:solidFill>
                  <a:schemeClr val="bg1">
                    <a:lumMod val="20000"/>
                    <a:lumOff val="80000"/>
                  </a:schemeClr>
                </a:solidFill>
              </a:rPr>
              <a:t>Standard work up includes</a:t>
            </a:r>
          </a:p>
          <a:p>
            <a:pPr lvl="2" eaLnBrk="1" hangingPunct="1">
              <a:lnSpc>
                <a:spcPct val="80000"/>
              </a:lnSpc>
              <a:defRPr/>
            </a:pPr>
            <a:r>
              <a:rPr lang="en-US" sz="1300" dirty="0" smtClean="0">
                <a:solidFill>
                  <a:schemeClr val="bg1">
                    <a:lumMod val="20000"/>
                    <a:lumOff val="80000"/>
                  </a:schemeClr>
                </a:solidFill>
              </a:rPr>
              <a:t>Blood cultures</a:t>
            </a:r>
          </a:p>
          <a:p>
            <a:pPr lvl="2" eaLnBrk="1" hangingPunct="1">
              <a:lnSpc>
                <a:spcPct val="80000"/>
              </a:lnSpc>
              <a:defRPr/>
            </a:pPr>
            <a:r>
              <a:rPr lang="en-US" sz="1300" dirty="0" smtClean="0">
                <a:solidFill>
                  <a:schemeClr val="bg1">
                    <a:lumMod val="20000"/>
                    <a:lumOff val="80000"/>
                  </a:schemeClr>
                </a:solidFill>
              </a:rPr>
              <a:t>UA and Urine Cultures</a:t>
            </a:r>
          </a:p>
          <a:p>
            <a:pPr lvl="2" eaLnBrk="1" hangingPunct="1">
              <a:lnSpc>
                <a:spcPct val="80000"/>
              </a:lnSpc>
              <a:defRPr/>
            </a:pPr>
            <a:r>
              <a:rPr lang="en-US" sz="1300" dirty="0" smtClean="0">
                <a:solidFill>
                  <a:schemeClr val="bg1">
                    <a:lumMod val="20000"/>
                    <a:lumOff val="80000"/>
                  </a:schemeClr>
                </a:solidFill>
              </a:rPr>
              <a:t>CXR</a:t>
            </a:r>
          </a:p>
          <a:p>
            <a:pPr lvl="2" eaLnBrk="1" hangingPunct="1">
              <a:lnSpc>
                <a:spcPct val="80000"/>
              </a:lnSpc>
              <a:defRPr/>
            </a:pPr>
            <a:r>
              <a:rPr lang="en-US" sz="1300" dirty="0" smtClean="0">
                <a:solidFill>
                  <a:schemeClr val="bg1">
                    <a:lumMod val="20000"/>
                    <a:lumOff val="80000"/>
                  </a:schemeClr>
                </a:solidFill>
              </a:rPr>
              <a:t>Sputum </a:t>
            </a:r>
            <a:r>
              <a:rPr lang="en-US" sz="1300" dirty="0" smtClean="0">
                <a:solidFill>
                  <a:schemeClr val="bg1">
                    <a:lumMod val="20000"/>
                    <a:lumOff val="80000"/>
                  </a:schemeClr>
                </a:solidFill>
              </a:rPr>
              <a:t>cultures/ </a:t>
            </a:r>
            <a:r>
              <a:rPr lang="en-US" sz="1300" dirty="0" err="1" smtClean="0">
                <a:solidFill>
                  <a:schemeClr val="bg1">
                    <a:lumMod val="20000"/>
                    <a:lumOff val="80000"/>
                  </a:schemeClr>
                </a:solidFill>
              </a:rPr>
              <a:t>analyisis</a:t>
            </a:r>
            <a:endParaRPr lang="en-US" sz="1300" dirty="0" smtClean="0">
              <a:solidFill>
                <a:schemeClr val="bg1">
                  <a:lumMod val="20000"/>
                  <a:lumOff val="80000"/>
                </a:schemeClr>
              </a:solidFill>
            </a:endParaRPr>
          </a:p>
          <a:p>
            <a:pPr lvl="2" eaLnBrk="1" hangingPunct="1">
              <a:lnSpc>
                <a:spcPct val="80000"/>
              </a:lnSpc>
              <a:defRPr/>
            </a:pPr>
            <a:r>
              <a:rPr lang="en-US" sz="1300" dirty="0" smtClean="0">
                <a:solidFill>
                  <a:schemeClr val="bg1">
                    <a:lumMod val="20000"/>
                    <a:lumOff val="80000"/>
                  </a:schemeClr>
                </a:solidFill>
              </a:rPr>
              <a:t>Tylenol/</a:t>
            </a:r>
            <a:r>
              <a:rPr lang="en-US" sz="1300" dirty="0" smtClean="0">
                <a:solidFill>
                  <a:schemeClr val="bg1">
                    <a:lumMod val="20000"/>
                    <a:lumOff val="80000"/>
                  </a:schemeClr>
                </a:solidFill>
              </a:rPr>
              <a:t>Motrin given by treating the underlying cause is more important </a:t>
            </a:r>
            <a:endParaRPr lang="en-US" sz="1300" dirty="0" smtClean="0">
              <a:solidFill>
                <a:schemeClr val="bg1">
                  <a:lumMod val="20000"/>
                  <a:lumOff val="80000"/>
                </a:schemeClr>
              </a:solidFill>
            </a:endParaRPr>
          </a:p>
          <a:p>
            <a:pPr lvl="2" eaLnBrk="1" hangingPunct="1">
              <a:lnSpc>
                <a:spcPct val="80000"/>
              </a:lnSpc>
              <a:defRPr/>
            </a:pPr>
            <a:endParaRPr lang="en-US" sz="1300" dirty="0" smtClean="0"/>
          </a:p>
          <a:p>
            <a:pPr lvl="2" eaLnBrk="1" hangingPunct="1">
              <a:lnSpc>
                <a:spcPct val="80000"/>
              </a:lnSpc>
              <a:defRPr/>
            </a:pPr>
            <a:r>
              <a:rPr lang="en-US" sz="1300" dirty="0" smtClean="0"/>
              <a:t>Treatment involves the treatment of the cause if abscess drain it etc. </a:t>
            </a:r>
            <a:endParaRPr lang="en-US" sz="1300" dirty="0" smtClean="0"/>
          </a:p>
          <a:p>
            <a:pPr lvl="2" eaLnBrk="1" hangingPunct="1">
              <a:lnSpc>
                <a:spcPct val="80000"/>
              </a:lnSpc>
              <a:defRPr/>
            </a:pPr>
            <a:endParaRPr lang="en-US" sz="1300" dirty="0" smtClean="0"/>
          </a:p>
          <a:p>
            <a:pPr lvl="2" eaLnBrk="1" hangingPunct="1">
              <a:lnSpc>
                <a:spcPct val="80000"/>
              </a:lnSpc>
              <a:buFont typeface="Wingdings" pitchFamily="2" charset="2"/>
              <a:buNone/>
              <a:defRPr/>
            </a:pPr>
            <a:endParaRPr lang="en-US" sz="1300" dirty="0" smtClean="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428604"/>
            <a:ext cx="6943716" cy="857248"/>
          </a:xfrm>
        </p:spPr>
        <p:txBody>
          <a:bodyPr>
            <a:normAutofit/>
          </a:bodyPr>
          <a:lstStyle/>
          <a:p>
            <a:pPr eaLnBrk="1" hangingPunct="1">
              <a:defRPr/>
            </a:pP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4. Wound</a:t>
            </a:r>
            <a:endParaRPr lang="x-none" dirty="0"/>
          </a:p>
        </p:txBody>
      </p:sp>
      <p:sp>
        <p:nvSpPr>
          <p:cNvPr id="3" name="Content Placeholder 2"/>
          <p:cNvSpPr>
            <a:spLocks noGrp="1"/>
          </p:cNvSpPr>
          <p:nvPr>
            <p:ph idx="1"/>
          </p:nvPr>
        </p:nvSpPr>
        <p:spPr>
          <a:xfrm>
            <a:off x="1357313" y="1357313"/>
            <a:ext cx="7329487" cy="4768850"/>
          </a:xfrm>
        </p:spPr>
        <p:txBody>
          <a:bodyPr>
            <a:normAutofit fontScale="85000" lnSpcReduction="20000"/>
          </a:bodyPr>
          <a:lstStyle/>
          <a:p>
            <a:pPr eaLnBrk="1" hangingPunct="1">
              <a:defRPr/>
            </a:pPr>
            <a:r>
              <a:rPr lang="en-US" sz="2800" b="1" dirty="0" smtClean="0">
                <a:solidFill>
                  <a:schemeClr val="bg1">
                    <a:lumMod val="20000"/>
                    <a:lumOff val="80000"/>
                  </a:schemeClr>
                </a:solidFill>
              </a:rPr>
              <a:t>a-</a:t>
            </a:r>
            <a:r>
              <a:rPr lang="en-US" sz="2800" b="1" dirty="0" smtClean="0">
                <a:solidFill>
                  <a:schemeClr val="bg1">
                    <a:lumMod val="20000"/>
                    <a:lumOff val="80000"/>
                  </a:schemeClr>
                </a:solidFill>
              </a:rPr>
              <a:t>bleeding more liable to vessel injury and lead to hematoma</a:t>
            </a:r>
            <a:endParaRPr lang="en-US" sz="2800" b="1" dirty="0" smtClean="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b-</a:t>
            </a:r>
            <a:r>
              <a:rPr lang="en-US" sz="2800" b="1" dirty="0" smtClean="0">
                <a:solidFill>
                  <a:schemeClr val="bg1">
                    <a:lumMod val="20000"/>
                    <a:lumOff val="80000"/>
                  </a:schemeClr>
                </a:solidFill>
              </a:rPr>
              <a:t>hematoma lead to </a:t>
            </a:r>
            <a:r>
              <a:rPr lang="en-US" sz="2800" b="1" dirty="0" err="1" smtClean="0">
                <a:solidFill>
                  <a:schemeClr val="bg1">
                    <a:lumMod val="20000"/>
                    <a:lumOff val="80000"/>
                  </a:schemeClr>
                </a:solidFill>
              </a:rPr>
              <a:t>seroma</a:t>
            </a:r>
            <a:r>
              <a:rPr lang="en-US" sz="2800" b="1" dirty="0" smtClean="0">
                <a:solidFill>
                  <a:schemeClr val="bg1">
                    <a:lumMod val="20000"/>
                    <a:lumOff val="80000"/>
                  </a:schemeClr>
                </a:solidFill>
              </a:rPr>
              <a:t> specially in obese patients </a:t>
            </a:r>
            <a:endParaRPr lang="en-US" sz="2800" b="1" dirty="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c-</a:t>
            </a:r>
            <a:r>
              <a:rPr lang="en-US" sz="2800" b="1" dirty="0" err="1" smtClean="0">
                <a:solidFill>
                  <a:schemeClr val="bg1">
                    <a:lumMod val="20000"/>
                    <a:lumOff val="80000"/>
                  </a:schemeClr>
                </a:solidFill>
              </a:rPr>
              <a:t>seroma</a:t>
            </a:r>
            <a:r>
              <a:rPr lang="en-US" sz="2800" b="1" dirty="0" smtClean="0">
                <a:solidFill>
                  <a:schemeClr val="bg1">
                    <a:lumMod val="20000"/>
                    <a:lumOff val="80000"/>
                  </a:schemeClr>
                </a:solidFill>
              </a:rPr>
              <a:t> </a:t>
            </a:r>
            <a:r>
              <a:rPr lang="en-US" sz="1400" b="1" dirty="0" smtClean="0">
                <a:solidFill>
                  <a:schemeClr val="bg1">
                    <a:lumMod val="20000"/>
                    <a:lumOff val="80000"/>
                  </a:schemeClr>
                </a:solidFill>
              </a:rPr>
              <a:t>(</a:t>
            </a:r>
            <a:r>
              <a:rPr lang="en-US" sz="1400" b="1" dirty="0">
                <a:solidFill>
                  <a:schemeClr val="bg1">
                    <a:lumMod val="20000"/>
                    <a:lumOff val="80000"/>
                  </a:schemeClr>
                </a:solidFill>
              </a:rPr>
              <a:t>pocket of clear serous fluid that sometimes develops in the </a:t>
            </a:r>
            <a:endParaRPr lang="en-US" sz="1400" b="1" dirty="0" smtClean="0">
              <a:solidFill>
                <a:schemeClr val="bg1">
                  <a:lumMod val="20000"/>
                  <a:lumOff val="80000"/>
                </a:schemeClr>
              </a:solidFill>
            </a:endParaRPr>
          </a:p>
          <a:p>
            <a:pPr eaLnBrk="1" hangingPunct="1">
              <a:buNone/>
              <a:defRPr/>
            </a:pPr>
            <a:r>
              <a:rPr lang="en-US" sz="1400" b="1" dirty="0" smtClean="0">
                <a:solidFill>
                  <a:schemeClr val="bg1">
                    <a:lumMod val="20000"/>
                    <a:lumOff val="80000"/>
                  </a:schemeClr>
                </a:solidFill>
              </a:rPr>
              <a:t>body </a:t>
            </a:r>
            <a:r>
              <a:rPr lang="en-US" sz="1400" b="1" dirty="0">
                <a:solidFill>
                  <a:schemeClr val="bg1">
                    <a:lumMod val="20000"/>
                    <a:lumOff val="80000"/>
                  </a:schemeClr>
                </a:solidFill>
              </a:rPr>
              <a:t>after </a:t>
            </a:r>
            <a:r>
              <a:rPr lang="en-US" sz="1400" b="1" dirty="0" smtClean="0">
                <a:solidFill>
                  <a:schemeClr val="bg1">
                    <a:lumMod val="20000"/>
                    <a:lumOff val="80000"/>
                  </a:schemeClr>
                </a:solidFill>
              </a:rPr>
              <a:t>surgery</a:t>
            </a:r>
            <a:r>
              <a:rPr lang="en-US" sz="1400" b="1" dirty="0" smtClean="0">
                <a:solidFill>
                  <a:schemeClr val="bg1">
                    <a:lumMod val="20000"/>
                    <a:lumOff val="80000"/>
                  </a:schemeClr>
                </a:solidFill>
              </a:rPr>
              <a:t>) lead to infections </a:t>
            </a:r>
            <a:endParaRPr lang="en-US" sz="1400" b="1" dirty="0" smtClean="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 d-</a:t>
            </a:r>
            <a:r>
              <a:rPr lang="en-US" sz="2800" b="1" dirty="0" smtClean="0">
                <a:solidFill>
                  <a:schemeClr val="bg1">
                    <a:lumMod val="20000"/>
                    <a:lumOff val="80000"/>
                  </a:schemeClr>
                </a:solidFill>
              </a:rPr>
              <a:t>infection immediate </a:t>
            </a:r>
            <a:endParaRPr lang="en-US" sz="2800" b="1" dirty="0" smtClean="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 e-suture </a:t>
            </a:r>
            <a:r>
              <a:rPr lang="en-US" sz="2800" b="1" dirty="0" smtClean="0">
                <a:solidFill>
                  <a:schemeClr val="bg1">
                    <a:lumMod val="20000"/>
                    <a:lumOff val="80000"/>
                  </a:schemeClr>
                </a:solidFill>
              </a:rPr>
              <a:t>sinus late due to non-absorbable suture or forgotten suture  </a:t>
            </a:r>
            <a:endParaRPr lang="en-US" sz="2800" b="1" dirty="0" smtClean="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 f- </a:t>
            </a:r>
            <a:r>
              <a:rPr lang="en-US" sz="2800" b="1" dirty="0" smtClean="0">
                <a:solidFill>
                  <a:schemeClr val="bg1">
                    <a:lumMod val="20000"/>
                    <a:lumOff val="80000"/>
                  </a:schemeClr>
                </a:solidFill>
              </a:rPr>
              <a:t>breakdown of anastomosis:</a:t>
            </a:r>
            <a:r>
              <a:rPr lang="en-US" sz="2800" b="1" dirty="0">
                <a:solidFill>
                  <a:schemeClr val="bg1">
                    <a:lumMod val="20000"/>
                    <a:lumOff val="80000"/>
                  </a:schemeClr>
                </a:solidFill>
              </a:rPr>
              <a:t/>
            </a:r>
            <a:br>
              <a:rPr lang="en-US" sz="2800" b="1" dirty="0">
                <a:solidFill>
                  <a:schemeClr val="bg1">
                    <a:lumMod val="20000"/>
                    <a:lumOff val="80000"/>
                  </a:schemeClr>
                </a:solidFill>
              </a:rPr>
            </a:br>
            <a:r>
              <a:rPr lang="en-US" sz="2800" b="1" dirty="0" smtClean="0">
                <a:solidFill>
                  <a:schemeClr val="bg1">
                    <a:lumMod val="20000"/>
                    <a:lumOff val="80000"/>
                  </a:schemeClr>
                </a:solidFill>
              </a:rPr>
              <a:t>    </a:t>
            </a:r>
            <a:r>
              <a:rPr lang="en-US" sz="2400" b="1" dirty="0" smtClean="0">
                <a:solidFill>
                  <a:schemeClr val="bg1">
                    <a:lumMod val="20000"/>
                    <a:lumOff val="80000"/>
                  </a:schemeClr>
                </a:solidFill>
              </a:rPr>
              <a:t>-incisional hernia</a:t>
            </a:r>
          </a:p>
          <a:p>
            <a:pPr eaLnBrk="1" hangingPunct="1">
              <a:buNone/>
              <a:defRPr/>
            </a:pPr>
            <a:r>
              <a:rPr lang="en-US" sz="2400" b="1" dirty="0" smtClean="0">
                <a:solidFill>
                  <a:schemeClr val="bg1">
                    <a:lumMod val="20000"/>
                    <a:lumOff val="80000"/>
                  </a:schemeClr>
                </a:solidFill>
              </a:rPr>
              <a:t>         -</a:t>
            </a:r>
            <a:r>
              <a:rPr lang="en-US" sz="2400" b="1" dirty="0">
                <a:solidFill>
                  <a:schemeClr val="bg1">
                    <a:lumMod val="20000"/>
                    <a:lumOff val="80000"/>
                  </a:schemeClr>
                </a:solidFill>
              </a:rPr>
              <a:t>anastomotic breakdown </a:t>
            </a:r>
            <a:r>
              <a:rPr lang="en-US" sz="2400" b="1" dirty="0" smtClean="0">
                <a:solidFill>
                  <a:schemeClr val="bg1">
                    <a:lumMod val="20000"/>
                    <a:lumOff val="80000"/>
                  </a:schemeClr>
                </a:solidFill>
              </a:rPr>
              <a:t>either technical or patient has malignancy or jaundice </a:t>
            </a:r>
            <a:endParaRPr lang="en-US" sz="2400" b="1" dirty="0" smtClean="0">
              <a:solidFill>
                <a:schemeClr val="bg1">
                  <a:lumMod val="20000"/>
                  <a:lumOff val="80000"/>
                </a:schemeClr>
              </a:solidFill>
            </a:endParaRPr>
          </a:p>
          <a:p>
            <a:pPr eaLnBrk="1" hangingPunct="1">
              <a:buFont typeface="Wingdings" pitchFamily="2" charset="2"/>
              <a:buNone/>
              <a:defRPr/>
            </a:pPr>
            <a:r>
              <a:rPr lang="en-US" sz="2800" dirty="0" smtClean="0">
                <a:solidFill>
                  <a:schemeClr val="bg1">
                    <a:lumMod val="20000"/>
                    <a:lumOff val="80000"/>
                  </a:schemeClr>
                </a:solidFill>
              </a:rPr>
              <a:t>    </a:t>
            </a:r>
            <a:endParaRPr lang="x-none" sz="2800" dirty="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6" name="Picture 4" descr="Wounddehiscence"/>
          <p:cNvPicPr>
            <a:picLocks noGrp="1" noChangeAspect="1" noChangeArrowheads="1"/>
          </p:cNvPicPr>
          <p:nvPr>
            <p:ph/>
          </p:nvPr>
        </p:nvPicPr>
        <p:blipFill>
          <a:blip r:embed="rId2"/>
          <a:srcRect/>
          <a:stretch>
            <a:fillRect/>
          </a:stretch>
        </p:blipFill>
        <p:spPr>
          <a:xfrm>
            <a:off x="0" y="0"/>
            <a:ext cx="4403725" cy="5876925"/>
          </a:xfrm>
          <a:noFill/>
        </p:spPr>
      </p:pic>
      <p:sp>
        <p:nvSpPr>
          <p:cNvPr id="3" name="TextBox 2"/>
          <p:cNvSpPr txBox="1"/>
          <p:nvPr/>
        </p:nvSpPr>
        <p:spPr>
          <a:xfrm>
            <a:off x="4857750" y="5715000"/>
            <a:ext cx="2357438" cy="830263"/>
          </a:xfrm>
          <a:prstGeom prst="rect">
            <a:avLst/>
          </a:prstGeom>
          <a:noFill/>
        </p:spPr>
        <p:txBody>
          <a:bodyPr rtlCol="1">
            <a:spAutoFit/>
          </a:bodyPr>
          <a:lstStyle/>
          <a:p>
            <a:pPr>
              <a:defRPr/>
            </a:pPr>
            <a:r>
              <a:rPr lang="en-US" dirty="0">
                <a:solidFill>
                  <a:srgbClr val="00B050"/>
                </a:solidFill>
              </a:rPr>
              <a:t>Wound Dehiscence</a:t>
            </a:r>
            <a:endParaRPr lang="x-none" dirty="0">
              <a:solidFill>
                <a:srgbClr val="00B050"/>
              </a:solidFill>
            </a:endParaRPr>
          </a:p>
        </p:txBody>
      </p:sp>
      <p:sp>
        <p:nvSpPr>
          <p:cNvPr id="2" name="TextBox 1"/>
          <p:cNvSpPr txBox="1"/>
          <p:nvPr/>
        </p:nvSpPr>
        <p:spPr>
          <a:xfrm>
            <a:off x="4427984" y="332656"/>
            <a:ext cx="4716016" cy="4524315"/>
          </a:xfrm>
          <a:prstGeom prst="rect">
            <a:avLst/>
          </a:prstGeom>
          <a:noFill/>
        </p:spPr>
        <p:txBody>
          <a:bodyPr wrap="square" rtlCol="0">
            <a:spAutoFit/>
          </a:bodyPr>
          <a:lstStyle/>
          <a:p>
            <a:r>
              <a:rPr lang="en-US" b="1" dirty="0" smtClean="0"/>
              <a:t>Wound dehiscence due to wound infection what you see is omentum. There are grades: </a:t>
            </a:r>
          </a:p>
          <a:p>
            <a:r>
              <a:rPr lang="en-US" b="1" dirty="0" smtClean="0"/>
              <a:t>Grade1: skin opening </a:t>
            </a:r>
          </a:p>
          <a:p>
            <a:r>
              <a:rPr lang="en-US" b="1" dirty="0" smtClean="0"/>
              <a:t>Grade 2: the muscle and sheath opening </a:t>
            </a:r>
          </a:p>
          <a:p>
            <a:r>
              <a:rPr lang="en-US" b="1" dirty="0" smtClean="0"/>
              <a:t>Grade 3: all omentum and bowel is out in this case you need to resuscitate the patient cover with AB and take to OR. In the OR check for underlying cause such as infection</a:t>
            </a: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59396"/>
                                        </p:tgtEl>
                                        <p:attrNameLst>
                                          <p:attrName>style.visibility</p:attrName>
                                        </p:attrNameLst>
                                      </p:cBhvr>
                                      <p:to>
                                        <p:strVal val="visible"/>
                                      </p:to>
                                    </p:set>
                                    <p:anim calcmode="lin" valueType="num">
                                      <p:cBhvr>
                                        <p:cTn id="7" dur="1000" fill="hold"/>
                                        <p:tgtEl>
                                          <p:spTgt spid="59396"/>
                                        </p:tgtEl>
                                        <p:attrNameLst>
                                          <p:attrName>ppt_w</p:attrName>
                                        </p:attrNameLst>
                                      </p:cBhvr>
                                      <p:tavLst>
                                        <p:tav tm="0">
                                          <p:val>
                                            <p:fltVal val="0"/>
                                          </p:val>
                                        </p:tav>
                                        <p:tav tm="100000">
                                          <p:val>
                                            <p:strVal val="#ppt_w"/>
                                          </p:val>
                                        </p:tav>
                                      </p:tavLst>
                                    </p:anim>
                                    <p:anim calcmode="lin" valueType="num">
                                      <p:cBhvr>
                                        <p:cTn id="8" dur="1000" fill="hold"/>
                                        <p:tgtEl>
                                          <p:spTgt spid="59396"/>
                                        </p:tgtEl>
                                        <p:attrNameLst>
                                          <p:attrName>ppt_h</p:attrName>
                                        </p:attrNameLst>
                                      </p:cBhvr>
                                      <p:tavLst>
                                        <p:tav tm="0">
                                          <p:val>
                                            <p:fltVal val="0"/>
                                          </p:val>
                                        </p:tav>
                                        <p:tav tm="100000">
                                          <p:val>
                                            <p:strVal val="#ppt_h"/>
                                          </p:val>
                                        </p:tav>
                                      </p:tavLst>
                                    </p:anim>
                                    <p:animEffect transition="in" filter="fade">
                                      <p:cBhvr>
                                        <p:cTn id="9" dur="10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endParaRPr lang="x-none" smtClean="0"/>
          </a:p>
        </p:txBody>
      </p:sp>
      <p:pic>
        <p:nvPicPr>
          <p:cNvPr id="39939" name="Content Placeholder 3" descr="evisceration.jpg"/>
          <p:cNvPicPr>
            <a:picLocks noGrp="1" noChangeAspect="1"/>
          </p:cNvPicPr>
          <p:nvPr>
            <p:ph idx="1"/>
          </p:nvPr>
        </p:nvPicPr>
        <p:blipFill>
          <a:blip r:embed="rId2"/>
          <a:srcRect/>
          <a:stretch>
            <a:fillRect/>
          </a:stretch>
        </p:blipFill>
        <p:spPr>
          <a:xfrm>
            <a:off x="1" y="188640"/>
            <a:ext cx="5580112" cy="4608513"/>
          </a:xfrm>
        </p:spPr>
      </p:pic>
      <p:sp>
        <p:nvSpPr>
          <p:cNvPr id="5" name="TextBox 4"/>
          <p:cNvSpPr txBox="1"/>
          <p:nvPr/>
        </p:nvSpPr>
        <p:spPr>
          <a:xfrm>
            <a:off x="6143625" y="5286375"/>
            <a:ext cx="2071688" cy="461963"/>
          </a:xfrm>
          <a:prstGeom prst="rect">
            <a:avLst/>
          </a:prstGeom>
          <a:noFill/>
        </p:spPr>
        <p:txBody>
          <a:bodyPr rtlCol="1">
            <a:spAutoFit/>
          </a:bodyPr>
          <a:lstStyle/>
          <a:p>
            <a:pPr>
              <a:defRPr/>
            </a:pPr>
            <a:r>
              <a:rPr lang="en-US" dirty="0">
                <a:solidFill>
                  <a:srgbClr val="00B050"/>
                </a:solidFill>
              </a:rPr>
              <a:t>Evisceration</a:t>
            </a:r>
            <a:endParaRPr lang="x-none" dirty="0">
              <a:solidFill>
                <a:srgbClr val="00B050"/>
              </a:solidFill>
            </a:endParaRPr>
          </a:p>
        </p:txBody>
      </p:sp>
      <p:sp>
        <p:nvSpPr>
          <p:cNvPr id="2" name="TextBox 1"/>
          <p:cNvSpPr txBox="1"/>
          <p:nvPr/>
        </p:nvSpPr>
        <p:spPr>
          <a:xfrm>
            <a:off x="5652120" y="620688"/>
            <a:ext cx="3384376" cy="4154983"/>
          </a:xfrm>
          <a:prstGeom prst="rect">
            <a:avLst/>
          </a:prstGeom>
          <a:noFill/>
        </p:spPr>
        <p:txBody>
          <a:bodyPr wrap="square" rtlCol="0">
            <a:spAutoFit/>
          </a:bodyPr>
          <a:lstStyle/>
          <a:p>
            <a:r>
              <a:rPr lang="en-US" b="1" dirty="0" smtClean="0"/>
              <a:t>Patient with bowel obstruction and presented with wound infection</a:t>
            </a:r>
          </a:p>
          <a:p>
            <a:r>
              <a:rPr lang="en-US" b="1" dirty="0" smtClean="0"/>
              <a:t>Bowel is all out and worse than wound dehiscence patient can go into septic shock. This patient was taken to OR for management.  </a:t>
            </a:r>
            <a:endParaRPr lang="en-US" b="1"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endParaRPr lang="x-none" smtClean="0"/>
          </a:p>
        </p:txBody>
      </p:sp>
      <p:pic>
        <p:nvPicPr>
          <p:cNvPr id="40963" name="Content Placeholder 3" descr="hernia3.jpg"/>
          <p:cNvPicPr>
            <a:picLocks noGrp="1" noChangeAspect="1"/>
          </p:cNvPicPr>
          <p:nvPr>
            <p:ph idx="1"/>
          </p:nvPr>
        </p:nvPicPr>
        <p:blipFill>
          <a:blip r:embed="rId2"/>
          <a:srcRect/>
          <a:stretch>
            <a:fillRect/>
          </a:stretch>
        </p:blipFill>
        <p:spPr>
          <a:xfrm>
            <a:off x="1960563" y="1000125"/>
            <a:ext cx="6111875" cy="5102225"/>
          </a:xfrm>
        </p:spPr>
      </p:pic>
      <p:sp>
        <p:nvSpPr>
          <p:cNvPr id="5" name="TextBox 4"/>
          <p:cNvSpPr txBox="1"/>
          <p:nvPr/>
        </p:nvSpPr>
        <p:spPr>
          <a:xfrm>
            <a:off x="5429250" y="5500688"/>
            <a:ext cx="2500313" cy="461962"/>
          </a:xfrm>
          <a:prstGeom prst="rect">
            <a:avLst/>
          </a:prstGeom>
          <a:noFill/>
        </p:spPr>
        <p:txBody>
          <a:bodyPr rtlCol="1">
            <a:spAutoFit/>
          </a:bodyPr>
          <a:lstStyle/>
          <a:p>
            <a:pPr>
              <a:defRPr/>
            </a:pPr>
            <a:r>
              <a:rPr lang="en-US" dirty="0" err="1">
                <a:solidFill>
                  <a:srgbClr val="00B050"/>
                </a:solidFill>
              </a:rPr>
              <a:t>Incisional</a:t>
            </a:r>
            <a:r>
              <a:rPr lang="en-US" dirty="0">
                <a:solidFill>
                  <a:srgbClr val="00B050"/>
                </a:solidFill>
              </a:rPr>
              <a:t> Hernia</a:t>
            </a:r>
            <a:endParaRPr lang="x-none" dirty="0">
              <a:solidFill>
                <a:srgbClr val="00B050"/>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solidFill>
                  <a:srgbClr val="FF0000"/>
                </a:solidFill>
              </a:rPr>
              <a:t>Overview</a:t>
            </a:r>
            <a:endParaRPr lang="x-none" smtClean="0">
              <a:solidFill>
                <a:srgbClr val="FF0000"/>
              </a:solidFill>
            </a:endParaRPr>
          </a:p>
        </p:txBody>
      </p:sp>
      <p:sp>
        <p:nvSpPr>
          <p:cNvPr id="3" name="Content Placeholder 2"/>
          <p:cNvSpPr>
            <a:spLocks noGrp="1"/>
          </p:cNvSpPr>
          <p:nvPr>
            <p:ph idx="1"/>
          </p:nvPr>
        </p:nvSpPr>
        <p:spPr/>
        <p:txBody>
          <a:bodyPr/>
          <a:lstStyle/>
          <a:p>
            <a:pPr eaLnBrk="1" hangingPunct="1">
              <a:defRPr/>
            </a:pPr>
            <a:r>
              <a:rPr lang="en-US" dirty="0" smtClean="0">
                <a:solidFill>
                  <a:schemeClr val="bg1">
                    <a:lumMod val="20000"/>
                    <a:lumOff val="80000"/>
                  </a:schemeClr>
                </a:solidFill>
              </a:rPr>
              <a:t>This tutorial composed of two topics to be discussed</a:t>
            </a:r>
          </a:p>
          <a:p>
            <a:pPr lvl="3" eaLnBrk="1" hangingPunct="1">
              <a:defRPr/>
            </a:pPr>
            <a:r>
              <a:rPr lang="en-US" dirty="0" smtClean="0">
                <a:solidFill>
                  <a:schemeClr val="bg1">
                    <a:lumMod val="20000"/>
                    <a:lumOff val="80000"/>
                  </a:schemeClr>
                </a:solidFill>
              </a:rPr>
              <a:t>Post op care</a:t>
            </a:r>
          </a:p>
          <a:p>
            <a:pPr lvl="3" eaLnBrk="1" hangingPunct="1">
              <a:defRPr/>
            </a:pPr>
            <a:r>
              <a:rPr lang="en-US" dirty="0" smtClean="0">
                <a:solidFill>
                  <a:schemeClr val="bg1">
                    <a:lumMod val="20000"/>
                    <a:lumOff val="80000"/>
                  </a:schemeClr>
                </a:solidFill>
              </a:rPr>
              <a:t>Post op surgical complications</a:t>
            </a:r>
          </a:p>
          <a:p>
            <a:pPr eaLnBrk="1" hangingPunct="1">
              <a:defRPr/>
            </a:pPr>
            <a:r>
              <a:rPr lang="en-US" dirty="0" smtClean="0">
                <a:solidFill>
                  <a:srgbClr val="FF0000"/>
                </a:solidFill>
              </a:rPr>
              <a:t>Post operative Care</a:t>
            </a:r>
          </a:p>
          <a:p>
            <a:pPr lvl="1" eaLnBrk="1" hangingPunct="1">
              <a:defRPr/>
            </a:pPr>
            <a:r>
              <a:rPr lang="en-US" dirty="0" smtClean="0">
                <a:solidFill>
                  <a:schemeClr val="bg1">
                    <a:lumMod val="20000"/>
                    <a:lumOff val="80000"/>
                  </a:schemeClr>
                </a:solidFill>
              </a:rPr>
              <a:t>Objective</a:t>
            </a:r>
          </a:p>
          <a:p>
            <a:pPr lvl="3" eaLnBrk="1" hangingPunct="1">
              <a:defRPr/>
            </a:pPr>
            <a:r>
              <a:rPr lang="en-US" dirty="0" smtClean="0">
                <a:solidFill>
                  <a:schemeClr val="bg1">
                    <a:lumMod val="20000"/>
                    <a:lumOff val="80000"/>
                  </a:schemeClr>
                </a:solidFill>
              </a:rPr>
              <a:t>Understand the principles of patient management in the recovery phase immediately after </a:t>
            </a:r>
            <a:r>
              <a:rPr lang="en-US" dirty="0" smtClean="0">
                <a:solidFill>
                  <a:schemeClr val="bg1">
                    <a:lumMod val="20000"/>
                    <a:lumOff val="80000"/>
                  </a:schemeClr>
                </a:solidFill>
              </a:rPr>
              <a:t>surgery </a:t>
            </a:r>
            <a:r>
              <a:rPr lang="en-US" dirty="0" smtClean="0">
                <a:solidFill>
                  <a:srgbClr val="FF0000"/>
                </a:solidFill>
              </a:rPr>
              <a:t>(in the theatre there is the operating room and the recovery room and the 1</a:t>
            </a:r>
            <a:r>
              <a:rPr lang="en-US" baseline="30000" dirty="0" smtClean="0">
                <a:solidFill>
                  <a:srgbClr val="FF0000"/>
                </a:solidFill>
              </a:rPr>
              <a:t>st</a:t>
            </a:r>
            <a:r>
              <a:rPr lang="en-US" dirty="0" smtClean="0">
                <a:solidFill>
                  <a:srgbClr val="FF0000"/>
                </a:solidFill>
              </a:rPr>
              <a:t> place where post-op complications start is in the recovery room)</a:t>
            </a:r>
            <a:endParaRPr lang="en-US" dirty="0" smtClean="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142852"/>
            <a:ext cx="7300906" cy="1143000"/>
          </a:xfrm>
        </p:spPr>
        <p:txBody>
          <a:bodyPr>
            <a:normAutofit/>
          </a:bodyPr>
          <a:lstStyle/>
          <a:p>
            <a:pPr eaLnBrk="1" hangingPunct="1">
              <a:defRPr/>
            </a:pP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5. Cardiovascular</a:t>
            </a:r>
            <a:endParaRPr lang="x-none" dirty="0"/>
          </a:p>
        </p:txBody>
      </p:sp>
      <p:sp>
        <p:nvSpPr>
          <p:cNvPr id="3" name="Content Placeholder 2"/>
          <p:cNvSpPr>
            <a:spLocks noGrp="1"/>
          </p:cNvSpPr>
          <p:nvPr>
            <p:ph idx="1"/>
          </p:nvPr>
        </p:nvSpPr>
        <p:spPr>
          <a:xfrm>
            <a:off x="1428750" y="857250"/>
            <a:ext cx="7258050" cy="5268913"/>
          </a:xfrm>
        </p:spPr>
        <p:txBody>
          <a:bodyPr>
            <a:normAutofit fontScale="92500" lnSpcReduction="20000"/>
          </a:bodyPr>
          <a:lstStyle/>
          <a:p>
            <a:pPr eaLnBrk="1" hangingPunct="1">
              <a:defRPr/>
            </a:pPr>
            <a:r>
              <a:rPr lang="en-US" sz="2800" b="1" dirty="0" smtClean="0">
                <a:solidFill>
                  <a:schemeClr val="bg1">
                    <a:lumMod val="20000"/>
                    <a:lumOff val="80000"/>
                  </a:schemeClr>
                </a:solidFill>
              </a:rPr>
              <a:t>MI </a:t>
            </a:r>
            <a:r>
              <a:rPr lang="en-US" sz="2000" b="1" dirty="0" smtClean="0">
                <a:solidFill>
                  <a:schemeClr val="bg1">
                    <a:lumMod val="20000"/>
                    <a:lumOff val="80000"/>
                  </a:schemeClr>
                </a:solidFill>
              </a:rPr>
              <a:t>(coronary artery thrombosis)</a:t>
            </a:r>
            <a:endParaRPr lang="en-US" sz="2800" b="1" dirty="0" smtClean="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cardiac arrest </a:t>
            </a:r>
            <a:r>
              <a:rPr lang="en-US" sz="2000" b="1" dirty="0" smtClean="0">
                <a:solidFill>
                  <a:schemeClr val="bg1">
                    <a:lumMod val="20000"/>
                    <a:lumOff val="80000"/>
                  </a:schemeClr>
                </a:solidFill>
              </a:rPr>
              <a:t>(cardiac shock</a:t>
            </a:r>
            <a:r>
              <a:rPr lang="en-US" sz="2000" b="1" dirty="0" smtClean="0">
                <a:solidFill>
                  <a:schemeClr val="bg1">
                    <a:lumMod val="20000"/>
                    <a:lumOff val="80000"/>
                  </a:schemeClr>
                </a:solidFill>
              </a:rPr>
              <a:t>) in patients with co-morbid conditions  </a:t>
            </a:r>
            <a:endParaRPr lang="en-US" sz="2800" b="1" dirty="0" smtClean="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arrhythmia</a:t>
            </a:r>
          </a:p>
          <a:p>
            <a:pPr eaLnBrk="1" hangingPunct="1">
              <a:defRPr/>
            </a:pPr>
            <a:r>
              <a:rPr lang="en-US" sz="2800" b="1" dirty="0" smtClean="0">
                <a:solidFill>
                  <a:schemeClr val="bg1">
                    <a:lumMod val="20000"/>
                    <a:lumOff val="80000"/>
                  </a:schemeClr>
                </a:solidFill>
              </a:rPr>
              <a:t>pulmonary </a:t>
            </a:r>
            <a:r>
              <a:rPr lang="en-US" sz="2800" b="1" dirty="0" err="1" smtClean="0">
                <a:solidFill>
                  <a:schemeClr val="bg1">
                    <a:lumMod val="20000"/>
                    <a:lumOff val="80000"/>
                  </a:schemeClr>
                </a:solidFill>
              </a:rPr>
              <a:t>oedema</a:t>
            </a:r>
            <a:r>
              <a:rPr lang="en-US" sz="2800" b="1" dirty="0" smtClean="0">
                <a:solidFill>
                  <a:schemeClr val="bg1">
                    <a:lumMod val="20000"/>
                    <a:lumOff val="80000"/>
                  </a:schemeClr>
                </a:solidFill>
              </a:rPr>
              <a:t> </a:t>
            </a:r>
            <a:r>
              <a:rPr lang="en-US" sz="1400" b="1" dirty="0" smtClean="0">
                <a:solidFill>
                  <a:schemeClr val="bg1">
                    <a:lumMod val="20000"/>
                    <a:lumOff val="80000"/>
                  </a:schemeClr>
                </a:solidFill>
              </a:rPr>
              <a:t>( usually old pt or young with cardiac or renal disease )</a:t>
            </a:r>
            <a:endParaRPr lang="en-US" sz="2800" b="1" dirty="0" smtClean="0">
              <a:solidFill>
                <a:schemeClr val="bg1">
                  <a:lumMod val="20000"/>
                  <a:lumOff val="80000"/>
                </a:schemeClr>
              </a:solidFill>
            </a:endParaRPr>
          </a:p>
          <a:p>
            <a:pPr eaLnBrk="1" hangingPunct="1">
              <a:defRPr/>
            </a:pPr>
            <a:r>
              <a:rPr lang="en-US" sz="1800" b="1" dirty="0" err="1" smtClean="0">
                <a:solidFill>
                  <a:schemeClr val="bg1">
                    <a:lumMod val="20000"/>
                    <a:lumOff val="80000"/>
                  </a:schemeClr>
                </a:solidFill>
              </a:rPr>
              <a:t>Cardiogenic</a:t>
            </a:r>
            <a:r>
              <a:rPr lang="en-US" sz="1800" b="1" dirty="0" smtClean="0">
                <a:solidFill>
                  <a:schemeClr val="bg1">
                    <a:lumMod val="20000"/>
                    <a:lumOff val="80000"/>
                  </a:schemeClr>
                </a:solidFill>
              </a:rPr>
              <a:t>:  left ventricular failure , arrhythmias , Hypertensive crisis , cardiac tamponade , Fluid overload, e.g., from kidney failure or intravenous therapy</a:t>
            </a:r>
          </a:p>
          <a:p>
            <a:pPr eaLnBrk="1" hangingPunct="1">
              <a:defRPr/>
            </a:pPr>
            <a:r>
              <a:rPr lang="en-US" sz="2800" b="1" dirty="0" smtClean="0">
                <a:solidFill>
                  <a:schemeClr val="bg1">
                    <a:lumMod val="20000"/>
                    <a:lumOff val="80000"/>
                  </a:schemeClr>
                </a:solidFill>
              </a:rPr>
              <a:t>DVT in those with hormonal therapy and prolonged bed rest.</a:t>
            </a:r>
            <a:endParaRPr lang="en-US" sz="2800" b="1" dirty="0">
              <a:solidFill>
                <a:schemeClr val="bg1">
                  <a:lumMod val="20000"/>
                  <a:lumOff val="80000"/>
                </a:schemeClr>
              </a:solidFill>
            </a:endParaRPr>
          </a:p>
          <a:p>
            <a:pPr eaLnBrk="1" hangingPunct="1">
              <a:defRPr/>
            </a:pPr>
            <a:r>
              <a:rPr lang="en-US" sz="2200" b="1" dirty="0" smtClean="0">
                <a:solidFill>
                  <a:schemeClr val="bg1">
                    <a:lumMod val="20000"/>
                    <a:lumOff val="80000"/>
                  </a:schemeClr>
                </a:solidFill>
              </a:rPr>
              <a:t>advanced age</a:t>
            </a:r>
          </a:p>
          <a:p>
            <a:pPr eaLnBrk="1" hangingPunct="1">
              <a:defRPr/>
            </a:pPr>
            <a:r>
              <a:rPr lang="en-US" sz="2200" b="1" dirty="0" smtClean="0">
                <a:solidFill>
                  <a:schemeClr val="bg1">
                    <a:lumMod val="20000"/>
                    <a:lumOff val="80000"/>
                  </a:schemeClr>
                </a:solidFill>
              </a:rPr>
              <a:t>Obesity</a:t>
            </a:r>
          </a:p>
          <a:p>
            <a:pPr eaLnBrk="1" hangingPunct="1">
              <a:defRPr/>
            </a:pPr>
            <a:r>
              <a:rPr lang="en-US" sz="2200" b="1" dirty="0" smtClean="0">
                <a:solidFill>
                  <a:schemeClr val="bg1">
                    <a:lumMod val="20000"/>
                    <a:lumOff val="80000"/>
                  </a:schemeClr>
                </a:solidFill>
              </a:rPr>
              <a:t>Hormonal therapy </a:t>
            </a:r>
          </a:p>
          <a:p>
            <a:pPr eaLnBrk="1" hangingPunct="1">
              <a:defRPr/>
            </a:pPr>
            <a:r>
              <a:rPr lang="en-US" sz="2200" b="1" dirty="0" smtClean="0">
                <a:solidFill>
                  <a:schemeClr val="bg1">
                    <a:lumMod val="20000"/>
                    <a:lumOff val="80000"/>
                  </a:schemeClr>
                </a:solidFill>
              </a:rPr>
              <a:t>Immobilization</a:t>
            </a:r>
          </a:p>
          <a:p>
            <a:pPr eaLnBrk="1" hangingPunct="1">
              <a:defRPr/>
            </a:pPr>
            <a:r>
              <a:rPr lang="en-US" sz="2200" b="1" dirty="0" smtClean="0">
                <a:solidFill>
                  <a:schemeClr val="bg1">
                    <a:lumMod val="20000"/>
                    <a:lumOff val="80000"/>
                  </a:schemeClr>
                </a:solidFill>
              </a:rPr>
              <a:t>Infection</a:t>
            </a:r>
          </a:p>
          <a:p>
            <a:pPr eaLnBrk="1" hangingPunct="1">
              <a:buFont typeface="Wingdings" pitchFamily="2" charset="2"/>
              <a:buNone/>
              <a:defRPr/>
            </a:pPr>
            <a:endParaRPr lang="x-none"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85728"/>
            <a:ext cx="8229600" cy="1143000"/>
          </a:xfrm>
        </p:spPr>
        <p:txBody>
          <a:bodyPr>
            <a:normAutofit fontScale="90000"/>
          </a:bodyPr>
          <a:lstStyle/>
          <a:p>
            <a:pPr eaLnBrk="1" hangingPunct="1">
              <a:defRPr/>
            </a:pP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6. Respiratory </a:t>
            </a:r>
            <a:r>
              <a:rPr lang="en-US" b="1" dirty="0" smtClean="0">
                <a:ln w="18415" cmpd="sng">
                  <a:solidFill>
                    <a:srgbClr val="FFFFFF"/>
                  </a:solidFill>
                  <a:prstDash val="solid"/>
                </a:ln>
                <a:solidFill>
                  <a:schemeClr val="accent5">
                    <a:lumMod val="75000"/>
                  </a:schemeClr>
                </a:solidFill>
                <a:effectLst>
                  <a:outerShdw blurRad="63500" dir="3600000" algn="tl" rotWithShape="0">
                    <a:srgbClr val="000000">
                      <a:alpha val="70000"/>
                    </a:srgbClr>
                  </a:outerShdw>
                </a:effectLst>
              </a:rPr>
              <a:t>Complications most dangerous complication</a:t>
            </a:r>
            <a:endParaRPr lang="x-none" dirty="0"/>
          </a:p>
        </p:txBody>
      </p:sp>
      <p:sp>
        <p:nvSpPr>
          <p:cNvPr id="3" name="Content Placeholder 2"/>
          <p:cNvSpPr>
            <a:spLocks noGrp="1"/>
          </p:cNvSpPr>
          <p:nvPr>
            <p:ph idx="1"/>
          </p:nvPr>
        </p:nvSpPr>
        <p:spPr>
          <a:xfrm>
            <a:off x="1214438" y="1700808"/>
            <a:ext cx="8229600" cy="5157192"/>
          </a:xfrm>
        </p:spPr>
        <p:txBody>
          <a:bodyPr>
            <a:normAutofit fontScale="62500" lnSpcReduction="20000"/>
          </a:bodyPr>
          <a:lstStyle/>
          <a:p>
            <a:pPr eaLnBrk="1" hangingPunct="1">
              <a:defRPr/>
            </a:pPr>
            <a:r>
              <a:rPr lang="en-US" sz="2800" b="1" dirty="0" smtClean="0">
                <a:solidFill>
                  <a:schemeClr val="bg1">
                    <a:lumMod val="20000"/>
                    <a:lumOff val="80000"/>
                  </a:schemeClr>
                </a:solidFill>
              </a:rPr>
              <a:t>Aspiration</a:t>
            </a:r>
          </a:p>
          <a:p>
            <a:pPr eaLnBrk="1" hangingPunct="1">
              <a:buNone/>
              <a:defRPr/>
            </a:pPr>
            <a:r>
              <a:rPr lang="en-US" sz="2800" b="1" dirty="0" smtClean="0">
                <a:solidFill>
                  <a:schemeClr val="bg1">
                    <a:lumMod val="20000"/>
                    <a:lumOff val="80000"/>
                  </a:schemeClr>
                </a:solidFill>
              </a:rPr>
              <a:t>	</a:t>
            </a:r>
            <a:r>
              <a:rPr lang="en-US" sz="2600" b="1" dirty="0" smtClean="0">
                <a:solidFill>
                  <a:schemeClr val="bg1">
                    <a:lumMod val="20000"/>
                    <a:lumOff val="80000"/>
                  </a:schemeClr>
                </a:solidFill>
              </a:rPr>
              <a:t>fasting for six hours before elective surgery is enough to empty the </a:t>
            </a:r>
            <a:r>
              <a:rPr lang="en-US" sz="2600" b="1" dirty="0" smtClean="0">
                <a:solidFill>
                  <a:schemeClr val="bg1">
                    <a:lumMod val="20000"/>
                    <a:lumOff val="80000"/>
                  </a:schemeClr>
                </a:solidFill>
              </a:rPr>
              <a:t>stomach, but sometimes patient is not honest. If ER surgery then an NGT is usually inserted and the gastric contents are sucked to preven</a:t>
            </a:r>
            <a:r>
              <a:rPr lang="en-US" sz="2600" b="1" dirty="0" smtClean="0">
                <a:solidFill>
                  <a:schemeClr val="bg1">
                    <a:lumMod val="20000"/>
                    <a:lumOff val="80000"/>
                  </a:schemeClr>
                </a:solidFill>
              </a:rPr>
              <a:t>t aspiration but in routine surgeries this is not usually done. Food is usually emptied within 4 hours </a:t>
            </a:r>
            <a:endParaRPr lang="en-US" sz="2600" b="1" dirty="0" smtClean="0">
              <a:solidFill>
                <a:schemeClr val="bg1">
                  <a:lumMod val="20000"/>
                  <a:lumOff val="80000"/>
                </a:schemeClr>
              </a:solidFill>
            </a:endParaRPr>
          </a:p>
          <a:p>
            <a:pPr eaLnBrk="1" hangingPunct="1">
              <a:buNone/>
              <a:defRPr/>
            </a:pPr>
            <a:endParaRPr lang="en-US" sz="2800" b="1" dirty="0" smtClean="0">
              <a:solidFill>
                <a:schemeClr val="bg1">
                  <a:lumMod val="20000"/>
                  <a:lumOff val="80000"/>
                </a:schemeClr>
              </a:solidFill>
            </a:endParaRPr>
          </a:p>
          <a:p>
            <a:pPr eaLnBrk="1" hangingPunct="1">
              <a:defRPr/>
            </a:pPr>
            <a:r>
              <a:rPr lang="en-US" sz="2800" b="1" dirty="0" err="1" smtClean="0">
                <a:solidFill>
                  <a:schemeClr val="bg1">
                    <a:lumMod val="20000"/>
                    <a:lumOff val="80000"/>
                  </a:schemeClr>
                </a:solidFill>
              </a:rPr>
              <a:t>Atelectasis</a:t>
            </a:r>
            <a:r>
              <a:rPr lang="en-US" sz="2800" b="1" dirty="0" smtClean="0">
                <a:solidFill>
                  <a:schemeClr val="bg1">
                    <a:lumMod val="20000"/>
                    <a:lumOff val="80000"/>
                  </a:schemeClr>
                </a:solidFill>
              </a:rPr>
              <a:t>  </a:t>
            </a:r>
          </a:p>
          <a:p>
            <a:pPr eaLnBrk="1" hangingPunct="1">
              <a:buFont typeface="Wingdings" pitchFamily="2" charset="2"/>
              <a:buNone/>
              <a:defRPr/>
            </a:pPr>
            <a:r>
              <a:rPr lang="en-US" b="1" dirty="0" smtClean="0">
                <a:solidFill>
                  <a:schemeClr val="bg1">
                    <a:lumMod val="20000"/>
                    <a:lumOff val="80000"/>
                  </a:schemeClr>
                </a:solidFill>
              </a:rPr>
              <a:t> 	</a:t>
            </a:r>
            <a:r>
              <a:rPr lang="en-US" sz="2600" b="1" dirty="0" smtClean="0">
                <a:solidFill>
                  <a:schemeClr val="bg1">
                    <a:lumMod val="20000"/>
                    <a:lumOff val="80000"/>
                  </a:schemeClr>
                </a:solidFill>
              </a:rPr>
              <a:t>post-surgical </a:t>
            </a:r>
            <a:r>
              <a:rPr lang="en-US" sz="2600" b="1" dirty="0" err="1" smtClean="0">
                <a:solidFill>
                  <a:schemeClr val="bg1">
                    <a:lumMod val="20000"/>
                    <a:lumOff val="80000"/>
                  </a:schemeClr>
                </a:solidFill>
              </a:rPr>
              <a:t>atelectasis</a:t>
            </a:r>
            <a:r>
              <a:rPr lang="en-US" sz="2600" b="1" dirty="0" smtClean="0">
                <a:solidFill>
                  <a:schemeClr val="bg1">
                    <a:lumMod val="20000"/>
                    <a:lumOff val="80000"/>
                  </a:schemeClr>
                </a:solidFill>
              </a:rPr>
              <a:t>, characterized by restricted breathing after abdominal surgery</a:t>
            </a:r>
          </a:p>
          <a:p>
            <a:pPr eaLnBrk="1" hangingPunct="1">
              <a:buFont typeface="Wingdings" pitchFamily="2" charset="2"/>
              <a:buNone/>
              <a:defRPr/>
            </a:pPr>
            <a:r>
              <a:rPr lang="en-US" sz="2600" b="1" dirty="0" smtClean="0">
                <a:solidFill>
                  <a:schemeClr val="bg1">
                    <a:lumMod val="20000"/>
                    <a:lumOff val="80000"/>
                  </a:schemeClr>
                </a:solidFill>
              </a:rPr>
              <a:t>	Smokers , elderly ===</a:t>
            </a:r>
            <a:r>
              <a:rPr lang="x-none" sz="2600" b="1" dirty="0" smtClean="0">
                <a:solidFill>
                  <a:schemeClr val="bg1">
                    <a:lumMod val="20000"/>
                    <a:lumOff val="80000"/>
                  </a:schemeClr>
                </a:solidFill>
              </a:rPr>
              <a:t>&lt;&lt;</a:t>
            </a:r>
            <a:r>
              <a:rPr lang="en-US" sz="2600" b="1" dirty="0" smtClean="0">
                <a:solidFill>
                  <a:schemeClr val="bg1">
                    <a:lumMod val="20000"/>
                    <a:lumOff val="80000"/>
                  </a:schemeClr>
                </a:solidFill>
              </a:rPr>
              <a:t> High risk</a:t>
            </a:r>
          </a:p>
          <a:p>
            <a:pPr eaLnBrk="1" hangingPunct="1">
              <a:defRPr/>
            </a:pPr>
            <a:endParaRPr lang="en-US" sz="2000" b="1" dirty="0" smtClean="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Pneumothorax (</a:t>
            </a:r>
            <a:r>
              <a:rPr lang="en-US" sz="2400" b="1" dirty="0" smtClean="0">
                <a:solidFill>
                  <a:schemeClr val="bg1">
                    <a:lumMod val="20000"/>
                    <a:lumOff val="80000"/>
                  </a:schemeClr>
                </a:solidFill>
              </a:rPr>
              <a:t>iatrogenic </a:t>
            </a:r>
            <a:r>
              <a:rPr lang="en-US" sz="2400" b="1" dirty="0" smtClean="0">
                <a:solidFill>
                  <a:schemeClr val="bg1">
                    <a:lumMod val="20000"/>
                    <a:lumOff val="80000"/>
                  </a:schemeClr>
                </a:solidFill>
              </a:rPr>
              <a:t>) or due to central line</a:t>
            </a:r>
            <a:endParaRPr lang="en-US" sz="2800" b="1" dirty="0" smtClean="0">
              <a:solidFill>
                <a:schemeClr val="bg1">
                  <a:lumMod val="20000"/>
                  <a:lumOff val="80000"/>
                </a:schemeClr>
              </a:solidFill>
            </a:endParaRPr>
          </a:p>
          <a:p>
            <a:pPr eaLnBrk="1" hangingPunct="1">
              <a:buFont typeface="Wingdings" pitchFamily="2" charset="2"/>
              <a:buNone/>
              <a:defRPr/>
            </a:pPr>
            <a:r>
              <a:rPr lang="en-US" sz="2800" b="1" dirty="0" smtClean="0">
                <a:solidFill>
                  <a:schemeClr val="bg1">
                    <a:lumMod val="20000"/>
                    <a:lumOff val="80000"/>
                  </a:schemeClr>
                </a:solidFill>
              </a:rPr>
              <a:t> </a:t>
            </a:r>
            <a:endParaRPr lang="en-US" sz="3800" b="1" dirty="0" smtClean="0">
              <a:solidFill>
                <a:schemeClr val="bg1">
                  <a:lumMod val="20000"/>
                  <a:lumOff val="80000"/>
                </a:schemeClr>
              </a:solidFill>
            </a:endParaRPr>
          </a:p>
          <a:p>
            <a:pPr eaLnBrk="1" hangingPunct="1">
              <a:defRPr/>
            </a:pPr>
            <a:r>
              <a:rPr lang="en-US" sz="2800" b="1" dirty="0" smtClean="0">
                <a:solidFill>
                  <a:schemeClr val="bg1">
                    <a:lumMod val="20000"/>
                    <a:lumOff val="80000"/>
                  </a:schemeClr>
                </a:solidFill>
              </a:rPr>
              <a:t>Pneumonia</a:t>
            </a:r>
          </a:p>
          <a:p>
            <a:pPr eaLnBrk="1" hangingPunct="1">
              <a:defRPr/>
            </a:pPr>
            <a:r>
              <a:rPr lang="en-US" sz="2600" b="1" dirty="0" smtClean="0">
                <a:solidFill>
                  <a:schemeClr val="bg1">
                    <a:lumMod val="20000"/>
                    <a:lumOff val="80000"/>
                  </a:schemeClr>
                </a:solidFill>
              </a:rPr>
              <a:t>Hospital acquired pneumonia (nosocomial pneumonia)</a:t>
            </a:r>
            <a:endParaRPr lang="en-US" sz="2000" b="1" dirty="0" smtClean="0">
              <a:solidFill>
                <a:schemeClr val="bg1">
                  <a:lumMod val="20000"/>
                  <a:lumOff val="80000"/>
                </a:schemeClr>
              </a:solidFill>
            </a:endParaRPr>
          </a:p>
          <a:p>
            <a:pPr eaLnBrk="1" hangingPunct="1">
              <a:buFont typeface="Wingdings" pitchFamily="2" charset="2"/>
              <a:buNone/>
              <a:defRPr/>
            </a:pPr>
            <a:r>
              <a:rPr lang="en-US" sz="2000" b="1" dirty="0" smtClean="0">
                <a:solidFill>
                  <a:schemeClr val="bg1">
                    <a:lumMod val="20000"/>
                    <a:lumOff val="80000"/>
                  </a:schemeClr>
                </a:solidFill>
              </a:rPr>
              <a:t>	# mechanical </a:t>
            </a:r>
            <a:r>
              <a:rPr lang="en-US" sz="2000" b="1" dirty="0" smtClean="0">
                <a:solidFill>
                  <a:schemeClr val="bg1">
                    <a:lumMod val="20000"/>
                    <a:lumOff val="80000"/>
                  </a:schemeClr>
                </a:solidFill>
              </a:rPr>
              <a:t>ventilation or from theatre</a:t>
            </a:r>
            <a:endParaRPr lang="en-US" sz="2000" b="1" dirty="0" smtClean="0">
              <a:solidFill>
                <a:schemeClr val="bg1">
                  <a:lumMod val="20000"/>
                  <a:lumOff val="80000"/>
                </a:schemeClr>
              </a:solidFill>
            </a:endParaRPr>
          </a:p>
          <a:p>
            <a:pPr eaLnBrk="1" hangingPunct="1">
              <a:buFont typeface="Wingdings" pitchFamily="2" charset="2"/>
              <a:buNone/>
              <a:defRPr/>
            </a:pPr>
            <a:r>
              <a:rPr lang="en-US" sz="2000" dirty="0" smtClean="0">
                <a:solidFill>
                  <a:schemeClr val="bg1">
                    <a:lumMod val="20000"/>
                    <a:lumOff val="80000"/>
                  </a:schemeClr>
                </a:solidFill>
              </a:rPr>
              <a:t/>
            </a:r>
            <a:br>
              <a:rPr lang="en-US" sz="2000" dirty="0" smtClean="0">
                <a:solidFill>
                  <a:schemeClr val="bg1">
                    <a:lumMod val="20000"/>
                    <a:lumOff val="80000"/>
                  </a:schemeClr>
                </a:solidFill>
              </a:rPr>
            </a:br>
            <a:r>
              <a:rPr lang="en-US" sz="2000" dirty="0" smtClean="0"/>
              <a:t/>
            </a:r>
            <a:br>
              <a:rPr lang="en-US" sz="2000" dirty="0" smtClean="0"/>
            </a:br>
            <a:r>
              <a:rPr lang="en-US" dirty="0" smtClean="0"/>
              <a:t/>
            </a:r>
            <a:br>
              <a:rPr lang="en-US" dirty="0" smtClean="0"/>
            </a:br>
            <a:endParaRPr lang="x-none"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endParaRPr lang="x-none" smtClean="0"/>
          </a:p>
        </p:txBody>
      </p:sp>
      <p:pic>
        <p:nvPicPr>
          <p:cNvPr id="44035" name="Picture 4"/>
          <p:cNvPicPr>
            <a:picLocks noGrp="1" noChangeAspect="1" noChangeArrowheads="1"/>
          </p:cNvPicPr>
          <p:nvPr>
            <p:ph idx="1"/>
          </p:nvPr>
        </p:nvPicPr>
        <p:blipFill>
          <a:blip r:embed="rId2"/>
          <a:srcRect/>
          <a:stretch>
            <a:fillRect/>
          </a:stretch>
        </p:blipFill>
        <p:spPr>
          <a:xfrm>
            <a:off x="2123728" y="260648"/>
            <a:ext cx="4651375" cy="4033837"/>
          </a:xfrm>
        </p:spPr>
      </p:pic>
      <p:sp>
        <p:nvSpPr>
          <p:cNvPr id="5" name="TextBox 4"/>
          <p:cNvSpPr txBox="1"/>
          <p:nvPr/>
        </p:nvSpPr>
        <p:spPr>
          <a:xfrm>
            <a:off x="1331640" y="4293096"/>
            <a:ext cx="5400600" cy="2677656"/>
          </a:xfrm>
          <a:prstGeom prst="rect">
            <a:avLst/>
          </a:prstGeom>
          <a:noFill/>
        </p:spPr>
        <p:txBody>
          <a:bodyPr wrap="square" rtlCol="1">
            <a:spAutoFit/>
          </a:bodyPr>
          <a:lstStyle/>
          <a:p>
            <a:pPr algn="just">
              <a:defRPr/>
            </a:pPr>
            <a:r>
              <a:rPr lang="en-US" dirty="0" smtClean="0">
                <a:solidFill>
                  <a:srgbClr val="00B050"/>
                </a:solidFill>
              </a:rPr>
              <a:t>ARDS due to vomiting and aspiration after </a:t>
            </a:r>
            <a:r>
              <a:rPr lang="en-US" dirty="0" err="1" smtClean="0">
                <a:solidFill>
                  <a:srgbClr val="00B050"/>
                </a:solidFill>
              </a:rPr>
              <a:t>extubation</a:t>
            </a:r>
            <a:r>
              <a:rPr lang="en-US" dirty="0" smtClean="0">
                <a:solidFill>
                  <a:srgbClr val="00B050"/>
                </a:solidFill>
              </a:rPr>
              <a:t> </a:t>
            </a:r>
            <a:r>
              <a:rPr lang="en-US" dirty="0" smtClean="0">
                <a:solidFill>
                  <a:srgbClr val="00B050"/>
                </a:solidFill>
              </a:rPr>
              <a:t>as a result </a:t>
            </a:r>
            <a:r>
              <a:rPr lang="en-US" dirty="0" smtClean="0">
                <a:solidFill>
                  <a:srgbClr val="00B050"/>
                </a:solidFill>
              </a:rPr>
              <a:t>food contents go to lung. Treatment includes ventilation and suction using ETT and give </a:t>
            </a:r>
            <a:r>
              <a:rPr lang="en-US" dirty="0" err="1" smtClean="0">
                <a:solidFill>
                  <a:srgbClr val="00B050"/>
                </a:solidFill>
              </a:rPr>
              <a:t>steriods</a:t>
            </a:r>
            <a:r>
              <a:rPr lang="en-US" dirty="0" smtClean="0">
                <a:solidFill>
                  <a:srgbClr val="00B050"/>
                </a:solidFill>
              </a:rPr>
              <a:t> then intubate. Seen in patient with major surgery or ICU patients  </a:t>
            </a:r>
            <a:endParaRPr lang="x-none" dirty="0">
              <a:solidFill>
                <a:srgbClr val="00B050"/>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642938"/>
            <a:ext cx="7300913" cy="1143000"/>
          </a:xfrm>
        </p:spPr>
        <p:txBody>
          <a:bodyPr>
            <a:normAutofit fontScale="90000"/>
          </a:bodyPr>
          <a:lstStyle/>
          <a:p>
            <a:pPr eaLnBrk="1" hangingPunct="1">
              <a:defRPr/>
            </a:pPr>
            <a:r>
              <a:rPr lang="en-US" dirty="0" smtClean="0">
                <a:solidFill>
                  <a:schemeClr val="accent1">
                    <a:lumMod val="75000"/>
                  </a:schemeClr>
                </a:solidFill>
              </a:rPr>
              <a:t>7. Cerebral</a:t>
            </a:r>
            <a:br>
              <a:rPr lang="en-US" dirty="0" smtClean="0">
                <a:solidFill>
                  <a:schemeClr val="accent1">
                    <a:lumMod val="75000"/>
                  </a:schemeClr>
                </a:solidFill>
              </a:rPr>
            </a:br>
            <a:endParaRPr lang="x-none" dirty="0">
              <a:solidFill>
                <a:schemeClr val="accent1">
                  <a:lumMod val="75000"/>
                </a:schemeClr>
              </a:solidFill>
            </a:endParaRPr>
          </a:p>
        </p:txBody>
      </p:sp>
      <p:sp>
        <p:nvSpPr>
          <p:cNvPr id="3" name="Content Placeholder 2"/>
          <p:cNvSpPr>
            <a:spLocks noGrp="1"/>
          </p:cNvSpPr>
          <p:nvPr>
            <p:ph idx="1"/>
          </p:nvPr>
        </p:nvSpPr>
        <p:spPr/>
        <p:txBody>
          <a:bodyPr/>
          <a:lstStyle/>
          <a:p>
            <a:pPr eaLnBrk="1" hangingPunct="1">
              <a:defRPr/>
            </a:pPr>
            <a:r>
              <a:rPr lang="en-US" sz="2400" b="1" dirty="0" smtClean="0">
                <a:solidFill>
                  <a:schemeClr val="bg1">
                    <a:lumMod val="20000"/>
                    <a:lumOff val="80000"/>
                  </a:schemeClr>
                </a:solidFill>
              </a:rPr>
              <a:t>Confusion usually are confused post-op but check patient </a:t>
            </a:r>
            <a:r>
              <a:rPr lang="en-US" b="1" dirty="0" smtClean="0">
                <a:solidFill>
                  <a:schemeClr val="bg1">
                    <a:lumMod val="20000"/>
                    <a:lumOff val="80000"/>
                  </a:schemeClr>
                </a:solidFill>
              </a:rPr>
              <a:t/>
            </a:r>
            <a:br>
              <a:rPr lang="en-US" b="1" dirty="0" smtClean="0">
                <a:solidFill>
                  <a:schemeClr val="bg1">
                    <a:lumMod val="20000"/>
                    <a:lumOff val="80000"/>
                  </a:schemeClr>
                </a:solidFill>
              </a:rPr>
            </a:br>
            <a:r>
              <a:rPr lang="en-US" sz="2000" b="1" dirty="0" smtClean="0">
                <a:solidFill>
                  <a:schemeClr val="bg1">
                    <a:lumMod val="20000"/>
                    <a:lumOff val="80000"/>
                  </a:schemeClr>
                </a:solidFill>
              </a:rPr>
              <a:t>*sepsis</a:t>
            </a:r>
            <a:br>
              <a:rPr lang="en-US" sz="2000" b="1" dirty="0" smtClean="0">
                <a:solidFill>
                  <a:schemeClr val="bg1">
                    <a:lumMod val="20000"/>
                    <a:lumOff val="80000"/>
                  </a:schemeClr>
                </a:solidFill>
              </a:rPr>
            </a:br>
            <a:r>
              <a:rPr lang="en-US" sz="2000" b="1" dirty="0" smtClean="0">
                <a:solidFill>
                  <a:schemeClr val="bg1">
                    <a:lumMod val="20000"/>
                    <a:lumOff val="80000"/>
                  </a:schemeClr>
                </a:solidFill>
              </a:rPr>
              <a:t>*electrolyte/</a:t>
            </a:r>
            <a:r>
              <a:rPr lang="en-US" sz="2000" b="1" dirty="0" smtClean="0">
                <a:solidFill>
                  <a:schemeClr val="bg1">
                    <a:lumMod val="20000"/>
                    <a:lumOff val="80000"/>
                  </a:schemeClr>
                </a:solidFill>
              </a:rPr>
              <a:t>glucose if diabetic with high blood glucose</a:t>
            </a:r>
            <a:r>
              <a:rPr lang="en-US" sz="2000" b="1" dirty="0" smtClean="0">
                <a:solidFill>
                  <a:schemeClr val="bg1">
                    <a:lumMod val="20000"/>
                    <a:lumOff val="80000"/>
                  </a:schemeClr>
                </a:solidFill>
              </a:rPr>
              <a:t/>
            </a:r>
            <a:br>
              <a:rPr lang="en-US" sz="2000" b="1" dirty="0" smtClean="0">
                <a:solidFill>
                  <a:schemeClr val="bg1">
                    <a:lumMod val="20000"/>
                    <a:lumOff val="80000"/>
                  </a:schemeClr>
                </a:solidFill>
              </a:rPr>
            </a:br>
            <a:r>
              <a:rPr lang="en-US" sz="2000" b="1" dirty="0" smtClean="0">
                <a:solidFill>
                  <a:schemeClr val="bg1">
                    <a:lumMod val="20000"/>
                    <a:lumOff val="80000"/>
                  </a:schemeClr>
                </a:solidFill>
              </a:rPr>
              <a:t>*hypoxia</a:t>
            </a:r>
            <a:br>
              <a:rPr lang="en-US" sz="2000" b="1" dirty="0" smtClean="0">
                <a:solidFill>
                  <a:schemeClr val="bg1">
                    <a:lumMod val="20000"/>
                    <a:lumOff val="80000"/>
                  </a:schemeClr>
                </a:solidFill>
              </a:rPr>
            </a:br>
            <a:r>
              <a:rPr lang="en-US" sz="2000" b="1" dirty="0" smtClean="0">
                <a:solidFill>
                  <a:schemeClr val="bg1">
                    <a:lumMod val="20000"/>
                    <a:lumOff val="80000"/>
                  </a:schemeClr>
                </a:solidFill>
              </a:rPr>
              <a:t>*alcohol </a:t>
            </a:r>
            <a:r>
              <a:rPr lang="en-US" sz="2000" b="1" dirty="0" smtClean="0">
                <a:solidFill>
                  <a:schemeClr val="bg1">
                    <a:lumMod val="20000"/>
                    <a:lumOff val="80000"/>
                  </a:schemeClr>
                </a:solidFill>
              </a:rPr>
              <a:t>withdrawal if history suggests he is alcoholic </a:t>
            </a:r>
            <a:endParaRPr lang="en-US" sz="2000" b="1" dirty="0" smtClean="0">
              <a:solidFill>
                <a:schemeClr val="bg1">
                  <a:lumMod val="20000"/>
                  <a:lumOff val="80000"/>
                </a:schemeClr>
              </a:solidFill>
            </a:endParaRPr>
          </a:p>
          <a:p>
            <a:pPr eaLnBrk="1" hangingPunct="1">
              <a:buNone/>
              <a:defRPr/>
            </a:pPr>
            <a:endParaRPr lang="en-US" sz="2000" b="1" dirty="0" smtClean="0">
              <a:solidFill>
                <a:schemeClr val="bg1">
                  <a:lumMod val="20000"/>
                  <a:lumOff val="80000"/>
                </a:schemeClr>
              </a:solidFill>
            </a:endParaRPr>
          </a:p>
          <a:p>
            <a:pPr eaLnBrk="1" hangingPunct="1">
              <a:defRPr/>
            </a:pPr>
            <a:r>
              <a:rPr lang="en-US" sz="2400" b="1" dirty="0" smtClean="0">
                <a:solidFill>
                  <a:schemeClr val="bg1">
                    <a:lumMod val="20000"/>
                    <a:lumOff val="80000"/>
                  </a:schemeClr>
                </a:solidFill>
              </a:rPr>
              <a:t>Stroke may get it intraoperative specially in head and neck surgeries or brain surgeries </a:t>
            </a:r>
            <a:r>
              <a:rPr lang="en-US" dirty="0" smtClean="0">
                <a:solidFill>
                  <a:schemeClr val="bg1">
                    <a:lumMod val="20000"/>
                    <a:lumOff val="80000"/>
                  </a:schemeClr>
                </a:solidFill>
              </a:rPr>
              <a:t/>
            </a:r>
            <a:br>
              <a:rPr lang="en-US" dirty="0" smtClean="0">
                <a:solidFill>
                  <a:schemeClr val="bg1">
                    <a:lumMod val="20000"/>
                    <a:lumOff val="80000"/>
                  </a:schemeClr>
                </a:solidFill>
              </a:rPr>
            </a:br>
            <a:endParaRPr lang="x-none" dirty="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428750" y="142875"/>
            <a:ext cx="7300913" cy="1143000"/>
          </a:xfrm>
        </p:spPr>
        <p:txBody>
          <a:bodyPr/>
          <a:lstStyle/>
          <a:p>
            <a:pPr eaLnBrk="1" hangingPunct="1"/>
            <a:r>
              <a:rPr lang="en-US" dirty="0" smtClean="0">
                <a:solidFill>
                  <a:schemeClr val="accent1">
                    <a:lumMod val="75000"/>
                  </a:schemeClr>
                </a:solidFill>
              </a:rPr>
              <a:t>8. Urinary </a:t>
            </a:r>
            <a:endParaRPr lang="x-none" dirty="0" smtClean="0">
              <a:solidFill>
                <a:schemeClr val="accent1">
                  <a:lumMod val="75000"/>
                </a:schemeClr>
              </a:solidFill>
            </a:endParaRPr>
          </a:p>
        </p:txBody>
      </p:sp>
      <p:sp>
        <p:nvSpPr>
          <p:cNvPr id="3" name="Content Placeholder 2"/>
          <p:cNvSpPr>
            <a:spLocks noGrp="1"/>
          </p:cNvSpPr>
          <p:nvPr>
            <p:ph idx="1"/>
          </p:nvPr>
        </p:nvSpPr>
        <p:spPr/>
        <p:txBody>
          <a:bodyPr/>
          <a:lstStyle/>
          <a:p>
            <a:pPr eaLnBrk="1" hangingPunct="1">
              <a:buFont typeface="Wingdings" pitchFamily="2" charset="2"/>
              <a:buNone/>
              <a:defRPr/>
            </a:pPr>
            <a:r>
              <a:rPr lang="en-US" b="1" dirty="0" smtClean="0">
                <a:solidFill>
                  <a:schemeClr val="bg1">
                    <a:lumMod val="20000"/>
                    <a:lumOff val="80000"/>
                  </a:schemeClr>
                </a:solidFill>
              </a:rPr>
              <a:t/>
            </a:r>
            <a:br>
              <a:rPr lang="en-US" b="1" dirty="0" smtClean="0">
                <a:solidFill>
                  <a:schemeClr val="bg1">
                    <a:lumMod val="20000"/>
                    <a:lumOff val="80000"/>
                  </a:schemeClr>
                </a:solidFill>
              </a:rPr>
            </a:br>
            <a:r>
              <a:rPr lang="en-US" sz="2800" b="1" dirty="0" smtClean="0">
                <a:solidFill>
                  <a:schemeClr val="bg1">
                    <a:lumMod val="20000"/>
                    <a:lumOff val="80000"/>
                  </a:schemeClr>
                </a:solidFill>
              </a:rPr>
              <a:t>a-acute </a:t>
            </a:r>
            <a:r>
              <a:rPr lang="en-US" sz="2800" b="1" dirty="0" smtClean="0">
                <a:solidFill>
                  <a:schemeClr val="bg1">
                    <a:lumMod val="20000"/>
                    <a:lumOff val="80000"/>
                  </a:schemeClr>
                </a:solidFill>
              </a:rPr>
              <a:t>retention a big problem </a:t>
            </a:r>
            <a:endParaRPr lang="en-US" sz="2800" b="1" dirty="0" smtClean="0">
              <a:solidFill>
                <a:schemeClr val="bg1">
                  <a:lumMod val="20000"/>
                  <a:lumOff val="80000"/>
                </a:schemeClr>
              </a:solidFill>
            </a:endParaRPr>
          </a:p>
          <a:p>
            <a:pPr eaLnBrk="1" hangingPunct="1">
              <a:buFont typeface="Wingdings" pitchFamily="2" charset="2"/>
              <a:buNone/>
              <a:defRPr/>
            </a:pPr>
            <a:r>
              <a:rPr lang="en-US" sz="2800" b="1" dirty="0" smtClean="0">
                <a:solidFill>
                  <a:schemeClr val="bg1">
                    <a:lumMod val="20000"/>
                    <a:lumOff val="80000"/>
                  </a:schemeClr>
                </a:solidFill>
              </a:rPr>
              <a:t/>
            </a:r>
            <a:br>
              <a:rPr lang="en-US" sz="2800" b="1" dirty="0" smtClean="0">
                <a:solidFill>
                  <a:schemeClr val="bg1">
                    <a:lumMod val="20000"/>
                    <a:lumOff val="80000"/>
                  </a:schemeClr>
                </a:solidFill>
              </a:rPr>
            </a:br>
            <a:r>
              <a:rPr lang="en-US" sz="2800" b="1" dirty="0" smtClean="0">
                <a:solidFill>
                  <a:schemeClr val="bg1">
                    <a:lumMod val="20000"/>
                    <a:lumOff val="80000"/>
                  </a:schemeClr>
                </a:solidFill>
              </a:rPr>
              <a:t>b-</a:t>
            </a:r>
            <a:r>
              <a:rPr lang="en-US" sz="2800" b="1" dirty="0" smtClean="0">
                <a:solidFill>
                  <a:schemeClr val="bg1">
                    <a:lumMod val="20000"/>
                    <a:lumOff val="80000"/>
                  </a:schemeClr>
                </a:solidFill>
              </a:rPr>
              <a:t>UTI folly's catheter make sure to clean the area in a septic technique. </a:t>
            </a:r>
            <a:endParaRPr lang="en-US" sz="2800" b="1" dirty="0" smtClean="0">
              <a:solidFill>
                <a:schemeClr val="bg1">
                  <a:lumMod val="20000"/>
                  <a:lumOff val="80000"/>
                </a:schemeClr>
              </a:solidFill>
            </a:endParaRPr>
          </a:p>
          <a:p>
            <a:pPr eaLnBrk="1" hangingPunct="1">
              <a:buFont typeface="Wingdings" pitchFamily="2" charset="2"/>
              <a:buNone/>
              <a:defRPr/>
            </a:pPr>
            <a:r>
              <a:rPr lang="en-US" sz="2800" b="1" dirty="0" smtClean="0">
                <a:solidFill>
                  <a:schemeClr val="bg1">
                    <a:lumMod val="20000"/>
                    <a:lumOff val="80000"/>
                  </a:schemeClr>
                </a:solidFill>
              </a:rPr>
              <a:t/>
            </a:r>
            <a:br>
              <a:rPr lang="en-US" sz="2800" b="1" dirty="0" smtClean="0">
                <a:solidFill>
                  <a:schemeClr val="bg1">
                    <a:lumMod val="20000"/>
                    <a:lumOff val="80000"/>
                  </a:schemeClr>
                </a:solidFill>
              </a:rPr>
            </a:br>
            <a:r>
              <a:rPr lang="en-US" sz="2800" b="1" dirty="0" smtClean="0">
                <a:solidFill>
                  <a:schemeClr val="bg1">
                    <a:lumMod val="20000"/>
                    <a:lumOff val="80000"/>
                  </a:schemeClr>
                </a:solidFill>
              </a:rPr>
              <a:t>c-acute renal </a:t>
            </a:r>
            <a:r>
              <a:rPr lang="en-US" sz="2800" b="1" dirty="0" smtClean="0">
                <a:solidFill>
                  <a:schemeClr val="bg1">
                    <a:lumMod val="20000"/>
                    <a:lumOff val="80000"/>
                  </a:schemeClr>
                </a:solidFill>
              </a:rPr>
              <a:t>failure such as pre-renal failure and you do not hydrate the patient </a:t>
            </a:r>
            <a:r>
              <a:rPr lang="en-US" sz="2800" dirty="0" smtClean="0">
                <a:solidFill>
                  <a:schemeClr val="bg1">
                    <a:lumMod val="20000"/>
                    <a:lumOff val="80000"/>
                  </a:schemeClr>
                </a:solidFill>
              </a:rPr>
              <a:t/>
            </a:r>
            <a:br>
              <a:rPr lang="en-US" sz="2800" dirty="0" smtClean="0">
                <a:solidFill>
                  <a:schemeClr val="bg1">
                    <a:lumMod val="20000"/>
                    <a:lumOff val="80000"/>
                  </a:schemeClr>
                </a:solidFill>
              </a:rPr>
            </a:br>
            <a:endParaRPr lang="x-none" sz="2800" dirty="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dirty="0" smtClean="0">
                <a:solidFill>
                  <a:schemeClr val="accent1">
                    <a:lumMod val="75000"/>
                  </a:schemeClr>
                </a:solidFill>
              </a:rPr>
              <a:t>9. Gastrointestinal </a:t>
            </a:r>
            <a:r>
              <a:rPr lang="en-US" dirty="0" smtClean="0">
                <a:solidFill>
                  <a:schemeClr val="accent1">
                    <a:lumMod val="75000"/>
                  </a:schemeClr>
                </a:solidFill>
              </a:rPr>
              <a:t>Complications common in open technique</a:t>
            </a:r>
            <a:endParaRPr lang="en-US" dirty="0" smtClean="0">
              <a:solidFill>
                <a:schemeClr val="accent1">
                  <a:lumMod val="75000"/>
                </a:schemeClr>
              </a:solidFill>
            </a:endParaRPr>
          </a:p>
        </p:txBody>
      </p:sp>
      <p:sp>
        <p:nvSpPr>
          <p:cNvPr id="25603" name="Content Placeholder 2"/>
          <p:cNvSpPr>
            <a:spLocks noGrp="1"/>
          </p:cNvSpPr>
          <p:nvPr>
            <p:ph idx="1"/>
          </p:nvPr>
        </p:nvSpPr>
        <p:spPr/>
        <p:txBody>
          <a:bodyPr/>
          <a:lstStyle/>
          <a:p>
            <a:pPr eaLnBrk="1" hangingPunct="1">
              <a:defRPr/>
            </a:pPr>
            <a:r>
              <a:rPr lang="en-US" dirty="0" smtClean="0">
                <a:solidFill>
                  <a:schemeClr val="bg1">
                    <a:lumMod val="20000"/>
                    <a:lumOff val="80000"/>
                  </a:schemeClr>
                </a:solidFill>
              </a:rPr>
              <a:t>Postoperative </a:t>
            </a:r>
            <a:r>
              <a:rPr lang="en-US" dirty="0" smtClean="0">
                <a:solidFill>
                  <a:schemeClr val="bg1">
                    <a:lumMod val="20000"/>
                    <a:lumOff val="80000"/>
                  </a:schemeClr>
                </a:solidFill>
              </a:rPr>
              <a:t>ileus  (immediate) </a:t>
            </a:r>
            <a:endParaRPr lang="en-US" dirty="0" smtClean="0">
              <a:solidFill>
                <a:schemeClr val="bg1">
                  <a:lumMod val="20000"/>
                  <a:lumOff val="80000"/>
                </a:schemeClr>
              </a:solidFill>
            </a:endParaRPr>
          </a:p>
          <a:p>
            <a:pPr eaLnBrk="1" hangingPunct="1">
              <a:defRPr/>
            </a:pPr>
            <a:r>
              <a:rPr lang="en-US" dirty="0" smtClean="0">
                <a:solidFill>
                  <a:schemeClr val="bg1">
                    <a:lumMod val="20000"/>
                    <a:lumOff val="80000"/>
                  </a:schemeClr>
                </a:solidFill>
              </a:rPr>
              <a:t>Anastomotic </a:t>
            </a:r>
            <a:r>
              <a:rPr lang="en-US" dirty="0" smtClean="0">
                <a:solidFill>
                  <a:schemeClr val="bg1">
                    <a:lumMod val="20000"/>
                    <a:lumOff val="80000"/>
                  </a:schemeClr>
                </a:solidFill>
              </a:rPr>
              <a:t>Leak seen in IBD patients after surgery (immediate)</a:t>
            </a:r>
          </a:p>
          <a:p>
            <a:pPr eaLnBrk="1" hangingPunct="1">
              <a:defRPr/>
            </a:pPr>
            <a:r>
              <a:rPr lang="en-US" dirty="0">
                <a:solidFill>
                  <a:schemeClr val="bg1">
                    <a:lumMod val="20000"/>
                    <a:lumOff val="80000"/>
                  </a:schemeClr>
                </a:solidFill>
              </a:rPr>
              <a:t>GI Bleeding </a:t>
            </a:r>
            <a:r>
              <a:rPr lang="en-US" dirty="0" smtClean="0">
                <a:solidFill>
                  <a:schemeClr val="bg1">
                    <a:lumMod val="20000"/>
                    <a:lumOff val="80000"/>
                  </a:schemeClr>
                </a:solidFill>
              </a:rPr>
              <a:t>(immediate)</a:t>
            </a:r>
          </a:p>
          <a:p>
            <a:pPr eaLnBrk="1" hangingPunct="1">
              <a:defRPr/>
            </a:pPr>
            <a:r>
              <a:rPr lang="en-US" dirty="0" err="1" smtClean="0">
                <a:solidFill>
                  <a:schemeClr val="bg1">
                    <a:lumMod val="20000"/>
                    <a:lumOff val="80000"/>
                  </a:schemeClr>
                </a:solidFill>
              </a:rPr>
              <a:t>Enterocutaneous</a:t>
            </a:r>
            <a:r>
              <a:rPr lang="en-US" dirty="0" smtClean="0">
                <a:solidFill>
                  <a:schemeClr val="bg1">
                    <a:lumMod val="20000"/>
                    <a:lumOff val="80000"/>
                  </a:schemeClr>
                </a:solidFill>
              </a:rPr>
              <a:t> fistula (</a:t>
            </a:r>
            <a:r>
              <a:rPr lang="en-US" dirty="0" smtClean="0">
                <a:solidFill>
                  <a:schemeClr val="bg1">
                    <a:lumMod val="20000"/>
                    <a:lumOff val="80000"/>
                  </a:schemeClr>
                </a:solidFill>
              </a:rPr>
              <a:t>late) </a:t>
            </a:r>
            <a:endParaRPr lang="en-US" dirty="0" smtClean="0">
              <a:solidFill>
                <a:schemeClr val="bg1">
                  <a:lumMod val="20000"/>
                  <a:lumOff val="80000"/>
                </a:schemeClr>
              </a:solidFill>
            </a:endParaRPr>
          </a:p>
          <a:p>
            <a:pPr eaLnBrk="1" hangingPunct="1">
              <a:defRPr/>
            </a:pPr>
            <a:r>
              <a:rPr lang="en-US" dirty="0" smtClean="0">
                <a:solidFill>
                  <a:schemeClr val="bg1">
                    <a:lumMod val="20000"/>
                    <a:lumOff val="80000"/>
                  </a:schemeClr>
                </a:solidFill>
              </a:rPr>
              <a:t>Adhesions (late)</a:t>
            </a:r>
            <a:endParaRPr lang="en-US" dirty="0" smtClean="0">
              <a:solidFill>
                <a:schemeClr val="bg1">
                  <a:lumMod val="20000"/>
                  <a:lumOff val="80000"/>
                </a:schemeClr>
              </a:solidFill>
            </a:endParaRPr>
          </a:p>
          <a:p>
            <a:pPr eaLnBrk="1" hangingPunct="1">
              <a:defRPr/>
            </a:pPr>
            <a:r>
              <a:rPr lang="en-US" dirty="0" smtClean="0">
                <a:solidFill>
                  <a:schemeClr val="bg1">
                    <a:lumMod val="20000"/>
                    <a:lumOff val="80000"/>
                  </a:schemeClr>
                </a:solidFill>
              </a:rPr>
              <a:t>Pseudomembranous colitis a lot of AB (late)</a:t>
            </a:r>
            <a:endParaRPr lang="en-US" dirty="0" smtClean="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endParaRPr lang="x-none" smtClean="0"/>
          </a:p>
        </p:txBody>
      </p:sp>
      <p:pic>
        <p:nvPicPr>
          <p:cNvPr id="48131" name="Content Placeholder 3" descr="180px-Axr_ileus.jpg"/>
          <p:cNvPicPr>
            <a:picLocks noGrp="1" noChangeAspect="1"/>
          </p:cNvPicPr>
          <p:nvPr>
            <p:ph idx="1"/>
          </p:nvPr>
        </p:nvPicPr>
        <p:blipFill>
          <a:blip r:embed="rId2"/>
          <a:srcRect/>
          <a:stretch>
            <a:fillRect/>
          </a:stretch>
        </p:blipFill>
        <p:spPr>
          <a:xfrm>
            <a:off x="2928938" y="1123950"/>
            <a:ext cx="4429125" cy="5019675"/>
          </a:xfrm>
        </p:spPr>
      </p:pic>
      <p:sp>
        <p:nvSpPr>
          <p:cNvPr id="5" name="TextBox 4"/>
          <p:cNvSpPr txBox="1"/>
          <p:nvPr/>
        </p:nvSpPr>
        <p:spPr>
          <a:xfrm>
            <a:off x="5429250" y="5429250"/>
            <a:ext cx="1785938" cy="830263"/>
          </a:xfrm>
          <a:prstGeom prst="rect">
            <a:avLst/>
          </a:prstGeom>
          <a:noFill/>
        </p:spPr>
        <p:txBody>
          <a:bodyPr rtlCol="1">
            <a:spAutoFit/>
          </a:bodyPr>
          <a:lstStyle/>
          <a:p>
            <a:pPr>
              <a:defRPr/>
            </a:pPr>
            <a:r>
              <a:rPr lang="en-US" dirty="0">
                <a:solidFill>
                  <a:srgbClr val="00B050"/>
                </a:solidFill>
              </a:rPr>
              <a:t>Paralytic </a:t>
            </a:r>
            <a:r>
              <a:rPr lang="en-US" dirty="0" err="1">
                <a:solidFill>
                  <a:srgbClr val="00B050"/>
                </a:solidFill>
              </a:rPr>
              <a:t>Ileus</a:t>
            </a:r>
            <a:endParaRPr lang="x-none" dirty="0">
              <a:solidFill>
                <a:srgbClr val="00B050"/>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t>Anastomotic leak</a:t>
            </a:r>
          </a:p>
        </p:txBody>
      </p:sp>
      <p:pic>
        <p:nvPicPr>
          <p:cNvPr id="49155" name="Content Placeholder 3" descr="leak 2.jpg"/>
          <p:cNvPicPr>
            <a:picLocks noGrp="1" noChangeAspect="1"/>
          </p:cNvPicPr>
          <p:nvPr>
            <p:ph idx="1"/>
          </p:nvPr>
        </p:nvPicPr>
        <p:blipFill>
          <a:blip r:embed="rId3"/>
          <a:srcRect/>
          <a:stretch>
            <a:fillRect/>
          </a:stretch>
        </p:blipFill>
        <p:spPr>
          <a:xfrm>
            <a:off x="3371850" y="2070100"/>
            <a:ext cx="2857500" cy="4000500"/>
          </a:xfrm>
        </p:spPr>
      </p:pic>
      <p:sp>
        <p:nvSpPr>
          <p:cNvPr id="2" name="TextBox 1"/>
          <p:cNvSpPr txBox="1"/>
          <p:nvPr/>
        </p:nvSpPr>
        <p:spPr>
          <a:xfrm>
            <a:off x="6588224" y="2348880"/>
            <a:ext cx="2160240" cy="830997"/>
          </a:xfrm>
          <a:prstGeom prst="rect">
            <a:avLst/>
          </a:prstGeom>
          <a:noFill/>
        </p:spPr>
        <p:txBody>
          <a:bodyPr wrap="square" rtlCol="0">
            <a:spAutoFit/>
          </a:bodyPr>
          <a:lstStyle/>
          <a:p>
            <a:r>
              <a:rPr lang="en-US" dirty="0" smtClean="0"/>
              <a:t>Dye from bowel</a:t>
            </a:r>
            <a:endParaRPr lang="en-US"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dirty="0" err="1" smtClean="0"/>
              <a:t>Enterocutaneous</a:t>
            </a:r>
            <a:r>
              <a:rPr lang="en-US" dirty="0" smtClean="0"/>
              <a:t> </a:t>
            </a:r>
            <a:r>
              <a:rPr lang="en-US" dirty="0" smtClean="0"/>
              <a:t>Fistula in IBD </a:t>
            </a:r>
            <a:endParaRPr lang="en-US" dirty="0" smtClean="0"/>
          </a:p>
        </p:txBody>
      </p:sp>
      <p:pic>
        <p:nvPicPr>
          <p:cNvPr id="50179" name="Content Placeholder 3" descr="nielsen.fig3.jpg"/>
          <p:cNvPicPr>
            <a:picLocks noGrp="1" noChangeAspect="1"/>
          </p:cNvPicPr>
          <p:nvPr>
            <p:ph idx="1"/>
          </p:nvPr>
        </p:nvPicPr>
        <p:blipFill>
          <a:blip r:embed="rId2"/>
          <a:srcRect t="7423" b="8939"/>
          <a:stretch>
            <a:fillRect/>
          </a:stretch>
        </p:blipFill>
        <p:spPr>
          <a:xfrm>
            <a:off x="1259632" y="2204864"/>
            <a:ext cx="6973888" cy="4364038"/>
          </a:xfrm>
        </p:spPr>
      </p:pic>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dirty="0" smtClean="0">
                <a:solidFill>
                  <a:schemeClr val="accent1">
                    <a:lumMod val="75000"/>
                  </a:schemeClr>
                </a:solidFill>
              </a:rPr>
              <a:t>10. Neurologic</a:t>
            </a:r>
          </a:p>
        </p:txBody>
      </p:sp>
      <p:sp>
        <p:nvSpPr>
          <p:cNvPr id="3" name="Content Placeholder 2"/>
          <p:cNvSpPr>
            <a:spLocks noGrp="1"/>
          </p:cNvSpPr>
          <p:nvPr>
            <p:ph idx="1"/>
          </p:nvPr>
        </p:nvSpPr>
        <p:spPr/>
        <p:txBody>
          <a:bodyPr/>
          <a:lstStyle/>
          <a:p>
            <a:pPr eaLnBrk="1" hangingPunct="1">
              <a:defRPr/>
            </a:pPr>
            <a:r>
              <a:rPr lang="en-US" dirty="0" smtClean="0">
                <a:solidFill>
                  <a:schemeClr val="bg1">
                    <a:lumMod val="20000"/>
                    <a:lumOff val="80000"/>
                  </a:schemeClr>
                </a:solidFill>
              </a:rPr>
              <a:t>Drug Induced</a:t>
            </a:r>
          </a:p>
          <a:p>
            <a:pPr eaLnBrk="1" hangingPunct="1">
              <a:defRPr/>
            </a:pPr>
            <a:r>
              <a:rPr lang="en-US" dirty="0" smtClean="0">
                <a:solidFill>
                  <a:schemeClr val="bg1">
                    <a:lumMod val="20000"/>
                    <a:lumOff val="80000"/>
                  </a:schemeClr>
                </a:solidFill>
              </a:rPr>
              <a:t>ICU </a:t>
            </a:r>
            <a:r>
              <a:rPr lang="en-US" dirty="0" smtClean="0">
                <a:solidFill>
                  <a:schemeClr val="bg1">
                    <a:lumMod val="20000"/>
                    <a:lumOff val="80000"/>
                  </a:schemeClr>
                </a:solidFill>
              </a:rPr>
              <a:t>Psychosis once patient is stable shift him to ward avoid prolonged stay in ICU</a:t>
            </a:r>
            <a:endParaRPr lang="en-US" dirty="0" smtClean="0">
              <a:solidFill>
                <a:schemeClr val="bg1">
                  <a:lumMod val="20000"/>
                  <a:lumOff val="80000"/>
                </a:schemeClr>
              </a:solidFill>
            </a:endParaRPr>
          </a:p>
          <a:p>
            <a:pPr eaLnBrk="1" hangingPunct="1">
              <a:defRPr/>
            </a:pPr>
            <a:r>
              <a:rPr lang="en-US" dirty="0" smtClean="0">
                <a:solidFill>
                  <a:schemeClr val="bg1">
                    <a:lumMod val="20000"/>
                    <a:lumOff val="80000"/>
                  </a:schemeClr>
                </a:solidFill>
              </a:rPr>
              <a:t>Neuropsychiatric Complications</a:t>
            </a:r>
          </a:p>
          <a:p>
            <a:pPr eaLnBrk="1" hangingPunct="1">
              <a:defRPr/>
            </a:pPr>
            <a:r>
              <a:rPr lang="en-US" dirty="0" smtClean="0">
                <a:solidFill>
                  <a:schemeClr val="bg1">
                    <a:lumMod val="20000"/>
                    <a:lumOff val="80000"/>
                  </a:schemeClr>
                </a:solidFill>
              </a:rPr>
              <a:t>Operative Nerve Injuries</a:t>
            </a:r>
            <a:endParaRPr lang="en-US" dirty="0">
              <a:solidFill>
                <a:schemeClr val="bg1">
                  <a:lumMod val="20000"/>
                  <a:lumOff val="80000"/>
                </a:schemeClr>
              </a:solidFill>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3" eaLnBrk="1" hangingPunct="1">
              <a:defRPr/>
            </a:pPr>
            <a:r>
              <a:rPr lang="en-US" dirty="0">
                <a:solidFill>
                  <a:schemeClr val="bg1">
                    <a:lumMod val="20000"/>
                    <a:lumOff val="80000"/>
                  </a:schemeClr>
                </a:solidFill>
              </a:rPr>
              <a:t>Understand the general management of the surgical patient in the ward</a:t>
            </a:r>
          </a:p>
          <a:p>
            <a:pPr lvl="3" eaLnBrk="1" hangingPunct="1">
              <a:defRPr/>
            </a:pPr>
            <a:r>
              <a:rPr lang="en-US" dirty="0">
                <a:solidFill>
                  <a:schemeClr val="bg1">
                    <a:lumMod val="20000"/>
                    <a:lumOff val="80000"/>
                  </a:schemeClr>
                </a:solidFill>
              </a:rPr>
              <a:t>Consider the initial management of common acute complications during postop period.</a:t>
            </a:r>
            <a:endParaRPr lang="x-none" dirty="0">
              <a:solidFill>
                <a:schemeClr val="bg1">
                  <a:lumMod val="20000"/>
                  <a:lumOff val="80000"/>
                </a:schemeClr>
              </a:solidFill>
            </a:endParaRPr>
          </a:p>
          <a:p>
            <a:endParaRPr lang="en-US" dirty="0"/>
          </a:p>
        </p:txBody>
      </p:sp>
    </p:spTree>
    <p:extLst>
      <p:ext uri="{BB962C8B-B14F-4D97-AF65-F5344CB8AC3E}">
        <p14:creationId xmlns:p14="http://schemas.microsoft.com/office/powerpoint/2010/main" val="1599375480"/>
      </p:ext>
    </p:extLst>
  </p:cSld>
  <p:clrMapOvr>
    <a:masterClrMapping/>
  </p:clrMapOvr>
  <p:transition xmlns:p14="http://schemas.microsoft.com/office/powerpoint/2010/main" spd="med">
    <p:cover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WordArt 4"/>
          <p:cNvSpPr>
            <a:spLocks noChangeArrowheads="1" noChangeShapeType="1" noTextEdit="1"/>
          </p:cNvSpPr>
          <p:nvPr/>
        </p:nvSpPr>
        <p:spPr bwMode="auto">
          <a:xfrm>
            <a:off x="1524000" y="332656"/>
            <a:ext cx="6936432" cy="936104"/>
          </a:xfrm>
          <a:prstGeom prst="rect">
            <a:avLst/>
          </a:prstGeom>
        </p:spPr>
        <p:txBody>
          <a:bodyPr wrap="none" fromWordArt="1">
            <a:prstTxWarp prst="textPlain">
              <a:avLst>
                <a:gd name="adj" fmla="val 50000"/>
              </a:avLst>
            </a:prstTxWarp>
          </a:bodyPr>
          <a:lstStyle/>
          <a:p>
            <a:pPr algn="ctr"/>
            <a:r>
              <a:rPr lang="en-US" sz="2800" b="1" kern="10" dirty="0">
                <a:ln w="38100">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rPr>
              <a:t>LATE</a:t>
            </a:r>
          </a:p>
          <a:p>
            <a:pPr algn="ctr"/>
            <a:r>
              <a:rPr lang="en-US" sz="2800" b="1" kern="10" dirty="0">
                <a:ln w="38100">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rPr>
              <a:t>POSTOPERATIVE COMPLICATIONS:</a:t>
            </a:r>
            <a:endParaRPr lang="x-none" sz="2800" b="1" kern="10" dirty="0">
              <a:ln w="38100">
                <a:solidFill>
                  <a:srgbClr val="000000"/>
                </a:solidFill>
                <a:miter lim="800000"/>
                <a:headEnd/>
                <a:tailEnd/>
              </a:ln>
              <a:gradFill rotWithShape="1">
                <a:gsLst>
                  <a:gs pos="0">
                    <a:schemeClr val="accent1"/>
                  </a:gs>
                  <a:gs pos="100000">
                    <a:srgbClr val="FF99FF"/>
                  </a:gs>
                </a:gsLst>
                <a:path path="rect">
                  <a:fillToRect l="50000" t="50000" r="50000" b="50000"/>
                </a:path>
              </a:gradFill>
              <a:effectLst>
                <a:outerShdw dist="63500" dir="2212194" algn="ctr" rotWithShape="0">
                  <a:srgbClr val="00FFFF"/>
                </a:outerShdw>
              </a:effectLst>
              <a:latin typeface="Impact"/>
            </a:endParaRPr>
          </a:p>
        </p:txBody>
      </p:sp>
      <p:sp>
        <p:nvSpPr>
          <p:cNvPr id="32773" name="Rectangle 5"/>
          <p:cNvSpPr>
            <a:spLocks noGrp="1" noChangeArrowheads="1"/>
          </p:cNvSpPr>
          <p:nvPr>
            <p:ph type="body" idx="1"/>
          </p:nvPr>
        </p:nvSpPr>
        <p:spPr>
          <a:xfrm>
            <a:off x="1295400" y="1268760"/>
            <a:ext cx="7543800" cy="5284440"/>
          </a:xfrm>
          <a:effectLst>
            <a:outerShdw dist="12700" algn="ctr" rotWithShape="0">
              <a:srgbClr val="FF00FF"/>
            </a:outerShdw>
          </a:effectLst>
        </p:spPr>
        <p:txBody>
          <a:bodyPr/>
          <a:lstStyle/>
          <a:p>
            <a:pPr algn="just" eaLnBrk="1" hangingPunct="1">
              <a:lnSpc>
                <a:spcPct val="90000"/>
              </a:lnSpc>
              <a:buClr>
                <a:srgbClr val="FF99FF"/>
              </a:buClr>
              <a:buFont typeface="Wingdings" pitchFamily="2" charset="2"/>
              <a:buNone/>
              <a:defRPr/>
            </a:pPr>
            <a:endParaRPr lang="en-US" sz="800" b="1" u="sng" dirty="0" smtClean="0">
              <a:solidFill>
                <a:srgbClr val="FFFF99"/>
              </a:solidFill>
              <a:latin typeface="Book Antiqua" pitchFamily="18" charset="0"/>
            </a:endParaRPr>
          </a:p>
          <a:p>
            <a:pPr algn="just" eaLnBrk="1" hangingPunct="1">
              <a:lnSpc>
                <a:spcPct val="90000"/>
              </a:lnSpc>
              <a:buClr>
                <a:srgbClr val="66FFFF"/>
              </a:buClr>
              <a:defRPr/>
            </a:pPr>
            <a:r>
              <a:rPr lang="en-US" sz="2000" b="1" u="sng" dirty="0" smtClean="0">
                <a:solidFill>
                  <a:srgbClr val="FFFF00"/>
                </a:solidFill>
                <a:latin typeface="Book Antiqua" pitchFamily="18" charset="0"/>
              </a:rPr>
              <a:t>Wound</a:t>
            </a:r>
            <a:r>
              <a:rPr lang="en-US" sz="2000" b="1" dirty="0" smtClean="0">
                <a:solidFill>
                  <a:srgbClr val="FFFF00"/>
                </a:solidFill>
                <a:latin typeface="Book Antiqua" pitchFamily="18" charset="0"/>
              </a:rPr>
              <a:t>:</a:t>
            </a:r>
          </a:p>
          <a:p>
            <a:pPr eaLnBrk="1" hangingPunct="1">
              <a:lnSpc>
                <a:spcPct val="90000"/>
              </a:lnSpc>
              <a:buClr>
                <a:srgbClr val="66FFFF"/>
              </a:buClr>
              <a:buFont typeface="Wingdings" pitchFamily="2" charset="2"/>
              <a:buNone/>
              <a:defRPr/>
            </a:pPr>
            <a:r>
              <a:rPr lang="en-US" sz="2000" b="1" dirty="0" smtClean="0">
                <a:solidFill>
                  <a:srgbClr val="FFFF00"/>
                </a:solidFill>
                <a:latin typeface="Book Antiqua" pitchFamily="18" charset="0"/>
                <a:sym typeface="Wingdings 3" pitchFamily="18" charset="2"/>
              </a:rPr>
              <a:t>    </a:t>
            </a:r>
            <a:r>
              <a:rPr lang="en-US" sz="2000" b="1" dirty="0" smtClean="0">
                <a:solidFill>
                  <a:srgbClr val="FF3300"/>
                </a:solidFill>
                <a:latin typeface="Book Antiqua" pitchFamily="18" charset="0"/>
                <a:sym typeface="Wingdings" pitchFamily="2" charset="2"/>
              </a:rPr>
              <a:t></a:t>
            </a:r>
            <a:r>
              <a:rPr lang="en-US" sz="2000" b="1" dirty="0" smtClean="0">
                <a:solidFill>
                  <a:srgbClr val="FFFF00"/>
                </a:solidFill>
                <a:latin typeface="Book Antiqua" pitchFamily="18" charset="0"/>
                <a:sym typeface="Wingdings 3" pitchFamily="18" charset="2"/>
              </a:rPr>
              <a:t> Hypertrophic scar, keloid, wound sinus,    	implantation </a:t>
            </a:r>
            <a:r>
              <a:rPr lang="en-US" sz="2000" b="1" dirty="0" err="1" smtClean="0">
                <a:solidFill>
                  <a:srgbClr val="FFFF00"/>
                </a:solidFill>
                <a:latin typeface="Book Antiqua" pitchFamily="18" charset="0"/>
                <a:sym typeface="Wingdings 3" pitchFamily="18" charset="2"/>
              </a:rPr>
              <a:t>dermoids</a:t>
            </a:r>
            <a:r>
              <a:rPr lang="en-US" sz="2000" b="1" dirty="0" smtClean="0">
                <a:solidFill>
                  <a:srgbClr val="FFFF00"/>
                </a:solidFill>
                <a:latin typeface="Book Antiqua" pitchFamily="18" charset="0"/>
                <a:sym typeface="Wingdings 3" pitchFamily="18" charset="2"/>
              </a:rPr>
              <a:t>, incisional hernia</a:t>
            </a:r>
          </a:p>
          <a:p>
            <a:pPr algn="just" eaLnBrk="1" hangingPunct="1">
              <a:lnSpc>
                <a:spcPct val="90000"/>
              </a:lnSpc>
              <a:buClr>
                <a:srgbClr val="66FFFF"/>
              </a:buClr>
              <a:defRPr/>
            </a:pPr>
            <a:r>
              <a:rPr lang="en-US" sz="2000" b="1" u="sng" dirty="0" smtClean="0">
                <a:solidFill>
                  <a:srgbClr val="FFFF00"/>
                </a:solidFill>
                <a:latin typeface="Book Antiqua" pitchFamily="18" charset="0"/>
              </a:rPr>
              <a:t>Adhesions</a:t>
            </a:r>
            <a:r>
              <a:rPr lang="en-US" sz="2000" b="1" dirty="0" smtClean="0">
                <a:solidFill>
                  <a:srgbClr val="FFFF00"/>
                </a:solidFill>
                <a:latin typeface="Book Antiqua" pitchFamily="18" charset="0"/>
              </a:rPr>
              <a:t>:</a:t>
            </a:r>
          </a:p>
          <a:p>
            <a:pPr eaLnBrk="1" hangingPunct="1">
              <a:lnSpc>
                <a:spcPct val="90000"/>
              </a:lnSpc>
              <a:buClr>
                <a:srgbClr val="66FFFF"/>
              </a:buClr>
              <a:buFont typeface="Wingdings" pitchFamily="2" charset="2"/>
              <a:buNone/>
              <a:defRPr/>
            </a:pPr>
            <a:r>
              <a:rPr lang="en-US" sz="2000" b="1" dirty="0" smtClean="0">
                <a:solidFill>
                  <a:srgbClr val="FFFF00"/>
                </a:solidFill>
                <a:latin typeface="Book Antiqua" pitchFamily="18" charset="0"/>
                <a:sym typeface="Wingdings 3" pitchFamily="18" charset="2"/>
              </a:rPr>
              <a:t>    </a:t>
            </a:r>
            <a:r>
              <a:rPr lang="en-US" sz="2000" b="1" dirty="0" smtClean="0">
                <a:solidFill>
                  <a:srgbClr val="FF3300"/>
                </a:solidFill>
                <a:latin typeface="Book Antiqua" pitchFamily="18" charset="0"/>
                <a:sym typeface="Wingdings" pitchFamily="2" charset="2"/>
              </a:rPr>
              <a:t></a:t>
            </a:r>
            <a:r>
              <a:rPr lang="en-US" sz="2000" b="1" dirty="0" smtClean="0">
                <a:solidFill>
                  <a:srgbClr val="FFFF00"/>
                </a:solidFill>
                <a:latin typeface="Book Antiqua" pitchFamily="18" charset="0"/>
                <a:sym typeface="Wingdings" pitchFamily="2" charset="2"/>
              </a:rPr>
              <a:t> </a:t>
            </a:r>
            <a:r>
              <a:rPr lang="en-US" sz="2000" b="1" dirty="0" smtClean="0">
                <a:solidFill>
                  <a:srgbClr val="FFFF00"/>
                </a:solidFill>
                <a:latin typeface="Book Antiqua" pitchFamily="18" charset="0"/>
                <a:sym typeface="Wingdings 3" pitchFamily="18" charset="2"/>
              </a:rPr>
              <a:t>Intestinal obstruction, </a:t>
            </a:r>
            <a:r>
              <a:rPr lang="en-US" sz="2000" b="1" dirty="0" smtClean="0">
                <a:solidFill>
                  <a:srgbClr val="FFFF00"/>
                </a:solidFill>
                <a:latin typeface="Book Antiqua" pitchFamily="18" charset="0"/>
                <a:sym typeface="Wingdings 3" pitchFamily="18" charset="2"/>
              </a:rPr>
              <a:t>strangulation. For example: GIT perforated peptic ulcer u clean the wound the patient develops adhesions post op that can lead to obstructions. </a:t>
            </a:r>
            <a:endParaRPr lang="en-US" sz="2000" b="1" dirty="0" smtClean="0">
              <a:solidFill>
                <a:srgbClr val="FFFF00"/>
              </a:solidFill>
              <a:latin typeface="Book Antiqua" pitchFamily="18" charset="0"/>
              <a:sym typeface="Wingdings 3" pitchFamily="18" charset="2"/>
            </a:endParaRPr>
          </a:p>
          <a:p>
            <a:pPr algn="just" eaLnBrk="1" hangingPunct="1">
              <a:lnSpc>
                <a:spcPct val="90000"/>
              </a:lnSpc>
              <a:buClr>
                <a:srgbClr val="66FFFF"/>
              </a:buClr>
              <a:defRPr/>
            </a:pPr>
            <a:r>
              <a:rPr lang="en-US" sz="2000" b="1" u="sng" dirty="0" smtClean="0">
                <a:solidFill>
                  <a:srgbClr val="FFFF00"/>
                </a:solidFill>
                <a:latin typeface="Book Antiqua" pitchFamily="18" charset="0"/>
              </a:rPr>
              <a:t>Altered anatomy/Pathophysiology</a:t>
            </a:r>
            <a:r>
              <a:rPr lang="en-US" sz="2000" b="1" dirty="0" smtClean="0">
                <a:solidFill>
                  <a:srgbClr val="FFFF00"/>
                </a:solidFill>
                <a:latin typeface="Book Antiqua" pitchFamily="18" charset="0"/>
              </a:rPr>
              <a:t>:</a:t>
            </a:r>
          </a:p>
          <a:p>
            <a:pPr eaLnBrk="1" hangingPunct="1">
              <a:lnSpc>
                <a:spcPct val="90000"/>
              </a:lnSpc>
              <a:buClr>
                <a:srgbClr val="66FFFF"/>
              </a:buClr>
              <a:buFont typeface="Wingdings" pitchFamily="2" charset="2"/>
              <a:buNone/>
              <a:defRPr/>
            </a:pPr>
            <a:r>
              <a:rPr lang="en-US" sz="2000" b="1" dirty="0" smtClean="0">
                <a:solidFill>
                  <a:srgbClr val="FFFF00"/>
                </a:solidFill>
                <a:latin typeface="Book Antiqua" pitchFamily="18" charset="0"/>
                <a:sym typeface="Wingdings 3" pitchFamily="18" charset="2"/>
              </a:rPr>
              <a:t>    </a:t>
            </a:r>
            <a:r>
              <a:rPr lang="en-US" sz="2000" b="1" dirty="0" smtClean="0">
                <a:solidFill>
                  <a:srgbClr val="FF3300"/>
                </a:solidFill>
                <a:latin typeface="Book Antiqua" pitchFamily="18" charset="0"/>
                <a:sym typeface="Wingdings" pitchFamily="2" charset="2"/>
              </a:rPr>
              <a:t></a:t>
            </a:r>
            <a:r>
              <a:rPr lang="en-US" sz="2000" b="1" dirty="0" smtClean="0">
                <a:solidFill>
                  <a:srgbClr val="FFFF00"/>
                </a:solidFill>
                <a:latin typeface="Book Antiqua" pitchFamily="18" charset="0"/>
                <a:sym typeface="Wingdings" pitchFamily="2" charset="2"/>
              </a:rPr>
              <a:t> </a:t>
            </a:r>
            <a:r>
              <a:rPr lang="en-US" sz="2000" b="1" dirty="0" smtClean="0">
                <a:solidFill>
                  <a:srgbClr val="FFFF00"/>
                </a:solidFill>
                <a:latin typeface="Book Antiqua" pitchFamily="18" charset="0"/>
                <a:sym typeface="Wingdings 3" pitchFamily="18" charset="2"/>
              </a:rPr>
              <a:t>Bacterial overgrowth, short gut </a:t>
            </a:r>
            <a:r>
              <a:rPr lang="en-US" sz="2000" b="1" dirty="0" smtClean="0">
                <a:solidFill>
                  <a:srgbClr val="FFFF00"/>
                </a:solidFill>
                <a:latin typeface="Book Antiqua" pitchFamily="18" charset="0"/>
                <a:sym typeface="Wingdings 3" pitchFamily="18" charset="2"/>
              </a:rPr>
              <a:t>syndrome seen in patients with mesenteric occlusion , </a:t>
            </a:r>
            <a:r>
              <a:rPr lang="en-US" sz="2000" b="1" dirty="0" smtClean="0">
                <a:solidFill>
                  <a:srgbClr val="FFFF00"/>
                </a:solidFill>
                <a:latin typeface="Book Antiqua" pitchFamily="18" charset="0"/>
                <a:sym typeface="Wingdings 3" pitchFamily="18" charset="2"/>
              </a:rPr>
              <a:t>	</a:t>
            </a:r>
            <a:r>
              <a:rPr lang="en-US" sz="2000" b="1" dirty="0" err="1" smtClean="0">
                <a:solidFill>
                  <a:srgbClr val="FFFF00"/>
                </a:solidFill>
                <a:latin typeface="Book Antiqua" pitchFamily="18" charset="0"/>
                <a:sym typeface="Wingdings 3" pitchFamily="18" charset="2"/>
              </a:rPr>
              <a:t>postgastric</a:t>
            </a:r>
            <a:r>
              <a:rPr lang="en-US" sz="2000" b="1" dirty="0" smtClean="0">
                <a:solidFill>
                  <a:srgbClr val="FFFF00"/>
                </a:solidFill>
                <a:latin typeface="Book Antiqua" pitchFamily="18" charset="0"/>
                <a:sym typeface="Wingdings 3" pitchFamily="18" charset="2"/>
              </a:rPr>
              <a:t> surgery syndromes, etc.</a:t>
            </a:r>
          </a:p>
          <a:p>
            <a:pPr algn="just" eaLnBrk="1" hangingPunct="1">
              <a:lnSpc>
                <a:spcPct val="90000"/>
              </a:lnSpc>
              <a:buClr>
                <a:srgbClr val="66FFFF"/>
              </a:buClr>
              <a:defRPr/>
            </a:pPr>
            <a:r>
              <a:rPr lang="en-US" sz="2000" b="1" u="sng" dirty="0" smtClean="0">
                <a:solidFill>
                  <a:srgbClr val="FFFF00"/>
                </a:solidFill>
                <a:latin typeface="Book Antiqua" pitchFamily="18" charset="0"/>
              </a:rPr>
              <a:t>Susceptibility to other diseases</a:t>
            </a:r>
            <a:r>
              <a:rPr lang="en-US" sz="2000" b="1" dirty="0" smtClean="0">
                <a:solidFill>
                  <a:srgbClr val="FFFF00"/>
                </a:solidFill>
                <a:latin typeface="Book Antiqua" pitchFamily="18" charset="0"/>
              </a:rPr>
              <a:t>:</a:t>
            </a:r>
          </a:p>
          <a:p>
            <a:pPr eaLnBrk="1" hangingPunct="1">
              <a:lnSpc>
                <a:spcPct val="90000"/>
              </a:lnSpc>
              <a:buClr>
                <a:srgbClr val="66FFFF"/>
              </a:buClr>
              <a:buFont typeface="Wingdings" pitchFamily="2" charset="2"/>
              <a:buNone/>
              <a:defRPr/>
            </a:pPr>
            <a:r>
              <a:rPr lang="en-US" sz="2000" b="1" dirty="0" smtClean="0">
                <a:solidFill>
                  <a:srgbClr val="FFFF00"/>
                </a:solidFill>
                <a:latin typeface="Book Antiqua" pitchFamily="18" charset="0"/>
                <a:sym typeface="Wingdings 3" pitchFamily="18" charset="2"/>
              </a:rPr>
              <a:t>    </a:t>
            </a:r>
            <a:r>
              <a:rPr lang="en-US" sz="2000" b="1" dirty="0" smtClean="0">
                <a:solidFill>
                  <a:srgbClr val="FF3300"/>
                </a:solidFill>
                <a:latin typeface="Book Antiqua" pitchFamily="18" charset="0"/>
                <a:sym typeface="Wingdings" pitchFamily="2" charset="2"/>
              </a:rPr>
              <a:t></a:t>
            </a:r>
            <a:r>
              <a:rPr lang="en-US" sz="2000" b="1" dirty="0" smtClean="0">
                <a:solidFill>
                  <a:srgbClr val="FFFF00"/>
                </a:solidFill>
                <a:latin typeface="Book Antiqua" pitchFamily="18" charset="0"/>
                <a:sym typeface="Wingdings" pitchFamily="2" charset="2"/>
              </a:rPr>
              <a:t> </a:t>
            </a:r>
            <a:r>
              <a:rPr lang="en-US" sz="2000" b="1" dirty="0" err="1" smtClean="0">
                <a:solidFill>
                  <a:srgbClr val="FFFF00"/>
                </a:solidFill>
                <a:latin typeface="Book Antiqua" pitchFamily="18" charset="0"/>
                <a:sym typeface="Wingdings 3" pitchFamily="18" charset="2"/>
              </a:rPr>
              <a:t>Malabsorption</a:t>
            </a:r>
            <a:r>
              <a:rPr lang="en-US" sz="2000" b="1" dirty="0" smtClean="0">
                <a:solidFill>
                  <a:srgbClr val="FFFF00"/>
                </a:solidFill>
                <a:latin typeface="Book Antiqua" pitchFamily="18" charset="0"/>
                <a:sym typeface="Wingdings 3" pitchFamily="18" charset="2"/>
              </a:rPr>
              <a:t>, incidence of cancer, tuber-	</a:t>
            </a:r>
            <a:r>
              <a:rPr lang="en-US" sz="2000" b="1" dirty="0" err="1" smtClean="0">
                <a:solidFill>
                  <a:srgbClr val="FFFF00"/>
                </a:solidFill>
                <a:latin typeface="Book Antiqua" pitchFamily="18" charset="0"/>
                <a:sym typeface="Wingdings 3" pitchFamily="18" charset="2"/>
              </a:rPr>
              <a:t>culosis</a:t>
            </a:r>
            <a:r>
              <a:rPr lang="en-US" sz="2000" b="1" dirty="0" smtClean="0">
                <a:solidFill>
                  <a:srgbClr val="FFFF00"/>
                </a:solidFill>
                <a:latin typeface="Book Antiqua" pitchFamily="18" charset="0"/>
                <a:sym typeface="Wingdings 3" pitchFamily="18" charset="2"/>
              </a:rPr>
              <a:t>,  etc.</a:t>
            </a:r>
          </a:p>
        </p:txBody>
      </p:sp>
      <p:sp>
        <p:nvSpPr>
          <p:cNvPr id="52228" name="Text Box 9"/>
          <p:cNvSpPr txBox="1">
            <a:spLocks noChangeArrowheads="1"/>
          </p:cNvSpPr>
          <p:nvPr/>
        </p:nvSpPr>
        <p:spPr bwMode="auto">
          <a:xfrm>
            <a:off x="395288" y="1196975"/>
            <a:ext cx="576262" cy="457200"/>
          </a:xfrm>
          <a:prstGeom prst="rect">
            <a:avLst/>
          </a:prstGeom>
          <a:noFill/>
          <a:ln w="9525">
            <a:noFill/>
            <a:miter lim="800000"/>
            <a:headEnd/>
            <a:tailEnd/>
          </a:ln>
        </p:spPr>
        <p:txBody>
          <a:bodyPr>
            <a:spAutoFit/>
          </a:bodyPr>
          <a:lstStyle/>
          <a:p>
            <a:pPr>
              <a:spcBef>
                <a:spcPct val="50000"/>
              </a:spcBef>
            </a:pPr>
            <a:endParaRPr lang="x-none">
              <a:effectLst/>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p:cTn id="7" dur="1000" fill="hold"/>
                                        <p:tgtEl>
                                          <p:spTgt spid="32772"/>
                                        </p:tgtEl>
                                        <p:attrNameLst>
                                          <p:attrName>ppt_x</p:attrName>
                                        </p:attrNameLst>
                                      </p:cBhvr>
                                      <p:tavLst>
                                        <p:tav tm="0">
                                          <p:val>
                                            <p:strVal val="#ppt_x-.2"/>
                                          </p:val>
                                        </p:tav>
                                        <p:tav tm="100000">
                                          <p:val>
                                            <p:strVal val="#ppt_x"/>
                                          </p:val>
                                        </p:tav>
                                      </p:tavLst>
                                    </p:anim>
                                    <p:anim calcmode="lin" valueType="num">
                                      <p:cBhvr>
                                        <p:cTn id="8" dur="1000" fill="hold"/>
                                        <p:tgtEl>
                                          <p:spTgt spid="3277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2772"/>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32773">
                                            <p:txEl>
                                              <p:pRg st="1" end="1"/>
                                            </p:txEl>
                                          </p:spTgt>
                                        </p:tgtEl>
                                        <p:attrNameLst>
                                          <p:attrName>style.visibility</p:attrName>
                                        </p:attrNameLst>
                                      </p:cBhvr>
                                      <p:to>
                                        <p:strVal val="visible"/>
                                      </p:to>
                                    </p:set>
                                    <p:animEffect transition="in" filter="slide(fromBottom)">
                                      <p:cBhvr>
                                        <p:cTn id="13" dur="1000"/>
                                        <p:tgtEl>
                                          <p:spTgt spid="32773">
                                            <p:txEl>
                                              <p:pRg st="1" end="1"/>
                                            </p:txEl>
                                          </p:spTgt>
                                        </p:tgtEl>
                                      </p:cBhvr>
                                    </p:animEffect>
                                  </p:childTnLst>
                                </p:cTn>
                              </p:par>
                            </p:childTnLst>
                          </p:cTn>
                        </p:par>
                        <p:par>
                          <p:cTn id="14" fill="hold">
                            <p:stCondLst>
                              <p:cond delay="2000"/>
                            </p:stCondLst>
                            <p:childTnLst>
                              <p:par>
                                <p:cTn id="15" presetID="12" presetClass="entr" presetSubtype="4" fill="hold" grpId="0" nodeType="after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slide(fromBottom)">
                                      <p:cBhvr>
                                        <p:cTn id="17" dur="1000"/>
                                        <p:tgtEl>
                                          <p:spTgt spid="32773">
                                            <p:txEl>
                                              <p:pRg st="2" end="2"/>
                                            </p:txEl>
                                          </p:spTgt>
                                        </p:tgtEl>
                                      </p:cBhvr>
                                    </p:animEffect>
                                  </p:childTnLst>
                                </p:cTn>
                              </p:par>
                            </p:childTnLst>
                          </p:cTn>
                        </p:par>
                        <p:par>
                          <p:cTn id="18" fill="hold">
                            <p:stCondLst>
                              <p:cond delay="3000"/>
                            </p:stCondLst>
                            <p:childTnLst>
                              <p:par>
                                <p:cTn id="19" presetID="12" presetClass="entr" presetSubtype="4" fill="hold" grpId="0" nodeType="afterEffect">
                                  <p:stCondLst>
                                    <p:cond delay="0"/>
                                  </p:stCondLst>
                                  <p:childTnLst>
                                    <p:set>
                                      <p:cBhvr>
                                        <p:cTn id="20" dur="1" fill="hold">
                                          <p:stCondLst>
                                            <p:cond delay="0"/>
                                          </p:stCondLst>
                                        </p:cTn>
                                        <p:tgtEl>
                                          <p:spTgt spid="32773">
                                            <p:txEl>
                                              <p:pRg st="3" end="3"/>
                                            </p:txEl>
                                          </p:spTgt>
                                        </p:tgtEl>
                                        <p:attrNameLst>
                                          <p:attrName>style.visibility</p:attrName>
                                        </p:attrNameLst>
                                      </p:cBhvr>
                                      <p:to>
                                        <p:strVal val="visible"/>
                                      </p:to>
                                    </p:set>
                                    <p:animEffect transition="in" filter="slide(fromBottom)">
                                      <p:cBhvr>
                                        <p:cTn id="21" dur="1000"/>
                                        <p:tgtEl>
                                          <p:spTgt spid="32773">
                                            <p:txEl>
                                              <p:pRg st="3" end="3"/>
                                            </p:txEl>
                                          </p:spTgt>
                                        </p:tgtEl>
                                      </p:cBhvr>
                                    </p:animEffect>
                                  </p:childTnLst>
                                </p:cTn>
                              </p:par>
                            </p:childTnLst>
                          </p:cTn>
                        </p:par>
                        <p:par>
                          <p:cTn id="22" fill="hold">
                            <p:stCondLst>
                              <p:cond delay="4000"/>
                            </p:stCondLst>
                            <p:childTnLst>
                              <p:par>
                                <p:cTn id="23" presetID="12" presetClass="entr" presetSubtype="4" fill="hold" grpId="0" nodeType="afterEffect">
                                  <p:stCondLst>
                                    <p:cond delay="0"/>
                                  </p:stCondLst>
                                  <p:childTnLst>
                                    <p:set>
                                      <p:cBhvr>
                                        <p:cTn id="24" dur="1" fill="hold">
                                          <p:stCondLst>
                                            <p:cond delay="0"/>
                                          </p:stCondLst>
                                        </p:cTn>
                                        <p:tgtEl>
                                          <p:spTgt spid="32773">
                                            <p:txEl>
                                              <p:pRg st="4" end="4"/>
                                            </p:txEl>
                                          </p:spTgt>
                                        </p:tgtEl>
                                        <p:attrNameLst>
                                          <p:attrName>style.visibility</p:attrName>
                                        </p:attrNameLst>
                                      </p:cBhvr>
                                      <p:to>
                                        <p:strVal val="visible"/>
                                      </p:to>
                                    </p:set>
                                    <p:animEffect transition="in" filter="slide(fromBottom)">
                                      <p:cBhvr>
                                        <p:cTn id="25" dur="1000"/>
                                        <p:tgtEl>
                                          <p:spTgt spid="32773">
                                            <p:txEl>
                                              <p:pRg st="4" end="4"/>
                                            </p:txEl>
                                          </p:spTgt>
                                        </p:tgtEl>
                                      </p:cBhvr>
                                    </p:animEffect>
                                  </p:childTnLst>
                                </p:cTn>
                              </p:par>
                            </p:childTnLst>
                          </p:cTn>
                        </p:par>
                        <p:par>
                          <p:cTn id="26" fill="hold">
                            <p:stCondLst>
                              <p:cond delay="5000"/>
                            </p:stCondLst>
                            <p:childTnLst>
                              <p:par>
                                <p:cTn id="27" presetID="12" presetClass="entr" presetSubtype="4" fill="hold" grpId="0" nodeType="afterEffect">
                                  <p:stCondLst>
                                    <p:cond delay="0"/>
                                  </p:stCondLst>
                                  <p:childTnLst>
                                    <p:set>
                                      <p:cBhvr>
                                        <p:cTn id="28" dur="1" fill="hold">
                                          <p:stCondLst>
                                            <p:cond delay="0"/>
                                          </p:stCondLst>
                                        </p:cTn>
                                        <p:tgtEl>
                                          <p:spTgt spid="32773">
                                            <p:txEl>
                                              <p:pRg st="5" end="5"/>
                                            </p:txEl>
                                          </p:spTgt>
                                        </p:tgtEl>
                                        <p:attrNameLst>
                                          <p:attrName>style.visibility</p:attrName>
                                        </p:attrNameLst>
                                      </p:cBhvr>
                                      <p:to>
                                        <p:strVal val="visible"/>
                                      </p:to>
                                    </p:set>
                                    <p:animEffect transition="in" filter="slide(fromBottom)">
                                      <p:cBhvr>
                                        <p:cTn id="29" dur="1000"/>
                                        <p:tgtEl>
                                          <p:spTgt spid="32773">
                                            <p:txEl>
                                              <p:pRg st="5" end="5"/>
                                            </p:txEl>
                                          </p:spTgt>
                                        </p:tgtEl>
                                      </p:cBhvr>
                                    </p:animEffect>
                                  </p:childTnLst>
                                </p:cTn>
                              </p:par>
                            </p:childTnLst>
                          </p:cTn>
                        </p:par>
                        <p:par>
                          <p:cTn id="30" fill="hold">
                            <p:stCondLst>
                              <p:cond delay="6000"/>
                            </p:stCondLst>
                            <p:childTnLst>
                              <p:par>
                                <p:cTn id="31" presetID="12" presetClass="entr" presetSubtype="4" fill="hold" grpId="0" nodeType="afterEffect">
                                  <p:stCondLst>
                                    <p:cond delay="0"/>
                                  </p:stCondLst>
                                  <p:childTnLst>
                                    <p:set>
                                      <p:cBhvr>
                                        <p:cTn id="32" dur="1" fill="hold">
                                          <p:stCondLst>
                                            <p:cond delay="0"/>
                                          </p:stCondLst>
                                        </p:cTn>
                                        <p:tgtEl>
                                          <p:spTgt spid="32773">
                                            <p:txEl>
                                              <p:pRg st="6" end="6"/>
                                            </p:txEl>
                                          </p:spTgt>
                                        </p:tgtEl>
                                        <p:attrNameLst>
                                          <p:attrName>style.visibility</p:attrName>
                                        </p:attrNameLst>
                                      </p:cBhvr>
                                      <p:to>
                                        <p:strVal val="visible"/>
                                      </p:to>
                                    </p:set>
                                    <p:animEffect transition="in" filter="slide(fromBottom)">
                                      <p:cBhvr>
                                        <p:cTn id="33" dur="1000"/>
                                        <p:tgtEl>
                                          <p:spTgt spid="32773">
                                            <p:txEl>
                                              <p:pRg st="6" end="6"/>
                                            </p:txEl>
                                          </p:spTgt>
                                        </p:tgtEl>
                                      </p:cBhvr>
                                    </p:animEffect>
                                  </p:childTnLst>
                                </p:cTn>
                              </p:par>
                            </p:childTnLst>
                          </p:cTn>
                        </p:par>
                        <p:par>
                          <p:cTn id="34" fill="hold">
                            <p:stCondLst>
                              <p:cond delay="7000"/>
                            </p:stCondLst>
                            <p:childTnLst>
                              <p:par>
                                <p:cTn id="35" presetID="12" presetClass="entr" presetSubtype="4" fill="hold" grpId="0" nodeType="afterEffect">
                                  <p:stCondLst>
                                    <p:cond delay="0"/>
                                  </p:stCondLst>
                                  <p:childTnLst>
                                    <p:set>
                                      <p:cBhvr>
                                        <p:cTn id="36" dur="1" fill="hold">
                                          <p:stCondLst>
                                            <p:cond delay="0"/>
                                          </p:stCondLst>
                                        </p:cTn>
                                        <p:tgtEl>
                                          <p:spTgt spid="32773">
                                            <p:txEl>
                                              <p:pRg st="7" end="7"/>
                                            </p:txEl>
                                          </p:spTgt>
                                        </p:tgtEl>
                                        <p:attrNameLst>
                                          <p:attrName>style.visibility</p:attrName>
                                        </p:attrNameLst>
                                      </p:cBhvr>
                                      <p:to>
                                        <p:strVal val="visible"/>
                                      </p:to>
                                    </p:set>
                                    <p:animEffect transition="in" filter="slide(fromBottom)">
                                      <p:cBhvr>
                                        <p:cTn id="37" dur="1000"/>
                                        <p:tgtEl>
                                          <p:spTgt spid="32773">
                                            <p:txEl>
                                              <p:pRg st="7" end="7"/>
                                            </p:txEl>
                                          </p:spTgt>
                                        </p:tgtEl>
                                      </p:cBhvr>
                                    </p:animEffect>
                                  </p:childTnLst>
                                </p:cTn>
                              </p:par>
                            </p:childTnLst>
                          </p:cTn>
                        </p:par>
                        <p:par>
                          <p:cTn id="38" fill="hold">
                            <p:stCondLst>
                              <p:cond delay="8000"/>
                            </p:stCondLst>
                            <p:childTnLst>
                              <p:par>
                                <p:cTn id="39" presetID="12" presetClass="entr" presetSubtype="4" fill="hold" grpId="0" nodeType="afterEffect">
                                  <p:stCondLst>
                                    <p:cond delay="0"/>
                                  </p:stCondLst>
                                  <p:childTnLst>
                                    <p:set>
                                      <p:cBhvr>
                                        <p:cTn id="40" dur="1" fill="hold">
                                          <p:stCondLst>
                                            <p:cond delay="0"/>
                                          </p:stCondLst>
                                        </p:cTn>
                                        <p:tgtEl>
                                          <p:spTgt spid="32773">
                                            <p:txEl>
                                              <p:pRg st="8" end="8"/>
                                            </p:txEl>
                                          </p:spTgt>
                                        </p:tgtEl>
                                        <p:attrNameLst>
                                          <p:attrName>style.visibility</p:attrName>
                                        </p:attrNameLst>
                                      </p:cBhvr>
                                      <p:to>
                                        <p:strVal val="visible"/>
                                      </p:to>
                                    </p:set>
                                    <p:animEffect transition="in" filter="slide(fromBottom)">
                                      <p:cBhvr>
                                        <p:cTn id="41" dur="1000"/>
                                        <p:tgtEl>
                                          <p:spTgt spid="3277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903" name="Picture 111" descr="DIAMOND"/>
          <p:cNvPicPr>
            <a:picLocks noGrp="1" noChangeAspect="1" noChangeArrowheads="1"/>
          </p:cNvPicPr>
          <p:nvPr>
            <p:ph sz="half" idx="2"/>
          </p:nvPr>
        </p:nvPicPr>
        <p:blipFill>
          <a:blip r:embed="rId2"/>
          <a:srcRect/>
          <a:stretch>
            <a:fillRect/>
          </a:stretch>
        </p:blipFill>
        <p:spPr>
          <a:xfrm>
            <a:off x="1835150" y="333375"/>
            <a:ext cx="6480175" cy="6165850"/>
          </a:xfrm>
          <a:noFill/>
        </p:spPr>
      </p:pic>
      <p:sp>
        <p:nvSpPr>
          <p:cNvPr id="33908" name="Text Box 116"/>
          <p:cNvSpPr txBox="1">
            <a:spLocks noChangeArrowheads="1"/>
          </p:cNvSpPr>
          <p:nvPr/>
        </p:nvSpPr>
        <p:spPr bwMode="auto">
          <a:xfrm>
            <a:off x="3132138" y="2924175"/>
            <a:ext cx="4032250" cy="457200"/>
          </a:xfrm>
          <a:prstGeom prst="rect">
            <a:avLst/>
          </a:prstGeom>
          <a:noFill/>
          <a:ln w="9525">
            <a:noFill/>
            <a:miter lim="800000"/>
            <a:headEnd/>
            <a:tailEnd/>
          </a:ln>
          <a:effectLst/>
        </p:spPr>
        <p:txBody>
          <a:bodyPr>
            <a:spAutoFit/>
          </a:bodyPr>
          <a:lstStyle/>
          <a:p>
            <a:pPr>
              <a:spcBef>
                <a:spcPct val="50000"/>
              </a:spcBef>
              <a:defRPr/>
            </a:pPr>
            <a:endParaRPr lang="x-none">
              <a:effectLst>
                <a:outerShdw blurRad="38100" dist="38100" dir="2700000" algn="tl">
                  <a:srgbClr val="000000"/>
                </a:outerShdw>
              </a:effectLst>
            </a:endParaRPr>
          </a:p>
        </p:txBody>
      </p:sp>
      <p:sp>
        <p:nvSpPr>
          <p:cNvPr id="33911" name="WordArt 119"/>
          <p:cNvSpPr>
            <a:spLocks noChangeArrowheads="1" noChangeShapeType="1" noTextEdit="1"/>
          </p:cNvSpPr>
          <p:nvPr/>
        </p:nvSpPr>
        <p:spPr bwMode="auto">
          <a:xfrm rot="-1545368">
            <a:off x="2989263" y="2797175"/>
            <a:ext cx="4167187" cy="12827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chemeClr val="tx2"/>
              </a:extrusionClr>
            </a:sp3d>
          </a:bodyPr>
          <a:lstStyle/>
          <a:p>
            <a:pPr algn="ctr"/>
            <a:r>
              <a:rPr lang="en-US" sz="4400" b="1" kern="10">
                <a:ln w="9525">
                  <a:round/>
                  <a:headEnd/>
                  <a:tailEnd/>
                </a:ln>
                <a:solidFill>
                  <a:srgbClr val="00FFFF"/>
                </a:solidFill>
                <a:effectLst>
                  <a:outerShdw dist="38100" dir="2700000" algn="tl" rotWithShape="0">
                    <a:srgbClr val="000000">
                      <a:alpha val="43137"/>
                    </a:srgbClr>
                  </a:outerShdw>
                </a:effectLst>
                <a:latin typeface="Amaze"/>
              </a:rPr>
              <a:t>Thank you</a:t>
            </a:r>
            <a:endParaRPr lang="x-none" sz="4400" b="1" kern="10">
              <a:ln w="9525">
                <a:round/>
                <a:headEnd/>
                <a:tailEnd/>
              </a:ln>
              <a:solidFill>
                <a:srgbClr val="00FFFF"/>
              </a:solidFill>
              <a:effectLst>
                <a:outerShdw dist="38100" dir="2700000" algn="tl" rotWithShape="0">
                  <a:srgbClr val="000000">
                    <a:alpha val="43137"/>
                  </a:srgbClr>
                </a:outerShdw>
              </a:effectLst>
              <a:latin typeface="Amaze"/>
            </a:endParaRPr>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3903"/>
                                        </p:tgtEl>
                                        <p:attrNameLst>
                                          <p:attrName>style.visibility</p:attrName>
                                        </p:attrNameLst>
                                      </p:cBhvr>
                                      <p:to>
                                        <p:strVal val="visible"/>
                                      </p:to>
                                    </p:set>
                                    <p:anim calcmode="lin" valueType="num">
                                      <p:cBhvr>
                                        <p:cTn id="7" dur="2000" fill="hold"/>
                                        <p:tgtEl>
                                          <p:spTgt spid="33903"/>
                                        </p:tgtEl>
                                        <p:attrNameLst>
                                          <p:attrName>ppt_w</p:attrName>
                                        </p:attrNameLst>
                                      </p:cBhvr>
                                      <p:tavLst>
                                        <p:tav tm="0">
                                          <p:val>
                                            <p:fltVal val="0"/>
                                          </p:val>
                                        </p:tav>
                                        <p:tav tm="100000">
                                          <p:val>
                                            <p:strVal val="#ppt_w"/>
                                          </p:val>
                                        </p:tav>
                                      </p:tavLst>
                                    </p:anim>
                                    <p:anim calcmode="lin" valueType="num">
                                      <p:cBhvr>
                                        <p:cTn id="8" dur="2000" fill="hold"/>
                                        <p:tgtEl>
                                          <p:spTgt spid="33903"/>
                                        </p:tgtEl>
                                        <p:attrNameLst>
                                          <p:attrName>ppt_h</p:attrName>
                                        </p:attrNameLst>
                                      </p:cBhvr>
                                      <p:tavLst>
                                        <p:tav tm="0">
                                          <p:val>
                                            <p:fltVal val="0"/>
                                          </p:val>
                                        </p:tav>
                                        <p:tav tm="100000">
                                          <p:val>
                                            <p:strVal val="#ppt_h"/>
                                          </p:val>
                                        </p:tav>
                                      </p:tavLst>
                                    </p:anim>
                                    <p:anim calcmode="lin" valueType="num">
                                      <p:cBhvr>
                                        <p:cTn id="9" dur="2000" fill="hold"/>
                                        <p:tgtEl>
                                          <p:spTgt spid="33903"/>
                                        </p:tgtEl>
                                        <p:attrNameLst>
                                          <p:attrName>style.rotation</p:attrName>
                                        </p:attrNameLst>
                                      </p:cBhvr>
                                      <p:tavLst>
                                        <p:tav tm="0">
                                          <p:val>
                                            <p:fltVal val="90"/>
                                          </p:val>
                                        </p:tav>
                                        <p:tav tm="100000">
                                          <p:val>
                                            <p:fltVal val="0"/>
                                          </p:val>
                                        </p:tav>
                                      </p:tavLst>
                                    </p:anim>
                                    <p:animEffect transition="in" filter="fade">
                                      <p:cBhvr>
                                        <p:cTn id="10" dur="2000"/>
                                        <p:tgtEl>
                                          <p:spTgt spid="33903"/>
                                        </p:tgtEl>
                                      </p:cBhvr>
                                    </p:animEffect>
                                  </p:childTnLst>
                                </p:cTn>
                              </p:par>
                            </p:childTnLst>
                          </p:cTn>
                        </p:par>
                        <p:par>
                          <p:cTn id="11" fill="hold">
                            <p:stCondLst>
                              <p:cond delay="2000"/>
                            </p:stCondLst>
                            <p:childTnLst>
                              <p:par>
                                <p:cTn id="12" presetID="19" presetClass="entr" presetSubtype="10" fill="hold" grpId="0" nodeType="afterEffect">
                                  <p:stCondLst>
                                    <p:cond delay="0"/>
                                  </p:stCondLst>
                                  <p:childTnLst>
                                    <p:set>
                                      <p:cBhvr>
                                        <p:cTn id="13" dur="1" fill="hold">
                                          <p:stCondLst>
                                            <p:cond delay="0"/>
                                          </p:stCondLst>
                                        </p:cTn>
                                        <p:tgtEl>
                                          <p:spTgt spid="33911"/>
                                        </p:tgtEl>
                                        <p:attrNameLst>
                                          <p:attrName>style.visibility</p:attrName>
                                        </p:attrNameLst>
                                      </p:cBhvr>
                                      <p:to>
                                        <p:strVal val="visible"/>
                                      </p:to>
                                    </p:set>
                                    <p:anim calcmode="lin" valueType="num">
                                      <p:cBhvr>
                                        <p:cTn id="14" dur="5000" fill="hold"/>
                                        <p:tgtEl>
                                          <p:spTgt spid="33911"/>
                                        </p:tgtEl>
                                        <p:attrNameLst>
                                          <p:attrName>ppt_w</p:attrName>
                                        </p:attrNameLst>
                                      </p:cBhvr>
                                      <p:tavLst>
                                        <p:tav tm="0" fmla="#ppt_w*sin(2.5*pi*$)">
                                          <p:val>
                                            <p:fltVal val="0"/>
                                          </p:val>
                                        </p:tav>
                                        <p:tav tm="100000">
                                          <p:val>
                                            <p:fltVal val="1"/>
                                          </p:val>
                                        </p:tav>
                                      </p:tavLst>
                                    </p:anim>
                                    <p:anim calcmode="lin" valueType="num">
                                      <p:cBhvr>
                                        <p:cTn id="15" dur="5000" fill="hold"/>
                                        <p:tgtEl>
                                          <p:spTgt spid="339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i="1" dirty="0" smtClean="0">
                <a:solidFill>
                  <a:schemeClr val="accent5"/>
                </a:solidFill>
              </a:rPr>
              <a:t>Students will be aware of</a:t>
            </a:r>
            <a:br>
              <a:rPr lang="en-GB" b="1" i="1" dirty="0" smtClean="0">
                <a:solidFill>
                  <a:schemeClr val="accent5"/>
                </a:solidFill>
              </a:rPr>
            </a:br>
            <a:endParaRPr lang="en-US" dirty="0"/>
          </a:p>
        </p:txBody>
      </p:sp>
      <p:sp>
        <p:nvSpPr>
          <p:cNvPr id="3" name="Content Placeholder 2"/>
          <p:cNvSpPr>
            <a:spLocks noGrp="1"/>
          </p:cNvSpPr>
          <p:nvPr>
            <p:ph idx="1"/>
          </p:nvPr>
        </p:nvSpPr>
        <p:spPr>
          <a:xfrm>
            <a:off x="1257300" y="1556792"/>
            <a:ext cx="7772400" cy="4539208"/>
          </a:xfrm>
        </p:spPr>
        <p:txBody>
          <a:bodyPr/>
          <a:lstStyle/>
          <a:p>
            <a:pPr marL="0" indent="0">
              <a:buNone/>
            </a:pPr>
            <a:endParaRPr lang="en-GB" i="1" dirty="0" smtClean="0">
              <a:solidFill>
                <a:schemeClr val="accent5"/>
              </a:solidFill>
            </a:endParaRPr>
          </a:p>
          <a:p>
            <a:r>
              <a:rPr lang="en-GB" i="1" dirty="0" smtClean="0">
                <a:solidFill>
                  <a:schemeClr val="accent5"/>
                </a:solidFill>
              </a:rPr>
              <a:t>Common  general complications of </a:t>
            </a:r>
            <a:r>
              <a:rPr lang="en-GB" i="1" dirty="0" smtClean="0">
                <a:solidFill>
                  <a:schemeClr val="accent5"/>
                </a:solidFill>
              </a:rPr>
              <a:t>surgery </a:t>
            </a:r>
            <a:r>
              <a:rPr lang="en-GB" i="1" dirty="0" smtClean="0">
                <a:solidFill>
                  <a:srgbClr val="FF0000"/>
                </a:solidFill>
              </a:rPr>
              <a:t>(the immediate and the late ones)</a:t>
            </a:r>
            <a:endParaRPr lang="en-GB" i="1" dirty="0" smtClean="0">
              <a:solidFill>
                <a:schemeClr val="accent5"/>
              </a:solidFill>
            </a:endParaRPr>
          </a:p>
          <a:p>
            <a:r>
              <a:rPr lang="en-GB" i="1" dirty="0" smtClean="0">
                <a:solidFill>
                  <a:schemeClr val="accent5"/>
                </a:solidFill>
              </a:rPr>
              <a:t>How to diagnose and </a:t>
            </a:r>
            <a:r>
              <a:rPr lang="en-GB" i="1" dirty="0" smtClean="0">
                <a:solidFill>
                  <a:schemeClr val="accent5"/>
                </a:solidFill>
              </a:rPr>
              <a:t>manage </a:t>
            </a:r>
            <a:r>
              <a:rPr lang="en-GB" i="1" dirty="0" smtClean="0">
                <a:solidFill>
                  <a:srgbClr val="FF0000"/>
                </a:solidFill>
              </a:rPr>
              <a:t>(once diagnosis is made you have to manage immediately) </a:t>
            </a:r>
            <a:endParaRPr lang="en-GB" i="1" dirty="0" smtClean="0">
              <a:solidFill>
                <a:schemeClr val="accent5"/>
              </a:solidFill>
            </a:endParaRPr>
          </a:p>
          <a:p>
            <a:r>
              <a:rPr lang="en-GB" i="1" dirty="0" smtClean="0">
                <a:solidFill>
                  <a:schemeClr val="accent5"/>
                </a:solidFill>
              </a:rPr>
              <a:t>Impact of complications on the outcome of </a:t>
            </a:r>
            <a:r>
              <a:rPr lang="en-GB" i="1" dirty="0" smtClean="0">
                <a:solidFill>
                  <a:schemeClr val="accent5"/>
                </a:solidFill>
              </a:rPr>
              <a:t>surgery </a:t>
            </a:r>
            <a:r>
              <a:rPr lang="en-GB" i="1" dirty="0" smtClean="0">
                <a:solidFill>
                  <a:srgbClr val="FF0000"/>
                </a:solidFill>
              </a:rPr>
              <a:t>(did the complication affect your surgery)</a:t>
            </a:r>
            <a:endParaRPr lang="en-GB" i="1" dirty="0" smtClean="0">
              <a:solidFill>
                <a:schemeClr val="accent5"/>
              </a:solidFill>
            </a:endParaRPr>
          </a:p>
          <a:p>
            <a:pPr marL="0" indent="0">
              <a:buNone/>
            </a:pPr>
            <a:r>
              <a:rPr lang="en-GB" i="1" dirty="0" smtClean="0">
                <a:solidFill>
                  <a:schemeClr val="accent5"/>
                </a:solidFill>
              </a:rPr>
              <a:t> </a:t>
            </a:r>
          </a:p>
          <a:p>
            <a:endParaRPr lang="en-US"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i="1" dirty="0" smtClean="0">
                <a:solidFill>
                  <a:srgbClr val="FFFF00"/>
                </a:solidFill>
              </a:rPr>
              <a:t>Reducing  the risks of </a:t>
            </a:r>
            <a:r>
              <a:rPr lang="en-GB" sz="3600" i="1" dirty="0" smtClean="0">
                <a:solidFill>
                  <a:srgbClr val="FFFF00"/>
                </a:solidFill>
              </a:rPr>
              <a:t>complication </a:t>
            </a:r>
            <a:r>
              <a:rPr lang="en-GB" sz="3600" i="1" dirty="0" smtClean="0">
                <a:solidFill>
                  <a:srgbClr val="FF0000"/>
                </a:solidFill>
              </a:rPr>
              <a:t>(</a:t>
            </a:r>
            <a:r>
              <a:rPr lang="en-GB" sz="3600" i="1" dirty="0" err="1" smtClean="0">
                <a:solidFill>
                  <a:srgbClr val="FF0000"/>
                </a:solidFill>
              </a:rPr>
              <a:t>i.e</a:t>
            </a:r>
            <a:r>
              <a:rPr lang="en-GB" sz="3600" i="1" dirty="0" smtClean="0">
                <a:solidFill>
                  <a:srgbClr val="FF0000"/>
                </a:solidFill>
              </a:rPr>
              <a:t> asses risk factors before surgery)</a:t>
            </a:r>
            <a:endParaRPr lang="en-US" sz="3600" dirty="0"/>
          </a:p>
        </p:txBody>
      </p:sp>
      <p:sp>
        <p:nvSpPr>
          <p:cNvPr id="3" name="Content Placeholder 2"/>
          <p:cNvSpPr>
            <a:spLocks noGrp="1"/>
          </p:cNvSpPr>
          <p:nvPr>
            <p:ph idx="1"/>
          </p:nvPr>
        </p:nvSpPr>
        <p:spPr/>
        <p:txBody>
          <a:bodyPr/>
          <a:lstStyle/>
          <a:p>
            <a:r>
              <a:rPr lang="en-GB" i="1" dirty="0" smtClean="0">
                <a:solidFill>
                  <a:schemeClr val="accent5"/>
                </a:solidFill>
              </a:rPr>
              <a:t>Good pre-operative </a:t>
            </a:r>
            <a:r>
              <a:rPr lang="en-GB" i="1" dirty="0" smtClean="0">
                <a:solidFill>
                  <a:schemeClr val="accent5"/>
                </a:solidFill>
              </a:rPr>
              <a:t>evaluation (</a:t>
            </a:r>
            <a:r>
              <a:rPr lang="en-GB" i="1" dirty="0" smtClean="0">
                <a:solidFill>
                  <a:srgbClr val="FF0000"/>
                </a:solidFill>
              </a:rPr>
              <a:t>this happens in OPD, ER, when they are in the floor and take history, examination and proper lab evaluation. </a:t>
            </a:r>
            <a:r>
              <a:rPr lang="en-US" i="1" dirty="0" smtClean="0">
                <a:solidFill>
                  <a:srgbClr val="FF0000"/>
                </a:solidFill>
              </a:rPr>
              <a:t>And</a:t>
            </a:r>
            <a:r>
              <a:rPr lang="en-GB" i="1" dirty="0" smtClean="0">
                <a:solidFill>
                  <a:srgbClr val="FF0000"/>
                </a:solidFill>
              </a:rPr>
              <a:t> treat any factors that will cause complication.</a:t>
            </a:r>
            <a:endParaRPr lang="en-GB" i="1" dirty="0" smtClean="0">
              <a:solidFill>
                <a:schemeClr val="accent5"/>
              </a:solidFill>
            </a:endParaRPr>
          </a:p>
          <a:p>
            <a:r>
              <a:rPr lang="en-GB" i="1" dirty="0" smtClean="0">
                <a:solidFill>
                  <a:schemeClr val="accent5"/>
                </a:solidFill>
              </a:rPr>
              <a:t>Optimizing the general condition of patients</a:t>
            </a:r>
          </a:p>
          <a:p>
            <a:pPr marL="0" indent="0">
              <a:buNone/>
            </a:pPr>
            <a:r>
              <a:rPr lang="en-GB" i="1" dirty="0" smtClean="0">
                <a:solidFill>
                  <a:schemeClr val="accent5"/>
                </a:solidFill>
              </a:rPr>
              <a:t>         Medical </a:t>
            </a:r>
            <a:r>
              <a:rPr lang="en-GB" i="1" dirty="0" smtClean="0">
                <a:solidFill>
                  <a:schemeClr val="accent5"/>
                </a:solidFill>
              </a:rPr>
              <a:t>issues </a:t>
            </a:r>
            <a:r>
              <a:rPr lang="en-GB" i="1" dirty="0" smtClean="0">
                <a:solidFill>
                  <a:srgbClr val="FF0000"/>
                </a:solidFill>
              </a:rPr>
              <a:t>(cardiac or respiratory)</a:t>
            </a:r>
            <a:endParaRPr lang="en-GB" i="1" dirty="0" smtClean="0">
              <a:solidFill>
                <a:schemeClr val="accent5"/>
              </a:solidFill>
            </a:endParaRPr>
          </a:p>
          <a:p>
            <a:pPr marL="0" indent="0">
              <a:buNone/>
            </a:pPr>
            <a:r>
              <a:rPr lang="en-GB" i="1" dirty="0" smtClean="0">
                <a:solidFill>
                  <a:schemeClr val="accent5"/>
                </a:solidFill>
              </a:rPr>
              <a:t>         </a:t>
            </a:r>
            <a:endParaRPr lang="en-US" dirty="0"/>
          </a:p>
        </p:txBody>
      </p:sp>
    </p:spTree>
  </p:cSld>
  <p:clrMapOvr>
    <a:masterClrMapping/>
  </p:clrMapOvr>
  <p:transition xmlns:p14="http://schemas.microsoft.com/office/powerpoint/2010/main" spd="med">
    <p:cover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GB" i="1" dirty="0">
                <a:solidFill>
                  <a:schemeClr val="accent5"/>
                </a:solidFill>
              </a:rPr>
              <a:t>Nutritional issues (malnutrition, obesity</a:t>
            </a:r>
            <a:r>
              <a:rPr lang="en-GB" i="1" dirty="0" smtClean="0">
                <a:solidFill>
                  <a:schemeClr val="accent5"/>
                </a:solidFill>
              </a:rPr>
              <a:t>). </a:t>
            </a:r>
            <a:r>
              <a:rPr lang="en-US" i="1" dirty="0" smtClean="0">
                <a:solidFill>
                  <a:srgbClr val="FF0000"/>
                </a:solidFill>
              </a:rPr>
              <a:t>I</a:t>
            </a:r>
            <a:r>
              <a:rPr lang="en-GB" i="1" dirty="0" smtClean="0">
                <a:solidFill>
                  <a:srgbClr val="FF0000"/>
                </a:solidFill>
              </a:rPr>
              <a:t>f the patient is malnourished and is not in an emergency surgery setting optimize his nutrition before surgery; if its an emergency case then do the surgery. </a:t>
            </a:r>
            <a:r>
              <a:rPr lang="en-US" i="1" dirty="0" smtClean="0">
                <a:solidFill>
                  <a:srgbClr val="FF0000"/>
                </a:solidFill>
              </a:rPr>
              <a:t>O</a:t>
            </a:r>
            <a:r>
              <a:rPr lang="en-GB" i="1" dirty="0" err="1" smtClean="0">
                <a:solidFill>
                  <a:srgbClr val="FF0000"/>
                </a:solidFill>
              </a:rPr>
              <a:t>bese</a:t>
            </a:r>
            <a:r>
              <a:rPr lang="en-GB" i="1" dirty="0" smtClean="0">
                <a:solidFill>
                  <a:srgbClr val="FF0000"/>
                </a:solidFill>
              </a:rPr>
              <a:t> patients have a</a:t>
            </a:r>
            <a:r>
              <a:rPr lang="en-US" i="1" dirty="0" smtClean="0">
                <a:solidFill>
                  <a:srgbClr val="FF0000"/>
                </a:solidFill>
              </a:rPr>
              <a:t> </a:t>
            </a:r>
            <a:r>
              <a:rPr lang="en-GB" i="1" dirty="0" smtClean="0">
                <a:solidFill>
                  <a:srgbClr val="FF0000"/>
                </a:solidFill>
              </a:rPr>
              <a:t>lot of complications. </a:t>
            </a:r>
            <a:endParaRPr lang="en-GB" i="1" dirty="0">
              <a:solidFill>
                <a:schemeClr val="accent5"/>
              </a:solidFill>
            </a:endParaRPr>
          </a:p>
          <a:p>
            <a:r>
              <a:rPr lang="en-GB" i="1" dirty="0">
                <a:solidFill>
                  <a:schemeClr val="accent5"/>
                </a:solidFill>
              </a:rPr>
              <a:t>Minimizing preoperative hospital </a:t>
            </a:r>
            <a:r>
              <a:rPr lang="en-GB" i="1" dirty="0" smtClean="0">
                <a:solidFill>
                  <a:schemeClr val="accent5"/>
                </a:solidFill>
              </a:rPr>
              <a:t>stay</a:t>
            </a:r>
            <a:r>
              <a:rPr lang="en-GB" i="1" dirty="0" smtClean="0">
                <a:solidFill>
                  <a:srgbClr val="FF0000"/>
                </a:solidFill>
              </a:rPr>
              <a:t> (to avoid DVT, hospital acquired infections)</a:t>
            </a:r>
            <a:endParaRPr lang="en-GB" i="1" dirty="0">
              <a:solidFill>
                <a:schemeClr val="accent5"/>
              </a:solidFill>
            </a:endParaRPr>
          </a:p>
          <a:p>
            <a:endParaRPr lang="en-US" dirty="0"/>
          </a:p>
        </p:txBody>
      </p:sp>
    </p:spTree>
    <p:extLst>
      <p:ext uri="{BB962C8B-B14F-4D97-AF65-F5344CB8AC3E}">
        <p14:creationId xmlns:p14="http://schemas.microsoft.com/office/powerpoint/2010/main" val="4207503466"/>
      </p:ext>
    </p:extLst>
  </p:cSld>
  <p:clrMapOvr>
    <a:masterClrMapping/>
  </p:clrMapOvr>
  <p:transition xmlns:p14="http://schemas.microsoft.com/office/powerpoint/2010/main" spd="med">
    <p:cover dir="r"/>
  </p:transition>
</p:sld>
</file>

<file path=ppt/theme/theme1.xml><?xml version="1.0" encoding="utf-8"?>
<a:theme xmlns:a="http://schemas.openxmlformats.org/drawingml/2006/main" name="Sandstone">
  <a:themeElements>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fontScheme name="Sandston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cs typeface="Times New Roman" pitchFamily="18" charset="0"/>
          </a:defRPr>
        </a:defPPr>
      </a:lstStyle>
    </a:lnDef>
  </a:objectDefaults>
  <a:extraClrSchemeLst>
    <a:extraClrScheme>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2">
        <a:dk1>
          <a:srgbClr val="333333"/>
        </a:dk1>
        <a:lt1>
          <a:srgbClr val="BDB9BF"/>
        </a:lt1>
        <a:dk2>
          <a:srgbClr val="000000"/>
        </a:dk2>
        <a:lt2>
          <a:srgbClr val="333329"/>
        </a:lt2>
        <a:accent1>
          <a:srgbClr val="F4F3D9"/>
        </a:accent1>
        <a:accent2>
          <a:srgbClr val="E09142"/>
        </a:accent2>
        <a:accent3>
          <a:srgbClr val="DBD9DC"/>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3">
        <a:dk1>
          <a:srgbClr val="3D3D3D"/>
        </a:dk1>
        <a:lt1>
          <a:srgbClr val="EAEAEA"/>
        </a:lt1>
        <a:dk2>
          <a:srgbClr val="000000"/>
        </a:dk2>
        <a:lt2>
          <a:srgbClr val="333333"/>
        </a:lt2>
        <a:accent1>
          <a:srgbClr val="FFFFFF"/>
        </a:accent1>
        <a:accent2>
          <a:srgbClr val="969696"/>
        </a:accent2>
        <a:accent3>
          <a:srgbClr val="F3F3F3"/>
        </a:accent3>
        <a:accent4>
          <a:srgbClr val="333333"/>
        </a:accent4>
        <a:accent5>
          <a:srgbClr val="FFFFFF"/>
        </a:accent5>
        <a:accent6>
          <a:srgbClr val="878787"/>
        </a:accent6>
        <a:hlink>
          <a:srgbClr val="4D4D4D"/>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Designs\Sandstone.pot</Template>
  <TotalTime>1559</TotalTime>
  <Words>2888</Words>
  <Application>Microsoft Macintosh PowerPoint</Application>
  <PresentationFormat>On-screen Show (4:3)</PresentationFormat>
  <Paragraphs>402</Paragraphs>
  <Slides>61</Slides>
  <Notes>5</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Sandstone</vt:lpstr>
      <vt:lpstr>PowerPoint Presentation</vt:lpstr>
      <vt:lpstr>PowerPoint Presentation</vt:lpstr>
      <vt:lpstr>lecturer</vt:lpstr>
      <vt:lpstr> References/ Books</vt:lpstr>
      <vt:lpstr>Overview</vt:lpstr>
      <vt:lpstr>PowerPoint Presentation</vt:lpstr>
      <vt:lpstr>Students will be aware of </vt:lpstr>
      <vt:lpstr>Reducing  the risks of complication (i.e asses risk factors before surgery)</vt:lpstr>
      <vt:lpstr>PowerPoint Presentation</vt:lpstr>
      <vt:lpstr>PowerPoint Presentation</vt:lpstr>
      <vt:lpstr>General complications</vt:lpstr>
      <vt:lpstr>PowerPoint Presentation</vt:lpstr>
      <vt:lpstr>Overview</vt:lpstr>
      <vt:lpstr>MONITORING IN RECOVERY ROOM </vt:lpstr>
      <vt:lpstr>IN RECOVERY ROOM </vt:lpstr>
      <vt:lpstr>PowerPoint Presentation</vt:lpstr>
      <vt:lpstr>Complications developing in recovery room</vt:lpstr>
      <vt:lpstr>Discharge from the theatre and post anesthetic recovery (before going to the ward )</vt:lpstr>
      <vt:lpstr>First Postoperative Assessment</vt:lpstr>
      <vt:lpstr>PowerPoint Presentation</vt:lpstr>
      <vt:lpstr>Check list for 1st postoperative assessment </vt:lpstr>
      <vt:lpstr>Check list for 1st postoperative assessment </vt:lpstr>
      <vt:lpstr>Check list for 1st postoperative assessment </vt:lpstr>
      <vt:lpstr>Check list for 1st postoperative assessment </vt:lpstr>
      <vt:lpstr>Post op Surgical Complications (immediate and late)  Must consider morbidity in this case specially in day case surgeries. Example  hernia day case with complication (such as hypotension or bleeding) seen in  post op round before discharge. In this case patients cannot be discharged and will be admitted and managed appropriately) </vt:lpstr>
      <vt:lpstr>PowerPoint Presentation</vt:lpstr>
      <vt:lpstr>PowerPoint Presentation</vt:lpstr>
      <vt:lpstr>PowerPoint Presentation</vt:lpstr>
      <vt:lpstr>PowerPoint Presentation</vt:lpstr>
      <vt:lpstr> </vt:lpstr>
      <vt:lpstr>General risk factors</vt:lpstr>
      <vt:lpstr>PowerPoint Presentation</vt:lpstr>
      <vt:lpstr>Anesthesia risk factors</vt:lpstr>
      <vt:lpstr>PowerPoint Presentation</vt:lpstr>
      <vt:lpstr>PowerPoint Presentation</vt:lpstr>
      <vt:lpstr>PowerPoint Presentation</vt:lpstr>
      <vt:lpstr>PowerPoint Presentation</vt:lpstr>
      <vt:lpstr>PowerPoint Presentation</vt:lpstr>
      <vt:lpstr>(A) LOCAL ANESTHESIA: </vt:lpstr>
      <vt:lpstr>(B) SPINAL, EPIDURAL &amp; CAUDAL              ANESTESIA: </vt:lpstr>
      <vt:lpstr>(C) GENERAL ANESTESIA: </vt:lpstr>
      <vt:lpstr>PowerPoint Presentation</vt:lpstr>
      <vt:lpstr>Postoperative Surgical Complications: </vt:lpstr>
      <vt:lpstr>2. Hypothermia; very dangerous</vt:lpstr>
      <vt:lpstr>3. Postoperative Fever</vt:lpstr>
      <vt:lpstr>4. Wound</vt:lpstr>
      <vt:lpstr>PowerPoint Presentation</vt:lpstr>
      <vt:lpstr>PowerPoint Presentation</vt:lpstr>
      <vt:lpstr>PowerPoint Presentation</vt:lpstr>
      <vt:lpstr>5. Cardiovascular</vt:lpstr>
      <vt:lpstr>6. Respiratory Complications most dangerous complication</vt:lpstr>
      <vt:lpstr>PowerPoint Presentation</vt:lpstr>
      <vt:lpstr>7. Cerebral </vt:lpstr>
      <vt:lpstr>8. Urinary </vt:lpstr>
      <vt:lpstr>9. Gastrointestinal Complications common in open technique</vt:lpstr>
      <vt:lpstr>PowerPoint Presentation</vt:lpstr>
      <vt:lpstr>Anastomotic leak</vt:lpstr>
      <vt:lpstr>Enterocutaneous Fistula in IBD </vt:lpstr>
      <vt:lpstr>10. Neurologic</vt:lpstr>
      <vt:lpstr>PowerPoint Presentation</vt:lpstr>
      <vt:lpstr>PowerPoint Presentation</vt:lpstr>
    </vt:vector>
  </TitlesOfParts>
  <Company>Zaharan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Reena</dc:creator>
  <cp:lastModifiedBy>Arwa Elbaage</cp:lastModifiedBy>
  <cp:revision>288</cp:revision>
  <dcterms:created xsi:type="dcterms:W3CDTF">2003-08-28T05:31:34Z</dcterms:created>
  <dcterms:modified xsi:type="dcterms:W3CDTF">2012-12-28T16:13:55Z</dcterms:modified>
</cp:coreProperties>
</file>