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slides/slide64.xml" ContentType="application/vnd.openxmlformats-officedocument.presentationml.slide+xml"/>
  <Override PartName="/ppt/viewProps.xml" ContentType="application/vnd.openxmlformats-officedocument.presentationml.viewProps+xml"/>
  <Override PartName="/ppt/slides/slide47.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5DD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p:restoredLeft sz="15620"/>
    <p:restoredTop sz="94660"/>
  </p:normalViewPr>
  <p:slideViewPr>
    <p:cSldViewPr snapToObjects="1">
      <p:cViewPr varScale="1">
        <p:scale>
          <a:sx n="95" d="100"/>
          <a:sy n="95" d="100"/>
        </p:scale>
        <p:origin x="-7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8B48A5-53FE-E540-985C-12A881E52220}" type="datetimeFigureOut">
              <a:rPr lang="en-US" smtClean="0"/>
              <a:t>12/28/12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6C3-D27E-E645-B80A-E6895C6E274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B48A5-53FE-E540-985C-12A881E52220}" type="datetimeFigureOut">
              <a:rPr lang="en-US" smtClean="0"/>
              <a:t>12/28/12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6C3-D27E-E645-B80A-E6895C6E27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B48A5-53FE-E540-985C-12A881E52220}" type="datetimeFigureOut">
              <a:rPr lang="en-US" smtClean="0"/>
              <a:t>12/28/12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6C3-D27E-E645-B80A-E6895C6E274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B48A5-53FE-E540-985C-12A881E52220}" type="datetimeFigureOut">
              <a:rPr lang="en-US" smtClean="0"/>
              <a:t>12/28/12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6C3-D27E-E645-B80A-E6895C6E274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8B48A5-53FE-E540-985C-12A881E52220}" type="datetimeFigureOut">
              <a:rPr lang="en-US" smtClean="0"/>
              <a:t>12/28/12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6C3-D27E-E645-B80A-E6895C6E274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8B48A5-53FE-E540-985C-12A881E52220}" type="datetimeFigureOut">
              <a:rPr lang="en-US" smtClean="0"/>
              <a:t>12/28/12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6C3-D27E-E645-B80A-E6895C6E274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8B48A5-53FE-E540-985C-12A881E52220}" type="datetimeFigureOut">
              <a:rPr lang="en-US" smtClean="0"/>
              <a:t>12/28/12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B586C3-D27E-E645-B80A-E6895C6E274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8B48A5-53FE-E540-985C-12A881E52220}" type="datetimeFigureOut">
              <a:rPr lang="en-US" smtClean="0"/>
              <a:t>12/28/12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586C3-D27E-E645-B80A-E6895C6E27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B48A5-53FE-E540-985C-12A881E52220}" type="datetimeFigureOut">
              <a:rPr lang="en-US" smtClean="0"/>
              <a:t>12/28/12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B586C3-D27E-E645-B80A-E6895C6E27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B48A5-53FE-E540-985C-12A881E52220}" type="datetimeFigureOut">
              <a:rPr lang="en-US" smtClean="0"/>
              <a:t>12/28/12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6C3-D27E-E645-B80A-E6895C6E274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B48A5-53FE-E540-985C-12A881E52220}" type="datetimeFigureOut">
              <a:rPr lang="en-US" smtClean="0"/>
              <a:t>12/28/12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6C3-D27E-E645-B80A-E6895C6E274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B48A5-53FE-E540-985C-12A881E52220}" type="datetimeFigureOut">
              <a:rPr lang="en-US" smtClean="0"/>
              <a:t>12/28/12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586C3-D27E-E645-B80A-E6895C6E274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4" name="Rectangle 4"/>
          <p:cNvSpPr>
            <a:spLocks noGrp="1" noChangeArrowheads="1"/>
          </p:cNvSpPr>
          <p:nvPr>
            <p:ph type="ctr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sz="6600">
                <a:latin typeface="+mj-lt"/>
                <a:ea typeface="+mj-ea"/>
                <a:cs typeface="+mj-cs"/>
              </a:rPr>
              <a:t>Surgical Infections</a:t>
            </a:r>
          </a:p>
        </p:txBody>
      </p:sp>
      <p:sp>
        <p:nvSpPr>
          <p:cNvPr id="15362" name="Rectangle 5"/>
          <p:cNvSpPr>
            <a:spLocks noGrp="1" noChangeArrowheads="1"/>
          </p:cNvSpPr>
          <p:nvPr>
            <p:ph type="subTitle" idx="1"/>
          </p:nvPr>
        </p:nvSpPr>
        <p:spPr>
          <a:xfrm>
            <a:off x="685800" y="3611563"/>
            <a:ext cx="7772400" cy="1200150"/>
          </a:xfrm>
        </p:spPr>
        <p:txBody>
          <a:bodyPr/>
          <a:lstStyle/>
          <a:p>
            <a:pPr marR="0" eaLnBrk="1" hangingPunct="1"/>
            <a:r>
              <a:rPr lang="en-US" sz="4800">
                <a:solidFill>
                  <a:schemeClr val="hlink"/>
                </a:solidFill>
                <a:ea typeface="ＭＳ Ｐゴシック" charset="-128"/>
              </a:rPr>
              <a:t>Dr.Mohd AlAkeely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3"/>
          <p:cNvSpPr>
            <a:spLocks noGrp="1" noChangeArrowheads="1"/>
          </p:cNvSpPr>
          <p:nvPr>
            <p:ph idx="1"/>
          </p:nvPr>
        </p:nvSpPr>
        <p:spPr/>
        <p:txBody>
          <a:bodyPr>
            <a:normAutofit fontScale="92500"/>
          </a:bodyPr>
          <a:lstStyle/>
          <a:p>
            <a:pPr marL="609600" indent="-609600" algn="l" rtl="0" eaLnBrk="1" hangingPunct="1">
              <a:buFont typeface="Wingdings" charset="2"/>
              <a:buNone/>
            </a:pPr>
            <a:r>
              <a:rPr lang="en-US">
                <a:ea typeface="ＭＳ Ｐゴシック" charset="-128"/>
              </a:rPr>
              <a:t>1- </a:t>
            </a:r>
            <a:r>
              <a:rPr lang="en-US" sz="4400">
                <a:solidFill>
                  <a:srgbClr val="3366FF"/>
                </a:solidFill>
                <a:ea typeface="ＭＳ Ｐゴシック" charset="-128"/>
              </a:rPr>
              <a:t>cellulitis</a:t>
            </a:r>
            <a:r>
              <a:rPr lang="en-US">
                <a:ea typeface="ＭＳ Ｐゴシック" charset="-128"/>
              </a:rPr>
              <a:t>:</a:t>
            </a:r>
          </a:p>
          <a:p>
            <a:pPr marL="609600" indent="-609600" algn="l" rtl="0" eaLnBrk="1" hangingPunct="1">
              <a:buFont typeface="Wingdings" charset="2"/>
              <a:buNone/>
            </a:pPr>
            <a:r>
              <a:rPr lang="en-US" sz="4800">
                <a:ea typeface="ＭＳ Ｐゴシック" charset="-128"/>
              </a:rPr>
              <a:t>.</a:t>
            </a:r>
            <a:r>
              <a:rPr lang="en-US">
                <a:ea typeface="ＭＳ Ｐゴシック" charset="-128"/>
              </a:rPr>
              <a:t>    Spreading infection of skin &amp; subcutaneous tissue.</a:t>
            </a:r>
            <a:endParaRPr lang="en-US" sz="4800">
              <a:ea typeface="ＭＳ Ｐゴシック" charset="-128"/>
            </a:endParaRPr>
          </a:p>
          <a:p>
            <a:pPr marL="609600" indent="-609600" algn="l" rtl="0" eaLnBrk="1" hangingPunct="1">
              <a:buFontTx/>
              <a:buChar char="•"/>
            </a:pPr>
            <a:r>
              <a:rPr lang="en-US">
                <a:ea typeface="ＭＳ Ｐゴシック" charset="-128"/>
              </a:rPr>
              <a:t>very common . </a:t>
            </a:r>
          </a:p>
          <a:p>
            <a:pPr marL="609600" indent="-609600" algn="l" rtl="0" eaLnBrk="1" hangingPunct="1">
              <a:buFontTx/>
              <a:buChar char="•"/>
            </a:pPr>
            <a:r>
              <a:rPr lang="en-US">
                <a:ea typeface="ＭＳ Ｐゴシック" charset="-128"/>
              </a:rPr>
              <a:t>Caused by streptococcus (mainly ) &amp; staph.</a:t>
            </a:r>
          </a:p>
          <a:p>
            <a:pPr marL="609600" indent="-609600" algn="l" rtl="0" eaLnBrk="1" hangingPunct="1">
              <a:buFontTx/>
              <a:buChar char="•"/>
            </a:pPr>
            <a:r>
              <a:rPr lang="en-US">
                <a:ea typeface="ＭＳ Ｐゴシック" charset="-128"/>
              </a:rPr>
              <a:t>The area affected becomes red ,hot ,indurated</a:t>
            </a:r>
          </a:p>
          <a:p>
            <a:pPr marL="609600" indent="-609600" algn="l" rtl="0" eaLnBrk="1" hangingPunct="1">
              <a:buFontTx/>
              <a:buNone/>
            </a:pPr>
            <a:r>
              <a:rPr lang="en-US">
                <a:ea typeface="ＭＳ Ｐゴシック" charset="-128"/>
              </a:rPr>
              <a:t>      ,tender and painful.</a:t>
            </a:r>
          </a:p>
        </p:txBody>
      </p:sp>
      <p:sp>
        <p:nvSpPr>
          <p:cNvPr id="83970" name="Rectangle 2"/>
          <p:cNvSpPr>
            <a:spLocks noGrp="1" noChangeArrowheads="1"/>
          </p:cNvSpPr>
          <p:nvPr>
            <p:ph type="title"/>
          </p:nvPr>
        </p:nvSpPr>
        <p:spPr/>
        <p:txBody>
          <a:bodyPr>
            <a:normAutofit fontScale="90000"/>
            <a:scene3d>
              <a:camera prst="orthographicFront"/>
              <a:lightRig rig="soft" dir="t"/>
            </a:scene3d>
            <a:sp3d prstMaterial="softEdge">
              <a:bevelT w="25400" h="25400"/>
            </a:sp3d>
          </a:bodyPr>
          <a:lstStyle/>
          <a:p>
            <a:pPr eaLnBrk="1" fontAlgn="auto" hangingPunct="1">
              <a:spcAft>
                <a:spcPts val="0"/>
              </a:spcAft>
              <a:defRPr/>
            </a:pPr>
            <a:r>
              <a:rPr lang="en-US" dirty="0" smtClean="0">
                <a:latin typeface="+mj-lt"/>
                <a:ea typeface="+mj-ea"/>
                <a:cs typeface="+mj-cs"/>
              </a:rPr>
              <a:t>Common community acquired  </a:t>
            </a:r>
            <a:r>
              <a:rPr lang="en-US" dirty="0">
                <a:latin typeface="+mj-lt"/>
                <a:ea typeface="+mj-ea"/>
                <a:cs typeface="+mj-cs"/>
              </a:rPr>
              <a:t>surgical infections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3"/>
          <p:cNvSpPr>
            <a:spLocks noGrp="1" noChangeArrowheads="1"/>
          </p:cNvSpPr>
          <p:nvPr>
            <p:ph idx="1"/>
          </p:nvPr>
        </p:nvSpPr>
        <p:spPr/>
        <p:txBody>
          <a:bodyPr/>
          <a:lstStyle/>
          <a:p>
            <a:pPr eaLnBrk="1" hangingPunct="1"/>
            <a:endParaRPr lang="en-US">
              <a:ea typeface="ＭＳ Ｐゴシック" charset="-128"/>
            </a:endParaRPr>
          </a:p>
        </p:txBody>
      </p:sp>
      <p:sp>
        <p:nvSpPr>
          <p:cNvPr id="117762" name="Rectangle 2"/>
          <p:cNvSpPr>
            <a:spLocks noGrp="1" noChangeArrowheads="1"/>
          </p:cNvSpPr>
          <p:nvPr>
            <p:ph type="title"/>
          </p:nvPr>
        </p:nvSpPr>
        <p:spPr/>
        <p:txBody>
          <a:bodyPr/>
          <a:lstStyle/>
          <a:p>
            <a:pPr eaLnBrk="1" hangingPunct="1"/>
            <a:endParaRPr lang="en-US">
              <a:effectLst>
                <a:outerShdw blurRad="38100" dist="38100" dir="2700000" algn="tl">
                  <a:srgbClr val="DDDDDD"/>
                </a:outerShdw>
              </a:effectLst>
              <a:ea typeface="ＭＳ Ｐゴシック" charset="-128"/>
            </a:endParaRPr>
          </a:p>
        </p:txBody>
      </p:sp>
      <p:pic>
        <p:nvPicPr>
          <p:cNvPr id="25603" name="Picture 4" descr="Cellulitis-_2-48"/>
          <p:cNvPicPr>
            <a:picLocks noChangeAspect="1" noChangeArrowheads="1"/>
          </p:cNvPicPr>
          <p:nvPr/>
        </p:nvPicPr>
        <p:blipFill>
          <a:blip r:embed="rId2"/>
          <a:srcRect/>
          <a:stretch>
            <a:fillRect/>
          </a:stretch>
        </p:blipFill>
        <p:spPr bwMode="auto">
          <a:xfrm>
            <a:off x="2771775" y="981075"/>
            <a:ext cx="3395663" cy="5233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3"/>
          <p:cNvSpPr>
            <a:spLocks noGrp="1" noChangeArrowheads="1"/>
          </p:cNvSpPr>
          <p:nvPr>
            <p:ph idx="1"/>
          </p:nvPr>
        </p:nvSpPr>
        <p:spPr/>
        <p:txBody>
          <a:bodyPr>
            <a:normAutofit fontScale="92500" lnSpcReduction="10000"/>
          </a:bodyPr>
          <a:lstStyle/>
          <a:p>
            <a:pPr algn="l" rtl="0" eaLnBrk="1" hangingPunct="1">
              <a:buFont typeface="Wingdings" charset="2"/>
              <a:buNone/>
            </a:pPr>
            <a:r>
              <a:rPr lang="en-US" sz="4400">
                <a:ea typeface="ＭＳ Ｐゴシック" charset="-128"/>
              </a:rPr>
              <a:t>Treatment</a:t>
            </a:r>
            <a:r>
              <a:rPr lang="en-US">
                <a:ea typeface="ＭＳ Ｐゴシック" charset="-128"/>
              </a:rPr>
              <a:t>:</a:t>
            </a:r>
          </a:p>
          <a:p>
            <a:pPr algn="l" rtl="0" eaLnBrk="1" hangingPunct="1">
              <a:buFontTx/>
              <a:buChar char="•"/>
            </a:pPr>
            <a:r>
              <a:rPr lang="en-US">
                <a:ea typeface="ＭＳ Ｐゴシック" charset="-128"/>
              </a:rPr>
              <a:t>Penicillins (because most commonly caused by strept) (or erythromycin). If small area you give oral AB but if large they need I.V but nevet topical.</a:t>
            </a:r>
          </a:p>
          <a:p>
            <a:pPr algn="l" rtl="0" eaLnBrk="1" hangingPunct="1">
              <a:buFontTx/>
              <a:buChar char="•"/>
            </a:pPr>
            <a:r>
              <a:rPr lang="en-US">
                <a:ea typeface="ＭＳ Ｐゴシック" charset="-128"/>
              </a:rPr>
              <a:t>Rest &amp; elevation of the affected limb (because it most commonly affects the limbs).</a:t>
            </a:r>
          </a:p>
          <a:p>
            <a:pPr algn="l" rtl="0" eaLnBrk="1" hangingPunct="1">
              <a:buFontTx/>
              <a:buChar char="•"/>
            </a:pPr>
            <a:r>
              <a:rPr lang="en-US">
                <a:ea typeface="ＭＳ Ｐゴシック" charset="-128"/>
              </a:rPr>
              <a:t>If treatment was delayed it might progress to abscess which has to be drained.</a:t>
            </a:r>
          </a:p>
        </p:txBody>
      </p:sp>
      <p:sp>
        <p:nvSpPr>
          <p:cNvPr id="87042" name="Rectangle 2"/>
          <p:cNvSpPr>
            <a:spLocks noGrp="1" noChangeArrowheads="1"/>
          </p:cNvSpPr>
          <p:nvPr>
            <p:ph type="title"/>
          </p:nvPr>
        </p:nvSpPr>
        <p:spPr/>
        <p:txBody>
          <a:bodyPr/>
          <a:lstStyle/>
          <a:p>
            <a:pPr eaLnBrk="1" hangingPunct="1"/>
            <a:endParaRPr lang="en-US">
              <a:effectLst>
                <a:outerShdw blurRad="38100" dist="38100" dir="2700000" algn="tl">
                  <a:srgbClr val="DDDDDD"/>
                </a:outerShdw>
              </a:effectLst>
              <a:ea typeface="ＭＳ Ｐゴシック"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3"/>
          <p:cNvSpPr>
            <a:spLocks noGrp="1" noChangeArrowheads="1"/>
          </p:cNvSpPr>
          <p:nvPr>
            <p:ph idx="1"/>
          </p:nvPr>
        </p:nvSpPr>
        <p:spPr/>
        <p:txBody>
          <a:bodyPr>
            <a:normAutofit fontScale="85000" lnSpcReduction="10000"/>
          </a:bodyPr>
          <a:lstStyle/>
          <a:p>
            <a:pPr algn="l" eaLnBrk="1" hangingPunct="1">
              <a:buFont typeface="Wingdings" charset="2"/>
              <a:buNone/>
            </a:pPr>
            <a:r>
              <a:rPr lang="en-US">
                <a:ea typeface="ＭＳ Ｐゴシック" charset="-128"/>
              </a:rPr>
              <a:t>2- </a:t>
            </a:r>
            <a:r>
              <a:rPr lang="en-US" sz="4400">
                <a:solidFill>
                  <a:srgbClr val="3366FF"/>
                </a:solidFill>
                <a:ea typeface="ＭＳ Ｐゴシック" charset="-128"/>
              </a:rPr>
              <a:t>lymphangitis</a:t>
            </a:r>
            <a:r>
              <a:rPr lang="en-US">
                <a:ea typeface="ＭＳ Ｐゴシック" charset="-128"/>
              </a:rPr>
              <a:t>:</a:t>
            </a:r>
          </a:p>
          <a:p>
            <a:pPr algn="l" eaLnBrk="1" hangingPunct="1">
              <a:buFont typeface="Wingdings" charset="2"/>
              <a:buNone/>
            </a:pPr>
            <a:r>
              <a:rPr lang="en-US">
                <a:ea typeface="ＭＳ Ｐゴシック" charset="-128"/>
              </a:rPr>
              <a:t>*Inflammation of lymphatic pathway caused by </a:t>
            </a:r>
          </a:p>
          <a:p>
            <a:pPr algn="l" eaLnBrk="1" hangingPunct="1">
              <a:buFontTx/>
              <a:buNone/>
            </a:pPr>
            <a:r>
              <a:rPr lang="en-US">
                <a:ea typeface="ＭＳ Ｐゴシック" charset="-128"/>
              </a:rPr>
              <a:t>hemolytic streptococci (usually secondary to cellulitis)</a:t>
            </a:r>
          </a:p>
          <a:p>
            <a:pPr algn="l" eaLnBrk="1" hangingPunct="1">
              <a:buFontTx/>
              <a:buNone/>
            </a:pPr>
            <a:r>
              <a:rPr lang="en-US">
                <a:ea typeface="ＭＳ Ｐゴシック" charset="-128"/>
              </a:rPr>
              <a:t>*Appears as red streaks might have blisters on extremities</a:t>
            </a:r>
          </a:p>
          <a:p>
            <a:pPr algn="l" eaLnBrk="1" hangingPunct="1">
              <a:buFontTx/>
              <a:buNone/>
            </a:pPr>
            <a:endParaRPr lang="en-US">
              <a:ea typeface="ＭＳ Ｐゴシック" charset="-128"/>
            </a:endParaRPr>
          </a:p>
          <a:p>
            <a:pPr algn="l" eaLnBrk="1" hangingPunct="1">
              <a:buFontTx/>
              <a:buNone/>
            </a:pPr>
            <a:r>
              <a:rPr lang="en-US">
                <a:ea typeface="ＭＳ Ｐゴシック" charset="-128"/>
              </a:rPr>
              <a:t>*treatment :antibiotics, rest and elevation.</a:t>
            </a:r>
          </a:p>
          <a:p>
            <a:pPr algn="l" eaLnBrk="1" hangingPunct="1">
              <a:buFontTx/>
              <a:buNone/>
            </a:pPr>
            <a:r>
              <a:rPr lang="en-US">
                <a:ea typeface="ＭＳ Ｐゴシック" charset="-128"/>
              </a:rPr>
              <a:t>Note: Erysipelas: it only affects the skin unlike cellulitis, its margins are regular and raised and is commonly seen in elderly patients.  </a:t>
            </a:r>
          </a:p>
          <a:p>
            <a:pPr algn="l" rtl="0" eaLnBrk="1" hangingPunct="1">
              <a:buFontTx/>
              <a:buNone/>
            </a:pPr>
            <a:endParaRPr lang="en-US">
              <a:ea typeface="ＭＳ Ｐゴシック" charset="-128"/>
            </a:endParaRPr>
          </a:p>
        </p:txBody>
      </p:sp>
      <p:sp>
        <p:nvSpPr>
          <p:cNvPr id="84994" name="Rectangle 2"/>
          <p:cNvSpPr>
            <a:spLocks noGrp="1" noChangeArrowheads="1"/>
          </p:cNvSpPr>
          <p:nvPr>
            <p:ph type="title"/>
          </p:nvPr>
        </p:nvSpPr>
        <p:spPr/>
        <p:txBody>
          <a:bodyPr/>
          <a:lstStyle/>
          <a:p>
            <a:pPr eaLnBrk="1" hangingPunct="1"/>
            <a:endParaRPr lang="en-US">
              <a:effectLst>
                <a:outerShdw blurRad="38100" dist="38100" dir="2700000" algn="tl">
                  <a:srgbClr val="DDDDDD"/>
                </a:outerShdw>
              </a:effectLst>
              <a:ea typeface="ＭＳ Ｐゴシック"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3"/>
          <p:cNvSpPr>
            <a:spLocks noGrp="1" noChangeArrowheads="1"/>
          </p:cNvSpPr>
          <p:nvPr>
            <p:ph idx="1"/>
          </p:nvPr>
        </p:nvSpPr>
        <p:spPr/>
        <p:txBody>
          <a:bodyPr/>
          <a:lstStyle/>
          <a:p>
            <a:pPr eaLnBrk="1" hangingPunct="1">
              <a:buFont typeface="Wingdings" charset="2"/>
              <a:buNone/>
            </a:pPr>
            <a:endParaRPr lang="en-US">
              <a:ea typeface="ＭＳ Ｐゴシック" charset="-128"/>
            </a:endParaRPr>
          </a:p>
        </p:txBody>
      </p:sp>
      <p:sp>
        <p:nvSpPr>
          <p:cNvPr id="119810" name="Rectangle 2"/>
          <p:cNvSpPr>
            <a:spLocks noGrp="1" noChangeArrowheads="1"/>
          </p:cNvSpPr>
          <p:nvPr>
            <p:ph type="title"/>
          </p:nvPr>
        </p:nvSpPr>
        <p:spPr/>
        <p:txBody>
          <a:bodyPr/>
          <a:lstStyle/>
          <a:p>
            <a:pPr eaLnBrk="1" hangingPunct="1"/>
            <a:endParaRPr lang="en-US">
              <a:effectLst>
                <a:outerShdw blurRad="38100" dist="38100" dir="2700000" algn="tl">
                  <a:srgbClr val="DDDDDD"/>
                </a:outerShdw>
              </a:effectLst>
              <a:ea typeface="ＭＳ Ｐゴシック" charset="-128"/>
            </a:endParaRPr>
          </a:p>
        </p:txBody>
      </p:sp>
      <p:pic>
        <p:nvPicPr>
          <p:cNvPr id="28675" name="Picture 4" descr="ascending_lymphangitis%20copy"/>
          <p:cNvPicPr>
            <a:picLocks noChangeAspect="1" noChangeArrowheads="1"/>
          </p:cNvPicPr>
          <p:nvPr/>
        </p:nvPicPr>
        <p:blipFill>
          <a:blip r:embed="rId2"/>
          <a:srcRect/>
          <a:stretch>
            <a:fillRect/>
          </a:stretch>
        </p:blipFill>
        <p:spPr bwMode="auto">
          <a:xfrm>
            <a:off x="250825" y="1628775"/>
            <a:ext cx="8461375" cy="4487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p:txBody>
          <a:bodyPr>
            <a:normAutofit/>
          </a:bodyPr>
          <a:lstStyle/>
          <a:p>
            <a:pPr algn="l" rtl="0" eaLnBrk="1" hangingPunct="1">
              <a:lnSpc>
                <a:spcPct val="70000"/>
              </a:lnSpc>
              <a:buFont typeface="Wingdings" charset="2"/>
              <a:buNone/>
            </a:pPr>
            <a:r>
              <a:rPr lang="en-US" sz="2500">
                <a:ea typeface="ＭＳ Ｐゴシック" charset="-128"/>
              </a:rPr>
              <a:t>3- </a:t>
            </a:r>
            <a:r>
              <a:rPr lang="en-US" sz="4100">
                <a:solidFill>
                  <a:srgbClr val="000000"/>
                </a:solidFill>
                <a:effectLst>
                  <a:outerShdw blurRad="38100" dist="38100" dir="2700000" algn="tl">
                    <a:srgbClr val="DDDDDD"/>
                  </a:outerShdw>
                </a:effectLst>
                <a:ea typeface="ＭＳ Ｐゴシック" charset="-128"/>
              </a:rPr>
              <a:t>Necrotizing fascitis</a:t>
            </a:r>
            <a:r>
              <a:rPr lang="en-US" sz="2500">
                <a:ea typeface="ＭＳ Ｐゴシック" charset="-128"/>
              </a:rPr>
              <a:t>:</a:t>
            </a:r>
          </a:p>
          <a:p>
            <a:pPr algn="l" rtl="0" eaLnBrk="1" hangingPunct="1">
              <a:lnSpc>
                <a:spcPct val="70000"/>
              </a:lnSpc>
              <a:buFontTx/>
              <a:buChar char="•"/>
            </a:pPr>
            <a:r>
              <a:rPr lang="en-US" sz="2500">
                <a:ea typeface="ＭＳ Ｐゴシック" charset="-128"/>
              </a:rPr>
              <a:t>Necrosis of skin , fascia and subcutaneous tissue underlying the skin. But it doesn</a:t>
            </a:r>
            <a:r>
              <a:rPr lang="fr-FR" sz="2500">
                <a:ea typeface="ＭＳ Ｐゴシック" charset="-128"/>
              </a:rPr>
              <a:t>’</a:t>
            </a:r>
            <a:r>
              <a:rPr lang="en-US" altLang="ja-JP" sz="2500">
                <a:ea typeface="ＭＳ Ｐゴシック" charset="-128"/>
              </a:rPr>
              <a:t>t go deep to the muscles, its progressive, very painful skip lesions. </a:t>
            </a:r>
          </a:p>
          <a:p>
            <a:pPr algn="l" rtl="0" eaLnBrk="1" hangingPunct="1">
              <a:lnSpc>
                <a:spcPct val="70000"/>
              </a:lnSpc>
              <a:buFontTx/>
              <a:buChar char="•"/>
            </a:pPr>
            <a:r>
              <a:rPr lang="en-US" sz="2500">
                <a:ea typeface="ＭＳ Ｐゴシック" charset="-128"/>
              </a:rPr>
              <a:t>Its noon blanching erythema unlike cellulitis because its deep infection  </a:t>
            </a:r>
          </a:p>
          <a:p>
            <a:pPr algn="l" rtl="0" eaLnBrk="1" hangingPunct="1">
              <a:lnSpc>
                <a:spcPct val="70000"/>
              </a:lnSpc>
              <a:buFontTx/>
              <a:buChar char="•"/>
            </a:pPr>
            <a:r>
              <a:rPr lang="en-US" sz="2500">
                <a:ea typeface="ＭＳ Ｐゴシック" charset="-128"/>
              </a:rPr>
              <a:t>Polymicrobial commonly anaerobic strept and other anaerobes.</a:t>
            </a:r>
          </a:p>
          <a:p>
            <a:pPr algn="l" rtl="0" eaLnBrk="1" hangingPunct="1">
              <a:lnSpc>
                <a:spcPct val="70000"/>
              </a:lnSpc>
              <a:buFontTx/>
              <a:buChar char="•"/>
            </a:pPr>
            <a:r>
              <a:rPr lang="en-US" sz="2500">
                <a:ea typeface="ＭＳ Ｐゴシック" charset="-128"/>
              </a:rPr>
              <a:t>Common sites are abdominal wall ,perineum and limbs.`</a:t>
            </a:r>
          </a:p>
          <a:p>
            <a:pPr algn="l" rtl="0" eaLnBrk="1" hangingPunct="1">
              <a:lnSpc>
                <a:spcPct val="70000"/>
              </a:lnSpc>
              <a:buFontTx/>
              <a:buChar char="•"/>
            </a:pPr>
            <a:r>
              <a:rPr lang="en-US" sz="2500">
                <a:ea typeface="ＭＳ Ｐゴシック" charset="-128"/>
              </a:rPr>
              <a:t>Usually follows abdominal surgery or trauma.</a:t>
            </a:r>
          </a:p>
          <a:p>
            <a:pPr algn="l" rtl="0" eaLnBrk="1" hangingPunct="1">
              <a:lnSpc>
                <a:spcPct val="70000"/>
              </a:lnSpc>
              <a:buFontTx/>
              <a:buChar char="•"/>
            </a:pPr>
            <a:r>
              <a:rPr lang="en-US" sz="2500">
                <a:ea typeface="ＭＳ Ｐゴシック" charset="-128"/>
              </a:rPr>
              <a:t>Diabetics an I.V drug users are more susceptible .</a:t>
            </a:r>
          </a:p>
        </p:txBody>
      </p:sp>
      <p:sp>
        <p:nvSpPr>
          <p:cNvPr id="88066" name="Rectangle 2"/>
          <p:cNvSpPr>
            <a:spLocks noGrp="1" noChangeArrowheads="1"/>
          </p:cNvSpPr>
          <p:nvPr>
            <p:ph type="title"/>
          </p:nvPr>
        </p:nvSpPr>
        <p:spPr/>
        <p:txBody>
          <a:bodyPr/>
          <a:lstStyle/>
          <a:p>
            <a:pPr eaLnBrk="1" hangingPunct="1"/>
            <a:endParaRPr lang="en-US">
              <a:effectLst>
                <a:outerShdw blurRad="38100" dist="38100" dir="2700000" algn="tl">
                  <a:srgbClr val="DDDDDD"/>
                </a:outerShdw>
              </a:effectLst>
              <a:ea typeface="ＭＳ Ｐゴシック"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3"/>
          <p:cNvSpPr>
            <a:spLocks noGrp="1" noChangeArrowheads="1"/>
          </p:cNvSpPr>
          <p:nvPr>
            <p:ph idx="1"/>
          </p:nvPr>
        </p:nvSpPr>
        <p:spPr/>
        <p:txBody>
          <a:bodyPr>
            <a:normAutofit lnSpcReduction="10000"/>
          </a:bodyPr>
          <a:lstStyle/>
          <a:p>
            <a:pPr algn="l" rtl="0" eaLnBrk="1" hangingPunct="1">
              <a:buFontTx/>
              <a:buChar char="•"/>
            </a:pPr>
            <a:r>
              <a:rPr lang="en-US" sz="2400">
                <a:ea typeface="ＭＳ Ｐゴシック" charset="-128"/>
              </a:rPr>
              <a:t>Starts as cellulitis  &amp; systemic toxicity (sometimes will be disoriented confused even if the local signs of inflammation were minimal) </a:t>
            </a:r>
          </a:p>
          <a:p>
            <a:pPr algn="l" rtl="0" eaLnBrk="1" hangingPunct="1">
              <a:buFontTx/>
              <a:buChar char="•"/>
            </a:pPr>
            <a:r>
              <a:rPr lang="en-US" sz="2400">
                <a:ea typeface="ＭＳ Ｐゴシック" charset="-128"/>
              </a:rPr>
              <a:t>Characterized by non-blanching erythema , with blisters and frank necrosis of the skin.</a:t>
            </a:r>
          </a:p>
          <a:p>
            <a:pPr algn="l" rtl="0" eaLnBrk="1" hangingPunct="1">
              <a:buFontTx/>
              <a:buChar char="•"/>
            </a:pPr>
            <a:r>
              <a:rPr lang="en-US" sz="2400">
                <a:ea typeface="ＭＳ Ｐゴシック" charset="-128"/>
              </a:rPr>
              <a:t>No definitive margins ( may require multiple surgeries)</a:t>
            </a:r>
          </a:p>
          <a:p>
            <a:pPr algn="l" rtl="0" eaLnBrk="1" hangingPunct="1">
              <a:buFontTx/>
              <a:buChar char="•"/>
            </a:pPr>
            <a:r>
              <a:rPr lang="en-US" sz="2400">
                <a:ea typeface="ＭＳ Ｐゴシック" charset="-128"/>
              </a:rPr>
              <a:t>Extensive surgical debridement (nearly everyday becaise of newly growing infective tissue) of the affected area ,in combination with high dose penicillines and clindamycin is the appropriate Rx.</a:t>
            </a:r>
          </a:p>
          <a:p>
            <a:pPr algn="l" rtl="0" eaLnBrk="1" hangingPunct="1">
              <a:buFontTx/>
              <a:buChar char="•"/>
            </a:pPr>
            <a:r>
              <a:rPr lang="en-US" sz="2400">
                <a:ea typeface="ＭＳ Ｐゴシック" charset="-128"/>
              </a:rPr>
              <a:t>Because it</a:t>
            </a:r>
            <a:r>
              <a:rPr lang="fr-FR" sz="2400">
                <a:ea typeface="ＭＳ Ｐゴシック" charset="-128"/>
              </a:rPr>
              <a:t>’</a:t>
            </a:r>
            <a:r>
              <a:rPr lang="en-US" altLang="ja-JP" sz="2400">
                <a:ea typeface="ＭＳ Ｐゴシック" charset="-128"/>
              </a:rPr>
              <a:t>s a deep infection reaching to the subcutaneous tissue this will result in edema and pressure and ischemia.</a:t>
            </a:r>
            <a:endParaRPr lang="en-US" sz="2400">
              <a:ea typeface="ＭＳ Ｐゴシック" charset="-128"/>
            </a:endParaRPr>
          </a:p>
        </p:txBody>
      </p:sp>
      <p:sp>
        <p:nvSpPr>
          <p:cNvPr id="132098" name="Rectangle 2"/>
          <p:cNvSpPr>
            <a:spLocks noGrp="1" noChangeArrowheads="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a:latin typeface="+mj-lt"/>
                <a:ea typeface="+mj-ea"/>
                <a:cs typeface="+mj-cs"/>
              </a:rPr>
              <a:t>Cont.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Rectangle 3"/>
          <p:cNvSpPr>
            <a:spLocks noGrp="1" noChangeArrowheads="1"/>
          </p:cNvSpPr>
          <p:nvPr>
            <p:ph idx="1"/>
          </p:nvPr>
        </p:nvSpPr>
        <p:spPr/>
        <p:txBody>
          <a:bodyPr/>
          <a:lstStyle/>
          <a:p>
            <a:pPr eaLnBrk="1" hangingPunct="1"/>
            <a:endParaRPr lang="en-US">
              <a:ea typeface="ＭＳ Ｐゴシック" charset="-128"/>
            </a:endParaRPr>
          </a:p>
        </p:txBody>
      </p:sp>
      <p:sp>
        <p:nvSpPr>
          <p:cNvPr id="120834" name="Rectangle 2"/>
          <p:cNvSpPr>
            <a:spLocks noGrp="1" noChangeArrowheads="1"/>
          </p:cNvSpPr>
          <p:nvPr>
            <p:ph type="title"/>
          </p:nvPr>
        </p:nvSpPr>
        <p:spPr/>
        <p:txBody>
          <a:bodyPr/>
          <a:lstStyle/>
          <a:p>
            <a:pPr eaLnBrk="1" hangingPunct="1"/>
            <a:endParaRPr lang="en-US">
              <a:effectLst>
                <a:outerShdw blurRad="38100" dist="38100" dir="2700000" algn="tl">
                  <a:srgbClr val="DDDDDD"/>
                </a:outerShdw>
              </a:effectLst>
              <a:ea typeface="ＭＳ Ｐゴシック" charset="-128"/>
            </a:endParaRPr>
          </a:p>
        </p:txBody>
      </p:sp>
      <p:pic>
        <p:nvPicPr>
          <p:cNvPr id="31747" name="Picture 4" descr="hu_1"/>
          <p:cNvPicPr>
            <a:picLocks noChangeAspect="1" noChangeArrowheads="1"/>
          </p:cNvPicPr>
          <p:nvPr/>
        </p:nvPicPr>
        <p:blipFill>
          <a:blip r:embed="rId2"/>
          <a:srcRect/>
          <a:stretch>
            <a:fillRect/>
          </a:stretch>
        </p:blipFill>
        <p:spPr bwMode="auto">
          <a:xfrm>
            <a:off x="539750" y="1628775"/>
            <a:ext cx="8099425" cy="440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3"/>
          <p:cNvSpPr>
            <a:spLocks noGrp="1" noChangeArrowheads="1"/>
          </p:cNvSpPr>
          <p:nvPr>
            <p:ph idx="1"/>
          </p:nvPr>
        </p:nvSpPr>
        <p:spPr/>
        <p:txBody>
          <a:bodyPr/>
          <a:lstStyle/>
          <a:p>
            <a:pPr eaLnBrk="1" hangingPunct="1">
              <a:buFont typeface="Wingdings" charset="2"/>
              <a:buNone/>
            </a:pPr>
            <a:endParaRPr lang="en-US">
              <a:ea typeface="ＭＳ Ｐゴシック" charset="-128"/>
            </a:endParaRPr>
          </a:p>
        </p:txBody>
      </p:sp>
      <p:sp>
        <p:nvSpPr>
          <p:cNvPr id="123906" name="Rectangle 2"/>
          <p:cNvSpPr>
            <a:spLocks noGrp="1" noChangeArrowheads="1"/>
          </p:cNvSpPr>
          <p:nvPr>
            <p:ph type="title"/>
          </p:nvPr>
        </p:nvSpPr>
        <p:spPr/>
        <p:txBody>
          <a:bodyPr/>
          <a:lstStyle/>
          <a:p>
            <a:pPr eaLnBrk="1" hangingPunct="1"/>
            <a:endParaRPr lang="en-US">
              <a:effectLst>
                <a:outerShdw blurRad="38100" dist="38100" dir="2700000" algn="tl">
                  <a:srgbClr val="DDDDDD"/>
                </a:outerShdw>
              </a:effectLst>
              <a:ea typeface="ＭＳ Ｐゴシック" charset="-128"/>
            </a:endParaRPr>
          </a:p>
        </p:txBody>
      </p:sp>
      <p:pic>
        <p:nvPicPr>
          <p:cNvPr id="32771" name="Picture 4" descr="image002"/>
          <p:cNvPicPr>
            <a:picLocks noChangeAspect="1" noChangeArrowheads="1"/>
          </p:cNvPicPr>
          <p:nvPr/>
        </p:nvPicPr>
        <p:blipFill>
          <a:blip r:embed="rId2"/>
          <a:srcRect/>
          <a:stretch>
            <a:fillRect/>
          </a:stretch>
        </p:blipFill>
        <p:spPr bwMode="auto">
          <a:xfrm>
            <a:off x="684213" y="1700213"/>
            <a:ext cx="7578725" cy="3551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Rectangle 3"/>
          <p:cNvSpPr>
            <a:spLocks noGrp="1" noChangeArrowheads="1"/>
          </p:cNvSpPr>
          <p:nvPr>
            <p:ph idx="1"/>
          </p:nvPr>
        </p:nvSpPr>
        <p:spPr/>
        <p:txBody>
          <a:bodyPr>
            <a:normAutofit fontScale="92500"/>
          </a:bodyPr>
          <a:lstStyle/>
          <a:p>
            <a:pPr algn="l" rtl="0" eaLnBrk="1" hangingPunct="1">
              <a:lnSpc>
                <a:spcPct val="90000"/>
              </a:lnSpc>
              <a:buFont typeface="Wingdings" charset="2"/>
              <a:buNone/>
            </a:pPr>
            <a:r>
              <a:rPr lang="en-US">
                <a:ea typeface="ＭＳ Ｐゴシック" charset="-128"/>
              </a:rPr>
              <a:t>4- </a:t>
            </a:r>
            <a:r>
              <a:rPr lang="en-US" sz="4400">
                <a:solidFill>
                  <a:srgbClr val="3366FF"/>
                </a:solidFill>
                <a:ea typeface="ＭＳ Ｐゴシック" charset="-128"/>
              </a:rPr>
              <a:t>gas gangrene</a:t>
            </a:r>
            <a:r>
              <a:rPr lang="en-US">
                <a:ea typeface="ＭＳ Ｐゴシック" charset="-128"/>
              </a:rPr>
              <a:t> : rare nowadays </a:t>
            </a:r>
          </a:p>
          <a:p>
            <a:pPr algn="l" rtl="0" eaLnBrk="1" hangingPunct="1">
              <a:lnSpc>
                <a:spcPct val="90000"/>
              </a:lnSpc>
              <a:buFont typeface="Wingdings" charset="2"/>
              <a:buNone/>
            </a:pPr>
            <a:r>
              <a:rPr lang="en-US">
                <a:ea typeface="ＭＳ Ｐゴシック" charset="-128"/>
              </a:rPr>
              <a:t>   Caused by cl. Perfringens (mainly)&amp; cl. Septicum </a:t>
            </a:r>
          </a:p>
          <a:p>
            <a:pPr algn="l" rtl="0" eaLnBrk="1" hangingPunct="1">
              <a:lnSpc>
                <a:spcPct val="90000"/>
              </a:lnSpc>
              <a:buFontTx/>
              <a:buChar char="•"/>
            </a:pPr>
            <a:r>
              <a:rPr lang="en-US">
                <a:ea typeface="ＭＳ Ｐゴシック" charset="-128"/>
              </a:rPr>
              <a:t>Commonly enter the body through wounds contaminated with soil </a:t>
            </a:r>
          </a:p>
          <a:p>
            <a:pPr algn="l" rtl="0" eaLnBrk="1" hangingPunct="1">
              <a:lnSpc>
                <a:spcPct val="90000"/>
              </a:lnSpc>
              <a:buFontTx/>
              <a:buChar char="•"/>
            </a:pPr>
            <a:r>
              <a:rPr lang="en-US">
                <a:ea typeface="ＭＳ Ｐゴシック" charset="-128"/>
              </a:rPr>
              <a:t>Produce exotoxins .</a:t>
            </a:r>
          </a:p>
          <a:p>
            <a:pPr algn="l" rtl="0" eaLnBrk="1" hangingPunct="1">
              <a:lnSpc>
                <a:spcPct val="90000"/>
              </a:lnSpc>
              <a:buFontTx/>
              <a:buChar char="•"/>
            </a:pPr>
            <a:r>
              <a:rPr lang="en-US">
                <a:ea typeface="ＭＳ Ｐゴシック" charset="-128"/>
              </a:rPr>
              <a:t> it is characterized by progressive rapidly spreading edema .  The more the edema the more the ischemia the more the ischemia the better the environment for infection by anerobes. </a:t>
            </a:r>
          </a:p>
          <a:p>
            <a:pPr algn="l" rtl="0" eaLnBrk="1" hangingPunct="1">
              <a:lnSpc>
                <a:spcPct val="90000"/>
              </a:lnSpc>
              <a:buFontTx/>
              <a:buChar char="•"/>
            </a:pPr>
            <a:endParaRPr lang="en-US">
              <a:ea typeface="ＭＳ Ｐゴシック" charset="-128"/>
            </a:endParaRPr>
          </a:p>
        </p:txBody>
      </p:sp>
      <p:sp>
        <p:nvSpPr>
          <p:cNvPr id="90114" name="Rectangle 2"/>
          <p:cNvSpPr>
            <a:spLocks noGrp="1" noChangeArrowheads="1"/>
          </p:cNvSpPr>
          <p:nvPr>
            <p:ph type="title"/>
          </p:nvPr>
        </p:nvSpPr>
        <p:spPr/>
        <p:txBody>
          <a:bodyPr/>
          <a:lstStyle/>
          <a:p>
            <a:pPr eaLnBrk="1" hangingPunct="1"/>
            <a:endParaRPr lang="en-US">
              <a:effectLst>
                <a:outerShdw blurRad="38100" dist="38100" dir="2700000" algn="tl">
                  <a:srgbClr val="DDDDDD"/>
                </a:outerShdw>
              </a:effectLst>
              <a:ea typeface="ＭＳ Ｐゴシック"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10"/>
          <p:cNvSpPr>
            <a:spLocks noGrp="1" noChangeArrowheads="1"/>
          </p:cNvSpPr>
          <p:nvPr>
            <p:ph idx="1"/>
          </p:nvPr>
        </p:nvSpPr>
        <p:spPr/>
        <p:txBody>
          <a:bodyPr>
            <a:normAutofit fontScale="92500" lnSpcReduction="20000"/>
          </a:bodyPr>
          <a:lstStyle/>
          <a:p>
            <a:pPr algn="l" eaLnBrk="1" hangingPunct="1">
              <a:buFont typeface="Wingdings" charset="2"/>
              <a:buNone/>
            </a:pPr>
            <a:r>
              <a:rPr lang="en-US">
                <a:ea typeface="ＭＳ Ｐゴシック" charset="-128"/>
              </a:rPr>
              <a:t>* Defined as an infection which requires surgical </a:t>
            </a:r>
          </a:p>
          <a:p>
            <a:pPr algn="l" eaLnBrk="1" hangingPunct="1">
              <a:buFont typeface="Wingdings" charset="2"/>
              <a:buNone/>
            </a:pPr>
            <a:r>
              <a:rPr lang="en-US">
                <a:ea typeface="ＭＳ Ｐゴシック" charset="-128"/>
              </a:rPr>
              <a:t>Treatment or as a complication of surgical treatment . Hospital aquired infection might be related to the surgery itself (or any invasive intervention) or remote from it.</a:t>
            </a:r>
          </a:p>
          <a:p>
            <a:pPr algn="l" eaLnBrk="1" hangingPunct="1">
              <a:buFont typeface="Wingdings" charset="2"/>
              <a:buNone/>
            </a:pPr>
            <a:endParaRPr lang="en-US">
              <a:ea typeface="ＭＳ Ｐゴシック" charset="-128"/>
            </a:endParaRPr>
          </a:p>
          <a:p>
            <a:pPr algn="l" eaLnBrk="1" hangingPunct="1">
              <a:buFontTx/>
              <a:buNone/>
            </a:pPr>
            <a:r>
              <a:rPr lang="en-US">
                <a:ea typeface="ＭＳ Ｐゴシック" charset="-128"/>
              </a:rPr>
              <a:t>*It accounts for one-third of surgical pts.</a:t>
            </a:r>
          </a:p>
          <a:p>
            <a:pPr algn="l" eaLnBrk="1" hangingPunct="1">
              <a:buFontTx/>
              <a:buNone/>
            </a:pPr>
            <a:endParaRPr lang="en-US">
              <a:ea typeface="ＭＳ Ｐゴシック" charset="-128"/>
            </a:endParaRPr>
          </a:p>
          <a:p>
            <a:pPr algn="l" eaLnBrk="1" hangingPunct="1">
              <a:buFontTx/>
              <a:buNone/>
            </a:pPr>
            <a:r>
              <a:rPr lang="en-US">
                <a:ea typeface="ＭＳ Ｐゴシック" charset="-128"/>
              </a:rPr>
              <a:t>* Important complication of any invasive procedures.</a:t>
            </a:r>
          </a:p>
          <a:p>
            <a:pPr algn="l" eaLnBrk="1" hangingPunct="1">
              <a:buFontTx/>
              <a:buChar char="•"/>
            </a:pPr>
            <a:endParaRPr lang="en-US">
              <a:ea typeface="ＭＳ Ｐゴシック" charset="-128"/>
            </a:endParaRPr>
          </a:p>
        </p:txBody>
      </p:sp>
      <p:sp>
        <p:nvSpPr>
          <p:cNvPr id="67590" name="Rectangle 6"/>
          <p:cNvSpPr>
            <a:spLocks noGrp="1" noChangeArrowheads="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u="sng">
                <a:latin typeface="+mj-lt"/>
                <a:ea typeface="+mj-ea"/>
                <a:cs typeface="+mj-cs"/>
              </a:rPr>
              <a:t>Introduction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p:txBody>
          <a:bodyPr>
            <a:normAutofit fontScale="92500" lnSpcReduction="20000"/>
          </a:bodyPr>
          <a:lstStyle/>
          <a:p>
            <a:pPr algn="l" rtl="0" eaLnBrk="1" hangingPunct="1">
              <a:buFontTx/>
              <a:buChar char="•"/>
            </a:pPr>
            <a:r>
              <a:rPr lang="en-US"/>
              <a:t>Rapid </a:t>
            </a:r>
            <a:r>
              <a:rPr lang="en-US">
                <a:solidFill>
                  <a:srgbClr val="FF0000"/>
                </a:solidFill>
              </a:rPr>
              <a:t>myonecrosis</a:t>
            </a:r>
            <a:r>
              <a:rPr lang="en-US"/>
              <a:t> it results in swelling ,seropurulent discharge,crepitus in subcutaneous tissues , gas production and foul smelling wounds.</a:t>
            </a:r>
          </a:p>
          <a:p>
            <a:pPr algn="l" rtl="0" eaLnBrk="1" hangingPunct="1">
              <a:buFontTx/>
              <a:buChar char="•"/>
            </a:pPr>
            <a:r>
              <a:rPr lang="en-US"/>
              <a:t>Other findings: ill looking pt ,profound toxemia,tachycardia and in X-ray appearance of gas under skin and in </a:t>
            </a:r>
            <a:r>
              <a:rPr lang="en-US" smtClean="0"/>
              <a:t>muscles</a:t>
            </a:r>
          </a:p>
          <a:p>
            <a:pPr algn="l" rtl="0" eaLnBrk="1" hangingPunct="1">
              <a:buFontTx/>
              <a:buChar char="•"/>
            </a:pPr>
            <a:r>
              <a:rPr lang="en-US" smtClean="0"/>
              <a:t>Some microrganism might produce gas on a pre-existting infection as anaerobic strept in diabetic gangrene which is different than gas gangrene produced by clostridium that causes toximia. </a:t>
            </a:r>
          </a:p>
          <a:p>
            <a:pPr algn="l" rtl="0" eaLnBrk="1" hangingPunct="1">
              <a:buFontTx/>
              <a:buChar char="•"/>
            </a:pPr>
            <a:endParaRPr lang="en-US"/>
          </a:p>
        </p:txBody>
      </p:sp>
      <p:sp>
        <p:nvSpPr>
          <p:cNvPr id="91138" name="Rectangle 2"/>
          <p:cNvSpPr>
            <a:spLocks noGrp="1" noChangeArrowheads="1"/>
          </p:cNvSpPr>
          <p:nvPr>
            <p:ph type="title"/>
          </p:nvPr>
        </p:nvSpPr>
        <p:spPr/>
        <p:txBody>
          <a:bodyPr>
            <a:scene3d>
              <a:camera prst="orthographicFront"/>
              <a:lightRig rig="soft" dir="t"/>
            </a:scene3d>
            <a:sp3d prstMaterial="softEdge">
              <a:bevelT w="25400" h="25400"/>
            </a:sp3d>
          </a:bodyPr>
          <a:lstStyle/>
          <a:p>
            <a:pPr rtl="0" eaLnBrk="1" fontAlgn="auto" hangingPunct="1">
              <a:spcAft>
                <a:spcPts val="0"/>
              </a:spcAft>
              <a:defRPr/>
            </a:pPr>
            <a:r>
              <a:rPr lang="en-US">
                <a:latin typeface="+mj-lt"/>
                <a:ea typeface="+mj-ea"/>
                <a:cs typeface="+mj-cs"/>
              </a:rPr>
              <a:t>Cont.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p:txBody>
          <a:bodyPr/>
          <a:lstStyle/>
          <a:p>
            <a:pPr eaLnBrk="1" hangingPunct="1">
              <a:buFont typeface="Wingdings" charset="2"/>
              <a:buNone/>
            </a:pPr>
            <a:endParaRPr lang="en-US"/>
          </a:p>
        </p:txBody>
      </p:sp>
      <p:sp>
        <p:nvSpPr>
          <p:cNvPr id="133122" name="Rectangle 2"/>
          <p:cNvSpPr>
            <a:spLocks noGrp="1" noChangeArrowheads="1"/>
          </p:cNvSpPr>
          <p:nvPr>
            <p:ph type="title"/>
          </p:nvPr>
        </p:nvSpPr>
        <p:spPr/>
        <p:txBody>
          <a:bodyPr/>
          <a:lstStyle/>
          <a:p>
            <a:pPr eaLnBrk="1" hangingPunct="1">
              <a:defRPr/>
            </a:pPr>
            <a:endParaRPr lang="en-US">
              <a:effectLst>
                <a:outerShdw blurRad="38100" dist="38100" dir="2700000" algn="tl">
                  <a:srgbClr val="DDDDDD"/>
                </a:outerShdw>
              </a:effectLst>
            </a:endParaRPr>
          </a:p>
        </p:txBody>
      </p:sp>
      <p:pic>
        <p:nvPicPr>
          <p:cNvPr id="35844" name="Picture 4" descr="Foot_gas_gangrene"/>
          <p:cNvPicPr>
            <a:picLocks noChangeAspect="1" noChangeArrowheads="1"/>
          </p:cNvPicPr>
          <p:nvPr/>
        </p:nvPicPr>
        <p:blipFill>
          <a:blip r:embed="rId2"/>
          <a:srcRect/>
          <a:stretch>
            <a:fillRect/>
          </a:stretch>
        </p:blipFill>
        <p:spPr bwMode="auto">
          <a:xfrm>
            <a:off x="1042988" y="1484313"/>
            <a:ext cx="6934200" cy="4681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p:txBody>
          <a:bodyPr/>
          <a:lstStyle/>
          <a:p>
            <a:pPr eaLnBrk="1" hangingPunct="1">
              <a:buFont typeface="Wingdings" charset="2"/>
              <a:buNone/>
            </a:pPr>
            <a:endParaRPr lang="en-US"/>
          </a:p>
        </p:txBody>
      </p:sp>
      <p:sp>
        <p:nvSpPr>
          <p:cNvPr id="134146" name="Rectangle 2"/>
          <p:cNvSpPr>
            <a:spLocks noGrp="1" noChangeArrowheads="1"/>
          </p:cNvSpPr>
          <p:nvPr>
            <p:ph type="title"/>
          </p:nvPr>
        </p:nvSpPr>
        <p:spPr/>
        <p:txBody>
          <a:bodyPr/>
          <a:lstStyle/>
          <a:p>
            <a:pPr eaLnBrk="1" hangingPunct="1">
              <a:defRPr/>
            </a:pPr>
            <a:endParaRPr lang="en-US">
              <a:effectLst>
                <a:outerShdw blurRad="38100" dist="38100" dir="2700000" algn="tl">
                  <a:srgbClr val="DDDDDD"/>
                </a:outerShdw>
              </a:effectLst>
            </a:endParaRPr>
          </a:p>
        </p:txBody>
      </p:sp>
      <p:pic>
        <p:nvPicPr>
          <p:cNvPr id="36868" name="Picture 4" descr="a20fig01"/>
          <p:cNvPicPr>
            <a:picLocks noChangeAspect="1" noChangeArrowheads="1"/>
          </p:cNvPicPr>
          <p:nvPr/>
        </p:nvPicPr>
        <p:blipFill>
          <a:blip r:embed="rId2"/>
          <a:srcRect/>
          <a:stretch>
            <a:fillRect/>
          </a:stretch>
        </p:blipFill>
        <p:spPr bwMode="auto">
          <a:xfrm>
            <a:off x="1403350" y="1484313"/>
            <a:ext cx="6527800"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p:txBody>
          <a:bodyPr/>
          <a:lstStyle/>
          <a:p>
            <a:pPr algn="l" rtl="0" eaLnBrk="1" hangingPunct="1">
              <a:buFont typeface="Wingdings" charset="2"/>
              <a:buNone/>
            </a:pPr>
            <a:r>
              <a:rPr lang="en-US" sz="4400"/>
              <a:t>Treatment</a:t>
            </a:r>
            <a:r>
              <a:rPr lang="en-US"/>
              <a:t> :</a:t>
            </a:r>
          </a:p>
          <a:p>
            <a:pPr algn="l" rtl="0" eaLnBrk="1" hangingPunct="1">
              <a:buFontTx/>
              <a:buChar char="•"/>
            </a:pPr>
            <a:r>
              <a:rPr lang="en-US"/>
              <a:t>wound debridement ,drainage and exposure </a:t>
            </a:r>
          </a:p>
          <a:p>
            <a:pPr algn="l" rtl="0" eaLnBrk="1" hangingPunct="1">
              <a:buFontTx/>
              <a:buChar char="•"/>
            </a:pPr>
            <a:r>
              <a:rPr lang="en-US"/>
              <a:t>Antibiotics (penicillins ,clindamycin and </a:t>
            </a:r>
          </a:p>
          <a:p>
            <a:pPr algn="l" rtl="0" eaLnBrk="1" hangingPunct="1">
              <a:buFontTx/>
              <a:buNone/>
            </a:pPr>
            <a:r>
              <a:rPr lang="en-US"/>
              <a:t>   metronidazole)</a:t>
            </a:r>
          </a:p>
          <a:p>
            <a:pPr algn="l" rtl="0" eaLnBrk="1" hangingPunct="1">
              <a:buFontTx/>
              <a:buNone/>
            </a:pPr>
            <a:r>
              <a:rPr lang="en-US"/>
              <a:t>*antibiotics are not effective without aggressive debridement.</a:t>
            </a:r>
          </a:p>
          <a:p>
            <a:pPr algn="l" rtl="0" eaLnBrk="1" hangingPunct="1">
              <a:buFontTx/>
              <a:buNone/>
            </a:pPr>
            <a:endParaRPr lang="en-US"/>
          </a:p>
        </p:txBody>
      </p:sp>
      <p:sp>
        <p:nvSpPr>
          <p:cNvPr id="92162" name="Rectangle 2"/>
          <p:cNvSpPr>
            <a:spLocks noGrp="1" noChangeArrowheads="1"/>
          </p:cNvSpPr>
          <p:nvPr>
            <p:ph type="title"/>
          </p:nvPr>
        </p:nvSpPr>
        <p:spPr/>
        <p:txBody>
          <a:bodyPr/>
          <a:lstStyle/>
          <a:p>
            <a:pPr eaLnBrk="1" hangingPunct="1">
              <a:defRPr/>
            </a:pPr>
            <a:endParaRPr lang="en-US">
              <a:effectLst>
                <a:outerShdw blurRad="38100" dist="38100" dir="2700000" algn="tl">
                  <a:srgbClr val="DDDDDD"/>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p:txBody>
          <a:bodyPr/>
          <a:lstStyle/>
          <a:p>
            <a:pPr algn="l" rtl="0" eaLnBrk="1" hangingPunct="1">
              <a:buFontTx/>
              <a:buChar char="•"/>
            </a:pPr>
            <a:r>
              <a:rPr lang="en-US"/>
              <a:t>Putting the pt in a hyperbaric oxygen chamber</a:t>
            </a:r>
          </a:p>
          <a:p>
            <a:pPr algn="l" rtl="0" eaLnBrk="1" hangingPunct="1">
              <a:buFontTx/>
              <a:buChar char="•"/>
            </a:pPr>
            <a:r>
              <a:rPr lang="en-US"/>
              <a:t>The last solution is amputation.</a:t>
            </a:r>
          </a:p>
        </p:txBody>
      </p:sp>
      <p:sp>
        <p:nvSpPr>
          <p:cNvPr id="93186" name="Rectangle 2"/>
          <p:cNvSpPr>
            <a:spLocks noGrp="1" noChangeArrowheads="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a:latin typeface="+mj-lt"/>
                <a:ea typeface="+mj-ea"/>
                <a:cs typeface="+mj-cs"/>
              </a:rPr>
              <a:t>Cont Rx</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p:txBody>
          <a:bodyPr>
            <a:normAutofit fontScale="85000" lnSpcReduction="10000"/>
          </a:bodyPr>
          <a:lstStyle/>
          <a:p>
            <a:pPr algn="l" rtl="0" eaLnBrk="1" hangingPunct="1">
              <a:buFont typeface="Wingdings" charset="2"/>
              <a:buNone/>
            </a:pPr>
            <a:r>
              <a:rPr lang="en-US"/>
              <a:t>5- </a:t>
            </a:r>
            <a:r>
              <a:rPr lang="en-US" sz="4400">
                <a:solidFill>
                  <a:srgbClr val="33CC33"/>
                </a:solidFill>
              </a:rPr>
              <a:t>Tetanus</a:t>
            </a:r>
            <a:r>
              <a:rPr lang="en-US"/>
              <a:t> </a:t>
            </a:r>
            <a:r>
              <a:rPr lang="en-US" smtClean="0"/>
              <a:t>: rarely seen now due to vaccination.</a:t>
            </a:r>
          </a:p>
          <a:p>
            <a:pPr algn="l" rtl="0" eaLnBrk="1" hangingPunct="1">
              <a:buFont typeface="Wingdings" charset="2"/>
              <a:buNone/>
            </a:pPr>
            <a:r>
              <a:rPr lang="en-US"/>
              <a:t>* Caused by cl.tetani as complication of wound contamination .</a:t>
            </a:r>
          </a:p>
          <a:p>
            <a:pPr algn="l" rtl="0" eaLnBrk="1" hangingPunct="1">
              <a:buFontTx/>
              <a:buNone/>
            </a:pPr>
            <a:r>
              <a:rPr lang="en-US"/>
              <a:t>* Usually the wound is healed when the symptoms start to </a:t>
            </a:r>
            <a:r>
              <a:rPr lang="en-US" smtClean="0"/>
              <a:t>appear. It appears 2 3 weeks after the onset of the wound because the incubation period is 1-3 weeks.</a:t>
            </a:r>
          </a:p>
          <a:p>
            <a:pPr algn="l" rtl="0" eaLnBrk="1" hangingPunct="1">
              <a:buFontTx/>
              <a:buNone/>
            </a:pPr>
            <a:r>
              <a:rPr lang="en-US"/>
              <a:t>* Cl .tetani produces a </a:t>
            </a:r>
            <a:r>
              <a:rPr lang="en-US" smtClean="0"/>
              <a:t>neurotoxin (more important than the organism itsel, it causes muscle spasm) </a:t>
            </a:r>
            <a:r>
              <a:rPr lang="en-US"/>
              <a:t>that stimulate the nerves and produce muscle spasm. </a:t>
            </a:r>
          </a:p>
        </p:txBody>
      </p:sp>
      <p:sp>
        <p:nvSpPr>
          <p:cNvPr id="94210" name="Rectangle 2"/>
          <p:cNvSpPr>
            <a:spLocks noGrp="1" noChangeArrowheads="1"/>
          </p:cNvSpPr>
          <p:nvPr>
            <p:ph type="title"/>
          </p:nvPr>
        </p:nvSpPr>
        <p:spPr/>
        <p:txBody>
          <a:bodyPr/>
          <a:lstStyle/>
          <a:p>
            <a:pPr eaLnBrk="1" hangingPunct="1">
              <a:defRPr/>
            </a:pPr>
            <a:endParaRPr lang="en-US">
              <a:effectLst>
                <a:outerShdw blurRad="38100" dist="38100" dir="2700000" algn="tl">
                  <a:srgbClr val="DDDDDD"/>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p:txBody>
          <a:bodyPr/>
          <a:lstStyle/>
          <a:p>
            <a:pPr eaLnBrk="1" hangingPunct="1"/>
            <a:endParaRPr lang="en-US"/>
          </a:p>
        </p:txBody>
      </p:sp>
      <p:sp>
        <p:nvSpPr>
          <p:cNvPr id="126978" name="Rectangle 2"/>
          <p:cNvSpPr>
            <a:spLocks noGrp="1" noChangeArrowheads="1"/>
          </p:cNvSpPr>
          <p:nvPr>
            <p:ph type="title"/>
          </p:nvPr>
        </p:nvSpPr>
        <p:spPr/>
        <p:txBody>
          <a:bodyPr/>
          <a:lstStyle/>
          <a:p>
            <a:pPr eaLnBrk="1" hangingPunct="1">
              <a:defRPr/>
            </a:pPr>
            <a:endParaRPr lang="en-US">
              <a:effectLst>
                <a:outerShdw blurRad="38100" dist="38100" dir="2700000" algn="tl">
                  <a:srgbClr val="DDDDDD"/>
                </a:outerShdw>
              </a:effectLst>
            </a:endParaRPr>
          </a:p>
        </p:txBody>
      </p:sp>
      <p:pic>
        <p:nvPicPr>
          <p:cNvPr id="40964" name="Picture 4" descr="tetanus1"/>
          <p:cNvPicPr>
            <a:picLocks noChangeAspect="1" noChangeArrowheads="1"/>
          </p:cNvPicPr>
          <p:nvPr/>
        </p:nvPicPr>
        <p:blipFill>
          <a:blip r:embed="rId2"/>
          <a:srcRect/>
          <a:stretch>
            <a:fillRect/>
          </a:stretch>
        </p:blipFill>
        <p:spPr bwMode="auto">
          <a:xfrm>
            <a:off x="827088" y="1423988"/>
            <a:ext cx="7258050" cy="4633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p:txBody>
          <a:bodyPr/>
          <a:lstStyle/>
          <a:p>
            <a:pPr algn="l" rtl="0" eaLnBrk="1" hangingPunct="1">
              <a:buFontTx/>
              <a:buChar char="•"/>
            </a:pPr>
            <a:r>
              <a:rPr lang="en-US"/>
              <a:t>The first manifestations include trismus (lockjaw) , neck and back stiffness.</a:t>
            </a:r>
          </a:p>
          <a:p>
            <a:pPr algn="l" rtl="0" eaLnBrk="1" hangingPunct="1">
              <a:buFontTx/>
              <a:buChar char="•"/>
            </a:pPr>
            <a:r>
              <a:rPr lang="en-US"/>
              <a:t>Other manifestations include </a:t>
            </a:r>
            <a:r>
              <a:rPr lang="en-US">
                <a:solidFill>
                  <a:srgbClr val="33CC33"/>
                </a:solidFill>
              </a:rPr>
              <a:t>risus sardonicus</a:t>
            </a:r>
            <a:r>
              <a:rPr lang="en-US"/>
              <a:t> (an anxious look with mouth drawn up), progressive dysphasia and difficult respiration and reflex convulsions along with intense tonic contractions of body muscles .</a:t>
            </a:r>
          </a:p>
        </p:txBody>
      </p:sp>
      <p:sp>
        <p:nvSpPr>
          <p:cNvPr id="95234" name="Rectangle 2"/>
          <p:cNvSpPr>
            <a:spLocks noGrp="1" noChangeArrowheads="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a:latin typeface="+mj-lt"/>
                <a:ea typeface="+mj-ea"/>
                <a:cs typeface="+mj-cs"/>
              </a:rPr>
              <a:t>Cont.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p:txBody>
          <a:bodyPr/>
          <a:lstStyle/>
          <a:p>
            <a:pPr eaLnBrk="1" hangingPunct="1"/>
            <a:endParaRPr lang="en-US"/>
          </a:p>
        </p:txBody>
      </p:sp>
      <p:sp>
        <p:nvSpPr>
          <p:cNvPr id="135170" name="Rectangle 2"/>
          <p:cNvSpPr>
            <a:spLocks noGrp="1" noChangeArrowheads="1"/>
          </p:cNvSpPr>
          <p:nvPr>
            <p:ph type="title"/>
          </p:nvPr>
        </p:nvSpPr>
        <p:spPr/>
        <p:txBody>
          <a:bodyPr/>
          <a:lstStyle/>
          <a:p>
            <a:pPr eaLnBrk="1" hangingPunct="1">
              <a:defRPr/>
            </a:pPr>
            <a:endParaRPr lang="en-US">
              <a:effectLst>
                <a:outerShdw blurRad="38100" dist="38100" dir="2700000" algn="tl">
                  <a:srgbClr val="DDDDDD"/>
                </a:outerShdw>
              </a:effectLst>
            </a:endParaRPr>
          </a:p>
        </p:txBody>
      </p:sp>
      <p:pic>
        <p:nvPicPr>
          <p:cNvPr id="43012" name="Picture 4" descr="tetanus"/>
          <p:cNvPicPr>
            <a:picLocks noChangeAspect="1" noChangeArrowheads="1"/>
          </p:cNvPicPr>
          <p:nvPr/>
        </p:nvPicPr>
        <p:blipFill>
          <a:blip r:embed="rId2"/>
          <a:srcRect/>
          <a:stretch>
            <a:fillRect/>
          </a:stretch>
        </p:blipFill>
        <p:spPr bwMode="auto">
          <a:xfrm>
            <a:off x="1258888" y="1196975"/>
            <a:ext cx="66675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p:txBody>
          <a:bodyPr/>
          <a:lstStyle/>
          <a:p>
            <a:pPr eaLnBrk="1" hangingPunct="1">
              <a:buFont typeface="Wingdings" charset="2"/>
              <a:buNone/>
            </a:pPr>
            <a:endParaRPr lang="en-US"/>
          </a:p>
        </p:txBody>
      </p:sp>
      <p:sp>
        <p:nvSpPr>
          <p:cNvPr id="136194" name="Rectangle 2"/>
          <p:cNvSpPr>
            <a:spLocks noGrp="1" noChangeArrowheads="1"/>
          </p:cNvSpPr>
          <p:nvPr>
            <p:ph type="title"/>
          </p:nvPr>
        </p:nvSpPr>
        <p:spPr/>
        <p:txBody>
          <a:bodyPr/>
          <a:lstStyle/>
          <a:p>
            <a:pPr eaLnBrk="1" hangingPunct="1">
              <a:defRPr/>
            </a:pPr>
            <a:endParaRPr lang="en-US">
              <a:effectLst>
                <a:outerShdw blurRad="38100" dist="38100" dir="2700000" algn="tl">
                  <a:srgbClr val="DDDDDD"/>
                </a:outerShdw>
              </a:effectLst>
            </a:endParaRPr>
          </a:p>
        </p:txBody>
      </p:sp>
      <p:pic>
        <p:nvPicPr>
          <p:cNvPr id="44036" name="Picture 4" descr="Neonatal_tetanus_6374"/>
          <p:cNvPicPr>
            <a:picLocks noChangeAspect="1" noChangeArrowheads="1"/>
          </p:cNvPicPr>
          <p:nvPr/>
        </p:nvPicPr>
        <p:blipFill>
          <a:blip r:embed="rId2"/>
          <a:srcRect/>
          <a:stretch>
            <a:fillRect/>
          </a:stretch>
        </p:blipFill>
        <p:spPr bwMode="auto">
          <a:xfrm>
            <a:off x="684213" y="476250"/>
            <a:ext cx="7561262" cy="593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p:txBody>
          <a:bodyPr/>
          <a:lstStyle/>
          <a:p>
            <a:pPr algn="l" eaLnBrk="1" hangingPunct="1">
              <a:buFontTx/>
              <a:buChar char="•"/>
            </a:pPr>
            <a:r>
              <a:rPr lang="en-US" sz="2000">
                <a:ea typeface="ＭＳ Ｐゴシック" charset="-128"/>
              </a:rPr>
              <a:t>For an infection to develop , four factors :</a:t>
            </a:r>
          </a:p>
          <a:p>
            <a:pPr algn="l" eaLnBrk="1" hangingPunct="1">
              <a:buFontTx/>
              <a:buNone/>
            </a:pPr>
            <a:r>
              <a:rPr lang="en-US" sz="2000">
                <a:ea typeface="ＭＳ Ｐゴシック" charset="-128"/>
              </a:rPr>
              <a:t>1- adequate dose of the microorganism. </a:t>
            </a:r>
          </a:p>
          <a:p>
            <a:pPr algn="l" eaLnBrk="1" hangingPunct="1">
              <a:buFontTx/>
              <a:buNone/>
            </a:pPr>
            <a:r>
              <a:rPr lang="en-US" sz="2000">
                <a:ea typeface="ＭＳ Ｐゴシック" charset="-128"/>
              </a:rPr>
              <a:t>2- virulence of the organism.</a:t>
            </a:r>
          </a:p>
          <a:p>
            <a:pPr algn="l" eaLnBrk="1" hangingPunct="1">
              <a:buFontTx/>
              <a:buNone/>
            </a:pPr>
            <a:r>
              <a:rPr lang="en-US" sz="2000">
                <a:ea typeface="ＭＳ Ｐゴシック" charset="-128"/>
              </a:rPr>
              <a:t>3- susceptible host as DM, HTN, renal impairment or jaundiced patient. Or local effect as low blood supply, hypoxia, hypothermia these are commonly seen in shocked patients. These factors are more resistant to phagocytosis.</a:t>
            </a:r>
          </a:p>
          <a:p>
            <a:pPr algn="l" eaLnBrk="1" hangingPunct="1">
              <a:buFontTx/>
              <a:buNone/>
            </a:pPr>
            <a:r>
              <a:rPr lang="en-US" sz="2000">
                <a:ea typeface="ＭＳ Ｐゴシック" charset="-128"/>
              </a:rPr>
              <a:t>4- suitable environment. </a:t>
            </a:r>
          </a:p>
          <a:p>
            <a:pPr algn="l" eaLnBrk="1" hangingPunct="1">
              <a:buFontTx/>
              <a:buNone/>
            </a:pPr>
            <a:endParaRPr lang="en-US" sz="2000">
              <a:ea typeface="ＭＳ Ｐゴシック" charset="-128"/>
            </a:endParaRPr>
          </a:p>
          <a:p>
            <a:pPr algn="l" eaLnBrk="1" hangingPunct="1">
              <a:buFontTx/>
              <a:buNone/>
            </a:pPr>
            <a:r>
              <a:rPr lang="en-US" sz="2000">
                <a:ea typeface="ＭＳ Ｐゴシック" charset="-128"/>
              </a:rPr>
              <a:t>The capsulated organism cant be identified by the body’s immunity, that</a:t>
            </a:r>
            <a:r>
              <a:rPr lang="fr-FR" sz="2000">
                <a:ea typeface="ＭＳ Ｐゴシック" charset="-128"/>
              </a:rPr>
              <a:t>’</a:t>
            </a:r>
            <a:r>
              <a:rPr lang="en-US" altLang="ja-JP" sz="2000">
                <a:ea typeface="ＭＳ Ｐゴシック" charset="-128"/>
              </a:rPr>
              <a:t>s why they need opsinisation in the spleen, therefore in spleenectomy we give pre-op vaccination to cover these organism, in children we have to give long term peniciilin.</a:t>
            </a:r>
            <a:endParaRPr lang="en-US" sz="2000">
              <a:ea typeface="ＭＳ Ｐゴシック" charset="-128"/>
            </a:endParaRPr>
          </a:p>
        </p:txBody>
      </p:sp>
      <p:sp>
        <p:nvSpPr>
          <p:cNvPr id="68610" name="Rectangle 2"/>
          <p:cNvSpPr>
            <a:spLocks noGrp="1" noChangeArrowheads="1"/>
          </p:cNvSpPr>
          <p:nvPr>
            <p:ph type="title"/>
          </p:nvPr>
        </p:nvSpPr>
        <p:spPr/>
        <p:txBody>
          <a:bodyPr>
            <a:noAutofit/>
            <a:scene3d>
              <a:camera prst="orthographicFront"/>
              <a:lightRig rig="soft" dir="t"/>
            </a:scene3d>
            <a:sp3d prstMaterial="softEdge">
              <a:bevelT w="25400" h="25400"/>
            </a:sp3d>
          </a:bodyPr>
          <a:lstStyle/>
          <a:p>
            <a:pPr eaLnBrk="1" fontAlgn="auto" hangingPunct="1">
              <a:spcAft>
                <a:spcPts val="0"/>
              </a:spcAft>
              <a:defRPr/>
            </a:pPr>
            <a:r>
              <a:rPr lang="en-US" sz="2800" dirty="0" smtClean="0">
                <a:latin typeface="+mj-lt"/>
                <a:ea typeface="+mj-ea"/>
                <a:cs typeface="+mj-cs"/>
              </a:rPr>
              <a:t>Any breach in the skin or mucosa will introduce infection if one of these factors is found with it</a:t>
            </a:r>
            <a:endParaRPr lang="en-US" sz="2800" dirty="0">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p:txBody>
          <a:bodyPr/>
          <a:lstStyle/>
          <a:p>
            <a:pPr algn="l" rtl="0" eaLnBrk="1" hangingPunct="1">
              <a:buFontTx/>
              <a:buChar char="•"/>
            </a:pPr>
            <a:r>
              <a:rPr lang="en-US"/>
              <a:t>May result in </a:t>
            </a:r>
            <a:r>
              <a:rPr lang="en-US" smtClean="0"/>
              <a:t>death if not treated early </a:t>
            </a:r>
            <a:r>
              <a:rPr lang="en-US"/>
              <a:t>due to exhaustion ,aspiration or </a:t>
            </a:r>
            <a:r>
              <a:rPr lang="en-US" smtClean="0"/>
              <a:t>asphyxiation and respiratory arrest</a:t>
            </a:r>
          </a:p>
          <a:p>
            <a:pPr algn="l" rtl="0" eaLnBrk="1" hangingPunct="1">
              <a:buFontTx/>
              <a:buChar char="•"/>
            </a:pPr>
            <a:endParaRPr lang="en-US" smtClean="0"/>
          </a:p>
          <a:p>
            <a:pPr algn="l" rtl="0" eaLnBrk="1" hangingPunct="1">
              <a:buFontTx/>
              <a:buChar char="•"/>
            </a:pPr>
            <a:r>
              <a:rPr lang="en-US" smtClean="0"/>
              <a:t>Prevention is more important than treatment.</a:t>
            </a:r>
          </a:p>
          <a:p>
            <a:pPr algn="l" rtl="0" eaLnBrk="1" hangingPunct="1">
              <a:buFontTx/>
              <a:buChar char="•"/>
            </a:pPr>
            <a:endParaRPr lang="en-US" smtClean="0"/>
          </a:p>
          <a:p>
            <a:pPr algn="l" rtl="0" eaLnBrk="1" hangingPunct="1">
              <a:buFontTx/>
              <a:buChar char="•"/>
            </a:pPr>
            <a:r>
              <a:rPr lang="en-US" smtClean="0"/>
              <a:t>. </a:t>
            </a:r>
          </a:p>
          <a:p>
            <a:pPr algn="l" rtl="0" eaLnBrk="1" hangingPunct="1">
              <a:buFontTx/>
              <a:buChar char="•"/>
            </a:pPr>
            <a:endParaRPr lang="en-US"/>
          </a:p>
        </p:txBody>
      </p:sp>
      <p:sp>
        <p:nvSpPr>
          <p:cNvPr id="96258" name="Rectangle 2"/>
          <p:cNvSpPr>
            <a:spLocks noGrp="1" noChangeArrowheads="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a:latin typeface="+mj-lt"/>
                <a:ea typeface="+mj-ea"/>
                <a:cs typeface="+mj-cs"/>
              </a:rPr>
              <a:t>Cont.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p:txBody>
          <a:bodyPr/>
          <a:lstStyle/>
          <a:p>
            <a:pPr marL="609600" indent="-609600" algn="l" rtl="0" eaLnBrk="1" hangingPunct="1">
              <a:buFontTx/>
              <a:buChar char="•"/>
            </a:pPr>
            <a:r>
              <a:rPr lang="en-US"/>
              <a:t>Rx include wound debridement ,penicillin ,muscle relaxants ,ventilation and nutrition</a:t>
            </a:r>
          </a:p>
          <a:p>
            <a:pPr marL="609600" indent="-609600" algn="l" rtl="0" eaLnBrk="1" hangingPunct="1">
              <a:buFontTx/>
              <a:buChar char="•"/>
            </a:pPr>
            <a:r>
              <a:rPr lang="en-US"/>
              <a:t>Prophylaxis : </a:t>
            </a:r>
          </a:p>
          <a:p>
            <a:pPr marL="609600" indent="-609600" algn="l" rtl="0" eaLnBrk="1" hangingPunct="1">
              <a:buFontTx/>
              <a:buChar char="•"/>
            </a:pPr>
            <a:r>
              <a:rPr lang="en-US"/>
              <a:t>Wound care &amp; antibiotics </a:t>
            </a:r>
          </a:p>
          <a:p>
            <a:pPr marL="609600" indent="-609600" algn="l" rtl="0" eaLnBrk="1" hangingPunct="1">
              <a:buFontTx/>
              <a:buChar char="•"/>
            </a:pPr>
            <a:r>
              <a:rPr lang="en-US"/>
              <a:t>Vaccination by tetanus immunoglobulin in high risk pts ( passive immunization )</a:t>
            </a:r>
          </a:p>
          <a:p>
            <a:pPr marL="609600" indent="-609600" algn="l" rtl="0" eaLnBrk="1" hangingPunct="1">
              <a:buFontTx/>
              <a:buChar char="•"/>
            </a:pPr>
            <a:r>
              <a:rPr lang="en-US"/>
              <a:t>Commence active immunization (T toxoid)</a:t>
            </a:r>
          </a:p>
        </p:txBody>
      </p:sp>
      <p:sp>
        <p:nvSpPr>
          <p:cNvPr id="97282" name="Rectangle 2"/>
          <p:cNvSpPr>
            <a:spLocks noGrp="1" noChangeArrowheads="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a:latin typeface="+mj-lt"/>
                <a:ea typeface="+mj-ea"/>
                <a:cs typeface="+mj-cs"/>
              </a:rPr>
              <a:t>Treatment &amp; prophylaxis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p:txBody>
          <a:bodyPr>
            <a:normAutofit fontScale="92500" lnSpcReduction="10000"/>
          </a:bodyPr>
          <a:lstStyle/>
          <a:p>
            <a:pPr algn="l" rtl="0" eaLnBrk="1" hangingPunct="1">
              <a:buFontTx/>
              <a:buChar char="•"/>
            </a:pPr>
            <a:r>
              <a:rPr lang="en-US"/>
              <a:t>In previously immunized pt, if the booster was:</a:t>
            </a:r>
          </a:p>
          <a:p>
            <a:pPr algn="l" rtl="0" eaLnBrk="1" hangingPunct="1">
              <a:buFontTx/>
              <a:buChar char="•"/>
            </a:pPr>
            <a:r>
              <a:rPr lang="en-US"/>
              <a:t>&gt; 5 years , the pt needs anther booster.</a:t>
            </a:r>
          </a:p>
          <a:p>
            <a:pPr algn="l" rtl="0" eaLnBrk="1" hangingPunct="1">
              <a:buFontTx/>
              <a:buChar char="•"/>
            </a:pPr>
            <a:r>
              <a:rPr lang="en-US"/>
              <a:t>&lt; 5 years , no treatment </a:t>
            </a:r>
            <a:r>
              <a:rPr lang="en-US" smtClean="0"/>
              <a:t>.</a:t>
            </a:r>
          </a:p>
          <a:p>
            <a:pPr algn="l" rtl="0" eaLnBrk="1" hangingPunct="1">
              <a:buFontTx/>
              <a:buChar char="•"/>
            </a:pPr>
            <a:endParaRPr lang="en-US" smtClean="0"/>
          </a:p>
          <a:p>
            <a:pPr algn="l" rtl="0" eaLnBrk="1" hangingPunct="1">
              <a:buFontTx/>
              <a:buChar char="•"/>
            </a:pPr>
            <a:r>
              <a:rPr lang="en-US" smtClean="0"/>
              <a:t>Any trauma patient look into his of vaccination and follow the above. </a:t>
            </a:r>
          </a:p>
          <a:p>
            <a:pPr algn="l" rtl="0" eaLnBrk="1" hangingPunct="1">
              <a:buFontTx/>
              <a:buChar char="•"/>
            </a:pPr>
            <a:endParaRPr lang="en-US" smtClean="0"/>
          </a:p>
          <a:p>
            <a:pPr algn="l" rtl="0" eaLnBrk="1" hangingPunct="1">
              <a:buFontTx/>
              <a:buChar char="•"/>
            </a:pPr>
            <a:r>
              <a:rPr lang="en-US" smtClean="0"/>
              <a:t>If highly susceptible give both passive (IG) and active (toxoid). </a:t>
            </a:r>
            <a:endParaRPr lang="en-US"/>
          </a:p>
        </p:txBody>
      </p:sp>
      <p:sp>
        <p:nvSpPr>
          <p:cNvPr id="98306" name="Rectangle 2"/>
          <p:cNvSpPr>
            <a:spLocks noGrp="1" noChangeArrowheads="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a:latin typeface="+mj-lt"/>
                <a:ea typeface="+mj-ea"/>
                <a:cs typeface="+mj-cs"/>
              </a:rPr>
              <a:t>Cont.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Content Placeholder 1"/>
          <p:cNvSpPr>
            <a:spLocks noGrp="1"/>
          </p:cNvSpPr>
          <p:nvPr>
            <p:ph idx="1"/>
          </p:nvPr>
        </p:nvSpPr>
        <p:spPr/>
        <p:txBody>
          <a:bodyPr>
            <a:normAutofit lnSpcReduction="10000"/>
          </a:bodyPr>
          <a:lstStyle/>
          <a:p>
            <a:pPr algn="l" eaLnBrk="1" hangingPunct="1"/>
            <a:r>
              <a:rPr lang="en-US" smtClean="0"/>
              <a:t>Caused by clostridium difficile, </a:t>
            </a:r>
          </a:p>
          <a:p>
            <a:pPr algn="l" eaLnBrk="1" hangingPunct="1"/>
            <a:r>
              <a:rPr lang="en-US" smtClean="0"/>
              <a:t>It affects peaple that are hospitalized and taking antibiotics, it causes diarrhea</a:t>
            </a:r>
          </a:p>
          <a:p>
            <a:pPr algn="l" eaLnBrk="1" hangingPunct="1"/>
            <a:r>
              <a:rPr lang="en-US" smtClean="0"/>
              <a:t>Diagnosed by detecting toxins in the stool or serology, colonoscopy will show you pseudo-membranes</a:t>
            </a:r>
          </a:p>
          <a:p>
            <a:pPr algn="l" eaLnBrk="1" hangingPunct="1"/>
            <a:r>
              <a:rPr lang="en-US" smtClean="0"/>
              <a:t>Treatment is by stopping the offending antibiotics and give metronidazole if they didn’t respond give vancomycin.</a:t>
            </a:r>
          </a:p>
        </p:txBody>
      </p:sp>
      <p:sp>
        <p:nvSpPr>
          <p:cNvPr id="3" name="Title 2"/>
          <p:cNvSpPr>
            <a:spLocks noGrp="1"/>
          </p:cNvSpPr>
          <p:nvPr>
            <p:ph type="title"/>
          </p:nvPr>
        </p:nvSpPr>
        <p:spPr/>
        <p:txBody>
          <a:bodyPr/>
          <a:lstStyle/>
          <a:p>
            <a:pPr eaLnBrk="1" hangingPunct="1">
              <a:defRPr/>
            </a:pPr>
            <a:r>
              <a:rPr lang="en-US" dirty="0" smtClean="0"/>
              <a:t>Pseudo-membranous colitis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p:txBody>
          <a:bodyPr>
            <a:normAutofit lnSpcReduction="10000"/>
          </a:bodyPr>
          <a:lstStyle/>
          <a:p>
            <a:pPr algn="l" rtl="0" eaLnBrk="1" hangingPunct="1">
              <a:lnSpc>
                <a:spcPct val="90000"/>
              </a:lnSpc>
              <a:buFontTx/>
              <a:buChar char="•"/>
            </a:pPr>
            <a:r>
              <a:rPr lang="en-US"/>
              <a:t>Normal flora of the skin</a:t>
            </a:r>
          </a:p>
          <a:p>
            <a:pPr algn="l" rtl="0" eaLnBrk="1" hangingPunct="1">
              <a:lnSpc>
                <a:spcPct val="90000"/>
              </a:lnSpc>
              <a:buFontTx/>
              <a:buChar char="•"/>
            </a:pPr>
            <a:r>
              <a:rPr lang="en-US"/>
              <a:t>The most common cause of wound infection in surgical practice </a:t>
            </a:r>
            <a:r>
              <a:rPr lang="en-US" smtClean="0"/>
              <a:t>. Surgical site infection.</a:t>
            </a:r>
          </a:p>
          <a:p>
            <a:pPr algn="l" rtl="0" eaLnBrk="1" hangingPunct="1">
              <a:lnSpc>
                <a:spcPct val="90000"/>
              </a:lnSpc>
              <a:buFontTx/>
              <a:buChar char="•"/>
            </a:pPr>
            <a:r>
              <a:rPr lang="en-US"/>
              <a:t>Can cause endocarditis  .</a:t>
            </a:r>
          </a:p>
          <a:p>
            <a:pPr algn="l" rtl="0" eaLnBrk="1" hangingPunct="1">
              <a:lnSpc>
                <a:spcPct val="90000"/>
              </a:lnSpc>
              <a:buFontTx/>
              <a:buChar char="•"/>
            </a:pPr>
            <a:r>
              <a:rPr lang="en-US"/>
              <a:t>It also can cause :</a:t>
            </a:r>
          </a:p>
          <a:p>
            <a:pPr algn="l" rtl="0" eaLnBrk="1" hangingPunct="1">
              <a:lnSpc>
                <a:spcPct val="90000"/>
              </a:lnSpc>
              <a:buFontTx/>
              <a:buChar char="•"/>
            </a:pPr>
            <a:r>
              <a:rPr lang="en-US"/>
              <a:t>Abscesses ,furuncle (boil) ,carbuncles.</a:t>
            </a:r>
          </a:p>
          <a:p>
            <a:pPr algn="l" rtl="0" eaLnBrk="1" hangingPunct="1">
              <a:lnSpc>
                <a:spcPct val="90000"/>
              </a:lnSpc>
              <a:buFontTx/>
              <a:buNone/>
            </a:pPr>
            <a:r>
              <a:rPr lang="en-US"/>
              <a:t>* Antibiotics effective against staph :           </a:t>
            </a:r>
            <a:r>
              <a:rPr lang="en-US" smtClean="0"/>
              <a:t>penicillin (mostly resistant to it), </a:t>
            </a:r>
            <a:r>
              <a:rPr lang="en-US"/>
              <a:t>cephalospoin (1</a:t>
            </a:r>
            <a:r>
              <a:rPr lang="en-US" baseline="30000"/>
              <a:t>st</a:t>
            </a:r>
            <a:r>
              <a:rPr lang="en-US"/>
              <a:t> gen) and vancomycin (for MRSA).</a:t>
            </a:r>
          </a:p>
        </p:txBody>
      </p:sp>
      <p:sp>
        <p:nvSpPr>
          <p:cNvPr id="99330" name="Rectangle 2"/>
          <p:cNvSpPr>
            <a:spLocks noGrp="1" noChangeArrowheads="1"/>
          </p:cNvSpPr>
          <p:nvPr>
            <p:ph type="title"/>
          </p:nvPr>
        </p:nvSpPr>
        <p:spPr/>
        <p:txBody>
          <a:bodyPr>
            <a:scene3d>
              <a:camera prst="orthographicFront"/>
              <a:lightRig rig="soft" dir="t"/>
            </a:scene3d>
            <a:sp3d prstMaterial="softEdge">
              <a:bevelT w="25400" h="25400"/>
            </a:sp3d>
          </a:bodyPr>
          <a:lstStyle/>
          <a:p>
            <a:pPr rtl="0" eaLnBrk="1" fontAlgn="auto" hangingPunct="1">
              <a:spcAft>
                <a:spcPts val="0"/>
              </a:spcAft>
              <a:defRPr/>
            </a:pPr>
            <a:r>
              <a:rPr lang="en-US">
                <a:latin typeface="+mj-lt"/>
                <a:ea typeface="+mj-ea"/>
                <a:cs typeface="+mj-cs"/>
              </a:rPr>
              <a:t>staphylococci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p:txBody>
          <a:bodyPr/>
          <a:lstStyle/>
          <a:p>
            <a:pPr algn="l" rtl="0" eaLnBrk="1" hangingPunct="1">
              <a:lnSpc>
                <a:spcPct val="90000"/>
              </a:lnSpc>
              <a:buFontTx/>
              <a:buChar char="•"/>
            </a:pPr>
            <a:r>
              <a:rPr lang="en-US" sz="1600" dirty="0">
                <a:solidFill>
                  <a:srgbClr val="33CC33"/>
                </a:solidFill>
              </a:rPr>
              <a:t>Abscess</a:t>
            </a:r>
            <a:r>
              <a:rPr lang="en-US" sz="1600" dirty="0"/>
              <a:t> </a:t>
            </a:r>
            <a:r>
              <a:rPr lang="en-US" sz="1600" dirty="0" smtClean="0"/>
              <a:t>:</a:t>
            </a:r>
          </a:p>
          <a:p>
            <a:pPr algn="l" rtl="0" eaLnBrk="1" hangingPunct="1">
              <a:lnSpc>
                <a:spcPct val="90000"/>
              </a:lnSpc>
              <a:buFontTx/>
              <a:buChar char="•"/>
            </a:pPr>
            <a:r>
              <a:rPr lang="en-US" sz="1600" dirty="0" smtClean="0"/>
              <a:t>Inflammatory </a:t>
            </a:r>
            <a:r>
              <a:rPr lang="en-US" sz="1600" dirty="0" smtClean="0"/>
              <a:t>exudates localized </a:t>
            </a:r>
            <a:r>
              <a:rPr lang="en-US" sz="1600" dirty="0"/>
              <a:t>pus collection </a:t>
            </a:r>
          </a:p>
          <a:p>
            <a:pPr algn="l" rtl="0" eaLnBrk="1" hangingPunct="1">
              <a:lnSpc>
                <a:spcPct val="90000"/>
              </a:lnSpc>
              <a:buFontTx/>
              <a:buChar char="•"/>
            </a:pPr>
            <a:r>
              <a:rPr lang="en-US" sz="1600" dirty="0"/>
              <a:t>Treated by drainage &amp; </a:t>
            </a:r>
            <a:r>
              <a:rPr lang="en-US" sz="1600" dirty="0" smtClean="0"/>
              <a:t>antibiotics (only if surrounded by </a:t>
            </a:r>
            <a:r>
              <a:rPr lang="en-US" sz="1600" dirty="0" err="1" smtClean="0"/>
              <a:t>cellulitis</a:t>
            </a:r>
            <a:r>
              <a:rPr lang="en-US" sz="1600" dirty="0" smtClean="0"/>
              <a:t> or if it was in a deep seated cavity as brain) </a:t>
            </a:r>
            <a:r>
              <a:rPr lang="en-US" sz="1600" dirty="0"/>
              <a:t>.</a:t>
            </a:r>
          </a:p>
          <a:p>
            <a:pPr algn="l" rtl="0" eaLnBrk="1" hangingPunct="1">
              <a:lnSpc>
                <a:spcPct val="90000"/>
              </a:lnSpc>
              <a:buFontTx/>
              <a:buChar char="•"/>
            </a:pPr>
            <a:r>
              <a:rPr lang="en-US" sz="1600" dirty="0">
                <a:solidFill>
                  <a:srgbClr val="33CC33"/>
                </a:solidFill>
              </a:rPr>
              <a:t>Furuncle</a:t>
            </a:r>
            <a:r>
              <a:rPr lang="en-US" sz="1600" dirty="0"/>
              <a:t> :</a:t>
            </a:r>
          </a:p>
          <a:p>
            <a:pPr algn="l" rtl="0" eaLnBrk="1" hangingPunct="1">
              <a:lnSpc>
                <a:spcPct val="90000"/>
              </a:lnSpc>
              <a:buFontTx/>
              <a:buChar char="•"/>
            </a:pPr>
            <a:r>
              <a:rPr lang="en-US" sz="1600" dirty="0"/>
              <a:t>Inflammation of hair follicles or sweat glands treated by drainage </a:t>
            </a:r>
            <a:r>
              <a:rPr lang="en-US" sz="1600" dirty="0" smtClean="0"/>
              <a:t>&amp; usually  </a:t>
            </a:r>
            <a:r>
              <a:rPr lang="en-US" sz="1600" dirty="0"/>
              <a:t>antibiotics .</a:t>
            </a:r>
          </a:p>
          <a:p>
            <a:pPr algn="l" rtl="0" eaLnBrk="1" hangingPunct="1">
              <a:lnSpc>
                <a:spcPct val="90000"/>
              </a:lnSpc>
              <a:buFontTx/>
              <a:buChar char="•"/>
            </a:pPr>
            <a:r>
              <a:rPr lang="en-US" sz="1600" dirty="0">
                <a:solidFill>
                  <a:srgbClr val="33CC33"/>
                </a:solidFill>
              </a:rPr>
              <a:t>Carbuncle</a:t>
            </a:r>
            <a:r>
              <a:rPr lang="en-US" sz="1600" dirty="0"/>
              <a:t> </a:t>
            </a:r>
            <a:r>
              <a:rPr lang="en-US" sz="1600" dirty="0" smtClean="0"/>
              <a:t>:</a:t>
            </a:r>
          </a:p>
          <a:p>
            <a:pPr algn="l" rtl="0" eaLnBrk="1" hangingPunct="1">
              <a:lnSpc>
                <a:spcPct val="90000"/>
              </a:lnSpc>
              <a:buFontTx/>
              <a:buChar char="•"/>
            </a:pPr>
            <a:r>
              <a:rPr lang="en-US" sz="1600" dirty="0" smtClean="0"/>
              <a:t> </a:t>
            </a:r>
            <a:r>
              <a:rPr lang="en-US" sz="1600" dirty="0"/>
              <a:t>a large extension of </a:t>
            </a:r>
            <a:r>
              <a:rPr lang="en-US" sz="1600" dirty="0" smtClean="0"/>
              <a:t>furuncle with multiple more than one hair follicle) discharge openings and its surrounded by </a:t>
            </a:r>
            <a:r>
              <a:rPr lang="en-US" sz="1600" dirty="0" err="1" smtClean="0"/>
              <a:t>cellulitis</a:t>
            </a:r>
            <a:r>
              <a:rPr lang="en-US" sz="1600" dirty="0" smtClean="0"/>
              <a:t> .</a:t>
            </a:r>
            <a:endParaRPr lang="en-US" sz="1600" dirty="0"/>
          </a:p>
          <a:p>
            <a:pPr algn="l" rtl="0" eaLnBrk="1" hangingPunct="1">
              <a:lnSpc>
                <a:spcPct val="90000"/>
              </a:lnSpc>
              <a:buFontTx/>
              <a:buChar char="•"/>
            </a:pPr>
            <a:r>
              <a:rPr lang="en-US" sz="1600" dirty="0"/>
              <a:t>Common in diabetics , usually on the back and the neck ,treated by drainage &amp; </a:t>
            </a:r>
            <a:r>
              <a:rPr lang="en-US" sz="1600" dirty="0" smtClean="0"/>
              <a:t>antibiotics- wide incision and removal of dead tissue and skin graft.</a:t>
            </a:r>
          </a:p>
          <a:p>
            <a:pPr algn="l" rtl="0" eaLnBrk="1" hangingPunct="1">
              <a:lnSpc>
                <a:spcPct val="90000"/>
              </a:lnSpc>
              <a:buFontTx/>
              <a:buChar char="•"/>
            </a:pPr>
            <a:r>
              <a:rPr lang="en-US" sz="1600" dirty="0" err="1" smtClean="0">
                <a:solidFill>
                  <a:srgbClr val="55DD5F"/>
                </a:solidFill>
              </a:rPr>
              <a:t>Hidrandenitis</a:t>
            </a:r>
            <a:r>
              <a:rPr lang="en-US" sz="1600" dirty="0" smtClean="0">
                <a:solidFill>
                  <a:srgbClr val="55DD5F"/>
                </a:solidFill>
              </a:rPr>
              <a:t> </a:t>
            </a:r>
            <a:r>
              <a:rPr lang="en-US" sz="1600" dirty="0" err="1" smtClean="0">
                <a:solidFill>
                  <a:srgbClr val="55DD5F"/>
                </a:solidFill>
              </a:rPr>
              <a:t>suppurativa</a:t>
            </a:r>
            <a:r>
              <a:rPr lang="en-US" sz="1600" dirty="0" smtClean="0">
                <a:solidFill>
                  <a:srgbClr val="55DD5F"/>
                </a:solidFill>
              </a:rPr>
              <a:t>: </a:t>
            </a:r>
            <a:r>
              <a:rPr lang="en-US" sz="1600" dirty="0" smtClean="0">
                <a:solidFill>
                  <a:srgbClr val="55DD5F"/>
                </a:solidFill>
              </a:rPr>
              <a:t> </a:t>
            </a:r>
          </a:p>
          <a:p>
            <a:pPr algn="l" rtl="0" eaLnBrk="1" hangingPunct="1">
              <a:lnSpc>
                <a:spcPct val="90000"/>
              </a:lnSpc>
              <a:buFontTx/>
              <a:buChar char="•"/>
            </a:pPr>
            <a:r>
              <a:rPr lang="en-US" sz="1600" dirty="0" smtClean="0"/>
              <a:t>sebaceous </a:t>
            </a:r>
            <a:r>
              <a:rPr lang="en-US" sz="1600" dirty="0" smtClean="0"/>
              <a:t>and sweat gland infection, treated by incision and drainage if extensive do extensive excision and skin graft.</a:t>
            </a:r>
          </a:p>
          <a:p>
            <a:pPr algn="l" rtl="0" eaLnBrk="1" hangingPunct="1">
              <a:lnSpc>
                <a:spcPct val="90000"/>
              </a:lnSpc>
              <a:buFontTx/>
              <a:buChar char="•"/>
            </a:pPr>
            <a:r>
              <a:rPr lang="en-US" sz="1600" dirty="0" smtClean="0"/>
              <a:t>If it was simple give tetracycline e.g. </a:t>
            </a:r>
            <a:r>
              <a:rPr lang="en-US" sz="1600" dirty="0" err="1" smtClean="0"/>
              <a:t>doxyxycline</a:t>
            </a:r>
            <a:r>
              <a:rPr lang="en-US" sz="1600" dirty="0" smtClean="0"/>
              <a:t> and drain </a:t>
            </a:r>
            <a:r>
              <a:rPr lang="en-US" sz="1600" dirty="0" smtClean="0"/>
              <a:t>it </a:t>
            </a:r>
          </a:p>
          <a:p>
            <a:pPr algn="l" rtl="0" eaLnBrk="1" hangingPunct="1">
              <a:lnSpc>
                <a:spcPct val="90000"/>
              </a:lnSpc>
              <a:buFontTx/>
              <a:buChar char="•"/>
            </a:pPr>
            <a:r>
              <a:rPr lang="en-US" sz="1600" dirty="0" smtClean="0"/>
              <a:t>if </a:t>
            </a:r>
            <a:r>
              <a:rPr lang="en-US" sz="1600" dirty="0" smtClean="0"/>
              <a:t>it was extensive and reaching the </a:t>
            </a:r>
            <a:r>
              <a:rPr lang="en-US" sz="1600" dirty="0" err="1" smtClean="0"/>
              <a:t>axilla</a:t>
            </a:r>
            <a:r>
              <a:rPr lang="en-US" sz="1600" dirty="0" smtClean="0"/>
              <a:t> you have to do debridement an excision to remove the glands </a:t>
            </a:r>
            <a:endParaRPr lang="en-US" sz="1600" dirty="0"/>
          </a:p>
        </p:txBody>
      </p:sp>
      <p:sp>
        <p:nvSpPr>
          <p:cNvPr id="100354" name="Rectangle 2"/>
          <p:cNvSpPr>
            <a:spLocks noGrp="1" noChangeArrowheads="1"/>
          </p:cNvSpPr>
          <p:nvPr>
            <p:ph type="title"/>
          </p:nvPr>
        </p:nvSpPr>
        <p:spPr/>
        <p:txBody>
          <a:bodyPr/>
          <a:lstStyle/>
          <a:p>
            <a:pPr eaLnBrk="1" hangingPunct="1">
              <a:defRPr/>
            </a:pPr>
            <a:endParaRPr lang="en-US">
              <a:effectLst>
                <a:outerShdw blurRad="38100" dist="38100" dir="2700000" algn="tl">
                  <a:srgbClr val="DDDDDD"/>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457200" y="1557338"/>
            <a:ext cx="8229600" cy="4530725"/>
          </a:xfrm>
        </p:spPr>
        <p:txBody>
          <a:bodyPr/>
          <a:lstStyle/>
          <a:p>
            <a:pPr eaLnBrk="1" hangingPunct="1"/>
            <a:endParaRPr lang="en-US"/>
          </a:p>
        </p:txBody>
      </p:sp>
      <p:sp>
        <p:nvSpPr>
          <p:cNvPr id="150530" name="Rectangle 2"/>
          <p:cNvSpPr>
            <a:spLocks noGrp="1" noChangeArrowheads="1"/>
          </p:cNvSpPr>
          <p:nvPr>
            <p:ph type="title"/>
          </p:nvPr>
        </p:nvSpPr>
        <p:spPr/>
        <p:txBody>
          <a:bodyPr/>
          <a:lstStyle/>
          <a:p>
            <a:pPr eaLnBrk="1" hangingPunct="1">
              <a:defRPr/>
            </a:pPr>
            <a:endParaRPr lang="en-US">
              <a:effectLst>
                <a:outerShdw blurRad="38100" dist="38100" dir="2700000" algn="tl">
                  <a:srgbClr val="DDDDDD"/>
                </a:outerShdw>
              </a:effectLst>
            </a:endParaRPr>
          </a:p>
        </p:txBody>
      </p:sp>
      <p:pic>
        <p:nvPicPr>
          <p:cNvPr id="51204" name="Picture 4" descr="scan0001"/>
          <p:cNvPicPr>
            <a:picLocks noChangeAspect="1" noChangeArrowheads="1"/>
          </p:cNvPicPr>
          <p:nvPr/>
        </p:nvPicPr>
        <p:blipFill>
          <a:blip r:embed="rId2"/>
          <a:srcRect/>
          <a:stretch>
            <a:fillRect/>
          </a:stretch>
        </p:blipFill>
        <p:spPr bwMode="auto">
          <a:xfrm>
            <a:off x="2946400" y="1141413"/>
            <a:ext cx="3251200" cy="4576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p:txBody>
          <a:bodyPr/>
          <a:lstStyle/>
          <a:p>
            <a:pPr eaLnBrk="1" hangingPunct="1"/>
            <a:endParaRPr lang="en-US"/>
          </a:p>
        </p:txBody>
      </p:sp>
      <p:sp>
        <p:nvSpPr>
          <p:cNvPr id="130050" name="Rectangle 2"/>
          <p:cNvSpPr>
            <a:spLocks noGrp="1" noChangeArrowheads="1"/>
          </p:cNvSpPr>
          <p:nvPr>
            <p:ph type="title"/>
          </p:nvPr>
        </p:nvSpPr>
        <p:spPr/>
        <p:txBody>
          <a:bodyPr/>
          <a:lstStyle/>
          <a:p>
            <a:pPr eaLnBrk="1" hangingPunct="1">
              <a:defRPr/>
            </a:pPr>
            <a:endParaRPr lang="en-US">
              <a:effectLst>
                <a:outerShdw blurRad="38100" dist="38100" dir="2700000" algn="tl">
                  <a:srgbClr val="DDDDDD"/>
                </a:outerShdw>
              </a:effectLst>
            </a:endParaRPr>
          </a:p>
        </p:txBody>
      </p:sp>
      <p:pic>
        <p:nvPicPr>
          <p:cNvPr id="52228" name="Picture 4" descr="50004X-fx6"/>
          <p:cNvPicPr>
            <a:picLocks noChangeAspect="1" noChangeArrowheads="1"/>
          </p:cNvPicPr>
          <p:nvPr/>
        </p:nvPicPr>
        <p:blipFill>
          <a:blip r:embed="rId2"/>
          <a:srcRect/>
          <a:stretch>
            <a:fillRect/>
          </a:stretch>
        </p:blipFill>
        <p:spPr bwMode="auto">
          <a:xfrm>
            <a:off x="900113" y="692150"/>
            <a:ext cx="7581900" cy="503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p:txBody>
          <a:bodyPr/>
          <a:lstStyle/>
          <a:p>
            <a:pPr eaLnBrk="1" hangingPunct="1"/>
            <a:endParaRPr lang="en-US"/>
          </a:p>
        </p:txBody>
      </p:sp>
      <p:sp>
        <p:nvSpPr>
          <p:cNvPr id="161794" name="Rectangle 2"/>
          <p:cNvSpPr>
            <a:spLocks noGrp="1" noChangeArrowheads="1"/>
          </p:cNvSpPr>
          <p:nvPr>
            <p:ph type="title"/>
          </p:nvPr>
        </p:nvSpPr>
        <p:spPr/>
        <p:txBody>
          <a:bodyPr/>
          <a:lstStyle/>
          <a:p>
            <a:pPr eaLnBrk="1" hangingPunct="1">
              <a:defRPr/>
            </a:pPr>
            <a:endParaRPr lang="en-US">
              <a:effectLst>
                <a:outerShdw blurRad="38100" dist="38100" dir="2700000" algn="tl">
                  <a:srgbClr val="DDDDDD"/>
                </a:outerShdw>
              </a:effectLst>
            </a:endParaRPr>
          </a:p>
        </p:txBody>
      </p:sp>
      <p:pic>
        <p:nvPicPr>
          <p:cNvPr id="53252" name="Picture 4" descr="scan0001"/>
          <p:cNvPicPr>
            <a:picLocks noChangeAspect="1" noChangeArrowheads="1"/>
          </p:cNvPicPr>
          <p:nvPr/>
        </p:nvPicPr>
        <p:blipFill>
          <a:blip r:embed="rId2"/>
          <a:srcRect/>
          <a:stretch>
            <a:fillRect/>
          </a:stretch>
        </p:blipFill>
        <p:spPr bwMode="auto">
          <a:xfrm>
            <a:off x="2987675" y="1628775"/>
            <a:ext cx="3251200" cy="4576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p:txBody>
          <a:bodyPr/>
          <a:lstStyle/>
          <a:p>
            <a:pPr eaLnBrk="1" hangingPunct="1"/>
            <a:endParaRPr lang="en-US"/>
          </a:p>
        </p:txBody>
      </p:sp>
      <p:sp>
        <p:nvSpPr>
          <p:cNvPr id="152578" name="Rectangle 2"/>
          <p:cNvSpPr>
            <a:spLocks noGrp="1" noChangeArrowheads="1"/>
          </p:cNvSpPr>
          <p:nvPr>
            <p:ph type="title"/>
          </p:nvPr>
        </p:nvSpPr>
        <p:spPr/>
        <p:txBody>
          <a:bodyPr/>
          <a:lstStyle/>
          <a:p>
            <a:pPr eaLnBrk="1" hangingPunct="1">
              <a:defRPr/>
            </a:pPr>
            <a:endParaRPr lang="en-US">
              <a:effectLst>
                <a:outerShdw blurRad="38100" dist="38100" dir="2700000" algn="tl">
                  <a:srgbClr val="DDDDDD"/>
                </a:outerShdw>
              </a:effectLst>
            </a:endParaRPr>
          </a:p>
        </p:txBody>
      </p:sp>
      <p:pic>
        <p:nvPicPr>
          <p:cNvPr id="54276" name="Picture 4" descr="scan0002"/>
          <p:cNvPicPr>
            <a:picLocks noChangeAspect="1" noChangeArrowheads="1"/>
          </p:cNvPicPr>
          <p:nvPr/>
        </p:nvPicPr>
        <p:blipFill>
          <a:blip r:embed="rId2"/>
          <a:srcRect/>
          <a:stretch>
            <a:fillRect/>
          </a:stretch>
        </p:blipFill>
        <p:spPr bwMode="auto">
          <a:xfrm>
            <a:off x="2868613" y="1154113"/>
            <a:ext cx="3406775" cy="454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3"/>
          <p:cNvSpPr>
            <a:spLocks noGrp="1" noChangeArrowheads="1"/>
          </p:cNvSpPr>
          <p:nvPr>
            <p:ph idx="1"/>
          </p:nvPr>
        </p:nvSpPr>
        <p:spPr/>
        <p:txBody>
          <a:bodyPr/>
          <a:lstStyle/>
          <a:p>
            <a:pPr algn="l" eaLnBrk="1" hangingPunct="1">
              <a:buFont typeface="Wingdings" charset="2"/>
              <a:buNone/>
            </a:pPr>
            <a:r>
              <a:rPr lang="en-US" sz="4400" u="sng">
                <a:solidFill>
                  <a:srgbClr val="FF0000"/>
                </a:solidFill>
                <a:ea typeface="ＭＳ Ｐゴシック" charset="-128"/>
              </a:rPr>
              <a:t>The virulence</a:t>
            </a:r>
          </a:p>
          <a:p>
            <a:pPr algn="l" eaLnBrk="1" hangingPunct="1">
              <a:buFont typeface="Wingdings" charset="2"/>
              <a:buNone/>
            </a:pPr>
            <a:r>
              <a:rPr lang="en-US">
                <a:ea typeface="ＭＳ Ｐゴシック" charset="-128"/>
              </a:rPr>
              <a:t>Is the ability of bacteria to produce toxins and resist phagocytosis.</a:t>
            </a:r>
          </a:p>
          <a:p>
            <a:pPr algn="l" eaLnBrk="1" hangingPunct="1">
              <a:buFont typeface="Wingdings" charset="2"/>
              <a:buNone/>
            </a:pPr>
            <a:r>
              <a:rPr lang="en-US">
                <a:ea typeface="ＭＳ Ｐゴシック" charset="-128"/>
              </a:rPr>
              <a:t>There are two types of toxins:</a:t>
            </a:r>
          </a:p>
          <a:p>
            <a:pPr algn="l" eaLnBrk="1" hangingPunct="1">
              <a:buFont typeface="Wingdings" charset="2"/>
              <a:buNone/>
            </a:pPr>
            <a:r>
              <a:rPr lang="en-US">
                <a:ea typeface="ＭＳ Ｐゴシック" charset="-128"/>
              </a:rPr>
              <a:t>1- exotoxins.</a:t>
            </a:r>
          </a:p>
          <a:p>
            <a:pPr algn="l" eaLnBrk="1" hangingPunct="1">
              <a:buFont typeface="Wingdings" charset="2"/>
              <a:buNone/>
            </a:pPr>
            <a:endParaRPr lang="en-US">
              <a:ea typeface="ＭＳ Ｐゴシック" charset="-128"/>
            </a:endParaRPr>
          </a:p>
          <a:p>
            <a:pPr algn="l" eaLnBrk="1" hangingPunct="1">
              <a:buFont typeface="Wingdings" charset="2"/>
              <a:buNone/>
            </a:pPr>
            <a:r>
              <a:rPr lang="en-US">
                <a:ea typeface="ＭＳ Ｐゴシック" charset="-128"/>
              </a:rPr>
              <a:t>2- endotoxins.</a:t>
            </a:r>
          </a:p>
        </p:txBody>
      </p:sp>
      <p:sp>
        <p:nvSpPr>
          <p:cNvPr id="69634" name="Rectangle 2"/>
          <p:cNvSpPr>
            <a:spLocks noGrp="1" noChangeArrowheads="1"/>
          </p:cNvSpPr>
          <p:nvPr>
            <p:ph type="title"/>
          </p:nvPr>
        </p:nvSpPr>
        <p:spPr/>
        <p:txBody>
          <a:bodyPr/>
          <a:lstStyle/>
          <a:p>
            <a:pPr eaLnBrk="1" hangingPunct="1"/>
            <a:endParaRPr lang="en-US">
              <a:effectLst>
                <a:outerShdw blurRad="38100" dist="38100" dir="2700000" algn="tl">
                  <a:srgbClr val="DDDDDD"/>
                </a:outerShdw>
              </a:effectLst>
              <a:ea typeface="ＭＳ Ｐゴシック"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p:txBody>
          <a:bodyPr/>
          <a:lstStyle/>
          <a:p>
            <a:pPr eaLnBrk="1" hangingPunct="1"/>
            <a:endParaRPr lang="en-US"/>
          </a:p>
        </p:txBody>
      </p:sp>
      <p:sp>
        <p:nvSpPr>
          <p:cNvPr id="153602" name="Rectangle 2"/>
          <p:cNvSpPr>
            <a:spLocks noGrp="1" noChangeArrowheads="1"/>
          </p:cNvSpPr>
          <p:nvPr>
            <p:ph type="title"/>
          </p:nvPr>
        </p:nvSpPr>
        <p:spPr/>
        <p:txBody>
          <a:bodyPr/>
          <a:lstStyle/>
          <a:p>
            <a:pPr eaLnBrk="1" hangingPunct="1">
              <a:defRPr/>
            </a:pPr>
            <a:endParaRPr lang="en-US">
              <a:effectLst>
                <a:outerShdw blurRad="38100" dist="38100" dir="2700000" algn="tl">
                  <a:srgbClr val="DDDDDD"/>
                </a:outerShdw>
              </a:effectLst>
            </a:endParaRPr>
          </a:p>
        </p:txBody>
      </p:sp>
      <p:pic>
        <p:nvPicPr>
          <p:cNvPr id="55300" name="Picture 4" descr="scan0004"/>
          <p:cNvPicPr>
            <a:picLocks noChangeAspect="1" noChangeArrowheads="1"/>
          </p:cNvPicPr>
          <p:nvPr/>
        </p:nvPicPr>
        <p:blipFill>
          <a:blip r:embed="rId2"/>
          <a:srcRect/>
          <a:stretch>
            <a:fillRect/>
          </a:stretch>
        </p:blipFill>
        <p:spPr bwMode="auto">
          <a:xfrm>
            <a:off x="3408363" y="1433513"/>
            <a:ext cx="2327275" cy="399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err="1" smtClean="0"/>
              <a:t>Paraonychia</a:t>
            </a:r>
            <a:r>
              <a:rPr lang="en-US" dirty="0" smtClean="0"/>
              <a:t>: infection of the nail bed, even if 1 mm its very painful, it contains pus, related by small incision and drainage. (by nail cutting)</a:t>
            </a:r>
          </a:p>
          <a:p>
            <a:pPr algn="l" rtl="0"/>
            <a:r>
              <a:rPr lang="en-US" dirty="0" err="1" smtClean="0"/>
              <a:t>Perianal</a:t>
            </a:r>
            <a:r>
              <a:rPr lang="en-US" dirty="0" smtClean="0"/>
              <a:t> abscess is related to hair follicles ad caused by staph.</a:t>
            </a:r>
          </a:p>
          <a:p>
            <a:pPr algn="l" rtl="0">
              <a:buNone/>
            </a:pPr>
            <a:endParaRPr lang="en-US" dirty="0" smtClean="0"/>
          </a:p>
          <a:p>
            <a:pPr algn="r" rtl="0"/>
            <a:endParaRPr lang="en-US" dirty="0" smtClean="0"/>
          </a:p>
        </p:txBody>
      </p:sp>
      <p:sp>
        <p:nvSpPr>
          <p:cNvPr id="3" name="Title 2"/>
          <p:cNvSpPr>
            <a:spLocks noGrp="1"/>
          </p:cNvSpPr>
          <p:nvPr>
            <p:ph type="title"/>
          </p:nvPr>
        </p:nvSpPr>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p:txBody>
          <a:bodyPr/>
          <a:lstStyle/>
          <a:p>
            <a:pPr algn="l" rtl="0">
              <a:buFontTx/>
              <a:buChar char="•"/>
            </a:pPr>
            <a:r>
              <a:rPr lang="en-US" dirty="0" smtClean="0">
                <a:cs typeface="Arial" charset="0"/>
              </a:rPr>
              <a:t>Aerobic opportunistic bacteria that cause skin infections , but also can cause lethal infections</a:t>
            </a:r>
          </a:p>
          <a:p>
            <a:pPr algn="l" rtl="0">
              <a:buFontTx/>
              <a:buChar char="•"/>
            </a:pPr>
            <a:r>
              <a:rPr lang="en-US" dirty="0" smtClean="0">
                <a:cs typeface="Arial" charset="0"/>
              </a:rPr>
              <a:t>It enter the body through minor skin abrasions ,ventilator tubes , urinary catheter ,I.V. lines etc</a:t>
            </a:r>
            <a:r>
              <a:rPr lang="en-US" dirty="0" smtClean="0">
                <a:latin typeface="Arial" charset="0"/>
                <a:cs typeface="Arial" charset="0"/>
              </a:rPr>
              <a:t>…so endemic in ICU </a:t>
            </a:r>
            <a:endParaRPr lang="en-US" dirty="0" smtClean="0">
              <a:cs typeface="Arial" charset="0"/>
            </a:endParaRPr>
          </a:p>
          <a:p>
            <a:pPr algn="l" rtl="0">
              <a:buFontTx/>
              <a:buChar char="•"/>
            </a:pPr>
            <a:r>
              <a:rPr lang="en-US" sz="4000" dirty="0" smtClean="0">
                <a:cs typeface="Arial" charset="0"/>
              </a:rPr>
              <a:t>Treatment</a:t>
            </a:r>
            <a:r>
              <a:rPr lang="en-US" dirty="0" smtClean="0">
                <a:cs typeface="Arial" charset="0"/>
              </a:rPr>
              <a:t> : </a:t>
            </a:r>
            <a:r>
              <a:rPr lang="en-US" dirty="0" err="1" smtClean="0">
                <a:cs typeface="Arial" charset="0"/>
              </a:rPr>
              <a:t>aminoglycosides</a:t>
            </a:r>
            <a:r>
              <a:rPr lang="en-US" dirty="0" smtClean="0">
                <a:cs typeface="Arial" charset="0"/>
              </a:rPr>
              <a:t> ,</a:t>
            </a:r>
            <a:r>
              <a:rPr lang="en-US" dirty="0" err="1" smtClean="0">
                <a:cs typeface="Arial" charset="0"/>
              </a:rPr>
              <a:t>piperacillin</a:t>
            </a:r>
            <a:r>
              <a:rPr lang="en-US" dirty="0" smtClean="0">
                <a:cs typeface="Arial" charset="0"/>
              </a:rPr>
              <a:t> ,</a:t>
            </a:r>
            <a:r>
              <a:rPr lang="en-US" dirty="0" err="1" smtClean="0">
                <a:cs typeface="Arial" charset="0"/>
              </a:rPr>
              <a:t>ceftazidime</a:t>
            </a:r>
            <a:r>
              <a:rPr lang="en-US" dirty="0" smtClean="0">
                <a:cs typeface="Arial" charset="0"/>
              </a:rPr>
              <a:t>. </a:t>
            </a:r>
          </a:p>
        </p:txBody>
      </p:sp>
      <p:sp>
        <p:nvSpPr>
          <p:cNvPr id="101378" name="Rectangle 2"/>
          <p:cNvSpPr>
            <a:spLocks noGrp="1" noChangeArrowheads="1"/>
          </p:cNvSpPr>
          <p:nvPr>
            <p:ph type="title"/>
          </p:nvPr>
        </p:nvSpPr>
        <p:spPr/>
        <p:txBody>
          <a:bodyPr/>
          <a:lstStyle/>
          <a:p>
            <a:pPr fontAlgn="auto">
              <a:spcAft>
                <a:spcPts val="0"/>
              </a:spcAft>
              <a:defRPr/>
            </a:pPr>
            <a:r>
              <a:rPr lang="en-US"/>
              <a:t>Pseudomonas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p:txBody>
          <a:bodyPr/>
          <a:lstStyle/>
          <a:p>
            <a:pPr algn="l" rtl="0">
              <a:buFontTx/>
              <a:buChar char="•"/>
            </a:pPr>
            <a:r>
              <a:rPr lang="en-US" sz="2000" dirty="0" smtClean="0">
                <a:cs typeface="Arial" charset="0"/>
              </a:rPr>
              <a:t>Important complication of G.I. &amp; </a:t>
            </a:r>
            <a:r>
              <a:rPr lang="en-US" sz="2000" dirty="0" err="1" smtClean="0">
                <a:cs typeface="Arial" charset="0"/>
              </a:rPr>
              <a:t>biliary</a:t>
            </a:r>
            <a:r>
              <a:rPr lang="en-US" sz="2000" dirty="0" smtClean="0">
                <a:cs typeface="Arial" charset="0"/>
              </a:rPr>
              <a:t> surgery. E.g. post op </a:t>
            </a:r>
            <a:r>
              <a:rPr lang="en-US" sz="2000" dirty="0" err="1" smtClean="0">
                <a:cs typeface="Arial" charset="0"/>
              </a:rPr>
              <a:t>appendictomy</a:t>
            </a:r>
            <a:r>
              <a:rPr lang="en-US" sz="2000" dirty="0" smtClean="0">
                <a:cs typeface="Arial" charset="0"/>
              </a:rPr>
              <a:t> or perforated appendix or post op any </a:t>
            </a:r>
            <a:r>
              <a:rPr lang="en-US" sz="2000" dirty="0" err="1" smtClean="0">
                <a:cs typeface="Arial" charset="0"/>
              </a:rPr>
              <a:t>lapratomy</a:t>
            </a:r>
            <a:r>
              <a:rPr lang="en-US" sz="2000" dirty="0" smtClean="0">
                <a:cs typeface="Arial" charset="0"/>
              </a:rPr>
              <a:t>.</a:t>
            </a:r>
          </a:p>
          <a:p>
            <a:pPr algn="l" rtl="0">
              <a:buFontTx/>
              <a:buChar char="•"/>
            </a:pPr>
            <a:r>
              <a:rPr lang="en-US" sz="2000" dirty="0" smtClean="0">
                <a:solidFill>
                  <a:srgbClr val="33CC33"/>
                </a:solidFill>
                <a:cs typeface="Arial" charset="0"/>
              </a:rPr>
              <a:t>Clinical feature</a:t>
            </a:r>
            <a:r>
              <a:rPr lang="en-US" sz="2000" dirty="0" smtClean="0">
                <a:cs typeface="Arial" charset="0"/>
              </a:rPr>
              <a:t> : abdominal pain(72 hrs after surgery) tenderness  fever &amp; </a:t>
            </a:r>
            <a:r>
              <a:rPr lang="en-US" sz="2000" dirty="0" err="1" smtClean="0">
                <a:cs typeface="Arial" charset="0"/>
              </a:rPr>
              <a:t>leukocytosis</a:t>
            </a:r>
            <a:r>
              <a:rPr lang="en-US" sz="2000" dirty="0" smtClean="0">
                <a:cs typeface="Arial" charset="0"/>
              </a:rPr>
              <a:t> and tachycardia. </a:t>
            </a:r>
          </a:p>
          <a:p>
            <a:pPr algn="l" rtl="0">
              <a:buFontTx/>
              <a:buChar char="•"/>
            </a:pPr>
            <a:r>
              <a:rPr lang="en-US" sz="2000" dirty="0" smtClean="0">
                <a:cs typeface="Arial" charset="0"/>
              </a:rPr>
              <a:t>Investigation : X-ray ,ultrasound less sensitive than CT (the most useful ) because gas might obscure the vision.</a:t>
            </a:r>
          </a:p>
          <a:p>
            <a:pPr algn="l" rtl="0">
              <a:buFontTx/>
              <a:buChar char="•"/>
            </a:pPr>
            <a:r>
              <a:rPr lang="en-US" sz="2000" dirty="0" smtClean="0">
                <a:solidFill>
                  <a:srgbClr val="33CC33"/>
                </a:solidFill>
                <a:cs typeface="Arial" charset="0"/>
              </a:rPr>
              <a:t>Treatment</a:t>
            </a:r>
            <a:r>
              <a:rPr lang="en-US" sz="2000" dirty="0" smtClean="0">
                <a:cs typeface="Arial" charset="0"/>
              </a:rPr>
              <a:t> :drainage (surgical </a:t>
            </a:r>
            <a:r>
              <a:rPr lang="en-US" sz="2000" dirty="0" err="1" smtClean="0">
                <a:cs typeface="Arial" charset="0"/>
              </a:rPr>
              <a:t>vs</a:t>
            </a:r>
            <a:r>
              <a:rPr lang="en-US" sz="2000" dirty="0" smtClean="0">
                <a:cs typeface="Arial" charset="0"/>
              </a:rPr>
              <a:t> radiological ) &amp; broad antibiotics if large drain under ct guidance if small and multiple give </a:t>
            </a:r>
            <a:r>
              <a:rPr lang="en-US" sz="2000" dirty="0" err="1" smtClean="0">
                <a:cs typeface="Arial" charset="0"/>
              </a:rPr>
              <a:t>anibiotics</a:t>
            </a:r>
            <a:endParaRPr lang="en-US" sz="2000" dirty="0" smtClean="0">
              <a:cs typeface="Arial" charset="0"/>
            </a:endParaRPr>
          </a:p>
        </p:txBody>
      </p:sp>
      <p:sp>
        <p:nvSpPr>
          <p:cNvPr id="102402" name="Rectangle 2"/>
          <p:cNvSpPr>
            <a:spLocks noGrp="1" noChangeArrowheads="1"/>
          </p:cNvSpPr>
          <p:nvPr>
            <p:ph type="title"/>
          </p:nvPr>
        </p:nvSpPr>
        <p:spPr/>
        <p:txBody>
          <a:bodyPr/>
          <a:lstStyle/>
          <a:p>
            <a:pPr fontAlgn="auto">
              <a:spcAft>
                <a:spcPts val="0"/>
              </a:spcAft>
              <a:defRPr/>
            </a:pPr>
            <a:r>
              <a:rPr lang="en-US"/>
              <a:t>Intraabdominal abscess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p:txBody>
          <a:bodyPr/>
          <a:lstStyle/>
          <a:p>
            <a:endParaRPr lang="en-US" smtClean="0">
              <a:cs typeface="Arial" charset="0"/>
            </a:endParaRPr>
          </a:p>
        </p:txBody>
      </p:sp>
      <p:sp>
        <p:nvSpPr>
          <p:cNvPr id="131074" name="Rectangle 2"/>
          <p:cNvSpPr>
            <a:spLocks noGrp="1" noChangeArrowheads="1"/>
          </p:cNvSpPr>
          <p:nvPr>
            <p:ph type="title"/>
          </p:nvPr>
        </p:nvSpPr>
        <p:spPr/>
        <p:txBody>
          <a:bodyPr/>
          <a:lstStyle/>
          <a:p>
            <a:pPr fontAlgn="auto">
              <a:spcAft>
                <a:spcPts val="0"/>
              </a:spcAft>
              <a:defRPr/>
            </a:pPr>
            <a:endParaRPr lang="en-US"/>
          </a:p>
        </p:txBody>
      </p:sp>
      <p:pic>
        <p:nvPicPr>
          <p:cNvPr id="51204" name="Picture 4" descr="case17_fig1"/>
          <p:cNvPicPr>
            <a:picLocks noChangeAspect="1" noChangeArrowheads="1"/>
          </p:cNvPicPr>
          <p:nvPr/>
        </p:nvPicPr>
        <p:blipFill>
          <a:blip r:embed="rId2" cstate="print"/>
          <a:srcRect/>
          <a:stretch>
            <a:fillRect/>
          </a:stretch>
        </p:blipFill>
        <p:spPr bwMode="auto">
          <a:xfrm>
            <a:off x="1116013" y="825500"/>
            <a:ext cx="6769100" cy="5053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p:txBody>
          <a:bodyPr>
            <a:normAutofit fontScale="92500" lnSpcReduction="20000"/>
          </a:bodyPr>
          <a:lstStyle/>
          <a:p>
            <a:pPr marL="609600" indent="-609600" algn="l" rtl="0">
              <a:lnSpc>
                <a:spcPct val="90000"/>
              </a:lnSpc>
              <a:buFont typeface="Wingdings" pitchFamily="2" charset="2"/>
              <a:buAutoNum type="arabicPeriod"/>
            </a:pPr>
            <a:r>
              <a:rPr lang="en-US" sz="3600" dirty="0" smtClean="0">
                <a:solidFill>
                  <a:srgbClr val="33CC33"/>
                </a:solidFill>
                <a:cs typeface="Arial" charset="0"/>
              </a:rPr>
              <a:t>Clean wound</a:t>
            </a:r>
            <a:r>
              <a:rPr lang="en-US" dirty="0" smtClean="0">
                <a:cs typeface="Arial" charset="0"/>
              </a:rPr>
              <a:t>:  surgery done through clean tissue plains , no need for prophylaxis except for high risk groups .                                     </a:t>
            </a:r>
            <a:r>
              <a:rPr lang="en-US" dirty="0" err="1" smtClean="0">
                <a:cs typeface="Arial" charset="0"/>
              </a:rPr>
              <a:t>Eg</a:t>
            </a:r>
            <a:r>
              <a:rPr lang="en-US" dirty="0" smtClean="0">
                <a:cs typeface="Arial" charset="0"/>
              </a:rPr>
              <a:t>: thyroid , breast , hernia surgeries, lymph node, </a:t>
            </a:r>
            <a:r>
              <a:rPr lang="en-US" dirty="0" err="1" smtClean="0">
                <a:cs typeface="Arial" charset="0"/>
              </a:rPr>
              <a:t>lipomas</a:t>
            </a:r>
            <a:r>
              <a:rPr lang="en-US" dirty="0" smtClean="0">
                <a:cs typeface="Arial" charset="0"/>
              </a:rPr>
              <a:t> less than 3 % get infection .</a:t>
            </a:r>
          </a:p>
          <a:p>
            <a:pPr marL="609600" indent="-609600" algn="l" rtl="0">
              <a:lnSpc>
                <a:spcPct val="90000"/>
              </a:lnSpc>
              <a:buFont typeface="Wingdings" pitchFamily="2" charset="2"/>
              <a:buAutoNum type="arabicPeriod"/>
            </a:pPr>
            <a:r>
              <a:rPr lang="en-US" sz="3600" dirty="0" smtClean="0">
                <a:solidFill>
                  <a:srgbClr val="33CC33"/>
                </a:solidFill>
                <a:cs typeface="Arial" charset="0"/>
              </a:rPr>
              <a:t>Clean\ contaminated</a:t>
            </a:r>
            <a:r>
              <a:rPr lang="en-US" dirty="0" smtClean="0">
                <a:cs typeface="Arial" charset="0"/>
              </a:rPr>
              <a:t> : surgery with </a:t>
            </a:r>
            <a:r>
              <a:rPr lang="en-US" dirty="0" err="1" smtClean="0">
                <a:cs typeface="Arial" charset="0"/>
              </a:rPr>
              <a:t>suspesion</a:t>
            </a:r>
            <a:r>
              <a:rPr lang="en-US" dirty="0" smtClean="0">
                <a:cs typeface="Arial" charset="0"/>
              </a:rPr>
              <a:t> of infection .                                                 </a:t>
            </a:r>
            <a:r>
              <a:rPr lang="en-US" dirty="0" err="1" smtClean="0">
                <a:cs typeface="Arial" charset="0"/>
              </a:rPr>
              <a:t>Eg</a:t>
            </a:r>
            <a:r>
              <a:rPr lang="en-US" dirty="0" smtClean="0">
                <a:cs typeface="Arial" charset="0"/>
              </a:rPr>
              <a:t>: </a:t>
            </a:r>
            <a:r>
              <a:rPr lang="en-US" dirty="0" err="1" smtClean="0">
                <a:cs typeface="Arial" charset="0"/>
              </a:rPr>
              <a:t>cholecystectomy</a:t>
            </a:r>
            <a:r>
              <a:rPr lang="en-US" dirty="0" smtClean="0">
                <a:cs typeface="Arial" charset="0"/>
              </a:rPr>
              <a:t> , urinary tract surgery  , etc</a:t>
            </a:r>
            <a:r>
              <a:rPr lang="en-US" sz="2800" dirty="0" smtClean="0">
                <a:latin typeface="Arial" charset="0"/>
                <a:cs typeface="Arial" charset="0"/>
              </a:rPr>
              <a:t>…</a:t>
            </a:r>
            <a:r>
              <a:rPr lang="en-US" sz="2800" dirty="0" smtClean="0">
                <a:cs typeface="Arial" charset="0"/>
              </a:rPr>
              <a:t>(entering body cavities) any surgery in the </a:t>
            </a:r>
            <a:r>
              <a:rPr lang="en-US" sz="2800" dirty="0" err="1" smtClean="0">
                <a:cs typeface="Arial" charset="0"/>
              </a:rPr>
              <a:t>biliary</a:t>
            </a:r>
            <a:r>
              <a:rPr lang="en-US" sz="2800" dirty="0" smtClean="0">
                <a:cs typeface="Arial" charset="0"/>
              </a:rPr>
              <a:t> tree or urinary tract but bile and secretions are originally sterile and clear but can be contaminated.</a:t>
            </a:r>
          </a:p>
          <a:p>
            <a:pPr marL="609600" indent="-609600" algn="l" rtl="0">
              <a:lnSpc>
                <a:spcPct val="90000"/>
              </a:lnSpc>
              <a:buFont typeface="Wingdings" pitchFamily="2" charset="2"/>
              <a:buNone/>
            </a:pPr>
            <a:r>
              <a:rPr lang="en-US" dirty="0" smtClean="0">
                <a:cs typeface="Arial" charset="0"/>
              </a:rPr>
              <a:t>      prophylaxis is advisable .</a:t>
            </a:r>
          </a:p>
        </p:txBody>
      </p:sp>
      <p:sp>
        <p:nvSpPr>
          <p:cNvPr id="104450" name="Rectangle 2"/>
          <p:cNvSpPr>
            <a:spLocks noGrp="1" noChangeArrowheads="1"/>
          </p:cNvSpPr>
          <p:nvPr>
            <p:ph type="title"/>
          </p:nvPr>
        </p:nvSpPr>
        <p:spPr/>
        <p:txBody>
          <a:bodyPr/>
          <a:lstStyle/>
          <a:p>
            <a:pPr fontAlgn="auto">
              <a:spcAft>
                <a:spcPts val="0"/>
              </a:spcAft>
              <a:defRPr/>
            </a:pPr>
            <a:r>
              <a:rPr lang="en-US"/>
              <a:t>Classification of wounds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p:txBody>
          <a:bodyPr>
            <a:normAutofit lnSpcReduction="10000"/>
          </a:bodyPr>
          <a:lstStyle/>
          <a:p>
            <a:pPr marL="609600" indent="-609600" algn="l" rtl="0">
              <a:lnSpc>
                <a:spcPct val="90000"/>
              </a:lnSpc>
              <a:buFont typeface="Wingdings" pitchFamily="2" charset="2"/>
              <a:buAutoNum type="arabicPeriod"/>
            </a:pPr>
            <a:endParaRPr lang="en-US" dirty="0" smtClean="0">
              <a:cs typeface="Arial" charset="0"/>
            </a:endParaRPr>
          </a:p>
          <a:p>
            <a:pPr marL="609600" indent="-609600" algn="l" rtl="0">
              <a:lnSpc>
                <a:spcPct val="90000"/>
              </a:lnSpc>
              <a:buFont typeface="Wingdings" pitchFamily="2" charset="2"/>
              <a:buNone/>
            </a:pPr>
            <a:r>
              <a:rPr lang="en-US" dirty="0" smtClean="0">
                <a:cs typeface="Arial" charset="0"/>
              </a:rPr>
              <a:t>3-  </a:t>
            </a:r>
            <a:r>
              <a:rPr lang="en-US" sz="3600" dirty="0" smtClean="0">
                <a:solidFill>
                  <a:srgbClr val="33CC33"/>
                </a:solidFill>
                <a:cs typeface="Arial" charset="0"/>
              </a:rPr>
              <a:t>Contaminated</a:t>
            </a:r>
            <a:r>
              <a:rPr lang="en-US" dirty="0" smtClean="0">
                <a:cs typeface="Arial" charset="0"/>
              </a:rPr>
              <a:t> : surgery where microorganism are definitely present .                                  </a:t>
            </a:r>
            <a:r>
              <a:rPr lang="en-US" dirty="0" err="1" smtClean="0">
                <a:cs typeface="Arial" charset="0"/>
              </a:rPr>
              <a:t>eg</a:t>
            </a:r>
            <a:r>
              <a:rPr lang="en-US" dirty="0" smtClean="0">
                <a:cs typeface="Arial" charset="0"/>
              </a:rPr>
              <a:t>: bowel surgery .  15% will get infection.                                      Therapeutic AB is advisable .</a:t>
            </a:r>
          </a:p>
          <a:p>
            <a:pPr marL="609600" indent="-609600" algn="l" rtl="0">
              <a:lnSpc>
                <a:spcPct val="90000"/>
              </a:lnSpc>
              <a:buFont typeface="Wingdings" pitchFamily="2" charset="2"/>
              <a:buNone/>
            </a:pPr>
            <a:r>
              <a:rPr lang="en-US" dirty="0" smtClean="0">
                <a:cs typeface="Arial" charset="0"/>
              </a:rPr>
              <a:t>4-   </a:t>
            </a:r>
            <a:r>
              <a:rPr lang="en-US" sz="3600" dirty="0" smtClean="0">
                <a:solidFill>
                  <a:srgbClr val="33CC33"/>
                </a:solidFill>
                <a:cs typeface="Arial" charset="0"/>
              </a:rPr>
              <a:t>Dirty</a:t>
            </a:r>
            <a:r>
              <a:rPr lang="en-US" dirty="0" smtClean="0">
                <a:cs typeface="Arial" charset="0"/>
              </a:rPr>
              <a:t> : surgery through well established infection </a:t>
            </a:r>
            <a:r>
              <a:rPr lang="en-US" dirty="0" err="1" smtClean="0">
                <a:cs typeface="Arial" charset="0"/>
              </a:rPr>
              <a:t>e.g</a:t>
            </a:r>
            <a:r>
              <a:rPr lang="en-US" dirty="0" smtClean="0">
                <a:cs typeface="Arial" charset="0"/>
              </a:rPr>
              <a:t>: abscess surgery or as in perforated bowel and appendix .                      the use of antibiotic is considered to be of therapeutic nature. Risk of infection is 40%.</a:t>
            </a:r>
          </a:p>
        </p:txBody>
      </p:sp>
      <p:sp>
        <p:nvSpPr>
          <p:cNvPr id="105474" name="Rectangle 2"/>
          <p:cNvSpPr>
            <a:spLocks noGrp="1" noChangeArrowheads="1"/>
          </p:cNvSpPr>
          <p:nvPr>
            <p:ph type="title"/>
          </p:nvPr>
        </p:nvSpPr>
        <p:spPr/>
        <p:txBody>
          <a:bodyPr/>
          <a:lstStyle/>
          <a:p>
            <a:pPr fontAlgn="auto">
              <a:spcAft>
                <a:spcPts val="0"/>
              </a:spcAft>
              <a:defRPr/>
            </a:pPr>
            <a:r>
              <a:rPr lang="en-US"/>
              <a:t>Cont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Most surgical site infection come within 30 days after operation or if implant or prosthesis or mesh then they come within 1 year so even after one year it is still considered as surgical site infection.</a:t>
            </a:r>
          </a:p>
          <a:p>
            <a:pPr algn="l" rtl="0"/>
            <a:r>
              <a:rPr lang="en-US" dirty="0" smtClean="0"/>
              <a:t>Usually pain goes away after 72 hours of the surgery if it didn’t think of superficial infections.</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sz="2000" dirty="0" smtClean="0"/>
              <a:t>Antibiotics are chosen according to the most likely causative agent.</a:t>
            </a:r>
          </a:p>
          <a:p>
            <a:pPr algn="l" rtl="0"/>
            <a:r>
              <a:rPr lang="en-US" sz="2000" dirty="0" err="1" smtClean="0"/>
              <a:t>Preop</a:t>
            </a:r>
            <a:r>
              <a:rPr lang="en-US" sz="2000" dirty="0" smtClean="0"/>
              <a:t> showering doesn’t decrease the risk of new infections it only washes out any pre-existing organism</a:t>
            </a:r>
          </a:p>
          <a:p>
            <a:pPr algn="l" rtl="0"/>
            <a:r>
              <a:rPr lang="en-US" sz="2000" dirty="0" smtClean="0"/>
              <a:t>Don’t leave hematomas in the wounds and don’t put tight sutures in any wound because this will decrease the blood supply and decrease healing.</a:t>
            </a:r>
          </a:p>
          <a:p>
            <a:pPr algn="l" rtl="0"/>
            <a:r>
              <a:rPr lang="en-US" sz="2000" dirty="0" smtClean="0"/>
              <a:t>Hypothermia increases the risk of infection.</a:t>
            </a:r>
          </a:p>
          <a:p>
            <a:pPr algn="l" rtl="0"/>
            <a:r>
              <a:rPr lang="en-US" sz="2000" dirty="0" smtClean="0"/>
              <a:t>Don’t open the wound every day unless there is an indication and don’t open it before 72 hours but you have to open the wound and inspect it properly before discharge.</a:t>
            </a:r>
          </a:p>
          <a:p>
            <a:pPr algn="l" rtl="0"/>
            <a:r>
              <a:rPr lang="en-US" sz="2000" dirty="0" smtClean="0"/>
              <a:t>When there is a wound infection you open the wound and keep it open</a:t>
            </a:r>
            <a:r>
              <a:rPr lang="en-US" dirty="0" smtClean="0"/>
              <a:t>.</a:t>
            </a:r>
            <a:endParaRPr lang="en-US" dirty="0"/>
          </a:p>
        </p:txBody>
      </p:sp>
      <p:sp>
        <p:nvSpPr>
          <p:cNvPr id="3" name="Title 2"/>
          <p:cNvSpPr>
            <a:spLocks noGrp="1"/>
          </p:cNvSpPr>
          <p:nvPr>
            <p:ph type="title"/>
          </p:nvPr>
        </p:nvSpPr>
        <p:spPr/>
        <p:txBody>
          <a:bodyPr/>
          <a:lstStyle/>
          <a:p>
            <a:r>
              <a:rPr lang="en-US" dirty="0" smtClean="0"/>
              <a:t>Preventive measures</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p:txBody>
          <a:bodyPr/>
          <a:lstStyle/>
          <a:p>
            <a:endParaRPr lang="en-US" smtClean="0">
              <a:cs typeface="Arial" charset="0"/>
            </a:endParaRPr>
          </a:p>
        </p:txBody>
      </p:sp>
      <p:sp>
        <p:nvSpPr>
          <p:cNvPr id="139266" name="Rectangle 2"/>
          <p:cNvSpPr>
            <a:spLocks noGrp="1" noChangeArrowheads="1"/>
          </p:cNvSpPr>
          <p:nvPr>
            <p:ph type="title"/>
          </p:nvPr>
        </p:nvSpPr>
        <p:spPr/>
        <p:txBody>
          <a:bodyPr/>
          <a:lstStyle/>
          <a:p>
            <a:pPr fontAlgn="auto">
              <a:spcAft>
                <a:spcPts val="0"/>
              </a:spcAft>
              <a:defRPr/>
            </a:pPr>
            <a:endParaRPr lang="en-US"/>
          </a:p>
        </p:txBody>
      </p:sp>
      <p:pic>
        <p:nvPicPr>
          <p:cNvPr id="54276" name="Picture 4" descr="scan0011"/>
          <p:cNvPicPr>
            <a:picLocks noChangeAspect="1" noChangeArrowheads="1"/>
          </p:cNvPicPr>
          <p:nvPr/>
        </p:nvPicPr>
        <p:blipFill>
          <a:blip r:embed="rId2" cstate="print"/>
          <a:srcRect/>
          <a:stretch>
            <a:fillRect/>
          </a:stretch>
        </p:blipFill>
        <p:spPr bwMode="auto">
          <a:xfrm>
            <a:off x="3203575" y="1700213"/>
            <a:ext cx="2665413" cy="3881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3"/>
          <p:cNvSpPr>
            <a:spLocks noGrp="1" noChangeArrowheads="1"/>
          </p:cNvSpPr>
          <p:nvPr>
            <p:ph idx="1"/>
          </p:nvPr>
        </p:nvSpPr>
        <p:spPr/>
        <p:txBody>
          <a:bodyPr>
            <a:normAutofit lnSpcReduction="10000"/>
          </a:bodyPr>
          <a:lstStyle/>
          <a:p>
            <a:pPr algn="l" rtl="0" eaLnBrk="1" hangingPunct="1">
              <a:buFont typeface="Wingdings" charset="2"/>
              <a:buNone/>
            </a:pPr>
            <a:r>
              <a:rPr lang="en-US" sz="4400">
                <a:solidFill>
                  <a:srgbClr val="33CC33"/>
                </a:solidFill>
                <a:ea typeface="ＭＳ Ｐゴシック" charset="-128"/>
              </a:rPr>
              <a:t>Endotoxins</a:t>
            </a:r>
            <a:r>
              <a:rPr lang="en-US">
                <a:ea typeface="ＭＳ Ｐゴシック" charset="-128"/>
              </a:rPr>
              <a:t>:</a:t>
            </a:r>
          </a:p>
          <a:p>
            <a:pPr algn="l" rtl="0" eaLnBrk="1" hangingPunct="1">
              <a:buFontTx/>
              <a:buChar char="•"/>
            </a:pPr>
            <a:r>
              <a:rPr lang="en-US">
                <a:ea typeface="ＭＳ Ｐゴシック" charset="-128"/>
              </a:rPr>
              <a:t>Lipopolysaccharides</a:t>
            </a:r>
          </a:p>
          <a:p>
            <a:pPr algn="l" rtl="0" eaLnBrk="1" hangingPunct="1">
              <a:buFontTx/>
              <a:buChar char="•"/>
            </a:pPr>
            <a:r>
              <a:rPr lang="en-US">
                <a:ea typeface="ＭＳ Ｐゴシック" charset="-128"/>
              </a:rPr>
              <a:t>Part of gram </a:t>
            </a:r>
            <a:r>
              <a:rPr lang="en-US">
                <a:latin typeface="Arial" charset="0"/>
                <a:ea typeface="ＭＳ Ｐゴシック" charset="-128"/>
              </a:rPr>
              <a:t>–</a:t>
            </a:r>
            <a:r>
              <a:rPr lang="en-US">
                <a:ea typeface="ＭＳ Ｐゴシック" charset="-128"/>
              </a:rPr>
              <a:t>ve bacterial wall and released after destruction of bacteria </a:t>
            </a:r>
          </a:p>
          <a:p>
            <a:pPr algn="l" rtl="0" eaLnBrk="1" hangingPunct="1">
              <a:buFontTx/>
              <a:buChar char="•"/>
            </a:pPr>
            <a:r>
              <a:rPr lang="en-US">
                <a:ea typeface="ＭＳ Ｐゴシック" charset="-128"/>
              </a:rPr>
              <a:t>Do not have specific effects for each type of bacteria they will all respond in the same way.</a:t>
            </a:r>
          </a:p>
          <a:p>
            <a:pPr algn="l" rtl="0" eaLnBrk="1" hangingPunct="1">
              <a:buFontTx/>
              <a:buNone/>
            </a:pPr>
            <a:r>
              <a:rPr lang="en-US">
                <a:ea typeface="ＭＳ Ｐゴシック" charset="-128"/>
              </a:rPr>
              <a:t>It causes gram </a:t>
            </a:r>
            <a:r>
              <a:rPr lang="en-US">
                <a:latin typeface="Arial" charset="0"/>
                <a:ea typeface="ＭＳ Ｐゴシック" charset="-128"/>
              </a:rPr>
              <a:t>–</a:t>
            </a:r>
            <a:r>
              <a:rPr lang="en-US">
                <a:ea typeface="ＭＳ Ｐゴシック" charset="-128"/>
              </a:rPr>
              <a:t>ve shock (septicemea- because its antigenic)</a:t>
            </a:r>
          </a:p>
        </p:txBody>
      </p:sp>
      <p:sp>
        <p:nvSpPr>
          <p:cNvPr id="79874" name="Rectangle 2"/>
          <p:cNvSpPr>
            <a:spLocks noGrp="1" noChangeArrowheads="1"/>
          </p:cNvSpPr>
          <p:nvPr>
            <p:ph type="title"/>
          </p:nvPr>
        </p:nvSpPr>
        <p:spPr/>
        <p:txBody>
          <a:bodyPr/>
          <a:lstStyle/>
          <a:p>
            <a:pPr eaLnBrk="1" hangingPunct="1"/>
            <a:endParaRPr lang="en-US">
              <a:effectLst>
                <a:outerShdw blurRad="38100" dist="38100" dir="2700000" algn="tl">
                  <a:srgbClr val="DDDDDD"/>
                </a:outerShdw>
              </a:effectLst>
              <a:ea typeface="ＭＳ Ｐゴシック"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p:txBody>
          <a:bodyPr/>
          <a:lstStyle/>
          <a:p>
            <a:endParaRPr lang="en-US" smtClean="0">
              <a:cs typeface="Arial" charset="0"/>
            </a:endParaRPr>
          </a:p>
        </p:txBody>
      </p:sp>
      <p:sp>
        <p:nvSpPr>
          <p:cNvPr id="140290" name="Rectangle 2"/>
          <p:cNvSpPr>
            <a:spLocks noGrp="1" noChangeArrowheads="1"/>
          </p:cNvSpPr>
          <p:nvPr>
            <p:ph type="title"/>
          </p:nvPr>
        </p:nvSpPr>
        <p:spPr/>
        <p:txBody>
          <a:bodyPr/>
          <a:lstStyle/>
          <a:p>
            <a:pPr fontAlgn="auto">
              <a:spcAft>
                <a:spcPts val="0"/>
              </a:spcAft>
              <a:defRPr/>
            </a:pPr>
            <a:endParaRPr lang="en-US"/>
          </a:p>
        </p:txBody>
      </p:sp>
      <p:pic>
        <p:nvPicPr>
          <p:cNvPr id="55300" name="Picture 4" descr="scan0012"/>
          <p:cNvPicPr>
            <a:picLocks noChangeAspect="1" noChangeArrowheads="1"/>
          </p:cNvPicPr>
          <p:nvPr/>
        </p:nvPicPr>
        <p:blipFill>
          <a:blip r:embed="rId2" cstate="print"/>
          <a:srcRect/>
          <a:stretch>
            <a:fillRect/>
          </a:stretch>
        </p:blipFill>
        <p:spPr bwMode="auto">
          <a:xfrm>
            <a:off x="2843213" y="1628775"/>
            <a:ext cx="3314700" cy="448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468313" y="1628775"/>
            <a:ext cx="8229600" cy="4530725"/>
          </a:xfrm>
        </p:spPr>
        <p:txBody>
          <a:bodyPr/>
          <a:lstStyle/>
          <a:p>
            <a:endParaRPr lang="en-US" smtClean="0">
              <a:cs typeface="Arial" charset="0"/>
            </a:endParaRPr>
          </a:p>
        </p:txBody>
      </p:sp>
      <p:sp>
        <p:nvSpPr>
          <p:cNvPr id="141314" name="Rectangle 2"/>
          <p:cNvSpPr>
            <a:spLocks noGrp="1" noChangeArrowheads="1"/>
          </p:cNvSpPr>
          <p:nvPr>
            <p:ph type="title"/>
          </p:nvPr>
        </p:nvSpPr>
        <p:spPr/>
        <p:txBody>
          <a:bodyPr/>
          <a:lstStyle/>
          <a:p>
            <a:pPr fontAlgn="auto">
              <a:spcAft>
                <a:spcPts val="0"/>
              </a:spcAft>
              <a:defRPr/>
            </a:pPr>
            <a:endParaRPr lang="en-US"/>
          </a:p>
        </p:txBody>
      </p:sp>
      <p:pic>
        <p:nvPicPr>
          <p:cNvPr id="56324" name="Picture 4" descr="scan0051"/>
          <p:cNvPicPr>
            <a:picLocks noChangeAspect="1" noChangeArrowheads="1"/>
          </p:cNvPicPr>
          <p:nvPr/>
        </p:nvPicPr>
        <p:blipFill>
          <a:blip r:embed="rId2" cstate="print"/>
          <a:srcRect/>
          <a:stretch>
            <a:fillRect/>
          </a:stretch>
        </p:blipFill>
        <p:spPr bwMode="auto">
          <a:xfrm>
            <a:off x="2411413" y="1628775"/>
            <a:ext cx="4321175" cy="430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95288" y="1557338"/>
            <a:ext cx="8229600" cy="4530725"/>
          </a:xfrm>
        </p:spPr>
        <p:txBody>
          <a:bodyPr/>
          <a:lstStyle/>
          <a:p>
            <a:endParaRPr lang="en-US" smtClean="0">
              <a:cs typeface="Arial" charset="0"/>
            </a:endParaRPr>
          </a:p>
        </p:txBody>
      </p:sp>
      <p:sp>
        <p:nvSpPr>
          <p:cNvPr id="143362" name="Rectangle 2"/>
          <p:cNvSpPr>
            <a:spLocks noGrp="1" noChangeArrowheads="1"/>
          </p:cNvSpPr>
          <p:nvPr>
            <p:ph type="title"/>
          </p:nvPr>
        </p:nvSpPr>
        <p:spPr/>
        <p:txBody>
          <a:bodyPr/>
          <a:lstStyle/>
          <a:p>
            <a:pPr fontAlgn="auto">
              <a:spcAft>
                <a:spcPts val="0"/>
              </a:spcAft>
              <a:defRPr/>
            </a:pPr>
            <a:endParaRPr lang="en-US"/>
          </a:p>
        </p:txBody>
      </p:sp>
      <p:pic>
        <p:nvPicPr>
          <p:cNvPr id="57348" name="Picture 4" descr="scan0057"/>
          <p:cNvPicPr>
            <a:picLocks noChangeAspect="1" noChangeArrowheads="1"/>
          </p:cNvPicPr>
          <p:nvPr/>
        </p:nvPicPr>
        <p:blipFill>
          <a:blip r:embed="rId2" cstate="print"/>
          <a:srcRect/>
          <a:stretch>
            <a:fillRect/>
          </a:stretch>
        </p:blipFill>
        <p:spPr bwMode="auto">
          <a:xfrm>
            <a:off x="2916238" y="1989138"/>
            <a:ext cx="3292475" cy="3652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p:txBody>
          <a:bodyPr/>
          <a:lstStyle/>
          <a:p>
            <a:endParaRPr lang="en-US" smtClean="0">
              <a:cs typeface="Arial" charset="0"/>
            </a:endParaRPr>
          </a:p>
        </p:txBody>
      </p:sp>
      <p:sp>
        <p:nvSpPr>
          <p:cNvPr id="144386" name="Rectangle 2"/>
          <p:cNvSpPr>
            <a:spLocks noGrp="1" noChangeArrowheads="1"/>
          </p:cNvSpPr>
          <p:nvPr>
            <p:ph type="title"/>
          </p:nvPr>
        </p:nvSpPr>
        <p:spPr/>
        <p:txBody>
          <a:bodyPr/>
          <a:lstStyle/>
          <a:p>
            <a:pPr fontAlgn="auto">
              <a:spcAft>
                <a:spcPts val="0"/>
              </a:spcAft>
              <a:defRPr/>
            </a:pPr>
            <a:endParaRPr lang="en-US"/>
          </a:p>
        </p:txBody>
      </p:sp>
      <p:pic>
        <p:nvPicPr>
          <p:cNvPr id="58372" name="Picture 4" descr="scan0058"/>
          <p:cNvPicPr>
            <a:picLocks noChangeAspect="1" noChangeArrowheads="1"/>
          </p:cNvPicPr>
          <p:nvPr/>
        </p:nvPicPr>
        <p:blipFill>
          <a:blip r:embed="rId2" cstate="print"/>
          <a:srcRect/>
          <a:stretch>
            <a:fillRect/>
          </a:stretch>
        </p:blipFill>
        <p:spPr bwMode="auto">
          <a:xfrm>
            <a:off x="3276600" y="1628775"/>
            <a:ext cx="2533650"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p:txBody>
          <a:bodyPr/>
          <a:lstStyle/>
          <a:p>
            <a:endParaRPr lang="en-US" smtClean="0">
              <a:cs typeface="Arial" charset="0"/>
            </a:endParaRPr>
          </a:p>
        </p:txBody>
      </p:sp>
      <p:sp>
        <p:nvSpPr>
          <p:cNvPr id="145410" name="Rectangle 2"/>
          <p:cNvSpPr>
            <a:spLocks noGrp="1" noChangeArrowheads="1"/>
          </p:cNvSpPr>
          <p:nvPr>
            <p:ph type="title"/>
          </p:nvPr>
        </p:nvSpPr>
        <p:spPr/>
        <p:txBody>
          <a:bodyPr/>
          <a:lstStyle/>
          <a:p>
            <a:pPr fontAlgn="auto">
              <a:spcAft>
                <a:spcPts val="0"/>
              </a:spcAft>
              <a:defRPr/>
            </a:pPr>
            <a:endParaRPr lang="en-US"/>
          </a:p>
        </p:txBody>
      </p:sp>
      <p:pic>
        <p:nvPicPr>
          <p:cNvPr id="59396" name="Picture 4" descr="scan0003"/>
          <p:cNvPicPr>
            <a:picLocks noChangeAspect="1" noChangeArrowheads="1"/>
          </p:cNvPicPr>
          <p:nvPr/>
        </p:nvPicPr>
        <p:blipFill>
          <a:blip r:embed="rId2" cstate="print"/>
          <a:srcRect/>
          <a:stretch>
            <a:fillRect/>
          </a:stretch>
        </p:blipFill>
        <p:spPr bwMode="auto">
          <a:xfrm>
            <a:off x="2339975" y="1700213"/>
            <a:ext cx="4279900" cy="3871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p:txBody>
          <a:bodyPr/>
          <a:lstStyle/>
          <a:p>
            <a:endParaRPr lang="en-US" smtClean="0">
              <a:cs typeface="Arial" charset="0"/>
            </a:endParaRPr>
          </a:p>
        </p:txBody>
      </p:sp>
      <p:sp>
        <p:nvSpPr>
          <p:cNvPr id="146434" name="Rectangle 2"/>
          <p:cNvSpPr>
            <a:spLocks noGrp="1" noChangeArrowheads="1"/>
          </p:cNvSpPr>
          <p:nvPr>
            <p:ph type="title"/>
          </p:nvPr>
        </p:nvSpPr>
        <p:spPr/>
        <p:txBody>
          <a:bodyPr/>
          <a:lstStyle/>
          <a:p>
            <a:pPr fontAlgn="auto">
              <a:spcAft>
                <a:spcPts val="0"/>
              </a:spcAft>
              <a:defRPr/>
            </a:pPr>
            <a:endParaRPr lang="en-US"/>
          </a:p>
        </p:txBody>
      </p:sp>
      <p:pic>
        <p:nvPicPr>
          <p:cNvPr id="60420" name="Picture 4" descr="scan0008"/>
          <p:cNvPicPr>
            <a:picLocks noChangeAspect="1" noChangeArrowheads="1"/>
          </p:cNvPicPr>
          <p:nvPr/>
        </p:nvPicPr>
        <p:blipFill>
          <a:blip r:embed="rId2" cstate="print"/>
          <a:srcRect/>
          <a:stretch>
            <a:fillRect/>
          </a:stretch>
        </p:blipFill>
        <p:spPr bwMode="auto">
          <a:xfrm>
            <a:off x="2916238" y="1989138"/>
            <a:ext cx="3406775" cy="3589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p:txBody>
          <a:bodyPr/>
          <a:lstStyle/>
          <a:p>
            <a:endParaRPr lang="en-US" smtClean="0">
              <a:cs typeface="Arial" charset="0"/>
            </a:endParaRPr>
          </a:p>
        </p:txBody>
      </p:sp>
      <p:sp>
        <p:nvSpPr>
          <p:cNvPr id="147458" name="Rectangle 2"/>
          <p:cNvSpPr>
            <a:spLocks noGrp="1" noChangeArrowheads="1"/>
          </p:cNvSpPr>
          <p:nvPr>
            <p:ph type="title"/>
          </p:nvPr>
        </p:nvSpPr>
        <p:spPr/>
        <p:txBody>
          <a:bodyPr/>
          <a:lstStyle/>
          <a:p>
            <a:pPr fontAlgn="auto">
              <a:spcAft>
                <a:spcPts val="0"/>
              </a:spcAft>
              <a:defRPr/>
            </a:pPr>
            <a:endParaRPr lang="en-US"/>
          </a:p>
        </p:txBody>
      </p:sp>
      <p:pic>
        <p:nvPicPr>
          <p:cNvPr id="61444" name="Picture 4" descr="scan0010"/>
          <p:cNvPicPr>
            <a:picLocks noChangeAspect="1" noChangeArrowheads="1"/>
          </p:cNvPicPr>
          <p:nvPr/>
        </p:nvPicPr>
        <p:blipFill>
          <a:blip r:embed="rId2" cstate="print"/>
          <a:srcRect/>
          <a:stretch>
            <a:fillRect/>
          </a:stretch>
        </p:blipFill>
        <p:spPr bwMode="auto">
          <a:xfrm>
            <a:off x="2843213" y="1268413"/>
            <a:ext cx="3516312" cy="4846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p:txBody>
          <a:bodyPr/>
          <a:lstStyle/>
          <a:p>
            <a:pPr algn="l" rtl="0">
              <a:buFont typeface="Wingdings" pitchFamily="2" charset="2"/>
              <a:buNone/>
            </a:pPr>
            <a:r>
              <a:rPr lang="en-US" sz="2400" smtClean="0">
                <a:cs typeface="Arial" charset="0"/>
              </a:rPr>
              <a:t>Chemotherapeutic agents directed towards micrro-oganisms. They are either synthetic or semi-synthetic.</a:t>
            </a:r>
          </a:p>
        </p:txBody>
      </p:sp>
      <p:sp>
        <p:nvSpPr>
          <p:cNvPr id="155650" name="Rectangle 2"/>
          <p:cNvSpPr>
            <a:spLocks noGrp="1" noChangeArrowheads="1"/>
          </p:cNvSpPr>
          <p:nvPr>
            <p:ph type="title"/>
          </p:nvPr>
        </p:nvSpPr>
        <p:spPr/>
        <p:txBody>
          <a:bodyPr/>
          <a:lstStyle/>
          <a:p>
            <a:pPr fontAlgn="auto">
              <a:spcAft>
                <a:spcPts val="0"/>
              </a:spcAft>
              <a:defRPr/>
            </a:pPr>
            <a:r>
              <a:rPr lang="en-US"/>
              <a:t>ANTIBIOTICS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p:txBody>
          <a:bodyPr>
            <a:normAutofit lnSpcReduction="10000"/>
          </a:bodyPr>
          <a:lstStyle/>
          <a:p>
            <a:pPr algn="l" rtl="0"/>
            <a:r>
              <a:rPr lang="en-US" dirty="0" smtClean="0">
                <a:cs typeface="Arial" charset="0"/>
              </a:rPr>
              <a:t>Penicillin has a wide safety margin you can give up to 6000 mg a day . Inhibits cell-wall synthesis.                                      hyper sensitivity is the main side effect but luckily it is a rare event .therefore skin sensitivity test is a must before therapy you put a small amount of it on the skin and check if there was any reaction before giving it as I.V.</a:t>
            </a:r>
            <a:r>
              <a:rPr lang="x-none" dirty="0" smtClean="0"/>
              <a:t> </a:t>
            </a:r>
            <a:endParaRPr lang="en-US" dirty="0" smtClean="0"/>
          </a:p>
          <a:p>
            <a:pPr algn="l" rtl="0"/>
            <a:r>
              <a:rPr lang="en-US" dirty="0" smtClean="0">
                <a:cs typeface="Arial" charset="0"/>
              </a:rPr>
              <a:t>The first natural discovered antibiotic. </a:t>
            </a:r>
          </a:p>
        </p:txBody>
      </p:sp>
      <p:sp>
        <p:nvSpPr>
          <p:cNvPr id="156674" name="Rectangle 2"/>
          <p:cNvSpPr>
            <a:spLocks noGrp="1" noChangeArrowheads="1"/>
          </p:cNvSpPr>
          <p:nvPr>
            <p:ph type="title"/>
          </p:nvPr>
        </p:nvSpPr>
        <p:spPr/>
        <p:txBody>
          <a:bodyPr/>
          <a:lstStyle/>
          <a:p>
            <a:pPr fontAlgn="auto">
              <a:spcAft>
                <a:spcPts val="0"/>
              </a:spcAft>
              <a:defRPr/>
            </a:pP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p:txBody>
          <a:bodyPr/>
          <a:lstStyle/>
          <a:p>
            <a:pPr algn="l">
              <a:buFont typeface="Wingdings" pitchFamily="2" charset="2"/>
              <a:buNone/>
            </a:pPr>
            <a:r>
              <a:rPr lang="en-US" dirty="0" err="1" smtClean="0">
                <a:cs typeface="Arial" charset="0"/>
              </a:rPr>
              <a:t>Gentamycine</a:t>
            </a:r>
            <a:r>
              <a:rPr lang="en-US" dirty="0" smtClean="0">
                <a:cs typeface="Arial" charset="0"/>
              </a:rPr>
              <a:t> is the main </a:t>
            </a:r>
            <a:r>
              <a:rPr lang="en-US" dirty="0" err="1" smtClean="0">
                <a:cs typeface="Arial" charset="0"/>
              </a:rPr>
              <a:t>aminoglycoside.It</a:t>
            </a:r>
            <a:r>
              <a:rPr lang="en-US" dirty="0" smtClean="0">
                <a:cs typeface="Arial" charset="0"/>
              </a:rPr>
              <a:t> inhibits ribosome synthesis . Effective in Gram-</a:t>
            </a:r>
            <a:r>
              <a:rPr lang="en-US" dirty="0" err="1" smtClean="0">
                <a:cs typeface="Arial" charset="0"/>
              </a:rPr>
              <a:t>ve</a:t>
            </a:r>
            <a:r>
              <a:rPr lang="en-US" dirty="0" smtClean="0">
                <a:cs typeface="Arial" charset="0"/>
              </a:rPr>
              <a:t> bacteria </a:t>
            </a:r>
            <a:r>
              <a:rPr lang="en-US" dirty="0" err="1" smtClean="0">
                <a:cs typeface="Arial" charset="0"/>
              </a:rPr>
              <a:t>eg</a:t>
            </a:r>
            <a:r>
              <a:rPr lang="en-US" dirty="0" smtClean="0">
                <a:cs typeface="Arial" charset="0"/>
              </a:rPr>
              <a:t>; </a:t>
            </a:r>
            <a:r>
              <a:rPr lang="en-US" dirty="0" err="1" smtClean="0">
                <a:cs typeface="Arial" charset="0"/>
              </a:rPr>
              <a:t>psudomonas</a:t>
            </a:r>
            <a:r>
              <a:rPr lang="en-US" dirty="0" smtClean="0">
                <a:cs typeface="Arial" charset="0"/>
              </a:rPr>
              <a:t> and </a:t>
            </a:r>
            <a:r>
              <a:rPr lang="en-US" dirty="0" err="1" smtClean="0">
                <a:cs typeface="Arial" charset="0"/>
              </a:rPr>
              <a:t>E.coli</a:t>
            </a:r>
            <a:r>
              <a:rPr lang="en-US" dirty="0" smtClean="0">
                <a:cs typeface="Arial" charset="0"/>
              </a:rPr>
              <a:t> .side effects includes ; </a:t>
            </a:r>
            <a:r>
              <a:rPr lang="en-US" dirty="0" err="1" smtClean="0">
                <a:cs typeface="Arial" charset="0"/>
              </a:rPr>
              <a:t>ototoxicity</a:t>
            </a:r>
            <a:r>
              <a:rPr lang="en-US" dirty="0" smtClean="0">
                <a:cs typeface="Arial" charset="0"/>
              </a:rPr>
              <a:t> and </a:t>
            </a:r>
            <a:r>
              <a:rPr lang="en-US" dirty="0" err="1" smtClean="0">
                <a:cs typeface="Arial" charset="0"/>
              </a:rPr>
              <a:t>nephrotoxicity</a:t>
            </a:r>
            <a:r>
              <a:rPr lang="en-US" dirty="0" smtClean="0">
                <a:cs typeface="Arial" charset="0"/>
              </a:rPr>
              <a:t>. It has a narrow safety margin.</a:t>
            </a:r>
          </a:p>
          <a:p>
            <a:pPr algn="l">
              <a:buFont typeface="Wingdings" pitchFamily="2" charset="2"/>
              <a:buNone/>
            </a:pPr>
            <a:endParaRPr lang="en-US" dirty="0" smtClean="0">
              <a:cs typeface="Arial" charset="0"/>
            </a:endParaRPr>
          </a:p>
          <a:p>
            <a:pPr algn="l">
              <a:buFont typeface="Wingdings" pitchFamily="2" charset="2"/>
              <a:buNone/>
            </a:pPr>
            <a:r>
              <a:rPr lang="en-US" dirty="0" err="1" smtClean="0">
                <a:cs typeface="Arial" charset="0"/>
              </a:rPr>
              <a:t>Gentamycin</a:t>
            </a:r>
            <a:r>
              <a:rPr lang="en-US" dirty="0" smtClean="0">
                <a:cs typeface="Arial" charset="0"/>
              </a:rPr>
              <a:t> and penicillin is </a:t>
            </a:r>
            <a:r>
              <a:rPr lang="en-US" dirty="0" err="1" smtClean="0">
                <a:cs typeface="Arial" charset="0"/>
              </a:rPr>
              <a:t>bacterocidal</a:t>
            </a:r>
            <a:r>
              <a:rPr lang="en-US" dirty="0" smtClean="0">
                <a:cs typeface="Arial" charset="0"/>
              </a:rPr>
              <a:t> </a:t>
            </a:r>
          </a:p>
        </p:txBody>
      </p:sp>
      <p:sp>
        <p:nvSpPr>
          <p:cNvPr id="157698" name="Rectangle 2"/>
          <p:cNvSpPr>
            <a:spLocks noGrp="1" noChangeArrowheads="1"/>
          </p:cNvSpPr>
          <p:nvPr>
            <p:ph type="title"/>
          </p:nvPr>
        </p:nvSpPr>
        <p:spPr/>
        <p:txBody>
          <a:bodyPr/>
          <a:lstStyle/>
          <a:p>
            <a:pPr fontAlgn="auto">
              <a:spcAft>
                <a:spcPts val="0"/>
              </a:spcAft>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p:txBody>
          <a:bodyPr>
            <a:normAutofit/>
          </a:bodyPr>
          <a:lstStyle/>
          <a:p>
            <a:pPr algn="l" eaLnBrk="1" hangingPunct="1">
              <a:lnSpc>
                <a:spcPct val="80000"/>
              </a:lnSpc>
              <a:buFontTx/>
              <a:buNone/>
            </a:pPr>
            <a:r>
              <a:rPr lang="en-US" sz="4400">
                <a:solidFill>
                  <a:srgbClr val="33CC33"/>
                </a:solidFill>
                <a:ea typeface="ＭＳ Ｐゴシック" charset="-128"/>
              </a:rPr>
              <a:t>Exotoxins</a:t>
            </a:r>
            <a:r>
              <a:rPr lang="en-US">
                <a:ea typeface="ＭＳ Ｐゴシック" charset="-128"/>
              </a:rPr>
              <a:t> :</a:t>
            </a:r>
          </a:p>
          <a:p>
            <a:pPr algn="l" eaLnBrk="1" hangingPunct="1">
              <a:lnSpc>
                <a:spcPct val="80000"/>
              </a:lnSpc>
              <a:buFontTx/>
              <a:buNone/>
            </a:pPr>
            <a:r>
              <a:rPr lang="en-US" sz="2800">
                <a:ea typeface="ＭＳ Ｐゴシック" charset="-128"/>
              </a:rPr>
              <a:t>* Soluble proteins</a:t>
            </a:r>
          </a:p>
          <a:p>
            <a:pPr algn="l" eaLnBrk="1" hangingPunct="1">
              <a:lnSpc>
                <a:spcPct val="80000"/>
              </a:lnSpc>
              <a:buFontTx/>
              <a:buNone/>
            </a:pPr>
            <a:endParaRPr lang="en-US" sz="2800">
              <a:ea typeface="ＭＳ Ｐゴシック" charset="-128"/>
            </a:endParaRPr>
          </a:p>
          <a:p>
            <a:pPr algn="l" eaLnBrk="1" hangingPunct="1">
              <a:lnSpc>
                <a:spcPct val="80000"/>
              </a:lnSpc>
              <a:buFontTx/>
              <a:buNone/>
            </a:pPr>
            <a:r>
              <a:rPr lang="en-US" sz="2800">
                <a:ea typeface="ＭＳ Ｐゴシック" charset="-128"/>
              </a:rPr>
              <a:t>*Released from intact bacteria (gram +ve &amp; -ve)   </a:t>
            </a:r>
          </a:p>
          <a:p>
            <a:pPr algn="l" eaLnBrk="1" hangingPunct="1">
              <a:lnSpc>
                <a:spcPct val="80000"/>
              </a:lnSpc>
              <a:buFontTx/>
              <a:buNone/>
            </a:pPr>
            <a:endParaRPr lang="en-US" sz="2800">
              <a:ea typeface="ＭＳ Ｐゴシック" charset="-128"/>
            </a:endParaRPr>
          </a:p>
          <a:p>
            <a:pPr algn="l" eaLnBrk="1" hangingPunct="1">
              <a:lnSpc>
                <a:spcPct val="80000"/>
              </a:lnSpc>
              <a:buFontTx/>
              <a:buNone/>
            </a:pPr>
            <a:r>
              <a:rPr lang="en-US" sz="2800">
                <a:ea typeface="ＭＳ Ｐゴシック" charset="-128"/>
              </a:rPr>
              <a:t>* Have specific effects for each type of bacteria</a:t>
            </a:r>
          </a:p>
          <a:p>
            <a:pPr algn="l" eaLnBrk="1" hangingPunct="1">
              <a:lnSpc>
                <a:spcPct val="80000"/>
              </a:lnSpc>
              <a:buFontTx/>
              <a:buNone/>
            </a:pPr>
            <a:endParaRPr lang="en-US" sz="2800">
              <a:ea typeface="ＭＳ Ｐゴシック" charset="-128"/>
            </a:endParaRPr>
          </a:p>
          <a:p>
            <a:pPr algn="l" eaLnBrk="1" hangingPunct="1">
              <a:lnSpc>
                <a:spcPct val="80000"/>
              </a:lnSpc>
              <a:buFontTx/>
              <a:buNone/>
            </a:pPr>
            <a:r>
              <a:rPr lang="en-US" sz="2800">
                <a:ea typeface="ＭＳ Ｐゴシック" charset="-128"/>
              </a:rPr>
              <a:t> *their effects are local and remote from the site of release ( they go to certain areas )</a:t>
            </a:r>
          </a:p>
        </p:txBody>
      </p:sp>
      <p:sp>
        <p:nvSpPr>
          <p:cNvPr id="78850" name="Rectangle 2"/>
          <p:cNvSpPr>
            <a:spLocks noGrp="1" noChangeArrowheads="1"/>
          </p:cNvSpPr>
          <p:nvPr>
            <p:ph type="title"/>
          </p:nvPr>
        </p:nvSpPr>
        <p:spPr>
          <a:xfrm>
            <a:off x="468313" y="260350"/>
            <a:ext cx="8229600" cy="1143000"/>
          </a:xfrm>
        </p:spPr>
        <p:txBody>
          <a:bodyPr/>
          <a:lstStyle/>
          <a:p>
            <a:pPr eaLnBrk="1" hangingPunct="1"/>
            <a:endParaRPr lang="en-US">
              <a:effectLst>
                <a:outerShdw blurRad="38100" dist="38100" dir="2700000" algn="tl">
                  <a:srgbClr val="DDDDDD"/>
                </a:outerShdw>
              </a:effectLst>
              <a:ea typeface="ＭＳ Ｐゴシック" charset="-12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p:txBody>
          <a:bodyPr/>
          <a:lstStyle/>
          <a:p>
            <a:pPr algn="l">
              <a:buFont typeface="Wingdings" pitchFamily="2" charset="2"/>
              <a:buNone/>
            </a:pPr>
            <a:r>
              <a:rPr lang="en-US" dirty="0" smtClean="0">
                <a:cs typeface="Arial" charset="0"/>
              </a:rPr>
              <a:t>Tetracycline is a wide spectrum </a:t>
            </a:r>
            <a:r>
              <a:rPr lang="en-US" dirty="0" err="1" smtClean="0">
                <a:cs typeface="Arial" charset="0"/>
              </a:rPr>
              <a:t>bacteriostatic</a:t>
            </a:r>
            <a:r>
              <a:rPr lang="en-US" dirty="0" smtClean="0">
                <a:cs typeface="Arial" charset="0"/>
              </a:rPr>
              <a:t> antibiotic (</a:t>
            </a:r>
            <a:r>
              <a:rPr lang="en-US" dirty="0" err="1" smtClean="0">
                <a:cs typeface="Arial" charset="0"/>
              </a:rPr>
              <a:t>gram+ve</a:t>
            </a:r>
            <a:r>
              <a:rPr lang="en-US" dirty="0" smtClean="0">
                <a:cs typeface="Arial" charset="0"/>
              </a:rPr>
              <a:t> &amp; gram-</a:t>
            </a:r>
            <a:r>
              <a:rPr lang="en-US" dirty="0" err="1" smtClean="0">
                <a:cs typeface="Arial" charset="0"/>
              </a:rPr>
              <a:t>ve</a:t>
            </a:r>
            <a:r>
              <a:rPr lang="en-US" dirty="0" smtClean="0">
                <a:cs typeface="Arial" charset="0"/>
              </a:rPr>
              <a:t> ).It alters the   ribosome synthesis in bacteria. Main side effects includes, teeth discoloration and risk </a:t>
            </a:r>
          </a:p>
          <a:p>
            <a:pPr algn="l">
              <a:buFont typeface="Wingdings" pitchFamily="2" charset="2"/>
              <a:buNone/>
            </a:pPr>
            <a:r>
              <a:rPr lang="en-US" dirty="0" smtClean="0">
                <a:cs typeface="Arial" charset="0"/>
              </a:rPr>
              <a:t>of super infection.</a:t>
            </a:r>
          </a:p>
          <a:p>
            <a:pPr algn="l">
              <a:buFont typeface="Wingdings" pitchFamily="2" charset="2"/>
              <a:buNone/>
            </a:pPr>
            <a:r>
              <a:rPr lang="en-US" dirty="0" smtClean="0">
                <a:cs typeface="Arial" charset="0"/>
              </a:rPr>
              <a:t>Its </a:t>
            </a:r>
            <a:r>
              <a:rPr lang="en-US" dirty="0" err="1" smtClean="0">
                <a:cs typeface="Arial" charset="0"/>
              </a:rPr>
              <a:t>bacteriostatic</a:t>
            </a:r>
            <a:r>
              <a:rPr lang="en-US" dirty="0" smtClean="0">
                <a:cs typeface="Arial" charset="0"/>
              </a:rPr>
              <a:t>.</a:t>
            </a:r>
          </a:p>
          <a:p>
            <a:pPr algn="l">
              <a:buFont typeface="Wingdings" pitchFamily="2" charset="2"/>
              <a:buNone/>
            </a:pPr>
            <a:r>
              <a:rPr lang="en-US" dirty="0" smtClean="0">
                <a:cs typeface="Arial" charset="0"/>
              </a:rPr>
              <a:t>Its contraindicated in pregnancy and early childhood.</a:t>
            </a:r>
          </a:p>
        </p:txBody>
      </p:sp>
      <p:sp>
        <p:nvSpPr>
          <p:cNvPr id="158722" name="Rectangle 2"/>
          <p:cNvSpPr>
            <a:spLocks noGrp="1" noChangeArrowheads="1"/>
          </p:cNvSpPr>
          <p:nvPr>
            <p:ph type="title"/>
          </p:nvPr>
        </p:nvSpPr>
        <p:spPr/>
        <p:txBody>
          <a:bodyPr/>
          <a:lstStyle/>
          <a:p>
            <a:pPr fontAlgn="auto">
              <a:spcAft>
                <a:spcPts val="0"/>
              </a:spcAft>
              <a:defRPr/>
            </a:pP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3"/>
          <p:cNvSpPr>
            <a:spLocks noGrp="1" noChangeArrowheads="1"/>
          </p:cNvSpPr>
          <p:nvPr>
            <p:ph idx="1"/>
          </p:nvPr>
        </p:nvSpPr>
        <p:spPr/>
        <p:txBody>
          <a:bodyPr/>
          <a:lstStyle/>
          <a:p>
            <a:pPr algn="l">
              <a:buFont typeface="Wingdings" pitchFamily="2" charset="2"/>
              <a:buNone/>
            </a:pPr>
            <a:r>
              <a:rPr lang="en-US" smtClean="0">
                <a:cs typeface="Arial" charset="0"/>
              </a:rPr>
              <a:t>Amphotericin B is an anti fungal which acts by impairing DNA synthesis. It is  a hepatotoxic and nephrotoxic in high doses .Like gentamycine, this antibiotic should always be givin with frequent pre and post dose serum level asessment.</a:t>
            </a:r>
          </a:p>
        </p:txBody>
      </p:sp>
      <p:sp>
        <p:nvSpPr>
          <p:cNvPr id="159746" name="Rectangle 2"/>
          <p:cNvSpPr>
            <a:spLocks noGrp="1" noChangeArrowheads="1"/>
          </p:cNvSpPr>
          <p:nvPr>
            <p:ph type="title"/>
          </p:nvPr>
        </p:nvSpPr>
        <p:spPr/>
        <p:txBody>
          <a:bodyPr/>
          <a:lstStyle/>
          <a:p>
            <a:pPr fontAlgn="auto">
              <a:spcAft>
                <a:spcPts val="0"/>
              </a:spcAft>
              <a:defRPr/>
            </a:pP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p:txBody>
          <a:bodyPr/>
          <a:lstStyle/>
          <a:p>
            <a:pPr algn="l">
              <a:buFont typeface="Wingdings" pitchFamily="2" charset="2"/>
              <a:buNone/>
            </a:pPr>
            <a:r>
              <a:rPr lang="en-US" sz="2400" dirty="0" smtClean="0">
                <a:cs typeface="Arial" charset="0"/>
              </a:rPr>
              <a:t>Antibiotic which is given to patients before surgery or invasive procedure in order to prevent  infection . A high serum level of the antibiotic is essential just before starting the procedure. It is usually given intravenously or one hour intramuscularly before the surgery. Antibiotic selection depends on common bacteria in the operative site. If it’s a dental procedure give it orally 3 hours before the procedure.</a:t>
            </a:r>
          </a:p>
        </p:txBody>
      </p:sp>
      <p:sp>
        <p:nvSpPr>
          <p:cNvPr id="163842" name="Rectangle 2"/>
          <p:cNvSpPr>
            <a:spLocks noGrp="1" noChangeArrowheads="1"/>
          </p:cNvSpPr>
          <p:nvPr>
            <p:ph type="title"/>
          </p:nvPr>
        </p:nvSpPr>
        <p:spPr/>
        <p:txBody>
          <a:bodyPr/>
          <a:lstStyle/>
          <a:p>
            <a:pPr fontAlgn="auto">
              <a:spcAft>
                <a:spcPts val="0"/>
              </a:spcAft>
              <a:defRPr/>
            </a:pPr>
            <a:r>
              <a:rPr lang="en-US"/>
              <a:t>Prophylactic antibiotic</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p:txBody>
          <a:bodyPr/>
          <a:lstStyle/>
          <a:p>
            <a:pPr algn="l">
              <a:buFont typeface="Wingdings" pitchFamily="2" charset="2"/>
              <a:buNone/>
            </a:pPr>
            <a:r>
              <a:rPr lang="en-US" dirty="0" smtClean="0">
                <a:cs typeface="Arial" charset="0"/>
              </a:rPr>
              <a:t>It is usually given in </a:t>
            </a:r>
            <a:r>
              <a:rPr lang="en-US" sz="2000" dirty="0" smtClean="0">
                <a:cs typeface="Arial" charset="0"/>
              </a:rPr>
              <a:t>CLEAN CONTAMENATED PROCEDURES</a:t>
            </a:r>
          </a:p>
          <a:p>
            <a:pPr algn="l">
              <a:buFont typeface="Wingdings" pitchFamily="2" charset="2"/>
              <a:buNone/>
            </a:pPr>
            <a:r>
              <a:rPr lang="en-US" sz="2000" dirty="0" smtClean="0">
                <a:cs typeface="Arial" charset="0"/>
              </a:rPr>
              <a:t>Sterilization is complete eradication of the organism and its spores.</a:t>
            </a:r>
          </a:p>
          <a:p>
            <a:pPr algn="l">
              <a:buFont typeface="Wingdings" pitchFamily="2" charset="2"/>
              <a:buNone/>
            </a:pPr>
            <a:r>
              <a:rPr lang="en-US" sz="2000" dirty="0" smtClean="0">
                <a:cs typeface="Arial" charset="0"/>
              </a:rPr>
              <a:t>Disinfectants(inanimate objects)  ad antiseptic (used in humans) </a:t>
            </a:r>
          </a:p>
          <a:p>
            <a:pPr algn="l" rtl="0">
              <a:buFont typeface="Wingdings" pitchFamily="2" charset="2"/>
              <a:buNone/>
            </a:pPr>
            <a:r>
              <a:rPr lang="en-US" sz="2000" dirty="0" smtClean="0">
                <a:cs typeface="Arial" charset="0"/>
              </a:rPr>
              <a:t>are for killing the microorganism only. For e.g. soup if used to wash your hands it becomes antiseptic but if on the floor its disinfectant. </a:t>
            </a:r>
          </a:p>
          <a:p>
            <a:pPr algn="l">
              <a:buFont typeface="Wingdings" pitchFamily="2" charset="2"/>
              <a:buNone/>
            </a:pPr>
            <a:r>
              <a:rPr lang="en-US" sz="2000" dirty="0" smtClean="0">
                <a:cs typeface="Arial" charset="0"/>
              </a:rPr>
              <a:t>Gamma radiation is used in industries to kill the DNA it’s a method of sterilization.</a:t>
            </a:r>
          </a:p>
          <a:p>
            <a:pPr algn="l" rtl="0">
              <a:buFont typeface="Wingdings" pitchFamily="2" charset="2"/>
              <a:buNone/>
            </a:pPr>
            <a:r>
              <a:rPr lang="en-US" sz="2000" dirty="0" smtClean="0">
                <a:cs typeface="Arial" charset="0"/>
              </a:rPr>
              <a:t>Ethylene oxide is a temporary sterilization used in the OR if the instrument fell on the floor cant be used on the hand.</a:t>
            </a:r>
          </a:p>
          <a:p>
            <a:pPr algn="l" rtl="0">
              <a:buFont typeface="Wingdings" pitchFamily="2" charset="2"/>
              <a:buNone/>
            </a:pPr>
            <a:r>
              <a:rPr lang="en-US" sz="2000" dirty="0" smtClean="0">
                <a:cs typeface="Arial" charset="0"/>
              </a:rPr>
              <a:t>Gas </a:t>
            </a:r>
            <a:r>
              <a:rPr lang="en-US" sz="2000" dirty="0" err="1" smtClean="0">
                <a:cs typeface="Arial" charset="0"/>
              </a:rPr>
              <a:t>gultaraldehyde</a:t>
            </a:r>
            <a:r>
              <a:rPr lang="en-US" sz="2000" dirty="0" smtClean="0">
                <a:cs typeface="Arial" charset="0"/>
              </a:rPr>
              <a:t> is used to spray the room before OR as a disinfectant.</a:t>
            </a:r>
          </a:p>
        </p:txBody>
      </p:sp>
      <p:sp>
        <p:nvSpPr>
          <p:cNvPr id="165890" name="Rectangle 2"/>
          <p:cNvSpPr>
            <a:spLocks noGrp="1" noChangeArrowheads="1"/>
          </p:cNvSpPr>
          <p:nvPr>
            <p:ph type="title"/>
          </p:nvPr>
        </p:nvSpPr>
        <p:spPr/>
        <p:txBody>
          <a:bodyPr/>
          <a:lstStyle/>
          <a:p>
            <a:pPr fontAlgn="auto">
              <a:spcAft>
                <a:spcPts val="0"/>
              </a:spcAft>
              <a:defRPr/>
            </a:pP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3"/>
          <p:cNvSpPr>
            <a:spLocks noGrp="1" noChangeArrowheads="1"/>
          </p:cNvSpPr>
          <p:nvPr>
            <p:ph idx="1"/>
          </p:nvPr>
        </p:nvSpPr>
        <p:spPr/>
        <p:txBody>
          <a:bodyPr/>
          <a:lstStyle/>
          <a:p>
            <a:pPr algn="ctr" rtl="0">
              <a:buFont typeface="Wingdings" pitchFamily="2" charset="2"/>
              <a:buNone/>
            </a:pPr>
            <a:r>
              <a:rPr lang="en-US" sz="7200" smtClean="0">
                <a:solidFill>
                  <a:schemeClr val="folHlink"/>
                </a:solidFill>
                <a:cs typeface="Arial" charset="0"/>
              </a:rPr>
              <a:t> </a:t>
            </a:r>
          </a:p>
          <a:p>
            <a:pPr algn="ctr" rtl="0">
              <a:buFont typeface="Wingdings" pitchFamily="2" charset="2"/>
              <a:buNone/>
            </a:pPr>
            <a:r>
              <a:rPr lang="en-US" sz="9600" smtClean="0">
                <a:solidFill>
                  <a:schemeClr val="folHlink"/>
                </a:solidFill>
                <a:cs typeface="Arial" charset="0"/>
              </a:rPr>
              <a:t>Thank you</a:t>
            </a:r>
          </a:p>
        </p:txBody>
      </p:sp>
      <p:sp>
        <p:nvSpPr>
          <p:cNvPr id="149506" name="Rectangle 2"/>
          <p:cNvSpPr>
            <a:spLocks noGrp="1" noChangeArrowheads="1"/>
          </p:cNvSpPr>
          <p:nvPr>
            <p:ph type="title"/>
          </p:nvPr>
        </p:nvSpPr>
        <p:spPr/>
        <p:txBody>
          <a:bodyPr/>
          <a:lstStyle/>
          <a:p>
            <a:pPr fontAlgn="auto">
              <a:spcAft>
                <a:spcPts val="0"/>
              </a:spcAft>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3"/>
          <p:cNvSpPr>
            <a:spLocks noGrp="1" noChangeArrowheads="1"/>
          </p:cNvSpPr>
          <p:nvPr>
            <p:ph idx="1"/>
          </p:nvPr>
        </p:nvSpPr>
        <p:spPr>
          <a:xfrm>
            <a:off x="457200" y="1916113"/>
            <a:ext cx="8229600" cy="4214812"/>
          </a:xfrm>
        </p:spPr>
        <p:txBody>
          <a:bodyPr>
            <a:normAutofit lnSpcReduction="10000"/>
          </a:bodyPr>
          <a:lstStyle/>
          <a:p>
            <a:pPr algn="l" rtl="0" eaLnBrk="1" hangingPunct="1">
              <a:buFont typeface="Wingdings" charset="2"/>
              <a:buNone/>
            </a:pPr>
            <a:r>
              <a:rPr lang="en-US" sz="4400">
                <a:solidFill>
                  <a:srgbClr val="3366FF"/>
                </a:solidFill>
                <a:ea typeface="ＭＳ Ｐゴシック" charset="-128"/>
              </a:rPr>
              <a:t>Host resistance:</a:t>
            </a:r>
          </a:p>
          <a:p>
            <a:pPr algn="l" rtl="0" eaLnBrk="1" hangingPunct="1"/>
            <a:r>
              <a:rPr lang="en-US">
                <a:ea typeface="ＭＳ Ｐゴシック" charset="-128"/>
              </a:rPr>
              <a:t>Intact skin &amp; mucous membrane .</a:t>
            </a:r>
          </a:p>
          <a:p>
            <a:pPr algn="l" rtl="0" eaLnBrk="1" hangingPunct="1"/>
            <a:r>
              <a:rPr lang="en-US">
                <a:ea typeface="ＭＳ Ｐゴシック" charset="-128"/>
              </a:rPr>
              <a:t>Good inflammatory response .</a:t>
            </a:r>
            <a:endParaRPr lang="ar-sa">
              <a:ea typeface="ＭＳ Ｐゴシック" charset="-128"/>
            </a:endParaRPr>
          </a:p>
          <a:p>
            <a:pPr algn="l" rtl="0" eaLnBrk="1" hangingPunct="1"/>
            <a:r>
              <a:rPr lang="en-US">
                <a:ea typeface="ＭＳ Ｐゴシック" charset="-128"/>
              </a:rPr>
              <a:t>Intact acquired immunity </a:t>
            </a:r>
          </a:p>
          <a:p>
            <a:pPr algn="l" rtl="0" eaLnBrk="1" hangingPunct="1"/>
            <a:endParaRPr lang="en-US">
              <a:ea typeface="ＭＳ Ｐゴシック" charset="-128"/>
            </a:endParaRPr>
          </a:p>
          <a:p>
            <a:pPr algn="l" rtl="0" eaLnBrk="1" hangingPunct="1"/>
            <a:r>
              <a:rPr lang="en-US" sz="1600">
                <a:ea typeface="ＭＳ Ｐゴシック" charset="-128"/>
              </a:rPr>
              <a:t>Note: synergistic groups of microorganisms augment each other action and if one is resistant to penicillin the other will also be resistant increasing the pathogenesis.</a:t>
            </a:r>
          </a:p>
          <a:p>
            <a:pPr algn="l" rtl="0" eaLnBrk="1" hangingPunct="1"/>
            <a:r>
              <a:rPr lang="en-US" sz="1600">
                <a:ea typeface="ＭＳ Ｐゴシック" charset="-128"/>
              </a:rPr>
              <a:t>Strept is sensitive to penicillin but staph is resistant to it so if the patient is infected with both and was given penicillin the staph will inhibit the penicillin action increasing the virulence of strep. </a:t>
            </a:r>
          </a:p>
        </p:txBody>
      </p:sp>
      <p:sp>
        <p:nvSpPr>
          <p:cNvPr id="80898" name="Rectangle 2"/>
          <p:cNvSpPr>
            <a:spLocks noGrp="1" noChangeArrowheads="1"/>
          </p:cNvSpPr>
          <p:nvPr>
            <p:ph type="title"/>
          </p:nvPr>
        </p:nvSpPr>
        <p:spPr/>
        <p:txBody>
          <a:bodyPr/>
          <a:lstStyle/>
          <a:p>
            <a:pPr eaLnBrk="1" hangingPunct="1"/>
            <a:endParaRPr lang="en-US">
              <a:effectLst>
                <a:outerShdw blurRad="38100" dist="38100" dir="2700000" algn="tl">
                  <a:srgbClr val="DDDDDD"/>
                </a:outerShdw>
              </a:effectLst>
              <a:ea typeface="ＭＳ Ｐゴシック"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3"/>
          <p:cNvSpPr>
            <a:spLocks noGrp="1" noChangeArrowheads="1"/>
          </p:cNvSpPr>
          <p:nvPr>
            <p:ph idx="1"/>
          </p:nvPr>
        </p:nvSpPr>
        <p:spPr/>
        <p:txBody>
          <a:bodyPr/>
          <a:lstStyle/>
          <a:p>
            <a:pPr algn="l" eaLnBrk="1" hangingPunct="1">
              <a:buFont typeface="Wingdings" charset="2"/>
              <a:buNone/>
            </a:pPr>
            <a:r>
              <a:rPr lang="en-US" sz="2800">
                <a:solidFill>
                  <a:srgbClr val="3366FF"/>
                </a:solidFill>
                <a:ea typeface="ＭＳ Ｐゴシック" charset="-128"/>
              </a:rPr>
              <a:t>Clinical features:</a:t>
            </a:r>
          </a:p>
          <a:p>
            <a:pPr algn="l" rtl="0" eaLnBrk="1" hangingPunct="1">
              <a:buFontTx/>
              <a:buNone/>
            </a:pPr>
            <a:r>
              <a:rPr lang="en-US" sz="2800">
                <a:ea typeface="ＭＳ Ｐゴシック" charset="-128"/>
              </a:rPr>
              <a:t>*Local features of inflammation (may not be present). Heat reddness pain swelling and loss of function.</a:t>
            </a:r>
          </a:p>
          <a:p>
            <a:pPr algn="l" rtl="0" eaLnBrk="1" hangingPunct="1">
              <a:buFontTx/>
              <a:buNone/>
            </a:pPr>
            <a:r>
              <a:rPr lang="en-US" sz="2800">
                <a:ea typeface="ＭＳ Ｐゴシック" charset="-128"/>
              </a:rPr>
              <a:t>*Systemic symptoms . Tachycardia, hypotension, fever.</a:t>
            </a:r>
          </a:p>
          <a:p>
            <a:pPr algn="l" rtl="0" eaLnBrk="1" hangingPunct="1">
              <a:buFontTx/>
              <a:buNone/>
            </a:pPr>
            <a:r>
              <a:rPr lang="en-US" sz="2800">
                <a:solidFill>
                  <a:srgbClr val="3366FF"/>
                </a:solidFill>
                <a:ea typeface="ＭＳ Ｐゴシック" charset="-128"/>
              </a:rPr>
              <a:t>Investigations</a:t>
            </a:r>
            <a:r>
              <a:rPr lang="en-US" sz="2800">
                <a:ea typeface="ＭＳ Ｐゴシック" charset="-128"/>
              </a:rPr>
              <a:t> :</a:t>
            </a:r>
          </a:p>
          <a:p>
            <a:pPr algn="l" rtl="0" eaLnBrk="1" hangingPunct="1">
              <a:buFontTx/>
              <a:buNone/>
            </a:pPr>
            <a:r>
              <a:rPr lang="en-US" sz="1800">
                <a:ea typeface="ＭＳ Ｐゴシック" charset="-128"/>
              </a:rPr>
              <a:t>*CBC ,ESR, CRP. They are all non-specific they will only tell you if there was an infection or inflammation.</a:t>
            </a:r>
          </a:p>
          <a:p>
            <a:pPr algn="l" rtl="0" eaLnBrk="1" hangingPunct="1">
              <a:buFontTx/>
              <a:buNone/>
            </a:pPr>
            <a:r>
              <a:rPr lang="en-US" sz="1800">
                <a:ea typeface="ＭＳ Ｐゴシック" charset="-128"/>
              </a:rPr>
              <a:t>*Sample for gram stain(for superficial infection, deep seated infection are investigated by radiology or serology) &amp; culture .they are specific.</a:t>
            </a:r>
          </a:p>
          <a:p>
            <a:pPr algn="l" rtl="0" eaLnBrk="1" hangingPunct="1">
              <a:buFontTx/>
              <a:buNone/>
            </a:pPr>
            <a:r>
              <a:rPr lang="en-US" sz="1800">
                <a:ea typeface="ＭＳ Ｐゴシック" charset="-128"/>
              </a:rPr>
              <a:t>*Others.</a:t>
            </a:r>
          </a:p>
        </p:txBody>
      </p:sp>
      <p:sp>
        <p:nvSpPr>
          <p:cNvPr id="81922" name="Rectangle 2"/>
          <p:cNvSpPr>
            <a:spLocks noGrp="1" noChangeArrowheads="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a:latin typeface="+mj-lt"/>
                <a:ea typeface="+mj-ea"/>
                <a:cs typeface="+mj-cs"/>
              </a:rPr>
              <a:t>Diagnosis of infection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3"/>
          <p:cNvSpPr>
            <a:spLocks noGrp="1" noChangeArrowheads="1"/>
          </p:cNvSpPr>
          <p:nvPr>
            <p:ph idx="1"/>
          </p:nvPr>
        </p:nvSpPr>
        <p:spPr/>
        <p:txBody>
          <a:bodyPr>
            <a:normAutofit fontScale="92500"/>
          </a:bodyPr>
          <a:lstStyle/>
          <a:p>
            <a:pPr algn="l" rtl="0" eaLnBrk="1" hangingPunct="1">
              <a:buFontTx/>
              <a:buChar char="•"/>
            </a:pPr>
            <a:r>
              <a:rPr lang="en-US">
                <a:ea typeface="ＭＳ Ｐゴシック" charset="-128"/>
              </a:rPr>
              <a:t>Debridement of wounds (necrotic tissue).</a:t>
            </a:r>
          </a:p>
          <a:p>
            <a:pPr algn="l" rtl="0" eaLnBrk="1" hangingPunct="1">
              <a:buFontTx/>
              <a:buChar char="•"/>
            </a:pPr>
            <a:r>
              <a:rPr lang="en-US">
                <a:ea typeface="ＭＳ Ｐゴシック" charset="-128"/>
              </a:rPr>
              <a:t>Drainage of pus.</a:t>
            </a:r>
          </a:p>
          <a:p>
            <a:pPr algn="l" rtl="0" eaLnBrk="1" hangingPunct="1">
              <a:buFontTx/>
              <a:buChar char="•"/>
            </a:pPr>
            <a:r>
              <a:rPr lang="en-US">
                <a:ea typeface="ＭＳ Ｐゴシック" charset="-128"/>
              </a:rPr>
              <a:t>Removal of the source and foreign bodies ,Eg:appendicectomy and cholecystectomy.</a:t>
            </a:r>
          </a:p>
          <a:p>
            <a:pPr algn="l" rtl="0" eaLnBrk="1" hangingPunct="1">
              <a:buFontTx/>
              <a:buChar char="•"/>
            </a:pPr>
            <a:r>
              <a:rPr lang="en-US">
                <a:ea typeface="ＭＳ Ｐゴシック" charset="-128"/>
              </a:rPr>
              <a:t>Supportive measures .</a:t>
            </a:r>
          </a:p>
          <a:p>
            <a:pPr algn="l" rtl="0" eaLnBrk="1" hangingPunct="1">
              <a:buFontTx/>
              <a:buChar char="•"/>
            </a:pPr>
            <a:endParaRPr lang="en-US">
              <a:ea typeface="ＭＳ Ｐゴシック" charset="-128"/>
            </a:endParaRPr>
          </a:p>
          <a:p>
            <a:pPr algn="l" rtl="0" eaLnBrk="1" hangingPunct="1">
              <a:buFontTx/>
              <a:buChar char="•"/>
            </a:pPr>
            <a:r>
              <a:rPr lang="en-US">
                <a:ea typeface="ＭＳ Ｐゴシック" charset="-128"/>
              </a:rPr>
              <a:t>Carbuncle , adenitis , necrotizing fascitis , gas gangrene are difficult to recognize </a:t>
            </a:r>
          </a:p>
        </p:txBody>
      </p:sp>
      <p:sp>
        <p:nvSpPr>
          <p:cNvPr id="82946" name="Rectangle 2"/>
          <p:cNvSpPr>
            <a:spLocks noGrp="1" noChangeArrowheads="1"/>
          </p:cNvSpPr>
          <p:nvPr>
            <p:ph type="title"/>
          </p:nvPr>
        </p:nvSpPr>
        <p:spPr/>
        <p:txBody>
          <a:bodyPr>
            <a:scene3d>
              <a:camera prst="orthographicFront"/>
              <a:lightRig rig="soft" dir="t"/>
            </a:scene3d>
            <a:sp3d prstMaterial="softEdge">
              <a:bevelT w="25400" h="25400"/>
            </a:sp3d>
          </a:bodyPr>
          <a:lstStyle/>
          <a:p>
            <a:pPr eaLnBrk="1" fontAlgn="auto" hangingPunct="1">
              <a:spcAft>
                <a:spcPts val="0"/>
              </a:spcAft>
              <a:defRPr/>
            </a:pPr>
            <a:r>
              <a:rPr lang="en-US">
                <a:latin typeface="+mj-lt"/>
                <a:ea typeface="+mj-ea"/>
                <a:cs typeface="+mj-cs"/>
              </a:rPr>
              <a:t>Principles of treatment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TotalTime>
  <Words>2529</Words>
  <Application>Microsoft Macintosh PowerPoint</Application>
  <PresentationFormat>On-screen Show (4:3)</PresentationFormat>
  <Paragraphs>208</Paragraphs>
  <Slides>64</Slides>
  <Notes>0</Notes>
  <HiddenSlides>0</HiddenSlides>
  <MMClips>0</MMClips>
  <ScaleCrop>false</ScaleCrop>
  <HeadingPairs>
    <vt:vector size="4" baseType="variant">
      <vt:variant>
        <vt:lpstr>Design Template</vt:lpstr>
      </vt:variant>
      <vt:variant>
        <vt:i4>1</vt:i4>
      </vt:variant>
      <vt:variant>
        <vt:lpstr>Slide Titles</vt:lpstr>
      </vt:variant>
      <vt:variant>
        <vt:i4>64</vt:i4>
      </vt:variant>
    </vt:vector>
  </HeadingPairs>
  <TitlesOfParts>
    <vt:vector size="65" baseType="lpstr">
      <vt:lpstr>Office Theme</vt:lpstr>
      <vt:lpstr>Surgical Infections</vt:lpstr>
      <vt:lpstr>Introduction</vt:lpstr>
      <vt:lpstr>Any breach in the skin or mucosa will introduce infection if one of these factors is found with it</vt:lpstr>
      <vt:lpstr>Slide 4</vt:lpstr>
      <vt:lpstr>Slide 5</vt:lpstr>
      <vt:lpstr>Slide 6</vt:lpstr>
      <vt:lpstr>Slide 7</vt:lpstr>
      <vt:lpstr>Diagnosis of infection</vt:lpstr>
      <vt:lpstr>Principles of treatment</vt:lpstr>
      <vt:lpstr>Common community acquired  surgical infections</vt:lpstr>
      <vt:lpstr>Slide 11</vt:lpstr>
      <vt:lpstr>Slide 12</vt:lpstr>
      <vt:lpstr>Slide 13</vt:lpstr>
      <vt:lpstr>Slide 14</vt:lpstr>
      <vt:lpstr>Slide 15</vt:lpstr>
      <vt:lpstr>Cont.</vt:lpstr>
      <vt:lpstr>Slide 17</vt:lpstr>
      <vt:lpstr>Slide 18</vt:lpstr>
      <vt:lpstr>Slide 19</vt:lpstr>
      <vt:lpstr>Cont.</vt:lpstr>
      <vt:lpstr>Slide 21</vt:lpstr>
      <vt:lpstr>Slide 22</vt:lpstr>
      <vt:lpstr>Slide 23</vt:lpstr>
      <vt:lpstr>Cont Rx</vt:lpstr>
      <vt:lpstr>Slide 25</vt:lpstr>
      <vt:lpstr>Slide 26</vt:lpstr>
      <vt:lpstr>Cont.</vt:lpstr>
      <vt:lpstr>Slide 28</vt:lpstr>
      <vt:lpstr>Slide 29</vt:lpstr>
      <vt:lpstr>Cont.</vt:lpstr>
      <vt:lpstr>Treatment &amp; prophylaxis</vt:lpstr>
      <vt:lpstr>Cont.</vt:lpstr>
      <vt:lpstr>Pseudo-membranous colitis</vt:lpstr>
      <vt:lpstr>staphylococci</vt:lpstr>
      <vt:lpstr>Slide 35</vt:lpstr>
      <vt:lpstr>Slide 36</vt:lpstr>
      <vt:lpstr>Slide 37</vt:lpstr>
      <vt:lpstr>Slide 38</vt:lpstr>
      <vt:lpstr>Slide 39</vt:lpstr>
      <vt:lpstr>Slide 40</vt:lpstr>
      <vt:lpstr>Slide 41</vt:lpstr>
      <vt:lpstr>Pseudomonas </vt:lpstr>
      <vt:lpstr>Intraabdominal abscess</vt:lpstr>
      <vt:lpstr>Slide 44</vt:lpstr>
      <vt:lpstr>Classification of wounds</vt:lpstr>
      <vt:lpstr>Cont .</vt:lpstr>
      <vt:lpstr>Slide 47</vt:lpstr>
      <vt:lpstr>Preventive measures</vt:lpstr>
      <vt:lpstr>Slide 49</vt:lpstr>
      <vt:lpstr>Slide 50</vt:lpstr>
      <vt:lpstr>Slide 51</vt:lpstr>
      <vt:lpstr>Slide 52</vt:lpstr>
      <vt:lpstr>Slide 53</vt:lpstr>
      <vt:lpstr>Slide 54</vt:lpstr>
      <vt:lpstr>Slide 55</vt:lpstr>
      <vt:lpstr>Slide 56</vt:lpstr>
      <vt:lpstr>ANTIBIOTICS</vt:lpstr>
      <vt:lpstr>Slide 58</vt:lpstr>
      <vt:lpstr>Slide 59</vt:lpstr>
      <vt:lpstr>Slide 60</vt:lpstr>
      <vt:lpstr>Slide 61</vt:lpstr>
      <vt:lpstr>Prophylactic antibiotic</vt:lpstr>
      <vt:lpstr>Slide 63</vt:lpstr>
      <vt:lpstr>Slide 64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Infections</dc:title>
  <dc:creator>MacBook</dc:creator>
  <cp:lastModifiedBy>MacBook</cp:lastModifiedBy>
  <cp:revision>2</cp:revision>
  <dcterms:created xsi:type="dcterms:W3CDTF">2012-12-28T10:50:07Z</dcterms:created>
  <dcterms:modified xsi:type="dcterms:W3CDTF">2012-12-28T11:06:32Z</dcterms:modified>
</cp:coreProperties>
</file>