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8" r:id="rId4"/>
    <p:sldId id="259" r:id="rId5"/>
    <p:sldId id="260" r:id="rId6"/>
    <p:sldId id="261" r:id="rId7"/>
    <p:sldId id="262" r:id="rId8"/>
    <p:sldId id="266" r:id="rId9"/>
    <p:sldId id="263" r:id="rId10"/>
    <p:sldId id="264" r:id="rId11"/>
    <p:sldId id="265" r:id="rId12"/>
    <p:sldId id="272"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728" autoAdjust="0"/>
  </p:normalViewPr>
  <p:slideViewPr>
    <p:cSldViewPr snapToGrid="0" snapToObjects="1">
      <p:cViewPr varScale="1">
        <p:scale>
          <a:sx n="92" d="100"/>
          <a:sy n="92" d="100"/>
        </p:scale>
        <p:origin x="-167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ar-sa"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April 17, 2011</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April 17,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ar-sa"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April 17,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13" name="Title 12"/>
          <p:cNvSpPr>
            <a:spLocks noGrp="1"/>
          </p:cNvSpPr>
          <p:nvPr>
            <p:ph type="title"/>
          </p:nvPr>
        </p:nvSpPr>
        <p:spPr/>
        <p:txBody>
          <a:bodyPr/>
          <a:lstStyle/>
          <a:p>
            <a:r>
              <a:rPr lang="ar-sa"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April 17, 2011</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April 17, 2011</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ar-sa"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April 17, 2011</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ar-sa"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ar-sa"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April 17, 2011</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April 17, 2011</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April 17, 2011</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April 17, 2011</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ar-sa"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ar-sa"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April 17, 2011</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ar-sa"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April 17, 2011</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Management of head injury </a:t>
            </a:r>
            <a:endParaRPr lang="en-US" dirty="0"/>
          </a:p>
        </p:txBody>
      </p:sp>
      <p:sp>
        <p:nvSpPr>
          <p:cNvPr id="3" name="Subtitle 2"/>
          <p:cNvSpPr>
            <a:spLocks noGrp="1"/>
          </p:cNvSpPr>
          <p:nvPr>
            <p:ph type="subTitle" idx="1"/>
          </p:nvPr>
        </p:nvSpPr>
        <p:spPr>
          <a:xfrm>
            <a:off x="2133600" y="3375490"/>
            <a:ext cx="6172200" cy="2175119"/>
          </a:xfrm>
        </p:spPr>
        <p:txBody>
          <a:bodyPr>
            <a:normAutofit/>
          </a:bodyPr>
          <a:lstStyle/>
          <a:p>
            <a:r>
              <a:rPr lang="en-US" dirty="0" smtClean="0"/>
              <a:t>By : </a:t>
            </a:r>
            <a:r>
              <a:rPr lang="en-US" dirty="0" err="1" smtClean="0"/>
              <a:t>waleed</a:t>
            </a:r>
            <a:r>
              <a:rPr lang="en-US" dirty="0" smtClean="0"/>
              <a:t> </a:t>
            </a:r>
            <a:r>
              <a:rPr lang="en-US" dirty="0" err="1" smtClean="0"/>
              <a:t>alhoshan</a:t>
            </a:r>
            <a:r>
              <a:rPr lang="en-US" dirty="0" smtClean="0"/>
              <a:t> </a:t>
            </a:r>
          </a:p>
          <a:p>
            <a:r>
              <a:rPr lang="en-US" dirty="0"/>
              <a:t> </a:t>
            </a:r>
            <a:r>
              <a:rPr lang="en-US" dirty="0" smtClean="0"/>
              <a:t>       </a:t>
            </a:r>
            <a:r>
              <a:rPr lang="en-US" dirty="0" err="1" smtClean="0"/>
              <a:t>saleh</a:t>
            </a:r>
            <a:r>
              <a:rPr lang="en-US" dirty="0" smtClean="0"/>
              <a:t> </a:t>
            </a:r>
            <a:r>
              <a:rPr lang="en-US" dirty="0" err="1" smtClean="0"/>
              <a:t>aljabri</a:t>
            </a:r>
            <a:r>
              <a:rPr lang="en-US" dirty="0" smtClean="0"/>
              <a:t> </a:t>
            </a:r>
          </a:p>
          <a:p>
            <a:r>
              <a:rPr lang="en-US" dirty="0"/>
              <a:t> </a:t>
            </a:r>
            <a:r>
              <a:rPr lang="en-US" dirty="0" smtClean="0"/>
              <a:t>       </a:t>
            </a:r>
            <a:r>
              <a:rPr lang="en-US" dirty="0" err="1" smtClean="0"/>
              <a:t>wael</a:t>
            </a:r>
            <a:r>
              <a:rPr lang="en-US" dirty="0" smtClean="0"/>
              <a:t> </a:t>
            </a:r>
            <a:r>
              <a:rPr lang="en-US" dirty="0" err="1" smtClean="0"/>
              <a:t>almajed</a:t>
            </a:r>
            <a:endParaRPr lang="en-US" dirty="0"/>
          </a:p>
        </p:txBody>
      </p:sp>
    </p:spTree>
    <p:extLst>
      <p:ext uri="{BB962C8B-B14F-4D97-AF65-F5344CB8AC3E}">
        <p14:creationId xmlns:p14="http://schemas.microsoft.com/office/powerpoint/2010/main" val="6262474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1"/>
            <a:ext cx="9144000" cy="5477778"/>
          </a:xfrm>
        </p:spPr>
        <p:txBody>
          <a:bodyPr/>
          <a:lstStyle/>
          <a:p>
            <a:r>
              <a:rPr lang="en-US" dirty="0" smtClean="0"/>
              <a:t>The score range from 3-15.</a:t>
            </a:r>
          </a:p>
          <a:p>
            <a:r>
              <a:rPr lang="en-US" dirty="0" smtClean="0"/>
              <a:t>A score between 3-8 indicate severe brain injury .</a:t>
            </a:r>
          </a:p>
          <a:p>
            <a:r>
              <a:rPr lang="en-US" dirty="0"/>
              <a:t>A score between </a:t>
            </a:r>
            <a:r>
              <a:rPr lang="en-US" dirty="0" smtClean="0"/>
              <a:t> 9-12 indicate moderate brain injury.</a:t>
            </a:r>
          </a:p>
          <a:p>
            <a:r>
              <a:rPr lang="en-US" dirty="0"/>
              <a:t>A score between </a:t>
            </a:r>
            <a:r>
              <a:rPr lang="en-US" dirty="0" smtClean="0"/>
              <a:t>13-15 indicate mild closed head injury.</a:t>
            </a:r>
            <a:endParaRPr lang="en-US" dirty="0"/>
          </a:p>
        </p:txBody>
      </p:sp>
      <p:sp>
        <p:nvSpPr>
          <p:cNvPr id="3" name="Title 2"/>
          <p:cNvSpPr>
            <a:spLocks noGrp="1"/>
          </p:cNvSpPr>
          <p:nvPr>
            <p:ph type="title"/>
          </p:nvPr>
        </p:nvSpPr>
        <p:spPr>
          <a:xfrm>
            <a:off x="777240" y="228601"/>
            <a:ext cx="7543800" cy="914400"/>
          </a:xfrm>
        </p:spPr>
        <p:txBody>
          <a:bodyPr/>
          <a:lstStyle/>
          <a:p>
            <a:endParaRPr lang="en-US" dirty="0"/>
          </a:p>
        </p:txBody>
      </p:sp>
    </p:spTree>
    <p:extLst>
      <p:ext uri="{BB962C8B-B14F-4D97-AF65-F5344CB8AC3E}">
        <p14:creationId xmlns:p14="http://schemas.microsoft.com/office/powerpoint/2010/main" val="7168000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71109"/>
            <a:ext cx="9144000" cy="6449553"/>
          </a:xfrm>
        </p:spPr>
        <p:txBody>
          <a:bodyPr/>
          <a:lstStyle/>
          <a:p>
            <a:r>
              <a:rPr lang="en-US" dirty="0" smtClean="0"/>
              <a:t>In addition to determining the GCS the primary neurological survey include an assessment of the pupil and gross motor function .</a:t>
            </a:r>
          </a:p>
          <a:p>
            <a:r>
              <a:rPr lang="en-US" dirty="0" smtClean="0"/>
              <a:t>The mass of hematoma may produce uncle herniation with unilateral pupillary dilatation and contralateral hemiparesis and these indicate a life threatening intra cranial hemorrhage is present.</a:t>
            </a:r>
          </a:p>
          <a:p>
            <a:endParaRPr lang="en-US" dirty="0"/>
          </a:p>
        </p:txBody>
      </p:sp>
      <p:sp>
        <p:nvSpPr>
          <p:cNvPr id="3" name="Title 2"/>
          <p:cNvSpPr>
            <a:spLocks noGrp="1"/>
          </p:cNvSpPr>
          <p:nvPr>
            <p:ph type="title"/>
          </p:nvPr>
        </p:nvSpPr>
        <p:spPr>
          <a:xfrm>
            <a:off x="962760" y="5048027"/>
            <a:ext cx="7543800" cy="914400"/>
          </a:xfrm>
        </p:spPr>
        <p:txBody>
          <a:bodyPr/>
          <a:lstStyle/>
          <a:p>
            <a:endParaRPr lang="en-US"/>
          </a:p>
        </p:txBody>
      </p:sp>
    </p:spTree>
    <p:extLst>
      <p:ext uri="{BB962C8B-B14F-4D97-AF65-F5344CB8AC3E}">
        <p14:creationId xmlns:p14="http://schemas.microsoft.com/office/powerpoint/2010/main" val="12227314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12976"/>
            <a:ext cx="9144000" cy="5745024"/>
          </a:xfrm>
        </p:spPr>
        <p:txBody>
          <a:bodyPr/>
          <a:lstStyle/>
          <a:p>
            <a:r>
              <a:rPr lang="en-US" dirty="0"/>
              <a:t>Presentation varies according to the </a:t>
            </a:r>
            <a:r>
              <a:rPr lang="en-US" dirty="0" smtClean="0"/>
              <a:t>injury. </a:t>
            </a:r>
            <a:r>
              <a:rPr lang="en-US" dirty="0"/>
              <a:t>A patient may present with or without neurologic deficit</a:t>
            </a:r>
            <a:r>
              <a:rPr lang="en-US" dirty="0" smtClean="0"/>
              <a:t>.</a:t>
            </a:r>
          </a:p>
          <a:p>
            <a:r>
              <a:rPr lang="en-US" dirty="0"/>
              <a:t>Common symptoms of head injury </a:t>
            </a:r>
            <a:r>
              <a:rPr lang="en-US" dirty="0" smtClean="0"/>
              <a:t>include:                                               </a:t>
            </a:r>
            <a:r>
              <a:rPr lang="en-US" dirty="0"/>
              <a:t>coma, confusion, drowsiness, personality change, seizures, nausea </a:t>
            </a:r>
            <a:r>
              <a:rPr lang="en-US" dirty="0" smtClean="0"/>
              <a:t>and </a:t>
            </a:r>
            <a:r>
              <a:rPr lang="en-US" dirty="0"/>
              <a:t>vomiting, headache and a lucid interval, during which a patient appears conscious only to deteriorate </a:t>
            </a:r>
            <a:r>
              <a:rPr lang="en-US" dirty="0" smtClean="0"/>
              <a:t>later.</a:t>
            </a:r>
          </a:p>
          <a:p>
            <a:r>
              <a:rPr lang="en-US" dirty="0" smtClean="0"/>
              <a:t>When we have a scull fracture :</a:t>
            </a:r>
          </a:p>
          <a:p>
            <a:pPr marL="18288" indent="0">
              <a:buNone/>
            </a:pPr>
            <a:r>
              <a:rPr lang="en-US" dirty="0"/>
              <a:t> </a:t>
            </a:r>
            <a:r>
              <a:rPr lang="en-US" dirty="0" smtClean="0"/>
              <a:t> leaking </a:t>
            </a:r>
            <a:r>
              <a:rPr lang="en-US" dirty="0"/>
              <a:t>cerebrospinal </a:t>
            </a:r>
            <a:r>
              <a:rPr lang="en-US" dirty="0" smtClean="0"/>
              <a:t>fluid </a:t>
            </a:r>
            <a:r>
              <a:rPr lang="en-US" dirty="0"/>
              <a:t>and is strongly indicative of basilar skull </a:t>
            </a:r>
            <a:r>
              <a:rPr lang="en-US" dirty="0" smtClean="0"/>
              <a:t>fracture.</a:t>
            </a:r>
          </a:p>
          <a:p>
            <a:pPr marL="18288" indent="0">
              <a:buNone/>
            </a:pPr>
            <a:r>
              <a:rPr lang="en-US" dirty="0"/>
              <a:t>an eye that cannot move or is deviated to one </a:t>
            </a:r>
            <a:r>
              <a:rPr lang="en-US" dirty="0" smtClean="0"/>
              <a:t>side.</a:t>
            </a:r>
          </a:p>
          <a:p>
            <a:pPr marL="18288" indent="0">
              <a:buNone/>
            </a:pPr>
            <a:r>
              <a:rPr lang="en-US" dirty="0"/>
              <a:t>wounds or bruises on the scalp or </a:t>
            </a:r>
            <a:r>
              <a:rPr lang="en-US" dirty="0" smtClean="0"/>
              <a:t>face.</a:t>
            </a:r>
          </a:p>
          <a:p>
            <a:pPr marL="18288" indent="0">
              <a:buNone/>
            </a:pPr>
            <a:r>
              <a:rPr lang="en-US" dirty="0"/>
              <a:t>Basilar skull fractures</a:t>
            </a:r>
            <a:r>
              <a:rPr lang="en-US" dirty="0" smtClean="0"/>
              <a:t>, those </a:t>
            </a:r>
            <a:r>
              <a:rPr lang="en-US" dirty="0"/>
              <a:t>that occur at the base of the skull, are associated with Battle's sign, a subcutaneous bleed over </a:t>
            </a:r>
            <a:r>
              <a:rPr lang="en-US" dirty="0" smtClean="0"/>
              <a:t>the mastoid </a:t>
            </a:r>
            <a:r>
              <a:rPr lang="en-US" dirty="0"/>
              <a:t>hemotympanum, and cerebrospinal </a:t>
            </a:r>
            <a:r>
              <a:rPr lang="en-US" dirty="0" smtClean="0"/>
              <a:t>fluid </a:t>
            </a:r>
            <a:r>
              <a:rPr lang="en-US" dirty="0"/>
              <a:t>rhinorrhea and </a:t>
            </a:r>
            <a:r>
              <a:rPr lang="en-US" u="sng" dirty="0" err="1" smtClean="0"/>
              <a:t>otorrhea</a:t>
            </a:r>
            <a:r>
              <a:rPr lang="en-US" u="sng" dirty="0" smtClean="0"/>
              <a:t>.</a:t>
            </a:r>
            <a:endParaRPr lang="en-US" dirty="0"/>
          </a:p>
        </p:txBody>
      </p:sp>
      <p:sp>
        <p:nvSpPr>
          <p:cNvPr id="3" name="Title 2"/>
          <p:cNvSpPr>
            <a:spLocks noGrp="1"/>
          </p:cNvSpPr>
          <p:nvPr>
            <p:ph type="title"/>
          </p:nvPr>
        </p:nvSpPr>
        <p:spPr>
          <a:xfrm>
            <a:off x="648803" y="39636"/>
            <a:ext cx="7543800" cy="914400"/>
          </a:xfrm>
        </p:spPr>
        <p:txBody>
          <a:bodyPr/>
          <a:lstStyle/>
          <a:p>
            <a:r>
              <a:rPr lang="en-US" dirty="0" smtClean="0"/>
              <a:t>Sign and symptoms</a:t>
            </a:r>
            <a:endParaRPr lang="en-US" dirty="0"/>
          </a:p>
        </p:txBody>
      </p:sp>
    </p:spTree>
    <p:extLst>
      <p:ext uri="{BB962C8B-B14F-4D97-AF65-F5344CB8AC3E}">
        <p14:creationId xmlns:p14="http://schemas.microsoft.com/office/powerpoint/2010/main" val="7551509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058" y="1143001"/>
            <a:ext cx="8664199" cy="5492642"/>
          </a:xfrm>
        </p:spPr>
        <p:txBody>
          <a:bodyPr/>
          <a:lstStyle/>
          <a:p>
            <a:r>
              <a:rPr lang="en-US" dirty="0" smtClean="0"/>
              <a:t>All patient with moderate and sever brain injury should have             a CT scan of the head . Also with mild  with risk factor such as the use of anticoagulants.</a:t>
            </a:r>
          </a:p>
          <a:p>
            <a:r>
              <a:rPr lang="en-US" dirty="0" smtClean="0"/>
              <a:t>Plain </a:t>
            </a:r>
            <a:r>
              <a:rPr lang="en-US" dirty="0"/>
              <a:t>s</a:t>
            </a:r>
            <a:r>
              <a:rPr lang="en-US" dirty="0" smtClean="0"/>
              <a:t>cull X ray is not advised as substitute for CT.</a:t>
            </a:r>
          </a:p>
          <a:p>
            <a:r>
              <a:rPr lang="en-US" dirty="0" smtClean="0"/>
              <a:t>MRI maybe useful in  assessing cervical and intracranial vasculature and helpful in accurate prognostication of injury outcome</a:t>
            </a:r>
            <a:endParaRPr lang="en-US" dirty="0"/>
          </a:p>
        </p:txBody>
      </p:sp>
      <p:sp>
        <p:nvSpPr>
          <p:cNvPr id="3" name="Title 2"/>
          <p:cNvSpPr>
            <a:spLocks noGrp="1"/>
          </p:cNvSpPr>
          <p:nvPr>
            <p:ph type="title"/>
          </p:nvPr>
        </p:nvSpPr>
        <p:spPr>
          <a:xfrm>
            <a:off x="391929" y="228601"/>
            <a:ext cx="7543800" cy="914400"/>
          </a:xfrm>
        </p:spPr>
        <p:txBody>
          <a:bodyPr/>
          <a:lstStyle/>
          <a:p>
            <a:r>
              <a:rPr lang="en-US" dirty="0" smtClean="0"/>
              <a:t>Diagnostic imaging </a:t>
            </a:r>
            <a:endParaRPr lang="en-US" dirty="0"/>
          </a:p>
        </p:txBody>
      </p:sp>
    </p:spTree>
    <p:extLst>
      <p:ext uri="{BB962C8B-B14F-4D97-AF65-F5344CB8AC3E}">
        <p14:creationId xmlns:p14="http://schemas.microsoft.com/office/powerpoint/2010/main" val="1600294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t_head_normal.jpg"/>
          <p:cNvPicPr>
            <a:picLocks noGrp="1" noChangeAspect="1"/>
          </p:cNvPicPr>
          <p:nvPr>
            <p:ph idx="1"/>
          </p:nvPr>
        </p:nvPicPr>
        <p:blipFill>
          <a:blip r:embed="rId2">
            <a:extLst>
              <a:ext uri="{28A0092B-C50C-407E-A947-70E740481C1C}">
                <a14:useLocalDpi xmlns:a14="http://schemas.microsoft.com/office/drawing/2010/main" val="0"/>
              </a:ext>
            </a:extLst>
          </a:blip>
          <a:srcRect l="-31250" r="-31250"/>
          <a:stretch>
            <a:fillRect/>
          </a:stretch>
        </p:blipFill>
        <p:spPr>
          <a:xfrm>
            <a:off x="-1384266" y="0"/>
            <a:ext cx="11288184" cy="6221249"/>
          </a:xfr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225709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1.large.jpg"/>
          <p:cNvPicPr>
            <a:picLocks noGrp="1" noChangeAspect="1"/>
          </p:cNvPicPr>
          <p:nvPr>
            <p:ph idx="1"/>
          </p:nvPr>
        </p:nvPicPr>
        <p:blipFill>
          <a:blip r:embed="rId2">
            <a:extLst>
              <a:ext uri="{28A0092B-C50C-407E-A947-70E740481C1C}">
                <a14:useLocalDpi xmlns:a14="http://schemas.microsoft.com/office/drawing/2010/main" val="0"/>
              </a:ext>
            </a:extLst>
          </a:blip>
          <a:srcRect l="-56686" r="-56686"/>
          <a:stretch>
            <a:fillRect/>
          </a:stretch>
        </p:blipFill>
        <p:spPr>
          <a:xfrm>
            <a:off x="-2540199" y="0"/>
            <a:ext cx="9589962" cy="5892171"/>
          </a:xfrm>
        </p:spPr>
      </p:pic>
      <p:sp>
        <p:nvSpPr>
          <p:cNvPr id="3" name="Title 2"/>
          <p:cNvSpPr>
            <a:spLocks noGrp="1"/>
          </p:cNvSpPr>
          <p:nvPr>
            <p:ph type="title"/>
          </p:nvPr>
        </p:nvSpPr>
        <p:spPr/>
        <p:txBody>
          <a:bodyPr/>
          <a:lstStyle/>
          <a:p>
            <a:endParaRPr lang="en-US"/>
          </a:p>
        </p:txBody>
      </p:sp>
      <p:pic>
        <p:nvPicPr>
          <p:cNvPr id="5" name="Picture 4" descr="figure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670" y="-1"/>
            <a:ext cx="4639080" cy="5892171"/>
          </a:xfrm>
          <a:prstGeom prst="rect">
            <a:avLst/>
          </a:prstGeom>
        </p:spPr>
      </p:pic>
    </p:spTree>
    <p:extLst>
      <p:ext uri="{BB962C8B-B14F-4D97-AF65-F5344CB8AC3E}">
        <p14:creationId xmlns:p14="http://schemas.microsoft.com/office/powerpoint/2010/main" val="13645784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1"/>
            <a:ext cx="8229600" cy="6172199"/>
          </a:xfrm>
        </p:spPr>
        <p:txBody>
          <a:bodyPr/>
          <a:lstStyle/>
          <a:p>
            <a:r>
              <a:rPr lang="en-US" dirty="0" smtClean="0"/>
              <a:t>Conventional angiography ,CT scan ,and MRA are potential consideration in case of cervical intra cranial vascular injury</a:t>
            </a:r>
          </a:p>
          <a:p>
            <a:endParaRPr lang="en-US" dirty="0" smtClean="0"/>
          </a:p>
          <a:p>
            <a:r>
              <a:rPr lang="en-US" dirty="0" smtClean="0"/>
              <a:t>Conventional angiography is the gold standard and offers endovascular treatment.</a:t>
            </a:r>
          </a:p>
          <a:p>
            <a:endParaRPr lang="en-US" dirty="0" smtClean="0"/>
          </a:p>
          <a:p>
            <a:r>
              <a:rPr lang="en-US" dirty="0" smtClean="0"/>
              <a:t>After the head CT scan the clinical and radiographic information should be synthesized to formulate a plan either to  operate or evaluate for intra cranial hypertension or to observe clinically for worsening of neurological status</a:t>
            </a:r>
            <a:endParaRPr lang="en-US" dirty="0"/>
          </a:p>
        </p:txBody>
      </p:sp>
      <p:sp>
        <p:nvSpPr>
          <p:cNvPr id="3" name="Title 2"/>
          <p:cNvSpPr>
            <a:spLocks noGrp="1"/>
          </p:cNvSpPr>
          <p:nvPr>
            <p:ph type="title"/>
          </p:nvPr>
        </p:nvSpPr>
        <p:spPr>
          <a:xfrm>
            <a:off x="685800" y="5675859"/>
            <a:ext cx="7543800" cy="914400"/>
          </a:xfrm>
        </p:spPr>
        <p:txBody>
          <a:bodyPr/>
          <a:lstStyle/>
          <a:p>
            <a:endParaRPr lang="en-US" dirty="0"/>
          </a:p>
        </p:txBody>
      </p:sp>
    </p:spTree>
    <p:extLst>
      <p:ext uri="{BB962C8B-B14F-4D97-AF65-F5344CB8AC3E}">
        <p14:creationId xmlns:p14="http://schemas.microsoft.com/office/powerpoint/2010/main" val="37746054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56018"/>
            <a:ext cx="9144000" cy="5693299"/>
          </a:xfrm>
        </p:spPr>
        <p:txBody>
          <a:bodyPr/>
          <a:lstStyle/>
          <a:p>
            <a:r>
              <a:rPr lang="en-US" dirty="0" smtClean="0"/>
              <a:t>Immediate recognition and treatment of these syndromes is essential for patient survival.</a:t>
            </a:r>
          </a:p>
          <a:p>
            <a:r>
              <a:rPr lang="en-US" dirty="0" err="1" smtClean="0"/>
              <a:t>Subfalcine</a:t>
            </a:r>
            <a:r>
              <a:rPr lang="en-US" dirty="0" smtClean="0"/>
              <a:t> herniation occur when part of the cerebrum is forced from one side to an other under the </a:t>
            </a:r>
            <a:r>
              <a:rPr lang="en-US" dirty="0" err="1" smtClean="0"/>
              <a:t>falx</a:t>
            </a:r>
            <a:r>
              <a:rPr lang="en-US" dirty="0" smtClean="0"/>
              <a:t> </a:t>
            </a:r>
            <a:r>
              <a:rPr lang="en-US" dirty="0" err="1" smtClean="0"/>
              <a:t>cerebri</a:t>
            </a:r>
            <a:r>
              <a:rPr lang="en-US" dirty="0" smtClean="0"/>
              <a:t>.</a:t>
            </a:r>
          </a:p>
          <a:p>
            <a:r>
              <a:rPr lang="en-US" dirty="0" smtClean="0"/>
              <a:t>There is a general  correlation between the degree of Medline shift , the depression in the level of consciousness  and the severity of the injury.</a:t>
            </a:r>
            <a:endParaRPr lang="en-US" dirty="0"/>
          </a:p>
        </p:txBody>
      </p:sp>
      <p:sp>
        <p:nvSpPr>
          <p:cNvPr id="3" name="Title 2"/>
          <p:cNvSpPr>
            <a:spLocks noGrp="1"/>
          </p:cNvSpPr>
          <p:nvPr>
            <p:ph type="title"/>
          </p:nvPr>
        </p:nvSpPr>
        <p:spPr>
          <a:xfrm>
            <a:off x="685800" y="654388"/>
            <a:ext cx="7543800" cy="914400"/>
          </a:xfrm>
        </p:spPr>
        <p:txBody>
          <a:bodyPr/>
          <a:lstStyle/>
          <a:p>
            <a:r>
              <a:rPr lang="en-US" dirty="0" smtClean="0"/>
              <a:t>Clinical injury pattern and herniation syndrome</a:t>
            </a:r>
            <a:endParaRPr lang="en-US" dirty="0"/>
          </a:p>
        </p:txBody>
      </p:sp>
    </p:spTree>
    <p:extLst>
      <p:ext uri="{BB962C8B-B14F-4D97-AF65-F5344CB8AC3E}">
        <p14:creationId xmlns:p14="http://schemas.microsoft.com/office/powerpoint/2010/main" val="9096751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8.large.jpg"/>
          <p:cNvPicPr>
            <a:picLocks noGrp="1" noChangeAspect="1"/>
          </p:cNvPicPr>
          <p:nvPr>
            <p:ph idx="1"/>
          </p:nvPr>
        </p:nvPicPr>
        <p:blipFill>
          <a:blip r:embed="rId2" cstate="print">
            <a:extLst>
              <a:ext uri="{28A0092B-C50C-407E-A947-70E740481C1C}">
                <a14:useLocalDpi xmlns:a14="http://schemas.microsoft.com/office/drawing/2010/main" val="0"/>
              </a:ext>
            </a:extLst>
          </a:blip>
          <a:srcRect l="-49668" r="-49668"/>
          <a:stretch>
            <a:fillRect/>
          </a:stretch>
        </p:blipFill>
        <p:spPr>
          <a:xfrm>
            <a:off x="-921903" y="-1"/>
            <a:ext cx="10906809" cy="6858001"/>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3652121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1"/>
            <a:ext cx="8229600" cy="6172199"/>
          </a:xfrm>
        </p:spPr>
        <p:txBody>
          <a:bodyPr/>
          <a:lstStyle/>
          <a:p>
            <a:r>
              <a:rPr lang="en-US" dirty="0" smtClean="0"/>
              <a:t>Occur when the </a:t>
            </a:r>
            <a:r>
              <a:rPr lang="en-US" dirty="0" err="1" smtClean="0"/>
              <a:t>uncus</a:t>
            </a:r>
            <a:r>
              <a:rPr lang="en-US" dirty="0" smtClean="0"/>
              <a:t> of the temporal lobe is shifted medially </a:t>
            </a:r>
          </a:p>
          <a:p>
            <a:r>
              <a:rPr lang="en-US" dirty="0" smtClean="0"/>
              <a:t>It can compress the </a:t>
            </a:r>
            <a:r>
              <a:rPr lang="en-US" dirty="0" err="1" smtClean="0"/>
              <a:t>oculomotor</a:t>
            </a:r>
            <a:r>
              <a:rPr lang="en-US" dirty="0" smtClean="0"/>
              <a:t>  resulting in los of it’s parasympathetic function</a:t>
            </a:r>
          </a:p>
          <a:p>
            <a:r>
              <a:rPr lang="en-US" dirty="0" smtClean="0"/>
              <a:t>With more sever or prolonged compression  the extra </a:t>
            </a:r>
            <a:r>
              <a:rPr lang="en-US" dirty="0" err="1" smtClean="0"/>
              <a:t>oculor</a:t>
            </a:r>
            <a:r>
              <a:rPr lang="en-US" dirty="0" smtClean="0"/>
              <a:t> muscle function  is also lost leading to an eye that is deviated anteriorly and laterally.</a:t>
            </a:r>
          </a:p>
          <a:p>
            <a:r>
              <a:rPr lang="en-US" dirty="0"/>
              <a:t> </a:t>
            </a:r>
            <a:r>
              <a:rPr lang="en-US" dirty="0" smtClean="0"/>
              <a:t>if the </a:t>
            </a:r>
            <a:r>
              <a:rPr lang="en-US" dirty="0" err="1" smtClean="0"/>
              <a:t>uncus</a:t>
            </a:r>
            <a:r>
              <a:rPr lang="en-US" dirty="0" smtClean="0"/>
              <a:t> is forced further medially it compress the cerebral peduncle producing counter lateral hemiparesis</a:t>
            </a:r>
          </a:p>
          <a:p>
            <a:endParaRPr lang="en-US" dirty="0"/>
          </a:p>
        </p:txBody>
      </p:sp>
      <p:sp>
        <p:nvSpPr>
          <p:cNvPr id="3" name="Title 2"/>
          <p:cNvSpPr>
            <a:spLocks noGrp="1"/>
          </p:cNvSpPr>
          <p:nvPr>
            <p:ph type="title"/>
          </p:nvPr>
        </p:nvSpPr>
        <p:spPr>
          <a:xfrm>
            <a:off x="420471" y="25367"/>
            <a:ext cx="7543800" cy="914400"/>
          </a:xfrm>
        </p:spPr>
        <p:txBody>
          <a:bodyPr/>
          <a:lstStyle/>
          <a:p>
            <a:r>
              <a:rPr lang="en-US" dirty="0" err="1" smtClean="0"/>
              <a:t>Uncal</a:t>
            </a:r>
            <a:r>
              <a:rPr lang="en-US" dirty="0" smtClean="0"/>
              <a:t> herniation</a:t>
            </a:r>
            <a:endParaRPr lang="en-US" dirty="0"/>
          </a:p>
        </p:txBody>
      </p:sp>
    </p:spTree>
    <p:extLst>
      <p:ext uri="{BB962C8B-B14F-4D97-AF65-F5344CB8AC3E}">
        <p14:creationId xmlns:p14="http://schemas.microsoft.com/office/powerpoint/2010/main" val="652336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8398" y="1426892"/>
            <a:ext cx="8141359" cy="4994122"/>
          </a:xfrm>
        </p:spPr>
        <p:txBody>
          <a:bodyPr/>
          <a:lstStyle/>
          <a:p>
            <a:pPr marL="18288" indent="0">
              <a:buNone/>
            </a:pPr>
            <a:r>
              <a:rPr lang="en-US" dirty="0" smtClean="0"/>
              <a:t>Head injury is a leading cause of morbidity and mortality and it is the most common cause of death among all patient suffering of traumatic injury.</a:t>
            </a:r>
          </a:p>
          <a:p>
            <a:pPr marL="18288" indent="0">
              <a:buNone/>
            </a:pPr>
            <a:endParaRPr lang="en-US" dirty="0"/>
          </a:p>
          <a:p>
            <a:pPr marL="18288" indent="0">
              <a:buNone/>
            </a:pPr>
            <a:r>
              <a:rPr lang="en-US" dirty="0" smtClean="0"/>
              <a:t>Motor vehicle accident are the most frequent cause of traumatic brain injury peaking in 15-24</a:t>
            </a:r>
          </a:p>
          <a:p>
            <a:pPr marL="18288" indent="0">
              <a:buNone/>
            </a:pPr>
            <a:r>
              <a:rPr lang="en-US" dirty="0" smtClean="0"/>
              <a:t> </a:t>
            </a:r>
          </a:p>
          <a:p>
            <a:pPr marL="18288" indent="0">
              <a:buNone/>
            </a:pPr>
            <a:r>
              <a:rPr lang="en-US" dirty="0" smtClean="0"/>
              <a:t>Childe abuse is a common cause of head injury in very young infants </a:t>
            </a:r>
          </a:p>
          <a:p>
            <a:pPr marL="18288" indent="0">
              <a:buNone/>
            </a:pPr>
            <a:endParaRPr lang="en-US" dirty="0"/>
          </a:p>
          <a:p>
            <a:pPr marL="18288" indent="0">
              <a:buNone/>
            </a:pPr>
            <a:r>
              <a:rPr lang="en-US" dirty="0" smtClean="0"/>
              <a:t>Falls is the most common source of head injury in patient above 80 </a:t>
            </a:r>
          </a:p>
        </p:txBody>
      </p:sp>
      <p:sp>
        <p:nvSpPr>
          <p:cNvPr id="3" name="Title 2"/>
          <p:cNvSpPr>
            <a:spLocks noGrp="1"/>
          </p:cNvSpPr>
          <p:nvPr>
            <p:ph type="title"/>
          </p:nvPr>
        </p:nvSpPr>
        <p:spPr>
          <a:xfrm>
            <a:off x="534637" y="125249"/>
            <a:ext cx="7543800" cy="914400"/>
          </a:xfrm>
        </p:spPr>
        <p:txBody>
          <a:bodyPr/>
          <a:lstStyle/>
          <a:p>
            <a:r>
              <a:rPr lang="en-US" dirty="0" smtClean="0"/>
              <a:t>epidemiology</a:t>
            </a:r>
            <a:endParaRPr lang="en-US" dirty="0"/>
          </a:p>
        </p:txBody>
      </p:sp>
    </p:spTree>
    <p:extLst>
      <p:ext uri="{BB962C8B-B14F-4D97-AF65-F5344CB8AC3E}">
        <p14:creationId xmlns:p14="http://schemas.microsoft.com/office/powerpoint/2010/main" val="563286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12005"/>
            <a:ext cx="9014492" cy="5444484"/>
          </a:xfrm>
        </p:spPr>
        <p:txBody>
          <a:bodyPr/>
          <a:lstStyle/>
          <a:p>
            <a:r>
              <a:rPr lang="en-US" dirty="0" smtClean="0"/>
              <a:t>Occur when the intra cranial content particular the content of the posterior fossa are forced out of the foramen magnum </a:t>
            </a:r>
          </a:p>
          <a:p>
            <a:r>
              <a:rPr lang="en-US" dirty="0" smtClean="0"/>
              <a:t>The tonsils of the cerebellum  are pushed downward and compress the medulla oblongata leading to respiratory depression and death</a:t>
            </a:r>
            <a:endParaRPr lang="en-US" dirty="0"/>
          </a:p>
        </p:txBody>
      </p:sp>
      <p:sp>
        <p:nvSpPr>
          <p:cNvPr id="3" name="Title 2"/>
          <p:cNvSpPr>
            <a:spLocks noGrp="1"/>
          </p:cNvSpPr>
          <p:nvPr>
            <p:ph type="title"/>
          </p:nvPr>
        </p:nvSpPr>
        <p:spPr>
          <a:xfrm>
            <a:off x="685800" y="39636"/>
            <a:ext cx="7543800" cy="914400"/>
          </a:xfrm>
        </p:spPr>
        <p:txBody>
          <a:bodyPr/>
          <a:lstStyle/>
          <a:p>
            <a:r>
              <a:rPr lang="en-US" dirty="0" err="1" smtClean="0"/>
              <a:t>Tonsillar</a:t>
            </a:r>
            <a:r>
              <a:rPr lang="en-US" dirty="0" smtClean="0"/>
              <a:t> herniation</a:t>
            </a:r>
            <a:endParaRPr lang="en-US" dirty="0"/>
          </a:p>
        </p:txBody>
      </p:sp>
    </p:spTree>
    <p:extLst>
      <p:ext uri="{BB962C8B-B14F-4D97-AF65-F5344CB8AC3E}">
        <p14:creationId xmlns:p14="http://schemas.microsoft.com/office/powerpoint/2010/main" val="9796300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3.large.jpg"/>
          <p:cNvPicPr>
            <a:picLocks noGrp="1" noChangeAspect="1"/>
          </p:cNvPicPr>
          <p:nvPr>
            <p:ph idx="1"/>
          </p:nvPr>
        </p:nvPicPr>
        <p:blipFill>
          <a:blip r:embed="rId2">
            <a:extLst>
              <a:ext uri="{28A0092B-C50C-407E-A947-70E740481C1C}">
                <a14:useLocalDpi xmlns:a14="http://schemas.microsoft.com/office/drawing/2010/main" val="0"/>
              </a:ext>
            </a:extLst>
          </a:blip>
          <a:srcRect l="-23627" r="-23627"/>
          <a:stretch>
            <a:fillRect/>
          </a:stretch>
        </p:blipFill>
        <p:spPr>
          <a:xfrm>
            <a:off x="0" y="1"/>
            <a:ext cx="9144000" cy="68580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6958380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1"/>
            <a:ext cx="8229600" cy="5992054"/>
          </a:xfrm>
        </p:spPr>
        <p:txBody>
          <a:bodyPr/>
          <a:lstStyle/>
          <a:p>
            <a:r>
              <a:rPr lang="en-US" dirty="0" err="1" smtClean="0"/>
              <a:t>Bradycardia</a:t>
            </a:r>
            <a:r>
              <a:rPr lang="en-US" dirty="0" smtClean="0"/>
              <a:t> </a:t>
            </a:r>
          </a:p>
          <a:p>
            <a:r>
              <a:rPr lang="en-US" dirty="0" smtClean="0"/>
              <a:t>Hypertension</a:t>
            </a:r>
          </a:p>
          <a:p>
            <a:r>
              <a:rPr lang="en-US" dirty="0" smtClean="0"/>
              <a:t>Respiratory irregularity</a:t>
            </a:r>
          </a:p>
          <a:p>
            <a:r>
              <a:rPr lang="en-US" dirty="0" smtClean="0"/>
              <a:t>Intubation and mechanical ventilation often obscure the respiratory part of the triad    </a:t>
            </a:r>
          </a:p>
          <a:p>
            <a:endParaRPr lang="en-US" dirty="0"/>
          </a:p>
        </p:txBody>
      </p:sp>
      <p:sp>
        <p:nvSpPr>
          <p:cNvPr id="3" name="Title 2"/>
          <p:cNvSpPr>
            <a:spLocks noGrp="1"/>
          </p:cNvSpPr>
          <p:nvPr>
            <p:ph type="title"/>
          </p:nvPr>
        </p:nvSpPr>
        <p:spPr>
          <a:xfrm>
            <a:off x="777240" y="0"/>
            <a:ext cx="7543800" cy="914400"/>
          </a:xfrm>
        </p:spPr>
        <p:txBody>
          <a:bodyPr/>
          <a:lstStyle/>
          <a:p>
            <a:r>
              <a:rPr lang="en-US" dirty="0" smtClean="0"/>
              <a:t>The </a:t>
            </a:r>
            <a:r>
              <a:rPr lang="en-US" dirty="0" err="1" smtClean="0"/>
              <a:t>cushing</a:t>
            </a:r>
            <a:r>
              <a:rPr lang="en-US" dirty="0" smtClean="0"/>
              <a:t> triad</a:t>
            </a:r>
            <a:endParaRPr lang="en-US" dirty="0"/>
          </a:p>
        </p:txBody>
      </p:sp>
    </p:spTree>
    <p:extLst>
      <p:ext uri="{BB962C8B-B14F-4D97-AF65-F5344CB8AC3E}">
        <p14:creationId xmlns:p14="http://schemas.microsoft.com/office/powerpoint/2010/main" val="12226672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97767"/>
            <a:ext cx="9144000" cy="7428757"/>
          </a:xfrm>
        </p:spPr>
        <p:txBody>
          <a:bodyPr/>
          <a:lstStyle/>
          <a:p>
            <a:r>
              <a:rPr lang="en-US" b="1" dirty="0" smtClean="0"/>
              <a:t>Skull fracture </a:t>
            </a:r>
          </a:p>
          <a:p>
            <a:endParaRPr lang="en-US" b="1" dirty="0" smtClean="0"/>
          </a:p>
          <a:p>
            <a:r>
              <a:rPr lang="en-US" dirty="0" smtClean="0"/>
              <a:t>They are usually categorized into open or closed depressed or non depressed and basilar or convexity varieties</a:t>
            </a:r>
          </a:p>
          <a:p>
            <a:endParaRPr lang="en-US" dirty="0" smtClean="0"/>
          </a:p>
          <a:p>
            <a:r>
              <a:rPr lang="en-US" dirty="0" smtClean="0"/>
              <a:t>Depressed fracture can tear the Dura or lacerate the cortex of the brain and they are usually considered for operative repair</a:t>
            </a:r>
          </a:p>
          <a:p>
            <a:r>
              <a:rPr lang="en-US" dirty="0" smtClean="0"/>
              <a:t>Skull fractures that are not depressed usually do not require repair</a:t>
            </a:r>
          </a:p>
          <a:p>
            <a:endParaRPr lang="en-US" dirty="0" smtClean="0"/>
          </a:p>
          <a:p>
            <a:r>
              <a:rPr lang="en-US" dirty="0" smtClean="0"/>
              <a:t>Basilar skull fractures  can damage the the vasculature and </a:t>
            </a:r>
            <a:r>
              <a:rPr lang="en-US" dirty="0" err="1" smtClean="0"/>
              <a:t>crainial</a:t>
            </a:r>
            <a:r>
              <a:rPr lang="en-US" dirty="0" smtClean="0"/>
              <a:t> nerves and can lead to a CSF leak and meningitis</a:t>
            </a:r>
          </a:p>
          <a:p>
            <a:r>
              <a:rPr lang="en-US" dirty="0" smtClean="0"/>
              <a:t>Clinically one may suspect a basilar skull fracture in the presence of battle sign or raccoon eyes  </a:t>
            </a:r>
          </a:p>
          <a:p>
            <a:endParaRPr lang="en-US" dirty="0" smtClean="0"/>
          </a:p>
          <a:p>
            <a:endParaRPr lang="en-US" dirty="0" smtClean="0"/>
          </a:p>
          <a:p>
            <a:pPr marL="18288" indent="0">
              <a:buNone/>
            </a:pPr>
            <a:endParaRPr lang="en-US" dirty="0" smtClean="0"/>
          </a:p>
          <a:p>
            <a:endParaRPr lang="en-US" dirty="0" smtClean="0"/>
          </a:p>
          <a:p>
            <a:pPr marL="18288" indent="0">
              <a:buNone/>
            </a:pPr>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a:xfrm>
            <a:off x="142708" y="516753"/>
            <a:ext cx="7543800" cy="914400"/>
          </a:xfrm>
        </p:spPr>
        <p:txBody>
          <a:bodyPr/>
          <a:lstStyle/>
          <a:p>
            <a:r>
              <a:rPr lang="en-US" dirty="0" smtClean="0"/>
              <a:t>Specific injuries &amp; surgical management</a:t>
            </a:r>
            <a:endParaRPr lang="en-US" dirty="0"/>
          </a:p>
        </p:txBody>
      </p:sp>
    </p:spTree>
    <p:extLst>
      <p:ext uri="{BB962C8B-B14F-4D97-AF65-F5344CB8AC3E}">
        <p14:creationId xmlns:p14="http://schemas.microsoft.com/office/powerpoint/2010/main" val="23664184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ttle'_sign2.jpg"/>
          <p:cNvPicPr>
            <a:picLocks noGrp="1" noChangeAspect="1"/>
          </p:cNvPicPr>
          <p:nvPr>
            <p:ph idx="1"/>
          </p:nvPr>
        </p:nvPicPr>
        <p:blipFill>
          <a:blip r:embed="rId2" cstate="print">
            <a:extLst>
              <a:ext uri="{28A0092B-C50C-407E-A947-70E740481C1C}">
                <a14:useLocalDpi xmlns:a14="http://schemas.microsoft.com/office/drawing/2010/main" val="0"/>
              </a:ext>
            </a:extLst>
          </a:blip>
          <a:srcRect l="-5556" r="-5556"/>
          <a:stretch>
            <a:fillRect/>
          </a:stretch>
        </p:blipFill>
        <p:spPr>
          <a:xfrm>
            <a:off x="292669" y="686694"/>
            <a:ext cx="4816269" cy="3657599"/>
          </a:xfrm>
        </p:spPr>
      </p:pic>
      <p:sp>
        <p:nvSpPr>
          <p:cNvPr id="3" name="Title 2"/>
          <p:cNvSpPr>
            <a:spLocks noGrp="1"/>
          </p:cNvSpPr>
          <p:nvPr>
            <p:ph type="title"/>
          </p:nvPr>
        </p:nvSpPr>
        <p:spPr/>
        <p:txBody>
          <a:bodyPr/>
          <a:lstStyle/>
          <a:p>
            <a:endParaRPr lang="en-US" dirty="0"/>
          </a:p>
        </p:txBody>
      </p:sp>
      <p:pic>
        <p:nvPicPr>
          <p:cNvPr id="5" name="Picture 4" descr="Racoon ey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6349" y="686694"/>
            <a:ext cx="3725803" cy="4967436"/>
          </a:xfrm>
          <a:prstGeom prst="rect">
            <a:avLst/>
          </a:prstGeom>
        </p:spPr>
      </p:pic>
    </p:spTree>
    <p:extLst>
      <p:ext uri="{BB962C8B-B14F-4D97-AF65-F5344CB8AC3E}">
        <p14:creationId xmlns:p14="http://schemas.microsoft.com/office/powerpoint/2010/main" val="382682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1"/>
            <a:ext cx="8229600" cy="6172199"/>
          </a:xfrm>
        </p:spPr>
        <p:txBody>
          <a:bodyPr/>
          <a:lstStyle/>
          <a:p>
            <a:pPr marL="18288" indent="0">
              <a:buNone/>
            </a:pPr>
            <a:endParaRPr lang="en-US" dirty="0" smtClean="0"/>
          </a:p>
          <a:p>
            <a:r>
              <a:rPr lang="en-US" dirty="0" smtClean="0"/>
              <a:t>The bleeding </a:t>
            </a:r>
            <a:r>
              <a:rPr lang="en-US" dirty="0" err="1" smtClean="0"/>
              <a:t>occures</a:t>
            </a:r>
            <a:r>
              <a:rPr lang="en-US" dirty="0" smtClean="0"/>
              <a:t> on the outside of the </a:t>
            </a:r>
            <a:r>
              <a:rPr lang="en-US" dirty="0" err="1" smtClean="0"/>
              <a:t>dura</a:t>
            </a:r>
            <a:r>
              <a:rPr lang="en-US" dirty="0" smtClean="0"/>
              <a:t> and collects in  and expands the potential epidural space between the </a:t>
            </a:r>
            <a:r>
              <a:rPr lang="en-US" dirty="0" err="1" smtClean="0"/>
              <a:t>dura</a:t>
            </a:r>
            <a:r>
              <a:rPr lang="en-US" dirty="0" smtClean="0"/>
              <a:t> and the bone </a:t>
            </a:r>
          </a:p>
          <a:p>
            <a:r>
              <a:rPr lang="en-US" dirty="0" smtClean="0"/>
              <a:t>The classic example is laceration of the middle meningeal artery by the temporal bone </a:t>
            </a:r>
          </a:p>
          <a:p>
            <a:r>
              <a:rPr lang="en-US" dirty="0" smtClean="0"/>
              <a:t>The hematoma can compress the adjacent brain to the point of serious injury and death</a:t>
            </a:r>
          </a:p>
          <a:p>
            <a:r>
              <a:rPr lang="en-US" dirty="0" smtClean="0"/>
              <a:t> venous epidural hematoma are less likely to produce life threatening  compression</a:t>
            </a:r>
          </a:p>
          <a:p>
            <a:r>
              <a:rPr lang="en-US" dirty="0" smtClean="0"/>
              <a:t>Distinguishing between the two types is location (temporal </a:t>
            </a:r>
            <a:r>
              <a:rPr lang="en-US" dirty="0" err="1" smtClean="0"/>
              <a:t>vs</a:t>
            </a:r>
            <a:r>
              <a:rPr lang="en-US" dirty="0" smtClean="0"/>
              <a:t> non temporal) ,size (small </a:t>
            </a:r>
            <a:r>
              <a:rPr lang="en-US" dirty="0" err="1" smtClean="0"/>
              <a:t>vs</a:t>
            </a:r>
            <a:r>
              <a:rPr lang="en-US" dirty="0" smtClean="0"/>
              <a:t> large) ,and the rate of exchange (slow </a:t>
            </a:r>
            <a:r>
              <a:rPr lang="en-US" dirty="0" err="1" smtClean="0"/>
              <a:t>vs</a:t>
            </a:r>
            <a:r>
              <a:rPr lang="en-US" dirty="0" smtClean="0"/>
              <a:t> fast) </a:t>
            </a:r>
          </a:p>
          <a:p>
            <a:endParaRPr lang="en-US" dirty="0" smtClean="0"/>
          </a:p>
          <a:p>
            <a:endParaRPr lang="en-US" dirty="0"/>
          </a:p>
        </p:txBody>
      </p:sp>
      <p:sp>
        <p:nvSpPr>
          <p:cNvPr id="3" name="Title 2"/>
          <p:cNvSpPr>
            <a:spLocks noGrp="1"/>
          </p:cNvSpPr>
          <p:nvPr>
            <p:ph type="title"/>
          </p:nvPr>
        </p:nvSpPr>
        <p:spPr>
          <a:xfrm>
            <a:off x="177868" y="11098"/>
            <a:ext cx="7543800" cy="914400"/>
          </a:xfrm>
        </p:spPr>
        <p:txBody>
          <a:bodyPr/>
          <a:lstStyle/>
          <a:p>
            <a:r>
              <a:rPr lang="en-US" dirty="0" smtClean="0"/>
              <a:t>Epidural hematoma </a:t>
            </a:r>
            <a:endParaRPr lang="en-US" dirty="0"/>
          </a:p>
        </p:txBody>
      </p:sp>
    </p:spTree>
    <p:extLst>
      <p:ext uri="{BB962C8B-B14F-4D97-AF65-F5344CB8AC3E}">
        <p14:creationId xmlns:p14="http://schemas.microsoft.com/office/powerpoint/2010/main" val="13612809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71109"/>
            <a:ext cx="9019131" cy="6463822"/>
          </a:xfrm>
        </p:spPr>
        <p:txBody>
          <a:bodyPr/>
          <a:lstStyle/>
          <a:p>
            <a:r>
              <a:rPr lang="en-US" dirty="0" smtClean="0"/>
              <a:t>The classic presentation of a </a:t>
            </a:r>
            <a:r>
              <a:rPr lang="en-US" dirty="0" err="1" smtClean="0"/>
              <a:t>tamporal</a:t>
            </a:r>
            <a:r>
              <a:rPr lang="en-US" dirty="0" smtClean="0"/>
              <a:t> epidural hematoma is a patient suffering from a blow of the temple and a brief loss of consciousness . This is fallowed by a lucid interval during which the patient appears to be neurologically well</a:t>
            </a:r>
          </a:p>
          <a:p>
            <a:pPr marL="18288" indent="0">
              <a:buNone/>
            </a:pPr>
            <a:r>
              <a:rPr lang="en-US" dirty="0" smtClean="0"/>
              <a:t> </a:t>
            </a:r>
          </a:p>
          <a:p>
            <a:r>
              <a:rPr lang="en-US" dirty="0" smtClean="0"/>
              <a:t>  during this time either the epidural hematoma expands slowly enough for the compensatory mechanism of the brain to maintain consciousness or the hemorrhage stops temporarily </a:t>
            </a:r>
          </a:p>
          <a:p>
            <a:endParaRPr lang="en-US" dirty="0" smtClean="0"/>
          </a:p>
          <a:p>
            <a:r>
              <a:rPr lang="en-US" dirty="0" smtClean="0"/>
              <a:t>Subsequently either due to </a:t>
            </a:r>
            <a:r>
              <a:rPr lang="en-US" dirty="0" err="1" smtClean="0"/>
              <a:t>rebleeding</a:t>
            </a:r>
            <a:r>
              <a:rPr lang="en-US" dirty="0" smtClean="0"/>
              <a:t> or exhaustion of the compensatory mechanisms a rapid decline in the level of consciousness and associated with other element of </a:t>
            </a:r>
            <a:r>
              <a:rPr lang="en-US" dirty="0" err="1" smtClean="0"/>
              <a:t>uncal</a:t>
            </a:r>
            <a:r>
              <a:rPr lang="en-US" dirty="0" smtClean="0"/>
              <a:t> herniation </a:t>
            </a:r>
          </a:p>
          <a:p>
            <a:pPr marL="18288" indent="0">
              <a:buNone/>
            </a:pPr>
            <a:r>
              <a:rPr lang="en-US" dirty="0" smtClean="0"/>
              <a:t>      </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6856486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dule 2a head ct (right epidural hematoma)- tubbs rj, rihms.jpg"/>
          <p:cNvPicPr>
            <a:picLocks noGrp="1" noChangeAspect="1"/>
          </p:cNvPicPr>
          <p:nvPr>
            <p:ph idx="1"/>
          </p:nvPr>
        </p:nvPicPr>
        <p:blipFill>
          <a:blip r:embed="rId2">
            <a:extLst>
              <a:ext uri="{28A0092B-C50C-407E-A947-70E740481C1C}">
                <a14:useLocalDpi xmlns:a14="http://schemas.microsoft.com/office/drawing/2010/main" val="0"/>
              </a:ext>
            </a:extLst>
          </a:blip>
          <a:srcRect l="-33333" r="-33333"/>
          <a:stretch>
            <a:fillRect/>
          </a:stretch>
        </p:blipFill>
        <p:spPr>
          <a:xfrm>
            <a:off x="50238" y="685801"/>
            <a:ext cx="9320876" cy="5592524"/>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3168896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332" y="142688"/>
            <a:ext cx="8548196" cy="6520897"/>
          </a:xfrm>
        </p:spPr>
        <p:txBody>
          <a:bodyPr/>
          <a:lstStyle/>
          <a:p>
            <a:r>
              <a:rPr lang="en-US" dirty="0" smtClean="0"/>
              <a:t>Epidural hematoma has a lens shaped appearance and limited by the suture lines </a:t>
            </a:r>
          </a:p>
          <a:p>
            <a:endParaRPr lang="en-US" dirty="0" smtClean="0"/>
          </a:p>
          <a:p>
            <a:r>
              <a:rPr lang="en-US" dirty="0" smtClean="0"/>
              <a:t>CT image is also helpful in assessing the impact of the hematoma on the brain such as the degree of the midline shift or compression of the nearby structures</a:t>
            </a:r>
          </a:p>
          <a:p>
            <a:pPr marL="18288" indent="0">
              <a:buNone/>
            </a:pPr>
            <a:r>
              <a:rPr lang="en-US" dirty="0" smtClean="0"/>
              <a:t> </a:t>
            </a:r>
          </a:p>
          <a:p>
            <a:r>
              <a:rPr lang="en-US" dirty="0" smtClean="0"/>
              <a:t>Management of </a:t>
            </a:r>
            <a:r>
              <a:rPr lang="en-US" dirty="0" err="1" smtClean="0"/>
              <a:t>epidual</a:t>
            </a:r>
            <a:r>
              <a:rPr lang="en-US" dirty="0" smtClean="0"/>
              <a:t> hematoma is determined by lesion size ,location and time from injury to diagnosis </a:t>
            </a:r>
          </a:p>
          <a:p>
            <a:r>
              <a:rPr lang="en-US" dirty="0" smtClean="0"/>
              <a:t>Generally, an epidural hematoma more than 1cm in depth is considered for surgical management  </a:t>
            </a:r>
          </a:p>
          <a:p>
            <a:r>
              <a:rPr lang="en-US" dirty="0" smtClean="0"/>
              <a:t>When the diagnosis has been delayed, it is considered safe to observe patients with epidural hematoma of modest size (</a:t>
            </a:r>
            <a:r>
              <a:rPr lang="en-US" dirty="0"/>
              <a:t>1</a:t>
            </a:r>
            <a:r>
              <a:rPr lang="en-US" dirty="0" smtClean="0"/>
              <a:t>cm) since the bulk of the hematoma expansion </a:t>
            </a:r>
            <a:r>
              <a:rPr lang="en-US" dirty="0" err="1" smtClean="0"/>
              <a:t>occures</a:t>
            </a:r>
            <a:r>
              <a:rPr lang="en-US" dirty="0" smtClean="0"/>
              <a:t> within the first 24-36 </a:t>
            </a:r>
            <a:r>
              <a:rPr lang="en-US" dirty="0" err="1" smtClean="0"/>
              <a:t>houres</a:t>
            </a:r>
            <a:r>
              <a:rPr lang="en-US" dirty="0" smtClean="0"/>
              <a:t> </a:t>
            </a:r>
          </a:p>
          <a:p>
            <a:pPr marL="18288" indent="0">
              <a:buNone/>
            </a:pPr>
            <a:r>
              <a:rPr lang="en-US" dirty="0" smtClean="0"/>
              <a:t> </a:t>
            </a:r>
          </a:p>
          <a:p>
            <a:endParaRPr lang="en-US" dirty="0"/>
          </a:p>
        </p:txBody>
      </p:sp>
      <p:sp>
        <p:nvSpPr>
          <p:cNvPr id="3" name="Title 2"/>
          <p:cNvSpPr>
            <a:spLocks noGrp="1"/>
          </p:cNvSpPr>
          <p:nvPr>
            <p:ph type="title"/>
          </p:nvPr>
        </p:nvSpPr>
        <p:spPr>
          <a:xfrm>
            <a:off x="576272" y="5749185"/>
            <a:ext cx="7543800" cy="914400"/>
          </a:xfrm>
        </p:spPr>
        <p:txBody>
          <a:bodyPr/>
          <a:lstStyle/>
          <a:p>
            <a:endParaRPr lang="en-US" dirty="0"/>
          </a:p>
        </p:txBody>
      </p:sp>
    </p:spTree>
    <p:extLst>
      <p:ext uri="{BB962C8B-B14F-4D97-AF65-F5344CB8AC3E}">
        <p14:creationId xmlns:p14="http://schemas.microsoft.com/office/powerpoint/2010/main" val="4248757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708" y="114151"/>
            <a:ext cx="9001292" cy="6620780"/>
          </a:xfrm>
        </p:spPr>
        <p:txBody>
          <a:bodyPr/>
          <a:lstStyle/>
          <a:p>
            <a:r>
              <a:rPr lang="en-US" dirty="0" smtClean="0"/>
              <a:t>In contrast , a 1cm thick temporal epidural hematoma in a patient only 30 minutes out from injury should be strongly considered for emergent surgical removal of the hematoma </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158464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232" y="1198589"/>
            <a:ext cx="8669379" cy="5208155"/>
          </a:xfrm>
        </p:spPr>
        <p:txBody>
          <a:bodyPr/>
          <a:lstStyle/>
          <a:p>
            <a:r>
              <a:rPr lang="en-US" dirty="0"/>
              <a:t>Head injuries include both injuries to the brain and those to other parts of the head, such as the </a:t>
            </a:r>
            <a:r>
              <a:rPr lang="en-US" dirty="0" smtClean="0"/>
              <a:t>scalp and the skull.</a:t>
            </a:r>
          </a:p>
          <a:p>
            <a:pPr marL="18288" indent="0">
              <a:buNone/>
            </a:pPr>
            <a:endParaRPr lang="en-US" dirty="0" smtClean="0"/>
          </a:p>
          <a:p>
            <a:r>
              <a:rPr lang="en-US" dirty="0" smtClean="0"/>
              <a:t>Brain injury is divided  into primary and secondary </a:t>
            </a:r>
          </a:p>
          <a:p>
            <a:endParaRPr lang="en-US" dirty="0" smtClean="0"/>
          </a:p>
          <a:p>
            <a:r>
              <a:rPr lang="en-US" dirty="0" smtClean="0"/>
              <a:t>Primary: occurs at the time of brain injury or immediate there after </a:t>
            </a:r>
            <a:r>
              <a:rPr lang="en-US" dirty="0" err="1" smtClean="0"/>
              <a:t>eg</a:t>
            </a:r>
            <a:r>
              <a:rPr lang="en-US" dirty="0" smtClean="0"/>
              <a:t>:(skull fracture ,laceration of the brain , hemorrhage in or around the brain)</a:t>
            </a:r>
          </a:p>
          <a:p>
            <a:endParaRPr lang="en-US" dirty="0" smtClean="0"/>
          </a:p>
          <a:p>
            <a:r>
              <a:rPr lang="en-US" dirty="0" smtClean="0"/>
              <a:t>Secondary: denotes the brain response to injury </a:t>
            </a:r>
            <a:r>
              <a:rPr lang="en-US" dirty="0" err="1" smtClean="0"/>
              <a:t>eg</a:t>
            </a:r>
            <a:r>
              <a:rPr lang="en-US" dirty="0" smtClean="0"/>
              <a:t>:(cellular ischemic injury and cerebral edema )</a:t>
            </a:r>
          </a:p>
          <a:p>
            <a:pPr marL="18288" indent="0">
              <a:buNone/>
            </a:pPr>
            <a:endParaRPr lang="en-US" dirty="0"/>
          </a:p>
        </p:txBody>
      </p:sp>
      <p:sp>
        <p:nvSpPr>
          <p:cNvPr id="3" name="Title 2"/>
          <p:cNvSpPr>
            <a:spLocks noGrp="1"/>
          </p:cNvSpPr>
          <p:nvPr>
            <p:ph type="title"/>
          </p:nvPr>
        </p:nvSpPr>
        <p:spPr>
          <a:xfrm>
            <a:off x="685800" y="0"/>
            <a:ext cx="7543800" cy="914400"/>
          </a:xfrm>
        </p:spPr>
        <p:txBody>
          <a:bodyPr/>
          <a:lstStyle/>
          <a:p>
            <a:r>
              <a:rPr lang="en-US" dirty="0" smtClean="0"/>
              <a:t>Pathophysiology </a:t>
            </a:r>
            <a:endParaRPr lang="en-US" dirty="0"/>
          </a:p>
        </p:txBody>
      </p:sp>
    </p:spTree>
    <p:extLst>
      <p:ext uri="{BB962C8B-B14F-4D97-AF65-F5344CB8AC3E}">
        <p14:creationId xmlns:p14="http://schemas.microsoft.com/office/powerpoint/2010/main" val="36101948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54" y="1399247"/>
            <a:ext cx="9136746" cy="5458753"/>
          </a:xfrm>
        </p:spPr>
        <p:txBody>
          <a:bodyPr/>
          <a:lstStyle/>
          <a:p>
            <a:r>
              <a:rPr lang="en-US" dirty="0" smtClean="0"/>
              <a:t>The blood collects between the </a:t>
            </a:r>
            <a:r>
              <a:rPr lang="en-US" dirty="0" err="1" smtClean="0"/>
              <a:t>dura</a:t>
            </a:r>
            <a:r>
              <a:rPr lang="en-US" dirty="0" smtClean="0"/>
              <a:t> and the arachnoid membrane , in the potential  subdural space </a:t>
            </a:r>
          </a:p>
          <a:p>
            <a:endParaRPr lang="en-US" dirty="0" smtClean="0"/>
          </a:p>
          <a:p>
            <a:r>
              <a:rPr lang="en-US" dirty="0" smtClean="0"/>
              <a:t>The force required to shear vessels in this fashion can occur with a focal blow to the head but is more common with diffuse ,rotational force applications to the brain ,as often occur in motor vehicle accidents </a:t>
            </a:r>
          </a:p>
          <a:p>
            <a:endParaRPr lang="en-US" dirty="0" smtClean="0"/>
          </a:p>
          <a:p>
            <a:r>
              <a:rPr lang="en-US" dirty="0" smtClean="0"/>
              <a:t>Most patients present with a significantly depressed level of consciousness and may have other finding related to the compressive mass of the hematoma  </a:t>
            </a:r>
          </a:p>
          <a:p>
            <a:endParaRPr lang="en-US" dirty="0"/>
          </a:p>
        </p:txBody>
      </p:sp>
      <p:sp>
        <p:nvSpPr>
          <p:cNvPr id="3" name="Title 2"/>
          <p:cNvSpPr>
            <a:spLocks noGrp="1"/>
          </p:cNvSpPr>
          <p:nvPr>
            <p:ph type="title"/>
          </p:nvPr>
        </p:nvSpPr>
        <p:spPr>
          <a:xfrm>
            <a:off x="0" y="228601"/>
            <a:ext cx="7543800" cy="914400"/>
          </a:xfrm>
        </p:spPr>
        <p:txBody>
          <a:bodyPr/>
          <a:lstStyle/>
          <a:p>
            <a:r>
              <a:rPr lang="en-US" dirty="0" smtClean="0"/>
              <a:t>Acute subdural hematoma </a:t>
            </a:r>
            <a:endParaRPr lang="en-US" dirty="0"/>
          </a:p>
        </p:txBody>
      </p:sp>
    </p:spTree>
    <p:extLst>
      <p:ext uri="{BB962C8B-B14F-4D97-AF65-F5344CB8AC3E}">
        <p14:creationId xmlns:p14="http://schemas.microsoft.com/office/powerpoint/2010/main" val="13880213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bdural.jpg"/>
          <p:cNvPicPr>
            <a:picLocks noGrp="1" noChangeAspect="1"/>
          </p:cNvPicPr>
          <p:nvPr>
            <p:ph idx="1"/>
          </p:nvPr>
        </p:nvPicPr>
        <p:blipFill>
          <a:blip r:embed="rId2">
            <a:extLst>
              <a:ext uri="{28A0092B-C50C-407E-A947-70E740481C1C}">
                <a14:useLocalDpi xmlns:a14="http://schemas.microsoft.com/office/drawing/2010/main" val="0"/>
              </a:ext>
            </a:extLst>
          </a:blip>
          <a:srcRect t="20000" b="20000"/>
          <a:stretch>
            <a:fillRect/>
          </a:stretch>
        </p:blipFill>
        <p:spPr>
          <a:xfrm>
            <a:off x="1298641" y="685801"/>
            <a:ext cx="6930959" cy="4379666"/>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889046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895" y="685801"/>
            <a:ext cx="8129705" cy="6172199"/>
          </a:xfrm>
        </p:spPr>
        <p:txBody>
          <a:bodyPr/>
          <a:lstStyle/>
          <a:p>
            <a:r>
              <a:rPr lang="en-US" dirty="0" smtClean="0"/>
              <a:t>It has more of a crescent shape and there is no barrier to it’s spreading over the hemispheric  surface of the brain</a:t>
            </a:r>
          </a:p>
          <a:p>
            <a:endParaRPr lang="en-US" dirty="0" smtClean="0"/>
          </a:p>
          <a:p>
            <a:r>
              <a:rPr lang="en-US" dirty="0" smtClean="0"/>
              <a:t>Associated </a:t>
            </a:r>
            <a:r>
              <a:rPr lang="en-US" dirty="0" err="1" smtClean="0"/>
              <a:t>intracerebral</a:t>
            </a:r>
            <a:r>
              <a:rPr lang="en-US" dirty="0" smtClean="0"/>
              <a:t> hemorrhage and edema is often evident beneath the acute subdural hematoma </a:t>
            </a:r>
          </a:p>
          <a:p>
            <a:endParaRPr lang="en-US" dirty="0" smtClean="0"/>
          </a:p>
          <a:p>
            <a:r>
              <a:rPr lang="en-US" dirty="0" smtClean="0"/>
              <a:t>Management of the acute subdural hematoma involves emergent operative removal by craniotomy for lesions more than 1cm thick </a:t>
            </a:r>
          </a:p>
          <a:p>
            <a:r>
              <a:rPr lang="en-US" dirty="0" smtClean="0"/>
              <a:t>Acute brain swelling during the surgical procedure must be expected </a:t>
            </a:r>
          </a:p>
          <a:p>
            <a:r>
              <a:rPr lang="en-US" dirty="0" smtClean="0"/>
              <a:t>Bleeding source usually difficult to stop and often best managed with gentle packing of hemostatic materials rather than aggressive exploration</a:t>
            </a:r>
          </a:p>
        </p:txBody>
      </p:sp>
      <p:sp>
        <p:nvSpPr>
          <p:cNvPr id="3" name="Title 2"/>
          <p:cNvSpPr>
            <a:spLocks noGrp="1"/>
          </p:cNvSpPr>
          <p:nvPr>
            <p:ph type="title"/>
          </p:nvPr>
        </p:nvSpPr>
        <p:spPr>
          <a:xfrm>
            <a:off x="962760" y="25366"/>
            <a:ext cx="7543800" cy="914400"/>
          </a:xfrm>
        </p:spPr>
        <p:txBody>
          <a:bodyPr/>
          <a:lstStyle/>
          <a:p>
            <a:endParaRPr lang="en-US" dirty="0"/>
          </a:p>
        </p:txBody>
      </p:sp>
    </p:spTree>
    <p:extLst>
      <p:ext uri="{BB962C8B-B14F-4D97-AF65-F5344CB8AC3E}">
        <p14:creationId xmlns:p14="http://schemas.microsoft.com/office/powerpoint/2010/main" val="41726676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7999"/>
          </a:xfrm>
        </p:spPr>
        <p:txBody>
          <a:bodyPr/>
          <a:lstStyle/>
          <a:p>
            <a:r>
              <a:rPr lang="en-US" dirty="0"/>
              <a:t>Medical management of elevated </a:t>
            </a:r>
            <a:r>
              <a:rPr lang="en-US" dirty="0" err="1"/>
              <a:t>intracrainial</a:t>
            </a:r>
            <a:r>
              <a:rPr lang="en-US" dirty="0"/>
              <a:t> pressure and the underlying brain injury is an essential part of patient </a:t>
            </a:r>
            <a:r>
              <a:rPr lang="en-US" dirty="0" smtClean="0"/>
              <a:t>care   </a:t>
            </a:r>
          </a:p>
          <a:p>
            <a:pPr marL="18288" indent="0">
              <a:buNone/>
            </a:pPr>
            <a:r>
              <a:rPr lang="en-US" dirty="0" smtClean="0"/>
              <a:t>    </a:t>
            </a:r>
            <a:endParaRPr lang="en-US" dirty="0"/>
          </a:p>
          <a:p>
            <a:r>
              <a:rPr lang="en-US" dirty="0" smtClean="0"/>
              <a:t>Outcomes are often poor with mortality of 50%-90%. Survivors often have significant disabilities </a:t>
            </a:r>
          </a:p>
          <a:p>
            <a:endParaRPr lang="en-US" dirty="0" smtClean="0"/>
          </a:p>
          <a:p>
            <a:r>
              <a:rPr lang="en-US" dirty="0" smtClean="0"/>
              <a:t>In elderly the subdural hematoma can present several months after injury due to the space caused by brain atrophy and they are labeled as chronic subdural hematoma and outcomes post surgery are much better than acute subdural hematoma  </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6310863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43831"/>
            <a:ext cx="9144000" cy="5806558"/>
          </a:xfrm>
        </p:spPr>
        <p:txBody>
          <a:bodyPr/>
          <a:lstStyle/>
          <a:p>
            <a:r>
              <a:rPr lang="en-US" dirty="0" smtClean="0"/>
              <a:t>Usually produce a focal injury pattern specific to the site of penetration </a:t>
            </a:r>
          </a:p>
          <a:p>
            <a:r>
              <a:rPr lang="en-US" dirty="0" smtClean="0"/>
              <a:t>Gunshot wound that pass through the ventricular system are most often fatal </a:t>
            </a:r>
          </a:p>
          <a:p>
            <a:r>
              <a:rPr lang="en-US" dirty="0" smtClean="0"/>
              <a:t>Management of less severe penetrating  injury revolves around </a:t>
            </a:r>
            <a:r>
              <a:rPr lang="en-US" dirty="0" err="1" smtClean="0"/>
              <a:t>manging</a:t>
            </a:r>
            <a:r>
              <a:rPr lang="en-US" dirty="0" smtClean="0"/>
              <a:t> the potential infection ,complication of injury and repairing the breach of the skull</a:t>
            </a:r>
          </a:p>
          <a:p>
            <a:pPr marL="18288" indent="0">
              <a:buNone/>
            </a:pPr>
            <a:r>
              <a:rPr lang="en-US" dirty="0" smtClean="0"/>
              <a:t>    </a:t>
            </a:r>
            <a:endParaRPr lang="en-US" dirty="0"/>
          </a:p>
        </p:txBody>
      </p:sp>
      <p:sp>
        <p:nvSpPr>
          <p:cNvPr id="3" name="Title 2"/>
          <p:cNvSpPr>
            <a:spLocks noGrp="1"/>
          </p:cNvSpPr>
          <p:nvPr>
            <p:ph type="title"/>
          </p:nvPr>
        </p:nvSpPr>
        <p:spPr>
          <a:xfrm>
            <a:off x="0" y="0"/>
            <a:ext cx="7543800" cy="914400"/>
          </a:xfrm>
        </p:spPr>
        <p:txBody>
          <a:bodyPr/>
          <a:lstStyle/>
          <a:p>
            <a:r>
              <a:rPr lang="en-US" dirty="0" smtClean="0"/>
              <a:t>Penetrating brain injury</a:t>
            </a:r>
            <a:endParaRPr lang="en-US" dirty="0"/>
          </a:p>
        </p:txBody>
      </p:sp>
    </p:spTree>
    <p:extLst>
      <p:ext uri="{BB962C8B-B14F-4D97-AF65-F5344CB8AC3E}">
        <p14:creationId xmlns:p14="http://schemas.microsoft.com/office/powerpoint/2010/main" val="19080421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netratingCranialInjury452.jpg"/>
          <p:cNvPicPr>
            <a:picLocks noGrp="1" noChangeAspect="1"/>
          </p:cNvPicPr>
          <p:nvPr>
            <p:ph idx="1"/>
          </p:nvPr>
        </p:nvPicPr>
        <p:blipFill>
          <a:blip r:embed="rId2">
            <a:extLst>
              <a:ext uri="{28A0092B-C50C-407E-A947-70E740481C1C}">
                <a14:useLocalDpi xmlns:a14="http://schemas.microsoft.com/office/drawing/2010/main" val="0"/>
              </a:ext>
            </a:extLst>
          </a:blip>
          <a:srcRect t="8464" b="8464"/>
          <a:stretch>
            <a:fillRect/>
          </a:stretch>
        </p:blipFill>
        <p:spPr>
          <a:xfrm>
            <a:off x="114300" y="685800"/>
            <a:ext cx="8789988" cy="5864225"/>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2602879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437" y="1801584"/>
            <a:ext cx="9015563" cy="4890077"/>
          </a:xfrm>
        </p:spPr>
        <p:txBody>
          <a:bodyPr/>
          <a:lstStyle/>
          <a:p>
            <a:r>
              <a:rPr lang="en-US" b="1" dirty="0" smtClean="0"/>
              <a:t>Concussion </a:t>
            </a:r>
            <a:endParaRPr lang="en-US" dirty="0" smtClean="0"/>
          </a:p>
          <a:p>
            <a:r>
              <a:rPr lang="en-US" b="1" dirty="0" smtClean="0"/>
              <a:t>Is an immediate and transient loss of consciousness or normal mentation after head trauma often associated with period of amnesia</a:t>
            </a:r>
          </a:p>
          <a:p>
            <a:r>
              <a:rPr lang="en-US" b="1" dirty="0" smtClean="0"/>
              <a:t>The severity of concussion appears to be proportional  to the duration of amnesia particularly the anterograde amnesia</a:t>
            </a:r>
          </a:p>
          <a:p>
            <a:r>
              <a:rPr lang="en-US" b="1" dirty="0" smtClean="0"/>
              <a:t>Who gets CT ?  </a:t>
            </a:r>
          </a:p>
          <a:p>
            <a:endParaRPr lang="en-US" b="1" dirty="0"/>
          </a:p>
        </p:txBody>
      </p:sp>
      <p:sp>
        <p:nvSpPr>
          <p:cNvPr id="3" name="Title 2"/>
          <p:cNvSpPr>
            <a:spLocks noGrp="1"/>
          </p:cNvSpPr>
          <p:nvPr>
            <p:ph type="title"/>
          </p:nvPr>
        </p:nvSpPr>
        <p:spPr>
          <a:xfrm>
            <a:off x="128437" y="143582"/>
            <a:ext cx="9147567" cy="1269041"/>
          </a:xfrm>
        </p:spPr>
        <p:txBody>
          <a:bodyPr/>
          <a:lstStyle/>
          <a:p>
            <a:r>
              <a:rPr lang="en-US" sz="3600" dirty="0" smtClean="0"/>
              <a:t>Diffuse brain injury diagnosis not typically requiring immediate surgical management </a:t>
            </a:r>
            <a:endParaRPr lang="en-US" sz="3600" dirty="0"/>
          </a:p>
        </p:txBody>
      </p:sp>
    </p:spTree>
    <p:extLst>
      <p:ext uri="{BB962C8B-B14F-4D97-AF65-F5344CB8AC3E}">
        <p14:creationId xmlns:p14="http://schemas.microsoft.com/office/powerpoint/2010/main" val="653871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749199"/>
          </a:xfrm>
        </p:spPr>
        <p:txBody>
          <a:bodyPr/>
          <a:lstStyle/>
          <a:p>
            <a:r>
              <a:rPr lang="en-US" dirty="0" smtClean="0"/>
              <a:t>Validated clinical decision rules stress that all patient presenting with GSC of less than 15 , those that are vomiting , and those older than 60 to 65 are at high enough risk to warrant CT scan </a:t>
            </a:r>
          </a:p>
          <a:p>
            <a:endParaRPr lang="en-US" dirty="0" smtClean="0"/>
          </a:p>
          <a:p>
            <a:r>
              <a:rPr lang="en-US" dirty="0" smtClean="0"/>
              <a:t>Other factors warranting CT scan are sever headache, intoxication , persistent anterograde amnesia , a seizure with the injury , evidence of trauma  to bone or soft tissue above the clavicle and severe mechanism of injury such as ejection injury </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248896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4034"/>
            <a:ext cx="8229600" cy="6378207"/>
          </a:xfrm>
        </p:spPr>
        <p:txBody>
          <a:bodyPr/>
          <a:lstStyle/>
          <a:p>
            <a:r>
              <a:rPr lang="en-US" dirty="0" smtClean="0"/>
              <a:t>Management for isolated concussion in the ER includes a period of observation for at least 2 hours</a:t>
            </a:r>
          </a:p>
          <a:p>
            <a:pPr marL="18288" indent="0">
              <a:buNone/>
            </a:pPr>
            <a:r>
              <a:rPr lang="en-US" dirty="0" smtClean="0"/>
              <a:t> </a:t>
            </a:r>
          </a:p>
          <a:p>
            <a:r>
              <a:rPr lang="en-US" dirty="0" smtClean="0"/>
              <a:t>Long term outcome are generally good however 25% of patients report an increased incidence of headache and memory difficulties even several months later</a:t>
            </a:r>
          </a:p>
          <a:p>
            <a:pPr marL="18288" indent="0">
              <a:buNone/>
            </a:pPr>
            <a:r>
              <a:rPr lang="en-US" dirty="0" smtClean="0"/>
              <a:t> </a:t>
            </a:r>
          </a:p>
          <a:p>
            <a:r>
              <a:rPr lang="en-US" dirty="0" smtClean="0"/>
              <a:t>  post concussive syndrome include  depression,  anxiety, memory loss , headache , emotional </a:t>
            </a:r>
            <a:r>
              <a:rPr lang="en-US" dirty="0" err="1" smtClean="0"/>
              <a:t>lability</a:t>
            </a:r>
            <a:r>
              <a:rPr lang="en-US" dirty="0" smtClean="0"/>
              <a:t> , insomnia </a:t>
            </a:r>
          </a:p>
          <a:p>
            <a:r>
              <a:rPr lang="en-US" dirty="0" smtClean="0"/>
              <a:t>Treatment is reassurance  </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0690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1"/>
            <a:ext cx="8229600" cy="6172199"/>
          </a:xfrm>
        </p:spPr>
        <p:txBody>
          <a:bodyPr/>
          <a:lstStyle/>
          <a:p>
            <a:r>
              <a:rPr lang="en-US" dirty="0"/>
              <a:t>is bleeding into the subarachnoid space—the area between </a:t>
            </a:r>
            <a:r>
              <a:rPr lang="en-US" dirty="0" smtClean="0"/>
              <a:t>the </a:t>
            </a:r>
            <a:r>
              <a:rPr lang="en-US" dirty="0"/>
              <a:t>arachnoid membrane and the pia mater surrounding the brain</a:t>
            </a:r>
            <a:endParaRPr lang="en-US" dirty="0" smtClean="0"/>
          </a:p>
          <a:p>
            <a:r>
              <a:rPr lang="en-US" dirty="0" smtClean="0"/>
              <a:t>Trauma is most common fallowed by cerebral  aneurism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18288" indent="0">
              <a:buNone/>
            </a:pPr>
            <a:endParaRPr lang="en-US" dirty="0"/>
          </a:p>
        </p:txBody>
      </p:sp>
      <p:sp>
        <p:nvSpPr>
          <p:cNvPr id="3" name="Title 2"/>
          <p:cNvSpPr>
            <a:spLocks noGrp="1"/>
          </p:cNvSpPr>
          <p:nvPr>
            <p:ph type="title"/>
          </p:nvPr>
        </p:nvSpPr>
        <p:spPr>
          <a:xfrm>
            <a:off x="0" y="53905"/>
            <a:ext cx="7543800" cy="914400"/>
          </a:xfrm>
        </p:spPr>
        <p:txBody>
          <a:bodyPr/>
          <a:lstStyle/>
          <a:p>
            <a:r>
              <a:rPr lang="en-US" dirty="0" err="1" smtClean="0"/>
              <a:t>Subarchnoid</a:t>
            </a:r>
            <a:r>
              <a:rPr lang="en-US" dirty="0" smtClean="0"/>
              <a:t> </a:t>
            </a:r>
            <a:r>
              <a:rPr lang="en-US" dirty="0" err="1" smtClean="0"/>
              <a:t>hemorrage</a:t>
            </a:r>
            <a:r>
              <a:rPr lang="en-US" dirty="0" smtClean="0"/>
              <a:t> </a:t>
            </a:r>
            <a:endParaRPr lang="en-US" dirty="0"/>
          </a:p>
        </p:txBody>
      </p:sp>
      <p:pic>
        <p:nvPicPr>
          <p:cNvPr id="4" name="Picture 3" descr="subarchnoi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526" y="3191835"/>
            <a:ext cx="4067870" cy="3428944"/>
          </a:xfrm>
          <a:prstGeom prst="rect">
            <a:avLst/>
          </a:prstGeom>
        </p:spPr>
      </p:pic>
    </p:spTree>
    <p:extLst>
      <p:ext uri="{BB962C8B-B14F-4D97-AF65-F5344CB8AC3E}">
        <p14:creationId xmlns:p14="http://schemas.microsoft.com/office/powerpoint/2010/main" val="18135838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707" y="1291736"/>
            <a:ext cx="8491112" cy="5520090"/>
          </a:xfrm>
        </p:spPr>
        <p:txBody>
          <a:bodyPr/>
          <a:lstStyle/>
          <a:p>
            <a:r>
              <a:rPr lang="en-US" dirty="0" smtClean="0"/>
              <a:t>Primary brain injury could be caused by penetrating  or blunt trauma . </a:t>
            </a:r>
          </a:p>
          <a:p>
            <a:r>
              <a:rPr lang="en-US" dirty="0" smtClean="0"/>
              <a:t>The brain is much more sensitive to diffuse angular application of force than focal linear one. </a:t>
            </a:r>
            <a:endParaRPr lang="en-US" dirty="0"/>
          </a:p>
        </p:txBody>
      </p:sp>
      <p:sp>
        <p:nvSpPr>
          <p:cNvPr id="3" name="Title 2"/>
          <p:cNvSpPr>
            <a:spLocks noGrp="1"/>
          </p:cNvSpPr>
          <p:nvPr>
            <p:ph type="title"/>
          </p:nvPr>
        </p:nvSpPr>
        <p:spPr>
          <a:xfrm>
            <a:off x="777240" y="210863"/>
            <a:ext cx="7543800" cy="914400"/>
          </a:xfrm>
        </p:spPr>
        <p:txBody>
          <a:bodyPr/>
          <a:lstStyle/>
          <a:p>
            <a:r>
              <a:rPr lang="en-US" dirty="0" smtClean="0"/>
              <a:t>Primary brain injury</a:t>
            </a:r>
            <a:endParaRPr lang="en-US" dirty="0"/>
          </a:p>
        </p:txBody>
      </p:sp>
    </p:spTree>
    <p:extLst>
      <p:ext uri="{BB962C8B-B14F-4D97-AF65-F5344CB8AC3E}">
        <p14:creationId xmlns:p14="http://schemas.microsoft.com/office/powerpoint/2010/main" val="36805040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55901"/>
            <a:ext cx="8962048" cy="5935870"/>
          </a:xfrm>
        </p:spPr>
        <p:txBody>
          <a:bodyPr/>
          <a:lstStyle/>
          <a:p>
            <a:r>
              <a:rPr lang="en-US" dirty="0" smtClean="0"/>
              <a:t>Occurs when the axons become  sheared off between the boundary between gray and white matter during rapid brain acceleration or deceleration </a:t>
            </a:r>
          </a:p>
          <a:p>
            <a:r>
              <a:rPr lang="en-US" dirty="0" smtClean="0"/>
              <a:t>Management is primarily medical  </a:t>
            </a:r>
            <a:endParaRPr lang="en-US" dirty="0"/>
          </a:p>
        </p:txBody>
      </p:sp>
      <p:sp>
        <p:nvSpPr>
          <p:cNvPr id="3" name="Title 2"/>
          <p:cNvSpPr>
            <a:spLocks noGrp="1"/>
          </p:cNvSpPr>
          <p:nvPr>
            <p:ph type="title"/>
          </p:nvPr>
        </p:nvSpPr>
        <p:spPr>
          <a:xfrm>
            <a:off x="0" y="0"/>
            <a:ext cx="7543800" cy="914400"/>
          </a:xfrm>
        </p:spPr>
        <p:txBody>
          <a:bodyPr/>
          <a:lstStyle/>
          <a:p>
            <a:r>
              <a:rPr lang="en-US" dirty="0" smtClean="0"/>
              <a:t>Diffuse axonal injury </a:t>
            </a:r>
            <a:endParaRPr lang="en-US" dirty="0"/>
          </a:p>
        </p:txBody>
      </p:sp>
    </p:spTree>
    <p:extLst>
      <p:ext uri="{BB962C8B-B14F-4D97-AF65-F5344CB8AC3E}">
        <p14:creationId xmlns:p14="http://schemas.microsoft.com/office/powerpoint/2010/main" val="4128260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84320"/>
            <a:ext cx="9144000" cy="5550611"/>
          </a:xfrm>
        </p:spPr>
        <p:txBody>
          <a:bodyPr/>
          <a:lstStyle/>
          <a:p>
            <a:r>
              <a:rPr lang="en-US" dirty="0" smtClean="0"/>
              <a:t>Seizure management</a:t>
            </a:r>
          </a:p>
          <a:p>
            <a:r>
              <a:rPr lang="en-US" dirty="0" smtClean="0"/>
              <a:t>Homeostasis </a:t>
            </a:r>
          </a:p>
          <a:p>
            <a:r>
              <a:rPr lang="en-US" dirty="0" smtClean="0"/>
              <a:t>Management of increased intracranial pressure by (venous drainage , CSF drainage, sedation, osmotic agent and diuretics, hyperventilation ,barbiturate, hypothermia , surgical decompression      </a:t>
            </a:r>
            <a:endParaRPr lang="en-US" dirty="0"/>
          </a:p>
        </p:txBody>
      </p:sp>
      <p:sp>
        <p:nvSpPr>
          <p:cNvPr id="3" name="Title 2"/>
          <p:cNvSpPr>
            <a:spLocks noGrp="1"/>
          </p:cNvSpPr>
          <p:nvPr>
            <p:ph type="title"/>
          </p:nvPr>
        </p:nvSpPr>
        <p:spPr>
          <a:xfrm>
            <a:off x="0" y="125249"/>
            <a:ext cx="7543800" cy="914400"/>
          </a:xfrm>
        </p:spPr>
        <p:txBody>
          <a:bodyPr/>
          <a:lstStyle/>
          <a:p>
            <a:r>
              <a:rPr lang="en-US" sz="3200" dirty="0" smtClean="0"/>
              <a:t>Medical management after traumatic brain injury </a:t>
            </a:r>
            <a:endParaRPr lang="en-US" sz="3200" dirty="0"/>
          </a:p>
        </p:txBody>
      </p:sp>
    </p:spTree>
    <p:extLst>
      <p:ext uri="{BB962C8B-B14F-4D97-AF65-F5344CB8AC3E}">
        <p14:creationId xmlns:p14="http://schemas.microsoft.com/office/powerpoint/2010/main" val="9077724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166" y="185497"/>
            <a:ext cx="8115434" cy="6050022"/>
          </a:xfrm>
        </p:spPr>
        <p:txBody>
          <a:bodyPr/>
          <a:lstStyle/>
          <a:p>
            <a:pPr marL="18288" indent="0">
              <a:buNone/>
            </a:pPr>
            <a:r>
              <a:rPr lang="en-US" dirty="0" smtClean="0"/>
              <a:t>Thank you </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69355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4860"/>
            <a:ext cx="8890694" cy="4850541"/>
          </a:xfrm>
        </p:spPr>
        <p:txBody>
          <a:bodyPr/>
          <a:lstStyle/>
          <a:p>
            <a:r>
              <a:rPr lang="en-US" dirty="0" smtClean="0"/>
              <a:t>They occur from subcellular to macroscopic level </a:t>
            </a:r>
          </a:p>
          <a:p>
            <a:r>
              <a:rPr lang="en-US" dirty="0" smtClean="0"/>
              <a:t>Tissue ischemia due to the fact that Cerebral blood flow drop concededly in the early face after traumatic brain injury.</a:t>
            </a:r>
          </a:p>
          <a:p>
            <a:r>
              <a:rPr lang="en-US" dirty="0" smtClean="0"/>
              <a:t>Cerebral edema occur do to cytotoxic and </a:t>
            </a:r>
            <a:r>
              <a:rPr lang="en-US" dirty="0" err="1" smtClean="0"/>
              <a:t>vasogenic</a:t>
            </a:r>
            <a:r>
              <a:rPr lang="en-US" dirty="0" smtClean="0"/>
              <a:t> mechanism and acts as an additional mass which increase intracranial pressure .    </a:t>
            </a:r>
          </a:p>
          <a:p>
            <a:endParaRPr lang="en-US" dirty="0"/>
          </a:p>
        </p:txBody>
      </p:sp>
      <p:sp>
        <p:nvSpPr>
          <p:cNvPr id="3" name="Title 2"/>
          <p:cNvSpPr>
            <a:spLocks noGrp="1"/>
          </p:cNvSpPr>
          <p:nvPr>
            <p:ph type="title"/>
          </p:nvPr>
        </p:nvSpPr>
        <p:spPr>
          <a:xfrm>
            <a:off x="534637" y="11098"/>
            <a:ext cx="7543800" cy="914400"/>
          </a:xfrm>
        </p:spPr>
        <p:txBody>
          <a:bodyPr/>
          <a:lstStyle/>
          <a:p>
            <a:r>
              <a:rPr lang="en-US" dirty="0" smtClean="0"/>
              <a:t>Secondary brain injury </a:t>
            </a:r>
            <a:endParaRPr lang="en-US" dirty="0"/>
          </a:p>
        </p:txBody>
      </p:sp>
    </p:spTree>
    <p:extLst>
      <p:ext uri="{BB962C8B-B14F-4D97-AF65-F5344CB8AC3E}">
        <p14:creationId xmlns:p14="http://schemas.microsoft.com/office/powerpoint/2010/main" val="2145622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55431"/>
            <a:ext cx="9144000" cy="5122542"/>
          </a:xfrm>
        </p:spPr>
        <p:txBody>
          <a:bodyPr/>
          <a:lstStyle/>
          <a:p>
            <a:r>
              <a:rPr lang="en-US" dirty="0" smtClean="0"/>
              <a:t>The basic management is divided into:</a:t>
            </a:r>
          </a:p>
          <a:p>
            <a:r>
              <a:rPr lang="en-US" dirty="0" smtClean="0"/>
              <a:t> initial resuscitation(</a:t>
            </a:r>
            <a:r>
              <a:rPr lang="en-US" dirty="0" err="1" smtClean="0"/>
              <a:t>a,b,c,d,e</a:t>
            </a:r>
            <a:r>
              <a:rPr lang="en-US" dirty="0" smtClean="0"/>
              <a:t>)</a:t>
            </a:r>
          </a:p>
          <a:p>
            <a:r>
              <a:rPr lang="en-US" dirty="0" smtClean="0"/>
              <a:t>  primary neurologic survey(</a:t>
            </a:r>
            <a:r>
              <a:rPr lang="en-US" dirty="0" err="1" smtClean="0"/>
              <a:t>glasgow</a:t>
            </a:r>
            <a:r>
              <a:rPr lang="en-US" dirty="0" smtClean="0"/>
              <a:t> coma scale+ </a:t>
            </a:r>
            <a:r>
              <a:rPr lang="en-US" dirty="0" err="1" smtClean="0"/>
              <a:t>pupils+gross</a:t>
            </a:r>
            <a:r>
              <a:rPr lang="en-US" dirty="0" smtClean="0"/>
              <a:t> motor) </a:t>
            </a:r>
          </a:p>
          <a:p>
            <a:r>
              <a:rPr lang="en-US" dirty="0" smtClean="0"/>
              <a:t> search for lesions that require immediate surgical management</a:t>
            </a:r>
          </a:p>
          <a:p>
            <a:r>
              <a:rPr lang="en-US" dirty="0" smtClean="0"/>
              <a:t> identification and management of cerebral edema and increased intra cranial pressure.   </a:t>
            </a:r>
            <a:endParaRPr lang="en-US" dirty="0"/>
          </a:p>
        </p:txBody>
      </p:sp>
      <p:sp>
        <p:nvSpPr>
          <p:cNvPr id="3" name="Title 2"/>
          <p:cNvSpPr>
            <a:spLocks noGrp="1"/>
          </p:cNvSpPr>
          <p:nvPr>
            <p:ph type="title"/>
          </p:nvPr>
        </p:nvSpPr>
        <p:spPr>
          <a:xfrm>
            <a:off x="477554" y="228601"/>
            <a:ext cx="7543800" cy="914400"/>
          </a:xfrm>
        </p:spPr>
        <p:txBody>
          <a:bodyPr/>
          <a:lstStyle/>
          <a:p>
            <a:r>
              <a:rPr lang="en-US" dirty="0" smtClean="0"/>
              <a:t>Clinical assessment </a:t>
            </a:r>
            <a:endParaRPr lang="en-US" dirty="0"/>
          </a:p>
        </p:txBody>
      </p:sp>
    </p:spTree>
    <p:extLst>
      <p:ext uri="{BB962C8B-B14F-4D97-AF65-F5344CB8AC3E}">
        <p14:creationId xmlns:p14="http://schemas.microsoft.com/office/powerpoint/2010/main" val="20042655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1"/>
            <a:ext cx="8904964" cy="5663572"/>
          </a:xfrm>
        </p:spPr>
        <p:txBody>
          <a:bodyPr/>
          <a:lstStyle/>
          <a:p>
            <a:r>
              <a:rPr lang="en-US" dirty="0" smtClean="0"/>
              <a:t>All patient with sever brain injury may require intubation purely on the basis of a reduced ability  to protect the airway and maintain ventilation.</a:t>
            </a:r>
          </a:p>
          <a:p>
            <a:endParaRPr lang="en-US" dirty="0" smtClean="0"/>
          </a:p>
          <a:p>
            <a:r>
              <a:rPr lang="en-US" dirty="0" smtClean="0"/>
              <a:t>Restoring and maintaining adequate  blood pressure is important</a:t>
            </a:r>
          </a:p>
          <a:p>
            <a:endParaRPr lang="en-US" dirty="0" smtClean="0"/>
          </a:p>
          <a:p>
            <a:r>
              <a:rPr lang="en-US" dirty="0" smtClean="0"/>
              <a:t>data base research demonstrate that a single episode of hypotension following brain injury doubles the risk of dying compared to patients who never had an episode.</a:t>
            </a:r>
            <a:endParaRPr lang="en-US" dirty="0"/>
          </a:p>
        </p:txBody>
      </p:sp>
      <p:sp>
        <p:nvSpPr>
          <p:cNvPr id="3" name="Title 2"/>
          <p:cNvSpPr>
            <a:spLocks noGrp="1"/>
          </p:cNvSpPr>
          <p:nvPr>
            <p:ph type="title"/>
          </p:nvPr>
        </p:nvSpPr>
        <p:spPr>
          <a:xfrm>
            <a:off x="377658" y="0"/>
            <a:ext cx="7543800" cy="914400"/>
          </a:xfrm>
        </p:spPr>
        <p:txBody>
          <a:bodyPr/>
          <a:lstStyle/>
          <a:p>
            <a:endParaRPr lang="en-US" dirty="0"/>
          </a:p>
        </p:txBody>
      </p:sp>
    </p:spTree>
    <p:extLst>
      <p:ext uri="{BB962C8B-B14F-4D97-AF65-F5344CB8AC3E}">
        <p14:creationId xmlns:p14="http://schemas.microsoft.com/office/powerpoint/2010/main" val="17855718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142708" y="1994478"/>
            <a:ext cx="9001292" cy="2143510"/>
          </a:xfrm>
        </p:spPr>
        <p:txBody>
          <a:bodyPr/>
          <a:lstStyle/>
          <a:p>
            <a:r>
              <a:rPr lang="en-US" dirty="0" smtClean="0"/>
              <a:t>    Primary neurological survey </a:t>
            </a:r>
            <a:endParaRPr lang="en-US" dirty="0"/>
          </a:p>
        </p:txBody>
      </p:sp>
    </p:spTree>
    <p:extLst>
      <p:ext uri="{BB962C8B-B14F-4D97-AF65-F5344CB8AC3E}">
        <p14:creationId xmlns:p14="http://schemas.microsoft.com/office/powerpoint/2010/main" val="1631450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bourTable4_color.jp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14061" y="1025380"/>
            <a:ext cx="8838012" cy="5638206"/>
          </a:xfrm>
        </p:spPr>
      </p:pic>
      <p:sp>
        <p:nvSpPr>
          <p:cNvPr id="3" name="Title 2"/>
          <p:cNvSpPr>
            <a:spLocks noGrp="1"/>
          </p:cNvSpPr>
          <p:nvPr>
            <p:ph type="title"/>
          </p:nvPr>
        </p:nvSpPr>
        <p:spPr>
          <a:xfrm>
            <a:off x="777240" y="110980"/>
            <a:ext cx="7543800" cy="914400"/>
          </a:xfrm>
        </p:spPr>
        <p:txBody>
          <a:bodyPr/>
          <a:lstStyle/>
          <a:p>
            <a:r>
              <a:rPr lang="en-US" dirty="0" smtClean="0"/>
              <a:t>Glasgow coma scale </a:t>
            </a:r>
            <a:endParaRPr lang="en-US" dirty="0"/>
          </a:p>
        </p:txBody>
      </p:sp>
    </p:spTree>
    <p:extLst>
      <p:ext uri="{BB962C8B-B14F-4D97-AF65-F5344CB8AC3E}">
        <p14:creationId xmlns:p14="http://schemas.microsoft.com/office/powerpoint/2010/main" val="1042291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424</TotalTime>
  <Words>1933</Words>
  <Application>Microsoft Macintosh PowerPoint</Application>
  <PresentationFormat>On-screen Show (4:3)</PresentationFormat>
  <Paragraphs>173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Elemental</vt:lpstr>
      <vt:lpstr>Management of head injury </vt:lpstr>
      <vt:lpstr>epidemiology</vt:lpstr>
      <vt:lpstr>Pathophysiology </vt:lpstr>
      <vt:lpstr>Primary brain injury</vt:lpstr>
      <vt:lpstr>Secondary brain injury </vt:lpstr>
      <vt:lpstr>Clinical assessment </vt:lpstr>
      <vt:lpstr>PowerPoint Presentation</vt:lpstr>
      <vt:lpstr>    Primary neurological survey </vt:lpstr>
      <vt:lpstr>Glasgow coma scale </vt:lpstr>
      <vt:lpstr>PowerPoint Presentation</vt:lpstr>
      <vt:lpstr>PowerPoint Presentation</vt:lpstr>
      <vt:lpstr>Sign and symptoms</vt:lpstr>
      <vt:lpstr>Diagnostic imaging </vt:lpstr>
      <vt:lpstr>PowerPoint Presentation</vt:lpstr>
      <vt:lpstr>PowerPoint Presentation</vt:lpstr>
      <vt:lpstr>PowerPoint Presentation</vt:lpstr>
      <vt:lpstr>Clinical injury pattern and herniation syndrome</vt:lpstr>
      <vt:lpstr>PowerPoint Presentation</vt:lpstr>
      <vt:lpstr>Uncal herniation</vt:lpstr>
      <vt:lpstr>Tonsillar herniation</vt:lpstr>
      <vt:lpstr>PowerPoint Presentation</vt:lpstr>
      <vt:lpstr>The cushing triad</vt:lpstr>
      <vt:lpstr>Specific injuries &amp; surgical management</vt:lpstr>
      <vt:lpstr>PowerPoint Presentation</vt:lpstr>
      <vt:lpstr>Epidural hematoma </vt:lpstr>
      <vt:lpstr>PowerPoint Presentation</vt:lpstr>
      <vt:lpstr>PowerPoint Presentation</vt:lpstr>
      <vt:lpstr>PowerPoint Presentation</vt:lpstr>
      <vt:lpstr>PowerPoint Presentation</vt:lpstr>
      <vt:lpstr>Acute subdural hematoma </vt:lpstr>
      <vt:lpstr>PowerPoint Presentation</vt:lpstr>
      <vt:lpstr>PowerPoint Presentation</vt:lpstr>
      <vt:lpstr>PowerPoint Presentation</vt:lpstr>
      <vt:lpstr>Penetrating brain injury</vt:lpstr>
      <vt:lpstr>PowerPoint Presentation</vt:lpstr>
      <vt:lpstr>Diffuse brain injury diagnosis not typically requiring immediate surgical management </vt:lpstr>
      <vt:lpstr>PowerPoint Presentation</vt:lpstr>
      <vt:lpstr>PowerPoint Presentation</vt:lpstr>
      <vt:lpstr>Subarchnoid hemorrage </vt:lpstr>
      <vt:lpstr>Diffuse axonal injury </vt:lpstr>
      <vt:lpstr>Medical management after traumatic brain injury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head injury </dc:title>
  <dc:creator>Wael Almajed</dc:creator>
  <cp:lastModifiedBy>Wael Almajed</cp:lastModifiedBy>
  <cp:revision>42</cp:revision>
  <dcterms:created xsi:type="dcterms:W3CDTF">2011-04-16T17:04:54Z</dcterms:created>
  <dcterms:modified xsi:type="dcterms:W3CDTF">2011-04-17T00:36:24Z</dcterms:modified>
</cp:coreProperties>
</file>