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7"/>
  </p:notesMasterIdLst>
  <p:sldIdLst>
    <p:sldId id="256" r:id="rId2"/>
    <p:sldId id="300" r:id="rId3"/>
    <p:sldId id="301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271" r:id="rId15"/>
    <p:sldId id="272" r:id="rId16"/>
    <p:sldId id="274" r:id="rId17"/>
    <p:sldId id="275" r:id="rId18"/>
    <p:sldId id="295" r:id="rId19"/>
    <p:sldId id="294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7" r:id="rId30"/>
    <p:sldId id="287" r:id="rId31"/>
    <p:sldId id="288" r:id="rId32"/>
    <p:sldId id="298" r:id="rId33"/>
    <p:sldId id="299" r:id="rId34"/>
    <p:sldId id="296" r:id="rId35"/>
    <p:sldId id="293" r:id="rId36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11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 hangingPunct="0">
      <a:lnSpc>
        <a:spcPct val="11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 hangingPunct="0">
      <a:lnSpc>
        <a:spcPct val="11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 hangingPunct="0">
      <a:lnSpc>
        <a:spcPct val="11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 hangingPunct="0">
      <a:lnSpc>
        <a:spcPct val="11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5" autoAdjust="0"/>
  </p:normalViewPr>
  <p:slideViewPr>
    <p:cSldViewPr>
      <p:cViewPr varScale="1">
        <p:scale>
          <a:sx n="67" d="100"/>
          <a:sy n="67" d="100"/>
        </p:scale>
        <p:origin x="-105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9949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8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69886E15-697F-4FDB-B58B-A4AFD3EB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C4A6FA5-27B8-4006-B1E7-EE3CE23CF478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B0AA6B6-FF78-4AD9-8599-CDDE91BB659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F3B7F2A-6A5B-4D9B-80F5-9C46AC13048E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B4A6F1-F60D-4213-A724-44EBDEF10D2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084223D-C48C-4760-92BA-BD4A8A44905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D561A86-BA98-4B41-B45A-31AB1750A7BB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13167F-D2B6-4617-8DFA-6A71DB4B93CE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1597804-0852-4CE7-A16A-699FB824DF0B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B3E7EC8-FC75-4DAF-9FB4-2BAD8E6A575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2BE689F-2A9A-41DA-B4CA-C8A09BCB114C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B2A5308-CE31-4B88-9700-D89E81732FCB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09663" y="812800"/>
            <a:ext cx="5330825" cy="3998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0F62DF-FEB7-422C-9446-4E8A41D3455E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4F2EDD3-07A6-4DAD-B626-398CA12F85B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992C979-EC2B-4B0C-807B-7DAAD5955DCB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7A03E3-DCA0-4EB0-83C8-4599674DBDF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A043408-C45E-4361-B835-D6978A875D99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B973B25-95DF-4482-A1D7-D11AB665DD67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5EE5AB4-6234-41BD-BECA-99D2D9B7C95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7994B5B-E3F3-45E1-94C4-BEC734132C6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722B054-30B1-4646-9AC0-2A062F02443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F5BEEDB-7F21-4407-9F00-36F2735563E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CB3D1C6-2E90-45BD-8A3C-84034577AA79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C41C86-390F-4D29-873C-068542A4C36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060FC02-45F8-41BE-9F32-157F64410291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8CE104-1A9D-4636-931C-1FBF9781B10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30CCC59-1918-49B8-949E-13C6B56F0488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0EF930C-186F-46E3-B49D-24A8D38F2A75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E2EDA2-DA32-4A44-91D8-23DD0A51B94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969AC6C-93CA-43E8-9486-E68ED17981B3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8EA1843-59A6-4A4B-8FCC-FFA19B524D9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558709-87E2-467A-9032-F6F00C7B6674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C4C89F-5B86-445A-9908-4FAA90A8A7FC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24D421F-134A-4A16-AC5D-988D0FDFE03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9AA56B5-7477-4F6A-BC31-A68B6034D3A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9DC50CA-E72C-48A8-9AA2-EF65294D53B3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0FCF15D-0CA7-414F-827D-7A5CE20442FD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94984D9-5210-4226-9E9D-9EA728F13F5C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E564D4B-55E6-48CB-8686-1B7F28B2BC5E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0B8B9BE-4823-44AB-8267-46AD59B5D83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23AC7F6-0689-4300-A520-7C3A52152DCC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9AE1A73-1389-4629-9D13-126401E37FC8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3587414-A2ED-4C11-8B83-458BA9BA5143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3E67965-F61A-48F3-8646-9B94A4625434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E08FAEE-2EA1-4310-93A0-E3FE6D86AFF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D7167D8-25FC-442C-8829-2F882DB470D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8AC3C77-7545-4CD9-9033-514458FB1AA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6D58AFF-79AD-483F-8AC6-97E755872189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19DE04F-047E-4107-9B20-21437128948D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A9231AD-6782-4DEE-89CF-E9202FD8F4D0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486B76-E5C4-42D8-A6F6-A7B20B5D301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ECB70F1-A87E-4532-AF95-0B30D4971518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CC2CE0D-E48E-4366-A120-B0900093617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3E4E9B3-6B10-4F23-83B3-6FEF76144714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1FA0FDC-1CDA-4826-B36D-601BAF31C579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1BE0DA7-D2A6-4060-A554-F2B4CE515D5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56D5AD3-80D5-48D1-A939-55082DCD3EA2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4CECA7B-386D-46C7-B8A4-94D5D0A117F7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B6368B2-8D08-4186-9DCC-A2844B94DCD7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435E76-D553-47E1-8D62-18946949D5DB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0913" cy="4794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ED7FD-8B23-4B6A-BD1F-9CC2A5012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03225" cy="7555768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41266" y="750100"/>
            <a:ext cx="50403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96634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75630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44484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08063" y="4787794"/>
            <a:ext cx="8568531" cy="2177186"/>
          </a:xfrm>
        </p:spPr>
        <p:txBody>
          <a:bodyPr/>
          <a:lstStyle>
            <a:lvl1pPr marR="10079" algn="l">
              <a:defRPr sz="44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08063" y="3124665"/>
            <a:ext cx="8568531" cy="1663129"/>
          </a:xfrm>
        </p:spPr>
        <p:txBody>
          <a:bodyPr lIns="110874" tIns="50397" anchor="b"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81441" y="5563817"/>
            <a:ext cx="80645" cy="1864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81441" y="5287605"/>
            <a:ext cx="80645" cy="2519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81441" y="5112189"/>
            <a:ext cx="80645" cy="15119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81441" y="5007330"/>
            <a:ext cx="80645" cy="8063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AD2C59-F792-441B-80DC-C346FA8251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2184135" cy="6450223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2" y="302739"/>
            <a:ext cx="6468401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E6B571-34DB-4944-8FF9-BB42799AB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1ABA98-617D-4FC8-A59B-95445C5C0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323584" y="1183762"/>
            <a:ext cx="4764855" cy="63837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12272" y="0"/>
            <a:ext cx="6079393" cy="72921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919424" y="1635326"/>
            <a:ext cx="4535805" cy="13104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552406" y="0"/>
            <a:ext cx="3024188" cy="47037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552406" y="4703798"/>
            <a:ext cx="3528219" cy="12599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552406" y="0"/>
            <a:ext cx="1512094" cy="47037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557658" y="4681050"/>
            <a:ext cx="2304892" cy="28786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552406" y="4703798"/>
            <a:ext cx="1764109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552406" y="1511935"/>
            <a:ext cx="3528219" cy="31918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552406" y="1931917"/>
            <a:ext cx="3528219" cy="27718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092067" y="4703798"/>
            <a:ext cx="5460339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88036" y="4703798"/>
            <a:ext cx="5880365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04398" y="2687885"/>
            <a:ext cx="6216385" cy="20159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04398" y="2351899"/>
            <a:ext cx="6216385" cy="23518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040312" y="4703798"/>
            <a:ext cx="1512094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310" y="1489968"/>
            <a:ext cx="6303751" cy="1077497"/>
          </a:xfrm>
        </p:spPr>
        <p:txBody>
          <a:bodyPr lIns="90715" tIns="50397" bIns="0" anchor="t"/>
          <a:lstStyle>
            <a:lvl1pPr marL="604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81F7D8-4593-4CFC-A8EF-B3CE2C861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359" y="443422"/>
            <a:ext cx="9374981" cy="97694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10" y="564456"/>
            <a:ext cx="8991918" cy="856763"/>
          </a:xfrm>
        </p:spPr>
        <p:txBody>
          <a:bodyPr tIns="70556"/>
          <a:lstStyle>
            <a:lvl1pPr algn="l">
              <a:buNone/>
              <a:defRPr sz="4200" b="0" cap="none" spc="-165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09595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53219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94385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25531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1742" y="750100"/>
            <a:ext cx="40323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64456"/>
            <a:ext cx="9072563" cy="1007957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07" y="195165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193" y="195165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0F5EEC-1A3E-4D3A-9B7A-3D5E83056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43423"/>
            <a:ext cx="9775340" cy="97694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4" y="564456"/>
            <a:ext cx="8568531" cy="1007957"/>
          </a:xfrm>
        </p:spPr>
        <p:txBody>
          <a:bodyPr anchor="t"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994914"/>
            <a:ext cx="4454027" cy="705219"/>
          </a:xfrm>
        </p:spPr>
        <p:txBody>
          <a:bodyPr anchor="ctr"/>
          <a:lstStyle>
            <a:lvl1pPr marL="80635" indent="0" algn="l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1994914"/>
            <a:ext cx="4455776" cy="705219"/>
          </a:xfrm>
        </p:spPr>
        <p:txBody>
          <a:bodyPr anchor="ctr"/>
          <a:lstStyle>
            <a:lvl1pPr marL="80635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10633"/>
            <a:ext cx="4454027" cy="43644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10633"/>
            <a:ext cx="4455776" cy="43644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689F06-EC80-47B6-A4CC-EC0D814F4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6782" y="750100"/>
            <a:ext cx="50403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150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146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65111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08735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49901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81047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7258" y="750100"/>
            <a:ext cx="40323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1007957"/>
          </a:xfrm>
        </p:spPr>
        <p:txBody>
          <a:bodyPr/>
          <a:lstStyle>
            <a:lvl1pPr>
              <a:defRPr sz="44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E7B44C-7702-4E7D-A875-3A47B0C8B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FE026-6092-462D-ADCF-A6B79B6A03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300987"/>
            <a:ext cx="9072563" cy="1280945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581932"/>
            <a:ext cx="2772172" cy="5039783"/>
          </a:xfrm>
        </p:spPr>
        <p:txBody>
          <a:bodyPr/>
          <a:lstStyle>
            <a:lvl1pPr marL="60477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80234" y="1581932"/>
            <a:ext cx="6048375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BF8B46-A3F0-40C4-BC8E-B554E2F519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5730" y="1"/>
            <a:ext cx="9677400" cy="207018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00397" y="2077894"/>
            <a:ext cx="9682231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9386742" y="1343935"/>
            <a:ext cx="146347" cy="141625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008062" y="486398"/>
            <a:ext cx="7560469" cy="773548"/>
          </a:xfrm>
        </p:spPr>
        <p:txBody>
          <a:bodyPr anchor="b"/>
          <a:lstStyle>
            <a:lvl1pPr algn="l">
              <a:buNone/>
              <a:defRPr sz="23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5730" y="2087543"/>
            <a:ext cx="9677400" cy="546764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08062" y="1267821"/>
            <a:ext cx="7560469" cy="755968"/>
          </a:xfrm>
        </p:spPr>
        <p:txBody>
          <a:bodyPr/>
          <a:lstStyle>
            <a:lvl1pPr marL="30238" indent="0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9554753" y="1511927"/>
            <a:ext cx="146347" cy="141625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172327" y="1625646"/>
            <a:ext cx="146347" cy="141625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40443" y="61178"/>
            <a:ext cx="2352146" cy="402483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8063" y="61178"/>
            <a:ext cx="6132380" cy="402483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2589" y="61178"/>
            <a:ext cx="504031" cy="402483"/>
          </a:xfrm>
        </p:spPr>
        <p:txBody>
          <a:bodyPr/>
          <a:lstStyle>
            <a:extLst/>
          </a:lstStyle>
          <a:p>
            <a:pPr>
              <a:defRPr/>
            </a:pPr>
            <a:fld id="{1BF8E2EB-7960-4F0D-A248-0B402E6E4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03225" cy="7555768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81441" y="5563817"/>
            <a:ext cx="80645" cy="1864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81441" y="5287605"/>
            <a:ext cx="80645" cy="2519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81441" y="5112189"/>
            <a:ext cx="80645" cy="15119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81441" y="5007330"/>
            <a:ext cx="80645" cy="8063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1266" y="750100"/>
            <a:ext cx="50403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6634" y="750100"/>
            <a:ext cx="30242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5630" y="750100"/>
            <a:ext cx="10081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44484" y="750100"/>
            <a:ext cx="10081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1007957"/>
          </a:xfrm>
          <a:prstGeom prst="rect">
            <a:avLst/>
          </a:prstGeom>
        </p:spPr>
        <p:txBody>
          <a:bodyPr vert="horz" lIns="100794" tIns="50397" rIns="100794" bIns="50397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08063" y="1966045"/>
            <a:ext cx="8568531" cy="5039783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40443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4/16/2011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8063" y="7073196"/>
            <a:ext cx="6132380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492589" y="7073196"/>
            <a:ext cx="504031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75EFA76-585E-4FDC-8451-7DF968365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 spc="-11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53574" indent="-377979" algn="l" rtl="0" eaLnBrk="1" latinLnBrk="0" hangingPunct="1">
        <a:spcBef>
          <a:spcPts val="772"/>
        </a:spcBef>
        <a:buClr>
          <a:schemeClr val="tx2"/>
        </a:buClr>
        <a:buSzPct val="95000"/>
        <a:buFont typeface="Wingdings"/>
        <a:buChar char="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34" indent="-314982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658" indent="-251986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390962" indent="-251986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68" indent="-2318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54" indent="-2318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96522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08190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925512" y="2713037"/>
            <a:ext cx="8568531" cy="2177186"/>
          </a:xfrm>
        </p:spPr>
        <p:txBody>
          <a:bodyPr/>
          <a:lstStyle/>
          <a:p>
            <a:pPr algn="ctr"/>
            <a:r>
              <a:rPr lang="en-US" sz="6600" dirty="0" err="1" smtClean="0"/>
              <a:t>Dysphagia</a:t>
            </a:r>
            <a:endParaRPr lang="en-US" sz="6600" dirty="0" smtClean="0"/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1001712" y="4313237"/>
            <a:ext cx="8568531" cy="1663129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Suliman</a:t>
            </a:r>
            <a:r>
              <a:rPr lang="en-US" sz="3600" dirty="0" smtClean="0"/>
              <a:t> Al-</a:t>
            </a:r>
            <a:r>
              <a:rPr lang="en-US" sz="3600" dirty="0" err="1" smtClean="0"/>
              <a:t>Sharfan</a:t>
            </a:r>
            <a:endParaRPr lang="en-US" sz="3600" dirty="0" smtClean="0"/>
          </a:p>
          <a:p>
            <a:r>
              <a:rPr lang="en-US" sz="3600" dirty="0" err="1" smtClean="0"/>
              <a:t>Abdulrahman</a:t>
            </a:r>
            <a:r>
              <a:rPr lang="en-US" sz="3600" dirty="0" smtClean="0"/>
              <a:t> Al-</a:t>
            </a:r>
            <a:r>
              <a:rPr lang="en-US" sz="3600" dirty="0" err="1" smtClean="0"/>
              <a:t>Khalifah</a:t>
            </a:r>
            <a:endParaRPr lang="en-US" sz="3600" dirty="0" smtClean="0"/>
          </a:p>
        </p:txBody>
      </p:sp>
      <p:pic>
        <p:nvPicPr>
          <p:cNvPr id="4" name="صورة 7" descr="dysphag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4" y="4084637"/>
            <a:ext cx="3363911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494088"/>
            <a:ext cx="3500438" cy="377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938" y="3565525"/>
            <a:ext cx="3500437" cy="362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813" y="3494088"/>
            <a:ext cx="5703887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3" name="Text Box 1"/>
          <p:cNvSpPr txBox="1">
            <a:spLocks noChangeArrowheads="1"/>
          </p:cNvSpPr>
          <p:nvPr/>
        </p:nvSpPr>
        <p:spPr bwMode="auto">
          <a:xfrm>
            <a:off x="720725" y="346075"/>
            <a:ext cx="8455025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Benign Esophageal Stricture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20725" y="1350963"/>
            <a:ext cx="8455025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1513" indent="-671513" algn="ctr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Helvetica CY Bold" pitchFamily="32" charset="0"/>
              </a:rPr>
              <a:t>Local, stenotic regions within the lumen of esophagus that result from scarring of esophageal lining; usually from inflammation or neoplastic process.</a:t>
            </a:r>
          </a:p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200">
              <a:solidFill>
                <a:srgbClr val="FFFFFF"/>
              </a:solidFill>
              <a:latin typeface="Calibri" pitchFamily="34" charset="0"/>
            </a:endParaRPr>
          </a:p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 u="sng">
                <a:solidFill>
                  <a:srgbClr val="C00000"/>
                </a:solidFill>
                <a:latin typeface="Calibri" pitchFamily="34" charset="0"/>
              </a:rPr>
              <a:t>Risk factor and causes:</a:t>
            </a:r>
          </a:p>
          <a:p>
            <a:pPr marL="671513" indent="-671513">
              <a:lnSpc>
                <a:spcPct val="96000"/>
              </a:lnSpc>
              <a:buSzPct val="59000"/>
              <a:buFont typeface="Times New Roman" pitchFamily="18" charset="0"/>
              <a:buBlip>
                <a:blip r:embed="rId6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Long standing GERD</a:t>
            </a:r>
          </a:p>
          <a:p>
            <a:pPr marL="671513" indent="-671513">
              <a:lnSpc>
                <a:spcPct val="96000"/>
              </a:lnSpc>
              <a:buSzPct val="59000"/>
              <a:buFont typeface="Times New Roman" pitchFamily="18" charset="0"/>
              <a:buBlip>
                <a:blip r:embed="rId6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infection esophagitis</a:t>
            </a:r>
          </a:p>
          <a:p>
            <a:pPr marL="671513" indent="-671513">
              <a:lnSpc>
                <a:spcPct val="96000"/>
              </a:lnSpc>
              <a:buSzPct val="59000"/>
              <a:buFont typeface="Times New Roman" pitchFamily="18" charset="0"/>
              <a:buBlip>
                <a:blip r:embed="rId6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Corrosive esophagitis</a:t>
            </a:r>
          </a:p>
          <a:p>
            <a:pPr marL="671513" indent="-671513">
              <a:lnSpc>
                <a:spcPct val="96000"/>
              </a:lnSpc>
              <a:buSzPct val="59000"/>
              <a:buFont typeface="Times New Roman" pitchFamily="18" charset="0"/>
              <a:buBlip>
                <a:blip r:embed="rId6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Sclerotherapy for bleeding varices </a:t>
            </a:r>
          </a:p>
          <a:p>
            <a:pPr marL="671513" indent="-671513">
              <a:lnSpc>
                <a:spcPct val="96000"/>
              </a:lnSpc>
              <a:buSzPct val="59000"/>
              <a:buFont typeface="Times New Roman" pitchFamily="18" charset="0"/>
              <a:buBlip>
                <a:blip r:embed="rId6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Prolonged use of a nasogastric tube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3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1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2743200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6600">
                <a:solidFill>
                  <a:srgbClr val="AECF00"/>
                </a:solidFill>
                <a:latin typeface="Baskerville SemiBold" pitchFamily="32" charset="0"/>
              </a:rPr>
              <a:t>Treatment: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20725" y="1812925"/>
            <a:ext cx="8455025" cy="489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1513" indent="-671513" algn="ctr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200">
              <a:solidFill>
                <a:srgbClr val="000000"/>
              </a:solidFill>
              <a:latin typeface="Calibri" pitchFamily="34" charset="0"/>
            </a:endParaRPr>
          </a:p>
          <a:p>
            <a:pPr marL="671513" indent="-671513">
              <a:lnSpc>
                <a:spcPct val="96000"/>
              </a:lnSpc>
              <a:buSzPct val="39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 b="1">
                <a:solidFill>
                  <a:srgbClr val="FFFFFF"/>
                </a:solidFill>
                <a:latin typeface="Optima Regular" pitchFamily="32" charset="0"/>
              </a:rPr>
              <a:t>Dilation</a:t>
            </a:r>
            <a:r>
              <a:rPr lang="en-US" sz="3200">
                <a:solidFill>
                  <a:srgbClr val="FFFFFF"/>
                </a:solidFill>
                <a:latin typeface="Optima Regular" pitchFamily="32" charset="0"/>
              </a:rPr>
              <a:t> ( either performed by passing a dilator or air-filled balloon )</a:t>
            </a:r>
          </a:p>
          <a:p>
            <a:pPr marL="671513" indent="-671513">
              <a:lnSpc>
                <a:spcPct val="96000"/>
              </a:lnSpc>
              <a:buSzPct val="39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 b="1">
                <a:solidFill>
                  <a:srgbClr val="FFFFFF"/>
                </a:solidFill>
                <a:latin typeface="Optima Regular" pitchFamily="32" charset="0"/>
              </a:rPr>
              <a:t>Proton pump inhibitors </a:t>
            </a:r>
            <a:r>
              <a:rPr lang="en-US" sz="3200">
                <a:solidFill>
                  <a:srgbClr val="FFFFFF"/>
                </a:solidFill>
                <a:latin typeface="Optima Regular" pitchFamily="32" charset="0"/>
              </a:rPr>
              <a:t>(omeprazole)</a:t>
            </a:r>
          </a:p>
          <a:p>
            <a:pPr marL="671513" indent="-671513">
              <a:lnSpc>
                <a:spcPct val="96000"/>
              </a:lnSpc>
              <a:buSzPct val="39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 b="1">
                <a:solidFill>
                  <a:srgbClr val="FFFFFF"/>
                </a:solidFill>
                <a:latin typeface="Optima Regular" pitchFamily="32" charset="0"/>
              </a:rPr>
              <a:t>Surgery</a:t>
            </a:r>
            <a:r>
              <a:rPr lang="en-US" sz="3200">
                <a:solidFill>
                  <a:srgbClr val="FFFFFF"/>
                </a:solidFill>
                <a:latin typeface="Optima Regular" pitchFamily="32" charset="0"/>
              </a:rPr>
              <a:t> (is rarely necessary, it is performed if a stricture can't be dilated enough to allow solid food to pass)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3779838"/>
            <a:ext cx="3071812" cy="342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063" y="2351088"/>
            <a:ext cx="3286125" cy="489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205740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r>
              <a:rPr lang="en-US" sz="44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Bold" pitchFamily="32" charset="0"/>
              </a:rPr>
              <a:t>Lower Esophageal Ring</a:t>
            </a:r>
            <a:br>
              <a:rPr lang="en-US" sz="44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Bold" pitchFamily="32" charset="0"/>
              </a:rPr>
            </a:br>
            <a:r>
              <a:rPr lang="en-US" sz="44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Bold" pitchFamily="32" charset="0"/>
              </a:rPr>
              <a:t>(Schatzki's Ring)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20725" y="1812925"/>
            <a:ext cx="8455025" cy="489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 2- to 4‑mm mucosal stricture, probably congenital, causing a ring-like narrowing of the distal esophagus at squamocolumnar junction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6000"/>
              </a:lnSpc>
              <a:tabLst>
                <a:tab pos="457200" algn="l"/>
              </a:tabLst>
            </a:pPr>
            <a:r>
              <a:rPr lang="en-US" sz="3000" b="1">
                <a:solidFill>
                  <a:srgbClr val="7E0021"/>
                </a:solidFill>
                <a:latin typeface="Times New Roman Bold" pitchFamily="16" charset="0"/>
              </a:rPr>
              <a:t>-</a:t>
            </a:r>
            <a:r>
              <a:rPr lang="en-US" sz="3000" b="1" u="sng">
                <a:solidFill>
                  <a:srgbClr val="FF0000"/>
                </a:solidFill>
                <a:latin typeface="Times New Roman Bold" pitchFamily="16" charset="0"/>
              </a:rPr>
              <a:t>Dx:</a:t>
            </a:r>
            <a:r>
              <a:rPr lang="en-US" sz="3000" u="sng">
                <a:solidFill>
                  <a:srgbClr val="FF0000"/>
                </a:solidFill>
                <a:latin typeface="Times New Roman Bold" pitchFamily="16" charset="0"/>
              </a:rPr>
              <a:t>  </a:t>
            </a:r>
            <a:r>
              <a:rPr lang="en-US" sz="3000">
                <a:solidFill>
                  <a:srgbClr val="FFFFFF"/>
                </a:solidFill>
                <a:latin typeface="Times New Roman Bold" pitchFamily="16" charset="0"/>
              </a:rPr>
              <a:t>By barium swallow .</a:t>
            </a:r>
          </a:p>
          <a:p>
            <a:pPr>
              <a:lnSpc>
                <a:spcPct val="96000"/>
              </a:lnSpc>
              <a:tabLst>
                <a:tab pos="457200" algn="l"/>
              </a:tabLst>
            </a:pPr>
            <a:r>
              <a:rPr lang="en-US" sz="3000" b="1">
                <a:solidFill>
                  <a:srgbClr val="7E0021"/>
                </a:solidFill>
                <a:latin typeface="Times New Roman Bold" pitchFamily="16" charset="0"/>
              </a:rPr>
              <a:t>-</a:t>
            </a:r>
            <a:r>
              <a:rPr lang="en-US" sz="3000" b="1" u="sng">
                <a:solidFill>
                  <a:srgbClr val="FF0000"/>
                </a:solidFill>
                <a:latin typeface="Times New Roman Bold" pitchFamily="16" charset="0"/>
              </a:rPr>
              <a:t>Rx:</a:t>
            </a:r>
            <a:r>
              <a:rPr lang="en-US" sz="3000" u="sng">
                <a:solidFill>
                  <a:srgbClr val="FF0000"/>
                </a:solidFill>
                <a:latin typeface="Times New Roman Bold" pitchFamily="16" charset="0"/>
              </a:rPr>
              <a:t> </a:t>
            </a:r>
            <a:r>
              <a:rPr lang="en-US" sz="3000">
                <a:solidFill>
                  <a:srgbClr val="FFFFFF"/>
                </a:solidFill>
                <a:latin typeface="Times New Roman Bold" pitchFamily="16" charset="0"/>
              </a:rPr>
              <a:t>Instructing the patient to chew food thoroughly is usually the only treatment required in wider rings, but narrow-lumen rings require dilation by endoscopy. </a:t>
            </a:r>
          </a:p>
          <a:p>
            <a:pPr>
              <a:lnSpc>
                <a:spcPct val="96000"/>
              </a:lnSpc>
              <a:tabLst>
                <a:tab pos="457200" algn="l"/>
              </a:tabLst>
            </a:pPr>
            <a:r>
              <a:rPr lang="en-US" sz="3000">
                <a:solidFill>
                  <a:srgbClr val="7E0021"/>
                </a:solidFill>
                <a:latin typeface="Times New Roman Bold" pitchFamily="16" charset="0"/>
              </a:rPr>
              <a:t>-</a:t>
            </a:r>
            <a:r>
              <a:rPr lang="en-US" sz="3000">
                <a:solidFill>
                  <a:srgbClr val="FFFFFF"/>
                </a:solidFill>
                <a:latin typeface="Times New Roman Bold" pitchFamily="16" charset="0"/>
              </a:rPr>
              <a:t>Surgical resection is rarely required.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4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20725" y="1774825"/>
            <a:ext cx="8880475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 b="1">
                <a:solidFill>
                  <a:srgbClr val="FFFFFF"/>
                </a:solidFill>
                <a:latin typeface="Gill Sans Italic" pitchFamily="32" charset="0"/>
              </a:rPr>
              <a:t>An esophageal web</a:t>
            </a:r>
            <a:r>
              <a:rPr lang="en-US" sz="3200">
                <a:solidFill>
                  <a:srgbClr val="FFFFFF"/>
                </a:solidFill>
                <a:latin typeface="Gill Sans Italic" pitchFamily="32" charset="0"/>
              </a:rPr>
              <a:t> is a thin mucosal membrane that grows across the lumen. webs develop in patients with untreated severe iron-deficiency anemia and rarely in patient without anemia.</a:t>
            </a:r>
          </a:p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200">
              <a:solidFill>
                <a:srgbClr val="FFFFFF"/>
              </a:solidFill>
              <a:latin typeface="Gill Sans Italic" pitchFamily="32" charset="0"/>
            </a:endParaRPr>
          </a:p>
          <a:p>
            <a:pPr marL="671513" indent="-671513">
              <a:lnSpc>
                <a:spcPct val="96000"/>
              </a:lnSpc>
              <a:buClr>
                <a:srgbClr val="FFFFFF"/>
              </a:buClr>
              <a:buSzPct val="39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 b="1">
                <a:solidFill>
                  <a:srgbClr val="FF0000"/>
                </a:solidFill>
                <a:latin typeface="Gill Sans Italic" pitchFamily="32" charset="0"/>
              </a:rPr>
              <a:t>Dx: </a:t>
            </a:r>
            <a:r>
              <a:rPr lang="en-US" sz="3200">
                <a:solidFill>
                  <a:srgbClr val="FFFFFF"/>
                </a:solidFill>
                <a:latin typeface="Gill Sans Italic" pitchFamily="32" charset="0"/>
              </a:rPr>
              <a:t>By barium swallow.</a:t>
            </a:r>
          </a:p>
          <a:p>
            <a:pPr marL="671513" indent="-671513">
              <a:lnSpc>
                <a:spcPct val="96000"/>
              </a:lnSpc>
              <a:buClr>
                <a:srgbClr val="FFFFFF"/>
              </a:buClr>
              <a:buSzPct val="39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Gill Sans Italic" pitchFamily="32" charset="0"/>
              </a:rPr>
              <a:t>They can be easily ruptured during esophagoscopy.</a:t>
            </a:r>
          </a:p>
          <a:p>
            <a:pPr marL="671513" indent="-671513">
              <a:lnSpc>
                <a:spcPct val="96000"/>
              </a:lnSpc>
              <a:buClr>
                <a:srgbClr val="FFFFFF"/>
              </a:buClr>
              <a:buSzPct val="39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Gill Sans Italic" pitchFamily="32" charset="0"/>
              </a:rPr>
              <a:t>Webs resolve with treatment of the anemia.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6063" y="2208213"/>
            <a:ext cx="4000500" cy="349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1563" y="2422525"/>
            <a:ext cx="3357562" cy="335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68312" y="579437"/>
            <a:ext cx="9072563" cy="1343942"/>
          </a:xfrm>
        </p:spPr>
        <p:txBody>
          <a:bodyPr>
            <a:noAutofit/>
          </a:bodyPr>
          <a:lstStyle/>
          <a:p>
            <a:pPr defTabSz="457200" rtl="0" eaLnBrk="1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/>
            </a:pPr>
            <a:r>
              <a:rPr sz="4400" spc="0" smtClean="0">
                <a:ln>
                  <a:noFill/>
                </a:ln>
                <a:solidFill>
                  <a:srgbClr val="FF0000"/>
                </a:solidFill>
                <a:effectLst/>
                <a:latin typeface="Nadeem" pitchFamily="32" charset="0"/>
                <a:ea typeface="+mn-ea"/>
              </a:rPr>
              <a:t>Upper Esophageal Web</a:t>
            </a:r>
            <a:r>
              <a:rPr sz="3600" spc="0" smtClean="0">
                <a:ln>
                  <a:noFill/>
                </a:ln>
                <a:solidFill>
                  <a:srgbClr val="FF0000"/>
                </a:solidFill>
                <a:effectLst/>
                <a:latin typeface="Nadeem" pitchFamily="32" charset="0"/>
                <a:ea typeface="+mn-ea"/>
              </a:rPr>
              <a:t/>
            </a:r>
            <a:br>
              <a:rPr sz="3600" spc="0" smtClean="0">
                <a:ln>
                  <a:noFill/>
                </a:ln>
                <a:solidFill>
                  <a:srgbClr val="FF0000"/>
                </a:solidFill>
                <a:effectLst/>
                <a:latin typeface="Nadeem" pitchFamily="32" charset="0"/>
                <a:ea typeface="+mn-ea"/>
              </a:rPr>
            </a:br>
            <a:r>
              <a:rPr sz="3200" b="1" spc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+mn-ea"/>
              </a:rPr>
              <a:t>Plummer-Vinson Syndrome</a:t>
            </a:r>
            <a:r>
              <a:rPr sz="3600" b="1" spc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+mn-ea"/>
              </a:rPr>
              <a:t/>
            </a:r>
            <a:br>
              <a:rPr sz="3600" b="1" spc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+mn-ea"/>
              </a:rPr>
            </a:br>
            <a:endParaRPr lang="ar-SA" sz="3600">
              <a:cs typeface="+mj-cs"/>
            </a:endParaRPr>
          </a:p>
        </p:txBody>
      </p:sp>
      <p:sp>
        <p:nvSpPr>
          <p:cNvPr id="25606" name="عنصر نائب للمحتوى 6"/>
          <p:cNvSpPr>
            <a:spLocks noGrp="1"/>
          </p:cNvSpPr>
          <p:nvPr>
            <p:ph idx="1"/>
          </p:nvPr>
        </p:nvSpPr>
        <p:spPr>
          <a:xfrm>
            <a:off x="503238" y="1679575"/>
            <a:ext cx="9074150" cy="5040313"/>
          </a:xfrm>
        </p:spPr>
        <p:txBody>
          <a:bodyPr/>
          <a:lstStyle/>
          <a:p>
            <a:pPr eaLnBrk="1" hangingPunct="1"/>
            <a:endParaRPr lang="ar-SA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54112" y="2255837"/>
            <a:ext cx="7608888" cy="302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Light" pitchFamily="32" charset="0"/>
              </a:rPr>
              <a:t>Benign tumors of the esophagus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62547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15560" rIns="0" bIns="0" anchor="ctr"/>
          <a:lstStyle/>
          <a:p>
            <a:pPr algn="ctr">
              <a:lnSpc>
                <a:spcPct val="8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>
                <a:solidFill>
                  <a:srgbClr val="23B8DC"/>
                </a:solidFill>
                <a:latin typeface="American Typewriter Light" pitchFamily="32" charset="0"/>
              </a:rPr>
              <a:t>Benign Tumors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9712" y="1600200"/>
            <a:ext cx="92202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6120" rIns="0" bIns="0"/>
          <a:lstStyle/>
          <a:p>
            <a:pPr marL="663575" indent="-663575">
              <a:lnSpc>
                <a:spcPct val="96000"/>
              </a:lnSpc>
              <a:spcAft>
                <a:spcPts val="1425"/>
              </a:spcAft>
              <a:buFont typeface="Times New Roman" pitchFamily="16" charset="0"/>
              <a:buNone/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endParaRPr lang="en-US" sz="2600" dirty="0">
              <a:solidFill>
                <a:srgbClr val="FFFFFF"/>
              </a:solidFill>
              <a:latin typeface="TimesNewRomanPSMT" pitchFamily="16" charset="0"/>
            </a:endParaRPr>
          </a:p>
          <a:p>
            <a:pPr marL="663575" indent="-663575">
              <a:lnSpc>
                <a:spcPct val="96000"/>
              </a:lnSpc>
              <a:spcAft>
                <a:spcPts val="1425"/>
              </a:spcAft>
              <a:buSzPct val="40000"/>
              <a:buFont typeface="Times New Roman" pitchFamily="16" charset="0"/>
              <a:buBlip>
                <a:blip r:embed="rId3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latin typeface="TimesNewRomanPSMT" pitchFamily="16" charset="0"/>
              </a:rPr>
              <a:t>They are rare. (&lt; 1%)</a:t>
            </a:r>
          </a:p>
          <a:p>
            <a:pPr marL="663575" indent="-663575">
              <a:lnSpc>
                <a:spcPct val="96000"/>
              </a:lnSpc>
              <a:spcAft>
                <a:spcPts val="1425"/>
              </a:spcAft>
              <a:buSzPct val="40000"/>
              <a:buFont typeface="Times New Roman" pitchFamily="16" charset="0"/>
              <a:buBlip>
                <a:blip r:embed="rId3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latin typeface="TimesNewRomanPSMT" pitchFamily="16" charset="0"/>
              </a:rPr>
              <a:t>May arise from any layer at any level</a:t>
            </a:r>
          </a:p>
          <a:p>
            <a:pPr marL="663575" indent="-663575">
              <a:lnSpc>
                <a:spcPct val="96000"/>
              </a:lnSpc>
              <a:spcAft>
                <a:spcPts val="1425"/>
              </a:spcAft>
              <a:buSzPct val="40000"/>
              <a:buFont typeface="Times New Roman" pitchFamily="16" charset="0"/>
              <a:buBlip>
                <a:blip r:embed="rId3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latin typeface="TimesNewRomanPSMT" pitchFamily="16" charset="0"/>
              </a:rPr>
              <a:t>classification:</a:t>
            </a:r>
          </a:p>
          <a:p>
            <a:pPr marL="1463675" lvl="1" indent="-549275">
              <a:lnSpc>
                <a:spcPct val="96000"/>
              </a:lnSpc>
              <a:spcAft>
                <a:spcPts val="1138"/>
              </a:spcAft>
              <a:buSzPct val="28000"/>
              <a:buFont typeface="Times New Roman" pitchFamily="16" charset="0"/>
              <a:buBlip>
                <a:blip r:embed="rId4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NewRomanPSMT" pitchFamily="16" charset="0"/>
              </a:rPr>
              <a:t>Mucosal tumors:</a:t>
            </a:r>
            <a:r>
              <a:rPr lang="en-US" sz="2600" dirty="0">
                <a:solidFill>
                  <a:srgbClr val="FFFFFF"/>
                </a:solidFill>
                <a:latin typeface="TimesNewRomanPSMT" pitchFamily="16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NewRomanPSMT" pitchFamily="16" charset="0"/>
              </a:rPr>
              <a:t>fibrovascular</a:t>
            </a:r>
            <a:r>
              <a:rPr lang="en-US" sz="2600" dirty="0" smtClean="0">
                <a:solidFill>
                  <a:srgbClr val="FFFFFF"/>
                </a:solidFill>
                <a:latin typeface="TimesNewRomanPSMT" pitchFamily="16" charset="0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TimesNewRomanPSMT" pitchFamily="16" charset="0"/>
              </a:rPr>
              <a:t>polyps, </a:t>
            </a:r>
            <a:r>
              <a:rPr lang="en-US" sz="2600" dirty="0" err="1" smtClean="0">
                <a:solidFill>
                  <a:srgbClr val="FFFFFF"/>
                </a:solidFill>
                <a:latin typeface="TimesNewRomanPSMT" pitchFamily="16" charset="0"/>
              </a:rPr>
              <a:t>papillomas</a:t>
            </a:r>
            <a:endParaRPr lang="en-US" sz="2600" dirty="0">
              <a:solidFill>
                <a:srgbClr val="FFFFFF"/>
              </a:solidFill>
              <a:latin typeface="TimesNewRomanPSMT" pitchFamily="16" charset="0"/>
            </a:endParaRPr>
          </a:p>
          <a:p>
            <a:pPr marL="1463675" lvl="1" indent="-549275">
              <a:lnSpc>
                <a:spcPct val="96000"/>
              </a:lnSpc>
              <a:spcAft>
                <a:spcPts val="1138"/>
              </a:spcAft>
              <a:buSzPct val="28000"/>
              <a:buFont typeface="Times New Roman" pitchFamily="16" charset="0"/>
              <a:buBlip>
                <a:blip r:embed="rId4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b="1" dirty="0" err="1" smtClean="0">
                <a:solidFill>
                  <a:srgbClr val="FFFFFF"/>
                </a:solidFill>
                <a:latin typeface="TimesNewRomanPSMT" pitchFamily="16" charset="0"/>
              </a:rPr>
              <a:t>Submucosa</a:t>
            </a:r>
            <a:r>
              <a:rPr lang="en-US" sz="2600" b="1" dirty="0" smtClean="0">
                <a:solidFill>
                  <a:srgbClr val="FFFFFF"/>
                </a:solidFill>
                <a:latin typeface="TimesNewRomanPSMT" pitchFamily="16" charset="0"/>
              </a:rPr>
              <a:t>: adenoma</a:t>
            </a:r>
          </a:p>
          <a:p>
            <a:pPr marL="1463675" lvl="1" indent="-549275">
              <a:lnSpc>
                <a:spcPct val="96000"/>
              </a:lnSpc>
              <a:spcAft>
                <a:spcPts val="1138"/>
              </a:spcAft>
              <a:buSzPct val="28000"/>
              <a:buFont typeface="Times New Roman" pitchFamily="16" charset="0"/>
              <a:buBlip>
                <a:blip r:embed="rId4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b="1" dirty="0" err="1" smtClean="0">
                <a:solidFill>
                  <a:srgbClr val="FFFFFF"/>
                </a:solidFill>
                <a:latin typeface="TimesNewRomanPSMT" pitchFamily="16" charset="0"/>
              </a:rPr>
              <a:t>Muscularis</a:t>
            </a:r>
            <a:r>
              <a:rPr lang="en-US" sz="2600" b="1" dirty="0" smtClean="0">
                <a:solidFill>
                  <a:srgbClr val="FFFFFF"/>
                </a:solidFill>
                <a:latin typeface="TimesNewRomanPSMT" pitchFamily="16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NewRomanPSMT" pitchFamily="16" charset="0"/>
              </a:rPr>
              <a:t>propria</a:t>
            </a:r>
            <a:r>
              <a:rPr lang="en-US" sz="2600" b="1" dirty="0" smtClean="0">
                <a:solidFill>
                  <a:srgbClr val="FFFFFF"/>
                </a:solidFill>
                <a:latin typeface="TimesNewRomanPSMT" pitchFamily="16" charset="0"/>
              </a:rPr>
              <a:t>: </a:t>
            </a:r>
            <a:r>
              <a:rPr lang="en-US" sz="2600" b="1" dirty="0" err="1" smtClean="0">
                <a:solidFill>
                  <a:srgbClr val="FFFFFF"/>
                </a:solidFill>
                <a:latin typeface="TimesNewRomanPSMT" pitchFamily="16" charset="0"/>
              </a:rPr>
              <a:t>rhabdomyoma</a:t>
            </a:r>
            <a:endParaRPr lang="en-US" sz="2600" b="1" dirty="0" smtClean="0">
              <a:solidFill>
                <a:srgbClr val="FFFFFF"/>
              </a:solidFill>
              <a:latin typeface="TimesNewRomanPSMT" pitchFamily="16" charset="0"/>
            </a:endParaRPr>
          </a:p>
          <a:p>
            <a:pPr marL="1463675" lvl="1" indent="-549275">
              <a:lnSpc>
                <a:spcPct val="96000"/>
              </a:lnSpc>
              <a:spcAft>
                <a:spcPts val="1138"/>
              </a:spcAft>
              <a:buSzPct val="28000"/>
              <a:buFont typeface="Times New Roman" pitchFamily="16" charset="0"/>
              <a:buBlip>
                <a:blip r:embed="rId4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b="1" dirty="0" smtClean="0">
                <a:solidFill>
                  <a:srgbClr val="FFFFFF"/>
                </a:solidFill>
                <a:latin typeface="TimesNewRomanPSMT" pitchFamily="16" charset="0"/>
              </a:rPr>
              <a:t>Adventitia: </a:t>
            </a:r>
            <a:r>
              <a:rPr lang="en-US" sz="2600" b="1" dirty="0" err="1" smtClean="0">
                <a:solidFill>
                  <a:srgbClr val="FFFFFF"/>
                </a:solidFill>
                <a:latin typeface="TimesNewRomanPSMT" pitchFamily="16" charset="0"/>
              </a:rPr>
              <a:t>fibroma</a:t>
            </a:r>
            <a:endParaRPr lang="en-US" sz="2600" b="1" dirty="0" smtClean="0">
              <a:solidFill>
                <a:srgbClr val="FFFFFF"/>
              </a:solidFill>
              <a:latin typeface="TimesNewRomanPSMT" pitchFamily="16" charset="0"/>
            </a:endParaRPr>
          </a:p>
          <a:p>
            <a:pPr marL="1463675" lvl="1" indent="-549275">
              <a:lnSpc>
                <a:spcPct val="96000"/>
              </a:lnSpc>
              <a:spcAft>
                <a:spcPts val="1138"/>
              </a:spcAft>
              <a:buSzPct val="28000"/>
              <a:buFont typeface="Times New Roman" pitchFamily="16" charset="0"/>
              <a:buBlip>
                <a:blip r:embed="rId4"/>
              </a:buBlip>
              <a:tabLst>
                <a:tab pos="665163" algn="l"/>
                <a:tab pos="1122363" algn="l"/>
                <a:tab pos="1579563" algn="l"/>
                <a:tab pos="2036763" algn="l"/>
                <a:tab pos="2493963" algn="l"/>
                <a:tab pos="2951163" algn="l"/>
                <a:tab pos="3408363" algn="l"/>
                <a:tab pos="3865563" algn="l"/>
                <a:tab pos="4322763" algn="l"/>
                <a:tab pos="4779963" algn="l"/>
                <a:tab pos="5237163" algn="l"/>
                <a:tab pos="5694363" algn="l"/>
                <a:tab pos="6151563" algn="l"/>
                <a:tab pos="6608763" algn="l"/>
                <a:tab pos="7065963" algn="l"/>
                <a:tab pos="7523163" algn="l"/>
                <a:tab pos="7980363" algn="l"/>
                <a:tab pos="8437563" algn="l"/>
                <a:tab pos="8894763" algn="l"/>
                <a:tab pos="9351963" algn="l"/>
                <a:tab pos="9809163" algn="l"/>
              </a:tabLst>
              <a:defRPr/>
            </a:pPr>
            <a:r>
              <a:rPr lang="en-US" sz="2600" b="1" dirty="0" smtClean="0">
                <a:solidFill>
                  <a:srgbClr val="FFFFFF"/>
                </a:solidFill>
                <a:latin typeface="TimesNewRomanPSMT" pitchFamily="16" charset="0"/>
              </a:rPr>
              <a:t>Intramural :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NewRomanPSMT" pitchFamily="16" charset="0"/>
              </a:rPr>
              <a:t> </a:t>
            </a:r>
            <a:r>
              <a:rPr lang="en-US" sz="2600" u="sng" dirty="0" err="1" smtClean="0">
                <a:solidFill>
                  <a:srgbClr val="FFFFFF"/>
                </a:solidFill>
                <a:latin typeface="TimesNewRomanPSMT" pitchFamily="16" charset="0"/>
              </a:rPr>
              <a:t>leiomyomas</a:t>
            </a:r>
            <a:r>
              <a:rPr lang="en-US" sz="2600" dirty="0" smtClean="0">
                <a:solidFill>
                  <a:srgbClr val="FFFFFF"/>
                </a:solidFill>
                <a:latin typeface="TimesNewRomanPSMT" pitchFamily="16" charset="0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TimesNewRomanPSMT" pitchFamily="16" charset="0"/>
              </a:rPr>
              <a:t>(the most </a:t>
            </a:r>
            <a:r>
              <a:rPr lang="en-US" sz="2600" dirty="0" smtClean="0">
                <a:solidFill>
                  <a:srgbClr val="FFFFFF"/>
                </a:solidFill>
                <a:latin typeface="TimesNewRomanPSMT" pitchFamily="16" charset="0"/>
              </a:rPr>
              <a:t>common), cysts</a:t>
            </a:r>
            <a:r>
              <a:rPr lang="en-US" sz="2600" dirty="0">
                <a:solidFill>
                  <a:srgbClr val="FFFFFF"/>
                </a:solidFill>
                <a:latin typeface="TimesNewRomanPSMT" pitchFamily="16" charset="0"/>
              </a:rPr>
              <a:t>. </a:t>
            </a: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228600" y="228600"/>
            <a:ext cx="9601200" cy="1828800"/>
          </a:xfrm>
          <a:prstGeom prst="roundRect">
            <a:avLst>
              <a:gd name="adj" fmla="val 139"/>
            </a:avLst>
          </a:prstGeom>
          <a:solidFill>
            <a:srgbClr val="FFFF99">
              <a:alpha val="3922"/>
            </a:srgbClr>
          </a:solidFill>
          <a:ln w="18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2057400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5400">
                <a:solidFill>
                  <a:srgbClr val="FFFFFF"/>
                </a:solidFill>
                <a:latin typeface="Gill Sans Light" pitchFamily="32" charset="0"/>
              </a:rPr>
              <a:t>Leiomyoma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96912" y="2092325"/>
            <a:ext cx="8534400" cy="4735512"/>
          </a:xfrm>
          <a:prstGeom prst="rect">
            <a:avLst/>
          </a:prstGeom>
          <a:noFill/>
          <a:ln w="9360">
            <a:noFill/>
            <a:prstDash val="sysDot"/>
            <a:round/>
            <a:headEnd/>
            <a:tailEnd/>
          </a:ln>
        </p:spPr>
        <p:txBody>
          <a:bodyPr lIns="0" tIns="16200" rIns="0" bIns="0"/>
          <a:lstStyle/>
          <a:p>
            <a:pPr>
              <a:lnSpc>
                <a:spcPts val="1800"/>
              </a:lnSpc>
              <a:spcAft>
                <a:spcPts val="15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 dirty="0">
              <a:solidFill>
                <a:srgbClr val="FFFFFF"/>
              </a:solidFill>
              <a:latin typeface="ArialMT" pitchFamily="32" charset="0"/>
            </a:endParaRPr>
          </a:p>
          <a:p>
            <a:pPr marL="422275" lvl="1" indent="-212725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30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 pitchFamily="32" charset="0"/>
              </a:rPr>
              <a:t>Nearly two thirds of benign esophageal tumors are </a:t>
            </a:r>
            <a:r>
              <a:rPr lang="en-US" sz="2800" dirty="0" err="1">
                <a:solidFill>
                  <a:srgbClr val="FFFFFF"/>
                </a:solidFill>
                <a:latin typeface="Gill Sans" pitchFamily="32" charset="0"/>
              </a:rPr>
              <a:t>leiomyomas</a:t>
            </a:r>
            <a:endParaRPr lang="en-US" sz="2800" dirty="0">
              <a:solidFill>
                <a:srgbClr val="FFFFFF"/>
              </a:solidFill>
              <a:latin typeface="Gill Sans" pitchFamily="32" charset="0"/>
            </a:endParaRPr>
          </a:p>
          <a:p>
            <a:pPr marL="422275" lvl="1" indent="-212725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30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FFFFFF"/>
              </a:solidFill>
              <a:latin typeface="Gill Sans" pitchFamily="32" charset="0"/>
            </a:endParaRPr>
          </a:p>
          <a:p>
            <a:pPr marL="422275" lvl="1" indent="-212725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30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 pitchFamily="32" charset="0"/>
              </a:rPr>
              <a:t>They usually arise as intramural growths, most commonly along the distal two thirds of the esophagus</a:t>
            </a:r>
          </a:p>
          <a:p>
            <a:pPr marL="422275" lvl="1" indent="-212725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30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FFFFFF"/>
              </a:solidFill>
              <a:latin typeface="Gill Sans" pitchFamily="32" charset="0"/>
            </a:endParaRPr>
          </a:p>
          <a:p>
            <a:pPr marL="422275" lvl="1" indent="-212725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30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 pitchFamily="32" charset="0"/>
              </a:rPr>
              <a:t>Typically occur in individuals aged 20-50 years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85800" y="793750"/>
            <a:ext cx="8682038" cy="1624013"/>
          </a:xfrm>
          <a:prstGeom prst="rect">
            <a:avLst/>
          </a:prstGeom>
          <a:noFill/>
          <a:ln w="9360">
            <a:noFill/>
            <a:prstDash val="sysDot"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chemeClr val="accent3"/>
                </a:solidFill>
                <a:latin typeface="Gill Sans Light" pitchFamily="32" charset="0"/>
              </a:rPr>
              <a:t>Symptoms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5438" y="1825625"/>
            <a:ext cx="8453437" cy="537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1" u="sng" dirty="0">
              <a:solidFill>
                <a:srgbClr val="FFFFFF"/>
              </a:solidFill>
              <a:latin typeface="TimesNewRomanPSMT" pitchFamily="16" charset="0"/>
            </a:endParaRPr>
          </a:p>
          <a:p>
            <a:pPr algn="ctr">
              <a:lnSpc>
                <a:spcPct val="96000"/>
              </a:lnSpc>
              <a:spcAft>
                <a:spcPts val="85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FFFFFF"/>
              </a:solidFill>
              <a:latin typeface="ArialMT" pitchFamily="32" charset="0"/>
            </a:endParaRPr>
          </a:p>
          <a:p>
            <a:pPr marL="1468438" lvl="1" indent="-554038">
              <a:lnSpc>
                <a:spcPct val="96000"/>
              </a:lnSpc>
              <a:spcAft>
                <a:spcPts val="1138"/>
              </a:spcAft>
              <a:buSzPct val="26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Mostly are asymptomatic when they are smaller than 5 cm in diameter.</a:t>
            </a:r>
          </a:p>
          <a:p>
            <a:pPr marL="1468438" lvl="1" indent="-554038">
              <a:lnSpc>
                <a:spcPct val="96000"/>
              </a:lnSpc>
              <a:spcAft>
                <a:spcPts val="1138"/>
              </a:spcAft>
              <a:buSzPct val="26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FFFFFF"/>
              </a:solidFill>
              <a:latin typeface="Gill Sans Light" pitchFamily="32" charset="0"/>
            </a:endParaRPr>
          </a:p>
          <a:p>
            <a:pPr marL="1468438" lvl="1" indent="-554038">
              <a:lnSpc>
                <a:spcPct val="96000"/>
              </a:lnSpc>
              <a:spcAft>
                <a:spcPts val="1138"/>
              </a:spcAft>
              <a:buSzPct val="26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Large tumors can cause </a:t>
            </a: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dysphagia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, vague </a:t>
            </a: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retrosternal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discomfort, chest pain, and regurgitation.</a:t>
            </a:r>
          </a:p>
          <a:p>
            <a:pPr algn="ctr">
              <a:lnSpc>
                <a:spcPct val="96000"/>
              </a:lnSpc>
              <a:spcAft>
                <a:spcPts val="85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666666"/>
              </a:solidFill>
              <a:latin typeface="TimesNewRomanPSMT" pitchFamily="16" charset="0"/>
            </a:endParaRPr>
          </a:p>
          <a:p>
            <a:pPr algn="ctr">
              <a:lnSpc>
                <a:spcPct val="96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666666"/>
                </a:solidFill>
                <a:latin typeface="TimesNewRomanPSMT" pitchFamily="16" charset="0"/>
              </a:rPr>
              <a:t> </a:t>
            </a:r>
          </a:p>
          <a:p>
            <a:pPr algn="ctr">
              <a:lnSpc>
                <a:spcPct val="96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300" b="1" dirty="0">
              <a:solidFill>
                <a:srgbClr val="666666"/>
              </a:solidFill>
              <a:latin typeface="TimesNewRomanPSMT" pitchFamily="16" charset="0"/>
            </a:endParaRPr>
          </a:p>
          <a:p>
            <a:pPr algn="ctr">
              <a:lnSpc>
                <a:spcPct val="96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300" b="1" dirty="0">
              <a:solidFill>
                <a:srgbClr val="666666"/>
              </a:solidFill>
              <a:latin typeface="TimesNewRomanPSMT" pitchFamily="1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Barium swallow </a:t>
            </a:r>
          </a:p>
          <a:p>
            <a:r>
              <a:rPr lang="en-US" dirty="0" smtClean="0"/>
              <a:t>Endoscopy</a:t>
            </a:r>
          </a:p>
          <a:p>
            <a:r>
              <a:rPr lang="en-US" dirty="0" smtClean="0"/>
              <a:t>Biopsy ( to exclude malignant lesions)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Endoscopic Ultrasound is the gold standard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503238"/>
            <a:ext cx="7543800" cy="640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192" decel="100000" fill="hold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307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307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307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20725" y="346075"/>
            <a:ext cx="84550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25513" y="0"/>
            <a:ext cx="9155112" cy="7559675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6000"/>
              </a:lnSpc>
              <a:buSzPct val="28000"/>
              <a:buFont typeface="Times New Roman" pitchFamily="16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Definition  </a:t>
            </a:r>
          </a:p>
          <a:p>
            <a:pPr>
              <a:lnSpc>
                <a:spcPct val="96000"/>
              </a:lnSpc>
              <a:buSzPct val="28000"/>
              <a:buFont typeface="Times New Roman" pitchFamily="16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Approach </a:t>
            </a:r>
          </a:p>
          <a:p>
            <a:pPr>
              <a:lnSpc>
                <a:spcPct val="96000"/>
              </a:lnSpc>
              <a:buSzPct val="28000"/>
              <a:buFont typeface="Times New Roman" pitchFamily="16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Etiology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Big Caslon Medium" pitchFamily="32" charset="0"/>
            </a:endParaRPr>
          </a:p>
          <a:p>
            <a:pPr>
              <a:lnSpc>
                <a:spcPct val="96000"/>
              </a:lnSpc>
              <a:buSzPct val="28000"/>
              <a:buFont typeface="Times New Roman" pitchFamily="16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Achalasia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 </a:t>
            </a:r>
          </a:p>
          <a:p>
            <a:pPr>
              <a:lnSpc>
                <a:spcPct val="96000"/>
              </a:lnSpc>
              <a:buSzPct val="28000"/>
              <a:buFont typeface="Times New Roman" pitchFamily="16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Esophageal 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strictures </a:t>
            </a:r>
          </a:p>
          <a:p>
            <a:pPr>
              <a:lnSpc>
                <a:spcPct val="96000"/>
              </a:lnSpc>
              <a:buSzPct val="28000"/>
              <a:buFont typeface="Times New Roman" pitchFamily="16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Esophageal 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rings and webs</a:t>
            </a:r>
          </a:p>
          <a:p>
            <a:pPr>
              <a:lnSpc>
                <a:spcPct val="96000"/>
              </a:lnSpc>
              <a:buSzPct val="28000"/>
              <a:buFont typeface="Times New Roman" pitchFamily="16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ig Caslon Medium" pitchFamily="32" charset="0"/>
              </a:rPr>
              <a:t>Tumors </a:t>
            </a:r>
            <a:r>
              <a:rPr lang="en-US" sz="4400" dirty="0" smtClean="0">
                <a:solidFill>
                  <a:srgbClr val="FFFFFF"/>
                </a:solidFill>
                <a:latin typeface="Big Caslon Medium" pitchFamily="32" charset="0"/>
              </a:rPr>
              <a:t> </a:t>
            </a:r>
            <a:endParaRPr lang="en-US" sz="4400" dirty="0">
              <a:solidFill>
                <a:srgbClr val="FFFFFF"/>
              </a:solidFill>
              <a:latin typeface="Big Caslon Medium" pitchFamily="32" charset="0"/>
            </a:endParaRPr>
          </a:p>
          <a:p>
            <a:pPr algn="ctr">
              <a:lnSpc>
                <a:spcPct val="96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 dirty="0">
              <a:solidFill>
                <a:srgbClr val="FFFFFF"/>
              </a:solidFill>
              <a:latin typeface="Big Caslon Medium" pitchFamily="3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-1" y="-22225"/>
            <a:ext cx="10152063" cy="1668462"/>
          </a:xfrm>
          <a:prstGeom prst="rect">
            <a:avLst/>
          </a:prstGeom>
          <a:solidFill>
            <a:srgbClr val="333366">
              <a:alpha val="20000"/>
            </a:srgbClr>
          </a:solidFill>
          <a:ln w="9360">
            <a:noFill/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/>
            </a:pPr>
            <a:r>
              <a:rPr lang="en-US" sz="2800" b="1" dirty="0">
                <a:solidFill>
                  <a:srgbClr val="AECF00"/>
                </a:solidFill>
                <a:latin typeface="Krungthep" pitchFamily="32" charset="0"/>
              </a:rPr>
              <a:t/>
            </a:r>
            <a:br>
              <a:rPr lang="en-US" sz="2800" b="1" dirty="0">
                <a:solidFill>
                  <a:srgbClr val="AECF00"/>
                </a:solidFill>
                <a:latin typeface="Krungthep" pitchFamily="32" charset="0"/>
              </a:rPr>
            </a:br>
            <a:r>
              <a:rPr lang="en-US" sz="60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pitchFamily="32" charset="0"/>
              </a:rPr>
              <a:t>Treatment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15912" y="1189037"/>
            <a:ext cx="9296400" cy="570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200" rIns="0" bIns="0"/>
          <a:lstStyle/>
          <a:p>
            <a:pPr>
              <a:lnSpc>
                <a:spcPts val="1800"/>
              </a:lnSpc>
              <a:spcAft>
                <a:spcPts val="10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1" dirty="0">
              <a:solidFill>
                <a:srgbClr val="072950"/>
              </a:solidFill>
              <a:latin typeface="Krungthep" pitchFamily="32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1" dirty="0">
              <a:solidFill>
                <a:srgbClr val="072950"/>
              </a:solidFill>
              <a:latin typeface="Gill Sans Light" pitchFamily="32" charset="0"/>
            </a:endParaRPr>
          </a:p>
          <a:p>
            <a:pPr marL="1162050" lvl="1" indent="-487363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47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Surgical </a:t>
            </a:r>
            <a:r>
              <a:rPr lang="en-US" sz="2800" u="sng" dirty="0">
                <a:solidFill>
                  <a:srgbClr val="FFFFFF"/>
                </a:solidFill>
                <a:latin typeface="Gill Sans Light" pitchFamily="32" charset="0"/>
              </a:rPr>
              <a:t>excision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is recommended for symptomatic </a:t>
            </a: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leiomyomas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and those greater than 5 cm. </a:t>
            </a:r>
          </a:p>
          <a:p>
            <a:pPr marL="1162050" lvl="1" indent="-487363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47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Asymptomatic or smaller lesions should be followed periodically with barium swallow.</a:t>
            </a:r>
          </a:p>
          <a:p>
            <a:pPr marL="1162050" lvl="1" indent="-487363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47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FFFFFF"/>
              </a:solidFill>
              <a:latin typeface="Gill Sans Light" pitchFamily="32" charset="0"/>
            </a:endParaRPr>
          </a:p>
          <a:p>
            <a:pPr marL="1162050" lvl="1" indent="-487363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47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Enucleation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is the treatment of choice. It can be done by a </a:t>
            </a: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thoracotomy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or </a:t>
            </a: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thoracoscope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.</a:t>
            </a:r>
          </a:p>
          <a:p>
            <a:pPr marL="1162050" lvl="1" indent="-487363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47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FFFFFF"/>
              </a:solidFill>
              <a:latin typeface="Gill Sans Light" pitchFamily="32" charset="0"/>
            </a:endParaRPr>
          </a:p>
          <a:p>
            <a:pPr marL="1162050" lvl="1" indent="-487363">
              <a:lnSpc>
                <a:spcPct val="96000"/>
              </a:lnSpc>
              <a:spcAft>
                <a:spcPts val="1138"/>
              </a:spcAft>
              <a:buClr>
                <a:srgbClr val="FFFFFF"/>
              </a:buClr>
              <a:buSzPct val="47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Segmental esophageal resection may be indicated for giant </a:t>
            </a: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leiomyomas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 of the </a:t>
            </a:r>
            <a:r>
              <a:rPr lang="en-US" sz="2800" dirty="0" err="1">
                <a:solidFill>
                  <a:srgbClr val="FFFFFF"/>
                </a:solidFill>
                <a:latin typeface="Gill Sans Light" pitchFamily="32" charset="0"/>
              </a:rPr>
              <a:t>cardia</a:t>
            </a:r>
            <a:r>
              <a:rPr lang="en-US" sz="2800" dirty="0">
                <a:solidFill>
                  <a:srgbClr val="FFFFFF"/>
                </a:solidFill>
                <a:latin typeface="Gill Sans Light" pitchFamily="32" charset="0"/>
              </a:rPr>
              <a:t>.</a:t>
            </a:r>
          </a:p>
          <a:p>
            <a:pPr>
              <a:lnSpc>
                <a:spcPts val="18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FFFFFF"/>
              </a:solidFill>
              <a:latin typeface="Gill Sans Light" pitchFamily="3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063"/>
            <a:ext cx="89154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7238" y="1600200"/>
            <a:ext cx="8455025" cy="41148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ill Sans Light" pitchFamily="32" charset="0"/>
              </a:rPr>
              <a:t>Malignant tumors</a:t>
            </a:r>
            <a:br>
              <a:rPr 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ill Sans Light" pitchFamily="32" charset="0"/>
              </a:rPr>
            </a:br>
            <a:r>
              <a:rPr 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ill Sans Light" pitchFamily="32" charset="0"/>
              </a:rPr>
              <a:t>of the esophagus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73113" y="1454150"/>
            <a:ext cx="86106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200" rIns="0" bIns="0"/>
          <a:lstStyle/>
          <a:p>
            <a:pPr marL="671513" indent="-671513">
              <a:lnSpc>
                <a:spcPct val="100000"/>
              </a:lnSpc>
              <a:spcAft>
                <a:spcPts val="15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endParaRPr lang="en-US" sz="2600" dirty="0">
              <a:solidFill>
                <a:srgbClr val="FFFFFF"/>
              </a:solidFill>
              <a:latin typeface="Gill Sans Light" pitchFamily="3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ill Sans Light" pitchFamily="32" charset="0"/>
              </a:rPr>
              <a:t>Malignant tumors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71513" indent="-671513">
              <a:lnSpc>
                <a:spcPct val="100000"/>
              </a:lnSpc>
              <a:spcAft>
                <a:spcPts val="15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r>
              <a:rPr lang="en-US" sz="3600" dirty="0" smtClean="0">
                <a:latin typeface="Gill Sans Light" pitchFamily="32" charset="0"/>
              </a:rPr>
              <a:t>More common </a:t>
            </a: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than benign tumors of the esophagus!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endParaRPr lang="en-US" sz="3600" u="sng" dirty="0" smtClean="0">
              <a:solidFill>
                <a:srgbClr val="FFFFFF"/>
              </a:solidFill>
              <a:latin typeface="Gill Sans Light" pitchFamily="32" charset="0"/>
            </a:endParaRP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r>
              <a:rPr lang="en-US" sz="3600" u="sng" dirty="0" smtClean="0">
                <a:solidFill>
                  <a:srgbClr val="FFFFFF"/>
                </a:solidFill>
                <a:latin typeface="Gill Sans Light" pitchFamily="32" charset="0"/>
              </a:rPr>
              <a:t>Two types:</a:t>
            </a: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 (comprise 95% of cases)</a:t>
            </a:r>
            <a:endParaRPr lang="en-US" sz="3600" u="sng" dirty="0" smtClean="0">
              <a:solidFill>
                <a:srgbClr val="FFFFFF"/>
              </a:solidFill>
              <a:latin typeface="Gill Sans Light" pitchFamily="32" charset="0"/>
            </a:endParaRP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r>
              <a:rPr lang="en-US" sz="3600" b="1" i="1" dirty="0" smtClean="0">
                <a:latin typeface="Gill Sans Light" pitchFamily="32" charset="0"/>
              </a:rPr>
              <a:t>S</a:t>
            </a:r>
            <a:r>
              <a:rPr lang="en-US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Light" pitchFamily="32" charset="0"/>
              </a:rPr>
              <a:t>CC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Light" pitchFamily="32" charset="0"/>
              </a:rPr>
              <a:t>,</a:t>
            </a: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 associated with smoking and alcohol. 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r>
              <a:rPr lang="en-US" sz="36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Light" pitchFamily="32" charset="0"/>
              </a:rPr>
              <a:t>Adenocarcinomas</a:t>
            </a:r>
            <a:r>
              <a:rPr lang="en-US" sz="3600" dirty="0" smtClean="0">
                <a:solidFill>
                  <a:srgbClr val="B80047"/>
                </a:solidFill>
                <a:latin typeface="Gill Sans Light" pitchFamily="32" charset="0"/>
              </a:rPr>
              <a:t> </a:t>
            </a:r>
            <a:r>
              <a:rPr lang="en-US" sz="3600" dirty="0" smtClean="0">
                <a:latin typeface="Gill Sans Light" pitchFamily="32" charset="0"/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GERD and Barrett's)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endParaRPr lang="en-US" sz="3600" dirty="0" smtClean="0">
              <a:solidFill>
                <a:srgbClr val="FFFFFF"/>
              </a:solidFill>
              <a:latin typeface="Gill Sans Light" pitchFamily="32" charset="0"/>
            </a:endParaRPr>
          </a:p>
          <a:p>
            <a:pPr marL="671513" indent="-671513">
              <a:lnSpc>
                <a:spcPct val="100000"/>
              </a:lnSpc>
              <a:spcAft>
                <a:spcPts val="15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The most common malignant tumor in the </a:t>
            </a:r>
            <a:r>
              <a:rPr lang="en-US" sz="3600" u="sng" dirty="0" smtClean="0">
                <a:solidFill>
                  <a:srgbClr val="FFFFFF"/>
                </a:solidFill>
                <a:latin typeface="Gill Sans Light" pitchFamily="32" charset="0"/>
              </a:rPr>
              <a:t>proximal</a:t>
            </a: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 two thirds of the esophagus is SCC. </a:t>
            </a:r>
          </a:p>
          <a:p>
            <a:pPr marL="671513" indent="-671513">
              <a:lnSpc>
                <a:spcPct val="100000"/>
              </a:lnSpc>
              <a:spcAft>
                <a:spcPts val="1500"/>
              </a:spcAft>
              <a:buSzPct val="48000"/>
              <a:buFont typeface="Times New Roman" pitchFamily="16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  <a:defRPr/>
            </a:pPr>
            <a:r>
              <a:rPr lang="en-US" sz="3600" dirty="0" err="1" smtClean="0">
                <a:solidFill>
                  <a:srgbClr val="FFFFFF"/>
                </a:solidFill>
                <a:latin typeface="Gill Sans Light" pitchFamily="32" charset="0"/>
              </a:rPr>
              <a:t>Adenocarcinoma</a:t>
            </a: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 is the most common in the </a:t>
            </a:r>
            <a:r>
              <a:rPr lang="en-US" sz="3600" u="sng" dirty="0" smtClean="0">
                <a:solidFill>
                  <a:srgbClr val="FFFFFF"/>
                </a:solidFill>
                <a:latin typeface="Gill Sans Light" pitchFamily="32" charset="0"/>
              </a:rPr>
              <a:t>distal</a:t>
            </a:r>
            <a:r>
              <a:rPr lang="en-US" sz="3600" dirty="0" smtClean="0">
                <a:solidFill>
                  <a:srgbClr val="FFFFFF"/>
                </a:solidFill>
                <a:latin typeface="Gill Sans Light" pitchFamily="32" charset="0"/>
              </a:rPr>
              <a:t> one third.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0" y="9525"/>
            <a:ext cx="10058400" cy="1811338"/>
          </a:xfrm>
          <a:prstGeom prst="rect">
            <a:avLst/>
          </a:prstGeom>
          <a:solidFill>
            <a:srgbClr val="000000">
              <a:alpha val="14902"/>
            </a:srgbClr>
          </a:solidFill>
          <a:ln w="18360">
            <a:noFill/>
            <a:prstDash val="sysDot"/>
            <a:round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5400" dirty="0">
                <a:solidFill>
                  <a:schemeClr val="accent3"/>
                </a:solidFill>
                <a:latin typeface="Gill Sans Light" pitchFamily="32" charset="0"/>
              </a:rPr>
              <a:t>Signs &amp; Symptoms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15938" y="1100138"/>
            <a:ext cx="93726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200" rIns="0" bIns="0"/>
          <a:lstStyle/>
          <a:p>
            <a:pPr marL="671513" indent="-671513">
              <a:lnSpc>
                <a:spcPct val="100000"/>
              </a:lnSpc>
              <a:spcAft>
                <a:spcPts val="1100"/>
              </a:spcAft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600" dirty="0">
              <a:solidFill>
                <a:srgbClr val="FFFFFF"/>
              </a:solidFill>
              <a:latin typeface="Gill Sans Light" pitchFamily="32" charset="0"/>
            </a:endParaRP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 dirty="0" err="1" smtClean="0">
                <a:solidFill>
                  <a:srgbClr val="FFFFFF"/>
                </a:solidFill>
                <a:latin typeface="Gill Sans Light" pitchFamily="32" charset="0"/>
              </a:rPr>
              <a:t>Dysphagia</a:t>
            </a:r>
            <a:r>
              <a:rPr lang="en-US" sz="2800" dirty="0" smtClean="0">
                <a:solidFill>
                  <a:srgbClr val="FFFFFF"/>
                </a:solidFill>
                <a:latin typeface="Gill Sans Light" pitchFamily="32" charset="0"/>
              </a:rPr>
              <a:t> ( most common)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 Light" pitchFamily="32" charset="0"/>
              </a:rPr>
              <a:t>Weight loss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 Light" pitchFamily="32" charset="0"/>
              </a:rPr>
              <a:t>Pain may be severe and worsened by swallowing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 Light" pitchFamily="32" charset="0"/>
              </a:rPr>
              <a:t>Nausea, vomiting and regurgitation of food.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 dirty="0" err="1" smtClean="0">
                <a:solidFill>
                  <a:srgbClr val="FFFFFF"/>
                </a:solidFill>
                <a:latin typeface="Gill Sans Light" pitchFamily="32" charset="0"/>
              </a:rPr>
              <a:t>Hematemesis</a:t>
            </a:r>
            <a:r>
              <a:rPr lang="en-US" sz="2800" dirty="0" smtClean="0">
                <a:solidFill>
                  <a:srgbClr val="FFFFFF"/>
                </a:solidFill>
                <a:latin typeface="Gill Sans Light" pitchFamily="32" charset="0"/>
              </a:rPr>
              <a:t>.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 Light" pitchFamily="32" charset="0"/>
              </a:rPr>
              <a:t>Fistula may develop between the esophagus and the trachea.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 Light" pitchFamily="32" charset="0"/>
              </a:rPr>
              <a:t>Metastatic symptoms:</a:t>
            </a:r>
          </a:p>
          <a:p>
            <a:pPr marL="2286000" lvl="2" indent="-455613">
              <a:lnSpc>
                <a:spcPct val="96000"/>
              </a:lnSpc>
              <a:spcAft>
                <a:spcPts val="850"/>
              </a:spcAft>
              <a:buSzPct val="47000"/>
              <a:buFont typeface="Times New Roman" pitchFamily="18" charset="0"/>
              <a:buBlip>
                <a:blip r:embed="rId4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Gill Sans Light" pitchFamily="32" charset="0"/>
              </a:rPr>
              <a:t>Liver metastasis: jaundice and </a:t>
            </a:r>
            <a:r>
              <a:rPr lang="en-US" sz="2400" dirty="0" err="1" smtClean="0">
                <a:solidFill>
                  <a:schemeClr val="tx1"/>
                </a:solidFill>
                <a:latin typeface="Gill Sans Light" pitchFamily="32" charset="0"/>
              </a:rPr>
              <a:t>ascites</a:t>
            </a:r>
            <a:endParaRPr lang="en-US" sz="2400" dirty="0" smtClean="0">
              <a:solidFill>
                <a:schemeClr val="tx1"/>
              </a:solidFill>
              <a:latin typeface="Gill Sans Light" pitchFamily="32" charset="0"/>
            </a:endParaRPr>
          </a:p>
          <a:p>
            <a:pPr marL="2286000" lvl="2" indent="-455613">
              <a:lnSpc>
                <a:spcPct val="96000"/>
              </a:lnSpc>
              <a:spcAft>
                <a:spcPts val="850"/>
              </a:spcAft>
              <a:buSzPct val="47000"/>
              <a:buFont typeface="Times New Roman" pitchFamily="18" charset="0"/>
              <a:buBlip>
                <a:blip r:embed="rId4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Gill Sans Light" pitchFamily="32" charset="0"/>
              </a:rPr>
              <a:t>Lung metastasis: SOB and pleural effusion</a:t>
            </a:r>
            <a:r>
              <a:rPr lang="en-US" sz="2400" dirty="0" smtClean="0">
                <a:solidFill>
                  <a:schemeClr val="tx1"/>
                </a:solidFill>
              </a:rPr>
              <a:t>.	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1798637"/>
          </a:xfrm>
          <a:prstGeom prst="rect">
            <a:avLst/>
          </a:prstGeom>
          <a:solidFill>
            <a:srgbClr val="000000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6000" dirty="0">
                <a:solidFill>
                  <a:schemeClr val="accent3"/>
                </a:solidFill>
                <a:latin typeface="Gill Sans Light" pitchFamily="32" charset="0"/>
              </a:rPr>
              <a:t>Risk Factors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54000" y="1731963"/>
            <a:ext cx="8491538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200" rIns="0" bIns="0"/>
          <a:lstStyle/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>
                <a:solidFill>
                  <a:schemeClr val="tx1"/>
                </a:solidFill>
                <a:latin typeface="Gill Sans Italic" pitchFamily="32" charset="0"/>
              </a:rPr>
              <a:t>Smoking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>
                <a:solidFill>
                  <a:schemeClr val="tx1"/>
                </a:solidFill>
                <a:latin typeface="Gill Sans Italic" pitchFamily="32" charset="0"/>
              </a:rPr>
              <a:t>Alcohol 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Gill Sans Italic" pitchFamily="32" charset="0"/>
              </a:rPr>
              <a:t>Plummer-Vinson </a:t>
            </a: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syndrome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GERD and </a:t>
            </a:r>
            <a:r>
              <a:rPr lang="en-US" sz="2400" dirty="0">
                <a:solidFill>
                  <a:schemeClr val="tx1"/>
                </a:solidFill>
                <a:latin typeface="Gill Sans Italic" pitchFamily="32" charset="0"/>
              </a:rPr>
              <a:t>Barrett's esophagus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Corrosive injury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Celiac disease (SCC)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>
                <a:solidFill>
                  <a:schemeClr val="tx1"/>
                </a:solidFill>
                <a:latin typeface="Gill Sans Italic" pitchFamily="32" charset="0"/>
              </a:rPr>
              <a:t>Obesity</a:t>
            </a: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Gill Sans Italic" pitchFamily="32" charset="0"/>
              </a:rPr>
              <a:t>adenocarcinoma</a:t>
            </a: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 4 folds!): ￪ </a:t>
            </a:r>
            <a:r>
              <a:rPr lang="en-US" sz="2400" dirty="0" err="1">
                <a:solidFill>
                  <a:srgbClr val="FFFFFF"/>
                </a:solidFill>
                <a:latin typeface="Gill Sans Italic" pitchFamily="32" charset="0"/>
              </a:rPr>
              <a:t>regurgitaion</a:t>
            </a:r>
            <a:endParaRPr lang="en-US" sz="2400" dirty="0">
              <a:solidFill>
                <a:srgbClr val="FFFFFF"/>
              </a:solidFill>
              <a:latin typeface="Gill Sans Italic" pitchFamily="32" charset="0"/>
            </a:endParaRP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Radiation therapy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SzPct val="30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Gill Sans Italic" pitchFamily="32" charset="0"/>
              </a:rPr>
              <a:t>Achalasia</a:t>
            </a:r>
            <a:r>
              <a:rPr lang="en-US" sz="2400" dirty="0">
                <a:solidFill>
                  <a:srgbClr val="FFFFFF"/>
                </a:solidFill>
                <a:latin typeface="Gill Sans Italic" pitchFamily="32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0" y="0"/>
            <a:ext cx="10058400" cy="1828800"/>
          </a:xfrm>
          <a:prstGeom prst="rect">
            <a:avLst/>
          </a:prstGeom>
          <a:solidFill>
            <a:srgbClr val="000080">
              <a:alpha val="14902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5400" dirty="0">
                <a:solidFill>
                  <a:srgbClr val="666699"/>
                </a:solidFill>
                <a:latin typeface="Gill Sans Light" pitchFamily="32" charset="0"/>
              </a:rPr>
              <a:t>Diagnosis </a:t>
            </a:r>
            <a:br>
              <a:rPr lang="en-US" sz="5400" dirty="0">
                <a:solidFill>
                  <a:srgbClr val="666699"/>
                </a:solidFill>
                <a:latin typeface="Gill Sans Light" pitchFamily="32" charset="0"/>
              </a:rPr>
            </a:br>
            <a:endParaRPr lang="en-US" sz="2800" dirty="0">
              <a:solidFill>
                <a:srgbClr val="7E0021"/>
              </a:solidFill>
              <a:latin typeface="Gill Sans Light" pitchFamily="32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20725" y="1768475"/>
            <a:ext cx="8456613" cy="507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200" rIns="0" bIns="0"/>
          <a:lstStyle/>
          <a:p>
            <a:pPr marL="671513" indent="-671513">
              <a:lnSpc>
                <a:spcPct val="96000"/>
              </a:lnSpc>
              <a:spcAft>
                <a:spcPts val="1425"/>
              </a:spcAft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Font typeface="Times New Roman" pitchFamily="18" charset="0"/>
              <a:buChar char="•"/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</a:rPr>
              <a:t>1-Barium swallow:</a:t>
            </a: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 marL="671513" indent="-671513">
              <a:lnSpc>
                <a:spcPct val="96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2" y="1189037"/>
            <a:ext cx="4722813" cy="637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77813" y="228600"/>
            <a:ext cx="9517062" cy="7086600"/>
          </a:xfrm>
          <a:prstGeom prst="rect">
            <a:avLst/>
          </a:prstGeom>
          <a:solidFill>
            <a:srgbClr val="00008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440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720138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200" rIns="0" bIns="0"/>
          <a:lstStyle/>
          <a:p>
            <a:pPr>
              <a:lnSpc>
                <a:spcPct val="9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FFFFFF"/>
                </a:solidFill>
                <a:latin typeface="Gill Sans Light" pitchFamily="32" charset="0"/>
              </a:rPr>
              <a:t>2-Esophagoscopy</a:t>
            </a:r>
            <a:r>
              <a:rPr lang="en-US" sz="3200" dirty="0" smtClean="0">
                <a:solidFill>
                  <a:srgbClr val="FFFFFF"/>
                </a:solidFill>
                <a:latin typeface="Gill Sans Light" pitchFamily="32" charset="0"/>
              </a:rPr>
              <a:t>: ( with multiple biopsies)</a:t>
            </a:r>
            <a:endParaRPr lang="en-US" sz="3200" dirty="0">
              <a:solidFill>
                <a:srgbClr val="FFFFFF"/>
              </a:solidFill>
              <a:latin typeface="Gill Sans Light" pitchFamily="32" charset="0"/>
            </a:endParaRPr>
          </a:p>
          <a:p>
            <a:pPr>
              <a:lnSpc>
                <a:spcPct val="9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 dirty="0">
              <a:solidFill>
                <a:srgbClr val="FFFFFF"/>
              </a:solidFill>
            </a:endParaRPr>
          </a:p>
          <a:p>
            <a:pPr>
              <a:lnSpc>
                <a:spcPct val="96000"/>
              </a:lnSpc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84236"/>
            <a:ext cx="5029200" cy="277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38862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657600"/>
            <a:ext cx="4435475" cy="372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7912" y="1493837"/>
            <a:ext cx="6553200" cy="606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1828800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US" sz="5400" dirty="0">
              <a:solidFill>
                <a:srgbClr val="AECF00"/>
              </a:solidFill>
              <a:latin typeface="Gill Sans Light" pitchFamily="32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30312" y="1998663"/>
            <a:ext cx="7772400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200" rIns="0" bIns="0"/>
          <a:lstStyle/>
          <a:p>
            <a:pPr marL="671513" indent="-671513">
              <a:lnSpc>
                <a:spcPct val="100000"/>
              </a:lnSpc>
              <a:spcAft>
                <a:spcPts val="600"/>
              </a:spcAft>
              <a:buSzPct val="28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3200" u="sng" dirty="0">
                <a:solidFill>
                  <a:srgbClr val="FFFFFF"/>
                </a:solidFill>
                <a:latin typeface="Gill Sans Light" pitchFamily="32" charset="0"/>
              </a:rPr>
              <a:t>CT</a:t>
            </a:r>
            <a:r>
              <a:rPr lang="en-US" sz="3200" dirty="0">
                <a:solidFill>
                  <a:srgbClr val="FFFFFF"/>
                </a:solidFill>
                <a:latin typeface="Gill Sans Light" pitchFamily="32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Gill Sans Light" pitchFamily="32" charset="0"/>
              </a:rPr>
              <a:t> chest</a:t>
            </a:r>
            <a:r>
              <a:rPr lang="en-US" sz="3200" dirty="0">
                <a:solidFill>
                  <a:srgbClr val="FFFFFF"/>
                </a:solidFill>
                <a:latin typeface="Gill Sans Light" pitchFamily="32" charset="0"/>
              </a:rPr>
              <a:t>, abdomen and pelvis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28000"/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endParaRPr lang="en-US" sz="3200" dirty="0">
              <a:solidFill>
                <a:srgbClr val="FFFFFF"/>
              </a:solidFill>
              <a:latin typeface="Gill Sans Light" pitchFamily="32" charset="0"/>
            </a:endParaRP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28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3200" dirty="0">
                <a:solidFill>
                  <a:srgbClr val="FFFFFF"/>
                </a:solidFill>
                <a:latin typeface="Gill Sans Light" pitchFamily="32" charset="0"/>
              </a:rPr>
              <a:t>Endoscopic ultrasound (EUS</a:t>
            </a:r>
            <a:r>
              <a:rPr lang="en-US" sz="3200" dirty="0" smtClean="0">
                <a:solidFill>
                  <a:srgbClr val="FFFFFF"/>
                </a:solidFill>
                <a:latin typeface="Gill Sans Light" pitchFamily="32" charset="0"/>
              </a:rPr>
              <a:t>) the best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28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endParaRPr lang="en-US" sz="3200" dirty="0" smtClean="0">
              <a:solidFill>
                <a:srgbClr val="FFFFFF"/>
              </a:solidFill>
              <a:latin typeface="Gill Sans Light" pitchFamily="32" charset="0"/>
            </a:endParaRP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28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Gill Sans Light" pitchFamily="32" charset="0"/>
              </a:rPr>
              <a:t>Bronchoscopy</a:t>
            </a:r>
            <a:r>
              <a:rPr lang="en-US" sz="3200" dirty="0" smtClean="0">
                <a:solidFill>
                  <a:srgbClr val="FFFFFF"/>
                </a:solidFill>
                <a:latin typeface="Gill Sans Light" pitchFamily="32" charset="0"/>
              </a:rPr>
              <a:t> ( fistula)</a:t>
            </a: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2800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endParaRPr lang="en-US" sz="3200" u="sng" dirty="0" smtClean="0">
              <a:solidFill>
                <a:srgbClr val="FFFFFF"/>
              </a:solidFill>
              <a:latin typeface="Gill Sans Light" pitchFamily="32" charset="0"/>
            </a:endParaRPr>
          </a:p>
          <a:p>
            <a:pPr marL="671513" indent="-671513">
              <a:lnSpc>
                <a:spcPct val="100000"/>
              </a:lnSpc>
              <a:spcAft>
                <a:spcPts val="600"/>
              </a:spcAft>
              <a:buSzPct val="28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endParaRPr lang="en-US" sz="3200" dirty="0">
              <a:solidFill>
                <a:srgbClr val="FFFFFF"/>
              </a:solidFill>
              <a:latin typeface="Gill Sans Light" pitchFamily="3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655638"/>
            <a:ext cx="73152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2286000"/>
          </a:xfrm>
          <a:prstGeom prst="rect">
            <a:avLst/>
          </a:prstGeom>
          <a:solidFill>
            <a:srgbClr val="00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5400">
                <a:solidFill>
                  <a:srgbClr val="FF0000"/>
                </a:solidFill>
                <a:latin typeface="Ayuthaya" pitchFamily="32" charset="0"/>
              </a:rPr>
              <a:t>Dysphagia</a:t>
            </a:r>
            <a:br>
              <a:rPr lang="en-US" sz="5400">
                <a:solidFill>
                  <a:srgbClr val="FF0000"/>
                </a:solidFill>
                <a:latin typeface="Ayuthaya" pitchFamily="32" charset="0"/>
              </a:rPr>
            </a:br>
            <a:r>
              <a:rPr lang="en-US" sz="4400">
                <a:solidFill>
                  <a:srgbClr val="FF0000"/>
                </a:solidFill>
                <a:latin typeface="Ayuthaya" pitchFamily="32" charset="0"/>
              </a:rPr>
              <a:t>Definition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20725" y="1812925"/>
            <a:ext cx="8455025" cy="489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1513" indent="-671513">
              <a:lnSpc>
                <a:spcPct val="96000"/>
              </a:lnSpc>
              <a:buSzPct val="33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Difficulty swallowing ,means it takes more time and effort to move food or liquid from your mouth to your stomach.</a:t>
            </a:r>
          </a:p>
          <a:p>
            <a:pPr marL="671513" indent="-671513">
              <a:lnSpc>
                <a:spcPct val="96000"/>
              </a:lnSpc>
              <a:buClrTx/>
              <a:buSzTx/>
              <a:buFontTx/>
              <a:buNone/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endParaRPr lang="en-US" sz="3200">
              <a:solidFill>
                <a:srgbClr val="FFFFFF"/>
              </a:solidFill>
              <a:latin typeface="Calibri" pitchFamily="34" charset="0"/>
            </a:endParaRPr>
          </a:p>
          <a:p>
            <a:pPr marL="671513" indent="-671513">
              <a:lnSpc>
                <a:spcPct val="96000"/>
              </a:lnSpc>
              <a:buSzPct val="33000"/>
              <a:buFont typeface="Times New Roman" pitchFamily="18" charset="0"/>
              <a:buBlip>
                <a:blip r:embed="rId3"/>
              </a:buBlip>
              <a:tabLst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815513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A normal swallow takes place in four stages, and involves 25 different muscles and five different nerves.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3671888"/>
            <a:ext cx="4303712" cy="295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88" y="700088"/>
            <a:ext cx="4303712" cy="295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143000"/>
            <a:ext cx="3200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335088" y="528638"/>
            <a:ext cx="7772400" cy="708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200" rIns="0" bIns="0"/>
          <a:lstStyle/>
          <a:p>
            <a:pPr algn="ctr">
              <a:lnSpc>
                <a:spcPct val="150000"/>
              </a:lnSpc>
              <a:spcBef>
                <a:spcPts val="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sz="2000" b="1" dirty="0">
                <a:solidFill>
                  <a:srgbClr val="FF0000"/>
                </a:solidFill>
              </a:rPr>
              <a:t>TNM Classification Used in Staging </a:t>
            </a:r>
            <a:r>
              <a:rPr lang="en-CA" sz="2000" b="1" dirty="0" err="1">
                <a:solidFill>
                  <a:srgbClr val="FF0000"/>
                </a:solidFill>
              </a:rPr>
              <a:t>Squamous</a:t>
            </a:r>
            <a:r>
              <a:rPr lang="en-CA" sz="2000" b="1" dirty="0">
                <a:solidFill>
                  <a:srgbClr val="FF0000"/>
                </a:solidFill>
              </a:rPr>
              <a:t/>
            </a:r>
            <a:br>
              <a:rPr lang="en-CA" sz="2000" b="1" dirty="0">
                <a:solidFill>
                  <a:srgbClr val="FF0000"/>
                </a:solidFill>
              </a:rPr>
            </a:br>
            <a:r>
              <a:rPr lang="en-CA" sz="2000" b="1" dirty="0">
                <a:solidFill>
                  <a:srgbClr val="FF0000"/>
                </a:solidFill>
              </a:rPr>
              <a:t>Cell Carcinoma and </a:t>
            </a:r>
            <a:r>
              <a:rPr lang="en-CA" sz="2000" b="1" dirty="0" err="1">
                <a:solidFill>
                  <a:srgbClr val="FF0000"/>
                </a:solidFill>
              </a:rPr>
              <a:t>Adenocarcinoma</a:t>
            </a:r>
            <a:r>
              <a:rPr lang="en-CA" sz="2000" b="1" dirty="0">
                <a:solidFill>
                  <a:srgbClr val="FF0000"/>
                </a:solidFill>
              </a:rPr>
              <a:t> of the </a:t>
            </a:r>
            <a:r>
              <a:rPr lang="en-CA" sz="2000" b="1" dirty="0" err="1">
                <a:solidFill>
                  <a:srgbClr val="FF0000"/>
                </a:solidFill>
              </a:rPr>
              <a:t>Esophagus</a:t>
            </a:r>
            <a:endParaRPr lang="en-CA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CA" sz="1600" dirty="0">
              <a:solidFill>
                <a:srgbClr val="FFFFFF"/>
              </a:solidFill>
              <a:latin typeface="Gill Sans Light" pitchFamily="32" charset="0"/>
            </a:endParaRPr>
          </a:p>
          <a:p>
            <a:pPr>
              <a:lnSpc>
                <a:spcPct val="150000"/>
              </a:lnSpc>
              <a:spcBef>
                <a:spcPts val="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sz="1600" dirty="0">
                <a:solidFill>
                  <a:srgbClr val="FFD320"/>
                </a:solidFill>
                <a:latin typeface="Gill Sans Light" pitchFamily="32" charset="0"/>
              </a:rPr>
              <a:t>T1, T2, T3, T4:</a:t>
            </a:r>
            <a:r>
              <a:rPr lang="en-CA" sz="1600" dirty="0">
                <a:solidFill>
                  <a:srgbClr val="FFFFFF"/>
                </a:solidFill>
                <a:latin typeface="Gill Sans Light" pitchFamily="32" charset="0"/>
              </a:rPr>
              <a:t> Different depths of invasion</a:t>
            </a:r>
          </a:p>
          <a:p>
            <a:pPr>
              <a:lnSpc>
                <a:spcPct val="150000"/>
              </a:lnSpc>
              <a:spcBef>
                <a:spcPts val="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sz="1600" dirty="0">
                <a:solidFill>
                  <a:srgbClr val="FFD320"/>
                </a:solidFill>
                <a:latin typeface="Gill Sans Light" pitchFamily="32" charset="0"/>
              </a:rPr>
              <a:t>No: </a:t>
            </a:r>
            <a:r>
              <a:rPr lang="en-CA" sz="1600" dirty="0">
                <a:solidFill>
                  <a:srgbClr val="FFFFFF"/>
                </a:solidFill>
                <a:latin typeface="Gill Sans Light" pitchFamily="32" charset="0"/>
              </a:rPr>
              <a:t>No nodes</a:t>
            </a:r>
          </a:p>
          <a:p>
            <a:pPr>
              <a:lnSpc>
                <a:spcPct val="150000"/>
              </a:lnSpc>
              <a:spcBef>
                <a:spcPts val="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sz="1600" dirty="0">
                <a:solidFill>
                  <a:srgbClr val="FFD320"/>
                </a:solidFill>
                <a:latin typeface="Gill Sans Light" pitchFamily="32" charset="0"/>
              </a:rPr>
              <a:t>N1:</a:t>
            </a:r>
            <a:r>
              <a:rPr lang="en-CA" sz="1600" dirty="0">
                <a:solidFill>
                  <a:srgbClr val="FFFFFF"/>
                </a:solidFill>
                <a:latin typeface="Gill Sans Light" pitchFamily="32" charset="0"/>
              </a:rPr>
              <a:t> Positive nodes</a:t>
            </a:r>
          </a:p>
          <a:p>
            <a:pPr>
              <a:lnSpc>
                <a:spcPct val="150000"/>
              </a:lnSpc>
              <a:spcBef>
                <a:spcPts val="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sz="1600" dirty="0">
                <a:solidFill>
                  <a:srgbClr val="FFD320"/>
                </a:solidFill>
                <a:latin typeface="Gill Sans Light" pitchFamily="32" charset="0"/>
              </a:rPr>
              <a:t>Mo:</a:t>
            </a:r>
            <a:r>
              <a:rPr lang="en-CA" sz="1600" dirty="0">
                <a:solidFill>
                  <a:srgbClr val="FFFFFF"/>
                </a:solidFill>
                <a:latin typeface="Gill Sans Light" pitchFamily="32" charset="0"/>
              </a:rPr>
              <a:t> No metastasis</a:t>
            </a:r>
          </a:p>
          <a:p>
            <a:pPr>
              <a:lnSpc>
                <a:spcPct val="150000"/>
              </a:lnSpc>
              <a:spcBef>
                <a:spcPts val="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sz="1600" dirty="0">
                <a:solidFill>
                  <a:srgbClr val="FFD320"/>
                </a:solidFill>
                <a:latin typeface="Gill Sans Light" pitchFamily="32" charset="0"/>
              </a:rPr>
              <a:t>M1: </a:t>
            </a:r>
            <a:r>
              <a:rPr lang="en-CA" sz="1600" dirty="0">
                <a:solidFill>
                  <a:srgbClr val="FFFFFF"/>
                </a:solidFill>
                <a:latin typeface="Gill Sans Light" pitchFamily="32" charset="0"/>
              </a:rPr>
              <a:t>Metastasis </a:t>
            </a:r>
            <a:r>
              <a:rPr lang="en-CA" sz="2000" dirty="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4114800"/>
            <a:ext cx="3200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9800" y="4114800"/>
            <a:ext cx="327025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1813" y="4114800"/>
            <a:ext cx="309245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6112" y="2332037"/>
            <a:ext cx="4191000" cy="444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Primary treatment for poor-risk patients and palliation for </a:t>
            </a:r>
            <a:r>
              <a:rPr lang="en-US" dirty="0" err="1" smtClean="0"/>
              <a:t>unresectable</a:t>
            </a:r>
            <a:r>
              <a:rPr lang="en-US" dirty="0" smtClean="0"/>
              <a:t> lesions with obstructive symptoms</a:t>
            </a:r>
          </a:p>
          <a:p>
            <a:r>
              <a:rPr lang="en-US" dirty="0" smtClean="0"/>
              <a:t>Chemotherapy</a:t>
            </a:r>
          </a:p>
          <a:p>
            <a:pPr lvl="1"/>
            <a:r>
              <a:rPr lang="en-US" dirty="0" smtClean="0"/>
              <a:t>May decrease tumor mass pre-op</a:t>
            </a:r>
          </a:p>
          <a:p>
            <a:pPr lvl="1"/>
            <a:r>
              <a:rPr lang="en-US" dirty="0" smtClean="0"/>
              <a:t>Increase survival when given pre and post op.</a:t>
            </a:r>
          </a:p>
          <a:p>
            <a:r>
              <a:rPr lang="en-US" dirty="0" smtClean="0"/>
              <a:t>Multimodal</a:t>
            </a:r>
          </a:p>
          <a:p>
            <a:pPr lvl="1"/>
            <a:r>
              <a:rPr lang="en-US" dirty="0" err="1" smtClean="0"/>
              <a:t>Preop</a:t>
            </a:r>
            <a:r>
              <a:rPr lang="en-US" dirty="0" smtClean="0"/>
              <a:t> chemo, surgery, and </a:t>
            </a:r>
            <a:r>
              <a:rPr lang="en-US" dirty="0" err="1" smtClean="0"/>
              <a:t>postop</a:t>
            </a:r>
            <a:r>
              <a:rPr lang="en-US" dirty="0" smtClean="0"/>
              <a:t> chemo for responding tumors and radiation to residual </a:t>
            </a:r>
            <a:r>
              <a:rPr lang="en-US" dirty="0" err="1" smtClean="0"/>
              <a:t>mediastinal</a:t>
            </a:r>
            <a:r>
              <a:rPr lang="en-US" dirty="0" smtClean="0"/>
              <a:t> disease is the current treatment of choice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Palliation</a:t>
            </a:r>
          </a:p>
          <a:p>
            <a:pPr lvl="1"/>
            <a:r>
              <a:rPr lang="en-US" dirty="0" smtClean="0"/>
              <a:t>Esophageal dilatation </a:t>
            </a:r>
          </a:p>
          <a:p>
            <a:pPr lvl="1"/>
            <a:r>
              <a:rPr lang="en-US" dirty="0" smtClean="0"/>
              <a:t>Esophageal stent</a:t>
            </a:r>
          </a:p>
          <a:p>
            <a:pPr lvl="1"/>
            <a:r>
              <a:rPr lang="en-US" dirty="0" smtClean="0"/>
              <a:t>Laser and photodynamic therapy</a:t>
            </a:r>
          </a:p>
          <a:p>
            <a:pPr lvl="1"/>
            <a:r>
              <a:rPr lang="en-US" dirty="0" smtClean="0"/>
              <a:t>Surgical resection or bypass is best long-term palliation</a:t>
            </a:r>
          </a:p>
          <a:p>
            <a:endParaRPr lang="en-US" dirty="0" smtClean="0"/>
          </a:p>
          <a:p>
            <a:r>
              <a:rPr lang="en-US" dirty="0" smtClean="0"/>
              <a:t>Prognosis</a:t>
            </a:r>
          </a:p>
          <a:p>
            <a:pPr lvl="1"/>
            <a:r>
              <a:rPr lang="en-US" dirty="0" smtClean="0"/>
              <a:t>Mortality 1 year – 80%</a:t>
            </a:r>
          </a:p>
          <a:p>
            <a:pPr lvl="1"/>
            <a:r>
              <a:rPr lang="en-US" dirty="0" smtClean="0"/>
              <a:t>Overall 5-year survival - &lt;10%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457200" y="685800"/>
            <a:ext cx="9140825" cy="6397625"/>
            <a:chOff x="288" y="432"/>
            <a:chExt cx="5758" cy="403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432"/>
              <a:ext cx="5759" cy="4031"/>
            </a:xfrm>
            <a:prstGeom prst="rect">
              <a:avLst/>
            </a:prstGeom>
            <a:noFill/>
            <a:ln w="36720">
              <a:solidFill>
                <a:srgbClr val="800080"/>
              </a:solidFill>
              <a:miter lim="800000"/>
              <a:headEnd/>
              <a:tailEnd/>
            </a:ln>
            <a:effectLst>
              <a:outerShdw dist="38184" dir="2700000" algn="ctr" rotWithShape="0">
                <a:srgbClr val="000000">
                  <a:alpha val="43031"/>
                </a:srgbClr>
              </a:outerShdw>
            </a:effectLst>
          </p:spPr>
        </p:pic>
        <p:sp>
          <p:nvSpPr>
            <p:cNvPr id="37892" name="Text Box 3"/>
            <p:cNvSpPr txBox="1">
              <a:spLocks noChangeArrowheads="1"/>
            </p:cNvSpPr>
            <p:nvPr/>
          </p:nvSpPr>
          <p:spPr bwMode="auto">
            <a:xfrm>
              <a:off x="288" y="432"/>
              <a:ext cx="5759" cy="4031"/>
            </a:xfrm>
            <a:prstGeom prst="rect">
              <a:avLst/>
            </a:prstGeom>
            <a:noFill/>
            <a:ln w="3672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103437"/>
            <a:ext cx="10080625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19900" dirty="0">
                <a:solidFill>
                  <a:srgbClr val="FFFFFF"/>
                </a:solidFill>
                <a:latin typeface="Kunstler Script" pitchFamily="66" charset="0"/>
              </a:rPr>
              <a:t>Thank </a:t>
            </a:r>
            <a:r>
              <a:rPr lang="en-US" sz="19900" dirty="0" smtClean="0">
                <a:solidFill>
                  <a:srgbClr val="FFFFFF"/>
                </a:solidFill>
                <a:latin typeface="Kunstler Script" pitchFamily="66" charset="0"/>
              </a:rPr>
              <a:t>you</a:t>
            </a:r>
            <a:endParaRPr lang="en-US" sz="19900" dirty="0">
              <a:solidFill>
                <a:srgbClr val="FFFFFF"/>
              </a:solidFill>
              <a:latin typeface="Kunstler Script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2255838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7200">
                <a:solidFill>
                  <a:srgbClr val="AECF00"/>
                </a:solidFill>
                <a:latin typeface="GungSeo Regular" pitchFamily="32" charset="0"/>
              </a:rPr>
              <a:t>History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751013"/>
            <a:ext cx="7575550" cy="4649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274320" indent="-274320" defTabSz="91440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US" sz="2600" dirty="0">
                <a:solidFill>
                  <a:schemeClr val="tx1"/>
                </a:solidFill>
                <a:latin typeface="Gill Sans MT"/>
                <a:cs typeface="+mn-cs"/>
              </a:rPr>
              <a:t>Key features to consider in the medical history are: </a:t>
            </a:r>
          </a:p>
          <a:p>
            <a:pPr marL="274320" indent="-274320" defTabSz="91440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en-US" sz="2600" dirty="0">
                <a:solidFill>
                  <a:schemeClr val="tx1"/>
                </a:solidFill>
                <a:latin typeface="Gill Sans MT"/>
                <a:cs typeface="+mn-cs"/>
              </a:rPr>
              <a:t>Location ( </a:t>
            </a:r>
            <a:r>
              <a:rPr lang="en-US" sz="2400" dirty="0" err="1">
                <a:solidFill>
                  <a:schemeClr val="tx1"/>
                </a:solidFill>
                <a:latin typeface="Gill Sans MT"/>
                <a:cs typeface="+mn-cs"/>
              </a:rPr>
              <a:t>oropharyngeal</a:t>
            </a:r>
            <a:r>
              <a:rPr lang="en-US" sz="2400" dirty="0">
                <a:solidFill>
                  <a:schemeClr val="tx1"/>
                </a:solidFill>
                <a:latin typeface="Gill Sans M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ill Sans MT"/>
                <a:cs typeface="+mn-cs"/>
              </a:rPr>
              <a:t>dysphagia</a:t>
            </a:r>
            <a:r>
              <a:rPr lang="en-US" sz="2400" dirty="0">
                <a:solidFill>
                  <a:schemeClr val="tx1"/>
                </a:solidFill>
                <a:latin typeface="Gill Sans MT"/>
                <a:cs typeface="+mn-cs"/>
              </a:rPr>
              <a:t> vs. esophageal </a:t>
            </a:r>
            <a:r>
              <a:rPr lang="en-US" sz="2400" dirty="0" err="1">
                <a:solidFill>
                  <a:schemeClr val="tx1"/>
                </a:solidFill>
                <a:latin typeface="Gill Sans MT"/>
                <a:cs typeface="+mn-cs"/>
              </a:rPr>
              <a:t>dysphagia</a:t>
            </a:r>
            <a:r>
              <a:rPr lang="en-US" sz="2600" dirty="0">
                <a:solidFill>
                  <a:schemeClr val="tx1"/>
                </a:solidFill>
                <a:latin typeface="Gill Sans MT"/>
                <a:cs typeface="+mn-cs"/>
              </a:rPr>
              <a:t> )</a:t>
            </a:r>
          </a:p>
          <a:p>
            <a:pPr marL="274320" indent="-274320" defTabSz="91440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en-US" sz="2600" dirty="0">
                <a:solidFill>
                  <a:schemeClr val="tx1"/>
                </a:solidFill>
                <a:latin typeface="Gill Sans MT"/>
                <a:cs typeface="+mn-cs"/>
              </a:rPr>
              <a:t>Types of foods .</a:t>
            </a:r>
          </a:p>
          <a:p>
            <a:pPr marL="274320" indent="-274320" defTabSz="91440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en-US" sz="2600" dirty="0">
                <a:solidFill>
                  <a:schemeClr val="tx1"/>
                </a:solidFill>
                <a:latin typeface="Gill Sans MT"/>
                <a:cs typeface="+mn-cs"/>
              </a:rPr>
              <a:t>Progressive or intermittent </a:t>
            </a:r>
          </a:p>
          <a:p>
            <a:pPr marL="274320" indent="-274320" defTabSz="91440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en-US" sz="2600" dirty="0">
                <a:solidFill>
                  <a:schemeClr val="tx1"/>
                </a:solidFill>
                <a:latin typeface="Gill Sans MT"/>
                <a:cs typeface="+mn-cs"/>
              </a:rPr>
              <a:t>Duration of symptoms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صر نائب للنص 11"/>
          <p:cNvSpPr>
            <a:spLocks noGrp="1"/>
          </p:cNvSpPr>
          <p:nvPr>
            <p:ph type="body" idx="1"/>
          </p:nvPr>
        </p:nvSpPr>
        <p:spPr>
          <a:xfrm>
            <a:off x="503238" y="1543050"/>
            <a:ext cx="4454525" cy="839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503238" y="2427288"/>
            <a:ext cx="4452937" cy="4313237"/>
          </a:xfrm>
        </p:spPr>
        <p:txBody>
          <a:bodyPr>
            <a:normAutofit/>
          </a:bodyPr>
          <a:lstStyle/>
          <a:p>
            <a:pPr marL="252413" indent="-252413" algn="l" rtl="0" eaLnBrk="1" fontAlgn="auto" hangingPunct="1">
              <a:spcBef>
                <a:spcPts val="661"/>
              </a:spcBef>
              <a:spcAft>
                <a:spcPts val="0"/>
              </a:spcAft>
              <a:buFont typeface="Wingdings 2"/>
              <a:buChar char=""/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b="1" u="sng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Structural disorders:</a:t>
            </a:r>
          </a:p>
          <a:p>
            <a:pPr marL="252413" indent="-252413" algn="l" rtl="0" eaLnBrk="1" fontAlgn="auto" hangingPunct="1">
              <a:lnSpc>
                <a:spcPct val="150000"/>
              </a:lnSpc>
              <a:spcBef>
                <a:spcPts val="661"/>
              </a:spcBef>
              <a:spcAft>
                <a:spcPts val="0"/>
              </a:spcAft>
              <a:buClr>
                <a:srgbClr val="FFFFFF"/>
              </a:buClr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Inflammatory and/or fibrotic strictures</a:t>
            </a:r>
          </a:p>
          <a:p>
            <a:pPr marL="252413" indent="-252413" algn="l" rtl="0" eaLnBrk="1" fontAlgn="auto" hangingPunct="1">
              <a:lnSpc>
                <a:spcPct val="150000"/>
              </a:lnSpc>
              <a:spcBef>
                <a:spcPts val="661"/>
              </a:spcBef>
              <a:spcAft>
                <a:spcPts val="0"/>
              </a:spcAft>
              <a:buClr>
                <a:srgbClr val="FFFFFF"/>
              </a:buClr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Mucosal rings and webs</a:t>
            </a:r>
          </a:p>
          <a:p>
            <a:pPr marL="252413" indent="-252413" algn="l" rtl="0" eaLnBrk="1" fontAlgn="auto" hangingPunct="1">
              <a:lnSpc>
                <a:spcPct val="150000"/>
              </a:lnSpc>
              <a:spcBef>
                <a:spcPts val="661"/>
              </a:spcBef>
              <a:spcAft>
                <a:spcPts val="0"/>
              </a:spcAft>
              <a:buClr>
                <a:srgbClr val="FFFFFF"/>
              </a:buClr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Anatomical abnormalities</a:t>
            </a:r>
          </a:p>
          <a:p>
            <a:pPr marL="302383" indent="-302383" algn="l" rtl="0" eaLnBrk="1" fontAlgn="auto" hangingPunct="1">
              <a:spcBef>
                <a:spcPts val="661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ar-SA" dirty="0">
              <a:cs typeface="+mn-cs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4"/>
          </p:nvPr>
        </p:nvSpPr>
        <p:spPr>
          <a:xfrm>
            <a:off x="5126038" y="2427288"/>
            <a:ext cx="4452937" cy="4313237"/>
          </a:xfrm>
        </p:spPr>
        <p:txBody>
          <a:bodyPr>
            <a:normAutofit fontScale="92500" lnSpcReduction="20000"/>
          </a:bodyPr>
          <a:lstStyle/>
          <a:p>
            <a:pPr marL="252413" indent="-252413" algn="l" rtl="0" eaLnBrk="1" fontAlgn="auto" hangingPunct="1">
              <a:lnSpc>
                <a:spcPct val="96000"/>
              </a:lnSpc>
              <a:spcBef>
                <a:spcPts val="638"/>
              </a:spcBef>
              <a:spcAft>
                <a:spcPts val="0"/>
              </a:spcAft>
              <a:buFont typeface="Wingdings 2"/>
              <a:buChar char=""/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sz="3200" b="1" u="sng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Motility disorders:</a:t>
            </a:r>
          </a:p>
          <a:p>
            <a:pPr marL="252413" indent="-252413" algn="l" rtl="0" eaLnBrk="1" fontAlgn="auto" hangingPunct="1">
              <a:lnSpc>
                <a:spcPct val="144000"/>
              </a:lnSpc>
              <a:spcBef>
                <a:spcPts val="638"/>
              </a:spcBef>
              <a:spcAft>
                <a:spcPts val="0"/>
              </a:spcAft>
              <a:buClr>
                <a:srgbClr val="FFFFFF"/>
              </a:buClr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Idiopathic (classic) </a:t>
            </a: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achalasia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 </a:t>
            </a:r>
          </a:p>
          <a:p>
            <a:pPr marL="252413" indent="-252413" algn="l" rtl="0" eaLnBrk="1" fontAlgn="auto" hangingPunct="1">
              <a:lnSpc>
                <a:spcPct val="144000"/>
              </a:lnSpc>
              <a:spcBef>
                <a:spcPts val="638"/>
              </a:spcBef>
              <a:spcAft>
                <a:spcPts val="0"/>
              </a:spcAft>
              <a:buClr>
                <a:srgbClr val="FFFFFF"/>
              </a:buClr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Atypical disorders of lower esophageal sphincter relaxation </a:t>
            </a:r>
          </a:p>
          <a:p>
            <a:pPr marL="252413" indent="-252413" algn="l" rtl="0" eaLnBrk="1" fontAlgn="auto" hangingPunct="1">
              <a:lnSpc>
                <a:spcPct val="144000"/>
              </a:lnSpc>
              <a:spcBef>
                <a:spcPts val="638"/>
              </a:spcBef>
              <a:spcAft>
                <a:spcPts val="0"/>
              </a:spcAft>
              <a:buClr>
                <a:srgbClr val="FFFFFF"/>
              </a:buClr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Pseudoachalasia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marL="252413" indent="-252413" algn="l" rtl="0" eaLnBrk="1" fontAlgn="auto" hangingPunct="1">
              <a:lnSpc>
                <a:spcPct val="144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Wingdings 2"/>
              <a:buNone/>
              <a:tabLst>
                <a:tab pos="254000" algn="l"/>
                <a:tab pos="711200" algn="l"/>
                <a:tab pos="1168400" algn="l"/>
                <a:tab pos="1625600" algn="l"/>
                <a:tab pos="2082800" algn="l"/>
                <a:tab pos="2540000" algn="l"/>
                <a:tab pos="2997200" algn="l"/>
                <a:tab pos="3454400" algn="l"/>
                <a:tab pos="3911600" algn="l"/>
                <a:tab pos="4368800" algn="l"/>
                <a:tab pos="4826000" algn="l"/>
                <a:tab pos="5283200" algn="l"/>
                <a:tab pos="5740400" algn="l"/>
                <a:tab pos="6197600" algn="l"/>
                <a:tab pos="6654800" algn="l"/>
                <a:tab pos="7112000" algn="l"/>
                <a:tab pos="7569200" algn="l"/>
                <a:tab pos="8026400" algn="l"/>
                <a:tab pos="8483600" algn="l"/>
                <a:tab pos="8940800" algn="l"/>
                <a:tab pos="9398000" algn="l"/>
              </a:tabLst>
              <a:defRPr/>
            </a:pPr>
            <a:endParaRPr lang="en-US" sz="3200" dirty="0" smtClean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marL="302383" indent="-302383" algn="l" rtl="0" eaLnBrk="1" fontAlgn="auto" hangingPunct="1">
              <a:spcBef>
                <a:spcPts val="661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ar-SA" dirty="0">
              <a:cs typeface="+mn-cs"/>
            </a:endParaRPr>
          </a:p>
        </p:txBody>
      </p:sp>
      <p:sp>
        <p:nvSpPr>
          <p:cNvPr id="11" name="عنوان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8800" dirty="0" smtClean="0">
                <a:cs typeface="+mj-cs"/>
              </a:rPr>
              <a:t>Etiology</a:t>
            </a:r>
            <a:endParaRPr lang="ar-SA" sz="8800" dirty="0">
              <a:cs typeface="+mj-cs"/>
            </a:endParaRPr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3"/>
          </p:nvPr>
        </p:nvSpPr>
        <p:spPr>
          <a:xfrm>
            <a:off x="5124450" y="1543050"/>
            <a:ext cx="4454525" cy="839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9154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>
                <a:solidFill>
                  <a:srgbClr val="FF0000"/>
                </a:solidFill>
                <a:latin typeface="Papyrus" pitchFamily="66" charset="0"/>
              </a:rPr>
              <a:t>Achalasia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20725" y="1812925"/>
            <a:ext cx="8455025" cy="489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 u="sng">
                <a:solidFill>
                  <a:srgbClr val="FFFFFF"/>
                </a:solidFill>
                <a:latin typeface="Calibri" pitchFamily="34" charset="0"/>
              </a:rPr>
              <a:t>Functional disorder characterized by:</a:t>
            </a:r>
          </a:p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200" u="sng">
              <a:solidFill>
                <a:srgbClr val="FFFFFF"/>
              </a:solidFill>
              <a:latin typeface="Calibri" pitchFamily="34" charset="0"/>
            </a:endParaRPr>
          </a:p>
          <a:p>
            <a:pPr marL="671513" indent="-671513">
              <a:lnSpc>
                <a:spcPct val="96000"/>
              </a:lnSpc>
              <a:buSzPct val="33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Weak peristalsis wave in the body of esophagus</a:t>
            </a:r>
          </a:p>
          <a:p>
            <a:pPr marL="671513" indent="-671513">
              <a:lnSpc>
                <a:spcPct val="96000"/>
              </a:lnSpc>
              <a:buSzPct val="33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Failure of cardiac sphincter to relax during swallowing that lead to functional obstruction with progressive dilatation of esophagus</a:t>
            </a:r>
          </a:p>
          <a:p>
            <a:pPr marL="671513" indent="-671513">
              <a:lnSpc>
                <a:spcPct val="96000"/>
              </a:lnSpc>
              <a:buSzPct val="33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</a:rPr>
              <a:t>defect cholinergic receptors of Auerbach’s plexus.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لمحتوى 5"/>
          <p:cNvSpPr>
            <a:spLocks noGrp="1"/>
          </p:cNvSpPr>
          <p:nvPr>
            <p:ph idx="1"/>
          </p:nvPr>
        </p:nvSpPr>
        <p:spPr>
          <a:xfrm>
            <a:off x="503238" y="1679575"/>
            <a:ext cx="9074150" cy="5040313"/>
          </a:xfrm>
        </p:spPr>
        <p:txBody>
          <a:bodyPr/>
          <a:lstStyle/>
          <a:p>
            <a:pPr marL="547688" lvl="1" indent="-273050" algn="l" rtl="0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sz="3200" dirty="0" err="1" smtClean="0">
                <a:latin typeface="Gill Sans MT" pitchFamily="34" charset="0"/>
                <a:cs typeface="Arial" charset="0"/>
              </a:rPr>
              <a:t>Dysphagia</a:t>
            </a:r>
            <a:endParaRPr lang="en-US" sz="3200" dirty="0" smtClean="0">
              <a:latin typeface="Gill Sans MT" pitchFamily="34" charset="0"/>
              <a:cs typeface="Arial" charset="0"/>
            </a:endParaRPr>
          </a:p>
          <a:p>
            <a:pPr marL="547688" lvl="1" indent="-273050" algn="l" rtl="0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sz="3200" dirty="0" smtClean="0">
                <a:latin typeface="Gill Sans MT" pitchFamily="34" charset="0"/>
                <a:cs typeface="Arial" charset="0"/>
              </a:rPr>
              <a:t>Regurgitation</a:t>
            </a:r>
          </a:p>
          <a:p>
            <a:pPr marL="547688" lvl="1" indent="-273050" algn="l" rtl="0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sz="3200" dirty="0" smtClean="0">
                <a:latin typeface="Gill Sans MT" pitchFamily="34" charset="0"/>
                <a:cs typeface="Arial" charset="0"/>
              </a:rPr>
              <a:t>Weight loss</a:t>
            </a:r>
          </a:p>
          <a:p>
            <a:pPr marL="547688" lvl="1" indent="-273050" algn="l" rtl="0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sz="3200" dirty="0" err="1" smtClean="0">
                <a:latin typeface="Gill Sans MT" pitchFamily="34" charset="0"/>
                <a:cs typeface="Arial" charset="0"/>
              </a:rPr>
              <a:t>Retrosternal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chest pain</a:t>
            </a:r>
          </a:p>
          <a:p>
            <a:pPr marL="547688" lvl="1" indent="-273050" algn="l" rtl="0" eaLnBrk="1" hangingPunct="1">
              <a:spcBef>
                <a:spcPts val="500"/>
              </a:spcBef>
              <a:buClr>
                <a:srgbClr val="9FB8CD"/>
              </a:buClr>
              <a:buSzPct val="76000"/>
              <a:buFont typeface="Wingdings 3" pitchFamily="18" charset="2"/>
              <a:buChar char=""/>
            </a:pPr>
            <a:r>
              <a:rPr lang="en-US" sz="3200" dirty="0" smtClean="0">
                <a:latin typeface="Gill Sans MT" pitchFamily="34" charset="0"/>
                <a:cs typeface="Arial" charset="0"/>
              </a:rPr>
              <a:t>Recurrent pulmonary infections</a:t>
            </a:r>
          </a:p>
          <a:p>
            <a:pPr eaLnBrk="1" hangingPunct="1"/>
            <a:endParaRPr lang="ar-SA" dirty="0" smtClean="0">
              <a:cs typeface="Times New Roman" pitchFamily="18" charset="0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439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cs typeface="+mj-cs"/>
              </a:rPr>
              <a:t>Symptoms :</a:t>
            </a:r>
            <a:endParaRPr lang="ar-SA"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20725" y="346075"/>
            <a:ext cx="8455025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9999FF"/>
                </a:solidFill>
                <a:latin typeface="Euphemia UCAS" pitchFamily="32" charset="0"/>
              </a:rPr>
              <a:t>Investigations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11250" y="1689100"/>
            <a:ext cx="6661150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1513" indent="-671513" algn="ctr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 </a:t>
            </a:r>
          </a:p>
          <a:p>
            <a:pPr marL="671513" indent="-671513">
              <a:lnSpc>
                <a:spcPct val="96000"/>
              </a:lnSpc>
              <a:buSzPct val="75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CXR</a:t>
            </a:r>
          </a:p>
          <a:p>
            <a:pPr marL="671513" indent="-671513">
              <a:lnSpc>
                <a:spcPct val="96000"/>
              </a:lnSpc>
              <a:buSzPct val="75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Barium swallow</a:t>
            </a:r>
          </a:p>
          <a:p>
            <a:pPr marL="671513" indent="-671513">
              <a:lnSpc>
                <a:spcPct val="96000"/>
              </a:lnSpc>
              <a:buSzPct val="75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Manometry</a:t>
            </a:r>
          </a:p>
          <a:p>
            <a:pPr marL="671513" indent="-671513">
              <a:lnSpc>
                <a:spcPct val="96000"/>
              </a:lnSpc>
              <a:buSzPct val="75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esophagoscopy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485900"/>
            <a:ext cx="3857625" cy="514350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1813" y="1493838"/>
            <a:ext cx="3929062" cy="5122862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3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601663"/>
            <a:ext cx="9144000" cy="1600200"/>
          </a:xfrm>
          <a:prstGeom prst="rect">
            <a:avLst/>
          </a:prstGeom>
          <a:noFill/>
          <a:ln w="9360">
            <a:solidFill>
              <a:srgbClr val="333366"/>
            </a:solidFill>
            <a:prstDash val="sysDot"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00113" y="1812925"/>
            <a:ext cx="8455025" cy="489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600">
              <a:solidFill>
                <a:srgbClr val="FFFFFF"/>
              </a:solidFill>
              <a:latin typeface="Heiti SC Light" pitchFamily="32" charset="0"/>
            </a:endParaRPr>
          </a:p>
          <a:p>
            <a:pPr marL="671513" indent="-671513">
              <a:lnSpc>
                <a:spcPct val="96000"/>
              </a:lnSpc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600" b="1" u="sng">
                <a:solidFill>
                  <a:srgbClr val="FFFFFF"/>
                </a:solidFill>
                <a:latin typeface="Heiti SC Light" pitchFamily="32" charset="0"/>
              </a:rPr>
              <a:t>Medical :</a:t>
            </a:r>
            <a:r>
              <a:rPr lang="en-US" sz="3600" u="sng">
                <a:solidFill>
                  <a:srgbClr val="FFFFFF"/>
                </a:solidFill>
                <a:latin typeface="Heiti SC Light" pitchFamily="32" charset="0"/>
              </a:rPr>
              <a:t> </a:t>
            </a:r>
          </a:p>
          <a:p>
            <a:pPr marL="671513" indent="-671513">
              <a:lnSpc>
                <a:spcPct val="96000"/>
              </a:lnSpc>
              <a:buSzPct val="35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600">
                <a:solidFill>
                  <a:srgbClr val="FFFFFF"/>
                </a:solidFill>
                <a:latin typeface="Heiti SC Light" pitchFamily="32" charset="0"/>
              </a:rPr>
              <a:t>Drugs that reduce LES pressure like CCB ( nifidipine)</a:t>
            </a:r>
          </a:p>
          <a:p>
            <a:pPr marL="671513" indent="-671513">
              <a:lnSpc>
                <a:spcPct val="96000"/>
              </a:lnSpc>
              <a:buSzPct val="35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600">
                <a:solidFill>
                  <a:srgbClr val="FFFFFF"/>
                </a:solidFill>
                <a:latin typeface="Heiti SC Light" pitchFamily="32" charset="0"/>
              </a:rPr>
              <a:t>Botulinum toxin injection.</a:t>
            </a:r>
          </a:p>
          <a:p>
            <a:pPr marL="671513" indent="-671513">
              <a:lnSpc>
                <a:spcPct val="96000"/>
              </a:lnSpc>
              <a:buClrTx/>
              <a:buSzTx/>
              <a:buFontTx/>
              <a:buNone/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endParaRPr lang="en-US" sz="3600">
              <a:solidFill>
                <a:srgbClr val="FFFFFF"/>
              </a:solidFill>
              <a:latin typeface="Heiti SC Light" pitchFamily="32" charset="0"/>
            </a:endParaRPr>
          </a:p>
          <a:p>
            <a:pPr marL="671513" indent="-671513">
              <a:lnSpc>
                <a:spcPct val="96000"/>
              </a:lnSpc>
              <a:buClrTx/>
              <a:buSzTx/>
              <a:buFontTx/>
              <a:buNone/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600" b="1" u="sng">
                <a:solidFill>
                  <a:srgbClr val="FFFFFF"/>
                </a:solidFill>
                <a:latin typeface="Heiti SC Light" pitchFamily="32" charset="0"/>
              </a:rPr>
              <a:t>Pneumatic dilatation</a:t>
            </a:r>
          </a:p>
          <a:p>
            <a:pPr marL="671513" indent="-671513">
              <a:lnSpc>
                <a:spcPct val="96000"/>
              </a:lnSpc>
              <a:buClrTx/>
              <a:buSzTx/>
              <a:buFontTx/>
              <a:buNone/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600" b="1" u="sng">
                <a:solidFill>
                  <a:srgbClr val="FFFFFF"/>
                </a:solidFill>
                <a:latin typeface="Heiti SC Light" pitchFamily="32" charset="0"/>
              </a:rPr>
              <a:t>Surgery </a:t>
            </a:r>
          </a:p>
          <a:p>
            <a:pPr marL="671513" indent="-671513">
              <a:lnSpc>
                <a:spcPct val="96000"/>
              </a:lnSpc>
              <a:buSzPct val="35000"/>
              <a:buFont typeface="Times New Roman" pitchFamily="18" charset="0"/>
              <a:buBlip>
                <a:blip r:embed="rId3"/>
              </a:buBlip>
              <a:tabLst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817100" algn="l"/>
              </a:tabLst>
            </a:pPr>
            <a:r>
              <a:rPr lang="en-US" sz="3600" b="1">
                <a:solidFill>
                  <a:srgbClr val="FFFFFF"/>
                </a:solidFill>
                <a:latin typeface="Heiti SC Light" pitchFamily="32" charset="0"/>
              </a:rPr>
              <a:t> myotomy </a:t>
            </a:r>
          </a:p>
        </p:txBody>
      </p:sp>
      <p:pic>
        <p:nvPicPr>
          <p:cNvPr id="21508" name="صورة 3" descr="151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4511675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34890</TotalTime>
  <Words>935</Words>
  <Application>Microsoft Office PowerPoint</Application>
  <PresentationFormat>Custom</PresentationFormat>
  <Paragraphs>247</Paragraphs>
  <Slides>35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Dysphagia</vt:lpstr>
      <vt:lpstr>Slide 2</vt:lpstr>
      <vt:lpstr>Slide 3</vt:lpstr>
      <vt:lpstr>Slide 4</vt:lpstr>
      <vt:lpstr>Etiology</vt:lpstr>
      <vt:lpstr>Slide 6</vt:lpstr>
      <vt:lpstr>Symptoms :</vt:lpstr>
      <vt:lpstr>Slide 8</vt:lpstr>
      <vt:lpstr>Slide 9</vt:lpstr>
      <vt:lpstr>Slide 10</vt:lpstr>
      <vt:lpstr>Slide 11</vt:lpstr>
      <vt:lpstr>Slide 12</vt:lpstr>
      <vt:lpstr>Upper Esophageal Web Plummer-Vinson Syndrome </vt:lpstr>
      <vt:lpstr>Slide 14</vt:lpstr>
      <vt:lpstr>Slide 15</vt:lpstr>
      <vt:lpstr>Slide 16</vt:lpstr>
      <vt:lpstr>Slide 17</vt:lpstr>
      <vt:lpstr>Diagnosis</vt:lpstr>
      <vt:lpstr>Slide 19</vt:lpstr>
      <vt:lpstr>Slide 20</vt:lpstr>
      <vt:lpstr>Slide 21</vt:lpstr>
      <vt:lpstr>Slide 22</vt:lpstr>
      <vt:lpstr>Malignant tumors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Treatment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43247</dc:title>
  <dc:subject>Colorful bright Lines on White</dc:subject>
  <dc:creator>ABRN</dc:creator>
  <cp:keywords>presentation background</cp:keywords>
  <dc:description>Template created by Sun Microsystems</dc:description>
  <cp:lastModifiedBy>ABRN</cp:lastModifiedBy>
  <cp:revision>55</cp:revision>
  <cp:lastPrinted>1601-01-01T00:00:00Z</cp:lastPrinted>
  <dcterms:created xsi:type="dcterms:W3CDTF">2010-01-20T22:02:03Z</dcterms:created>
  <dcterms:modified xsi:type="dcterms:W3CDTF">2011-04-16T19:25:17Z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href="http://www.openoffice.org/licenses/BSD.pdf"&gt;BSD&lt;/a&gt; </vt:lpwstr>
  </property>
</Properties>
</file>