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67"/>
  </p:notesMasterIdLst>
  <p:sldIdLst>
    <p:sldId id="323" r:id="rId2"/>
    <p:sldId id="324" r:id="rId3"/>
    <p:sldId id="325" r:id="rId4"/>
    <p:sldId id="326" r:id="rId5"/>
    <p:sldId id="327"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286" r:id="rId31"/>
    <p:sldId id="287" r:id="rId32"/>
    <p:sldId id="288" r:id="rId33"/>
    <p:sldId id="314" r:id="rId34"/>
    <p:sldId id="289" r:id="rId35"/>
    <p:sldId id="290" r:id="rId36"/>
    <p:sldId id="291" r:id="rId37"/>
    <p:sldId id="315" r:id="rId38"/>
    <p:sldId id="292" r:id="rId39"/>
    <p:sldId id="293" r:id="rId40"/>
    <p:sldId id="294" r:id="rId41"/>
    <p:sldId id="316" r:id="rId42"/>
    <p:sldId id="317" r:id="rId43"/>
    <p:sldId id="295" r:id="rId44"/>
    <p:sldId id="296" r:id="rId45"/>
    <p:sldId id="297" r:id="rId46"/>
    <p:sldId id="298" r:id="rId47"/>
    <p:sldId id="318" r:id="rId48"/>
    <p:sldId id="319" r:id="rId49"/>
    <p:sldId id="299" r:id="rId50"/>
    <p:sldId id="320" r:id="rId51"/>
    <p:sldId id="300" r:id="rId52"/>
    <p:sldId id="321" r:id="rId53"/>
    <p:sldId id="301" r:id="rId54"/>
    <p:sldId id="302" r:id="rId55"/>
    <p:sldId id="303" r:id="rId56"/>
    <p:sldId id="304" r:id="rId57"/>
    <p:sldId id="305" r:id="rId58"/>
    <p:sldId id="306" r:id="rId59"/>
    <p:sldId id="307" r:id="rId60"/>
    <p:sldId id="308" r:id="rId61"/>
    <p:sldId id="322" r:id="rId62"/>
    <p:sldId id="309" r:id="rId63"/>
    <p:sldId id="310" r:id="rId64"/>
    <p:sldId id="311" r:id="rId65"/>
    <p:sldId id="313" r:id="rId6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0941" autoAdjust="0"/>
  </p:normalViewPr>
  <p:slideViewPr>
    <p:cSldViewPr>
      <p:cViewPr varScale="1">
        <p:scale>
          <a:sx n="65" d="100"/>
          <a:sy n="65" d="100"/>
        </p:scale>
        <p:origin x="-131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90" y="498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8D7CA60-8E00-4C6C-B417-D03EAA8366B4}" type="datetimeFigureOut">
              <a:rPr lang="ar-SA" smtClean="0"/>
              <a:pPr/>
              <a:t>04/05/32</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D392256-0D84-4ABD-A55A-3411400259AB}" type="slidenum">
              <a:rPr lang="ar-SA" smtClean="0"/>
              <a:pPr/>
              <a:t>‹#›</a:t>
            </a:fld>
            <a:endParaRPr lang="ar-SA"/>
          </a:p>
        </p:txBody>
      </p:sp>
    </p:spTree>
    <p:extLst>
      <p:ext uri="{BB962C8B-B14F-4D97-AF65-F5344CB8AC3E}">
        <p14:creationId xmlns="" xmlns:p14="http://schemas.microsoft.com/office/powerpoint/2010/main" val="203708477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algn="l" rtl="0">
              <a:spcBef>
                <a:spcPct val="0"/>
              </a:spcBef>
            </a:pPr>
            <a:r>
              <a:rPr lang="en-US" dirty="0" smtClean="0">
                <a:cs typeface="Arial" charset="0"/>
              </a:rPr>
              <a:t>In the </a:t>
            </a:r>
            <a:r>
              <a:rPr lang="en-US" dirty="0" err="1" smtClean="0">
                <a:cs typeface="Arial" charset="0"/>
              </a:rPr>
              <a:t>paediatric</a:t>
            </a:r>
            <a:r>
              <a:rPr lang="en-US" dirty="0" smtClean="0">
                <a:cs typeface="Arial" charset="0"/>
              </a:rPr>
              <a:t> age group (0 – 15), a neck lump is likely to be inflammatory followed by congenital lumps and </a:t>
            </a:r>
            <a:r>
              <a:rPr lang="en-US" dirty="0" err="1" smtClean="0">
                <a:cs typeface="Arial" charset="0"/>
              </a:rPr>
              <a:t>neoplastic</a:t>
            </a:r>
            <a:r>
              <a:rPr lang="en-US" dirty="0" smtClean="0">
                <a:cs typeface="Arial" charset="0"/>
              </a:rPr>
              <a:t> lesions. Patients in the age group between 16-40 years are again more likely to have inflammatory lesions followed by congenital and </a:t>
            </a:r>
            <a:r>
              <a:rPr lang="en-US" dirty="0" err="1" smtClean="0">
                <a:cs typeface="Arial" charset="0"/>
              </a:rPr>
              <a:t>neoplastic</a:t>
            </a:r>
            <a:r>
              <a:rPr lang="en-US" dirty="0" smtClean="0">
                <a:cs typeface="Arial" charset="0"/>
              </a:rPr>
              <a:t> lesions. In patients over 40 years of age, a neck lump is to be considered malignant until proven otherwise. </a:t>
            </a:r>
            <a:endParaRPr lang="ar-SA" dirty="0"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A98BF-6FCF-4023-89CF-890DAE4B5862}" type="slidenum">
              <a:rPr lang="ar-SA">
                <a:latin typeface="Arial" charset="0"/>
                <a:cs typeface="Arial" charset="0"/>
              </a:rPr>
              <a:pPr/>
              <a:t>11</a:t>
            </a:fld>
            <a:endParaRPr lang="ar-SA">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rtl="0">
              <a:spcBef>
                <a:spcPct val="0"/>
              </a:spcBef>
            </a:pPr>
            <a:r>
              <a:rPr lang="en-US" dirty="0" smtClean="0">
                <a:cs typeface="Arial" charset="0"/>
              </a:rPr>
              <a:t>Duration:</a:t>
            </a:r>
          </a:p>
          <a:p>
            <a:pPr lvl="2" rtl="0">
              <a:spcBef>
                <a:spcPct val="0"/>
              </a:spcBef>
            </a:pPr>
            <a:r>
              <a:rPr lang="en-US" dirty="0" smtClean="0">
                <a:cs typeface="Arial" charset="0"/>
              </a:rPr>
              <a:t>7 days: inflammatory</a:t>
            </a:r>
          </a:p>
          <a:p>
            <a:pPr lvl="2" rtl="0">
              <a:spcBef>
                <a:spcPct val="0"/>
              </a:spcBef>
            </a:pPr>
            <a:r>
              <a:rPr lang="en-US" dirty="0" smtClean="0">
                <a:cs typeface="Arial" charset="0"/>
              </a:rPr>
              <a:t>7 months: </a:t>
            </a:r>
            <a:r>
              <a:rPr lang="en-US" dirty="0" err="1" smtClean="0">
                <a:cs typeface="Arial" charset="0"/>
              </a:rPr>
              <a:t>neoplastic</a:t>
            </a:r>
            <a:endParaRPr lang="en-US" dirty="0" smtClean="0">
              <a:cs typeface="Arial" charset="0"/>
            </a:endParaRPr>
          </a:p>
          <a:p>
            <a:pPr lvl="2" rtl="0">
              <a:spcBef>
                <a:spcPct val="0"/>
              </a:spcBef>
            </a:pPr>
            <a:r>
              <a:rPr lang="en-US" dirty="0" smtClean="0">
                <a:cs typeface="Arial" charset="0"/>
              </a:rPr>
              <a:t>7 years: congenital</a:t>
            </a:r>
          </a:p>
          <a:p>
            <a:pPr rtl="0">
              <a:spcBef>
                <a:spcPct val="0"/>
              </a:spcBef>
            </a:pPr>
            <a:r>
              <a:rPr lang="en-US" dirty="0" smtClean="0">
                <a:cs typeface="Arial" charset="0"/>
              </a:rPr>
              <a:t>Location: congenital lesions are consistent in position, metastatic points to primary lesion</a:t>
            </a:r>
          </a:p>
          <a:p>
            <a:pPr rtl="0">
              <a:spcBef>
                <a:spcPct val="0"/>
              </a:spcBef>
            </a:pPr>
            <a:r>
              <a:rPr lang="en-US" dirty="0" smtClean="0">
                <a:cs typeface="Arial" charset="0"/>
              </a:rPr>
              <a:t>How was it noticed</a:t>
            </a:r>
          </a:p>
          <a:p>
            <a:pPr rtl="0">
              <a:spcBef>
                <a:spcPct val="0"/>
              </a:spcBef>
            </a:pPr>
            <a:r>
              <a:rPr lang="en-US" dirty="0" smtClean="0">
                <a:cs typeface="Arial" charset="0"/>
              </a:rPr>
              <a:t>Size: is it progressive or regressive</a:t>
            </a:r>
          </a:p>
          <a:p>
            <a:pPr rtl="0">
              <a:spcBef>
                <a:spcPct val="0"/>
              </a:spcBef>
            </a:pPr>
            <a:r>
              <a:rPr lang="en-US" dirty="0" smtClean="0">
                <a:cs typeface="Arial" charset="0"/>
              </a:rPr>
              <a:t>Shape</a:t>
            </a:r>
          </a:p>
          <a:p>
            <a:pPr rtl="0">
              <a:spcBef>
                <a:spcPct val="0"/>
              </a:spcBef>
            </a:pPr>
            <a:r>
              <a:rPr lang="en-US" dirty="0" smtClean="0">
                <a:cs typeface="Arial" charset="0"/>
              </a:rPr>
              <a:t>Skin changes, discharge</a:t>
            </a:r>
          </a:p>
          <a:p>
            <a:pPr rtl="0">
              <a:spcBef>
                <a:spcPct val="0"/>
              </a:spcBef>
            </a:pPr>
            <a:r>
              <a:rPr lang="en-US" dirty="0" smtClean="0">
                <a:cs typeface="Arial" charset="0"/>
              </a:rPr>
              <a:t>Painful or not</a:t>
            </a:r>
          </a:p>
          <a:p>
            <a:pPr rtl="0">
              <a:spcBef>
                <a:spcPct val="0"/>
              </a:spcBef>
            </a:pPr>
            <a:r>
              <a:rPr lang="en-US" dirty="0" smtClean="0">
                <a:cs typeface="Arial" charset="0"/>
              </a:rPr>
              <a:t>Other swellings in the body</a:t>
            </a:r>
          </a:p>
          <a:p>
            <a:pPr algn="l" rtl="0">
              <a:spcBef>
                <a:spcPct val="0"/>
              </a:spcBef>
            </a:pPr>
            <a:r>
              <a:rPr lang="en-US" dirty="0" smtClean="0">
                <a:cs typeface="Arial" charset="0"/>
              </a:rPr>
              <a:t>===============</a:t>
            </a:r>
          </a:p>
          <a:p>
            <a:pPr algn="l" rtl="0">
              <a:spcBef>
                <a:spcPct val="0"/>
              </a:spcBef>
            </a:pPr>
            <a:r>
              <a:rPr lang="en-US" dirty="0" smtClean="0">
                <a:cs typeface="Arial" charset="0"/>
              </a:rPr>
              <a:t>1) Onset: The nature of onset is vital to establish the pathology of the lump. A rapid onset painful swelling suggests an inflammatory condition on the other hand a slowly</a:t>
            </a:r>
            <a:br>
              <a:rPr lang="en-US" dirty="0" smtClean="0">
                <a:cs typeface="Arial" charset="0"/>
              </a:rPr>
            </a:br>
            <a:r>
              <a:rPr lang="en-US" dirty="0" smtClean="0">
                <a:cs typeface="Arial" charset="0"/>
              </a:rPr>
              <a:t>Progressive lump, which is not painful, suggests a </a:t>
            </a:r>
            <a:r>
              <a:rPr lang="en-US" dirty="0" err="1" smtClean="0">
                <a:cs typeface="Arial" charset="0"/>
              </a:rPr>
              <a:t>neoplastic</a:t>
            </a:r>
            <a:r>
              <a:rPr lang="en-US" dirty="0" smtClean="0">
                <a:cs typeface="Arial" charset="0"/>
              </a:rPr>
              <a:t> lesion. Inflammatory swellings in the neck are commonly associated with infections in the ear, nose, throat and scalp. </a:t>
            </a:r>
          </a:p>
          <a:p>
            <a:pPr algn="l" rtl="0">
              <a:spcBef>
                <a:spcPct val="0"/>
              </a:spcBef>
            </a:pPr>
            <a:r>
              <a:rPr lang="en-US" dirty="0" smtClean="0">
                <a:cs typeface="Arial" charset="0"/>
              </a:rPr>
              <a:t>2) Duration: Inflammatory lumps settle once the primary source of infection is treated. A neck lump which is persistent (&gt; 6 weeks) with or without associated symptoms needs referral to an ENT surgeon.</a:t>
            </a:r>
          </a:p>
          <a:p>
            <a:pPr algn="l" rtl="0">
              <a:spcBef>
                <a:spcPct val="0"/>
              </a:spcBef>
            </a:pPr>
            <a:endParaRPr lang="ar-SA"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15B449-2806-42AE-A261-A08C560B45B1}" type="slidenum">
              <a:rPr lang="ar-SA">
                <a:latin typeface="Arial" charset="0"/>
                <a:cs typeface="Arial" charset="0"/>
              </a:rPr>
              <a:pPr/>
              <a:t>13</a:t>
            </a:fld>
            <a:endParaRPr lang="ar-SA">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lgn="l" rtl="0">
              <a:spcBef>
                <a:spcPct val="0"/>
              </a:spcBef>
            </a:pPr>
            <a:r>
              <a:rPr lang="en-US" dirty="0" smtClean="0">
                <a:cs typeface="Arial" charset="0"/>
              </a:rPr>
              <a:t>) Associated Symptoms: It is vital to gather information from the patient that would suggest a primary head and neck malignancy causing a metastatic lymph node enlargement. The symptoms and their associations are: </a:t>
            </a:r>
            <a:br>
              <a:rPr lang="en-US" dirty="0" smtClean="0">
                <a:cs typeface="Arial" charset="0"/>
              </a:rPr>
            </a:br>
            <a:r>
              <a:rPr lang="en-US" dirty="0" smtClean="0">
                <a:cs typeface="Arial" charset="0"/>
              </a:rPr>
              <a:t/>
            </a:r>
            <a:br>
              <a:rPr lang="en-US" dirty="0" smtClean="0">
                <a:cs typeface="Arial" charset="0"/>
              </a:rPr>
            </a:br>
            <a:r>
              <a:rPr lang="en-US" dirty="0" smtClean="0">
                <a:cs typeface="Arial" charset="0"/>
              </a:rPr>
              <a:t>a) </a:t>
            </a:r>
            <a:r>
              <a:rPr lang="en-US" dirty="0" err="1" smtClean="0">
                <a:cs typeface="Arial" charset="0"/>
              </a:rPr>
              <a:t>Dysphonia</a:t>
            </a:r>
            <a:r>
              <a:rPr lang="en-US" dirty="0" smtClean="0">
                <a:cs typeface="Arial" charset="0"/>
              </a:rPr>
              <a:t> (cancer of the larynx)</a:t>
            </a:r>
            <a:br>
              <a:rPr lang="en-US" dirty="0" smtClean="0">
                <a:cs typeface="Arial" charset="0"/>
              </a:rPr>
            </a:br>
            <a:r>
              <a:rPr lang="en-US" dirty="0" smtClean="0">
                <a:cs typeface="Arial" charset="0"/>
              </a:rPr>
              <a:t>b) </a:t>
            </a:r>
            <a:r>
              <a:rPr lang="en-US" dirty="0" err="1" smtClean="0">
                <a:cs typeface="Arial" charset="0"/>
              </a:rPr>
              <a:t>Dysphagia</a:t>
            </a:r>
            <a:r>
              <a:rPr lang="en-US" dirty="0" smtClean="0">
                <a:cs typeface="Arial" charset="0"/>
              </a:rPr>
              <a:t> (cancer of the pharynx and </a:t>
            </a:r>
            <a:r>
              <a:rPr lang="en-US" dirty="0" err="1" smtClean="0">
                <a:cs typeface="Arial" charset="0"/>
              </a:rPr>
              <a:t>oesophagus</a:t>
            </a:r>
            <a:r>
              <a:rPr lang="en-US" dirty="0" smtClean="0">
                <a:cs typeface="Arial" charset="0"/>
              </a:rPr>
              <a:t>)</a:t>
            </a:r>
            <a:br>
              <a:rPr lang="en-US" dirty="0" smtClean="0">
                <a:cs typeface="Arial" charset="0"/>
              </a:rPr>
            </a:br>
            <a:r>
              <a:rPr lang="en-US" dirty="0" smtClean="0">
                <a:cs typeface="Arial" charset="0"/>
              </a:rPr>
              <a:t>c) </a:t>
            </a:r>
            <a:r>
              <a:rPr lang="en-US" dirty="0" err="1" smtClean="0">
                <a:cs typeface="Arial" charset="0"/>
              </a:rPr>
              <a:t>Dyspnoea</a:t>
            </a:r>
            <a:r>
              <a:rPr lang="en-US" dirty="0" smtClean="0">
                <a:cs typeface="Arial" charset="0"/>
              </a:rPr>
              <a:t> (lung cancer)</a:t>
            </a:r>
            <a:br>
              <a:rPr lang="en-US" dirty="0" smtClean="0">
                <a:cs typeface="Arial" charset="0"/>
              </a:rPr>
            </a:br>
            <a:r>
              <a:rPr lang="en-US" dirty="0" smtClean="0">
                <a:cs typeface="Arial" charset="0"/>
              </a:rPr>
              <a:t>d) Weight loss (</a:t>
            </a:r>
            <a:r>
              <a:rPr lang="en-US" dirty="0" err="1" smtClean="0">
                <a:cs typeface="Arial" charset="0"/>
              </a:rPr>
              <a:t>cachexia</a:t>
            </a:r>
            <a:r>
              <a:rPr lang="en-US" dirty="0" smtClean="0">
                <a:cs typeface="Arial" charset="0"/>
              </a:rPr>
              <a:t>) </a:t>
            </a:r>
            <a:br>
              <a:rPr lang="en-US" dirty="0" smtClean="0">
                <a:cs typeface="Arial" charset="0"/>
              </a:rPr>
            </a:br>
            <a:r>
              <a:rPr lang="en-US" dirty="0" smtClean="0">
                <a:cs typeface="Arial" charset="0"/>
              </a:rPr>
              <a:t/>
            </a:r>
            <a:br>
              <a:rPr lang="en-US" dirty="0" smtClean="0">
                <a:cs typeface="Arial" charset="0"/>
              </a:rPr>
            </a:br>
            <a:endParaRPr lang="ar-SA"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134046-0B17-41BF-B4BD-08E7A84C4AF9}" type="slidenum">
              <a:rPr lang="ar-SA">
                <a:latin typeface="Arial" charset="0"/>
                <a:cs typeface="Arial" charset="0"/>
              </a:rPr>
              <a:pPr/>
              <a:t>14</a:t>
            </a:fld>
            <a:endParaRPr lang="ar-SA">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algn="l" rtl="0">
              <a:spcBef>
                <a:spcPct val="0"/>
              </a:spcBef>
            </a:pPr>
            <a:r>
              <a:rPr lang="en-US" dirty="0" smtClean="0">
                <a:cs typeface="Arial" charset="0"/>
              </a:rPr>
              <a:t>Social History: Occupational exposure to asbestos, nickel and wood dust are associated with an increased risk of head and neck cancers. Smoking is the single most important risk factor for cancers of the upper </a:t>
            </a:r>
            <a:r>
              <a:rPr lang="en-US" dirty="0" err="1" smtClean="0">
                <a:cs typeface="Arial" charset="0"/>
              </a:rPr>
              <a:t>aerodigestive</a:t>
            </a:r>
            <a:r>
              <a:rPr lang="en-US" dirty="0" smtClean="0">
                <a:cs typeface="Arial" charset="0"/>
              </a:rPr>
              <a:t> tract and a detailed history regarding the same should be sought. Alcohol consumption is also a known risk factor for cancers of the head and neck. </a:t>
            </a:r>
            <a:endParaRPr lang="ar-SA"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4C4FF6-B6B2-4882-ACB8-CB9A49C61A24}" type="slidenum">
              <a:rPr lang="ar-SA">
                <a:latin typeface="Arial" charset="0"/>
                <a:cs typeface="Arial" charset="0"/>
              </a:rPr>
              <a:pPr/>
              <a:t>15</a:t>
            </a:fld>
            <a:endParaRPr lang="ar-SA">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algn="l" rtl="1">
              <a:spcBef>
                <a:spcPct val="0"/>
              </a:spcBef>
            </a:pPr>
            <a:r>
              <a:rPr lang="en-US" dirty="0" smtClean="0">
                <a:cs typeface="Arial" charset="0"/>
              </a:rPr>
              <a:t>Neck: 	1. Swelling: site, size, shape, surface, consistency, mobility, skin</a:t>
            </a:r>
          </a:p>
          <a:p>
            <a:pPr algn="l" rtl="1">
              <a:spcBef>
                <a:spcPct val="0"/>
              </a:spcBef>
            </a:pPr>
            <a:r>
              <a:rPr lang="en-US" dirty="0" smtClean="0">
                <a:cs typeface="Arial" charset="0"/>
              </a:rPr>
              <a:t>changes, tenderness, fluctuation, </a:t>
            </a:r>
            <a:r>
              <a:rPr lang="en-US" dirty="0" err="1" smtClean="0">
                <a:cs typeface="Arial" charset="0"/>
              </a:rPr>
              <a:t>pulsatility</a:t>
            </a:r>
            <a:r>
              <a:rPr lang="en-US" dirty="0" smtClean="0">
                <a:cs typeface="Arial" charset="0"/>
              </a:rPr>
              <a:t>, bruit, movement with swallowing or tongue protrusion</a:t>
            </a:r>
          </a:p>
          <a:p>
            <a:pPr algn="r" rtl="1">
              <a:spcBef>
                <a:spcPct val="0"/>
              </a:spcBef>
            </a:pPr>
            <a:endParaRPr lang="ar-SA"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5873B3-87F8-4F89-B8C8-3945C769F953}" type="slidenum">
              <a:rPr lang="ar-SA">
                <a:latin typeface="Arial" charset="0"/>
                <a:cs typeface="Arial" charset="0"/>
              </a:rPr>
              <a:pPr/>
              <a:t>17</a:t>
            </a:fld>
            <a:endParaRPr lang="ar-SA">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Contrast in thyroid will delay and confuse the treatment with radio iodine</a:t>
            </a:r>
            <a:r>
              <a:rPr lang="en-US" baseline="0" dirty="0" smtClean="0"/>
              <a:t> therapy</a:t>
            </a:r>
            <a:endParaRPr lang="en-US" dirty="0"/>
          </a:p>
        </p:txBody>
      </p:sp>
      <p:sp>
        <p:nvSpPr>
          <p:cNvPr id="4" name="Slide Number Placeholder 3"/>
          <p:cNvSpPr>
            <a:spLocks noGrp="1"/>
          </p:cNvSpPr>
          <p:nvPr>
            <p:ph type="sldNum" sz="quarter" idx="10"/>
          </p:nvPr>
        </p:nvSpPr>
        <p:spPr/>
        <p:txBody>
          <a:bodyPr/>
          <a:lstStyle/>
          <a:p>
            <a:fld id="{BD392256-0D84-4ABD-A55A-3411400259AB}" type="slidenum">
              <a:rPr lang="ar-SA" smtClean="0"/>
              <a:pPr/>
              <a:t>20</a:t>
            </a:fld>
            <a:endParaRPr lang="ar-SA"/>
          </a:p>
        </p:txBody>
      </p:sp>
    </p:spTree>
    <p:extLst>
      <p:ext uri="{BB962C8B-B14F-4D97-AF65-F5344CB8AC3E}">
        <p14:creationId xmlns="" xmlns:p14="http://schemas.microsoft.com/office/powerpoint/2010/main" val="3817076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80%</a:t>
            </a:r>
            <a:r>
              <a:rPr lang="en-US" baseline="0" dirty="0" smtClean="0"/>
              <a:t> benign in children</a:t>
            </a:r>
            <a:endParaRPr lang="en-US" dirty="0"/>
          </a:p>
        </p:txBody>
      </p:sp>
      <p:sp>
        <p:nvSpPr>
          <p:cNvPr id="4" name="Slide Number Placeholder 3"/>
          <p:cNvSpPr>
            <a:spLocks noGrp="1"/>
          </p:cNvSpPr>
          <p:nvPr>
            <p:ph type="sldNum" sz="quarter" idx="10"/>
          </p:nvPr>
        </p:nvSpPr>
        <p:spPr/>
        <p:txBody>
          <a:bodyPr/>
          <a:lstStyle/>
          <a:p>
            <a:fld id="{288D5CFE-96DD-4BA9-9F33-CBB473DD3669}" type="slidenum">
              <a:rPr lang="en-US" smtClean="0"/>
              <a:pPr/>
              <a:t>28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8D5CFE-96DD-4BA9-9F33-CBB473DD3669}" type="slidenum">
              <a:rPr lang="en-US" smtClean="0"/>
              <a:pPr/>
              <a:t>51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66BD4AB0-98EC-4FEC-B0E7-E6F8A8D12506}" type="datetimeFigureOut">
              <a:rPr lang="ar-SA" smtClean="0"/>
              <a:pPr/>
              <a:t>04/05/32</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C0E9B117-9DBA-45E3-9FE3-6598F3763033}" type="slidenum">
              <a:rPr lang="ar-SA" smtClean="0"/>
              <a:pPr/>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6BD4AB0-98EC-4FEC-B0E7-E6F8A8D12506}" type="datetimeFigureOut">
              <a:rPr lang="ar-SA" smtClean="0"/>
              <a:pPr/>
              <a:t>04/05/32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C0E9B117-9DBA-45E3-9FE3-6598F3763033}"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6BD4AB0-98EC-4FEC-B0E7-E6F8A8D12506}" type="datetimeFigureOut">
              <a:rPr lang="ar-SA" smtClean="0"/>
              <a:pPr/>
              <a:t>04/05/32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C0E9B117-9DBA-45E3-9FE3-6598F3763033}"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6BD4AB0-98EC-4FEC-B0E7-E6F8A8D12506}" type="datetimeFigureOut">
              <a:rPr lang="ar-SA" smtClean="0"/>
              <a:pPr/>
              <a:t>04/05/32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C0E9B117-9DBA-45E3-9FE3-6598F3763033}"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66BD4AB0-98EC-4FEC-B0E7-E6F8A8D12506}" type="datetimeFigureOut">
              <a:rPr lang="ar-SA" smtClean="0"/>
              <a:pPr/>
              <a:t>04/05/32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C0E9B117-9DBA-45E3-9FE3-6598F3763033}" type="slidenum">
              <a:rPr lang="ar-SA" smtClean="0"/>
              <a:pPr/>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66BD4AB0-98EC-4FEC-B0E7-E6F8A8D12506}" type="datetimeFigureOut">
              <a:rPr lang="ar-SA" smtClean="0"/>
              <a:pPr/>
              <a:t>04/05/32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C0E9B117-9DBA-45E3-9FE3-6598F3763033}"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66BD4AB0-98EC-4FEC-B0E7-E6F8A8D12506}" type="datetimeFigureOut">
              <a:rPr lang="ar-SA" smtClean="0"/>
              <a:pPr/>
              <a:t>04/05/32</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C0E9B117-9DBA-45E3-9FE3-6598F3763033}"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66BD4AB0-98EC-4FEC-B0E7-E6F8A8D12506}" type="datetimeFigureOut">
              <a:rPr lang="ar-SA" smtClean="0"/>
              <a:pPr/>
              <a:t>04/05/32</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C0E9B117-9DBA-45E3-9FE3-6598F3763033}"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66BD4AB0-98EC-4FEC-B0E7-E6F8A8D12506}" type="datetimeFigureOut">
              <a:rPr lang="ar-SA" smtClean="0"/>
              <a:pPr/>
              <a:t>04/05/32</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C0E9B117-9DBA-45E3-9FE3-6598F3763033}" type="slidenum">
              <a:rPr lang="ar-SA" smtClean="0"/>
              <a:pPr/>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66BD4AB0-98EC-4FEC-B0E7-E6F8A8D12506}" type="datetimeFigureOut">
              <a:rPr lang="ar-SA" smtClean="0"/>
              <a:pPr/>
              <a:t>04/05/32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C0E9B117-9DBA-45E3-9FE3-6598F3763033}"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66BD4AB0-98EC-4FEC-B0E7-E6F8A8D12506}" type="datetimeFigureOut">
              <a:rPr lang="ar-SA" smtClean="0"/>
              <a:pPr/>
              <a:t>04/05/32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C0E9B117-9DBA-45E3-9FE3-6598F3763033}" type="slidenum">
              <a:rPr lang="ar-SA" smtClean="0"/>
              <a:pPr/>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6BD4AB0-98EC-4FEC-B0E7-E6F8A8D12506}" type="datetimeFigureOut">
              <a:rPr lang="ar-SA" smtClean="0"/>
              <a:pPr/>
              <a:t>04/05/32</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0E9B117-9DBA-45E3-9FE3-6598F3763033}" type="slidenum">
              <a:rPr lang="ar-SA" smtClean="0"/>
              <a:pPr/>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http://wiserwiki.com/images/9/90/B0323008283501886_f182002.jpg"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Carotid_artery" TargetMode="External"/><Relationship Id="rId2" Type="http://schemas.openxmlformats.org/officeDocument/2006/relationships/hyperlink" Target="http://en.wikipedia.org/wiki/Chemoreceptor"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4"/>
            <a:ext cx="7772400" cy="1944216"/>
          </a:xfrm>
        </p:spPr>
        <p:txBody>
          <a:bodyPr/>
          <a:lstStyle/>
          <a:p>
            <a:r>
              <a:rPr lang="en-US" b="1" dirty="0"/>
              <a:t>LATERAL NECK MASSES</a:t>
            </a:r>
            <a:r>
              <a:rPr lang="en-US" dirty="0"/>
              <a:t/>
            </a:r>
            <a:br>
              <a:rPr lang="en-US" dirty="0"/>
            </a:br>
            <a:r>
              <a:rPr lang="en-US" sz="2800" dirty="0" smtClean="0"/>
              <a:t>Prof. </a:t>
            </a:r>
            <a:r>
              <a:rPr lang="en-US" sz="2800" dirty="0" err="1" smtClean="0"/>
              <a:t>Alam</a:t>
            </a:r>
            <a:endParaRPr lang="ar-SA" dirty="0"/>
          </a:p>
        </p:txBody>
      </p:sp>
      <p:sp>
        <p:nvSpPr>
          <p:cNvPr id="3" name="Subtitle 2"/>
          <p:cNvSpPr>
            <a:spLocks noGrp="1"/>
          </p:cNvSpPr>
          <p:nvPr>
            <p:ph type="subTitle" idx="1"/>
          </p:nvPr>
        </p:nvSpPr>
        <p:spPr>
          <a:xfrm>
            <a:off x="1043608" y="3836640"/>
            <a:ext cx="7406640" cy="1752600"/>
          </a:xfrm>
        </p:spPr>
        <p:txBody>
          <a:bodyPr/>
          <a:lstStyle/>
          <a:p>
            <a:r>
              <a:rPr lang="en-US" dirty="0" smtClean="0">
                <a:solidFill>
                  <a:schemeClr val="tx1"/>
                </a:solidFill>
              </a:rPr>
              <a:t>Presented By:</a:t>
            </a:r>
          </a:p>
          <a:p>
            <a:r>
              <a:rPr lang="en-US" sz="2400" dirty="0" smtClean="0">
                <a:solidFill>
                  <a:schemeClr val="tx1"/>
                </a:solidFill>
              </a:rPr>
              <a:t>Hazem Aljumah</a:t>
            </a:r>
          </a:p>
          <a:p>
            <a:r>
              <a:rPr lang="en-US" sz="2400" dirty="0" smtClean="0"/>
              <a:t>Mohammed Aljulifi</a:t>
            </a:r>
            <a:endParaRPr lang="en-US" sz="24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normAutofit/>
          </a:bodyPr>
          <a:lstStyle/>
          <a:p>
            <a:pPr algn="l"/>
            <a:r>
              <a:rPr lang="en-US" b="1" dirty="0" smtClean="0"/>
              <a:t>Lymph Drainage</a:t>
            </a:r>
            <a:endParaRPr lang="en-US" dirty="0"/>
          </a:p>
        </p:txBody>
      </p:sp>
      <p:sp>
        <p:nvSpPr>
          <p:cNvPr id="3" name="Content Placeholder 2"/>
          <p:cNvSpPr>
            <a:spLocks noGrp="1"/>
          </p:cNvSpPr>
          <p:nvPr>
            <p:ph idx="1"/>
          </p:nvPr>
        </p:nvSpPr>
        <p:spPr>
          <a:xfrm>
            <a:off x="304800" y="1052736"/>
            <a:ext cx="8083624" cy="5576664"/>
          </a:xfrm>
        </p:spPr>
        <p:txBody>
          <a:bodyPr>
            <a:normAutofit/>
          </a:bodyPr>
          <a:lstStyle/>
          <a:p>
            <a:pPr algn="l" rtl="0"/>
            <a:r>
              <a:rPr lang="en-US" sz="2800" b="1" dirty="0" smtClean="0">
                <a:solidFill>
                  <a:srgbClr val="FFC000"/>
                </a:solidFill>
                <a:latin typeface="Calibri" pitchFamily="34" charset="0"/>
              </a:rPr>
              <a:t>Level I (</a:t>
            </a:r>
            <a:r>
              <a:rPr lang="en-US" sz="2800" b="1" dirty="0" err="1" smtClean="0">
                <a:solidFill>
                  <a:srgbClr val="FFC000"/>
                </a:solidFill>
                <a:latin typeface="Calibri" pitchFamily="34" charset="0"/>
              </a:rPr>
              <a:t>Submandibular</a:t>
            </a:r>
            <a:r>
              <a:rPr lang="en-US" sz="2800" b="1" dirty="0" smtClean="0">
                <a:solidFill>
                  <a:srgbClr val="FFC000"/>
                </a:solidFill>
                <a:latin typeface="Calibri" pitchFamily="34" charset="0"/>
              </a:rPr>
              <a:t> / </a:t>
            </a:r>
            <a:r>
              <a:rPr lang="en-US" sz="2800" b="1" dirty="0" err="1" smtClean="0">
                <a:solidFill>
                  <a:srgbClr val="FFC000"/>
                </a:solidFill>
                <a:latin typeface="Calibri" pitchFamily="34" charset="0"/>
              </a:rPr>
              <a:t>Submental</a:t>
            </a:r>
            <a:r>
              <a:rPr lang="en-US" sz="2800" b="1" dirty="0" smtClean="0">
                <a:solidFill>
                  <a:srgbClr val="FFC000"/>
                </a:solidFill>
                <a:latin typeface="Calibri" pitchFamily="34" charset="0"/>
              </a:rPr>
              <a:t>)</a:t>
            </a:r>
          </a:p>
          <a:p>
            <a:pPr algn="l" rtl="0">
              <a:buNone/>
            </a:pPr>
            <a:r>
              <a:rPr lang="en-US" sz="2800" b="1" dirty="0" smtClean="0">
                <a:latin typeface="Calibri" pitchFamily="34" charset="0"/>
              </a:rPr>
              <a:t>Drains the  lip, oral cavity &amp; </a:t>
            </a:r>
            <a:r>
              <a:rPr lang="en-US" sz="2800" b="1" dirty="0" err="1" smtClean="0">
                <a:latin typeface="Calibri" pitchFamily="34" charset="0"/>
              </a:rPr>
              <a:t>submandibular</a:t>
            </a:r>
            <a:r>
              <a:rPr lang="en-US" sz="2800" b="1" dirty="0">
                <a:latin typeface="Calibri" pitchFamily="34" charset="0"/>
              </a:rPr>
              <a:t> </a:t>
            </a:r>
            <a:r>
              <a:rPr lang="en-US" sz="2800" b="1" dirty="0" smtClean="0">
                <a:latin typeface="Calibri" pitchFamily="34" charset="0"/>
              </a:rPr>
              <a:t>gland.</a:t>
            </a:r>
          </a:p>
          <a:p>
            <a:pPr algn="l" rtl="0"/>
            <a:r>
              <a:rPr lang="en-US" sz="2800" b="1" dirty="0" smtClean="0">
                <a:solidFill>
                  <a:srgbClr val="FFC000"/>
                </a:solidFill>
                <a:latin typeface="Calibri" pitchFamily="34" charset="0"/>
              </a:rPr>
              <a:t>Level II (Upper jugular)</a:t>
            </a:r>
          </a:p>
          <a:p>
            <a:pPr algn="l" rtl="0">
              <a:buNone/>
            </a:pPr>
            <a:r>
              <a:rPr lang="en-US" sz="2800" b="1" dirty="0" smtClean="0">
                <a:latin typeface="Calibri" pitchFamily="34" charset="0"/>
              </a:rPr>
              <a:t>Drains  the </a:t>
            </a:r>
            <a:r>
              <a:rPr lang="en-US" sz="2800" b="1" dirty="0" err="1" smtClean="0">
                <a:latin typeface="Calibri" pitchFamily="34" charset="0"/>
              </a:rPr>
              <a:t>nasopharynx</a:t>
            </a:r>
            <a:r>
              <a:rPr lang="en-US" sz="2800" b="1" dirty="0" smtClean="0">
                <a:latin typeface="Calibri" pitchFamily="34" charset="0"/>
              </a:rPr>
              <a:t>, </a:t>
            </a:r>
            <a:r>
              <a:rPr lang="en-US" sz="2800" b="1" dirty="0" err="1" smtClean="0">
                <a:latin typeface="Calibri" pitchFamily="34" charset="0"/>
              </a:rPr>
              <a:t>oropharynx</a:t>
            </a:r>
            <a:r>
              <a:rPr lang="en-US" sz="2800" b="1" dirty="0" smtClean="0">
                <a:latin typeface="Calibri" pitchFamily="34" charset="0"/>
              </a:rPr>
              <a:t>, parotid, &amp; the </a:t>
            </a:r>
            <a:r>
              <a:rPr lang="en-US" sz="2800" b="1" dirty="0" err="1" smtClean="0">
                <a:latin typeface="Calibri" pitchFamily="34" charset="0"/>
              </a:rPr>
              <a:t>supraglottic</a:t>
            </a:r>
            <a:r>
              <a:rPr lang="en-US" sz="2800" b="1" dirty="0" smtClean="0">
                <a:latin typeface="Calibri" pitchFamily="34" charset="0"/>
              </a:rPr>
              <a:t> larynx.</a:t>
            </a:r>
          </a:p>
          <a:p>
            <a:pPr algn="l" rtl="0"/>
            <a:r>
              <a:rPr lang="en-US" sz="2800" b="1" dirty="0" smtClean="0">
                <a:solidFill>
                  <a:srgbClr val="FFC000"/>
                </a:solidFill>
                <a:latin typeface="Calibri" pitchFamily="34" charset="0"/>
              </a:rPr>
              <a:t>Level III (Mid jugular), IV (lower </a:t>
            </a:r>
            <a:r>
              <a:rPr lang="en-US" sz="2800" b="1" dirty="0" err="1" smtClean="0">
                <a:solidFill>
                  <a:srgbClr val="FFC000"/>
                </a:solidFill>
                <a:latin typeface="Calibri" pitchFamily="34" charset="0"/>
              </a:rPr>
              <a:t>juglar</a:t>
            </a:r>
            <a:r>
              <a:rPr lang="en-US" sz="2800" b="1" dirty="0" smtClean="0">
                <a:solidFill>
                  <a:srgbClr val="FFC000"/>
                </a:solidFill>
                <a:latin typeface="Calibri" pitchFamily="34" charset="0"/>
              </a:rPr>
              <a:t>)</a:t>
            </a:r>
          </a:p>
          <a:p>
            <a:pPr algn="l" rtl="0">
              <a:buNone/>
            </a:pPr>
            <a:r>
              <a:rPr lang="en-US" sz="2800" b="1" dirty="0" smtClean="0">
                <a:latin typeface="Calibri" pitchFamily="34" charset="0"/>
              </a:rPr>
              <a:t>Drains  the </a:t>
            </a:r>
            <a:r>
              <a:rPr lang="en-US" sz="2800" b="1" dirty="0" err="1" smtClean="0">
                <a:latin typeface="Calibri" pitchFamily="34" charset="0"/>
              </a:rPr>
              <a:t>oropharynx</a:t>
            </a:r>
            <a:r>
              <a:rPr lang="en-US" sz="2800" b="1" dirty="0" smtClean="0">
                <a:latin typeface="Calibri" pitchFamily="34" charset="0"/>
              </a:rPr>
              <a:t>, thyroid</a:t>
            </a:r>
          </a:p>
          <a:p>
            <a:pPr algn="l" rtl="0">
              <a:buNone/>
            </a:pPr>
            <a:r>
              <a:rPr lang="en-US" sz="2800" b="1" dirty="0" smtClean="0">
                <a:latin typeface="Calibri" pitchFamily="34" charset="0"/>
              </a:rPr>
              <a:t>   </a:t>
            </a:r>
            <a:r>
              <a:rPr lang="en-US" sz="2800" b="1" dirty="0" smtClean="0">
                <a:solidFill>
                  <a:srgbClr val="FF0000"/>
                </a:solidFill>
                <a:latin typeface="Calibri" pitchFamily="34" charset="0"/>
              </a:rPr>
              <a:t> </a:t>
            </a:r>
            <a:r>
              <a:rPr lang="en-US" sz="2800" b="1" dirty="0" smtClean="0">
                <a:solidFill>
                  <a:srgbClr val="FFC000"/>
                </a:solidFill>
                <a:latin typeface="Calibri" pitchFamily="34" charset="0"/>
              </a:rPr>
              <a:t>Level V (post. Cervical)</a:t>
            </a:r>
          </a:p>
          <a:p>
            <a:pPr algn="l" rtl="0">
              <a:buNone/>
            </a:pPr>
            <a:r>
              <a:rPr lang="en-US" sz="2800" b="1" dirty="0" smtClean="0">
                <a:latin typeface="Calibri" pitchFamily="34" charset="0"/>
              </a:rPr>
              <a:t>Drains </a:t>
            </a:r>
            <a:r>
              <a:rPr lang="en-US" sz="2800" b="1" dirty="0" err="1" smtClean="0">
                <a:latin typeface="Calibri" pitchFamily="34" charset="0"/>
              </a:rPr>
              <a:t>nasopharynx</a:t>
            </a:r>
            <a:r>
              <a:rPr lang="en-US" sz="2800" b="1" dirty="0" smtClean="0">
                <a:latin typeface="Calibri" pitchFamily="34" charset="0"/>
              </a:rPr>
              <a:t>, thyroid</a:t>
            </a:r>
          </a:p>
          <a:p>
            <a:pPr algn="l" rtl="0">
              <a:buNone/>
            </a:pPr>
            <a:r>
              <a:rPr lang="en-US" sz="2800" b="1" dirty="0" smtClean="0">
                <a:latin typeface="Calibri" pitchFamily="34" charset="0"/>
              </a:rPr>
              <a:t>    </a:t>
            </a:r>
            <a:r>
              <a:rPr lang="en-US" sz="2800" b="1" dirty="0" smtClean="0">
                <a:solidFill>
                  <a:srgbClr val="FFC000"/>
                </a:solidFill>
                <a:latin typeface="Calibri" pitchFamily="34" charset="0"/>
              </a:rPr>
              <a:t>Level VI (</a:t>
            </a:r>
            <a:r>
              <a:rPr lang="en-US" sz="2800" b="1" dirty="0" err="1" smtClean="0">
                <a:solidFill>
                  <a:srgbClr val="FFC000"/>
                </a:solidFill>
                <a:latin typeface="Calibri" pitchFamily="34" charset="0"/>
              </a:rPr>
              <a:t>paratracheal</a:t>
            </a:r>
            <a:r>
              <a:rPr lang="en-US" sz="2800" b="1" dirty="0" smtClean="0">
                <a:solidFill>
                  <a:srgbClr val="FFC000"/>
                </a:solidFill>
                <a:latin typeface="Calibri" pitchFamily="34" charset="0"/>
              </a:rPr>
              <a:t>)</a:t>
            </a:r>
          </a:p>
          <a:p>
            <a:pPr algn="l" rtl="0">
              <a:buNone/>
            </a:pPr>
            <a:r>
              <a:rPr lang="en-US" sz="2800" b="1" dirty="0" smtClean="0">
                <a:latin typeface="Calibri" pitchFamily="34" charset="0"/>
              </a:rPr>
              <a:t>Drains cervical </a:t>
            </a:r>
            <a:r>
              <a:rPr lang="en-US" sz="2800" b="1" dirty="0" err="1" smtClean="0">
                <a:latin typeface="Calibri" pitchFamily="34" charset="0"/>
              </a:rPr>
              <a:t>oesophagus</a:t>
            </a:r>
            <a:r>
              <a:rPr lang="en-US" sz="2800" b="1" dirty="0" smtClean="0">
                <a:latin typeface="Calibri" pitchFamily="34" charset="0"/>
              </a:rPr>
              <a:t> and thyroid</a:t>
            </a:r>
          </a:p>
          <a:p>
            <a:pPr algn="l" rtl="0">
              <a:buNone/>
            </a:pPr>
            <a:endParaRPr lang="en-US" b="1" dirty="0" smtClean="0">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143000"/>
          </a:xfrm>
        </p:spPr>
        <p:txBody>
          <a:bodyPr/>
          <a:lstStyle/>
          <a:p>
            <a:pPr algn="l" rtl="0" fontAlgn="auto">
              <a:spcAft>
                <a:spcPts val="0"/>
              </a:spcAft>
              <a:defRPr/>
            </a:pPr>
            <a:r>
              <a:rPr lang="en-US" dirty="0" smtClean="0"/>
              <a:t>History</a:t>
            </a:r>
            <a:endParaRPr lang="ar-SA" dirty="0"/>
          </a:p>
        </p:txBody>
      </p:sp>
      <p:sp>
        <p:nvSpPr>
          <p:cNvPr id="6147" name="Content Placeholder 1"/>
          <p:cNvSpPr>
            <a:spLocks noGrp="1"/>
          </p:cNvSpPr>
          <p:nvPr>
            <p:ph idx="1"/>
          </p:nvPr>
        </p:nvSpPr>
        <p:spPr/>
        <p:txBody>
          <a:bodyPr/>
          <a:lstStyle/>
          <a:p>
            <a:pPr algn="l" rtl="0"/>
            <a:r>
              <a:rPr lang="en-US" sz="2800" b="1" dirty="0" smtClean="0">
                <a:cs typeface="Arial" charset="0"/>
              </a:rPr>
              <a:t>Age</a:t>
            </a:r>
            <a:endParaRPr lang="en-US" sz="2800" dirty="0" smtClean="0">
              <a:cs typeface="Arial" charset="0"/>
            </a:endParaRPr>
          </a:p>
          <a:p>
            <a:pPr lvl="1" algn="l" rtl="0"/>
            <a:r>
              <a:rPr lang="en-US" sz="2400" dirty="0" smtClean="0">
                <a:cs typeface="Arial" charset="0"/>
              </a:rPr>
              <a:t>Pediatric(0-15):90% benign</a:t>
            </a:r>
          </a:p>
          <a:p>
            <a:pPr lvl="1" algn="l" rtl="0"/>
            <a:r>
              <a:rPr lang="en-US" sz="2400" dirty="0" smtClean="0">
                <a:cs typeface="Arial" charset="0"/>
              </a:rPr>
              <a:t>Young adult(16-40):as pediatric</a:t>
            </a:r>
          </a:p>
          <a:p>
            <a:pPr lvl="1" algn="l" rtl="0"/>
            <a:r>
              <a:rPr lang="en-US" sz="2400" dirty="0" smtClean="0">
                <a:cs typeface="Arial" charset="0"/>
              </a:rPr>
              <a:t>Elderly(&gt;40):consider malignant until proven otherwise.</a:t>
            </a:r>
          </a:p>
          <a:p>
            <a:pPr algn="l" rtl="0">
              <a:buNone/>
            </a:pPr>
            <a:endParaRPr lang="ar-SA"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latin typeface="Lucida Sans Unicode" pitchFamily="34" charset="0"/>
            </a:endParaRPr>
          </a:p>
        </p:txBody>
      </p:sp>
      <p:pic>
        <p:nvPicPr>
          <p:cNvPr id="7171" name="Picture 1" descr="http://wiserwiki.com/images/9/90/B0323008283501886_f182002.jpg"/>
          <p:cNvPicPr>
            <a:picLocks noChangeAspect="1" noChangeArrowheads="1"/>
          </p:cNvPicPr>
          <p:nvPr/>
        </p:nvPicPr>
        <p:blipFill>
          <a:blip r:embed="rId2" r:link="rId3" cstate="print"/>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143000"/>
          </a:xfrm>
        </p:spPr>
        <p:txBody>
          <a:bodyPr/>
          <a:lstStyle/>
          <a:p>
            <a:pPr algn="l" rtl="0" fontAlgn="auto">
              <a:spcAft>
                <a:spcPts val="0"/>
              </a:spcAft>
              <a:defRPr/>
            </a:pPr>
            <a:r>
              <a:rPr lang="en-US" dirty="0" smtClean="0"/>
              <a:t>History </a:t>
            </a:r>
            <a:r>
              <a:rPr lang="en-US" sz="2000" dirty="0" smtClean="0"/>
              <a:t>(continued) </a:t>
            </a:r>
            <a:endParaRPr lang="ar-SA" sz="2000" dirty="0"/>
          </a:p>
        </p:txBody>
      </p:sp>
      <p:sp>
        <p:nvSpPr>
          <p:cNvPr id="8195" name="Content Placeholder 1"/>
          <p:cNvSpPr>
            <a:spLocks noGrp="1"/>
          </p:cNvSpPr>
          <p:nvPr>
            <p:ph idx="1"/>
          </p:nvPr>
        </p:nvSpPr>
        <p:spPr/>
        <p:txBody>
          <a:bodyPr/>
          <a:lstStyle/>
          <a:p>
            <a:pPr algn="l" rtl="0"/>
            <a:r>
              <a:rPr lang="en-US" sz="2800" b="1" dirty="0" smtClean="0">
                <a:cs typeface="Arial" charset="0"/>
              </a:rPr>
              <a:t>Swelling:</a:t>
            </a:r>
          </a:p>
          <a:p>
            <a:pPr algn="l" rtl="0">
              <a:buFont typeface="Courier New" pitchFamily="49" charset="0"/>
              <a:buChar char="o"/>
            </a:pPr>
            <a:r>
              <a:rPr lang="en-US" sz="2400" dirty="0" smtClean="0">
                <a:cs typeface="Arial" charset="0"/>
              </a:rPr>
              <a:t>Duration</a:t>
            </a:r>
          </a:p>
          <a:p>
            <a:pPr algn="l" rtl="0">
              <a:buFont typeface="Courier New" pitchFamily="49" charset="0"/>
              <a:buChar char="o"/>
            </a:pPr>
            <a:r>
              <a:rPr lang="en-US" sz="2400" dirty="0" smtClean="0">
                <a:cs typeface="Arial" charset="0"/>
              </a:rPr>
              <a:t>Location</a:t>
            </a:r>
          </a:p>
          <a:p>
            <a:pPr algn="l" rtl="0">
              <a:buFont typeface="Courier New" pitchFamily="49" charset="0"/>
              <a:buChar char="o"/>
            </a:pPr>
            <a:r>
              <a:rPr lang="en-US" sz="2400" dirty="0" smtClean="0">
                <a:cs typeface="Arial" charset="0"/>
              </a:rPr>
              <a:t>How was it noticed</a:t>
            </a:r>
          </a:p>
          <a:p>
            <a:pPr algn="l" rtl="0">
              <a:buFont typeface="Courier New" pitchFamily="49" charset="0"/>
              <a:buChar char="o"/>
            </a:pPr>
            <a:r>
              <a:rPr lang="en-US" sz="2400" dirty="0" smtClean="0">
                <a:cs typeface="Arial" charset="0"/>
              </a:rPr>
              <a:t>Size</a:t>
            </a:r>
          </a:p>
          <a:p>
            <a:pPr algn="l" rtl="0">
              <a:buFont typeface="Courier New" pitchFamily="49" charset="0"/>
              <a:buChar char="o"/>
            </a:pPr>
            <a:r>
              <a:rPr lang="en-US" sz="2400" dirty="0" smtClean="0">
                <a:cs typeface="Arial" charset="0"/>
              </a:rPr>
              <a:t>Shape</a:t>
            </a:r>
          </a:p>
          <a:p>
            <a:pPr algn="l" rtl="0">
              <a:buFont typeface="Courier New" pitchFamily="49" charset="0"/>
              <a:buChar char="o"/>
            </a:pPr>
            <a:r>
              <a:rPr lang="en-US" sz="2400" dirty="0" smtClean="0">
                <a:cs typeface="Arial" charset="0"/>
              </a:rPr>
              <a:t>Skin changes, discharge</a:t>
            </a:r>
          </a:p>
          <a:p>
            <a:pPr algn="l" rtl="0">
              <a:buFont typeface="Courier New" pitchFamily="49" charset="0"/>
              <a:buChar char="o"/>
            </a:pPr>
            <a:r>
              <a:rPr lang="en-US" sz="2400" dirty="0" smtClean="0">
                <a:cs typeface="Arial" charset="0"/>
              </a:rPr>
              <a:t>Painful or not</a:t>
            </a:r>
          </a:p>
          <a:p>
            <a:pPr algn="l" rtl="0">
              <a:buFont typeface="Courier New" pitchFamily="49" charset="0"/>
              <a:buChar char="o"/>
            </a:pPr>
            <a:r>
              <a:rPr lang="en-US" sz="2400" dirty="0" smtClean="0">
                <a:cs typeface="Arial" charset="0"/>
              </a:rPr>
              <a:t>Other swellings in the body</a:t>
            </a:r>
          </a:p>
          <a:p>
            <a:pPr algn="l" rtl="0"/>
            <a:endParaRPr lang="ar-SA"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143000"/>
          </a:xfrm>
        </p:spPr>
        <p:txBody>
          <a:bodyPr/>
          <a:lstStyle/>
          <a:p>
            <a:pPr algn="l" rtl="0" fontAlgn="auto">
              <a:spcAft>
                <a:spcPts val="0"/>
              </a:spcAft>
              <a:defRPr/>
            </a:pPr>
            <a:r>
              <a:rPr lang="en-US" dirty="0" smtClean="0"/>
              <a:t>History </a:t>
            </a:r>
            <a:r>
              <a:rPr lang="en-US" sz="2000" dirty="0" smtClean="0"/>
              <a:t>(continued) </a:t>
            </a:r>
            <a:endParaRPr lang="ar-SA" sz="2000" dirty="0"/>
          </a:p>
        </p:txBody>
      </p:sp>
      <p:sp>
        <p:nvSpPr>
          <p:cNvPr id="9219" name="Content Placeholder 1"/>
          <p:cNvSpPr>
            <a:spLocks noGrp="1"/>
          </p:cNvSpPr>
          <p:nvPr>
            <p:ph idx="1"/>
          </p:nvPr>
        </p:nvSpPr>
        <p:spPr/>
        <p:txBody>
          <a:bodyPr/>
          <a:lstStyle/>
          <a:p>
            <a:pPr algn="l" rtl="0"/>
            <a:r>
              <a:rPr lang="en-US" b="1" dirty="0" smtClean="0">
                <a:cs typeface="Arial" charset="0"/>
              </a:rPr>
              <a:t>Associated Symptoms:</a:t>
            </a:r>
          </a:p>
          <a:p>
            <a:pPr algn="l" rtl="0">
              <a:buFont typeface="Courier New" pitchFamily="49" charset="0"/>
              <a:buChar char="o"/>
            </a:pPr>
            <a:r>
              <a:rPr lang="en-US" sz="2400" dirty="0" smtClean="0">
                <a:cs typeface="Arial" charset="0"/>
              </a:rPr>
              <a:t>Dysphagia, odynophagia</a:t>
            </a:r>
          </a:p>
          <a:p>
            <a:pPr algn="l" rtl="0">
              <a:buFont typeface="Courier New" pitchFamily="49" charset="0"/>
              <a:buChar char="o"/>
            </a:pPr>
            <a:r>
              <a:rPr lang="en-US" sz="2400" dirty="0" smtClean="0">
                <a:cs typeface="Arial" charset="0"/>
              </a:rPr>
              <a:t>Breathing difficulties</a:t>
            </a:r>
          </a:p>
          <a:p>
            <a:pPr algn="l" rtl="0">
              <a:buFont typeface="Courier New" pitchFamily="49" charset="0"/>
              <a:buChar char="o"/>
            </a:pPr>
            <a:r>
              <a:rPr lang="en-US" sz="2400" dirty="0" smtClean="0">
                <a:cs typeface="Arial" charset="0"/>
              </a:rPr>
              <a:t>Hoarseness of voice or dysphonia</a:t>
            </a:r>
          </a:p>
          <a:p>
            <a:pPr algn="l" rtl="0">
              <a:buFont typeface="Courier New" pitchFamily="49" charset="0"/>
              <a:buChar char="o"/>
            </a:pPr>
            <a:r>
              <a:rPr lang="en-US" sz="2400" dirty="0" err="1" smtClean="0">
                <a:cs typeface="Arial" charset="0"/>
              </a:rPr>
              <a:t>Otalgia</a:t>
            </a:r>
            <a:r>
              <a:rPr lang="en-US" sz="2400" dirty="0" smtClean="0">
                <a:cs typeface="Arial" charset="0"/>
              </a:rPr>
              <a:t>, nasal discharge</a:t>
            </a:r>
          </a:p>
          <a:p>
            <a:pPr algn="l" rtl="0">
              <a:buFont typeface="Courier New" pitchFamily="49" charset="0"/>
              <a:buChar char="o"/>
            </a:pPr>
            <a:r>
              <a:rPr lang="en-US" sz="2400" dirty="0" smtClean="0">
                <a:cs typeface="Arial" charset="0"/>
              </a:rPr>
              <a:t>Constitutional: fever, night sweats, </a:t>
            </a:r>
            <a:r>
              <a:rPr lang="en-US" sz="2400" dirty="0" err="1" smtClean="0">
                <a:cs typeface="Arial" charset="0"/>
              </a:rPr>
              <a:t>wt</a:t>
            </a:r>
            <a:r>
              <a:rPr lang="en-US" sz="2400" dirty="0" smtClean="0">
                <a:cs typeface="Arial" charset="0"/>
              </a:rPr>
              <a:t> loss, anorexia</a:t>
            </a:r>
          </a:p>
          <a:p>
            <a:pPr algn="l" rtl="0">
              <a:buFont typeface="Courier New" pitchFamily="49" charset="0"/>
              <a:buChar char="o"/>
            </a:pPr>
            <a:r>
              <a:rPr lang="en-US" sz="2400" dirty="0" smtClean="0">
                <a:cs typeface="Arial" charset="0"/>
              </a:rPr>
              <a:t>If supraclavicular LN: ask pulmonary, GIT, GU symptoms</a:t>
            </a:r>
          </a:p>
          <a:p>
            <a:pPr algn="l" rtl="0">
              <a:buFont typeface="Courier New" pitchFamily="49" charset="0"/>
              <a:buChar char="o"/>
            </a:pPr>
            <a:r>
              <a:rPr lang="en-US" sz="2400" dirty="0" smtClean="0">
                <a:cs typeface="Arial" charset="0"/>
              </a:rPr>
              <a:t>Oral or skin lesion</a:t>
            </a:r>
          </a:p>
          <a:p>
            <a:pPr algn="l" rtl="0"/>
            <a:endParaRPr lang="ar-SA"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143000"/>
          </a:xfrm>
        </p:spPr>
        <p:txBody>
          <a:bodyPr/>
          <a:lstStyle/>
          <a:p>
            <a:pPr algn="l" rtl="0" fontAlgn="auto">
              <a:spcAft>
                <a:spcPts val="0"/>
              </a:spcAft>
              <a:defRPr/>
            </a:pPr>
            <a:r>
              <a:rPr lang="en-US" dirty="0" smtClean="0"/>
              <a:t>Risk factors</a:t>
            </a:r>
            <a:endParaRPr lang="ar-SA" dirty="0"/>
          </a:p>
        </p:txBody>
      </p:sp>
      <p:sp>
        <p:nvSpPr>
          <p:cNvPr id="10243" name="Content Placeholder 1"/>
          <p:cNvSpPr>
            <a:spLocks noGrp="1"/>
          </p:cNvSpPr>
          <p:nvPr>
            <p:ph idx="1"/>
          </p:nvPr>
        </p:nvSpPr>
        <p:spPr/>
        <p:txBody>
          <a:bodyPr/>
          <a:lstStyle/>
          <a:p>
            <a:pPr algn="l" rtl="0"/>
            <a:r>
              <a:rPr lang="en-US" smtClean="0">
                <a:cs typeface="Arial" charset="0"/>
              </a:rPr>
              <a:t>Tobacco, alcohol</a:t>
            </a:r>
          </a:p>
          <a:p>
            <a:pPr algn="l" rtl="0"/>
            <a:r>
              <a:rPr lang="en-US" smtClean="0">
                <a:cs typeface="Arial" charset="0"/>
              </a:rPr>
              <a:t>Exposure to radiation</a:t>
            </a:r>
          </a:p>
          <a:p>
            <a:pPr algn="l" rtl="0"/>
            <a:r>
              <a:rPr lang="en-US" smtClean="0">
                <a:cs typeface="Arial" charset="0"/>
              </a:rPr>
              <a:t>Previous Hx of cancer</a:t>
            </a:r>
          </a:p>
          <a:p>
            <a:pPr algn="l" rtl="0"/>
            <a:r>
              <a:rPr lang="en-US" smtClean="0">
                <a:cs typeface="Arial" charset="0"/>
              </a:rPr>
              <a:t>Family Hx of head &amp; neck CA</a:t>
            </a:r>
          </a:p>
          <a:p>
            <a:pPr algn="l" rtl="0"/>
            <a:r>
              <a:rPr lang="en-US" smtClean="0">
                <a:cs typeface="Arial" charset="0"/>
              </a:rPr>
              <a:t>URTI or dental problem</a:t>
            </a:r>
          </a:p>
          <a:p>
            <a:pPr algn="l" rtl="0"/>
            <a:r>
              <a:rPr lang="en-US" smtClean="0">
                <a:cs typeface="Arial" charset="0"/>
              </a:rPr>
              <a:t>Hx TB or contact with sick pt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143000"/>
          </a:xfrm>
        </p:spPr>
        <p:txBody>
          <a:bodyPr/>
          <a:lstStyle/>
          <a:p>
            <a:pPr algn="l" rtl="0" fontAlgn="auto">
              <a:spcAft>
                <a:spcPts val="0"/>
              </a:spcAft>
              <a:defRPr/>
            </a:pPr>
            <a:r>
              <a:rPr lang="en-US" dirty="0" smtClean="0"/>
              <a:t>Examination</a:t>
            </a:r>
            <a:endParaRPr lang="ar-SA" dirty="0"/>
          </a:p>
        </p:txBody>
      </p:sp>
      <p:sp>
        <p:nvSpPr>
          <p:cNvPr id="11267" name="Content Placeholder 1"/>
          <p:cNvSpPr>
            <a:spLocks noGrp="1"/>
          </p:cNvSpPr>
          <p:nvPr>
            <p:ph idx="1"/>
          </p:nvPr>
        </p:nvSpPr>
        <p:spPr/>
        <p:txBody>
          <a:bodyPr/>
          <a:lstStyle/>
          <a:p>
            <a:pPr algn="l" rtl="0"/>
            <a:r>
              <a:rPr lang="en-US" smtClean="0">
                <a:cs typeface="Arial" charset="0"/>
              </a:rPr>
              <a:t>Scalp &amp; face Ex for skin cancer</a:t>
            </a:r>
          </a:p>
          <a:p>
            <a:pPr algn="l" rtl="0"/>
            <a:r>
              <a:rPr lang="en-US" smtClean="0">
                <a:cs typeface="Arial" charset="0"/>
              </a:rPr>
              <a:t>Ear: external auditory canal and tympanic membrane</a:t>
            </a:r>
          </a:p>
          <a:p>
            <a:pPr algn="l" rtl="0"/>
            <a:r>
              <a:rPr lang="en-US" smtClean="0">
                <a:cs typeface="Arial" charset="0"/>
              </a:rPr>
              <a:t>Nasal Ex.</a:t>
            </a:r>
          </a:p>
          <a:p>
            <a:pPr algn="l" rtl="0"/>
            <a:r>
              <a:rPr lang="en-US" smtClean="0">
                <a:cs typeface="Arial" charset="0"/>
              </a:rPr>
              <a:t>Mucosal surface of oral cavity &amp; oropharynx</a:t>
            </a:r>
          </a:p>
          <a:p>
            <a:pPr algn="l" rtl="0"/>
            <a:r>
              <a:rPr lang="en-US" smtClean="0">
                <a:cs typeface="Arial" charset="0"/>
              </a:rPr>
              <a:t>Motor &amp; sensory Ex of the face</a:t>
            </a:r>
          </a:p>
          <a:p>
            <a:pPr algn="l" rtl="0"/>
            <a:endParaRPr lang="ar-SA"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143000"/>
          </a:xfrm>
        </p:spPr>
        <p:txBody>
          <a:bodyPr/>
          <a:lstStyle/>
          <a:p>
            <a:pPr algn="l" rtl="0" fontAlgn="auto">
              <a:spcAft>
                <a:spcPts val="0"/>
              </a:spcAft>
              <a:defRPr/>
            </a:pPr>
            <a:r>
              <a:rPr lang="en-US" dirty="0" smtClean="0"/>
              <a:t>Examination </a:t>
            </a:r>
            <a:r>
              <a:rPr lang="en-US" sz="2000" dirty="0" smtClean="0"/>
              <a:t>(continued)</a:t>
            </a:r>
            <a:endParaRPr lang="ar-SA" sz="2000" dirty="0"/>
          </a:p>
        </p:txBody>
      </p:sp>
      <p:sp>
        <p:nvSpPr>
          <p:cNvPr id="12291" name="Content Placeholder 1"/>
          <p:cNvSpPr>
            <a:spLocks noGrp="1"/>
          </p:cNvSpPr>
          <p:nvPr>
            <p:ph idx="1"/>
          </p:nvPr>
        </p:nvSpPr>
        <p:spPr/>
        <p:txBody>
          <a:bodyPr/>
          <a:lstStyle/>
          <a:p>
            <a:pPr algn="l" rtl="0"/>
            <a:r>
              <a:rPr lang="en-US" smtClean="0">
                <a:cs typeface="Arial" charset="0"/>
              </a:rPr>
              <a:t>Neck:</a:t>
            </a:r>
          </a:p>
          <a:p>
            <a:pPr algn="l" rtl="0">
              <a:buFont typeface="Wingdings 3" pitchFamily="18" charset="2"/>
              <a:buNone/>
            </a:pPr>
            <a:r>
              <a:rPr lang="en-US" smtClean="0">
                <a:cs typeface="Arial" charset="0"/>
              </a:rPr>
              <a:t>1. Swelling</a:t>
            </a:r>
          </a:p>
          <a:p>
            <a:pPr algn="l" rtl="0">
              <a:buFont typeface="Wingdings 3" pitchFamily="18" charset="2"/>
              <a:buNone/>
            </a:pPr>
            <a:r>
              <a:rPr lang="en-US" smtClean="0">
                <a:cs typeface="Arial" charset="0"/>
              </a:rPr>
              <a:t>2. Ex of other LN</a:t>
            </a:r>
          </a:p>
          <a:p>
            <a:pPr algn="l" rtl="0">
              <a:buFont typeface="Wingdings 3" pitchFamily="18" charset="2"/>
              <a:buNone/>
            </a:pPr>
            <a:r>
              <a:rPr lang="en-US" smtClean="0">
                <a:cs typeface="Arial" charset="0"/>
              </a:rPr>
              <a:t>3. Thyroid gland Ex.</a:t>
            </a:r>
          </a:p>
          <a:p>
            <a:pPr algn="l" rtl="0"/>
            <a:r>
              <a:rPr lang="en-US" smtClean="0">
                <a:cs typeface="Arial" charset="0"/>
              </a:rPr>
              <a:t>Respiratory &amp; abdominal Ex.</a:t>
            </a:r>
          </a:p>
          <a:p>
            <a:pPr algn="l" rtl="0"/>
            <a:endParaRPr lang="ar-SA"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143000"/>
          </a:xfrm>
        </p:spPr>
        <p:txBody>
          <a:bodyPr/>
          <a:lstStyle/>
          <a:p>
            <a:pPr algn="l" rtl="0" fontAlgn="auto">
              <a:spcAft>
                <a:spcPts val="0"/>
              </a:spcAft>
              <a:defRPr/>
            </a:pPr>
            <a:r>
              <a:rPr lang="en-US" dirty="0" smtClean="0"/>
              <a:t>Investigations</a:t>
            </a:r>
            <a:endParaRPr lang="ar-SA" dirty="0"/>
          </a:p>
        </p:txBody>
      </p:sp>
      <p:sp>
        <p:nvSpPr>
          <p:cNvPr id="13315" name="Content Placeholder 1"/>
          <p:cNvSpPr>
            <a:spLocks noGrp="1"/>
          </p:cNvSpPr>
          <p:nvPr>
            <p:ph idx="1"/>
          </p:nvPr>
        </p:nvSpPr>
        <p:spPr/>
        <p:txBody>
          <a:bodyPr/>
          <a:lstStyle/>
          <a:p>
            <a:pPr algn="l" rtl="0"/>
            <a:r>
              <a:rPr lang="en-US" sz="2800" b="1" dirty="0" smtClean="0">
                <a:cs typeface="Arial" charset="0"/>
              </a:rPr>
              <a:t>Laboratory test:</a:t>
            </a:r>
            <a:endParaRPr lang="en-US" sz="2800" dirty="0" smtClean="0">
              <a:cs typeface="Arial" charset="0"/>
            </a:endParaRPr>
          </a:p>
          <a:p>
            <a:pPr lvl="1" algn="l" rtl="0"/>
            <a:r>
              <a:rPr lang="en-US" sz="2400" dirty="0" smtClean="0">
                <a:cs typeface="Arial" charset="0"/>
              </a:rPr>
              <a:t>CBC with ESR</a:t>
            </a:r>
          </a:p>
          <a:p>
            <a:pPr lvl="1" algn="l" rtl="0"/>
            <a:r>
              <a:rPr lang="en-US" sz="2400" dirty="0" smtClean="0">
                <a:cs typeface="Arial" charset="0"/>
              </a:rPr>
              <a:t>Serology: </a:t>
            </a:r>
            <a:r>
              <a:rPr lang="en-US" sz="2400" dirty="0" err="1" smtClean="0">
                <a:cs typeface="Arial" charset="0"/>
              </a:rPr>
              <a:t>monospot</a:t>
            </a:r>
            <a:r>
              <a:rPr lang="en-US" sz="2400" dirty="0" smtClean="0">
                <a:cs typeface="Arial" charset="0"/>
              </a:rPr>
              <a:t>, </a:t>
            </a:r>
            <a:r>
              <a:rPr lang="en-US" sz="2400" dirty="0" err="1" smtClean="0">
                <a:cs typeface="Arial" charset="0"/>
              </a:rPr>
              <a:t>toxoplasma</a:t>
            </a:r>
            <a:r>
              <a:rPr lang="en-US" sz="2400" dirty="0" smtClean="0">
                <a:cs typeface="Arial" charset="0"/>
              </a:rPr>
              <a:t>, HIV, PPD</a:t>
            </a:r>
          </a:p>
          <a:p>
            <a:pPr lvl="1" algn="l" rtl="0"/>
            <a:r>
              <a:rPr lang="en-US" sz="2400" dirty="0" smtClean="0">
                <a:cs typeface="Arial" charset="0"/>
              </a:rPr>
              <a:t>Thyroid function test</a:t>
            </a:r>
          </a:p>
          <a:p>
            <a:pPr lvl="1" algn="l" rtl="0"/>
            <a:r>
              <a:rPr lang="en-US" sz="2400" dirty="0" smtClean="0">
                <a:cs typeface="Arial" charset="0"/>
              </a:rPr>
              <a:t>ANA</a:t>
            </a:r>
          </a:p>
          <a:p>
            <a:pPr algn="l" rtl="0"/>
            <a:endParaRPr lang="ar-SA"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143000"/>
          </a:xfrm>
        </p:spPr>
        <p:txBody>
          <a:bodyPr/>
          <a:lstStyle/>
          <a:p>
            <a:pPr algn="l" rtl="0" fontAlgn="auto">
              <a:spcAft>
                <a:spcPts val="0"/>
              </a:spcAft>
              <a:defRPr/>
            </a:pPr>
            <a:r>
              <a:rPr lang="ar-SA" dirty="0" smtClean="0"/>
              <a:t> </a:t>
            </a:r>
            <a:r>
              <a:rPr lang="en-US" dirty="0" smtClean="0"/>
              <a:t>Investigations </a:t>
            </a:r>
            <a:r>
              <a:rPr lang="en-US" sz="2000" dirty="0" smtClean="0"/>
              <a:t>(continued)</a:t>
            </a:r>
            <a:endParaRPr lang="ar-SA" sz="2000" dirty="0"/>
          </a:p>
        </p:txBody>
      </p:sp>
      <p:sp>
        <p:nvSpPr>
          <p:cNvPr id="14339" name="Content Placeholder 1"/>
          <p:cNvSpPr>
            <a:spLocks noGrp="1"/>
          </p:cNvSpPr>
          <p:nvPr>
            <p:ph idx="1"/>
          </p:nvPr>
        </p:nvSpPr>
        <p:spPr/>
        <p:txBody>
          <a:bodyPr/>
          <a:lstStyle/>
          <a:p>
            <a:pPr algn="l" rtl="0"/>
            <a:r>
              <a:rPr lang="en-US" sz="2800" b="1" smtClean="0">
                <a:cs typeface="Arial" charset="0"/>
              </a:rPr>
              <a:t>Imaging:</a:t>
            </a:r>
            <a:endParaRPr lang="en-US" sz="2800" smtClean="0">
              <a:cs typeface="Arial" charset="0"/>
            </a:endParaRPr>
          </a:p>
          <a:p>
            <a:pPr lvl="1" algn="l" rtl="0"/>
            <a:r>
              <a:rPr lang="en-US" sz="2400" smtClean="0">
                <a:cs typeface="Arial" charset="0"/>
              </a:rPr>
              <a:t>Chest x-ray</a:t>
            </a:r>
          </a:p>
          <a:p>
            <a:pPr lvl="1" algn="l" rtl="0"/>
            <a:r>
              <a:rPr lang="en-US" sz="2400" smtClean="0">
                <a:cs typeface="Arial" charset="0"/>
              </a:rPr>
              <a:t>CT</a:t>
            </a:r>
          </a:p>
          <a:p>
            <a:pPr lvl="1" algn="l" rtl="0"/>
            <a:r>
              <a:rPr lang="en-US" sz="2400" smtClean="0">
                <a:cs typeface="Arial" charset="0"/>
              </a:rPr>
              <a:t>MRI</a:t>
            </a:r>
          </a:p>
          <a:p>
            <a:pPr lvl="1" algn="l" rtl="0"/>
            <a:r>
              <a:rPr lang="en-US" sz="2400" smtClean="0">
                <a:cs typeface="Arial" charset="0"/>
              </a:rPr>
              <a:t>US</a:t>
            </a:r>
          </a:p>
          <a:p>
            <a:pPr lvl="1" algn="l" rtl="0"/>
            <a:r>
              <a:rPr lang="en-US" sz="2400" smtClean="0">
                <a:cs typeface="Arial" charset="0"/>
              </a:rPr>
              <a:t>Radionuclear scan</a:t>
            </a:r>
          </a:p>
          <a:p>
            <a:pPr algn="l" rtl="0"/>
            <a:r>
              <a:rPr lang="en-US" b="1" smtClean="0">
                <a:cs typeface="Arial" charset="0"/>
              </a:rPr>
              <a:t>FNA</a:t>
            </a:r>
            <a:endParaRPr lang="en-US" smtClean="0">
              <a:cs typeface="Arial" charset="0"/>
            </a:endParaRPr>
          </a:p>
          <a:p>
            <a:pPr algn="l" rtl="0"/>
            <a:r>
              <a:rPr lang="en-US" b="1" smtClean="0">
                <a:cs typeface="Arial" charset="0"/>
              </a:rPr>
              <a:t>Excisional biopsy</a:t>
            </a:r>
            <a:endParaRPr lang="en-US" smtClean="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Objectives</a:t>
            </a:r>
            <a:r>
              <a:rPr lang="en-US" b="1" dirty="0" smtClean="0"/>
              <a:t>:</a:t>
            </a:r>
            <a:r>
              <a:rPr lang="en-US" dirty="0"/>
              <a:t/>
            </a:r>
            <a:br>
              <a:rPr lang="en-US" dirty="0"/>
            </a:br>
            <a:endParaRPr lang="ar-SA" dirty="0"/>
          </a:p>
        </p:txBody>
      </p:sp>
      <p:sp>
        <p:nvSpPr>
          <p:cNvPr id="3" name="Content Placeholder 2"/>
          <p:cNvSpPr>
            <a:spLocks noGrp="1"/>
          </p:cNvSpPr>
          <p:nvPr>
            <p:ph idx="1"/>
          </p:nvPr>
        </p:nvSpPr>
        <p:spPr/>
        <p:txBody>
          <a:bodyPr/>
          <a:lstStyle/>
          <a:p>
            <a:pPr lvl="0" algn="l" rtl="0"/>
            <a:r>
              <a:rPr lang="en-US" dirty="0"/>
              <a:t>Anatomy &amp; lymphatic drainage of the </a:t>
            </a:r>
            <a:r>
              <a:rPr lang="en-US" dirty="0" smtClean="0"/>
              <a:t>neck </a:t>
            </a:r>
            <a:endParaRPr lang="en-US" b="1" dirty="0"/>
          </a:p>
          <a:p>
            <a:pPr lvl="0" algn="l" rtl="0"/>
            <a:r>
              <a:rPr lang="en-US" dirty="0"/>
              <a:t>How to approach a patient with a neck </a:t>
            </a:r>
            <a:r>
              <a:rPr lang="en-US" dirty="0" smtClean="0"/>
              <a:t>mass.</a:t>
            </a:r>
            <a:endParaRPr lang="en-US" dirty="0"/>
          </a:p>
          <a:p>
            <a:pPr lvl="0" algn="l" rtl="0"/>
            <a:r>
              <a:rPr lang="en-US" dirty="0"/>
              <a:t>Differential diagnosis of a neck </a:t>
            </a:r>
            <a:r>
              <a:rPr lang="en-US" dirty="0" smtClean="0"/>
              <a:t>mass.</a:t>
            </a:r>
            <a:endParaRPr lang="en-US" dirty="0"/>
          </a:p>
          <a:p>
            <a:pPr lvl="0" algn="l" rtl="0"/>
            <a:r>
              <a:rPr lang="en-US" dirty="0"/>
              <a:t>Examples </a:t>
            </a:r>
            <a:r>
              <a:rPr lang="en-US" dirty="0" smtClean="0"/>
              <a:t>of common </a:t>
            </a:r>
            <a:r>
              <a:rPr lang="en-US" dirty="0"/>
              <a:t>lateral neck </a:t>
            </a:r>
            <a:r>
              <a:rPr lang="en-US" dirty="0" smtClean="0"/>
              <a:t>masses.</a:t>
            </a:r>
            <a:endParaRPr lang="en-US" dirty="0"/>
          </a:p>
          <a:p>
            <a:pPr algn="l"/>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143000"/>
          </a:xfrm>
        </p:spPr>
        <p:txBody>
          <a:bodyPr/>
          <a:lstStyle/>
          <a:p>
            <a:pPr algn="l" rtl="0" fontAlgn="auto">
              <a:spcAft>
                <a:spcPts val="0"/>
              </a:spcAft>
              <a:defRPr/>
            </a:pPr>
            <a:r>
              <a:rPr lang="en-US" dirty="0" smtClean="0"/>
              <a:t>CT scan</a:t>
            </a:r>
            <a:endParaRPr lang="ar-SA" dirty="0"/>
          </a:p>
        </p:txBody>
      </p:sp>
      <p:sp>
        <p:nvSpPr>
          <p:cNvPr id="15363" name="Content Placeholder 1"/>
          <p:cNvSpPr>
            <a:spLocks noGrp="1"/>
          </p:cNvSpPr>
          <p:nvPr>
            <p:ph idx="1"/>
          </p:nvPr>
        </p:nvSpPr>
        <p:spPr/>
        <p:txBody>
          <a:bodyPr/>
          <a:lstStyle/>
          <a:p>
            <a:pPr algn="l" rtl="0"/>
            <a:r>
              <a:rPr lang="en-AU" dirty="0" smtClean="0">
                <a:cs typeface="Arial" charset="0"/>
              </a:rPr>
              <a:t>Distinguish cystic from solid masses</a:t>
            </a:r>
            <a:endParaRPr lang="en-US" dirty="0" smtClean="0">
              <a:cs typeface="Arial" charset="0"/>
            </a:endParaRPr>
          </a:p>
          <a:p>
            <a:pPr algn="l" rtl="0"/>
            <a:r>
              <a:rPr lang="en-AU" dirty="0" smtClean="0">
                <a:cs typeface="Arial" charset="0"/>
              </a:rPr>
              <a:t>Extent of lesion</a:t>
            </a:r>
            <a:endParaRPr lang="en-US" dirty="0" smtClean="0">
              <a:cs typeface="Arial" charset="0"/>
            </a:endParaRPr>
          </a:p>
          <a:p>
            <a:pPr algn="l" rtl="0"/>
            <a:r>
              <a:rPr lang="en-AU" dirty="0" smtClean="0">
                <a:cs typeface="Arial" charset="0"/>
              </a:rPr>
              <a:t>Vascularity (with contrast)</a:t>
            </a:r>
            <a:endParaRPr lang="en-US" dirty="0" smtClean="0">
              <a:cs typeface="Arial" charset="0"/>
            </a:endParaRPr>
          </a:p>
          <a:p>
            <a:pPr algn="l" rtl="0"/>
            <a:r>
              <a:rPr lang="en-AU" dirty="0" smtClean="0">
                <a:cs typeface="Arial" charset="0"/>
              </a:rPr>
              <a:t>Detection of unknown primary (metastatic) lesion</a:t>
            </a:r>
            <a:endParaRPr lang="en-US" dirty="0" smtClean="0">
              <a:cs typeface="Arial" charset="0"/>
            </a:endParaRPr>
          </a:p>
          <a:p>
            <a:pPr algn="l" rtl="0"/>
            <a:r>
              <a:rPr lang="en-AU" dirty="0" smtClean="0">
                <a:cs typeface="Arial" charset="0"/>
              </a:rPr>
              <a:t>Pathological LN node (lucent, &gt;1.5cm, loss of  normal shape)</a:t>
            </a:r>
            <a:endParaRPr lang="en-US" dirty="0" smtClean="0">
              <a:cs typeface="Arial" charset="0"/>
            </a:endParaRPr>
          </a:p>
          <a:p>
            <a:pPr algn="l" rtl="0"/>
            <a:r>
              <a:rPr lang="en-AU" dirty="0" smtClean="0">
                <a:cs typeface="Arial" charset="0"/>
              </a:rPr>
              <a:t>Avoid contrast in thyroid lesions</a:t>
            </a:r>
            <a:endParaRPr lang="en-US" dirty="0" smtClean="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143000"/>
          </a:xfrm>
        </p:spPr>
        <p:txBody>
          <a:bodyPr/>
          <a:lstStyle/>
          <a:p>
            <a:pPr algn="l" rtl="0" fontAlgn="auto">
              <a:spcAft>
                <a:spcPts val="0"/>
              </a:spcAft>
              <a:defRPr/>
            </a:pPr>
            <a:r>
              <a:rPr lang="en-US" dirty="0" smtClean="0"/>
              <a:t>MRI</a:t>
            </a:r>
            <a:endParaRPr lang="ar-SA" dirty="0"/>
          </a:p>
        </p:txBody>
      </p:sp>
      <p:sp>
        <p:nvSpPr>
          <p:cNvPr id="16387" name="Content Placeholder 1"/>
          <p:cNvSpPr>
            <a:spLocks noGrp="1"/>
          </p:cNvSpPr>
          <p:nvPr>
            <p:ph idx="1"/>
          </p:nvPr>
        </p:nvSpPr>
        <p:spPr/>
        <p:txBody>
          <a:bodyPr/>
          <a:lstStyle/>
          <a:p>
            <a:pPr algn="l" rtl="0"/>
            <a:r>
              <a:rPr lang="en-AU" dirty="0" smtClean="0">
                <a:cs typeface="Arial" charset="0"/>
              </a:rPr>
              <a:t>Similar information as CT</a:t>
            </a:r>
            <a:endParaRPr lang="en-US" dirty="0" smtClean="0">
              <a:cs typeface="Arial" charset="0"/>
            </a:endParaRPr>
          </a:p>
          <a:p>
            <a:pPr algn="l" rtl="0"/>
            <a:r>
              <a:rPr lang="en-AU" dirty="0" smtClean="0">
                <a:cs typeface="Arial" charset="0"/>
              </a:rPr>
              <a:t>Better for upper neck &amp; skull base</a:t>
            </a:r>
            <a:endParaRPr lang="en-US" dirty="0" smtClean="0">
              <a:cs typeface="Arial" charset="0"/>
            </a:endParaRPr>
          </a:p>
          <a:p>
            <a:pPr algn="l" rtl="0"/>
            <a:r>
              <a:rPr lang="en-AU" dirty="0" smtClean="0">
                <a:solidFill>
                  <a:schemeClr val="accent1">
                    <a:lumMod val="40000"/>
                    <a:lumOff val="60000"/>
                  </a:schemeClr>
                </a:solidFill>
                <a:cs typeface="Arial" charset="0"/>
              </a:rPr>
              <a:t>Useful in defining deeply invasive </a:t>
            </a:r>
            <a:r>
              <a:rPr lang="en-AU" dirty="0" err="1" smtClean="0">
                <a:solidFill>
                  <a:schemeClr val="accent1">
                    <a:lumMod val="40000"/>
                    <a:lumOff val="60000"/>
                  </a:schemeClr>
                </a:solidFill>
                <a:cs typeface="Arial" charset="0"/>
              </a:rPr>
              <a:t>tumors</a:t>
            </a:r>
            <a:r>
              <a:rPr lang="en-AU" dirty="0" smtClean="0">
                <a:solidFill>
                  <a:schemeClr val="accent1">
                    <a:lumMod val="40000"/>
                    <a:lumOff val="60000"/>
                  </a:schemeClr>
                </a:solidFill>
                <a:cs typeface="Arial" charset="0"/>
              </a:rPr>
              <a:t> of tongue, pharynx and larynx </a:t>
            </a:r>
            <a:endParaRPr lang="en-US" dirty="0" smtClean="0">
              <a:solidFill>
                <a:schemeClr val="accent1">
                  <a:lumMod val="40000"/>
                  <a:lumOff val="60000"/>
                </a:schemeClr>
              </a:solidFill>
              <a:cs typeface="Arial" charset="0"/>
            </a:endParaRPr>
          </a:p>
          <a:p>
            <a:pPr algn="l" rtl="0"/>
            <a:r>
              <a:rPr lang="en-AU" dirty="0" smtClean="0">
                <a:solidFill>
                  <a:schemeClr val="accent1">
                    <a:lumMod val="40000"/>
                    <a:lumOff val="60000"/>
                  </a:schemeClr>
                </a:solidFill>
                <a:cs typeface="Arial" charset="0"/>
              </a:rPr>
              <a:t>Vascular delineation with infusion</a:t>
            </a:r>
            <a:endParaRPr lang="en-US" dirty="0" smtClean="0">
              <a:solidFill>
                <a:schemeClr val="accent1">
                  <a:lumMod val="40000"/>
                  <a:lumOff val="60000"/>
                </a:schemeClr>
              </a:solidFill>
              <a:cs typeface="Arial" charset="0"/>
            </a:endParaRPr>
          </a:p>
          <a:p>
            <a:pPr algn="l" rtl="0"/>
            <a:endParaRPr lang="ar-SA"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143000"/>
          </a:xfrm>
        </p:spPr>
        <p:txBody>
          <a:bodyPr/>
          <a:lstStyle/>
          <a:p>
            <a:pPr algn="l" rtl="0" fontAlgn="auto">
              <a:spcAft>
                <a:spcPts val="0"/>
              </a:spcAft>
              <a:defRPr/>
            </a:pPr>
            <a:r>
              <a:rPr lang="en-US" dirty="0" smtClean="0"/>
              <a:t>Ultra sound</a:t>
            </a:r>
            <a:endParaRPr lang="ar-SA" dirty="0"/>
          </a:p>
        </p:txBody>
      </p:sp>
      <p:sp>
        <p:nvSpPr>
          <p:cNvPr id="17411" name="Content Placeholder 1"/>
          <p:cNvSpPr>
            <a:spLocks noGrp="1"/>
          </p:cNvSpPr>
          <p:nvPr>
            <p:ph idx="1"/>
          </p:nvPr>
        </p:nvSpPr>
        <p:spPr/>
        <p:txBody>
          <a:bodyPr/>
          <a:lstStyle/>
          <a:p>
            <a:pPr algn="l" rtl="0"/>
            <a:r>
              <a:rPr lang="en-AU" dirty="0" smtClean="0">
                <a:cs typeface="Arial" charset="0"/>
              </a:rPr>
              <a:t>Less important now with FNAB</a:t>
            </a:r>
            <a:endParaRPr lang="en-US" dirty="0" smtClean="0">
              <a:cs typeface="Arial" charset="0"/>
            </a:endParaRPr>
          </a:p>
          <a:p>
            <a:pPr algn="l" rtl="0"/>
            <a:r>
              <a:rPr lang="en-AU" dirty="0" smtClean="0">
                <a:cs typeface="Arial" charset="0"/>
              </a:rPr>
              <a:t>Solid versus cystic masses</a:t>
            </a:r>
            <a:endParaRPr lang="en-US" dirty="0" smtClean="0">
              <a:cs typeface="Arial" charset="0"/>
            </a:endParaRPr>
          </a:p>
          <a:p>
            <a:pPr algn="l" rtl="0"/>
            <a:r>
              <a:rPr lang="en-AU" dirty="0" smtClean="0">
                <a:cs typeface="Arial" charset="0"/>
              </a:rPr>
              <a:t>Congenital cysts from solid nodes/</a:t>
            </a:r>
            <a:r>
              <a:rPr lang="en-AU" dirty="0" err="1" smtClean="0">
                <a:cs typeface="Arial" charset="0"/>
              </a:rPr>
              <a:t>tumors</a:t>
            </a:r>
            <a:endParaRPr lang="en-US" dirty="0" smtClean="0">
              <a:cs typeface="Arial" charset="0"/>
            </a:endParaRPr>
          </a:p>
          <a:p>
            <a:pPr algn="l" rtl="0"/>
            <a:r>
              <a:rPr lang="en-AU" dirty="0" err="1" smtClean="0">
                <a:cs typeface="Arial" charset="0"/>
              </a:rPr>
              <a:t>Noninvasive</a:t>
            </a:r>
            <a:r>
              <a:rPr lang="en-AU" dirty="0" smtClean="0">
                <a:cs typeface="Arial" charset="0"/>
              </a:rPr>
              <a:t> (</a:t>
            </a:r>
            <a:r>
              <a:rPr lang="en-AU" dirty="0" err="1" smtClean="0">
                <a:cs typeface="Arial" charset="0"/>
              </a:rPr>
              <a:t>pediatric</a:t>
            </a:r>
            <a:r>
              <a:rPr lang="en-AU" dirty="0" smtClean="0">
                <a:cs typeface="Arial" charset="0"/>
              </a:rPr>
              <a:t>)</a:t>
            </a:r>
            <a:endParaRPr lang="en-US" dirty="0" smtClean="0">
              <a:cs typeface="Arial" charset="0"/>
            </a:endParaRPr>
          </a:p>
          <a:p>
            <a:pPr algn="l" rtl="0"/>
            <a:endParaRPr lang="ar-SA"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143000"/>
          </a:xfrm>
        </p:spPr>
        <p:txBody>
          <a:bodyPr/>
          <a:lstStyle/>
          <a:p>
            <a:pPr algn="l" rtl="0" fontAlgn="auto">
              <a:spcAft>
                <a:spcPts val="0"/>
              </a:spcAft>
              <a:defRPr/>
            </a:pPr>
            <a:r>
              <a:rPr lang="en-US" dirty="0" smtClean="0"/>
              <a:t>Radio nuclear Scan</a:t>
            </a:r>
            <a:endParaRPr lang="ar-SA" dirty="0"/>
          </a:p>
        </p:txBody>
      </p:sp>
      <p:sp>
        <p:nvSpPr>
          <p:cNvPr id="18435" name="Content Placeholder 1"/>
          <p:cNvSpPr>
            <a:spLocks noGrp="1"/>
          </p:cNvSpPr>
          <p:nvPr>
            <p:ph idx="1"/>
          </p:nvPr>
        </p:nvSpPr>
        <p:spPr/>
        <p:txBody>
          <a:bodyPr/>
          <a:lstStyle/>
          <a:p>
            <a:pPr algn="l" rtl="0"/>
            <a:r>
              <a:rPr lang="en-US" smtClean="0">
                <a:cs typeface="Arial" charset="0"/>
              </a:rPr>
              <a:t>Salivary &amp; thyroid masses</a:t>
            </a:r>
          </a:p>
          <a:p>
            <a:pPr algn="l" rtl="0"/>
            <a:r>
              <a:rPr lang="en-US" smtClean="0">
                <a:cs typeface="Arial" charset="0"/>
              </a:rPr>
              <a:t>Location –glandular versus extra-glandular</a:t>
            </a:r>
          </a:p>
          <a:p>
            <a:pPr algn="l" rtl="0"/>
            <a:r>
              <a:rPr lang="en-US" smtClean="0">
                <a:cs typeface="Arial" charset="0"/>
              </a:rPr>
              <a:t>Functional information</a:t>
            </a:r>
            <a:endParaRPr lang="ar-SA"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143000"/>
          </a:xfrm>
        </p:spPr>
        <p:txBody>
          <a:bodyPr>
            <a:normAutofit/>
          </a:bodyPr>
          <a:lstStyle/>
          <a:p>
            <a:pPr rtl="0" fontAlgn="auto">
              <a:spcAft>
                <a:spcPts val="0"/>
              </a:spcAft>
              <a:defRPr/>
            </a:pPr>
            <a:r>
              <a:rPr lang="en-US" dirty="0" smtClean="0"/>
              <a:t>Fine needle aspiration (FNA)</a:t>
            </a:r>
            <a:endParaRPr lang="ar-SA" dirty="0"/>
          </a:p>
        </p:txBody>
      </p:sp>
      <p:sp>
        <p:nvSpPr>
          <p:cNvPr id="2" name="Content Placeholder 1"/>
          <p:cNvSpPr>
            <a:spLocks noGrp="1"/>
          </p:cNvSpPr>
          <p:nvPr>
            <p:ph idx="1"/>
          </p:nvPr>
        </p:nvSpPr>
        <p:spPr/>
        <p:txBody>
          <a:bodyPr>
            <a:normAutofit fontScale="92500"/>
          </a:bodyPr>
          <a:lstStyle/>
          <a:p>
            <a:pPr marL="365760" indent="-256032" algn="l" rtl="0" fontAlgn="auto">
              <a:spcAft>
                <a:spcPts val="0"/>
              </a:spcAft>
              <a:buFont typeface="Wingdings 3"/>
              <a:buChar char=""/>
              <a:defRPr/>
            </a:pPr>
            <a:r>
              <a:rPr lang="en-US" sz="2800" dirty="0" smtClean="0"/>
              <a:t>Standard of diagnosis</a:t>
            </a:r>
          </a:p>
          <a:p>
            <a:pPr marL="365760" indent="-256032" algn="l" rtl="0" fontAlgn="auto">
              <a:spcAft>
                <a:spcPts val="0"/>
              </a:spcAft>
              <a:buFont typeface="Wingdings 3"/>
              <a:buChar char=""/>
              <a:defRPr/>
            </a:pPr>
            <a:r>
              <a:rPr lang="en-US" sz="2800" b="1" i="1" dirty="0" smtClean="0"/>
              <a:t>Indications:</a:t>
            </a:r>
            <a:endParaRPr lang="en-US" sz="2800" dirty="0" smtClean="0"/>
          </a:p>
          <a:p>
            <a:pPr marL="621792" lvl="1" algn="l" rtl="0" fontAlgn="auto">
              <a:spcBef>
                <a:spcPts val="324"/>
              </a:spcBef>
              <a:spcAft>
                <a:spcPts val="0"/>
              </a:spcAft>
              <a:buClr>
                <a:schemeClr val="accent4"/>
              </a:buClr>
              <a:buFont typeface="Verdana"/>
              <a:buChar char="◦"/>
              <a:defRPr/>
            </a:pPr>
            <a:r>
              <a:rPr lang="en-US" sz="2400" dirty="0" smtClean="0"/>
              <a:t>Any neck mass that is not an obvious abscess</a:t>
            </a:r>
          </a:p>
          <a:p>
            <a:pPr marL="621792" lvl="1" algn="l" rtl="0" fontAlgn="auto">
              <a:spcBef>
                <a:spcPts val="324"/>
              </a:spcBef>
              <a:spcAft>
                <a:spcPts val="0"/>
              </a:spcAft>
              <a:buClr>
                <a:schemeClr val="accent4"/>
              </a:buClr>
              <a:buFont typeface="Verdana"/>
              <a:buChar char="◦"/>
              <a:defRPr/>
            </a:pPr>
            <a:r>
              <a:rPr lang="en-US" sz="2400" dirty="0" smtClean="0"/>
              <a:t>Persistence after a 2 week course of antibiotics</a:t>
            </a:r>
          </a:p>
          <a:p>
            <a:pPr marL="365760" indent="-256032" algn="l" rtl="0" fontAlgn="auto">
              <a:spcAft>
                <a:spcPts val="0"/>
              </a:spcAft>
              <a:buFont typeface="Wingdings 3"/>
              <a:buChar char=""/>
              <a:defRPr/>
            </a:pPr>
            <a:r>
              <a:rPr lang="en-US" sz="2800" b="1" i="1" dirty="0" smtClean="0"/>
              <a:t>Small gauge needle: </a:t>
            </a:r>
            <a:endParaRPr lang="en-US" sz="2800" dirty="0" smtClean="0"/>
          </a:p>
          <a:p>
            <a:pPr marL="621792" lvl="1" algn="l" rtl="0" fontAlgn="auto">
              <a:spcBef>
                <a:spcPts val="324"/>
              </a:spcBef>
              <a:spcAft>
                <a:spcPts val="0"/>
              </a:spcAft>
              <a:buClr>
                <a:schemeClr val="accent4"/>
              </a:buClr>
              <a:buFont typeface="Verdana"/>
              <a:buChar char="◦"/>
              <a:defRPr/>
            </a:pPr>
            <a:r>
              <a:rPr lang="en-US" sz="2400" dirty="0" smtClean="0"/>
              <a:t>Reduces bleeding</a:t>
            </a:r>
          </a:p>
          <a:p>
            <a:pPr marL="621792" lvl="1" algn="l" rtl="0" fontAlgn="auto">
              <a:spcBef>
                <a:spcPts val="324"/>
              </a:spcBef>
              <a:spcAft>
                <a:spcPts val="0"/>
              </a:spcAft>
              <a:buClr>
                <a:schemeClr val="accent4"/>
              </a:buClr>
              <a:buFont typeface="Verdana"/>
              <a:buChar char="◦"/>
              <a:defRPr/>
            </a:pPr>
            <a:r>
              <a:rPr lang="en-US" sz="2400" dirty="0" smtClean="0"/>
              <a:t>Seeding of tumor –not a concern</a:t>
            </a:r>
          </a:p>
          <a:p>
            <a:pPr marL="365760" indent="-256032" algn="l" rtl="0" fontAlgn="auto">
              <a:spcAft>
                <a:spcPts val="0"/>
              </a:spcAft>
              <a:buFont typeface="Wingdings 3"/>
              <a:buChar char=""/>
              <a:defRPr/>
            </a:pPr>
            <a:r>
              <a:rPr lang="en-US" sz="2800" dirty="0" smtClean="0"/>
              <a:t> Can be used to </a:t>
            </a:r>
            <a:r>
              <a:rPr lang="en-US" sz="2800" dirty="0" err="1" smtClean="0"/>
              <a:t>Dx</a:t>
            </a:r>
            <a:r>
              <a:rPr lang="en-US" sz="2800" dirty="0" smtClean="0"/>
              <a:t> carcinoma without illuminating the primary source, inadequate to define lymphoma</a:t>
            </a:r>
          </a:p>
          <a:p>
            <a:pPr marL="365760" indent="-256032" algn="l" rtl="0" fontAlgn="auto">
              <a:spcAft>
                <a:spcPts val="0"/>
              </a:spcAft>
              <a:buFont typeface="Wingdings 3"/>
              <a:buChar char=""/>
              <a:defRPr/>
            </a:pPr>
            <a:r>
              <a:rPr lang="en-US" sz="2800" dirty="0" smtClean="0"/>
              <a:t>Contraindications - vascular ?carotid body tumor</a:t>
            </a:r>
          </a:p>
          <a:p>
            <a:pPr marL="365760" indent="-256032" algn="l" rtl="0" fontAlgn="auto">
              <a:spcAft>
                <a:spcPts val="0"/>
              </a:spcAft>
              <a:buFont typeface="Wingdings 3"/>
              <a:buChar char=""/>
              <a:defRPr/>
            </a:pPr>
            <a:endParaRPr lang="en-US"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143000"/>
          </a:xfrm>
        </p:spPr>
        <p:txBody>
          <a:bodyPr/>
          <a:lstStyle/>
          <a:p>
            <a:pPr algn="l" rtl="0" fontAlgn="auto">
              <a:spcAft>
                <a:spcPts val="0"/>
              </a:spcAft>
              <a:defRPr/>
            </a:pPr>
            <a:r>
              <a:rPr lang="en-US" dirty="0" err="1" smtClean="0"/>
              <a:t>Panendoscopy</a:t>
            </a:r>
            <a:endParaRPr lang="ar-SA" dirty="0"/>
          </a:p>
        </p:txBody>
      </p:sp>
      <p:sp>
        <p:nvSpPr>
          <p:cNvPr id="20483" name="Content Placeholder 1"/>
          <p:cNvSpPr>
            <a:spLocks noGrp="1"/>
          </p:cNvSpPr>
          <p:nvPr>
            <p:ph idx="1"/>
          </p:nvPr>
        </p:nvSpPr>
        <p:spPr/>
        <p:txBody>
          <a:bodyPr/>
          <a:lstStyle/>
          <a:p>
            <a:pPr algn="l" rtl="0"/>
            <a:r>
              <a:rPr lang="en-US" sz="2800" dirty="0" smtClean="0">
                <a:cs typeface="Arial" charset="0"/>
              </a:rPr>
              <a:t>FNAB positive with no primary on repeat exam</a:t>
            </a:r>
          </a:p>
          <a:p>
            <a:pPr algn="l" rtl="0"/>
            <a:r>
              <a:rPr lang="en-US" sz="2800" dirty="0" smtClean="0">
                <a:cs typeface="Arial" charset="0"/>
              </a:rPr>
              <a:t>FNAB equivocal/negative in high risk patient</a:t>
            </a:r>
          </a:p>
          <a:p>
            <a:pPr algn="l" rtl="0"/>
            <a:r>
              <a:rPr lang="en-US" sz="2800" b="1" i="1" dirty="0" smtClean="0">
                <a:cs typeface="Arial" charset="0"/>
              </a:rPr>
              <a:t>Directed Biopsy</a:t>
            </a:r>
            <a:endParaRPr lang="en-US" sz="2800" dirty="0" smtClean="0">
              <a:cs typeface="Arial" charset="0"/>
            </a:endParaRPr>
          </a:p>
          <a:p>
            <a:pPr lvl="1" algn="l" rtl="0"/>
            <a:r>
              <a:rPr lang="en-US" sz="2400" dirty="0" smtClean="0">
                <a:cs typeface="Arial" charset="0"/>
              </a:rPr>
              <a:t>All suspicious mucosal lesions </a:t>
            </a:r>
          </a:p>
          <a:p>
            <a:pPr lvl="1" algn="l" rtl="0"/>
            <a:r>
              <a:rPr lang="en-US" sz="2400" dirty="0" smtClean="0">
                <a:cs typeface="Arial" charset="0"/>
              </a:rPr>
              <a:t>Areas of concern on CT/MRI</a:t>
            </a:r>
          </a:p>
          <a:p>
            <a:pPr lvl="1" algn="l" rtl="0"/>
            <a:r>
              <a:rPr lang="en-US" sz="2400" dirty="0" smtClean="0">
                <a:cs typeface="Arial" charset="0"/>
              </a:rPr>
              <a:t>None observed – random biopsy of </a:t>
            </a:r>
            <a:r>
              <a:rPr lang="en-US" sz="2400" dirty="0" err="1" smtClean="0">
                <a:cs typeface="Arial" charset="0"/>
              </a:rPr>
              <a:t>nasopharynx</a:t>
            </a:r>
            <a:r>
              <a:rPr lang="en-US" sz="2400" dirty="0" smtClean="0">
                <a:cs typeface="Arial" charset="0"/>
              </a:rPr>
              <a:t>, tonsil (</a:t>
            </a:r>
            <a:r>
              <a:rPr lang="en-US" sz="2400" dirty="0" err="1" smtClean="0">
                <a:cs typeface="Arial" charset="0"/>
              </a:rPr>
              <a:t>ipsilateral</a:t>
            </a:r>
            <a:r>
              <a:rPr lang="en-US" sz="2400" dirty="0" smtClean="0">
                <a:cs typeface="Arial" charset="0"/>
              </a:rPr>
              <a:t> tonsillectomy for </a:t>
            </a:r>
            <a:r>
              <a:rPr lang="en-US" sz="2400" dirty="0" err="1" smtClean="0">
                <a:cs typeface="Arial" charset="0"/>
              </a:rPr>
              <a:t>jugulodigastric</a:t>
            </a:r>
            <a:r>
              <a:rPr lang="en-US" sz="2400" dirty="0" smtClean="0">
                <a:cs typeface="Arial" charset="0"/>
              </a:rPr>
              <a:t> nodes), base of tongue</a:t>
            </a:r>
          </a:p>
          <a:p>
            <a:pPr algn="l" rtl="0"/>
            <a:endParaRPr lang="ar-SA"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143000"/>
          </a:xfrm>
        </p:spPr>
        <p:txBody>
          <a:bodyPr/>
          <a:lstStyle/>
          <a:p>
            <a:pPr algn="l" rtl="0" fontAlgn="auto">
              <a:spcAft>
                <a:spcPts val="0"/>
              </a:spcAft>
              <a:defRPr/>
            </a:pPr>
            <a:r>
              <a:rPr lang="en-US" dirty="0" smtClean="0"/>
              <a:t>Open </a:t>
            </a:r>
            <a:r>
              <a:rPr lang="en-US" dirty="0" err="1" smtClean="0"/>
              <a:t>excisional</a:t>
            </a:r>
            <a:r>
              <a:rPr lang="en-US" dirty="0" smtClean="0"/>
              <a:t> biopsy</a:t>
            </a:r>
            <a:endParaRPr lang="ar-SA" dirty="0"/>
          </a:p>
        </p:txBody>
      </p:sp>
      <p:sp>
        <p:nvSpPr>
          <p:cNvPr id="21507" name="Content Placeholder 1"/>
          <p:cNvSpPr>
            <a:spLocks noGrp="1"/>
          </p:cNvSpPr>
          <p:nvPr>
            <p:ph idx="1"/>
          </p:nvPr>
        </p:nvSpPr>
        <p:spPr/>
        <p:txBody>
          <a:bodyPr/>
          <a:lstStyle/>
          <a:p>
            <a:pPr algn="l" rtl="0"/>
            <a:r>
              <a:rPr lang="en-US" sz="2800" dirty="0" smtClean="0">
                <a:cs typeface="Arial" charset="0"/>
              </a:rPr>
              <a:t>Only if complete workup negative</a:t>
            </a:r>
          </a:p>
          <a:p>
            <a:pPr algn="l" rtl="0"/>
            <a:r>
              <a:rPr lang="en-US" sz="2800" dirty="0" smtClean="0">
                <a:cs typeface="Arial" charset="0"/>
              </a:rPr>
              <a:t>Occurs in ~5% of patients</a:t>
            </a:r>
          </a:p>
          <a:p>
            <a:pPr algn="l" rtl="0"/>
            <a:r>
              <a:rPr lang="en-US" sz="2800" dirty="0" smtClean="0">
                <a:cs typeface="Arial" charset="0"/>
              </a:rPr>
              <a:t>Be prepared for a complete neck dissection.</a:t>
            </a:r>
          </a:p>
          <a:p>
            <a:pPr algn="l" rtl="0"/>
            <a:r>
              <a:rPr lang="en-US" sz="2800" dirty="0" smtClean="0">
                <a:cs typeface="Arial" charset="0"/>
              </a:rPr>
              <a:t>Frozen section results (complete node excision):</a:t>
            </a:r>
          </a:p>
          <a:p>
            <a:pPr lvl="1" algn="l" rtl="0"/>
            <a:r>
              <a:rPr lang="en-US" sz="2400" dirty="0" smtClean="0">
                <a:cs typeface="Arial" charset="0"/>
              </a:rPr>
              <a:t>Inflammatory or granulomatous –culture</a:t>
            </a:r>
          </a:p>
          <a:p>
            <a:pPr lvl="1" algn="l" rtl="0"/>
            <a:r>
              <a:rPr lang="en-US" sz="2400" dirty="0" smtClean="0">
                <a:cs typeface="Arial" charset="0"/>
              </a:rPr>
              <a:t>Lymphoma or adenocarcinoma –close wound</a:t>
            </a:r>
          </a:p>
          <a:p>
            <a:pPr algn="l" rtl="0"/>
            <a:endParaRPr lang="ar-SA"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5962"/>
          </a:xfrm>
        </p:spPr>
        <p:txBody>
          <a:bodyPr>
            <a:normAutofit fontScale="90000"/>
          </a:bodyPr>
          <a:lstStyle/>
          <a:p>
            <a:pPr algn="l"/>
            <a:r>
              <a:rPr lang="en-US" dirty="0" smtClean="0"/>
              <a:t>Differential Diagnosis</a:t>
            </a:r>
            <a:endParaRPr lang="en-US" dirty="0"/>
          </a:p>
        </p:txBody>
      </p:sp>
      <p:pic>
        <p:nvPicPr>
          <p:cNvPr id="5" name="Picture 3" descr="D:\Biscuit\evaluation of the neck mass\difdiag.jpg"/>
          <p:cNvPicPr>
            <a:picLocks noChangeAspect="1" noChangeArrowheads="1"/>
          </p:cNvPicPr>
          <p:nvPr/>
        </p:nvPicPr>
        <p:blipFill>
          <a:blip r:embed="rId2" cstate="print">
            <a:lum bright="-30000" contrast="42000"/>
          </a:blip>
          <a:srcRect l="2655" t="6579" r="7080" b="10526"/>
          <a:stretch>
            <a:fillRect/>
          </a:stretch>
        </p:blipFill>
        <p:spPr bwMode="auto">
          <a:xfrm>
            <a:off x="685800" y="1371600"/>
            <a:ext cx="7772400"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512064"/>
            <a:ext cx="8382000" cy="1011936"/>
          </a:xfrm>
        </p:spPr>
        <p:txBody>
          <a:bodyPr>
            <a:normAutofit/>
          </a:bodyPr>
          <a:lstStyle/>
          <a:p>
            <a:r>
              <a:rPr lang="en-US" altLang="zh-TW" sz="4000" dirty="0"/>
              <a:t>80s simple rule for solitary neck mass</a:t>
            </a:r>
          </a:p>
        </p:txBody>
      </p:sp>
      <p:sp>
        <p:nvSpPr>
          <p:cNvPr id="14339" name="Rectangle 3"/>
          <p:cNvSpPr>
            <a:spLocks noGrp="1" noChangeArrowheads="1"/>
          </p:cNvSpPr>
          <p:nvPr>
            <p:ph idx="1"/>
          </p:nvPr>
        </p:nvSpPr>
        <p:spPr/>
        <p:txBody>
          <a:bodyPr/>
          <a:lstStyle/>
          <a:p>
            <a:pPr algn="l" rtl="0"/>
            <a:r>
              <a:rPr lang="en-US" altLang="zh-TW" dirty="0"/>
              <a:t>If benign tumors of the thyroid </a:t>
            </a:r>
            <a:r>
              <a:rPr lang="en-US" altLang="zh-TW" dirty="0" smtClean="0"/>
              <a:t>gland </a:t>
            </a:r>
            <a:r>
              <a:rPr lang="en-US" altLang="zh-TW" dirty="0"/>
              <a:t>are excluded, nearly </a:t>
            </a:r>
            <a:r>
              <a:rPr lang="en-US" altLang="zh-TW" b="1" dirty="0"/>
              <a:t>80% </a:t>
            </a:r>
            <a:r>
              <a:rPr lang="en-US" altLang="zh-TW" dirty="0"/>
              <a:t>of neck mass in </a:t>
            </a:r>
            <a:r>
              <a:rPr lang="en-US" altLang="zh-TW" u="sng" dirty="0"/>
              <a:t>adults</a:t>
            </a:r>
            <a:r>
              <a:rPr lang="en-US" altLang="zh-TW" dirty="0"/>
              <a:t> are malignant.</a:t>
            </a:r>
          </a:p>
          <a:p>
            <a:pPr algn="l" rtl="0"/>
            <a:r>
              <a:rPr lang="en-US" altLang="zh-TW" b="1" dirty="0"/>
              <a:t>80% </a:t>
            </a:r>
            <a:r>
              <a:rPr lang="en-US" altLang="zh-TW" dirty="0"/>
              <a:t>are metastatic</a:t>
            </a:r>
          </a:p>
          <a:p>
            <a:pPr algn="l" rtl="0"/>
            <a:r>
              <a:rPr lang="en-US" altLang="zh-TW" b="1" dirty="0"/>
              <a:t>80% </a:t>
            </a:r>
            <a:r>
              <a:rPr lang="en-US" altLang="zh-TW" dirty="0"/>
              <a:t>arise from primary sites above the clavicle.</a:t>
            </a:r>
          </a:p>
          <a:p>
            <a:pPr algn="l" rtl="0"/>
            <a:r>
              <a:rPr lang="en-US" altLang="zh-TW" b="1" dirty="0"/>
              <a:t>80% </a:t>
            </a:r>
            <a:r>
              <a:rPr lang="en-US" altLang="zh-TW" dirty="0"/>
              <a:t>are metastatic SCC.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p:oleObj spid="_x0000_s51202" name="PhotoImpact" r:id="rId3" imgW="3465583" imgH="2770638" progId="">
              <p:embed/>
            </p:oleObj>
          </a:graphicData>
        </a:graphic>
      </p:graphicFrame>
      <p:cxnSp>
        <p:nvCxnSpPr>
          <p:cNvPr id="8" name="Straight Connector 7"/>
          <p:cNvCxnSpPr/>
          <p:nvPr/>
        </p:nvCxnSpPr>
        <p:spPr>
          <a:xfrm rot="10800000">
            <a:off x="533400" y="2514600"/>
            <a:ext cx="266700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rot="10800000">
            <a:off x="609600" y="3352800"/>
            <a:ext cx="16002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Straight Connector 12"/>
          <p:cNvCxnSpPr/>
          <p:nvPr/>
        </p:nvCxnSpPr>
        <p:spPr>
          <a:xfrm rot="10800000">
            <a:off x="4495800" y="2819400"/>
            <a:ext cx="2362200"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rot="10800000">
            <a:off x="4572000" y="3124200"/>
            <a:ext cx="2209800"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rot="10800000">
            <a:off x="4572000" y="3352800"/>
            <a:ext cx="1828800"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rot="10800000">
            <a:off x="4419600" y="3657600"/>
            <a:ext cx="2514600"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30" name="Frame 29"/>
          <p:cNvSpPr/>
          <p:nvPr/>
        </p:nvSpPr>
        <p:spPr>
          <a:xfrm>
            <a:off x="4343400" y="5029200"/>
            <a:ext cx="3962400" cy="1066800"/>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en-US" b="1" dirty="0"/>
              <a:t>Anatomy of the neck:-</a:t>
            </a:r>
            <a:r>
              <a:rPr lang="en-US" dirty="0"/>
              <a:t/>
            </a:r>
            <a:br>
              <a:rPr lang="en-US" dirty="0"/>
            </a:br>
            <a:endParaRPr lang="ar-SA" dirty="0"/>
          </a:p>
        </p:txBody>
      </p:sp>
      <p:sp>
        <p:nvSpPr>
          <p:cNvPr id="3" name="Content Placeholder 2"/>
          <p:cNvSpPr>
            <a:spLocks noGrp="1"/>
          </p:cNvSpPr>
          <p:nvPr>
            <p:ph idx="1"/>
          </p:nvPr>
        </p:nvSpPr>
        <p:spPr/>
        <p:txBody>
          <a:bodyPr/>
          <a:lstStyle/>
          <a:p>
            <a:pPr lvl="0" algn="l" rtl="0"/>
            <a:r>
              <a:rPr lang="en-US" dirty="0" smtClean="0"/>
              <a:t>The </a:t>
            </a:r>
            <a:r>
              <a:rPr lang="en-US" dirty="0"/>
              <a:t>most important </a:t>
            </a:r>
            <a:r>
              <a:rPr lang="en-US" dirty="0" smtClean="0"/>
              <a:t>landmark:  </a:t>
            </a:r>
            <a:r>
              <a:rPr lang="en-US" b="1" dirty="0" err="1"/>
              <a:t>Sternocleidomastoid</a:t>
            </a:r>
            <a:r>
              <a:rPr lang="en-US" dirty="0"/>
              <a:t> muscle.</a:t>
            </a:r>
          </a:p>
          <a:p>
            <a:pPr lvl="0" algn="l" rtl="0"/>
            <a:r>
              <a:rPr lang="en-US" dirty="0" smtClean="0"/>
              <a:t>It </a:t>
            </a:r>
            <a:r>
              <a:rPr lang="en-US" dirty="0"/>
              <a:t>divides the neck into anterior &amp; posterior triangles.</a:t>
            </a:r>
          </a:p>
          <a:p>
            <a:pPr lvl="0" algn="l" rtl="0"/>
            <a:r>
              <a:rPr lang="en-US" dirty="0" smtClean="0"/>
              <a:t>the </a:t>
            </a:r>
            <a:r>
              <a:rPr lang="en-US" dirty="0"/>
              <a:t>anatomy of the neck </a:t>
            </a:r>
            <a:r>
              <a:rPr lang="en-US" dirty="0" smtClean="0"/>
              <a:t>helps us in the differentiates </a:t>
            </a:r>
            <a:r>
              <a:rPr lang="en-US" dirty="0"/>
              <a:t>of each </a:t>
            </a:r>
            <a:r>
              <a:rPr lang="en-US" dirty="0" smtClean="0"/>
              <a:t>region by knowing contents of the region.</a:t>
            </a:r>
            <a:endParaRPr lang="en-US" dirty="0"/>
          </a:p>
          <a:p>
            <a:pPr lvl="0"/>
            <a:endParaRPr lang="en-US" dirty="0"/>
          </a:p>
          <a:p>
            <a:pPr>
              <a:lnSpc>
                <a:spcPct val="90000"/>
              </a:lnSpc>
              <a:buFontTx/>
              <a:buNone/>
            </a:pPr>
            <a:endParaRPr lang="en-US" dirty="0" smtClean="0"/>
          </a:p>
          <a:p>
            <a:pPr>
              <a:lnSpc>
                <a:spcPct val="90000"/>
              </a:lnSpc>
              <a:buFontTx/>
              <a:buNone/>
            </a:pPr>
            <a:endParaRPr lang="en-US" dirty="0" smtClean="0"/>
          </a:p>
          <a:p>
            <a:pPr algn="l"/>
            <a:endParaRPr lang="ar-S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332656"/>
            <a:ext cx="7772400" cy="1470025"/>
          </a:xfrm>
        </p:spPr>
        <p:txBody>
          <a:bodyPr/>
          <a:lstStyle/>
          <a:p>
            <a:pPr algn="l"/>
            <a:r>
              <a:rPr lang="en-US" dirty="0" smtClean="0">
                <a:solidFill>
                  <a:schemeClr val="tx1"/>
                </a:solidFill>
              </a:rPr>
              <a:t>Midline Neck Masses</a:t>
            </a:r>
            <a:endParaRPr lang="ar-SA" dirty="0"/>
          </a:p>
        </p:txBody>
      </p:sp>
      <p:sp>
        <p:nvSpPr>
          <p:cNvPr id="3" name="Subtitle 2"/>
          <p:cNvSpPr>
            <a:spLocks noGrp="1"/>
          </p:cNvSpPr>
          <p:nvPr>
            <p:ph type="subTitle" idx="1"/>
          </p:nvPr>
        </p:nvSpPr>
        <p:spPr>
          <a:xfrm>
            <a:off x="1371600" y="1772816"/>
            <a:ext cx="6400800" cy="3865984"/>
          </a:xfrm>
        </p:spPr>
        <p:txBody>
          <a:bodyPr/>
          <a:lstStyle/>
          <a:p>
            <a:pPr algn="l" rtl="0"/>
            <a:r>
              <a:rPr lang="en-US" dirty="0" smtClean="0">
                <a:solidFill>
                  <a:schemeClr val="tx1"/>
                </a:solidFill>
              </a:rPr>
              <a:t>EXAMPLES:</a:t>
            </a:r>
          </a:p>
          <a:p>
            <a:pPr algn="l" rtl="0"/>
            <a:r>
              <a:rPr lang="en-US" dirty="0" smtClean="0">
                <a:solidFill>
                  <a:schemeClr val="tx1"/>
                </a:solidFill>
              </a:rPr>
              <a:t>1. </a:t>
            </a:r>
            <a:r>
              <a:rPr lang="en-US" dirty="0" err="1" smtClean="0">
                <a:solidFill>
                  <a:schemeClr val="tx1"/>
                </a:solidFill>
              </a:rPr>
              <a:t>Dermoid</a:t>
            </a:r>
            <a:r>
              <a:rPr lang="en-US" dirty="0" smtClean="0">
                <a:solidFill>
                  <a:schemeClr val="tx1"/>
                </a:solidFill>
              </a:rPr>
              <a:t> cyst.</a:t>
            </a:r>
          </a:p>
          <a:p>
            <a:pPr algn="l" rtl="0"/>
            <a:r>
              <a:rPr lang="en-US" dirty="0" smtClean="0">
                <a:solidFill>
                  <a:schemeClr val="tx1"/>
                </a:solidFill>
              </a:rPr>
              <a:t>2. </a:t>
            </a:r>
            <a:r>
              <a:rPr lang="en-US" dirty="0" err="1" smtClean="0">
                <a:solidFill>
                  <a:schemeClr val="tx1"/>
                </a:solidFill>
              </a:rPr>
              <a:t>Thyroglossal</a:t>
            </a:r>
            <a:r>
              <a:rPr lang="en-US" dirty="0" smtClean="0">
                <a:solidFill>
                  <a:schemeClr val="tx1"/>
                </a:solidFill>
              </a:rPr>
              <a:t> Duct Cyst.</a:t>
            </a:r>
            <a:endParaRPr lang="ar-SA"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a:r>
              <a:rPr lang="en-US" sz="4800" dirty="0" smtClean="0">
                <a:solidFill>
                  <a:schemeClr val="tx1"/>
                </a:solidFill>
              </a:rPr>
              <a:t>Lateral Neck Masses</a:t>
            </a:r>
            <a:endParaRPr lang="en-US" sz="4800" dirty="0">
              <a:solidFill>
                <a:schemeClr val="tx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04664"/>
            <a:ext cx="8229600" cy="727192"/>
          </a:xfrm>
        </p:spPr>
        <p:txBody>
          <a:bodyPr>
            <a:normAutofit fontScale="90000"/>
          </a:bodyPr>
          <a:lstStyle/>
          <a:p>
            <a:pPr algn="l"/>
            <a:r>
              <a:rPr lang="en-US" dirty="0" smtClean="0"/>
              <a:t/>
            </a:r>
            <a:br>
              <a:rPr lang="en-US" dirty="0" smtClean="0"/>
            </a:br>
            <a:r>
              <a:rPr lang="en-US" dirty="0" smtClean="0"/>
              <a:t>Carotid body tumor</a:t>
            </a:r>
            <a:br>
              <a:rPr lang="en-US" dirty="0" smtClean="0"/>
            </a:br>
            <a:endParaRPr lang="en-US" dirty="0"/>
          </a:p>
        </p:txBody>
      </p:sp>
      <p:sp>
        <p:nvSpPr>
          <p:cNvPr id="3" name="Content Placeholder 2"/>
          <p:cNvSpPr>
            <a:spLocks noGrp="1"/>
          </p:cNvSpPr>
          <p:nvPr>
            <p:ph idx="1"/>
          </p:nvPr>
        </p:nvSpPr>
        <p:spPr>
          <a:xfrm>
            <a:off x="889248" y="1646236"/>
            <a:ext cx="4906888" cy="4879107"/>
          </a:xfrm>
          <a:ln>
            <a:noFill/>
          </a:ln>
        </p:spPr>
        <p:txBody>
          <a:bodyPr>
            <a:normAutofit lnSpcReduction="10000"/>
          </a:bodyPr>
          <a:lstStyle/>
          <a:p>
            <a:pPr lvl="0" algn="l" rtl="0"/>
            <a:r>
              <a:rPr lang="en-US" b="1" u="sng" dirty="0" smtClean="0"/>
              <a:t>What is the carotid body?</a:t>
            </a:r>
          </a:p>
          <a:p>
            <a:pPr lvl="0" algn="l" rtl="0"/>
            <a:endParaRPr lang="en-US" b="1" u="sng" dirty="0" smtClean="0">
              <a:solidFill>
                <a:schemeClr val="bg1"/>
              </a:solidFill>
            </a:endParaRPr>
          </a:p>
          <a:p>
            <a:pPr lvl="0" algn="l" rtl="0"/>
            <a:r>
              <a:rPr lang="en-US" dirty="0" smtClean="0"/>
              <a:t> is a small cluster of </a:t>
            </a:r>
            <a:r>
              <a:rPr lang="en-US" dirty="0" err="1" smtClean="0">
                <a:hlinkClick r:id="rId2" tooltip="Chemoreceptor"/>
              </a:rPr>
              <a:t>chemoreceptors</a:t>
            </a:r>
            <a:r>
              <a:rPr lang="en-US" dirty="0" smtClean="0"/>
              <a:t> and supporting cells located near the fork (bifurcation) of the </a:t>
            </a:r>
            <a:r>
              <a:rPr lang="en-US" dirty="0" smtClean="0">
                <a:hlinkClick r:id="rId3"/>
              </a:rPr>
              <a:t>carotid artery</a:t>
            </a:r>
            <a:r>
              <a:rPr lang="en-US" dirty="0" smtClean="0"/>
              <a:t> (which runs along both sides of the throat).</a:t>
            </a:r>
          </a:p>
          <a:p>
            <a:pPr lvl="0" algn="l" rtl="0"/>
            <a:endParaRPr lang="en-US" dirty="0" smtClean="0"/>
          </a:p>
          <a:p>
            <a:pPr lvl="0" algn="l" rtl="0"/>
            <a:endParaRPr lang="en-US" dirty="0" smtClean="0">
              <a:solidFill>
                <a:srgbClr val="FF0000"/>
              </a:solidFill>
            </a:endParaRPr>
          </a:p>
          <a:p>
            <a:pPr lvl="0" algn="l" rtl="0"/>
            <a:endParaRPr lang="en-US" dirty="0" smtClean="0"/>
          </a:p>
          <a:p>
            <a:pPr algn="l" rtl="0"/>
            <a:endParaRPr lang="en-US" dirty="0"/>
          </a:p>
        </p:txBody>
      </p:sp>
      <p:pic>
        <p:nvPicPr>
          <p:cNvPr id="77826" name="Picture 2" descr="http://img.tfd.com/dorland/thumbs/glomus_caroticum.jpg"/>
          <p:cNvPicPr>
            <a:picLocks noChangeAspect="1" noChangeArrowheads="1"/>
          </p:cNvPicPr>
          <p:nvPr/>
        </p:nvPicPr>
        <p:blipFill>
          <a:blip r:embed="rId4" cstate="print"/>
          <a:srcRect/>
          <a:stretch>
            <a:fillRect/>
          </a:stretch>
        </p:blipFill>
        <p:spPr bwMode="auto">
          <a:xfrm>
            <a:off x="5724128" y="1772816"/>
            <a:ext cx="3384376" cy="4464496"/>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115616" y="1700808"/>
            <a:ext cx="7560840" cy="4524315"/>
          </a:xfrm>
          <a:prstGeom prst="rect">
            <a:avLst/>
          </a:prstGeom>
        </p:spPr>
        <p:txBody>
          <a:bodyPr wrap="square">
            <a:spAutoFit/>
          </a:bodyPr>
          <a:lstStyle/>
          <a:p>
            <a:pPr algn="justLow" rtl="0"/>
            <a:r>
              <a:rPr lang="en-US" sz="3200" dirty="0" smtClean="0"/>
              <a:t>- Also called as </a:t>
            </a:r>
            <a:r>
              <a:rPr lang="en-US" sz="3200" dirty="0" err="1" smtClean="0"/>
              <a:t>Paragangliomas</a:t>
            </a:r>
            <a:r>
              <a:rPr lang="en-US" sz="3200" dirty="0" smtClean="0"/>
              <a:t> (</a:t>
            </a:r>
            <a:r>
              <a:rPr lang="en-US" sz="3200" dirty="0" err="1" smtClean="0"/>
              <a:t>chemodectomas</a:t>
            </a:r>
            <a:r>
              <a:rPr lang="en-US" sz="3200" dirty="0" smtClean="0"/>
              <a:t>) tumors arising from chemoreceptor tissue.</a:t>
            </a:r>
          </a:p>
          <a:p>
            <a:pPr lvl="0" algn="justLow" rtl="0"/>
            <a:endParaRPr lang="en-US" sz="3200" dirty="0" smtClean="0"/>
          </a:p>
          <a:p>
            <a:pPr lvl="0" algn="justLow" rtl="0"/>
            <a:r>
              <a:rPr lang="en-US" sz="3200" dirty="0" smtClean="0"/>
              <a:t>- Carotid body tumor is the most common of the head and neck </a:t>
            </a:r>
            <a:r>
              <a:rPr lang="en-US" sz="3200" dirty="0" err="1" smtClean="0"/>
              <a:t>paragangliomas</a:t>
            </a:r>
            <a:endParaRPr lang="en-US" sz="3200" dirty="0" smtClean="0"/>
          </a:p>
          <a:p>
            <a:pPr algn="justLow" rtl="0"/>
            <a:endParaRPr lang="en-US" sz="3200" dirty="0" smtClean="0">
              <a:solidFill>
                <a:srgbClr val="FF0000"/>
              </a:solidFill>
            </a:endParaRPr>
          </a:p>
          <a:p>
            <a:pPr algn="justLow" rtl="0"/>
            <a:r>
              <a:rPr lang="en-US" sz="3200" dirty="0" smtClean="0"/>
              <a:t>- Could be benign(most common) or malignant </a:t>
            </a:r>
            <a:endParaRPr lang="ar-SA" sz="3200" dirty="0"/>
          </a:p>
        </p:txBody>
      </p:sp>
      <p:sp>
        <p:nvSpPr>
          <p:cNvPr id="5" name="Title 1"/>
          <p:cNvSpPr>
            <a:spLocks noGrp="1"/>
          </p:cNvSpPr>
          <p:nvPr>
            <p:ph type="title"/>
          </p:nvPr>
        </p:nvSpPr>
        <p:spPr>
          <a:xfrm>
            <a:off x="971600" y="404664"/>
            <a:ext cx="8229600" cy="727192"/>
          </a:xfrm>
        </p:spPr>
        <p:txBody>
          <a:bodyPr>
            <a:normAutofit fontScale="90000"/>
          </a:bodyPr>
          <a:lstStyle/>
          <a:p>
            <a:pPr algn="l"/>
            <a:r>
              <a:rPr lang="en-US" dirty="0" smtClean="0"/>
              <a:t/>
            </a:r>
            <a:br>
              <a:rPr lang="en-US" dirty="0" smtClean="0"/>
            </a:br>
            <a:r>
              <a:rPr lang="en-US" dirty="0" smtClean="0"/>
              <a:t>Carotid body tumor</a:t>
            </a:r>
            <a:br>
              <a:rPr lang="en-US" dirty="0" smtClean="0"/>
            </a:b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15416"/>
            <a:ext cx="7498080" cy="1143000"/>
          </a:xfrm>
        </p:spPr>
        <p:txBody>
          <a:bodyPr>
            <a:normAutofit fontScale="90000"/>
          </a:bodyPr>
          <a:lstStyle/>
          <a:p>
            <a:pPr algn="l"/>
            <a:r>
              <a:rPr lang="en-US" dirty="0" smtClean="0"/>
              <a:t/>
            </a:r>
            <a:br>
              <a:rPr lang="en-US" dirty="0" smtClean="0"/>
            </a:br>
            <a:r>
              <a:rPr lang="en-US" dirty="0" smtClean="0"/>
              <a:t/>
            </a:r>
            <a:br>
              <a:rPr lang="en-US" dirty="0" smtClean="0"/>
            </a:br>
            <a:r>
              <a:rPr lang="en-US" dirty="0" smtClean="0"/>
              <a:t>Carotid body tumor</a:t>
            </a:r>
            <a:endParaRPr lang="en-US" dirty="0"/>
          </a:p>
        </p:txBody>
      </p:sp>
      <p:sp>
        <p:nvSpPr>
          <p:cNvPr id="3" name="Content Placeholder 2"/>
          <p:cNvSpPr>
            <a:spLocks noGrp="1"/>
          </p:cNvSpPr>
          <p:nvPr>
            <p:ph idx="1"/>
          </p:nvPr>
        </p:nvSpPr>
        <p:spPr/>
        <p:txBody>
          <a:bodyPr>
            <a:normAutofit/>
          </a:bodyPr>
          <a:lstStyle/>
          <a:p>
            <a:pPr algn="l" rtl="0"/>
            <a:r>
              <a:rPr lang="en-US" b="1" i="1" dirty="0" smtClean="0"/>
              <a:t>Presentation:</a:t>
            </a:r>
            <a:r>
              <a:rPr lang="en-US" dirty="0" smtClean="0"/>
              <a:t> </a:t>
            </a:r>
          </a:p>
          <a:p>
            <a:pPr algn="l" rtl="0"/>
            <a:r>
              <a:rPr lang="en-US" dirty="0" smtClean="0"/>
              <a:t>Rare in children, common in 4th/ 5</a:t>
            </a:r>
            <a:r>
              <a:rPr lang="en-US" baseline="30000" dirty="0" smtClean="0"/>
              <a:t>th</a:t>
            </a:r>
            <a:r>
              <a:rPr lang="en-US" dirty="0" smtClean="0"/>
              <a:t> decade (common in 50s).. In areas with high altitude </a:t>
            </a:r>
          </a:p>
          <a:p>
            <a:pPr algn="l" rtl="0"/>
            <a:r>
              <a:rPr lang="en-US" dirty="0" smtClean="0"/>
              <a:t>It usually presents as a painless neck mass</a:t>
            </a:r>
          </a:p>
          <a:p>
            <a:pPr algn="l" rtl="0"/>
            <a:r>
              <a:rPr lang="en-US" dirty="0" smtClean="0"/>
              <a:t>larger tumors may cause </a:t>
            </a:r>
            <a:r>
              <a:rPr lang="en-US" dirty="0" err="1" smtClean="0"/>
              <a:t>dysphagia</a:t>
            </a:r>
            <a:r>
              <a:rPr lang="en-US" dirty="0" smtClean="0"/>
              <a:t>, airway obstruction, and cranial nerve palsies, usually of the </a:t>
            </a:r>
            <a:r>
              <a:rPr lang="en-US" dirty="0" err="1" smtClean="0"/>
              <a:t>vagus</a:t>
            </a:r>
            <a:r>
              <a:rPr lang="en-US" dirty="0" smtClean="0"/>
              <a:t> nerve and hypoglossal nerve</a:t>
            </a:r>
          </a:p>
          <a:p>
            <a:pPr algn="l" rtl="0"/>
            <a:endParaRPr lang="en-US" dirty="0" smtClean="0"/>
          </a:p>
          <a:p>
            <a:pPr algn="l" rtl="0"/>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r>
            <a:br>
              <a:rPr lang="en-US" dirty="0" smtClean="0"/>
            </a:br>
            <a:r>
              <a:rPr lang="en-US" dirty="0" smtClean="0"/>
              <a:t>Carotid body tumor</a:t>
            </a:r>
            <a:br>
              <a:rPr lang="en-US" dirty="0" smtClean="0"/>
            </a:br>
            <a:endParaRPr lang="en-US" dirty="0"/>
          </a:p>
        </p:txBody>
      </p:sp>
      <p:sp>
        <p:nvSpPr>
          <p:cNvPr id="3" name="Content Placeholder 2"/>
          <p:cNvSpPr>
            <a:spLocks noGrp="1"/>
          </p:cNvSpPr>
          <p:nvPr>
            <p:ph idx="1"/>
          </p:nvPr>
        </p:nvSpPr>
        <p:spPr/>
        <p:txBody>
          <a:bodyPr/>
          <a:lstStyle/>
          <a:p>
            <a:pPr algn="l" rtl="0"/>
            <a:r>
              <a:rPr lang="en-US" b="1" i="1" dirty="0" smtClean="0"/>
              <a:t>Features:</a:t>
            </a:r>
            <a:endParaRPr lang="en-US" dirty="0" smtClean="0"/>
          </a:p>
          <a:p>
            <a:pPr lvl="0" algn="l" rtl="0"/>
            <a:r>
              <a:rPr lang="en-US" dirty="0" smtClean="0"/>
              <a:t>Approximately 3% are bilateral. This tumor increases to 26% in patients with a familial tendency for </a:t>
            </a:r>
            <a:r>
              <a:rPr lang="en-US" dirty="0" err="1" smtClean="0"/>
              <a:t>paragangliomas</a:t>
            </a:r>
            <a:endParaRPr lang="en-US" dirty="0" smtClean="0"/>
          </a:p>
          <a:p>
            <a:pPr algn="l" rtl="0">
              <a:lnSpc>
                <a:spcPct val="90000"/>
              </a:lnSpc>
            </a:pPr>
            <a:r>
              <a:rPr lang="en-US" dirty="0" smtClean="0"/>
              <a:t>Usually it compressible mass.</a:t>
            </a:r>
          </a:p>
          <a:p>
            <a:pPr algn="l" rtl="0">
              <a:lnSpc>
                <a:spcPct val="90000"/>
              </a:lnSpc>
            </a:pPr>
            <a:r>
              <a:rPr lang="en-US" dirty="0" smtClean="0"/>
              <a:t>Mobile medial/lateral </a:t>
            </a:r>
            <a:r>
              <a:rPr lang="en-US" u="sng" dirty="0" smtClean="0"/>
              <a:t>not</a:t>
            </a:r>
            <a:r>
              <a:rPr lang="en-US" dirty="0" smtClean="0"/>
              <a:t> superior/inferior</a:t>
            </a:r>
          </a:p>
          <a:p>
            <a:pPr lvl="0" algn="l" rtl="0"/>
            <a:r>
              <a:rPr lang="en-US" dirty="0" smtClean="0"/>
              <a:t>The mass may be </a:t>
            </a:r>
            <a:r>
              <a:rPr lang="en-US" dirty="0" err="1" smtClean="0"/>
              <a:t>pulsatile</a:t>
            </a:r>
            <a:r>
              <a:rPr lang="en-US" dirty="0" smtClean="0"/>
              <a:t> &amp; may have a bruit.</a:t>
            </a:r>
          </a:p>
          <a:p>
            <a:pPr algn="l" rtl="0"/>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r>
            <a:br>
              <a:rPr lang="en-US" dirty="0" smtClean="0"/>
            </a:br>
            <a:r>
              <a:rPr lang="en-US" dirty="0" smtClean="0"/>
              <a:t>Carotid body tumor</a:t>
            </a:r>
            <a:br>
              <a:rPr lang="en-US" dirty="0" smtClean="0"/>
            </a:br>
            <a:endParaRPr lang="en-US" dirty="0"/>
          </a:p>
        </p:txBody>
      </p:sp>
      <p:sp>
        <p:nvSpPr>
          <p:cNvPr id="3" name="Content Placeholder 2"/>
          <p:cNvSpPr>
            <a:spLocks noGrp="1"/>
          </p:cNvSpPr>
          <p:nvPr>
            <p:ph idx="1"/>
          </p:nvPr>
        </p:nvSpPr>
        <p:spPr/>
        <p:txBody>
          <a:bodyPr>
            <a:normAutofit/>
          </a:bodyPr>
          <a:lstStyle/>
          <a:p>
            <a:pPr algn="l" rtl="0"/>
            <a:r>
              <a:rPr lang="en-US" b="1" i="1" dirty="0" smtClean="0"/>
              <a:t>Diagnosis:</a:t>
            </a:r>
          </a:p>
          <a:p>
            <a:pPr algn="l" rtl="0"/>
            <a:r>
              <a:rPr lang="en-US" dirty="0" smtClean="0"/>
              <a:t>confirmed by angiogram or CT</a:t>
            </a:r>
          </a:p>
          <a:p>
            <a:pPr lvl="0" algn="l" rtl="0"/>
            <a:r>
              <a:rPr lang="en-US" dirty="0" smtClean="0"/>
              <a:t>angiography shows </a:t>
            </a:r>
            <a:r>
              <a:rPr lang="en-US" i="1" dirty="0" smtClean="0"/>
              <a:t>tumor blush </a:t>
            </a:r>
            <a:r>
              <a:rPr lang="en-US" dirty="0" smtClean="0"/>
              <a:t>at the carotid bifurcation</a:t>
            </a:r>
          </a:p>
          <a:p>
            <a:pPr lvl="0" algn="l" rtl="0"/>
            <a:r>
              <a:rPr lang="en-US" b="1" i="1" dirty="0" smtClean="0"/>
              <a:t>FNA or biopsy  are contraindicated </a:t>
            </a:r>
          </a:p>
          <a:p>
            <a:pPr algn="l" rtl="0"/>
            <a:r>
              <a:rPr lang="en-US" i="1" dirty="0" smtClean="0"/>
              <a:t>Nowadays mostly by CTA(CT </a:t>
            </a:r>
            <a:r>
              <a:rPr lang="en-US" i="1" dirty="0" err="1" smtClean="0"/>
              <a:t>angio</a:t>
            </a:r>
            <a:r>
              <a:rPr lang="en-US" i="1" dirty="0" smtClean="0"/>
              <a:t>)</a:t>
            </a:r>
            <a:endParaRPr lang="en-US"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187624" y="1484784"/>
            <a:ext cx="7560840" cy="4573560"/>
          </a:xfrm>
          <a:prstGeom prst="rect">
            <a:avLst/>
          </a:prstGeom>
        </p:spPr>
        <p:txBody>
          <a:bodyPr wrap="square">
            <a:spAutoFit/>
          </a:bodyPr>
          <a:lstStyle/>
          <a:p>
            <a:pPr algn="l" rtl="0"/>
            <a:r>
              <a:rPr lang="en-US" sz="3200" b="1" i="1" dirty="0" smtClean="0"/>
              <a:t>Treatment:</a:t>
            </a:r>
            <a:endParaRPr lang="en-US" sz="3200" dirty="0" smtClean="0"/>
          </a:p>
          <a:p>
            <a:pPr lvl="1" algn="l" rtl="0">
              <a:lnSpc>
                <a:spcPct val="90000"/>
              </a:lnSpc>
            </a:pPr>
            <a:r>
              <a:rPr lang="en-US" sz="3200" dirty="0" smtClean="0"/>
              <a:t>- By surgical excision. But  large tumors may require carotid bypass.</a:t>
            </a:r>
          </a:p>
          <a:p>
            <a:pPr lvl="1" algn="l" rtl="0">
              <a:lnSpc>
                <a:spcPct val="90000"/>
              </a:lnSpc>
            </a:pPr>
            <a:r>
              <a:rPr lang="en-US" sz="3200" dirty="0" smtClean="0"/>
              <a:t>- Irradiation or close observation in the elderly.</a:t>
            </a:r>
          </a:p>
          <a:p>
            <a:pPr lvl="1" algn="l" rtl="0">
              <a:lnSpc>
                <a:spcPct val="90000"/>
              </a:lnSpc>
            </a:pPr>
            <a:r>
              <a:rPr lang="en-US" sz="3200" dirty="0" smtClean="0"/>
              <a:t>- Surgical resection for small tumors in young patients</a:t>
            </a:r>
          </a:p>
          <a:p>
            <a:pPr lvl="2" algn="l" rtl="0">
              <a:lnSpc>
                <a:spcPct val="90000"/>
              </a:lnSpc>
            </a:pPr>
            <a:r>
              <a:rPr lang="en-US" sz="3200" dirty="0" err="1" smtClean="0"/>
              <a:t>Hypotensive</a:t>
            </a:r>
            <a:r>
              <a:rPr lang="en-US" sz="3200" dirty="0" smtClean="0"/>
              <a:t> anesthesia</a:t>
            </a:r>
          </a:p>
          <a:p>
            <a:pPr lvl="2" algn="l" rtl="0">
              <a:lnSpc>
                <a:spcPct val="90000"/>
              </a:lnSpc>
            </a:pPr>
            <a:r>
              <a:rPr lang="en-US" sz="3200" dirty="0" smtClean="0"/>
              <a:t>Preoperative measurement of </a:t>
            </a:r>
            <a:r>
              <a:rPr lang="en-US" sz="3200" dirty="0" err="1" smtClean="0"/>
              <a:t>catecholamines</a:t>
            </a:r>
            <a:endParaRPr lang="en-US" sz="3200" dirty="0" smtClean="0"/>
          </a:p>
        </p:txBody>
      </p:sp>
      <p:sp>
        <p:nvSpPr>
          <p:cNvPr id="5" name="Title 1"/>
          <p:cNvSpPr>
            <a:spLocks noGrp="1"/>
          </p:cNvSpPr>
          <p:nvPr>
            <p:ph type="title"/>
          </p:nvPr>
        </p:nvSpPr>
        <p:spPr>
          <a:xfrm>
            <a:off x="1435608" y="274638"/>
            <a:ext cx="7498080" cy="1143000"/>
          </a:xfrm>
        </p:spPr>
        <p:txBody>
          <a:bodyPr>
            <a:normAutofit fontScale="90000"/>
          </a:bodyPr>
          <a:lstStyle/>
          <a:p>
            <a:pPr algn="l"/>
            <a:r>
              <a:rPr lang="en-US" dirty="0" smtClean="0"/>
              <a:t/>
            </a:r>
            <a:br>
              <a:rPr lang="en-US" dirty="0" smtClean="0"/>
            </a:br>
            <a:r>
              <a:rPr lang="en-US" dirty="0" smtClean="0"/>
              <a:t>Carotid body tumor</a:t>
            </a:r>
            <a:br>
              <a:rPr lang="en-US" dirty="0" smtClean="0"/>
            </a:b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algn="l"/>
            <a:r>
              <a:rPr lang="en-US" dirty="0"/>
              <a:t>Carotid Body Tumor</a:t>
            </a:r>
          </a:p>
        </p:txBody>
      </p:sp>
      <p:pic>
        <p:nvPicPr>
          <p:cNvPr id="131076" name="Picture 4" descr="D:\Biscuit\evaluation of the neck mass\carotidbody.gif"/>
          <p:cNvPicPr>
            <a:picLocks noChangeAspect="1" noChangeArrowheads="1"/>
          </p:cNvPicPr>
          <p:nvPr/>
        </p:nvPicPr>
        <p:blipFill>
          <a:blip r:embed="rId2" cstate="print"/>
          <a:srcRect/>
          <a:stretch>
            <a:fillRect/>
          </a:stretch>
        </p:blipFill>
        <p:spPr bwMode="auto">
          <a:xfrm>
            <a:off x="107504" y="1447800"/>
            <a:ext cx="3816424" cy="4953000"/>
          </a:xfrm>
          <a:prstGeom prst="rect">
            <a:avLst/>
          </a:prstGeom>
          <a:noFill/>
        </p:spPr>
      </p:pic>
      <p:pic>
        <p:nvPicPr>
          <p:cNvPr id="73730" name="Picture 2" descr="http://t2.gstatic.com/images?q=tbn:ANd9GcRzUixc7Bpei_eXaIANM32G-7yk8wyOlfUziMKTKCEwYQkzH14zrg"/>
          <p:cNvPicPr>
            <a:picLocks noChangeAspect="1" noChangeArrowheads="1"/>
          </p:cNvPicPr>
          <p:nvPr/>
        </p:nvPicPr>
        <p:blipFill>
          <a:blip r:embed="rId3" cstate="print"/>
          <a:srcRect/>
          <a:stretch>
            <a:fillRect/>
          </a:stretch>
        </p:blipFill>
        <p:spPr bwMode="auto">
          <a:xfrm>
            <a:off x="4572000" y="1484784"/>
            <a:ext cx="4499992" cy="4968552"/>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928" y="533400"/>
            <a:ext cx="8229600" cy="1143000"/>
          </a:xfrm>
        </p:spPr>
        <p:txBody>
          <a:bodyPr>
            <a:normAutofit fontScale="90000"/>
          </a:bodyPr>
          <a:lstStyle/>
          <a:p>
            <a:pPr algn="l"/>
            <a:r>
              <a:rPr lang="en-US" dirty="0" err="1" smtClean="0"/>
              <a:t>Lymphadenopathy</a:t>
            </a:r>
            <a:r>
              <a:rPr lang="en-US" dirty="0" smtClean="0"/>
              <a:t/>
            </a:r>
            <a:br>
              <a:rPr lang="en-US" dirty="0" smtClean="0"/>
            </a:br>
            <a:endParaRPr lang="en-US" dirty="0"/>
          </a:p>
        </p:txBody>
      </p:sp>
      <p:sp>
        <p:nvSpPr>
          <p:cNvPr id="3" name="Content Placeholder 2"/>
          <p:cNvSpPr>
            <a:spLocks noGrp="1"/>
          </p:cNvSpPr>
          <p:nvPr>
            <p:ph idx="1"/>
          </p:nvPr>
        </p:nvSpPr>
        <p:spPr>
          <a:xfrm>
            <a:off x="1475656" y="1340768"/>
            <a:ext cx="7211144" cy="5288632"/>
          </a:xfrm>
        </p:spPr>
        <p:txBody>
          <a:bodyPr>
            <a:normAutofit/>
          </a:bodyPr>
          <a:lstStyle/>
          <a:p>
            <a:pPr algn="l" rtl="0"/>
            <a:endParaRPr lang="en-US" b="1" i="1" u="sng" dirty="0" smtClean="0"/>
          </a:p>
          <a:p>
            <a:pPr algn="l" rtl="0"/>
            <a:endParaRPr lang="en-US" b="1" i="1" u="sng" dirty="0" smtClean="0"/>
          </a:p>
          <a:p>
            <a:pPr algn="l" rtl="0">
              <a:buNone/>
            </a:pPr>
            <a:r>
              <a:rPr lang="en-US" b="1" i="1" u="sng" dirty="0" smtClean="0"/>
              <a:t>Causes:</a:t>
            </a:r>
            <a:endParaRPr lang="en-US" dirty="0" smtClean="0"/>
          </a:p>
          <a:p>
            <a:pPr algn="l" rtl="0"/>
            <a:r>
              <a:rPr lang="en-US" dirty="0" smtClean="0"/>
              <a:t>They are best recalled with the use of the mnemonic </a:t>
            </a:r>
            <a:r>
              <a:rPr lang="en-US" b="1" dirty="0" smtClean="0"/>
              <a:t>MINT</a:t>
            </a:r>
            <a:endParaRPr lang="en-US" dirty="0" smtClean="0"/>
          </a:p>
          <a:p>
            <a:pPr algn="l" rtl="0"/>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9264"/>
          </a:xfrm>
        </p:spPr>
        <p:txBody>
          <a:bodyPr>
            <a:normAutofit/>
          </a:bodyPr>
          <a:lstStyle/>
          <a:p>
            <a:r>
              <a:rPr lang="en-US" sz="3600" b="1" dirty="0" smtClean="0"/>
              <a:t>Anatomy of The Neck</a:t>
            </a:r>
            <a:endParaRPr lang="en-US" sz="3600" dirty="0"/>
          </a:p>
        </p:txBody>
      </p:sp>
      <p:pic>
        <p:nvPicPr>
          <p:cNvPr id="4098" name="Picture 2" descr="F:\Neck Masses\257-0550x0475.jpg"/>
          <p:cNvPicPr>
            <a:picLocks noChangeAspect="1" noChangeArrowheads="1"/>
          </p:cNvPicPr>
          <p:nvPr/>
        </p:nvPicPr>
        <p:blipFill>
          <a:blip r:embed="rId2" cstate="print"/>
          <a:srcRect/>
          <a:stretch>
            <a:fillRect/>
          </a:stretch>
        </p:blipFill>
        <p:spPr bwMode="auto">
          <a:xfrm>
            <a:off x="2286000" y="1219200"/>
            <a:ext cx="4524375" cy="5238750"/>
          </a:xfrm>
          <a:prstGeom prst="roundRect">
            <a:avLst>
              <a:gd name="adj" fmla="val 8594"/>
            </a:avLst>
          </a:prstGeom>
          <a:solidFill>
            <a:srgbClr val="FFFFFF">
              <a:shade val="85000"/>
            </a:srgbClr>
          </a:solidFill>
          <a:ln w="76200">
            <a:solidFill>
              <a:srgbClr val="99CC00"/>
            </a:solidFill>
          </a:ln>
          <a:effectLst>
            <a:reflection blurRad="12700" stA="38000" endPos="28000" dist="5000" dir="5400000" sy="-100000" algn="bl" rotWithShape="0"/>
          </a:effectLst>
        </p:spPr>
      </p:pic>
      <p:cxnSp>
        <p:nvCxnSpPr>
          <p:cNvPr id="8" name="Straight Connector 7"/>
          <p:cNvCxnSpPr/>
          <p:nvPr/>
        </p:nvCxnSpPr>
        <p:spPr>
          <a:xfrm rot="16200000" flipH="1">
            <a:off x="3124200" y="2819400"/>
            <a:ext cx="2971800" cy="17526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33800" y="2209800"/>
            <a:ext cx="2438400" cy="9906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800600" y="4343400"/>
            <a:ext cx="15240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181600" y="3200400"/>
            <a:ext cx="990600" cy="15240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181600" y="3352800"/>
            <a:ext cx="457200" cy="22860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638800" y="3200400"/>
            <a:ext cx="609600" cy="38100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3810000" y="2286000"/>
            <a:ext cx="1295400" cy="1066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4648200" y="3581400"/>
            <a:ext cx="685800"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0912" y="992832"/>
            <a:ext cx="9165704" cy="6324600"/>
          </a:xfrm>
        </p:spPr>
        <p:txBody>
          <a:bodyPr>
            <a:normAutofit/>
          </a:bodyPr>
          <a:lstStyle/>
          <a:p>
            <a:pPr algn="l" rtl="0">
              <a:buFont typeface="Arial" pitchFamily="34" charset="0"/>
              <a:buChar char="•"/>
              <a:defRPr/>
            </a:pPr>
            <a:r>
              <a:rPr lang="en-US" b="1" dirty="0" smtClean="0"/>
              <a:t>M</a:t>
            </a:r>
            <a:r>
              <a:rPr lang="en-US" dirty="0" smtClean="0"/>
              <a:t>: </a:t>
            </a:r>
            <a:r>
              <a:rPr lang="en-US" b="1" dirty="0" smtClean="0"/>
              <a:t>Malformations  </a:t>
            </a:r>
            <a:r>
              <a:rPr lang="en-US" b="1" dirty="0" smtClean="0">
                <a:solidFill>
                  <a:srgbClr val="FF0000"/>
                </a:solidFill>
              </a:rPr>
              <a:t> </a:t>
            </a:r>
            <a:r>
              <a:rPr lang="en-US" dirty="0" smtClean="0"/>
              <a:t>include sickle cell anemia and other congenital hemolytic </a:t>
            </a:r>
            <a:r>
              <a:rPr lang="en-US" dirty="0" err="1" smtClean="0"/>
              <a:t>anemias</a:t>
            </a:r>
            <a:r>
              <a:rPr lang="en-US" dirty="0" smtClean="0"/>
              <a:t> , the </a:t>
            </a:r>
            <a:r>
              <a:rPr lang="en-US" dirty="0" err="1" smtClean="0"/>
              <a:t>reticuloendothelioses</a:t>
            </a:r>
            <a:r>
              <a:rPr lang="en-US" dirty="0" smtClean="0"/>
              <a:t> like </a:t>
            </a:r>
            <a:r>
              <a:rPr lang="en-US" dirty="0" err="1" smtClean="0"/>
              <a:t>Gaucher</a:t>
            </a:r>
            <a:r>
              <a:rPr lang="en-US" dirty="0" smtClean="0"/>
              <a:t> disease</a:t>
            </a:r>
          </a:p>
          <a:p>
            <a:pPr algn="l" rtl="0">
              <a:buFont typeface="Arial" pitchFamily="34" charset="0"/>
              <a:buChar char="•"/>
              <a:defRPr/>
            </a:pPr>
            <a:endParaRPr lang="en-US" dirty="0" smtClean="0"/>
          </a:p>
          <a:p>
            <a:pPr algn="l" rtl="0">
              <a:buFont typeface="Arial" pitchFamily="34" charset="0"/>
              <a:buChar char="•"/>
              <a:defRPr/>
            </a:pPr>
            <a:r>
              <a:rPr lang="en-US" b="1" dirty="0" smtClean="0"/>
              <a:t>I</a:t>
            </a:r>
            <a:r>
              <a:rPr lang="en-US" dirty="0" smtClean="0"/>
              <a:t>: </a:t>
            </a:r>
            <a:r>
              <a:rPr lang="en-US" b="1" dirty="0" smtClean="0"/>
              <a:t>Inflammatory:</a:t>
            </a:r>
            <a:r>
              <a:rPr lang="en-US" dirty="0" smtClean="0"/>
              <a:t> the largest group of </a:t>
            </a:r>
            <a:r>
              <a:rPr lang="en-US" dirty="0" err="1" smtClean="0"/>
              <a:t>lymphadenopathies</a:t>
            </a:r>
            <a:endParaRPr lang="en-US" dirty="0" smtClean="0"/>
          </a:p>
          <a:p>
            <a:pPr algn="l" rtl="0">
              <a:buFont typeface="Arial" pitchFamily="34" charset="0"/>
              <a:buChar char="•"/>
              <a:defRPr/>
            </a:pPr>
            <a:r>
              <a:rPr lang="en-US" dirty="0" smtClean="0"/>
              <a:t>Viral illnesses: infectious mononucleosis, German measles, chickenpox, &amp; viral upper respiratory illnesses</a:t>
            </a:r>
          </a:p>
          <a:p>
            <a:pPr algn="l" rtl="0">
              <a:buFont typeface="Arial" pitchFamily="34" charset="0"/>
              <a:buChar char="•"/>
              <a:defRPr/>
            </a:pPr>
            <a:r>
              <a:rPr lang="en-US" dirty="0" err="1" smtClean="0"/>
              <a:t>Rickettsial</a:t>
            </a:r>
            <a:r>
              <a:rPr lang="en-US" dirty="0" smtClean="0"/>
              <a:t> disease: typhus &amp; rocky mountain spotted fever</a:t>
            </a:r>
          </a:p>
          <a:p>
            <a:pPr algn="l" rtl="0">
              <a:buFont typeface="Arial" pitchFamily="34" charset="0"/>
              <a:buChar char="•"/>
              <a:defRPr/>
            </a:pPr>
            <a:endParaRPr lang="en-US" dirty="0" smtClean="0"/>
          </a:p>
          <a:p>
            <a:pPr algn="l" rtl="0">
              <a:buFont typeface="Arial" pitchFamily="34" charset="0"/>
              <a:buChar char="•"/>
              <a:defRPr/>
            </a:pPr>
            <a:endParaRPr lang="en-US" dirty="0" smtClean="0"/>
          </a:p>
        </p:txBody>
      </p:sp>
      <p:sp>
        <p:nvSpPr>
          <p:cNvPr id="4" name="Title 1"/>
          <p:cNvSpPr>
            <a:spLocks noGrp="1"/>
          </p:cNvSpPr>
          <p:nvPr>
            <p:ph type="title"/>
          </p:nvPr>
        </p:nvSpPr>
        <p:spPr>
          <a:xfrm>
            <a:off x="1115616" y="53752"/>
            <a:ext cx="8229600" cy="1143000"/>
          </a:xfrm>
        </p:spPr>
        <p:txBody>
          <a:bodyPr>
            <a:normAutofit fontScale="90000"/>
          </a:bodyPr>
          <a:lstStyle/>
          <a:p>
            <a:pPr algn="l"/>
            <a:r>
              <a:rPr lang="en-US" dirty="0" err="1" smtClean="0"/>
              <a:t>Lymphadenopathy</a:t>
            </a:r>
            <a:r>
              <a:rPr lang="en-US" dirty="0" smtClean="0"/>
              <a:t/>
            </a:r>
            <a:br>
              <a:rPr lang="en-US" dirty="0" smtClean="0"/>
            </a:br>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1292562"/>
            <a:ext cx="7920880" cy="5016758"/>
          </a:xfrm>
          <a:prstGeom prst="rect">
            <a:avLst/>
          </a:prstGeom>
        </p:spPr>
        <p:txBody>
          <a:bodyPr wrap="square">
            <a:spAutoFit/>
          </a:bodyPr>
          <a:lstStyle/>
          <a:p>
            <a:pPr algn="l" rtl="0">
              <a:buFont typeface="Arial" pitchFamily="34" charset="0"/>
              <a:buChar char="•"/>
              <a:defRPr/>
            </a:pPr>
            <a:r>
              <a:rPr lang="en-US" sz="3200" b="1" dirty="0" smtClean="0"/>
              <a:t>Bacterial diseases:</a:t>
            </a:r>
            <a:r>
              <a:rPr lang="en-US" sz="3200" dirty="0" smtClean="0"/>
              <a:t> Acute Bacterial lymphadenitis, typhoid, plague,</a:t>
            </a:r>
            <a:r>
              <a:rPr lang="en-US" sz="3200" b="1" u="sng" dirty="0" smtClean="0"/>
              <a:t> </a:t>
            </a:r>
            <a:r>
              <a:rPr lang="en-US" sz="3200" dirty="0" smtClean="0"/>
              <a:t>tuberculosis ,</a:t>
            </a:r>
            <a:r>
              <a:rPr lang="en-US" sz="3200" dirty="0" smtClean="0">
                <a:solidFill>
                  <a:srgbClr val="FF0000"/>
                </a:solidFill>
              </a:rPr>
              <a:t> </a:t>
            </a:r>
            <a:r>
              <a:rPr lang="en-US" sz="3200" dirty="0" smtClean="0"/>
              <a:t>meningococcemia, &amp; brucellosis</a:t>
            </a:r>
          </a:p>
          <a:p>
            <a:pPr algn="l" rtl="0">
              <a:buFont typeface="Arial" pitchFamily="34" charset="0"/>
              <a:buChar char="•"/>
              <a:defRPr/>
            </a:pPr>
            <a:r>
              <a:rPr lang="en-US" sz="3200" dirty="0" smtClean="0"/>
              <a:t>Spirochetes: syphilis &amp; </a:t>
            </a:r>
            <a:r>
              <a:rPr lang="en-US" sz="3200" dirty="0" err="1" smtClean="0"/>
              <a:t>borrelia</a:t>
            </a:r>
            <a:r>
              <a:rPr lang="en-US" sz="3200" dirty="0" smtClean="0"/>
              <a:t> </a:t>
            </a:r>
            <a:r>
              <a:rPr lang="en-US" sz="3200" dirty="0" err="1" smtClean="0"/>
              <a:t>vincentii</a:t>
            </a:r>
            <a:r>
              <a:rPr lang="en-US" sz="3200" dirty="0" smtClean="0"/>
              <a:t>.</a:t>
            </a:r>
          </a:p>
          <a:p>
            <a:pPr algn="l" rtl="0">
              <a:buFont typeface="Arial" pitchFamily="34" charset="0"/>
              <a:buChar char="•"/>
              <a:defRPr/>
            </a:pPr>
            <a:r>
              <a:rPr lang="en-US" sz="3200" dirty="0" smtClean="0"/>
              <a:t>Parasites: malaria, </a:t>
            </a:r>
            <a:r>
              <a:rPr lang="en-US" sz="3200" dirty="0" err="1" smtClean="0"/>
              <a:t>filariasis</a:t>
            </a:r>
            <a:r>
              <a:rPr lang="en-US" sz="3200" dirty="0" smtClean="0"/>
              <a:t>, &amp; </a:t>
            </a:r>
            <a:r>
              <a:rPr lang="en-US" sz="3200" dirty="0" err="1" smtClean="0"/>
              <a:t>trypanosomiasis</a:t>
            </a:r>
            <a:endParaRPr lang="en-US" sz="3200" dirty="0" smtClean="0"/>
          </a:p>
          <a:p>
            <a:pPr algn="l" rtl="0">
              <a:buFont typeface="Arial" pitchFamily="34" charset="0"/>
              <a:buChar char="•"/>
              <a:defRPr/>
            </a:pPr>
            <a:r>
              <a:rPr lang="en-US" sz="3200" dirty="0" smtClean="0"/>
              <a:t>Fungi: </a:t>
            </a:r>
            <a:r>
              <a:rPr lang="en-US" sz="3200" dirty="0" err="1" smtClean="0"/>
              <a:t>histoplasmosis</a:t>
            </a:r>
            <a:r>
              <a:rPr lang="en-US" sz="3200" dirty="0" smtClean="0"/>
              <a:t>, </a:t>
            </a:r>
            <a:r>
              <a:rPr lang="en-US" sz="3200" dirty="0" err="1" smtClean="0"/>
              <a:t>coccidioidomycosis</a:t>
            </a:r>
            <a:r>
              <a:rPr lang="en-US" sz="3200" dirty="0" smtClean="0"/>
              <a:t>, &amp; </a:t>
            </a:r>
            <a:r>
              <a:rPr lang="en-US" sz="3200" dirty="0" err="1" smtClean="0"/>
              <a:t>blastomycosis</a:t>
            </a:r>
            <a:endParaRPr lang="en-US" sz="3200" dirty="0" smtClean="0"/>
          </a:p>
          <a:p>
            <a:pPr algn="l" rtl="0">
              <a:defRPr/>
            </a:pPr>
            <a:endParaRPr lang="en-US" sz="3200" dirty="0" smtClean="0"/>
          </a:p>
          <a:p>
            <a:pPr algn="l" rtl="0">
              <a:buFont typeface="Arial" pitchFamily="34" charset="0"/>
              <a:buChar char="•"/>
              <a:defRPr/>
            </a:pPr>
            <a:r>
              <a:rPr lang="en-US" sz="3200" dirty="0" smtClean="0"/>
              <a:t>Common after upper respiratory tract infection</a:t>
            </a:r>
          </a:p>
        </p:txBody>
      </p:sp>
      <p:sp>
        <p:nvSpPr>
          <p:cNvPr id="3" name="Title 1"/>
          <p:cNvSpPr txBox="1">
            <a:spLocks/>
          </p:cNvSpPr>
          <p:nvPr/>
        </p:nvSpPr>
        <p:spPr>
          <a:xfrm>
            <a:off x="950912" y="188640"/>
            <a:ext cx="8229600" cy="1143000"/>
          </a:xfrm>
          <a:prstGeom prst="rect">
            <a:avLst/>
          </a:prstGeom>
        </p:spPr>
        <p:txBody>
          <a:bodyPr>
            <a:normAutofit fontScale="90000" lnSpcReduction="20000"/>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err="1"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Lymphadenopathy</a:t>
            </a: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9632" y="1412776"/>
            <a:ext cx="7128792" cy="5016758"/>
          </a:xfrm>
          <a:prstGeom prst="rect">
            <a:avLst/>
          </a:prstGeom>
        </p:spPr>
        <p:txBody>
          <a:bodyPr wrap="square">
            <a:spAutoFit/>
          </a:bodyPr>
          <a:lstStyle/>
          <a:p>
            <a:pPr algn="l" rtl="0">
              <a:buFont typeface="Arial" pitchFamily="34" charset="0"/>
              <a:buChar char="•"/>
              <a:defRPr/>
            </a:pPr>
            <a:r>
              <a:rPr lang="en-US" sz="3200" b="1" dirty="0" smtClean="0"/>
              <a:t>N</a:t>
            </a:r>
            <a:r>
              <a:rPr lang="en-US" sz="3200" dirty="0" smtClean="0"/>
              <a:t>:</a:t>
            </a:r>
            <a:r>
              <a:rPr lang="en-US" sz="3200" b="1" dirty="0" smtClean="0"/>
              <a:t>Neoplasms  </a:t>
            </a:r>
            <a:r>
              <a:rPr lang="en-US" sz="3200" dirty="0" smtClean="0"/>
              <a:t>like </a:t>
            </a:r>
            <a:r>
              <a:rPr lang="en-US" sz="3200" dirty="0" err="1" smtClean="0"/>
              <a:t>leukemias</a:t>
            </a:r>
            <a:r>
              <a:rPr lang="en-US" sz="3200" dirty="0" smtClean="0"/>
              <a:t> , lymphomas &amp; metastasis from H&amp;N</a:t>
            </a:r>
          </a:p>
          <a:p>
            <a:pPr algn="l" rtl="0">
              <a:buFont typeface="Arial" pitchFamily="34" charset="0"/>
              <a:buChar char="•"/>
              <a:defRPr/>
            </a:pPr>
            <a:endParaRPr lang="en-US" sz="3200" dirty="0" smtClean="0"/>
          </a:p>
          <a:p>
            <a:pPr algn="l" rtl="0">
              <a:buFont typeface="Arial" pitchFamily="34" charset="0"/>
              <a:buChar char="•"/>
              <a:defRPr/>
            </a:pPr>
            <a:r>
              <a:rPr lang="en-US" sz="3200" b="1" dirty="0" smtClean="0"/>
              <a:t>T</a:t>
            </a:r>
            <a:r>
              <a:rPr lang="en-US" sz="3200" dirty="0" smtClean="0"/>
              <a:t>:</a:t>
            </a:r>
            <a:r>
              <a:rPr lang="en-US" sz="3200" b="1" dirty="0" smtClean="0"/>
              <a:t>Toxic disorders</a:t>
            </a:r>
            <a:r>
              <a:rPr lang="en-US" sz="3200" dirty="0" smtClean="0"/>
              <a:t> like </a:t>
            </a:r>
            <a:r>
              <a:rPr lang="en-US" sz="3200" dirty="0" err="1" smtClean="0"/>
              <a:t>Dilantin</a:t>
            </a:r>
            <a:r>
              <a:rPr lang="en-US" sz="3200" dirty="0" smtClean="0"/>
              <a:t> toxicity may mimic Hodgkin disease and drug allergies from sulfonamides, </a:t>
            </a:r>
            <a:r>
              <a:rPr lang="en-US" sz="3200" dirty="0" err="1" smtClean="0"/>
              <a:t>hydralazine</a:t>
            </a:r>
            <a:r>
              <a:rPr lang="en-US" sz="3200" dirty="0" smtClean="0"/>
              <a:t>, &amp; iodides </a:t>
            </a:r>
          </a:p>
          <a:p>
            <a:pPr algn="l" rtl="0">
              <a:buFont typeface="Arial" pitchFamily="34" charset="0"/>
              <a:buChar char="•"/>
              <a:defRPr/>
            </a:pPr>
            <a:endParaRPr lang="en-US" sz="3200" dirty="0" smtClean="0"/>
          </a:p>
          <a:p>
            <a:pPr algn="l" rtl="0">
              <a:buFont typeface="Arial" pitchFamily="34" charset="0"/>
              <a:buChar char="•"/>
              <a:defRPr/>
            </a:pPr>
            <a:r>
              <a:rPr lang="en-US" sz="3200" dirty="0" smtClean="0"/>
              <a:t>In addition to disorders like SLE, </a:t>
            </a:r>
            <a:r>
              <a:rPr lang="en-US" sz="3200" dirty="0" err="1" smtClean="0"/>
              <a:t>sarcoidosis</a:t>
            </a:r>
            <a:endParaRPr lang="en-US" sz="3200" dirty="0" smtClean="0"/>
          </a:p>
        </p:txBody>
      </p:sp>
      <p:sp>
        <p:nvSpPr>
          <p:cNvPr id="3" name="Title 1"/>
          <p:cNvSpPr txBox="1">
            <a:spLocks/>
          </p:cNvSpPr>
          <p:nvPr/>
        </p:nvSpPr>
        <p:spPr>
          <a:xfrm>
            <a:off x="950912" y="188640"/>
            <a:ext cx="8229600" cy="1143000"/>
          </a:xfrm>
          <a:prstGeom prst="rect">
            <a:avLst/>
          </a:prstGeom>
        </p:spPr>
        <p:txBody>
          <a:bodyPr>
            <a:normAutofit fontScale="90000" lnSpcReduction="20000"/>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err="1"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Lymphadenopathy</a:t>
            </a: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61" name="Picture 2"/>
          <p:cNvPicPr>
            <a:picLocks noChangeAspect="1" noChangeArrowheads="1"/>
          </p:cNvPicPr>
          <p:nvPr/>
        </p:nvPicPr>
        <p:blipFill>
          <a:blip r:embed="rId2" cstate="print">
            <a:grayscl/>
          </a:blip>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990600"/>
            <a:ext cx="7715200" cy="5410200"/>
          </a:xfrm>
        </p:spPr>
        <p:txBody>
          <a:bodyPr/>
          <a:lstStyle/>
          <a:p>
            <a:pPr lvl="0" algn="l" rtl="0"/>
            <a:r>
              <a:rPr lang="en-US" b="1" dirty="0" smtClean="0"/>
              <a:t>Investigations</a:t>
            </a:r>
            <a:endParaRPr lang="en-US" dirty="0" smtClean="0"/>
          </a:p>
          <a:p>
            <a:pPr lvl="1" algn="l" rtl="0"/>
            <a:r>
              <a:rPr lang="en-US" dirty="0" smtClean="0"/>
              <a:t>CT , MRI &amp; US for evaluation of mass &amp; staging</a:t>
            </a:r>
          </a:p>
          <a:p>
            <a:pPr lvl="1" algn="l" rtl="0"/>
            <a:r>
              <a:rPr lang="en-US" dirty="0" smtClean="0"/>
              <a:t>FNA is sensitive &amp; specific</a:t>
            </a:r>
          </a:p>
          <a:p>
            <a:pPr lvl="0" algn="l" rtl="0"/>
            <a:r>
              <a:rPr lang="en-US" b="1" dirty="0" smtClean="0"/>
              <a:t>Management: </a:t>
            </a:r>
            <a:r>
              <a:rPr lang="en-US" dirty="0" smtClean="0"/>
              <a:t>according to cause</a:t>
            </a:r>
          </a:p>
          <a:p>
            <a:pPr lvl="1" algn="l" rtl="0"/>
            <a:r>
              <a:rPr lang="en-US" dirty="0" smtClean="0"/>
              <a:t>Inflammatory: by </a:t>
            </a:r>
            <a:r>
              <a:rPr lang="en-US" dirty="0" err="1" smtClean="0"/>
              <a:t>Abx</a:t>
            </a:r>
            <a:r>
              <a:rPr lang="en-US" dirty="0" smtClean="0"/>
              <a:t>.</a:t>
            </a:r>
          </a:p>
          <a:p>
            <a:pPr lvl="1" algn="l" rtl="0"/>
            <a:endParaRPr lang="en-US" u="sng" dirty="0" smtClean="0"/>
          </a:p>
          <a:p>
            <a:pPr lvl="1" algn="l" rtl="0"/>
            <a:r>
              <a:rPr lang="en-US" u="sng" dirty="0" err="1" smtClean="0"/>
              <a:t>Neoplastic</a:t>
            </a:r>
            <a:r>
              <a:rPr lang="en-US" u="sng" dirty="0" smtClean="0"/>
              <a:t>:</a:t>
            </a:r>
          </a:p>
          <a:p>
            <a:pPr lvl="2" algn="l" rtl="0"/>
            <a:r>
              <a:rPr lang="en-US" dirty="0" smtClean="0"/>
              <a:t>If metastasis, surgical excision of lymph node</a:t>
            </a:r>
          </a:p>
          <a:p>
            <a:pPr lvl="2" algn="l" rtl="0"/>
            <a:r>
              <a:rPr lang="en-US" dirty="0" smtClean="0"/>
              <a:t>If leukemia or lymphoma: radiotherapy or chemotherapy</a:t>
            </a:r>
          </a:p>
          <a:p>
            <a:pPr algn="l" rtl="0"/>
            <a:endParaRPr lang="en-US" dirty="0"/>
          </a:p>
        </p:txBody>
      </p:sp>
      <p:sp>
        <p:nvSpPr>
          <p:cNvPr id="4" name="Title 1"/>
          <p:cNvSpPr txBox="1">
            <a:spLocks/>
          </p:cNvSpPr>
          <p:nvPr/>
        </p:nvSpPr>
        <p:spPr>
          <a:xfrm>
            <a:off x="950912" y="188640"/>
            <a:ext cx="8229600" cy="1143000"/>
          </a:xfrm>
          <a:prstGeom prst="rect">
            <a:avLst/>
          </a:prstGeom>
        </p:spPr>
        <p:txBody>
          <a:bodyPr>
            <a:normAutofit fontScale="90000" lnSpcReduction="20000"/>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err="1"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Lymphadenopathy</a:t>
            </a: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gn="l"/>
            <a:r>
              <a:rPr lang="en-US" dirty="0"/>
              <a:t>Lymphoma</a:t>
            </a:r>
          </a:p>
        </p:txBody>
      </p:sp>
      <p:pic>
        <p:nvPicPr>
          <p:cNvPr id="125955" name="Picture 3" descr="D:\Biscuit\evaluation of the neck mass\Scan224.jpg"/>
          <p:cNvPicPr>
            <a:picLocks noChangeAspect="1" noChangeArrowheads="1"/>
          </p:cNvPicPr>
          <p:nvPr/>
        </p:nvPicPr>
        <p:blipFill>
          <a:blip r:embed="rId2" cstate="print"/>
          <a:srcRect/>
          <a:stretch>
            <a:fillRect/>
          </a:stretch>
        </p:blipFill>
        <p:spPr bwMode="auto">
          <a:xfrm>
            <a:off x="2514600" y="2133600"/>
            <a:ext cx="4178300" cy="3716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928" y="274638"/>
            <a:ext cx="8229600" cy="868362"/>
          </a:xfrm>
        </p:spPr>
        <p:txBody>
          <a:bodyPr>
            <a:normAutofit/>
          </a:bodyPr>
          <a:lstStyle/>
          <a:p>
            <a:pPr algn="l"/>
            <a:r>
              <a:rPr lang="en-US" dirty="0" err="1" smtClean="0"/>
              <a:t>Branchial</a:t>
            </a:r>
            <a:r>
              <a:rPr lang="en-US" dirty="0" smtClean="0"/>
              <a:t> Cleft Cysts</a:t>
            </a:r>
            <a:endParaRPr lang="en-US" dirty="0"/>
          </a:p>
        </p:txBody>
      </p:sp>
      <p:sp>
        <p:nvSpPr>
          <p:cNvPr id="3" name="Content Placeholder 2"/>
          <p:cNvSpPr>
            <a:spLocks noGrp="1"/>
          </p:cNvSpPr>
          <p:nvPr>
            <p:ph idx="1"/>
          </p:nvPr>
        </p:nvSpPr>
        <p:spPr>
          <a:xfrm>
            <a:off x="1043608" y="2204864"/>
            <a:ext cx="7704856" cy="5040560"/>
          </a:xfrm>
        </p:spPr>
        <p:txBody>
          <a:bodyPr>
            <a:normAutofit/>
          </a:bodyPr>
          <a:lstStyle/>
          <a:p>
            <a:pPr algn="l" rtl="0">
              <a:buNone/>
            </a:pPr>
            <a:r>
              <a:rPr lang="en-US" b="1" i="1" dirty="0" smtClean="0"/>
              <a:t>Definition:</a:t>
            </a:r>
          </a:p>
          <a:p>
            <a:pPr algn="l" rtl="0">
              <a:buNone/>
            </a:pPr>
            <a:endParaRPr lang="en-US" dirty="0" smtClean="0"/>
          </a:p>
          <a:p>
            <a:pPr lvl="0" algn="l" rtl="0">
              <a:buNone/>
            </a:pPr>
            <a:r>
              <a:rPr lang="en-US" dirty="0" smtClean="0"/>
              <a:t>A </a:t>
            </a:r>
            <a:r>
              <a:rPr lang="en-US" dirty="0" err="1" smtClean="0"/>
              <a:t>branchial</a:t>
            </a:r>
            <a:r>
              <a:rPr lang="en-US" dirty="0" smtClean="0"/>
              <a:t> cyst is a cavity- a congenital remnant from embryologic development.</a:t>
            </a:r>
          </a:p>
          <a:p>
            <a:pPr lvl="0" algn="l" rtl="0">
              <a:buNone/>
            </a:pPr>
            <a:endParaRPr lang="en-US" dirty="0"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43608" y="1404059"/>
            <a:ext cx="8100392" cy="4401205"/>
          </a:xfrm>
          <a:prstGeom prst="rect">
            <a:avLst/>
          </a:prstGeom>
        </p:spPr>
        <p:txBody>
          <a:bodyPr wrap="square">
            <a:spAutoFit/>
          </a:bodyPr>
          <a:lstStyle/>
          <a:p>
            <a:pPr lvl="0" algn="l" rtl="0"/>
            <a:r>
              <a:rPr lang="en-US" sz="2800" dirty="0" smtClean="0"/>
              <a:t>- It is present at birth usually on one side of the neck</a:t>
            </a:r>
          </a:p>
          <a:p>
            <a:pPr lvl="0" algn="l" rtl="0"/>
            <a:r>
              <a:rPr lang="en-US" sz="2800" dirty="0" smtClean="0"/>
              <a:t>located just in front of the </a:t>
            </a:r>
            <a:r>
              <a:rPr lang="en-US" sz="2800" dirty="0" err="1" smtClean="0"/>
              <a:t>sternocleidomastoid</a:t>
            </a:r>
            <a:r>
              <a:rPr lang="en-US" sz="2800" dirty="0" smtClean="0"/>
              <a:t> muscle.</a:t>
            </a:r>
          </a:p>
          <a:p>
            <a:pPr lvl="0" algn="l" rtl="0"/>
            <a:endParaRPr lang="en-US" sz="2800" dirty="0" smtClean="0"/>
          </a:p>
          <a:p>
            <a:pPr lvl="0" algn="l" rtl="0"/>
            <a:r>
              <a:rPr lang="en-US" sz="2800" dirty="0" smtClean="0"/>
              <a:t>- The commonest cause:  incomplete disappearance of site of fusion between the 2nd &amp; the 5th pharyngeal pouch</a:t>
            </a:r>
          </a:p>
          <a:p>
            <a:pPr lvl="0" algn="l" rtl="0"/>
            <a:r>
              <a:rPr lang="en-US" sz="2800" dirty="0" smtClean="0"/>
              <a:t> </a:t>
            </a:r>
          </a:p>
          <a:p>
            <a:pPr lvl="0" algn="l" rtl="0"/>
            <a:r>
              <a:rPr lang="en-US" sz="2800" dirty="0" smtClean="0"/>
              <a:t>- may not present clinically until later in life, usually by early adulthood</a:t>
            </a:r>
          </a:p>
        </p:txBody>
      </p:sp>
      <p:sp>
        <p:nvSpPr>
          <p:cNvPr id="5" name="Title 1"/>
          <p:cNvSpPr>
            <a:spLocks noGrp="1"/>
          </p:cNvSpPr>
          <p:nvPr>
            <p:ph type="title"/>
          </p:nvPr>
        </p:nvSpPr>
        <p:spPr>
          <a:xfrm>
            <a:off x="1094928" y="274638"/>
            <a:ext cx="8229600" cy="868362"/>
          </a:xfrm>
        </p:spPr>
        <p:txBody>
          <a:bodyPr>
            <a:normAutofit/>
          </a:bodyPr>
          <a:lstStyle/>
          <a:p>
            <a:pPr algn="l"/>
            <a:r>
              <a:rPr lang="en-US" dirty="0" err="1" smtClean="0"/>
              <a:t>Branchial</a:t>
            </a:r>
            <a:r>
              <a:rPr lang="en-US" dirty="0" smtClean="0"/>
              <a:t> Cleft Cysts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1772816"/>
            <a:ext cx="8028384" cy="4524315"/>
          </a:xfrm>
          <a:prstGeom prst="rect">
            <a:avLst/>
          </a:prstGeom>
        </p:spPr>
        <p:txBody>
          <a:bodyPr wrap="square">
            <a:spAutoFit/>
          </a:bodyPr>
          <a:lstStyle/>
          <a:p>
            <a:pPr lvl="0" algn="l" rtl="0"/>
            <a:r>
              <a:rPr lang="en-US" sz="3200" dirty="0" smtClean="0"/>
              <a:t>- The most common congenital masses in the lateral neck</a:t>
            </a:r>
          </a:p>
          <a:p>
            <a:pPr algn="l" rtl="0">
              <a:defRPr/>
            </a:pPr>
            <a:endParaRPr lang="en-US" sz="3200" dirty="0" smtClean="0"/>
          </a:p>
          <a:p>
            <a:pPr algn="l" rtl="0">
              <a:defRPr/>
            </a:pPr>
            <a:r>
              <a:rPr lang="en-US" sz="3200" dirty="0" smtClean="0"/>
              <a:t>- include cysts(most commonly), sinuses, &amp; fistulae, may  present anywhere along the SCM muscle</a:t>
            </a:r>
          </a:p>
          <a:p>
            <a:pPr algn="l" rtl="0">
              <a:defRPr/>
            </a:pPr>
            <a:endParaRPr lang="en-US" sz="3200" dirty="0" smtClean="0"/>
          </a:p>
          <a:p>
            <a:pPr algn="l" rtl="0">
              <a:defRPr/>
            </a:pPr>
            <a:r>
              <a:rPr lang="en-US" sz="3200" dirty="0" smtClean="0"/>
              <a:t>-The most common is the 2</a:t>
            </a:r>
            <a:r>
              <a:rPr lang="en-US" sz="3200" baseline="30000" dirty="0" smtClean="0"/>
              <a:t>nd</a:t>
            </a:r>
            <a:endParaRPr lang="en-US" sz="3200" dirty="0" smtClean="0"/>
          </a:p>
          <a:p>
            <a:pPr algn="l" rtl="0">
              <a:defRPr/>
            </a:pPr>
            <a:r>
              <a:rPr lang="en-US" sz="3200" dirty="0" smtClean="0"/>
              <a:t>- Usually appears  adulthood</a:t>
            </a:r>
          </a:p>
        </p:txBody>
      </p:sp>
      <p:sp>
        <p:nvSpPr>
          <p:cNvPr id="3" name="Title 1"/>
          <p:cNvSpPr txBox="1">
            <a:spLocks/>
          </p:cNvSpPr>
          <p:nvPr/>
        </p:nvSpPr>
        <p:spPr>
          <a:xfrm>
            <a:off x="1094928" y="274638"/>
            <a:ext cx="8229600" cy="868362"/>
          </a:xfrm>
          <a:prstGeom prst="rect">
            <a:avLst/>
          </a:prstGeom>
        </p:spPr>
        <p:txBody>
          <a:bodyPr>
            <a:norm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Branchial Cleft Cysts</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274638"/>
            <a:ext cx="8229600" cy="868362"/>
          </a:xfrm>
        </p:spPr>
        <p:txBody>
          <a:bodyPr/>
          <a:lstStyle/>
          <a:p>
            <a:pPr algn="l"/>
            <a:r>
              <a:rPr lang="en-US" dirty="0" err="1"/>
              <a:t>Branchial</a:t>
            </a:r>
            <a:r>
              <a:rPr lang="en-US" dirty="0"/>
              <a:t> Cleft Cysts</a:t>
            </a:r>
          </a:p>
        </p:txBody>
      </p:sp>
      <p:sp>
        <p:nvSpPr>
          <p:cNvPr id="140291" name="Rectangle 3"/>
          <p:cNvSpPr>
            <a:spLocks noGrp="1" noChangeArrowheads="1"/>
          </p:cNvSpPr>
          <p:nvPr>
            <p:ph idx="1"/>
          </p:nvPr>
        </p:nvSpPr>
        <p:spPr>
          <a:xfrm>
            <a:off x="1043608" y="1447800"/>
            <a:ext cx="7643192" cy="5135563"/>
          </a:xfrm>
        </p:spPr>
        <p:txBody>
          <a:bodyPr>
            <a:normAutofit lnSpcReduction="10000"/>
          </a:bodyPr>
          <a:lstStyle/>
          <a:p>
            <a:pPr lvl="0" algn="just" rtl="0">
              <a:lnSpc>
                <a:spcPct val="90000"/>
              </a:lnSpc>
            </a:pPr>
            <a:r>
              <a:rPr lang="en-US" b="1" dirty="0" smtClean="0"/>
              <a:t>2</a:t>
            </a:r>
            <a:r>
              <a:rPr lang="en-US" b="1" baseline="30000" dirty="0" smtClean="0"/>
              <a:t>nd</a:t>
            </a:r>
            <a:r>
              <a:rPr lang="en-US" b="1" dirty="0" smtClean="0"/>
              <a:t> </a:t>
            </a:r>
            <a:r>
              <a:rPr lang="en-US" b="1" dirty="0"/>
              <a:t>cleft most common (95%) </a:t>
            </a:r>
            <a:r>
              <a:rPr lang="en-US" dirty="0" smtClean="0"/>
              <a:t>–Identified along the anterior border of the upper third of the SCM muscle &amp; adjacent to the muscle. </a:t>
            </a:r>
            <a:r>
              <a:rPr lang="en-US" dirty="0"/>
              <a:t>tract medial to  </a:t>
            </a:r>
            <a:r>
              <a:rPr lang="en-US" dirty="0" smtClean="0"/>
              <a:t>CNXII </a:t>
            </a:r>
            <a:r>
              <a:rPr lang="en-US" dirty="0"/>
              <a:t>between internal and external </a:t>
            </a:r>
            <a:r>
              <a:rPr lang="en-US" dirty="0" smtClean="0"/>
              <a:t>carotids.</a:t>
            </a:r>
          </a:p>
          <a:p>
            <a:pPr lvl="0" algn="l" rtl="0">
              <a:lnSpc>
                <a:spcPct val="90000"/>
              </a:lnSpc>
            </a:pPr>
            <a:endParaRPr lang="en-US" sz="1200" dirty="0"/>
          </a:p>
          <a:p>
            <a:pPr algn="just" rtl="0">
              <a:lnSpc>
                <a:spcPct val="90000"/>
              </a:lnSpc>
            </a:pPr>
            <a:r>
              <a:rPr lang="en-US" b="1" dirty="0"/>
              <a:t>1</a:t>
            </a:r>
            <a:r>
              <a:rPr lang="en-US" b="1" baseline="30000" dirty="0"/>
              <a:t>st</a:t>
            </a:r>
            <a:r>
              <a:rPr lang="en-US" b="1" dirty="0"/>
              <a:t> cleft less common </a:t>
            </a:r>
            <a:r>
              <a:rPr lang="en-US" dirty="0"/>
              <a:t>– </a:t>
            </a:r>
            <a:r>
              <a:rPr lang="en-US" dirty="0" smtClean="0"/>
              <a:t>in the region of the parotid gland, ear or high </a:t>
            </a:r>
            <a:r>
              <a:rPr lang="en-US" dirty="0" err="1" smtClean="0"/>
              <a:t>sternocleidomastoid</a:t>
            </a:r>
            <a:r>
              <a:rPr lang="en-US" dirty="0" smtClean="0"/>
              <a:t>. close </a:t>
            </a:r>
            <a:r>
              <a:rPr lang="en-US" dirty="0"/>
              <a:t>association with facial nerve </a:t>
            </a:r>
            <a:r>
              <a:rPr lang="en-US" dirty="0" smtClean="0"/>
              <a:t>possible</a:t>
            </a:r>
          </a:p>
          <a:p>
            <a:pPr algn="l" rtl="0">
              <a:lnSpc>
                <a:spcPct val="90000"/>
              </a:lnSpc>
            </a:pPr>
            <a:endParaRPr lang="en-US" sz="1400" dirty="0"/>
          </a:p>
          <a:p>
            <a:pPr algn="l" rtl="0">
              <a:lnSpc>
                <a:spcPct val="90000"/>
              </a:lnSpc>
            </a:pPr>
            <a:r>
              <a:rPr lang="en-US" dirty="0"/>
              <a:t>3</a:t>
            </a:r>
            <a:r>
              <a:rPr lang="en-US" baseline="30000" dirty="0"/>
              <a:t>rd</a:t>
            </a:r>
            <a:r>
              <a:rPr lang="en-US" dirty="0"/>
              <a:t> and 4</a:t>
            </a:r>
            <a:r>
              <a:rPr lang="en-US" baseline="30000" dirty="0"/>
              <a:t>th</a:t>
            </a:r>
            <a:r>
              <a:rPr lang="en-US" dirty="0"/>
              <a:t> clefts </a:t>
            </a:r>
            <a:r>
              <a:rPr lang="en-US" b="1" dirty="0"/>
              <a:t>rarely </a:t>
            </a:r>
            <a:r>
              <a:rPr lang="en-US" dirty="0" smtClean="0"/>
              <a:t>reported</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9264"/>
          </a:xfrm>
        </p:spPr>
        <p:txBody>
          <a:bodyPr>
            <a:normAutofit/>
          </a:bodyPr>
          <a:lstStyle/>
          <a:p>
            <a:pPr algn="l"/>
            <a:r>
              <a:rPr lang="en-US" sz="3600" b="1" dirty="0" smtClean="0"/>
              <a:t>Anatomy of The Neck</a:t>
            </a:r>
            <a:endParaRPr lang="en-US" sz="3600" dirty="0"/>
          </a:p>
        </p:txBody>
      </p:sp>
      <p:sp>
        <p:nvSpPr>
          <p:cNvPr id="3" name="Content Placeholder 2"/>
          <p:cNvSpPr>
            <a:spLocks noGrp="1"/>
          </p:cNvSpPr>
          <p:nvPr>
            <p:ph idx="1"/>
          </p:nvPr>
        </p:nvSpPr>
        <p:spPr>
          <a:xfrm>
            <a:off x="304800" y="1295400"/>
            <a:ext cx="8229600" cy="5105400"/>
          </a:xfrm>
        </p:spPr>
        <p:txBody>
          <a:bodyPr>
            <a:normAutofit fontScale="92500" lnSpcReduction="20000"/>
          </a:bodyPr>
          <a:lstStyle/>
          <a:p>
            <a:pPr lvl="0" algn="l" rtl="0"/>
            <a:r>
              <a:rPr lang="en-US" sz="3200" b="1" dirty="0" smtClean="0"/>
              <a:t>The Anterior Triangle:</a:t>
            </a:r>
          </a:p>
          <a:p>
            <a:pPr lvl="0" algn="l" rtl="0"/>
            <a:r>
              <a:rPr lang="en-US" sz="3200" b="1" dirty="0" smtClean="0">
                <a:solidFill>
                  <a:srgbClr val="FFC000"/>
                </a:solidFill>
              </a:rPr>
              <a:t>S</a:t>
            </a:r>
            <a:r>
              <a:rPr lang="en-US" sz="3200" dirty="0" smtClean="0">
                <a:solidFill>
                  <a:srgbClr val="FFC000"/>
                </a:solidFill>
              </a:rPr>
              <a:t>uperiorly</a:t>
            </a:r>
            <a:r>
              <a:rPr lang="en-US" sz="3200" dirty="0" smtClean="0"/>
              <a:t> : the border of the mandible.</a:t>
            </a:r>
          </a:p>
          <a:p>
            <a:pPr lvl="0" algn="l" rtl="0"/>
            <a:r>
              <a:rPr lang="en-US" sz="3200" dirty="0" smtClean="0">
                <a:solidFill>
                  <a:srgbClr val="FFC000"/>
                </a:solidFill>
              </a:rPr>
              <a:t>Medially</a:t>
            </a:r>
            <a:r>
              <a:rPr lang="en-US" sz="3200" dirty="0" smtClean="0"/>
              <a:t> : The Midline.</a:t>
            </a:r>
          </a:p>
          <a:p>
            <a:pPr lvl="0" algn="l" rtl="0"/>
            <a:r>
              <a:rPr lang="en-US" sz="3200" dirty="0" smtClean="0">
                <a:solidFill>
                  <a:srgbClr val="FFC000"/>
                </a:solidFill>
              </a:rPr>
              <a:t>Laterally</a:t>
            </a:r>
            <a:r>
              <a:rPr lang="en-US" sz="3200" dirty="0" smtClean="0"/>
              <a:t> : Ant. Border of the SCM</a:t>
            </a:r>
          </a:p>
          <a:p>
            <a:pPr lvl="0" algn="l" rtl="0"/>
            <a:r>
              <a:rPr lang="en-US" sz="3200" dirty="0" smtClean="0"/>
              <a:t>Subdivide into :</a:t>
            </a:r>
          </a:p>
          <a:p>
            <a:pPr lvl="1" algn="l" rtl="0"/>
            <a:r>
              <a:rPr lang="en-US" sz="2800" dirty="0" err="1" smtClean="0"/>
              <a:t>Submental</a:t>
            </a:r>
            <a:r>
              <a:rPr lang="en-US" sz="2800" dirty="0" smtClean="0"/>
              <a:t> triangle : </a:t>
            </a:r>
            <a:r>
              <a:rPr lang="en-US" sz="2400" dirty="0" smtClean="0"/>
              <a:t>formed by the anterior belly of the </a:t>
            </a:r>
            <a:r>
              <a:rPr lang="en-US" sz="2400" dirty="0" err="1" smtClean="0"/>
              <a:t>digastric</a:t>
            </a:r>
            <a:r>
              <a:rPr lang="en-US" sz="2400" dirty="0" smtClean="0"/>
              <a:t>, hyoid, and midline .</a:t>
            </a:r>
            <a:endParaRPr lang="en-US" sz="2800" dirty="0" smtClean="0"/>
          </a:p>
          <a:p>
            <a:pPr lvl="1" algn="l" rtl="0"/>
            <a:r>
              <a:rPr lang="en-US" sz="2800" dirty="0" err="1" smtClean="0"/>
              <a:t>Submandibular</a:t>
            </a:r>
            <a:r>
              <a:rPr lang="en-US" sz="2800" dirty="0" smtClean="0"/>
              <a:t> /</a:t>
            </a:r>
            <a:r>
              <a:rPr lang="en-US" sz="2800" dirty="0" err="1" smtClean="0"/>
              <a:t>digastric</a:t>
            </a:r>
            <a:r>
              <a:rPr lang="en-US" sz="2800" dirty="0" smtClean="0"/>
              <a:t> triangle : </a:t>
            </a:r>
            <a:r>
              <a:rPr lang="en-US" sz="2400" dirty="0" smtClean="0"/>
              <a:t>formed by the mandible, posterior belly of the </a:t>
            </a:r>
            <a:r>
              <a:rPr lang="en-US" sz="2400" dirty="0" err="1" smtClean="0"/>
              <a:t>digastric</a:t>
            </a:r>
            <a:r>
              <a:rPr lang="en-US" sz="2400" dirty="0" smtClean="0"/>
              <a:t>, and anterior belly of the </a:t>
            </a:r>
            <a:r>
              <a:rPr lang="en-US" sz="2400" dirty="0" err="1" smtClean="0"/>
              <a:t>digastric</a:t>
            </a:r>
            <a:r>
              <a:rPr lang="en-US" sz="2400" dirty="0" smtClean="0"/>
              <a:t> .</a:t>
            </a:r>
            <a:endParaRPr lang="en-US" sz="2800" dirty="0" smtClean="0"/>
          </a:p>
          <a:p>
            <a:pPr lvl="1" algn="l" rtl="0"/>
            <a:r>
              <a:rPr lang="en-US" sz="2800" dirty="0" smtClean="0"/>
              <a:t>Carotid triangle : </a:t>
            </a:r>
            <a:r>
              <a:rPr lang="en-US" sz="2000" dirty="0" smtClean="0"/>
              <a:t>formed by the superior belly of the </a:t>
            </a:r>
            <a:r>
              <a:rPr lang="en-US" sz="2000" dirty="0" err="1" smtClean="0"/>
              <a:t>omohyoid</a:t>
            </a:r>
            <a:r>
              <a:rPr lang="en-US" sz="2000" dirty="0" smtClean="0"/>
              <a:t>, SCM, and posterior belly of the </a:t>
            </a:r>
            <a:r>
              <a:rPr lang="en-US" sz="2000" dirty="0" err="1" smtClean="0"/>
              <a:t>digastric</a:t>
            </a:r>
            <a:r>
              <a:rPr lang="en-US" sz="2000" dirty="0" smtClean="0"/>
              <a:t>  </a:t>
            </a:r>
            <a:r>
              <a:rPr lang="en-US" sz="2000" b="1" dirty="0" smtClean="0">
                <a:solidFill>
                  <a:srgbClr val="FFC000"/>
                </a:solidFill>
              </a:rPr>
              <a:t>( mostly vascular tumors)</a:t>
            </a:r>
            <a:endParaRPr lang="en-US" sz="2800" b="1" dirty="0" smtClean="0">
              <a:solidFill>
                <a:srgbClr val="FFC000"/>
              </a:solidFill>
            </a:endParaRPr>
          </a:p>
          <a:p>
            <a:pPr lvl="1" algn="l" rtl="0"/>
            <a:r>
              <a:rPr lang="en-US" sz="2800" dirty="0" smtClean="0"/>
              <a:t>Muscular triangle : </a:t>
            </a:r>
            <a:r>
              <a:rPr lang="en-US" sz="1800" dirty="0" smtClean="0"/>
              <a:t>formed by the midline, superior belly of the </a:t>
            </a:r>
            <a:r>
              <a:rPr lang="en-US" sz="1800" dirty="0" err="1" smtClean="0"/>
              <a:t>omohyoid</a:t>
            </a:r>
            <a:r>
              <a:rPr lang="en-US" sz="1800" dirty="0" smtClean="0"/>
              <a:t>, and SCM . </a:t>
            </a:r>
            <a:r>
              <a:rPr lang="en-US" sz="1800" b="1" dirty="0" smtClean="0">
                <a:solidFill>
                  <a:srgbClr val="FFC000"/>
                </a:solidFill>
              </a:rPr>
              <a:t>( has no significant structures &gt; no swellings ) </a:t>
            </a:r>
            <a:endParaRPr lang="en-US" sz="2800" b="1" dirty="0" smtClean="0">
              <a:solidFill>
                <a:srgbClr val="FFC000"/>
              </a:solidFill>
            </a:endParaRPr>
          </a:p>
          <a:p>
            <a:pPr lvl="1"/>
            <a:endParaRPr lang="en-US" sz="2800" dirty="0" smtClean="0"/>
          </a:p>
          <a:p>
            <a:pPr>
              <a:lnSpc>
                <a:spcPct val="90000"/>
              </a:lnSpc>
              <a:buFontTx/>
              <a:buNone/>
            </a:pPr>
            <a:endParaRPr lang="en-US" dirty="0" smtClean="0"/>
          </a:p>
          <a:p>
            <a:pPr>
              <a:lnSpc>
                <a:spcPct val="90000"/>
              </a:lnSpc>
              <a:buFontTx/>
              <a:buNone/>
            </a:pPr>
            <a:endParaRPr lang="en-US" dirty="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96310" y="1119510"/>
            <a:ext cx="8147690" cy="5693866"/>
          </a:xfrm>
          <a:prstGeom prst="rect">
            <a:avLst/>
          </a:prstGeom>
        </p:spPr>
        <p:txBody>
          <a:bodyPr wrap="square">
            <a:spAutoFit/>
          </a:bodyPr>
          <a:lstStyle/>
          <a:p>
            <a:pPr algn="l" rtl="0"/>
            <a:r>
              <a:rPr lang="en-US" sz="2600" b="1" dirty="0" smtClean="0"/>
              <a:t>History</a:t>
            </a:r>
          </a:p>
          <a:p>
            <a:pPr algn="l" rtl="0"/>
            <a:endParaRPr lang="en-US" sz="2600" b="1" dirty="0" smtClean="0"/>
          </a:p>
          <a:p>
            <a:pPr algn="just" rtl="0"/>
            <a:r>
              <a:rPr lang="en-US" sz="2600" dirty="0" smtClean="0"/>
              <a:t>A </a:t>
            </a:r>
            <a:r>
              <a:rPr lang="en-US" sz="2600" dirty="0" err="1" smtClean="0"/>
              <a:t>branchial</a:t>
            </a:r>
            <a:r>
              <a:rPr lang="en-US" sz="2600" dirty="0" smtClean="0"/>
              <a:t> cyst commonly presents as a solitary, painless mass in the neck of a child or a young adult. </a:t>
            </a:r>
          </a:p>
          <a:p>
            <a:pPr algn="l" rtl="0"/>
            <a:endParaRPr lang="en-US" sz="2600" dirty="0" smtClean="0"/>
          </a:p>
          <a:p>
            <a:pPr algn="just" rtl="0"/>
            <a:r>
              <a:rPr lang="en-US" sz="2600" dirty="0" smtClean="0"/>
              <a:t>A history of intermittent swelling and tenderness of the lesion during upper respiratory tract infection may exist. Discharge may be reported if the lesion is associated with a sinus tract.</a:t>
            </a:r>
          </a:p>
          <a:p>
            <a:pPr algn="l" rtl="0"/>
            <a:endParaRPr lang="en-US" sz="2600" dirty="0" smtClean="0"/>
          </a:p>
          <a:p>
            <a:pPr algn="just" rtl="0"/>
            <a:r>
              <a:rPr lang="en-US" sz="2600" dirty="0" smtClean="0"/>
              <a:t>In some instances, </a:t>
            </a:r>
            <a:r>
              <a:rPr lang="en-US" sz="2600" dirty="0" err="1" smtClean="0"/>
              <a:t>branchial</a:t>
            </a:r>
            <a:r>
              <a:rPr lang="en-US" sz="2600" dirty="0" smtClean="0"/>
              <a:t> cleft cyst patients may present with locally compressive symptoms. </a:t>
            </a:r>
          </a:p>
          <a:p>
            <a:pPr algn="l" rtl="0"/>
            <a:endParaRPr lang="en-US" sz="2600" dirty="0" smtClean="0"/>
          </a:p>
          <a:p>
            <a:pPr algn="l" rtl="0"/>
            <a:r>
              <a:rPr lang="en-US" sz="2600" dirty="0" smtClean="0"/>
              <a:t>A family history of </a:t>
            </a:r>
            <a:r>
              <a:rPr lang="en-US" sz="2600" dirty="0" err="1" smtClean="0"/>
              <a:t>branchial</a:t>
            </a:r>
            <a:r>
              <a:rPr lang="en-US" sz="2600" dirty="0" smtClean="0"/>
              <a:t> cleft cysts may be present</a:t>
            </a:r>
            <a:endParaRPr lang="en-US" sz="2600" dirty="0"/>
          </a:p>
        </p:txBody>
      </p:sp>
      <p:sp>
        <p:nvSpPr>
          <p:cNvPr id="3" name="Rectangle 2"/>
          <p:cNvSpPr txBox="1">
            <a:spLocks noChangeArrowheads="1"/>
          </p:cNvSpPr>
          <p:nvPr/>
        </p:nvSpPr>
        <p:spPr>
          <a:xfrm>
            <a:off x="1022920" y="274638"/>
            <a:ext cx="8229600" cy="868362"/>
          </a:xfrm>
          <a:prstGeom prst="rect">
            <a:avLst/>
          </a:prstGeom>
        </p:spPr>
        <p:txBody>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err="1"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Branchial</a:t>
            </a: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Cleft Cysts</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484784"/>
            <a:ext cx="7715200" cy="4992216"/>
          </a:xfrm>
        </p:spPr>
        <p:txBody>
          <a:bodyPr>
            <a:normAutofit fontScale="92500" lnSpcReduction="10000"/>
          </a:bodyPr>
          <a:lstStyle/>
          <a:p>
            <a:pPr algn="l" rtl="0">
              <a:buNone/>
            </a:pPr>
            <a:r>
              <a:rPr lang="en-US" b="1" i="1" dirty="0" smtClean="0"/>
              <a:t>Presentation:</a:t>
            </a:r>
            <a:endParaRPr lang="en-US" dirty="0" smtClean="0"/>
          </a:p>
          <a:p>
            <a:pPr lvl="0" algn="l" rtl="0"/>
            <a:r>
              <a:rPr lang="en-US" dirty="0" smtClean="0"/>
              <a:t>palpable neck mass, slowly growing</a:t>
            </a:r>
          </a:p>
          <a:p>
            <a:pPr lvl="0" algn="l" rtl="0"/>
            <a:r>
              <a:rPr lang="en-US" dirty="0" smtClean="0"/>
              <a:t>Usually unilateral. Bilateral in 2-3 %</a:t>
            </a:r>
          </a:p>
          <a:p>
            <a:pPr algn="l" rtl="0"/>
            <a:r>
              <a:rPr lang="en-US" dirty="0" smtClean="0"/>
              <a:t>Present in older children or young adults often following URTI</a:t>
            </a:r>
          </a:p>
          <a:p>
            <a:pPr lvl="0" algn="l" rtl="0"/>
            <a:r>
              <a:rPr lang="en-US" dirty="0" smtClean="0"/>
              <a:t>If gets infected it’ll become enlarged &amp; tender. Spontaneous discharge (e.g. following URTI)</a:t>
            </a:r>
          </a:p>
          <a:p>
            <a:pPr lvl="0" algn="l" rtl="0"/>
            <a:r>
              <a:rPr lang="en-US" dirty="0" smtClean="0"/>
              <a:t>Mass effect such as respiratory compromise.</a:t>
            </a:r>
            <a:r>
              <a:rPr lang="en-US" b="1" i="1" dirty="0" smtClean="0"/>
              <a:t> </a:t>
            </a:r>
          </a:p>
          <a:p>
            <a:pPr lvl="0" algn="l" rtl="0"/>
            <a:endParaRPr lang="en-US" dirty="0" smtClean="0"/>
          </a:p>
          <a:p>
            <a:pPr algn="l" rtl="0">
              <a:buNone/>
              <a:defRPr/>
            </a:pPr>
            <a:r>
              <a:rPr lang="en-US" b="1" dirty="0" smtClean="0"/>
              <a:t> </a:t>
            </a:r>
          </a:p>
          <a:p>
            <a:pPr lvl="0" algn="l" rtl="0"/>
            <a:endParaRPr lang="en-US" dirty="0" smtClean="0"/>
          </a:p>
          <a:p>
            <a:pPr algn="l" rtl="0"/>
            <a:endParaRPr lang="en-US" dirty="0"/>
          </a:p>
        </p:txBody>
      </p:sp>
      <p:sp>
        <p:nvSpPr>
          <p:cNvPr id="4" name="Rectangle 2"/>
          <p:cNvSpPr txBox="1">
            <a:spLocks noChangeArrowheads="1"/>
          </p:cNvSpPr>
          <p:nvPr/>
        </p:nvSpPr>
        <p:spPr>
          <a:xfrm>
            <a:off x="1022920" y="274638"/>
            <a:ext cx="8229600" cy="868362"/>
          </a:xfrm>
          <a:prstGeom prst="rect">
            <a:avLst/>
          </a:prstGeom>
        </p:spPr>
        <p:txBody>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err="1"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Branchial</a:t>
            </a: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Cleft Cysts</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3608" y="1556792"/>
            <a:ext cx="6984776" cy="4832092"/>
          </a:xfrm>
          <a:prstGeom prst="rect">
            <a:avLst/>
          </a:prstGeom>
        </p:spPr>
        <p:txBody>
          <a:bodyPr wrap="square">
            <a:spAutoFit/>
          </a:bodyPr>
          <a:lstStyle/>
          <a:p>
            <a:pPr algn="l" rtl="0">
              <a:buNone/>
              <a:defRPr/>
            </a:pPr>
            <a:r>
              <a:rPr lang="en-US" sz="2800" b="1" i="1" dirty="0" smtClean="0"/>
              <a:t>P/E:</a:t>
            </a:r>
            <a:endParaRPr lang="en-US" sz="2800" dirty="0" smtClean="0"/>
          </a:p>
          <a:p>
            <a:pPr algn="l" rtl="0">
              <a:buFont typeface="Arial" pitchFamily="34" charset="0"/>
              <a:buChar char="•"/>
              <a:defRPr/>
            </a:pPr>
            <a:r>
              <a:rPr lang="en-US" sz="2800" dirty="0" smtClean="0"/>
              <a:t>Most common</a:t>
            </a:r>
            <a:r>
              <a:rPr lang="en-US" sz="2000" dirty="0" smtClean="0"/>
              <a:t>: </a:t>
            </a:r>
            <a:r>
              <a:rPr lang="en-US" sz="2800" dirty="0" smtClean="0"/>
              <a:t>Soft, smooth, fluctuant &amp; painless mass underlying SCM</a:t>
            </a:r>
          </a:p>
          <a:p>
            <a:pPr algn="l" rtl="0">
              <a:buFont typeface="Arial" pitchFamily="34" charset="0"/>
              <a:buChar char="•"/>
              <a:defRPr/>
            </a:pPr>
            <a:r>
              <a:rPr lang="en-US" sz="2800" dirty="0" smtClean="0"/>
              <a:t>Usually </a:t>
            </a:r>
            <a:r>
              <a:rPr lang="en-US" sz="2800" dirty="0" err="1" smtClean="0"/>
              <a:t>transilluminates</a:t>
            </a:r>
            <a:endParaRPr lang="en-US" sz="2800" dirty="0" smtClean="0"/>
          </a:p>
          <a:p>
            <a:pPr algn="l" rtl="0">
              <a:buFont typeface="Arial" pitchFamily="34" charset="0"/>
              <a:buChar char="•"/>
              <a:defRPr/>
            </a:pPr>
            <a:r>
              <a:rPr lang="en-US" sz="2800" dirty="0" smtClean="0"/>
              <a:t>It involves an epithelial tract along the lateral neck.</a:t>
            </a:r>
            <a:endParaRPr lang="en-US" sz="2800" b="1" i="1" dirty="0" smtClean="0"/>
          </a:p>
          <a:p>
            <a:pPr algn="l" rtl="0">
              <a:buFont typeface="Arial" pitchFamily="34" charset="0"/>
              <a:buChar char="•"/>
              <a:defRPr/>
            </a:pPr>
            <a:r>
              <a:rPr lang="en-US" sz="2800" dirty="0" smtClean="0"/>
              <a:t>Skin </a:t>
            </a:r>
            <a:r>
              <a:rPr lang="en-US" sz="2800" dirty="0" err="1" smtClean="0"/>
              <a:t>erythema</a:t>
            </a:r>
            <a:r>
              <a:rPr lang="en-US" sz="2800" dirty="0" smtClean="0"/>
              <a:t> and tenderness if infected</a:t>
            </a:r>
          </a:p>
          <a:p>
            <a:pPr algn="l" rtl="0">
              <a:buNone/>
              <a:defRPr/>
            </a:pPr>
            <a:endParaRPr lang="en-US" sz="2800" b="1" dirty="0" smtClean="0"/>
          </a:p>
          <a:p>
            <a:pPr algn="l" rtl="0">
              <a:buNone/>
              <a:defRPr/>
            </a:pPr>
            <a:r>
              <a:rPr lang="en-US" sz="2800" b="1" dirty="0" smtClean="0"/>
              <a:t>Complications?</a:t>
            </a:r>
          </a:p>
          <a:p>
            <a:pPr algn="l" rtl="0">
              <a:buNone/>
              <a:defRPr/>
            </a:pPr>
            <a:r>
              <a:rPr lang="en-US" sz="2800" dirty="0" smtClean="0"/>
              <a:t>-severe infection &amp; abscess formation.</a:t>
            </a:r>
          </a:p>
          <a:p>
            <a:pPr algn="l" rtl="0">
              <a:buNone/>
              <a:defRPr/>
            </a:pPr>
            <a:r>
              <a:rPr lang="en-US" sz="2800" dirty="0" smtClean="0"/>
              <a:t>-malignant transformation of the edges(rare).</a:t>
            </a:r>
            <a:endParaRPr lang="ar-SA" sz="2800" dirty="0"/>
          </a:p>
        </p:txBody>
      </p:sp>
      <p:sp>
        <p:nvSpPr>
          <p:cNvPr id="3" name="Rectangle 2"/>
          <p:cNvSpPr txBox="1">
            <a:spLocks noChangeArrowheads="1"/>
          </p:cNvSpPr>
          <p:nvPr/>
        </p:nvSpPr>
        <p:spPr>
          <a:xfrm>
            <a:off x="1022920" y="274638"/>
            <a:ext cx="8229600" cy="868362"/>
          </a:xfrm>
          <a:prstGeom prst="rect">
            <a:avLst/>
          </a:prstGeom>
        </p:spPr>
        <p:txBody>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err="1"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Branchial</a:t>
            </a: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Cleft Cysts</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algn="l"/>
            <a:r>
              <a:rPr lang="en-US" dirty="0" err="1"/>
              <a:t>Branchial</a:t>
            </a:r>
            <a:r>
              <a:rPr lang="en-US" dirty="0"/>
              <a:t> Cleft Cysts</a:t>
            </a:r>
          </a:p>
        </p:txBody>
      </p:sp>
      <p:sp>
        <p:nvSpPr>
          <p:cNvPr id="5" name="Content Placeholder 4"/>
          <p:cNvSpPr>
            <a:spLocks noGrp="1"/>
          </p:cNvSpPr>
          <p:nvPr>
            <p:ph sz="half" idx="1"/>
          </p:nvPr>
        </p:nvSpPr>
        <p:spPr>
          <a:xfrm>
            <a:off x="683568" y="1628801"/>
            <a:ext cx="4896544" cy="4536504"/>
          </a:xfrm>
        </p:spPr>
        <p:txBody>
          <a:bodyPr>
            <a:normAutofit fontScale="70000" lnSpcReduction="20000"/>
          </a:bodyPr>
          <a:lstStyle/>
          <a:p>
            <a:pPr algn="l" rtl="0">
              <a:buNone/>
            </a:pPr>
            <a:r>
              <a:rPr lang="en-US" sz="4000" b="1" dirty="0" smtClean="0"/>
              <a:t>   Investigations :</a:t>
            </a:r>
          </a:p>
          <a:p>
            <a:pPr algn="l" rtl="0">
              <a:buNone/>
            </a:pPr>
            <a:r>
              <a:rPr lang="en-US" b="1" dirty="0" smtClean="0"/>
              <a:t> </a:t>
            </a:r>
          </a:p>
          <a:p>
            <a:pPr algn="just" rtl="0"/>
            <a:r>
              <a:rPr lang="en-US" sz="2400" dirty="0" smtClean="0">
                <a:solidFill>
                  <a:srgbClr val="FF0000"/>
                </a:solidFill>
              </a:rPr>
              <a:t> </a:t>
            </a:r>
            <a:r>
              <a:rPr lang="en-US" sz="3100" dirty="0" smtClean="0"/>
              <a:t>FNA.  Aspirate appears as a straw-colored fluid &amp; with feature cholesterol crystals.  And also may be helpful to distinguish </a:t>
            </a:r>
            <a:r>
              <a:rPr lang="en-US" sz="3100" dirty="0" err="1" smtClean="0"/>
              <a:t>branchial</a:t>
            </a:r>
            <a:r>
              <a:rPr lang="en-US" sz="3100" dirty="0" smtClean="0"/>
              <a:t> cleft cysts from malignant neck masses </a:t>
            </a:r>
          </a:p>
          <a:p>
            <a:pPr algn="just" rtl="0">
              <a:buNone/>
            </a:pPr>
            <a:endParaRPr lang="en-US" sz="3100" dirty="0" smtClean="0"/>
          </a:p>
          <a:p>
            <a:pPr algn="just" rtl="0"/>
            <a:r>
              <a:rPr lang="en-US" sz="3100" dirty="0" smtClean="0"/>
              <a:t>US  helps to delineate the cystic nature of these lesions.</a:t>
            </a:r>
          </a:p>
          <a:p>
            <a:pPr algn="l" rtl="0"/>
            <a:r>
              <a:rPr lang="en-US" sz="3100" dirty="0" smtClean="0"/>
              <a:t>CT with contrast shows a cystic and enhancing mass in the neck. </a:t>
            </a:r>
          </a:p>
          <a:p>
            <a:pPr algn="l" rtl="0"/>
            <a:r>
              <a:rPr lang="en-US" sz="3100" dirty="0" smtClean="0"/>
              <a:t>MRI allows for finer resolution during preoperative planning.</a:t>
            </a:r>
          </a:p>
        </p:txBody>
      </p:sp>
      <p:pic>
        <p:nvPicPr>
          <p:cNvPr id="142340" name="Picture 4" descr="D:\Biscuit\evaluation of the neck mass\branchial cleft.gif"/>
          <p:cNvPicPr>
            <a:picLocks noChangeAspect="1" noChangeArrowheads="1"/>
          </p:cNvPicPr>
          <p:nvPr/>
        </p:nvPicPr>
        <p:blipFill>
          <a:blip r:embed="rId2" cstate="print"/>
          <a:srcRect/>
          <a:stretch>
            <a:fillRect/>
          </a:stretch>
        </p:blipFill>
        <p:spPr bwMode="auto">
          <a:xfrm>
            <a:off x="5729030" y="1371600"/>
            <a:ext cx="2881570" cy="3785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95536" y="1268760"/>
            <a:ext cx="4392488" cy="5059363"/>
          </a:xfrm>
        </p:spPr>
        <p:txBody>
          <a:bodyPr>
            <a:noAutofit/>
          </a:bodyPr>
          <a:lstStyle/>
          <a:p>
            <a:pPr algn="l" rtl="0">
              <a:buNone/>
            </a:pPr>
            <a:r>
              <a:rPr lang="en-US" sz="2400" b="1" u="sng" dirty="0" smtClean="0"/>
              <a:t>Treatment</a:t>
            </a:r>
          </a:p>
          <a:p>
            <a:pPr algn="l" rtl="0"/>
            <a:r>
              <a:rPr lang="en-US" sz="2400" dirty="0" smtClean="0"/>
              <a:t>Antibiotics are required to treat infections or abscesses related to </a:t>
            </a:r>
            <a:r>
              <a:rPr lang="en-US" sz="2400" dirty="0" err="1" smtClean="0"/>
              <a:t>branchial</a:t>
            </a:r>
            <a:r>
              <a:rPr lang="en-US" sz="2400" dirty="0" smtClean="0"/>
              <a:t> cleft cysts.</a:t>
            </a:r>
          </a:p>
          <a:p>
            <a:pPr algn="l" rtl="0"/>
            <a:r>
              <a:rPr lang="en-US" sz="2400" dirty="0" smtClean="0"/>
              <a:t>Surgical excision, including the tract.</a:t>
            </a:r>
          </a:p>
          <a:p>
            <a:pPr algn="l" rtl="0"/>
            <a:r>
              <a:rPr lang="en-US" sz="2400" dirty="0" smtClean="0"/>
              <a:t>May necessitate a total </a:t>
            </a:r>
            <a:r>
              <a:rPr lang="en-US" sz="2400" dirty="0" err="1" smtClean="0"/>
              <a:t>parotidectomy</a:t>
            </a:r>
            <a:r>
              <a:rPr lang="en-US" sz="2400" dirty="0" smtClean="0"/>
              <a:t> (1</a:t>
            </a:r>
            <a:r>
              <a:rPr lang="en-US" sz="2400" baseline="30000" dirty="0" smtClean="0"/>
              <a:t>st</a:t>
            </a:r>
            <a:r>
              <a:rPr lang="en-US" sz="2400" dirty="0" smtClean="0"/>
              <a:t> cleft).</a:t>
            </a:r>
          </a:p>
          <a:p>
            <a:pPr algn="l" rtl="0"/>
            <a:r>
              <a:rPr lang="en-US" sz="2400" dirty="0" err="1" smtClean="0"/>
              <a:t>Percutanous</a:t>
            </a:r>
            <a:r>
              <a:rPr lang="en-US" sz="2400" dirty="0" smtClean="0"/>
              <a:t> </a:t>
            </a:r>
            <a:r>
              <a:rPr lang="en-US" sz="2400" dirty="0" err="1" smtClean="0"/>
              <a:t>sclerotherapy</a:t>
            </a:r>
            <a:r>
              <a:rPr lang="en-US" sz="2400" dirty="0" smtClean="0"/>
              <a:t>  has been reported to be an effective alternative to surgical excision of </a:t>
            </a:r>
            <a:r>
              <a:rPr lang="en-US" sz="2400" dirty="0" err="1" smtClean="0"/>
              <a:t>branchial</a:t>
            </a:r>
            <a:r>
              <a:rPr lang="en-US" sz="2400" dirty="0" smtClean="0"/>
              <a:t> cleft cysts by some groups.</a:t>
            </a:r>
          </a:p>
          <a:p>
            <a:pPr algn="l" rtl="0"/>
            <a:endParaRPr lang="en-US" sz="2400" dirty="0"/>
          </a:p>
        </p:txBody>
      </p:sp>
      <p:pic>
        <p:nvPicPr>
          <p:cNvPr id="9" name="Content Placeholder 3" descr="D:\Biscuit\evaluation of the neck mass\branchial.jpg"/>
          <p:cNvPicPr>
            <a:picLocks noGrp="1" noChangeAspect="1" noChangeArrowheads="1"/>
          </p:cNvPicPr>
          <p:nvPr>
            <p:ph sz="half" idx="2"/>
          </p:nvPr>
        </p:nvPicPr>
        <p:blipFill>
          <a:blip r:embed="rId2" cstate="print">
            <a:lum contrast="40000"/>
          </a:blip>
          <a:srcRect/>
          <a:stretch>
            <a:fillRect/>
          </a:stretch>
        </p:blipFill>
        <p:spPr bwMode="auto">
          <a:xfrm>
            <a:off x="4860032" y="1268760"/>
            <a:ext cx="4055368" cy="5030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2"/>
          <p:cNvSpPr>
            <a:spLocks noGrp="1" noChangeArrowheads="1"/>
          </p:cNvSpPr>
          <p:nvPr>
            <p:ph type="title"/>
          </p:nvPr>
        </p:nvSpPr>
        <p:spPr>
          <a:xfrm>
            <a:off x="1187624" y="-27384"/>
            <a:ext cx="7498080" cy="1143000"/>
          </a:xfrm>
        </p:spPr>
        <p:txBody>
          <a:bodyPr/>
          <a:lstStyle/>
          <a:p>
            <a:pPr algn="l"/>
            <a:r>
              <a:rPr lang="en-US" dirty="0" err="1"/>
              <a:t>Branchial</a:t>
            </a:r>
            <a:r>
              <a:rPr lang="en-US" dirty="0"/>
              <a:t> Cleft Cysts</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072" y="228600"/>
            <a:ext cx="7772400" cy="914400"/>
          </a:xfrm>
        </p:spPr>
        <p:txBody>
          <a:bodyPr>
            <a:normAutofit fontScale="90000"/>
          </a:bodyPr>
          <a:lstStyle/>
          <a:p>
            <a:pPr algn="l"/>
            <a:r>
              <a:rPr lang="en-US" dirty="0" smtClean="0"/>
              <a:t>Salivary glands</a:t>
            </a:r>
            <a:br>
              <a:rPr lang="en-US" dirty="0" smtClean="0"/>
            </a:br>
            <a:endParaRPr lang="en-US" dirty="0"/>
          </a:p>
        </p:txBody>
      </p:sp>
      <p:sp>
        <p:nvSpPr>
          <p:cNvPr id="3" name="Content Placeholder 2"/>
          <p:cNvSpPr>
            <a:spLocks noGrp="1"/>
          </p:cNvSpPr>
          <p:nvPr>
            <p:ph idx="1"/>
          </p:nvPr>
        </p:nvSpPr>
        <p:spPr>
          <a:xfrm>
            <a:off x="827584" y="838200"/>
            <a:ext cx="7935416" cy="6019800"/>
          </a:xfrm>
        </p:spPr>
        <p:txBody>
          <a:bodyPr>
            <a:normAutofit fontScale="55000" lnSpcReduction="20000"/>
          </a:bodyPr>
          <a:lstStyle/>
          <a:p>
            <a:pPr algn="l" rtl="0">
              <a:buNone/>
            </a:pPr>
            <a:r>
              <a:rPr lang="en-US" sz="4500" b="1" i="1" dirty="0" smtClean="0"/>
              <a:t>Parotid Gland: (80% of salivary gland tumors)</a:t>
            </a:r>
            <a:endParaRPr lang="en-US" sz="4500" dirty="0" smtClean="0"/>
          </a:p>
          <a:p>
            <a:pPr lvl="0" algn="l" rtl="0"/>
            <a:r>
              <a:rPr lang="en-US" dirty="0" smtClean="0"/>
              <a:t>80% are benign</a:t>
            </a:r>
          </a:p>
          <a:p>
            <a:pPr lvl="0" algn="l" rtl="0"/>
            <a:r>
              <a:rPr lang="en-US" dirty="0" smtClean="0"/>
              <a:t>Mixed tumors (</a:t>
            </a:r>
            <a:r>
              <a:rPr lang="en-US" dirty="0" err="1" smtClean="0"/>
              <a:t>pleomorphic</a:t>
            </a:r>
            <a:r>
              <a:rPr lang="en-US" dirty="0" smtClean="0"/>
              <a:t>): most common benign tumors</a:t>
            </a:r>
          </a:p>
          <a:p>
            <a:pPr lvl="0" algn="l" rtl="0"/>
            <a:r>
              <a:rPr lang="en-US" dirty="0" smtClean="0"/>
              <a:t>Papillary </a:t>
            </a:r>
            <a:r>
              <a:rPr lang="en-US" dirty="0" err="1" smtClean="0"/>
              <a:t>adenocytoma</a:t>
            </a:r>
            <a:r>
              <a:rPr lang="en-US" dirty="0" smtClean="0"/>
              <a:t> (</a:t>
            </a:r>
            <a:r>
              <a:rPr lang="en-US" dirty="0" err="1" smtClean="0"/>
              <a:t>warthin’s</a:t>
            </a:r>
            <a:r>
              <a:rPr lang="en-US" dirty="0" smtClean="0"/>
              <a:t> tumor): 2nd most common benign tumor</a:t>
            </a:r>
          </a:p>
          <a:p>
            <a:pPr algn="l" rtl="0">
              <a:buNone/>
            </a:pPr>
            <a:r>
              <a:rPr lang="en-US" b="1" i="1" dirty="0" smtClean="0"/>
              <a:t>    Malignant:</a:t>
            </a:r>
            <a:endParaRPr lang="en-US" dirty="0" smtClean="0"/>
          </a:p>
          <a:p>
            <a:pPr lvl="0" algn="l" rtl="0"/>
            <a:r>
              <a:rPr lang="en-US" dirty="0" smtClean="0"/>
              <a:t>Accounts for 20% of all parotid tumors.</a:t>
            </a:r>
          </a:p>
          <a:p>
            <a:pPr lvl="0" algn="l" rtl="0"/>
            <a:r>
              <a:rPr lang="en-US" dirty="0" err="1" smtClean="0"/>
              <a:t>Mucoepidermoid</a:t>
            </a:r>
            <a:r>
              <a:rPr lang="en-US" dirty="0" smtClean="0"/>
              <a:t> carcinoma is </a:t>
            </a:r>
            <a:r>
              <a:rPr lang="en-US" b="1" u="sng" dirty="0" smtClean="0"/>
              <a:t>the most common</a:t>
            </a:r>
          </a:p>
          <a:p>
            <a:pPr lvl="0" algn="l" rtl="0"/>
            <a:r>
              <a:rPr lang="en-US" dirty="0" smtClean="0"/>
              <a:t> The 2nd most common is malignant mixed tumor</a:t>
            </a:r>
          </a:p>
          <a:p>
            <a:pPr algn="l" rtl="0">
              <a:buNone/>
              <a:defRPr/>
            </a:pPr>
            <a:r>
              <a:rPr lang="en-US" b="1" i="1" dirty="0" smtClean="0"/>
              <a:t> Investigations:</a:t>
            </a:r>
          </a:p>
          <a:p>
            <a:pPr algn="l" rtl="0">
              <a:buFont typeface="Arial" pitchFamily="34" charset="0"/>
              <a:buChar char="•"/>
              <a:defRPr/>
            </a:pPr>
            <a:r>
              <a:rPr lang="en-US" dirty="0" smtClean="0"/>
              <a:t> FNA (87%) ACCURATE</a:t>
            </a:r>
          </a:p>
          <a:p>
            <a:pPr algn="l" rtl="0">
              <a:buFont typeface="Arial" pitchFamily="34" charset="0"/>
              <a:buChar char="•"/>
              <a:defRPr/>
            </a:pPr>
            <a:r>
              <a:rPr lang="en-US" dirty="0" smtClean="0"/>
              <a:t>CT</a:t>
            </a:r>
          </a:p>
          <a:p>
            <a:pPr algn="l" rtl="0">
              <a:buFont typeface="Arial" pitchFamily="34" charset="0"/>
              <a:buChar char="•"/>
              <a:defRPr/>
            </a:pPr>
            <a:r>
              <a:rPr lang="en-US" dirty="0" smtClean="0"/>
              <a:t>MRI</a:t>
            </a:r>
          </a:p>
          <a:p>
            <a:pPr algn="l" rtl="0">
              <a:buFont typeface="Arial" pitchFamily="34" charset="0"/>
              <a:buChar char="•"/>
              <a:defRPr/>
            </a:pPr>
            <a:r>
              <a:rPr lang="en-US" dirty="0" smtClean="0"/>
              <a:t>US</a:t>
            </a:r>
          </a:p>
          <a:p>
            <a:pPr algn="l" rtl="0">
              <a:buFont typeface="Arial" pitchFamily="34" charset="0"/>
              <a:buChar char="•"/>
              <a:defRPr/>
            </a:pPr>
            <a:r>
              <a:rPr lang="en-US" b="1" i="1" dirty="0" smtClean="0"/>
              <a:t>Management:</a:t>
            </a:r>
            <a:endParaRPr lang="en-US" dirty="0" smtClean="0"/>
          </a:p>
          <a:p>
            <a:pPr algn="l" rtl="0">
              <a:buFont typeface="Arial" pitchFamily="34" charset="0"/>
              <a:buChar char="•"/>
              <a:defRPr/>
            </a:pPr>
            <a:r>
              <a:rPr lang="en-US" dirty="0" smtClean="0"/>
              <a:t>Benign lesions: superficial </a:t>
            </a:r>
            <a:r>
              <a:rPr lang="en-US" dirty="0" err="1" smtClean="0"/>
              <a:t>parotidectomy</a:t>
            </a:r>
            <a:endParaRPr lang="en-US" dirty="0" smtClean="0"/>
          </a:p>
          <a:p>
            <a:pPr algn="l" rtl="0">
              <a:buFont typeface="Arial" pitchFamily="34" charset="0"/>
              <a:buChar char="•"/>
              <a:defRPr/>
            </a:pPr>
            <a:r>
              <a:rPr lang="en-US" dirty="0" smtClean="0"/>
              <a:t>Complete excision may be required</a:t>
            </a:r>
          </a:p>
          <a:p>
            <a:pPr algn="l" rtl="0">
              <a:buFont typeface="Arial" pitchFamily="34" charset="0"/>
              <a:buChar char="•"/>
              <a:defRPr/>
            </a:pPr>
            <a:r>
              <a:rPr lang="en-US" dirty="0" smtClean="0"/>
              <a:t>Malignant lesions are treated by total </a:t>
            </a:r>
            <a:r>
              <a:rPr lang="en-US" dirty="0" err="1" smtClean="0"/>
              <a:t>parotidectomy</a:t>
            </a:r>
            <a:r>
              <a:rPr lang="en-US" dirty="0" smtClean="0"/>
              <a:t>, &amp; facial nerve should be sacrificed if involved.</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936" y="228600"/>
            <a:ext cx="8229600" cy="792162"/>
          </a:xfrm>
        </p:spPr>
        <p:txBody>
          <a:bodyPr>
            <a:normAutofit fontScale="90000"/>
          </a:bodyPr>
          <a:lstStyle/>
          <a:p>
            <a:pPr algn="l"/>
            <a:r>
              <a:rPr lang="en-US" dirty="0" smtClean="0"/>
              <a:t/>
            </a:r>
            <a:br>
              <a:rPr lang="en-US" dirty="0" smtClean="0"/>
            </a:br>
            <a:r>
              <a:rPr lang="en-US" dirty="0" smtClean="0"/>
              <a:t>Salivary glands</a:t>
            </a:r>
            <a:br>
              <a:rPr lang="en-US" dirty="0" smtClean="0"/>
            </a:br>
            <a:endParaRPr lang="en-US" dirty="0"/>
          </a:p>
        </p:txBody>
      </p:sp>
      <p:sp>
        <p:nvSpPr>
          <p:cNvPr id="3" name="Content Placeholder 2"/>
          <p:cNvSpPr>
            <a:spLocks noGrp="1"/>
          </p:cNvSpPr>
          <p:nvPr>
            <p:ph idx="1"/>
          </p:nvPr>
        </p:nvSpPr>
        <p:spPr>
          <a:xfrm>
            <a:off x="1043608" y="1295400"/>
            <a:ext cx="7719392" cy="5410200"/>
          </a:xfrm>
        </p:spPr>
        <p:txBody>
          <a:bodyPr>
            <a:normAutofit fontScale="92500" lnSpcReduction="20000"/>
          </a:bodyPr>
          <a:lstStyle/>
          <a:p>
            <a:pPr algn="l" rtl="0">
              <a:buNone/>
            </a:pPr>
            <a:r>
              <a:rPr lang="en-US" b="1" i="1" dirty="0" err="1" smtClean="0"/>
              <a:t>Submandibular</a:t>
            </a:r>
            <a:r>
              <a:rPr lang="en-US" b="1" i="1" dirty="0" smtClean="0"/>
              <a:t> gland:</a:t>
            </a:r>
            <a:endParaRPr lang="en-US" dirty="0" smtClean="0"/>
          </a:p>
          <a:p>
            <a:pPr lvl="0" algn="l" rtl="0"/>
            <a:r>
              <a:rPr lang="en-US" dirty="0" smtClean="0"/>
              <a:t>Accounts for 10% of salivary gland tumors.</a:t>
            </a:r>
          </a:p>
          <a:p>
            <a:pPr lvl="0" algn="just" rtl="0"/>
            <a:r>
              <a:rPr lang="en-US" dirty="0" smtClean="0"/>
              <a:t>50% are malignant , the most common is adenoid cystic carcinoma, treated by excision of the gland, neck dissection if nodal involvement with postoperative radiation</a:t>
            </a:r>
          </a:p>
          <a:p>
            <a:pPr lvl="0" algn="l" rtl="0"/>
            <a:endParaRPr lang="en-US" dirty="0" smtClean="0"/>
          </a:p>
          <a:p>
            <a:pPr algn="l" rtl="0">
              <a:buNone/>
            </a:pPr>
            <a:r>
              <a:rPr lang="en-US" b="1" i="1" dirty="0" smtClean="0"/>
              <a:t>Sublingual:</a:t>
            </a:r>
            <a:endParaRPr lang="en-US" dirty="0" smtClean="0"/>
          </a:p>
          <a:p>
            <a:pPr lvl="0" algn="l" rtl="0"/>
            <a:r>
              <a:rPr lang="en-US" dirty="0" smtClean="0"/>
              <a:t>Less than 1% of all salivary tumors.</a:t>
            </a:r>
          </a:p>
          <a:p>
            <a:pPr lvl="0" algn="l" rtl="0"/>
            <a:r>
              <a:rPr lang="en-US" dirty="0" smtClean="0"/>
              <a:t>90% are malignant</a:t>
            </a:r>
          </a:p>
          <a:p>
            <a:pPr lvl="0" algn="just" rtl="0"/>
            <a:r>
              <a:rPr lang="en-US" dirty="0" smtClean="0"/>
              <a:t>Treatment: excision of the gland, neck dissection if nodal involvement with postoperative radiation</a:t>
            </a:r>
          </a:p>
          <a:p>
            <a:pPr lvl="0" algn="l" rtl="0"/>
            <a:endParaRPr lang="en-US" dirty="0" smtClean="0"/>
          </a:p>
          <a:p>
            <a:pPr algn="l" rtl="0"/>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lgn="l"/>
            <a:r>
              <a:rPr lang="en-US" dirty="0"/>
              <a:t>Salivary Gland Tumors</a:t>
            </a:r>
          </a:p>
        </p:txBody>
      </p:sp>
      <p:sp>
        <p:nvSpPr>
          <p:cNvPr id="126979" name="Rectangle 3"/>
          <p:cNvSpPr>
            <a:spLocks noGrp="1" noChangeArrowheads="1"/>
          </p:cNvSpPr>
          <p:nvPr>
            <p:ph idx="1"/>
          </p:nvPr>
        </p:nvSpPr>
        <p:spPr/>
        <p:txBody>
          <a:bodyPr/>
          <a:lstStyle/>
          <a:p>
            <a:pPr algn="l" rtl="0"/>
            <a:r>
              <a:rPr lang="en-US" dirty="0"/>
              <a:t>Enlarging mass anterior/inferior to ear or at the mandible angle is suspect</a:t>
            </a:r>
          </a:p>
          <a:p>
            <a:pPr algn="l" rtl="0"/>
            <a:r>
              <a:rPr lang="en-US" dirty="0"/>
              <a:t>Benign </a:t>
            </a:r>
          </a:p>
          <a:p>
            <a:pPr lvl="1" algn="l" rtl="0"/>
            <a:r>
              <a:rPr lang="en-US" dirty="0"/>
              <a:t>Asymptomatic except for mass</a:t>
            </a:r>
          </a:p>
          <a:p>
            <a:pPr algn="l" rtl="0"/>
            <a:r>
              <a:rPr lang="en-US" dirty="0"/>
              <a:t>Malignant</a:t>
            </a:r>
          </a:p>
          <a:p>
            <a:pPr lvl="1" algn="l" rtl="0"/>
            <a:r>
              <a:rPr lang="en-US" dirty="0"/>
              <a:t>Rapid growth, skin fixation, cranial nerve </a:t>
            </a:r>
            <a:r>
              <a:rPr lang="en-US" dirty="0" smtClean="0"/>
              <a:t>palsies</a:t>
            </a:r>
          </a:p>
          <a:p>
            <a:pPr lvl="1" algn="l" rtl="0"/>
            <a:r>
              <a:rPr lang="en-US" dirty="0" err="1" smtClean="0"/>
              <a:t>Lymphadenopathy</a:t>
            </a:r>
            <a:r>
              <a:rPr lang="en-US" dirty="0" smtClean="0"/>
              <a:t>- advanced malignancy</a:t>
            </a: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algn="l"/>
            <a:r>
              <a:rPr lang="en-US" dirty="0"/>
              <a:t>Salivary Gland Tumors</a:t>
            </a:r>
          </a:p>
        </p:txBody>
      </p:sp>
      <p:sp>
        <p:nvSpPr>
          <p:cNvPr id="128003" name="Rectangle 3"/>
          <p:cNvSpPr>
            <a:spLocks noGrp="1" noChangeArrowheads="1"/>
          </p:cNvSpPr>
          <p:nvPr>
            <p:ph idx="1"/>
          </p:nvPr>
        </p:nvSpPr>
        <p:spPr>
          <a:xfrm>
            <a:off x="685800" y="1600200"/>
            <a:ext cx="8001000" cy="4267200"/>
          </a:xfrm>
        </p:spPr>
        <p:txBody>
          <a:bodyPr>
            <a:normAutofit/>
          </a:bodyPr>
          <a:lstStyle/>
          <a:p>
            <a:pPr algn="l" rtl="0">
              <a:lnSpc>
                <a:spcPct val="90000"/>
              </a:lnSpc>
            </a:pPr>
            <a:r>
              <a:rPr lang="en-US" sz="2800" b="1" dirty="0"/>
              <a:t>Diagnostic tests</a:t>
            </a:r>
          </a:p>
          <a:p>
            <a:pPr lvl="1" algn="l" rtl="0">
              <a:lnSpc>
                <a:spcPct val="90000"/>
              </a:lnSpc>
            </a:pPr>
            <a:r>
              <a:rPr lang="en-US" sz="2400" dirty="0" smtClean="0"/>
              <a:t>FNAB </a:t>
            </a:r>
            <a:endParaRPr lang="en-US" sz="2400" dirty="0"/>
          </a:p>
          <a:p>
            <a:pPr lvl="1" algn="l" rtl="0">
              <a:lnSpc>
                <a:spcPct val="90000"/>
              </a:lnSpc>
            </a:pPr>
            <a:r>
              <a:rPr lang="en-US" sz="2400" dirty="0" smtClean="0"/>
              <a:t>CT/MRI </a:t>
            </a:r>
            <a:r>
              <a:rPr lang="en-US" sz="2400" dirty="0"/>
              <a:t>– deep lobe tumors, intra vs. extra-parotid</a:t>
            </a:r>
          </a:p>
          <a:p>
            <a:pPr algn="l" rtl="0">
              <a:lnSpc>
                <a:spcPct val="90000"/>
              </a:lnSpc>
            </a:pPr>
            <a:r>
              <a:rPr lang="en-US" sz="2800" b="1" dirty="0"/>
              <a:t>Be prepared for total </a:t>
            </a:r>
            <a:r>
              <a:rPr lang="en-US" sz="2800" b="1" dirty="0" err="1"/>
              <a:t>parotidectomy</a:t>
            </a:r>
            <a:r>
              <a:rPr lang="en-US" sz="2800" b="1" dirty="0"/>
              <a:t> with possible facial nerve </a:t>
            </a:r>
            <a:r>
              <a:rPr lang="en-US" sz="2800" b="1" dirty="0" smtClean="0"/>
              <a:t>injury.</a:t>
            </a:r>
            <a:endParaRPr lang="en-US" sz="2800" b="1"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algn="l"/>
            <a:r>
              <a:rPr lang="en-US" dirty="0"/>
              <a:t>Salivary Gland Tumors</a:t>
            </a:r>
          </a:p>
        </p:txBody>
      </p:sp>
      <p:pic>
        <p:nvPicPr>
          <p:cNvPr id="129027" name="Picture 3" descr="D:\Biscuit\evaluation of the neck mass\parotid.jpg"/>
          <p:cNvPicPr>
            <a:picLocks noChangeAspect="1" noChangeArrowheads="1"/>
          </p:cNvPicPr>
          <p:nvPr/>
        </p:nvPicPr>
        <p:blipFill>
          <a:blip r:embed="rId2" cstate="print"/>
          <a:srcRect/>
          <a:stretch>
            <a:fillRect/>
          </a:stretch>
        </p:blipFill>
        <p:spPr bwMode="auto">
          <a:xfrm>
            <a:off x="2209800" y="1600200"/>
            <a:ext cx="4724399"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9264"/>
          </a:xfrm>
        </p:spPr>
        <p:txBody>
          <a:bodyPr>
            <a:normAutofit/>
          </a:bodyPr>
          <a:lstStyle/>
          <a:p>
            <a:r>
              <a:rPr lang="en-US" sz="3600" b="1" dirty="0" smtClean="0"/>
              <a:t>Anatomy of The Neck</a:t>
            </a:r>
            <a:endParaRPr lang="en-US" sz="3600" dirty="0"/>
          </a:p>
        </p:txBody>
      </p:sp>
      <p:pic>
        <p:nvPicPr>
          <p:cNvPr id="4098" name="Picture 2" descr="F:\Neck Masses\257-0550x0475.jpg"/>
          <p:cNvPicPr>
            <a:picLocks noChangeAspect="1" noChangeArrowheads="1"/>
          </p:cNvPicPr>
          <p:nvPr/>
        </p:nvPicPr>
        <p:blipFill>
          <a:blip r:embed="rId2" cstate="print"/>
          <a:srcRect/>
          <a:stretch>
            <a:fillRect/>
          </a:stretch>
        </p:blipFill>
        <p:spPr bwMode="auto">
          <a:xfrm>
            <a:off x="2286000" y="1219200"/>
            <a:ext cx="4524375" cy="5238750"/>
          </a:xfrm>
          <a:prstGeom prst="roundRect">
            <a:avLst>
              <a:gd name="adj" fmla="val 8594"/>
            </a:avLst>
          </a:prstGeom>
          <a:solidFill>
            <a:srgbClr val="FFFFFF">
              <a:shade val="85000"/>
            </a:srgbClr>
          </a:solidFill>
          <a:ln w="76200">
            <a:solidFill>
              <a:srgbClr val="99CC00"/>
            </a:solidFill>
          </a:ln>
          <a:effectLst>
            <a:reflection blurRad="12700" stA="38000" endPos="28000" dist="5000" dir="5400000" sy="-100000" algn="bl" rotWithShape="0"/>
          </a:effectLst>
        </p:spPr>
      </p:pic>
      <p:cxnSp>
        <p:nvCxnSpPr>
          <p:cNvPr id="23" name="Straight Connector 22"/>
          <p:cNvCxnSpPr/>
          <p:nvPr/>
        </p:nvCxnSpPr>
        <p:spPr>
          <a:xfrm rot="16200000" flipH="1">
            <a:off x="2819400" y="3048000"/>
            <a:ext cx="2895600" cy="167640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7900" y="3543300"/>
            <a:ext cx="2895600" cy="53340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886200" y="5257800"/>
            <a:ext cx="1295400" cy="7620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7772400" cy="914400"/>
          </a:xfrm>
        </p:spPr>
        <p:txBody>
          <a:bodyPr>
            <a:normAutofit fontScale="90000"/>
          </a:bodyPr>
          <a:lstStyle/>
          <a:p>
            <a:pPr algn="l"/>
            <a:r>
              <a:rPr lang="en-US" b="1" dirty="0" smtClean="0"/>
              <a:t>Cystic </a:t>
            </a:r>
            <a:r>
              <a:rPr lang="en-US" b="1" dirty="0" err="1" smtClean="0"/>
              <a:t>hygroma</a:t>
            </a:r>
            <a:r>
              <a:rPr lang="en-US" dirty="0" smtClean="0"/>
              <a:t/>
            </a:r>
            <a:br>
              <a:rPr lang="en-US" dirty="0" smtClean="0"/>
            </a:br>
            <a:endParaRPr lang="en-US" dirty="0"/>
          </a:p>
        </p:txBody>
      </p:sp>
      <p:sp>
        <p:nvSpPr>
          <p:cNvPr id="3" name="Content Placeholder 2"/>
          <p:cNvSpPr>
            <a:spLocks noGrp="1"/>
          </p:cNvSpPr>
          <p:nvPr>
            <p:ph idx="1"/>
          </p:nvPr>
        </p:nvSpPr>
        <p:spPr>
          <a:xfrm>
            <a:off x="971600" y="914400"/>
            <a:ext cx="7715200" cy="5943600"/>
          </a:xfrm>
        </p:spPr>
        <p:txBody>
          <a:bodyPr>
            <a:normAutofit fontScale="77500" lnSpcReduction="20000"/>
          </a:bodyPr>
          <a:lstStyle/>
          <a:p>
            <a:pPr algn="l" rtl="0">
              <a:buNone/>
            </a:pPr>
            <a:r>
              <a:rPr lang="en-US" b="1" i="1" dirty="0" smtClean="0"/>
              <a:t> Definition:</a:t>
            </a:r>
            <a:endParaRPr lang="en-US" dirty="0" smtClean="0"/>
          </a:p>
          <a:p>
            <a:pPr lvl="0" algn="l" rtl="0"/>
            <a:r>
              <a:rPr lang="en-US" dirty="0" smtClean="0"/>
              <a:t>Congenital </a:t>
            </a:r>
            <a:r>
              <a:rPr lang="en-US" dirty="0" err="1" smtClean="0"/>
              <a:t>macrocystic</a:t>
            </a:r>
            <a:r>
              <a:rPr lang="en-US" dirty="0" smtClean="0"/>
              <a:t> malformations of the lymphatic vessels in H &amp; N</a:t>
            </a:r>
          </a:p>
          <a:p>
            <a:pPr lvl="0" algn="l" rtl="0"/>
            <a:r>
              <a:rPr lang="en-US" dirty="0" smtClean="0"/>
              <a:t>May occur anywhere but most commonly in the posterior triangle</a:t>
            </a:r>
          </a:p>
          <a:p>
            <a:pPr lvl="0" algn="l" rtl="0"/>
            <a:r>
              <a:rPr lang="en-US" dirty="0" smtClean="0"/>
              <a:t>Most CHs are </a:t>
            </a:r>
            <a:r>
              <a:rPr lang="en-US" dirty="0" err="1" smtClean="0"/>
              <a:t>multicystic</a:t>
            </a:r>
            <a:r>
              <a:rPr lang="en-US" dirty="0" smtClean="0"/>
              <a:t>, in approximately 10% of cases, a </a:t>
            </a:r>
            <a:r>
              <a:rPr lang="en-US" dirty="0" err="1" smtClean="0"/>
              <a:t>unilocular</a:t>
            </a:r>
            <a:r>
              <a:rPr lang="en-US" dirty="0" smtClean="0"/>
              <a:t> cyst is found</a:t>
            </a:r>
          </a:p>
          <a:p>
            <a:pPr algn="l" rtl="0">
              <a:buNone/>
            </a:pPr>
            <a:r>
              <a:rPr lang="en-US" b="1" i="1" dirty="0" smtClean="0"/>
              <a:t> </a:t>
            </a:r>
            <a:endParaRPr lang="en-US" dirty="0" smtClean="0"/>
          </a:p>
          <a:p>
            <a:pPr algn="l" rtl="0">
              <a:buNone/>
            </a:pPr>
            <a:r>
              <a:rPr lang="en-US" b="1" i="1" dirty="0" smtClean="0"/>
              <a:t>Causes:</a:t>
            </a:r>
            <a:endParaRPr lang="en-US" dirty="0" smtClean="0"/>
          </a:p>
          <a:p>
            <a:pPr lvl="0" algn="l" rtl="0"/>
            <a:r>
              <a:rPr lang="en-US" dirty="0" smtClean="0"/>
              <a:t>Isolated or in association with other birth defects as part of syndromes</a:t>
            </a:r>
          </a:p>
          <a:p>
            <a:pPr lvl="0" algn="l" rtl="0"/>
            <a:r>
              <a:rPr lang="en-US" b="1" dirty="0" smtClean="0">
                <a:effectLst>
                  <a:outerShdw blurRad="38100" dist="38100" dir="2700000" algn="tl">
                    <a:srgbClr val="000000">
                      <a:alpha val="43137"/>
                    </a:srgbClr>
                  </a:outerShdw>
                </a:effectLst>
              </a:rPr>
              <a:t>Environmental</a:t>
            </a:r>
            <a:r>
              <a:rPr lang="en-US" dirty="0" smtClean="0">
                <a:effectLst>
                  <a:outerShdw blurRad="38100" dist="38100" dir="2700000" algn="tl">
                    <a:srgbClr val="000000">
                      <a:alpha val="43137"/>
                    </a:srgbClr>
                  </a:outerShdw>
                </a:effectLst>
              </a:rPr>
              <a:t> </a:t>
            </a:r>
            <a:r>
              <a:rPr lang="en-US" dirty="0" smtClean="0"/>
              <a:t>(alcohol abuse during pregnancy, viral infections)</a:t>
            </a:r>
          </a:p>
          <a:p>
            <a:pPr lvl="0" algn="l" rtl="0"/>
            <a:r>
              <a:rPr lang="en-US" dirty="0" smtClean="0"/>
              <a:t>Genetic- </a:t>
            </a:r>
            <a:r>
              <a:rPr lang="en-US" b="1" dirty="0" smtClean="0"/>
              <a:t>Turner</a:t>
            </a:r>
            <a:r>
              <a:rPr lang="en-US" dirty="0" smtClean="0"/>
              <a:t> syndrome (majority)</a:t>
            </a:r>
          </a:p>
          <a:p>
            <a:pPr lvl="0" algn="l" rtl="0"/>
            <a:r>
              <a:rPr lang="en-US" dirty="0" smtClean="0"/>
              <a:t>Unknown</a:t>
            </a:r>
          </a:p>
          <a:p>
            <a:pPr algn="l" rtl="0">
              <a:buNone/>
            </a:pPr>
            <a:r>
              <a:rPr lang="en-US" b="1" i="1" dirty="0" smtClean="0"/>
              <a:t> </a:t>
            </a:r>
            <a:endParaRPr lang="en-US" dirty="0" smtClean="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1772817"/>
            <a:ext cx="7344816" cy="3970318"/>
          </a:xfrm>
          <a:prstGeom prst="rect">
            <a:avLst/>
          </a:prstGeom>
        </p:spPr>
        <p:txBody>
          <a:bodyPr wrap="square">
            <a:spAutoFit/>
          </a:bodyPr>
          <a:lstStyle/>
          <a:p>
            <a:pPr algn="l" rtl="0">
              <a:buNone/>
            </a:pPr>
            <a:r>
              <a:rPr lang="en-US" sz="2800" b="1" i="1" dirty="0" smtClean="0"/>
              <a:t>Presentation:</a:t>
            </a:r>
            <a:endParaRPr lang="en-US" sz="2800" dirty="0" smtClean="0"/>
          </a:p>
          <a:p>
            <a:pPr lvl="0" algn="l" rtl="0"/>
            <a:r>
              <a:rPr lang="en-US" sz="2800" dirty="0" smtClean="0"/>
              <a:t>- May be present at birth and almost always appears by the age of 2</a:t>
            </a:r>
          </a:p>
          <a:p>
            <a:pPr lvl="0" algn="l" rtl="0"/>
            <a:r>
              <a:rPr lang="en-US" sz="2800" dirty="0" smtClean="0"/>
              <a:t>- They are slowly growing, large, soft masses</a:t>
            </a:r>
          </a:p>
          <a:p>
            <a:pPr lvl="0" algn="l" rtl="0"/>
            <a:r>
              <a:rPr lang="en-US" sz="2800" dirty="0" smtClean="0"/>
              <a:t>- Sudden increase in size- infection or bleeding</a:t>
            </a:r>
          </a:p>
          <a:p>
            <a:pPr lvl="0" algn="l" rtl="0"/>
            <a:r>
              <a:rPr lang="en-US" sz="2800" dirty="0" smtClean="0"/>
              <a:t>- May regress but rarely disappear</a:t>
            </a:r>
          </a:p>
          <a:p>
            <a:pPr lvl="0" algn="l" rtl="0"/>
            <a:r>
              <a:rPr lang="en-US" sz="2800" dirty="0" smtClean="0"/>
              <a:t>- Sleep apnea syndrome (rare)</a:t>
            </a:r>
          </a:p>
          <a:p>
            <a:pPr lvl="0" algn="l" rtl="0"/>
            <a:r>
              <a:rPr lang="en-US" sz="2800" dirty="0" smtClean="0"/>
              <a:t>- Airway compromise</a:t>
            </a:r>
          </a:p>
          <a:p>
            <a:pPr lvl="0" algn="l" rtl="0"/>
            <a:r>
              <a:rPr lang="en-US" sz="2800" dirty="0" smtClean="0"/>
              <a:t>- Feeding difficulties, failure to thrive </a:t>
            </a:r>
          </a:p>
        </p:txBody>
      </p:sp>
      <p:sp>
        <p:nvSpPr>
          <p:cNvPr id="3" name="Title 1"/>
          <p:cNvSpPr txBox="1">
            <a:spLocks/>
          </p:cNvSpPr>
          <p:nvPr/>
        </p:nvSpPr>
        <p:spPr>
          <a:xfrm>
            <a:off x="1043608" y="548680"/>
            <a:ext cx="7772400" cy="914400"/>
          </a:xfrm>
          <a:prstGeom prst="rect">
            <a:avLst/>
          </a:prstGeom>
        </p:spPr>
        <p:txBody>
          <a:bodyPr>
            <a:normAutofit fontScale="75000" lnSpcReduction="20000"/>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4300" b="1"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Cystic hygroma</a:t>
            </a:r>
            <a:r>
              <a:rPr kumimoji="0" lang="en-US" sz="43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43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143000"/>
            <a:ext cx="7787208" cy="4983163"/>
          </a:xfrm>
        </p:spPr>
        <p:txBody>
          <a:bodyPr>
            <a:normAutofit fontScale="55000" lnSpcReduction="20000"/>
          </a:bodyPr>
          <a:lstStyle/>
          <a:p>
            <a:pPr algn="l" rtl="0">
              <a:buNone/>
            </a:pPr>
            <a:r>
              <a:rPr lang="en-US" sz="3800" b="1" i="1" dirty="0" smtClean="0"/>
              <a:t>P/E:</a:t>
            </a:r>
            <a:endParaRPr lang="en-US" sz="3800" dirty="0" smtClean="0"/>
          </a:p>
          <a:p>
            <a:pPr lvl="0" algn="l" rtl="0"/>
            <a:r>
              <a:rPr lang="en-US" dirty="0" smtClean="0"/>
              <a:t>Soft, compressible, painless mass with ill defined borders.</a:t>
            </a:r>
          </a:p>
          <a:p>
            <a:pPr lvl="0" algn="l" rtl="0"/>
            <a:r>
              <a:rPr lang="en-US" dirty="0" smtClean="0"/>
              <a:t>Usually </a:t>
            </a:r>
            <a:r>
              <a:rPr lang="en-US" dirty="0" err="1" smtClean="0"/>
              <a:t>transilluminates</a:t>
            </a:r>
            <a:endParaRPr lang="en-US" dirty="0" smtClean="0"/>
          </a:p>
          <a:p>
            <a:pPr algn="l" rtl="0">
              <a:buNone/>
            </a:pPr>
            <a:r>
              <a:rPr lang="en-US" b="1" i="1" dirty="0" smtClean="0"/>
              <a:t> </a:t>
            </a:r>
            <a:endParaRPr lang="en-US" dirty="0" smtClean="0"/>
          </a:p>
          <a:p>
            <a:pPr algn="l" rtl="0">
              <a:buNone/>
            </a:pPr>
            <a:r>
              <a:rPr lang="en-US" sz="3800" b="1" i="1" dirty="0" smtClean="0"/>
              <a:t>Investigations:</a:t>
            </a:r>
            <a:endParaRPr lang="en-US" sz="3800" dirty="0" smtClean="0"/>
          </a:p>
          <a:p>
            <a:pPr lvl="0" algn="l" rtl="0"/>
            <a:r>
              <a:rPr lang="en-US" dirty="0" smtClean="0"/>
              <a:t>Plain </a:t>
            </a:r>
            <a:r>
              <a:rPr lang="en-US" dirty="0" err="1" smtClean="0"/>
              <a:t>radiogragh</a:t>
            </a:r>
            <a:endParaRPr lang="en-US" dirty="0" smtClean="0"/>
          </a:p>
          <a:p>
            <a:pPr lvl="0" algn="l" rtl="0"/>
            <a:r>
              <a:rPr lang="en-US" dirty="0" smtClean="0"/>
              <a:t>US</a:t>
            </a:r>
          </a:p>
          <a:p>
            <a:pPr lvl="0" algn="l" rtl="0"/>
            <a:r>
              <a:rPr lang="en-US" dirty="0" smtClean="0"/>
              <a:t>CT</a:t>
            </a:r>
          </a:p>
          <a:p>
            <a:pPr lvl="0" algn="l" rtl="0"/>
            <a:r>
              <a:rPr lang="en-US" b="1" u="sng" dirty="0" smtClean="0"/>
              <a:t>MRI </a:t>
            </a:r>
          </a:p>
          <a:p>
            <a:pPr lvl="0" algn="l" rtl="0"/>
            <a:r>
              <a:rPr lang="en-US" dirty="0" err="1" smtClean="0"/>
              <a:t>Lymphoscientigraphy</a:t>
            </a:r>
            <a:endParaRPr lang="en-US" dirty="0" smtClean="0"/>
          </a:p>
          <a:p>
            <a:pPr algn="l" rtl="0">
              <a:buNone/>
            </a:pPr>
            <a:r>
              <a:rPr lang="en-US" b="1" i="1" dirty="0" smtClean="0"/>
              <a:t> </a:t>
            </a:r>
            <a:endParaRPr lang="en-US" dirty="0" smtClean="0"/>
          </a:p>
          <a:p>
            <a:pPr algn="l" rtl="0">
              <a:buNone/>
            </a:pPr>
            <a:r>
              <a:rPr lang="en-US" sz="3800" b="1" i="1" dirty="0" smtClean="0"/>
              <a:t>Management:</a:t>
            </a:r>
            <a:endParaRPr lang="en-US" sz="3800" dirty="0" smtClean="0"/>
          </a:p>
          <a:p>
            <a:pPr lvl="0" algn="l" rtl="0"/>
            <a:r>
              <a:rPr lang="en-US" dirty="0" smtClean="0"/>
              <a:t>Observation ( if asymptomatic)</a:t>
            </a:r>
          </a:p>
          <a:p>
            <a:pPr lvl="0" algn="l" rtl="0"/>
            <a:r>
              <a:rPr lang="en-US" sz="3800" u="sng" dirty="0" smtClean="0"/>
              <a:t>Surgical excision</a:t>
            </a:r>
          </a:p>
          <a:p>
            <a:pPr lvl="0" algn="l" rtl="0"/>
            <a:r>
              <a:rPr lang="en-US" dirty="0" err="1" smtClean="0"/>
              <a:t>Sclerotherapy</a:t>
            </a:r>
            <a:endParaRPr lang="en-US" dirty="0" smtClean="0"/>
          </a:p>
          <a:p>
            <a:pPr algn="l" rtl="0"/>
            <a:endParaRPr lang="en-US" dirty="0"/>
          </a:p>
        </p:txBody>
      </p:sp>
      <p:sp>
        <p:nvSpPr>
          <p:cNvPr id="4" name="Title 1"/>
          <p:cNvSpPr>
            <a:spLocks noGrp="1"/>
          </p:cNvSpPr>
          <p:nvPr>
            <p:ph type="title"/>
          </p:nvPr>
        </p:nvSpPr>
        <p:spPr>
          <a:xfrm>
            <a:off x="971600" y="260648"/>
            <a:ext cx="7772400" cy="914400"/>
          </a:xfrm>
        </p:spPr>
        <p:txBody>
          <a:bodyPr>
            <a:normAutofit fontScale="90000"/>
          </a:bodyPr>
          <a:lstStyle/>
          <a:p>
            <a:pPr algn="l"/>
            <a:r>
              <a:rPr lang="en-US" b="1" dirty="0" smtClean="0"/>
              <a:t>Cystic </a:t>
            </a:r>
            <a:r>
              <a:rPr lang="en-US" b="1" dirty="0" err="1" smtClean="0"/>
              <a:t>hygroma</a:t>
            </a:r>
            <a:r>
              <a:rPr lang="en-US" dirty="0" smtClean="0"/>
              <a:t/>
            </a:r>
            <a:br>
              <a:rPr lang="en-US" dirty="0" smtClean="0"/>
            </a:br>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algn="l"/>
            <a:r>
              <a:rPr lang="en-US" dirty="0" err="1"/>
              <a:t>Lipoma</a:t>
            </a:r>
            <a:endParaRPr lang="en-US" dirty="0"/>
          </a:p>
        </p:txBody>
      </p:sp>
      <p:sp>
        <p:nvSpPr>
          <p:cNvPr id="132099" name="Rectangle 3"/>
          <p:cNvSpPr>
            <a:spLocks noGrp="1" noChangeArrowheads="1"/>
          </p:cNvSpPr>
          <p:nvPr>
            <p:ph idx="1"/>
          </p:nvPr>
        </p:nvSpPr>
        <p:spPr>
          <a:xfrm>
            <a:off x="1187624" y="1447800"/>
            <a:ext cx="7498080" cy="4800600"/>
          </a:xfrm>
        </p:spPr>
        <p:txBody>
          <a:bodyPr>
            <a:normAutofit fontScale="85000" lnSpcReduction="20000"/>
          </a:bodyPr>
          <a:lstStyle/>
          <a:p>
            <a:pPr algn="l" rtl="0"/>
            <a:r>
              <a:rPr lang="en-US" dirty="0" smtClean="0"/>
              <a:t>A </a:t>
            </a:r>
            <a:r>
              <a:rPr lang="en-US" b="1" dirty="0" err="1" smtClean="0"/>
              <a:t>lipoma</a:t>
            </a:r>
            <a:r>
              <a:rPr lang="en-US" dirty="0" smtClean="0"/>
              <a:t> is a benign tumor composed of adipose tissue. It is the most common form of soft tissue tumor</a:t>
            </a:r>
          </a:p>
          <a:p>
            <a:pPr algn="l" rtl="0"/>
            <a:r>
              <a:rPr lang="en-US" dirty="0" smtClean="0"/>
              <a:t>Soft, movable, </a:t>
            </a:r>
            <a:r>
              <a:rPr lang="en-US" dirty="0"/>
              <a:t>ill-defined </a:t>
            </a:r>
            <a:r>
              <a:rPr lang="en-US" dirty="0" smtClean="0"/>
              <a:t>mass and generally painless.</a:t>
            </a:r>
            <a:endParaRPr lang="en-US" dirty="0"/>
          </a:p>
          <a:p>
            <a:pPr algn="l" rtl="0"/>
            <a:r>
              <a:rPr lang="en-US" dirty="0"/>
              <a:t>Usually &gt;35 years of </a:t>
            </a:r>
            <a:r>
              <a:rPr lang="en-US" dirty="0" smtClean="0"/>
              <a:t>age. but can also be found in children.</a:t>
            </a:r>
            <a:endParaRPr lang="en-US" dirty="0"/>
          </a:p>
          <a:p>
            <a:pPr algn="l" rtl="0"/>
            <a:r>
              <a:rPr lang="en-US" dirty="0"/>
              <a:t>Asymptomatic</a:t>
            </a:r>
          </a:p>
          <a:p>
            <a:pPr algn="l" rtl="0"/>
            <a:r>
              <a:rPr lang="en-US" dirty="0"/>
              <a:t>Clinical diagnosis – confirmed by </a:t>
            </a:r>
            <a:r>
              <a:rPr lang="en-US" dirty="0" smtClean="0"/>
              <a:t>excision</a:t>
            </a:r>
          </a:p>
          <a:p>
            <a:pPr algn="l" rtl="0"/>
            <a:r>
              <a:rPr lang="en-US" dirty="0" smtClean="0"/>
              <a:t>Usually, treatment of a </a:t>
            </a:r>
            <a:r>
              <a:rPr lang="en-US" dirty="0" err="1" smtClean="0"/>
              <a:t>lipoma</a:t>
            </a:r>
            <a:r>
              <a:rPr lang="en-US" dirty="0" smtClean="0"/>
              <a:t> is not necessary, unless the tumor becomes painful or restricts movement.</a:t>
            </a:r>
            <a:endParaRPr 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lgn="l"/>
            <a:r>
              <a:rPr lang="en-US" dirty="0" err="1"/>
              <a:t>Lipoma</a:t>
            </a:r>
            <a:endParaRPr lang="en-US" dirty="0"/>
          </a:p>
        </p:txBody>
      </p:sp>
      <p:pic>
        <p:nvPicPr>
          <p:cNvPr id="161797" name="Picture 5" descr="D:\Biscuit\evaluation of the neck mass\lipoma.jpg"/>
          <p:cNvPicPr>
            <a:picLocks noChangeAspect="1" noChangeArrowheads="1"/>
          </p:cNvPicPr>
          <p:nvPr/>
        </p:nvPicPr>
        <p:blipFill>
          <a:blip r:embed="rId2" cstate="print"/>
          <a:srcRect/>
          <a:stretch>
            <a:fillRect/>
          </a:stretch>
        </p:blipFill>
        <p:spPr bwMode="auto">
          <a:xfrm>
            <a:off x="1295400" y="1447800"/>
            <a:ext cx="6324599" cy="4572000"/>
          </a:xfrm>
          <a:prstGeom prst="rect">
            <a:avLst/>
          </a:prstGeom>
          <a:noFill/>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9600" dirty="0" smtClean="0"/>
              <a:t>Thank You</a:t>
            </a:r>
            <a:endParaRPr lang="ar-SA" sz="9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9264"/>
          </a:xfrm>
        </p:spPr>
        <p:txBody>
          <a:bodyPr>
            <a:normAutofit/>
          </a:bodyPr>
          <a:lstStyle/>
          <a:p>
            <a:pPr algn="l"/>
            <a:r>
              <a:rPr lang="en-US" sz="3600" b="1" dirty="0" smtClean="0"/>
              <a:t>Anatomy of The Neck</a:t>
            </a:r>
            <a:endParaRPr lang="en-US" sz="3600" dirty="0"/>
          </a:p>
        </p:txBody>
      </p:sp>
      <p:sp>
        <p:nvSpPr>
          <p:cNvPr id="3" name="Content Placeholder 2"/>
          <p:cNvSpPr>
            <a:spLocks noGrp="1"/>
          </p:cNvSpPr>
          <p:nvPr>
            <p:ph idx="1"/>
          </p:nvPr>
        </p:nvSpPr>
        <p:spPr>
          <a:xfrm>
            <a:off x="304800" y="1752600"/>
            <a:ext cx="7239000" cy="4114800"/>
          </a:xfrm>
        </p:spPr>
        <p:txBody>
          <a:bodyPr>
            <a:normAutofit fontScale="92500" lnSpcReduction="20000"/>
          </a:bodyPr>
          <a:lstStyle/>
          <a:p>
            <a:pPr lvl="0" algn="l" rtl="0"/>
            <a:r>
              <a:rPr lang="en-US" sz="3200" b="1" dirty="0" smtClean="0"/>
              <a:t>The Posterior Triangle </a:t>
            </a:r>
            <a:r>
              <a:rPr lang="en-US" sz="3200" b="1" dirty="0" smtClean="0">
                <a:solidFill>
                  <a:srgbClr val="FFFF00"/>
                </a:solidFill>
              </a:rPr>
              <a:t>:</a:t>
            </a:r>
          </a:p>
          <a:p>
            <a:pPr algn="l" rtl="0"/>
            <a:r>
              <a:rPr lang="en-US" sz="3200" dirty="0" smtClean="0">
                <a:solidFill>
                  <a:srgbClr val="FFC000"/>
                </a:solidFill>
              </a:rPr>
              <a:t>Inferiorly</a:t>
            </a:r>
            <a:r>
              <a:rPr lang="en-US" sz="3200" dirty="0" smtClean="0"/>
              <a:t> : The Clavicle.</a:t>
            </a:r>
          </a:p>
          <a:p>
            <a:pPr algn="l" rtl="0"/>
            <a:r>
              <a:rPr lang="en-US" sz="3200" dirty="0" err="1" smtClean="0">
                <a:solidFill>
                  <a:srgbClr val="FFC000"/>
                </a:solidFill>
              </a:rPr>
              <a:t>Anteriorly</a:t>
            </a:r>
            <a:r>
              <a:rPr lang="en-US" sz="3200" dirty="0" smtClean="0">
                <a:solidFill>
                  <a:srgbClr val="C00000"/>
                </a:solidFill>
              </a:rPr>
              <a:t> </a:t>
            </a:r>
            <a:r>
              <a:rPr lang="en-US" sz="3200" dirty="0" smtClean="0"/>
              <a:t>: Post. Border of the SCM .</a:t>
            </a:r>
          </a:p>
          <a:p>
            <a:pPr algn="l" rtl="0"/>
            <a:r>
              <a:rPr lang="en-US" sz="3200" dirty="0" err="1" smtClean="0">
                <a:solidFill>
                  <a:srgbClr val="FFC000"/>
                </a:solidFill>
              </a:rPr>
              <a:t>Posteriorly</a:t>
            </a:r>
            <a:r>
              <a:rPr lang="en-US" sz="3200" dirty="0" smtClean="0">
                <a:solidFill>
                  <a:srgbClr val="C00000"/>
                </a:solidFill>
              </a:rPr>
              <a:t> </a:t>
            </a:r>
            <a:r>
              <a:rPr lang="en-US" sz="3200" dirty="0" smtClean="0"/>
              <a:t>: Ant. Border of the </a:t>
            </a:r>
            <a:r>
              <a:rPr lang="en-US" sz="3200" dirty="0" err="1" smtClean="0"/>
              <a:t>Trapezius</a:t>
            </a:r>
            <a:r>
              <a:rPr lang="en-US" sz="3200" dirty="0" smtClean="0"/>
              <a:t>.</a:t>
            </a:r>
          </a:p>
          <a:p>
            <a:pPr algn="l" rtl="0"/>
            <a:r>
              <a:rPr lang="en-US" sz="3200" dirty="0" smtClean="0"/>
              <a:t>Subdivided into ( divided by the inf. </a:t>
            </a:r>
            <a:r>
              <a:rPr lang="en-US" sz="3200" dirty="0" err="1" smtClean="0"/>
              <a:t>Omohyiod</a:t>
            </a:r>
            <a:r>
              <a:rPr lang="en-US" sz="3200" dirty="0" smtClean="0"/>
              <a:t> muscle ) : </a:t>
            </a:r>
          </a:p>
          <a:p>
            <a:pPr lvl="1" algn="l" rtl="0"/>
            <a:r>
              <a:rPr lang="en-US" sz="2800" dirty="0" smtClean="0"/>
              <a:t>Occipital triangle : SCM medial , Ant. Border of the </a:t>
            </a:r>
            <a:r>
              <a:rPr lang="en-US" sz="2800" dirty="0" err="1" smtClean="0"/>
              <a:t>Trapezius</a:t>
            </a:r>
            <a:r>
              <a:rPr lang="en-US" sz="2800" dirty="0" smtClean="0"/>
              <a:t> lateral , </a:t>
            </a:r>
            <a:r>
              <a:rPr lang="en-US" sz="2800" dirty="0" err="1" smtClean="0"/>
              <a:t>Inf</a:t>
            </a:r>
            <a:r>
              <a:rPr lang="en-US" sz="2800" dirty="0" smtClean="0"/>
              <a:t> </a:t>
            </a:r>
            <a:r>
              <a:rPr lang="en-US" sz="2800" dirty="0" err="1" smtClean="0"/>
              <a:t>omohyoid</a:t>
            </a:r>
            <a:r>
              <a:rPr lang="en-US" sz="2800" dirty="0" smtClean="0"/>
              <a:t> inferiorly.</a:t>
            </a:r>
          </a:p>
          <a:p>
            <a:pPr lvl="1" algn="l" rtl="0"/>
            <a:r>
              <a:rPr lang="en-US" sz="2800" dirty="0" err="1" smtClean="0"/>
              <a:t>Supraclavicular</a:t>
            </a:r>
            <a:r>
              <a:rPr lang="en-US" sz="2800" dirty="0" smtClean="0"/>
              <a:t> triangle : clavicle inf. , SCM medial , Inf. </a:t>
            </a:r>
            <a:r>
              <a:rPr lang="en-US" sz="2800" dirty="0" err="1" smtClean="0"/>
              <a:t>Omohyoid</a:t>
            </a:r>
            <a:r>
              <a:rPr lang="en-US" sz="2800" dirty="0" smtClean="0"/>
              <a:t> superiorly. </a:t>
            </a:r>
            <a:endParaRPr lang="en-US" b="1" dirty="0" smtClean="0">
              <a:solidFill>
                <a:srgbClr val="FFC0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23317"/>
            <a:ext cx="8229600" cy="769441"/>
          </a:xfrm>
          <a:prstGeom prst="rect">
            <a:avLst/>
          </a:prstGeom>
        </p:spPr>
        <p:txBody>
          <a:bodyPr wrap="square">
            <a:spAutoFit/>
          </a:bodyPr>
          <a:lstStyle/>
          <a:p>
            <a:r>
              <a:rPr lang="en-US" b="1" dirty="0" smtClean="0"/>
              <a:t>Lymph Nodes of the Neck</a:t>
            </a:r>
            <a:endParaRPr lang="ar-SA" dirty="0"/>
          </a:p>
        </p:txBody>
      </p:sp>
      <p:pic>
        <p:nvPicPr>
          <p:cNvPr id="4" name="Picture 4" descr="lymphzones"/>
          <p:cNvPicPr>
            <a:picLocks noGrp="1" noChangeAspect="1" noChangeArrowheads="1"/>
          </p:cNvPicPr>
          <p:nvPr>
            <p:ph idx="1"/>
          </p:nvPr>
        </p:nvPicPr>
        <p:blipFill>
          <a:blip r:embed="rId2" cstate="print"/>
          <a:stretch>
            <a:fillRect/>
          </a:stretch>
        </p:blipFill>
        <p:spPr>
          <a:xfrm>
            <a:off x="2657170" y="1646238"/>
            <a:ext cx="3829660" cy="4525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7380312" y="3200400"/>
            <a:ext cx="73752" cy="369332"/>
          </a:xfrm>
          <a:prstGeom prst="rect">
            <a:avLst/>
          </a:prstGeom>
        </p:spPr>
        <p:txBody>
          <a:bodyPr wrap="square">
            <a:spAutoFit/>
          </a:bodyPr>
          <a:lstStyle/>
          <a:p>
            <a:pPr>
              <a:buNone/>
            </a:pPr>
            <a:endParaRPr lang="en-US" b="1" dirty="0" smtClean="0">
              <a:solidFill>
                <a:schemeClr val="bg2">
                  <a:lumMod val="50000"/>
                </a:schemeClr>
              </a:solidFill>
            </a:endParaRPr>
          </a:p>
        </p:txBody>
      </p:sp>
      <p:sp>
        <p:nvSpPr>
          <p:cNvPr id="8" name="Rectangle 7"/>
          <p:cNvSpPr/>
          <p:nvPr/>
        </p:nvSpPr>
        <p:spPr>
          <a:xfrm flipH="1">
            <a:off x="6948264" y="3352800"/>
            <a:ext cx="584448" cy="369332"/>
          </a:xfrm>
          <a:prstGeom prst="rect">
            <a:avLst/>
          </a:prstGeom>
        </p:spPr>
        <p:txBody>
          <a:bodyPr wrap="square">
            <a:spAutoFit/>
          </a:bodyPr>
          <a:lstStyle/>
          <a:p>
            <a:pPr>
              <a:buNone/>
            </a:pPr>
            <a:endParaRPr lang="en-US" b="1" dirty="0" smtClean="0">
              <a:solidFill>
                <a:schemeClr val="bg2">
                  <a:lumMod val="50000"/>
                </a:schemeClr>
              </a:solidFill>
            </a:endParaRPr>
          </a:p>
        </p:txBody>
      </p:sp>
      <p:sp>
        <p:nvSpPr>
          <p:cNvPr id="9" name="Rectangle 8"/>
          <p:cNvSpPr/>
          <p:nvPr/>
        </p:nvSpPr>
        <p:spPr>
          <a:xfrm>
            <a:off x="5220072" y="3501008"/>
            <a:ext cx="865840" cy="369332"/>
          </a:xfrm>
          <a:prstGeom prst="rect">
            <a:avLst/>
          </a:prstGeom>
        </p:spPr>
        <p:txBody>
          <a:bodyPr wrap="square">
            <a:spAutoFit/>
          </a:bodyPr>
          <a:lstStyle/>
          <a:p>
            <a:pPr>
              <a:buNone/>
            </a:pPr>
            <a:endParaRPr lang="en-US" b="1" dirty="0" smtClean="0">
              <a:solidFill>
                <a:schemeClr val="bg2">
                  <a:lumMod val="50000"/>
                </a:schemeClr>
              </a:solidFill>
            </a:endParaRPr>
          </a:p>
        </p:txBody>
      </p:sp>
      <p:sp>
        <p:nvSpPr>
          <p:cNvPr id="10" name="Rectangle 9"/>
          <p:cNvSpPr/>
          <p:nvPr/>
        </p:nvSpPr>
        <p:spPr>
          <a:xfrm>
            <a:off x="6588224" y="3352800"/>
            <a:ext cx="1018240" cy="369332"/>
          </a:xfrm>
          <a:prstGeom prst="rect">
            <a:avLst/>
          </a:prstGeom>
        </p:spPr>
        <p:txBody>
          <a:bodyPr wrap="square">
            <a:spAutoFit/>
          </a:bodyPr>
          <a:lstStyle/>
          <a:p>
            <a:pPr>
              <a:buNone/>
            </a:pPr>
            <a:endParaRPr lang="en-US" b="1" dirty="0" smtClean="0">
              <a:solidFill>
                <a:schemeClr val="bg2">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9264"/>
          </a:xfrm>
        </p:spPr>
        <p:txBody>
          <a:bodyPr>
            <a:normAutofit/>
          </a:bodyPr>
          <a:lstStyle/>
          <a:p>
            <a:pPr algn="l"/>
            <a:r>
              <a:rPr lang="en-US" b="1" dirty="0" smtClean="0"/>
              <a:t>Lymph Nodes of the Neck</a:t>
            </a:r>
            <a:endParaRPr lang="en-US" dirty="0"/>
          </a:p>
        </p:txBody>
      </p:sp>
      <p:sp>
        <p:nvSpPr>
          <p:cNvPr id="3" name="Content Placeholder 2"/>
          <p:cNvSpPr>
            <a:spLocks noGrp="1"/>
          </p:cNvSpPr>
          <p:nvPr>
            <p:ph idx="1"/>
          </p:nvPr>
        </p:nvSpPr>
        <p:spPr>
          <a:xfrm>
            <a:off x="611560" y="1783560"/>
            <a:ext cx="6912768" cy="4572000"/>
          </a:xfrm>
        </p:spPr>
        <p:txBody>
          <a:bodyPr>
            <a:normAutofit/>
          </a:bodyPr>
          <a:lstStyle/>
          <a:p>
            <a:pPr algn="l" rtl="0"/>
            <a:r>
              <a:rPr lang="en-US" b="1" dirty="0" smtClean="0">
                <a:solidFill>
                  <a:srgbClr val="FFC000"/>
                </a:solidFill>
              </a:rPr>
              <a:t>Level I</a:t>
            </a:r>
            <a:r>
              <a:rPr lang="en-US" b="1" dirty="0" smtClean="0">
                <a:solidFill>
                  <a:srgbClr val="C00000"/>
                </a:solidFill>
              </a:rPr>
              <a:t> </a:t>
            </a:r>
            <a:r>
              <a:rPr lang="en-US" b="1" dirty="0" err="1" smtClean="0"/>
              <a:t>submental</a:t>
            </a:r>
            <a:r>
              <a:rPr lang="en-US" b="1" dirty="0" smtClean="0"/>
              <a:t>, </a:t>
            </a:r>
            <a:r>
              <a:rPr lang="en-US" b="1" dirty="0" err="1" smtClean="0"/>
              <a:t>submandibular</a:t>
            </a:r>
            <a:endParaRPr lang="en-US" b="1" dirty="0" smtClean="0"/>
          </a:p>
          <a:p>
            <a:pPr algn="l" rtl="0"/>
            <a:r>
              <a:rPr lang="en-US" b="1" dirty="0" smtClean="0">
                <a:solidFill>
                  <a:srgbClr val="FFC000"/>
                </a:solidFill>
              </a:rPr>
              <a:t>Level II</a:t>
            </a:r>
            <a:r>
              <a:rPr lang="en-US" b="1" dirty="0" smtClean="0">
                <a:solidFill>
                  <a:srgbClr val="C00000"/>
                </a:solidFill>
              </a:rPr>
              <a:t> </a:t>
            </a:r>
            <a:r>
              <a:rPr lang="en-US" b="1" dirty="0" smtClean="0"/>
              <a:t>upper jugular</a:t>
            </a:r>
          </a:p>
          <a:p>
            <a:pPr algn="l" rtl="0"/>
            <a:r>
              <a:rPr lang="en-US" b="1" dirty="0" smtClean="0">
                <a:solidFill>
                  <a:srgbClr val="FFC000"/>
                </a:solidFill>
              </a:rPr>
              <a:t>Level III </a:t>
            </a:r>
            <a:r>
              <a:rPr lang="en-US" b="1" dirty="0" smtClean="0"/>
              <a:t>middle jugular</a:t>
            </a:r>
          </a:p>
          <a:p>
            <a:pPr algn="l" rtl="0"/>
            <a:r>
              <a:rPr lang="en-US" b="1" dirty="0" smtClean="0">
                <a:solidFill>
                  <a:srgbClr val="FFC000"/>
                </a:solidFill>
              </a:rPr>
              <a:t>Level IV</a:t>
            </a:r>
            <a:r>
              <a:rPr lang="en-US" b="1" dirty="0" smtClean="0">
                <a:solidFill>
                  <a:srgbClr val="C00000"/>
                </a:solidFill>
              </a:rPr>
              <a:t> </a:t>
            </a:r>
            <a:r>
              <a:rPr lang="en-US" b="1" dirty="0" smtClean="0"/>
              <a:t>lower jugular</a:t>
            </a:r>
          </a:p>
          <a:p>
            <a:pPr algn="l" rtl="0"/>
            <a:r>
              <a:rPr lang="en-US" b="1" dirty="0" smtClean="0">
                <a:solidFill>
                  <a:srgbClr val="FFC000"/>
                </a:solidFill>
              </a:rPr>
              <a:t>Level V</a:t>
            </a:r>
            <a:r>
              <a:rPr lang="en-US" b="1" dirty="0" smtClean="0">
                <a:solidFill>
                  <a:srgbClr val="C00000"/>
                </a:solidFill>
              </a:rPr>
              <a:t> </a:t>
            </a:r>
            <a:r>
              <a:rPr lang="en-US" b="1" dirty="0" smtClean="0"/>
              <a:t>posterior jugular</a:t>
            </a:r>
          </a:p>
          <a:p>
            <a:pPr algn="l" rtl="0"/>
            <a:r>
              <a:rPr lang="en-US" b="1" dirty="0" smtClean="0">
                <a:solidFill>
                  <a:srgbClr val="FFC000"/>
                </a:solidFill>
              </a:rPr>
              <a:t>Level VI</a:t>
            </a:r>
            <a:r>
              <a:rPr lang="en-US" b="1" dirty="0" smtClean="0">
                <a:solidFill>
                  <a:srgbClr val="C00000"/>
                </a:solidFill>
              </a:rPr>
              <a:t> </a:t>
            </a:r>
            <a:r>
              <a:rPr lang="en-US" b="1" dirty="0" err="1" smtClean="0"/>
              <a:t>paratracheal</a:t>
            </a:r>
            <a:r>
              <a:rPr lang="en-US" b="1" dirty="0" smtClean="0"/>
              <a:t>, </a:t>
            </a:r>
            <a:r>
              <a:rPr lang="en-US" b="1" dirty="0" err="1" smtClean="0"/>
              <a:t>perithyroidal</a:t>
            </a:r>
            <a:endParaRPr lang="en-US" b="1"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1748</TotalTime>
  <Words>2390</Words>
  <Application>Microsoft Office PowerPoint</Application>
  <PresentationFormat>عرض على الشاشة (3:4)‏</PresentationFormat>
  <Paragraphs>423</Paragraphs>
  <Slides>65</Slides>
  <Notes>8</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65</vt:i4>
      </vt:variant>
    </vt:vector>
  </HeadingPairs>
  <TitlesOfParts>
    <vt:vector size="67" baseType="lpstr">
      <vt:lpstr>انقلاب</vt:lpstr>
      <vt:lpstr>PhotoImpact</vt:lpstr>
      <vt:lpstr>LATERAL NECK MASSES Prof. Alam</vt:lpstr>
      <vt:lpstr>Objectives: </vt:lpstr>
      <vt:lpstr>Anatomy of the neck:- </vt:lpstr>
      <vt:lpstr>Anatomy of The Neck</vt:lpstr>
      <vt:lpstr>Anatomy of The Neck</vt:lpstr>
      <vt:lpstr>Anatomy of The Neck</vt:lpstr>
      <vt:lpstr>Anatomy of The Neck</vt:lpstr>
      <vt:lpstr>Lymph Nodes of the Neck</vt:lpstr>
      <vt:lpstr>Lymph Nodes of the Neck</vt:lpstr>
      <vt:lpstr>Lymph Drainage</vt:lpstr>
      <vt:lpstr>History</vt:lpstr>
      <vt:lpstr>الشريحة 12</vt:lpstr>
      <vt:lpstr>History (continued) </vt:lpstr>
      <vt:lpstr>History (continued) </vt:lpstr>
      <vt:lpstr>Risk factors</vt:lpstr>
      <vt:lpstr>Examination</vt:lpstr>
      <vt:lpstr>Examination (continued)</vt:lpstr>
      <vt:lpstr>Investigations</vt:lpstr>
      <vt:lpstr> Investigations (continued)</vt:lpstr>
      <vt:lpstr>CT scan</vt:lpstr>
      <vt:lpstr>MRI</vt:lpstr>
      <vt:lpstr>Ultra sound</vt:lpstr>
      <vt:lpstr>Radio nuclear Scan</vt:lpstr>
      <vt:lpstr>Fine needle aspiration (FNA)</vt:lpstr>
      <vt:lpstr>Panendoscopy</vt:lpstr>
      <vt:lpstr>Open excisional biopsy</vt:lpstr>
      <vt:lpstr>Differential Diagnosis</vt:lpstr>
      <vt:lpstr>80s simple rule for solitary neck mass</vt:lpstr>
      <vt:lpstr>الشريحة 29</vt:lpstr>
      <vt:lpstr>Midline Neck Masses</vt:lpstr>
      <vt:lpstr>Lateral Neck Masses</vt:lpstr>
      <vt:lpstr> Carotid body tumor </vt:lpstr>
      <vt:lpstr> Carotid body tumor </vt:lpstr>
      <vt:lpstr>  Carotid body tumor</vt:lpstr>
      <vt:lpstr> Carotid body tumor </vt:lpstr>
      <vt:lpstr> Carotid body tumor </vt:lpstr>
      <vt:lpstr> Carotid body tumor </vt:lpstr>
      <vt:lpstr>Carotid Body Tumor</vt:lpstr>
      <vt:lpstr>Lymphadenopathy </vt:lpstr>
      <vt:lpstr>Lymphadenopathy </vt:lpstr>
      <vt:lpstr>الشريحة 41</vt:lpstr>
      <vt:lpstr>الشريحة 42</vt:lpstr>
      <vt:lpstr>الشريحة 43</vt:lpstr>
      <vt:lpstr>الشريحة 44</vt:lpstr>
      <vt:lpstr>Lymphoma</vt:lpstr>
      <vt:lpstr>Branchial Cleft Cysts</vt:lpstr>
      <vt:lpstr>Branchial Cleft Cysts</vt:lpstr>
      <vt:lpstr>الشريحة 48</vt:lpstr>
      <vt:lpstr>Branchial Cleft Cysts</vt:lpstr>
      <vt:lpstr>الشريحة 50</vt:lpstr>
      <vt:lpstr>الشريحة 51</vt:lpstr>
      <vt:lpstr>الشريحة 52</vt:lpstr>
      <vt:lpstr>Branchial Cleft Cysts</vt:lpstr>
      <vt:lpstr>Branchial Cleft Cysts</vt:lpstr>
      <vt:lpstr>Salivary glands </vt:lpstr>
      <vt:lpstr> Salivary glands </vt:lpstr>
      <vt:lpstr>Salivary Gland Tumors</vt:lpstr>
      <vt:lpstr>Salivary Gland Tumors</vt:lpstr>
      <vt:lpstr>Salivary Gland Tumors</vt:lpstr>
      <vt:lpstr>Cystic hygroma </vt:lpstr>
      <vt:lpstr>الشريحة 61</vt:lpstr>
      <vt:lpstr>Cystic hygroma </vt:lpstr>
      <vt:lpstr>Lipoma</vt:lpstr>
      <vt:lpstr>Lipoma</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LATERAL NECK MASSES Prof. Alam</dc:title>
  <dc:creator>Mohammed</dc:creator>
  <cp:lastModifiedBy>compaq</cp:lastModifiedBy>
  <cp:revision>82</cp:revision>
  <dcterms:created xsi:type="dcterms:W3CDTF">2010-10-20T08:11:43Z</dcterms:created>
  <dcterms:modified xsi:type="dcterms:W3CDTF">2011-04-07T16:10:20Z</dcterms:modified>
</cp:coreProperties>
</file>