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63"/>
  </p:notesMasterIdLst>
  <p:sldIdLst>
    <p:sldId id="256" r:id="rId2"/>
    <p:sldId id="257" r:id="rId3"/>
    <p:sldId id="259" r:id="rId4"/>
    <p:sldId id="261" r:id="rId5"/>
    <p:sldId id="333" r:id="rId6"/>
    <p:sldId id="264" r:id="rId7"/>
    <p:sldId id="262" r:id="rId8"/>
    <p:sldId id="265" r:id="rId9"/>
    <p:sldId id="266" r:id="rId10"/>
    <p:sldId id="267" r:id="rId11"/>
    <p:sldId id="268" r:id="rId12"/>
    <p:sldId id="273" r:id="rId13"/>
    <p:sldId id="334" r:id="rId14"/>
    <p:sldId id="270" r:id="rId15"/>
    <p:sldId id="271" r:id="rId16"/>
    <p:sldId id="272" r:id="rId17"/>
    <p:sldId id="274" r:id="rId18"/>
    <p:sldId id="282" r:id="rId19"/>
    <p:sldId id="275" r:id="rId20"/>
    <p:sldId id="276" r:id="rId21"/>
    <p:sldId id="277" r:id="rId22"/>
    <p:sldId id="278" r:id="rId23"/>
    <p:sldId id="283" r:id="rId24"/>
    <p:sldId id="284" r:id="rId25"/>
    <p:sldId id="279" r:id="rId26"/>
    <p:sldId id="280" r:id="rId27"/>
    <p:sldId id="330" r:id="rId28"/>
    <p:sldId id="285" r:id="rId29"/>
    <p:sldId id="331" r:id="rId30"/>
    <p:sldId id="287" r:id="rId31"/>
    <p:sldId id="288" r:id="rId32"/>
    <p:sldId id="289" r:id="rId33"/>
    <p:sldId id="290" r:id="rId34"/>
    <p:sldId id="292" r:id="rId35"/>
    <p:sldId id="294" r:id="rId36"/>
    <p:sldId id="305" r:id="rId37"/>
    <p:sldId id="306" r:id="rId38"/>
    <p:sldId id="307" r:id="rId39"/>
    <p:sldId id="308" r:id="rId40"/>
    <p:sldId id="327" r:id="rId41"/>
    <p:sldId id="328" r:id="rId42"/>
    <p:sldId id="309" r:id="rId43"/>
    <p:sldId id="335" r:id="rId44"/>
    <p:sldId id="325" r:id="rId45"/>
    <p:sldId id="310" r:id="rId46"/>
    <p:sldId id="311" r:id="rId47"/>
    <p:sldId id="312" r:id="rId48"/>
    <p:sldId id="313" r:id="rId49"/>
    <p:sldId id="314" r:id="rId50"/>
    <p:sldId id="316" r:id="rId51"/>
    <p:sldId id="329" r:id="rId52"/>
    <p:sldId id="336" r:id="rId53"/>
    <p:sldId id="326" r:id="rId54"/>
    <p:sldId id="318" r:id="rId55"/>
    <p:sldId id="319" r:id="rId56"/>
    <p:sldId id="320" r:id="rId57"/>
    <p:sldId id="321" r:id="rId58"/>
    <p:sldId id="322" r:id="rId59"/>
    <p:sldId id="323" r:id="rId60"/>
    <p:sldId id="324" r:id="rId61"/>
    <p:sldId id="332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BF1F21-D92A-4AF7-949D-690FFDAEE62E}" type="doc">
      <dgm:prSet loTypeId="urn:microsoft.com/office/officeart/2005/8/layout/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30D1D8BB-E861-48A0-8E0C-B2173D9D1A03}">
      <dgm:prSet phldrT="[Text]"/>
      <dgm:spPr>
        <a:solidFill>
          <a:srgbClr val="FFC000"/>
        </a:solidFill>
      </dgm:spPr>
      <dgm:t>
        <a:bodyPr anchor="ctr" anchorCtr="1"/>
        <a:lstStyle/>
        <a:p>
          <a:pPr rtl="1"/>
          <a:r>
            <a:rPr lang="en-US" b="1" i="1" u="sng" cap="none" spc="0" dirty="0" smtClean="0">
              <a:ln/>
              <a:effectLst/>
            </a:rPr>
            <a:t>Reducible:</a:t>
          </a:r>
          <a:r>
            <a:rPr lang="en-US" b="1" i="1" cap="none" spc="0" dirty="0" smtClean="0">
              <a:ln/>
              <a:effectLst/>
            </a:rPr>
            <a:t>  </a:t>
          </a:r>
          <a:endParaRPr lang="ar-SA" b="1" cap="none" spc="0" dirty="0">
            <a:ln/>
            <a:effectLst/>
          </a:endParaRPr>
        </a:p>
      </dgm:t>
    </dgm:pt>
    <dgm:pt modelId="{1C1AF5B3-C305-4E5B-AACB-809C8CAD3D62}" type="parTrans" cxnId="{CC91089A-531C-48D7-B1A9-B0462C59C4B6}">
      <dgm:prSet/>
      <dgm:spPr/>
      <dgm:t>
        <a:bodyPr/>
        <a:lstStyle/>
        <a:p>
          <a:pPr rtl="1"/>
          <a:endParaRPr lang="ar-SA"/>
        </a:p>
      </dgm:t>
    </dgm:pt>
    <dgm:pt modelId="{FB15BE24-A62C-42E7-9459-84ABD83C4457}" type="sibTrans" cxnId="{CC91089A-531C-48D7-B1A9-B0462C59C4B6}">
      <dgm:prSet/>
      <dgm:spPr/>
      <dgm:t>
        <a:bodyPr/>
        <a:lstStyle/>
        <a:p>
          <a:pPr rtl="1"/>
          <a:endParaRPr lang="ar-SA"/>
        </a:p>
      </dgm:t>
    </dgm:pt>
    <dgm:pt modelId="{1856BCD7-ACE4-45B4-B65F-767B3C89D511}">
      <dgm:prSet phldrT="[Text]"/>
      <dgm:spPr/>
      <dgm:t>
        <a:bodyPr/>
        <a:lstStyle/>
        <a:p>
          <a:pPr rtl="0"/>
          <a:r>
            <a:rPr lang="en-US" b="1" cap="none" spc="0" dirty="0" err="1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hernial</a:t>
          </a:r>
          <a:r>
            <a:rPr lang="en-US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contents can be pushed back into their usual anatomical site in the abdomen.</a:t>
          </a:r>
          <a:endParaRPr lang="ar-SA" b="1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3E952BA9-A549-4097-B3AD-4EBFF3FE00C4}" type="parTrans" cxnId="{D2089F1A-4D46-4361-A9F9-0826B5E0AA44}">
      <dgm:prSet/>
      <dgm:spPr/>
      <dgm:t>
        <a:bodyPr/>
        <a:lstStyle/>
        <a:p>
          <a:pPr rtl="1"/>
          <a:endParaRPr lang="ar-SA"/>
        </a:p>
      </dgm:t>
    </dgm:pt>
    <dgm:pt modelId="{53364465-BAED-49B5-8940-C365E60A7618}" type="sibTrans" cxnId="{D2089F1A-4D46-4361-A9F9-0826B5E0AA44}">
      <dgm:prSet/>
      <dgm:spPr/>
      <dgm:t>
        <a:bodyPr/>
        <a:lstStyle/>
        <a:p>
          <a:pPr rtl="1"/>
          <a:endParaRPr lang="ar-SA"/>
        </a:p>
      </dgm:t>
    </dgm:pt>
    <dgm:pt modelId="{E51E87B7-77AC-4ECE-8C9F-B6D5368680DB}">
      <dgm:prSet phldrT="[Text]"/>
      <dgm:spPr>
        <a:solidFill>
          <a:srgbClr val="FFC000"/>
        </a:solidFill>
      </dgm:spPr>
      <dgm:t>
        <a:bodyPr anchor="ctr" anchorCtr="1"/>
        <a:lstStyle/>
        <a:p>
          <a:pPr rtl="1"/>
          <a:r>
            <a:rPr lang="en-US" b="1" i="1" u="sng" cap="none" spc="0" dirty="0" smtClean="0">
              <a:ln/>
              <a:effectLst/>
            </a:rPr>
            <a:t>Incarcerated:</a:t>
          </a:r>
          <a:r>
            <a:rPr lang="en-US" b="1" i="1" cap="none" spc="0" dirty="0" smtClean="0">
              <a:ln/>
              <a:effectLst/>
            </a:rPr>
            <a:t>  </a:t>
          </a:r>
          <a:endParaRPr lang="ar-SA" b="1" cap="none" spc="0" dirty="0">
            <a:ln/>
            <a:effectLst/>
          </a:endParaRPr>
        </a:p>
      </dgm:t>
    </dgm:pt>
    <dgm:pt modelId="{2D6CD665-EA2E-4765-B6F5-BB404760BAD7}" type="parTrans" cxnId="{80AC0190-5943-474A-89B4-E6FF29366684}">
      <dgm:prSet/>
      <dgm:spPr/>
      <dgm:t>
        <a:bodyPr/>
        <a:lstStyle/>
        <a:p>
          <a:pPr rtl="1"/>
          <a:endParaRPr lang="ar-SA"/>
        </a:p>
      </dgm:t>
    </dgm:pt>
    <dgm:pt modelId="{9C74DE36-9603-465D-AC92-F4CD5C65B626}" type="sibTrans" cxnId="{80AC0190-5943-474A-89B4-E6FF29366684}">
      <dgm:prSet/>
      <dgm:spPr/>
      <dgm:t>
        <a:bodyPr/>
        <a:lstStyle/>
        <a:p>
          <a:pPr rtl="1"/>
          <a:endParaRPr lang="ar-SA"/>
        </a:p>
      </dgm:t>
    </dgm:pt>
    <dgm:pt modelId="{B244869F-E7C8-4293-9419-825F44C846CD}">
      <dgm:prSet phldrT="[Text]"/>
      <dgm:spPr/>
      <dgm:t>
        <a:bodyPr/>
        <a:lstStyle/>
        <a:p>
          <a:pPr rtl="0"/>
          <a:r>
            <a:rPr lang="en-US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(imprisoned) </a:t>
          </a:r>
          <a:r>
            <a:rPr lang="en-US" b="1" cap="none" spc="0" dirty="0" err="1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hernial</a:t>
          </a:r>
          <a:r>
            <a:rPr lang="en-US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contents can NOT be pushed back = irreducible.</a:t>
          </a:r>
          <a:endParaRPr lang="ar-SA" b="1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7B78BDFA-090B-4B13-880C-29C9657538CE}" type="parTrans" cxnId="{0CC9A47C-0255-41B0-80E7-AE7126D3FB7E}">
      <dgm:prSet/>
      <dgm:spPr/>
      <dgm:t>
        <a:bodyPr/>
        <a:lstStyle/>
        <a:p>
          <a:pPr rtl="1"/>
          <a:endParaRPr lang="ar-SA"/>
        </a:p>
      </dgm:t>
    </dgm:pt>
    <dgm:pt modelId="{FE839D93-1C81-4559-8D27-8266C75EA494}" type="sibTrans" cxnId="{0CC9A47C-0255-41B0-80E7-AE7126D3FB7E}">
      <dgm:prSet/>
      <dgm:spPr/>
      <dgm:t>
        <a:bodyPr/>
        <a:lstStyle/>
        <a:p>
          <a:pPr rtl="1"/>
          <a:endParaRPr lang="ar-SA"/>
        </a:p>
      </dgm:t>
    </dgm:pt>
    <dgm:pt modelId="{F5D5DECE-6094-480B-A57B-6F50F7044840}">
      <dgm:prSet phldrT="[Text]"/>
      <dgm:spPr>
        <a:solidFill>
          <a:srgbClr val="FFC000"/>
        </a:solidFill>
      </dgm:spPr>
      <dgm:t>
        <a:bodyPr anchor="ctr" anchorCtr="1"/>
        <a:lstStyle/>
        <a:p>
          <a:pPr rtl="1"/>
          <a:r>
            <a:rPr lang="en-US" b="1" i="1" u="sng" cap="none" spc="0" dirty="0" smtClean="0">
              <a:ln/>
              <a:effectLst/>
            </a:rPr>
            <a:t>Strangulated:</a:t>
          </a:r>
          <a:r>
            <a:rPr lang="en-US" b="1" i="1" cap="none" spc="0" dirty="0" smtClean="0">
              <a:ln/>
              <a:effectLst/>
            </a:rPr>
            <a:t>  </a:t>
          </a:r>
          <a:endParaRPr lang="ar-SA" b="1" cap="none" spc="0" dirty="0">
            <a:ln/>
            <a:effectLst/>
          </a:endParaRPr>
        </a:p>
      </dgm:t>
    </dgm:pt>
    <dgm:pt modelId="{D731A709-51AC-468B-8EBC-DED6152BE131}" type="parTrans" cxnId="{696C7F9D-CCD9-47D0-A89B-416AB73B6000}">
      <dgm:prSet/>
      <dgm:spPr/>
      <dgm:t>
        <a:bodyPr/>
        <a:lstStyle/>
        <a:p>
          <a:pPr rtl="1"/>
          <a:endParaRPr lang="ar-SA"/>
        </a:p>
      </dgm:t>
    </dgm:pt>
    <dgm:pt modelId="{451BEE41-C4A4-4E5D-BBC4-D2B07F311F95}" type="sibTrans" cxnId="{696C7F9D-CCD9-47D0-A89B-416AB73B6000}">
      <dgm:prSet/>
      <dgm:spPr/>
      <dgm:t>
        <a:bodyPr/>
        <a:lstStyle/>
        <a:p>
          <a:pPr rtl="1"/>
          <a:endParaRPr lang="ar-SA"/>
        </a:p>
      </dgm:t>
    </dgm:pt>
    <dgm:pt modelId="{7170DA95-5F1B-48EF-830E-4D1FEEAA8E4D}">
      <dgm:prSet phldrT="[Text]"/>
      <dgm:spPr/>
      <dgm:t>
        <a:bodyPr/>
        <a:lstStyle/>
        <a:p>
          <a:pPr rtl="0"/>
          <a:r>
            <a:rPr lang="en-US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(choked) the tissue contained in the hernia is ischemic and </a:t>
          </a:r>
          <a:r>
            <a:rPr lang="en-US" b="1" cap="none" spc="0" dirty="0" err="1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necrosed</a:t>
          </a:r>
          <a:r>
            <a:rPr lang="en-US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due to </a:t>
          </a:r>
          <a:r>
            <a:rPr lang="en-US" b="1" cap="none" spc="0" dirty="0" err="1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to</a:t>
          </a:r>
          <a:r>
            <a:rPr lang="en-US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compromise of its blood supply.</a:t>
          </a:r>
          <a:endParaRPr lang="ar-SA" b="1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CB90FDC7-8742-460F-9AB7-9DB7D173E373}" type="parTrans" cxnId="{63ACD044-36F5-47B6-9866-B75E13EC1A42}">
      <dgm:prSet/>
      <dgm:spPr/>
      <dgm:t>
        <a:bodyPr/>
        <a:lstStyle/>
        <a:p>
          <a:pPr rtl="1"/>
          <a:endParaRPr lang="ar-SA"/>
        </a:p>
      </dgm:t>
    </dgm:pt>
    <dgm:pt modelId="{5F985EE2-757E-47C8-ADE4-B9CFB7176D30}" type="sibTrans" cxnId="{63ACD044-36F5-47B6-9866-B75E13EC1A42}">
      <dgm:prSet/>
      <dgm:spPr/>
      <dgm:t>
        <a:bodyPr/>
        <a:lstStyle/>
        <a:p>
          <a:pPr rtl="1"/>
          <a:endParaRPr lang="ar-SA"/>
        </a:p>
      </dgm:t>
    </dgm:pt>
    <dgm:pt modelId="{E2E358CB-9237-4935-B4AC-EE5C5193488D}">
      <dgm:prSet/>
      <dgm:spPr>
        <a:solidFill>
          <a:srgbClr val="FFC000"/>
        </a:solidFill>
      </dgm:spPr>
      <dgm:t>
        <a:bodyPr anchor="ctr" anchorCtr="1"/>
        <a:lstStyle/>
        <a:p>
          <a:pPr rtl="1"/>
          <a:r>
            <a:rPr lang="en-US" b="1" i="1" u="sng" cap="none" spc="0" dirty="0" smtClean="0">
              <a:ln/>
              <a:effectLst/>
            </a:rPr>
            <a:t>Obstructing:</a:t>
          </a:r>
          <a:r>
            <a:rPr lang="en-US" b="1" i="1" cap="none" spc="0" dirty="0" smtClean="0">
              <a:ln/>
              <a:effectLst/>
            </a:rPr>
            <a:t>  </a:t>
          </a:r>
          <a:endParaRPr lang="ar-SA" b="1" cap="none" spc="0" dirty="0">
            <a:ln/>
            <a:effectLst/>
          </a:endParaRPr>
        </a:p>
      </dgm:t>
    </dgm:pt>
    <dgm:pt modelId="{BFA6BC64-514E-435F-9859-D191C0C175F7}" type="parTrans" cxnId="{C0CE09E3-370C-435E-A512-02DA9003A374}">
      <dgm:prSet/>
      <dgm:spPr/>
      <dgm:t>
        <a:bodyPr/>
        <a:lstStyle/>
        <a:p>
          <a:pPr rtl="1"/>
          <a:endParaRPr lang="ar-SA"/>
        </a:p>
      </dgm:t>
    </dgm:pt>
    <dgm:pt modelId="{1654606C-56A2-4F6A-BFEF-1C457A379BD3}" type="sibTrans" cxnId="{C0CE09E3-370C-435E-A512-02DA9003A374}">
      <dgm:prSet/>
      <dgm:spPr/>
      <dgm:t>
        <a:bodyPr/>
        <a:lstStyle/>
        <a:p>
          <a:pPr rtl="1"/>
          <a:endParaRPr lang="ar-SA"/>
        </a:p>
      </dgm:t>
    </dgm:pt>
    <dgm:pt modelId="{F22176FB-E369-4003-880B-EC008D849D5F}">
      <dgm:prSet/>
      <dgm:spPr/>
      <dgm:t>
        <a:bodyPr/>
        <a:lstStyle/>
        <a:p>
          <a:pPr rtl="0"/>
          <a:endParaRPr lang="ar-SA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510E0361-F376-43A6-A794-060DEF6E2380}" type="parTrans" cxnId="{2DB5BBB1-E3EC-42CC-B63B-56F19F06777F}">
      <dgm:prSet/>
      <dgm:spPr/>
      <dgm:t>
        <a:bodyPr/>
        <a:lstStyle/>
        <a:p>
          <a:pPr rtl="1"/>
          <a:endParaRPr lang="ar-SA"/>
        </a:p>
      </dgm:t>
    </dgm:pt>
    <dgm:pt modelId="{56442C8F-94F6-4AC1-8DC6-242C1DE49A24}" type="sibTrans" cxnId="{2DB5BBB1-E3EC-42CC-B63B-56F19F06777F}">
      <dgm:prSet/>
      <dgm:spPr/>
      <dgm:t>
        <a:bodyPr/>
        <a:lstStyle/>
        <a:p>
          <a:pPr rtl="1"/>
          <a:endParaRPr lang="ar-SA"/>
        </a:p>
      </dgm:t>
    </dgm:pt>
    <dgm:pt modelId="{172B2B75-1C5C-44AF-AA33-4C6F7801E16C}">
      <dgm:prSet/>
      <dgm:spPr/>
      <dgm:t>
        <a:bodyPr/>
        <a:lstStyle/>
        <a:p>
          <a:pPr rtl="0"/>
          <a:r>
            <a:rPr lang="en-US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the hernia contains a loop of bowel that is </a:t>
          </a:r>
          <a:r>
            <a:rPr lang="en-US" b="1" u="sng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kinked and obstructs</a:t>
          </a:r>
          <a:r>
            <a:rPr lang="en-US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the GI tract.</a:t>
          </a:r>
          <a:endParaRPr lang="ar-SA" b="1" cap="none" spc="0" dirty="0">
            <a:ln w="1905"/>
            <a:solidFill>
              <a:srgbClr val="F74EBC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BAAB0FD6-3F26-4463-87BC-DB4D8D28EFBD}" type="parTrans" cxnId="{A2A697EF-1D47-4890-9209-6CD31B65DF34}">
      <dgm:prSet/>
      <dgm:spPr/>
      <dgm:t>
        <a:bodyPr/>
        <a:lstStyle/>
        <a:p>
          <a:pPr rtl="1"/>
          <a:endParaRPr lang="ar-SA"/>
        </a:p>
      </dgm:t>
    </dgm:pt>
    <dgm:pt modelId="{9985B66C-48F6-48FF-A441-364BE87165B2}" type="sibTrans" cxnId="{A2A697EF-1D47-4890-9209-6CD31B65DF34}">
      <dgm:prSet/>
      <dgm:spPr/>
      <dgm:t>
        <a:bodyPr/>
        <a:lstStyle/>
        <a:p>
          <a:pPr rtl="1"/>
          <a:endParaRPr lang="ar-SA"/>
        </a:p>
      </dgm:t>
    </dgm:pt>
    <dgm:pt modelId="{32CFBACB-2934-4092-B47F-84E3E14E961D}">
      <dgm:prSet/>
      <dgm:spPr/>
      <dgm:t>
        <a:bodyPr/>
        <a:lstStyle/>
        <a:p>
          <a:pPr rtl="0"/>
          <a:r>
            <a:rPr lang="en-US" b="1" cap="none" spc="0" dirty="0" smtClean="0">
              <a:ln w="1905"/>
              <a:solidFill>
                <a:srgbClr val="F74EB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Obstruction is Independent to strangulation.</a:t>
          </a:r>
          <a:endParaRPr lang="ar-SA" b="1" cap="none" spc="0" dirty="0">
            <a:ln w="1905"/>
            <a:solidFill>
              <a:srgbClr val="F74EBC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3AAD8AEB-2D08-478E-A269-7C48B51E3580}" type="parTrans" cxnId="{656BB375-E0E1-4528-8B0A-2C6ED9561B8C}">
      <dgm:prSet/>
      <dgm:spPr/>
      <dgm:t>
        <a:bodyPr/>
        <a:lstStyle/>
        <a:p>
          <a:pPr rtl="1"/>
          <a:endParaRPr lang="ar-SA"/>
        </a:p>
      </dgm:t>
    </dgm:pt>
    <dgm:pt modelId="{DC7684D6-57F3-4BEE-86F1-DA94A5317790}" type="sibTrans" cxnId="{656BB375-E0E1-4528-8B0A-2C6ED9561B8C}">
      <dgm:prSet/>
      <dgm:spPr/>
      <dgm:t>
        <a:bodyPr/>
        <a:lstStyle/>
        <a:p>
          <a:pPr rtl="1"/>
          <a:endParaRPr lang="ar-SA"/>
        </a:p>
      </dgm:t>
    </dgm:pt>
    <dgm:pt modelId="{81A82BB7-B5BB-4F35-9003-7023AB1FEABC}" type="pres">
      <dgm:prSet presAssocID="{92BF1F21-D92A-4AF7-949D-690FFDAEE62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790DE10A-2E16-46D9-8654-D5CBB68C7146}" type="pres">
      <dgm:prSet presAssocID="{30D1D8BB-E861-48A0-8E0C-B2173D9D1A03}" presName="parentLin" presStyleCnt="0"/>
      <dgm:spPr/>
    </dgm:pt>
    <dgm:pt modelId="{AEAEA7E1-E9E7-4512-8534-6F7934A5930D}" type="pres">
      <dgm:prSet presAssocID="{30D1D8BB-E861-48A0-8E0C-B2173D9D1A03}" presName="parentLeftMargin" presStyleLbl="node1" presStyleIdx="0" presStyleCnt="4"/>
      <dgm:spPr/>
      <dgm:t>
        <a:bodyPr/>
        <a:lstStyle/>
        <a:p>
          <a:pPr rtl="1"/>
          <a:endParaRPr lang="ar-SA"/>
        </a:p>
      </dgm:t>
    </dgm:pt>
    <dgm:pt modelId="{49F2AFCD-B9F7-43EA-A162-0BBD8E76709B}" type="pres">
      <dgm:prSet presAssocID="{30D1D8BB-E861-48A0-8E0C-B2173D9D1A0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47BE74E-E40F-48AC-A64B-6DCCEC2DFD0C}" type="pres">
      <dgm:prSet presAssocID="{30D1D8BB-E861-48A0-8E0C-B2173D9D1A03}" presName="negativeSpace" presStyleCnt="0"/>
      <dgm:spPr/>
    </dgm:pt>
    <dgm:pt modelId="{686CDE32-3CD5-4BEB-8BF3-8E781CE96D2A}" type="pres">
      <dgm:prSet presAssocID="{30D1D8BB-E861-48A0-8E0C-B2173D9D1A03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AF531BF-0C04-484D-8F3C-BEA22DAFF01C}" type="pres">
      <dgm:prSet presAssocID="{FB15BE24-A62C-42E7-9459-84ABD83C4457}" presName="spaceBetweenRectangles" presStyleCnt="0"/>
      <dgm:spPr/>
    </dgm:pt>
    <dgm:pt modelId="{D04D0F4A-9BD1-4422-9921-13B6389FC39D}" type="pres">
      <dgm:prSet presAssocID="{E51E87B7-77AC-4ECE-8C9F-B6D5368680DB}" presName="parentLin" presStyleCnt="0"/>
      <dgm:spPr/>
    </dgm:pt>
    <dgm:pt modelId="{F41F09D6-BFF4-40EF-AD59-AE2159A0AF84}" type="pres">
      <dgm:prSet presAssocID="{E51E87B7-77AC-4ECE-8C9F-B6D5368680DB}" presName="parentLeftMargin" presStyleLbl="node1" presStyleIdx="0" presStyleCnt="4"/>
      <dgm:spPr/>
      <dgm:t>
        <a:bodyPr/>
        <a:lstStyle/>
        <a:p>
          <a:pPr rtl="1"/>
          <a:endParaRPr lang="ar-SA"/>
        </a:p>
      </dgm:t>
    </dgm:pt>
    <dgm:pt modelId="{8EE45FCD-B592-4D5D-8096-98D82921A2BF}" type="pres">
      <dgm:prSet presAssocID="{E51E87B7-77AC-4ECE-8C9F-B6D5368680D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4DFAD3E-3C36-4D28-AFAF-41625254C910}" type="pres">
      <dgm:prSet presAssocID="{E51E87B7-77AC-4ECE-8C9F-B6D5368680DB}" presName="negativeSpace" presStyleCnt="0"/>
      <dgm:spPr/>
    </dgm:pt>
    <dgm:pt modelId="{FC38F595-65F7-441D-979A-E6D93D5985D0}" type="pres">
      <dgm:prSet presAssocID="{E51E87B7-77AC-4ECE-8C9F-B6D5368680DB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8E17385-A39D-49C6-A6B3-FBE2A35FEA8B}" type="pres">
      <dgm:prSet presAssocID="{9C74DE36-9603-465D-AC92-F4CD5C65B626}" presName="spaceBetweenRectangles" presStyleCnt="0"/>
      <dgm:spPr/>
    </dgm:pt>
    <dgm:pt modelId="{3C98D441-007A-417D-BC5A-FE25AA8A3E84}" type="pres">
      <dgm:prSet presAssocID="{F5D5DECE-6094-480B-A57B-6F50F7044840}" presName="parentLin" presStyleCnt="0"/>
      <dgm:spPr/>
    </dgm:pt>
    <dgm:pt modelId="{6084232E-6D8D-4502-B864-6897947DB4E3}" type="pres">
      <dgm:prSet presAssocID="{F5D5DECE-6094-480B-A57B-6F50F7044840}" presName="parentLeftMargin" presStyleLbl="node1" presStyleIdx="1" presStyleCnt="4"/>
      <dgm:spPr/>
      <dgm:t>
        <a:bodyPr/>
        <a:lstStyle/>
        <a:p>
          <a:pPr rtl="1"/>
          <a:endParaRPr lang="ar-SA"/>
        </a:p>
      </dgm:t>
    </dgm:pt>
    <dgm:pt modelId="{9B401940-6854-4B58-8861-4D62A7A0900A}" type="pres">
      <dgm:prSet presAssocID="{F5D5DECE-6094-480B-A57B-6F50F704484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FFBF5D3-57A0-4FA2-93C0-4842D607F9AF}" type="pres">
      <dgm:prSet presAssocID="{F5D5DECE-6094-480B-A57B-6F50F7044840}" presName="negativeSpace" presStyleCnt="0"/>
      <dgm:spPr/>
    </dgm:pt>
    <dgm:pt modelId="{81DBF108-CD4A-4C3D-9C18-D1C6461D89DA}" type="pres">
      <dgm:prSet presAssocID="{F5D5DECE-6094-480B-A57B-6F50F7044840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69F9D69-FF7C-456C-A5BF-FDFB0B791014}" type="pres">
      <dgm:prSet presAssocID="{451BEE41-C4A4-4E5D-BBC4-D2B07F311F95}" presName="spaceBetweenRectangles" presStyleCnt="0"/>
      <dgm:spPr/>
    </dgm:pt>
    <dgm:pt modelId="{73D6CF1A-53A8-4076-930B-1DE2D021C2EA}" type="pres">
      <dgm:prSet presAssocID="{E2E358CB-9237-4935-B4AC-EE5C5193488D}" presName="parentLin" presStyleCnt="0"/>
      <dgm:spPr/>
    </dgm:pt>
    <dgm:pt modelId="{43EC571F-C3F4-433A-B2F6-3BE7CD602C79}" type="pres">
      <dgm:prSet presAssocID="{E2E358CB-9237-4935-B4AC-EE5C5193488D}" presName="parentLeftMargin" presStyleLbl="node1" presStyleIdx="2" presStyleCnt="4"/>
      <dgm:spPr/>
      <dgm:t>
        <a:bodyPr/>
        <a:lstStyle/>
        <a:p>
          <a:pPr rtl="1"/>
          <a:endParaRPr lang="ar-SA"/>
        </a:p>
      </dgm:t>
    </dgm:pt>
    <dgm:pt modelId="{27EB3324-A9D1-465C-AA09-B9A85B380F31}" type="pres">
      <dgm:prSet presAssocID="{E2E358CB-9237-4935-B4AC-EE5C5193488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1151A3F-AE66-4630-BCAC-1C207568F0B9}" type="pres">
      <dgm:prSet presAssocID="{E2E358CB-9237-4935-B4AC-EE5C5193488D}" presName="negativeSpace" presStyleCnt="0"/>
      <dgm:spPr/>
    </dgm:pt>
    <dgm:pt modelId="{BFCCB9B0-3671-417A-B1A8-459747C77A70}" type="pres">
      <dgm:prSet presAssocID="{E2E358CB-9237-4935-B4AC-EE5C5193488D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98F98737-04F1-4649-ADF4-5299A9C3471D}" type="presOf" srcId="{B244869F-E7C8-4293-9419-825F44C846CD}" destId="{FC38F595-65F7-441D-979A-E6D93D5985D0}" srcOrd="0" destOrd="0" presId="urn:microsoft.com/office/officeart/2005/8/layout/list1"/>
    <dgm:cxn modelId="{656BB375-E0E1-4528-8B0A-2C6ED9561B8C}" srcId="{E2E358CB-9237-4935-B4AC-EE5C5193488D}" destId="{32CFBACB-2934-4092-B47F-84E3E14E961D}" srcOrd="2" destOrd="0" parTransId="{3AAD8AEB-2D08-478E-A269-7C48B51E3580}" sibTransId="{DC7684D6-57F3-4BEE-86F1-DA94A5317790}"/>
    <dgm:cxn modelId="{D2089F1A-4D46-4361-A9F9-0826B5E0AA44}" srcId="{30D1D8BB-E861-48A0-8E0C-B2173D9D1A03}" destId="{1856BCD7-ACE4-45B4-B65F-767B3C89D511}" srcOrd="0" destOrd="0" parTransId="{3E952BA9-A549-4097-B3AD-4EBFF3FE00C4}" sibTransId="{53364465-BAED-49B5-8940-C365E60A7618}"/>
    <dgm:cxn modelId="{E7071B59-5517-437C-8A01-060250C0EB2E}" type="presOf" srcId="{30D1D8BB-E861-48A0-8E0C-B2173D9D1A03}" destId="{AEAEA7E1-E9E7-4512-8534-6F7934A5930D}" srcOrd="0" destOrd="0" presId="urn:microsoft.com/office/officeart/2005/8/layout/list1"/>
    <dgm:cxn modelId="{696C7F9D-CCD9-47D0-A89B-416AB73B6000}" srcId="{92BF1F21-D92A-4AF7-949D-690FFDAEE62E}" destId="{F5D5DECE-6094-480B-A57B-6F50F7044840}" srcOrd="2" destOrd="0" parTransId="{D731A709-51AC-468B-8EBC-DED6152BE131}" sibTransId="{451BEE41-C4A4-4E5D-BBC4-D2B07F311F95}"/>
    <dgm:cxn modelId="{2DB5BBB1-E3EC-42CC-B63B-56F19F06777F}" srcId="{E2E358CB-9237-4935-B4AC-EE5C5193488D}" destId="{F22176FB-E369-4003-880B-EC008D849D5F}" srcOrd="0" destOrd="0" parTransId="{510E0361-F376-43A6-A794-060DEF6E2380}" sibTransId="{56442C8F-94F6-4AC1-8DC6-242C1DE49A24}"/>
    <dgm:cxn modelId="{A1B88E7D-B53F-4711-BC80-344CB1E45ECC}" type="presOf" srcId="{172B2B75-1C5C-44AF-AA33-4C6F7801E16C}" destId="{BFCCB9B0-3671-417A-B1A8-459747C77A70}" srcOrd="0" destOrd="1" presId="urn:microsoft.com/office/officeart/2005/8/layout/list1"/>
    <dgm:cxn modelId="{CC91089A-531C-48D7-B1A9-B0462C59C4B6}" srcId="{92BF1F21-D92A-4AF7-949D-690FFDAEE62E}" destId="{30D1D8BB-E861-48A0-8E0C-B2173D9D1A03}" srcOrd="0" destOrd="0" parTransId="{1C1AF5B3-C305-4E5B-AACB-809C8CAD3D62}" sibTransId="{FB15BE24-A62C-42E7-9459-84ABD83C4457}"/>
    <dgm:cxn modelId="{C0CE09E3-370C-435E-A512-02DA9003A374}" srcId="{92BF1F21-D92A-4AF7-949D-690FFDAEE62E}" destId="{E2E358CB-9237-4935-B4AC-EE5C5193488D}" srcOrd="3" destOrd="0" parTransId="{BFA6BC64-514E-435F-9859-D191C0C175F7}" sibTransId="{1654606C-56A2-4F6A-BFEF-1C457A379BD3}"/>
    <dgm:cxn modelId="{FA643246-FA05-47A2-8365-5F20BA2FC2F9}" type="presOf" srcId="{32CFBACB-2934-4092-B47F-84E3E14E961D}" destId="{BFCCB9B0-3671-417A-B1A8-459747C77A70}" srcOrd="0" destOrd="2" presId="urn:microsoft.com/office/officeart/2005/8/layout/list1"/>
    <dgm:cxn modelId="{E4D0D693-43B1-405B-AED1-587F557ECC10}" type="presOf" srcId="{E2E358CB-9237-4935-B4AC-EE5C5193488D}" destId="{43EC571F-C3F4-433A-B2F6-3BE7CD602C79}" srcOrd="0" destOrd="0" presId="urn:microsoft.com/office/officeart/2005/8/layout/list1"/>
    <dgm:cxn modelId="{E9F75F57-66E3-4104-BC25-B6BB81D97A06}" type="presOf" srcId="{E51E87B7-77AC-4ECE-8C9F-B6D5368680DB}" destId="{F41F09D6-BFF4-40EF-AD59-AE2159A0AF84}" srcOrd="0" destOrd="0" presId="urn:microsoft.com/office/officeart/2005/8/layout/list1"/>
    <dgm:cxn modelId="{63ACD044-36F5-47B6-9866-B75E13EC1A42}" srcId="{F5D5DECE-6094-480B-A57B-6F50F7044840}" destId="{7170DA95-5F1B-48EF-830E-4D1FEEAA8E4D}" srcOrd="0" destOrd="0" parTransId="{CB90FDC7-8742-460F-9AB7-9DB7D173E373}" sibTransId="{5F985EE2-757E-47C8-ADE4-B9CFB7176D30}"/>
    <dgm:cxn modelId="{0CC9A47C-0255-41B0-80E7-AE7126D3FB7E}" srcId="{E51E87B7-77AC-4ECE-8C9F-B6D5368680DB}" destId="{B244869F-E7C8-4293-9419-825F44C846CD}" srcOrd="0" destOrd="0" parTransId="{7B78BDFA-090B-4B13-880C-29C9657538CE}" sibTransId="{FE839D93-1C81-4559-8D27-8266C75EA494}"/>
    <dgm:cxn modelId="{10185F82-3624-4BFB-A6B3-E0F16FE2B40B}" type="presOf" srcId="{F22176FB-E369-4003-880B-EC008D849D5F}" destId="{BFCCB9B0-3671-417A-B1A8-459747C77A70}" srcOrd="0" destOrd="0" presId="urn:microsoft.com/office/officeart/2005/8/layout/list1"/>
    <dgm:cxn modelId="{BE620DBB-C82D-4041-AF89-93F18FCA74FF}" type="presOf" srcId="{1856BCD7-ACE4-45B4-B65F-767B3C89D511}" destId="{686CDE32-3CD5-4BEB-8BF3-8E781CE96D2A}" srcOrd="0" destOrd="0" presId="urn:microsoft.com/office/officeart/2005/8/layout/list1"/>
    <dgm:cxn modelId="{3DF4BA10-EE7B-4DA9-9A2A-7C0DA38611D8}" type="presOf" srcId="{92BF1F21-D92A-4AF7-949D-690FFDAEE62E}" destId="{81A82BB7-B5BB-4F35-9003-7023AB1FEABC}" srcOrd="0" destOrd="0" presId="urn:microsoft.com/office/officeart/2005/8/layout/list1"/>
    <dgm:cxn modelId="{A2A697EF-1D47-4890-9209-6CD31B65DF34}" srcId="{E2E358CB-9237-4935-B4AC-EE5C5193488D}" destId="{172B2B75-1C5C-44AF-AA33-4C6F7801E16C}" srcOrd="1" destOrd="0" parTransId="{BAAB0FD6-3F26-4463-87BC-DB4D8D28EFBD}" sibTransId="{9985B66C-48F6-48FF-A441-364BE87165B2}"/>
    <dgm:cxn modelId="{DD00C5E7-FD1D-4CB8-8299-2DD453F076B3}" type="presOf" srcId="{7170DA95-5F1B-48EF-830E-4D1FEEAA8E4D}" destId="{81DBF108-CD4A-4C3D-9C18-D1C6461D89DA}" srcOrd="0" destOrd="0" presId="urn:microsoft.com/office/officeart/2005/8/layout/list1"/>
    <dgm:cxn modelId="{80AC0190-5943-474A-89B4-E6FF29366684}" srcId="{92BF1F21-D92A-4AF7-949D-690FFDAEE62E}" destId="{E51E87B7-77AC-4ECE-8C9F-B6D5368680DB}" srcOrd="1" destOrd="0" parTransId="{2D6CD665-EA2E-4765-B6F5-BB404760BAD7}" sibTransId="{9C74DE36-9603-465D-AC92-F4CD5C65B626}"/>
    <dgm:cxn modelId="{D43B4AB0-2FE5-404C-860F-059896EC266D}" type="presOf" srcId="{30D1D8BB-E861-48A0-8E0C-B2173D9D1A03}" destId="{49F2AFCD-B9F7-43EA-A162-0BBD8E76709B}" srcOrd="1" destOrd="0" presId="urn:microsoft.com/office/officeart/2005/8/layout/list1"/>
    <dgm:cxn modelId="{8DF7B9EB-9507-4116-B38A-9934D864E197}" type="presOf" srcId="{F5D5DECE-6094-480B-A57B-6F50F7044840}" destId="{6084232E-6D8D-4502-B864-6897947DB4E3}" srcOrd="0" destOrd="0" presId="urn:microsoft.com/office/officeart/2005/8/layout/list1"/>
    <dgm:cxn modelId="{C5389DF7-0F42-4D1F-A356-F5C23A9818FA}" type="presOf" srcId="{E2E358CB-9237-4935-B4AC-EE5C5193488D}" destId="{27EB3324-A9D1-465C-AA09-B9A85B380F31}" srcOrd="1" destOrd="0" presId="urn:microsoft.com/office/officeart/2005/8/layout/list1"/>
    <dgm:cxn modelId="{190E36AA-1C4F-48C3-960C-8856D5F6ACEF}" type="presOf" srcId="{F5D5DECE-6094-480B-A57B-6F50F7044840}" destId="{9B401940-6854-4B58-8861-4D62A7A0900A}" srcOrd="1" destOrd="0" presId="urn:microsoft.com/office/officeart/2005/8/layout/list1"/>
    <dgm:cxn modelId="{EC4269AB-9333-4B36-B8AE-4807C92FE827}" type="presOf" srcId="{E51E87B7-77AC-4ECE-8C9F-B6D5368680DB}" destId="{8EE45FCD-B592-4D5D-8096-98D82921A2BF}" srcOrd="1" destOrd="0" presId="urn:microsoft.com/office/officeart/2005/8/layout/list1"/>
    <dgm:cxn modelId="{0481D70B-E39C-4D29-86EA-91FAB1384805}" type="presParOf" srcId="{81A82BB7-B5BB-4F35-9003-7023AB1FEABC}" destId="{790DE10A-2E16-46D9-8654-D5CBB68C7146}" srcOrd="0" destOrd="0" presId="urn:microsoft.com/office/officeart/2005/8/layout/list1"/>
    <dgm:cxn modelId="{622B64E0-6274-4CEB-BD52-0A4FF854C2B4}" type="presParOf" srcId="{790DE10A-2E16-46D9-8654-D5CBB68C7146}" destId="{AEAEA7E1-E9E7-4512-8534-6F7934A5930D}" srcOrd="0" destOrd="0" presId="urn:microsoft.com/office/officeart/2005/8/layout/list1"/>
    <dgm:cxn modelId="{A73CDB41-13FF-4F08-8292-C47FE082301D}" type="presParOf" srcId="{790DE10A-2E16-46D9-8654-D5CBB68C7146}" destId="{49F2AFCD-B9F7-43EA-A162-0BBD8E76709B}" srcOrd="1" destOrd="0" presId="urn:microsoft.com/office/officeart/2005/8/layout/list1"/>
    <dgm:cxn modelId="{C07D628B-FCE8-45B9-B53B-A7815EF9446A}" type="presParOf" srcId="{81A82BB7-B5BB-4F35-9003-7023AB1FEABC}" destId="{347BE74E-E40F-48AC-A64B-6DCCEC2DFD0C}" srcOrd="1" destOrd="0" presId="urn:microsoft.com/office/officeart/2005/8/layout/list1"/>
    <dgm:cxn modelId="{CD55407C-BE22-4F63-86FF-BDAB043E4A52}" type="presParOf" srcId="{81A82BB7-B5BB-4F35-9003-7023AB1FEABC}" destId="{686CDE32-3CD5-4BEB-8BF3-8E781CE96D2A}" srcOrd="2" destOrd="0" presId="urn:microsoft.com/office/officeart/2005/8/layout/list1"/>
    <dgm:cxn modelId="{69785AB7-656F-4771-AA67-C42D356D851A}" type="presParOf" srcId="{81A82BB7-B5BB-4F35-9003-7023AB1FEABC}" destId="{4AF531BF-0C04-484D-8F3C-BEA22DAFF01C}" srcOrd="3" destOrd="0" presId="urn:microsoft.com/office/officeart/2005/8/layout/list1"/>
    <dgm:cxn modelId="{9EC8F57D-F16B-4F6F-8993-AFF77C8D57B0}" type="presParOf" srcId="{81A82BB7-B5BB-4F35-9003-7023AB1FEABC}" destId="{D04D0F4A-9BD1-4422-9921-13B6389FC39D}" srcOrd="4" destOrd="0" presId="urn:microsoft.com/office/officeart/2005/8/layout/list1"/>
    <dgm:cxn modelId="{6AA7FD8F-F115-4F11-829C-2BB849682FD1}" type="presParOf" srcId="{D04D0F4A-9BD1-4422-9921-13B6389FC39D}" destId="{F41F09D6-BFF4-40EF-AD59-AE2159A0AF84}" srcOrd="0" destOrd="0" presId="urn:microsoft.com/office/officeart/2005/8/layout/list1"/>
    <dgm:cxn modelId="{4F229EC3-D26C-4160-B3B5-012565C99DCD}" type="presParOf" srcId="{D04D0F4A-9BD1-4422-9921-13B6389FC39D}" destId="{8EE45FCD-B592-4D5D-8096-98D82921A2BF}" srcOrd="1" destOrd="0" presId="urn:microsoft.com/office/officeart/2005/8/layout/list1"/>
    <dgm:cxn modelId="{579EF7D2-2504-42CE-BEEE-4504473F323B}" type="presParOf" srcId="{81A82BB7-B5BB-4F35-9003-7023AB1FEABC}" destId="{D4DFAD3E-3C36-4D28-AFAF-41625254C910}" srcOrd="5" destOrd="0" presId="urn:microsoft.com/office/officeart/2005/8/layout/list1"/>
    <dgm:cxn modelId="{16CB5594-9AF2-4FD4-B84D-D30BA0B477BB}" type="presParOf" srcId="{81A82BB7-B5BB-4F35-9003-7023AB1FEABC}" destId="{FC38F595-65F7-441D-979A-E6D93D5985D0}" srcOrd="6" destOrd="0" presId="urn:microsoft.com/office/officeart/2005/8/layout/list1"/>
    <dgm:cxn modelId="{884747AF-EBAB-4A3B-BBD7-A15F31A0360C}" type="presParOf" srcId="{81A82BB7-B5BB-4F35-9003-7023AB1FEABC}" destId="{78E17385-A39D-49C6-A6B3-FBE2A35FEA8B}" srcOrd="7" destOrd="0" presId="urn:microsoft.com/office/officeart/2005/8/layout/list1"/>
    <dgm:cxn modelId="{1C3E431C-9432-4CC4-BC2D-2D4E9D55FF26}" type="presParOf" srcId="{81A82BB7-B5BB-4F35-9003-7023AB1FEABC}" destId="{3C98D441-007A-417D-BC5A-FE25AA8A3E84}" srcOrd="8" destOrd="0" presId="urn:microsoft.com/office/officeart/2005/8/layout/list1"/>
    <dgm:cxn modelId="{07C467ED-B616-4A52-8DDA-B4EB10764E28}" type="presParOf" srcId="{3C98D441-007A-417D-BC5A-FE25AA8A3E84}" destId="{6084232E-6D8D-4502-B864-6897947DB4E3}" srcOrd="0" destOrd="0" presId="urn:microsoft.com/office/officeart/2005/8/layout/list1"/>
    <dgm:cxn modelId="{20BF7E18-575A-4708-81D2-C33E5609F9D3}" type="presParOf" srcId="{3C98D441-007A-417D-BC5A-FE25AA8A3E84}" destId="{9B401940-6854-4B58-8861-4D62A7A0900A}" srcOrd="1" destOrd="0" presId="urn:microsoft.com/office/officeart/2005/8/layout/list1"/>
    <dgm:cxn modelId="{668639CA-AAA2-4A5B-A7D0-63C60ED0101E}" type="presParOf" srcId="{81A82BB7-B5BB-4F35-9003-7023AB1FEABC}" destId="{7FFBF5D3-57A0-4FA2-93C0-4842D607F9AF}" srcOrd="9" destOrd="0" presId="urn:microsoft.com/office/officeart/2005/8/layout/list1"/>
    <dgm:cxn modelId="{031FC901-439B-48C5-8E41-20090F9E6B5F}" type="presParOf" srcId="{81A82BB7-B5BB-4F35-9003-7023AB1FEABC}" destId="{81DBF108-CD4A-4C3D-9C18-D1C6461D89DA}" srcOrd="10" destOrd="0" presId="urn:microsoft.com/office/officeart/2005/8/layout/list1"/>
    <dgm:cxn modelId="{9DE0EA31-804B-4E5D-95FC-981B443D9279}" type="presParOf" srcId="{81A82BB7-B5BB-4F35-9003-7023AB1FEABC}" destId="{269F9D69-FF7C-456C-A5BF-FDFB0B791014}" srcOrd="11" destOrd="0" presId="urn:microsoft.com/office/officeart/2005/8/layout/list1"/>
    <dgm:cxn modelId="{339F5091-9346-4927-A8FA-1D58F09299B7}" type="presParOf" srcId="{81A82BB7-B5BB-4F35-9003-7023AB1FEABC}" destId="{73D6CF1A-53A8-4076-930B-1DE2D021C2EA}" srcOrd="12" destOrd="0" presId="urn:microsoft.com/office/officeart/2005/8/layout/list1"/>
    <dgm:cxn modelId="{04F0F047-9A05-4833-8519-7E30020467CC}" type="presParOf" srcId="{73D6CF1A-53A8-4076-930B-1DE2D021C2EA}" destId="{43EC571F-C3F4-433A-B2F6-3BE7CD602C79}" srcOrd="0" destOrd="0" presId="urn:microsoft.com/office/officeart/2005/8/layout/list1"/>
    <dgm:cxn modelId="{F5056D36-F3F9-4681-917C-12B4AC1897AD}" type="presParOf" srcId="{73D6CF1A-53A8-4076-930B-1DE2D021C2EA}" destId="{27EB3324-A9D1-465C-AA09-B9A85B380F31}" srcOrd="1" destOrd="0" presId="urn:microsoft.com/office/officeart/2005/8/layout/list1"/>
    <dgm:cxn modelId="{9E65C5D0-ED3A-4EC1-BBDB-132CC853030F}" type="presParOf" srcId="{81A82BB7-B5BB-4F35-9003-7023AB1FEABC}" destId="{F1151A3F-AE66-4630-BCAC-1C207568F0B9}" srcOrd="13" destOrd="0" presId="urn:microsoft.com/office/officeart/2005/8/layout/list1"/>
    <dgm:cxn modelId="{029AF835-1F8D-4560-8B5B-51A920939AE4}" type="presParOf" srcId="{81A82BB7-B5BB-4F35-9003-7023AB1FEABC}" destId="{BFCCB9B0-3671-417A-B1A8-459747C77A70}" srcOrd="14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009C00-18F8-44FB-9EB9-4DC73954DB3D}" type="datetimeFigureOut">
              <a:rPr lang="en-US" smtClean="0"/>
              <a:pPr/>
              <a:t>4/22/2011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BF9BAE-9521-433C-93FC-EFE7BE7422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61ACB9-B13B-4CDD-8B77-622CCC62423A}" type="slidenum">
              <a:rPr lang="ar-SA"/>
              <a:pPr/>
              <a:t>60</a:t>
            </a:fld>
            <a:endParaRPr lang="en-US"/>
          </a:p>
        </p:txBody>
      </p:sp>
      <p:sp>
        <p:nvSpPr>
          <p:cNvPr id="38914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56893-FE7F-4768-98A8-220C47C7F6A6}" type="datetimeFigureOut">
              <a:rPr lang="en-US" smtClean="0"/>
              <a:pPr/>
              <a:t>4/22/2011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7465-23A9-4C5D-B830-45E2D11A64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56893-FE7F-4768-98A8-220C47C7F6A6}" type="datetimeFigureOut">
              <a:rPr lang="en-US" smtClean="0"/>
              <a:pPr/>
              <a:t>4/22/2011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7465-23A9-4C5D-B830-45E2D11A64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56893-FE7F-4768-98A8-220C47C7F6A6}" type="datetimeFigureOut">
              <a:rPr lang="en-US" smtClean="0"/>
              <a:pPr/>
              <a:t>4/22/2011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7465-23A9-4C5D-B830-45E2D11A64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56893-FE7F-4768-98A8-220C47C7F6A6}" type="datetimeFigureOut">
              <a:rPr lang="en-US" smtClean="0"/>
              <a:pPr/>
              <a:t>4/22/2011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7465-23A9-4C5D-B830-45E2D11A64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56893-FE7F-4768-98A8-220C47C7F6A6}" type="datetimeFigureOut">
              <a:rPr lang="en-US" smtClean="0"/>
              <a:pPr/>
              <a:t>4/22/2011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7465-23A9-4C5D-B830-45E2D11A64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56893-FE7F-4768-98A8-220C47C7F6A6}" type="datetimeFigureOut">
              <a:rPr lang="en-US" smtClean="0"/>
              <a:pPr/>
              <a:t>4/22/2011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7465-23A9-4C5D-B830-45E2D11A64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56893-FE7F-4768-98A8-220C47C7F6A6}" type="datetimeFigureOut">
              <a:rPr lang="en-US" smtClean="0"/>
              <a:pPr/>
              <a:t>4/22/2011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7465-23A9-4C5D-B830-45E2D11A64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56893-FE7F-4768-98A8-220C47C7F6A6}" type="datetimeFigureOut">
              <a:rPr lang="en-US" smtClean="0"/>
              <a:pPr/>
              <a:t>4/22/2011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7465-23A9-4C5D-B830-45E2D11A64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56893-FE7F-4768-98A8-220C47C7F6A6}" type="datetimeFigureOut">
              <a:rPr lang="en-US" smtClean="0"/>
              <a:pPr/>
              <a:t>4/22/2011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7465-23A9-4C5D-B830-45E2D11A64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56893-FE7F-4768-98A8-220C47C7F6A6}" type="datetimeFigureOut">
              <a:rPr lang="en-US" smtClean="0"/>
              <a:pPr/>
              <a:t>4/22/2011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7465-23A9-4C5D-B830-45E2D11A64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56893-FE7F-4768-98A8-220C47C7F6A6}" type="datetimeFigureOut">
              <a:rPr lang="en-US" smtClean="0"/>
              <a:pPr/>
              <a:t>4/22/2011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07C7465-23A9-4C5D-B830-45E2D11A64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EF56893-FE7F-4768-98A8-220C47C7F6A6}" type="datetimeFigureOut">
              <a:rPr lang="en-US" smtClean="0"/>
              <a:pPr/>
              <a:t>4/22/2011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07C7465-23A9-4C5D-B830-45E2D11A648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Inguinal_ligament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Bowel_obstruction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066800"/>
            <a:ext cx="7851648" cy="1828800"/>
          </a:xfrm>
        </p:spPr>
        <p:txBody>
          <a:bodyPr/>
          <a:lstStyle/>
          <a:p>
            <a:pPr algn="ctr"/>
            <a:r>
              <a:rPr lang="en-US" sz="7200" dirty="0" smtClean="0">
                <a:solidFill>
                  <a:srgbClr val="FF0000"/>
                </a:solidFill>
              </a:rPr>
              <a:t>Hernia 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048000"/>
            <a:ext cx="7854696" cy="3657600"/>
          </a:xfrm>
        </p:spPr>
        <p:txBody>
          <a:bodyPr>
            <a:normAutofit fontScale="92500" lnSpcReduction="10000"/>
          </a:bodyPr>
          <a:lstStyle/>
          <a:p>
            <a:pPr algn="ctr"/>
            <a:endParaRPr lang="en-US" dirty="0" smtClean="0"/>
          </a:p>
          <a:p>
            <a:pPr algn="ctr"/>
            <a:r>
              <a:rPr lang="en-US" sz="2200" dirty="0" smtClean="0"/>
              <a:t>Prepared by:</a:t>
            </a:r>
          </a:p>
          <a:p>
            <a:pPr algn="ctr"/>
            <a:endParaRPr lang="en-US" sz="2200" dirty="0" smtClean="0"/>
          </a:p>
          <a:p>
            <a:pPr algn="ctr"/>
            <a:r>
              <a:rPr lang="en-US" sz="2200" dirty="0" smtClean="0">
                <a:solidFill>
                  <a:srgbClr val="FFFF00"/>
                </a:solidFill>
              </a:rPr>
              <a:t>Abdullah Al </a:t>
            </a:r>
            <a:r>
              <a:rPr lang="en-US" sz="2200" dirty="0" err="1" smtClean="0">
                <a:solidFill>
                  <a:srgbClr val="FFFF00"/>
                </a:solidFill>
              </a:rPr>
              <a:t>Saleh</a:t>
            </a:r>
            <a:r>
              <a:rPr lang="en-US" sz="2200" dirty="0" smtClean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en-US" sz="2200" dirty="0" smtClean="0">
                <a:solidFill>
                  <a:srgbClr val="FFFF00"/>
                </a:solidFill>
              </a:rPr>
              <a:t>Mohammad Al </a:t>
            </a:r>
            <a:r>
              <a:rPr lang="en-US" sz="2200" dirty="0" err="1" smtClean="0">
                <a:solidFill>
                  <a:srgbClr val="FFFF00"/>
                </a:solidFill>
              </a:rPr>
              <a:t>mazroa</a:t>
            </a:r>
            <a:endParaRPr lang="en-US" sz="2200" dirty="0" smtClean="0">
              <a:solidFill>
                <a:srgbClr val="FFFF00"/>
              </a:solidFill>
            </a:endParaRPr>
          </a:p>
          <a:p>
            <a:pPr algn="ctr"/>
            <a:r>
              <a:rPr lang="en-US" sz="2200" dirty="0" smtClean="0">
                <a:solidFill>
                  <a:srgbClr val="FFFF00"/>
                </a:solidFill>
              </a:rPr>
              <a:t>Khalid Al </a:t>
            </a:r>
            <a:r>
              <a:rPr lang="en-US" sz="2200" dirty="0" err="1" smtClean="0">
                <a:solidFill>
                  <a:srgbClr val="FFFF00"/>
                </a:solidFill>
              </a:rPr>
              <a:t>Qahtani</a:t>
            </a:r>
            <a:endParaRPr lang="en-US" sz="2200" dirty="0" smtClean="0">
              <a:solidFill>
                <a:srgbClr val="FFFF00"/>
              </a:solidFill>
            </a:endParaRPr>
          </a:p>
          <a:p>
            <a:pPr algn="ctr"/>
            <a:endParaRPr lang="en-US" sz="2200" dirty="0" smtClean="0"/>
          </a:p>
          <a:p>
            <a:pPr algn="ctr"/>
            <a:r>
              <a:rPr lang="en-US" sz="2200" dirty="0" smtClean="0"/>
              <a:t>Supervised by: </a:t>
            </a:r>
          </a:p>
          <a:p>
            <a:pPr algn="ctr"/>
            <a:endParaRPr lang="en-US" sz="2200" dirty="0" smtClean="0"/>
          </a:p>
          <a:p>
            <a:pPr algn="ctr"/>
            <a:r>
              <a:rPr lang="en-US" sz="2200" dirty="0" smtClean="0">
                <a:solidFill>
                  <a:srgbClr val="FFFF00"/>
                </a:solidFill>
              </a:rPr>
              <a:t>Dr. </a:t>
            </a:r>
            <a:r>
              <a:rPr lang="en-US" sz="2200" dirty="0" err="1" smtClean="0">
                <a:solidFill>
                  <a:srgbClr val="FFFF00"/>
                </a:solidFill>
              </a:rPr>
              <a:t>Fahad</a:t>
            </a:r>
            <a:r>
              <a:rPr lang="en-US" sz="2200" dirty="0" smtClean="0">
                <a:solidFill>
                  <a:srgbClr val="FFFF00"/>
                </a:solidFill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</a:rPr>
              <a:t>Bamehriz</a:t>
            </a:r>
            <a:endParaRPr lang="en-US" sz="2200" dirty="0" smtClean="0">
              <a:solidFill>
                <a:srgbClr val="FFFF00"/>
              </a:solidFill>
            </a:endParaRPr>
          </a:p>
          <a:p>
            <a:pPr algn="ctr"/>
            <a:endParaRPr lang="en-U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ttp://netteranatomy.com/common/showimage.cfm?bFlag=0&amp;type=f&amp;imgFile=387-X338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Cont…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Inguinal canal: 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smtClean="0">
                <a:solidFill>
                  <a:srgbClr val="00B0F0"/>
                </a:solidFill>
              </a:rPr>
              <a:t>4cm long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     From the deep ring to superficial ring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     Above the inguinal ligament</a:t>
            </a:r>
          </a:p>
          <a:p>
            <a:pPr>
              <a:buNone/>
            </a:pPr>
            <a:r>
              <a:rPr lang="en-US" dirty="0" smtClean="0"/>
              <a:t>    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Walls: </a:t>
            </a:r>
          </a:p>
          <a:p>
            <a:pPr>
              <a:buNone/>
            </a:pPr>
            <a:r>
              <a:rPr lang="en-US" dirty="0" smtClean="0"/>
              <a:t>      </a:t>
            </a:r>
            <a:r>
              <a:rPr lang="en-US" dirty="0" smtClean="0">
                <a:solidFill>
                  <a:srgbClr val="FF0000"/>
                </a:solidFill>
              </a:rPr>
              <a:t>Anterior</a:t>
            </a:r>
            <a:r>
              <a:rPr lang="en-US" dirty="0" smtClean="0">
                <a:solidFill>
                  <a:srgbClr val="00B0F0"/>
                </a:solidFill>
              </a:rPr>
              <a:t>: </a:t>
            </a:r>
            <a:r>
              <a:rPr lang="en-US" dirty="0" err="1" smtClean="0">
                <a:solidFill>
                  <a:srgbClr val="00B0F0"/>
                </a:solidFill>
              </a:rPr>
              <a:t>aponeurosis</a:t>
            </a:r>
            <a:r>
              <a:rPr lang="en-US" dirty="0" smtClean="0">
                <a:solidFill>
                  <a:srgbClr val="00B0F0"/>
                </a:solidFill>
              </a:rPr>
              <a:t> of external oblique 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      </a:t>
            </a:r>
            <a:r>
              <a:rPr lang="en-US" dirty="0" smtClean="0">
                <a:solidFill>
                  <a:srgbClr val="FF0000"/>
                </a:solidFill>
              </a:rPr>
              <a:t>Posterior wall</a:t>
            </a:r>
            <a:r>
              <a:rPr lang="en-US" dirty="0" smtClean="0">
                <a:solidFill>
                  <a:srgbClr val="00B0F0"/>
                </a:solidFill>
              </a:rPr>
              <a:t>: fascia </a:t>
            </a:r>
            <a:r>
              <a:rPr lang="en-US" dirty="0" err="1" smtClean="0">
                <a:solidFill>
                  <a:srgbClr val="00B0F0"/>
                </a:solidFill>
              </a:rPr>
              <a:t>transversalis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</a:p>
          <a:p>
            <a:pPr>
              <a:buNone/>
            </a:pPr>
            <a:endParaRPr lang="en-US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     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Inferior wall (floor): </a:t>
            </a:r>
            <a:r>
              <a:rPr lang="en-US" dirty="0" smtClean="0">
                <a:solidFill>
                  <a:srgbClr val="00B0F0"/>
                </a:solidFill>
              </a:rPr>
              <a:t>inguinal ligament 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Superior wall ( roof) : </a:t>
            </a:r>
            <a:r>
              <a:rPr lang="en-US" dirty="0" smtClean="0">
                <a:solidFill>
                  <a:srgbClr val="00B0F0"/>
                </a:solidFill>
              </a:rPr>
              <a:t>lower fibers of internal oblique and </a:t>
            </a:r>
            <a:r>
              <a:rPr lang="en-US" dirty="0" err="1" smtClean="0">
                <a:solidFill>
                  <a:srgbClr val="00B0F0"/>
                </a:solidFill>
              </a:rPr>
              <a:t>transversus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abdominis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Content: </a:t>
            </a:r>
          </a:p>
          <a:p>
            <a:pPr>
              <a:buNone/>
            </a:pPr>
            <a:r>
              <a:rPr lang="en-US" dirty="0" smtClean="0"/>
              <a:t>       </a:t>
            </a:r>
            <a:r>
              <a:rPr lang="en-US" dirty="0" smtClean="0">
                <a:solidFill>
                  <a:srgbClr val="00B0F0"/>
                </a:solidFill>
              </a:rPr>
              <a:t>Spermatic cord in male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       Round ligament in the uterus in females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Cont…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Inguinal Triangle ( </a:t>
            </a:r>
            <a:r>
              <a:rPr lang="en-US" b="1" dirty="0" err="1" smtClean="0">
                <a:solidFill>
                  <a:srgbClr val="FFFF00"/>
                </a:solidFill>
              </a:rPr>
              <a:t>Hesselbach's</a:t>
            </a:r>
            <a:r>
              <a:rPr lang="en-US" b="1" dirty="0" smtClean="0">
                <a:solidFill>
                  <a:srgbClr val="FFFF00"/>
                </a:solidFill>
              </a:rPr>
              <a:t> triangle) </a:t>
            </a:r>
          </a:p>
          <a:p>
            <a:pPr>
              <a:buNone/>
            </a:pPr>
            <a:endParaRPr lang="en-US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dirty="0" smtClean="0"/>
              <a:t>It is defined by the following structures:</a:t>
            </a:r>
          </a:p>
          <a:p>
            <a:endParaRPr lang="en-US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   </a:t>
            </a:r>
            <a:r>
              <a:rPr lang="en-US" b="1" dirty="0" smtClean="0">
                <a:solidFill>
                  <a:srgbClr val="00B0F0"/>
                </a:solidFill>
              </a:rPr>
              <a:t>Lateral margin of the rectus sheath </a:t>
            </a:r>
            <a:r>
              <a:rPr lang="en-US" b="1" dirty="0" smtClean="0">
                <a:solidFill>
                  <a:srgbClr val="FF0000"/>
                </a:solidFill>
              </a:rPr>
              <a:t>(medially)</a:t>
            </a:r>
          </a:p>
          <a:p>
            <a:pPr>
              <a:buNone/>
            </a:pPr>
            <a:r>
              <a:rPr lang="en-US" b="1" dirty="0" smtClean="0">
                <a:solidFill>
                  <a:srgbClr val="00B0F0"/>
                </a:solidFill>
              </a:rPr>
              <a:t>   Inferior </a:t>
            </a:r>
            <a:r>
              <a:rPr lang="en-US" b="1" dirty="0" err="1" smtClean="0">
                <a:solidFill>
                  <a:srgbClr val="00B0F0"/>
                </a:solidFill>
              </a:rPr>
              <a:t>epigastric</a:t>
            </a:r>
            <a:r>
              <a:rPr lang="en-US" b="1" dirty="0" smtClean="0">
                <a:solidFill>
                  <a:srgbClr val="00B0F0"/>
                </a:solidFill>
              </a:rPr>
              <a:t> vessels </a:t>
            </a:r>
            <a:r>
              <a:rPr lang="en-US" b="1" dirty="0" smtClean="0">
                <a:solidFill>
                  <a:srgbClr val="FF0000"/>
                </a:solidFill>
              </a:rPr>
              <a:t>(laterally) </a:t>
            </a:r>
          </a:p>
          <a:p>
            <a:pPr>
              <a:buNone/>
            </a:pPr>
            <a:r>
              <a:rPr lang="en-US" b="1" dirty="0" smtClean="0">
                <a:solidFill>
                  <a:srgbClr val="00B0F0"/>
                </a:solidFill>
              </a:rPr>
              <a:t>   Inguinal ligament </a:t>
            </a:r>
            <a:r>
              <a:rPr lang="en-US" b="1" dirty="0" smtClean="0">
                <a:solidFill>
                  <a:srgbClr val="FF0000"/>
                </a:solidFill>
              </a:rPr>
              <a:t>(inferiorly)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Objectives 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 of hernia</a:t>
            </a:r>
          </a:p>
          <a:p>
            <a:endParaRPr lang="en-US" dirty="0" smtClean="0"/>
          </a:p>
          <a:p>
            <a:r>
              <a:rPr lang="en-US" dirty="0" smtClean="0"/>
              <a:t>Surgical anatomy </a:t>
            </a:r>
          </a:p>
          <a:p>
            <a:endParaRPr lang="en-US" dirty="0" smtClean="0"/>
          </a:p>
          <a:p>
            <a:r>
              <a:rPr lang="en-US" dirty="0" smtClean="0"/>
              <a:t>Common types and presentation</a:t>
            </a:r>
          </a:p>
          <a:p>
            <a:endParaRPr lang="en-US" dirty="0" smtClean="0"/>
          </a:p>
          <a:p>
            <a:r>
              <a:rPr lang="en-US" dirty="0" smtClean="0"/>
              <a:t>Complications of hernia</a:t>
            </a:r>
          </a:p>
          <a:p>
            <a:endParaRPr lang="en-US" dirty="0" smtClean="0"/>
          </a:p>
          <a:p>
            <a:r>
              <a:rPr lang="en-US" dirty="0" smtClean="0"/>
              <a:t>Surgical treatment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Objectives 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 </a:t>
            </a:r>
            <a:r>
              <a:rPr lang="en-US" dirty="0" smtClean="0"/>
              <a:t>of hernia</a:t>
            </a:r>
          </a:p>
          <a:p>
            <a:endParaRPr lang="en-US" dirty="0" smtClean="0"/>
          </a:p>
          <a:p>
            <a:r>
              <a:rPr lang="en-US" dirty="0" smtClean="0"/>
              <a:t>Surgical anatomy 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FF00"/>
                </a:solidFill>
              </a:rPr>
              <a:t>Common types and presentation</a:t>
            </a:r>
          </a:p>
          <a:p>
            <a:endParaRPr lang="en-US" dirty="0" smtClean="0"/>
          </a:p>
          <a:p>
            <a:r>
              <a:rPr lang="en-US" dirty="0" smtClean="0"/>
              <a:t>Complications of hernia</a:t>
            </a:r>
          </a:p>
          <a:p>
            <a:endParaRPr lang="en-US" dirty="0" smtClean="0"/>
          </a:p>
          <a:p>
            <a:r>
              <a:rPr lang="en-US" dirty="0" smtClean="0"/>
              <a:t>Surgical treatment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Types: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There are many types of hernias like: 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  Inguinal Hernia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  Femoral Hernia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  </a:t>
            </a:r>
            <a:r>
              <a:rPr lang="en-US" dirty="0" err="1" smtClean="0">
                <a:solidFill>
                  <a:srgbClr val="FFFF00"/>
                </a:solidFill>
              </a:rPr>
              <a:t>Obturator</a:t>
            </a:r>
            <a:r>
              <a:rPr lang="en-US" dirty="0" smtClean="0">
                <a:solidFill>
                  <a:srgbClr val="FFFF00"/>
                </a:solidFill>
              </a:rPr>
              <a:t> Hernia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  Umbilical Hernia 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  </a:t>
            </a:r>
            <a:r>
              <a:rPr lang="en-US" dirty="0" err="1" smtClean="0">
                <a:solidFill>
                  <a:srgbClr val="FFFF00"/>
                </a:solidFill>
              </a:rPr>
              <a:t>Incisional</a:t>
            </a:r>
            <a:r>
              <a:rPr lang="en-US" dirty="0" smtClean="0">
                <a:solidFill>
                  <a:srgbClr val="FFFF00"/>
                </a:solidFill>
              </a:rPr>
              <a:t> Hernia 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  </a:t>
            </a:r>
            <a:r>
              <a:rPr lang="en-US" dirty="0" err="1" smtClean="0">
                <a:solidFill>
                  <a:srgbClr val="FFFF00"/>
                </a:solidFill>
              </a:rPr>
              <a:t>Spigelian</a:t>
            </a:r>
            <a:r>
              <a:rPr lang="en-US" dirty="0" smtClean="0">
                <a:solidFill>
                  <a:srgbClr val="FFFF00"/>
                </a:solidFill>
              </a:rPr>
              <a:t> Hernia 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  </a:t>
            </a:r>
            <a:r>
              <a:rPr lang="en-US" dirty="0" err="1" smtClean="0">
                <a:solidFill>
                  <a:srgbClr val="FFFF00"/>
                </a:solidFill>
              </a:rPr>
              <a:t>Epigastric</a:t>
            </a:r>
            <a:r>
              <a:rPr lang="en-US" dirty="0" smtClean="0">
                <a:solidFill>
                  <a:srgbClr val="FFFF00"/>
                </a:solidFill>
              </a:rPr>
              <a:t> Hernia 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  Lumbar Hernia 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  Others…..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Inguinal Hernia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1) Indirect Inguinal Hernia: 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    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Most common </a:t>
            </a:r>
            <a:r>
              <a:rPr lang="en-US" dirty="0" smtClean="0">
                <a:solidFill>
                  <a:srgbClr val="00B0F0"/>
                </a:solidFill>
              </a:rPr>
              <a:t>hernia in both sexes.</a:t>
            </a:r>
          </a:p>
          <a:p>
            <a:pPr>
              <a:buNone/>
            </a:pPr>
            <a:endParaRPr lang="en-US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Congenital</a:t>
            </a:r>
            <a:r>
              <a:rPr lang="en-US" dirty="0" smtClean="0">
                <a:solidFill>
                  <a:srgbClr val="00B0F0"/>
                </a:solidFill>
              </a:rPr>
              <a:t> in origin   </a:t>
            </a:r>
          </a:p>
          <a:p>
            <a:pPr marL="514350" indent="-514350">
              <a:buNone/>
            </a:pPr>
            <a:endParaRPr lang="en-US" dirty="0" smtClean="0">
              <a:solidFill>
                <a:srgbClr val="00B0F0"/>
              </a:solidFill>
            </a:endParaRPr>
          </a:p>
          <a:p>
            <a:pPr marL="514350" indent="-514350">
              <a:buNone/>
            </a:pPr>
            <a:r>
              <a:rPr lang="en-US" dirty="0" smtClean="0">
                <a:solidFill>
                  <a:srgbClr val="00B0F0"/>
                </a:solidFill>
              </a:rPr>
              <a:t>It occurs when bowels, </a:t>
            </a:r>
            <a:r>
              <a:rPr lang="en-US" dirty="0" err="1" smtClean="0">
                <a:solidFill>
                  <a:srgbClr val="00B0F0"/>
                </a:solidFill>
              </a:rPr>
              <a:t>omentum</a:t>
            </a:r>
            <a:r>
              <a:rPr lang="en-US" dirty="0" smtClean="0">
                <a:solidFill>
                  <a:srgbClr val="00B0F0"/>
                </a:solidFill>
              </a:rPr>
              <a:t> or any other intra abdominal organ protrudes through the deep ring  within a patent </a:t>
            </a:r>
            <a:r>
              <a:rPr lang="en-US" dirty="0" err="1" smtClean="0">
                <a:solidFill>
                  <a:srgbClr val="FF0000"/>
                </a:solidFill>
              </a:rPr>
              <a:t>processus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vaginalis</a:t>
            </a:r>
            <a:r>
              <a:rPr lang="en-US" dirty="0" smtClean="0">
                <a:solidFill>
                  <a:srgbClr val="00B0F0"/>
                </a:solidFill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ttp://netteranatomy.com/common/showimage.cfm?bFlag=0&amp;type=f&amp;imgFile=261-X338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ttp://laparoscopy.blogs.com/laparoscopy_today/images/2-2/BiskinFIG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295400"/>
            <a:ext cx="6172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Cont….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History:</a:t>
            </a: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00B0F0"/>
                </a:solidFill>
              </a:rPr>
              <a:t>Patient may present with a </a:t>
            </a:r>
            <a:r>
              <a:rPr lang="en-US" dirty="0" smtClean="0">
                <a:solidFill>
                  <a:srgbClr val="FF0000"/>
                </a:solidFill>
              </a:rPr>
              <a:t>swelling</a:t>
            </a:r>
            <a:r>
              <a:rPr lang="en-US" dirty="0" smtClean="0">
                <a:solidFill>
                  <a:srgbClr val="00B0F0"/>
                </a:solidFill>
              </a:rPr>
              <a:t>, </a:t>
            </a:r>
            <a:r>
              <a:rPr lang="en-US" dirty="0" smtClean="0">
                <a:solidFill>
                  <a:srgbClr val="FF0000"/>
                </a:solidFill>
              </a:rPr>
              <a:t>pain</a:t>
            </a:r>
            <a:r>
              <a:rPr lang="en-US" dirty="0" smtClean="0">
                <a:solidFill>
                  <a:srgbClr val="00B0F0"/>
                </a:solidFill>
              </a:rPr>
              <a:t> ,or symptoms of </a:t>
            </a:r>
            <a:r>
              <a:rPr lang="en-US" dirty="0" smtClean="0">
                <a:solidFill>
                  <a:srgbClr val="FF0000"/>
                </a:solidFill>
              </a:rPr>
              <a:t>complication</a:t>
            </a:r>
            <a:r>
              <a:rPr lang="en-US" dirty="0" smtClean="0">
                <a:solidFill>
                  <a:srgbClr val="00B0F0"/>
                </a:solidFill>
              </a:rPr>
              <a:t>. </a:t>
            </a:r>
          </a:p>
          <a:p>
            <a:pPr>
              <a:buNone/>
            </a:pPr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smtClean="0">
                <a:solidFill>
                  <a:srgbClr val="00B0F0"/>
                </a:solidFill>
              </a:rPr>
              <a:t>Take history of the </a:t>
            </a:r>
            <a:r>
              <a:rPr lang="en-US" dirty="0" smtClean="0">
                <a:solidFill>
                  <a:srgbClr val="FF0000"/>
                </a:solidFill>
              </a:rPr>
              <a:t>swelling</a:t>
            </a:r>
            <a:r>
              <a:rPr lang="en-US" dirty="0" smtClean="0">
                <a:solidFill>
                  <a:srgbClr val="00B0F0"/>
                </a:solidFill>
              </a:rPr>
              <a:t> (when was it noticed, how did the patient notice it?, disappearance,……)</a:t>
            </a:r>
          </a:p>
          <a:p>
            <a:pPr>
              <a:buNone/>
            </a:pPr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smtClean="0">
                <a:solidFill>
                  <a:srgbClr val="00B0F0"/>
                </a:solidFill>
              </a:rPr>
              <a:t>If there is </a:t>
            </a:r>
            <a:r>
              <a:rPr lang="en-US" dirty="0" smtClean="0">
                <a:solidFill>
                  <a:srgbClr val="FF0000"/>
                </a:solidFill>
              </a:rPr>
              <a:t>pain</a:t>
            </a:r>
            <a:r>
              <a:rPr lang="en-US" dirty="0" smtClean="0">
                <a:solidFill>
                  <a:srgbClr val="00B0F0"/>
                </a:solidFill>
              </a:rPr>
              <a:t> take history of the pain , and review GI symptoms.</a:t>
            </a:r>
          </a:p>
          <a:p>
            <a:pPr>
              <a:buNone/>
            </a:pPr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Risk factors </a:t>
            </a:r>
            <a:r>
              <a:rPr lang="en-US" dirty="0" smtClean="0">
                <a:solidFill>
                  <a:srgbClr val="00B0F0"/>
                </a:solidFill>
              </a:rPr>
              <a:t>(lifting heavy object, chronic cough, constipation, previous surgery, trauma, family history…)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Objectives 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 of hernia</a:t>
            </a:r>
          </a:p>
          <a:p>
            <a:endParaRPr lang="en-US" dirty="0" smtClean="0"/>
          </a:p>
          <a:p>
            <a:r>
              <a:rPr lang="en-US" dirty="0" smtClean="0"/>
              <a:t>Surgical anatomy </a:t>
            </a:r>
          </a:p>
          <a:p>
            <a:endParaRPr lang="en-US" dirty="0" smtClean="0"/>
          </a:p>
          <a:p>
            <a:r>
              <a:rPr lang="en-US" dirty="0" smtClean="0"/>
              <a:t>Common types and presentation</a:t>
            </a:r>
          </a:p>
          <a:p>
            <a:endParaRPr lang="en-US" dirty="0" smtClean="0"/>
          </a:p>
          <a:p>
            <a:r>
              <a:rPr lang="en-US" dirty="0" smtClean="0"/>
              <a:t>Complications of hernia</a:t>
            </a:r>
          </a:p>
          <a:p>
            <a:endParaRPr lang="en-US" dirty="0" smtClean="0"/>
          </a:p>
          <a:p>
            <a:r>
              <a:rPr lang="en-US" dirty="0" smtClean="0"/>
              <a:t>Surgical treatment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Cont</a:t>
            </a:r>
            <a:r>
              <a:rPr lang="en-US" dirty="0" smtClean="0"/>
              <a:t>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Examination: 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   </a:t>
            </a:r>
            <a:r>
              <a:rPr lang="en-US" dirty="0" smtClean="0">
                <a:solidFill>
                  <a:srgbClr val="00B0F0"/>
                </a:solidFill>
              </a:rPr>
              <a:t>Standing position.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    </a:t>
            </a:r>
            <a:r>
              <a:rPr lang="en-US" dirty="0" smtClean="0">
                <a:solidFill>
                  <a:srgbClr val="FF0000"/>
                </a:solidFill>
              </a:rPr>
              <a:t>Inspection:</a:t>
            </a:r>
            <a:r>
              <a:rPr lang="en-US" dirty="0" smtClean="0">
                <a:solidFill>
                  <a:srgbClr val="00B0F0"/>
                </a:solidFill>
              </a:rPr>
              <a:t> Site, Shape, </a:t>
            </a:r>
            <a:r>
              <a:rPr lang="en-US" dirty="0" err="1" smtClean="0">
                <a:solidFill>
                  <a:srgbClr val="00B0F0"/>
                </a:solidFill>
              </a:rPr>
              <a:t>uni</a:t>
            </a:r>
            <a:r>
              <a:rPr lang="en-US" dirty="0" smtClean="0">
                <a:solidFill>
                  <a:srgbClr val="00B0F0"/>
                </a:solidFill>
              </a:rPr>
              <a:t> or bilateral. 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                        Measure the size 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                        inspect the skin overlying it.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                        inspect for peristalsis.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                        make the patient cough and inspect for increase in size 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                                        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Palpation: </a:t>
            </a:r>
          </a:p>
          <a:p>
            <a:pPr>
              <a:buNone/>
            </a:pPr>
            <a:r>
              <a:rPr lang="en-US" dirty="0" smtClean="0"/>
              <a:t>                     </a:t>
            </a:r>
            <a:r>
              <a:rPr lang="en-US" dirty="0" smtClean="0">
                <a:solidFill>
                  <a:srgbClr val="00B0F0"/>
                </a:solidFill>
              </a:rPr>
              <a:t>Change in temperature.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                      Tenderness.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                      Can you get above the swelling?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                      Palpate the pubic </a:t>
            </a:r>
            <a:r>
              <a:rPr lang="en-US" dirty="0" err="1" smtClean="0">
                <a:solidFill>
                  <a:srgbClr val="00B0F0"/>
                </a:solidFill>
              </a:rPr>
              <a:t>tubercule</a:t>
            </a:r>
            <a:r>
              <a:rPr lang="en-US" dirty="0" smtClean="0">
                <a:solidFill>
                  <a:srgbClr val="00B0F0"/>
                </a:solidFill>
              </a:rPr>
              <a:t> and locate the site of the swelling.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                      Palpate the testis. 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                       What is the consistency? 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                       Ask the patient to cough and feel for enlargement.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                       Is it reducible? 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                       Deep ring occlusion test.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Percussion</a:t>
            </a:r>
            <a:r>
              <a:rPr lang="en-US" dirty="0" smtClean="0"/>
              <a:t>: </a:t>
            </a:r>
          </a:p>
          <a:p>
            <a:pPr>
              <a:buNone/>
            </a:pPr>
            <a:r>
              <a:rPr lang="en-US" dirty="0" smtClean="0"/>
              <a:t>     </a:t>
            </a:r>
            <a:r>
              <a:rPr lang="en-US" dirty="0" smtClean="0">
                <a:solidFill>
                  <a:srgbClr val="00B0F0"/>
                </a:solidFill>
              </a:rPr>
              <a:t>Resonant (indicate bowel) </a:t>
            </a:r>
          </a:p>
          <a:p>
            <a:pPr>
              <a:buNone/>
            </a:pPr>
            <a:r>
              <a:rPr lang="en-US" dirty="0" smtClean="0"/>
              <a:t>   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Auscultation :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smtClean="0">
                <a:solidFill>
                  <a:srgbClr val="00B0F0"/>
                </a:solidFill>
              </a:rPr>
              <a:t>Bowel sounds?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General examination for causes…( Respiratory, GI,…)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Don’t forget to examine the other site! 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Inguinal Hernia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2) Direct inguinal hernia:</a:t>
            </a:r>
          </a:p>
          <a:p>
            <a:pPr>
              <a:buNone/>
            </a:pPr>
            <a:r>
              <a:rPr lang="en-US" dirty="0" smtClean="0"/>
              <a:t>      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       In the (</a:t>
            </a:r>
            <a:r>
              <a:rPr lang="en-US" b="1" dirty="0" err="1" smtClean="0">
                <a:solidFill>
                  <a:srgbClr val="00B0F0"/>
                </a:solidFill>
              </a:rPr>
              <a:t>Hesselbach's</a:t>
            </a:r>
            <a:r>
              <a:rPr lang="en-US" b="1" dirty="0" smtClean="0">
                <a:solidFill>
                  <a:srgbClr val="00B0F0"/>
                </a:solidFill>
              </a:rPr>
              <a:t> triangle) </a:t>
            </a:r>
          </a:p>
          <a:p>
            <a:pPr>
              <a:buNone/>
            </a:pPr>
            <a:r>
              <a:rPr lang="en-US" b="1" dirty="0" smtClean="0">
                <a:solidFill>
                  <a:srgbClr val="00B0F0"/>
                </a:solidFill>
              </a:rPr>
              <a:t>       </a:t>
            </a:r>
          </a:p>
          <a:p>
            <a:pPr>
              <a:buNone/>
            </a:pPr>
            <a:r>
              <a:rPr lang="en-US" b="1" dirty="0" smtClean="0">
                <a:solidFill>
                  <a:srgbClr val="00B0F0"/>
                </a:solidFill>
              </a:rPr>
              <a:t>        Doesn’t extend through the scrotum </a:t>
            </a:r>
          </a:p>
          <a:p>
            <a:pPr>
              <a:buNone/>
            </a:pPr>
            <a:r>
              <a:rPr lang="en-US" b="1" dirty="0" smtClean="0">
                <a:solidFill>
                  <a:srgbClr val="00B0F0"/>
                </a:solidFill>
              </a:rPr>
              <a:t>       </a:t>
            </a:r>
          </a:p>
          <a:p>
            <a:pPr>
              <a:buNone/>
            </a:pPr>
            <a:r>
              <a:rPr lang="en-US" b="1" dirty="0" smtClean="0">
                <a:solidFill>
                  <a:srgbClr val="00B0F0"/>
                </a:solidFill>
              </a:rPr>
              <a:t>        Acquired lesion ( more common in older men)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nguinal hernia.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76200"/>
            <a:ext cx="9144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Cont…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Differential Diagnosis of inguinal hernia: </a:t>
            </a:r>
          </a:p>
          <a:p>
            <a:pPr>
              <a:buNone/>
            </a:pPr>
            <a:r>
              <a:rPr lang="en-US" dirty="0" smtClean="0"/>
              <a:t>     </a:t>
            </a:r>
          </a:p>
          <a:p>
            <a:pPr>
              <a:buNone/>
            </a:pPr>
            <a:r>
              <a:rPr lang="en-US" dirty="0" smtClean="0"/>
              <a:t>     </a:t>
            </a:r>
            <a:r>
              <a:rPr lang="en-US" dirty="0" smtClean="0">
                <a:solidFill>
                  <a:srgbClr val="00B0F0"/>
                </a:solidFill>
              </a:rPr>
              <a:t>Femoral hernia.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     </a:t>
            </a:r>
            <a:r>
              <a:rPr lang="en-US" dirty="0" err="1" smtClean="0">
                <a:solidFill>
                  <a:srgbClr val="00B0F0"/>
                </a:solidFill>
              </a:rPr>
              <a:t>Hydrocele</a:t>
            </a:r>
            <a:r>
              <a:rPr lang="en-US" dirty="0" smtClean="0">
                <a:solidFill>
                  <a:srgbClr val="00B0F0"/>
                </a:solidFill>
              </a:rPr>
              <a:t> of the cord.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     Un-descended testis.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     </a:t>
            </a:r>
            <a:r>
              <a:rPr lang="en-US" dirty="0" err="1" smtClean="0">
                <a:solidFill>
                  <a:srgbClr val="00B0F0"/>
                </a:solidFill>
              </a:rPr>
              <a:t>Lipoma</a:t>
            </a:r>
            <a:r>
              <a:rPr lang="en-US" dirty="0" smtClean="0">
                <a:solidFill>
                  <a:srgbClr val="00B0F0"/>
                </a:solidFill>
              </a:rPr>
              <a:t> of the cord.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Incisional</a:t>
            </a:r>
            <a:r>
              <a:rPr lang="en-US" dirty="0" smtClean="0">
                <a:solidFill>
                  <a:srgbClr val="FF0000"/>
                </a:solidFill>
              </a:rPr>
              <a:t> Hernia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00B0F0"/>
                </a:solidFill>
              </a:rPr>
              <a:t>Can develop through any incision.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Deep wound infection </a:t>
            </a:r>
            <a:r>
              <a:rPr lang="en-US" dirty="0" smtClean="0">
                <a:solidFill>
                  <a:srgbClr val="00B0F0"/>
                </a:solidFill>
              </a:rPr>
              <a:t>is the most common cause of this hernia.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Obesity</a:t>
            </a:r>
            <a:r>
              <a:rPr lang="en-US" dirty="0" smtClean="0">
                <a:solidFill>
                  <a:srgbClr val="00B0F0"/>
                </a:solidFill>
              </a:rPr>
              <a:t> and number of prior operations may play a role. 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What is the difference between </a:t>
            </a:r>
            <a:r>
              <a:rPr lang="en-US" dirty="0" err="1" smtClean="0">
                <a:solidFill>
                  <a:srgbClr val="FF0000"/>
                </a:solidFill>
              </a:rPr>
              <a:t>incisional</a:t>
            </a:r>
            <a:r>
              <a:rPr lang="en-US" dirty="0" smtClean="0">
                <a:solidFill>
                  <a:srgbClr val="00B0F0"/>
                </a:solidFill>
              </a:rPr>
              <a:t> hernia and </a:t>
            </a:r>
            <a:r>
              <a:rPr lang="en-US" dirty="0" smtClean="0">
                <a:solidFill>
                  <a:srgbClr val="FF0000"/>
                </a:solidFill>
              </a:rPr>
              <a:t>recurrent</a:t>
            </a:r>
            <a:r>
              <a:rPr lang="en-US" dirty="0" smtClean="0">
                <a:solidFill>
                  <a:srgbClr val="00B0F0"/>
                </a:solidFill>
              </a:rPr>
              <a:t> hernia?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ttp://www.altibbi.com/images/med/incisional-hernia_def_13770_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762000"/>
            <a:ext cx="8458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Epigastric</a:t>
            </a:r>
            <a:r>
              <a:rPr lang="en-US" dirty="0" smtClean="0">
                <a:solidFill>
                  <a:srgbClr val="FF0000"/>
                </a:solidFill>
              </a:rPr>
              <a:t> Hernia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Congenital</a:t>
            </a:r>
            <a:r>
              <a:rPr lang="en-US" dirty="0" smtClean="0">
                <a:solidFill>
                  <a:srgbClr val="00B0F0"/>
                </a:solidFill>
              </a:rPr>
              <a:t> or </a:t>
            </a:r>
            <a:r>
              <a:rPr lang="en-US" dirty="0" smtClean="0">
                <a:solidFill>
                  <a:srgbClr val="FF0000"/>
                </a:solidFill>
              </a:rPr>
              <a:t>acquired</a:t>
            </a:r>
            <a:r>
              <a:rPr lang="en-US" dirty="0" smtClean="0">
                <a:solidFill>
                  <a:srgbClr val="00B0F0"/>
                </a:solidFill>
              </a:rPr>
              <a:t> weakness of the midline </a:t>
            </a:r>
            <a:r>
              <a:rPr lang="en-US" dirty="0" err="1" smtClean="0">
                <a:solidFill>
                  <a:srgbClr val="00B0F0"/>
                </a:solidFill>
              </a:rPr>
              <a:t>linea</a:t>
            </a:r>
            <a:r>
              <a:rPr lang="en-US" dirty="0" smtClean="0">
                <a:solidFill>
                  <a:srgbClr val="00B0F0"/>
                </a:solidFill>
              </a:rPr>
              <a:t> alba </a:t>
            </a:r>
          </a:p>
          <a:p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smtClean="0">
                <a:solidFill>
                  <a:srgbClr val="00B0F0"/>
                </a:solidFill>
              </a:rPr>
              <a:t>It is more common in </a:t>
            </a:r>
            <a:r>
              <a:rPr lang="en-US" dirty="0" smtClean="0">
                <a:solidFill>
                  <a:srgbClr val="FF0000"/>
                </a:solidFill>
              </a:rPr>
              <a:t>men.</a:t>
            </a:r>
          </a:p>
          <a:p>
            <a:endParaRPr lang="en-US" dirty="0" smtClean="0">
              <a:solidFill>
                <a:srgbClr val="00B0F0"/>
              </a:solidFill>
            </a:endParaRPr>
          </a:p>
          <a:p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smtClean="0">
                <a:solidFill>
                  <a:srgbClr val="00B0F0"/>
                </a:solidFill>
              </a:rPr>
              <a:t>20 % are </a:t>
            </a:r>
            <a:r>
              <a:rPr lang="en-US" dirty="0" smtClean="0">
                <a:solidFill>
                  <a:srgbClr val="FF0000"/>
                </a:solidFill>
              </a:rPr>
              <a:t>multiple.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9" descr="www_deserthillsplasticsurgery_com---images---surgery---body---abdominoplasty_2_befor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676400" y="304800"/>
            <a:ext cx="4572000" cy="6137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Objectives 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Definition of hernia</a:t>
            </a:r>
          </a:p>
          <a:p>
            <a:endParaRPr lang="en-US" dirty="0" smtClean="0"/>
          </a:p>
          <a:p>
            <a:r>
              <a:rPr lang="en-US" dirty="0" smtClean="0"/>
              <a:t>Surgical anatomy </a:t>
            </a:r>
          </a:p>
          <a:p>
            <a:endParaRPr lang="en-US" dirty="0" smtClean="0"/>
          </a:p>
          <a:p>
            <a:r>
              <a:rPr lang="en-US" dirty="0" smtClean="0"/>
              <a:t>Common types and presentation</a:t>
            </a:r>
          </a:p>
          <a:p>
            <a:endParaRPr lang="en-US" dirty="0" smtClean="0"/>
          </a:p>
          <a:p>
            <a:r>
              <a:rPr lang="en-US" dirty="0" smtClean="0"/>
              <a:t>Complications of hernia</a:t>
            </a:r>
          </a:p>
          <a:p>
            <a:endParaRPr lang="en-US" dirty="0" smtClean="0"/>
          </a:p>
          <a:p>
            <a:r>
              <a:rPr lang="en-US" dirty="0" smtClean="0"/>
              <a:t>Surgical treatment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rtl="0">
              <a:spcBef>
                <a:spcPct val="0"/>
              </a:spcBef>
            </a:pPr>
            <a:r>
              <a:rPr lang="en-US" sz="3600" b="1" dirty="0" err="1" smtClean="0">
                <a:solidFill>
                  <a:srgbClr val="FF0000"/>
                </a:solidFill>
                <a:latin typeface="+mj-lt"/>
              </a:rPr>
              <a:t>Spigelian</a:t>
            </a:r>
            <a:r>
              <a:rPr lang="en-US" sz="3600" b="1" dirty="0" smtClean="0">
                <a:solidFill>
                  <a:srgbClr val="FF0000"/>
                </a:solidFill>
                <a:latin typeface="+mj-lt"/>
              </a:rPr>
              <a:t> hernia</a:t>
            </a:r>
            <a:br>
              <a:rPr lang="en-US" sz="3600" b="1" dirty="0" smtClean="0">
                <a:solidFill>
                  <a:srgbClr val="FF0000"/>
                </a:solidFill>
                <a:latin typeface="+mj-lt"/>
              </a:rPr>
            </a:b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B0F0"/>
                </a:solidFill>
              </a:rPr>
              <a:t>Herniation</a:t>
            </a:r>
            <a:r>
              <a:rPr lang="en-US" dirty="0" smtClean="0">
                <a:solidFill>
                  <a:srgbClr val="00B0F0"/>
                </a:solidFill>
              </a:rPr>
              <a:t> through </a:t>
            </a:r>
            <a:r>
              <a:rPr lang="en-US" dirty="0" smtClean="0">
                <a:solidFill>
                  <a:srgbClr val="FF0000"/>
                </a:solidFill>
              </a:rPr>
              <a:t>semi lunar line. </a:t>
            </a:r>
          </a:p>
          <a:p>
            <a:endParaRPr lang="en-US" dirty="0" smtClean="0">
              <a:solidFill>
                <a:srgbClr val="00B0F0"/>
              </a:solidFill>
            </a:endParaRPr>
          </a:p>
          <a:p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smtClean="0">
                <a:solidFill>
                  <a:srgbClr val="00B0F0"/>
                </a:solidFill>
              </a:rPr>
              <a:t>Seen in </a:t>
            </a:r>
            <a:r>
              <a:rPr lang="en-US" dirty="0" smtClean="0">
                <a:solidFill>
                  <a:srgbClr val="FF0000"/>
                </a:solidFill>
              </a:rPr>
              <a:t>Obese</a:t>
            </a:r>
            <a:r>
              <a:rPr lang="en-US" dirty="0" smtClean="0">
                <a:solidFill>
                  <a:srgbClr val="00B0F0"/>
                </a:solidFill>
              </a:rPr>
              <a:t> patients.</a:t>
            </a:r>
          </a:p>
          <a:p>
            <a:endParaRPr lang="en-US" dirty="0" smtClean="0">
              <a:solidFill>
                <a:srgbClr val="00B0F0"/>
              </a:solidFill>
            </a:endParaRPr>
          </a:p>
          <a:p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smtClean="0">
                <a:solidFill>
                  <a:srgbClr val="00B0F0"/>
                </a:solidFill>
              </a:rPr>
              <a:t>Common to have a </a:t>
            </a:r>
            <a:r>
              <a:rPr lang="en-US" dirty="0" smtClean="0">
                <a:solidFill>
                  <a:srgbClr val="FF0000"/>
                </a:solidFill>
              </a:rPr>
              <a:t>narrow neck.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ttp://img.springerimages.com/Images/Springer/PUB=Springer-Verlag-Paris/JOU=10029/VOL=2005.9/ISU=4/ART=2005_316/MediaObjects/WATER_10029_2005_316_Fig1_HTML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371600"/>
            <a:ext cx="6172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Others…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Littre’s hernia: 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      A groin hernia that contains </a:t>
            </a:r>
            <a:r>
              <a:rPr lang="en-US" dirty="0" err="1" smtClean="0">
                <a:solidFill>
                  <a:srgbClr val="FFFF00"/>
                </a:solidFill>
              </a:rPr>
              <a:t>Meckel’s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diverticulum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00B0F0"/>
                </a:solidFill>
              </a:rPr>
              <a:t>is called Littre’s hernia.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Richter’s hernia: </a:t>
            </a:r>
          </a:p>
          <a:p>
            <a:pPr>
              <a:buNone/>
            </a:pPr>
            <a:r>
              <a:rPr lang="en-US" dirty="0" smtClean="0"/>
              <a:t>       </a:t>
            </a:r>
            <a:r>
              <a:rPr lang="en-US" dirty="0" smtClean="0">
                <a:solidFill>
                  <a:srgbClr val="00B0F0"/>
                </a:solidFill>
              </a:rPr>
              <a:t>Only a portion of the bowl incarcerate or strangulate.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       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       Symptoms of bowel obstruction is </a:t>
            </a:r>
            <a:r>
              <a:rPr lang="en-US" dirty="0" smtClean="0">
                <a:solidFill>
                  <a:srgbClr val="FF0000"/>
                </a:solidFill>
              </a:rPr>
              <a:t>absent!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Cont….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Sliding hernia:</a:t>
            </a:r>
          </a:p>
          <a:p>
            <a:pPr>
              <a:buNone/>
            </a:pPr>
            <a:r>
              <a:rPr lang="en-US" dirty="0" smtClean="0"/>
              <a:t>          </a:t>
            </a:r>
          </a:p>
          <a:p>
            <a:pPr>
              <a:buNone/>
            </a:pPr>
            <a:endParaRPr lang="en-US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when a portion of the wall of the protruding sac is made of some </a:t>
            </a:r>
            <a:r>
              <a:rPr lang="en-US" dirty="0" smtClean="0">
                <a:solidFill>
                  <a:srgbClr val="FFFF00"/>
                </a:solidFill>
              </a:rPr>
              <a:t>intra abdominal organ</a:t>
            </a:r>
            <a:r>
              <a:rPr lang="en-US" dirty="0" smtClean="0">
                <a:solidFill>
                  <a:srgbClr val="00B0F0"/>
                </a:solidFill>
              </a:rPr>
              <a:t>…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Umbilical hernia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 It’s hernia through the umbilical </a:t>
            </a:r>
            <a:r>
              <a:rPr lang="en-US" sz="2400" dirty="0" smtClean="0"/>
              <a:t>ring.</a:t>
            </a: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 </a:t>
            </a:r>
            <a:r>
              <a:rPr lang="en-US" sz="2400" dirty="0"/>
              <a:t>it contains mostly bowel in neonates or </a:t>
            </a:r>
            <a:r>
              <a:rPr lang="en-US" sz="2400" dirty="0" err="1"/>
              <a:t>omentum</a:t>
            </a:r>
            <a:r>
              <a:rPr lang="en-US" sz="2400" dirty="0"/>
              <a:t> in </a:t>
            </a:r>
            <a:r>
              <a:rPr lang="en-US" sz="2400" dirty="0" smtClean="0"/>
              <a:t>adults.</a:t>
            </a: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Among </a:t>
            </a:r>
            <a:r>
              <a:rPr lang="en-US" sz="2400" dirty="0"/>
              <a:t>adults, it is three times more common in women than in men; among children, the ratio is roughly equal.</a:t>
            </a:r>
            <a:endParaRPr lang="en-US" sz="2400" dirty="0" smtClean="0"/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3275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2238"/>
            <a:ext cx="7620000" cy="6118562"/>
          </a:xfrm>
        </p:spPr>
        <p:txBody>
          <a:bodyPr/>
          <a:lstStyle/>
          <a:p>
            <a:pPr lvl="0"/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66FF"/>
                </a:solidFill>
              </a:rPr>
              <a:t>                             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66FF"/>
                </a:solidFill>
              </a:rPr>
              <a:t>Congenital</a:t>
            </a:r>
          </a:p>
          <a:p>
            <a:r>
              <a:rPr lang="en-US" sz="3200" dirty="0"/>
              <a:t>Common in children but </a:t>
            </a:r>
            <a:r>
              <a:rPr lang="en-US" sz="3200" dirty="0">
                <a:solidFill>
                  <a:srgbClr val="FF0000"/>
                </a:solidFill>
              </a:rPr>
              <a:t>usually closes by the age of 2 years</a:t>
            </a:r>
            <a:r>
              <a:rPr lang="en-US" sz="3200" dirty="0"/>
              <a:t>,  &lt; 5% persist.</a:t>
            </a:r>
            <a:endParaRPr lang="x-none" sz="3200" dirty="0"/>
          </a:p>
          <a:p>
            <a:pPr lvl="0"/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366FF"/>
              </a:solidFill>
            </a:endParaRPr>
          </a:p>
          <a:p>
            <a:pPr marL="114300" lvl="0" indent="0">
              <a:buNone/>
            </a:pPr>
            <a:endParaRPr lang="x-none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366FF"/>
              </a:solidFill>
            </a:endParaRPr>
          </a:p>
          <a:p>
            <a:endParaRPr lang="en-US" dirty="0"/>
          </a:p>
        </p:txBody>
      </p:sp>
      <p:pic>
        <p:nvPicPr>
          <p:cNvPr id="4" name="Picture 3" descr="572px-Children_with_umbilical_hernias,_Sierra_Leone_(West_Africa),_196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36" y="2379678"/>
            <a:ext cx="6548875" cy="42337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202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8779"/>
            <a:ext cx="7620000" cy="5992021"/>
          </a:xfrm>
        </p:spPr>
        <p:txBody>
          <a:bodyPr>
            <a:normAutofit/>
          </a:bodyPr>
          <a:lstStyle/>
          <a:p>
            <a:pPr lvl="0"/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74EBC"/>
                </a:solidFill>
              </a:rPr>
              <a:t>                               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66FF"/>
                </a:solidFill>
              </a:rPr>
              <a:t>   Acquired</a:t>
            </a:r>
          </a:p>
          <a:p>
            <a:r>
              <a:rPr lang="en-US" sz="4000" dirty="0">
                <a:solidFill>
                  <a:srgbClr val="FF0000"/>
                </a:solidFill>
              </a:rPr>
              <a:t>In adults</a:t>
            </a:r>
            <a:r>
              <a:rPr lang="en-US" sz="4000" dirty="0"/>
              <a:t>, associated with </a:t>
            </a:r>
            <a:r>
              <a:rPr lang="en-US" sz="4000" dirty="0">
                <a:sym typeface="Wingdings"/>
              </a:rPr>
              <a:t> intra-abdominal pressure e.g</a:t>
            </a:r>
            <a:r>
              <a:rPr lang="en-US" sz="4000" dirty="0" smtClean="0">
                <a:sym typeface="Wingdings"/>
              </a:rPr>
              <a:t>.</a:t>
            </a:r>
          </a:p>
          <a:p>
            <a:r>
              <a:rPr lang="en-US" sz="4000" dirty="0" smtClean="0">
                <a:sym typeface="Wingdings"/>
              </a:rPr>
              <a:t> </a:t>
            </a:r>
            <a:r>
              <a:rPr lang="en-US" sz="4000" dirty="0"/>
              <a:t>obesity, heavy lifting, a long history of coughing, or multiple </a:t>
            </a:r>
            <a:r>
              <a:rPr lang="en-US" sz="4000" dirty="0" smtClean="0"/>
              <a:t>pregnancies.</a:t>
            </a:r>
          </a:p>
          <a:p>
            <a:endParaRPr lang="en-US" sz="4000" dirty="0"/>
          </a:p>
          <a:p>
            <a:pPr lvl="0"/>
            <a:r>
              <a:rPr lang="en-US" sz="2400" dirty="0" smtClean="0"/>
              <a:t>**</a:t>
            </a:r>
            <a:r>
              <a:rPr lang="en-US" sz="2400" dirty="0">
                <a:solidFill>
                  <a:srgbClr val="FF0000"/>
                </a:solidFill>
              </a:rPr>
              <a:t>Through a defect adjacent to umbilicus and NOT through the </a:t>
            </a:r>
            <a:r>
              <a:rPr lang="en-US" sz="2400" dirty="0" err="1">
                <a:solidFill>
                  <a:srgbClr val="FF0000"/>
                </a:solidFill>
              </a:rPr>
              <a:t>umbilcal</a:t>
            </a:r>
            <a:r>
              <a:rPr lang="en-US" sz="2400" dirty="0">
                <a:solidFill>
                  <a:srgbClr val="FF0000"/>
                </a:solidFill>
              </a:rPr>
              <a:t> scar itself termed “ PARA-UMBILICAL”</a:t>
            </a:r>
            <a:endParaRPr lang="x-none" sz="2400" dirty="0">
              <a:solidFill>
                <a:srgbClr val="FF0000"/>
              </a:solidFill>
            </a:endParaRPr>
          </a:p>
          <a:p>
            <a:endParaRPr lang="en-US" sz="4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0868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457200" y="292100"/>
            <a:ext cx="7620000" cy="61087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3366FF"/>
                </a:solidFill>
              </a:rPr>
              <a:t>Presentation:</a:t>
            </a:r>
          </a:p>
          <a:p>
            <a:pPr marL="114300" indent="0">
              <a:buNone/>
            </a:pPr>
            <a:r>
              <a:rPr lang="en-US" sz="3200" dirty="0" smtClean="0"/>
              <a:t>*</a:t>
            </a:r>
            <a:r>
              <a:rPr lang="en-US" sz="3200" dirty="0" err="1" smtClean="0"/>
              <a:t>Ahernia</a:t>
            </a:r>
            <a:r>
              <a:rPr lang="en-US" sz="3200" dirty="0" smtClean="0"/>
              <a:t> </a:t>
            </a:r>
            <a:r>
              <a:rPr lang="en-US" sz="3200" dirty="0"/>
              <a:t>is present at the site of the umbilicus (commonly called a navel, or belly button) in the newborn; although sometimes quite large, these hernias tend to resolve without any treatment by around the age of 2-3 years</a:t>
            </a:r>
            <a:r>
              <a:rPr lang="en-US" sz="3200" dirty="0" smtClean="0"/>
              <a:t>.</a:t>
            </a:r>
          </a:p>
          <a:p>
            <a:pPr marL="114300" indent="0">
              <a:buNone/>
            </a:pPr>
            <a:r>
              <a:rPr lang="en-US" sz="3200" dirty="0"/>
              <a:t>*</a:t>
            </a:r>
            <a:r>
              <a:rPr lang="en-US" sz="3200" dirty="0" smtClean="0"/>
              <a:t>Obstruction </a:t>
            </a:r>
            <a:r>
              <a:rPr lang="en-US" sz="3200" dirty="0"/>
              <a:t>and strangulation of the hernia is rare because the underlying defect in the abdominal wall is larger than in an inguinal hernia</a:t>
            </a:r>
            <a:endParaRPr lang="en-US" sz="32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723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en-US" b="1" i="1" u="sng" dirty="0">
                <a:solidFill>
                  <a:srgbClr val="FF0000"/>
                </a:solidFill>
              </a:rPr>
              <a:t>FEMORAL HERNIA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7620000" cy="4983162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Femoral hernias</a:t>
            </a:r>
            <a:r>
              <a:rPr lang="en-US" dirty="0"/>
              <a:t> occur just below the </a:t>
            </a:r>
            <a:r>
              <a:rPr lang="en-US" dirty="0">
                <a:hlinkClick r:id="rId2"/>
              </a:rPr>
              <a:t>inguinal ligament, when abdominal contents pass through a naturally occurring weakness called the </a:t>
            </a:r>
            <a:r>
              <a:rPr lang="en-US" dirty="0"/>
              <a:t>femoral canal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Femoral </a:t>
            </a:r>
            <a:r>
              <a:rPr lang="en-US" dirty="0"/>
              <a:t>hernias are a relatively uncommon type, accounting for only 3% of all hernias. While femoral hernias can occur in both males and females</a:t>
            </a:r>
            <a:r>
              <a:rPr lang="en-US" dirty="0" smtClean="0"/>
              <a:t>, but </a:t>
            </a:r>
            <a:r>
              <a:rPr lang="en-US" dirty="0"/>
              <a:t>almost all of them develop in women because of the wider bone structure of the female pelvis.</a:t>
            </a:r>
          </a:p>
          <a:p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has a narrow neck, 30%-40% of them get incarcerated or </a:t>
            </a:r>
            <a:r>
              <a:rPr lang="en-US" u="sng" dirty="0"/>
              <a:t>strangulated</a:t>
            </a:r>
            <a:r>
              <a:rPr lang="en-US" dirty="0"/>
              <a:t> 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Risk factors:</a:t>
            </a:r>
          </a:p>
          <a:p>
            <a:pPr marL="114300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/>
              <a:t>female, prior pregnancy, prior inguinal hernia repair.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8577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u="sng" cap="all" dirty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FEMORAL </a:t>
            </a:r>
            <a:r>
              <a:rPr lang="en-US" sz="4800" b="1" u="sng" cap="all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canal anatomy:</a:t>
            </a:r>
            <a:br>
              <a:rPr lang="en-US" sz="4800" b="1" u="sng" cap="all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spcBef>
                <a:spcPts val="1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400" dirty="0">
                <a:solidFill>
                  <a:srgbClr val="FF0000"/>
                </a:solidFill>
              </a:rPr>
              <a:t>Ant</a:t>
            </a:r>
            <a:r>
              <a:rPr lang="en-US" sz="2400" dirty="0">
                <a:solidFill>
                  <a:srgbClr val="F74EBC"/>
                </a:solidFill>
              </a:rPr>
              <a:t>: </a:t>
            </a:r>
            <a:r>
              <a:rPr lang="en-US" sz="2400" dirty="0"/>
              <a:t>inguinal ligament.</a:t>
            </a:r>
          </a:p>
          <a:p>
            <a:pPr lvl="1">
              <a:spcBef>
                <a:spcPts val="1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400" dirty="0">
                <a:solidFill>
                  <a:srgbClr val="FF0000"/>
                </a:solidFill>
              </a:rPr>
              <a:t>Post:</a:t>
            </a:r>
            <a:r>
              <a:rPr lang="en-US" sz="2400" dirty="0">
                <a:solidFill>
                  <a:srgbClr val="F74EBC"/>
                </a:solidFill>
              </a:rPr>
              <a:t> </a:t>
            </a:r>
            <a:r>
              <a:rPr lang="en-US" sz="2400" dirty="0"/>
              <a:t>cooper’s ligament.</a:t>
            </a:r>
          </a:p>
          <a:p>
            <a:pPr lvl="1">
              <a:spcBef>
                <a:spcPts val="1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400" dirty="0">
                <a:solidFill>
                  <a:srgbClr val="FF0000"/>
                </a:solidFill>
              </a:rPr>
              <a:t>Med:</a:t>
            </a:r>
            <a:r>
              <a:rPr lang="en-US" sz="2400" dirty="0">
                <a:solidFill>
                  <a:srgbClr val="F74EBC"/>
                </a:solidFill>
              </a:rPr>
              <a:t> </a:t>
            </a:r>
            <a:r>
              <a:rPr lang="en-US" sz="2400" dirty="0"/>
              <a:t>lacunar ligament.</a:t>
            </a:r>
          </a:p>
          <a:p>
            <a:pPr lvl="1">
              <a:spcBef>
                <a:spcPts val="1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400" dirty="0" err="1">
                <a:solidFill>
                  <a:srgbClr val="FF0000"/>
                </a:solidFill>
              </a:rPr>
              <a:t>Lat</a:t>
            </a:r>
            <a:r>
              <a:rPr lang="en-US" sz="2400" dirty="0">
                <a:solidFill>
                  <a:srgbClr val="FF0000"/>
                </a:solidFill>
              </a:rPr>
              <a:t>:</a:t>
            </a:r>
            <a:r>
              <a:rPr lang="en-US" sz="2400" dirty="0">
                <a:solidFill>
                  <a:srgbClr val="F74EBC"/>
                </a:solidFill>
              </a:rPr>
              <a:t> </a:t>
            </a:r>
            <a:r>
              <a:rPr lang="en-US" sz="2400" dirty="0"/>
              <a:t>femoral vein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981200"/>
            <a:ext cx="3171920" cy="7620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0309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Definition: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b="1" dirty="0" smtClean="0">
                <a:solidFill>
                  <a:srgbClr val="FFFF00"/>
                </a:solidFill>
              </a:rPr>
              <a:t>Hernia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F0"/>
                </a:solidFill>
              </a:rPr>
              <a:t>is the physical displacement of tissue from one compartment into another due a pressure gradient across the opening between the chambers.</a:t>
            </a:r>
          </a:p>
          <a:p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Abdominal wall hernia</a:t>
            </a:r>
            <a:r>
              <a:rPr lang="en-US" dirty="0" smtClean="0">
                <a:solidFill>
                  <a:srgbClr val="00B0F0"/>
                </a:solidFill>
              </a:rPr>
              <a:t>: protrusion of all or part of any intra abdominal structure through any </a:t>
            </a:r>
            <a:r>
              <a:rPr lang="en-US" dirty="0" smtClean="0">
                <a:solidFill>
                  <a:srgbClr val="FF0000"/>
                </a:solidFill>
              </a:rPr>
              <a:t>congenital</a:t>
            </a:r>
            <a:r>
              <a:rPr lang="en-US" dirty="0" smtClean="0">
                <a:solidFill>
                  <a:srgbClr val="00B0F0"/>
                </a:solidFill>
              </a:rPr>
              <a:t>, </a:t>
            </a:r>
            <a:r>
              <a:rPr lang="en-US" dirty="0" smtClean="0">
                <a:solidFill>
                  <a:srgbClr val="FF0000"/>
                </a:solidFill>
              </a:rPr>
              <a:t>acquired</a:t>
            </a:r>
            <a:r>
              <a:rPr lang="en-US" dirty="0" smtClean="0">
                <a:solidFill>
                  <a:srgbClr val="00B0F0"/>
                </a:solidFill>
              </a:rPr>
              <a:t> or </a:t>
            </a:r>
            <a:r>
              <a:rPr lang="en-US" dirty="0" smtClean="0">
                <a:solidFill>
                  <a:srgbClr val="FF0000"/>
                </a:solidFill>
              </a:rPr>
              <a:t>iatrogenic</a:t>
            </a:r>
            <a:r>
              <a:rPr lang="en-US" dirty="0" smtClean="0">
                <a:solidFill>
                  <a:srgbClr val="00B0F0"/>
                </a:solidFill>
              </a:rPr>
              <a:t> defect.</a:t>
            </a:r>
          </a:p>
          <a:p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           </a:t>
            </a:r>
            <a:r>
              <a:rPr lang="en-US" b="1" dirty="0" err="1" smtClean="0">
                <a:solidFill>
                  <a:srgbClr val="FF0000"/>
                </a:solidFill>
              </a:rPr>
              <a:t>obturator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hernia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</a:t>
            </a:r>
            <a:r>
              <a:rPr lang="en-US" b="1" dirty="0" err="1"/>
              <a:t>obturator</a:t>
            </a:r>
            <a:r>
              <a:rPr lang="en-US" b="1" dirty="0"/>
              <a:t> hernia</a:t>
            </a:r>
            <a:r>
              <a:rPr lang="en-US" dirty="0"/>
              <a:t> is a rare type of abdominal wall hernia in which abdominal content protrudes through </a:t>
            </a:r>
            <a:r>
              <a:rPr lang="en-US" dirty="0" smtClean="0"/>
              <a:t>the </a:t>
            </a:r>
            <a:r>
              <a:rPr lang="en-US" dirty="0"/>
              <a:t>obturator foramen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it is much more common in women than in men, especially multiparous and older women who have recently lost a lot of weight.</a:t>
            </a:r>
          </a:p>
        </p:txBody>
      </p:sp>
    </p:spTree>
    <p:extLst>
      <p:ext uri="{BB962C8B-B14F-4D97-AF65-F5344CB8AC3E}">
        <p14:creationId xmlns:p14="http://schemas.microsoft.com/office/powerpoint/2010/main" xmlns="" val="140933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presentation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Usual presentation is </a:t>
            </a:r>
            <a:r>
              <a:rPr lang="en-US" u="sng" dirty="0"/>
              <a:t>small bowel obstruction of unknown cause</a:t>
            </a:r>
            <a:r>
              <a:rPr lang="en-US" u="sng" dirty="0" smtClean="0"/>
              <a:t>.</a:t>
            </a:r>
          </a:p>
          <a:p>
            <a:r>
              <a:rPr lang="en-US" dirty="0"/>
              <a:t>May compress the </a:t>
            </a:r>
            <a:r>
              <a:rPr lang="en-US" dirty="0" err="1"/>
              <a:t>obturator</a:t>
            </a:r>
            <a:r>
              <a:rPr lang="en-US" dirty="0"/>
              <a:t> nerve and cause pain or </a:t>
            </a:r>
            <a:r>
              <a:rPr lang="en-US" dirty="0" err="1">
                <a:cs typeface="Tahoma" pitchFamily="34" charset="0"/>
              </a:rPr>
              <a:t>paresthesia</a:t>
            </a:r>
            <a:r>
              <a:rPr lang="en-US" dirty="0"/>
              <a:t>  in the medial </a:t>
            </a:r>
            <a:r>
              <a:rPr lang="en-US" dirty="0" smtClean="0"/>
              <a:t>thigh</a:t>
            </a:r>
          </a:p>
          <a:p>
            <a:endParaRPr lang="en-US" u="sng" dirty="0"/>
          </a:p>
          <a:p>
            <a:r>
              <a:rPr lang="en-US" u="sng" dirty="0" smtClean="0"/>
              <a:t>DX:</a:t>
            </a:r>
          </a:p>
          <a:p>
            <a:r>
              <a:rPr lang="en-US" dirty="0"/>
              <a:t>The diagnosis is often made </a:t>
            </a:r>
            <a:r>
              <a:rPr lang="en-US" dirty="0" err="1"/>
              <a:t>intraoperatively</a:t>
            </a:r>
            <a:r>
              <a:rPr lang="en-US" dirty="0"/>
              <a:t> after presenting with </a:t>
            </a:r>
            <a:r>
              <a:rPr lang="en-US" u="sng" dirty="0">
                <a:hlinkClick r:id="rId2"/>
              </a:rPr>
              <a:t>bowel </a:t>
            </a:r>
            <a:r>
              <a:rPr lang="en-US" u="sng" dirty="0" smtClean="0">
                <a:hlinkClick r:id="rId2"/>
              </a:rPr>
              <a:t>obstruction</a:t>
            </a:r>
            <a:endParaRPr lang="en-US" u="sng" dirty="0" smtClean="0"/>
          </a:p>
          <a:p>
            <a:r>
              <a:rPr lang="en-US" sz="2000" dirty="0">
                <a:solidFill>
                  <a:srgbClr val="FF0000"/>
                </a:solidFill>
              </a:rPr>
              <a:t>C.T scan 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/>
              <a:t>The </a:t>
            </a:r>
            <a:r>
              <a:rPr lang="en-US" sz="2000" dirty="0">
                <a:solidFill>
                  <a:srgbClr val="FF0000"/>
                </a:solidFill>
              </a:rPr>
              <a:t>Howship-Romberg sign</a:t>
            </a:r>
            <a:r>
              <a:rPr lang="en-US" sz="2000" dirty="0"/>
              <a:t> is suggestive of an obturator hernia, exacerbated by thigh extension, medial rotation and abduction.</a:t>
            </a:r>
            <a:endParaRPr lang="en-US" sz="2000" dirty="0" smtClean="0">
              <a:solidFill>
                <a:srgbClr val="FF0000"/>
              </a:solidFill>
            </a:endParaRPr>
          </a:p>
          <a:p>
            <a:endParaRPr lang="en-US" u="sng" dirty="0" smtClean="0"/>
          </a:p>
          <a:p>
            <a:endParaRPr lang="en-US" u="sn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6091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>
                <a:solidFill>
                  <a:srgbClr val="FF0000"/>
                </a:solidFill>
                <a:latin typeface="Berlin Sans FB" pitchFamily="34" charset="0"/>
              </a:rPr>
              <a:t>Lumbar Hernia</a:t>
            </a:r>
            <a:br>
              <a:rPr lang="en-US" sz="4800" dirty="0">
                <a:solidFill>
                  <a:srgbClr val="FF0000"/>
                </a:solidFill>
                <a:latin typeface="Berlin Sans FB" pitchFamily="34" charset="0"/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125" lvl="1" indent="-282575">
              <a:spcBef>
                <a:spcPts val="600"/>
              </a:spcBef>
              <a:buSzPct val="80000"/>
              <a:buFont typeface="Wingdings 2" pitchFamily="18" charset="2"/>
              <a:buChar char=""/>
            </a:pPr>
            <a:r>
              <a:rPr lang="en-US" sz="3200" dirty="0">
                <a:cs typeface="Tahoma" pitchFamily="34" charset="0"/>
              </a:rPr>
              <a:t>In the lumbar region, in the form of a broad bulging hernia, that are not vulnerable to incarceration.</a:t>
            </a:r>
          </a:p>
          <a:p>
            <a:endParaRPr lang="en-US" b="1" i="1" dirty="0" smtClean="0">
              <a:cs typeface="Tahoma" pitchFamily="34" charset="0"/>
            </a:endParaRPr>
          </a:p>
          <a:p>
            <a:r>
              <a:rPr lang="en-US" b="1" i="1" dirty="0" err="1" smtClean="0">
                <a:solidFill>
                  <a:srgbClr val="FF0000"/>
                </a:solidFill>
                <a:cs typeface="Tahoma" pitchFamily="34" charset="0"/>
              </a:rPr>
              <a:t>Petit’s</a:t>
            </a:r>
            <a:r>
              <a:rPr lang="en-US" b="1" i="1" dirty="0" smtClean="0">
                <a:solidFill>
                  <a:srgbClr val="FF0000"/>
                </a:solidFill>
                <a:cs typeface="Tahoma" pitchFamily="34" charset="0"/>
              </a:rPr>
              <a:t> </a:t>
            </a:r>
            <a:r>
              <a:rPr lang="en-US" b="1" i="1" dirty="0">
                <a:solidFill>
                  <a:srgbClr val="FF0000"/>
                </a:solidFill>
                <a:cs typeface="Tahoma" pitchFamily="34" charset="0"/>
              </a:rPr>
              <a:t>hernia: </a:t>
            </a:r>
            <a:r>
              <a:rPr lang="en-US" i="1" dirty="0">
                <a:solidFill>
                  <a:srgbClr val="FF0000"/>
                </a:solidFill>
                <a:cs typeface="Tahoma" pitchFamily="34" charset="0"/>
              </a:rPr>
              <a:t>in the inferior lumbar triangle.</a:t>
            </a:r>
          </a:p>
          <a:p>
            <a:endParaRPr lang="en-US" b="1" i="1" dirty="0" smtClean="0">
              <a:solidFill>
                <a:srgbClr val="FF0000"/>
              </a:solidFill>
              <a:cs typeface="Tahoma" pitchFamily="34" charset="0"/>
            </a:endParaRPr>
          </a:p>
          <a:p>
            <a:r>
              <a:rPr lang="en-US" b="1" i="1" dirty="0" err="1" smtClean="0">
                <a:solidFill>
                  <a:srgbClr val="FF0000"/>
                </a:solidFill>
                <a:cs typeface="Tahoma" pitchFamily="34" charset="0"/>
              </a:rPr>
              <a:t>Grynfeltt’s</a:t>
            </a:r>
            <a:r>
              <a:rPr lang="en-US" b="1" i="1" dirty="0" smtClean="0">
                <a:solidFill>
                  <a:srgbClr val="FF0000"/>
                </a:solidFill>
                <a:cs typeface="Tahoma" pitchFamily="34" charset="0"/>
              </a:rPr>
              <a:t> </a:t>
            </a:r>
            <a:r>
              <a:rPr lang="en-US" b="1" i="1" dirty="0">
                <a:solidFill>
                  <a:srgbClr val="FF0000"/>
                </a:solidFill>
                <a:cs typeface="Tahoma" pitchFamily="34" charset="0"/>
              </a:rPr>
              <a:t>Hernia: </a:t>
            </a:r>
            <a:r>
              <a:rPr lang="en-US" i="1" dirty="0">
                <a:cs typeface="Tahoma" pitchFamily="34" charset="0"/>
              </a:rPr>
              <a:t>in the superior lumbar 	triangle and is less common than </a:t>
            </a:r>
            <a:r>
              <a:rPr lang="en-US" i="1" dirty="0" err="1">
                <a:cs typeface="Tahoma" pitchFamily="34" charset="0"/>
              </a:rPr>
              <a:t>Petit’s</a:t>
            </a:r>
            <a:r>
              <a:rPr lang="en-US" i="1" dirty="0">
                <a:cs typeface="Tahoma" pitchFamily="34" charset="0"/>
              </a:rPr>
              <a:t>.</a:t>
            </a:r>
            <a:endParaRPr lang="x-none" i="1" dirty="0">
              <a:ea typeface="Majalla U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3243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Objectives 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Defenition</a:t>
            </a:r>
            <a:r>
              <a:rPr lang="en-US" dirty="0" smtClean="0"/>
              <a:t> of hernia</a:t>
            </a:r>
          </a:p>
          <a:p>
            <a:endParaRPr lang="en-US" dirty="0" smtClean="0"/>
          </a:p>
          <a:p>
            <a:r>
              <a:rPr lang="en-US" dirty="0" smtClean="0"/>
              <a:t>Surgical anatomy </a:t>
            </a:r>
          </a:p>
          <a:p>
            <a:endParaRPr lang="en-US" dirty="0" smtClean="0"/>
          </a:p>
          <a:p>
            <a:r>
              <a:rPr lang="en-US" dirty="0" smtClean="0"/>
              <a:t>Common types and presentation</a:t>
            </a:r>
          </a:p>
          <a:p>
            <a:endParaRPr lang="en-US" dirty="0" smtClean="0"/>
          </a:p>
          <a:p>
            <a:r>
              <a:rPr lang="en-US" dirty="0" smtClean="0"/>
              <a:t>Complications of hernia</a:t>
            </a:r>
          </a:p>
          <a:p>
            <a:endParaRPr lang="en-US" dirty="0" smtClean="0"/>
          </a:p>
          <a:p>
            <a:r>
              <a:rPr lang="en-US" dirty="0" smtClean="0"/>
              <a:t>Surgical treatment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Objectives 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Defenition</a:t>
            </a:r>
            <a:r>
              <a:rPr lang="en-US" dirty="0" smtClean="0"/>
              <a:t> of hernia</a:t>
            </a:r>
          </a:p>
          <a:p>
            <a:endParaRPr lang="en-US" dirty="0" smtClean="0"/>
          </a:p>
          <a:p>
            <a:r>
              <a:rPr lang="en-US" dirty="0" smtClean="0"/>
              <a:t>Surgical anatomy </a:t>
            </a:r>
          </a:p>
          <a:p>
            <a:endParaRPr lang="en-US" dirty="0" smtClean="0"/>
          </a:p>
          <a:p>
            <a:r>
              <a:rPr lang="en-US" dirty="0" smtClean="0"/>
              <a:t>Common types and presentation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FF00"/>
                </a:solidFill>
              </a:rPr>
              <a:t>Complications of hernia</a:t>
            </a:r>
          </a:p>
          <a:p>
            <a:endParaRPr lang="en-US" dirty="0" smtClean="0"/>
          </a:p>
          <a:p>
            <a:r>
              <a:rPr lang="en-US" dirty="0" smtClean="0"/>
              <a:t>Surgical treatment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Complication 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/>
              <a:t>Strangulation </a:t>
            </a:r>
          </a:p>
          <a:p>
            <a:pPr algn="l" rtl="0"/>
            <a:r>
              <a:rPr lang="en-US"/>
              <a:t>Obstruction</a:t>
            </a:r>
          </a:p>
          <a:p>
            <a:pPr algn="l" rtl="0"/>
            <a:r>
              <a:rPr lang="en-US"/>
              <a:t>Incarceration</a:t>
            </a:r>
          </a:p>
          <a:p>
            <a:pPr algn="l" rtl="0">
              <a:buFontTx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3" name="Diagram 2"/>
          <p:cNvGraphicFramePr/>
          <p:nvPr/>
        </p:nvGraphicFramePr>
        <p:xfrm>
          <a:off x="28487" y="8787"/>
          <a:ext cx="8635823" cy="6837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dirty="0">
                <a:solidFill>
                  <a:srgbClr val="FF0000"/>
                </a:solidFill>
              </a:rPr>
              <a:t>Incarceration</a:t>
            </a:r>
            <a:br>
              <a:rPr lang="en-US" sz="4000" dirty="0">
                <a:solidFill>
                  <a:srgbClr val="FF0000"/>
                </a:solidFill>
              </a:rPr>
            </a:b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22211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1341438"/>
            <a:ext cx="7905750" cy="5111750"/>
          </a:xfrm>
        </p:spPr>
        <p:txBody>
          <a:bodyPr/>
          <a:lstStyle/>
          <a:p>
            <a:pPr algn="l" rtl="0"/>
            <a:r>
              <a:rPr lang="en-US" sz="2400"/>
              <a:t>In case of incarcerated hernia:</a:t>
            </a:r>
          </a:p>
          <a:p>
            <a:pPr lvl="1" algn="l" rtl="0"/>
            <a:r>
              <a:rPr lang="en-US" sz="2400"/>
              <a:t>Cannot be reduced (either spontaneously or manually) .</a:t>
            </a:r>
          </a:p>
          <a:p>
            <a:pPr lvl="1" algn="l" rtl="0"/>
            <a:r>
              <a:rPr lang="en-US" sz="2400"/>
              <a:t>Painful enlargement of a previous hernia.</a:t>
            </a:r>
          </a:p>
          <a:p>
            <a:pPr lvl="1" algn="l" rtl="0"/>
            <a:r>
              <a:rPr lang="en-US" sz="2400"/>
              <a:t>Nausea, vomiting, and symptoms of bowel obstruction (possible).</a:t>
            </a:r>
          </a:p>
          <a:p>
            <a:pPr algn="l" rtl="0"/>
            <a:r>
              <a:rPr lang="en-US" sz="2400"/>
              <a:t>An incarcerated hernia could be strangulated, obstructed or both or NONE </a:t>
            </a:r>
          </a:p>
          <a:p>
            <a:pPr algn="l" rtl="0"/>
            <a:r>
              <a:rPr lang="en-US" sz="2400"/>
              <a:t>Every strangulated or obstructed should be incarcerated </a:t>
            </a:r>
            <a:endParaRPr lang="en-US" sz="2800"/>
          </a:p>
          <a:p>
            <a:pPr lvl="1" algn="l" rtl="0"/>
            <a:r>
              <a:rPr lang="en-US" sz="2400"/>
              <a:t>Reduce it by analgesia, squeeze it by 2 hands to relief edema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Strangulation</a:t>
            </a:r>
          </a:p>
        </p:txBody>
      </p:sp>
      <p:sp>
        <p:nvSpPr>
          <p:cNvPr id="223235" name="Rectangle 3"/>
          <p:cNvSpPr>
            <a:spLocks noGrp="1"/>
          </p:cNvSpPr>
          <p:nvPr>
            <p:ph type="body" idx="4294967295"/>
          </p:nvPr>
        </p:nvSpPr>
        <p:spPr>
          <a:xfrm>
            <a:off x="395288" y="1484313"/>
            <a:ext cx="7689850" cy="4525962"/>
          </a:xfrm>
        </p:spPr>
        <p:txBody>
          <a:bodyPr/>
          <a:lstStyle/>
          <a:p>
            <a:pPr algn="l" rtl="0"/>
            <a:r>
              <a:rPr lang="en-US" dirty="0"/>
              <a:t>In case of strangulated hernia:</a:t>
            </a:r>
            <a:r>
              <a:rPr lang="en-US" sz="2800" dirty="0"/>
              <a:t>.</a:t>
            </a:r>
            <a:r>
              <a:rPr lang="en-US" dirty="0"/>
              <a:t> </a:t>
            </a:r>
          </a:p>
          <a:p>
            <a:pPr lvl="1" algn="l" rtl="0"/>
            <a:r>
              <a:rPr lang="en-US" dirty="0"/>
              <a:t>Symptoms of an incarcerated hernia present combined with a toxic appearance.</a:t>
            </a:r>
          </a:p>
          <a:p>
            <a:pPr lvl="1" algn="l" rtl="0"/>
            <a:endParaRPr lang="en-US" dirty="0"/>
          </a:p>
          <a:p>
            <a:pPr lvl="1" algn="l" rtl="0"/>
            <a:r>
              <a:rPr lang="en-US" dirty="0"/>
              <a:t>Strangulation is probable if pain and tenderness of an incarcerated hernia persist after reduction.</a:t>
            </a:r>
          </a:p>
          <a:p>
            <a:pPr algn="l" rtl="0">
              <a:buFont typeface="Wingdings 2" pitchFamily="18" charset="2"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/>
          </p:cNvSpPr>
          <p:nvPr>
            <p:ph type="body" idx="4294967295"/>
          </p:nvPr>
        </p:nvSpPr>
        <p:spPr>
          <a:xfrm>
            <a:off x="323850" y="1412875"/>
            <a:ext cx="7740650" cy="4525963"/>
          </a:xfrm>
        </p:spPr>
        <p:txBody>
          <a:bodyPr/>
          <a:lstStyle/>
          <a:p>
            <a:pPr algn="l" rtl="0">
              <a:lnSpc>
                <a:spcPct val="90000"/>
              </a:lnSpc>
            </a:pPr>
            <a:r>
              <a:rPr lang="en-US"/>
              <a:t>For strangulated hernias, start broad-spectrum antibiotics. Antibiotics are administered routinely if ischemic bowel is suspected. </a:t>
            </a:r>
          </a:p>
          <a:p>
            <a:pPr algn="l" rtl="0">
              <a:lnSpc>
                <a:spcPct val="90000"/>
              </a:lnSpc>
            </a:pPr>
            <a:endParaRPr lang="en-US"/>
          </a:p>
          <a:p>
            <a:pPr algn="l" rtl="0">
              <a:lnSpc>
                <a:spcPct val="90000"/>
              </a:lnSpc>
            </a:pPr>
            <a:r>
              <a:rPr lang="en-US"/>
              <a:t>Correction of volume status and electrolyte abnormalities.</a:t>
            </a:r>
          </a:p>
          <a:p>
            <a:pPr algn="l" rtl="0">
              <a:lnSpc>
                <a:spcPct val="90000"/>
              </a:lnSpc>
            </a:pPr>
            <a:r>
              <a:rPr lang="en-US"/>
              <a:t>If  the pt have strangulated hernia take him to the  OR </a:t>
            </a:r>
          </a:p>
          <a:p>
            <a:pPr algn="l" rtl="0">
              <a:lnSpc>
                <a:spcPct val="90000"/>
              </a:lnSpc>
            </a:pPr>
            <a:endParaRPr lang="en-US"/>
          </a:p>
        </p:txBody>
      </p:sp>
      <p:sp>
        <p:nvSpPr>
          <p:cNvPr id="17411" name="Rectangle 3"/>
          <p:cNvSpPr>
            <a:spLocks/>
          </p:cNvSpPr>
          <p:nvPr/>
        </p:nvSpPr>
        <p:spPr bwMode="auto">
          <a:xfrm>
            <a:off x="1116013" y="333375"/>
            <a:ext cx="74993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rtl="0" eaLnBrk="0" hangingPunct="0"/>
            <a:r>
              <a:rPr lang="en-US" sz="4300" b="1" dirty="0" err="1">
                <a:solidFill>
                  <a:srgbClr val="FF0000"/>
                </a:solidFill>
                <a:latin typeface="Gill Sans MT" pitchFamily="34" charset="0"/>
              </a:rPr>
              <a:t>Con’t</a:t>
            </a:r>
            <a:r>
              <a:rPr lang="en-US" sz="4300" b="1" dirty="0">
                <a:solidFill>
                  <a:srgbClr val="FF0000"/>
                </a:solidFill>
                <a:latin typeface="Gill Sans MT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Objectives 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 of hernia</a:t>
            </a:r>
          </a:p>
          <a:p>
            <a:endParaRPr lang="en-US" dirty="0" smtClean="0"/>
          </a:p>
          <a:p>
            <a:r>
              <a:rPr lang="en-US" dirty="0" smtClean="0"/>
              <a:t>Surgical anatomy </a:t>
            </a:r>
          </a:p>
          <a:p>
            <a:endParaRPr lang="en-US" dirty="0" smtClean="0"/>
          </a:p>
          <a:p>
            <a:r>
              <a:rPr lang="en-US" dirty="0" smtClean="0"/>
              <a:t>Common types and presentation</a:t>
            </a:r>
          </a:p>
          <a:p>
            <a:endParaRPr lang="en-US" dirty="0" smtClean="0"/>
          </a:p>
          <a:p>
            <a:r>
              <a:rPr lang="en-US" dirty="0" smtClean="0"/>
              <a:t>Complications of hernia</a:t>
            </a:r>
          </a:p>
          <a:p>
            <a:endParaRPr lang="en-US" dirty="0" smtClean="0"/>
          </a:p>
          <a:p>
            <a:r>
              <a:rPr lang="en-US" dirty="0" smtClean="0"/>
              <a:t>Surgical treatment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Obstruction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>
              <a:lnSpc>
                <a:spcPts val="2300"/>
              </a:lnSpc>
              <a:spcBef>
                <a:spcPct val="0"/>
              </a:spcBef>
              <a:buFont typeface="Arial" pitchFamily="34" charset="0"/>
              <a:buChar char="•"/>
            </a:pPr>
            <a:endParaRPr lang="en-US">
              <a:solidFill>
                <a:srgbClr val="FF0000"/>
              </a:solidFill>
            </a:endParaRPr>
          </a:p>
          <a:p>
            <a:pPr algn="l" rtl="0"/>
            <a:r>
              <a:rPr lang="en-US"/>
              <a:t>If the pt have obstruction treat him conservatively   NPO for 24 hrs </a:t>
            </a:r>
          </a:p>
          <a:p>
            <a:pPr algn="l" rtl="0"/>
            <a:r>
              <a:rPr lang="en-US"/>
              <a:t>If it did not get relived take him to the OR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Cont…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/>
              <a:t>Direct hernia  have wide neck SO it  has less complication than the indirect,  because indirect have narrow neck.</a:t>
            </a:r>
            <a:endParaRPr lang="ar-SA" sz="2800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Femoral hernia is characterized by a narrow neck.  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Objectives 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Defenition</a:t>
            </a:r>
            <a:r>
              <a:rPr lang="en-US" dirty="0" smtClean="0"/>
              <a:t> of hernia</a:t>
            </a:r>
          </a:p>
          <a:p>
            <a:endParaRPr lang="en-US" dirty="0" smtClean="0"/>
          </a:p>
          <a:p>
            <a:r>
              <a:rPr lang="en-US" dirty="0" smtClean="0"/>
              <a:t>Surgical anatomy </a:t>
            </a:r>
          </a:p>
          <a:p>
            <a:endParaRPr lang="en-US" dirty="0" smtClean="0"/>
          </a:p>
          <a:p>
            <a:r>
              <a:rPr lang="en-US" dirty="0" smtClean="0"/>
              <a:t>Common types and presentation</a:t>
            </a:r>
          </a:p>
          <a:p>
            <a:endParaRPr lang="en-US" dirty="0" smtClean="0"/>
          </a:p>
          <a:p>
            <a:r>
              <a:rPr lang="en-US" dirty="0" smtClean="0"/>
              <a:t>Complications of hernia</a:t>
            </a:r>
          </a:p>
          <a:p>
            <a:endParaRPr lang="en-US" dirty="0" smtClean="0"/>
          </a:p>
          <a:p>
            <a:r>
              <a:rPr lang="en-US" dirty="0" smtClean="0"/>
              <a:t>Surgical treatment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Objectives 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Defenition</a:t>
            </a:r>
            <a:r>
              <a:rPr lang="en-US" dirty="0" smtClean="0"/>
              <a:t> of hernia</a:t>
            </a:r>
          </a:p>
          <a:p>
            <a:endParaRPr lang="en-US" dirty="0" smtClean="0"/>
          </a:p>
          <a:p>
            <a:r>
              <a:rPr lang="en-US" dirty="0" smtClean="0"/>
              <a:t>Surgical anatomy </a:t>
            </a:r>
          </a:p>
          <a:p>
            <a:endParaRPr lang="en-US" dirty="0" smtClean="0"/>
          </a:p>
          <a:p>
            <a:r>
              <a:rPr lang="en-US" dirty="0" smtClean="0"/>
              <a:t>Common types and presentation</a:t>
            </a:r>
          </a:p>
          <a:p>
            <a:endParaRPr lang="en-US" dirty="0" smtClean="0"/>
          </a:p>
          <a:p>
            <a:r>
              <a:rPr lang="en-US" dirty="0" smtClean="0"/>
              <a:t>Complications of hernia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FF00"/>
                </a:solidFill>
              </a:rPr>
              <a:t>Surgical treatment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7772400" cy="1470025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Surgical treatment </a:t>
            </a:r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1989138"/>
            <a:ext cx="6840537" cy="4868862"/>
          </a:xfrm>
          <a:noFill/>
          <a:ln w="38100"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/>
          </p:cNvSpPr>
          <p:nvPr>
            <p:ph type="body" idx="4294967295"/>
          </p:nvPr>
        </p:nvSpPr>
        <p:spPr>
          <a:xfrm>
            <a:off x="684213" y="620713"/>
            <a:ext cx="7499350" cy="6048375"/>
          </a:xfrm>
        </p:spPr>
        <p:txBody>
          <a:bodyPr/>
          <a:lstStyle/>
          <a:p>
            <a:pPr algn="l" rtl="0"/>
            <a:r>
              <a:rPr lang="en-US"/>
              <a:t>ALL patients with hernia should be treated surgically.</a:t>
            </a:r>
          </a:p>
          <a:p>
            <a:pPr algn="l" rtl="0"/>
            <a:r>
              <a:rPr lang="en-US" sz="2800"/>
              <a:t>Types of treatment: </a:t>
            </a:r>
          </a:p>
          <a:p>
            <a:pPr algn="l" rtl="0"/>
            <a:r>
              <a:rPr lang="en-US" sz="2800" b="1"/>
              <a:t>Herniorrhaphy:</a:t>
            </a:r>
            <a:r>
              <a:rPr lang="en-US" sz="2800"/>
              <a:t> </a:t>
            </a:r>
          </a:p>
          <a:p>
            <a:pPr algn="l" rtl="0"/>
            <a:r>
              <a:rPr lang="en-US" sz="2800"/>
              <a:t>treat it by human tissue u don’t need to interfere with the hernia.</a:t>
            </a:r>
          </a:p>
          <a:p>
            <a:pPr algn="l" rtl="0"/>
            <a:r>
              <a:rPr lang="en-US" sz="2800" b="1"/>
              <a:t>Hernioplasty :</a:t>
            </a:r>
          </a:p>
          <a:p>
            <a:pPr algn="l" rtl="0"/>
            <a:r>
              <a:rPr lang="en-US" sz="2800"/>
              <a:t>usually using foreign body to repair the hernia.</a:t>
            </a:r>
          </a:p>
          <a:p>
            <a:pPr algn="l" rtl="0"/>
            <a:r>
              <a:rPr lang="en-US" sz="2800" b="1"/>
              <a:t>Herniotomy:</a:t>
            </a:r>
          </a:p>
          <a:p>
            <a:pPr algn="l" rtl="0"/>
            <a:r>
              <a:rPr lang="en-US" sz="2800"/>
              <a:t> this is only for the children b/c there    are growing .  </a:t>
            </a:r>
          </a:p>
          <a:p>
            <a:pPr algn="l" rtl="0"/>
            <a:endParaRPr lang="en-US" sz="2800"/>
          </a:p>
        </p:txBody>
      </p:sp>
      <p:sp>
        <p:nvSpPr>
          <p:cNvPr id="10243" name="Rectang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>
                <a:solidFill>
                  <a:srgbClr val="FFC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34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34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34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34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34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34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34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34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34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34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34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34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34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34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34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34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34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34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334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34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34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Surgical treatment</a:t>
            </a:r>
          </a:p>
        </p:txBody>
      </p:sp>
      <p:sp>
        <p:nvSpPr>
          <p:cNvPr id="1126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609600" indent="-609600" algn="l" rtl="0">
              <a:buFont typeface="Wingdings 2" pitchFamily="18" charset="2"/>
              <a:buNone/>
            </a:pPr>
            <a:r>
              <a:rPr lang="en-US" sz="2800" b="1"/>
              <a:t>1.</a:t>
            </a:r>
            <a:r>
              <a:rPr lang="en-US" b="1"/>
              <a:t>Herniorraphy: </a:t>
            </a:r>
            <a:r>
              <a:rPr lang="ar-SA" b="1">
                <a:ea typeface="Majalla UI"/>
                <a:cs typeface="Majalla UI"/>
              </a:rPr>
              <a:t>apposition and suturing of the edges of the defect.</a:t>
            </a:r>
            <a:r>
              <a:rPr lang="en-US" sz="2800" b="1"/>
              <a:t> </a:t>
            </a:r>
            <a:r>
              <a:rPr lang="en-US" b="1"/>
              <a:t> Tension repair(sutures)                                         </a:t>
            </a:r>
            <a:endParaRPr lang="en-US" sz="2800"/>
          </a:p>
          <a:p>
            <a:pPr marL="609600" indent="-609600" algn="l" rtl="0"/>
            <a:r>
              <a:rPr lang="en-US"/>
              <a:t>Bassini</a:t>
            </a:r>
          </a:p>
          <a:p>
            <a:pPr marL="609600" indent="-609600" algn="l" rtl="0"/>
            <a:r>
              <a:rPr lang="en-US"/>
              <a:t>McVay</a:t>
            </a:r>
          </a:p>
          <a:p>
            <a:pPr marL="609600" indent="-609600" algn="l" rtl="0"/>
            <a:r>
              <a:rPr lang="en-US"/>
              <a:t>Shouldice</a:t>
            </a:r>
            <a:endParaRPr lang="en-US" sz="2800"/>
          </a:p>
          <a:p>
            <a:pPr marL="609600" indent="-609600" algn="l" rtl="0"/>
            <a:endParaRPr lang="en-US" sz="2800"/>
          </a:p>
        </p:txBody>
      </p:sp>
      <p:pic>
        <p:nvPicPr>
          <p:cNvPr id="236548" name="Picture 4" descr="tens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3644900"/>
            <a:ext cx="3779837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 idx="4294967295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Surgical treatment</a:t>
            </a:r>
          </a:p>
        </p:txBody>
      </p:sp>
      <p:sp>
        <p:nvSpPr>
          <p:cNvPr id="237571" name="Rectangle 3"/>
          <p:cNvSpPr>
            <a:spLocks noGrp="1"/>
          </p:cNvSpPr>
          <p:nvPr>
            <p:ph type="body" idx="4294967295"/>
          </p:nvPr>
        </p:nvSpPr>
        <p:spPr>
          <a:xfrm>
            <a:off x="250825" y="1125538"/>
            <a:ext cx="8893175" cy="3455987"/>
          </a:xfrm>
        </p:spPr>
        <p:txBody>
          <a:bodyPr/>
          <a:lstStyle/>
          <a:p>
            <a:pPr algn="l" rtl="0">
              <a:spcBef>
                <a:spcPts val="500"/>
              </a:spcBef>
              <a:buClr>
                <a:srgbClr val="990000"/>
              </a:buClr>
              <a:buSzPct val="75000"/>
              <a:buFontTx/>
              <a:buNone/>
            </a:pPr>
            <a:r>
              <a:rPr lang="en-US" b="1" dirty="0"/>
              <a:t> 2. </a:t>
            </a:r>
            <a:r>
              <a:rPr lang="en-US" b="1" dirty="0" err="1"/>
              <a:t>Hernioplasty</a:t>
            </a:r>
            <a:r>
              <a:rPr lang="en-US" b="1" dirty="0"/>
              <a:t>: reinforced repair of the posterior inguinal canal wall with heterogeneous (like steel or </a:t>
            </a:r>
            <a:r>
              <a:rPr lang="en-US" b="1" dirty="0" err="1"/>
              <a:t>prolene</a:t>
            </a:r>
            <a:r>
              <a:rPr lang="en-US" b="1" dirty="0"/>
              <a:t> mesh) material (tension free)</a:t>
            </a:r>
          </a:p>
          <a:p>
            <a:pPr algn="l" rtl="0">
              <a:spcBef>
                <a:spcPts val="500"/>
              </a:spcBef>
              <a:buClr>
                <a:srgbClr val="990000"/>
              </a:buClr>
              <a:buSzPct val="75000"/>
              <a:buFont typeface="Wingdings" pitchFamily="2" charset="2"/>
              <a:buChar char="§"/>
            </a:pPr>
            <a:r>
              <a:rPr lang="en-US" b="1" dirty="0"/>
              <a:t> </a:t>
            </a:r>
            <a:r>
              <a:rPr lang="en-US" dirty="0"/>
              <a:t>Lichtenstein</a:t>
            </a:r>
          </a:p>
          <a:p>
            <a:pPr algn="l" rtl="0"/>
            <a:r>
              <a:rPr lang="en-US" dirty="0"/>
              <a:t>Plug &amp; patch</a:t>
            </a:r>
          </a:p>
        </p:txBody>
      </p:sp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3141663"/>
            <a:ext cx="5867400" cy="338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Surgical treatment</a:t>
            </a:r>
          </a:p>
        </p:txBody>
      </p:sp>
      <p:sp>
        <p:nvSpPr>
          <p:cNvPr id="23859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692150" indent="-609600" algn="l" rtl="0">
              <a:buFontTx/>
              <a:buNone/>
            </a:pPr>
            <a:r>
              <a:rPr lang="en-US" sz="2800" b="1"/>
              <a:t>3.Herniotomy:</a:t>
            </a:r>
            <a:r>
              <a:rPr lang="en-US" sz="2700" b="1"/>
              <a:t> </a:t>
            </a:r>
            <a:r>
              <a:rPr lang="en-US" sz="2800" b="1"/>
              <a:t>An operation in which the hernia sac is removed without any repair of the inguinal canal (used for congenital hernia; indirect inguinal hernia).</a:t>
            </a:r>
          </a:p>
          <a:p>
            <a:pPr marL="692150" indent="-609600" algn="l" rtl="0">
              <a:buFontTx/>
              <a:buAutoNum type="arabicPeriod" startAt="3"/>
            </a:pPr>
            <a:endParaRPr lang="en-US" sz="2800"/>
          </a:p>
          <a:p>
            <a:pPr marL="692150" indent="-60960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Surgical treatment</a:t>
            </a:r>
          </a:p>
        </p:txBody>
      </p:sp>
      <p:sp>
        <p:nvSpPr>
          <p:cNvPr id="23859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692150" indent="-609600" algn="l" rtl="0">
              <a:buFontTx/>
              <a:buNone/>
            </a:pPr>
            <a:r>
              <a:rPr lang="en-US" sz="2800"/>
              <a:t>Laparoscopic repair, e.g. TAPP (transabdominal preperitoneal), TEP (total extra peritoneal) </a:t>
            </a:r>
          </a:p>
          <a:p>
            <a:pPr marL="692150" indent="-609600"/>
            <a:endParaRPr lang="en-US"/>
          </a:p>
        </p:txBody>
      </p:sp>
      <p:pic>
        <p:nvPicPr>
          <p:cNvPr id="14341" name="Picture 5" descr="ing hern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2852738"/>
            <a:ext cx="4051300" cy="3732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Objectives 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Defenition</a:t>
            </a:r>
            <a:r>
              <a:rPr lang="en-US" dirty="0" smtClean="0"/>
              <a:t> of hernia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FF00"/>
                </a:solidFill>
              </a:rPr>
              <a:t>Surgical anatomy </a:t>
            </a:r>
          </a:p>
          <a:p>
            <a:endParaRPr lang="en-US" dirty="0" smtClean="0"/>
          </a:p>
          <a:p>
            <a:r>
              <a:rPr lang="en-US" dirty="0" smtClean="0"/>
              <a:t>Common types and presentation</a:t>
            </a:r>
          </a:p>
          <a:p>
            <a:endParaRPr lang="en-US" dirty="0" smtClean="0"/>
          </a:p>
          <a:p>
            <a:r>
              <a:rPr lang="en-US" dirty="0" smtClean="0"/>
              <a:t>Complications of hernia</a:t>
            </a:r>
          </a:p>
          <a:p>
            <a:endParaRPr lang="en-US" dirty="0" smtClean="0"/>
          </a:p>
          <a:p>
            <a:r>
              <a:rPr lang="en-US" dirty="0" smtClean="0"/>
              <a:t>Surgical treatment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360363"/>
            <a:ext cx="9144000" cy="1773237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b="1" i="1" u="sng" dirty="0">
                <a:solidFill>
                  <a:srgbClr val="FF0000"/>
                </a:solidFill>
              </a:rPr>
              <a:t>Indications for laparoscopic repair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395288" y="1989138"/>
            <a:ext cx="7572375" cy="3722687"/>
          </a:xfrm>
        </p:spPr>
        <p:txBody>
          <a:bodyPr/>
          <a:lstStyle/>
          <a:p>
            <a:pPr marL="0" indent="0" algn="l" rtl="0"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3600"/>
          </a:p>
          <a:p>
            <a:pPr marL="0" indent="0" algn="l" rtl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 Bilateral hernias.</a:t>
            </a:r>
          </a:p>
          <a:p>
            <a:pPr marL="0" indent="0" algn="l" rtl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 Recurring hernias.</a:t>
            </a:r>
          </a:p>
          <a:p>
            <a:pPr marL="0" indent="0" algn="l" rtl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 Need to resume full activity as soon as possible. </a:t>
            </a:r>
          </a:p>
          <a:p>
            <a:pPr marL="0" indent="0" algn="l" rtl="0"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/>
          </a:p>
          <a:p>
            <a:pPr marL="0" indent="0" algn="l" rtl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i="1"/>
              <a:t>Nowadays laproscopic more than Open.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229600" cy="4648200"/>
          </a:xfrm>
        </p:spPr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>
              <a:buNone/>
            </a:pPr>
            <a:r>
              <a:rPr lang="en-US" sz="9600" dirty="0" smtClean="0">
                <a:solidFill>
                  <a:srgbClr val="FF0000"/>
                </a:solidFill>
              </a:rPr>
              <a:t>THANK YOU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Surgical anatomy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Layers of  abdominal wall: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1)skin</a:t>
            </a:r>
          </a:p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2)Subcutaneous Tissue: 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( Superficial Camper’s fascia, Deep </a:t>
            </a:r>
            <a:r>
              <a:rPr lang="en-US" dirty="0" err="1" smtClean="0">
                <a:solidFill>
                  <a:srgbClr val="00B0F0"/>
                </a:solidFill>
              </a:rPr>
              <a:t>Scarpa’s</a:t>
            </a:r>
            <a:r>
              <a:rPr lang="en-US" dirty="0" smtClean="0">
                <a:solidFill>
                  <a:srgbClr val="00B0F0"/>
                </a:solidFill>
              </a:rPr>
              <a:t> fascia)</a:t>
            </a:r>
          </a:p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3) External Oblique</a:t>
            </a:r>
          </a:p>
          <a:p>
            <a:pPr>
              <a:buNone/>
            </a:pPr>
            <a:r>
              <a:rPr lang="en-US" dirty="0" smtClean="0"/>
              <a:t>      </a:t>
            </a:r>
            <a:r>
              <a:rPr lang="en-US" dirty="0" smtClean="0">
                <a:solidFill>
                  <a:srgbClr val="00B0F0"/>
                </a:solidFill>
              </a:rPr>
              <a:t>Rectus sheath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      inguinal ligament 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      external spermatic fascia 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      external or superficial inguinal ring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4) Internal Oblique</a:t>
            </a:r>
          </a:p>
          <a:p>
            <a:pPr>
              <a:buNone/>
            </a:pPr>
            <a:r>
              <a:rPr lang="en-US" dirty="0" smtClean="0"/>
              <a:t>     </a:t>
            </a:r>
            <a:r>
              <a:rPr lang="en-US" dirty="0" smtClean="0">
                <a:solidFill>
                  <a:srgbClr val="00B0F0"/>
                </a:solidFill>
              </a:rPr>
              <a:t>Rectus sheath 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     </a:t>
            </a:r>
            <a:r>
              <a:rPr lang="en-US" dirty="0" err="1" smtClean="0">
                <a:solidFill>
                  <a:srgbClr val="00B0F0"/>
                </a:solidFill>
              </a:rPr>
              <a:t>Cremaster</a:t>
            </a:r>
            <a:r>
              <a:rPr lang="en-US" dirty="0" smtClean="0">
                <a:solidFill>
                  <a:srgbClr val="00B0F0"/>
                </a:solidFill>
              </a:rPr>
              <a:t> muscle </a:t>
            </a:r>
          </a:p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5) </a:t>
            </a:r>
            <a:r>
              <a:rPr lang="en-US" dirty="0" err="1" smtClean="0">
                <a:solidFill>
                  <a:srgbClr val="FFFF00"/>
                </a:solidFill>
              </a:rPr>
              <a:t>Transversus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abdominus</a:t>
            </a: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dirty="0" smtClean="0"/>
              <a:t>     </a:t>
            </a:r>
            <a:r>
              <a:rPr lang="en-US" dirty="0" smtClean="0">
                <a:solidFill>
                  <a:srgbClr val="00B0F0"/>
                </a:solidFill>
              </a:rPr>
              <a:t>Rectus sheath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     Internal or deep inguinal ring </a:t>
            </a:r>
          </a:p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6) </a:t>
            </a:r>
            <a:r>
              <a:rPr lang="en-US" dirty="0" err="1" smtClean="0">
                <a:solidFill>
                  <a:srgbClr val="FFFF00"/>
                </a:solidFill>
              </a:rPr>
              <a:t>Transversalis</a:t>
            </a:r>
            <a:r>
              <a:rPr lang="en-US" dirty="0" smtClean="0">
                <a:solidFill>
                  <a:srgbClr val="FFFF00"/>
                </a:solidFill>
              </a:rPr>
              <a:t> Fascia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      Internal spermatic fascia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7) Peritoneum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ttp://netteranatomy.com/common/showimage.cfm?bFlag=0&amp;type=f&amp;imgFile=256-X3385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ttp://netteranatomy.com/common/showimage.cfm?bFlag=0&amp;type=f&amp;imgFile=260-X338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931</TotalTime>
  <Words>1824</Words>
  <Application>Microsoft Office PowerPoint</Application>
  <PresentationFormat>On-screen Show (4:3)</PresentationFormat>
  <Paragraphs>398</Paragraphs>
  <Slides>61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Flow</vt:lpstr>
      <vt:lpstr>Hernia </vt:lpstr>
      <vt:lpstr>Objectives :</vt:lpstr>
      <vt:lpstr>Objectives :</vt:lpstr>
      <vt:lpstr>Definition: </vt:lpstr>
      <vt:lpstr>Objectives :</vt:lpstr>
      <vt:lpstr>Objectives :</vt:lpstr>
      <vt:lpstr>Surgical anatomy</vt:lpstr>
      <vt:lpstr>Slide 8</vt:lpstr>
      <vt:lpstr>Slide 9</vt:lpstr>
      <vt:lpstr>Slide 10</vt:lpstr>
      <vt:lpstr>Cont…</vt:lpstr>
      <vt:lpstr>Cont…</vt:lpstr>
      <vt:lpstr>Objectives :</vt:lpstr>
      <vt:lpstr>Objectives :</vt:lpstr>
      <vt:lpstr>Types: </vt:lpstr>
      <vt:lpstr>Inguinal Hernia </vt:lpstr>
      <vt:lpstr>Slide 17</vt:lpstr>
      <vt:lpstr>Slide 18</vt:lpstr>
      <vt:lpstr>Cont….</vt:lpstr>
      <vt:lpstr>Cont….</vt:lpstr>
      <vt:lpstr>Slide 21</vt:lpstr>
      <vt:lpstr>Slide 22</vt:lpstr>
      <vt:lpstr>Inguinal Hernia </vt:lpstr>
      <vt:lpstr>Slide 24</vt:lpstr>
      <vt:lpstr>Cont…</vt:lpstr>
      <vt:lpstr>Incisional Hernia</vt:lpstr>
      <vt:lpstr>Slide 27</vt:lpstr>
      <vt:lpstr>Epigastric Hernia</vt:lpstr>
      <vt:lpstr>Slide 29</vt:lpstr>
      <vt:lpstr>Spigelian hernia </vt:lpstr>
      <vt:lpstr>Slide 31</vt:lpstr>
      <vt:lpstr>Others…</vt:lpstr>
      <vt:lpstr>Cont….</vt:lpstr>
      <vt:lpstr>Umbilical hernia</vt:lpstr>
      <vt:lpstr>Slide 35</vt:lpstr>
      <vt:lpstr>Slide 36</vt:lpstr>
      <vt:lpstr>Slide 37</vt:lpstr>
      <vt:lpstr>FEMORAL HERNIA</vt:lpstr>
      <vt:lpstr>FEMORAL canal anatomy: </vt:lpstr>
      <vt:lpstr>           obturator hernia </vt:lpstr>
      <vt:lpstr>presentation</vt:lpstr>
      <vt:lpstr>Lumbar Hernia </vt:lpstr>
      <vt:lpstr>Objectives :</vt:lpstr>
      <vt:lpstr>Objectives :</vt:lpstr>
      <vt:lpstr>Complication </vt:lpstr>
      <vt:lpstr>Slide 46</vt:lpstr>
      <vt:lpstr> Incarceration </vt:lpstr>
      <vt:lpstr> Strangulation</vt:lpstr>
      <vt:lpstr>Slide 49</vt:lpstr>
      <vt:lpstr>Obstruction</vt:lpstr>
      <vt:lpstr>Cont…</vt:lpstr>
      <vt:lpstr>Objectives :</vt:lpstr>
      <vt:lpstr>Objectives :</vt:lpstr>
      <vt:lpstr>Surgical treatment </vt:lpstr>
      <vt:lpstr> </vt:lpstr>
      <vt:lpstr>Surgical treatment</vt:lpstr>
      <vt:lpstr>Surgical treatment</vt:lpstr>
      <vt:lpstr>Surgical treatment</vt:lpstr>
      <vt:lpstr>Surgical treatment</vt:lpstr>
      <vt:lpstr>Indications for laparoscopic repair</vt:lpstr>
      <vt:lpstr>Slide 61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Hernia </dc:title>
  <dc:creator>Abdullah</dc:creator>
  <cp:lastModifiedBy>Abdullah</cp:lastModifiedBy>
  <cp:revision>20</cp:revision>
  <dcterms:created xsi:type="dcterms:W3CDTF">2011-04-20T08:36:44Z</dcterms:created>
  <dcterms:modified xsi:type="dcterms:W3CDTF">2011-04-21T21:15:55Z</dcterms:modified>
</cp:coreProperties>
</file>