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57"/>
  </p:notesMasterIdLst>
  <p:sldIdLst>
    <p:sldId id="282" r:id="rId2"/>
    <p:sldId id="284" r:id="rId3"/>
    <p:sldId id="286" r:id="rId4"/>
    <p:sldId id="287" r:id="rId5"/>
    <p:sldId id="319" r:id="rId6"/>
    <p:sldId id="288" r:id="rId7"/>
    <p:sldId id="289" r:id="rId8"/>
    <p:sldId id="290" r:id="rId9"/>
    <p:sldId id="291" r:id="rId10"/>
    <p:sldId id="292" r:id="rId11"/>
    <p:sldId id="293" r:id="rId12"/>
    <p:sldId id="320" r:id="rId13"/>
    <p:sldId id="294" r:id="rId14"/>
    <p:sldId id="321" r:id="rId15"/>
    <p:sldId id="295" r:id="rId16"/>
    <p:sldId id="296" r:id="rId17"/>
    <p:sldId id="297" r:id="rId18"/>
    <p:sldId id="298" r:id="rId19"/>
    <p:sldId id="261" r:id="rId20"/>
    <p:sldId id="273" r:id="rId21"/>
    <p:sldId id="275" r:id="rId22"/>
    <p:sldId id="276" r:id="rId23"/>
    <p:sldId id="277" r:id="rId24"/>
    <p:sldId id="278" r:id="rId25"/>
    <p:sldId id="264" r:id="rId26"/>
    <p:sldId id="265" r:id="rId27"/>
    <p:sldId id="281" r:id="rId28"/>
    <p:sldId id="279" r:id="rId29"/>
    <p:sldId id="266" r:id="rId30"/>
    <p:sldId id="267" r:id="rId31"/>
    <p:sldId id="268" r:id="rId32"/>
    <p:sldId id="269" r:id="rId33"/>
    <p:sldId id="270" r:id="rId34"/>
    <p:sldId id="271" r:id="rId35"/>
    <p:sldId id="272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0" r:id="rId48"/>
    <p:sldId id="311" r:id="rId49"/>
    <p:sldId id="312" r:id="rId50"/>
    <p:sldId id="313" r:id="rId51"/>
    <p:sldId id="314" r:id="rId52"/>
    <p:sldId id="315" r:id="rId53"/>
    <p:sldId id="316" r:id="rId54"/>
    <p:sldId id="317" r:id="rId55"/>
    <p:sldId id="318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5D43B-4D51-49D8-8974-C34F3048B91B}" type="datetimeFigureOut">
              <a:rPr lang="en-US" smtClean="0"/>
              <a:pPr/>
              <a:t>10/8/2011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EBE40-8488-4054-AE49-D5ADFA33D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EBE40-8488-4054-AE49-D5ADFA33DB7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EBE40-8488-4054-AE49-D5ADFA33DB7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19</a:t>
            </a:fld>
            <a:endParaRPr lang="ar-S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20</a:t>
            </a:fld>
            <a:endParaRPr lang="ar-S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EBE40-8488-4054-AE49-D5ADFA33DB7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EBE40-8488-4054-AE49-D5ADFA33DB7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EBE40-8488-4054-AE49-D5ADFA33DB7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EBE40-8488-4054-AE49-D5ADFA33DB7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EBE40-8488-4054-AE49-D5ADFA33DB7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25</a:t>
            </a:fld>
            <a:endParaRPr lang="ar-S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26</a:t>
            </a:fld>
            <a:endParaRPr lang="ar-S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EBE40-8488-4054-AE49-D5ADFA33DB7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EBE40-8488-4054-AE49-D5ADFA33DB7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29</a:t>
            </a:fld>
            <a:endParaRPr lang="ar-S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30</a:t>
            </a:fld>
            <a:endParaRPr lang="ar-S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31</a:t>
            </a:fld>
            <a:endParaRPr lang="ar-S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32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33</a:t>
            </a:fld>
            <a:endParaRPr lang="ar-SA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34</a:t>
            </a:fld>
            <a:endParaRPr lang="ar-SA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35</a:t>
            </a:fld>
            <a:endParaRPr lang="ar-SA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36</a:t>
            </a:fld>
            <a:endParaRPr lang="ar-SA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37</a:t>
            </a:fld>
            <a:endParaRPr lang="ar-SA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38</a:t>
            </a:fld>
            <a:endParaRPr lang="ar-SA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39</a:t>
            </a:fld>
            <a:endParaRPr lang="ar-SA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40</a:t>
            </a:fld>
            <a:endParaRPr lang="ar-SA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41</a:t>
            </a:fld>
            <a:endParaRPr lang="ar-SA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42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43</a:t>
            </a:fld>
            <a:endParaRPr lang="ar-SA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44</a:t>
            </a:fld>
            <a:endParaRPr lang="ar-SA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45</a:t>
            </a:fld>
            <a:endParaRPr lang="ar-SA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46</a:t>
            </a:fld>
            <a:endParaRPr lang="ar-SA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47</a:t>
            </a:fld>
            <a:endParaRPr lang="ar-SA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48</a:t>
            </a:fld>
            <a:endParaRPr lang="ar-SA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49</a:t>
            </a:fld>
            <a:endParaRPr lang="ar-SA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50</a:t>
            </a:fld>
            <a:endParaRPr lang="ar-SA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51</a:t>
            </a:fld>
            <a:endParaRPr lang="ar-SA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52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53</a:t>
            </a:fld>
            <a:endParaRPr lang="ar-SA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54</a:t>
            </a:fld>
            <a:endParaRPr lang="ar-SA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EBE40-8488-4054-AE49-D5ADFA33DB70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6E0E-389F-4445-A6E3-C7AEEAE38A1C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EBE40-8488-4054-AE49-D5ADFA33DB7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C139-5FA8-4742-A804-234C69039C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C139-5FA8-4742-A804-234C69039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C139-5FA8-4742-A804-234C69039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C139-5FA8-4742-A804-234C69039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C37C139-5FA8-4742-A804-234C69039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C139-5FA8-4742-A804-234C69039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C139-5FA8-4742-A804-234C69039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C139-5FA8-4742-A804-234C69039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C139-5FA8-4742-A804-234C69039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C139-5FA8-4742-A804-234C69039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C139-5FA8-4742-A804-234C69039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RLQ pain and masses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37C139-5FA8-4742-A804-234C69039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Right Lower Quadrant pain &amp; Masses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1600" y="3276600"/>
            <a:ext cx="3505200" cy="13716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FFC000"/>
                </a:solidFill>
              </a:rPr>
              <a:t>Supervised By:</a:t>
            </a:r>
          </a:p>
          <a:p>
            <a:pPr algn="l"/>
            <a:r>
              <a:rPr lang="en-US" sz="2800" b="1" dirty="0" smtClean="0"/>
              <a:t>Dr. Ahmad </a:t>
            </a:r>
            <a:r>
              <a:rPr lang="en-US" sz="2800" b="1" dirty="0" err="1" smtClean="0"/>
              <a:t>Zubaidi</a:t>
            </a:r>
            <a:endParaRPr lang="ar-SA" sz="2800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3276600"/>
            <a:ext cx="41148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Presented By: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Aeed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Saad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err="1" smtClean="0"/>
              <a:t>Mohmmad</a:t>
            </a:r>
            <a:r>
              <a:rPr lang="en-US" sz="2800" b="1" dirty="0" smtClean="0"/>
              <a:t> Hassan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Abdulrahman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AlGhamdi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       Appendicitis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u="sng" dirty="0" smtClean="0">
                <a:solidFill>
                  <a:srgbClr val="FFC000"/>
                </a:solidFill>
              </a:rPr>
              <a:t>Epidemiology:</a:t>
            </a:r>
          </a:p>
          <a:p>
            <a:pPr algn="l" rtl="0">
              <a:buNone/>
            </a:pPr>
            <a:endParaRPr lang="en-US" dirty="0" smtClean="0"/>
          </a:p>
          <a:p>
            <a:pPr algn="justLow" rtl="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Appendicitis is one of the more common surgical emergencies, and it is one of the most common causes of abdominal pain.</a:t>
            </a:r>
          </a:p>
          <a:p>
            <a:pPr algn="justLow" rtl="0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justLow" rtl="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Appendicitis occurs in 7% of the US population, with an incidence of 1.1 cases per 1000 people per year.</a:t>
            </a:r>
          </a:p>
          <a:p>
            <a:pPr algn="justLow" rtl="0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justLow" rtl="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Risk of perforation: </a:t>
            </a:r>
          </a:p>
          <a:p>
            <a:pPr algn="justLow" rtl="0">
              <a:buNone/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                                  </a:t>
            </a:r>
            <a:r>
              <a:rPr lang="en-US" sz="2000" dirty="0" smtClean="0">
                <a:solidFill>
                  <a:schemeClr val="tx1"/>
                </a:solidFill>
              </a:rPr>
              <a:t>25% in first 24 hrs.</a:t>
            </a:r>
          </a:p>
          <a:p>
            <a:pPr algn="justLow" rtl="0">
              <a:buNone/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                                  50% by 36 hrs.</a:t>
            </a:r>
          </a:p>
          <a:p>
            <a:pPr algn="justLow" rtl="0">
              <a:buNone/>
            </a:pPr>
            <a:r>
              <a:rPr lang="en-US" sz="2000" dirty="0" smtClean="0">
                <a:solidFill>
                  <a:schemeClr val="tx1"/>
                </a:solidFill>
                <a:sym typeface="Wingdings" pitchFamily="2" charset="2"/>
              </a:rPr>
              <a:t>                                  75% by 48 hrs.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Appendicitis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5181600"/>
          </a:xfrm>
        </p:spPr>
        <p:txBody>
          <a:bodyPr/>
          <a:lstStyle/>
          <a:p>
            <a:pPr algn="l" rtl="0">
              <a:lnSpc>
                <a:spcPct val="150000"/>
              </a:lnSpc>
              <a:buNone/>
            </a:pPr>
            <a:r>
              <a:rPr lang="en-US" sz="2400" b="1" u="sng" dirty="0" smtClean="0">
                <a:solidFill>
                  <a:srgbClr val="FFC000"/>
                </a:solidFill>
              </a:rPr>
              <a:t>Etiology: 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000" dirty="0" smtClean="0"/>
              <a:t>O</a:t>
            </a:r>
            <a:r>
              <a:rPr lang="en-US" sz="2000" dirty="0" smtClean="0"/>
              <a:t>bstruction </a:t>
            </a:r>
            <a:r>
              <a:rPr lang="en-US" sz="2000" dirty="0" smtClean="0"/>
              <a:t>of the </a:t>
            </a:r>
            <a:r>
              <a:rPr lang="en-US" sz="2000" dirty="0" err="1" smtClean="0"/>
              <a:t>appendiceal</a:t>
            </a:r>
            <a:r>
              <a:rPr lang="en-US" sz="2000" dirty="0" smtClean="0"/>
              <a:t> </a:t>
            </a:r>
            <a:r>
              <a:rPr lang="en-US" sz="2000" dirty="0" smtClean="0"/>
              <a:t>lumen :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/>
              <a:t>L</a:t>
            </a:r>
            <a:r>
              <a:rPr lang="en-US" sz="2000" dirty="0" smtClean="0"/>
              <a:t>ymphoid </a:t>
            </a:r>
            <a:r>
              <a:rPr lang="en-US" sz="2000" dirty="0" smtClean="0"/>
              <a:t>hyperplasia secondary to inflammatory bowel disease (IBD) or infections (more common during childhood and in young adults</a:t>
            </a:r>
            <a:r>
              <a:rPr lang="en-US" sz="2000" dirty="0" smtClean="0"/>
              <a:t>).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/>
              <a:t>Fecal </a:t>
            </a:r>
            <a:r>
              <a:rPr lang="en-US" sz="2000" dirty="0" smtClean="0"/>
              <a:t>stasis and </a:t>
            </a:r>
            <a:r>
              <a:rPr lang="en-US" sz="2000" dirty="0" err="1" smtClean="0"/>
              <a:t>fecaliths</a:t>
            </a:r>
            <a:r>
              <a:rPr lang="en-US" sz="2000" dirty="0" smtClean="0"/>
              <a:t> (more common in elderly patients</a:t>
            </a:r>
            <a:r>
              <a:rPr lang="en-US" sz="2000" dirty="0" smtClean="0"/>
              <a:t>).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/>
              <a:t>Parasites </a:t>
            </a:r>
            <a:r>
              <a:rPr lang="en-US" sz="2000" dirty="0" smtClean="0"/>
              <a:t>(especially in Eastern countries</a:t>
            </a:r>
            <a:r>
              <a:rPr lang="en-US" sz="2000" dirty="0" smtClean="0"/>
              <a:t>).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/>
              <a:t>Foreign </a:t>
            </a:r>
            <a:r>
              <a:rPr lang="en-US" sz="2000" dirty="0" smtClean="0"/>
              <a:t>bodies and </a:t>
            </a:r>
            <a:r>
              <a:rPr lang="en-US" sz="2000" dirty="0" err="1" smtClean="0"/>
              <a:t>neoplasms</a:t>
            </a:r>
            <a:r>
              <a:rPr lang="en-US" sz="2000" dirty="0" smtClean="0"/>
              <a:t>.</a:t>
            </a:r>
            <a:endParaRPr lang="en-US" sz="20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4709160"/>
          </a:xfrm>
        </p:spPr>
        <p:txBody>
          <a:bodyPr/>
          <a:lstStyle/>
          <a:p>
            <a:pPr>
              <a:buNone/>
            </a:pPr>
            <a:r>
              <a:rPr lang="en-US" b="1" u="sng" dirty="0" err="1" smtClean="0">
                <a:solidFill>
                  <a:srgbClr val="FFC000"/>
                </a:solidFill>
              </a:rPr>
              <a:t>Pathophysiology</a:t>
            </a:r>
            <a:r>
              <a:rPr lang="en-US" b="1" u="sng" dirty="0" smtClean="0">
                <a:solidFill>
                  <a:srgbClr val="FFC000"/>
                </a:solidFill>
              </a:rPr>
              <a:t> : </a:t>
            </a:r>
          </a:p>
          <a:p>
            <a:pPr algn="just">
              <a:buNone/>
            </a:pPr>
            <a:endParaRPr lang="en-US" sz="1600" dirty="0" smtClean="0"/>
          </a:p>
          <a:p>
            <a:pPr algn="just">
              <a:buNone/>
            </a:pPr>
            <a:endParaRPr lang="en-US" sz="16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000" dirty="0" err="1" smtClean="0"/>
              <a:t>Obstriction</a:t>
            </a:r>
            <a:r>
              <a:rPr lang="en-US" sz="2000" dirty="0" smtClean="0"/>
              <a:t>  &gt;&gt; </a:t>
            </a:r>
            <a:r>
              <a:rPr lang="en-US" sz="2000" dirty="0" smtClean="0"/>
              <a:t>continuous secretion of fluids </a:t>
            </a:r>
            <a:r>
              <a:rPr lang="en-US" sz="2000" dirty="0" smtClean="0"/>
              <a:t>and mucus </a:t>
            </a:r>
            <a:r>
              <a:rPr lang="en-US" sz="2000" dirty="0" smtClean="0"/>
              <a:t>from the mucosa and the </a:t>
            </a:r>
            <a:r>
              <a:rPr lang="en-US" sz="2000" dirty="0" smtClean="0"/>
              <a:t>      stagnation </a:t>
            </a:r>
            <a:r>
              <a:rPr lang="en-US" sz="2000" dirty="0" smtClean="0"/>
              <a:t>of this </a:t>
            </a:r>
            <a:r>
              <a:rPr lang="en-US" sz="2000" dirty="0" smtClean="0"/>
              <a:t>material &gt;&gt; </a:t>
            </a:r>
            <a:r>
              <a:rPr lang="en-US" sz="2000" dirty="0" smtClean="0"/>
              <a:t>bacterial infection &gt;&gt; recruitment of white blood </a:t>
            </a:r>
            <a:r>
              <a:rPr lang="en-US" sz="2000" dirty="0" smtClean="0"/>
              <a:t>cells &gt;&gt; inflammation and pus formation .</a:t>
            </a:r>
          </a:p>
          <a:p>
            <a:pPr algn="just">
              <a:buFont typeface="Wingdings" pitchFamily="2" charset="2"/>
              <a:buChar char="q"/>
            </a:pPr>
            <a:endParaRPr lang="en-US" sz="20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/>
              <a:t>Persistent obstruction &gt;&gt; </a:t>
            </a:r>
            <a:r>
              <a:rPr lang="en-US" sz="2000" dirty="0" smtClean="0"/>
              <a:t>Increase </a:t>
            </a:r>
            <a:r>
              <a:rPr lang="en-US" sz="2000" dirty="0" err="1" smtClean="0"/>
              <a:t>intralumenal</a:t>
            </a:r>
            <a:r>
              <a:rPr lang="en-US" sz="2000" dirty="0" smtClean="0"/>
              <a:t> pressure &gt;&gt; venous outflow obstruction &gt;&gt; </a:t>
            </a:r>
            <a:r>
              <a:rPr lang="en-US" sz="2000" dirty="0" err="1" smtClean="0"/>
              <a:t>appendiceal</a:t>
            </a:r>
            <a:r>
              <a:rPr lang="en-US" sz="2000" dirty="0" smtClean="0"/>
              <a:t> wall ischemia &gt;&gt; thrombosis of the </a:t>
            </a:r>
            <a:r>
              <a:rPr lang="en-US" sz="2000" dirty="0" err="1" smtClean="0"/>
              <a:t>appendicular</a:t>
            </a:r>
            <a:r>
              <a:rPr lang="en-US" sz="2000" dirty="0" smtClean="0"/>
              <a:t> artery and veins &gt;&gt; perforation and </a:t>
            </a:r>
            <a:r>
              <a:rPr lang="en-US" sz="2000" dirty="0" smtClean="0"/>
              <a:t>gangrene .</a:t>
            </a:r>
            <a:endParaRPr lang="en-US" sz="2000" dirty="0" smtClean="0"/>
          </a:p>
          <a:p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Appendicitis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algn="l" rtl="0">
              <a:lnSpc>
                <a:spcPct val="150000"/>
              </a:lnSpc>
              <a:buNone/>
            </a:pPr>
            <a:r>
              <a:rPr lang="en-US" sz="2000" b="1" u="sng" dirty="0" smtClean="0">
                <a:solidFill>
                  <a:srgbClr val="FFC000"/>
                </a:solidFill>
              </a:rPr>
              <a:t>Clinical features:</a:t>
            </a:r>
          </a:p>
          <a:p>
            <a:pPr lvl="2" algn="justLow" rtl="0">
              <a:lnSpc>
                <a:spcPct val="150000"/>
              </a:lnSpc>
            </a:pPr>
            <a:r>
              <a:rPr lang="en-US" sz="1800" dirty="0" smtClean="0">
                <a:latin typeface="+mn-lt"/>
              </a:rPr>
              <a:t>The most common symptom of appendicitis is </a:t>
            </a:r>
            <a:r>
              <a:rPr lang="en-US" sz="1800" u="sng" dirty="0" smtClean="0">
                <a:latin typeface="+mn-lt"/>
              </a:rPr>
              <a:t>abdominal pain</a:t>
            </a:r>
            <a:r>
              <a:rPr lang="en-US" sz="1800" dirty="0" smtClean="0">
                <a:latin typeface="+mn-lt"/>
              </a:rPr>
              <a:t>.</a:t>
            </a:r>
          </a:p>
          <a:p>
            <a:pPr lvl="2" algn="justLow" rtl="0">
              <a:lnSpc>
                <a:spcPct val="150000"/>
              </a:lnSpc>
            </a:pPr>
            <a:r>
              <a:rPr lang="en-US" sz="1800" dirty="0" smtClean="0">
                <a:latin typeface="+mn-lt"/>
              </a:rPr>
              <a:t> Typically, </a:t>
            </a:r>
            <a:r>
              <a:rPr lang="en-US" sz="1800" dirty="0" smtClean="0"/>
              <a:t>pain</a:t>
            </a:r>
            <a:r>
              <a:rPr lang="en-US" sz="1800" dirty="0" smtClean="0">
                <a:latin typeface="+mn-lt"/>
              </a:rPr>
              <a:t> begins </a:t>
            </a:r>
            <a:r>
              <a:rPr lang="en-US" sz="1800" dirty="0" smtClean="0">
                <a:latin typeface="+mn-lt"/>
              </a:rPr>
              <a:t>as </a:t>
            </a:r>
            <a:r>
              <a:rPr lang="en-US" sz="1800" dirty="0" err="1" smtClean="0">
                <a:latin typeface="+mn-lt"/>
              </a:rPr>
              <a:t>periumbilical</a:t>
            </a:r>
            <a:r>
              <a:rPr lang="en-US" sz="1800" dirty="0" smtClean="0">
                <a:latin typeface="+mn-lt"/>
              </a:rPr>
              <a:t> or </a:t>
            </a:r>
            <a:r>
              <a:rPr lang="en-US" sz="1800" dirty="0" err="1" smtClean="0">
                <a:latin typeface="+mn-lt"/>
              </a:rPr>
              <a:t>epigastric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 smtClean="0">
                <a:latin typeface="+mn-lt"/>
              </a:rPr>
              <a:t>migrating to the right lower quadrant (RLQ) of the abdomen.</a:t>
            </a:r>
          </a:p>
          <a:p>
            <a:pPr lvl="2" algn="justLow" rtl="0">
              <a:lnSpc>
                <a:spcPct val="150000"/>
              </a:lnSpc>
            </a:pPr>
            <a:r>
              <a:rPr lang="en-US" sz="1800" dirty="0" smtClean="0">
                <a:latin typeface="+mn-lt"/>
              </a:rPr>
              <a:t> Later, a worsening progressive </a:t>
            </a: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pain</a:t>
            </a:r>
            <a:r>
              <a:rPr lang="en-US" sz="1800" dirty="0" smtClean="0">
                <a:latin typeface="+mn-lt"/>
              </a:rPr>
              <a:t> along with </a:t>
            </a: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vomiting</a:t>
            </a:r>
            <a:r>
              <a:rPr lang="en-US" sz="1800" dirty="0" smtClean="0">
                <a:latin typeface="+mn-lt"/>
              </a:rPr>
              <a:t>, </a:t>
            </a: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nausea </a:t>
            </a:r>
            <a:r>
              <a:rPr lang="en-US" sz="1800" dirty="0" smtClean="0">
                <a:latin typeface="+mn-lt"/>
              </a:rPr>
              <a:t>, and </a:t>
            </a: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anorexia</a:t>
            </a:r>
            <a:r>
              <a:rPr lang="en-US" sz="1800" dirty="0" smtClean="0">
                <a:latin typeface="+mn-lt"/>
              </a:rPr>
              <a:t> are described by the patient. </a:t>
            </a:r>
            <a:endParaRPr lang="en-US" sz="1800" dirty="0" smtClean="0">
              <a:latin typeface="+mn-lt"/>
            </a:endParaRPr>
          </a:p>
          <a:p>
            <a:pPr lvl="2" algn="justLow">
              <a:lnSpc>
                <a:spcPct val="150000"/>
              </a:lnSpc>
            </a:pPr>
            <a:r>
              <a:rPr lang="en-US" sz="1800" dirty="0" err="1" smtClean="0"/>
              <a:t>Irritative</a:t>
            </a:r>
            <a:r>
              <a:rPr lang="en-US" sz="1800" dirty="0" smtClean="0"/>
              <a:t> </a:t>
            </a:r>
            <a:r>
              <a:rPr lang="en-US" sz="1800" dirty="0" smtClean="0"/>
              <a:t>voiding symptoms and </a:t>
            </a:r>
            <a:r>
              <a:rPr lang="en-US" sz="1800" dirty="0" err="1" smtClean="0"/>
              <a:t>hematuria</a:t>
            </a:r>
            <a:r>
              <a:rPr lang="en-US" sz="1800" dirty="0" smtClean="0"/>
              <a:t> or </a:t>
            </a:r>
            <a:r>
              <a:rPr lang="en-US" sz="1800" dirty="0" err="1" smtClean="0"/>
              <a:t>pyuria</a:t>
            </a:r>
            <a:r>
              <a:rPr lang="en-US" sz="1800" dirty="0" smtClean="0"/>
              <a:t> .</a:t>
            </a:r>
            <a:endParaRPr lang="ar-SA" sz="2000" dirty="0" smtClean="0"/>
          </a:p>
          <a:p>
            <a:pPr>
              <a:buNone/>
            </a:pPr>
            <a:endParaRPr lang="ar-SA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Appendicitis</a:t>
            </a:r>
            <a:endParaRPr kumimoji="0" lang="ar-SA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Physical Examination</a:t>
            </a:r>
          </a:p>
          <a:p>
            <a:pPr>
              <a:buFont typeface="Wingdings" pitchFamily="2" charset="2"/>
              <a:buChar char="q"/>
            </a:pPr>
            <a:r>
              <a:rPr lang="en-US" sz="1600" dirty="0" smtClean="0"/>
              <a:t>Rebound tenderness in RLQ.</a:t>
            </a:r>
            <a:endParaRPr lang="en-US" sz="1600" smtClean="0"/>
          </a:p>
          <a:p>
            <a:pPr>
              <a:buFont typeface="Wingdings" pitchFamily="2" charset="2"/>
              <a:buChar char="q"/>
            </a:pPr>
            <a:endParaRPr lang="ar-SA" sz="160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/>
              <a:t>Appendicitis</a:t>
            </a:r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0"/>
            <a:ext cx="6248400" cy="1143000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ar-S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u="sng" dirty="0" smtClean="0">
                <a:solidFill>
                  <a:srgbClr val="FFC000"/>
                </a:solidFill>
              </a:rPr>
              <a:t>Examination :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l" rtl="0"/>
            <a:r>
              <a:rPr lang="en-US" u="sng" dirty="0" smtClean="0">
                <a:solidFill>
                  <a:srgbClr val="FFC000"/>
                </a:solidFill>
              </a:rPr>
              <a:t>Investigations: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0" y="2133600"/>
            <a:ext cx="3810000" cy="4267200"/>
          </a:xfrm>
        </p:spPr>
        <p:txBody>
          <a:bodyPr/>
          <a:lstStyle/>
          <a:p>
            <a:pPr lvl="2" algn="l" rtl="0">
              <a:lnSpc>
                <a:spcPct val="150000"/>
              </a:lnSpc>
            </a:pPr>
            <a:r>
              <a:rPr lang="en-US" sz="2000" dirty="0" smtClean="0"/>
              <a:t>Low grade fever.</a:t>
            </a:r>
          </a:p>
          <a:p>
            <a:pPr lvl="2" algn="l" rtl="0">
              <a:lnSpc>
                <a:spcPct val="150000"/>
              </a:lnSpc>
            </a:pPr>
            <a:r>
              <a:rPr lang="en-US" sz="2000" dirty="0" smtClean="0"/>
              <a:t>Guarding, rebound tenderness.</a:t>
            </a:r>
          </a:p>
          <a:p>
            <a:pPr lvl="2" algn="l" rtl="0">
              <a:lnSpc>
                <a:spcPct val="150000"/>
              </a:lnSpc>
            </a:pPr>
            <a:r>
              <a:rPr lang="en-US" sz="2000" dirty="0" smtClean="0"/>
              <a:t>Signs:</a:t>
            </a:r>
          </a:p>
          <a:p>
            <a:pPr lvl="3" algn="l" rtl="0">
              <a:lnSpc>
                <a:spcPct val="150000"/>
              </a:lnSpc>
            </a:pPr>
            <a:r>
              <a:rPr lang="en-US" sz="1800" dirty="0" err="1" smtClean="0"/>
              <a:t>Dunphy’s</a:t>
            </a:r>
            <a:r>
              <a:rPr lang="en-US" sz="1800" dirty="0" smtClean="0"/>
              <a:t> sign</a:t>
            </a:r>
          </a:p>
          <a:p>
            <a:pPr lvl="3" algn="l" rtl="0">
              <a:lnSpc>
                <a:spcPct val="150000"/>
              </a:lnSpc>
            </a:pPr>
            <a:r>
              <a:rPr lang="en-US" sz="1800" dirty="0" err="1" smtClean="0"/>
              <a:t>Rovsing</a:t>
            </a:r>
            <a:r>
              <a:rPr lang="en-US" sz="1800" dirty="0" smtClean="0"/>
              <a:t> sign</a:t>
            </a:r>
          </a:p>
          <a:p>
            <a:pPr lvl="3" algn="l" rtl="0">
              <a:lnSpc>
                <a:spcPct val="150000"/>
              </a:lnSpc>
            </a:pPr>
            <a:r>
              <a:rPr lang="en-US" sz="1800" dirty="0" err="1" smtClean="0"/>
              <a:t>Obturator</a:t>
            </a:r>
            <a:r>
              <a:rPr lang="en-US" sz="1800" dirty="0" smtClean="0"/>
              <a:t> sign</a:t>
            </a:r>
          </a:p>
          <a:p>
            <a:pPr lvl="3" algn="l" rtl="0">
              <a:lnSpc>
                <a:spcPct val="150000"/>
              </a:lnSpc>
            </a:pPr>
            <a:r>
              <a:rPr lang="en-US" sz="1800" dirty="0" err="1" smtClean="0"/>
              <a:t>Psoas</a:t>
            </a:r>
            <a:r>
              <a:rPr lang="en-US" sz="1800" dirty="0" smtClean="0"/>
              <a:t> sign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67200" y="2286000"/>
            <a:ext cx="4648200" cy="4191000"/>
          </a:xfrm>
        </p:spPr>
        <p:txBody>
          <a:bodyPr>
            <a:normAutofit lnSpcReduction="10000"/>
          </a:bodyPr>
          <a:lstStyle/>
          <a:p>
            <a:pPr lvl="1" algn="l" rt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Lab tests:</a:t>
            </a:r>
          </a:p>
          <a:p>
            <a:pPr lvl="2" algn="l" rtl="0">
              <a:lnSpc>
                <a:spcPct val="150000"/>
              </a:lnSpc>
            </a:pPr>
            <a:r>
              <a:rPr lang="en-US" dirty="0" err="1" smtClean="0"/>
              <a:t>Leukucytosis</a:t>
            </a:r>
            <a:endParaRPr lang="en-US" dirty="0" smtClean="0"/>
          </a:p>
          <a:p>
            <a:pPr lvl="2" algn="l" rtl="0">
              <a:lnSpc>
                <a:spcPct val="150000"/>
              </a:lnSpc>
            </a:pPr>
            <a:r>
              <a:rPr lang="en-US" dirty="0" smtClean="0"/>
              <a:t>Mild </a:t>
            </a:r>
            <a:r>
              <a:rPr lang="en-US" dirty="0" err="1" smtClean="0"/>
              <a:t>Pyuria</a:t>
            </a:r>
            <a:r>
              <a:rPr lang="en-US" dirty="0" smtClean="0"/>
              <a:t> (not severe&gt;UTI) </a:t>
            </a:r>
          </a:p>
          <a:p>
            <a:pPr lvl="1" algn="l" rt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Radiology:</a:t>
            </a:r>
          </a:p>
          <a:p>
            <a:pPr lvl="2" algn="l" rtl="0">
              <a:lnSpc>
                <a:spcPct val="150000"/>
              </a:lnSpc>
            </a:pPr>
            <a:r>
              <a:rPr lang="en-US" dirty="0" smtClean="0"/>
              <a:t>X-ray: may show calcified </a:t>
            </a:r>
            <a:r>
              <a:rPr lang="en-US" dirty="0" err="1" smtClean="0"/>
              <a:t>fecalith</a:t>
            </a:r>
            <a:endParaRPr lang="en-US" dirty="0" smtClean="0"/>
          </a:p>
          <a:p>
            <a:pPr lvl="2" algn="l" rtl="0">
              <a:lnSpc>
                <a:spcPct val="150000"/>
              </a:lnSpc>
            </a:pPr>
            <a:r>
              <a:rPr lang="en-US" dirty="0" smtClean="0"/>
              <a:t>US: help rule out other pathologies.</a:t>
            </a:r>
          </a:p>
          <a:p>
            <a:pPr lvl="2" algn="l" rtl="0">
              <a:lnSpc>
                <a:spcPct val="150000"/>
              </a:lnSpc>
            </a:pPr>
            <a:r>
              <a:rPr lang="en-US" dirty="0" smtClean="0"/>
              <a:t>CT: Golden standard.</a:t>
            </a:r>
          </a:p>
          <a:p>
            <a:pPr lvl="2" algn="l" rtl="0">
              <a:lnSpc>
                <a:spcPct val="150000"/>
              </a:lnSpc>
              <a:buNone/>
            </a:pPr>
            <a:endParaRPr lang="en-US" sz="1600" dirty="0" smtClean="0"/>
          </a:p>
          <a:p>
            <a:pPr algn="l" rtl="0">
              <a:lnSpc>
                <a:spcPct val="150000"/>
              </a:lnSpc>
            </a:pPr>
            <a:endParaRPr lang="ar-SA" sz="1800" dirty="0" smtClean="0"/>
          </a:p>
          <a:p>
            <a:pPr>
              <a:lnSpc>
                <a:spcPct val="150000"/>
              </a:lnSpc>
            </a:pPr>
            <a:endParaRPr lang="ar-SA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96200" cy="5029200"/>
          </a:xfrm>
        </p:spPr>
        <p:txBody>
          <a:bodyPr/>
          <a:lstStyle/>
          <a:p>
            <a:pPr algn="l" rtl="0">
              <a:lnSpc>
                <a:spcPct val="150000"/>
              </a:lnSpc>
              <a:buNone/>
            </a:pPr>
            <a:r>
              <a:rPr lang="en-US" sz="2400" b="1" u="sng" dirty="0" smtClean="0">
                <a:solidFill>
                  <a:srgbClr val="FFC000"/>
                </a:solidFill>
              </a:rPr>
              <a:t>Treatment:</a:t>
            </a:r>
          </a:p>
          <a:p>
            <a:pPr algn="l" rt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800" dirty="0" smtClean="0"/>
              <a:t>Preoperative IV fluids and antibiotics</a:t>
            </a:r>
          </a:p>
          <a:p>
            <a:pPr algn="l" rt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800" dirty="0" smtClean="0"/>
              <a:t>In </a:t>
            </a:r>
            <a:r>
              <a:rPr lang="en-US" sz="1800" dirty="0" err="1" smtClean="0"/>
              <a:t>nonperforated</a:t>
            </a:r>
            <a:r>
              <a:rPr lang="en-US" sz="1800" dirty="0" smtClean="0"/>
              <a:t>:</a:t>
            </a:r>
          </a:p>
          <a:p>
            <a:pPr lvl="2" algn="l" rtl="0">
              <a:lnSpc>
                <a:spcPct val="150000"/>
              </a:lnSpc>
            </a:pPr>
            <a:r>
              <a:rPr lang="en-US" sz="1600" dirty="0" smtClean="0"/>
              <a:t>Prompt appendectomy, 24 hours of antibiotics, discharge on next day.</a:t>
            </a:r>
          </a:p>
          <a:p>
            <a:pPr algn="l" rt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800" dirty="0" smtClean="0"/>
              <a:t>In perforated:</a:t>
            </a:r>
          </a:p>
          <a:p>
            <a:pPr lvl="2" algn="l" rtl="0">
              <a:lnSpc>
                <a:spcPct val="150000"/>
              </a:lnSpc>
            </a:pPr>
            <a:r>
              <a:rPr lang="en-US" sz="1600" dirty="0" smtClean="0"/>
              <a:t>IV fluid resuscitation, prompt appendectomy, drain the pus with 3-7 postoperative antibiotics.</a:t>
            </a:r>
          </a:p>
          <a:p>
            <a:pPr algn="l" rt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800" dirty="0" smtClean="0"/>
              <a:t>In </a:t>
            </a:r>
            <a:r>
              <a:rPr lang="en-US" sz="1800" dirty="0" err="1" smtClean="0"/>
              <a:t>appendiceal</a:t>
            </a:r>
            <a:r>
              <a:rPr lang="en-US" sz="1800" dirty="0" smtClean="0"/>
              <a:t> </a:t>
            </a:r>
            <a:r>
              <a:rPr lang="en-US" sz="1800" dirty="0" err="1" smtClean="0"/>
              <a:t>abcess</a:t>
            </a:r>
            <a:r>
              <a:rPr lang="en-US" sz="1800" dirty="0" smtClean="0"/>
              <a:t>:</a:t>
            </a:r>
          </a:p>
          <a:p>
            <a:pPr lvl="2" algn="l" rtl="0">
              <a:lnSpc>
                <a:spcPct val="150000"/>
              </a:lnSpc>
            </a:pPr>
            <a:r>
              <a:rPr lang="en-US" sz="1600" dirty="0" err="1" smtClean="0"/>
              <a:t>Percutaneous</a:t>
            </a:r>
            <a:r>
              <a:rPr lang="en-US" sz="1600" dirty="0" smtClean="0"/>
              <a:t> drainage and antibiotic </a:t>
            </a:r>
            <a:r>
              <a:rPr lang="en-US" sz="1600" dirty="0" err="1" smtClean="0"/>
              <a:t>adminstration</a:t>
            </a:r>
            <a:r>
              <a:rPr lang="en-US" sz="1600" dirty="0" smtClean="0"/>
              <a:t>, and elective appendectomy 6 weeks later </a:t>
            </a:r>
          </a:p>
          <a:p>
            <a:pPr lvl="2" algn="l" rtl="0">
              <a:lnSpc>
                <a:spcPct val="150000"/>
              </a:lnSpc>
              <a:buNone/>
            </a:pP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5181600" cy="4343400"/>
          </a:xfrm>
        </p:spPr>
        <p:txBody>
          <a:bodyPr>
            <a:normAutofit fontScale="92500"/>
          </a:bodyPr>
          <a:lstStyle/>
          <a:p>
            <a:pPr algn="justLow" rtl="0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</a:rPr>
              <a:t>If normal appendix is found upon exploration you should remove it anyway. (ex: in </a:t>
            </a:r>
            <a:r>
              <a:rPr lang="en-US" sz="2000" dirty="0" err="1" smtClean="0">
                <a:solidFill>
                  <a:schemeClr val="tx1"/>
                </a:solidFill>
              </a:rPr>
              <a:t>crohn’s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algn="justLow" rtl="0">
              <a:buFont typeface="Wingdings" pitchFamily="2" charset="2"/>
              <a:buChar char="ü"/>
            </a:pPr>
            <a:endParaRPr lang="en-US" sz="2000" dirty="0" smtClean="0"/>
          </a:p>
          <a:p>
            <a:pPr algn="justLow" rtl="0"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1"/>
                </a:solidFill>
              </a:rPr>
              <a:t>Appendicitis and pregnancy:</a:t>
            </a:r>
            <a:endParaRPr lang="en-US" sz="4000" b="1" dirty="0">
              <a:solidFill>
                <a:schemeClr val="accent1"/>
              </a:solidFill>
            </a:endParaRPr>
          </a:p>
          <a:p>
            <a:pPr algn="justLow" rtl="0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</a:rPr>
              <a:t>If appendicitis develops in a pregnant woman, an appendectomy is usually performed and should not harm the fetus. The risk of fetal death in the perioperative period after an appendectomy for early acute appendicitis is 3% to 5%. The risk of fetal death </a:t>
            </a:r>
            <a:r>
              <a:rPr lang="en-US" sz="2000" smtClean="0">
                <a:solidFill>
                  <a:schemeClr val="tx1"/>
                </a:solidFill>
              </a:rPr>
              <a:t>is 20% </a:t>
            </a:r>
            <a:r>
              <a:rPr lang="en-US" sz="2000" dirty="0" smtClean="0">
                <a:solidFill>
                  <a:schemeClr val="tx1"/>
                </a:solidFill>
              </a:rPr>
              <a:t>in perforated appendicitis.</a:t>
            </a:r>
          </a:p>
        </p:txBody>
      </p:sp>
      <p:pic>
        <p:nvPicPr>
          <p:cNvPr id="5122" name="Picture 2" descr="C:\Users\Sony\Desktop\appen remov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828800"/>
            <a:ext cx="3048000" cy="3505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Crohn’s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disease</a:t>
            </a:r>
            <a:r>
              <a:rPr lang="ar-SA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ar-SA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Crohn’s disease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2037"/>
            <a:ext cx="8229600" cy="4525963"/>
          </a:xfrm>
        </p:spPr>
        <p:txBody>
          <a:bodyPr/>
          <a:lstStyle/>
          <a:p>
            <a:pPr algn="l" rtl="0"/>
            <a:endParaRPr lang="en-US" sz="2400" dirty="0" smtClean="0"/>
          </a:p>
          <a:p>
            <a:r>
              <a:rPr lang="en-US" sz="2400" b="1" dirty="0" err="1" smtClean="0"/>
              <a:t>Crohn's</a:t>
            </a:r>
            <a:r>
              <a:rPr lang="en-US" sz="2400" b="1" dirty="0" smtClean="0"/>
              <a:t> disease </a:t>
            </a:r>
            <a:r>
              <a:rPr lang="en-US" sz="2400" dirty="0" smtClean="0"/>
              <a:t>is an inflammatory disease of the intestines that may affect any part of the gastrointestinal tract from mouth to anus, causing a wide variety of symptoms.</a:t>
            </a:r>
            <a:endParaRPr lang="ar-SA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4191000" cy="3810000"/>
          </a:xfrm>
        </p:spPr>
        <p:txBody>
          <a:bodyPr/>
          <a:lstStyle/>
          <a:p>
            <a:pPr algn="just" rtl="0">
              <a:buNone/>
            </a:pPr>
            <a:endParaRPr lang="en-US" dirty="0" smtClean="0"/>
          </a:p>
          <a:p>
            <a:pPr algn="just" rtl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The RLQ extends from the median plane to the right of the patient, and from the umbilical plane to the right inguinal ligament.</a:t>
            </a:r>
          </a:p>
          <a:p>
            <a:pPr algn="just" rtl="0"/>
            <a:endParaRPr lang="en-US" dirty="0"/>
          </a:p>
        </p:txBody>
      </p:sp>
      <p:pic>
        <p:nvPicPr>
          <p:cNvPr id="3074" name="Picture 2" descr="C:\Users\Sony\Desktop\abdom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057400"/>
            <a:ext cx="3217862" cy="3581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133600" y="228600"/>
            <a:ext cx="5334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Anatomy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Crohn’s disease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2400" b="1" i="1" u="sng" dirty="0" smtClean="0"/>
              <a:t>Pathology</a:t>
            </a:r>
            <a:endParaRPr lang="en-US" sz="2400" i="1" u="sng" dirty="0" smtClean="0"/>
          </a:p>
          <a:p>
            <a:pPr algn="l" rtl="0">
              <a:buNone/>
            </a:pPr>
            <a:r>
              <a:rPr lang="en-US" sz="2400" u="sng" dirty="0" smtClean="0"/>
              <a:t>**Macroscopically</a:t>
            </a:r>
            <a:r>
              <a:rPr lang="en-US" sz="2400" dirty="0" smtClean="0"/>
              <a:t>:</a:t>
            </a:r>
          </a:p>
          <a:p>
            <a:pPr algn="l" rtl="0">
              <a:buFontTx/>
              <a:buChar char="-"/>
            </a:pPr>
            <a:r>
              <a:rPr lang="en-US" sz="2400" dirty="0" err="1" smtClean="0">
                <a:solidFill>
                  <a:schemeClr val="tx1"/>
                </a:solidFill>
              </a:rPr>
              <a:t>Crohn's</a:t>
            </a:r>
            <a:r>
              <a:rPr lang="en-US" sz="2400" dirty="0" smtClean="0">
                <a:solidFill>
                  <a:schemeClr val="tx1"/>
                </a:solidFill>
              </a:rPr>
              <a:t> disease produces a cobblestone </a:t>
            </a:r>
            <a:r>
              <a:rPr lang="en-US" sz="2400" dirty="0" err="1" smtClean="0">
                <a:solidFill>
                  <a:schemeClr val="tx1"/>
                </a:solidFill>
              </a:rPr>
              <a:t>appearance,these</a:t>
            </a:r>
            <a:r>
              <a:rPr lang="en-US" sz="2400" dirty="0" smtClean="0">
                <a:solidFill>
                  <a:schemeClr val="tx1"/>
                </a:solidFill>
              </a:rPr>
              <a:t> can extend </a:t>
            </a:r>
            <a:r>
              <a:rPr lang="en-US" sz="2400" u="sng" dirty="0" smtClean="0">
                <a:solidFill>
                  <a:schemeClr val="tx1"/>
                </a:solidFill>
              </a:rPr>
              <a:t>through all coats of the bowel wall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l" rtl="0">
              <a:buFontTx/>
              <a:buChar char="-"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 rtl="0">
              <a:buNone/>
            </a:pPr>
            <a:r>
              <a:rPr lang="en-US" sz="2400" u="sng" dirty="0" smtClean="0"/>
              <a:t>**Microscopically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- may show mucosal inflammation, characterized by focal infiltration of </a:t>
            </a:r>
            <a:r>
              <a:rPr lang="en-US" sz="2400" dirty="0" err="1" smtClean="0"/>
              <a:t>neutrophils</a:t>
            </a:r>
            <a:r>
              <a:rPr lang="en-US" sz="2400" dirty="0" smtClean="0"/>
              <a:t>, a type of inflammatory cell, into the epithelium. And non-</a:t>
            </a:r>
            <a:r>
              <a:rPr lang="en-US" sz="2400" dirty="0" err="1" smtClean="0"/>
              <a:t>caseating</a:t>
            </a:r>
            <a:r>
              <a:rPr lang="en-US" sz="2400" dirty="0" smtClean="0"/>
              <a:t> </a:t>
            </a:r>
            <a:r>
              <a:rPr lang="en-US" sz="2400" dirty="0" err="1" smtClean="0"/>
              <a:t>granulomas</a:t>
            </a:r>
            <a:r>
              <a:rPr lang="en-US" sz="2400" dirty="0" smtClean="0"/>
              <a:t> in 50% of cases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 rtl="0"/>
            <a:endParaRPr lang="ar-SA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/>
          </a:bodyPr>
          <a:lstStyle/>
          <a:p>
            <a:r>
              <a:rPr lang="en-US" b="1" i="1" u="sng" dirty="0" smtClean="0"/>
              <a:t>Clinical features:</a:t>
            </a:r>
            <a:br>
              <a:rPr lang="en-US" b="1" i="1" u="sng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 smtClean="0"/>
              <a:t>*</a:t>
            </a:r>
            <a:r>
              <a:rPr lang="en-US" sz="2400" i="1" u="sng" dirty="0" smtClean="0"/>
              <a:t> </a:t>
            </a:r>
            <a:r>
              <a:rPr lang="en-US" sz="2400" b="1" i="1" u="sng" dirty="0" smtClean="0"/>
              <a:t>Inflammatory:</a:t>
            </a:r>
            <a:endParaRPr lang="en-US" sz="2400" b="1" dirty="0" smtClean="0"/>
          </a:p>
          <a:p>
            <a:pPr>
              <a:lnSpc>
                <a:spcPct val="150000"/>
              </a:lnSpc>
              <a:buFont typeface="+mj-lt"/>
              <a:buAutoNum type="arabicParenR"/>
            </a:pPr>
            <a:r>
              <a:rPr lang="en-US" sz="2400" dirty="0" smtClean="0"/>
              <a:t>Fever.</a:t>
            </a:r>
          </a:p>
          <a:p>
            <a:pPr>
              <a:lnSpc>
                <a:spcPct val="150000"/>
              </a:lnSpc>
              <a:buFont typeface="+mj-lt"/>
              <a:buAutoNum type="arabicParenR"/>
            </a:pPr>
            <a:r>
              <a:rPr lang="en-US" sz="2400" dirty="0" smtClean="0"/>
              <a:t>Malaise.</a:t>
            </a:r>
          </a:p>
          <a:p>
            <a:pPr>
              <a:lnSpc>
                <a:spcPct val="150000"/>
              </a:lnSpc>
              <a:buFont typeface="+mj-lt"/>
              <a:buAutoNum type="arabicParenR"/>
            </a:pPr>
            <a:r>
              <a:rPr lang="en-US" sz="2400" dirty="0" smtClean="0"/>
              <a:t>Abdominal and Diarrhea usually the initial symptoms. (usually the diarrhea without blood).</a:t>
            </a:r>
          </a:p>
          <a:p>
            <a:pPr>
              <a:lnSpc>
                <a:spcPct val="150000"/>
              </a:lnSpc>
              <a:buFont typeface="+mj-lt"/>
              <a:buAutoNum type="arabicParenR"/>
            </a:pPr>
            <a:r>
              <a:rPr lang="en-US" sz="2400" dirty="0" smtClean="0"/>
              <a:t>Weight loss</a:t>
            </a:r>
          </a:p>
          <a:p>
            <a:pPr>
              <a:lnSpc>
                <a:spcPct val="150000"/>
              </a:lnSpc>
              <a:buFont typeface="+mj-lt"/>
              <a:buAutoNum type="arabicParenR"/>
            </a:pPr>
            <a:r>
              <a:rPr lang="en-US" sz="2400" dirty="0" smtClean="0"/>
              <a:t>Children and adolescents may have failure to thrive or have retarded growth.</a:t>
            </a:r>
          </a:p>
          <a:p>
            <a:pPr>
              <a:lnSpc>
                <a:spcPct val="150000"/>
              </a:lnSpc>
              <a:buFont typeface="+mj-lt"/>
              <a:buAutoNum type="arabicParenR"/>
            </a:pPr>
            <a:r>
              <a:rPr lang="en-US" sz="2400" dirty="0" smtClean="0"/>
              <a:t>Rectal bleeding is rare except in </a:t>
            </a:r>
            <a:r>
              <a:rPr lang="en-US" sz="2400" dirty="0" err="1" smtClean="0"/>
              <a:t>Chron's</a:t>
            </a:r>
            <a:r>
              <a:rPr lang="en-US" sz="2400" dirty="0" smtClean="0"/>
              <a:t> colitis.</a:t>
            </a:r>
          </a:p>
          <a:p>
            <a:endParaRPr lang="en-US" sz="2400" dirty="0" smtClean="0"/>
          </a:p>
          <a:p>
            <a:endParaRPr lang="en-U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i="1" u="sng" dirty="0" smtClean="0"/>
              <a:t>*</a:t>
            </a:r>
            <a:r>
              <a:rPr lang="en-US" sz="2400" b="1" i="1" u="sng" dirty="0" err="1" smtClean="0"/>
              <a:t>Fistulizing</a:t>
            </a:r>
            <a:r>
              <a:rPr lang="en-US" sz="2400" b="1" i="1" u="sng" dirty="0" smtClean="0"/>
              <a:t> features:</a:t>
            </a:r>
          </a:p>
          <a:p>
            <a:pPr>
              <a:buNone/>
            </a:pPr>
            <a:endParaRPr lang="en-US" sz="2400" i="1" u="sng" dirty="0" smtClean="0"/>
          </a:p>
          <a:p>
            <a:pPr>
              <a:lnSpc>
                <a:spcPct val="150000"/>
              </a:lnSpc>
              <a:buFont typeface="+mj-lt"/>
              <a:buAutoNum type="arabicParenR"/>
            </a:pPr>
            <a:r>
              <a:rPr lang="en-US" sz="2200" dirty="0" smtClean="0"/>
              <a:t>Para-enteric abscess formation often with a tender abdominal mass</a:t>
            </a:r>
          </a:p>
          <a:p>
            <a:pPr>
              <a:lnSpc>
                <a:spcPct val="150000"/>
              </a:lnSpc>
              <a:buFont typeface="+mj-lt"/>
              <a:buAutoNum type="arabicParenR"/>
            </a:pPr>
            <a:r>
              <a:rPr lang="en-US" sz="2200" dirty="0" smtClean="0"/>
              <a:t>Fistula formation(</a:t>
            </a:r>
            <a:r>
              <a:rPr lang="en-US" sz="2200" dirty="0" err="1" smtClean="0"/>
              <a:t>ileocolic</a:t>
            </a:r>
            <a:r>
              <a:rPr lang="en-US" sz="2200" dirty="0" smtClean="0"/>
              <a:t>, </a:t>
            </a:r>
            <a:r>
              <a:rPr lang="en-US" sz="2200" dirty="0" err="1" smtClean="0"/>
              <a:t>ileoileal,ileocutaneous</a:t>
            </a:r>
            <a:r>
              <a:rPr lang="en-US" sz="2200" dirty="0" smtClean="0"/>
              <a:t>)</a:t>
            </a:r>
          </a:p>
          <a:p>
            <a:pPr>
              <a:lnSpc>
                <a:spcPct val="150000"/>
              </a:lnSpc>
              <a:buFont typeface="+mj-lt"/>
              <a:buAutoNum type="arabicParenR"/>
            </a:pPr>
            <a:r>
              <a:rPr lang="en-US" sz="2200" dirty="0" smtClean="0"/>
              <a:t>Rarely free perforation with features of peritonitis</a:t>
            </a:r>
            <a:r>
              <a:rPr lang="en-US" dirty="0" smtClean="0"/>
              <a:t>.</a:t>
            </a:r>
          </a:p>
          <a:p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200" b="1" i="1" u="sng" dirty="0" smtClean="0"/>
          </a:p>
          <a:p>
            <a:pPr>
              <a:buNone/>
            </a:pPr>
            <a:r>
              <a:rPr lang="en-US" sz="2200" b="1" i="1" u="sng" dirty="0" smtClean="0"/>
              <a:t>*</a:t>
            </a:r>
            <a:r>
              <a:rPr lang="en-US" sz="2200" b="1" i="1" u="sng" dirty="0" err="1" smtClean="0"/>
              <a:t>Stenosing</a:t>
            </a:r>
            <a:r>
              <a:rPr lang="en-US" sz="2200" b="1" i="1" u="sng" dirty="0" smtClean="0"/>
              <a:t> features:</a:t>
            </a:r>
          </a:p>
          <a:p>
            <a:endParaRPr lang="en-US" sz="2200" b="1" i="1" u="sng" dirty="0" smtClean="0"/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1- Colicky abdominal pain.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2- Weight loss due to poor food intake(food fear)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3- Palpable or visible distended small bowel loops.</a:t>
            </a:r>
          </a:p>
          <a:p>
            <a:endParaRPr lang="en-US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200" b="1" i="1" u="sng" dirty="0" smtClean="0"/>
              <a:t>*</a:t>
            </a:r>
            <a:r>
              <a:rPr lang="en-US" sz="2200" b="1" i="1" u="sng" dirty="0" err="1" smtClean="0"/>
              <a:t>Extraintestinal</a:t>
            </a:r>
            <a:r>
              <a:rPr lang="en-US" sz="2200" b="1" i="1" u="sng" dirty="0" smtClean="0"/>
              <a:t> manifestations of </a:t>
            </a:r>
            <a:r>
              <a:rPr lang="en-US" sz="2200" b="1" i="1" u="sng" dirty="0" err="1" smtClean="0"/>
              <a:t>crohn's</a:t>
            </a:r>
            <a:r>
              <a:rPr lang="en-US" sz="2200" b="1" i="1" u="sng" dirty="0" smtClean="0"/>
              <a:t> disease:</a:t>
            </a:r>
          </a:p>
          <a:p>
            <a:pPr>
              <a:lnSpc>
                <a:spcPct val="150000"/>
              </a:lnSpc>
            </a:pPr>
            <a:r>
              <a:rPr lang="en-US" sz="2100" dirty="0" smtClean="0"/>
              <a:t>Clubbing &amp; </a:t>
            </a:r>
            <a:r>
              <a:rPr lang="en-US" sz="2100" dirty="0" err="1" smtClean="0"/>
              <a:t>Erythema</a:t>
            </a:r>
            <a:r>
              <a:rPr lang="en-US" sz="2100" dirty="0" smtClean="0"/>
              <a:t> </a:t>
            </a:r>
            <a:r>
              <a:rPr lang="en-US" sz="2100" dirty="0" err="1" smtClean="0"/>
              <a:t>nodosum</a:t>
            </a:r>
            <a:endParaRPr lang="en-US" sz="2100" dirty="0" smtClean="0"/>
          </a:p>
          <a:p>
            <a:pPr>
              <a:lnSpc>
                <a:spcPct val="150000"/>
              </a:lnSpc>
            </a:pPr>
            <a:r>
              <a:rPr lang="en-US" sz="2100" dirty="0" err="1" smtClean="0"/>
              <a:t>Pyoderma</a:t>
            </a:r>
            <a:r>
              <a:rPr lang="en-US" sz="2100" dirty="0" smtClean="0"/>
              <a:t> </a:t>
            </a:r>
            <a:r>
              <a:rPr lang="en-US" sz="2100" dirty="0" err="1" smtClean="0"/>
              <a:t>gangrenosum</a:t>
            </a:r>
            <a:endParaRPr lang="en-US" sz="2100" dirty="0" smtClean="0"/>
          </a:p>
          <a:p>
            <a:pPr>
              <a:lnSpc>
                <a:spcPct val="150000"/>
              </a:lnSpc>
            </a:pPr>
            <a:r>
              <a:rPr lang="en-US" sz="2100" dirty="0" smtClean="0"/>
              <a:t>Oral ulcers</a:t>
            </a:r>
          </a:p>
          <a:p>
            <a:pPr>
              <a:lnSpc>
                <a:spcPct val="150000"/>
              </a:lnSpc>
            </a:pPr>
            <a:r>
              <a:rPr lang="en-US" sz="2100" dirty="0" err="1" smtClean="0"/>
              <a:t>Erythema</a:t>
            </a:r>
            <a:r>
              <a:rPr lang="en-US" sz="2100" dirty="0" smtClean="0"/>
              <a:t> </a:t>
            </a:r>
            <a:r>
              <a:rPr lang="en-US" sz="2100" dirty="0" err="1" smtClean="0"/>
              <a:t>nodosum</a:t>
            </a:r>
            <a:r>
              <a:rPr lang="en-US" sz="21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100" dirty="0" err="1" smtClean="0"/>
              <a:t>Iritis</a:t>
            </a:r>
            <a:endParaRPr lang="en-US" sz="2100" dirty="0" smtClean="0"/>
          </a:p>
          <a:p>
            <a:pPr>
              <a:lnSpc>
                <a:spcPct val="150000"/>
              </a:lnSpc>
            </a:pPr>
            <a:r>
              <a:rPr lang="en-US" sz="2100" dirty="0" smtClean="0"/>
              <a:t>Large joint arthritis</a:t>
            </a:r>
          </a:p>
          <a:p>
            <a:pPr>
              <a:lnSpc>
                <a:spcPct val="150000"/>
              </a:lnSpc>
            </a:pPr>
            <a:r>
              <a:rPr lang="en-US" sz="2100" dirty="0" err="1" smtClean="0"/>
              <a:t>Seronegative</a:t>
            </a:r>
            <a:r>
              <a:rPr lang="en-US" sz="2100" dirty="0" smtClean="0"/>
              <a:t> </a:t>
            </a:r>
            <a:r>
              <a:rPr lang="en-US" sz="2100" dirty="0" err="1" smtClean="0"/>
              <a:t>spondyloarthropathy</a:t>
            </a:r>
            <a:r>
              <a:rPr lang="en-US" sz="2100" dirty="0" smtClean="0"/>
              <a:t>(</a:t>
            </a:r>
            <a:r>
              <a:rPr lang="en-US" sz="2100" dirty="0" err="1" smtClean="0"/>
              <a:t>sacroiliitis</a:t>
            </a:r>
            <a:r>
              <a:rPr lang="en-US" sz="2100" dirty="0" smtClean="0"/>
              <a:t>, </a:t>
            </a:r>
            <a:r>
              <a:rPr lang="en-US" sz="2100" dirty="0" err="1" smtClean="0"/>
              <a:t>ankylosing</a:t>
            </a:r>
            <a:r>
              <a:rPr lang="en-US" sz="2100" dirty="0" smtClean="0"/>
              <a:t>  </a:t>
            </a:r>
            <a:r>
              <a:rPr lang="en-US" sz="2100" dirty="0" err="1" smtClean="0"/>
              <a:t>spondylitis</a:t>
            </a:r>
            <a:r>
              <a:rPr lang="en-US" sz="21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2100" dirty="0" err="1" smtClean="0"/>
              <a:t>Sclerosing</a:t>
            </a:r>
            <a:r>
              <a:rPr lang="en-US" sz="2100" dirty="0" smtClean="0"/>
              <a:t> </a:t>
            </a:r>
            <a:r>
              <a:rPr lang="en-US" sz="2100" dirty="0" err="1" smtClean="0"/>
              <a:t>cholangitis</a:t>
            </a:r>
            <a:r>
              <a:rPr lang="en-US" sz="21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100" dirty="0" smtClean="0"/>
              <a:t>Renal stones</a:t>
            </a:r>
            <a:endParaRPr lang="ar-SA" sz="2100" dirty="0" smtClean="0"/>
          </a:p>
          <a:p>
            <a:pPr>
              <a:buNone/>
            </a:pPr>
            <a:endParaRPr lang="ar-SA" sz="2200" b="1" i="1" u="sng" dirty="0" smtClean="0"/>
          </a:p>
          <a:p>
            <a:endParaRPr lang="en-US" sz="2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438400" y="304800"/>
            <a:ext cx="5486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Investigations</a:t>
            </a:r>
            <a:r>
              <a:rPr lang="en-US" dirty="0" smtClean="0"/>
              <a:t>: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4800" y="1371600"/>
            <a:ext cx="2971800" cy="639762"/>
          </a:xfrm>
        </p:spPr>
        <p:txBody>
          <a:bodyPr/>
          <a:lstStyle/>
          <a:p>
            <a:pPr algn="l" rtl="0"/>
            <a:r>
              <a:rPr lang="en-US" i="1" u="sng" dirty="0" smtClean="0"/>
              <a:t>Lab :</a:t>
            </a:r>
            <a:endParaRPr lang="ar-SA" i="1" u="sng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74875"/>
            <a:ext cx="8001000" cy="3951288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sz="1400" b="1" i="1" u="sng" dirty="0" smtClean="0">
                <a:solidFill>
                  <a:schemeClr val="tx1"/>
                </a:solidFill>
              </a:rPr>
              <a:t>*Blood: </a:t>
            </a:r>
            <a:r>
              <a:rPr lang="en-US" sz="1400" dirty="0" err="1" smtClean="0"/>
              <a:t>C</a:t>
            </a:r>
            <a:r>
              <a:rPr lang="en-US" sz="1400" dirty="0" err="1" smtClean="0">
                <a:solidFill>
                  <a:schemeClr val="tx1"/>
                </a:solidFill>
              </a:rPr>
              <a:t>BC,ESR,CRP,U&amp;E,LFT,Blood</a:t>
            </a:r>
            <a:r>
              <a:rPr lang="en-US" sz="1400" dirty="0" smtClean="0">
                <a:solidFill>
                  <a:schemeClr val="tx1"/>
                </a:solidFill>
              </a:rPr>
              <a:t> culture.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- Serum iron,B12,Red cell </a:t>
            </a:r>
            <a:r>
              <a:rPr lang="en-US" sz="1400" dirty="0" err="1" smtClean="0">
                <a:solidFill>
                  <a:schemeClr val="tx1"/>
                </a:solidFill>
              </a:rPr>
              <a:t>folate</a:t>
            </a:r>
            <a:r>
              <a:rPr lang="en-US" sz="1400" dirty="0" smtClean="0">
                <a:solidFill>
                  <a:schemeClr val="tx1"/>
                </a:solidFill>
              </a:rPr>
              <a:t> if anemia.</a:t>
            </a:r>
          </a:p>
          <a:p>
            <a:pPr>
              <a:buNone/>
            </a:pPr>
            <a:r>
              <a:rPr lang="en-US" sz="1400" b="1" i="1" u="sng" dirty="0" smtClean="0"/>
              <a:t>*Laboratory Findings</a:t>
            </a:r>
          </a:p>
          <a:p>
            <a:pPr>
              <a:buNone/>
            </a:pPr>
            <a:r>
              <a:rPr lang="en-US" sz="1400" dirty="0" smtClean="0"/>
              <a:t>- </a:t>
            </a:r>
            <a:r>
              <a:rPr lang="en-US" sz="1400" dirty="0" err="1" smtClean="0"/>
              <a:t>Luekocytosis</a:t>
            </a:r>
            <a:r>
              <a:rPr lang="en-US" sz="1400" dirty="0" smtClean="0"/>
              <a:t> and increased sedimentation rate occur during the acute inflammatory phase.</a:t>
            </a:r>
          </a:p>
          <a:p>
            <a:pPr>
              <a:buNone/>
            </a:pPr>
            <a:r>
              <a:rPr lang="en-US" sz="1400" dirty="0" smtClean="0"/>
              <a:t>- </a:t>
            </a:r>
            <a:r>
              <a:rPr lang="en-US" sz="1400" dirty="0" err="1" smtClean="0"/>
              <a:t>Hypochromic</a:t>
            </a:r>
            <a:r>
              <a:rPr lang="en-US" sz="1400" dirty="0" smtClean="0"/>
              <a:t>, </a:t>
            </a:r>
            <a:r>
              <a:rPr lang="en-US" sz="1400" dirty="0" err="1" smtClean="0"/>
              <a:t>microcytic</a:t>
            </a:r>
            <a:r>
              <a:rPr lang="en-US" sz="1400" dirty="0" smtClean="0"/>
              <a:t>  anemia  due to chronic blood loss.</a:t>
            </a:r>
          </a:p>
          <a:p>
            <a:pPr>
              <a:buNone/>
            </a:pPr>
            <a:r>
              <a:rPr lang="en-US" sz="1400" dirty="0" smtClean="0"/>
              <a:t>- Occult blood in stool due to intestinal mucosal bleeding</a:t>
            </a:r>
          </a:p>
          <a:p>
            <a:pPr>
              <a:buNone/>
            </a:pPr>
            <a:r>
              <a:rPr lang="en-US" sz="1400" dirty="0" smtClean="0"/>
              <a:t>- Decreased serum albumin and total protein due to loss of protein from the intestinal mucosa and to impaired dietary intake.</a:t>
            </a:r>
          </a:p>
          <a:p>
            <a:pPr>
              <a:buNone/>
            </a:pPr>
            <a:r>
              <a:rPr lang="en-US" sz="1400" dirty="0" smtClean="0"/>
              <a:t>- Increased alkaline  </a:t>
            </a:r>
            <a:r>
              <a:rPr lang="en-US" sz="1400" dirty="0" err="1" smtClean="0"/>
              <a:t>phosphatase</a:t>
            </a:r>
            <a:r>
              <a:rPr lang="en-US" sz="1400" dirty="0" smtClean="0"/>
              <a:t>, serum </a:t>
            </a:r>
            <a:r>
              <a:rPr lang="en-US" sz="1400" dirty="0" err="1" smtClean="0"/>
              <a:t>glutamic-oxaloacetic</a:t>
            </a:r>
            <a:r>
              <a:rPr lang="en-US" sz="1400" dirty="0" smtClean="0"/>
              <a:t> </a:t>
            </a:r>
            <a:r>
              <a:rPr lang="en-US" sz="1400" dirty="0" err="1" smtClean="0"/>
              <a:t>transminase</a:t>
            </a:r>
            <a:r>
              <a:rPr lang="en-US" sz="1400" dirty="0" smtClean="0"/>
              <a:t> (SGOT) (AST {</a:t>
            </a:r>
            <a:r>
              <a:rPr lang="en-US" sz="1400" dirty="0" err="1" smtClean="0"/>
              <a:t>aspartate</a:t>
            </a:r>
            <a:r>
              <a:rPr lang="en-US" sz="1400" dirty="0" smtClean="0"/>
              <a:t> </a:t>
            </a:r>
            <a:r>
              <a:rPr lang="en-US" sz="1400" dirty="0" err="1" smtClean="0"/>
              <a:t>aminotransferase</a:t>
            </a:r>
            <a:r>
              <a:rPr lang="en-US" sz="1400" dirty="0" smtClean="0"/>
              <a:t>}) or </a:t>
            </a:r>
            <a:r>
              <a:rPr lang="en-US" sz="1400" dirty="0" err="1" smtClean="0"/>
              <a:t>bilirubin</a:t>
            </a:r>
            <a:r>
              <a:rPr lang="en-US" sz="1400" dirty="0" smtClean="0"/>
              <a:t> due to associated liver disease.</a:t>
            </a:r>
          </a:p>
          <a:p>
            <a:pPr>
              <a:buNone/>
            </a:pPr>
            <a:r>
              <a:rPr lang="en-US" sz="1400" dirty="0" smtClean="0"/>
              <a:t>- Increased urine oxalate and calcium oxalate </a:t>
            </a:r>
            <a:r>
              <a:rPr lang="en-US" sz="1400" dirty="0" err="1" smtClean="0"/>
              <a:t>renalcalculi</a:t>
            </a:r>
            <a:r>
              <a:rPr lang="en-US" sz="1400" dirty="0" smtClean="0"/>
              <a:t> due to increased colonic absorption of dietary oxalate</a:t>
            </a:r>
            <a:endParaRPr lang="en-US" sz="1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i="1" u="sng" dirty="0" smtClean="0"/>
              <a:t>Radiology:</a:t>
            </a:r>
            <a:endParaRPr lang="ar-SA" i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174874"/>
            <a:ext cx="8382000" cy="4378325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 The standard diagnostic investigation is barium follow- through(or small bowel enema).</a:t>
            </a:r>
          </a:p>
          <a:p>
            <a:pPr algn="l" rtl="0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 Double-contrast barium enema may be useful in assessing the extent of disease /delineate fistula formation.</a:t>
            </a:r>
            <a:r>
              <a:rPr lang="ar-SA" sz="1800" dirty="0" smtClean="0">
                <a:solidFill>
                  <a:schemeClr val="tx1"/>
                </a:solidFill>
              </a:rPr>
              <a:t>  </a:t>
            </a:r>
            <a:r>
              <a:rPr lang="en-US" sz="1800" dirty="0" smtClean="0">
                <a:solidFill>
                  <a:schemeClr val="tx1"/>
                </a:solidFill>
              </a:rPr>
              <a:t>         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/>
              <a:t>Active disease produces radiological evidence of  thickening, luminal narrowing and separation of loops, and is often associated with ulceration, spike-like fissures and a cobblestone appearance</a:t>
            </a:r>
            <a:endParaRPr lang="ar-SA" sz="1800" dirty="0" smtClean="0"/>
          </a:p>
          <a:p>
            <a:pPr algn="l" rtl="0">
              <a:lnSpc>
                <a:spcPct val="150000"/>
              </a:lnSpc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algn="l" rtl="0">
              <a:lnSpc>
                <a:spcPct val="150000"/>
              </a:lnSpc>
              <a:buNone/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u="sng" dirty="0" smtClean="0"/>
              <a:t>Endoscopy </a:t>
            </a:r>
          </a:p>
          <a:p>
            <a:pPr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-  A colonoscopy is the best test for diagnosing </a:t>
            </a:r>
            <a:r>
              <a:rPr lang="en-US" sz="2400" dirty="0" err="1" smtClean="0"/>
              <a:t>Crohn’s</a:t>
            </a:r>
            <a:r>
              <a:rPr lang="en-US" sz="2400" dirty="0" smtClean="0"/>
              <a:t> disease since it allows straight visualization of the colon and the terminal ileum, recognizing the pattern of the disease participation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i="1" u="sng" dirty="0" smtClean="0"/>
              <a:t>*Complications of </a:t>
            </a:r>
            <a:r>
              <a:rPr lang="en-US" sz="2400" b="1" i="1" u="sng" dirty="0" err="1" smtClean="0"/>
              <a:t>Chron’s</a:t>
            </a:r>
            <a:r>
              <a:rPr lang="en-US" sz="2400" b="1" i="1" u="sng" dirty="0" smtClean="0"/>
              <a:t> Disease:</a:t>
            </a:r>
          </a:p>
          <a:p>
            <a:pPr>
              <a:buNone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Anal fistula/ abscess </a:t>
            </a:r>
          </a:p>
          <a:p>
            <a:pPr>
              <a:buFontTx/>
              <a:buChar char="-"/>
            </a:pPr>
            <a:r>
              <a:rPr lang="en-US" sz="2400" dirty="0" smtClean="0"/>
              <a:t>Stricture</a:t>
            </a:r>
          </a:p>
          <a:p>
            <a:pPr>
              <a:buFontTx/>
              <a:buChar char="-"/>
            </a:pPr>
            <a:r>
              <a:rPr lang="en-US" sz="2400" dirty="0" smtClean="0"/>
              <a:t>Perforation </a:t>
            </a:r>
          </a:p>
          <a:p>
            <a:pPr>
              <a:buFontTx/>
              <a:buChar char="-"/>
            </a:pPr>
            <a:r>
              <a:rPr lang="en-US" sz="2400" dirty="0" smtClean="0"/>
              <a:t>Toxic </a:t>
            </a:r>
            <a:r>
              <a:rPr lang="en-US" sz="2400" dirty="0" err="1" smtClean="0"/>
              <a:t>megacolon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Obstruction 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438400" y="228600"/>
            <a:ext cx="5334000" cy="914400"/>
          </a:xfrm>
        </p:spPr>
        <p:txBody>
          <a:bodyPr/>
          <a:lstStyle/>
          <a:p>
            <a:r>
              <a:rPr lang="en-US" dirty="0" smtClean="0"/>
              <a:t>Treatment</a:t>
            </a:r>
            <a:endParaRPr lang="ar-SA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827087"/>
          </a:xfrm>
        </p:spPr>
        <p:txBody>
          <a:bodyPr/>
          <a:lstStyle/>
          <a:p>
            <a:pPr algn="l" rtl="0"/>
            <a:r>
              <a:rPr lang="en-US" i="1" u="sng" dirty="0" smtClean="0"/>
              <a:t>Surgical Management:</a:t>
            </a:r>
            <a:endParaRPr lang="ar-SA" i="1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57200" y="2174875"/>
            <a:ext cx="7391400" cy="395128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1800" dirty="0" smtClean="0"/>
              <a:t>Surgery does not cure </a:t>
            </a:r>
            <a:r>
              <a:rPr lang="en-US" sz="1800" dirty="0" err="1" smtClean="0"/>
              <a:t>Crohn's</a:t>
            </a:r>
            <a:r>
              <a:rPr lang="en-US" sz="1800" dirty="0" smtClean="0"/>
              <a:t> disease, but corrects an immediate problem that cannot be resolved using medication. </a:t>
            </a:r>
          </a:p>
          <a:p>
            <a:pPr algn="l" rtl="0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Almost 75% of patients with </a:t>
            </a:r>
            <a:r>
              <a:rPr lang="en-US" sz="1800" dirty="0" err="1" smtClean="0">
                <a:solidFill>
                  <a:schemeClr val="tx1"/>
                </a:solidFill>
              </a:rPr>
              <a:t>crohn's</a:t>
            </a:r>
            <a:r>
              <a:rPr lang="en-US" sz="1800" dirty="0" smtClean="0">
                <a:solidFill>
                  <a:schemeClr val="tx1"/>
                </a:solidFill>
              </a:rPr>
              <a:t> disease require surgery  at some stage.</a:t>
            </a:r>
          </a:p>
          <a:p>
            <a:pPr algn="l" rtl="0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Surgery may have a role in the acute management of  abscess or perforation, and in the chronic situation.</a:t>
            </a:r>
          </a:p>
          <a:p>
            <a:pPr algn="l" rtl="0">
              <a:lnSpc>
                <a:spcPct val="150000"/>
              </a:lnSpc>
            </a:pPr>
            <a:r>
              <a:rPr lang="en-US" sz="1800" dirty="0" err="1" smtClean="0">
                <a:solidFill>
                  <a:schemeClr val="tx1"/>
                </a:solidFill>
              </a:rPr>
              <a:t>Stricturoplasty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 rtl="0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Radical surgery is CONTRAINDICATED.</a:t>
            </a:r>
          </a:p>
          <a:p>
            <a:pPr algn="l" rtl="0">
              <a:lnSpc>
                <a:spcPct val="150000"/>
              </a:lnSpc>
            </a:pPr>
            <a:r>
              <a:rPr lang="en-US" sz="1800" dirty="0" err="1" smtClean="0">
                <a:solidFill>
                  <a:schemeClr val="tx1"/>
                </a:solidFill>
              </a:rPr>
              <a:t>Proctocolectomy</a:t>
            </a:r>
            <a:r>
              <a:rPr lang="en-US" sz="1800" dirty="0" smtClean="0">
                <a:solidFill>
                  <a:schemeClr val="tx1"/>
                </a:solidFill>
              </a:rPr>
              <a:t> and </a:t>
            </a:r>
            <a:r>
              <a:rPr lang="en-US" sz="1800" dirty="0" err="1" smtClean="0">
                <a:solidFill>
                  <a:schemeClr val="tx1"/>
                </a:solidFill>
              </a:rPr>
              <a:t>ileostomy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pPr algn="l" rtl="0">
              <a:lnSpc>
                <a:spcPct val="150000"/>
              </a:lnSpc>
            </a:pPr>
            <a:endParaRPr lang="ar-SA" sz="1800" dirty="0">
              <a:solidFill>
                <a:schemeClr val="tx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RLQ Anatomy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752600"/>
            <a:ext cx="4724400" cy="4648200"/>
          </a:xfrm>
        </p:spPr>
        <p:txBody>
          <a:bodyPr/>
          <a:lstStyle/>
          <a:p>
            <a:pPr algn="l" rtl="0"/>
            <a:r>
              <a:rPr lang="en-US" sz="2400" b="1" dirty="0" err="1" smtClean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Impotant</a:t>
            </a:r>
            <a:r>
              <a:rPr lang="en-US" sz="2400" b="1" dirty="0" smtClean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 organs of the RLQ</a:t>
            </a:r>
            <a:r>
              <a:rPr lang="en-US" sz="2400" b="1" dirty="0" smtClean="0">
                <a:solidFill>
                  <a:srgbClr val="FFC000"/>
                </a:solidFill>
              </a:rPr>
              <a:t>:</a:t>
            </a:r>
            <a:endParaRPr lang="en-US" sz="2800" b="1" dirty="0" smtClean="0">
              <a:solidFill>
                <a:srgbClr val="FFC000"/>
              </a:solidFill>
              <a:latin typeface="+mn-lt"/>
              <a:ea typeface="+mn-ea"/>
              <a:cs typeface="+mn-cs"/>
            </a:endParaRPr>
          </a:p>
          <a:p>
            <a:pPr algn="l" rtl="0">
              <a:buFont typeface="Wingdings" pitchFamily="2" charset="2"/>
              <a:buChar char="ü"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Cecum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 rtl="0">
              <a:buFont typeface="Wingdings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Appendix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Ascending Colon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 ovary and Fallopian tube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Right </a:t>
            </a:r>
            <a:r>
              <a:rPr lang="en-US" sz="2400" dirty="0" err="1" smtClean="0">
                <a:solidFill>
                  <a:schemeClr val="tx1"/>
                </a:solidFill>
              </a:rPr>
              <a:t>ureter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 rtl="0">
              <a:buFont typeface="Wingdings" pitchFamily="2" charset="2"/>
              <a:buChar char="ü"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 rtl="0">
              <a:buFont typeface="Wingdings" pitchFamily="2" charset="2"/>
              <a:buChar char="ü"/>
            </a:pPr>
            <a:r>
              <a:rPr lang="en-US" sz="2400" b="1" dirty="0" err="1" smtClean="0"/>
              <a:t>Mcburney’s</a:t>
            </a:r>
            <a:r>
              <a:rPr lang="en-US" sz="2400" b="1" dirty="0" smtClean="0"/>
              <a:t> point</a:t>
            </a:r>
          </a:p>
        </p:txBody>
      </p:sp>
      <p:pic>
        <p:nvPicPr>
          <p:cNvPr id="3074" name="Picture 2" descr="C:\Users\Sony\Desktop\McBurney's_poi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133600"/>
            <a:ext cx="3352800" cy="3759200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5867400" cy="639762"/>
          </a:xfrm>
        </p:spPr>
        <p:txBody>
          <a:bodyPr>
            <a:normAutofit fontScale="90000"/>
          </a:bodyPr>
          <a:lstStyle/>
          <a:p>
            <a:r>
              <a:rPr lang="en-US" sz="2000" b="1" dirty="0" smtClean="0"/>
              <a:t> INDICATIONS FOR SURGERY IN CROHN'S DISEASE:</a:t>
            </a:r>
            <a:endParaRPr lang="ar-SA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524000"/>
            <a:ext cx="4040188" cy="639762"/>
          </a:xfrm>
        </p:spPr>
        <p:txBody>
          <a:bodyPr/>
          <a:lstStyle/>
          <a:p>
            <a:pPr algn="l" rtl="0"/>
            <a:r>
              <a:rPr lang="en-US" sz="2000" i="1" u="sng" dirty="0" smtClean="0"/>
              <a:t>Emergency</a:t>
            </a:r>
            <a:endParaRPr lang="ar-SA" sz="2000" i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174875"/>
            <a:ext cx="8229600" cy="4149725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Fulminant colitis or acute small bowel relapse                                                                     unresponsive to medical management</a:t>
            </a:r>
          </a:p>
          <a:p>
            <a:pPr algn="l" rtl="0"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Acute bowel obstruction. </a:t>
            </a:r>
          </a:p>
          <a:p>
            <a:pPr algn="l" rtl="0"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Life threatening </a:t>
            </a:r>
            <a:r>
              <a:rPr lang="en-US" sz="2000" dirty="0" err="1" smtClean="0">
                <a:solidFill>
                  <a:schemeClr val="tx1"/>
                </a:solidFill>
              </a:rPr>
              <a:t>haemorrhage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algn="l" rtl="0">
              <a:lnSpc>
                <a:spcPct val="150000"/>
              </a:lnSpc>
            </a:pPr>
            <a:r>
              <a:rPr lang="en-US" sz="2000" dirty="0" err="1" smtClean="0">
                <a:solidFill>
                  <a:schemeClr val="tx1"/>
                </a:solidFill>
              </a:rPr>
              <a:t>Abcess</a:t>
            </a:r>
            <a:r>
              <a:rPr lang="en-US" sz="2000" dirty="0" smtClean="0">
                <a:solidFill>
                  <a:schemeClr val="tx1"/>
                </a:solidFill>
              </a:rPr>
              <a:t> or free perforation.</a:t>
            </a:r>
          </a:p>
          <a:p>
            <a:pPr algn="l" rtl="0">
              <a:lnSpc>
                <a:spcPct val="150000"/>
              </a:lnSpc>
            </a:pPr>
            <a:r>
              <a:rPr lang="en-US" sz="2000" dirty="0" err="1" smtClean="0">
                <a:solidFill>
                  <a:schemeClr val="tx1"/>
                </a:solidFill>
              </a:rPr>
              <a:t>Perianal</a:t>
            </a:r>
            <a:r>
              <a:rPr lang="en-US" sz="2000" dirty="0" smtClean="0">
                <a:solidFill>
                  <a:schemeClr val="tx1"/>
                </a:solidFill>
              </a:rPr>
              <a:t> abscess.</a:t>
            </a:r>
            <a:endParaRPr lang="ar-SA" sz="2000" dirty="0">
              <a:solidFill>
                <a:schemeClr val="tx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295400"/>
            <a:ext cx="4040188" cy="639762"/>
          </a:xfrm>
        </p:spPr>
        <p:txBody>
          <a:bodyPr/>
          <a:lstStyle/>
          <a:p>
            <a:pPr algn="l"/>
            <a:r>
              <a:rPr lang="en-US" i="1" u="sng" dirty="0" smtClean="0"/>
              <a:t>Elective</a:t>
            </a:r>
            <a:endParaRPr lang="ar-SA" i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0" y="1905000"/>
            <a:ext cx="8915400" cy="4724400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Chronic </a:t>
            </a:r>
            <a:r>
              <a:rPr lang="en-US" sz="2000" dirty="0" err="1" smtClean="0">
                <a:solidFill>
                  <a:schemeClr val="tx1"/>
                </a:solidFill>
              </a:rPr>
              <a:t>subacute</a:t>
            </a:r>
            <a:r>
              <a:rPr lang="en-US" sz="2000" dirty="0" smtClean="0">
                <a:solidFill>
                  <a:schemeClr val="tx1"/>
                </a:solidFill>
              </a:rPr>
              <a:t> obstruction due to fibrotic strictures, adhesions                                or refractory disease.         </a:t>
            </a:r>
          </a:p>
          <a:p>
            <a:pPr algn="l" rtl="0"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Symptomatic disease unresponsive to or poorly controlled by medical  management.</a:t>
            </a:r>
          </a:p>
          <a:p>
            <a:pPr algn="l" rtl="0"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Chronic relapsing disease on discontinuation of medical management and steroid dependency.</a:t>
            </a:r>
          </a:p>
          <a:p>
            <a:pPr algn="l" rtl="0"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Complications of medical management                                                                                (</a:t>
            </a:r>
            <a:r>
              <a:rPr lang="en-US" sz="2000" dirty="0" err="1" smtClean="0">
                <a:solidFill>
                  <a:schemeClr val="tx1"/>
                </a:solidFill>
              </a:rPr>
              <a:t>e.g.osteoporosis</a:t>
            </a:r>
            <a:r>
              <a:rPr lang="en-US" sz="2000" dirty="0" smtClean="0">
                <a:solidFill>
                  <a:schemeClr val="tx1"/>
                </a:solidFill>
              </a:rPr>
              <a:t>).</a:t>
            </a:r>
          </a:p>
          <a:p>
            <a:pPr algn="l" rtl="0"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Concerns about long-term Immunosuppression, risk of                                                        malignancy and viral/atypical infections.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484437"/>
            <a:ext cx="8153400" cy="4373563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err="1" smtClean="0">
                <a:solidFill>
                  <a:schemeClr val="tx1"/>
                </a:solidFill>
              </a:rPr>
              <a:t>Perianal</a:t>
            </a:r>
            <a:r>
              <a:rPr lang="en-US" dirty="0" smtClean="0">
                <a:solidFill>
                  <a:schemeClr val="tx1"/>
                </a:solidFill>
              </a:rPr>
              <a:t> sepsis and fistula</a:t>
            </a:r>
          </a:p>
          <a:p>
            <a:pPr algn="l" rtl="0">
              <a:lnSpc>
                <a:spcPct val="150000"/>
              </a:lnSpc>
            </a:pPr>
            <a:r>
              <a:rPr lang="en-US" dirty="0" err="1" smtClean="0">
                <a:solidFill>
                  <a:schemeClr val="tx1"/>
                </a:solidFill>
              </a:rPr>
              <a:t>Enterocutaneous</a:t>
            </a:r>
            <a:r>
              <a:rPr lang="en-US" dirty="0" smtClean="0">
                <a:solidFill>
                  <a:schemeClr val="tx1"/>
                </a:solidFill>
              </a:rPr>
              <a:t> fistula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Onset of malignancy, including colorectal                                                                             adenocarcinoma and small bowel lymphoma.</a:t>
            </a:r>
          </a:p>
          <a:p>
            <a:pPr>
              <a:buNone/>
            </a:pPr>
            <a:endParaRPr lang="ar-S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7200" y="2743200"/>
            <a:ext cx="822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6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Meckle’s</a:t>
            </a:r>
            <a: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6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Diverticulum</a:t>
            </a:r>
            <a:endParaRPr kumimoji="0" lang="ar-SA" sz="60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="1" dirty="0" err="1" smtClean="0">
                <a:solidFill>
                  <a:schemeClr val="bg1"/>
                </a:solidFill>
              </a:rPr>
              <a:t>Meckle’s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Diverticulum</a:t>
            </a:r>
            <a:endParaRPr lang="ar-SA" sz="28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800600" cy="5334000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A remnant of the </a:t>
            </a:r>
            <a:r>
              <a:rPr lang="en-US" sz="1600" dirty="0" err="1" smtClean="0">
                <a:solidFill>
                  <a:schemeClr val="tx1"/>
                </a:solidFill>
              </a:rPr>
              <a:t>vitellintestinal</a:t>
            </a:r>
            <a:r>
              <a:rPr lang="en-US" sz="1600" dirty="0" smtClean="0">
                <a:solidFill>
                  <a:schemeClr val="tx1"/>
                </a:solidFill>
              </a:rPr>
              <a:t> duct of the embryo</a:t>
            </a:r>
          </a:p>
          <a:p>
            <a:pPr algn="l" rtl="0">
              <a:lnSpc>
                <a:spcPct val="15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The most common congenital abnormality of the gastrointestinal tract.</a:t>
            </a:r>
          </a:p>
          <a:p>
            <a:pPr algn="l" rtl="0">
              <a:lnSpc>
                <a:spcPct val="15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err="1" smtClean="0">
                <a:solidFill>
                  <a:schemeClr val="tx1"/>
                </a:solidFill>
              </a:rPr>
              <a:t>diverticulum</a:t>
            </a:r>
            <a:r>
              <a:rPr lang="en-US" sz="1600" dirty="0" smtClean="0">
                <a:solidFill>
                  <a:schemeClr val="tx1"/>
                </a:solidFill>
              </a:rPr>
              <a:t> is around 5 cm long .</a:t>
            </a:r>
          </a:p>
          <a:p>
            <a:pPr algn="l" rtl="0">
              <a:lnSpc>
                <a:spcPct val="15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Arises from the </a:t>
            </a:r>
            <a:r>
              <a:rPr lang="en-US" sz="1600" dirty="0" err="1" smtClean="0">
                <a:solidFill>
                  <a:schemeClr val="tx1"/>
                </a:solidFill>
              </a:rPr>
              <a:t>antimesenteric</a:t>
            </a:r>
            <a:r>
              <a:rPr lang="en-US" sz="1600" dirty="0" smtClean="0">
                <a:solidFill>
                  <a:schemeClr val="tx1"/>
                </a:solidFill>
              </a:rPr>
              <a:t> border of the ileum some 50 cm from the </a:t>
            </a:r>
            <a:r>
              <a:rPr lang="en-US" sz="1600" dirty="0" err="1" smtClean="0">
                <a:solidFill>
                  <a:schemeClr val="tx1"/>
                </a:solidFill>
              </a:rPr>
              <a:t>ileocaecal</a:t>
            </a:r>
            <a:r>
              <a:rPr lang="en-US" sz="1600" dirty="0" smtClean="0">
                <a:solidFill>
                  <a:schemeClr val="tx1"/>
                </a:solidFill>
              </a:rPr>
              <a:t> valve.</a:t>
            </a:r>
          </a:p>
          <a:p>
            <a:pPr algn="l" rtl="0">
              <a:lnSpc>
                <a:spcPct val="15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It is a true </a:t>
            </a:r>
            <a:r>
              <a:rPr lang="en-US" sz="1600" dirty="0" err="1" smtClean="0">
                <a:solidFill>
                  <a:schemeClr val="tx1"/>
                </a:solidFill>
              </a:rPr>
              <a:t>diverticulum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algn="l" rtl="0">
              <a:lnSpc>
                <a:spcPct val="15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Usually symptomless, but may present with rectal bleeding or have the same clinical picture as appendicitis.</a:t>
            </a:r>
          </a:p>
          <a:p>
            <a:pPr algn="l" rtl="0">
              <a:lnSpc>
                <a:spcPct val="150000"/>
              </a:lnSpc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 rtl="0">
              <a:lnSpc>
                <a:spcPct val="150000"/>
              </a:lnSpc>
            </a:pPr>
            <a:endParaRPr lang="ar-SA" sz="1600" dirty="0">
              <a:solidFill>
                <a:schemeClr val="tx1"/>
              </a:solidFill>
            </a:endParaRPr>
          </a:p>
        </p:txBody>
      </p:sp>
      <p:pic>
        <p:nvPicPr>
          <p:cNvPr id="7" name="Picture 2" descr="http://www.mountnittany.org/assets/images/krames/9756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5427" y="1143000"/>
            <a:ext cx="3628573" cy="571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4" descr="http://www.mountnittany.org/assets/images/krames/9756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39246" y="0"/>
            <a:ext cx="1704754" cy="106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3962400" cy="5181600"/>
          </a:xfrm>
        </p:spPr>
        <p:txBody>
          <a:bodyPr/>
          <a:lstStyle/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i="1" u="sng" dirty="0" smtClean="0">
                <a:solidFill>
                  <a:schemeClr val="accent1">
                    <a:lumMod val="75000"/>
                  </a:schemeClr>
                </a:solidFill>
              </a:rPr>
              <a:t>Rule of 2:</a:t>
            </a:r>
            <a:r>
              <a:rPr lang="en-US" sz="1600" dirty="0" smtClean="0">
                <a:solidFill>
                  <a:schemeClr val="tx1"/>
                </a:solidFill>
              </a:rPr>
              <a:t>occurs in </a:t>
            </a:r>
            <a:r>
              <a:rPr lang="en-US" sz="1600" dirty="0" smtClean="0">
                <a:solidFill>
                  <a:srgbClr val="00B0F0"/>
                </a:solidFill>
              </a:rPr>
              <a:t>2%</a:t>
            </a:r>
            <a:r>
              <a:rPr lang="en-US" sz="1600" dirty="0" smtClean="0">
                <a:solidFill>
                  <a:schemeClr val="tx1"/>
                </a:solidFill>
              </a:rPr>
              <a:t> of population, </a:t>
            </a:r>
            <a:r>
              <a:rPr lang="en-US" sz="1600" dirty="0" smtClean="0">
                <a:solidFill>
                  <a:srgbClr val="00B0F0"/>
                </a:solidFill>
              </a:rPr>
              <a:t>2%</a:t>
            </a:r>
            <a:r>
              <a:rPr lang="en-US" sz="1600" dirty="0" smtClean="0">
                <a:solidFill>
                  <a:schemeClr val="tx1"/>
                </a:solidFill>
              </a:rPr>
              <a:t> symptomatic, </a:t>
            </a:r>
            <a:r>
              <a:rPr lang="en-US" sz="1600" dirty="0" smtClean="0">
                <a:solidFill>
                  <a:srgbClr val="00B0F0"/>
                </a:solidFill>
              </a:rPr>
              <a:t>2 feet </a:t>
            </a:r>
            <a:r>
              <a:rPr lang="en-US" sz="1600" dirty="0" smtClean="0">
                <a:solidFill>
                  <a:schemeClr val="tx1"/>
                </a:solidFill>
              </a:rPr>
              <a:t>away from the </a:t>
            </a:r>
            <a:r>
              <a:rPr lang="en-US" sz="1600" dirty="0" err="1" smtClean="0">
                <a:solidFill>
                  <a:schemeClr val="tx1"/>
                </a:solidFill>
              </a:rPr>
              <a:t>ileocecal</a:t>
            </a:r>
            <a:r>
              <a:rPr lang="en-US" sz="1600" dirty="0" smtClean="0">
                <a:solidFill>
                  <a:schemeClr val="tx1"/>
                </a:solidFill>
              </a:rPr>
              <a:t> valve, </a:t>
            </a:r>
            <a:r>
              <a:rPr lang="en-US" sz="1600" dirty="0" smtClean="0">
                <a:solidFill>
                  <a:srgbClr val="00B0F0"/>
                </a:solidFill>
              </a:rPr>
              <a:t>2 inches </a:t>
            </a:r>
            <a:r>
              <a:rPr lang="en-US" sz="1600" dirty="0" smtClean="0">
                <a:solidFill>
                  <a:schemeClr val="tx1"/>
                </a:solidFill>
              </a:rPr>
              <a:t>in length</a:t>
            </a:r>
            <a:r>
              <a:rPr lang="en-US" sz="1600" dirty="0" smtClean="0">
                <a:solidFill>
                  <a:srgbClr val="00B0F0"/>
                </a:solidFill>
              </a:rPr>
              <a:t>, 2 types </a:t>
            </a:r>
            <a:r>
              <a:rPr lang="en-US" sz="1600" dirty="0" smtClean="0">
                <a:solidFill>
                  <a:schemeClr val="tx1"/>
                </a:solidFill>
              </a:rPr>
              <a:t>of mucosa(gastric and pancreatic), </a:t>
            </a:r>
            <a:r>
              <a:rPr lang="en-US" sz="1600" dirty="0" smtClean="0">
                <a:solidFill>
                  <a:srgbClr val="00B0F0"/>
                </a:solidFill>
              </a:rPr>
              <a:t>2 times </a:t>
            </a:r>
            <a:r>
              <a:rPr lang="en-US" sz="1600" dirty="0" smtClean="0">
                <a:solidFill>
                  <a:schemeClr val="tx1"/>
                </a:solidFill>
              </a:rPr>
              <a:t>more common in male and </a:t>
            </a:r>
            <a:r>
              <a:rPr lang="en-US" sz="1600" dirty="0" smtClean="0">
                <a:solidFill>
                  <a:srgbClr val="00B0F0"/>
                </a:solidFill>
              </a:rPr>
              <a:t>2 presentations </a:t>
            </a:r>
            <a:r>
              <a:rPr lang="en-US" sz="1600" dirty="0" smtClean="0">
                <a:solidFill>
                  <a:schemeClr val="tx1"/>
                </a:solidFill>
              </a:rPr>
              <a:t>bleeding and obstruction. 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i="1" u="sng" dirty="0" smtClean="0">
                <a:solidFill>
                  <a:schemeClr val="accent1">
                    <a:lumMod val="75000"/>
                  </a:schemeClr>
                </a:solidFill>
              </a:rPr>
              <a:t>Diagnosis:</a:t>
            </a:r>
            <a:r>
              <a:rPr lang="en-US" sz="1600" i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made by the aid of 99m technetium scan.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419600" cy="5257800"/>
          </a:xfrm>
        </p:spPr>
        <p:txBody>
          <a:bodyPr/>
          <a:lstStyle/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i="1" u="sng" dirty="0" smtClean="0">
                <a:solidFill>
                  <a:schemeClr val="accent1">
                    <a:lumMod val="75000"/>
                  </a:schemeClr>
                </a:solidFill>
              </a:rPr>
              <a:t>Complications: </a:t>
            </a:r>
            <a:r>
              <a:rPr lang="en-US" sz="1600" dirty="0" smtClean="0">
                <a:solidFill>
                  <a:schemeClr val="tx1"/>
                </a:solidFill>
              </a:rPr>
              <a:t>small bowel </a:t>
            </a:r>
            <a:r>
              <a:rPr lang="en-US" sz="1600" dirty="0" err="1" smtClean="0">
                <a:solidFill>
                  <a:schemeClr val="tx1"/>
                </a:solidFill>
              </a:rPr>
              <a:t>volvulus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intussusception</a:t>
            </a:r>
            <a:r>
              <a:rPr lang="en-US" sz="1600" dirty="0" smtClean="0">
                <a:solidFill>
                  <a:schemeClr val="tx1"/>
                </a:solidFill>
              </a:rPr>
              <a:t> and perforation.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i="1" u="sng" dirty="0" smtClean="0">
                <a:solidFill>
                  <a:schemeClr val="accent1">
                    <a:lumMod val="75000"/>
                  </a:schemeClr>
                </a:solidFill>
              </a:rPr>
              <a:t>Treatment:  </a:t>
            </a:r>
            <a:r>
              <a:rPr lang="en-US" sz="1600" dirty="0" smtClean="0">
                <a:solidFill>
                  <a:schemeClr val="tx1"/>
                </a:solidFill>
              </a:rPr>
              <a:t>asymptomatic adults surgery is not indicated. Wedge resection of </a:t>
            </a:r>
            <a:r>
              <a:rPr lang="en-US" sz="1600" dirty="0" err="1" smtClean="0">
                <a:solidFill>
                  <a:schemeClr val="tx1"/>
                </a:solidFill>
              </a:rPr>
              <a:t>divericulum</a:t>
            </a:r>
            <a:r>
              <a:rPr lang="en-US" sz="1600" dirty="0" smtClean="0">
                <a:solidFill>
                  <a:schemeClr val="tx1"/>
                </a:solidFill>
              </a:rPr>
              <a:t> in symptomatic patients or under  18 yrs of age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Asymptomatic </a:t>
            </a:r>
            <a:r>
              <a:rPr lang="en-US" sz="1600" dirty="0" err="1" smtClean="0">
                <a:solidFill>
                  <a:schemeClr val="tx1"/>
                </a:solidFill>
              </a:rPr>
              <a:t>diverticula</a:t>
            </a:r>
            <a:r>
              <a:rPr lang="en-US" sz="1600" dirty="0" smtClean="0">
                <a:solidFill>
                  <a:schemeClr val="tx1"/>
                </a:solidFill>
              </a:rPr>
              <a:t> found incidentally at </a:t>
            </a:r>
            <a:r>
              <a:rPr lang="en-US" sz="1600" dirty="0" err="1" smtClean="0">
                <a:solidFill>
                  <a:schemeClr val="tx1"/>
                </a:solidFill>
              </a:rPr>
              <a:t>laparotomy</a:t>
            </a:r>
            <a:r>
              <a:rPr lang="en-US" sz="1600" dirty="0" smtClean="0">
                <a:solidFill>
                  <a:schemeClr val="tx1"/>
                </a:solidFill>
              </a:rPr>
              <a:t> should be left alone, unless the neck is narrow or </a:t>
            </a:r>
            <a:r>
              <a:rPr lang="en-US" sz="1600" dirty="0" err="1" smtClean="0">
                <a:solidFill>
                  <a:schemeClr val="tx1"/>
                </a:solidFill>
              </a:rPr>
              <a:t>nodularity</a:t>
            </a:r>
            <a:r>
              <a:rPr lang="en-US" sz="1600" dirty="0" smtClean="0">
                <a:solidFill>
                  <a:schemeClr val="tx1"/>
                </a:solidFill>
              </a:rPr>
              <a:t> suggests that the </a:t>
            </a:r>
            <a:r>
              <a:rPr lang="en-US" sz="1600" dirty="0" err="1" smtClean="0">
                <a:solidFill>
                  <a:schemeClr val="tx1"/>
                </a:solidFill>
              </a:rPr>
              <a:t>diverticulum</a:t>
            </a:r>
            <a:r>
              <a:rPr lang="en-US" sz="1600" dirty="0" smtClean="0">
                <a:solidFill>
                  <a:schemeClr val="tx1"/>
                </a:solidFill>
              </a:rPr>
              <a:t> contains abnormal mucosa</a:t>
            </a:r>
            <a:endParaRPr lang="ar-SA" sz="1600" dirty="0">
              <a:solidFill>
                <a:schemeClr val="tx1"/>
              </a:solidFill>
            </a:endParaRPr>
          </a:p>
        </p:txBody>
      </p:sp>
      <p:pic>
        <p:nvPicPr>
          <p:cNvPr id="5" name="Picture 4" descr="http://www.mountnittany.org/assets/images/krames/975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9246" y="0"/>
            <a:ext cx="1704754" cy="106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2743200"/>
            <a:ext cx="822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6000" b="1" kern="0" dirty="0" smtClean="0">
                <a:solidFill>
                  <a:schemeClr val="accent1"/>
                </a:solidFill>
              </a:rPr>
              <a:t>Gynecological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Differential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0"/>
            <a:ext cx="4267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Ectopic Pregnancy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1905000"/>
            <a:ext cx="3962400" cy="4114799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a complication of pregnancy, in which the pregnancy implants outside the uterine cavity. Most commonly the fallopian tube.</a:t>
            </a:r>
          </a:p>
          <a:p>
            <a:pPr algn="l" rtl="0">
              <a:lnSpc>
                <a:spcPct val="150000"/>
              </a:lnSpc>
            </a:pPr>
            <a:endParaRPr lang="ar-SA" dirty="0">
              <a:solidFill>
                <a:schemeClr val="tx1"/>
              </a:solidFill>
            </a:endParaRPr>
          </a:p>
        </p:txBody>
      </p:sp>
      <p:pic>
        <p:nvPicPr>
          <p:cNvPr id="7" name="Picture 4" descr="http://www.proprofs.com/quiz-school/upload/yuiupload/1175936037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45025" y="2581482"/>
            <a:ext cx="4041775" cy="33253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i="1" u="sng" dirty="0" smtClean="0"/>
              <a:t>Symptoms</a:t>
            </a:r>
            <a:endParaRPr lang="ar-SA" i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l" rtl="0"/>
            <a:r>
              <a:rPr lang="en-US" i="1" u="sng" dirty="0" smtClean="0"/>
              <a:t>Investigations</a:t>
            </a:r>
            <a:endParaRPr lang="ar-SA" i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Pain in the lower abdomen.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Vaginal bleeding, usually mild. </a:t>
            </a:r>
          </a:p>
          <a:p>
            <a:pPr algn="l" rtl="0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Pregnancy test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tx1"/>
                </a:solidFill>
              </a:rPr>
              <a:t>positive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Urinary </a:t>
            </a:r>
            <a:r>
              <a:rPr lang="en-US" dirty="0" smtClean="0"/>
              <a:t>B-HCG</a:t>
            </a:r>
            <a:r>
              <a:rPr lang="en-US" dirty="0" smtClean="0">
                <a:solidFill>
                  <a:schemeClr val="tx1"/>
                </a:solidFill>
              </a:rPr>
              <a:t> test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tx1"/>
                </a:solidFill>
              </a:rPr>
              <a:t>fast 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blood </a:t>
            </a:r>
            <a:r>
              <a:rPr lang="en-US" dirty="0" smtClean="0"/>
              <a:t>B-HCG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tx1"/>
                </a:solidFill>
              </a:rPr>
              <a:t>accurate  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Ultrasound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tx1"/>
                </a:solidFill>
              </a:rPr>
              <a:t>show a gestational sac in the ectopic location</a:t>
            </a:r>
          </a:p>
          <a:p>
            <a:pPr algn="l" rtl="0"/>
            <a:endParaRPr lang="ar-SA" sz="1800" dirty="0">
              <a:solidFill>
                <a:schemeClr val="tx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i="1" u="sng" dirty="0" smtClean="0"/>
              <a:t>Treatment</a:t>
            </a:r>
            <a:endParaRPr lang="ar-SA" i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174875"/>
            <a:ext cx="8077200" cy="3951288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1600" b="1" i="1" u="sng" dirty="0" smtClean="0">
                <a:solidFill>
                  <a:schemeClr val="tx1"/>
                </a:solidFill>
              </a:rPr>
              <a:t>Medical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</a:rPr>
              <a:t>ethotrexate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 rtl="0">
              <a:lnSpc>
                <a:spcPct val="150000"/>
              </a:lnSpc>
            </a:pPr>
            <a:r>
              <a:rPr lang="en-US" sz="1600" b="1" i="1" u="sng" dirty="0" smtClean="0">
                <a:solidFill>
                  <a:schemeClr val="tx1"/>
                </a:solidFill>
              </a:rPr>
              <a:t>Surgical :</a:t>
            </a:r>
          </a:p>
          <a:p>
            <a:pPr algn="l" rtl="0">
              <a:lnSpc>
                <a:spcPct val="15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If hemorrhage has already occurred, surgical intervention may be necessary. However, whether to pursue surgical intervention is an often difficult decision in a stable patient with minimal evidence of blood clot on ultrasound.</a:t>
            </a:r>
            <a:endParaRPr lang="en-US" sz="1600" baseline="30000" dirty="0" smtClean="0">
              <a:solidFill>
                <a:schemeClr val="tx1"/>
              </a:solidFill>
            </a:endParaRPr>
          </a:p>
          <a:p>
            <a:pPr algn="l" rtl="0">
              <a:lnSpc>
                <a:spcPct val="15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Surgeons use laparoscopy or </a:t>
            </a:r>
            <a:r>
              <a:rPr lang="en-US" sz="1600" dirty="0" err="1" smtClean="0">
                <a:solidFill>
                  <a:schemeClr val="tx1"/>
                </a:solidFill>
              </a:rPr>
              <a:t>laparotomy</a:t>
            </a:r>
            <a:r>
              <a:rPr lang="en-US" sz="1600" dirty="0" smtClean="0">
                <a:solidFill>
                  <a:schemeClr val="tx1"/>
                </a:solidFill>
              </a:rPr>
              <a:t> to gain access to the pelvis and can either incise the affected Fallopian and remove only the pregnancy (</a:t>
            </a:r>
            <a:r>
              <a:rPr lang="en-US" sz="1600" dirty="0" err="1" smtClean="0">
                <a:solidFill>
                  <a:schemeClr val="tx1"/>
                </a:solidFill>
              </a:rPr>
              <a:t>salpingostomy</a:t>
            </a:r>
            <a:r>
              <a:rPr lang="en-US" sz="1600" dirty="0" smtClean="0">
                <a:solidFill>
                  <a:schemeClr val="tx1"/>
                </a:solidFill>
              </a:rPr>
              <a:t>) or remove the  affected tube with the pregnancy (</a:t>
            </a:r>
            <a:r>
              <a:rPr lang="en-US" sz="1600" dirty="0" err="1" smtClean="0">
                <a:solidFill>
                  <a:schemeClr val="tx1"/>
                </a:solidFill>
              </a:rPr>
              <a:t>salpingectomy</a:t>
            </a:r>
            <a:r>
              <a:rPr lang="en-US" sz="1600" dirty="0" smtClean="0">
                <a:solidFill>
                  <a:schemeClr val="tx1"/>
                </a:solidFill>
              </a:rPr>
              <a:t>). 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Approach to RLQ pain</a:t>
            </a:r>
            <a:br>
              <a:rPr lang="en-US" sz="2800" dirty="0" smtClean="0"/>
            </a:br>
            <a:r>
              <a:rPr lang="en-US" sz="2800" dirty="0" smtClean="0"/>
              <a:t>      History</a:t>
            </a:r>
            <a:endParaRPr lang="ar-SA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Font typeface="Wingdings" pitchFamily="2" charset="2"/>
              <a:buChar char="ü"/>
            </a:pPr>
            <a:r>
              <a:rPr lang="en-US" sz="1800" dirty="0" smtClean="0">
                <a:solidFill>
                  <a:schemeClr val="tx1"/>
                </a:solidFill>
              </a:rPr>
              <a:t>The most common presenting symptom is </a:t>
            </a:r>
            <a:r>
              <a:rPr lang="en-US" sz="1800" b="1" u="sng" dirty="0" smtClean="0"/>
              <a:t>pain</a:t>
            </a:r>
            <a:r>
              <a:rPr lang="en-US" sz="1800" dirty="0" smtClean="0"/>
              <a:t>.</a:t>
            </a:r>
          </a:p>
          <a:p>
            <a:pPr algn="l" rtl="0">
              <a:buFont typeface="Wingdings" pitchFamily="2" charset="2"/>
              <a:buChar char="ü"/>
            </a:pPr>
            <a:endParaRPr lang="en-US" sz="1800" dirty="0" smtClean="0"/>
          </a:p>
          <a:p>
            <a:pPr algn="l" rtl="0">
              <a:buFont typeface="Wingdings" pitchFamily="2" charset="2"/>
              <a:buChar char="ü"/>
            </a:pPr>
            <a:r>
              <a:rPr lang="en-US" sz="1800" b="1" i="1" u="sng" dirty="0" smtClean="0">
                <a:solidFill>
                  <a:srgbClr val="FFC000"/>
                </a:solidFill>
              </a:rPr>
              <a:t>Pain:</a:t>
            </a:r>
          </a:p>
          <a:p>
            <a:pPr algn="l" rtl="0">
              <a:buFont typeface="Wingdings" pitchFamily="2" charset="2"/>
              <a:buChar char="ü"/>
            </a:pPr>
            <a:endParaRPr lang="en-US" sz="1800" b="1" i="1" u="sng" dirty="0" smtClean="0"/>
          </a:p>
          <a:p>
            <a:pPr algn="l" rtl="0">
              <a:buNone/>
            </a:pPr>
            <a:r>
              <a:rPr lang="en-US" sz="1800" dirty="0" smtClean="0"/>
              <a:t>      </a:t>
            </a:r>
            <a:r>
              <a:rPr lang="en-US" sz="1800" dirty="0" smtClean="0">
                <a:solidFill>
                  <a:schemeClr val="tx1"/>
                </a:solidFill>
              </a:rPr>
              <a:t>Site – nature – radiation – onset -  frequency – aggravating and relieving factors – severity – associated symptoms</a:t>
            </a:r>
          </a:p>
          <a:p>
            <a:pPr algn="l" rtl="0">
              <a:buFont typeface="Wingdings" pitchFamily="2" charset="2"/>
              <a:buChar char="ü"/>
            </a:pPr>
            <a:endParaRPr lang="en-US" sz="1800" dirty="0" smtClean="0"/>
          </a:p>
          <a:p>
            <a:pPr algn="l" rtl="0">
              <a:buFont typeface="Wingdings" pitchFamily="2" charset="2"/>
              <a:buChar char="ü"/>
            </a:pPr>
            <a:r>
              <a:rPr lang="en-US" sz="1800" b="1" u="sng" dirty="0" smtClean="0">
                <a:solidFill>
                  <a:srgbClr val="FFC000"/>
                </a:solidFill>
              </a:rPr>
              <a:t>Nausea, vomiting, and anorexia.</a:t>
            </a:r>
          </a:p>
          <a:p>
            <a:pPr algn="l" rtl="0">
              <a:buFont typeface="Wingdings" pitchFamily="2" charset="2"/>
              <a:buChar char="ü"/>
            </a:pPr>
            <a:endParaRPr lang="en-US" sz="1800" dirty="0" smtClean="0"/>
          </a:p>
          <a:p>
            <a:pPr algn="l" rtl="0">
              <a:buFont typeface="Wingdings" pitchFamily="2" charset="2"/>
              <a:buChar char="ü"/>
            </a:pPr>
            <a:r>
              <a:rPr lang="en-US" sz="1800" b="1" i="1" u="sng" dirty="0" smtClean="0">
                <a:solidFill>
                  <a:srgbClr val="FFC000"/>
                </a:solidFill>
              </a:rPr>
              <a:t>Bowel habits: 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     diarrhea – constipations – flatus - change in stool color</a:t>
            </a:r>
          </a:p>
          <a:p>
            <a:pPr algn="l" rtl="0">
              <a:buFont typeface="Wingdings" pitchFamily="2" charset="2"/>
              <a:buChar char="ü"/>
            </a:pPr>
            <a:endParaRPr lang="en-US" sz="1800" dirty="0" smtClean="0"/>
          </a:p>
          <a:p>
            <a:pPr algn="l" rtl="0">
              <a:buFont typeface="Wingdings" pitchFamily="2" charset="2"/>
              <a:buChar char="ü"/>
            </a:pPr>
            <a:r>
              <a:rPr lang="en-US" sz="1800" b="1" i="1" u="sng" dirty="0" smtClean="0">
                <a:solidFill>
                  <a:srgbClr val="FFC000"/>
                </a:solidFill>
              </a:rPr>
              <a:t>Urinary symptoms.</a:t>
            </a:r>
          </a:p>
          <a:p>
            <a:pPr algn="l" rtl="0">
              <a:buFont typeface="Wingdings" pitchFamily="2" charset="2"/>
              <a:buChar char="ü"/>
            </a:pPr>
            <a:endParaRPr lang="en-US" sz="1800" dirty="0" smtClean="0"/>
          </a:p>
          <a:p>
            <a:pPr algn="l" rtl="0">
              <a:buFont typeface="Wingdings" pitchFamily="2" charset="2"/>
              <a:buChar char="ü"/>
            </a:pPr>
            <a:r>
              <a:rPr lang="en-US" sz="1800" b="1" i="1" u="sng" dirty="0" smtClean="0">
                <a:solidFill>
                  <a:srgbClr val="FFC000"/>
                </a:solidFill>
              </a:rPr>
              <a:t>Gynecological symptoms.</a:t>
            </a:r>
          </a:p>
          <a:p>
            <a:pPr algn="l" rtl="0"/>
            <a:endParaRPr lang="en-US" sz="1800" dirty="0" smtClean="0"/>
          </a:p>
          <a:p>
            <a:pPr algn="l" rtl="0"/>
            <a:endParaRPr lang="en-US" sz="1800" dirty="0" smtClean="0"/>
          </a:p>
          <a:p>
            <a:pPr algn="l" rtl="0"/>
            <a:endParaRPr lang="ar-SA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i="1" u="sng" dirty="0" smtClean="0"/>
              <a:t>Complications</a:t>
            </a:r>
            <a:endParaRPr lang="ar-SA" i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174875"/>
            <a:ext cx="7620000" cy="3951288"/>
          </a:xfrm>
        </p:spPr>
        <p:txBody>
          <a:bodyPr/>
          <a:lstStyle/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Rupture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 internal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bleedingshock</a:t>
            </a:r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Infertility in 10-15% of women</a:t>
            </a:r>
          </a:p>
          <a:p>
            <a:pPr algn="l" rtl="0">
              <a:lnSpc>
                <a:spcPct val="150000"/>
              </a:lnSpc>
            </a:pPr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 rtl="0">
              <a:lnSpc>
                <a:spcPct val="15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 algn="l" rtl="0">
              <a:lnSpc>
                <a:spcPct val="150000"/>
              </a:lnSpc>
            </a:pP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2743200"/>
            <a:ext cx="822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4800" b="1" kern="0" dirty="0" smtClean="0">
                <a:solidFill>
                  <a:schemeClr val="accent1"/>
                </a:solidFill>
              </a:rPr>
              <a:t>Pelvic Inflammatory Disease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19400" y="274638"/>
            <a:ext cx="58674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PID</a:t>
            </a:r>
            <a:endParaRPr lang="ar-S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0" y="2174875"/>
            <a:ext cx="8686800" cy="2244725"/>
          </a:xfrm>
        </p:spPr>
        <p:txBody>
          <a:bodyPr>
            <a:normAutofit fontScale="92500"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 It is acute </a:t>
            </a:r>
            <a:r>
              <a:rPr lang="en-US" dirty="0" err="1" smtClean="0">
                <a:solidFill>
                  <a:schemeClr val="tx1"/>
                </a:solidFill>
              </a:rPr>
              <a:t>salpingitis</a:t>
            </a:r>
            <a:r>
              <a:rPr lang="en-US" dirty="0" smtClean="0">
                <a:solidFill>
                  <a:schemeClr val="tx1"/>
                </a:solidFill>
              </a:rPr>
              <a:t> in one or both of the fallopian tubes, but it is often associated with infection of the surrounding tissue.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Commonly in married women (15-45yrs)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The most common organism is gonococcus and </a:t>
            </a:r>
            <a:r>
              <a:rPr lang="en-US" dirty="0" err="1" smtClean="0">
                <a:solidFill>
                  <a:schemeClr val="tx1"/>
                </a:solidFill>
              </a:rPr>
              <a:t>streptcoccus</a:t>
            </a:r>
            <a:endParaRPr lang="en-US" dirty="0" smtClean="0">
              <a:solidFill>
                <a:schemeClr val="tx1"/>
              </a:solidFill>
            </a:endParaRPr>
          </a:p>
          <a:p>
            <a:pPr algn="l" rtl="0">
              <a:lnSpc>
                <a:spcPct val="150000"/>
              </a:lnSpc>
            </a:pPr>
            <a:endParaRPr lang="ar-SA" dirty="0" smtClean="0">
              <a:solidFill>
                <a:schemeClr val="tx1"/>
              </a:solidFill>
            </a:endParaRPr>
          </a:p>
          <a:p>
            <a:pPr algn="l" rtl="0">
              <a:lnSpc>
                <a:spcPct val="150000"/>
              </a:lnSpc>
            </a:pP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i="1" u="sng" dirty="0" smtClean="0"/>
              <a:t>Symptoms</a:t>
            </a:r>
            <a:endParaRPr lang="ar-SA" i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174875"/>
            <a:ext cx="7467600" cy="3387725"/>
          </a:xfrm>
        </p:spPr>
        <p:txBody>
          <a:bodyPr/>
          <a:lstStyle/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Purulent,  yellow white vaginal discharge.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Lower abdominal pain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History of irregular menses and </a:t>
            </a:r>
            <a:r>
              <a:rPr lang="en-US" dirty="0" err="1" smtClean="0">
                <a:solidFill>
                  <a:schemeClr val="tx1"/>
                </a:solidFill>
              </a:rPr>
              <a:t>dymenorrhea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Fever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Sweating and rigors </a:t>
            </a:r>
          </a:p>
          <a:p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i="1" u="sng" dirty="0" smtClean="0"/>
              <a:t>Examination</a:t>
            </a:r>
            <a:endParaRPr lang="ar-SA" i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174875"/>
            <a:ext cx="7924800" cy="3951288"/>
          </a:xfrm>
        </p:spPr>
        <p:txBody>
          <a:bodyPr/>
          <a:lstStyle/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Flushed and feverish looking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Tenderness and guarding 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Percussion and auscultation usually normal.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Vaginal examination, discharge</a:t>
            </a:r>
          </a:p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Bimanual palpation will cause pain and a mass will be present if there is an abscess</a:t>
            </a:r>
          </a:p>
          <a:p>
            <a:pPr algn="l" rtl="0">
              <a:lnSpc>
                <a:spcPct val="150000"/>
              </a:lnSpc>
            </a:pP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i="1" u="sng" dirty="0" err="1" smtClean="0"/>
              <a:t>Investugations</a:t>
            </a:r>
            <a:r>
              <a:rPr lang="en-US" i="1" u="sng" dirty="0" smtClean="0"/>
              <a:t>:</a:t>
            </a:r>
            <a:endParaRPr lang="ar-SA" i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l" rtl="0"/>
            <a:r>
              <a:rPr lang="en-US" i="1" u="sng" dirty="0" smtClean="0"/>
              <a:t>Treatment:</a:t>
            </a:r>
            <a:endParaRPr lang="ar-SA" i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0" y="2285999"/>
            <a:ext cx="4267200" cy="3840163"/>
          </a:xfrm>
        </p:spPr>
        <p:txBody>
          <a:bodyPr/>
          <a:lstStyle/>
          <a:p>
            <a:pPr lvl="1" algn="l" rtl="0">
              <a:buFont typeface="Arial" pitchFamily="34" charset="0"/>
              <a:buChar char="•"/>
            </a:pPr>
            <a:r>
              <a:rPr lang="en-US" sz="2800" dirty="0" smtClean="0"/>
              <a:t>CBC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leucocytosis</a:t>
            </a:r>
            <a:endParaRPr lang="en-US" sz="2800" dirty="0" smtClean="0"/>
          </a:p>
          <a:p>
            <a:pPr lvl="1" algn="l" rtl="0">
              <a:buFont typeface="Arial" pitchFamily="34" charset="0"/>
              <a:buChar char="•"/>
            </a:pPr>
            <a:r>
              <a:rPr lang="en-US" sz="2800" dirty="0" smtClean="0"/>
              <a:t>Blood culture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sz="2800" dirty="0" smtClean="0"/>
              <a:t>Swab of vaginal discharge  and send for culture</a:t>
            </a:r>
          </a:p>
          <a:p>
            <a:pPr algn="l" rtl="0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117975" cy="3951288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Antibiotic therapy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cefotoxin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(2 g IV q 6hrs) and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doxycycline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(100 mg PO or IV q 12 hrs)</a:t>
            </a:r>
            <a:endParaRPr lang="en-US" dirty="0" smtClean="0">
              <a:solidFill>
                <a:schemeClr val="tx1"/>
              </a:solidFill>
            </a:endParaRPr>
          </a:p>
          <a:p>
            <a:pPr algn="l" rtl="0">
              <a:lnSpc>
                <a:spcPct val="150000"/>
              </a:lnSpc>
            </a:pP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2743200"/>
            <a:ext cx="822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4800" b="1" kern="0" dirty="0" smtClean="0">
                <a:solidFill>
                  <a:schemeClr val="accent1"/>
                </a:solidFill>
              </a:rPr>
              <a:t>Ovarian Torsion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81000" y="1752600"/>
            <a:ext cx="8153400" cy="4225925"/>
          </a:xfrm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Changes in normal ovaries to congenital and developmental abnormalities or even a disease that affects the tube or ovary. </a:t>
            </a:r>
          </a:p>
          <a:p>
            <a:pPr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Normal ovaries that experience spasms or changes in the blood vessels in the </a:t>
            </a:r>
            <a:r>
              <a:rPr lang="en-US" sz="2000" dirty="0" err="1" smtClean="0">
                <a:solidFill>
                  <a:schemeClr val="tx1"/>
                </a:solidFill>
              </a:rPr>
              <a:t>mesosalpinx</a:t>
            </a:r>
            <a:r>
              <a:rPr lang="en-US" sz="2000" dirty="0" smtClean="0">
                <a:solidFill>
                  <a:schemeClr val="tx1"/>
                </a:solidFill>
              </a:rPr>
              <a:t> can become twisted. </a:t>
            </a:r>
          </a:p>
          <a:p>
            <a:pPr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Developmental abnormalities of the fallopian tube such as extremely longer-than-normal tubes. </a:t>
            </a:r>
          </a:p>
          <a:p>
            <a:pPr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Diseases such as ovarian cysts or fibromas. </a:t>
            </a:r>
          </a:p>
          <a:p>
            <a:pPr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Tumor of the ovary or tubes.</a:t>
            </a:r>
          </a:p>
          <a:p>
            <a:pPr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Trauma</a:t>
            </a:r>
          </a:p>
          <a:p>
            <a:pPr algn="l" rtl="0">
              <a:lnSpc>
                <a:spcPct val="150000"/>
              </a:lnSpc>
            </a:pPr>
            <a:endParaRPr lang="ar-SA" sz="2000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i="1" u="sng" dirty="0" smtClean="0"/>
              <a:t>Symptoms</a:t>
            </a:r>
            <a:endParaRPr lang="ar-SA" i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l" rtl="0"/>
            <a:r>
              <a:rPr lang="en-US" i="1" u="sng" dirty="0" smtClean="0"/>
              <a:t>Examination</a:t>
            </a:r>
            <a:endParaRPr lang="ar-SA" i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Sudden onset of severe lower abdominal pain, may radiate to the back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N &amp; V 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60% in the right side</a:t>
            </a:r>
          </a:p>
          <a:p>
            <a:pPr algn="l" rtl="0">
              <a:lnSpc>
                <a:spcPct val="150000"/>
              </a:lnSpc>
            </a:pP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02125"/>
          </a:xfrm>
        </p:spPr>
        <p:txBody>
          <a:bodyPr/>
          <a:lstStyle/>
          <a:p>
            <a:pPr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fever, tenderness, unilateral </a:t>
            </a:r>
            <a:r>
              <a:rPr lang="en-US" sz="2000" dirty="0" err="1" smtClean="0">
                <a:solidFill>
                  <a:schemeClr val="tx1"/>
                </a:solidFill>
              </a:rPr>
              <a:t>adenxal</a:t>
            </a:r>
            <a:r>
              <a:rPr lang="en-US" sz="2000" dirty="0" smtClean="0">
                <a:solidFill>
                  <a:schemeClr val="tx1"/>
                </a:solidFill>
              </a:rPr>
              <a:t> mass may be palpable upon pelvic exam.</a:t>
            </a:r>
          </a:p>
          <a:p>
            <a:pPr marL="514350" indent="-514350" algn="l" rtl="0"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Investigations:</a:t>
            </a:r>
          </a:p>
          <a:p>
            <a:pPr marL="514350" indent="-514350" algn="l" rtl="0">
              <a:lnSpc>
                <a:spcPct val="150000"/>
              </a:lnSpc>
              <a:buFontTx/>
              <a:buChar char="-"/>
            </a:pPr>
            <a:r>
              <a:rPr lang="en-US" sz="2000" dirty="0" smtClean="0"/>
              <a:t>B-HCG</a:t>
            </a:r>
            <a:r>
              <a:rPr lang="en-US" sz="2000" dirty="0" smtClean="0">
                <a:solidFill>
                  <a:schemeClr val="tx1"/>
                </a:solidFill>
              </a:rPr>
              <a:t> (-</a:t>
            </a:r>
            <a:r>
              <a:rPr lang="en-US" sz="2000" dirty="0" err="1" smtClean="0">
                <a:solidFill>
                  <a:schemeClr val="tx1"/>
                </a:solidFill>
              </a:rPr>
              <a:t>ve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 algn="l" rtl="0">
              <a:lnSpc>
                <a:spcPct val="150000"/>
              </a:lnSpc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Ultrasound</a:t>
            </a:r>
          </a:p>
          <a:p>
            <a:pPr marL="514350" indent="-514350" algn="l" rtl="0">
              <a:lnSpc>
                <a:spcPct val="150000"/>
              </a:lnSpc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Diagnostic </a:t>
            </a:r>
            <a:r>
              <a:rPr lang="en-US" sz="2000" dirty="0" err="1" smtClean="0">
                <a:solidFill>
                  <a:schemeClr val="tx1"/>
                </a:solidFill>
              </a:rPr>
              <a:t>Laproscopy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514350" indent="-514350" algn="l" rtl="0">
              <a:lnSpc>
                <a:spcPct val="150000"/>
              </a:lnSpc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ar-SA" sz="2000" dirty="0">
              <a:solidFill>
                <a:schemeClr val="tx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i="1" u="sng" dirty="0" smtClean="0"/>
              <a:t>Management:</a:t>
            </a:r>
            <a:endParaRPr lang="ar-SA" i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The key to successful treatment is early diagnosis to prevent infarction of the ovary</a:t>
            </a:r>
          </a:p>
          <a:p>
            <a:pPr algn="l" rtl="0">
              <a:lnSpc>
                <a:spcPct val="150000"/>
              </a:lnSpc>
            </a:pPr>
            <a:endParaRPr lang="ar-SA" sz="2000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 algn="l" rtl="0"/>
            <a:r>
              <a:rPr lang="en-US" b="1" i="1" u="sng" dirty="0" smtClean="0"/>
              <a:t>Surgical:</a:t>
            </a:r>
            <a:endParaRPr lang="en-US" b="1" i="1" u="sng" dirty="0" smtClean="0">
              <a:sym typeface="Wingdings" pitchFamily="2" charset="2"/>
            </a:endParaRPr>
          </a:p>
          <a:p>
            <a:pPr lvl="0" algn="l" rtl="0"/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Salpingo-oophorectomy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 rtl="0"/>
            <a:r>
              <a:rPr lang="en-US" dirty="0" smtClean="0">
                <a:solidFill>
                  <a:schemeClr val="tx1"/>
                </a:solidFill>
              </a:rPr>
              <a:t>untwist the pedicle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perform </a:t>
            </a:r>
            <a:r>
              <a:rPr lang="en-US" dirty="0" err="1" smtClean="0">
                <a:solidFill>
                  <a:schemeClr val="tx1"/>
                </a:solidFill>
              </a:rPr>
              <a:t>cystectomy</a:t>
            </a:r>
            <a:r>
              <a:rPr lang="en-US" dirty="0" smtClean="0"/>
              <a:t> if the cause is ovarian cyst.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 rtl="0"/>
            <a:r>
              <a:rPr lang="en-US" dirty="0" smtClean="0">
                <a:solidFill>
                  <a:schemeClr val="tx1"/>
                </a:solidFill>
              </a:rPr>
              <a:t>stabilize the ovary</a:t>
            </a:r>
          </a:p>
          <a:p>
            <a:pPr lvl="0" algn="l" rtl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algn="l" rtl="0"/>
            <a:endParaRPr lang="ar-S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  <p:pic>
        <p:nvPicPr>
          <p:cNvPr id="8" name="عنصر نائب للمحتوى 7" descr="بدون عنوان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0982" y="1600200"/>
            <a:ext cx="6862036" cy="4708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2743200"/>
            <a:ext cx="822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4800" b="1" kern="0" dirty="0" smtClean="0">
                <a:solidFill>
                  <a:schemeClr val="accent1"/>
                </a:solidFill>
              </a:rPr>
              <a:t>Malignancy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67000" y="228600"/>
            <a:ext cx="6019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Tumor of the Appendix </a:t>
            </a:r>
            <a:endParaRPr lang="ar-S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i="1" u="sng" dirty="0" smtClean="0"/>
              <a:t>Benign Tumor of the appendix </a:t>
            </a:r>
            <a:endParaRPr lang="ar-SA" i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174875"/>
            <a:ext cx="8001000" cy="3951288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b="1" u="sng" dirty="0" err="1" smtClean="0"/>
              <a:t>Carcinoid</a:t>
            </a:r>
            <a:r>
              <a:rPr lang="en-US" b="1" u="sng" dirty="0" smtClean="0"/>
              <a:t> tumors:</a:t>
            </a:r>
            <a:endParaRPr lang="en-US" dirty="0" smtClean="0"/>
          </a:p>
          <a:p>
            <a:pPr algn="l" rtl="0">
              <a:lnSpc>
                <a:spcPct val="150000"/>
              </a:lnSpc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Around 80% of all </a:t>
            </a:r>
            <a:r>
              <a:rPr lang="en-US" sz="1600" dirty="0" err="1" smtClean="0">
                <a:solidFill>
                  <a:schemeClr val="tx1"/>
                </a:solidFill>
              </a:rPr>
              <a:t>appendiceal</a:t>
            </a:r>
            <a:r>
              <a:rPr lang="en-US" sz="1600" dirty="0" smtClean="0">
                <a:solidFill>
                  <a:schemeClr val="tx1"/>
                </a:solidFill>
              </a:rPr>
              <a:t> tumors.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1600" b="1" i="1" u="sng" dirty="0" smtClean="0">
                <a:solidFill>
                  <a:schemeClr val="tx1"/>
                </a:solidFill>
              </a:rPr>
              <a:t>Treatment: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1600" b="1" i="1" u="sng" dirty="0" err="1" smtClean="0">
                <a:solidFill>
                  <a:srgbClr val="00B0F0"/>
                </a:solidFill>
              </a:rPr>
              <a:t>Appendicectomy</a:t>
            </a:r>
            <a:r>
              <a:rPr lang="en-US" sz="1600" b="1" i="1" u="sng" dirty="0" smtClean="0">
                <a:solidFill>
                  <a:srgbClr val="00B0F0"/>
                </a:solidFill>
              </a:rPr>
              <a:t>: </a:t>
            </a:r>
            <a:r>
              <a:rPr lang="en-US" sz="1600" dirty="0" smtClean="0">
                <a:solidFill>
                  <a:schemeClr val="tx1"/>
                </a:solidFill>
              </a:rPr>
              <a:t>Sufficient for most </a:t>
            </a:r>
            <a:r>
              <a:rPr lang="en-US" sz="1600" dirty="0" err="1" smtClean="0">
                <a:solidFill>
                  <a:schemeClr val="tx1"/>
                </a:solidFill>
              </a:rPr>
              <a:t>appendiceal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carcinoid</a:t>
            </a:r>
            <a:r>
              <a:rPr lang="en-US" sz="1600" dirty="0" smtClean="0">
                <a:solidFill>
                  <a:schemeClr val="tx1"/>
                </a:solidFill>
              </a:rPr>
              <a:t> tumors.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1600" i="1" dirty="0" smtClean="0">
                <a:solidFill>
                  <a:schemeClr val="tx1"/>
                </a:solidFill>
              </a:rPr>
              <a:t>Right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i="1" dirty="0" err="1" smtClean="0">
                <a:solidFill>
                  <a:schemeClr val="tx1"/>
                </a:solidFill>
              </a:rPr>
              <a:t>Hemicolectomy</a:t>
            </a:r>
            <a:r>
              <a:rPr lang="en-US" sz="1600" dirty="0" smtClean="0">
                <a:solidFill>
                  <a:schemeClr val="tx1"/>
                </a:solidFill>
              </a:rPr>
              <a:t>: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(1)Tumor is larger than 2 cm.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(2)Involves the </a:t>
            </a:r>
            <a:r>
              <a:rPr lang="en-US" sz="1600" dirty="0" err="1" smtClean="0">
                <a:solidFill>
                  <a:schemeClr val="tx1"/>
                </a:solidFill>
              </a:rPr>
              <a:t>cecum</a:t>
            </a:r>
            <a:r>
              <a:rPr lang="en-US" sz="1600" dirty="0" smtClean="0">
                <a:solidFill>
                  <a:schemeClr val="tx1"/>
                </a:solidFill>
              </a:rPr>
              <a:t>. 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(3)Lymph nodes are affected.</a:t>
            </a:r>
          </a:p>
          <a:p>
            <a:pPr algn="l" rtl="0">
              <a:lnSpc>
                <a:spcPct val="150000"/>
              </a:lnSpc>
            </a:pPr>
            <a:endParaRPr lang="ar-SA" sz="16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4040188" cy="639762"/>
          </a:xfrm>
        </p:spPr>
        <p:txBody>
          <a:bodyPr/>
          <a:lstStyle/>
          <a:p>
            <a:pPr algn="l" rtl="0"/>
            <a:r>
              <a:rPr lang="en-US" i="1" u="sng" dirty="0" err="1" smtClean="0"/>
              <a:t>Adenocarcinoma</a:t>
            </a:r>
            <a:r>
              <a:rPr lang="en-US" i="1" u="sng" dirty="0" smtClean="0"/>
              <a:t> </a:t>
            </a:r>
            <a:endParaRPr lang="ar-SA" i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2209800"/>
            <a:ext cx="8077200" cy="4419600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An uncommon but highly malignant neoplasm</a:t>
            </a:r>
            <a:r>
              <a:rPr lang="en-US" sz="1800" dirty="0" smtClean="0"/>
              <a:t>.</a:t>
            </a:r>
          </a:p>
          <a:p>
            <a:pPr algn="l" rtl="0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The clinical presentation may mimic acute appendicitis or appendix mass.</a:t>
            </a:r>
          </a:p>
          <a:p>
            <a:pPr algn="l" rtl="0">
              <a:lnSpc>
                <a:spcPct val="150000"/>
              </a:lnSpc>
            </a:pPr>
            <a:r>
              <a:rPr lang="en-US" sz="1800" b="1" i="1" u="sng" dirty="0" smtClean="0"/>
              <a:t>Treatment:</a:t>
            </a:r>
          </a:p>
          <a:p>
            <a:pPr algn="l" rtl="0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Right </a:t>
            </a:r>
            <a:r>
              <a:rPr lang="en-US" sz="1800" dirty="0" err="1" smtClean="0">
                <a:solidFill>
                  <a:schemeClr val="tx1"/>
                </a:solidFill>
              </a:rPr>
              <a:t>hemicolectomy</a:t>
            </a:r>
            <a:r>
              <a:rPr lang="en-US" sz="1800" dirty="0" smtClean="0">
                <a:solidFill>
                  <a:schemeClr val="tx1"/>
                </a:solidFill>
              </a:rPr>
              <a:t> is the treatment of choice.</a:t>
            </a:r>
          </a:p>
          <a:p>
            <a:pPr algn="l" rtl="0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Often affects younger patients.</a:t>
            </a:r>
          </a:p>
          <a:p>
            <a:pPr algn="l" rtl="0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 May be associated with hereditary non-</a:t>
            </a:r>
            <a:r>
              <a:rPr lang="en-US" sz="1800" dirty="0" err="1" smtClean="0">
                <a:solidFill>
                  <a:schemeClr val="tx1"/>
                </a:solidFill>
              </a:rPr>
              <a:t>polyposis</a:t>
            </a:r>
            <a:r>
              <a:rPr lang="en-US" sz="1800" dirty="0" smtClean="0">
                <a:solidFill>
                  <a:schemeClr val="tx1"/>
                </a:solidFill>
              </a:rPr>
              <a:t> colorectal cancer(HNPCC)</a:t>
            </a:r>
            <a:endParaRPr lang="ar-SA" sz="1800" dirty="0">
              <a:solidFill>
                <a:schemeClr val="tx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4041775" cy="639762"/>
          </a:xfrm>
        </p:spPr>
        <p:txBody>
          <a:bodyPr/>
          <a:lstStyle/>
          <a:p>
            <a:pPr algn="l" rtl="0"/>
            <a:r>
              <a:rPr lang="en-US" i="1" u="sng" dirty="0" err="1" smtClean="0"/>
              <a:t>Cystadenoma</a:t>
            </a:r>
            <a:endParaRPr lang="ar-SA" i="1" u="sng" dirty="0"/>
          </a:p>
        </p:txBody>
      </p:sp>
      <p:sp>
        <p:nvSpPr>
          <p:cNvPr id="8" name="Content Placeholder 5"/>
          <p:cNvSpPr>
            <a:spLocks noGrp="1"/>
          </p:cNvSpPr>
          <p:nvPr>
            <p:ph sz="quarter" idx="2"/>
          </p:nvPr>
        </p:nvSpPr>
        <p:spPr>
          <a:xfrm>
            <a:off x="533400" y="2590800"/>
            <a:ext cx="7162800" cy="2286000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Mucin</a:t>
            </a:r>
            <a:r>
              <a:rPr lang="en-US" dirty="0" smtClean="0">
                <a:solidFill>
                  <a:schemeClr val="tx1"/>
                </a:solidFill>
              </a:rPr>
              <a:t>-secreting </a:t>
            </a:r>
            <a:r>
              <a:rPr lang="en-US" dirty="0" err="1" smtClean="0">
                <a:solidFill>
                  <a:schemeClr val="tx1"/>
                </a:solidFill>
              </a:rPr>
              <a:t>cystadenoma</a:t>
            </a:r>
            <a:r>
              <a:rPr lang="en-US" dirty="0" smtClean="0">
                <a:solidFill>
                  <a:schemeClr val="tx1"/>
                </a:solidFill>
              </a:rPr>
              <a:t> is important because, if ruptured, it may lead to </a:t>
            </a:r>
            <a:r>
              <a:rPr lang="en-US" dirty="0" err="1" smtClean="0">
                <a:solidFill>
                  <a:schemeClr val="tx1"/>
                </a:solidFill>
              </a:rPr>
              <a:t>pseudomyxoma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peritonei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 err="1" smtClean="0"/>
              <a:t>DDx</a:t>
            </a:r>
            <a:r>
              <a:rPr lang="en-US" dirty="0" smtClean="0"/>
              <a:t> :</a:t>
            </a:r>
            <a:endParaRPr lang="ar-SA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Renal stone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pyelonephritis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urinary retention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Pancreatitis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Mesenteric lymphadenitis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Gastroenteritis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Constipation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Cholecystitis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diverticulitis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00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Arial Rounded MT Bold" pitchFamily="34" charset="0"/>
              </a:rPr>
              <a:t>THANK U</a:t>
            </a:r>
            <a:endParaRPr lang="en-US" sz="6600" dirty="0">
              <a:latin typeface="Arial Rounded MT Bold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Approach to RLQ pain</a:t>
            </a:r>
            <a:br>
              <a:rPr lang="en-US" sz="2800" dirty="0" smtClean="0"/>
            </a:br>
            <a:r>
              <a:rPr lang="en-US" sz="2800" dirty="0" smtClean="0"/>
              <a:t>    Examination</a:t>
            </a:r>
            <a:endParaRPr lang="ar-S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5486400" cy="3657600"/>
          </a:xfrm>
        </p:spPr>
        <p:txBody>
          <a:bodyPr>
            <a:normAutofit/>
          </a:bodyPr>
          <a:lstStyle/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General Examination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Vital sign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Local Examination</a:t>
            </a:r>
          </a:p>
          <a:p>
            <a:pPr marL="914400" lvl="1" indent="-514350" algn="l" rtl="0"/>
            <a:r>
              <a:rPr lang="en-US" dirty="0" smtClean="0"/>
              <a:t>Inspection</a:t>
            </a:r>
          </a:p>
          <a:p>
            <a:pPr marL="914400" lvl="1" indent="-514350" algn="l" rtl="0"/>
            <a:r>
              <a:rPr lang="en-US" dirty="0" smtClean="0"/>
              <a:t>Palpation</a:t>
            </a:r>
          </a:p>
          <a:p>
            <a:pPr marL="914400" lvl="1" indent="-514350" algn="l" rtl="0"/>
            <a:r>
              <a:rPr lang="en-US" dirty="0" smtClean="0"/>
              <a:t>Percussion</a:t>
            </a:r>
          </a:p>
          <a:p>
            <a:pPr marL="914400" lvl="1" indent="-514350" algn="l" rtl="0"/>
            <a:r>
              <a:rPr lang="en-US" dirty="0" smtClean="0"/>
              <a:t>Auscultation</a:t>
            </a:r>
          </a:p>
          <a:p>
            <a:pPr algn="l" rtl="0"/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Approach to RLQ pain</a:t>
            </a:r>
            <a:br>
              <a:rPr lang="en-US" sz="2800" dirty="0" smtClean="0"/>
            </a:br>
            <a:r>
              <a:rPr lang="en-US" sz="2800" dirty="0" smtClean="0"/>
              <a:t>     Investigation</a:t>
            </a:r>
            <a:endParaRPr lang="ar-S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itchFamily="2" charset="2"/>
              <a:buChar char="ü"/>
            </a:pPr>
            <a:r>
              <a:rPr lang="en-US" dirty="0" smtClean="0">
                <a:solidFill>
                  <a:srgbClr val="FFC000"/>
                </a:solidFill>
              </a:rPr>
              <a:t>Lab tests:</a:t>
            </a:r>
          </a:p>
          <a:p>
            <a:pPr lvl="2" algn="l" rtl="0"/>
            <a:r>
              <a:rPr lang="en-US" sz="2000" dirty="0" smtClean="0"/>
              <a:t>CBC </a:t>
            </a:r>
          </a:p>
          <a:p>
            <a:pPr lvl="2" algn="l" rtl="0"/>
            <a:r>
              <a:rPr lang="en-US" sz="2000" dirty="0" smtClean="0"/>
              <a:t>Arterial blood gases</a:t>
            </a:r>
          </a:p>
          <a:p>
            <a:pPr lvl="2" algn="l" rtl="0"/>
            <a:r>
              <a:rPr lang="en-US" sz="2000" dirty="0" smtClean="0"/>
              <a:t>U&amp;E</a:t>
            </a:r>
          </a:p>
          <a:p>
            <a:pPr lvl="2" algn="l" rtl="0"/>
            <a:r>
              <a:rPr lang="en-US" sz="2000" dirty="0" smtClean="0"/>
              <a:t>LFT</a:t>
            </a:r>
          </a:p>
          <a:p>
            <a:pPr lvl="2" algn="l" rtl="0"/>
            <a:r>
              <a:rPr lang="en-US" sz="2000" dirty="0" smtClean="0"/>
              <a:t>Urine dip stick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dirty="0" smtClean="0">
                <a:solidFill>
                  <a:srgbClr val="FFC000"/>
                </a:solidFill>
              </a:rPr>
              <a:t>Radiological invest.:</a:t>
            </a:r>
          </a:p>
          <a:p>
            <a:pPr lvl="2" algn="l" rtl="0"/>
            <a:r>
              <a:rPr lang="en-US" sz="2000" dirty="0" smtClean="0"/>
              <a:t>abdominal x-ray</a:t>
            </a:r>
          </a:p>
          <a:p>
            <a:pPr lvl="2" algn="l" rtl="0"/>
            <a:r>
              <a:rPr lang="en-US" sz="2000" dirty="0" smtClean="0"/>
              <a:t>Ultrasound </a:t>
            </a:r>
          </a:p>
          <a:p>
            <a:pPr lvl="2" algn="l" rtl="0"/>
            <a:r>
              <a:rPr lang="en-US" sz="2000" dirty="0" smtClean="0"/>
              <a:t>CT scan</a:t>
            </a:r>
          </a:p>
          <a:p>
            <a:pPr lvl="2" algn="l" rtl="0"/>
            <a:r>
              <a:rPr lang="en-US" sz="2000" dirty="0" smtClean="0"/>
              <a:t>MRI</a:t>
            </a:r>
          </a:p>
          <a:p>
            <a:pPr lvl="2" algn="l" rtl="0">
              <a:buFont typeface="Wingdings" pitchFamily="2" charset="2"/>
              <a:buChar char="ü"/>
            </a:pPr>
            <a:r>
              <a:rPr lang="en-US" sz="2000" dirty="0" err="1" smtClean="0"/>
              <a:t>laprotomy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Differential Diagnosis </a:t>
            </a:r>
            <a:br>
              <a:rPr lang="en-US" sz="2800" dirty="0" smtClean="0"/>
            </a:br>
            <a:r>
              <a:rPr lang="en-US" sz="2800" dirty="0" smtClean="0"/>
              <a:t>of RLQ pain &amp; masses </a:t>
            </a:r>
            <a:endParaRPr lang="ar-S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3810000" cy="4191000"/>
          </a:xfrm>
        </p:spPr>
        <p:txBody>
          <a:bodyPr/>
          <a:lstStyle/>
          <a:p>
            <a:pPr marL="514350" lvl="2" indent="-514350" algn="l" rt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b="1" dirty="0" smtClean="0"/>
              <a:t>Appendicitis</a:t>
            </a:r>
          </a:p>
          <a:p>
            <a:pPr marL="514350" lvl="2" indent="-514350" algn="l" rt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b="1" dirty="0" err="1" smtClean="0"/>
              <a:t>Crohn’s</a:t>
            </a:r>
            <a:r>
              <a:rPr lang="en-US" sz="2000" b="1" dirty="0" smtClean="0"/>
              <a:t> disease</a:t>
            </a:r>
          </a:p>
          <a:p>
            <a:pPr marL="514350" lvl="2" indent="-514350" algn="l" rt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b="1" dirty="0" err="1" smtClean="0"/>
              <a:t>Meckel’s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Diverticulum</a:t>
            </a:r>
            <a:endParaRPr lang="en-US" sz="2000" b="1" dirty="0" smtClean="0"/>
          </a:p>
          <a:p>
            <a:pPr marL="514350" indent="-514350" algn="l" rt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b="1" dirty="0" err="1" smtClean="0"/>
              <a:t>Gyne</a:t>
            </a:r>
            <a:r>
              <a:rPr lang="en-US" sz="2000" b="1" dirty="0" smtClean="0"/>
              <a:t> dis. </a:t>
            </a:r>
            <a:r>
              <a:rPr lang="en-US" sz="2000" dirty="0" smtClean="0">
                <a:solidFill>
                  <a:schemeClr val="tx1"/>
                </a:solidFill>
              </a:rPr>
              <a:t>(ectopic pregnancy, PID, Ovarian torsion)</a:t>
            </a:r>
          </a:p>
          <a:p>
            <a:pPr marL="514350" indent="-514350" algn="l" rt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b="1" dirty="0" smtClean="0"/>
              <a:t>malignancy</a:t>
            </a:r>
          </a:p>
          <a:p>
            <a:pPr marL="457200" indent="-457200" algn="l" rtl="0">
              <a:lnSpc>
                <a:spcPct val="150000"/>
              </a:lnSpc>
              <a:buNone/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286000"/>
            <a:ext cx="4114800" cy="3581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Appendicular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mass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Appendicular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abscess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Tuberculosis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Psoas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abscess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ü"/>
              <a:tabLst/>
              <a:defRPr/>
            </a:pPr>
            <a:r>
              <a:rPr lang="en-US" sz="2000" dirty="0" smtClean="0"/>
              <a:t>Urological </a:t>
            </a:r>
            <a:r>
              <a:rPr lang="en-US" sz="2000" dirty="0" err="1" smtClean="0"/>
              <a:t>differntial</a:t>
            </a:r>
            <a:r>
              <a:rPr lang="en-US" sz="2000" dirty="0" smtClean="0"/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others</a:t>
            </a:r>
            <a:endParaRPr kumimoji="0" lang="en-US" sz="18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Char char="v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1524000"/>
          </a:xfrm>
        </p:spPr>
        <p:txBody>
          <a:bodyPr/>
          <a:lstStyle/>
          <a:p>
            <a:pPr algn="ctr" rtl="0">
              <a:buNone/>
            </a:pPr>
            <a:r>
              <a:rPr lang="en-US" sz="6000" b="1" dirty="0" smtClean="0">
                <a:solidFill>
                  <a:schemeClr val="accent1"/>
                </a:solidFill>
              </a:rPr>
              <a:t>Appendicitis</a:t>
            </a:r>
            <a:endParaRPr lang="ar-SA" sz="6000" b="1" dirty="0">
              <a:solidFill>
                <a:schemeClr val="accent1"/>
              </a:solidFill>
            </a:endParaRPr>
          </a:p>
        </p:txBody>
      </p:sp>
      <p:pic>
        <p:nvPicPr>
          <p:cNvPr id="4098" name="Picture 2" descr="C:\Users\Sony\Desktop\apeneciti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819400"/>
            <a:ext cx="4800600" cy="25781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22-5-2011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RLQ pain and masses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C6C6C6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6C6C6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1775</TotalTime>
  <Words>2296</Words>
  <Application>Microsoft Office PowerPoint</Application>
  <PresentationFormat>عرض على الشاشة (3:4)‏</PresentationFormat>
  <Paragraphs>494</Paragraphs>
  <Slides>55</Slides>
  <Notes>52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55</vt:i4>
      </vt:variant>
    </vt:vector>
  </HeadingPairs>
  <TitlesOfParts>
    <vt:vector size="56" baseType="lpstr">
      <vt:lpstr>Apex</vt:lpstr>
      <vt:lpstr>Right Lower Quadrant pain &amp; Masses</vt:lpstr>
      <vt:lpstr>الشريحة 2</vt:lpstr>
      <vt:lpstr>RLQ Anatomy</vt:lpstr>
      <vt:lpstr>Approach to RLQ pain       History</vt:lpstr>
      <vt:lpstr>الشريحة 5</vt:lpstr>
      <vt:lpstr>Approach to RLQ pain     Examination</vt:lpstr>
      <vt:lpstr>Approach to RLQ pain      Investigation</vt:lpstr>
      <vt:lpstr>Differential Diagnosis  of RLQ pain &amp; masses </vt:lpstr>
      <vt:lpstr>الشريحة 9</vt:lpstr>
      <vt:lpstr>       Appendicitis</vt:lpstr>
      <vt:lpstr>Appendicitis</vt:lpstr>
      <vt:lpstr>Appendicitis</vt:lpstr>
      <vt:lpstr>الشريحة 13</vt:lpstr>
      <vt:lpstr>Appendicitis</vt:lpstr>
      <vt:lpstr>Cont.</vt:lpstr>
      <vt:lpstr>Cont.</vt:lpstr>
      <vt:lpstr>Cont.</vt:lpstr>
      <vt:lpstr>Crohn’s disease </vt:lpstr>
      <vt:lpstr>Crohn’s disease</vt:lpstr>
      <vt:lpstr>Crohn’s disease</vt:lpstr>
      <vt:lpstr>Clinical features: </vt:lpstr>
      <vt:lpstr>الشريحة 22</vt:lpstr>
      <vt:lpstr>الشريحة 23</vt:lpstr>
      <vt:lpstr>الشريحة 24</vt:lpstr>
      <vt:lpstr>Investigations: </vt:lpstr>
      <vt:lpstr>الشريحة 26</vt:lpstr>
      <vt:lpstr>الشريحة 27</vt:lpstr>
      <vt:lpstr>الشريحة 28</vt:lpstr>
      <vt:lpstr>Treatment</vt:lpstr>
      <vt:lpstr> INDICATIONS FOR SURGERY IN CROHN'S DISEASE:</vt:lpstr>
      <vt:lpstr>الشريحة 31</vt:lpstr>
      <vt:lpstr>الشريحة 32</vt:lpstr>
      <vt:lpstr>الشريحة 33</vt:lpstr>
      <vt:lpstr>Meckle’s Diverticulum</vt:lpstr>
      <vt:lpstr>Cont.</vt:lpstr>
      <vt:lpstr>الشريحة 36</vt:lpstr>
      <vt:lpstr>Ectopic Pregnancy</vt:lpstr>
      <vt:lpstr>الشريحة 38</vt:lpstr>
      <vt:lpstr>الشريحة 39</vt:lpstr>
      <vt:lpstr>الشريحة 40</vt:lpstr>
      <vt:lpstr>الشريحة 41</vt:lpstr>
      <vt:lpstr>PID</vt:lpstr>
      <vt:lpstr>الشريحة 43</vt:lpstr>
      <vt:lpstr>الشريحة 44</vt:lpstr>
      <vt:lpstr>الشريحة 45</vt:lpstr>
      <vt:lpstr>الشريحة 46</vt:lpstr>
      <vt:lpstr>الشريحة 47</vt:lpstr>
      <vt:lpstr>الشريحة 48</vt:lpstr>
      <vt:lpstr>الشريحة 49</vt:lpstr>
      <vt:lpstr>الشريحة 50</vt:lpstr>
      <vt:lpstr>Tumor of the Appendix </vt:lpstr>
      <vt:lpstr>الشريحة 52</vt:lpstr>
      <vt:lpstr>الشريحة 53</vt:lpstr>
      <vt:lpstr>Other DDx :</vt:lpstr>
      <vt:lpstr>THANK 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Crohn’s disease</dc:title>
  <dc:creator>Moe</dc:creator>
  <cp:lastModifiedBy>Talal Saud Al-3baaas</cp:lastModifiedBy>
  <cp:revision>58</cp:revision>
  <dcterms:created xsi:type="dcterms:W3CDTF">2011-05-19T12:49:05Z</dcterms:created>
  <dcterms:modified xsi:type="dcterms:W3CDTF">2011-10-08T17:50:05Z</dcterms:modified>
</cp:coreProperties>
</file>