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6" r:id="rId6"/>
    <p:sldId id="260" r:id="rId7"/>
    <p:sldId id="275" r:id="rId8"/>
    <p:sldId id="267" r:id="rId9"/>
    <p:sldId id="261" r:id="rId10"/>
    <p:sldId id="263" r:id="rId11"/>
    <p:sldId id="276" r:id="rId12"/>
    <p:sldId id="264" r:id="rId13"/>
    <p:sldId id="278" r:id="rId14"/>
    <p:sldId id="265" r:id="rId15"/>
    <p:sldId id="270" r:id="rId16"/>
    <p:sldId id="268" r:id="rId17"/>
    <p:sldId id="269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671A6-C4BC-4491-A73D-0F9F708B484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0738-BD60-407D-85EC-35C8E7B8CF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0738-BD60-407D-85EC-35C8E7B8CF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143000"/>
            <a:ext cx="6172200" cy="387556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Jaundice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334000"/>
            <a:ext cx="6172200" cy="104092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Mohammed Al- Rajeh &amp; Shreef Al- Qahtani 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Labs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Leukocytosis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"/>
                <a:cs typeface="Arial"/>
              </a:rPr>
              <a:t>↑ ALP, LFTs, Amylase &amp; total </a:t>
            </a:r>
            <a:r>
              <a:rPr lang="en-US" dirty="0" err="1" smtClean="0">
                <a:latin typeface="Arial"/>
                <a:cs typeface="Arial"/>
              </a:rPr>
              <a:t>bilirubin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"/>
                <a:cs typeface="Arial"/>
              </a:rPr>
              <a:t> Ultrasound :</a:t>
            </a:r>
            <a:r>
              <a:rPr lang="en-US" dirty="0" smtClean="0"/>
              <a:t> findings ?</a:t>
            </a:r>
          </a:p>
          <a:p>
            <a:pPr marL="457200" indent="-457200">
              <a:buAutoNum type="arabicPeriod"/>
            </a:pPr>
            <a:r>
              <a:rPr lang="en-US" dirty="0" smtClean="0"/>
              <a:t>HIDA scan. </a:t>
            </a: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cs typeface="Arial"/>
              </a:rPr>
              <a:t>Treatment :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NPO.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IV fluids , Antibiotics, analgesia.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/>
                <a:cs typeface="Arial"/>
              </a:rPr>
              <a:t>Cholecystectomy</a:t>
            </a:r>
            <a:r>
              <a:rPr lang="en-US" dirty="0" smtClean="0">
                <a:latin typeface="Arial"/>
                <a:cs typeface="Arial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5364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388619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4401"/>
            <a:ext cx="38862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Choledocholithiasis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715000"/>
          </a:xfrm>
        </p:spPr>
        <p:txBody>
          <a:bodyPr/>
          <a:lstStyle/>
          <a:p>
            <a:r>
              <a:rPr lang="en-US" dirty="0" smtClean="0"/>
              <a:t> Stones in the CBD.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Signs &amp; symptoms :</a:t>
            </a:r>
          </a:p>
          <a:p>
            <a:pPr>
              <a:buNone/>
            </a:pPr>
            <a:r>
              <a:rPr lang="en-US" dirty="0" err="1" smtClean="0"/>
              <a:t>Epigastric</a:t>
            </a:r>
            <a:r>
              <a:rPr lang="en-US" dirty="0" smtClean="0"/>
              <a:t> or RUQ pain, jaundice (Charcot’s triad).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Diagnosis :</a:t>
            </a:r>
          </a:p>
          <a:p>
            <a:pPr>
              <a:buNone/>
            </a:pPr>
            <a:r>
              <a:rPr lang="en-US" dirty="0" smtClean="0"/>
              <a:t>Labs : </a:t>
            </a:r>
            <a:r>
              <a:rPr lang="en-US" dirty="0" smtClean="0">
                <a:latin typeface="Arial"/>
                <a:cs typeface="Arial"/>
              </a:rPr>
              <a:t>↑ ALP, LFTs, Amylase &amp; total bilirubin. </a:t>
            </a:r>
          </a:p>
          <a:p>
            <a:pPr>
              <a:buNone/>
            </a:pPr>
            <a:r>
              <a:rPr lang="en-US" dirty="0" smtClean="0"/>
              <a:t>ERCP : gold standard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Treatment </a:t>
            </a:r>
          </a:p>
          <a:p>
            <a:pPr>
              <a:buNone/>
            </a:pPr>
            <a:r>
              <a:rPr lang="en-US" dirty="0" smtClean="0"/>
              <a:t>ERCP: with </a:t>
            </a:r>
            <a:r>
              <a:rPr lang="en-US" dirty="0" err="1" smtClean="0"/>
              <a:t>sphincterotomy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If ERCP fails; CBD can be opened surgically.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364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5791200"/>
            <a:ext cx="70104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ERCP ,</a:t>
            </a:r>
            <a:r>
              <a:rPr lang="en-US" sz="2000" dirty="0" smtClean="0"/>
              <a:t> </a:t>
            </a:r>
            <a:r>
              <a:rPr lang="en-US" sz="2000" dirty="0" smtClean="0"/>
              <a:t>shows a dilated irregular common bile duct with multiple irregular filling </a:t>
            </a:r>
            <a:r>
              <a:rPr lang="en-US" sz="2000" dirty="0" smtClean="0"/>
              <a:t>defects.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6324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Carcinoma of the pancreas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Adenocarcinoma</a:t>
            </a:r>
            <a:r>
              <a:rPr lang="en-US" dirty="0" smtClean="0"/>
              <a:t>  ( 2/3 occurs in the head).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 Risk Factors :</a:t>
            </a:r>
          </a:p>
          <a:p>
            <a:pPr>
              <a:buFontTx/>
              <a:buChar char="-"/>
            </a:pPr>
            <a:r>
              <a:rPr lang="en-US" dirty="0" smtClean="0"/>
              <a:t>Male gender, old age . </a:t>
            </a:r>
          </a:p>
          <a:p>
            <a:pPr>
              <a:buFontTx/>
              <a:buChar char="-"/>
            </a:pPr>
            <a:r>
              <a:rPr lang="en-US" dirty="0" smtClean="0"/>
              <a:t> Tobacco use .</a:t>
            </a:r>
          </a:p>
          <a:p>
            <a:pPr>
              <a:buFontTx/>
              <a:buChar char="-"/>
            </a:pPr>
            <a:r>
              <a:rPr lang="en-US" dirty="0" smtClean="0"/>
              <a:t> Diabetes .</a:t>
            </a:r>
          </a:p>
          <a:p>
            <a:pPr>
              <a:buFontTx/>
              <a:buChar char="-"/>
            </a:pPr>
            <a:r>
              <a:rPr lang="en-US" dirty="0" smtClean="0"/>
              <a:t> Alcohol .</a:t>
            </a:r>
          </a:p>
          <a:p>
            <a:pPr>
              <a:buFontTx/>
              <a:buChar char="-"/>
            </a:pPr>
            <a:r>
              <a:rPr lang="en-US" dirty="0" smtClean="0"/>
              <a:t> Chronic pancreatitis.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 Signs &amp; Symptoms:</a:t>
            </a:r>
          </a:p>
          <a:p>
            <a:pPr>
              <a:buFontTx/>
              <a:buChar char="-"/>
            </a:pPr>
            <a:r>
              <a:rPr lang="en-US" dirty="0" smtClean="0"/>
              <a:t>Wt. loss </a:t>
            </a:r>
          </a:p>
          <a:p>
            <a:pPr>
              <a:buFontTx/>
              <a:buChar char="-"/>
            </a:pPr>
            <a:r>
              <a:rPr lang="en-US" dirty="0" smtClean="0"/>
              <a:t> Jaundice (due to obstruction)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Epigastric</a:t>
            </a:r>
            <a:r>
              <a:rPr lang="en-US" dirty="0" smtClean="0"/>
              <a:t> pain (worsen in supine position &amp; relived by lining  forward, radiates to back).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Diagnosis: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↑ CEA (carcino-</a:t>
            </a:r>
            <a:r>
              <a:rPr lang="en-US" dirty="0" err="1" smtClean="0">
                <a:latin typeface="Arial"/>
                <a:cs typeface="Arial"/>
              </a:rPr>
              <a:t>emberyonic</a:t>
            </a:r>
            <a:r>
              <a:rPr lang="en-US" dirty="0" smtClean="0">
                <a:latin typeface="Arial"/>
                <a:cs typeface="Arial"/>
              </a:rPr>
              <a:t> antigen)  or CA19-9 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 Ct scan (study of choice).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 PTC and ERCP 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 Treatment 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Head</a:t>
            </a:r>
            <a:r>
              <a:rPr lang="en-US" dirty="0" smtClean="0"/>
              <a:t> : Whipple procedure .</a:t>
            </a:r>
          </a:p>
          <a:p>
            <a:pPr>
              <a:buNone/>
            </a:pPr>
            <a:r>
              <a:rPr lang="en-US" dirty="0" smtClean="0"/>
              <a:t> (Most are </a:t>
            </a:r>
            <a:r>
              <a:rPr lang="en-US" b="1" dirty="0" smtClean="0"/>
              <a:t>not</a:t>
            </a:r>
            <a:r>
              <a:rPr lang="en-US" dirty="0" smtClean="0"/>
              <a:t> resectable at the time of </a:t>
            </a:r>
            <a:r>
              <a:rPr lang="en-US" dirty="0" err="1" smtClean="0"/>
              <a:t>Dx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Body/ Tail </a:t>
            </a:r>
            <a:r>
              <a:rPr lang="en-US" dirty="0" smtClean="0"/>
              <a:t>: Distal </a:t>
            </a:r>
            <a:r>
              <a:rPr lang="en-US" smtClean="0"/>
              <a:t>“near-total”  </a:t>
            </a:r>
            <a:r>
              <a:rPr lang="en-US" dirty="0" smtClean="0"/>
              <a:t>panceatectomy.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If unresectable </a:t>
            </a:r>
            <a:r>
              <a:rPr lang="en-US" dirty="0" smtClean="0"/>
              <a:t>: Palliative therapy.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Postop</a:t>
            </a:r>
            <a:r>
              <a:rPr lang="en-US" dirty="0" smtClean="0"/>
              <a:t>. Chemotherapy:  </a:t>
            </a:r>
            <a:r>
              <a:rPr lang="en-US" dirty="0" err="1" smtClean="0"/>
              <a:t>contraversial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Chiledocal</a:t>
            </a:r>
            <a:r>
              <a:rPr lang="en-US" b="1" dirty="0" smtClean="0">
                <a:solidFill>
                  <a:schemeClr val="tx1"/>
                </a:solidFill>
              </a:rPr>
              <a:t> cysts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Cystic dilatations of the </a:t>
            </a:r>
            <a:r>
              <a:rPr lang="en-US" dirty="0" err="1" smtClean="0"/>
              <a:t>extrahepatic</a:t>
            </a:r>
            <a:r>
              <a:rPr lang="en-US" dirty="0" smtClean="0"/>
              <a:t> </a:t>
            </a:r>
            <a:r>
              <a:rPr lang="en-US" dirty="0" err="1" smtClean="0"/>
              <a:t>biliary</a:t>
            </a:r>
            <a:r>
              <a:rPr lang="en-US" dirty="0" smtClean="0"/>
              <a:t> tree, </a:t>
            </a:r>
            <a:r>
              <a:rPr lang="en-US" dirty="0" err="1" smtClean="0"/>
              <a:t>intrahepatic</a:t>
            </a:r>
            <a:r>
              <a:rPr lang="en-US" dirty="0" smtClean="0"/>
              <a:t> </a:t>
            </a:r>
            <a:r>
              <a:rPr lang="en-US" dirty="0" err="1" smtClean="0"/>
              <a:t>biliary</a:t>
            </a:r>
            <a:r>
              <a:rPr lang="en-US" dirty="0" smtClean="0"/>
              <a:t> or both.</a:t>
            </a:r>
          </a:p>
          <a:p>
            <a:r>
              <a:rPr lang="en-US" dirty="0" smtClean="0"/>
              <a:t>Congenital .</a:t>
            </a:r>
          </a:p>
          <a:p>
            <a:r>
              <a:rPr lang="en-US" dirty="0" smtClean="0"/>
              <a:t> More frequent in females (4:1 </a:t>
            </a:r>
            <a:r>
              <a:rPr lang="en-US" dirty="0" err="1" smtClean="0"/>
              <a:t>female:male</a:t>
            </a:r>
            <a:r>
              <a:rPr lang="en-US" dirty="0" smtClean="0"/>
              <a:t> ratio).</a:t>
            </a:r>
          </a:p>
          <a:p>
            <a:r>
              <a:rPr lang="en-US" dirty="0" smtClean="0"/>
              <a:t> Late teens or early 20s.</a:t>
            </a:r>
          </a:p>
          <a:p>
            <a:r>
              <a:rPr lang="en-US" dirty="0" smtClean="0"/>
              <a:t> Pain, jaundice, upper abdominal mass (classic triad).</a:t>
            </a:r>
          </a:p>
          <a:p>
            <a:r>
              <a:rPr lang="en-US" dirty="0" smtClean="0"/>
              <a:t> 20% risk of cancer if not removed.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Typical scenario :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 smtClean="0"/>
              <a:t>22 years old female, RUQ pain, jaundice</a:t>
            </a:r>
          </a:p>
          <a:p>
            <a:pPr>
              <a:buNone/>
            </a:pPr>
            <a:r>
              <a:rPr lang="en-US" sz="2000" u="sng" dirty="0" smtClean="0"/>
              <a:t>Imaging studies: ( US, ERCP, MRCP </a:t>
            </a:r>
          </a:p>
          <a:p>
            <a:pPr>
              <a:buNone/>
            </a:pPr>
            <a:r>
              <a:rPr lang="en-US" sz="2000" dirty="0" smtClean="0"/>
              <a:t>Extra hepatic </a:t>
            </a:r>
            <a:r>
              <a:rPr lang="en-US" sz="2000" dirty="0" err="1" smtClean="0"/>
              <a:t>ductal</a:t>
            </a:r>
            <a:r>
              <a:rPr lang="en-US" sz="2000" dirty="0" smtClean="0"/>
              <a:t> dilation w/o any cause of obstruction.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5516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41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27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Anatomy of </a:t>
            </a:r>
            <a:r>
              <a:rPr lang="en-US" dirty="0" err="1" smtClean="0"/>
              <a:t>Biliary</a:t>
            </a:r>
            <a:r>
              <a:rPr lang="en-US" dirty="0" smtClean="0"/>
              <a:t> Tract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2" y="1979612"/>
            <a:ext cx="3305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Initial step should be to rule out metastatic disease.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Treatment : Surgical Excision. </a:t>
            </a:r>
          </a:p>
          <a:p>
            <a:pPr>
              <a:buNone/>
            </a:pPr>
            <a:r>
              <a:rPr lang="en-US" dirty="0" smtClean="0"/>
              <a:t>  - Cyst excision and </a:t>
            </a:r>
            <a:r>
              <a:rPr lang="en-US" dirty="0" err="1" smtClean="0"/>
              <a:t>cholecystectomy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- Bile duct is reconstructed: </a:t>
            </a:r>
            <a:r>
              <a:rPr lang="en-US" dirty="0" err="1" smtClean="0"/>
              <a:t>hepaticojejunostomy</a:t>
            </a:r>
            <a:r>
              <a:rPr lang="en-US" dirty="0" smtClean="0"/>
              <a:t>, </a:t>
            </a:r>
            <a:r>
              <a:rPr lang="en-US" dirty="0" err="1" smtClean="0"/>
              <a:t>hepaticoduodenostomy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 * Most commonly used technique: </a:t>
            </a:r>
          </a:p>
          <a:p>
            <a:pPr>
              <a:buNone/>
            </a:pPr>
            <a:r>
              <a:rPr lang="en-US" dirty="0" smtClean="0"/>
              <a:t>Roux-en-Y </a:t>
            </a:r>
            <a:r>
              <a:rPr lang="en-US" dirty="0" err="1" smtClean="0"/>
              <a:t>hepaticojejunostomy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8001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Conditions of the gallbladder &amp; </a:t>
            </a:r>
            <a:r>
              <a:rPr lang="en-US" dirty="0" err="1" smtClean="0"/>
              <a:t>billiary</a:t>
            </a:r>
            <a:r>
              <a:rPr lang="en-US" dirty="0" smtClean="0"/>
              <a:t> 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Colelithiasis :</a:t>
            </a:r>
          </a:p>
          <a:p>
            <a:pPr marL="457200" indent="-457200">
              <a:buNone/>
            </a:pPr>
            <a:r>
              <a:rPr lang="en-US" dirty="0" smtClean="0"/>
              <a:t>Stones in the gallbladder </a:t>
            </a:r>
            <a:r>
              <a:rPr lang="en-US" sz="1800" dirty="0" smtClean="0"/>
              <a:t>( 85% cholesterol, 15% pigmented).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Male : Female ratio (1:2 ).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INCIDENCE: 10%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Signs &amp; Symptoms :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Asymptomatic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 RUQ pain, tend to worse after eating </a:t>
            </a:r>
            <a:r>
              <a:rPr lang="en-US" dirty="0" smtClean="0">
                <a:latin typeface="Arial"/>
                <a:cs typeface="Arial"/>
              </a:rPr>
              <a:t>±</a:t>
            </a:r>
            <a:r>
              <a:rPr lang="en-US" dirty="0" smtClean="0"/>
              <a:t> nausea vomiting , </a:t>
            </a:r>
            <a:r>
              <a:rPr lang="en-US" dirty="0" err="1" smtClean="0"/>
              <a:t>biliary</a:t>
            </a:r>
            <a:r>
              <a:rPr lang="en-US" dirty="0" smtClean="0"/>
              <a:t> colic, resolves over few hours. </a:t>
            </a:r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risk factors :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/>
          </a:bodyPr>
          <a:lstStyle/>
          <a:p>
            <a:r>
              <a:rPr lang="en-US" dirty="0" smtClean="0"/>
              <a:t>Family history.</a:t>
            </a:r>
          </a:p>
          <a:p>
            <a:r>
              <a:rPr lang="en-US" dirty="0" smtClean="0"/>
              <a:t>Genetic factors. Native Americans and Hispanics. </a:t>
            </a:r>
          </a:p>
          <a:p>
            <a:r>
              <a:rPr lang="en-US" dirty="0" smtClean="0"/>
              <a:t>Obesity. </a:t>
            </a:r>
          </a:p>
          <a:p>
            <a:r>
              <a:rPr lang="en-US" dirty="0" smtClean="0"/>
              <a:t>Excess alcohol consumption </a:t>
            </a:r>
          </a:p>
          <a:p>
            <a:r>
              <a:rPr lang="en-US" dirty="0" smtClean="0"/>
              <a:t>Oral contraceptives. </a:t>
            </a:r>
          </a:p>
          <a:p>
            <a:r>
              <a:rPr lang="en-US" dirty="0" smtClean="0"/>
              <a:t>High fat, low fiber diet. </a:t>
            </a:r>
          </a:p>
          <a:p>
            <a:r>
              <a:rPr lang="en-US" dirty="0" smtClean="0"/>
              <a:t>Rapid weight loss. </a:t>
            </a:r>
          </a:p>
          <a:p>
            <a:r>
              <a:rPr lang="en-US" dirty="0" smtClean="0"/>
              <a:t>Hemolytic disorders (sickle cell anemia, hereditary </a:t>
            </a:r>
            <a:r>
              <a:rPr lang="en-US" dirty="0" err="1" smtClean="0"/>
              <a:t>spherocytosis</a:t>
            </a:r>
            <a:r>
              <a:rPr lang="en-US" dirty="0" smtClean="0"/>
              <a:t>).  </a:t>
            </a:r>
          </a:p>
          <a:p>
            <a:r>
              <a:rPr lang="en-US" dirty="0" smtClean="0"/>
              <a:t>Liver cirrhosis. </a:t>
            </a:r>
          </a:p>
          <a:p>
            <a:r>
              <a:rPr lang="en-US" dirty="0" smtClean="0"/>
              <a:t>Diabetes. </a:t>
            </a:r>
          </a:p>
          <a:p>
            <a:r>
              <a:rPr lang="en-US" dirty="0" smtClean="0"/>
              <a:t>Female gender. </a:t>
            </a:r>
          </a:p>
          <a:p>
            <a:r>
              <a:rPr lang="en-US" dirty="0" smtClean="0"/>
              <a:t>Inflammatory bowel disease such as </a:t>
            </a:r>
            <a:r>
              <a:rPr lang="en-US" dirty="0" err="1" smtClean="0"/>
              <a:t>crohns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DIAGNOSIS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Incidental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 Abdominal films pick up to 15%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 US.  </a:t>
            </a:r>
            <a:r>
              <a:rPr lang="en-US" sz="2000" b="1" dirty="0" smtClean="0"/>
              <a:t>(procedure of choice) </a:t>
            </a:r>
            <a:r>
              <a:rPr lang="en-US" dirty="0" smtClean="0"/>
              <a:t>;classic findings ?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TREATMENT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Asymptomatic ; does not require cholecystectomy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 Symptomatic requires cholecystectomy 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 Medical treatment : </a:t>
            </a:r>
            <a:r>
              <a:rPr lang="en-US" dirty="0" err="1" smtClean="0"/>
              <a:t>ursodeoxycholic</a:t>
            </a:r>
            <a:r>
              <a:rPr lang="en-US" dirty="0" smtClean="0"/>
              <a:t> acid.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7467600" cy="6096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Cholelithiasis. Ultrasound image obtained with a 4-MHz transducer demonstrates a stone in the gallbladder neck with typical acoustic shadow.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678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Complications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Infection or Rupture</a:t>
            </a:r>
          </a:p>
          <a:p>
            <a:r>
              <a:rPr lang="en-US" dirty="0" smtClean="0"/>
              <a:t>obstructive jaundice. </a:t>
            </a:r>
          </a:p>
          <a:p>
            <a:r>
              <a:rPr lang="en-US" dirty="0" smtClean="0"/>
              <a:t>Gall bladder cancer. </a:t>
            </a:r>
          </a:p>
          <a:p>
            <a:r>
              <a:rPr lang="en-US" dirty="0" smtClean="0"/>
              <a:t>Small bowel obstruction .( gallstone </a:t>
            </a:r>
            <a:r>
              <a:rPr lang="en-US" dirty="0" err="1" smtClean="0"/>
              <a:t>ileus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PROGNOSIS:</a:t>
            </a:r>
          </a:p>
          <a:p>
            <a:r>
              <a:rPr lang="en-US" dirty="0" smtClean="0"/>
              <a:t> Most have no symptoms.  </a:t>
            </a:r>
          </a:p>
          <a:p>
            <a:r>
              <a:rPr lang="en-US" dirty="0" smtClean="0"/>
              <a:t>For those who do, the disorder is curable with surgery.  About 10 to 15% of people with gall bladder stones will have associated </a:t>
            </a:r>
            <a:r>
              <a:rPr lang="en-US" dirty="0" err="1" smtClean="0"/>
              <a:t>choledocolithiasis</a:t>
            </a:r>
            <a:r>
              <a:rPr lang="en-US" dirty="0" smtClean="0"/>
              <a:t>  .Also, after cholecystectomy, stones may recur in the bile duct.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Acute </a:t>
            </a:r>
            <a:r>
              <a:rPr lang="en-US" b="1" dirty="0" smtClean="0">
                <a:solidFill>
                  <a:schemeClr val="tx1"/>
                </a:solidFill>
              </a:rPr>
              <a:t>Cholecystitis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Inflammation of the gallbladder wall, due to obstruction of cystic duct by gallstone.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Sings &amp; Symptoms :</a:t>
            </a:r>
          </a:p>
          <a:p>
            <a:pPr>
              <a:buNone/>
            </a:pPr>
            <a:r>
              <a:rPr lang="en-US" dirty="0" smtClean="0"/>
              <a:t>RUQ tenderness, nausea, vomiting, anorexia, fever. </a:t>
            </a:r>
          </a:p>
          <a:p>
            <a:pPr>
              <a:buNone/>
            </a:pPr>
            <a:r>
              <a:rPr lang="en-US" dirty="0" smtClean="0"/>
              <a:t>Murphy’s sign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sonographic</a:t>
            </a:r>
            <a:r>
              <a:rPr lang="en-US" dirty="0" smtClean="0"/>
              <a:t> Murphy’s sign.</a:t>
            </a:r>
          </a:p>
          <a:p>
            <a:pPr>
              <a:buNone/>
            </a:pPr>
            <a:r>
              <a:rPr lang="en-US" dirty="0" smtClean="0"/>
              <a:t>Mass (in 1/3 of patients) 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LGIB</Template>
  <TotalTime>365</TotalTime>
  <Words>656</Words>
  <Application>Microsoft Office PowerPoint</Application>
  <PresentationFormat>On-screen Show (4:3)</PresentationFormat>
  <Paragraphs>148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Jaundice </vt:lpstr>
      <vt:lpstr>Anatomy of Biliary Tract</vt:lpstr>
      <vt:lpstr>Slide 3</vt:lpstr>
      <vt:lpstr>Conditions of the gallbladder &amp; billiary  tree</vt:lpstr>
      <vt:lpstr>       risk factors : </vt:lpstr>
      <vt:lpstr>Slide 6</vt:lpstr>
      <vt:lpstr>Cholelithiasis. Ultrasound image obtained with a 4-MHz transducer demonstrates a stone in the gallbladder neck with typical acoustic shadow.</vt:lpstr>
      <vt:lpstr>Complications</vt:lpstr>
      <vt:lpstr>Acute Cholecystitis </vt:lpstr>
      <vt:lpstr>Slide 10</vt:lpstr>
      <vt:lpstr>Slide 11</vt:lpstr>
      <vt:lpstr>Choledocholithiasis </vt:lpstr>
      <vt:lpstr>Slide 13</vt:lpstr>
      <vt:lpstr>Carcinoma of the pancreas</vt:lpstr>
      <vt:lpstr>Slide 15</vt:lpstr>
      <vt:lpstr>Slide 16</vt:lpstr>
      <vt:lpstr>Slide 17</vt:lpstr>
      <vt:lpstr>Chiledocal cysts 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Jaundice </dc:title>
  <dc:creator>Hatim</dc:creator>
  <cp:lastModifiedBy>Hatim</cp:lastModifiedBy>
  <cp:revision>41</cp:revision>
  <dcterms:created xsi:type="dcterms:W3CDTF">2006-08-16T00:00:00Z</dcterms:created>
  <dcterms:modified xsi:type="dcterms:W3CDTF">2011-04-24T22:19:14Z</dcterms:modified>
</cp:coreProperties>
</file>