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6"/>
  </p:notesMasterIdLst>
  <p:sldIdLst>
    <p:sldId id="256" r:id="rId2"/>
    <p:sldId id="257" r:id="rId3"/>
    <p:sldId id="259" r:id="rId4"/>
    <p:sldId id="260" r:id="rId5"/>
    <p:sldId id="261" r:id="rId6"/>
    <p:sldId id="262" r:id="rId7"/>
    <p:sldId id="263" r:id="rId8"/>
    <p:sldId id="264" r:id="rId9"/>
    <p:sldId id="265"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 id="330" r:id="rId46"/>
    <p:sldId id="331" r:id="rId47"/>
    <p:sldId id="332" r:id="rId48"/>
    <p:sldId id="333" r:id="rId49"/>
    <p:sldId id="334" r:id="rId50"/>
    <p:sldId id="335" r:id="rId51"/>
    <p:sldId id="336" r:id="rId52"/>
    <p:sldId id="337" r:id="rId53"/>
    <p:sldId id="338" r:id="rId54"/>
    <p:sldId id="339" r:id="rId5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94723" autoAdjust="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E742B-BEA2-43EC-9CE5-59A8DC39CFF1}" type="doc">
      <dgm:prSet loTypeId="urn:microsoft.com/office/officeart/2005/8/layout/orgChart1" loCatId="hierarchy" qsTypeId="urn:microsoft.com/office/officeart/2005/8/quickstyle/3d1" qsCatId="3D" csTypeId="urn:microsoft.com/office/officeart/2005/8/colors/colorful3" csCatId="colorful" phldr="1"/>
      <dgm:spPr/>
      <dgm:t>
        <a:bodyPr/>
        <a:lstStyle/>
        <a:p>
          <a:pPr rtl="1"/>
          <a:endParaRPr lang="ar-SA"/>
        </a:p>
      </dgm:t>
    </dgm:pt>
    <dgm:pt modelId="{6F2EDD73-37B7-45AB-8BAD-C49061244B26}">
      <dgm:prSet phldrT="[نص]"/>
      <dgm:spPr/>
      <dgm:t>
        <a:bodyPr/>
        <a:lstStyle/>
        <a:p>
          <a:pPr rtl="0"/>
          <a:r>
            <a:rPr lang="en-US" dirty="0" smtClean="0">
              <a:latin typeface="Footlight MT Light" pitchFamily="18" charset="0"/>
            </a:rPr>
            <a:t>Presentation</a:t>
          </a:r>
          <a:endParaRPr lang="ar-SA" dirty="0">
            <a:latin typeface="Footlight MT Light" pitchFamily="18" charset="0"/>
          </a:endParaRPr>
        </a:p>
      </dgm:t>
    </dgm:pt>
    <dgm:pt modelId="{7A863CC1-7E8F-4777-AD61-7303EF323177}" type="parTrans" cxnId="{39560092-F5F9-4EE7-BEC4-0A529CF44C1C}">
      <dgm:prSet/>
      <dgm:spPr/>
      <dgm:t>
        <a:bodyPr/>
        <a:lstStyle/>
        <a:p>
          <a:pPr rtl="0"/>
          <a:endParaRPr lang="ar-SA">
            <a:latin typeface="Footlight MT Light" pitchFamily="18" charset="0"/>
          </a:endParaRPr>
        </a:p>
      </dgm:t>
    </dgm:pt>
    <dgm:pt modelId="{9005486E-020B-4AFF-BD29-2F37C88EA84E}" type="sibTrans" cxnId="{39560092-F5F9-4EE7-BEC4-0A529CF44C1C}">
      <dgm:prSet/>
      <dgm:spPr/>
      <dgm:t>
        <a:bodyPr/>
        <a:lstStyle/>
        <a:p>
          <a:pPr rtl="0"/>
          <a:endParaRPr lang="ar-SA">
            <a:latin typeface="Footlight MT Light" pitchFamily="18" charset="0"/>
          </a:endParaRPr>
        </a:p>
      </dgm:t>
    </dgm:pt>
    <dgm:pt modelId="{5053A0ED-1444-419E-B321-412637146369}">
      <dgm:prSet phldrT="[نص]"/>
      <dgm:spPr/>
      <dgm:t>
        <a:bodyPr/>
        <a:lstStyle/>
        <a:p>
          <a:pPr rtl="0"/>
          <a:r>
            <a:rPr lang="en-US" dirty="0" smtClean="0">
              <a:latin typeface="Footlight MT Light" pitchFamily="18" charset="0"/>
            </a:rPr>
            <a:t>Benign</a:t>
          </a:r>
          <a:endParaRPr lang="ar-SA" dirty="0">
            <a:latin typeface="Footlight MT Light" pitchFamily="18" charset="0"/>
          </a:endParaRPr>
        </a:p>
      </dgm:t>
    </dgm:pt>
    <dgm:pt modelId="{04B9F4E0-5532-4759-8B07-EB361EEFFAFD}" type="parTrans" cxnId="{B58FDF61-E4DC-41E9-AE7B-5C6BD50E724E}">
      <dgm:prSet/>
      <dgm:spPr/>
      <dgm:t>
        <a:bodyPr/>
        <a:lstStyle/>
        <a:p>
          <a:pPr rtl="0"/>
          <a:endParaRPr lang="ar-SA" dirty="0">
            <a:latin typeface="Footlight MT Light" pitchFamily="18" charset="0"/>
          </a:endParaRPr>
        </a:p>
      </dgm:t>
    </dgm:pt>
    <dgm:pt modelId="{75645E4D-3B25-4B6B-8452-27F662F312A5}" type="sibTrans" cxnId="{B58FDF61-E4DC-41E9-AE7B-5C6BD50E724E}">
      <dgm:prSet/>
      <dgm:spPr/>
      <dgm:t>
        <a:bodyPr/>
        <a:lstStyle/>
        <a:p>
          <a:pPr rtl="0"/>
          <a:endParaRPr lang="ar-SA">
            <a:latin typeface="Footlight MT Light" pitchFamily="18" charset="0"/>
          </a:endParaRPr>
        </a:p>
      </dgm:t>
    </dgm:pt>
    <dgm:pt modelId="{BBB4B1D7-1973-4497-8593-4FB6C9EE86AD}">
      <dgm:prSet phldrT="[نص]"/>
      <dgm:spPr/>
      <dgm:t>
        <a:bodyPr/>
        <a:lstStyle/>
        <a:p>
          <a:pPr rtl="1"/>
          <a:r>
            <a:rPr lang="en-US" dirty="0" smtClean="0">
              <a:latin typeface="Footlight MT Light" pitchFamily="18" charset="0"/>
            </a:rPr>
            <a:t>Malignant </a:t>
          </a:r>
          <a:endParaRPr lang="ar-SA" dirty="0">
            <a:latin typeface="Footlight MT Light" pitchFamily="18" charset="0"/>
          </a:endParaRPr>
        </a:p>
      </dgm:t>
    </dgm:pt>
    <dgm:pt modelId="{5C478AB5-95F6-4F01-8549-268FB0B4DB2A}" type="parTrans" cxnId="{9BB031C1-EEA9-4C8E-91EA-37A376D40624}">
      <dgm:prSet/>
      <dgm:spPr/>
      <dgm:t>
        <a:bodyPr/>
        <a:lstStyle/>
        <a:p>
          <a:pPr rtl="0"/>
          <a:endParaRPr lang="ar-SA" dirty="0">
            <a:latin typeface="Footlight MT Light" pitchFamily="18" charset="0"/>
          </a:endParaRPr>
        </a:p>
      </dgm:t>
    </dgm:pt>
    <dgm:pt modelId="{53782477-D4D5-48F8-9C90-1D1DF1095FF1}" type="sibTrans" cxnId="{9BB031C1-EEA9-4C8E-91EA-37A376D40624}">
      <dgm:prSet/>
      <dgm:spPr/>
      <dgm:t>
        <a:bodyPr/>
        <a:lstStyle/>
        <a:p>
          <a:pPr rtl="0"/>
          <a:endParaRPr lang="ar-SA">
            <a:latin typeface="Footlight MT Light" pitchFamily="18" charset="0"/>
          </a:endParaRPr>
        </a:p>
      </dgm:t>
    </dgm:pt>
    <dgm:pt modelId="{78AD4BBB-501F-45E9-9437-BEE7BFB02695}">
      <dgm:prSet phldrT="[نص]"/>
      <dgm:spPr/>
      <dgm:t>
        <a:bodyPr/>
        <a:lstStyle/>
        <a:p>
          <a:pPr rtl="0"/>
          <a:r>
            <a:rPr lang="en-US" dirty="0" smtClean="0">
              <a:latin typeface="Footlight MT Light" pitchFamily="18" charset="0"/>
            </a:rPr>
            <a:t>Premalignant</a:t>
          </a:r>
          <a:endParaRPr lang="ar-SA" dirty="0">
            <a:latin typeface="Footlight MT Light" pitchFamily="18" charset="0"/>
          </a:endParaRPr>
        </a:p>
      </dgm:t>
    </dgm:pt>
    <dgm:pt modelId="{1B53FD15-22B4-4E93-B852-191A25FCF112}" type="parTrans" cxnId="{0320EC77-CA87-4D7C-B472-2F4A35D6F611}">
      <dgm:prSet/>
      <dgm:spPr/>
      <dgm:t>
        <a:bodyPr/>
        <a:lstStyle/>
        <a:p>
          <a:pPr rtl="1"/>
          <a:endParaRPr lang="ar-SA" dirty="0">
            <a:latin typeface="Footlight MT Light" pitchFamily="18" charset="0"/>
          </a:endParaRPr>
        </a:p>
      </dgm:t>
    </dgm:pt>
    <dgm:pt modelId="{CB9AB665-F37E-461D-BCFF-9F7615B438FE}" type="sibTrans" cxnId="{0320EC77-CA87-4D7C-B472-2F4A35D6F611}">
      <dgm:prSet/>
      <dgm:spPr/>
      <dgm:t>
        <a:bodyPr/>
        <a:lstStyle/>
        <a:p>
          <a:pPr rtl="1"/>
          <a:endParaRPr lang="ar-SA">
            <a:latin typeface="Footlight MT Light" pitchFamily="18" charset="0"/>
          </a:endParaRPr>
        </a:p>
      </dgm:t>
    </dgm:pt>
    <dgm:pt modelId="{6F4F3C1F-EABE-4AB7-9C00-7B1C78BA4DAA}" type="pres">
      <dgm:prSet presAssocID="{4F3E742B-BEA2-43EC-9CE5-59A8DC39CFF1}" presName="hierChild1" presStyleCnt="0">
        <dgm:presLayoutVars>
          <dgm:orgChart val="1"/>
          <dgm:chPref val="1"/>
          <dgm:dir/>
          <dgm:animOne val="branch"/>
          <dgm:animLvl val="lvl"/>
          <dgm:resizeHandles/>
        </dgm:presLayoutVars>
      </dgm:prSet>
      <dgm:spPr/>
      <dgm:t>
        <a:bodyPr/>
        <a:lstStyle/>
        <a:p>
          <a:pPr rtl="1"/>
          <a:endParaRPr lang="ar-SA"/>
        </a:p>
      </dgm:t>
    </dgm:pt>
    <dgm:pt modelId="{099A029F-6677-4359-A937-5BC54591E805}" type="pres">
      <dgm:prSet presAssocID="{6F2EDD73-37B7-45AB-8BAD-C49061244B26}" presName="hierRoot1" presStyleCnt="0">
        <dgm:presLayoutVars>
          <dgm:hierBranch val="init"/>
        </dgm:presLayoutVars>
      </dgm:prSet>
      <dgm:spPr/>
    </dgm:pt>
    <dgm:pt modelId="{2551A8A8-11FB-491C-8EE0-201918812B6F}" type="pres">
      <dgm:prSet presAssocID="{6F2EDD73-37B7-45AB-8BAD-C49061244B26}" presName="rootComposite1" presStyleCnt="0"/>
      <dgm:spPr/>
    </dgm:pt>
    <dgm:pt modelId="{F515E184-A4DB-48A7-B651-5FE60C9F7F66}" type="pres">
      <dgm:prSet presAssocID="{6F2EDD73-37B7-45AB-8BAD-C49061244B26}" presName="rootText1" presStyleLbl="node0" presStyleIdx="0" presStyleCnt="1">
        <dgm:presLayoutVars>
          <dgm:chPref val="3"/>
        </dgm:presLayoutVars>
      </dgm:prSet>
      <dgm:spPr/>
      <dgm:t>
        <a:bodyPr/>
        <a:lstStyle/>
        <a:p>
          <a:pPr rtl="1"/>
          <a:endParaRPr lang="ar-SA"/>
        </a:p>
      </dgm:t>
    </dgm:pt>
    <dgm:pt modelId="{1DF96CC9-3ABA-4A2D-86CC-F78BE6ECDF6F}" type="pres">
      <dgm:prSet presAssocID="{6F2EDD73-37B7-45AB-8BAD-C49061244B26}" presName="rootConnector1" presStyleLbl="node1" presStyleIdx="0" presStyleCnt="0"/>
      <dgm:spPr/>
      <dgm:t>
        <a:bodyPr/>
        <a:lstStyle/>
        <a:p>
          <a:pPr rtl="1"/>
          <a:endParaRPr lang="ar-SA"/>
        </a:p>
      </dgm:t>
    </dgm:pt>
    <dgm:pt modelId="{CBF959CD-2D0E-4BBD-BF42-E5A68FFA9528}" type="pres">
      <dgm:prSet presAssocID="{6F2EDD73-37B7-45AB-8BAD-C49061244B26}" presName="hierChild2" presStyleCnt="0"/>
      <dgm:spPr/>
    </dgm:pt>
    <dgm:pt modelId="{970732D8-F791-4F31-8EF4-0B065F7FE10F}" type="pres">
      <dgm:prSet presAssocID="{04B9F4E0-5532-4759-8B07-EB361EEFFAFD}" presName="Name37" presStyleLbl="parChTrans1D2" presStyleIdx="0" presStyleCnt="3"/>
      <dgm:spPr/>
      <dgm:t>
        <a:bodyPr/>
        <a:lstStyle/>
        <a:p>
          <a:pPr rtl="1"/>
          <a:endParaRPr lang="ar-SA"/>
        </a:p>
      </dgm:t>
    </dgm:pt>
    <dgm:pt modelId="{68BF88CF-5871-4DD6-A1BA-8B9763B299A7}" type="pres">
      <dgm:prSet presAssocID="{5053A0ED-1444-419E-B321-412637146369}" presName="hierRoot2" presStyleCnt="0">
        <dgm:presLayoutVars>
          <dgm:hierBranch val="init"/>
        </dgm:presLayoutVars>
      </dgm:prSet>
      <dgm:spPr/>
    </dgm:pt>
    <dgm:pt modelId="{BD4A95DF-9E08-4171-8D04-4D05A7A04EA1}" type="pres">
      <dgm:prSet presAssocID="{5053A0ED-1444-419E-B321-412637146369}" presName="rootComposite" presStyleCnt="0"/>
      <dgm:spPr/>
    </dgm:pt>
    <dgm:pt modelId="{BA62DE41-5A30-453F-BBB0-8E795C5F49E4}" type="pres">
      <dgm:prSet presAssocID="{5053A0ED-1444-419E-B321-412637146369}" presName="rootText" presStyleLbl="node2" presStyleIdx="0" presStyleCnt="3">
        <dgm:presLayoutVars>
          <dgm:chPref val="3"/>
        </dgm:presLayoutVars>
      </dgm:prSet>
      <dgm:spPr/>
      <dgm:t>
        <a:bodyPr/>
        <a:lstStyle/>
        <a:p>
          <a:pPr rtl="1"/>
          <a:endParaRPr lang="ar-SA"/>
        </a:p>
      </dgm:t>
    </dgm:pt>
    <dgm:pt modelId="{3BE11B2C-2B28-4AEF-B7C4-D2E1323FEED5}" type="pres">
      <dgm:prSet presAssocID="{5053A0ED-1444-419E-B321-412637146369}" presName="rootConnector" presStyleLbl="node2" presStyleIdx="0" presStyleCnt="3"/>
      <dgm:spPr/>
      <dgm:t>
        <a:bodyPr/>
        <a:lstStyle/>
        <a:p>
          <a:pPr rtl="1"/>
          <a:endParaRPr lang="ar-SA"/>
        </a:p>
      </dgm:t>
    </dgm:pt>
    <dgm:pt modelId="{440D8774-E748-41D9-B1E3-B47082956DD5}" type="pres">
      <dgm:prSet presAssocID="{5053A0ED-1444-419E-B321-412637146369}" presName="hierChild4" presStyleCnt="0"/>
      <dgm:spPr/>
    </dgm:pt>
    <dgm:pt modelId="{4BCCF3FB-CCE8-4FFC-A71C-96554CECD9F0}" type="pres">
      <dgm:prSet presAssocID="{5053A0ED-1444-419E-B321-412637146369}" presName="hierChild5" presStyleCnt="0"/>
      <dgm:spPr/>
    </dgm:pt>
    <dgm:pt modelId="{1B187E0C-22BC-4090-983B-85B5874DB61E}" type="pres">
      <dgm:prSet presAssocID="{1B53FD15-22B4-4E93-B852-191A25FCF112}" presName="Name37" presStyleLbl="parChTrans1D2" presStyleIdx="1" presStyleCnt="3"/>
      <dgm:spPr/>
      <dgm:t>
        <a:bodyPr/>
        <a:lstStyle/>
        <a:p>
          <a:pPr rtl="1"/>
          <a:endParaRPr lang="ar-SA"/>
        </a:p>
      </dgm:t>
    </dgm:pt>
    <dgm:pt modelId="{1F9D8143-DBD0-44FB-8862-CB60ADDB3BD2}" type="pres">
      <dgm:prSet presAssocID="{78AD4BBB-501F-45E9-9437-BEE7BFB02695}" presName="hierRoot2" presStyleCnt="0">
        <dgm:presLayoutVars>
          <dgm:hierBranch val="init"/>
        </dgm:presLayoutVars>
      </dgm:prSet>
      <dgm:spPr/>
    </dgm:pt>
    <dgm:pt modelId="{229A8946-6821-4528-B9B2-B7E35392B577}" type="pres">
      <dgm:prSet presAssocID="{78AD4BBB-501F-45E9-9437-BEE7BFB02695}" presName="rootComposite" presStyleCnt="0"/>
      <dgm:spPr/>
    </dgm:pt>
    <dgm:pt modelId="{B7DDE40D-410B-4B51-9BA2-6B0B8C1E98B2}" type="pres">
      <dgm:prSet presAssocID="{78AD4BBB-501F-45E9-9437-BEE7BFB02695}" presName="rootText" presStyleLbl="node2" presStyleIdx="1" presStyleCnt="3">
        <dgm:presLayoutVars>
          <dgm:chPref val="3"/>
        </dgm:presLayoutVars>
      </dgm:prSet>
      <dgm:spPr/>
      <dgm:t>
        <a:bodyPr/>
        <a:lstStyle/>
        <a:p>
          <a:pPr rtl="1"/>
          <a:endParaRPr lang="ar-SA"/>
        </a:p>
      </dgm:t>
    </dgm:pt>
    <dgm:pt modelId="{DA33C826-7F39-43DF-A78C-FF4097D2282F}" type="pres">
      <dgm:prSet presAssocID="{78AD4BBB-501F-45E9-9437-BEE7BFB02695}" presName="rootConnector" presStyleLbl="node2" presStyleIdx="1" presStyleCnt="3"/>
      <dgm:spPr/>
      <dgm:t>
        <a:bodyPr/>
        <a:lstStyle/>
        <a:p>
          <a:pPr rtl="1"/>
          <a:endParaRPr lang="ar-SA"/>
        </a:p>
      </dgm:t>
    </dgm:pt>
    <dgm:pt modelId="{6967CEA7-5B67-4AE4-9F2E-3499CEA8AE57}" type="pres">
      <dgm:prSet presAssocID="{78AD4BBB-501F-45E9-9437-BEE7BFB02695}" presName="hierChild4" presStyleCnt="0"/>
      <dgm:spPr/>
    </dgm:pt>
    <dgm:pt modelId="{F9EB0374-7628-4E5D-A85E-E9954A56C601}" type="pres">
      <dgm:prSet presAssocID="{78AD4BBB-501F-45E9-9437-BEE7BFB02695}" presName="hierChild5" presStyleCnt="0"/>
      <dgm:spPr/>
    </dgm:pt>
    <dgm:pt modelId="{D76F28C6-9661-44B0-B40B-E454A1BE1EDA}" type="pres">
      <dgm:prSet presAssocID="{5C478AB5-95F6-4F01-8549-268FB0B4DB2A}" presName="Name37" presStyleLbl="parChTrans1D2" presStyleIdx="2" presStyleCnt="3"/>
      <dgm:spPr/>
      <dgm:t>
        <a:bodyPr/>
        <a:lstStyle/>
        <a:p>
          <a:pPr rtl="1"/>
          <a:endParaRPr lang="ar-SA"/>
        </a:p>
      </dgm:t>
    </dgm:pt>
    <dgm:pt modelId="{232EC763-1AB2-4264-BED4-0E4D890E3538}" type="pres">
      <dgm:prSet presAssocID="{BBB4B1D7-1973-4497-8593-4FB6C9EE86AD}" presName="hierRoot2" presStyleCnt="0">
        <dgm:presLayoutVars>
          <dgm:hierBranch val="init"/>
        </dgm:presLayoutVars>
      </dgm:prSet>
      <dgm:spPr/>
    </dgm:pt>
    <dgm:pt modelId="{5FEAD96E-40A2-4616-8DA9-D637059F494E}" type="pres">
      <dgm:prSet presAssocID="{BBB4B1D7-1973-4497-8593-4FB6C9EE86AD}" presName="rootComposite" presStyleCnt="0"/>
      <dgm:spPr/>
    </dgm:pt>
    <dgm:pt modelId="{844B0EC9-13E8-456B-8FCA-40FF31ED614A}" type="pres">
      <dgm:prSet presAssocID="{BBB4B1D7-1973-4497-8593-4FB6C9EE86AD}" presName="rootText" presStyleLbl="node2" presStyleIdx="2" presStyleCnt="3">
        <dgm:presLayoutVars>
          <dgm:chPref val="3"/>
        </dgm:presLayoutVars>
      </dgm:prSet>
      <dgm:spPr/>
      <dgm:t>
        <a:bodyPr/>
        <a:lstStyle/>
        <a:p>
          <a:pPr rtl="1"/>
          <a:endParaRPr lang="ar-SA"/>
        </a:p>
      </dgm:t>
    </dgm:pt>
    <dgm:pt modelId="{5B5B52B1-8CE9-4A3D-A630-F0FB8BA22272}" type="pres">
      <dgm:prSet presAssocID="{BBB4B1D7-1973-4497-8593-4FB6C9EE86AD}" presName="rootConnector" presStyleLbl="node2" presStyleIdx="2" presStyleCnt="3"/>
      <dgm:spPr/>
      <dgm:t>
        <a:bodyPr/>
        <a:lstStyle/>
        <a:p>
          <a:pPr rtl="1"/>
          <a:endParaRPr lang="ar-SA"/>
        </a:p>
      </dgm:t>
    </dgm:pt>
    <dgm:pt modelId="{3B7D5E94-B3A3-43B8-8E25-CF20A69BCA20}" type="pres">
      <dgm:prSet presAssocID="{BBB4B1D7-1973-4497-8593-4FB6C9EE86AD}" presName="hierChild4" presStyleCnt="0"/>
      <dgm:spPr/>
    </dgm:pt>
    <dgm:pt modelId="{A9C4284F-F818-4A8B-BFFA-63518A9B19DC}" type="pres">
      <dgm:prSet presAssocID="{BBB4B1D7-1973-4497-8593-4FB6C9EE86AD}" presName="hierChild5" presStyleCnt="0"/>
      <dgm:spPr/>
    </dgm:pt>
    <dgm:pt modelId="{E13C0400-3BCA-4206-AF6B-F1BDDCDAF196}" type="pres">
      <dgm:prSet presAssocID="{6F2EDD73-37B7-45AB-8BAD-C49061244B26}" presName="hierChild3" presStyleCnt="0"/>
      <dgm:spPr/>
    </dgm:pt>
  </dgm:ptLst>
  <dgm:cxnLst>
    <dgm:cxn modelId="{737A125A-C2F0-4DA1-ABE7-C50522DCC845}" type="presOf" srcId="{BBB4B1D7-1973-4497-8593-4FB6C9EE86AD}" destId="{5B5B52B1-8CE9-4A3D-A630-F0FB8BA22272}" srcOrd="1" destOrd="0" presId="urn:microsoft.com/office/officeart/2005/8/layout/orgChart1"/>
    <dgm:cxn modelId="{B58FDF61-E4DC-41E9-AE7B-5C6BD50E724E}" srcId="{6F2EDD73-37B7-45AB-8BAD-C49061244B26}" destId="{5053A0ED-1444-419E-B321-412637146369}" srcOrd="0" destOrd="0" parTransId="{04B9F4E0-5532-4759-8B07-EB361EEFFAFD}" sibTransId="{75645E4D-3B25-4B6B-8452-27F662F312A5}"/>
    <dgm:cxn modelId="{BA07E4F9-7AE7-4CF6-9A6C-32DCD8911703}" type="presOf" srcId="{1B53FD15-22B4-4E93-B852-191A25FCF112}" destId="{1B187E0C-22BC-4090-983B-85B5874DB61E}" srcOrd="0" destOrd="0" presId="urn:microsoft.com/office/officeart/2005/8/layout/orgChart1"/>
    <dgm:cxn modelId="{CBB614DB-AE96-4459-8069-B2604F4FC2BC}" type="presOf" srcId="{BBB4B1D7-1973-4497-8593-4FB6C9EE86AD}" destId="{844B0EC9-13E8-456B-8FCA-40FF31ED614A}" srcOrd="0" destOrd="0" presId="urn:microsoft.com/office/officeart/2005/8/layout/orgChart1"/>
    <dgm:cxn modelId="{8511CCAF-515A-4EE3-A7EA-37810E573009}" type="presOf" srcId="{4F3E742B-BEA2-43EC-9CE5-59A8DC39CFF1}" destId="{6F4F3C1F-EABE-4AB7-9C00-7B1C78BA4DAA}" srcOrd="0" destOrd="0" presId="urn:microsoft.com/office/officeart/2005/8/layout/orgChart1"/>
    <dgm:cxn modelId="{74C20E16-8EBF-40C4-A214-26D656D1756A}" type="presOf" srcId="{5C478AB5-95F6-4F01-8549-268FB0B4DB2A}" destId="{D76F28C6-9661-44B0-B40B-E454A1BE1EDA}" srcOrd="0" destOrd="0" presId="urn:microsoft.com/office/officeart/2005/8/layout/orgChart1"/>
    <dgm:cxn modelId="{9BB031C1-EEA9-4C8E-91EA-37A376D40624}" srcId="{6F2EDD73-37B7-45AB-8BAD-C49061244B26}" destId="{BBB4B1D7-1973-4497-8593-4FB6C9EE86AD}" srcOrd="2" destOrd="0" parTransId="{5C478AB5-95F6-4F01-8549-268FB0B4DB2A}" sibTransId="{53782477-D4D5-48F8-9C90-1D1DF1095FF1}"/>
    <dgm:cxn modelId="{5188744C-5E0B-4938-BCFC-AE333787A27D}" type="presOf" srcId="{6F2EDD73-37B7-45AB-8BAD-C49061244B26}" destId="{1DF96CC9-3ABA-4A2D-86CC-F78BE6ECDF6F}" srcOrd="1" destOrd="0" presId="urn:microsoft.com/office/officeart/2005/8/layout/orgChart1"/>
    <dgm:cxn modelId="{C2B18781-AD73-4B17-91B3-1FE3E66AE414}" type="presOf" srcId="{78AD4BBB-501F-45E9-9437-BEE7BFB02695}" destId="{B7DDE40D-410B-4B51-9BA2-6B0B8C1E98B2}" srcOrd="0" destOrd="0" presId="urn:microsoft.com/office/officeart/2005/8/layout/orgChart1"/>
    <dgm:cxn modelId="{39560092-F5F9-4EE7-BEC4-0A529CF44C1C}" srcId="{4F3E742B-BEA2-43EC-9CE5-59A8DC39CFF1}" destId="{6F2EDD73-37B7-45AB-8BAD-C49061244B26}" srcOrd="0" destOrd="0" parTransId="{7A863CC1-7E8F-4777-AD61-7303EF323177}" sibTransId="{9005486E-020B-4AFF-BD29-2F37C88EA84E}"/>
    <dgm:cxn modelId="{0EF67A8C-A9F0-4A91-B16B-AE010CE37C5F}" type="presOf" srcId="{5053A0ED-1444-419E-B321-412637146369}" destId="{3BE11B2C-2B28-4AEF-B7C4-D2E1323FEED5}" srcOrd="1" destOrd="0" presId="urn:microsoft.com/office/officeart/2005/8/layout/orgChart1"/>
    <dgm:cxn modelId="{A1F17046-B6CB-48E7-8888-BDA000BCBF09}" type="presOf" srcId="{5053A0ED-1444-419E-B321-412637146369}" destId="{BA62DE41-5A30-453F-BBB0-8E795C5F49E4}" srcOrd="0" destOrd="0" presId="urn:microsoft.com/office/officeart/2005/8/layout/orgChart1"/>
    <dgm:cxn modelId="{0320EC77-CA87-4D7C-B472-2F4A35D6F611}" srcId="{6F2EDD73-37B7-45AB-8BAD-C49061244B26}" destId="{78AD4BBB-501F-45E9-9437-BEE7BFB02695}" srcOrd="1" destOrd="0" parTransId="{1B53FD15-22B4-4E93-B852-191A25FCF112}" sibTransId="{CB9AB665-F37E-461D-BCFF-9F7615B438FE}"/>
    <dgm:cxn modelId="{9DBDDDBA-E82C-4A5B-8379-60BE434C50F2}" type="presOf" srcId="{04B9F4E0-5532-4759-8B07-EB361EEFFAFD}" destId="{970732D8-F791-4F31-8EF4-0B065F7FE10F}" srcOrd="0" destOrd="0" presId="urn:microsoft.com/office/officeart/2005/8/layout/orgChart1"/>
    <dgm:cxn modelId="{E47BBC7E-0F0A-4F6D-A11B-71E0529AA9F0}" type="presOf" srcId="{78AD4BBB-501F-45E9-9437-BEE7BFB02695}" destId="{DA33C826-7F39-43DF-A78C-FF4097D2282F}" srcOrd="1" destOrd="0" presId="urn:microsoft.com/office/officeart/2005/8/layout/orgChart1"/>
    <dgm:cxn modelId="{02E1FE3C-B5DD-4958-9A6B-25FCE99E7401}" type="presOf" srcId="{6F2EDD73-37B7-45AB-8BAD-C49061244B26}" destId="{F515E184-A4DB-48A7-B651-5FE60C9F7F66}" srcOrd="0" destOrd="0" presId="urn:microsoft.com/office/officeart/2005/8/layout/orgChart1"/>
    <dgm:cxn modelId="{D63D7F1D-C017-49D0-94A6-21BEC5D9C8D2}" type="presParOf" srcId="{6F4F3C1F-EABE-4AB7-9C00-7B1C78BA4DAA}" destId="{099A029F-6677-4359-A937-5BC54591E805}" srcOrd="0" destOrd="0" presId="urn:microsoft.com/office/officeart/2005/8/layout/orgChart1"/>
    <dgm:cxn modelId="{6B094677-F8CD-4E20-90AE-463F9048BA3C}" type="presParOf" srcId="{099A029F-6677-4359-A937-5BC54591E805}" destId="{2551A8A8-11FB-491C-8EE0-201918812B6F}" srcOrd="0" destOrd="0" presId="urn:microsoft.com/office/officeart/2005/8/layout/orgChart1"/>
    <dgm:cxn modelId="{4691FF52-B024-424D-8ACA-3637A02A785E}" type="presParOf" srcId="{2551A8A8-11FB-491C-8EE0-201918812B6F}" destId="{F515E184-A4DB-48A7-B651-5FE60C9F7F66}" srcOrd="0" destOrd="0" presId="urn:microsoft.com/office/officeart/2005/8/layout/orgChart1"/>
    <dgm:cxn modelId="{EA81620D-6179-4558-8483-9FA1F0015828}" type="presParOf" srcId="{2551A8A8-11FB-491C-8EE0-201918812B6F}" destId="{1DF96CC9-3ABA-4A2D-86CC-F78BE6ECDF6F}" srcOrd="1" destOrd="0" presId="urn:microsoft.com/office/officeart/2005/8/layout/orgChart1"/>
    <dgm:cxn modelId="{5A271F82-037D-488A-9BCF-095ECC9F18B0}" type="presParOf" srcId="{099A029F-6677-4359-A937-5BC54591E805}" destId="{CBF959CD-2D0E-4BBD-BF42-E5A68FFA9528}" srcOrd="1" destOrd="0" presId="urn:microsoft.com/office/officeart/2005/8/layout/orgChart1"/>
    <dgm:cxn modelId="{40C52335-093E-492A-B1BE-D27A38DD665D}" type="presParOf" srcId="{CBF959CD-2D0E-4BBD-BF42-E5A68FFA9528}" destId="{970732D8-F791-4F31-8EF4-0B065F7FE10F}" srcOrd="0" destOrd="0" presId="urn:microsoft.com/office/officeart/2005/8/layout/orgChart1"/>
    <dgm:cxn modelId="{3C4AB7AF-9CCA-455E-8F3E-7575EE9AE075}" type="presParOf" srcId="{CBF959CD-2D0E-4BBD-BF42-E5A68FFA9528}" destId="{68BF88CF-5871-4DD6-A1BA-8B9763B299A7}" srcOrd="1" destOrd="0" presId="urn:microsoft.com/office/officeart/2005/8/layout/orgChart1"/>
    <dgm:cxn modelId="{D76E90EC-F5C3-4E4B-A8F6-A56E7032B38F}" type="presParOf" srcId="{68BF88CF-5871-4DD6-A1BA-8B9763B299A7}" destId="{BD4A95DF-9E08-4171-8D04-4D05A7A04EA1}" srcOrd="0" destOrd="0" presId="urn:microsoft.com/office/officeart/2005/8/layout/orgChart1"/>
    <dgm:cxn modelId="{E9F89607-B7F0-4736-8B92-7FC58A6B990D}" type="presParOf" srcId="{BD4A95DF-9E08-4171-8D04-4D05A7A04EA1}" destId="{BA62DE41-5A30-453F-BBB0-8E795C5F49E4}" srcOrd="0" destOrd="0" presId="urn:microsoft.com/office/officeart/2005/8/layout/orgChart1"/>
    <dgm:cxn modelId="{ECB93786-CD65-4984-8AB8-B05FBD2B7BD6}" type="presParOf" srcId="{BD4A95DF-9E08-4171-8D04-4D05A7A04EA1}" destId="{3BE11B2C-2B28-4AEF-B7C4-D2E1323FEED5}" srcOrd="1" destOrd="0" presId="urn:microsoft.com/office/officeart/2005/8/layout/orgChart1"/>
    <dgm:cxn modelId="{9F7E263A-FF3C-4EC1-A48A-A82D5FC76A73}" type="presParOf" srcId="{68BF88CF-5871-4DD6-A1BA-8B9763B299A7}" destId="{440D8774-E748-41D9-B1E3-B47082956DD5}" srcOrd="1" destOrd="0" presId="urn:microsoft.com/office/officeart/2005/8/layout/orgChart1"/>
    <dgm:cxn modelId="{379A414A-99DF-40BB-A5B4-00E8E2FB0A4C}" type="presParOf" srcId="{68BF88CF-5871-4DD6-A1BA-8B9763B299A7}" destId="{4BCCF3FB-CCE8-4FFC-A71C-96554CECD9F0}" srcOrd="2" destOrd="0" presId="urn:microsoft.com/office/officeart/2005/8/layout/orgChart1"/>
    <dgm:cxn modelId="{108126A8-79A7-4A1B-B760-447F62190D2E}" type="presParOf" srcId="{CBF959CD-2D0E-4BBD-BF42-E5A68FFA9528}" destId="{1B187E0C-22BC-4090-983B-85B5874DB61E}" srcOrd="2" destOrd="0" presId="urn:microsoft.com/office/officeart/2005/8/layout/orgChart1"/>
    <dgm:cxn modelId="{49216788-146F-4773-ABC6-F06069B41E24}" type="presParOf" srcId="{CBF959CD-2D0E-4BBD-BF42-E5A68FFA9528}" destId="{1F9D8143-DBD0-44FB-8862-CB60ADDB3BD2}" srcOrd="3" destOrd="0" presId="urn:microsoft.com/office/officeart/2005/8/layout/orgChart1"/>
    <dgm:cxn modelId="{BB37A4C3-9D9B-44E1-B7EE-B67908328978}" type="presParOf" srcId="{1F9D8143-DBD0-44FB-8862-CB60ADDB3BD2}" destId="{229A8946-6821-4528-B9B2-B7E35392B577}" srcOrd="0" destOrd="0" presId="urn:microsoft.com/office/officeart/2005/8/layout/orgChart1"/>
    <dgm:cxn modelId="{DA597177-58D8-4635-9CD1-D2C2D87EDF18}" type="presParOf" srcId="{229A8946-6821-4528-B9B2-B7E35392B577}" destId="{B7DDE40D-410B-4B51-9BA2-6B0B8C1E98B2}" srcOrd="0" destOrd="0" presId="urn:microsoft.com/office/officeart/2005/8/layout/orgChart1"/>
    <dgm:cxn modelId="{52EC1DA7-4D3F-42D0-B988-6CD44242FC1D}" type="presParOf" srcId="{229A8946-6821-4528-B9B2-B7E35392B577}" destId="{DA33C826-7F39-43DF-A78C-FF4097D2282F}" srcOrd="1" destOrd="0" presId="urn:microsoft.com/office/officeart/2005/8/layout/orgChart1"/>
    <dgm:cxn modelId="{3835E84E-5E6A-4CC1-9D8C-58C88174DF98}" type="presParOf" srcId="{1F9D8143-DBD0-44FB-8862-CB60ADDB3BD2}" destId="{6967CEA7-5B67-4AE4-9F2E-3499CEA8AE57}" srcOrd="1" destOrd="0" presId="urn:microsoft.com/office/officeart/2005/8/layout/orgChart1"/>
    <dgm:cxn modelId="{D76B8C2A-770D-4A91-AEC5-18A5775141EE}" type="presParOf" srcId="{1F9D8143-DBD0-44FB-8862-CB60ADDB3BD2}" destId="{F9EB0374-7628-4E5D-A85E-E9954A56C601}" srcOrd="2" destOrd="0" presId="urn:microsoft.com/office/officeart/2005/8/layout/orgChart1"/>
    <dgm:cxn modelId="{52667B02-A5E0-4739-9397-61D2BAC1BD59}" type="presParOf" srcId="{CBF959CD-2D0E-4BBD-BF42-E5A68FFA9528}" destId="{D76F28C6-9661-44B0-B40B-E454A1BE1EDA}" srcOrd="4" destOrd="0" presId="urn:microsoft.com/office/officeart/2005/8/layout/orgChart1"/>
    <dgm:cxn modelId="{10884C30-E359-48CA-8FBC-67F9531CE675}" type="presParOf" srcId="{CBF959CD-2D0E-4BBD-BF42-E5A68FFA9528}" destId="{232EC763-1AB2-4264-BED4-0E4D890E3538}" srcOrd="5" destOrd="0" presId="urn:microsoft.com/office/officeart/2005/8/layout/orgChart1"/>
    <dgm:cxn modelId="{E65C5AA1-D6A7-4D9F-B9F5-C8D67408ED19}" type="presParOf" srcId="{232EC763-1AB2-4264-BED4-0E4D890E3538}" destId="{5FEAD96E-40A2-4616-8DA9-D637059F494E}" srcOrd="0" destOrd="0" presId="urn:microsoft.com/office/officeart/2005/8/layout/orgChart1"/>
    <dgm:cxn modelId="{DCBCAED7-2CA9-4321-887B-C7F6C5655F6A}" type="presParOf" srcId="{5FEAD96E-40A2-4616-8DA9-D637059F494E}" destId="{844B0EC9-13E8-456B-8FCA-40FF31ED614A}" srcOrd="0" destOrd="0" presId="urn:microsoft.com/office/officeart/2005/8/layout/orgChart1"/>
    <dgm:cxn modelId="{2E651BFF-2FA8-4937-A348-E886A8F2965B}" type="presParOf" srcId="{5FEAD96E-40A2-4616-8DA9-D637059F494E}" destId="{5B5B52B1-8CE9-4A3D-A630-F0FB8BA22272}" srcOrd="1" destOrd="0" presId="urn:microsoft.com/office/officeart/2005/8/layout/orgChart1"/>
    <dgm:cxn modelId="{F45EA2A2-4E0C-4CA0-ACBF-11CDD3AC414B}" type="presParOf" srcId="{232EC763-1AB2-4264-BED4-0E4D890E3538}" destId="{3B7D5E94-B3A3-43B8-8E25-CF20A69BCA20}" srcOrd="1" destOrd="0" presId="urn:microsoft.com/office/officeart/2005/8/layout/orgChart1"/>
    <dgm:cxn modelId="{BF9CD89A-09C4-4DD9-8C55-76A5522B9230}" type="presParOf" srcId="{232EC763-1AB2-4264-BED4-0E4D890E3538}" destId="{A9C4284F-F818-4A8B-BFFA-63518A9B19DC}" srcOrd="2" destOrd="0" presId="urn:microsoft.com/office/officeart/2005/8/layout/orgChart1"/>
    <dgm:cxn modelId="{D2A07E8F-6C45-478C-BC85-D49601E2FE19}" type="presParOf" srcId="{099A029F-6677-4359-A937-5BC54591E805}" destId="{E13C0400-3BCA-4206-AF6B-F1BDDCDAF196}"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99422C-891F-44A2-AFF5-ED4E70E55C92}" type="doc">
      <dgm:prSet loTypeId="urn:microsoft.com/office/officeart/2005/8/layout/hierarchy3" loCatId="hierarchy" qsTypeId="urn:microsoft.com/office/officeart/2005/8/quickstyle/3d1" qsCatId="3D" csTypeId="urn:microsoft.com/office/officeart/2005/8/colors/colorful4" csCatId="colorful" phldr="1"/>
      <dgm:spPr/>
      <dgm:t>
        <a:bodyPr/>
        <a:lstStyle/>
        <a:p>
          <a:pPr rtl="1"/>
          <a:endParaRPr lang="ar-SA"/>
        </a:p>
      </dgm:t>
    </dgm:pt>
    <dgm:pt modelId="{0A5DDEC3-A49C-44C6-B134-4B8407C7F1C0}">
      <dgm:prSet phldrT="[نص]" custT="1"/>
      <dgm:spPr/>
      <dgm:t>
        <a:bodyPr/>
        <a:lstStyle/>
        <a:p>
          <a:pPr rtl="0"/>
          <a:r>
            <a:rPr lang="en-US" sz="2000" b="1" dirty="0" smtClean="0">
              <a:latin typeface="Footlight MT Light" pitchFamily="18" charset="0"/>
              <a:cs typeface="Times New Roman" pitchFamily="18" charset="0"/>
            </a:rPr>
            <a:t>Morphology</a:t>
          </a:r>
          <a:endParaRPr lang="ar-SA" sz="2000" b="1" dirty="0">
            <a:latin typeface="Footlight MT Light" pitchFamily="18" charset="0"/>
            <a:cs typeface="Times New Roman" pitchFamily="18" charset="0"/>
          </a:endParaRPr>
        </a:p>
      </dgm:t>
    </dgm:pt>
    <dgm:pt modelId="{E189DB3E-8F6C-426A-9D6D-4E4736698B80}" type="parTrans" cxnId="{ECB397D1-9BDD-4C9B-8AF2-8DB6C035E7DF}">
      <dgm:prSet/>
      <dgm:spPr/>
      <dgm:t>
        <a:bodyPr/>
        <a:lstStyle/>
        <a:p>
          <a:pPr rtl="0"/>
          <a:endParaRPr lang="ar-SA" sz="1800">
            <a:latin typeface="Footlight MT Light" pitchFamily="18" charset="0"/>
            <a:cs typeface="Times New Roman" pitchFamily="18" charset="0"/>
          </a:endParaRPr>
        </a:p>
      </dgm:t>
    </dgm:pt>
    <dgm:pt modelId="{C46A3E89-9756-49D3-A2DC-4EA69215383B}" type="sibTrans" cxnId="{ECB397D1-9BDD-4C9B-8AF2-8DB6C035E7DF}">
      <dgm:prSet/>
      <dgm:spPr/>
      <dgm:t>
        <a:bodyPr/>
        <a:lstStyle/>
        <a:p>
          <a:pPr rtl="0"/>
          <a:endParaRPr lang="ar-SA" sz="1800">
            <a:latin typeface="Footlight MT Light" pitchFamily="18" charset="0"/>
            <a:cs typeface="Times New Roman" pitchFamily="18" charset="0"/>
          </a:endParaRPr>
        </a:p>
      </dgm:t>
    </dgm:pt>
    <dgm:pt modelId="{6C474B1B-72F5-482E-BE4D-6CBF8BFE8B74}">
      <dgm:prSet phldrT="[نص]" custT="1"/>
      <dgm:spPr/>
      <dgm:t>
        <a:bodyPr/>
        <a:lstStyle/>
        <a:p>
          <a:pPr rtl="0"/>
          <a:r>
            <a:rPr lang="en-US" sz="1800" dirty="0" smtClean="0">
              <a:latin typeface="Footlight MT Light" pitchFamily="18" charset="0"/>
              <a:cs typeface="Times New Roman" pitchFamily="18" charset="0"/>
            </a:rPr>
            <a:t>Cysts</a:t>
          </a:r>
          <a:endParaRPr lang="ar-SA" sz="1800" dirty="0">
            <a:latin typeface="Footlight MT Light" pitchFamily="18" charset="0"/>
            <a:cs typeface="Times New Roman" pitchFamily="18" charset="0"/>
          </a:endParaRPr>
        </a:p>
      </dgm:t>
    </dgm:pt>
    <dgm:pt modelId="{747557FE-23B8-4428-BEBD-18B88D505DF5}" type="parTrans" cxnId="{F9F5ABBA-D687-4A6C-9869-CDE3B07FCE31}">
      <dgm:prSet/>
      <dgm:spPr/>
      <dgm:t>
        <a:bodyPr/>
        <a:lstStyle/>
        <a:p>
          <a:pPr rtl="0"/>
          <a:endParaRPr lang="ar-SA" sz="1800" dirty="0">
            <a:latin typeface="Footlight MT Light" pitchFamily="18" charset="0"/>
            <a:cs typeface="Times New Roman" pitchFamily="18" charset="0"/>
          </a:endParaRPr>
        </a:p>
      </dgm:t>
    </dgm:pt>
    <dgm:pt modelId="{86A84F8F-BB00-4766-8B93-BD51C1E3E506}" type="sibTrans" cxnId="{F9F5ABBA-D687-4A6C-9869-CDE3B07FCE31}">
      <dgm:prSet/>
      <dgm:spPr/>
      <dgm:t>
        <a:bodyPr/>
        <a:lstStyle/>
        <a:p>
          <a:pPr rtl="0"/>
          <a:endParaRPr lang="ar-SA" sz="1800">
            <a:latin typeface="Footlight MT Light" pitchFamily="18" charset="0"/>
            <a:cs typeface="Times New Roman" pitchFamily="18" charset="0"/>
          </a:endParaRPr>
        </a:p>
      </dgm:t>
    </dgm:pt>
    <dgm:pt modelId="{7BD09BE1-8568-4DC0-BD6B-C32A1A35CAD1}">
      <dgm:prSet phldrT="[نص]" custT="1"/>
      <dgm:spPr/>
      <dgm:t>
        <a:bodyPr/>
        <a:lstStyle/>
        <a:p>
          <a:pPr rtl="0"/>
          <a:r>
            <a:rPr lang="en-US" sz="1800" dirty="0" smtClean="0">
              <a:solidFill>
                <a:srgbClr val="FF0000"/>
              </a:solidFill>
              <a:latin typeface="Footlight MT Light" pitchFamily="18" charset="0"/>
              <a:cs typeface="Times New Roman" pitchFamily="18" charset="0"/>
            </a:rPr>
            <a:t>Ulcers</a:t>
          </a:r>
          <a:endParaRPr lang="ar-SA" sz="1800" dirty="0">
            <a:solidFill>
              <a:srgbClr val="FF0000"/>
            </a:solidFill>
            <a:latin typeface="Footlight MT Light" pitchFamily="18" charset="0"/>
            <a:cs typeface="Times New Roman" pitchFamily="18" charset="0"/>
          </a:endParaRPr>
        </a:p>
      </dgm:t>
    </dgm:pt>
    <dgm:pt modelId="{6718D866-CCC6-4B7F-918C-99322745E9ED}" type="parTrans" cxnId="{2AB9E0C5-7095-41FC-97EE-1C69D25A67C8}">
      <dgm:prSet/>
      <dgm:spPr/>
      <dgm:t>
        <a:bodyPr/>
        <a:lstStyle/>
        <a:p>
          <a:pPr rtl="0"/>
          <a:endParaRPr lang="ar-SA" sz="1800" dirty="0">
            <a:latin typeface="Footlight MT Light" pitchFamily="18" charset="0"/>
            <a:cs typeface="Times New Roman" pitchFamily="18" charset="0"/>
          </a:endParaRPr>
        </a:p>
      </dgm:t>
    </dgm:pt>
    <dgm:pt modelId="{DDA6842C-A97D-4E77-89AE-F138FD8B7C37}" type="sibTrans" cxnId="{2AB9E0C5-7095-41FC-97EE-1C69D25A67C8}">
      <dgm:prSet/>
      <dgm:spPr/>
      <dgm:t>
        <a:bodyPr/>
        <a:lstStyle/>
        <a:p>
          <a:pPr rtl="0"/>
          <a:endParaRPr lang="ar-SA" sz="1800">
            <a:latin typeface="Footlight MT Light" pitchFamily="18" charset="0"/>
            <a:cs typeface="Times New Roman" pitchFamily="18" charset="0"/>
          </a:endParaRPr>
        </a:p>
      </dgm:t>
    </dgm:pt>
    <dgm:pt modelId="{6347E264-871F-4BE2-9FBC-6182FC52EB0E}">
      <dgm:prSet phldrT="[نص]" custT="1"/>
      <dgm:spPr/>
      <dgm:t>
        <a:bodyPr/>
        <a:lstStyle/>
        <a:p>
          <a:pPr rtl="0"/>
          <a:r>
            <a:rPr lang="en-US" sz="2000" b="1" dirty="0" smtClean="0">
              <a:latin typeface="Footlight MT Light" pitchFamily="18" charset="0"/>
              <a:cs typeface="Times New Roman" pitchFamily="18" charset="0"/>
            </a:rPr>
            <a:t>Histology</a:t>
          </a:r>
          <a:endParaRPr lang="ar-SA" sz="2000" b="1" dirty="0">
            <a:latin typeface="Footlight MT Light" pitchFamily="18" charset="0"/>
            <a:cs typeface="Times New Roman" pitchFamily="18" charset="0"/>
          </a:endParaRPr>
        </a:p>
      </dgm:t>
    </dgm:pt>
    <dgm:pt modelId="{0B60C183-AFB6-419D-81F9-257235328432}" type="parTrans" cxnId="{52F8EC89-26D9-4C5E-8D1A-7A75A8819301}">
      <dgm:prSet/>
      <dgm:spPr/>
      <dgm:t>
        <a:bodyPr/>
        <a:lstStyle/>
        <a:p>
          <a:pPr rtl="0"/>
          <a:endParaRPr lang="ar-SA" sz="1800">
            <a:latin typeface="Footlight MT Light" pitchFamily="18" charset="0"/>
            <a:cs typeface="Times New Roman" pitchFamily="18" charset="0"/>
          </a:endParaRPr>
        </a:p>
      </dgm:t>
    </dgm:pt>
    <dgm:pt modelId="{3E456830-67A2-4F2B-A385-E06C74E9DDEA}" type="sibTrans" cxnId="{52F8EC89-26D9-4C5E-8D1A-7A75A8819301}">
      <dgm:prSet/>
      <dgm:spPr/>
      <dgm:t>
        <a:bodyPr/>
        <a:lstStyle/>
        <a:p>
          <a:pPr rtl="0"/>
          <a:endParaRPr lang="ar-SA" sz="1800">
            <a:latin typeface="Footlight MT Light" pitchFamily="18" charset="0"/>
            <a:cs typeface="Times New Roman" pitchFamily="18" charset="0"/>
          </a:endParaRPr>
        </a:p>
      </dgm:t>
    </dgm:pt>
    <dgm:pt modelId="{1E98B891-7329-4868-85A3-5532D10D08B1}">
      <dgm:prSet phldrT="[نص]" custT="1"/>
      <dgm:spPr/>
      <dgm:t>
        <a:bodyPr/>
        <a:lstStyle/>
        <a:p>
          <a:pPr rtl="0"/>
          <a:r>
            <a:rPr lang="en-US" sz="1800" dirty="0" smtClean="0">
              <a:latin typeface="Footlight MT Light" pitchFamily="18" charset="0"/>
              <a:cs typeface="Times New Roman" pitchFamily="18" charset="0"/>
            </a:rPr>
            <a:t>Epidermis</a:t>
          </a:r>
          <a:endParaRPr lang="ar-SA" sz="1800" dirty="0">
            <a:latin typeface="Footlight MT Light" pitchFamily="18" charset="0"/>
            <a:cs typeface="Times New Roman" pitchFamily="18" charset="0"/>
          </a:endParaRPr>
        </a:p>
      </dgm:t>
    </dgm:pt>
    <dgm:pt modelId="{CA27A13E-9FDF-4707-B570-DCAB9A385825}" type="parTrans" cxnId="{BDE7ABDA-EA18-4F38-B258-C3F1E01DEDA4}">
      <dgm:prSet/>
      <dgm:spPr/>
      <dgm:t>
        <a:bodyPr/>
        <a:lstStyle/>
        <a:p>
          <a:pPr rtl="0"/>
          <a:endParaRPr lang="ar-SA" sz="1800">
            <a:latin typeface="Footlight MT Light" pitchFamily="18" charset="0"/>
            <a:cs typeface="Times New Roman" pitchFamily="18" charset="0"/>
          </a:endParaRPr>
        </a:p>
      </dgm:t>
    </dgm:pt>
    <dgm:pt modelId="{9597110B-D697-4D63-B673-20D0E682010E}" type="sibTrans" cxnId="{BDE7ABDA-EA18-4F38-B258-C3F1E01DEDA4}">
      <dgm:prSet/>
      <dgm:spPr/>
      <dgm:t>
        <a:bodyPr/>
        <a:lstStyle/>
        <a:p>
          <a:pPr rtl="0"/>
          <a:endParaRPr lang="ar-SA" sz="1800">
            <a:latin typeface="Footlight MT Light" pitchFamily="18" charset="0"/>
            <a:cs typeface="Times New Roman" pitchFamily="18" charset="0"/>
          </a:endParaRPr>
        </a:p>
      </dgm:t>
    </dgm:pt>
    <dgm:pt modelId="{244448DA-9231-4084-8EA4-AA0DC57E94E6}">
      <dgm:prSet phldrT="[نص]" custT="1"/>
      <dgm:spPr/>
      <dgm:t>
        <a:bodyPr/>
        <a:lstStyle/>
        <a:p>
          <a:pPr rtl="0"/>
          <a:r>
            <a:rPr lang="en-US" sz="1800" dirty="0" smtClean="0">
              <a:latin typeface="Footlight MT Light" pitchFamily="18" charset="0"/>
              <a:cs typeface="Times New Roman" pitchFamily="18" charset="0"/>
            </a:rPr>
            <a:t>Dermis</a:t>
          </a:r>
          <a:endParaRPr lang="ar-SA" sz="1800" dirty="0">
            <a:latin typeface="Footlight MT Light" pitchFamily="18" charset="0"/>
            <a:cs typeface="Times New Roman" pitchFamily="18" charset="0"/>
          </a:endParaRPr>
        </a:p>
      </dgm:t>
    </dgm:pt>
    <dgm:pt modelId="{0CC357CA-8A96-42C2-8677-F73E6019AD64}" type="parTrans" cxnId="{28677F8F-2173-45AD-9540-DA5CC19DFF47}">
      <dgm:prSet/>
      <dgm:spPr/>
      <dgm:t>
        <a:bodyPr/>
        <a:lstStyle/>
        <a:p>
          <a:pPr rtl="0"/>
          <a:endParaRPr lang="ar-SA" sz="1800">
            <a:latin typeface="Footlight MT Light" pitchFamily="18" charset="0"/>
            <a:cs typeface="Times New Roman" pitchFamily="18" charset="0"/>
          </a:endParaRPr>
        </a:p>
      </dgm:t>
    </dgm:pt>
    <dgm:pt modelId="{5E97EDFC-CB20-4FC0-B8AB-6F4B43DFF4B0}" type="sibTrans" cxnId="{28677F8F-2173-45AD-9540-DA5CC19DFF47}">
      <dgm:prSet/>
      <dgm:spPr/>
      <dgm:t>
        <a:bodyPr/>
        <a:lstStyle/>
        <a:p>
          <a:pPr rtl="0"/>
          <a:endParaRPr lang="ar-SA" sz="1800">
            <a:latin typeface="Footlight MT Light" pitchFamily="18" charset="0"/>
            <a:cs typeface="Times New Roman" pitchFamily="18" charset="0"/>
          </a:endParaRPr>
        </a:p>
      </dgm:t>
    </dgm:pt>
    <dgm:pt modelId="{FEFD5B15-5A57-4721-B56A-BCA2459CECC5}">
      <dgm:prSet phldrT="[نص]" custT="1"/>
      <dgm:spPr/>
      <dgm:t>
        <a:bodyPr/>
        <a:lstStyle/>
        <a:p>
          <a:pPr rtl="0"/>
          <a:r>
            <a:rPr lang="en-US" sz="1800" dirty="0" smtClean="0">
              <a:solidFill>
                <a:srgbClr val="FF0000"/>
              </a:solidFill>
              <a:latin typeface="Footlight MT Light" pitchFamily="18" charset="0"/>
              <a:cs typeface="Times New Roman" pitchFamily="18" charset="0"/>
            </a:rPr>
            <a:t>Lumps</a:t>
          </a:r>
          <a:endParaRPr lang="ar-SA" sz="1800" dirty="0">
            <a:solidFill>
              <a:srgbClr val="FF0000"/>
            </a:solidFill>
            <a:latin typeface="Footlight MT Light" pitchFamily="18" charset="0"/>
            <a:cs typeface="Times New Roman" pitchFamily="18" charset="0"/>
          </a:endParaRPr>
        </a:p>
      </dgm:t>
    </dgm:pt>
    <dgm:pt modelId="{F3C40243-F95F-4A34-AA18-9866E6ED968D}" type="parTrans" cxnId="{93E30796-497B-4894-8D61-7485EB0320C5}">
      <dgm:prSet/>
      <dgm:spPr/>
      <dgm:t>
        <a:bodyPr/>
        <a:lstStyle/>
        <a:p>
          <a:pPr rtl="1"/>
          <a:endParaRPr lang="ar-SA" sz="1800" dirty="0">
            <a:latin typeface="Footlight MT Light" pitchFamily="18" charset="0"/>
            <a:cs typeface="Times New Roman" pitchFamily="18" charset="0"/>
          </a:endParaRPr>
        </a:p>
      </dgm:t>
    </dgm:pt>
    <dgm:pt modelId="{1E2C0B01-2222-4757-80EF-FCA710917D6E}" type="sibTrans" cxnId="{93E30796-497B-4894-8D61-7485EB0320C5}">
      <dgm:prSet/>
      <dgm:spPr/>
      <dgm:t>
        <a:bodyPr/>
        <a:lstStyle/>
        <a:p>
          <a:pPr rtl="1"/>
          <a:endParaRPr lang="ar-SA" sz="1800">
            <a:latin typeface="Footlight MT Light" pitchFamily="18" charset="0"/>
            <a:cs typeface="Times New Roman" pitchFamily="18" charset="0"/>
          </a:endParaRPr>
        </a:p>
      </dgm:t>
    </dgm:pt>
    <dgm:pt modelId="{4848598B-11D8-4D02-B37E-1861810DA4E5}">
      <dgm:prSet phldrT="[نص]" custT="1"/>
      <dgm:spPr/>
      <dgm:t>
        <a:bodyPr/>
        <a:lstStyle/>
        <a:p>
          <a:pPr rtl="0"/>
          <a:r>
            <a:rPr lang="en-US" sz="1800" dirty="0" err="1" smtClean="0">
              <a:latin typeface="Footlight MT Light" pitchFamily="18" charset="0"/>
              <a:cs typeface="Times New Roman" pitchFamily="18" charset="0"/>
            </a:rPr>
            <a:t>Macule</a:t>
          </a:r>
          <a:endParaRPr lang="ar-SA" sz="1800" dirty="0">
            <a:latin typeface="Footlight MT Light" pitchFamily="18" charset="0"/>
            <a:cs typeface="Times New Roman" pitchFamily="18" charset="0"/>
          </a:endParaRPr>
        </a:p>
      </dgm:t>
    </dgm:pt>
    <dgm:pt modelId="{C0C89E71-F722-4136-9559-41E617E9BE84}" type="parTrans" cxnId="{16642783-DC3D-4186-8C06-08DEDCDBDB1F}">
      <dgm:prSet/>
      <dgm:spPr/>
      <dgm:t>
        <a:bodyPr/>
        <a:lstStyle/>
        <a:p>
          <a:pPr rtl="1"/>
          <a:endParaRPr lang="ar-SA" sz="1800" dirty="0">
            <a:latin typeface="Footlight MT Light" pitchFamily="18" charset="0"/>
            <a:cs typeface="Times New Roman" pitchFamily="18" charset="0"/>
          </a:endParaRPr>
        </a:p>
      </dgm:t>
    </dgm:pt>
    <dgm:pt modelId="{D460FDD3-47EB-4A6B-808E-3F346A2DEA7C}" type="sibTrans" cxnId="{16642783-DC3D-4186-8C06-08DEDCDBDB1F}">
      <dgm:prSet/>
      <dgm:spPr/>
      <dgm:t>
        <a:bodyPr/>
        <a:lstStyle/>
        <a:p>
          <a:pPr rtl="1"/>
          <a:endParaRPr lang="ar-SA" sz="1800">
            <a:latin typeface="Footlight MT Light" pitchFamily="18" charset="0"/>
            <a:cs typeface="Times New Roman" pitchFamily="18" charset="0"/>
          </a:endParaRPr>
        </a:p>
      </dgm:t>
    </dgm:pt>
    <dgm:pt modelId="{B39432AB-9BB1-445B-A341-6C4C2A01D35E}">
      <dgm:prSet phldrT="[نص]" custT="1"/>
      <dgm:spPr/>
      <dgm:t>
        <a:bodyPr/>
        <a:lstStyle/>
        <a:p>
          <a:pPr rtl="0"/>
          <a:r>
            <a:rPr lang="en-US" sz="1800" dirty="0" smtClean="0">
              <a:solidFill>
                <a:srgbClr val="FF0000"/>
              </a:solidFill>
              <a:latin typeface="Footlight MT Light" pitchFamily="18" charset="0"/>
              <a:cs typeface="Times New Roman" pitchFamily="18" charset="0"/>
            </a:rPr>
            <a:t>Pigmented lesions</a:t>
          </a:r>
          <a:endParaRPr lang="ar-SA" sz="1800" dirty="0">
            <a:solidFill>
              <a:srgbClr val="FF0000"/>
            </a:solidFill>
            <a:latin typeface="Footlight MT Light" pitchFamily="18" charset="0"/>
            <a:cs typeface="Times New Roman" pitchFamily="18" charset="0"/>
          </a:endParaRPr>
        </a:p>
      </dgm:t>
    </dgm:pt>
    <dgm:pt modelId="{21D11303-8808-4ACC-BED6-D512F32C9CE0}" type="parTrans" cxnId="{EB1139AF-6193-46C6-9CFE-4334A9CDFEEF}">
      <dgm:prSet/>
      <dgm:spPr/>
      <dgm:t>
        <a:bodyPr/>
        <a:lstStyle/>
        <a:p>
          <a:pPr rtl="1"/>
          <a:endParaRPr lang="ar-SA" sz="1800">
            <a:latin typeface="Footlight MT Light" pitchFamily="18" charset="0"/>
            <a:cs typeface="Times New Roman" pitchFamily="18" charset="0"/>
          </a:endParaRPr>
        </a:p>
      </dgm:t>
    </dgm:pt>
    <dgm:pt modelId="{A49950D8-B201-4827-9476-74FCF4A175BC}" type="sibTrans" cxnId="{EB1139AF-6193-46C6-9CFE-4334A9CDFEEF}">
      <dgm:prSet/>
      <dgm:spPr/>
      <dgm:t>
        <a:bodyPr/>
        <a:lstStyle/>
        <a:p>
          <a:pPr rtl="1"/>
          <a:endParaRPr lang="ar-SA" sz="1800">
            <a:latin typeface="Footlight MT Light" pitchFamily="18" charset="0"/>
            <a:cs typeface="Times New Roman" pitchFamily="18" charset="0"/>
          </a:endParaRPr>
        </a:p>
      </dgm:t>
    </dgm:pt>
    <dgm:pt modelId="{AEAD0403-F1A8-4078-8EAE-2A221398CF1B}">
      <dgm:prSet phldrT="[نص]" custT="1"/>
      <dgm:spPr/>
      <dgm:t>
        <a:bodyPr/>
        <a:lstStyle/>
        <a:p>
          <a:pPr rtl="0"/>
          <a:r>
            <a:rPr lang="en-US" sz="1800" dirty="0" smtClean="0">
              <a:latin typeface="Footlight MT Light" pitchFamily="18" charset="0"/>
              <a:cs typeface="Times New Roman" pitchFamily="18" charset="0"/>
            </a:rPr>
            <a:t>Subcutaneous</a:t>
          </a:r>
          <a:endParaRPr lang="ar-SA" sz="1800" dirty="0">
            <a:latin typeface="Footlight MT Light" pitchFamily="18" charset="0"/>
            <a:cs typeface="Times New Roman" pitchFamily="18" charset="0"/>
          </a:endParaRPr>
        </a:p>
      </dgm:t>
    </dgm:pt>
    <dgm:pt modelId="{82D4FCAF-CFC2-4DCC-B27C-4A8AD06BF247}" type="parTrans" cxnId="{C2D1081D-C541-4D7C-A854-697DDAF9F84B}">
      <dgm:prSet/>
      <dgm:spPr/>
      <dgm:t>
        <a:bodyPr/>
        <a:lstStyle/>
        <a:p>
          <a:pPr rtl="1"/>
          <a:endParaRPr lang="ar-SA" sz="1800">
            <a:latin typeface="Footlight MT Light" pitchFamily="18" charset="0"/>
            <a:cs typeface="Times New Roman" pitchFamily="18" charset="0"/>
          </a:endParaRPr>
        </a:p>
      </dgm:t>
    </dgm:pt>
    <dgm:pt modelId="{3D7AA80E-79AF-42C4-ADEC-C786AEA6C42D}" type="sibTrans" cxnId="{C2D1081D-C541-4D7C-A854-697DDAF9F84B}">
      <dgm:prSet/>
      <dgm:spPr/>
      <dgm:t>
        <a:bodyPr/>
        <a:lstStyle/>
        <a:p>
          <a:pPr rtl="1"/>
          <a:endParaRPr lang="ar-SA" sz="1800">
            <a:latin typeface="Footlight MT Light" pitchFamily="18" charset="0"/>
            <a:cs typeface="Times New Roman" pitchFamily="18" charset="0"/>
          </a:endParaRPr>
        </a:p>
      </dgm:t>
    </dgm:pt>
    <dgm:pt modelId="{4EAF6DF4-7277-4A88-92D7-1516D42E24D4}">
      <dgm:prSet phldrT="[نص]" custT="1"/>
      <dgm:spPr/>
      <dgm:t>
        <a:bodyPr/>
        <a:lstStyle/>
        <a:p>
          <a:pPr rtl="1"/>
          <a:r>
            <a:rPr lang="en-US" sz="1800" dirty="0" smtClean="0">
              <a:latin typeface="Footlight MT Light" pitchFamily="18" charset="0"/>
              <a:cs typeface="Times New Roman" pitchFamily="18" charset="0"/>
            </a:rPr>
            <a:t>Skin appendages</a:t>
          </a:r>
          <a:endParaRPr lang="ar-SA" sz="1800" dirty="0">
            <a:latin typeface="Footlight MT Light" pitchFamily="18" charset="0"/>
            <a:cs typeface="Times New Roman" pitchFamily="18" charset="0"/>
          </a:endParaRPr>
        </a:p>
      </dgm:t>
    </dgm:pt>
    <dgm:pt modelId="{3F0C61F1-689E-40C5-862E-BE7FF700000B}" type="parTrans" cxnId="{38048096-5E21-4F62-A1B2-2FAC30D512BE}">
      <dgm:prSet/>
      <dgm:spPr/>
      <dgm:t>
        <a:bodyPr/>
        <a:lstStyle/>
        <a:p>
          <a:pPr rtl="1"/>
          <a:endParaRPr lang="ar-SA" sz="1800">
            <a:latin typeface="Footlight MT Light" pitchFamily="18" charset="0"/>
            <a:cs typeface="Times New Roman" pitchFamily="18" charset="0"/>
          </a:endParaRPr>
        </a:p>
      </dgm:t>
    </dgm:pt>
    <dgm:pt modelId="{633E6A5B-E0F7-4EAC-9469-9757DF1D1578}" type="sibTrans" cxnId="{38048096-5E21-4F62-A1B2-2FAC30D512BE}">
      <dgm:prSet/>
      <dgm:spPr/>
      <dgm:t>
        <a:bodyPr/>
        <a:lstStyle/>
        <a:p>
          <a:pPr rtl="1"/>
          <a:endParaRPr lang="ar-SA" sz="1800">
            <a:latin typeface="Footlight MT Light" pitchFamily="18" charset="0"/>
            <a:cs typeface="Times New Roman" pitchFamily="18" charset="0"/>
          </a:endParaRPr>
        </a:p>
      </dgm:t>
    </dgm:pt>
    <dgm:pt modelId="{73A681BD-6666-4F66-AD69-C7322771F123}">
      <dgm:prSet phldrT="[نص]" custT="1"/>
      <dgm:spPr/>
      <dgm:t>
        <a:bodyPr/>
        <a:lstStyle/>
        <a:p>
          <a:pPr rtl="1"/>
          <a:r>
            <a:rPr lang="en-US" sz="1800" dirty="0" smtClean="0">
              <a:latin typeface="Footlight MT Light" pitchFamily="18" charset="0"/>
              <a:cs typeface="Times New Roman" pitchFamily="18" charset="0"/>
            </a:rPr>
            <a:t>Vascular</a:t>
          </a:r>
          <a:endParaRPr lang="ar-SA" sz="1800" dirty="0">
            <a:latin typeface="Footlight MT Light" pitchFamily="18" charset="0"/>
            <a:cs typeface="Times New Roman" pitchFamily="18" charset="0"/>
          </a:endParaRPr>
        </a:p>
      </dgm:t>
    </dgm:pt>
    <dgm:pt modelId="{01678B94-4ADD-4A40-A9D0-836B541960D1}" type="parTrans" cxnId="{D7062CA5-1E42-40EC-945E-86FAEBF38703}">
      <dgm:prSet/>
      <dgm:spPr/>
      <dgm:t>
        <a:bodyPr/>
        <a:lstStyle/>
        <a:p>
          <a:pPr rtl="1"/>
          <a:endParaRPr lang="ar-SA" sz="1800">
            <a:latin typeface="Footlight MT Light" pitchFamily="18" charset="0"/>
            <a:cs typeface="Times New Roman" pitchFamily="18" charset="0"/>
          </a:endParaRPr>
        </a:p>
      </dgm:t>
    </dgm:pt>
    <dgm:pt modelId="{A8446891-7C32-4D8D-B604-4931C9A92B96}" type="sibTrans" cxnId="{D7062CA5-1E42-40EC-945E-86FAEBF38703}">
      <dgm:prSet/>
      <dgm:spPr/>
      <dgm:t>
        <a:bodyPr/>
        <a:lstStyle/>
        <a:p>
          <a:pPr rtl="1"/>
          <a:endParaRPr lang="ar-SA" sz="1800">
            <a:latin typeface="Footlight MT Light" pitchFamily="18" charset="0"/>
            <a:cs typeface="Times New Roman" pitchFamily="18" charset="0"/>
          </a:endParaRPr>
        </a:p>
      </dgm:t>
    </dgm:pt>
    <dgm:pt modelId="{C273130C-C9BC-44AC-A6A0-E5F6E22E339B}">
      <dgm:prSet phldrT="[نص]" custT="1"/>
      <dgm:spPr/>
      <dgm:t>
        <a:bodyPr/>
        <a:lstStyle/>
        <a:p>
          <a:pPr rtl="1"/>
          <a:r>
            <a:rPr lang="en-US" sz="1800" dirty="0" err="1" smtClean="0">
              <a:latin typeface="Footlight MT Light" pitchFamily="18" charset="0"/>
              <a:cs typeface="Times New Roman" pitchFamily="18" charset="0"/>
            </a:rPr>
            <a:t>Melanotic</a:t>
          </a:r>
          <a:endParaRPr lang="ar-SA" sz="1800" dirty="0">
            <a:latin typeface="Footlight MT Light" pitchFamily="18" charset="0"/>
            <a:cs typeface="Times New Roman" pitchFamily="18" charset="0"/>
          </a:endParaRPr>
        </a:p>
      </dgm:t>
    </dgm:pt>
    <dgm:pt modelId="{F0768D0F-42CD-4DC1-84A2-97E950938C7F}" type="parTrans" cxnId="{5119F9F0-54D0-485E-A107-71715269DF0C}">
      <dgm:prSet/>
      <dgm:spPr/>
      <dgm:t>
        <a:bodyPr/>
        <a:lstStyle/>
        <a:p>
          <a:pPr rtl="1"/>
          <a:endParaRPr lang="ar-SA" sz="1800">
            <a:latin typeface="Footlight MT Light" pitchFamily="18" charset="0"/>
            <a:cs typeface="Times New Roman" pitchFamily="18" charset="0"/>
          </a:endParaRPr>
        </a:p>
      </dgm:t>
    </dgm:pt>
    <dgm:pt modelId="{EA3A69C9-3D3A-4BA3-9A16-08CCB7B596DB}" type="sibTrans" cxnId="{5119F9F0-54D0-485E-A107-71715269DF0C}">
      <dgm:prSet/>
      <dgm:spPr/>
      <dgm:t>
        <a:bodyPr/>
        <a:lstStyle/>
        <a:p>
          <a:pPr rtl="1"/>
          <a:endParaRPr lang="ar-SA" sz="1800">
            <a:latin typeface="Footlight MT Light" pitchFamily="18" charset="0"/>
            <a:cs typeface="Times New Roman" pitchFamily="18" charset="0"/>
          </a:endParaRPr>
        </a:p>
      </dgm:t>
    </dgm:pt>
    <dgm:pt modelId="{D524D88A-C96A-45B7-823D-28A81D78188E}" type="pres">
      <dgm:prSet presAssocID="{9699422C-891F-44A2-AFF5-ED4E70E55C92}" presName="diagram" presStyleCnt="0">
        <dgm:presLayoutVars>
          <dgm:chPref val="1"/>
          <dgm:dir/>
          <dgm:animOne val="branch"/>
          <dgm:animLvl val="lvl"/>
          <dgm:resizeHandles/>
        </dgm:presLayoutVars>
      </dgm:prSet>
      <dgm:spPr/>
      <dgm:t>
        <a:bodyPr/>
        <a:lstStyle/>
        <a:p>
          <a:pPr rtl="1"/>
          <a:endParaRPr lang="ar-SA"/>
        </a:p>
      </dgm:t>
    </dgm:pt>
    <dgm:pt modelId="{C0E34243-30BB-4653-BCC4-EC38BBA07556}" type="pres">
      <dgm:prSet presAssocID="{0A5DDEC3-A49C-44C6-B134-4B8407C7F1C0}" presName="root" presStyleCnt="0"/>
      <dgm:spPr/>
    </dgm:pt>
    <dgm:pt modelId="{CF652E17-FD48-45BA-869C-BDBC8CCA5B70}" type="pres">
      <dgm:prSet presAssocID="{0A5DDEC3-A49C-44C6-B134-4B8407C7F1C0}" presName="rootComposite" presStyleCnt="0"/>
      <dgm:spPr/>
    </dgm:pt>
    <dgm:pt modelId="{E182EE81-F85E-48D4-826F-41BF7F4FF3D4}" type="pres">
      <dgm:prSet presAssocID="{0A5DDEC3-A49C-44C6-B134-4B8407C7F1C0}" presName="rootText" presStyleLbl="node1" presStyleIdx="0" presStyleCnt="2"/>
      <dgm:spPr/>
      <dgm:t>
        <a:bodyPr/>
        <a:lstStyle/>
        <a:p>
          <a:pPr rtl="1"/>
          <a:endParaRPr lang="ar-SA"/>
        </a:p>
      </dgm:t>
    </dgm:pt>
    <dgm:pt modelId="{7AB53990-1F02-4208-8543-4CD0A0F21118}" type="pres">
      <dgm:prSet presAssocID="{0A5DDEC3-A49C-44C6-B134-4B8407C7F1C0}" presName="rootConnector" presStyleLbl="node1" presStyleIdx="0" presStyleCnt="2"/>
      <dgm:spPr/>
      <dgm:t>
        <a:bodyPr/>
        <a:lstStyle/>
        <a:p>
          <a:pPr rtl="1"/>
          <a:endParaRPr lang="ar-SA"/>
        </a:p>
      </dgm:t>
    </dgm:pt>
    <dgm:pt modelId="{AA3B1CF7-CB6A-475F-940A-CA2799B75E47}" type="pres">
      <dgm:prSet presAssocID="{0A5DDEC3-A49C-44C6-B134-4B8407C7F1C0}" presName="childShape" presStyleCnt="0"/>
      <dgm:spPr/>
    </dgm:pt>
    <dgm:pt modelId="{938E742E-3DD7-4122-A902-CF65033468DA}" type="pres">
      <dgm:prSet presAssocID="{747557FE-23B8-4428-BEBD-18B88D505DF5}" presName="Name13" presStyleLbl="parChTrans1D2" presStyleIdx="0" presStyleCnt="11"/>
      <dgm:spPr/>
      <dgm:t>
        <a:bodyPr/>
        <a:lstStyle/>
        <a:p>
          <a:pPr rtl="1"/>
          <a:endParaRPr lang="ar-SA"/>
        </a:p>
      </dgm:t>
    </dgm:pt>
    <dgm:pt modelId="{2DF61B8B-2D0B-4505-81F1-77135E9964A8}" type="pres">
      <dgm:prSet presAssocID="{6C474B1B-72F5-482E-BE4D-6CBF8BFE8B74}" presName="childText" presStyleLbl="bgAcc1" presStyleIdx="0" presStyleCnt="11">
        <dgm:presLayoutVars>
          <dgm:bulletEnabled val="1"/>
        </dgm:presLayoutVars>
      </dgm:prSet>
      <dgm:spPr/>
      <dgm:t>
        <a:bodyPr/>
        <a:lstStyle/>
        <a:p>
          <a:pPr rtl="1"/>
          <a:endParaRPr lang="ar-SA"/>
        </a:p>
      </dgm:t>
    </dgm:pt>
    <dgm:pt modelId="{71DB9D32-5AB3-40F2-856A-4F5D3A86C403}" type="pres">
      <dgm:prSet presAssocID="{6718D866-CCC6-4B7F-918C-99322745E9ED}" presName="Name13" presStyleLbl="parChTrans1D2" presStyleIdx="1" presStyleCnt="11"/>
      <dgm:spPr/>
      <dgm:t>
        <a:bodyPr/>
        <a:lstStyle/>
        <a:p>
          <a:pPr rtl="1"/>
          <a:endParaRPr lang="ar-SA"/>
        </a:p>
      </dgm:t>
    </dgm:pt>
    <dgm:pt modelId="{366A0CFE-88F7-4D4A-B2B0-DD41FCCDF2FC}" type="pres">
      <dgm:prSet presAssocID="{7BD09BE1-8568-4DC0-BD6B-C32A1A35CAD1}" presName="childText" presStyleLbl="bgAcc1" presStyleIdx="1" presStyleCnt="11">
        <dgm:presLayoutVars>
          <dgm:bulletEnabled val="1"/>
        </dgm:presLayoutVars>
      </dgm:prSet>
      <dgm:spPr/>
      <dgm:t>
        <a:bodyPr/>
        <a:lstStyle/>
        <a:p>
          <a:pPr rtl="1"/>
          <a:endParaRPr lang="ar-SA"/>
        </a:p>
      </dgm:t>
    </dgm:pt>
    <dgm:pt modelId="{44CB7DAA-E212-48BF-8161-E863E02457A9}" type="pres">
      <dgm:prSet presAssocID="{F3C40243-F95F-4A34-AA18-9866E6ED968D}" presName="Name13" presStyleLbl="parChTrans1D2" presStyleIdx="2" presStyleCnt="11"/>
      <dgm:spPr/>
      <dgm:t>
        <a:bodyPr/>
        <a:lstStyle/>
        <a:p>
          <a:pPr rtl="1"/>
          <a:endParaRPr lang="ar-SA"/>
        </a:p>
      </dgm:t>
    </dgm:pt>
    <dgm:pt modelId="{3ABB4622-0D3E-47B7-AFFC-908D06DF980E}" type="pres">
      <dgm:prSet presAssocID="{FEFD5B15-5A57-4721-B56A-BCA2459CECC5}" presName="childText" presStyleLbl="bgAcc1" presStyleIdx="2" presStyleCnt="11">
        <dgm:presLayoutVars>
          <dgm:bulletEnabled val="1"/>
        </dgm:presLayoutVars>
      </dgm:prSet>
      <dgm:spPr/>
      <dgm:t>
        <a:bodyPr/>
        <a:lstStyle/>
        <a:p>
          <a:pPr rtl="1"/>
          <a:endParaRPr lang="ar-SA"/>
        </a:p>
      </dgm:t>
    </dgm:pt>
    <dgm:pt modelId="{DB83B332-3A90-483E-BEA3-B0BA5A80D9C4}" type="pres">
      <dgm:prSet presAssocID="{C0C89E71-F722-4136-9559-41E617E9BE84}" presName="Name13" presStyleLbl="parChTrans1D2" presStyleIdx="3" presStyleCnt="11"/>
      <dgm:spPr/>
      <dgm:t>
        <a:bodyPr/>
        <a:lstStyle/>
        <a:p>
          <a:pPr rtl="1"/>
          <a:endParaRPr lang="ar-SA"/>
        </a:p>
      </dgm:t>
    </dgm:pt>
    <dgm:pt modelId="{87334528-2800-42DE-83E7-1A5B24D5D80B}" type="pres">
      <dgm:prSet presAssocID="{4848598B-11D8-4D02-B37E-1861810DA4E5}" presName="childText" presStyleLbl="bgAcc1" presStyleIdx="3" presStyleCnt="11">
        <dgm:presLayoutVars>
          <dgm:bulletEnabled val="1"/>
        </dgm:presLayoutVars>
      </dgm:prSet>
      <dgm:spPr/>
      <dgm:t>
        <a:bodyPr/>
        <a:lstStyle/>
        <a:p>
          <a:pPr rtl="1"/>
          <a:endParaRPr lang="ar-SA"/>
        </a:p>
      </dgm:t>
    </dgm:pt>
    <dgm:pt modelId="{6D3E70AD-9FBA-484E-83EA-9813559A6034}" type="pres">
      <dgm:prSet presAssocID="{21D11303-8808-4ACC-BED6-D512F32C9CE0}" presName="Name13" presStyleLbl="parChTrans1D2" presStyleIdx="4" presStyleCnt="11"/>
      <dgm:spPr/>
      <dgm:t>
        <a:bodyPr/>
        <a:lstStyle/>
        <a:p>
          <a:pPr rtl="1"/>
          <a:endParaRPr lang="ar-SA"/>
        </a:p>
      </dgm:t>
    </dgm:pt>
    <dgm:pt modelId="{BD777CF8-1913-488F-8E96-53FAEA6ABCCF}" type="pres">
      <dgm:prSet presAssocID="{B39432AB-9BB1-445B-A341-6C4C2A01D35E}" presName="childText" presStyleLbl="bgAcc1" presStyleIdx="4" presStyleCnt="11">
        <dgm:presLayoutVars>
          <dgm:bulletEnabled val="1"/>
        </dgm:presLayoutVars>
      </dgm:prSet>
      <dgm:spPr/>
      <dgm:t>
        <a:bodyPr/>
        <a:lstStyle/>
        <a:p>
          <a:pPr rtl="1"/>
          <a:endParaRPr lang="ar-SA"/>
        </a:p>
      </dgm:t>
    </dgm:pt>
    <dgm:pt modelId="{4EC40C73-ED12-4FB5-93B7-8446524EC39C}" type="pres">
      <dgm:prSet presAssocID="{6347E264-871F-4BE2-9FBC-6182FC52EB0E}" presName="root" presStyleCnt="0"/>
      <dgm:spPr/>
    </dgm:pt>
    <dgm:pt modelId="{CBA8D54A-1DF9-4518-89DD-366F2436A682}" type="pres">
      <dgm:prSet presAssocID="{6347E264-871F-4BE2-9FBC-6182FC52EB0E}" presName="rootComposite" presStyleCnt="0"/>
      <dgm:spPr/>
    </dgm:pt>
    <dgm:pt modelId="{A0EDBED8-8FC1-4309-A6E9-C05110EE237B}" type="pres">
      <dgm:prSet presAssocID="{6347E264-871F-4BE2-9FBC-6182FC52EB0E}" presName="rootText" presStyleLbl="node1" presStyleIdx="1" presStyleCnt="2"/>
      <dgm:spPr/>
      <dgm:t>
        <a:bodyPr/>
        <a:lstStyle/>
        <a:p>
          <a:pPr rtl="1"/>
          <a:endParaRPr lang="ar-SA"/>
        </a:p>
      </dgm:t>
    </dgm:pt>
    <dgm:pt modelId="{C48530E0-1D33-4CD8-BE5B-6D927BB3754C}" type="pres">
      <dgm:prSet presAssocID="{6347E264-871F-4BE2-9FBC-6182FC52EB0E}" presName="rootConnector" presStyleLbl="node1" presStyleIdx="1" presStyleCnt="2"/>
      <dgm:spPr/>
      <dgm:t>
        <a:bodyPr/>
        <a:lstStyle/>
        <a:p>
          <a:pPr rtl="1"/>
          <a:endParaRPr lang="ar-SA"/>
        </a:p>
      </dgm:t>
    </dgm:pt>
    <dgm:pt modelId="{9FE1A86F-B5F2-460C-85A0-D4ABDFB82E8A}" type="pres">
      <dgm:prSet presAssocID="{6347E264-871F-4BE2-9FBC-6182FC52EB0E}" presName="childShape" presStyleCnt="0"/>
      <dgm:spPr/>
    </dgm:pt>
    <dgm:pt modelId="{5EE8647D-5FBD-4D2A-9959-97FD1B5FC124}" type="pres">
      <dgm:prSet presAssocID="{CA27A13E-9FDF-4707-B570-DCAB9A385825}" presName="Name13" presStyleLbl="parChTrans1D2" presStyleIdx="5" presStyleCnt="11"/>
      <dgm:spPr/>
      <dgm:t>
        <a:bodyPr/>
        <a:lstStyle/>
        <a:p>
          <a:pPr rtl="1"/>
          <a:endParaRPr lang="ar-SA"/>
        </a:p>
      </dgm:t>
    </dgm:pt>
    <dgm:pt modelId="{E11ACDF3-8F10-406B-8D25-786E174B68FA}" type="pres">
      <dgm:prSet presAssocID="{1E98B891-7329-4868-85A3-5532D10D08B1}" presName="childText" presStyleLbl="bgAcc1" presStyleIdx="5" presStyleCnt="11">
        <dgm:presLayoutVars>
          <dgm:bulletEnabled val="1"/>
        </dgm:presLayoutVars>
      </dgm:prSet>
      <dgm:spPr/>
      <dgm:t>
        <a:bodyPr/>
        <a:lstStyle/>
        <a:p>
          <a:pPr rtl="1"/>
          <a:endParaRPr lang="ar-SA"/>
        </a:p>
      </dgm:t>
    </dgm:pt>
    <dgm:pt modelId="{CA34F1B9-A871-42AB-8A5D-87A45D2199BB}" type="pres">
      <dgm:prSet presAssocID="{0CC357CA-8A96-42C2-8677-F73E6019AD64}" presName="Name13" presStyleLbl="parChTrans1D2" presStyleIdx="6" presStyleCnt="11"/>
      <dgm:spPr/>
      <dgm:t>
        <a:bodyPr/>
        <a:lstStyle/>
        <a:p>
          <a:pPr rtl="1"/>
          <a:endParaRPr lang="ar-SA"/>
        </a:p>
      </dgm:t>
    </dgm:pt>
    <dgm:pt modelId="{8EFFE5CE-2176-43FF-8102-9ACB27901D71}" type="pres">
      <dgm:prSet presAssocID="{244448DA-9231-4084-8EA4-AA0DC57E94E6}" presName="childText" presStyleLbl="bgAcc1" presStyleIdx="6" presStyleCnt="11">
        <dgm:presLayoutVars>
          <dgm:bulletEnabled val="1"/>
        </dgm:presLayoutVars>
      </dgm:prSet>
      <dgm:spPr/>
      <dgm:t>
        <a:bodyPr/>
        <a:lstStyle/>
        <a:p>
          <a:pPr rtl="1"/>
          <a:endParaRPr lang="ar-SA"/>
        </a:p>
      </dgm:t>
    </dgm:pt>
    <dgm:pt modelId="{032AABD0-8C7A-4A22-8DEF-2A5CD076A363}" type="pres">
      <dgm:prSet presAssocID="{82D4FCAF-CFC2-4DCC-B27C-4A8AD06BF247}" presName="Name13" presStyleLbl="parChTrans1D2" presStyleIdx="7" presStyleCnt="11"/>
      <dgm:spPr/>
      <dgm:t>
        <a:bodyPr/>
        <a:lstStyle/>
        <a:p>
          <a:pPr rtl="1"/>
          <a:endParaRPr lang="ar-SA"/>
        </a:p>
      </dgm:t>
    </dgm:pt>
    <dgm:pt modelId="{D9A741B6-B9AE-4E25-A8D1-41C4DEEA11B3}" type="pres">
      <dgm:prSet presAssocID="{AEAD0403-F1A8-4078-8EAE-2A221398CF1B}" presName="childText" presStyleLbl="bgAcc1" presStyleIdx="7" presStyleCnt="11" custScaleX="123039">
        <dgm:presLayoutVars>
          <dgm:bulletEnabled val="1"/>
        </dgm:presLayoutVars>
      </dgm:prSet>
      <dgm:spPr/>
      <dgm:t>
        <a:bodyPr/>
        <a:lstStyle/>
        <a:p>
          <a:pPr rtl="1"/>
          <a:endParaRPr lang="ar-SA"/>
        </a:p>
      </dgm:t>
    </dgm:pt>
    <dgm:pt modelId="{6C340AB2-8EA7-4FFC-BD8F-36FDDF3945C5}" type="pres">
      <dgm:prSet presAssocID="{3F0C61F1-689E-40C5-862E-BE7FF700000B}" presName="Name13" presStyleLbl="parChTrans1D2" presStyleIdx="8" presStyleCnt="11"/>
      <dgm:spPr/>
      <dgm:t>
        <a:bodyPr/>
        <a:lstStyle/>
        <a:p>
          <a:pPr rtl="1"/>
          <a:endParaRPr lang="ar-SA"/>
        </a:p>
      </dgm:t>
    </dgm:pt>
    <dgm:pt modelId="{0CFD6371-FFB3-4107-997F-700A8C6651B6}" type="pres">
      <dgm:prSet presAssocID="{4EAF6DF4-7277-4A88-92D7-1516D42E24D4}" presName="childText" presStyleLbl="bgAcc1" presStyleIdx="8" presStyleCnt="11" custScaleX="123469">
        <dgm:presLayoutVars>
          <dgm:bulletEnabled val="1"/>
        </dgm:presLayoutVars>
      </dgm:prSet>
      <dgm:spPr/>
      <dgm:t>
        <a:bodyPr/>
        <a:lstStyle/>
        <a:p>
          <a:pPr rtl="1"/>
          <a:endParaRPr lang="ar-SA"/>
        </a:p>
      </dgm:t>
    </dgm:pt>
    <dgm:pt modelId="{EA8D6964-CD35-4667-A3D4-65B723565589}" type="pres">
      <dgm:prSet presAssocID="{01678B94-4ADD-4A40-A9D0-836B541960D1}" presName="Name13" presStyleLbl="parChTrans1D2" presStyleIdx="9" presStyleCnt="11"/>
      <dgm:spPr/>
      <dgm:t>
        <a:bodyPr/>
        <a:lstStyle/>
        <a:p>
          <a:pPr rtl="1"/>
          <a:endParaRPr lang="ar-SA"/>
        </a:p>
      </dgm:t>
    </dgm:pt>
    <dgm:pt modelId="{8368A496-359C-4BCF-B5C8-7FEC2475BFD5}" type="pres">
      <dgm:prSet presAssocID="{73A681BD-6666-4F66-AD69-C7322771F123}" presName="childText" presStyleLbl="bgAcc1" presStyleIdx="9" presStyleCnt="11">
        <dgm:presLayoutVars>
          <dgm:bulletEnabled val="1"/>
        </dgm:presLayoutVars>
      </dgm:prSet>
      <dgm:spPr/>
      <dgm:t>
        <a:bodyPr/>
        <a:lstStyle/>
        <a:p>
          <a:pPr rtl="1"/>
          <a:endParaRPr lang="ar-SA"/>
        </a:p>
      </dgm:t>
    </dgm:pt>
    <dgm:pt modelId="{2326BC24-3734-43B3-AB13-D1C624DAE7DD}" type="pres">
      <dgm:prSet presAssocID="{F0768D0F-42CD-4DC1-84A2-97E950938C7F}" presName="Name13" presStyleLbl="parChTrans1D2" presStyleIdx="10" presStyleCnt="11"/>
      <dgm:spPr/>
      <dgm:t>
        <a:bodyPr/>
        <a:lstStyle/>
        <a:p>
          <a:pPr rtl="1"/>
          <a:endParaRPr lang="ar-SA"/>
        </a:p>
      </dgm:t>
    </dgm:pt>
    <dgm:pt modelId="{8B65CF93-5E33-4384-91C1-4B0B0FDF99A1}" type="pres">
      <dgm:prSet presAssocID="{C273130C-C9BC-44AC-A6A0-E5F6E22E339B}" presName="childText" presStyleLbl="bgAcc1" presStyleIdx="10" presStyleCnt="11">
        <dgm:presLayoutVars>
          <dgm:bulletEnabled val="1"/>
        </dgm:presLayoutVars>
      </dgm:prSet>
      <dgm:spPr/>
      <dgm:t>
        <a:bodyPr/>
        <a:lstStyle/>
        <a:p>
          <a:pPr rtl="1"/>
          <a:endParaRPr lang="ar-SA"/>
        </a:p>
      </dgm:t>
    </dgm:pt>
  </dgm:ptLst>
  <dgm:cxnLst>
    <dgm:cxn modelId="{49AF2A27-E5ED-40B9-978F-3008B3832EEC}" type="presOf" srcId="{9699422C-891F-44A2-AFF5-ED4E70E55C92}" destId="{D524D88A-C96A-45B7-823D-28A81D78188E}" srcOrd="0" destOrd="0" presId="urn:microsoft.com/office/officeart/2005/8/layout/hierarchy3"/>
    <dgm:cxn modelId="{AC5C3A03-747C-4503-BCC5-3BD3DD31F611}" type="presOf" srcId="{1E98B891-7329-4868-85A3-5532D10D08B1}" destId="{E11ACDF3-8F10-406B-8D25-786E174B68FA}" srcOrd="0" destOrd="0" presId="urn:microsoft.com/office/officeart/2005/8/layout/hierarchy3"/>
    <dgm:cxn modelId="{2AB9E0C5-7095-41FC-97EE-1C69D25A67C8}" srcId="{0A5DDEC3-A49C-44C6-B134-4B8407C7F1C0}" destId="{7BD09BE1-8568-4DC0-BD6B-C32A1A35CAD1}" srcOrd="1" destOrd="0" parTransId="{6718D866-CCC6-4B7F-918C-99322745E9ED}" sibTransId="{DDA6842C-A97D-4E77-89AE-F138FD8B7C37}"/>
    <dgm:cxn modelId="{18CFAB18-FC73-4CA7-9D2F-2E6AB5F80818}" type="presOf" srcId="{C0C89E71-F722-4136-9559-41E617E9BE84}" destId="{DB83B332-3A90-483E-BEA3-B0BA5A80D9C4}" srcOrd="0" destOrd="0" presId="urn:microsoft.com/office/officeart/2005/8/layout/hierarchy3"/>
    <dgm:cxn modelId="{EB1139AF-6193-46C6-9CFE-4334A9CDFEEF}" srcId="{0A5DDEC3-A49C-44C6-B134-4B8407C7F1C0}" destId="{B39432AB-9BB1-445B-A341-6C4C2A01D35E}" srcOrd="4" destOrd="0" parTransId="{21D11303-8808-4ACC-BED6-D512F32C9CE0}" sibTransId="{A49950D8-B201-4827-9476-74FCF4A175BC}"/>
    <dgm:cxn modelId="{C2D1081D-C541-4D7C-A854-697DDAF9F84B}" srcId="{6347E264-871F-4BE2-9FBC-6182FC52EB0E}" destId="{AEAD0403-F1A8-4078-8EAE-2A221398CF1B}" srcOrd="2" destOrd="0" parTransId="{82D4FCAF-CFC2-4DCC-B27C-4A8AD06BF247}" sibTransId="{3D7AA80E-79AF-42C4-ADEC-C786AEA6C42D}"/>
    <dgm:cxn modelId="{D38ED235-E1C0-4491-9A22-6B6897CC20B5}" type="presOf" srcId="{01678B94-4ADD-4A40-A9D0-836B541960D1}" destId="{EA8D6964-CD35-4667-A3D4-65B723565589}" srcOrd="0" destOrd="0" presId="urn:microsoft.com/office/officeart/2005/8/layout/hierarchy3"/>
    <dgm:cxn modelId="{1EC79468-1944-4465-B62B-1764121456A4}" type="presOf" srcId="{0A5DDEC3-A49C-44C6-B134-4B8407C7F1C0}" destId="{E182EE81-F85E-48D4-826F-41BF7F4FF3D4}" srcOrd="0" destOrd="0" presId="urn:microsoft.com/office/officeart/2005/8/layout/hierarchy3"/>
    <dgm:cxn modelId="{ECB397D1-9BDD-4C9B-8AF2-8DB6C035E7DF}" srcId="{9699422C-891F-44A2-AFF5-ED4E70E55C92}" destId="{0A5DDEC3-A49C-44C6-B134-4B8407C7F1C0}" srcOrd="0" destOrd="0" parTransId="{E189DB3E-8F6C-426A-9D6D-4E4736698B80}" sibTransId="{C46A3E89-9756-49D3-A2DC-4EA69215383B}"/>
    <dgm:cxn modelId="{45B887AC-54EF-44BF-ADA9-83EB8347E715}" type="presOf" srcId="{6347E264-871F-4BE2-9FBC-6182FC52EB0E}" destId="{A0EDBED8-8FC1-4309-A6E9-C05110EE237B}" srcOrd="0" destOrd="0" presId="urn:microsoft.com/office/officeart/2005/8/layout/hierarchy3"/>
    <dgm:cxn modelId="{4502B5DD-58A9-4664-AD97-EE29E1605CE2}" type="presOf" srcId="{F0768D0F-42CD-4DC1-84A2-97E950938C7F}" destId="{2326BC24-3734-43B3-AB13-D1C624DAE7DD}" srcOrd="0" destOrd="0" presId="urn:microsoft.com/office/officeart/2005/8/layout/hierarchy3"/>
    <dgm:cxn modelId="{F9F5ABBA-D687-4A6C-9869-CDE3B07FCE31}" srcId="{0A5DDEC3-A49C-44C6-B134-4B8407C7F1C0}" destId="{6C474B1B-72F5-482E-BE4D-6CBF8BFE8B74}" srcOrd="0" destOrd="0" parTransId="{747557FE-23B8-4428-BEBD-18B88D505DF5}" sibTransId="{86A84F8F-BB00-4766-8B93-BD51C1E3E506}"/>
    <dgm:cxn modelId="{082047C6-0F8F-4B09-BA3D-0C54EE1EB056}" type="presOf" srcId="{C273130C-C9BC-44AC-A6A0-E5F6E22E339B}" destId="{8B65CF93-5E33-4384-91C1-4B0B0FDF99A1}" srcOrd="0" destOrd="0" presId="urn:microsoft.com/office/officeart/2005/8/layout/hierarchy3"/>
    <dgm:cxn modelId="{2601A258-32C2-4F30-AA7D-738CBF6174E9}" type="presOf" srcId="{FEFD5B15-5A57-4721-B56A-BCA2459CECC5}" destId="{3ABB4622-0D3E-47B7-AFFC-908D06DF980E}" srcOrd="0" destOrd="0" presId="urn:microsoft.com/office/officeart/2005/8/layout/hierarchy3"/>
    <dgm:cxn modelId="{95BDDEC0-48A5-43F5-A5ED-E675C322D034}" type="presOf" srcId="{82D4FCAF-CFC2-4DCC-B27C-4A8AD06BF247}" destId="{032AABD0-8C7A-4A22-8DEF-2A5CD076A363}" srcOrd="0" destOrd="0" presId="urn:microsoft.com/office/officeart/2005/8/layout/hierarchy3"/>
    <dgm:cxn modelId="{376220D1-DBDE-48CF-841D-B827EA6B444B}" type="presOf" srcId="{AEAD0403-F1A8-4078-8EAE-2A221398CF1B}" destId="{D9A741B6-B9AE-4E25-A8D1-41C4DEEA11B3}" srcOrd="0" destOrd="0" presId="urn:microsoft.com/office/officeart/2005/8/layout/hierarchy3"/>
    <dgm:cxn modelId="{5119F9F0-54D0-485E-A107-71715269DF0C}" srcId="{6347E264-871F-4BE2-9FBC-6182FC52EB0E}" destId="{C273130C-C9BC-44AC-A6A0-E5F6E22E339B}" srcOrd="5" destOrd="0" parTransId="{F0768D0F-42CD-4DC1-84A2-97E950938C7F}" sibTransId="{EA3A69C9-3D3A-4BA3-9A16-08CCB7B596DB}"/>
    <dgm:cxn modelId="{38048096-5E21-4F62-A1B2-2FAC30D512BE}" srcId="{6347E264-871F-4BE2-9FBC-6182FC52EB0E}" destId="{4EAF6DF4-7277-4A88-92D7-1516D42E24D4}" srcOrd="3" destOrd="0" parTransId="{3F0C61F1-689E-40C5-862E-BE7FF700000B}" sibTransId="{633E6A5B-E0F7-4EAC-9469-9757DF1D1578}"/>
    <dgm:cxn modelId="{DECC78C9-A1EC-4625-A33D-B7D00F11AD2E}" type="presOf" srcId="{B39432AB-9BB1-445B-A341-6C4C2A01D35E}" destId="{BD777CF8-1913-488F-8E96-53FAEA6ABCCF}" srcOrd="0" destOrd="0" presId="urn:microsoft.com/office/officeart/2005/8/layout/hierarchy3"/>
    <dgm:cxn modelId="{8FB58765-1351-4B5A-8F82-A887EF2D9426}" type="presOf" srcId="{4EAF6DF4-7277-4A88-92D7-1516D42E24D4}" destId="{0CFD6371-FFB3-4107-997F-700A8C6651B6}" srcOrd="0" destOrd="0" presId="urn:microsoft.com/office/officeart/2005/8/layout/hierarchy3"/>
    <dgm:cxn modelId="{A7CD668B-FE67-405A-85E3-97F8C2B7088C}" type="presOf" srcId="{6C474B1B-72F5-482E-BE4D-6CBF8BFE8B74}" destId="{2DF61B8B-2D0B-4505-81F1-77135E9964A8}" srcOrd="0" destOrd="0" presId="urn:microsoft.com/office/officeart/2005/8/layout/hierarchy3"/>
    <dgm:cxn modelId="{624F318C-09CF-48FA-98C5-E47137DA3E6A}" type="presOf" srcId="{3F0C61F1-689E-40C5-862E-BE7FF700000B}" destId="{6C340AB2-8EA7-4FFC-BD8F-36FDDF3945C5}" srcOrd="0" destOrd="0" presId="urn:microsoft.com/office/officeart/2005/8/layout/hierarchy3"/>
    <dgm:cxn modelId="{B7B14358-75C0-4ADA-8B8A-4AE1364C9423}" type="presOf" srcId="{CA27A13E-9FDF-4707-B570-DCAB9A385825}" destId="{5EE8647D-5FBD-4D2A-9959-97FD1B5FC124}" srcOrd="0" destOrd="0" presId="urn:microsoft.com/office/officeart/2005/8/layout/hierarchy3"/>
    <dgm:cxn modelId="{BDE7ABDA-EA18-4F38-B258-C3F1E01DEDA4}" srcId="{6347E264-871F-4BE2-9FBC-6182FC52EB0E}" destId="{1E98B891-7329-4868-85A3-5532D10D08B1}" srcOrd="0" destOrd="0" parTransId="{CA27A13E-9FDF-4707-B570-DCAB9A385825}" sibTransId="{9597110B-D697-4D63-B673-20D0E682010E}"/>
    <dgm:cxn modelId="{28677F8F-2173-45AD-9540-DA5CC19DFF47}" srcId="{6347E264-871F-4BE2-9FBC-6182FC52EB0E}" destId="{244448DA-9231-4084-8EA4-AA0DC57E94E6}" srcOrd="1" destOrd="0" parTransId="{0CC357CA-8A96-42C2-8677-F73E6019AD64}" sibTransId="{5E97EDFC-CB20-4FC0-B8AB-6F4B43DFF4B0}"/>
    <dgm:cxn modelId="{E0583C4E-1768-4F71-9BB6-3FFE5E811B6B}" type="presOf" srcId="{F3C40243-F95F-4A34-AA18-9866E6ED968D}" destId="{44CB7DAA-E212-48BF-8161-E863E02457A9}" srcOrd="0" destOrd="0" presId="urn:microsoft.com/office/officeart/2005/8/layout/hierarchy3"/>
    <dgm:cxn modelId="{6D6A7EA5-2FEC-4DAE-A4AB-2D50D09DB5DB}" type="presOf" srcId="{7BD09BE1-8568-4DC0-BD6B-C32A1A35CAD1}" destId="{366A0CFE-88F7-4D4A-B2B0-DD41FCCDF2FC}" srcOrd="0" destOrd="0" presId="urn:microsoft.com/office/officeart/2005/8/layout/hierarchy3"/>
    <dgm:cxn modelId="{0E5EF396-8530-4DCE-B219-49AE69909940}" type="presOf" srcId="{73A681BD-6666-4F66-AD69-C7322771F123}" destId="{8368A496-359C-4BCF-B5C8-7FEC2475BFD5}" srcOrd="0" destOrd="0" presId="urn:microsoft.com/office/officeart/2005/8/layout/hierarchy3"/>
    <dgm:cxn modelId="{02A8B16B-AA6A-41F9-8F57-8639A5D58D0F}" type="presOf" srcId="{0CC357CA-8A96-42C2-8677-F73E6019AD64}" destId="{CA34F1B9-A871-42AB-8A5D-87A45D2199BB}" srcOrd="0" destOrd="0" presId="urn:microsoft.com/office/officeart/2005/8/layout/hierarchy3"/>
    <dgm:cxn modelId="{A6A7FE37-5DDE-4102-B9E4-0176015AC887}" type="presOf" srcId="{6347E264-871F-4BE2-9FBC-6182FC52EB0E}" destId="{C48530E0-1D33-4CD8-BE5B-6D927BB3754C}" srcOrd="1" destOrd="0" presId="urn:microsoft.com/office/officeart/2005/8/layout/hierarchy3"/>
    <dgm:cxn modelId="{D7062CA5-1E42-40EC-945E-86FAEBF38703}" srcId="{6347E264-871F-4BE2-9FBC-6182FC52EB0E}" destId="{73A681BD-6666-4F66-AD69-C7322771F123}" srcOrd="4" destOrd="0" parTransId="{01678B94-4ADD-4A40-A9D0-836B541960D1}" sibTransId="{A8446891-7C32-4D8D-B604-4931C9A92B96}"/>
    <dgm:cxn modelId="{9E04988A-70AE-4F03-BBDC-EC3020D19C37}" type="presOf" srcId="{21D11303-8808-4ACC-BED6-D512F32C9CE0}" destId="{6D3E70AD-9FBA-484E-83EA-9813559A6034}" srcOrd="0" destOrd="0" presId="urn:microsoft.com/office/officeart/2005/8/layout/hierarchy3"/>
    <dgm:cxn modelId="{683D2112-52C6-4757-877E-E852AA73E570}" type="presOf" srcId="{4848598B-11D8-4D02-B37E-1861810DA4E5}" destId="{87334528-2800-42DE-83E7-1A5B24D5D80B}" srcOrd="0" destOrd="0" presId="urn:microsoft.com/office/officeart/2005/8/layout/hierarchy3"/>
    <dgm:cxn modelId="{2FBBE548-1858-445D-9A78-069E389CC8D9}" type="presOf" srcId="{747557FE-23B8-4428-BEBD-18B88D505DF5}" destId="{938E742E-3DD7-4122-A902-CF65033468DA}" srcOrd="0" destOrd="0" presId="urn:microsoft.com/office/officeart/2005/8/layout/hierarchy3"/>
    <dgm:cxn modelId="{16642783-DC3D-4186-8C06-08DEDCDBDB1F}" srcId="{0A5DDEC3-A49C-44C6-B134-4B8407C7F1C0}" destId="{4848598B-11D8-4D02-B37E-1861810DA4E5}" srcOrd="3" destOrd="0" parTransId="{C0C89E71-F722-4136-9559-41E617E9BE84}" sibTransId="{D460FDD3-47EB-4A6B-808E-3F346A2DEA7C}"/>
    <dgm:cxn modelId="{52F8EC89-26D9-4C5E-8D1A-7A75A8819301}" srcId="{9699422C-891F-44A2-AFF5-ED4E70E55C92}" destId="{6347E264-871F-4BE2-9FBC-6182FC52EB0E}" srcOrd="1" destOrd="0" parTransId="{0B60C183-AFB6-419D-81F9-257235328432}" sibTransId="{3E456830-67A2-4F2B-A385-E06C74E9DDEA}"/>
    <dgm:cxn modelId="{3EEAD9B4-A414-4E1F-8CF5-BE899E880A0C}" type="presOf" srcId="{244448DA-9231-4084-8EA4-AA0DC57E94E6}" destId="{8EFFE5CE-2176-43FF-8102-9ACB27901D71}" srcOrd="0" destOrd="0" presId="urn:microsoft.com/office/officeart/2005/8/layout/hierarchy3"/>
    <dgm:cxn modelId="{93E30796-497B-4894-8D61-7485EB0320C5}" srcId="{0A5DDEC3-A49C-44C6-B134-4B8407C7F1C0}" destId="{FEFD5B15-5A57-4721-B56A-BCA2459CECC5}" srcOrd="2" destOrd="0" parTransId="{F3C40243-F95F-4A34-AA18-9866E6ED968D}" sibTransId="{1E2C0B01-2222-4757-80EF-FCA710917D6E}"/>
    <dgm:cxn modelId="{D814FDB4-16A3-4394-BF8E-BF6251CBBA2E}" type="presOf" srcId="{6718D866-CCC6-4B7F-918C-99322745E9ED}" destId="{71DB9D32-5AB3-40F2-856A-4F5D3A86C403}" srcOrd="0" destOrd="0" presId="urn:microsoft.com/office/officeart/2005/8/layout/hierarchy3"/>
    <dgm:cxn modelId="{A859D035-B173-4B18-8ACF-CEFD3D808A27}" type="presOf" srcId="{0A5DDEC3-A49C-44C6-B134-4B8407C7F1C0}" destId="{7AB53990-1F02-4208-8543-4CD0A0F21118}" srcOrd="1" destOrd="0" presId="urn:microsoft.com/office/officeart/2005/8/layout/hierarchy3"/>
    <dgm:cxn modelId="{3F7063E5-7A4E-4E46-9527-055E2C1BC922}" type="presParOf" srcId="{D524D88A-C96A-45B7-823D-28A81D78188E}" destId="{C0E34243-30BB-4653-BCC4-EC38BBA07556}" srcOrd="0" destOrd="0" presId="urn:microsoft.com/office/officeart/2005/8/layout/hierarchy3"/>
    <dgm:cxn modelId="{CABF22B6-7DFE-4588-8510-906BECC4B5BB}" type="presParOf" srcId="{C0E34243-30BB-4653-BCC4-EC38BBA07556}" destId="{CF652E17-FD48-45BA-869C-BDBC8CCA5B70}" srcOrd="0" destOrd="0" presId="urn:microsoft.com/office/officeart/2005/8/layout/hierarchy3"/>
    <dgm:cxn modelId="{5BF05DDF-0343-48D4-B1B4-741837DCB20F}" type="presParOf" srcId="{CF652E17-FD48-45BA-869C-BDBC8CCA5B70}" destId="{E182EE81-F85E-48D4-826F-41BF7F4FF3D4}" srcOrd="0" destOrd="0" presId="urn:microsoft.com/office/officeart/2005/8/layout/hierarchy3"/>
    <dgm:cxn modelId="{059E408A-6A04-4E21-BBF6-C8D06C0AC4BF}" type="presParOf" srcId="{CF652E17-FD48-45BA-869C-BDBC8CCA5B70}" destId="{7AB53990-1F02-4208-8543-4CD0A0F21118}" srcOrd="1" destOrd="0" presId="urn:microsoft.com/office/officeart/2005/8/layout/hierarchy3"/>
    <dgm:cxn modelId="{F6040AD1-5EBE-472A-887C-4C40B418E162}" type="presParOf" srcId="{C0E34243-30BB-4653-BCC4-EC38BBA07556}" destId="{AA3B1CF7-CB6A-475F-940A-CA2799B75E47}" srcOrd="1" destOrd="0" presId="urn:microsoft.com/office/officeart/2005/8/layout/hierarchy3"/>
    <dgm:cxn modelId="{A725A391-2841-4684-AED3-A8194093105E}" type="presParOf" srcId="{AA3B1CF7-CB6A-475F-940A-CA2799B75E47}" destId="{938E742E-3DD7-4122-A902-CF65033468DA}" srcOrd="0" destOrd="0" presId="urn:microsoft.com/office/officeart/2005/8/layout/hierarchy3"/>
    <dgm:cxn modelId="{BA7E20AF-4B7C-4EDC-9D8E-62D52F4F93DE}" type="presParOf" srcId="{AA3B1CF7-CB6A-475F-940A-CA2799B75E47}" destId="{2DF61B8B-2D0B-4505-81F1-77135E9964A8}" srcOrd="1" destOrd="0" presId="urn:microsoft.com/office/officeart/2005/8/layout/hierarchy3"/>
    <dgm:cxn modelId="{3A71D84D-91CD-47CF-BCA9-864913AD45B8}" type="presParOf" srcId="{AA3B1CF7-CB6A-475F-940A-CA2799B75E47}" destId="{71DB9D32-5AB3-40F2-856A-4F5D3A86C403}" srcOrd="2" destOrd="0" presId="urn:microsoft.com/office/officeart/2005/8/layout/hierarchy3"/>
    <dgm:cxn modelId="{2219C74A-E636-4A2F-90C5-C7A99567E17F}" type="presParOf" srcId="{AA3B1CF7-CB6A-475F-940A-CA2799B75E47}" destId="{366A0CFE-88F7-4D4A-B2B0-DD41FCCDF2FC}" srcOrd="3" destOrd="0" presId="urn:microsoft.com/office/officeart/2005/8/layout/hierarchy3"/>
    <dgm:cxn modelId="{FDBEB4A0-5742-471A-9139-C4CA216CE0CE}" type="presParOf" srcId="{AA3B1CF7-CB6A-475F-940A-CA2799B75E47}" destId="{44CB7DAA-E212-48BF-8161-E863E02457A9}" srcOrd="4" destOrd="0" presId="urn:microsoft.com/office/officeart/2005/8/layout/hierarchy3"/>
    <dgm:cxn modelId="{9BA23954-8E47-495B-A975-F78D674D0EA8}" type="presParOf" srcId="{AA3B1CF7-CB6A-475F-940A-CA2799B75E47}" destId="{3ABB4622-0D3E-47B7-AFFC-908D06DF980E}" srcOrd="5" destOrd="0" presId="urn:microsoft.com/office/officeart/2005/8/layout/hierarchy3"/>
    <dgm:cxn modelId="{2DC3DC63-CF40-42B3-BB01-22A3CC03910B}" type="presParOf" srcId="{AA3B1CF7-CB6A-475F-940A-CA2799B75E47}" destId="{DB83B332-3A90-483E-BEA3-B0BA5A80D9C4}" srcOrd="6" destOrd="0" presId="urn:microsoft.com/office/officeart/2005/8/layout/hierarchy3"/>
    <dgm:cxn modelId="{227586F7-4026-4600-B32B-3EEF4B7B46C2}" type="presParOf" srcId="{AA3B1CF7-CB6A-475F-940A-CA2799B75E47}" destId="{87334528-2800-42DE-83E7-1A5B24D5D80B}" srcOrd="7" destOrd="0" presId="urn:microsoft.com/office/officeart/2005/8/layout/hierarchy3"/>
    <dgm:cxn modelId="{E7F1B6F1-DE22-4E2B-A090-EBBBB9F72B48}" type="presParOf" srcId="{AA3B1CF7-CB6A-475F-940A-CA2799B75E47}" destId="{6D3E70AD-9FBA-484E-83EA-9813559A6034}" srcOrd="8" destOrd="0" presId="urn:microsoft.com/office/officeart/2005/8/layout/hierarchy3"/>
    <dgm:cxn modelId="{C6FA2325-1D69-4260-8019-B2980B1C1D51}" type="presParOf" srcId="{AA3B1CF7-CB6A-475F-940A-CA2799B75E47}" destId="{BD777CF8-1913-488F-8E96-53FAEA6ABCCF}" srcOrd="9" destOrd="0" presId="urn:microsoft.com/office/officeart/2005/8/layout/hierarchy3"/>
    <dgm:cxn modelId="{A3319AD3-CF6F-4312-A96B-6A3273CDFEC0}" type="presParOf" srcId="{D524D88A-C96A-45B7-823D-28A81D78188E}" destId="{4EC40C73-ED12-4FB5-93B7-8446524EC39C}" srcOrd="1" destOrd="0" presId="urn:microsoft.com/office/officeart/2005/8/layout/hierarchy3"/>
    <dgm:cxn modelId="{8FC800AF-3F0E-48C3-90E4-412A81B600E5}" type="presParOf" srcId="{4EC40C73-ED12-4FB5-93B7-8446524EC39C}" destId="{CBA8D54A-1DF9-4518-89DD-366F2436A682}" srcOrd="0" destOrd="0" presId="urn:microsoft.com/office/officeart/2005/8/layout/hierarchy3"/>
    <dgm:cxn modelId="{D7BEEA4B-A6A8-40B2-B1D0-AD07914E8352}" type="presParOf" srcId="{CBA8D54A-1DF9-4518-89DD-366F2436A682}" destId="{A0EDBED8-8FC1-4309-A6E9-C05110EE237B}" srcOrd="0" destOrd="0" presId="urn:microsoft.com/office/officeart/2005/8/layout/hierarchy3"/>
    <dgm:cxn modelId="{915F6D3E-046A-4BFD-B24C-5FFAC03AE416}" type="presParOf" srcId="{CBA8D54A-1DF9-4518-89DD-366F2436A682}" destId="{C48530E0-1D33-4CD8-BE5B-6D927BB3754C}" srcOrd="1" destOrd="0" presId="urn:microsoft.com/office/officeart/2005/8/layout/hierarchy3"/>
    <dgm:cxn modelId="{97D2259B-E3F8-4CDE-B6CF-9F2F27D1EA6F}" type="presParOf" srcId="{4EC40C73-ED12-4FB5-93B7-8446524EC39C}" destId="{9FE1A86F-B5F2-460C-85A0-D4ABDFB82E8A}" srcOrd="1" destOrd="0" presId="urn:microsoft.com/office/officeart/2005/8/layout/hierarchy3"/>
    <dgm:cxn modelId="{C41BDB0A-89F4-4386-B940-58E07B815966}" type="presParOf" srcId="{9FE1A86F-B5F2-460C-85A0-D4ABDFB82E8A}" destId="{5EE8647D-5FBD-4D2A-9959-97FD1B5FC124}" srcOrd="0" destOrd="0" presId="urn:microsoft.com/office/officeart/2005/8/layout/hierarchy3"/>
    <dgm:cxn modelId="{EBBDED2F-D81A-46AC-BE9D-2D40CCDABF98}" type="presParOf" srcId="{9FE1A86F-B5F2-460C-85A0-D4ABDFB82E8A}" destId="{E11ACDF3-8F10-406B-8D25-786E174B68FA}" srcOrd="1" destOrd="0" presId="urn:microsoft.com/office/officeart/2005/8/layout/hierarchy3"/>
    <dgm:cxn modelId="{0B490810-0045-42BB-968C-64905F5551E1}" type="presParOf" srcId="{9FE1A86F-B5F2-460C-85A0-D4ABDFB82E8A}" destId="{CA34F1B9-A871-42AB-8A5D-87A45D2199BB}" srcOrd="2" destOrd="0" presId="urn:microsoft.com/office/officeart/2005/8/layout/hierarchy3"/>
    <dgm:cxn modelId="{8051B554-F01D-4D49-AB15-4C2E83389900}" type="presParOf" srcId="{9FE1A86F-B5F2-460C-85A0-D4ABDFB82E8A}" destId="{8EFFE5CE-2176-43FF-8102-9ACB27901D71}" srcOrd="3" destOrd="0" presId="urn:microsoft.com/office/officeart/2005/8/layout/hierarchy3"/>
    <dgm:cxn modelId="{6AEF8C68-CDD1-425C-91A6-430028F4F352}" type="presParOf" srcId="{9FE1A86F-B5F2-460C-85A0-D4ABDFB82E8A}" destId="{032AABD0-8C7A-4A22-8DEF-2A5CD076A363}" srcOrd="4" destOrd="0" presId="urn:microsoft.com/office/officeart/2005/8/layout/hierarchy3"/>
    <dgm:cxn modelId="{2AEE0722-A2C2-49BD-AF34-9F7CE15F5A13}" type="presParOf" srcId="{9FE1A86F-B5F2-460C-85A0-D4ABDFB82E8A}" destId="{D9A741B6-B9AE-4E25-A8D1-41C4DEEA11B3}" srcOrd="5" destOrd="0" presId="urn:microsoft.com/office/officeart/2005/8/layout/hierarchy3"/>
    <dgm:cxn modelId="{DF87089B-37D2-490D-AE65-977AC8D77273}" type="presParOf" srcId="{9FE1A86F-B5F2-460C-85A0-D4ABDFB82E8A}" destId="{6C340AB2-8EA7-4FFC-BD8F-36FDDF3945C5}" srcOrd="6" destOrd="0" presId="urn:microsoft.com/office/officeart/2005/8/layout/hierarchy3"/>
    <dgm:cxn modelId="{0B528918-C327-419D-9016-029EE01B4412}" type="presParOf" srcId="{9FE1A86F-B5F2-460C-85A0-D4ABDFB82E8A}" destId="{0CFD6371-FFB3-4107-997F-700A8C6651B6}" srcOrd="7" destOrd="0" presId="urn:microsoft.com/office/officeart/2005/8/layout/hierarchy3"/>
    <dgm:cxn modelId="{305CCA0A-53DA-4DE4-9432-9DAD5C3C66C5}" type="presParOf" srcId="{9FE1A86F-B5F2-460C-85A0-D4ABDFB82E8A}" destId="{EA8D6964-CD35-4667-A3D4-65B723565589}" srcOrd="8" destOrd="0" presId="urn:microsoft.com/office/officeart/2005/8/layout/hierarchy3"/>
    <dgm:cxn modelId="{5B3391D8-8BEB-4D45-A1E9-3A4B973690DC}" type="presParOf" srcId="{9FE1A86F-B5F2-460C-85A0-D4ABDFB82E8A}" destId="{8368A496-359C-4BCF-B5C8-7FEC2475BFD5}" srcOrd="9" destOrd="0" presId="urn:microsoft.com/office/officeart/2005/8/layout/hierarchy3"/>
    <dgm:cxn modelId="{7F895990-8928-42AE-9D32-9DB7890EC0E2}" type="presParOf" srcId="{9FE1A86F-B5F2-460C-85A0-D4ABDFB82E8A}" destId="{2326BC24-3734-43B3-AB13-D1C624DAE7DD}" srcOrd="10" destOrd="0" presId="urn:microsoft.com/office/officeart/2005/8/layout/hierarchy3"/>
    <dgm:cxn modelId="{A71B94EB-3BF8-4B50-886A-7624622BF6F0}" type="presParOf" srcId="{9FE1A86F-B5F2-460C-85A0-D4ABDFB82E8A}" destId="{8B65CF93-5E33-4384-91C1-4B0B0FDF99A1}" srcOrd="1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6F28C6-9661-44B0-B40B-E454A1BE1EDA}">
      <dsp:nvSpPr>
        <dsp:cNvPr id="0" name=""/>
        <dsp:cNvSpPr/>
      </dsp:nvSpPr>
      <dsp:spPr>
        <a:xfrm>
          <a:off x="3714776" y="2522293"/>
          <a:ext cx="2628231" cy="456139"/>
        </a:xfrm>
        <a:custGeom>
          <a:avLst/>
          <a:gdLst/>
          <a:ahLst/>
          <a:cxnLst/>
          <a:rect l="0" t="0" r="0" b="0"/>
          <a:pathLst>
            <a:path>
              <a:moveTo>
                <a:pt x="0" y="0"/>
              </a:moveTo>
              <a:lnTo>
                <a:pt x="0" y="228069"/>
              </a:lnTo>
              <a:lnTo>
                <a:pt x="2628231" y="228069"/>
              </a:lnTo>
              <a:lnTo>
                <a:pt x="2628231" y="45613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B187E0C-22BC-4090-983B-85B5874DB61E}">
      <dsp:nvSpPr>
        <dsp:cNvPr id="0" name=""/>
        <dsp:cNvSpPr/>
      </dsp:nvSpPr>
      <dsp:spPr>
        <a:xfrm>
          <a:off x="3669056" y="2522293"/>
          <a:ext cx="91440" cy="456139"/>
        </a:xfrm>
        <a:custGeom>
          <a:avLst/>
          <a:gdLst/>
          <a:ahLst/>
          <a:cxnLst/>
          <a:rect l="0" t="0" r="0" b="0"/>
          <a:pathLst>
            <a:path>
              <a:moveTo>
                <a:pt x="45720" y="0"/>
              </a:moveTo>
              <a:lnTo>
                <a:pt x="45720" y="45613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70732D8-F791-4F31-8EF4-0B065F7FE10F}">
      <dsp:nvSpPr>
        <dsp:cNvPr id="0" name=""/>
        <dsp:cNvSpPr/>
      </dsp:nvSpPr>
      <dsp:spPr>
        <a:xfrm>
          <a:off x="1086544" y="2522293"/>
          <a:ext cx="2628231" cy="456139"/>
        </a:xfrm>
        <a:custGeom>
          <a:avLst/>
          <a:gdLst/>
          <a:ahLst/>
          <a:cxnLst/>
          <a:rect l="0" t="0" r="0" b="0"/>
          <a:pathLst>
            <a:path>
              <a:moveTo>
                <a:pt x="2628231" y="0"/>
              </a:moveTo>
              <a:lnTo>
                <a:pt x="2628231" y="228069"/>
              </a:lnTo>
              <a:lnTo>
                <a:pt x="0" y="228069"/>
              </a:lnTo>
              <a:lnTo>
                <a:pt x="0" y="45613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515E184-A4DB-48A7-B651-5FE60C9F7F66}">
      <dsp:nvSpPr>
        <dsp:cNvPr id="0" name=""/>
        <dsp:cNvSpPr/>
      </dsp:nvSpPr>
      <dsp:spPr>
        <a:xfrm>
          <a:off x="2628730" y="1436247"/>
          <a:ext cx="2172091" cy="108604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en-US" sz="3000" kern="1200" dirty="0" smtClean="0">
              <a:latin typeface="Footlight MT Light" pitchFamily="18" charset="0"/>
            </a:rPr>
            <a:t>Presentation</a:t>
          </a:r>
          <a:endParaRPr lang="ar-SA" sz="3000" kern="1200" dirty="0">
            <a:latin typeface="Footlight MT Light" pitchFamily="18" charset="0"/>
          </a:endParaRPr>
        </a:p>
      </dsp:txBody>
      <dsp:txXfrm>
        <a:off x="2628730" y="1436247"/>
        <a:ext cx="2172091" cy="1086045"/>
      </dsp:txXfrm>
    </dsp:sp>
    <dsp:sp modelId="{BA62DE41-5A30-453F-BBB0-8E795C5F49E4}">
      <dsp:nvSpPr>
        <dsp:cNvPr id="0" name=""/>
        <dsp:cNvSpPr/>
      </dsp:nvSpPr>
      <dsp:spPr>
        <a:xfrm>
          <a:off x="498" y="2978432"/>
          <a:ext cx="2172091" cy="108604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en-US" sz="3000" kern="1200" dirty="0" smtClean="0">
              <a:latin typeface="Footlight MT Light" pitchFamily="18" charset="0"/>
            </a:rPr>
            <a:t>Benign</a:t>
          </a:r>
          <a:endParaRPr lang="ar-SA" sz="3000" kern="1200" dirty="0">
            <a:latin typeface="Footlight MT Light" pitchFamily="18" charset="0"/>
          </a:endParaRPr>
        </a:p>
      </dsp:txBody>
      <dsp:txXfrm>
        <a:off x="498" y="2978432"/>
        <a:ext cx="2172091" cy="1086045"/>
      </dsp:txXfrm>
    </dsp:sp>
    <dsp:sp modelId="{B7DDE40D-410B-4B51-9BA2-6B0B8C1E98B2}">
      <dsp:nvSpPr>
        <dsp:cNvPr id="0" name=""/>
        <dsp:cNvSpPr/>
      </dsp:nvSpPr>
      <dsp:spPr>
        <a:xfrm>
          <a:off x="2628730" y="2978432"/>
          <a:ext cx="2172091" cy="108604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en-US" sz="3000" kern="1200" dirty="0" smtClean="0">
              <a:latin typeface="Footlight MT Light" pitchFamily="18" charset="0"/>
            </a:rPr>
            <a:t>Premalignant</a:t>
          </a:r>
          <a:endParaRPr lang="ar-SA" sz="3000" kern="1200" dirty="0">
            <a:latin typeface="Footlight MT Light" pitchFamily="18" charset="0"/>
          </a:endParaRPr>
        </a:p>
      </dsp:txBody>
      <dsp:txXfrm>
        <a:off x="2628730" y="2978432"/>
        <a:ext cx="2172091" cy="1086045"/>
      </dsp:txXfrm>
    </dsp:sp>
    <dsp:sp modelId="{844B0EC9-13E8-456B-8FCA-40FF31ED614A}">
      <dsp:nvSpPr>
        <dsp:cNvPr id="0" name=""/>
        <dsp:cNvSpPr/>
      </dsp:nvSpPr>
      <dsp:spPr>
        <a:xfrm>
          <a:off x="5256961" y="2978432"/>
          <a:ext cx="2172091" cy="108604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1">
            <a:lnSpc>
              <a:spcPct val="90000"/>
            </a:lnSpc>
            <a:spcBef>
              <a:spcPct val="0"/>
            </a:spcBef>
            <a:spcAft>
              <a:spcPct val="35000"/>
            </a:spcAft>
          </a:pPr>
          <a:r>
            <a:rPr lang="en-US" sz="3000" kern="1200" dirty="0" smtClean="0">
              <a:latin typeface="Footlight MT Light" pitchFamily="18" charset="0"/>
            </a:rPr>
            <a:t>Malignant </a:t>
          </a:r>
          <a:endParaRPr lang="ar-SA" sz="3000" kern="1200" dirty="0">
            <a:latin typeface="Footlight MT Light" pitchFamily="18" charset="0"/>
          </a:endParaRPr>
        </a:p>
      </dsp:txBody>
      <dsp:txXfrm>
        <a:off x="5256961" y="2978432"/>
        <a:ext cx="2172091" cy="108604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82EE81-F85E-48D4-826F-41BF7F4FF3D4}">
      <dsp:nvSpPr>
        <dsp:cNvPr id="0" name=""/>
        <dsp:cNvSpPr/>
      </dsp:nvSpPr>
      <dsp:spPr>
        <a:xfrm>
          <a:off x="2143141" y="3078"/>
          <a:ext cx="1494547" cy="74727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1" kern="1200" dirty="0" smtClean="0">
              <a:latin typeface="Footlight MT Light" pitchFamily="18" charset="0"/>
              <a:cs typeface="Times New Roman" pitchFamily="18" charset="0"/>
            </a:rPr>
            <a:t>Morphology</a:t>
          </a:r>
          <a:endParaRPr lang="ar-SA" sz="2000" b="1" kern="1200" dirty="0">
            <a:latin typeface="Footlight MT Light" pitchFamily="18" charset="0"/>
            <a:cs typeface="Times New Roman" pitchFamily="18" charset="0"/>
          </a:endParaRPr>
        </a:p>
      </dsp:txBody>
      <dsp:txXfrm>
        <a:off x="2143141" y="3078"/>
        <a:ext cx="1494547" cy="747273"/>
      </dsp:txXfrm>
    </dsp:sp>
    <dsp:sp modelId="{938E742E-3DD7-4122-A902-CF65033468DA}">
      <dsp:nvSpPr>
        <dsp:cNvPr id="0" name=""/>
        <dsp:cNvSpPr/>
      </dsp:nvSpPr>
      <dsp:spPr>
        <a:xfrm>
          <a:off x="2292596" y="750351"/>
          <a:ext cx="149454" cy="560455"/>
        </a:xfrm>
        <a:custGeom>
          <a:avLst/>
          <a:gdLst/>
          <a:ahLst/>
          <a:cxnLst/>
          <a:rect l="0" t="0" r="0" b="0"/>
          <a:pathLst>
            <a:path>
              <a:moveTo>
                <a:pt x="0" y="0"/>
              </a:moveTo>
              <a:lnTo>
                <a:pt x="0" y="560455"/>
              </a:lnTo>
              <a:lnTo>
                <a:pt x="149454" y="560455"/>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DF61B8B-2D0B-4505-81F1-77135E9964A8}">
      <dsp:nvSpPr>
        <dsp:cNvPr id="0" name=""/>
        <dsp:cNvSpPr/>
      </dsp:nvSpPr>
      <dsp:spPr>
        <a:xfrm>
          <a:off x="2442050" y="937170"/>
          <a:ext cx="1195637" cy="74727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latin typeface="Footlight MT Light" pitchFamily="18" charset="0"/>
              <a:cs typeface="Times New Roman" pitchFamily="18" charset="0"/>
            </a:rPr>
            <a:t>Cysts</a:t>
          </a:r>
          <a:endParaRPr lang="ar-SA" sz="1800" kern="1200" dirty="0">
            <a:latin typeface="Footlight MT Light" pitchFamily="18" charset="0"/>
            <a:cs typeface="Times New Roman" pitchFamily="18" charset="0"/>
          </a:endParaRPr>
        </a:p>
      </dsp:txBody>
      <dsp:txXfrm>
        <a:off x="2442050" y="937170"/>
        <a:ext cx="1195637" cy="747273"/>
      </dsp:txXfrm>
    </dsp:sp>
    <dsp:sp modelId="{71DB9D32-5AB3-40F2-856A-4F5D3A86C403}">
      <dsp:nvSpPr>
        <dsp:cNvPr id="0" name=""/>
        <dsp:cNvSpPr/>
      </dsp:nvSpPr>
      <dsp:spPr>
        <a:xfrm>
          <a:off x="2292596" y="750351"/>
          <a:ext cx="149454" cy="1494547"/>
        </a:xfrm>
        <a:custGeom>
          <a:avLst/>
          <a:gdLst/>
          <a:ahLst/>
          <a:cxnLst/>
          <a:rect l="0" t="0" r="0" b="0"/>
          <a:pathLst>
            <a:path>
              <a:moveTo>
                <a:pt x="0" y="0"/>
              </a:moveTo>
              <a:lnTo>
                <a:pt x="0" y="1494547"/>
              </a:lnTo>
              <a:lnTo>
                <a:pt x="149454" y="1494547"/>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66A0CFE-88F7-4D4A-B2B0-DD41FCCDF2FC}">
      <dsp:nvSpPr>
        <dsp:cNvPr id="0" name=""/>
        <dsp:cNvSpPr/>
      </dsp:nvSpPr>
      <dsp:spPr>
        <a:xfrm>
          <a:off x="2442050" y="1871262"/>
          <a:ext cx="1195637" cy="74727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259999"/>
              <a:satOff val="5897"/>
              <a:lumOff val="-7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FF0000"/>
              </a:solidFill>
              <a:latin typeface="Footlight MT Light" pitchFamily="18" charset="0"/>
              <a:cs typeface="Times New Roman" pitchFamily="18" charset="0"/>
            </a:rPr>
            <a:t>Ulcers</a:t>
          </a:r>
          <a:endParaRPr lang="ar-SA" sz="1800" kern="1200" dirty="0">
            <a:solidFill>
              <a:srgbClr val="FF0000"/>
            </a:solidFill>
            <a:latin typeface="Footlight MT Light" pitchFamily="18" charset="0"/>
            <a:cs typeface="Times New Roman" pitchFamily="18" charset="0"/>
          </a:endParaRPr>
        </a:p>
      </dsp:txBody>
      <dsp:txXfrm>
        <a:off x="2442050" y="1871262"/>
        <a:ext cx="1195637" cy="747273"/>
      </dsp:txXfrm>
    </dsp:sp>
    <dsp:sp modelId="{44CB7DAA-E212-48BF-8161-E863E02457A9}">
      <dsp:nvSpPr>
        <dsp:cNvPr id="0" name=""/>
        <dsp:cNvSpPr/>
      </dsp:nvSpPr>
      <dsp:spPr>
        <a:xfrm>
          <a:off x="2292596" y="750351"/>
          <a:ext cx="149454" cy="2428639"/>
        </a:xfrm>
        <a:custGeom>
          <a:avLst/>
          <a:gdLst/>
          <a:ahLst/>
          <a:cxnLst/>
          <a:rect l="0" t="0" r="0" b="0"/>
          <a:pathLst>
            <a:path>
              <a:moveTo>
                <a:pt x="0" y="0"/>
              </a:moveTo>
              <a:lnTo>
                <a:pt x="0" y="2428639"/>
              </a:lnTo>
              <a:lnTo>
                <a:pt x="149454" y="2428639"/>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ABB4622-0D3E-47B7-AFFC-908D06DF980E}">
      <dsp:nvSpPr>
        <dsp:cNvPr id="0" name=""/>
        <dsp:cNvSpPr/>
      </dsp:nvSpPr>
      <dsp:spPr>
        <a:xfrm>
          <a:off x="2442050" y="2805354"/>
          <a:ext cx="1195637" cy="74727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2519997"/>
              <a:satOff val="11795"/>
              <a:lumOff val="-15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FF0000"/>
              </a:solidFill>
              <a:latin typeface="Footlight MT Light" pitchFamily="18" charset="0"/>
              <a:cs typeface="Times New Roman" pitchFamily="18" charset="0"/>
            </a:rPr>
            <a:t>Lumps</a:t>
          </a:r>
          <a:endParaRPr lang="ar-SA" sz="1800" kern="1200" dirty="0">
            <a:solidFill>
              <a:srgbClr val="FF0000"/>
            </a:solidFill>
            <a:latin typeface="Footlight MT Light" pitchFamily="18" charset="0"/>
            <a:cs typeface="Times New Roman" pitchFamily="18" charset="0"/>
          </a:endParaRPr>
        </a:p>
      </dsp:txBody>
      <dsp:txXfrm>
        <a:off x="2442050" y="2805354"/>
        <a:ext cx="1195637" cy="747273"/>
      </dsp:txXfrm>
    </dsp:sp>
    <dsp:sp modelId="{DB83B332-3A90-483E-BEA3-B0BA5A80D9C4}">
      <dsp:nvSpPr>
        <dsp:cNvPr id="0" name=""/>
        <dsp:cNvSpPr/>
      </dsp:nvSpPr>
      <dsp:spPr>
        <a:xfrm>
          <a:off x="2292596" y="750351"/>
          <a:ext cx="149454" cy="3362731"/>
        </a:xfrm>
        <a:custGeom>
          <a:avLst/>
          <a:gdLst/>
          <a:ahLst/>
          <a:cxnLst/>
          <a:rect l="0" t="0" r="0" b="0"/>
          <a:pathLst>
            <a:path>
              <a:moveTo>
                <a:pt x="0" y="0"/>
              </a:moveTo>
              <a:lnTo>
                <a:pt x="0" y="3362731"/>
              </a:lnTo>
              <a:lnTo>
                <a:pt x="149454" y="3362731"/>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334528-2800-42DE-83E7-1A5B24D5D80B}">
      <dsp:nvSpPr>
        <dsp:cNvPr id="0" name=""/>
        <dsp:cNvSpPr/>
      </dsp:nvSpPr>
      <dsp:spPr>
        <a:xfrm>
          <a:off x="2442050" y="3739446"/>
          <a:ext cx="1195637" cy="74727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3779996"/>
              <a:satOff val="17693"/>
              <a:lumOff val="-23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err="1" smtClean="0">
              <a:latin typeface="Footlight MT Light" pitchFamily="18" charset="0"/>
              <a:cs typeface="Times New Roman" pitchFamily="18" charset="0"/>
            </a:rPr>
            <a:t>Macule</a:t>
          </a:r>
          <a:endParaRPr lang="ar-SA" sz="1800" kern="1200" dirty="0">
            <a:latin typeface="Footlight MT Light" pitchFamily="18" charset="0"/>
            <a:cs typeface="Times New Roman" pitchFamily="18" charset="0"/>
          </a:endParaRPr>
        </a:p>
      </dsp:txBody>
      <dsp:txXfrm>
        <a:off x="2442050" y="3739446"/>
        <a:ext cx="1195637" cy="747273"/>
      </dsp:txXfrm>
    </dsp:sp>
    <dsp:sp modelId="{6D3E70AD-9FBA-484E-83EA-9813559A6034}">
      <dsp:nvSpPr>
        <dsp:cNvPr id="0" name=""/>
        <dsp:cNvSpPr/>
      </dsp:nvSpPr>
      <dsp:spPr>
        <a:xfrm>
          <a:off x="2292596" y="750351"/>
          <a:ext cx="149454" cy="4296823"/>
        </a:xfrm>
        <a:custGeom>
          <a:avLst/>
          <a:gdLst/>
          <a:ahLst/>
          <a:cxnLst/>
          <a:rect l="0" t="0" r="0" b="0"/>
          <a:pathLst>
            <a:path>
              <a:moveTo>
                <a:pt x="0" y="0"/>
              </a:moveTo>
              <a:lnTo>
                <a:pt x="0" y="4296823"/>
              </a:lnTo>
              <a:lnTo>
                <a:pt x="149454" y="4296823"/>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D777CF8-1913-488F-8E96-53FAEA6ABCCF}">
      <dsp:nvSpPr>
        <dsp:cNvPr id="0" name=""/>
        <dsp:cNvSpPr/>
      </dsp:nvSpPr>
      <dsp:spPr>
        <a:xfrm>
          <a:off x="2442050" y="4673538"/>
          <a:ext cx="1195637" cy="74727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5039994"/>
              <a:satOff val="23590"/>
              <a:lumOff val="-31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FF0000"/>
              </a:solidFill>
              <a:latin typeface="Footlight MT Light" pitchFamily="18" charset="0"/>
              <a:cs typeface="Times New Roman" pitchFamily="18" charset="0"/>
            </a:rPr>
            <a:t>Pigmented lesions</a:t>
          </a:r>
          <a:endParaRPr lang="ar-SA" sz="1800" kern="1200" dirty="0">
            <a:solidFill>
              <a:srgbClr val="FF0000"/>
            </a:solidFill>
            <a:latin typeface="Footlight MT Light" pitchFamily="18" charset="0"/>
            <a:cs typeface="Times New Roman" pitchFamily="18" charset="0"/>
          </a:endParaRPr>
        </a:p>
      </dsp:txBody>
      <dsp:txXfrm>
        <a:off x="2442050" y="4673538"/>
        <a:ext cx="1195637" cy="747273"/>
      </dsp:txXfrm>
    </dsp:sp>
    <dsp:sp modelId="{A0EDBED8-8FC1-4309-A6E9-C05110EE237B}">
      <dsp:nvSpPr>
        <dsp:cNvPr id="0" name=""/>
        <dsp:cNvSpPr/>
      </dsp:nvSpPr>
      <dsp:spPr>
        <a:xfrm>
          <a:off x="4011325" y="3078"/>
          <a:ext cx="1494547" cy="747273"/>
        </a:xfrm>
        <a:prstGeom prst="roundRect">
          <a:avLst>
            <a:gd name="adj" fmla="val 10000"/>
          </a:avLst>
        </a:prstGeom>
        <a:gradFill rotWithShape="0">
          <a:gsLst>
            <a:gs pos="0">
              <a:schemeClr val="accent4">
                <a:hueOff val="12599985"/>
                <a:satOff val="58975"/>
                <a:lumOff val="-784"/>
                <a:alphaOff val="0"/>
                <a:shade val="51000"/>
                <a:satMod val="130000"/>
              </a:schemeClr>
            </a:gs>
            <a:gs pos="80000">
              <a:schemeClr val="accent4">
                <a:hueOff val="12599985"/>
                <a:satOff val="58975"/>
                <a:lumOff val="-784"/>
                <a:alphaOff val="0"/>
                <a:shade val="93000"/>
                <a:satMod val="130000"/>
              </a:schemeClr>
            </a:gs>
            <a:gs pos="100000">
              <a:schemeClr val="accent4">
                <a:hueOff val="12599985"/>
                <a:satOff val="58975"/>
                <a:lumOff val="-7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1" kern="1200" dirty="0" smtClean="0">
              <a:latin typeface="Footlight MT Light" pitchFamily="18" charset="0"/>
              <a:cs typeface="Times New Roman" pitchFamily="18" charset="0"/>
            </a:rPr>
            <a:t>Histology</a:t>
          </a:r>
          <a:endParaRPr lang="ar-SA" sz="2000" b="1" kern="1200" dirty="0">
            <a:latin typeface="Footlight MT Light" pitchFamily="18" charset="0"/>
            <a:cs typeface="Times New Roman" pitchFamily="18" charset="0"/>
          </a:endParaRPr>
        </a:p>
      </dsp:txBody>
      <dsp:txXfrm>
        <a:off x="4011325" y="3078"/>
        <a:ext cx="1494547" cy="747273"/>
      </dsp:txXfrm>
    </dsp:sp>
    <dsp:sp modelId="{5EE8647D-5FBD-4D2A-9959-97FD1B5FC124}">
      <dsp:nvSpPr>
        <dsp:cNvPr id="0" name=""/>
        <dsp:cNvSpPr/>
      </dsp:nvSpPr>
      <dsp:spPr>
        <a:xfrm>
          <a:off x="4160779" y="750351"/>
          <a:ext cx="149454" cy="560455"/>
        </a:xfrm>
        <a:custGeom>
          <a:avLst/>
          <a:gdLst/>
          <a:ahLst/>
          <a:cxnLst/>
          <a:rect l="0" t="0" r="0" b="0"/>
          <a:pathLst>
            <a:path>
              <a:moveTo>
                <a:pt x="0" y="0"/>
              </a:moveTo>
              <a:lnTo>
                <a:pt x="0" y="560455"/>
              </a:lnTo>
              <a:lnTo>
                <a:pt x="149454" y="560455"/>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11ACDF3-8F10-406B-8D25-786E174B68FA}">
      <dsp:nvSpPr>
        <dsp:cNvPr id="0" name=""/>
        <dsp:cNvSpPr/>
      </dsp:nvSpPr>
      <dsp:spPr>
        <a:xfrm>
          <a:off x="4310234" y="937170"/>
          <a:ext cx="1195637" cy="74727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6299993"/>
              <a:satOff val="29487"/>
              <a:lumOff val="-392"/>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latin typeface="Footlight MT Light" pitchFamily="18" charset="0"/>
              <a:cs typeface="Times New Roman" pitchFamily="18" charset="0"/>
            </a:rPr>
            <a:t>Epidermis</a:t>
          </a:r>
          <a:endParaRPr lang="ar-SA" sz="1800" kern="1200" dirty="0">
            <a:latin typeface="Footlight MT Light" pitchFamily="18" charset="0"/>
            <a:cs typeface="Times New Roman" pitchFamily="18" charset="0"/>
          </a:endParaRPr>
        </a:p>
      </dsp:txBody>
      <dsp:txXfrm>
        <a:off x="4310234" y="937170"/>
        <a:ext cx="1195637" cy="747273"/>
      </dsp:txXfrm>
    </dsp:sp>
    <dsp:sp modelId="{CA34F1B9-A871-42AB-8A5D-87A45D2199BB}">
      <dsp:nvSpPr>
        <dsp:cNvPr id="0" name=""/>
        <dsp:cNvSpPr/>
      </dsp:nvSpPr>
      <dsp:spPr>
        <a:xfrm>
          <a:off x="4160779" y="750351"/>
          <a:ext cx="149454" cy="1494547"/>
        </a:xfrm>
        <a:custGeom>
          <a:avLst/>
          <a:gdLst/>
          <a:ahLst/>
          <a:cxnLst/>
          <a:rect l="0" t="0" r="0" b="0"/>
          <a:pathLst>
            <a:path>
              <a:moveTo>
                <a:pt x="0" y="0"/>
              </a:moveTo>
              <a:lnTo>
                <a:pt x="0" y="1494547"/>
              </a:lnTo>
              <a:lnTo>
                <a:pt x="149454" y="1494547"/>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EFFE5CE-2176-43FF-8102-9ACB27901D71}">
      <dsp:nvSpPr>
        <dsp:cNvPr id="0" name=""/>
        <dsp:cNvSpPr/>
      </dsp:nvSpPr>
      <dsp:spPr>
        <a:xfrm>
          <a:off x="4310234" y="1871262"/>
          <a:ext cx="1195637" cy="74727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7559991"/>
              <a:satOff val="35385"/>
              <a:lumOff val="-47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latin typeface="Footlight MT Light" pitchFamily="18" charset="0"/>
              <a:cs typeface="Times New Roman" pitchFamily="18" charset="0"/>
            </a:rPr>
            <a:t>Dermis</a:t>
          </a:r>
          <a:endParaRPr lang="ar-SA" sz="1800" kern="1200" dirty="0">
            <a:latin typeface="Footlight MT Light" pitchFamily="18" charset="0"/>
            <a:cs typeface="Times New Roman" pitchFamily="18" charset="0"/>
          </a:endParaRPr>
        </a:p>
      </dsp:txBody>
      <dsp:txXfrm>
        <a:off x="4310234" y="1871262"/>
        <a:ext cx="1195637" cy="747273"/>
      </dsp:txXfrm>
    </dsp:sp>
    <dsp:sp modelId="{032AABD0-8C7A-4A22-8DEF-2A5CD076A363}">
      <dsp:nvSpPr>
        <dsp:cNvPr id="0" name=""/>
        <dsp:cNvSpPr/>
      </dsp:nvSpPr>
      <dsp:spPr>
        <a:xfrm>
          <a:off x="4160779" y="750351"/>
          <a:ext cx="149454" cy="2428639"/>
        </a:xfrm>
        <a:custGeom>
          <a:avLst/>
          <a:gdLst/>
          <a:ahLst/>
          <a:cxnLst/>
          <a:rect l="0" t="0" r="0" b="0"/>
          <a:pathLst>
            <a:path>
              <a:moveTo>
                <a:pt x="0" y="0"/>
              </a:moveTo>
              <a:lnTo>
                <a:pt x="0" y="2428639"/>
              </a:lnTo>
              <a:lnTo>
                <a:pt x="149454" y="2428639"/>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9A741B6-B9AE-4E25-A8D1-41C4DEEA11B3}">
      <dsp:nvSpPr>
        <dsp:cNvPr id="0" name=""/>
        <dsp:cNvSpPr/>
      </dsp:nvSpPr>
      <dsp:spPr>
        <a:xfrm>
          <a:off x="4310234" y="2805354"/>
          <a:ext cx="1471100" cy="74727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8819990"/>
              <a:satOff val="41282"/>
              <a:lumOff val="-549"/>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latin typeface="Footlight MT Light" pitchFamily="18" charset="0"/>
              <a:cs typeface="Times New Roman" pitchFamily="18" charset="0"/>
            </a:rPr>
            <a:t>Subcutaneous</a:t>
          </a:r>
          <a:endParaRPr lang="ar-SA" sz="1800" kern="1200" dirty="0">
            <a:latin typeface="Footlight MT Light" pitchFamily="18" charset="0"/>
            <a:cs typeface="Times New Roman" pitchFamily="18" charset="0"/>
          </a:endParaRPr>
        </a:p>
      </dsp:txBody>
      <dsp:txXfrm>
        <a:off x="4310234" y="2805354"/>
        <a:ext cx="1471100" cy="747273"/>
      </dsp:txXfrm>
    </dsp:sp>
    <dsp:sp modelId="{6C340AB2-8EA7-4FFC-BD8F-36FDDF3945C5}">
      <dsp:nvSpPr>
        <dsp:cNvPr id="0" name=""/>
        <dsp:cNvSpPr/>
      </dsp:nvSpPr>
      <dsp:spPr>
        <a:xfrm>
          <a:off x="4160779" y="750351"/>
          <a:ext cx="149454" cy="3362731"/>
        </a:xfrm>
        <a:custGeom>
          <a:avLst/>
          <a:gdLst/>
          <a:ahLst/>
          <a:cxnLst/>
          <a:rect l="0" t="0" r="0" b="0"/>
          <a:pathLst>
            <a:path>
              <a:moveTo>
                <a:pt x="0" y="0"/>
              </a:moveTo>
              <a:lnTo>
                <a:pt x="0" y="3362731"/>
              </a:lnTo>
              <a:lnTo>
                <a:pt x="149454" y="3362731"/>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CFD6371-FFB3-4107-997F-700A8C6651B6}">
      <dsp:nvSpPr>
        <dsp:cNvPr id="0" name=""/>
        <dsp:cNvSpPr/>
      </dsp:nvSpPr>
      <dsp:spPr>
        <a:xfrm>
          <a:off x="4310234" y="3739446"/>
          <a:ext cx="1476241" cy="74727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0079988"/>
              <a:satOff val="47180"/>
              <a:lumOff val="-62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rtl="1">
            <a:lnSpc>
              <a:spcPct val="90000"/>
            </a:lnSpc>
            <a:spcBef>
              <a:spcPct val="0"/>
            </a:spcBef>
            <a:spcAft>
              <a:spcPct val="35000"/>
            </a:spcAft>
          </a:pPr>
          <a:r>
            <a:rPr lang="en-US" sz="1800" kern="1200" dirty="0" smtClean="0">
              <a:latin typeface="Footlight MT Light" pitchFamily="18" charset="0"/>
              <a:cs typeface="Times New Roman" pitchFamily="18" charset="0"/>
            </a:rPr>
            <a:t>Skin appendages</a:t>
          </a:r>
          <a:endParaRPr lang="ar-SA" sz="1800" kern="1200" dirty="0">
            <a:latin typeface="Footlight MT Light" pitchFamily="18" charset="0"/>
            <a:cs typeface="Times New Roman" pitchFamily="18" charset="0"/>
          </a:endParaRPr>
        </a:p>
      </dsp:txBody>
      <dsp:txXfrm>
        <a:off x="4310234" y="3739446"/>
        <a:ext cx="1476241" cy="747273"/>
      </dsp:txXfrm>
    </dsp:sp>
    <dsp:sp modelId="{EA8D6964-CD35-4667-A3D4-65B723565589}">
      <dsp:nvSpPr>
        <dsp:cNvPr id="0" name=""/>
        <dsp:cNvSpPr/>
      </dsp:nvSpPr>
      <dsp:spPr>
        <a:xfrm>
          <a:off x="4160779" y="750351"/>
          <a:ext cx="149454" cy="4296823"/>
        </a:xfrm>
        <a:custGeom>
          <a:avLst/>
          <a:gdLst/>
          <a:ahLst/>
          <a:cxnLst/>
          <a:rect l="0" t="0" r="0" b="0"/>
          <a:pathLst>
            <a:path>
              <a:moveTo>
                <a:pt x="0" y="0"/>
              </a:moveTo>
              <a:lnTo>
                <a:pt x="0" y="4296823"/>
              </a:lnTo>
              <a:lnTo>
                <a:pt x="149454" y="4296823"/>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368A496-359C-4BCF-B5C8-7FEC2475BFD5}">
      <dsp:nvSpPr>
        <dsp:cNvPr id="0" name=""/>
        <dsp:cNvSpPr/>
      </dsp:nvSpPr>
      <dsp:spPr>
        <a:xfrm>
          <a:off x="4310234" y="4673538"/>
          <a:ext cx="1195637" cy="74727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1339986"/>
              <a:satOff val="53077"/>
              <a:lumOff val="-70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rtl="1">
            <a:lnSpc>
              <a:spcPct val="90000"/>
            </a:lnSpc>
            <a:spcBef>
              <a:spcPct val="0"/>
            </a:spcBef>
            <a:spcAft>
              <a:spcPct val="35000"/>
            </a:spcAft>
          </a:pPr>
          <a:r>
            <a:rPr lang="en-US" sz="1800" kern="1200" dirty="0" smtClean="0">
              <a:latin typeface="Footlight MT Light" pitchFamily="18" charset="0"/>
              <a:cs typeface="Times New Roman" pitchFamily="18" charset="0"/>
            </a:rPr>
            <a:t>Vascular</a:t>
          </a:r>
          <a:endParaRPr lang="ar-SA" sz="1800" kern="1200" dirty="0">
            <a:latin typeface="Footlight MT Light" pitchFamily="18" charset="0"/>
            <a:cs typeface="Times New Roman" pitchFamily="18" charset="0"/>
          </a:endParaRPr>
        </a:p>
      </dsp:txBody>
      <dsp:txXfrm>
        <a:off x="4310234" y="4673538"/>
        <a:ext cx="1195637" cy="747273"/>
      </dsp:txXfrm>
    </dsp:sp>
    <dsp:sp modelId="{2326BC24-3734-43B3-AB13-D1C624DAE7DD}">
      <dsp:nvSpPr>
        <dsp:cNvPr id="0" name=""/>
        <dsp:cNvSpPr/>
      </dsp:nvSpPr>
      <dsp:spPr>
        <a:xfrm>
          <a:off x="4160779" y="750351"/>
          <a:ext cx="149454" cy="5230914"/>
        </a:xfrm>
        <a:custGeom>
          <a:avLst/>
          <a:gdLst/>
          <a:ahLst/>
          <a:cxnLst/>
          <a:rect l="0" t="0" r="0" b="0"/>
          <a:pathLst>
            <a:path>
              <a:moveTo>
                <a:pt x="0" y="0"/>
              </a:moveTo>
              <a:lnTo>
                <a:pt x="0" y="5230914"/>
              </a:lnTo>
              <a:lnTo>
                <a:pt x="149454" y="523091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B65CF93-5E33-4384-91C1-4B0B0FDF99A1}">
      <dsp:nvSpPr>
        <dsp:cNvPr id="0" name=""/>
        <dsp:cNvSpPr/>
      </dsp:nvSpPr>
      <dsp:spPr>
        <a:xfrm>
          <a:off x="4310234" y="5607630"/>
          <a:ext cx="1195637" cy="74727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2599985"/>
              <a:satOff val="58975"/>
              <a:lumOff val="-78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rtl="1">
            <a:lnSpc>
              <a:spcPct val="90000"/>
            </a:lnSpc>
            <a:spcBef>
              <a:spcPct val="0"/>
            </a:spcBef>
            <a:spcAft>
              <a:spcPct val="35000"/>
            </a:spcAft>
          </a:pPr>
          <a:r>
            <a:rPr lang="en-US" sz="1800" kern="1200" dirty="0" err="1" smtClean="0">
              <a:latin typeface="Footlight MT Light" pitchFamily="18" charset="0"/>
              <a:cs typeface="Times New Roman" pitchFamily="18" charset="0"/>
            </a:rPr>
            <a:t>Melanotic</a:t>
          </a:r>
          <a:endParaRPr lang="ar-SA" sz="1800" kern="1200" dirty="0">
            <a:latin typeface="Footlight MT Light" pitchFamily="18" charset="0"/>
            <a:cs typeface="Times New Roman" pitchFamily="18" charset="0"/>
          </a:endParaRPr>
        </a:p>
      </dsp:txBody>
      <dsp:txXfrm>
        <a:off x="4310234" y="5607630"/>
        <a:ext cx="1195637" cy="74727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FFB0683-19AD-4122-B282-94B0758B88A9}" type="datetimeFigureOut">
              <a:rPr lang="ar-SA" smtClean="0"/>
              <a:pPr/>
              <a:t>09/05/32</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6974E11-EA41-4003-8DBF-F68B7738B0B7}"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10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11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D96209-970C-494F-9894-595C1EA767B5}" type="slidenum">
              <a:rPr lang="en-US" smtClean="0"/>
              <a:pPr/>
              <a:t>30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38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39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40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41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42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43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44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45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12</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46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47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48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49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50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51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52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53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D96209-970C-494F-9894-595C1EA767B5}"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7826"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77827"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77828" name="Rectangle 4"/>
          <p:cNvSpPr>
            <a:spLocks noGrp="1" noChangeArrowheads="1"/>
          </p:cNvSpPr>
          <p:nvPr>
            <p:ph type="dt" sz="half" idx="2"/>
          </p:nvPr>
        </p:nvSpPr>
        <p:spPr/>
        <p:txBody>
          <a:bodyPr/>
          <a:lstStyle>
            <a:lvl1pPr>
              <a:buClrTx/>
              <a:defRPr/>
            </a:lvl1pPr>
          </a:lstStyle>
          <a:p>
            <a:endParaRPr lang="en-US"/>
          </a:p>
        </p:txBody>
      </p:sp>
      <p:sp>
        <p:nvSpPr>
          <p:cNvPr id="77829" name="Rectangle 5"/>
          <p:cNvSpPr>
            <a:spLocks noGrp="1" noChangeArrowheads="1"/>
          </p:cNvSpPr>
          <p:nvPr>
            <p:ph type="ftr" sz="quarter" idx="3"/>
          </p:nvPr>
        </p:nvSpPr>
        <p:spPr/>
        <p:txBody>
          <a:bodyPr/>
          <a:lstStyle>
            <a:lvl1pPr>
              <a:buClrTx/>
              <a:defRPr/>
            </a:lvl1pPr>
          </a:lstStyle>
          <a:p>
            <a:endParaRPr lang="en-US"/>
          </a:p>
        </p:txBody>
      </p:sp>
      <p:sp>
        <p:nvSpPr>
          <p:cNvPr id="77830" name="Rectangle 6"/>
          <p:cNvSpPr>
            <a:spLocks noGrp="1" noChangeArrowheads="1"/>
          </p:cNvSpPr>
          <p:nvPr>
            <p:ph type="sldNum" sz="quarter" idx="4"/>
          </p:nvPr>
        </p:nvSpPr>
        <p:spPr/>
        <p:txBody>
          <a:bodyPr/>
          <a:lstStyle>
            <a:lvl1pPr>
              <a:buClrTx/>
              <a:defRPr/>
            </a:lvl1pPr>
          </a:lstStyle>
          <a:p>
            <a:fld id="{20349FF6-F908-4D27-91C5-6D28BB0EF6C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B44DA1-1D8E-43FE-B905-682103226BB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717EA5-BD39-4B72-8D5F-C29430C7C71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F6611A-9620-405A-9C2A-79E2D7C65BE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6341B4-29E6-4730-B9FF-9768049E4D9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5E7F4EB-0597-435F-B0DC-09ACE95F7D5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A22A4F3-328A-407C-B48D-229588C9771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507B8D2-F36F-41CA-ACD3-E46180AC731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D16689F-4400-42E2-B757-8F04CF5CC82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850BFD-F3B4-48E9-BB89-68444805451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902661-A7DD-49D8-AE2D-54A21BA1689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lum/>
          </a:blip>
          <a:srcRect/>
          <a:stretch>
            <a:fillRect t="-6000" b="-6000"/>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6803"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chemeClr val="tx1"/>
              </a:buClr>
              <a:defRPr sz="1400">
                <a:cs typeface="+mn-cs"/>
              </a:defRPr>
            </a:lvl1pPr>
          </a:lstStyle>
          <a:p>
            <a:endParaRPr lang="en-US"/>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
                <a:schemeClr val="tx1"/>
              </a:buClr>
              <a:defRPr sz="1400">
                <a:cs typeface="+mn-cs"/>
              </a:defRPr>
            </a:lvl1pPr>
          </a:lstStyle>
          <a:p>
            <a:endParaRPr lang="en-US"/>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chemeClr val="tx1"/>
              </a:buClr>
              <a:defRPr sz="1400">
                <a:cs typeface="+mn-cs"/>
              </a:defRPr>
            </a:lvl1pPr>
          </a:lstStyle>
          <a:p>
            <a:fld id="{AB74D25B-DBCD-484C-AEBD-FFF5487B0CB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1" eaLnBrk="1" fontAlgn="base" hangingPunct="1">
        <a:spcBef>
          <a:spcPct val="0"/>
        </a:spcBef>
        <a:spcAft>
          <a:spcPct val="0"/>
        </a:spcAft>
        <a:buClr>
          <a:schemeClr val="tx1"/>
        </a:buClr>
        <a:defRPr sz="3200">
          <a:solidFill>
            <a:schemeClr val="tx1"/>
          </a:solidFill>
          <a:latin typeface="+mj-lt"/>
          <a:ea typeface="+mj-ea"/>
          <a:cs typeface="+mj-cs"/>
        </a:defRPr>
      </a:lvl1pPr>
      <a:lvl2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2pPr>
      <a:lvl3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3pPr>
      <a:lvl4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4pPr>
      <a:lvl5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5pPr>
      <a:lvl6pPr marL="4572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6pPr>
      <a:lvl7pPr marL="9144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7pPr>
      <a:lvl8pPr marL="13716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8pPr>
      <a:lvl9pPr marL="18288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r" rtl="1"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r" rtl="1"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r" rtl="1"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r" rtl="1"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r" rtl="1"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r" rtl="1"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upload.wikimedia.org/wikipedia/commons/3/3c/Kaposi's_Sarcoma.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images.google.com.sa/imgres?imgurl=http://www.missionforvisionusa.org/anatomy/uploaded_images/wNevusClin-708422.jpg&amp;imgrefurl=http://www.missionforvisionusa.org/anatomy/2006/09/what-is-nevus-of-eyelid.html&amp;usg=__yZuomye_KT4sdpo4DUbb-L5jpuw=&amp;h=1024&amp;w=961&amp;sz=172&amp;hl=ar&amp;start=10&amp;tbnid=fz8Ou_KigncAUM:&amp;tbnh=150&amp;tbnw=141&amp;prev=/images?q=intradermal++nevi&amp;gbv=2&amp;hl=ar&amp;safe=active" TargetMode="External"/><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hyperlink" Target="http://images.google.com.sa/imgres?imgurl=http://www.skinsight.com/images/dx/webAdult/atypicalNevus_5148_med.jpg&amp;imgrefurl=http://www.skinsight.com/searchResults/adult_Female_Face.htm&amp;usg=__e0--tmimnJkR9tliumER6_muqJI=&amp;h=179&amp;w=240&amp;sz=7&amp;hl=ar&amp;start=28&amp;tbnid=8CazJIybHKLSOM:&amp;tbnh=82&amp;tbnw=110&amp;prev=/images?q=melanotic++nevi&amp;gbv=2&amp;ndsp=20&amp;hl=ar&amp;safe=active&amp;sa=N&amp;start=20" TargetMode="External"/><Relationship Id="rId1" Type="http://schemas.openxmlformats.org/officeDocument/2006/relationships/slideLayout" Target="../slideLayouts/slideLayout7.xml"/><Relationship Id="rId6" Type="http://schemas.openxmlformats.org/officeDocument/2006/relationships/hyperlink" Target="http://images.google.com.sa/imgres?imgurl=http://rad.usuhs.mil/derm/lecture_notes/Images/comp_nevus1.jpg&amp;imgrefurl=http://rad.usuhs.mil/derm/lecture_notes/Tumors_Malig_Benign2000.html&amp;usg=__xwqhI1m7EKPH9yKNyknI6bFpwis=&amp;h=513&amp;w=644&amp;sz=45&amp;hl=ar&amp;start=12&amp;tbnid=NPWru6UUamNROM:&amp;tbnh=109&amp;tbnw=137&amp;prev=/images?q=intradermal++nevi&amp;gbv=2&amp;hl=ar&amp;safe=active" TargetMode="External"/><Relationship Id="rId11" Type="http://schemas.openxmlformats.org/officeDocument/2006/relationships/image" Target="../media/image19.jpeg"/><Relationship Id="rId5" Type="http://schemas.openxmlformats.org/officeDocument/2006/relationships/image" Target="../media/image16.jpeg"/><Relationship Id="rId10" Type="http://schemas.openxmlformats.org/officeDocument/2006/relationships/hyperlink" Target="http://images.google.com.sa/imgres?imgurl=http://fromyourdoctor.com/ext/mole.jpg&amp;imgrefurl=http://fromyourdoctor.com/topic.do?title=Moles+Nevi&amp;t=2060&amp;usg=__kOIf-OSPegSgH5UOuvjtfr0gdus=&amp;h=400&amp;w=600&amp;sz=26&amp;hl=ar&amp;start=8&amp;tbnid=QG3r3TIoqyIzuM:&amp;tbnh=90&amp;tbnw=135&amp;prev=/images?q=junctional++nevi&amp;gbv=2&amp;hl=ar&amp;safe=active" TargetMode="External"/><Relationship Id="rId4" Type="http://schemas.openxmlformats.org/officeDocument/2006/relationships/hyperlink" Target="http://images.google.com.sa/imgres?imgurl=http://faculty.washington.edu/alexbert/MEDEX/Fall/IntradermalNevi.jpg&amp;imgrefurl=http://faculty.washington.edu/alexbert/MEDEX/Fall/DermPath_Obj.htm&amp;usg=__PaRa4C0Nebvlx26YuwzPJSAIYnA=&amp;h=559&amp;w=670&amp;sz=73&amp;hl=ar&amp;start=3&amp;tbnid=xak1LS03UKmMGM:&amp;tbnh=115&amp;tbnw=138&amp;prev=/images?q=intradermal++nevi&amp;gbv=2&amp;hl=ar&amp;safe=active" TargetMode="External"/><Relationship Id="rId9" Type="http://schemas.openxmlformats.org/officeDocument/2006/relationships/image" Target="../media/image1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p:cNvSpPr>
            <a:spLocks noGrp="1"/>
          </p:cNvSpPr>
          <p:nvPr>
            <p:ph type="ctrTitle"/>
          </p:nvPr>
        </p:nvSpPr>
        <p:spPr>
          <a:xfrm>
            <a:off x="285720" y="1857364"/>
            <a:ext cx="8643998" cy="2003684"/>
          </a:xfrm>
        </p:spPr>
        <p:txBody>
          <a:bodyPr>
            <a:noAutofit/>
          </a:bodyPr>
          <a:lstStyle/>
          <a:p>
            <a:pPr algn="ctr" rtl="0"/>
            <a:r>
              <a:rPr lang="en-US" sz="4000" dirty="0" smtClean="0">
                <a:solidFill>
                  <a:srgbClr val="FF0000"/>
                </a:solidFill>
                <a:latin typeface="Cooper Black" pitchFamily="18" charset="0"/>
              </a:rPr>
              <a:t>Presentation and management of skin lesions</a:t>
            </a:r>
            <a:endParaRPr lang="ar-SA" sz="4000" dirty="0">
              <a:solidFill>
                <a:srgbClr val="FF0000"/>
              </a:solidFill>
              <a:latin typeface="Cooper Black"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428596" y="0"/>
            <a:ext cx="8229600" cy="1143000"/>
          </a:xfrm>
        </p:spPr>
        <p:txBody>
          <a:bodyPr/>
          <a:lstStyle/>
          <a:p>
            <a:r>
              <a:rPr lang="en-US" sz="4400" dirty="0" smtClean="0">
                <a:solidFill>
                  <a:srgbClr val="FF0000"/>
                </a:solidFill>
                <a:latin typeface="Cooper Black" pitchFamily="18" charset="0"/>
              </a:rPr>
              <a:t>Solar </a:t>
            </a:r>
            <a:r>
              <a:rPr lang="en-US" sz="4400" dirty="0" err="1" smtClean="0">
                <a:solidFill>
                  <a:srgbClr val="FF0000"/>
                </a:solidFill>
                <a:latin typeface="Cooper Black" pitchFamily="18" charset="0"/>
              </a:rPr>
              <a:t>keratosis</a:t>
            </a:r>
            <a:endParaRPr lang="ar-SA" sz="4400" dirty="0">
              <a:solidFill>
                <a:srgbClr val="FF0000"/>
              </a:solidFill>
              <a:latin typeface="Cooper Black" pitchFamily="18" charset="0"/>
            </a:endParaRPr>
          </a:p>
        </p:txBody>
      </p:sp>
      <p:sp>
        <p:nvSpPr>
          <p:cNvPr id="7" name="عنصر نائب للمحتوى 6"/>
          <p:cNvSpPr>
            <a:spLocks noGrp="1"/>
          </p:cNvSpPr>
          <p:nvPr>
            <p:ph sz="half" idx="2"/>
          </p:nvPr>
        </p:nvSpPr>
        <p:spPr>
          <a:xfrm>
            <a:off x="3707904" y="1340768"/>
            <a:ext cx="5143536" cy="5097467"/>
          </a:xfrm>
        </p:spPr>
        <p:txBody>
          <a:bodyPr>
            <a:normAutofit/>
          </a:bodyPr>
          <a:lstStyle/>
          <a:p>
            <a:pPr algn="l" rtl="0">
              <a:lnSpc>
                <a:spcPct val="90000"/>
              </a:lnSpc>
              <a:buFontTx/>
              <a:buNone/>
            </a:pPr>
            <a:r>
              <a:rPr lang="en-US" sz="2400" kern="1200" dirty="0" smtClean="0">
                <a:solidFill>
                  <a:schemeClr val="accent5">
                    <a:lumMod val="75000"/>
                  </a:schemeClr>
                </a:solidFill>
                <a:latin typeface="Footlight MT Light" pitchFamily="18" charset="0"/>
              </a:rPr>
              <a:t>Flat well demarcated brown scaly or crusty lesion with an </a:t>
            </a:r>
            <a:r>
              <a:rPr lang="en-US" sz="2400" kern="1200" dirty="0" err="1" smtClean="0">
                <a:solidFill>
                  <a:schemeClr val="accent5">
                    <a:lumMod val="75000"/>
                  </a:schemeClr>
                </a:solidFill>
                <a:latin typeface="Footlight MT Light" pitchFamily="18" charset="0"/>
              </a:rPr>
              <a:t>erythematous</a:t>
            </a:r>
            <a:r>
              <a:rPr lang="en-US" sz="2400" kern="1200" dirty="0" smtClean="0">
                <a:solidFill>
                  <a:schemeClr val="accent5">
                    <a:lumMod val="75000"/>
                  </a:schemeClr>
                </a:solidFill>
                <a:latin typeface="Footlight MT Light" pitchFamily="18" charset="0"/>
              </a:rPr>
              <a:t> base. </a:t>
            </a:r>
            <a:r>
              <a:rPr lang="en-US" sz="3200" b="1" dirty="0" smtClean="0">
                <a:solidFill>
                  <a:srgbClr val="FF0000"/>
                </a:solidFill>
                <a:latin typeface="Footlight MT Light" pitchFamily="18" charset="0"/>
              </a:rPr>
              <a:t>Common in </a:t>
            </a:r>
            <a:r>
              <a:rPr lang="en-US" sz="2400" kern="1200" dirty="0" smtClean="0">
                <a:solidFill>
                  <a:schemeClr val="accent5">
                    <a:lumMod val="75000"/>
                  </a:schemeClr>
                </a:solidFill>
                <a:latin typeface="Footlight MT Light" pitchFamily="18" charset="0"/>
              </a:rPr>
              <a:t>middle aged and elderly. </a:t>
            </a:r>
            <a:r>
              <a:rPr lang="en-US" sz="3200" b="1" dirty="0" smtClean="0">
                <a:solidFill>
                  <a:srgbClr val="FF0000"/>
                </a:solidFill>
                <a:latin typeface="Footlight MT Light" pitchFamily="18" charset="0"/>
              </a:rPr>
              <a:t>Common on </a:t>
            </a:r>
            <a:r>
              <a:rPr lang="en-US" sz="2400" kern="1200" dirty="0" smtClean="0">
                <a:solidFill>
                  <a:schemeClr val="accent5">
                    <a:lumMod val="75000"/>
                  </a:schemeClr>
                </a:solidFill>
                <a:latin typeface="Footlight MT Light" pitchFamily="18" charset="0"/>
              </a:rPr>
              <a:t>face neck arms and hands(sun exposed parts)</a:t>
            </a:r>
          </a:p>
          <a:p>
            <a:pPr algn="l" rtl="0">
              <a:lnSpc>
                <a:spcPct val="90000"/>
              </a:lnSpc>
              <a:buFontTx/>
              <a:buNone/>
            </a:pPr>
            <a:r>
              <a:rPr lang="en-US" sz="2400" kern="1200" dirty="0" smtClean="0">
                <a:solidFill>
                  <a:schemeClr val="accent5">
                    <a:lumMod val="75000"/>
                  </a:schemeClr>
                </a:solidFill>
                <a:latin typeface="Footlight MT Light" pitchFamily="18" charset="0"/>
              </a:rPr>
              <a:t>It is premalignant condition which predispose to SCC.</a:t>
            </a:r>
          </a:p>
        </p:txBody>
      </p:sp>
      <p:pic>
        <p:nvPicPr>
          <p:cNvPr id="8" name="Picture 4" descr="bown1"/>
          <p:cNvPicPr>
            <a:picLocks noChangeAspect="1" noChangeArrowheads="1"/>
          </p:cNvPicPr>
          <p:nvPr/>
        </p:nvPicPr>
        <p:blipFill>
          <a:blip r:embed="rId3" cstate="print"/>
          <a:srcRect/>
          <a:stretch>
            <a:fillRect/>
          </a:stretch>
        </p:blipFill>
        <p:spPr bwMode="auto">
          <a:xfrm>
            <a:off x="357158" y="1571612"/>
            <a:ext cx="3214710" cy="450059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2000"/>
                                        <p:tgtEl>
                                          <p:spTgt spid="7">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404664"/>
            <a:ext cx="8229600" cy="6000792"/>
          </a:xfrm>
        </p:spPr>
        <p:txBody>
          <a:bodyPr>
            <a:normAutofit fontScale="92500" lnSpcReduction="20000"/>
          </a:bodyPr>
          <a:lstStyle/>
          <a:p>
            <a:pPr algn="l" rtl="0">
              <a:buFontTx/>
              <a:buNone/>
            </a:pPr>
            <a:r>
              <a:rPr lang="en-US" sz="4800" dirty="0" smtClean="0">
                <a:solidFill>
                  <a:srgbClr val="FF0000"/>
                </a:solidFill>
                <a:latin typeface="Cooper Black" pitchFamily="18" charset="0"/>
                <a:ea typeface="+mj-ea"/>
                <a:cs typeface="+mj-cs"/>
              </a:rPr>
              <a:t>Treatment is by :</a:t>
            </a:r>
          </a:p>
          <a:p>
            <a:pPr algn="l" rtl="0">
              <a:buFontTx/>
              <a:buNone/>
            </a:pPr>
            <a:endParaRPr lang="en-US" sz="4200" dirty="0" smtClean="0">
              <a:solidFill>
                <a:srgbClr val="990033"/>
              </a:solidFill>
              <a:latin typeface="Cooper Black" pitchFamily="18" charset="0"/>
            </a:endParaRPr>
          </a:p>
          <a:p>
            <a:pPr algn="l" rtl="0">
              <a:buFontTx/>
              <a:buNone/>
            </a:pPr>
            <a:endParaRPr lang="en-US" sz="2400" dirty="0" smtClean="0">
              <a:solidFill>
                <a:srgbClr val="990033"/>
              </a:solidFill>
              <a:latin typeface="Cooper Black" pitchFamily="18" charset="0"/>
            </a:endParaRPr>
          </a:p>
          <a:p>
            <a:pPr algn="l" rtl="0"/>
            <a:r>
              <a:rPr lang="en-US" sz="2600" kern="1200" dirty="0" smtClean="0">
                <a:solidFill>
                  <a:schemeClr val="accent5">
                    <a:lumMod val="75000"/>
                  </a:schemeClr>
                </a:solidFill>
                <a:latin typeface="Footlight MT Light" pitchFamily="18" charset="0"/>
              </a:rPr>
              <a:t>Isolated lesion &gt;&gt;&gt; excised.</a:t>
            </a:r>
          </a:p>
          <a:p>
            <a:pPr algn="l" rtl="0"/>
            <a:endParaRPr lang="en-US" sz="2600" kern="1200" dirty="0" smtClean="0">
              <a:solidFill>
                <a:schemeClr val="accent5">
                  <a:lumMod val="75000"/>
                </a:schemeClr>
              </a:solidFill>
              <a:latin typeface="Footlight MT Light" pitchFamily="18" charset="0"/>
            </a:endParaRPr>
          </a:p>
          <a:p>
            <a:pPr algn="l" rtl="0"/>
            <a:r>
              <a:rPr lang="en-US" sz="2600" kern="1200" dirty="0" smtClean="0">
                <a:solidFill>
                  <a:schemeClr val="accent5">
                    <a:lumMod val="75000"/>
                  </a:schemeClr>
                </a:solidFill>
                <a:latin typeface="Footlight MT Light" pitchFamily="18" charset="0"/>
              </a:rPr>
              <a:t>Multiple </a:t>
            </a:r>
            <a:r>
              <a:rPr lang="en-US" sz="2600" kern="1200" dirty="0" err="1" smtClean="0">
                <a:solidFill>
                  <a:schemeClr val="accent5">
                    <a:lumMod val="75000"/>
                  </a:schemeClr>
                </a:solidFill>
                <a:latin typeface="Footlight MT Light" pitchFamily="18" charset="0"/>
              </a:rPr>
              <a:t>keratosis</a:t>
            </a:r>
            <a:r>
              <a:rPr lang="en-US" sz="2600" kern="1200" dirty="0" smtClean="0">
                <a:solidFill>
                  <a:schemeClr val="accent5">
                    <a:lumMod val="75000"/>
                  </a:schemeClr>
                </a:solidFill>
                <a:latin typeface="Footlight MT Light" pitchFamily="18" charset="0"/>
              </a:rPr>
              <a:t> &gt;&gt;&gt; excision biopsy curettage or </a:t>
            </a:r>
            <a:r>
              <a:rPr lang="en-US" sz="2600" kern="1200" dirty="0" err="1" smtClean="0">
                <a:solidFill>
                  <a:schemeClr val="accent5">
                    <a:lumMod val="75000"/>
                  </a:schemeClr>
                </a:solidFill>
                <a:latin typeface="Footlight MT Light" pitchFamily="18" charset="0"/>
              </a:rPr>
              <a:t>cryocautery</a:t>
            </a:r>
            <a:r>
              <a:rPr lang="en-US" sz="2600" kern="1200" dirty="0" smtClean="0">
                <a:solidFill>
                  <a:schemeClr val="accent5">
                    <a:lumMod val="75000"/>
                  </a:schemeClr>
                </a:solidFill>
                <a:latin typeface="Footlight MT Light" pitchFamily="18" charset="0"/>
              </a:rPr>
              <a:t> of suspicious lesion.</a:t>
            </a:r>
          </a:p>
          <a:p>
            <a:pPr algn="l" rtl="0"/>
            <a:endParaRPr lang="en-US" sz="2600" kern="1200" dirty="0" smtClean="0">
              <a:solidFill>
                <a:schemeClr val="accent5">
                  <a:lumMod val="75000"/>
                </a:schemeClr>
              </a:solidFill>
              <a:latin typeface="Footlight MT Light" pitchFamily="18" charset="0"/>
            </a:endParaRPr>
          </a:p>
          <a:p>
            <a:pPr algn="l" rtl="0"/>
            <a:r>
              <a:rPr lang="en-US" sz="2600" kern="1200" dirty="0" smtClean="0">
                <a:solidFill>
                  <a:schemeClr val="accent5">
                    <a:lumMod val="75000"/>
                  </a:schemeClr>
                </a:solidFill>
                <a:latin typeface="Footlight MT Light" pitchFamily="18" charset="0"/>
              </a:rPr>
              <a:t>Minimize ultraviolet rays exposure. Regularly examination for SCC, BCC and melanoma</a:t>
            </a:r>
          </a:p>
          <a:p>
            <a:pPr algn="l" rtl="0">
              <a:buNone/>
            </a:pPr>
            <a:endParaRPr lang="en-US" sz="2600" kern="1200" dirty="0" smtClean="0">
              <a:solidFill>
                <a:schemeClr val="accent5">
                  <a:lumMod val="75000"/>
                </a:schemeClr>
              </a:solidFill>
              <a:latin typeface="Footlight MT Light" pitchFamily="18" charset="0"/>
            </a:endParaRPr>
          </a:p>
          <a:p>
            <a:pPr algn="l" rtl="0"/>
            <a:r>
              <a:rPr lang="en-US" sz="2600" kern="1200" dirty="0" smtClean="0">
                <a:solidFill>
                  <a:schemeClr val="accent5">
                    <a:lumMod val="75000"/>
                  </a:schemeClr>
                </a:solidFill>
                <a:latin typeface="Footlight MT Light" pitchFamily="18" charset="0"/>
              </a:rPr>
              <a:t>Multiple lesions can be treated with topical 5-fluorouracil (5-FU). Occasionally, a relatively </a:t>
            </a:r>
            <a:r>
              <a:rPr lang="en-US" sz="2600" kern="1200" dirty="0" err="1" smtClean="0">
                <a:solidFill>
                  <a:schemeClr val="accent5">
                    <a:lumMod val="75000"/>
                  </a:schemeClr>
                </a:solidFill>
                <a:latin typeface="Footlight MT Light" pitchFamily="18" charset="0"/>
              </a:rPr>
              <a:t>depigmented</a:t>
            </a:r>
            <a:r>
              <a:rPr lang="en-US" sz="2600" kern="1200" dirty="0" smtClean="0">
                <a:solidFill>
                  <a:schemeClr val="accent5">
                    <a:lumMod val="75000"/>
                  </a:schemeClr>
                </a:solidFill>
                <a:latin typeface="Footlight MT Light" pitchFamily="18" charset="0"/>
              </a:rPr>
              <a:t> spot may remain after topical treatment.</a:t>
            </a:r>
            <a:br>
              <a:rPr lang="en-US" sz="2600" kern="1200" dirty="0" smtClean="0">
                <a:solidFill>
                  <a:schemeClr val="accent5">
                    <a:lumMod val="75000"/>
                  </a:schemeClr>
                </a:solidFill>
                <a:latin typeface="Footlight MT Light" pitchFamily="18" charset="0"/>
              </a:rPr>
            </a:br>
            <a:endParaRPr lang="ar-SA" sz="2600" kern="1200" dirty="0">
              <a:solidFill>
                <a:schemeClr val="accent5">
                  <a:lumMod val="75000"/>
                </a:schemeClr>
              </a:solidFill>
              <a:latin typeface="Footlight MT Ligh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2000"/>
                                        <p:tgtEl>
                                          <p:spTgt spid="3">
                                            <p:txEl>
                                              <p:pRg st="3" end="3"/>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2000"/>
                                        <p:tgtEl>
                                          <p:spTgt spid="3">
                                            <p:txEl>
                                              <p:pRg st="5" end="5"/>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2000"/>
                                        <p:tgtEl>
                                          <p:spTgt spid="3">
                                            <p:txEl>
                                              <p:pRg st="7" end="7"/>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pPr marL="342900" indent="-342900" rtl="0">
              <a:lnSpc>
                <a:spcPct val="80000"/>
              </a:lnSpc>
              <a:spcBef>
                <a:spcPct val="20000"/>
              </a:spcBef>
            </a:pPr>
            <a:r>
              <a:rPr lang="en-US" sz="4400" dirty="0" smtClean="0">
                <a:solidFill>
                  <a:srgbClr val="FF0000"/>
                </a:solidFill>
                <a:latin typeface="Cooper Black" pitchFamily="18" charset="0"/>
              </a:rPr>
              <a:t>Bowen’s Disease</a:t>
            </a:r>
            <a:endParaRPr lang="ar-SA" sz="4400" dirty="0">
              <a:solidFill>
                <a:srgbClr val="FF0000"/>
              </a:solidFill>
              <a:latin typeface="Cooper Black" pitchFamily="18" charset="0"/>
            </a:endParaRPr>
          </a:p>
        </p:txBody>
      </p:sp>
      <p:sp>
        <p:nvSpPr>
          <p:cNvPr id="7" name="عنصر نائب للمحتوى 6"/>
          <p:cNvSpPr>
            <a:spLocks noGrp="1"/>
          </p:cNvSpPr>
          <p:nvPr>
            <p:ph sz="half" idx="2"/>
          </p:nvPr>
        </p:nvSpPr>
        <p:spPr>
          <a:xfrm>
            <a:off x="714348" y="1600200"/>
            <a:ext cx="7972452" cy="4525963"/>
          </a:xfrm>
        </p:spPr>
        <p:txBody>
          <a:bodyPr>
            <a:normAutofit/>
          </a:bodyPr>
          <a:lstStyle/>
          <a:p>
            <a:pPr algn="l" rtl="0">
              <a:buNone/>
            </a:pPr>
            <a:r>
              <a:rPr lang="en-US" sz="2400" kern="1200" dirty="0" err="1" smtClean="0">
                <a:solidFill>
                  <a:schemeClr val="accent5">
                    <a:lumMod val="75000"/>
                  </a:schemeClr>
                </a:solidFill>
                <a:latin typeface="Footlight MT Light" pitchFamily="18" charset="0"/>
              </a:rPr>
              <a:t>Intraepidermal</a:t>
            </a:r>
            <a:r>
              <a:rPr lang="en-US" sz="2400" kern="1200" dirty="0" smtClean="0">
                <a:solidFill>
                  <a:schemeClr val="accent5">
                    <a:lumMod val="75000"/>
                  </a:schemeClr>
                </a:solidFill>
                <a:latin typeface="Footlight MT Light" pitchFamily="18" charset="0"/>
              </a:rPr>
              <a:t> </a:t>
            </a:r>
            <a:r>
              <a:rPr lang="en-US" sz="2400" kern="1200" dirty="0" err="1" smtClean="0">
                <a:solidFill>
                  <a:schemeClr val="accent5">
                    <a:lumMod val="75000"/>
                  </a:schemeClr>
                </a:solidFill>
                <a:latin typeface="Footlight MT Light" pitchFamily="18" charset="0"/>
              </a:rPr>
              <a:t>squamous</a:t>
            </a:r>
            <a:r>
              <a:rPr lang="en-US" sz="2400" kern="1200" dirty="0" smtClean="0">
                <a:solidFill>
                  <a:schemeClr val="accent5">
                    <a:lumMod val="75000"/>
                  </a:schemeClr>
                </a:solidFill>
                <a:latin typeface="Footlight MT Light" pitchFamily="18" charset="0"/>
              </a:rPr>
              <a:t> , Carcinoma in situ . Scaly, crusted, </a:t>
            </a:r>
            <a:r>
              <a:rPr lang="en-US" sz="2400" kern="1200" dirty="0" err="1" smtClean="0">
                <a:solidFill>
                  <a:schemeClr val="accent5">
                    <a:lumMod val="75000"/>
                  </a:schemeClr>
                </a:solidFill>
                <a:latin typeface="Footlight MT Light" pitchFamily="18" charset="0"/>
              </a:rPr>
              <a:t>erythematous</a:t>
            </a:r>
            <a:r>
              <a:rPr lang="en-US" sz="2400" kern="1200" dirty="0" smtClean="0">
                <a:solidFill>
                  <a:schemeClr val="accent5">
                    <a:lumMod val="75000"/>
                  </a:schemeClr>
                </a:solidFill>
                <a:latin typeface="Footlight MT Light" pitchFamily="18" charset="0"/>
              </a:rPr>
              <a:t> plaques occurs in 4th to the 6th decade it may be associated with other skin and internal malignancies. </a:t>
            </a:r>
          </a:p>
          <a:p>
            <a:pPr algn="l" rtl="0">
              <a:buNone/>
            </a:pPr>
            <a:r>
              <a:rPr lang="en-US" sz="2400" kern="1200" dirty="0" err="1" smtClean="0">
                <a:solidFill>
                  <a:schemeClr val="accent5">
                    <a:lumMod val="75000"/>
                  </a:schemeClr>
                </a:solidFill>
                <a:latin typeface="Footlight MT Light" pitchFamily="18" charset="0"/>
              </a:rPr>
              <a:t>Squamous</a:t>
            </a:r>
            <a:r>
              <a:rPr lang="en-US" sz="2400" kern="1200" dirty="0" smtClean="0">
                <a:solidFill>
                  <a:schemeClr val="accent5">
                    <a:lumMod val="75000"/>
                  </a:schemeClr>
                </a:solidFill>
                <a:latin typeface="Footlight MT Light" pitchFamily="18" charset="0"/>
              </a:rPr>
              <a:t> cell carcinoma from Bowen disease tends to be more aggressive. Bowen’s disease Is called </a:t>
            </a:r>
            <a:r>
              <a:rPr lang="en-US" sz="2400" kern="1200" dirty="0" err="1" smtClean="0">
                <a:solidFill>
                  <a:schemeClr val="accent5">
                    <a:lumMod val="75000"/>
                  </a:schemeClr>
                </a:solidFill>
                <a:latin typeface="Footlight MT Light" pitchFamily="18" charset="0"/>
              </a:rPr>
              <a:t>Erythroplasia</a:t>
            </a:r>
            <a:r>
              <a:rPr lang="en-US" sz="2400" kern="1200" dirty="0" smtClean="0">
                <a:solidFill>
                  <a:schemeClr val="accent5">
                    <a:lumMod val="75000"/>
                  </a:schemeClr>
                </a:solidFill>
                <a:latin typeface="Footlight MT Light" pitchFamily="18" charset="0"/>
              </a:rPr>
              <a:t> of </a:t>
            </a:r>
            <a:r>
              <a:rPr lang="en-US" sz="2400" kern="1200" dirty="0" err="1" smtClean="0">
                <a:solidFill>
                  <a:schemeClr val="accent5">
                    <a:lumMod val="75000"/>
                  </a:schemeClr>
                </a:solidFill>
                <a:latin typeface="Footlight MT Light" pitchFamily="18" charset="0"/>
              </a:rPr>
              <a:t>Queyrat</a:t>
            </a:r>
            <a:r>
              <a:rPr lang="en-US" sz="2400" kern="1200" dirty="0" smtClean="0">
                <a:solidFill>
                  <a:schemeClr val="accent5">
                    <a:lumMod val="75000"/>
                  </a:schemeClr>
                </a:solidFill>
                <a:latin typeface="Footlight MT Light" pitchFamily="18" charset="0"/>
              </a:rPr>
              <a:t> if occurring on the penis </a:t>
            </a:r>
            <a:r>
              <a:rPr lang="en-US" sz="2400" kern="1200" dirty="0" err="1" smtClean="0">
                <a:solidFill>
                  <a:schemeClr val="accent5">
                    <a:lumMod val="75000"/>
                  </a:schemeClr>
                </a:solidFill>
                <a:latin typeface="Footlight MT Light" pitchFamily="18" charset="0"/>
              </a:rPr>
              <a:t>glans</a:t>
            </a:r>
            <a:r>
              <a:rPr lang="en-US" sz="2400" kern="1200" dirty="0" smtClean="0">
                <a:solidFill>
                  <a:schemeClr val="accent5">
                    <a:lumMod val="75000"/>
                  </a:schemeClr>
                </a:solidFill>
                <a:latin typeface="Footlight MT Light" pitchFamily="18" charset="0"/>
              </a:rPr>
              <a:t>. </a:t>
            </a:r>
            <a:endParaRPr lang="ar-SA" sz="2400" kern="1200" dirty="0">
              <a:solidFill>
                <a:schemeClr val="accent5">
                  <a:lumMod val="75000"/>
                </a:schemeClr>
              </a:solidFill>
              <a:latin typeface="Footlight MT Ligh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sz="4400" dirty="0" smtClean="0">
                <a:solidFill>
                  <a:srgbClr val="FF0000"/>
                </a:solidFill>
                <a:latin typeface="Cooper Black" pitchFamily="18" charset="0"/>
              </a:rPr>
              <a:t>BCC</a:t>
            </a:r>
            <a:endParaRPr lang="ar-SA" sz="4400" dirty="0">
              <a:solidFill>
                <a:srgbClr val="FF0000"/>
              </a:solidFill>
              <a:latin typeface="Cooper Black" pitchFamily="18" charset="0"/>
            </a:endParaRPr>
          </a:p>
        </p:txBody>
      </p:sp>
      <p:sp>
        <p:nvSpPr>
          <p:cNvPr id="3" name="عنصر نائب للمحتوى 2"/>
          <p:cNvSpPr>
            <a:spLocks noGrp="1"/>
          </p:cNvSpPr>
          <p:nvPr>
            <p:ph idx="1"/>
          </p:nvPr>
        </p:nvSpPr>
        <p:spPr/>
        <p:txBody>
          <a:bodyPr>
            <a:normAutofit fontScale="92500" lnSpcReduction="20000"/>
          </a:bodyPr>
          <a:lstStyle/>
          <a:p>
            <a:pPr algn="l" rtl="0"/>
            <a:r>
              <a:rPr lang="en-US" sz="2600" kern="1200" dirty="0" smtClean="0">
                <a:solidFill>
                  <a:schemeClr val="accent5">
                    <a:lumMod val="75000"/>
                  </a:schemeClr>
                </a:solidFill>
                <a:latin typeface="Footlight MT Light" pitchFamily="18" charset="0"/>
              </a:rPr>
              <a:t>Basal cell carcinoma is the most common human malignancy. Although this lesion can be significantly invasive and locally destructive, distant metastases are uncommon. Most of these lesions are located on the face ‘is above the line drawn from the angle of the mouth to the lobe of the ear ‘ and scalp, with the nose, cheek, and </a:t>
            </a:r>
            <a:r>
              <a:rPr lang="en-US" sz="2600" kern="1200" dirty="0" err="1" smtClean="0">
                <a:solidFill>
                  <a:schemeClr val="accent5">
                    <a:lumMod val="75000"/>
                  </a:schemeClr>
                </a:solidFill>
                <a:latin typeface="Footlight MT Light" pitchFamily="18" charset="0"/>
              </a:rPr>
              <a:t>periorbital</a:t>
            </a:r>
            <a:r>
              <a:rPr lang="en-US" sz="2600" kern="1200" dirty="0" smtClean="0">
                <a:solidFill>
                  <a:schemeClr val="accent5">
                    <a:lumMod val="75000"/>
                  </a:schemeClr>
                </a:solidFill>
                <a:latin typeface="Footlight MT Light" pitchFamily="18" charset="0"/>
              </a:rPr>
              <a:t> regions the most common sites. Basal cell carcinoma rarely is found on the lip or hand .</a:t>
            </a:r>
          </a:p>
          <a:p>
            <a:pPr algn="l" rtl="0"/>
            <a:r>
              <a:rPr lang="en-US" sz="2600" kern="1200" dirty="0" smtClean="0">
                <a:solidFill>
                  <a:schemeClr val="accent5">
                    <a:lumMod val="75000"/>
                  </a:schemeClr>
                </a:solidFill>
                <a:latin typeface="Footlight MT Light" pitchFamily="18" charset="0"/>
              </a:rPr>
              <a:t>There are different types of it nodular is the most common one .</a:t>
            </a:r>
          </a:p>
          <a:p>
            <a:pPr algn="l" rtl="0"/>
            <a:r>
              <a:rPr lang="en-US" sz="2600" kern="1200" dirty="0" smtClean="0">
                <a:solidFill>
                  <a:schemeClr val="accent5">
                    <a:lumMod val="75000"/>
                  </a:schemeClr>
                </a:solidFill>
                <a:latin typeface="Footlight MT Light" pitchFamily="18" charset="0"/>
              </a:rPr>
              <a:t>The differential is </a:t>
            </a:r>
            <a:r>
              <a:rPr lang="en-US" sz="2600" kern="1200" dirty="0" err="1" smtClean="0">
                <a:solidFill>
                  <a:schemeClr val="accent5">
                    <a:lumMod val="75000"/>
                  </a:schemeClr>
                </a:solidFill>
                <a:latin typeface="Footlight MT Light" pitchFamily="18" charset="0"/>
              </a:rPr>
              <a:t>seborrhoeic</a:t>
            </a:r>
            <a:r>
              <a:rPr lang="en-US" sz="2600" kern="1200" dirty="0" smtClean="0">
                <a:solidFill>
                  <a:schemeClr val="accent5">
                    <a:lumMod val="75000"/>
                  </a:schemeClr>
                </a:solidFill>
                <a:latin typeface="Footlight MT Light" pitchFamily="18" charset="0"/>
              </a:rPr>
              <a:t> </a:t>
            </a:r>
            <a:r>
              <a:rPr lang="en-US" sz="2600" kern="1200" dirty="0" err="1" smtClean="0">
                <a:solidFill>
                  <a:schemeClr val="accent5">
                    <a:lumMod val="75000"/>
                  </a:schemeClr>
                </a:solidFill>
                <a:latin typeface="Footlight MT Light" pitchFamily="18" charset="0"/>
              </a:rPr>
              <a:t>keratoses</a:t>
            </a:r>
            <a:r>
              <a:rPr lang="en-US" sz="2600" kern="1200" dirty="0" smtClean="0">
                <a:solidFill>
                  <a:schemeClr val="accent5">
                    <a:lumMod val="75000"/>
                  </a:schemeClr>
                </a:solidFill>
                <a:latin typeface="Footlight MT Light" pitchFamily="18" charset="0"/>
              </a:rPr>
              <a:t> or M. melanoma .</a:t>
            </a:r>
          </a:p>
          <a:p>
            <a:pPr algn="l" rtl="0"/>
            <a:endParaRPr lang="ar-SA" sz="2400" b="1" dirty="0">
              <a:solidFill>
                <a:srgbClr val="7030A0"/>
              </a:solidFill>
              <a:latin typeface="Footlight MT Ligh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357686" y="214290"/>
            <a:ext cx="4329114" cy="6643710"/>
          </a:xfrm>
        </p:spPr>
        <p:txBody>
          <a:bodyPr>
            <a:noAutofit/>
          </a:bodyPr>
          <a:lstStyle/>
          <a:p>
            <a:pPr algn="l" rtl="0"/>
            <a:r>
              <a:rPr lang="en-US" sz="2600" b="1" dirty="0" smtClean="0">
                <a:solidFill>
                  <a:srgbClr val="FF0000"/>
                </a:solidFill>
                <a:latin typeface="Footlight MT Light" pitchFamily="18" charset="0"/>
              </a:rPr>
              <a:t>Small lesions &gt;&gt;&gt; </a:t>
            </a:r>
            <a:r>
              <a:rPr lang="en-US" kern="1200" dirty="0" smtClean="0">
                <a:solidFill>
                  <a:schemeClr val="accent5">
                    <a:lumMod val="75000"/>
                  </a:schemeClr>
                </a:solidFill>
                <a:latin typeface="Footlight MT Light" pitchFamily="18" charset="0"/>
              </a:rPr>
              <a:t>radiotherapy, </a:t>
            </a:r>
            <a:r>
              <a:rPr lang="en-US" kern="1200" dirty="0" err="1" smtClean="0">
                <a:solidFill>
                  <a:schemeClr val="accent5">
                    <a:lumMod val="75000"/>
                  </a:schemeClr>
                </a:solidFill>
                <a:latin typeface="Footlight MT Light" pitchFamily="18" charset="0"/>
              </a:rPr>
              <a:t>cryotherapy</a:t>
            </a:r>
            <a:r>
              <a:rPr lang="en-US" kern="1200" dirty="0" smtClean="0">
                <a:solidFill>
                  <a:schemeClr val="accent5">
                    <a:lumMod val="75000"/>
                  </a:schemeClr>
                </a:solidFill>
                <a:latin typeface="Footlight MT Light" pitchFamily="18" charset="0"/>
              </a:rPr>
              <a:t> or curettage.</a:t>
            </a:r>
          </a:p>
          <a:p>
            <a:pPr algn="l" rtl="0"/>
            <a:r>
              <a:rPr lang="en-US" sz="2600" b="1" dirty="0" smtClean="0">
                <a:solidFill>
                  <a:srgbClr val="FF0000"/>
                </a:solidFill>
                <a:latin typeface="Footlight MT Light" pitchFamily="18" charset="0"/>
              </a:rPr>
              <a:t>Isolated or suspicious lesions &gt;&gt;&gt; </a:t>
            </a:r>
            <a:r>
              <a:rPr lang="en-US" kern="1200" dirty="0" smtClean="0">
                <a:solidFill>
                  <a:schemeClr val="accent5">
                    <a:lumMod val="75000"/>
                  </a:schemeClr>
                </a:solidFill>
                <a:latin typeface="Footlight MT Light" pitchFamily="18" charset="0"/>
              </a:rPr>
              <a:t>excision biopsy.</a:t>
            </a:r>
          </a:p>
          <a:p>
            <a:pPr algn="l" rtl="0"/>
            <a:r>
              <a:rPr lang="en-US" sz="2600" b="1" dirty="0" smtClean="0">
                <a:solidFill>
                  <a:srgbClr val="FF0000"/>
                </a:solidFill>
                <a:latin typeface="Footlight MT Light" pitchFamily="18" charset="0"/>
              </a:rPr>
              <a:t>Large destructive lesion &gt;&gt;&gt; </a:t>
            </a:r>
            <a:r>
              <a:rPr lang="en-US" kern="1200" dirty="0" smtClean="0">
                <a:solidFill>
                  <a:schemeClr val="accent5">
                    <a:lumMod val="75000"/>
                  </a:schemeClr>
                </a:solidFill>
                <a:latin typeface="Footlight MT Light" pitchFamily="18" charset="0"/>
              </a:rPr>
              <a:t>reconstructive plastic surgery and skin grafting.</a:t>
            </a:r>
          </a:p>
          <a:p>
            <a:pPr algn="l" rtl="0"/>
            <a:r>
              <a:rPr lang="en-US" kern="1200" dirty="0" smtClean="0">
                <a:solidFill>
                  <a:schemeClr val="accent5">
                    <a:lumMod val="75000"/>
                  </a:schemeClr>
                </a:solidFill>
                <a:latin typeface="Footlight MT Light" pitchFamily="18" charset="0"/>
              </a:rPr>
              <a:t>The cure rates for this treatment modality </a:t>
            </a:r>
            <a:r>
              <a:rPr lang="en-US" sz="2600" b="1" dirty="0" smtClean="0">
                <a:solidFill>
                  <a:srgbClr val="FF0000"/>
                </a:solidFill>
                <a:latin typeface="Footlight MT Light" pitchFamily="18" charset="0"/>
              </a:rPr>
              <a:t>reportedly are 90-98%. Recurrence rates of 50% </a:t>
            </a:r>
            <a:r>
              <a:rPr lang="en-US" kern="1200" dirty="0" smtClean="0">
                <a:solidFill>
                  <a:schemeClr val="accent5">
                    <a:lumMod val="75000"/>
                  </a:schemeClr>
                </a:solidFill>
                <a:latin typeface="Footlight MT Light" pitchFamily="18" charset="0"/>
              </a:rPr>
              <a:t>are reported for tumors wider than 3 cm.</a:t>
            </a:r>
            <a:endParaRPr lang="ar-SA" kern="1200" dirty="0">
              <a:solidFill>
                <a:schemeClr val="accent5">
                  <a:lumMod val="75000"/>
                </a:schemeClr>
              </a:solidFill>
              <a:latin typeface="Footlight MT Light" pitchFamily="18" charset="0"/>
            </a:endParaRPr>
          </a:p>
        </p:txBody>
      </p:sp>
      <p:pic>
        <p:nvPicPr>
          <p:cNvPr id="5" name="Picture 4" descr="Basal cell carcinoma"/>
          <p:cNvPicPr>
            <a:picLocks noChangeAspect="1" noChangeArrowheads="1"/>
          </p:cNvPicPr>
          <p:nvPr/>
        </p:nvPicPr>
        <p:blipFill>
          <a:blip r:embed="rId3" cstate="print"/>
          <a:srcRect/>
          <a:stretch>
            <a:fillRect/>
          </a:stretch>
        </p:blipFill>
        <p:spPr bwMode="auto">
          <a:xfrm>
            <a:off x="428596" y="1857364"/>
            <a:ext cx="3714776" cy="357187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785794"/>
            <a:ext cx="8229600" cy="582594"/>
          </a:xfrm>
        </p:spPr>
        <p:txBody>
          <a:bodyPr>
            <a:noAutofit/>
          </a:bodyPr>
          <a:lstStyle/>
          <a:p>
            <a:pPr rtl="0"/>
            <a:r>
              <a:rPr lang="en-US" sz="4400" dirty="0" smtClean="0">
                <a:solidFill>
                  <a:srgbClr val="FF0000"/>
                </a:solidFill>
                <a:latin typeface="Cooper Black" pitchFamily="18" charset="0"/>
              </a:rPr>
              <a:t>SCC</a:t>
            </a:r>
            <a:endParaRPr lang="ar-SA" sz="4400" dirty="0">
              <a:solidFill>
                <a:srgbClr val="FF0000"/>
              </a:solidFill>
              <a:latin typeface="Cooper Black" pitchFamily="18" charset="0"/>
            </a:endParaRPr>
          </a:p>
        </p:txBody>
      </p:sp>
      <p:sp>
        <p:nvSpPr>
          <p:cNvPr id="3" name="عنصر نائب للمحتوى 2"/>
          <p:cNvSpPr>
            <a:spLocks noGrp="1"/>
          </p:cNvSpPr>
          <p:nvPr>
            <p:ph idx="1"/>
          </p:nvPr>
        </p:nvSpPr>
        <p:spPr>
          <a:xfrm>
            <a:off x="357158" y="1857364"/>
            <a:ext cx="8229600" cy="4500594"/>
          </a:xfrm>
        </p:spPr>
        <p:txBody>
          <a:bodyPr>
            <a:normAutofit/>
          </a:bodyPr>
          <a:lstStyle/>
          <a:p>
            <a:pPr algn="l" rtl="0">
              <a:buFontTx/>
              <a:buNone/>
            </a:pPr>
            <a:r>
              <a:rPr lang="en-US" kern="1200" dirty="0" err="1" smtClean="0">
                <a:solidFill>
                  <a:schemeClr val="accent5">
                    <a:lumMod val="75000"/>
                  </a:schemeClr>
                </a:solidFill>
                <a:latin typeface="Footlight MT Light" pitchFamily="18" charset="0"/>
              </a:rPr>
              <a:t>Squamous</a:t>
            </a:r>
            <a:r>
              <a:rPr lang="en-US" kern="1200" dirty="0" smtClean="0">
                <a:solidFill>
                  <a:schemeClr val="accent5">
                    <a:lumMod val="75000"/>
                  </a:schemeClr>
                </a:solidFill>
                <a:latin typeface="Footlight MT Light" pitchFamily="18" charset="0"/>
              </a:rPr>
              <a:t> cell carcinoma (SCC) is currently </a:t>
            </a:r>
            <a:r>
              <a:rPr lang="en-US" sz="2400" b="1" dirty="0" smtClean="0">
                <a:solidFill>
                  <a:srgbClr val="FF0000"/>
                </a:solidFill>
                <a:latin typeface="Footlight MT Light" pitchFamily="18" charset="0"/>
              </a:rPr>
              <a:t>the second most common type of </a:t>
            </a:r>
            <a:r>
              <a:rPr lang="en-US" sz="2400" b="1" dirty="0" err="1" smtClean="0">
                <a:solidFill>
                  <a:srgbClr val="FF0000"/>
                </a:solidFill>
                <a:latin typeface="Footlight MT Light" pitchFamily="18" charset="0"/>
              </a:rPr>
              <a:t>nonmelanoma</a:t>
            </a:r>
            <a:r>
              <a:rPr lang="en-US" sz="2400" b="1" dirty="0" smtClean="0">
                <a:solidFill>
                  <a:srgbClr val="FF0000"/>
                </a:solidFill>
                <a:latin typeface="Footlight MT Light" pitchFamily="18" charset="0"/>
              </a:rPr>
              <a:t> skin cancer</a:t>
            </a:r>
            <a:r>
              <a:rPr lang="en-US" kern="1200" dirty="0" smtClean="0">
                <a:solidFill>
                  <a:schemeClr val="accent5">
                    <a:lumMod val="75000"/>
                  </a:schemeClr>
                </a:solidFill>
                <a:latin typeface="Footlight MT Light" pitchFamily="18" charset="0"/>
              </a:rPr>
              <a:t>. Unlike most BCCs, </a:t>
            </a:r>
            <a:r>
              <a:rPr lang="en-US" sz="2400" b="1" dirty="0" smtClean="0">
                <a:solidFill>
                  <a:srgbClr val="FF0000"/>
                </a:solidFill>
                <a:latin typeface="Footlight MT Light" pitchFamily="18" charset="0"/>
              </a:rPr>
              <a:t>SCCs of the skin are associated with a risk of metastasis</a:t>
            </a:r>
            <a:r>
              <a:rPr lang="en-US" kern="1200" dirty="0" smtClean="0">
                <a:solidFill>
                  <a:schemeClr val="accent5">
                    <a:lumMod val="75000"/>
                  </a:schemeClr>
                </a:solidFill>
                <a:latin typeface="Footlight MT Light" pitchFamily="18" charset="0"/>
              </a:rPr>
              <a:t>. Occur in SSE of the mouth, tongue, esophagus, anal canal, </a:t>
            </a:r>
            <a:r>
              <a:rPr lang="en-US" kern="1200" dirty="0" err="1" smtClean="0">
                <a:solidFill>
                  <a:schemeClr val="accent5">
                    <a:lumMod val="75000"/>
                  </a:schemeClr>
                </a:solidFill>
                <a:latin typeface="Footlight MT Light" pitchFamily="18" charset="0"/>
              </a:rPr>
              <a:t>glans</a:t>
            </a:r>
            <a:r>
              <a:rPr lang="en-US" kern="1200" dirty="0" smtClean="0">
                <a:solidFill>
                  <a:schemeClr val="accent5">
                    <a:lumMod val="75000"/>
                  </a:schemeClr>
                </a:solidFill>
                <a:latin typeface="Footlight MT Light" pitchFamily="18" charset="0"/>
              </a:rPr>
              <a:t> penis or uterine cervix. </a:t>
            </a:r>
            <a:r>
              <a:rPr lang="en-US" kern="1200" dirty="0" err="1" smtClean="0">
                <a:solidFill>
                  <a:schemeClr val="accent5">
                    <a:lumMod val="75000"/>
                  </a:schemeClr>
                </a:solidFill>
                <a:latin typeface="Footlight MT Light" pitchFamily="18" charset="0"/>
              </a:rPr>
              <a:t>Metaplastic</a:t>
            </a:r>
            <a:r>
              <a:rPr lang="en-US" kern="1200" dirty="0" smtClean="0">
                <a:solidFill>
                  <a:schemeClr val="accent5">
                    <a:lumMod val="75000"/>
                  </a:schemeClr>
                </a:solidFill>
                <a:latin typeface="Footlight MT Light" pitchFamily="18" charset="0"/>
              </a:rPr>
              <a:t> epithelium in bronchus or bladder. </a:t>
            </a:r>
          </a:p>
          <a:p>
            <a:pPr algn="l" rtl="0">
              <a:buNone/>
            </a:pPr>
            <a:r>
              <a:rPr lang="en-US" kern="1200" dirty="0" smtClean="0">
                <a:solidFill>
                  <a:schemeClr val="accent5">
                    <a:lumMod val="75000"/>
                  </a:schemeClr>
                </a:solidFill>
                <a:latin typeface="Footlight MT Light" pitchFamily="18" charset="0"/>
              </a:rPr>
              <a:t>Typical SCC manifests as a </a:t>
            </a:r>
            <a:r>
              <a:rPr lang="en-US" sz="2400" b="1" dirty="0" smtClean="0">
                <a:solidFill>
                  <a:srgbClr val="FF0000"/>
                </a:solidFill>
                <a:latin typeface="Footlight MT Light" pitchFamily="18" charset="0"/>
              </a:rPr>
              <a:t>painless skin lesion on a sun-exposed region </a:t>
            </a:r>
            <a:r>
              <a:rPr lang="en-US" kern="1200" dirty="0" smtClean="0">
                <a:solidFill>
                  <a:schemeClr val="accent5">
                    <a:lumMod val="75000"/>
                  </a:schemeClr>
                </a:solidFill>
                <a:latin typeface="Footlight MT Light" pitchFamily="18" charset="0"/>
              </a:rPr>
              <a:t>of the body &amp; diagnosed by biopsy and must extend to the level of the mid dermis in order to establish the level of invasion. Depending on the lesion, the physician may elect to obtain additional studies to exclude metastasis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عنصر نائب للمحتوى 11"/>
          <p:cNvSpPr>
            <a:spLocks noGrp="1"/>
          </p:cNvSpPr>
          <p:nvPr>
            <p:ph idx="1"/>
          </p:nvPr>
        </p:nvSpPr>
        <p:spPr>
          <a:xfrm>
            <a:off x="467544" y="404664"/>
            <a:ext cx="8229600" cy="6215106"/>
          </a:xfrm>
        </p:spPr>
        <p:txBody>
          <a:bodyPr>
            <a:noAutofit/>
          </a:bodyPr>
          <a:lstStyle/>
          <a:p>
            <a:pPr algn="l" rtl="0">
              <a:buNone/>
            </a:pPr>
            <a:r>
              <a:rPr lang="en-US" sz="4400" dirty="0" smtClean="0">
                <a:solidFill>
                  <a:srgbClr val="FF0000"/>
                </a:solidFill>
                <a:latin typeface="Cooper Black" pitchFamily="18" charset="0"/>
                <a:ea typeface="+mj-ea"/>
                <a:cs typeface="+mj-cs"/>
              </a:rPr>
              <a:t>Staging:</a:t>
            </a:r>
          </a:p>
          <a:p>
            <a:pPr algn="l" rtl="0">
              <a:buNone/>
            </a:pPr>
            <a:endParaRPr lang="en-US" sz="2800" u="sng" dirty="0" smtClean="0">
              <a:solidFill>
                <a:srgbClr val="990033"/>
              </a:solidFill>
              <a:latin typeface="Cooper Black" pitchFamily="18" charset="0"/>
            </a:endParaRPr>
          </a:p>
          <a:p>
            <a:pPr algn="l" rtl="0"/>
            <a:r>
              <a:rPr lang="en-US" sz="2200" b="1" dirty="0" smtClean="0">
                <a:solidFill>
                  <a:schemeClr val="accent6">
                    <a:lumMod val="75000"/>
                  </a:schemeClr>
                </a:solidFill>
                <a:latin typeface="Footlight MT Light" pitchFamily="18" charset="0"/>
              </a:rPr>
              <a:t>Stage 0 - </a:t>
            </a:r>
            <a:r>
              <a:rPr lang="en-US" sz="2200" b="1" dirty="0" err="1" smtClean="0">
                <a:solidFill>
                  <a:schemeClr val="accent6">
                    <a:lumMod val="75000"/>
                  </a:schemeClr>
                </a:solidFill>
                <a:latin typeface="Footlight MT Light" pitchFamily="18" charset="0"/>
              </a:rPr>
              <a:t>Tis</a:t>
            </a:r>
            <a:r>
              <a:rPr lang="en-US" sz="2200" b="1" dirty="0" smtClean="0">
                <a:solidFill>
                  <a:schemeClr val="accent6">
                    <a:lumMod val="75000"/>
                  </a:schemeClr>
                </a:solidFill>
                <a:latin typeface="Footlight MT Light" pitchFamily="18" charset="0"/>
              </a:rPr>
              <a:t>/N0/M0 </a:t>
            </a:r>
          </a:p>
          <a:p>
            <a:pPr algn="l" rtl="0"/>
            <a:r>
              <a:rPr lang="en-US" sz="2200" b="1" dirty="0" smtClean="0">
                <a:solidFill>
                  <a:schemeClr val="accent6">
                    <a:lumMod val="75000"/>
                  </a:schemeClr>
                </a:solidFill>
                <a:latin typeface="Footlight MT Light" pitchFamily="18" charset="0"/>
              </a:rPr>
              <a:t>Stage I - T1/N0/M0 </a:t>
            </a:r>
          </a:p>
          <a:p>
            <a:pPr algn="l" rtl="0"/>
            <a:r>
              <a:rPr lang="en-US" sz="2200" b="1" dirty="0" smtClean="0">
                <a:solidFill>
                  <a:schemeClr val="accent6">
                    <a:lumMod val="75000"/>
                  </a:schemeClr>
                </a:solidFill>
                <a:latin typeface="Footlight MT Light" pitchFamily="18" charset="0"/>
              </a:rPr>
              <a:t>Stage II - T2/N0/M0 </a:t>
            </a:r>
          </a:p>
          <a:p>
            <a:pPr algn="l" rtl="0"/>
            <a:r>
              <a:rPr lang="en-US" sz="2200" b="1" dirty="0" smtClean="0">
                <a:solidFill>
                  <a:schemeClr val="accent6">
                    <a:lumMod val="75000"/>
                  </a:schemeClr>
                </a:solidFill>
                <a:latin typeface="Footlight MT Light" pitchFamily="18" charset="0"/>
              </a:rPr>
              <a:t>Stage III - T3/N0/M0, T1/N1/M0, T2/N1/M0, or T3/N1/M0 </a:t>
            </a:r>
          </a:p>
          <a:p>
            <a:pPr algn="l" rtl="0"/>
            <a:r>
              <a:rPr lang="en-US" sz="2200" b="1" dirty="0" smtClean="0">
                <a:solidFill>
                  <a:schemeClr val="accent6">
                    <a:lumMod val="75000"/>
                  </a:schemeClr>
                </a:solidFill>
                <a:latin typeface="Footlight MT Light" pitchFamily="18" charset="0"/>
              </a:rPr>
              <a:t>Stage IV - T4/N0, N1/M0, any T/N2, N3/M0, any T/any N/M1</a:t>
            </a:r>
          </a:p>
          <a:p>
            <a:pPr algn="l" rtl="0">
              <a:buNone/>
            </a:pPr>
            <a:endParaRPr lang="en-US" sz="2600" dirty="0" smtClean="0">
              <a:latin typeface="Footlight MT Light" pitchFamily="18" charset="0"/>
            </a:endParaRPr>
          </a:p>
          <a:p>
            <a:pPr algn="l" rtl="0">
              <a:buNone/>
            </a:pPr>
            <a:r>
              <a:rPr lang="en-US" kern="1200" dirty="0" smtClean="0">
                <a:solidFill>
                  <a:schemeClr val="accent5">
                    <a:lumMod val="75000"/>
                  </a:schemeClr>
                </a:solidFill>
                <a:latin typeface="Footlight MT Light" pitchFamily="18" charset="0"/>
              </a:rPr>
              <a:t>No topical treatment is available for treatment of SCC; topical treatments are for actinic </a:t>
            </a:r>
            <a:r>
              <a:rPr lang="en-US" kern="1200" dirty="0" err="1" smtClean="0">
                <a:solidFill>
                  <a:schemeClr val="accent5">
                    <a:lumMod val="75000"/>
                  </a:schemeClr>
                </a:solidFill>
                <a:latin typeface="Footlight MT Light" pitchFamily="18" charset="0"/>
              </a:rPr>
              <a:t>keratoses</a:t>
            </a:r>
            <a:r>
              <a:rPr lang="en-US" kern="1200" dirty="0" smtClean="0">
                <a:solidFill>
                  <a:schemeClr val="accent5">
                    <a:lumMod val="75000"/>
                  </a:schemeClr>
                </a:solidFill>
                <a:latin typeface="Footlight MT Light" pitchFamily="18" charset="0"/>
              </a:rPr>
              <a:t>. Local radiotherapy, or excision with a margin of normal tissue. Infiltrated lymph node by radiotherapy or block dissection &amp; patient reviewed annually for 5 years after successful </a:t>
            </a:r>
            <a:r>
              <a:rPr lang="en-US" kern="1200" dirty="0" err="1" smtClean="0">
                <a:solidFill>
                  <a:schemeClr val="accent5">
                    <a:lumMod val="75000"/>
                  </a:schemeClr>
                </a:solidFill>
                <a:latin typeface="Footlight MT Light" pitchFamily="18" charset="0"/>
              </a:rPr>
              <a:t>Tx</a:t>
            </a:r>
            <a:r>
              <a:rPr lang="en-US" kern="1200" dirty="0" smtClean="0">
                <a:solidFill>
                  <a:schemeClr val="accent5">
                    <a:lumMod val="75000"/>
                  </a:schemeClr>
                </a:solidFill>
                <a:latin typeface="Footlight MT Light" pitchFamily="18" charset="0"/>
              </a:rPr>
              <a:t>.</a:t>
            </a:r>
          </a:p>
          <a:p>
            <a:pPr algn="l" rtl="0"/>
            <a:endParaRPr lang="ar-SA" sz="2600" dirty="0">
              <a:latin typeface="Footlight MT Ligh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20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20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20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20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6" end="6"/>
                                            </p:txEl>
                                          </p:spTgt>
                                        </p:tgtEl>
                                        <p:attrNameLst>
                                          <p:attrName>style.visibility</p:attrName>
                                        </p:attrNameLst>
                                      </p:cBhvr>
                                      <p:to>
                                        <p:strVal val="visible"/>
                                      </p:to>
                                    </p:set>
                                    <p:animEffect transition="in" filter="fade">
                                      <p:cBhvr>
                                        <p:cTn id="32" dur="2000"/>
                                        <p:tgtEl>
                                          <p:spTgt spid="1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animEffect transition="in" filter="fade">
                                      <p:cBhvr>
                                        <p:cTn id="37" dur="20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4400" dirty="0" smtClean="0">
                <a:solidFill>
                  <a:srgbClr val="FF0000"/>
                </a:solidFill>
                <a:latin typeface="Cooper Black" pitchFamily="18" charset="0"/>
              </a:rPr>
              <a:t>Lesions derived from DERMIS</a:t>
            </a:r>
            <a:endParaRPr lang="ar-SA" sz="4400" dirty="0">
              <a:solidFill>
                <a:srgbClr val="FF0000"/>
              </a:solidFill>
              <a:latin typeface="Cooper Black" pitchFamily="18" charset="0"/>
            </a:endParaRPr>
          </a:p>
        </p:txBody>
      </p:sp>
      <p:sp>
        <p:nvSpPr>
          <p:cNvPr id="4" name="Rectangle 3"/>
          <p:cNvSpPr txBox="1">
            <a:spLocks noChangeArrowheads="1"/>
          </p:cNvSpPr>
          <p:nvPr/>
        </p:nvSpPr>
        <p:spPr>
          <a:xfrm>
            <a:off x="395536" y="1556792"/>
            <a:ext cx="8229600" cy="4525963"/>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800" b="1" i="0" u="sng" strike="noStrike" kern="1200" cap="none" spc="0" normalizeH="0" baseline="0" noProof="0" dirty="0" smtClean="0">
                <a:ln>
                  <a:noFill/>
                </a:ln>
                <a:solidFill>
                  <a:srgbClr val="990033"/>
                </a:solidFill>
                <a:effectLst/>
                <a:uLnTx/>
                <a:uFillTx/>
                <a:latin typeface="Footlight MT Light" pitchFamily="18" charset="0"/>
              </a:rPr>
              <a:t>Benign</a:t>
            </a:r>
          </a:p>
          <a:p>
            <a:pPr marL="342900" lvl="0" indent="-342900" algn="l" rtl="0">
              <a:spcBef>
                <a:spcPct val="20000"/>
              </a:spcBef>
              <a:buFont typeface="Arial" pitchFamily="34" charset="0"/>
              <a:buChar char="•"/>
              <a:defRPr/>
            </a:pPr>
            <a:r>
              <a:rPr lang="en-US" sz="2400" dirty="0" err="1" smtClean="0">
                <a:solidFill>
                  <a:schemeClr val="accent5">
                    <a:lumMod val="75000"/>
                  </a:schemeClr>
                </a:solidFill>
                <a:latin typeface="Footlight MT Light" pitchFamily="18" charset="0"/>
              </a:rPr>
              <a:t>Pyogenic</a:t>
            </a:r>
            <a:r>
              <a:rPr lang="en-US" sz="2400" dirty="0" smtClean="0">
                <a:solidFill>
                  <a:schemeClr val="accent5">
                    <a:lumMod val="75000"/>
                  </a:schemeClr>
                </a:solidFill>
                <a:latin typeface="Footlight MT Light" pitchFamily="18" charset="0"/>
              </a:rPr>
              <a:t> </a:t>
            </a:r>
            <a:r>
              <a:rPr lang="en-US" sz="2400" dirty="0" err="1" smtClean="0">
                <a:solidFill>
                  <a:schemeClr val="accent5">
                    <a:lumMod val="75000"/>
                  </a:schemeClr>
                </a:solidFill>
                <a:latin typeface="Footlight MT Light" pitchFamily="18" charset="0"/>
              </a:rPr>
              <a:t>granuloma</a:t>
            </a:r>
            <a:r>
              <a:rPr lang="en-US" sz="2400" dirty="0" smtClean="0">
                <a:solidFill>
                  <a:schemeClr val="accent5">
                    <a:lumMod val="75000"/>
                  </a:schemeClr>
                </a:solidFill>
                <a:latin typeface="Footlight MT Light" pitchFamily="18" charset="0"/>
              </a:rPr>
              <a:t> .</a:t>
            </a:r>
          </a:p>
          <a:p>
            <a:pPr marL="342900" lvl="0" indent="-342900" algn="l" rtl="0">
              <a:spcBef>
                <a:spcPct val="20000"/>
              </a:spcBef>
              <a:buFont typeface="Arial" pitchFamily="34" charset="0"/>
              <a:buChar char="•"/>
              <a:defRPr/>
            </a:pPr>
            <a:r>
              <a:rPr lang="en-US" sz="2400" dirty="0" smtClean="0">
                <a:solidFill>
                  <a:schemeClr val="accent5">
                    <a:lumMod val="75000"/>
                  </a:schemeClr>
                </a:solidFill>
                <a:latin typeface="Footlight MT Light" pitchFamily="18" charset="0"/>
              </a:rPr>
              <a:t>Fibrous </a:t>
            </a:r>
            <a:r>
              <a:rPr lang="en-US" sz="2400" dirty="0" err="1" smtClean="0">
                <a:solidFill>
                  <a:schemeClr val="accent5">
                    <a:lumMod val="75000"/>
                  </a:schemeClr>
                </a:solidFill>
                <a:latin typeface="Footlight MT Light" pitchFamily="18" charset="0"/>
              </a:rPr>
              <a:t>histocytoma</a:t>
            </a:r>
            <a:r>
              <a:rPr lang="en-US" sz="2400" dirty="0" smtClean="0">
                <a:solidFill>
                  <a:schemeClr val="accent5">
                    <a:lumMod val="75000"/>
                  </a:schemeClr>
                </a:solidFill>
                <a:latin typeface="Footlight MT Light" pitchFamily="18" charset="0"/>
              </a:rPr>
              <a:t> .</a:t>
            </a:r>
          </a:p>
          <a:p>
            <a:pPr marL="342900" lvl="0" indent="-342900" algn="l" rtl="0">
              <a:spcBef>
                <a:spcPct val="20000"/>
              </a:spcBef>
              <a:buFont typeface="Arial" pitchFamily="34" charset="0"/>
              <a:buChar char="•"/>
              <a:defRPr/>
            </a:pPr>
            <a:r>
              <a:rPr lang="en-US" sz="2400" dirty="0" err="1" smtClean="0">
                <a:solidFill>
                  <a:schemeClr val="accent5">
                    <a:lumMod val="75000"/>
                  </a:schemeClr>
                </a:solidFill>
                <a:latin typeface="Footlight MT Light" pitchFamily="18" charset="0"/>
              </a:rPr>
              <a:t>Keloid</a:t>
            </a:r>
            <a:r>
              <a:rPr lang="en-US" sz="2400" dirty="0" smtClean="0">
                <a:solidFill>
                  <a:schemeClr val="accent5">
                    <a:lumMod val="75000"/>
                  </a:schemeClr>
                </a:solidFill>
                <a:latin typeface="Footlight MT Light" pitchFamily="18" charset="0"/>
              </a:rPr>
              <a:t>.</a:t>
            </a:r>
          </a:p>
          <a:p>
            <a:pPr marL="342900" marR="0" lvl="0" indent="-342900" algn="l" defTabSz="914400" rtl="0" eaLnBrk="1" fontAlgn="auto" latinLnBrk="0" hangingPunct="1">
              <a:lnSpc>
                <a:spcPct val="100000"/>
              </a:lnSpc>
              <a:spcBef>
                <a:spcPct val="20000"/>
              </a:spcBef>
              <a:spcAft>
                <a:spcPts val="0"/>
              </a:spcAft>
              <a:buClrTx/>
              <a:buSzTx/>
              <a:tabLst/>
              <a:defRPr/>
            </a:pPr>
            <a:r>
              <a:rPr lang="en-US" sz="2400" dirty="0" smtClean="0">
                <a:solidFill>
                  <a:schemeClr val="accent5">
                    <a:lumMod val="75000"/>
                  </a:schemeClr>
                </a:solidFill>
                <a:latin typeface="Footlight MT Light" pitchFamily="18" charset="0"/>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800" b="1" i="0" u="sng" strike="noStrike" kern="1200" cap="none" spc="0" normalizeH="0" baseline="0" noProof="0" dirty="0" smtClean="0">
                <a:ln>
                  <a:noFill/>
                </a:ln>
                <a:solidFill>
                  <a:srgbClr val="990033"/>
                </a:solidFill>
                <a:effectLst/>
                <a:uLnTx/>
                <a:uFillTx/>
                <a:latin typeface="Footlight MT Light" pitchFamily="18" charset="0"/>
              </a:rPr>
              <a:t>Malignant</a:t>
            </a:r>
          </a:p>
          <a:p>
            <a:pPr marL="342900" marR="0" indent="-342900" defTabSz="91440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accent5">
                    <a:lumMod val="75000"/>
                  </a:schemeClr>
                </a:solidFill>
                <a:latin typeface="Footlight MT Light" pitchFamily="18" charset="0"/>
              </a:rPr>
              <a:t>Secondary deposits.</a:t>
            </a:r>
          </a:p>
          <a:p>
            <a:pPr marL="342900" marR="0" indent="-342900" defTabSz="91440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accent5">
                    <a:lumMod val="75000"/>
                  </a:schemeClr>
                </a:solidFill>
                <a:latin typeface="Footlight MT Light" pitchFamily="18" charset="0"/>
              </a:rPr>
              <a:t>Kaposi sarcoma.</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2000"/>
                                        <p:tgtEl>
                                          <p:spTgt spid="4">
                                            <p:txEl>
                                              <p:pRg st="1" end="1"/>
                                            </p:txEl>
                                          </p:spTgt>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2000"/>
                                        <p:tgtEl>
                                          <p:spTgt spid="4">
                                            <p:txEl>
                                              <p:pRg st="2" end="2"/>
                                            </p:txEl>
                                          </p:spTgt>
                                        </p:tgtEl>
                                      </p:cBhvr>
                                    </p:animEffect>
                                  </p:childTnLst>
                                </p:cTn>
                              </p:par>
                            </p:childTnLst>
                          </p:cTn>
                        </p:par>
                        <p:par>
                          <p:cTn id="21" fill="hold">
                            <p:stCondLst>
                              <p:cond delay="6000"/>
                            </p:stCondLst>
                            <p:childTnLst>
                              <p:par>
                                <p:cTn id="22" presetID="10" presetClass="entr" presetSubtype="0" fill="hold" nodeType="after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20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2000"/>
                                        <p:tgtEl>
                                          <p:spTgt spid="4">
                                            <p:txEl>
                                              <p:pRg st="5" end="5"/>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2000"/>
                                        <p:tgtEl>
                                          <p:spTgt spid="4">
                                            <p:txEl>
                                              <p:pRg st="6" end="6"/>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sz="4400" dirty="0" err="1" smtClean="0">
                <a:solidFill>
                  <a:srgbClr val="FF0000"/>
                </a:solidFill>
                <a:latin typeface="Cooper Black" pitchFamily="18" charset="0"/>
              </a:rPr>
              <a:t>Pyogenic</a:t>
            </a:r>
            <a:r>
              <a:rPr lang="en-US" sz="4400" dirty="0" smtClean="0">
                <a:solidFill>
                  <a:srgbClr val="FF0000"/>
                </a:solidFill>
                <a:latin typeface="Cooper Black" pitchFamily="18" charset="0"/>
              </a:rPr>
              <a:t> </a:t>
            </a:r>
            <a:r>
              <a:rPr lang="en-US" sz="4400" dirty="0" err="1" smtClean="0">
                <a:solidFill>
                  <a:srgbClr val="FF0000"/>
                </a:solidFill>
                <a:latin typeface="Cooper Black" pitchFamily="18" charset="0"/>
              </a:rPr>
              <a:t>granuloma</a:t>
            </a:r>
            <a:endParaRPr lang="ar-SA" sz="4400" dirty="0">
              <a:solidFill>
                <a:srgbClr val="FF0000"/>
              </a:solidFill>
              <a:latin typeface="Cooper Black" pitchFamily="18" charset="0"/>
            </a:endParaRPr>
          </a:p>
        </p:txBody>
      </p:sp>
      <p:sp>
        <p:nvSpPr>
          <p:cNvPr id="5" name="Rectangle 3"/>
          <p:cNvSpPr txBox="1">
            <a:spLocks noChangeArrowheads="1"/>
          </p:cNvSpPr>
          <p:nvPr/>
        </p:nvSpPr>
        <p:spPr>
          <a:xfrm>
            <a:off x="3643306" y="1643050"/>
            <a:ext cx="5186370" cy="4525963"/>
          </a:xfrm>
          <a:prstGeom prst="rect">
            <a:avLst/>
          </a:prstGeom>
        </p:spPr>
        <p:txBody>
          <a:bodyPr vert="horz" lIns="91440" tIns="45720" rIns="91440" bIns="45720" rtlCol="1">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600" b="1" i="0" u="none" strike="noStrike" kern="1200" cap="none" spc="0" normalizeH="0" baseline="0" noProof="0" dirty="0" smtClean="0">
                <a:ln>
                  <a:noFill/>
                </a:ln>
                <a:solidFill>
                  <a:srgbClr val="FF0000"/>
                </a:solidFill>
                <a:effectLst/>
                <a:uLnTx/>
                <a:uFillTx/>
                <a:latin typeface="Footlight MT Light" pitchFamily="18" charset="0"/>
              </a:rPr>
              <a:t>Common inflammatory lesion of skin following penetration of skin</a:t>
            </a:r>
            <a:r>
              <a:rPr kumimoji="0" lang="en-US" sz="2600" b="1" i="0" u="none" strike="noStrike" kern="1200" cap="none" spc="0" normalizeH="0" baseline="0" noProof="0" dirty="0" smtClean="0">
                <a:ln>
                  <a:noFill/>
                </a:ln>
                <a:solidFill>
                  <a:srgbClr val="7030A0"/>
                </a:solidFill>
                <a:effectLst/>
                <a:uLnTx/>
                <a:uFillTx/>
                <a:latin typeface="Footlight MT Light" pitchFamily="18" charset="0"/>
              </a:rPr>
              <a:t>, </a:t>
            </a:r>
            <a:r>
              <a:rPr lang="en-US" sz="2400" dirty="0" err="1" smtClean="0">
                <a:solidFill>
                  <a:schemeClr val="accent5">
                    <a:lumMod val="75000"/>
                  </a:schemeClr>
                </a:solidFill>
                <a:latin typeface="Footlight MT Light" pitchFamily="18" charset="0"/>
              </a:rPr>
              <a:t>eg</a:t>
            </a:r>
            <a:r>
              <a:rPr lang="en-US" sz="2400" dirty="0" smtClean="0">
                <a:solidFill>
                  <a:schemeClr val="accent5">
                    <a:lumMod val="75000"/>
                  </a:schemeClr>
                </a:solidFill>
                <a:latin typeface="Footlight MT Light" pitchFamily="18" charset="0"/>
              </a:rPr>
              <a:t>, splinter or thorn. Common in hand and feet. Solitary reddish blue fleshy nodules may be </a:t>
            </a:r>
            <a:r>
              <a:rPr lang="en-US" sz="2400" dirty="0" err="1" smtClean="0">
                <a:solidFill>
                  <a:schemeClr val="accent5">
                    <a:lumMod val="75000"/>
                  </a:schemeClr>
                </a:solidFill>
                <a:latin typeface="Footlight MT Light" pitchFamily="18" charset="0"/>
              </a:rPr>
              <a:t>polypoid</a:t>
            </a:r>
            <a:r>
              <a:rPr lang="en-US" sz="2400" dirty="0" smtClean="0">
                <a:solidFill>
                  <a:schemeClr val="accent5">
                    <a:lumMod val="75000"/>
                  </a:schemeClr>
                </a:solidFill>
                <a:latin typeface="Footlight MT Light" pitchFamily="18" charset="0"/>
              </a:rPr>
              <a:t>. The surface may be ulcerated and confusing with </a:t>
            </a:r>
            <a:r>
              <a:rPr lang="en-US" sz="2400" dirty="0" err="1" smtClean="0">
                <a:solidFill>
                  <a:schemeClr val="accent5">
                    <a:lumMod val="75000"/>
                  </a:schemeClr>
                </a:solidFill>
                <a:latin typeface="Footlight MT Light" pitchFamily="18" charset="0"/>
              </a:rPr>
              <a:t>amelanotic</a:t>
            </a:r>
            <a:r>
              <a:rPr lang="en-US" sz="2400" dirty="0" smtClean="0">
                <a:solidFill>
                  <a:schemeClr val="accent5">
                    <a:lumMod val="75000"/>
                  </a:schemeClr>
                </a:solidFill>
                <a:latin typeface="Footlight MT Light" pitchFamily="18" charset="0"/>
              </a:rPr>
              <a:t> malignant melanoma.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600" b="1" dirty="0" smtClean="0">
              <a:solidFill>
                <a:srgbClr val="7030A0"/>
              </a:solidFill>
              <a:latin typeface="Footlight MT Light" pitchFamily="18" charset="0"/>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600" b="1" i="0" u="none" strike="noStrike" kern="1200" cap="none" spc="0" normalizeH="0" baseline="0" noProof="0" dirty="0" smtClean="0">
                <a:ln>
                  <a:noFill/>
                </a:ln>
                <a:solidFill>
                  <a:srgbClr val="FF0000"/>
                </a:solidFill>
                <a:effectLst/>
                <a:uLnTx/>
                <a:uFillTx/>
                <a:latin typeface="Footlight MT Light" pitchFamily="18" charset="0"/>
              </a:rPr>
              <a:t>Treatment is by </a:t>
            </a:r>
            <a:r>
              <a:rPr lang="en-US" sz="2400" dirty="0" smtClean="0">
                <a:solidFill>
                  <a:schemeClr val="accent5">
                    <a:lumMod val="75000"/>
                  </a:schemeClr>
                </a:solidFill>
                <a:latin typeface="Footlight MT Light" pitchFamily="18" charset="0"/>
              </a:rPr>
              <a:t>Should be excised and the base curetted. </a:t>
            </a:r>
            <a:endParaRPr lang="en-US" sz="2400" dirty="0">
              <a:solidFill>
                <a:schemeClr val="accent5">
                  <a:lumMod val="75000"/>
                </a:schemeClr>
              </a:solidFill>
              <a:latin typeface="Footlight MT Light" pitchFamily="18" charset="0"/>
            </a:endParaRPr>
          </a:p>
        </p:txBody>
      </p:sp>
      <p:pic>
        <p:nvPicPr>
          <p:cNvPr id="7" name="Picture 4" descr="Pyogenic granuloma"/>
          <p:cNvPicPr>
            <a:picLocks noChangeAspect="1" noChangeArrowheads="1"/>
          </p:cNvPicPr>
          <p:nvPr/>
        </p:nvPicPr>
        <p:blipFill>
          <a:blip r:embed="rId3" cstate="print"/>
          <a:srcRect/>
          <a:stretch>
            <a:fillRect/>
          </a:stretch>
        </p:blipFill>
        <p:spPr bwMode="auto">
          <a:xfrm>
            <a:off x="500034" y="1643050"/>
            <a:ext cx="2928958" cy="407196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8229600" cy="1143000"/>
          </a:xfrm>
        </p:spPr>
        <p:txBody>
          <a:bodyPr/>
          <a:lstStyle/>
          <a:p>
            <a:r>
              <a:rPr lang="en-US" sz="4400" dirty="0" err="1" smtClean="0">
                <a:solidFill>
                  <a:srgbClr val="FF0000"/>
                </a:solidFill>
                <a:latin typeface="Cooper Black" pitchFamily="18" charset="0"/>
              </a:rPr>
              <a:t>Keloid</a:t>
            </a:r>
            <a:endParaRPr lang="ar-SA" sz="4400" dirty="0">
              <a:solidFill>
                <a:srgbClr val="FF0000"/>
              </a:solidFill>
              <a:latin typeface="Cooper Black" pitchFamily="18" charset="0"/>
            </a:endParaRPr>
          </a:p>
        </p:txBody>
      </p:sp>
      <p:sp>
        <p:nvSpPr>
          <p:cNvPr id="5" name="Rectangle 3"/>
          <p:cNvSpPr txBox="1">
            <a:spLocks noChangeArrowheads="1"/>
          </p:cNvSpPr>
          <p:nvPr/>
        </p:nvSpPr>
        <p:spPr>
          <a:xfrm>
            <a:off x="3214678" y="1285860"/>
            <a:ext cx="5472122" cy="3214710"/>
          </a:xfrm>
          <a:prstGeom prst="rect">
            <a:avLst/>
          </a:prstGeom>
        </p:spPr>
        <p:txBody>
          <a:bodyPr vert="horz" lIns="91440" tIns="45720" rIns="91440" bIns="45720" rtlCol="1">
            <a:no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US" sz="2400" dirty="0" smtClean="0">
                <a:solidFill>
                  <a:schemeClr val="accent5">
                    <a:lumMod val="75000"/>
                  </a:schemeClr>
                </a:solidFill>
                <a:latin typeface="Footlight MT Light" pitchFamily="18" charset="0"/>
              </a:rPr>
              <a:t>Formed by excessive collagen deposition in the dermis during wound healing. Elevated nodular lesion covered by normal epidermis. </a:t>
            </a:r>
            <a:r>
              <a:rPr kumimoji="0" lang="en-US" sz="2400" b="1" i="0" u="none" strike="noStrike" kern="1200" cap="none" spc="0" normalizeH="0" baseline="0" noProof="0" dirty="0" smtClean="0">
                <a:ln>
                  <a:noFill/>
                </a:ln>
                <a:solidFill>
                  <a:srgbClr val="FF0000"/>
                </a:solidFill>
                <a:effectLst/>
                <a:uLnTx/>
                <a:uFillTx/>
                <a:latin typeface="Footlight MT Light" pitchFamily="18" charset="0"/>
              </a:rPr>
              <a:t>More common in chest and neck.</a:t>
            </a:r>
            <a:r>
              <a:rPr kumimoji="0" lang="en-US" sz="2400" b="1" i="0" u="none" strike="noStrike" kern="1200" cap="none" spc="0" normalizeH="0" noProof="0" dirty="0" smtClean="0">
                <a:ln>
                  <a:noFill/>
                </a:ln>
                <a:solidFill>
                  <a:srgbClr val="FF0000"/>
                </a:solidFill>
                <a:effectLst/>
                <a:uLnTx/>
                <a:uFillTx/>
                <a:latin typeface="Footlight MT Light" pitchFamily="18" charset="0"/>
              </a:rPr>
              <a:t> </a:t>
            </a:r>
            <a:r>
              <a:rPr kumimoji="0" lang="en-US" sz="2400" b="1" i="0" u="none" strike="noStrike" kern="1200" cap="none" spc="0" normalizeH="0" baseline="0" noProof="0" dirty="0" smtClean="0">
                <a:ln>
                  <a:noFill/>
                </a:ln>
                <a:solidFill>
                  <a:srgbClr val="FF0000"/>
                </a:solidFill>
                <a:effectLst/>
                <a:uLnTx/>
                <a:uFillTx/>
                <a:latin typeface="Footlight MT Light" pitchFamily="18" charset="0"/>
              </a:rPr>
              <a:t>More in black young patients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Footlight MT Light" pitchFamily="18" charset="0"/>
              </a:rPr>
              <a:t>Treatment is </a:t>
            </a:r>
            <a:r>
              <a:rPr lang="en-US" sz="2400" dirty="0" smtClean="0">
                <a:solidFill>
                  <a:schemeClr val="accent5">
                    <a:lumMod val="75000"/>
                  </a:schemeClr>
                </a:solidFill>
                <a:latin typeface="Footlight MT Light" pitchFamily="18" charset="0"/>
              </a:rPr>
              <a:t>by </a:t>
            </a:r>
            <a:r>
              <a:rPr lang="en-US" sz="2400" dirty="0" err="1" smtClean="0">
                <a:solidFill>
                  <a:schemeClr val="accent5">
                    <a:lumMod val="75000"/>
                  </a:schemeClr>
                </a:solidFill>
                <a:latin typeface="Footlight MT Light" pitchFamily="18" charset="0"/>
              </a:rPr>
              <a:t>intralesional</a:t>
            </a:r>
            <a:r>
              <a:rPr lang="en-US" sz="2400" dirty="0" smtClean="0">
                <a:solidFill>
                  <a:schemeClr val="accent5">
                    <a:lumMod val="75000"/>
                  </a:schemeClr>
                </a:solidFill>
                <a:latin typeface="Footlight MT Light" pitchFamily="18" charset="0"/>
              </a:rPr>
              <a:t> steroids , silicon gel .</a:t>
            </a:r>
          </a:p>
        </p:txBody>
      </p:sp>
      <p:pic>
        <p:nvPicPr>
          <p:cNvPr id="7170" name="Picture 2" descr="http://1.bp.blogspot.com/_-Qow0uzw1VU/SfqAKsq-dXI/AAAAAAAAAD0/KwOBmCfQ0Z0/s320/keloid.jpg"/>
          <p:cNvPicPr>
            <a:picLocks noChangeAspect="1" noChangeArrowheads="1"/>
          </p:cNvPicPr>
          <p:nvPr/>
        </p:nvPicPr>
        <p:blipFill>
          <a:blip r:embed="rId3" cstate="print"/>
          <a:srcRect/>
          <a:stretch>
            <a:fillRect/>
          </a:stretch>
        </p:blipFill>
        <p:spPr bwMode="auto">
          <a:xfrm>
            <a:off x="428596" y="1428736"/>
            <a:ext cx="2524126" cy="2981325"/>
          </a:xfrm>
          <a:prstGeom prst="rect">
            <a:avLst/>
          </a:prstGeom>
          <a:noFill/>
        </p:spPr>
      </p:pic>
      <p:sp>
        <p:nvSpPr>
          <p:cNvPr id="6" name="مستطيل 5"/>
          <p:cNvSpPr/>
          <p:nvPr/>
        </p:nvSpPr>
        <p:spPr>
          <a:xfrm>
            <a:off x="357158" y="4572008"/>
            <a:ext cx="8215370" cy="1938992"/>
          </a:xfrm>
          <a:prstGeom prst="rect">
            <a:avLst/>
          </a:prstGeom>
        </p:spPr>
        <p:txBody>
          <a:bodyPr wrap="square">
            <a:spAutoFit/>
          </a:bodyPr>
          <a:lstStyle/>
          <a:p>
            <a:pPr marL="342900" lvl="0" indent="-342900" algn="l" rtl="0">
              <a:spcBef>
                <a:spcPct val="20000"/>
              </a:spcBef>
              <a:defRPr/>
            </a:pPr>
            <a:r>
              <a:rPr lang="en-US" sz="2400" b="1" dirty="0" smtClean="0">
                <a:solidFill>
                  <a:srgbClr val="FF0000"/>
                </a:solidFill>
                <a:latin typeface="Footlight MT Light" pitchFamily="18" charset="0"/>
              </a:rPr>
              <a:t>Surgical excision but it’s associated with a 50-100% recurrence rate . </a:t>
            </a:r>
            <a:r>
              <a:rPr lang="en-US" sz="2400" dirty="0" smtClean="0">
                <a:solidFill>
                  <a:schemeClr val="accent5">
                    <a:lumMod val="75000"/>
                  </a:schemeClr>
                </a:solidFill>
                <a:latin typeface="Footlight MT Light" pitchFamily="18" charset="0"/>
              </a:rPr>
              <a:t>In extreme cases, excision and local radiotherapy. Other modalities such as interferon, laser surgery, and </a:t>
            </a:r>
            <a:r>
              <a:rPr lang="en-US" sz="2400" dirty="0" err="1" smtClean="0">
                <a:solidFill>
                  <a:schemeClr val="accent5">
                    <a:lumMod val="75000"/>
                  </a:schemeClr>
                </a:solidFill>
                <a:latin typeface="Footlight MT Light" pitchFamily="18" charset="0"/>
              </a:rPr>
              <a:t>intralesional</a:t>
            </a:r>
            <a:r>
              <a:rPr lang="en-US" sz="2400" dirty="0" smtClean="0">
                <a:solidFill>
                  <a:schemeClr val="accent5">
                    <a:lumMod val="75000"/>
                  </a:schemeClr>
                </a:solidFill>
                <a:latin typeface="Footlight MT Light" pitchFamily="18" charset="0"/>
              </a:rPr>
              <a:t> </a:t>
            </a:r>
            <a:r>
              <a:rPr lang="en-US" sz="2400" dirty="0" err="1" smtClean="0">
                <a:solidFill>
                  <a:schemeClr val="accent5">
                    <a:lumMod val="75000"/>
                  </a:schemeClr>
                </a:solidFill>
                <a:latin typeface="Footlight MT Light" pitchFamily="18" charset="0"/>
              </a:rPr>
              <a:t>bleomycin</a:t>
            </a:r>
            <a:r>
              <a:rPr lang="en-US" sz="2400" dirty="0" smtClean="0">
                <a:solidFill>
                  <a:schemeClr val="accent5">
                    <a:lumMod val="75000"/>
                  </a:schemeClr>
                </a:solidFill>
                <a:latin typeface="Footlight MT Light" pitchFamily="18" charset="0"/>
              </a:rPr>
              <a:t> have also been tried with variable but not significantly convincing results.</a:t>
            </a:r>
            <a:endParaRPr lang="en-US" sz="2400" dirty="0">
              <a:solidFill>
                <a:schemeClr val="accent5">
                  <a:lumMod val="75000"/>
                </a:schemeClr>
              </a:solidFill>
              <a:latin typeface="Footlight MT Ligh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fade">
                                      <p:cBhvr>
                                        <p:cTn id="11" dur="2000"/>
                                        <p:tgtEl>
                                          <p:spTgt spid="717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2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20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p:cNvSpPr>
            <a:spLocks noGrp="1"/>
          </p:cNvSpPr>
          <p:nvPr>
            <p:ph type="title"/>
          </p:nvPr>
        </p:nvSpPr>
        <p:spPr/>
        <p:txBody>
          <a:bodyPr>
            <a:normAutofit fontScale="90000"/>
          </a:bodyPr>
          <a:lstStyle/>
          <a:p>
            <a:pPr rtl="0"/>
            <a:r>
              <a:rPr lang="en-US" sz="4000" dirty="0" smtClean="0">
                <a:solidFill>
                  <a:srgbClr val="C00000"/>
                </a:solidFill>
                <a:latin typeface="Cooper Black" pitchFamily="18" charset="0"/>
              </a:rPr>
              <a:t>General points in presentation</a:t>
            </a:r>
            <a:endParaRPr lang="ar-SA" sz="4000" dirty="0">
              <a:solidFill>
                <a:srgbClr val="C00000"/>
              </a:solidFill>
              <a:latin typeface="Cooper Black" pitchFamily="18" charset="0"/>
            </a:endParaRPr>
          </a:p>
        </p:txBody>
      </p:sp>
      <p:sp>
        <p:nvSpPr>
          <p:cNvPr id="7" name="عنصر نائب للمحتوى 2"/>
          <p:cNvSpPr>
            <a:spLocks noGrp="1"/>
          </p:cNvSpPr>
          <p:nvPr>
            <p:ph type="body" idx="1"/>
          </p:nvPr>
        </p:nvSpPr>
        <p:spPr/>
        <p:txBody>
          <a:bodyPr/>
          <a:lstStyle/>
          <a:p>
            <a:pPr algn="l" rtl="0"/>
            <a:r>
              <a:rPr lang="en-US" b="1" dirty="0" smtClean="0">
                <a:solidFill>
                  <a:schemeClr val="accent5">
                    <a:lumMod val="75000"/>
                  </a:schemeClr>
                </a:solidFill>
                <a:latin typeface="Footlight MT Light" pitchFamily="18" charset="0"/>
              </a:rPr>
              <a:t>Skin tumors are the most common body tumors .</a:t>
            </a:r>
          </a:p>
          <a:p>
            <a:pPr algn="l" rtl="0"/>
            <a:r>
              <a:rPr lang="en-US" b="1" dirty="0" smtClean="0">
                <a:solidFill>
                  <a:schemeClr val="accent5">
                    <a:lumMod val="75000"/>
                  </a:schemeClr>
                </a:solidFill>
                <a:latin typeface="Footlight MT Light" pitchFamily="18" charset="0"/>
              </a:rPr>
              <a:t>Most skin lesions presented by patients are benign; however, some concern has caused the patient to make an inquiry, and a correct diagnosis is important. </a:t>
            </a:r>
            <a:endParaRPr lang="ar-SA" b="1" dirty="0">
              <a:solidFill>
                <a:schemeClr val="accent5">
                  <a:lumMod val="75000"/>
                </a:schemeClr>
              </a:solidFill>
              <a:latin typeface="Footlight MT Ligh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400" dirty="0" smtClean="0">
                <a:solidFill>
                  <a:srgbClr val="FF0000"/>
                </a:solidFill>
                <a:latin typeface="Cooper Black" pitchFamily="18" charset="0"/>
              </a:rPr>
              <a:t>Fibrous </a:t>
            </a:r>
            <a:r>
              <a:rPr lang="en-US" sz="4400" dirty="0" err="1" smtClean="0">
                <a:solidFill>
                  <a:srgbClr val="FF0000"/>
                </a:solidFill>
                <a:latin typeface="Cooper Black" pitchFamily="18" charset="0"/>
              </a:rPr>
              <a:t>histiocytoma</a:t>
            </a:r>
            <a:endParaRPr lang="ar-SA" sz="4400" dirty="0">
              <a:solidFill>
                <a:srgbClr val="FF0000"/>
              </a:solidFill>
              <a:latin typeface="Cooper Black" pitchFamily="18" charset="0"/>
            </a:endParaRPr>
          </a:p>
        </p:txBody>
      </p:sp>
      <p:sp>
        <p:nvSpPr>
          <p:cNvPr id="5" name="Rectangle 3"/>
          <p:cNvSpPr txBox="1">
            <a:spLocks noChangeArrowheads="1"/>
          </p:cNvSpPr>
          <p:nvPr/>
        </p:nvSpPr>
        <p:spPr>
          <a:xfrm>
            <a:off x="4714876" y="1785926"/>
            <a:ext cx="4214842" cy="4525963"/>
          </a:xfrm>
          <a:prstGeom prst="rect">
            <a:avLst/>
          </a:prstGeom>
        </p:spPr>
        <p:txBody>
          <a:bodyPr vert="horz" lIns="91440" tIns="45720" rIns="91440" bIns="45720" rtlCol="1">
            <a:no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US" sz="2400" dirty="0" smtClean="0">
                <a:solidFill>
                  <a:schemeClr val="accent5">
                    <a:lumMod val="75000"/>
                  </a:schemeClr>
                </a:solidFill>
                <a:latin typeface="Footlight MT Light" pitchFamily="18" charset="0"/>
              </a:rPr>
              <a:t>Also known as </a:t>
            </a:r>
            <a:r>
              <a:rPr lang="en-US" sz="2400" dirty="0" err="1" smtClean="0">
                <a:solidFill>
                  <a:schemeClr val="accent5">
                    <a:lumMod val="75000"/>
                  </a:schemeClr>
                </a:solidFill>
                <a:latin typeface="Footlight MT Light" pitchFamily="18" charset="0"/>
              </a:rPr>
              <a:t>dermatofibromas</a:t>
            </a:r>
            <a:r>
              <a:rPr lang="en-US" sz="2400" dirty="0" smtClean="0">
                <a:solidFill>
                  <a:schemeClr val="accent5">
                    <a:lumMod val="75000"/>
                  </a:schemeClr>
                </a:solidFill>
                <a:latin typeface="Footlight MT Light" pitchFamily="18" charset="0"/>
              </a:rPr>
              <a:t> firm will circumscribed nodules painless deep reddish-brown in </a:t>
            </a:r>
            <a:r>
              <a:rPr lang="en-US" sz="2400" dirty="0" err="1" smtClean="0">
                <a:solidFill>
                  <a:schemeClr val="accent5">
                    <a:lumMod val="75000"/>
                  </a:schemeClr>
                </a:solidFill>
                <a:latin typeface="Footlight MT Light" pitchFamily="18" charset="0"/>
              </a:rPr>
              <a:t>colour</a:t>
            </a:r>
            <a:r>
              <a:rPr lang="en-US" sz="2400" dirty="0" smtClean="0">
                <a:solidFill>
                  <a:schemeClr val="accent5">
                    <a:lumMod val="75000"/>
                  </a:schemeClr>
                </a:solidFill>
                <a:latin typeface="Footlight MT Light" pitchFamily="18" charset="0"/>
              </a:rPr>
              <a:t>. Clinically important because they may be mistaken for MM.</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lang="en-US" sz="2400" dirty="0" smtClean="0">
              <a:solidFill>
                <a:schemeClr val="accent5">
                  <a:lumMod val="75000"/>
                </a:schemeClr>
              </a:solidFill>
              <a:latin typeface="Footlight MT Light" pitchFamily="18" charset="0"/>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US" sz="2400" dirty="0" smtClean="0">
                <a:solidFill>
                  <a:schemeClr val="accent5">
                    <a:lumMod val="75000"/>
                  </a:schemeClr>
                </a:solidFill>
                <a:latin typeface="Footlight MT Light" pitchFamily="18" charset="0"/>
              </a:rPr>
              <a:t>Treatment  by excision.</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srgbClr val="7030A0"/>
                </a:solidFill>
                <a:effectLst/>
                <a:uLnTx/>
                <a:uFillTx/>
                <a:latin typeface="Footlight MT Light" pitchFamily="18" charset="0"/>
              </a:rPr>
              <a:t>  </a:t>
            </a:r>
            <a:endParaRPr kumimoji="0" lang="en-US" sz="2800" b="1" i="0" u="none" strike="noStrike" kern="1200" cap="none" spc="0" normalizeH="0" baseline="0" noProof="0" dirty="0">
              <a:ln>
                <a:noFill/>
              </a:ln>
              <a:solidFill>
                <a:srgbClr val="7030A0"/>
              </a:solidFill>
              <a:effectLst/>
              <a:uLnTx/>
              <a:uFillTx/>
              <a:latin typeface="Footlight MT Light" pitchFamily="18" charset="0"/>
            </a:endParaRPr>
          </a:p>
        </p:txBody>
      </p:sp>
      <p:pic>
        <p:nvPicPr>
          <p:cNvPr id="6" name="Picture 4" descr="histocytoma"/>
          <p:cNvPicPr>
            <a:picLocks noChangeAspect="1" noChangeArrowheads="1"/>
          </p:cNvPicPr>
          <p:nvPr/>
        </p:nvPicPr>
        <p:blipFill>
          <a:blip r:embed="rId3" cstate="print"/>
          <a:srcRect/>
          <a:stretch>
            <a:fillRect/>
          </a:stretch>
        </p:blipFill>
        <p:spPr bwMode="auto">
          <a:xfrm>
            <a:off x="285720" y="1857364"/>
            <a:ext cx="4349752" cy="390525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20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r>
              <a:rPr lang="en-US" sz="4400" dirty="0">
                <a:solidFill>
                  <a:srgbClr val="FF0000"/>
                </a:solidFill>
                <a:latin typeface="Cooper Black" pitchFamily="18" charset="0"/>
              </a:rPr>
              <a:t>Kaposi sarcoma</a:t>
            </a:r>
          </a:p>
        </p:txBody>
      </p:sp>
      <p:sp>
        <p:nvSpPr>
          <p:cNvPr id="6" name="Rectangle 3"/>
          <p:cNvSpPr txBox="1">
            <a:spLocks noChangeArrowheads="1"/>
          </p:cNvSpPr>
          <p:nvPr/>
        </p:nvSpPr>
        <p:spPr>
          <a:xfrm>
            <a:off x="4429124" y="1500174"/>
            <a:ext cx="4329114" cy="4525963"/>
          </a:xfrm>
          <a:prstGeom prst="rect">
            <a:avLst/>
          </a:prstGeom>
        </p:spPr>
        <p:txBody>
          <a:bodyPr vert="horz" lIns="91440" tIns="45720" rIns="91440" bIns="45720" rtlCol="1">
            <a:no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US" sz="2400" dirty="0" smtClean="0">
                <a:solidFill>
                  <a:schemeClr val="accent5">
                    <a:lumMod val="75000"/>
                  </a:schemeClr>
                </a:solidFill>
                <a:latin typeface="Footlight MT Light" pitchFamily="18" charset="0"/>
              </a:rPr>
              <a:t>Most frequent presentation of AIDS patient. Multiple </a:t>
            </a:r>
            <a:r>
              <a:rPr lang="en-US" sz="2400" dirty="0" err="1" smtClean="0">
                <a:solidFill>
                  <a:schemeClr val="accent5">
                    <a:lumMod val="75000"/>
                  </a:schemeClr>
                </a:solidFill>
                <a:latin typeface="Footlight MT Light" pitchFamily="18" charset="0"/>
              </a:rPr>
              <a:t>blueish</a:t>
            </a:r>
            <a:r>
              <a:rPr lang="en-US" sz="2400" dirty="0" smtClean="0">
                <a:solidFill>
                  <a:schemeClr val="accent5">
                    <a:lumMod val="75000"/>
                  </a:schemeClr>
                </a:solidFill>
                <a:latin typeface="Footlight MT Light" pitchFamily="18" charset="0"/>
              </a:rPr>
              <a:t>-red to brown nodules or plaques all of which are primary tumors. Commonly occurs on the limbs.</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lang="en-US" sz="2400" dirty="0" smtClean="0">
              <a:solidFill>
                <a:schemeClr val="accent5">
                  <a:lumMod val="75000"/>
                </a:schemeClr>
              </a:solidFill>
              <a:latin typeface="Footlight MT Light" pitchFamily="18" charset="0"/>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US" sz="2400" dirty="0" smtClean="0">
                <a:solidFill>
                  <a:schemeClr val="accent5">
                    <a:lumMod val="75000"/>
                  </a:schemeClr>
                </a:solidFill>
                <a:latin typeface="Footlight MT Light" pitchFamily="18" charset="0"/>
              </a:rPr>
              <a:t>Treatment by excision biopsy, </a:t>
            </a:r>
            <a:r>
              <a:rPr lang="en-US" sz="2400" dirty="0" err="1" smtClean="0">
                <a:solidFill>
                  <a:schemeClr val="accent5">
                    <a:lumMod val="75000"/>
                  </a:schemeClr>
                </a:solidFill>
                <a:latin typeface="Footlight MT Light" pitchFamily="18" charset="0"/>
              </a:rPr>
              <a:t>cytotoxic</a:t>
            </a:r>
            <a:r>
              <a:rPr lang="en-US" sz="2400" dirty="0" smtClean="0">
                <a:solidFill>
                  <a:schemeClr val="accent5">
                    <a:lumMod val="75000"/>
                  </a:schemeClr>
                </a:solidFill>
                <a:latin typeface="Footlight MT Light" pitchFamily="18" charset="0"/>
              </a:rPr>
              <a:t> therapy or radiotherapy .</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800" b="1" i="0" u="none" strike="noStrike" kern="1200" cap="none" spc="0" normalizeH="0" baseline="0" noProof="0" dirty="0">
              <a:ln>
                <a:noFill/>
              </a:ln>
              <a:solidFill>
                <a:schemeClr val="tx1"/>
              </a:solidFill>
              <a:effectLst/>
              <a:uLnTx/>
              <a:uFillTx/>
              <a:latin typeface="Footlight MT Light" pitchFamily="18" charset="0"/>
            </a:endParaRPr>
          </a:p>
        </p:txBody>
      </p:sp>
      <p:pic>
        <p:nvPicPr>
          <p:cNvPr id="5122" name="Picture 2" descr="File:Kaposi's Sarcoma.jpg">
            <a:hlinkClick r:id="rId3"/>
          </p:cNvPr>
          <p:cNvPicPr>
            <a:picLocks noChangeAspect="1" noChangeArrowheads="1"/>
          </p:cNvPicPr>
          <p:nvPr/>
        </p:nvPicPr>
        <p:blipFill>
          <a:blip r:embed="rId4" cstate="print"/>
          <a:srcRect/>
          <a:stretch>
            <a:fillRect/>
          </a:stretch>
        </p:blipFill>
        <p:spPr bwMode="auto">
          <a:xfrm>
            <a:off x="214282" y="1571612"/>
            <a:ext cx="4000528" cy="414340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2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4400" dirty="0" smtClean="0">
                <a:solidFill>
                  <a:srgbClr val="FF0000"/>
                </a:solidFill>
                <a:latin typeface="Cooper Black" pitchFamily="18" charset="0"/>
              </a:rPr>
              <a:t>Metastatic carcinoma of the skin</a:t>
            </a:r>
            <a:endParaRPr lang="ar-SA" sz="4400" dirty="0">
              <a:solidFill>
                <a:srgbClr val="FF0000"/>
              </a:solidFill>
              <a:latin typeface="Cooper Black" pitchFamily="18" charset="0"/>
            </a:endParaRPr>
          </a:p>
        </p:txBody>
      </p:sp>
      <p:sp>
        <p:nvSpPr>
          <p:cNvPr id="3" name="عنصر نائب للمحتوى 2"/>
          <p:cNvSpPr>
            <a:spLocks noGrp="1"/>
          </p:cNvSpPr>
          <p:nvPr>
            <p:ph idx="1"/>
          </p:nvPr>
        </p:nvSpPr>
        <p:spPr/>
        <p:txBody>
          <a:bodyPr>
            <a:normAutofit/>
          </a:bodyPr>
          <a:lstStyle/>
          <a:p>
            <a:pPr algn="l" rtl="0">
              <a:buNone/>
            </a:pPr>
            <a:r>
              <a:rPr lang="en-US" kern="1200" dirty="0" err="1" smtClean="0">
                <a:solidFill>
                  <a:schemeClr val="accent5">
                    <a:lumMod val="75000"/>
                  </a:schemeClr>
                </a:solidFill>
                <a:latin typeface="Footlight MT Light" pitchFamily="18" charset="0"/>
              </a:rPr>
              <a:t>Cutaneous</a:t>
            </a:r>
            <a:r>
              <a:rPr lang="en-US" kern="1200" dirty="0" smtClean="0">
                <a:solidFill>
                  <a:schemeClr val="accent5">
                    <a:lumMod val="75000"/>
                  </a:schemeClr>
                </a:solidFill>
                <a:latin typeface="Footlight MT Light" pitchFamily="18" charset="0"/>
              </a:rPr>
              <a:t> metastases from carcinoma are relatively uncommon in clinical practice, but they are very important to recognize. </a:t>
            </a:r>
            <a:r>
              <a:rPr lang="en-US" kern="1200" dirty="0" err="1" smtClean="0">
                <a:solidFill>
                  <a:schemeClr val="accent5">
                    <a:lumMod val="75000"/>
                  </a:schemeClr>
                </a:solidFill>
                <a:latin typeface="Footlight MT Light" pitchFamily="18" charset="0"/>
              </a:rPr>
              <a:t>Cutaneous</a:t>
            </a:r>
            <a:r>
              <a:rPr lang="en-US" kern="1200" dirty="0" smtClean="0">
                <a:solidFill>
                  <a:schemeClr val="accent5">
                    <a:lumMod val="75000"/>
                  </a:schemeClr>
                </a:solidFill>
                <a:latin typeface="Footlight MT Light" pitchFamily="18" charset="0"/>
              </a:rPr>
              <a:t> metastasis may herald the diagnosis of internal malignancy. The breast, stomach, lung, uterus, large intestine, and kidneys are the most frequent organs to produce </a:t>
            </a:r>
            <a:r>
              <a:rPr lang="en-US" kern="1200" dirty="0" err="1" smtClean="0">
                <a:solidFill>
                  <a:schemeClr val="accent5">
                    <a:lumMod val="75000"/>
                  </a:schemeClr>
                </a:solidFill>
                <a:latin typeface="Footlight MT Light" pitchFamily="18" charset="0"/>
              </a:rPr>
              <a:t>cutaneous</a:t>
            </a:r>
            <a:r>
              <a:rPr lang="en-US" kern="1200" dirty="0" smtClean="0">
                <a:solidFill>
                  <a:schemeClr val="accent5">
                    <a:lumMod val="75000"/>
                  </a:schemeClr>
                </a:solidFill>
                <a:latin typeface="Footlight MT Light" pitchFamily="18" charset="0"/>
              </a:rPr>
              <a:t> metastases .</a:t>
            </a:r>
            <a:endParaRPr lang="ar-SA" kern="1200" dirty="0">
              <a:solidFill>
                <a:schemeClr val="accent5">
                  <a:lumMod val="75000"/>
                </a:schemeClr>
              </a:solidFill>
              <a:latin typeface="Footlight MT Ligh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67544" y="2132856"/>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b="1" i="0" u="sng" strike="noStrike" kern="1200" cap="none" spc="0" normalizeH="0" baseline="0" noProof="0" dirty="0" smtClean="0">
                <a:ln>
                  <a:noFill/>
                </a:ln>
                <a:solidFill>
                  <a:srgbClr val="990033"/>
                </a:solidFill>
                <a:effectLst/>
                <a:uLnTx/>
                <a:uFillTx/>
                <a:latin typeface="Footlight MT Light" pitchFamily="18" charset="0"/>
              </a:rPr>
              <a:t>Benign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err="1" smtClean="0">
                <a:ln>
                  <a:noFill/>
                </a:ln>
                <a:solidFill>
                  <a:schemeClr val="accent5">
                    <a:lumMod val="75000"/>
                  </a:schemeClr>
                </a:solidFill>
                <a:effectLst/>
                <a:uLnTx/>
                <a:uFillTx/>
                <a:latin typeface="Footlight MT Light" pitchFamily="18" charset="0"/>
              </a:rPr>
              <a:t>Lipoma</a:t>
            </a:r>
            <a:r>
              <a:rPr kumimoji="0" lang="en-US" sz="2800" b="0" i="0" u="none" strike="noStrike" kern="1200" cap="none" spc="0" normalizeH="0" baseline="0" noProof="0" dirty="0" smtClean="0">
                <a:ln>
                  <a:noFill/>
                </a:ln>
                <a:solidFill>
                  <a:schemeClr val="accent5">
                    <a:lumMod val="75000"/>
                  </a:schemeClr>
                </a:solidFill>
                <a:effectLst/>
                <a:uLnTx/>
                <a:uFillTx/>
                <a:latin typeface="Footlight MT Light"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err="1" smtClean="0">
                <a:ln>
                  <a:noFill/>
                </a:ln>
                <a:solidFill>
                  <a:schemeClr val="accent5">
                    <a:lumMod val="75000"/>
                  </a:schemeClr>
                </a:solidFill>
                <a:effectLst/>
                <a:uLnTx/>
                <a:uFillTx/>
                <a:latin typeface="Footlight MT Light" pitchFamily="18" charset="0"/>
              </a:rPr>
              <a:t>Neurofibroma</a:t>
            </a:r>
            <a:r>
              <a:rPr kumimoji="0" lang="en-US" sz="2800" b="0" i="0" u="none" strike="noStrike" kern="1200" cap="none" spc="0" normalizeH="0" baseline="0" noProof="0" dirty="0" smtClean="0">
                <a:ln>
                  <a:noFill/>
                </a:ln>
                <a:solidFill>
                  <a:schemeClr val="accent5">
                    <a:lumMod val="75000"/>
                  </a:schemeClr>
                </a:solidFill>
                <a:effectLst/>
                <a:uLnTx/>
                <a:uFillTx/>
                <a:latin typeface="Footlight MT Light"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err="1" smtClean="0">
                <a:ln>
                  <a:noFill/>
                </a:ln>
                <a:solidFill>
                  <a:schemeClr val="accent5">
                    <a:lumMod val="75000"/>
                  </a:schemeClr>
                </a:solidFill>
                <a:effectLst/>
                <a:uLnTx/>
                <a:uFillTx/>
                <a:latin typeface="Footlight MT Light" pitchFamily="18" charset="0"/>
              </a:rPr>
              <a:t>Schwannoma</a:t>
            </a:r>
            <a:r>
              <a:rPr kumimoji="0" lang="en-US" sz="2800" b="0" i="0" u="none" strike="noStrike" kern="1200" cap="none" spc="0" normalizeH="0" baseline="0" noProof="0" dirty="0" smtClean="0">
                <a:ln>
                  <a:noFill/>
                </a:ln>
                <a:solidFill>
                  <a:schemeClr val="accent5">
                    <a:lumMod val="75000"/>
                  </a:schemeClr>
                </a:solidFill>
                <a:effectLst/>
                <a:uLnTx/>
                <a:uFillTx/>
                <a:latin typeface="Footlight MT Light" pitchFamily="18" charset="0"/>
              </a:rPr>
              <a:t>.</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Footlight MT Light" pitchFamily="18" charset="0"/>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800" b="1" i="0" u="sng" strike="noStrike" kern="1200" cap="none" spc="0" normalizeH="0" baseline="0" noProof="0" dirty="0" smtClean="0">
                <a:ln>
                  <a:noFill/>
                </a:ln>
                <a:solidFill>
                  <a:srgbClr val="990033"/>
                </a:solidFill>
                <a:effectLst/>
                <a:uLnTx/>
                <a:uFillTx/>
                <a:latin typeface="Footlight MT Light" pitchFamily="18" charset="0"/>
              </a:rPr>
              <a:t>Malignant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err="1" smtClean="0">
                <a:ln>
                  <a:noFill/>
                </a:ln>
                <a:solidFill>
                  <a:schemeClr val="accent5">
                    <a:lumMod val="75000"/>
                  </a:schemeClr>
                </a:solidFill>
                <a:effectLst/>
                <a:uLnTx/>
                <a:uFillTx/>
                <a:latin typeface="Footlight MT Light" pitchFamily="18" charset="0"/>
              </a:rPr>
              <a:t>Liposarcoma</a:t>
            </a:r>
            <a:r>
              <a:rPr kumimoji="0" lang="en-US" sz="2800" b="0" i="0" u="none" strike="noStrike" kern="1200" cap="none" spc="0" normalizeH="0" baseline="0" noProof="0" dirty="0" smtClean="0">
                <a:ln>
                  <a:noFill/>
                </a:ln>
                <a:solidFill>
                  <a:schemeClr val="accent5">
                    <a:lumMod val="75000"/>
                  </a:schemeClr>
                </a:solidFill>
                <a:effectLst/>
                <a:uLnTx/>
                <a:uFillTx/>
                <a:latin typeface="Footlight MT Light"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accent5">
                    <a:lumMod val="75000"/>
                  </a:schemeClr>
                </a:solidFill>
                <a:effectLst/>
                <a:uLnTx/>
                <a:uFillTx/>
                <a:latin typeface="Footlight MT Light" pitchFamily="18" charset="0"/>
              </a:rPr>
              <a:t>Sarcoma.</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عنوان 2"/>
          <p:cNvSpPr>
            <a:spLocks noGrp="1"/>
          </p:cNvSpPr>
          <p:nvPr>
            <p:ph type="title"/>
          </p:nvPr>
        </p:nvSpPr>
        <p:spPr>
          <a:xfrm>
            <a:off x="251520" y="620688"/>
            <a:ext cx="8472518" cy="1439850"/>
          </a:xfrm>
        </p:spPr>
        <p:txBody>
          <a:bodyPr>
            <a:noAutofit/>
          </a:bodyPr>
          <a:lstStyle/>
          <a:p>
            <a:pPr lvl="0" rtl="0"/>
            <a:r>
              <a:rPr lang="en-US" sz="4400" dirty="0" smtClean="0">
                <a:solidFill>
                  <a:srgbClr val="FF0000"/>
                </a:solidFill>
                <a:latin typeface="Cooper Black" pitchFamily="18" charset="0"/>
              </a:rPr>
              <a:t>Lesions derived from HYPODERMIS</a:t>
            </a:r>
            <a:r>
              <a:rPr lang="en-US" sz="4400" dirty="0" smtClean="0">
                <a:solidFill>
                  <a:schemeClr val="accent5">
                    <a:lumMod val="10000"/>
                  </a:schemeClr>
                </a:solidFill>
                <a:latin typeface="Cooper Black" pitchFamily="18" charset="0"/>
              </a:rPr>
              <a:t/>
            </a:r>
            <a:br>
              <a:rPr lang="en-US" sz="4400" dirty="0" smtClean="0">
                <a:solidFill>
                  <a:schemeClr val="accent5">
                    <a:lumMod val="10000"/>
                  </a:schemeClr>
                </a:solidFill>
                <a:latin typeface="Cooper Black" pitchFamily="18" charset="0"/>
              </a:rPr>
            </a:br>
            <a:endParaRPr lang="ar-SA" sz="4400" dirty="0">
              <a:solidFill>
                <a:schemeClr val="accent5">
                  <a:lumMod val="10000"/>
                </a:schemeClr>
              </a:solidFill>
              <a:latin typeface="Cooper Black"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20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2000"/>
                                        <p:tgtEl>
                                          <p:spTgt spid="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20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2000"/>
                                        <p:tgtEl>
                                          <p:spTgt spid="2">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2000"/>
                                        <p:tgtEl>
                                          <p:spTgt spid="2">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8229600" cy="1143000"/>
          </a:xfrm>
        </p:spPr>
        <p:txBody>
          <a:bodyPr/>
          <a:lstStyle/>
          <a:p>
            <a:r>
              <a:rPr lang="en-US" sz="4400" dirty="0" err="1" smtClean="0">
                <a:solidFill>
                  <a:srgbClr val="FF0000"/>
                </a:solidFill>
                <a:latin typeface="Cooper Black" pitchFamily="18" charset="0"/>
              </a:rPr>
              <a:t>Lipoma</a:t>
            </a:r>
            <a:endParaRPr lang="ar-SA" sz="4400" dirty="0">
              <a:solidFill>
                <a:srgbClr val="FF0000"/>
              </a:solidFill>
              <a:latin typeface="Cooper Black" pitchFamily="18" charset="0"/>
            </a:endParaRPr>
          </a:p>
        </p:txBody>
      </p:sp>
      <p:sp>
        <p:nvSpPr>
          <p:cNvPr id="3" name="عنصر نائب للمحتوى 2"/>
          <p:cNvSpPr>
            <a:spLocks noGrp="1"/>
          </p:cNvSpPr>
          <p:nvPr>
            <p:ph idx="1"/>
          </p:nvPr>
        </p:nvSpPr>
        <p:spPr>
          <a:xfrm>
            <a:off x="357158" y="1214422"/>
            <a:ext cx="8572560" cy="5357850"/>
          </a:xfrm>
        </p:spPr>
        <p:txBody>
          <a:bodyPr>
            <a:normAutofit/>
          </a:bodyPr>
          <a:lstStyle/>
          <a:p>
            <a:pPr algn="l" rtl="0">
              <a:buFontTx/>
              <a:buNone/>
            </a:pPr>
            <a:r>
              <a:rPr lang="en-US" kern="1200" dirty="0" err="1" smtClean="0">
                <a:solidFill>
                  <a:schemeClr val="accent5">
                    <a:lumMod val="75000"/>
                  </a:schemeClr>
                </a:solidFill>
                <a:latin typeface="Footlight MT Light" pitchFamily="18" charset="0"/>
              </a:rPr>
              <a:t>Lipomas</a:t>
            </a:r>
            <a:r>
              <a:rPr lang="en-US" kern="1200" dirty="0" smtClean="0">
                <a:solidFill>
                  <a:schemeClr val="accent5">
                    <a:lumMod val="75000"/>
                  </a:schemeClr>
                </a:solidFill>
                <a:latin typeface="Footlight MT Light" pitchFamily="18" charset="0"/>
              </a:rPr>
              <a:t> are the most common benign subcutaneous tissue tumor it’s a soft rubbery masses that can sometimes be well-circumscribed and other times have indistinct palpable borders or </a:t>
            </a:r>
            <a:r>
              <a:rPr lang="en-US" kern="1200" dirty="0" err="1" smtClean="0">
                <a:solidFill>
                  <a:schemeClr val="accent5">
                    <a:lumMod val="75000"/>
                  </a:schemeClr>
                </a:solidFill>
                <a:latin typeface="Footlight MT Light" pitchFamily="18" charset="0"/>
              </a:rPr>
              <a:t>lobuolated</a:t>
            </a:r>
            <a:r>
              <a:rPr lang="en-US" kern="1200" dirty="0" smtClean="0">
                <a:solidFill>
                  <a:schemeClr val="accent5">
                    <a:lumMod val="75000"/>
                  </a:schemeClr>
                </a:solidFill>
                <a:latin typeface="Footlight MT Light" pitchFamily="18" charset="0"/>
              </a:rPr>
              <a:t> . Most often seen in the trunk and limbs , Solitary lesions are the most common, but multiple lesions can there . They are </a:t>
            </a:r>
            <a:r>
              <a:rPr lang="en-US" kern="1200" dirty="0" err="1" smtClean="0">
                <a:solidFill>
                  <a:schemeClr val="accent5">
                    <a:lumMod val="75000"/>
                  </a:schemeClr>
                </a:solidFill>
                <a:latin typeface="Footlight MT Light" pitchFamily="18" charset="0"/>
              </a:rPr>
              <a:t>noncompressible</a:t>
            </a:r>
            <a:r>
              <a:rPr lang="en-US" kern="1200" dirty="0" smtClean="0">
                <a:solidFill>
                  <a:schemeClr val="accent5">
                    <a:lumMod val="75000"/>
                  </a:schemeClr>
                </a:solidFill>
                <a:latin typeface="Footlight MT Light" pitchFamily="18" charset="0"/>
              </a:rPr>
              <a:t> and do not </a:t>
            </a:r>
            <a:r>
              <a:rPr lang="en-US" kern="1200" dirty="0" err="1" smtClean="0">
                <a:solidFill>
                  <a:schemeClr val="accent5">
                    <a:lumMod val="75000"/>
                  </a:schemeClr>
                </a:solidFill>
                <a:latin typeface="Footlight MT Light" pitchFamily="18" charset="0"/>
              </a:rPr>
              <a:t>transluminate</a:t>
            </a:r>
            <a:r>
              <a:rPr lang="en-US" kern="1200" dirty="0" smtClean="0">
                <a:solidFill>
                  <a:schemeClr val="accent5">
                    <a:lumMod val="75000"/>
                  </a:schemeClr>
                </a:solidFill>
                <a:latin typeface="Footlight MT Light" pitchFamily="18" charset="0"/>
              </a:rPr>
              <a:t> making them easily distinguishable from a fluid-filled </a:t>
            </a:r>
            <a:r>
              <a:rPr lang="en-US" kern="1200" dirty="0" err="1" smtClean="0">
                <a:solidFill>
                  <a:schemeClr val="accent5">
                    <a:lumMod val="75000"/>
                  </a:schemeClr>
                </a:solidFill>
                <a:latin typeface="Footlight MT Light" pitchFamily="18" charset="0"/>
              </a:rPr>
              <a:t>cyst.occur</a:t>
            </a:r>
            <a:r>
              <a:rPr lang="en-US" kern="1200" dirty="0" smtClean="0">
                <a:solidFill>
                  <a:schemeClr val="accent5">
                    <a:lumMod val="75000"/>
                  </a:schemeClr>
                </a:solidFill>
                <a:latin typeface="Footlight MT Light" pitchFamily="18" charset="0"/>
              </a:rPr>
              <a:t>, with higher frequency in young males. The overlying skin is normal.</a:t>
            </a:r>
          </a:p>
          <a:p>
            <a:pPr algn="l" rtl="0">
              <a:buFontTx/>
              <a:buNone/>
            </a:pPr>
            <a:endParaRPr lang="en-US" b="1" dirty="0" smtClean="0">
              <a:solidFill>
                <a:srgbClr val="7030A0"/>
              </a:solidFill>
              <a:latin typeface="Footlight MT Light" pitchFamily="18" charset="0"/>
            </a:endParaRPr>
          </a:p>
          <a:p>
            <a:pPr algn="l" rtl="0">
              <a:buNone/>
            </a:pPr>
            <a:r>
              <a:rPr lang="en-US" b="1" dirty="0" smtClean="0">
                <a:solidFill>
                  <a:srgbClr val="FF0000"/>
                </a:solidFill>
                <a:latin typeface="Footlight MT Light" pitchFamily="18" charset="0"/>
              </a:rPr>
              <a:t>Treatment is by </a:t>
            </a:r>
            <a:r>
              <a:rPr lang="en-US" kern="1200" dirty="0" smtClean="0">
                <a:solidFill>
                  <a:schemeClr val="accent5">
                    <a:lumMod val="75000"/>
                  </a:schemeClr>
                </a:solidFill>
                <a:latin typeface="Footlight MT Light" pitchFamily="18" charset="0"/>
              </a:rPr>
              <a:t>excision , Small asymptomatic </a:t>
            </a:r>
            <a:r>
              <a:rPr lang="en-US" kern="1200" dirty="0" err="1" smtClean="0">
                <a:solidFill>
                  <a:schemeClr val="accent5">
                    <a:lumMod val="75000"/>
                  </a:schemeClr>
                </a:solidFill>
                <a:latin typeface="Footlight MT Light" pitchFamily="18" charset="0"/>
              </a:rPr>
              <a:t>lipomas</a:t>
            </a:r>
            <a:r>
              <a:rPr lang="en-US" kern="1200" dirty="0" smtClean="0">
                <a:solidFill>
                  <a:schemeClr val="accent5">
                    <a:lumMod val="75000"/>
                  </a:schemeClr>
                </a:solidFill>
                <a:latin typeface="Footlight MT Light" pitchFamily="18" charset="0"/>
              </a:rPr>
              <a:t> require no treatment &amp; in certain cases, liposuction has been used to remove large </a:t>
            </a:r>
            <a:r>
              <a:rPr lang="en-US" kern="1200" dirty="0" err="1" smtClean="0">
                <a:solidFill>
                  <a:schemeClr val="accent5">
                    <a:lumMod val="75000"/>
                  </a:schemeClr>
                </a:solidFill>
                <a:latin typeface="Footlight MT Light" pitchFamily="18" charset="0"/>
              </a:rPr>
              <a:t>lipomas</a:t>
            </a:r>
            <a:r>
              <a:rPr lang="en-US" kern="1200" dirty="0" smtClean="0">
                <a:solidFill>
                  <a:schemeClr val="accent5">
                    <a:lumMod val="75000"/>
                  </a:schemeClr>
                </a:solidFill>
                <a:latin typeface="Footlight MT Light" pitchFamily="18" charset="0"/>
              </a:rPr>
              <a:t> in anatomically sensitive locations.</a:t>
            </a:r>
          </a:p>
          <a:p>
            <a:pPr algn="l" rtl="0"/>
            <a:endParaRPr lang="ar-SA" b="1" dirty="0">
              <a:solidFill>
                <a:srgbClr val="7030A0"/>
              </a:solidFill>
              <a:latin typeface="Footlight MT Ligh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ipoma3"/>
          <p:cNvPicPr>
            <a:picLocks noChangeAspect="1" noChangeArrowheads="1"/>
          </p:cNvPicPr>
          <p:nvPr/>
        </p:nvPicPr>
        <p:blipFill>
          <a:blip r:embed="rId3" cstate="print"/>
          <a:srcRect/>
          <a:stretch>
            <a:fillRect/>
          </a:stretch>
        </p:blipFill>
        <p:spPr bwMode="auto">
          <a:xfrm>
            <a:off x="508000" y="381000"/>
            <a:ext cx="8128000" cy="6096000"/>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0"/>
            <a:ext cx="8229600" cy="1143000"/>
          </a:xfrm>
        </p:spPr>
        <p:txBody>
          <a:bodyPr/>
          <a:lstStyle/>
          <a:p>
            <a:r>
              <a:rPr lang="en-US" sz="4400" dirty="0" err="1" smtClean="0">
                <a:solidFill>
                  <a:srgbClr val="FF0000"/>
                </a:solidFill>
                <a:latin typeface="Cooper Black" pitchFamily="18" charset="0"/>
              </a:rPr>
              <a:t>Neurofibroma</a:t>
            </a:r>
            <a:endParaRPr lang="ar-SA" sz="4400" dirty="0">
              <a:solidFill>
                <a:srgbClr val="FF0000"/>
              </a:solidFill>
              <a:latin typeface="Cooper Black" pitchFamily="18" charset="0"/>
            </a:endParaRPr>
          </a:p>
        </p:txBody>
      </p:sp>
      <p:sp>
        <p:nvSpPr>
          <p:cNvPr id="4" name="Rectangle 3"/>
          <p:cNvSpPr>
            <a:spLocks noGrp="1" noChangeArrowheads="1"/>
          </p:cNvSpPr>
          <p:nvPr>
            <p:ph idx="1"/>
          </p:nvPr>
        </p:nvSpPr>
        <p:spPr>
          <a:xfrm>
            <a:off x="214282" y="1142984"/>
            <a:ext cx="8715436" cy="5429288"/>
          </a:xfrm>
        </p:spPr>
        <p:txBody>
          <a:bodyPr>
            <a:normAutofit fontScale="92500" lnSpcReduction="20000"/>
          </a:bodyPr>
          <a:lstStyle/>
          <a:p>
            <a:pPr algn="l" rtl="0">
              <a:buFontTx/>
              <a:buNone/>
            </a:pPr>
            <a:r>
              <a:rPr lang="en-US" sz="2600" kern="1200" dirty="0" smtClean="0">
                <a:solidFill>
                  <a:schemeClr val="accent5">
                    <a:lumMod val="75000"/>
                  </a:schemeClr>
                </a:solidFill>
                <a:latin typeface="Footlight MT Light" pitchFamily="18" charset="0"/>
              </a:rPr>
              <a:t>The most common of the peripheral nerve tumors is the benign </a:t>
            </a:r>
            <a:r>
              <a:rPr lang="en-US" sz="2600" kern="1200" dirty="0" err="1" smtClean="0">
                <a:solidFill>
                  <a:schemeClr val="accent5">
                    <a:lumMod val="75000"/>
                  </a:schemeClr>
                </a:solidFill>
                <a:latin typeface="Footlight MT Light" pitchFamily="18" charset="0"/>
              </a:rPr>
              <a:t>neurofibroma</a:t>
            </a:r>
            <a:r>
              <a:rPr lang="en-US" sz="2600" kern="1200" dirty="0" smtClean="0">
                <a:solidFill>
                  <a:schemeClr val="accent5">
                    <a:lumMod val="75000"/>
                  </a:schemeClr>
                </a:solidFill>
                <a:latin typeface="Footlight MT Light" pitchFamily="18" charset="0"/>
              </a:rPr>
              <a:t>, derived from an admixture of Schwann cells and </a:t>
            </a:r>
            <a:r>
              <a:rPr lang="en-US" sz="2600" kern="1200" dirty="0" err="1" smtClean="0">
                <a:solidFill>
                  <a:schemeClr val="accent5">
                    <a:lumMod val="75000"/>
                  </a:schemeClr>
                </a:solidFill>
                <a:latin typeface="Footlight MT Light" pitchFamily="18" charset="0"/>
              </a:rPr>
              <a:t>perineural</a:t>
            </a:r>
            <a:r>
              <a:rPr lang="en-US" sz="2600" kern="1200" dirty="0" smtClean="0">
                <a:solidFill>
                  <a:schemeClr val="accent5">
                    <a:lumMod val="75000"/>
                  </a:schemeClr>
                </a:solidFill>
                <a:latin typeface="Footlight MT Light" pitchFamily="18" charset="0"/>
              </a:rPr>
              <a:t> fibroblast proliferations. Multiple lesions are seen in persons with von Recklinghausen neurofibromatosis. May </a:t>
            </a:r>
            <a:r>
              <a:rPr lang="en-US" sz="2600" kern="1200" dirty="0">
                <a:solidFill>
                  <a:schemeClr val="accent5">
                    <a:lumMod val="75000"/>
                  </a:schemeClr>
                </a:solidFill>
                <a:latin typeface="Footlight MT Light" pitchFamily="18" charset="0"/>
              </a:rPr>
              <a:t>be present as solitary or </a:t>
            </a:r>
            <a:r>
              <a:rPr lang="en-US" sz="2600" kern="1200" dirty="0" err="1">
                <a:solidFill>
                  <a:schemeClr val="accent5">
                    <a:lumMod val="75000"/>
                  </a:schemeClr>
                </a:solidFill>
                <a:latin typeface="Footlight MT Light" pitchFamily="18" charset="0"/>
              </a:rPr>
              <a:t>pedunculated</a:t>
            </a:r>
            <a:r>
              <a:rPr lang="en-US" sz="2600" kern="1200" dirty="0">
                <a:solidFill>
                  <a:schemeClr val="accent5">
                    <a:lumMod val="75000"/>
                  </a:schemeClr>
                </a:solidFill>
                <a:latin typeface="Footlight MT Light" pitchFamily="18" charset="0"/>
              </a:rPr>
              <a:t> </a:t>
            </a:r>
            <a:r>
              <a:rPr lang="en-US" sz="2600" kern="1200" dirty="0" smtClean="0">
                <a:solidFill>
                  <a:schemeClr val="accent5">
                    <a:lumMod val="75000"/>
                  </a:schemeClr>
                </a:solidFill>
                <a:latin typeface="Footlight MT Light" pitchFamily="18" charset="0"/>
              </a:rPr>
              <a:t>lesions. Patients may report </a:t>
            </a:r>
            <a:r>
              <a:rPr lang="en-US" sz="2600" kern="1200" dirty="0" err="1" smtClean="0">
                <a:solidFill>
                  <a:schemeClr val="accent5">
                    <a:lumMod val="75000"/>
                  </a:schemeClr>
                </a:solidFill>
                <a:latin typeface="Footlight MT Light" pitchFamily="18" charset="0"/>
              </a:rPr>
              <a:t>cutaneous</a:t>
            </a:r>
            <a:r>
              <a:rPr lang="en-US" sz="2600" kern="1200" dirty="0" smtClean="0">
                <a:solidFill>
                  <a:schemeClr val="accent5">
                    <a:lumMod val="75000"/>
                  </a:schemeClr>
                </a:solidFill>
                <a:latin typeface="Footlight MT Light" pitchFamily="18" charset="0"/>
              </a:rPr>
              <a:t> discoloration or disfigurement or more serious physical symptoms (</a:t>
            </a:r>
            <a:r>
              <a:rPr lang="en-US" sz="2600" kern="1200" dirty="0" err="1" smtClean="0">
                <a:solidFill>
                  <a:schemeClr val="accent5">
                    <a:lumMod val="75000"/>
                  </a:schemeClr>
                </a:solidFill>
                <a:latin typeface="Footlight MT Light" pitchFamily="18" charset="0"/>
              </a:rPr>
              <a:t>eg</a:t>
            </a:r>
            <a:r>
              <a:rPr lang="en-US" sz="2600" kern="1200" dirty="0" smtClean="0">
                <a:solidFill>
                  <a:schemeClr val="accent5">
                    <a:lumMod val="75000"/>
                  </a:schemeClr>
                </a:solidFill>
                <a:latin typeface="Footlight MT Light" pitchFamily="18" charset="0"/>
              </a:rPr>
              <a:t>, pain caused by </a:t>
            </a:r>
            <a:r>
              <a:rPr lang="en-US" sz="2600" kern="1200" dirty="0" err="1" smtClean="0">
                <a:solidFill>
                  <a:schemeClr val="accent5">
                    <a:lumMod val="75000"/>
                  </a:schemeClr>
                </a:solidFill>
                <a:latin typeface="Footlight MT Light" pitchFamily="18" charset="0"/>
              </a:rPr>
              <a:t>neurofibromas</a:t>
            </a:r>
            <a:r>
              <a:rPr lang="en-US" sz="2600" kern="1200" dirty="0" smtClean="0">
                <a:solidFill>
                  <a:schemeClr val="accent5">
                    <a:lumMod val="75000"/>
                  </a:schemeClr>
                </a:solidFill>
                <a:latin typeface="Footlight MT Light" pitchFamily="18" charset="0"/>
              </a:rPr>
              <a:t>, pathologic fractures, hypertensive headaches due to </a:t>
            </a:r>
            <a:r>
              <a:rPr lang="en-US" sz="2600" kern="1200" dirty="0" err="1" smtClean="0">
                <a:solidFill>
                  <a:schemeClr val="accent5">
                    <a:lumMod val="75000"/>
                  </a:schemeClr>
                </a:solidFill>
                <a:latin typeface="Footlight MT Light" pitchFamily="18" charset="0"/>
              </a:rPr>
              <a:t>pheochromocytoma</a:t>
            </a:r>
            <a:r>
              <a:rPr lang="en-US" sz="2600" kern="1200" dirty="0" smtClean="0">
                <a:solidFill>
                  <a:schemeClr val="accent5">
                    <a:lumMod val="75000"/>
                  </a:schemeClr>
                </a:solidFill>
                <a:latin typeface="Footlight MT Light" pitchFamily="18" charset="0"/>
              </a:rPr>
              <a:t>).The </a:t>
            </a:r>
            <a:r>
              <a:rPr lang="en-US" sz="2600" kern="1200" dirty="0" err="1">
                <a:solidFill>
                  <a:schemeClr val="accent5">
                    <a:lumMod val="75000"/>
                  </a:schemeClr>
                </a:solidFill>
                <a:latin typeface="Footlight MT Light" pitchFamily="18" charset="0"/>
              </a:rPr>
              <a:t>autosomal</a:t>
            </a:r>
            <a:r>
              <a:rPr lang="en-US" sz="2600" kern="1200" dirty="0">
                <a:solidFill>
                  <a:schemeClr val="accent5">
                    <a:lumMod val="75000"/>
                  </a:schemeClr>
                </a:solidFill>
                <a:latin typeface="Footlight MT Light" pitchFamily="18" charset="0"/>
              </a:rPr>
              <a:t> dominant inherited syndrome is called </a:t>
            </a:r>
            <a:r>
              <a:rPr lang="en-US" sz="2600" kern="1200" dirty="0" smtClean="0">
                <a:solidFill>
                  <a:schemeClr val="accent5">
                    <a:lumMod val="75000"/>
                  </a:schemeClr>
                </a:solidFill>
                <a:latin typeface="Footlight MT Light" pitchFamily="18" charset="0"/>
              </a:rPr>
              <a:t>neurofibromatosis </a:t>
            </a:r>
            <a:r>
              <a:rPr lang="en-US" sz="2600" kern="1200" dirty="0">
                <a:solidFill>
                  <a:schemeClr val="accent5">
                    <a:lumMod val="75000"/>
                  </a:schemeClr>
                </a:solidFill>
                <a:latin typeface="Footlight MT Light" pitchFamily="18" charset="0"/>
              </a:rPr>
              <a:t>(Café-au-</a:t>
            </a:r>
            <a:r>
              <a:rPr lang="en-US" sz="2600" kern="1200" dirty="0" err="1">
                <a:solidFill>
                  <a:schemeClr val="accent5">
                    <a:lumMod val="75000"/>
                  </a:schemeClr>
                </a:solidFill>
                <a:latin typeface="Footlight MT Light" pitchFamily="18" charset="0"/>
              </a:rPr>
              <a:t>lait</a:t>
            </a:r>
            <a:r>
              <a:rPr lang="en-US" sz="2600" kern="1200" dirty="0">
                <a:solidFill>
                  <a:schemeClr val="accent5">
                    <a:lumMod val="75000"/>
                  </a:schemeClr>
                </a:solidFill>
                <a:latin typeface="Footlight MT Light" pitchFamily="18" charset="0"/>
              </a:rPr>
              <a:t> spots</a:t>
            </a:r>
            <a:r>
              <a:rPr lang="en-US" sz="2600" kern="1200" dirty="0" smtClean="0">
                <a:solidFill>
                  <a:schemeClr val="accent5">
                    <a:lumMod val="75000"/>
                  </a:schemeClr>
                </a:solidFill>
                <a:latin typeface="Footlight MT Light" pitchFamily="18" charset="0"/>
              </a:rPr>
              <a:t>). The biopsy will confirm the diagnosis . Occasionally malignant change to </a:t>
            </a:r>
            <a:r>
              <a:rPr lang="en-US" sz="2600" kern="1200" dirty="0" err="1" smtClean="0">
                <a:solidFill>
                  <a:schemeClr val="accent5">
                    <a:lumMod val="75000"/>
                  </a:schemeClr>
                </a:solidFill>
                <a:latin typeface="Footlight MT Light" pitchFamily="18" charset="0"/>
              </a:rPr>
              <a:t>neurofibrosarcoma</a:t>
            </a:r>
            <a:r>
              <a:rPr lang="en-US" sz="2600" kern="1200" dirty="0" smtClean="0">
                <a:solidFill>
                  <a:schemeClr val="accent5">
                    <a:lumMod val="75000"/>
                  </a:schemeClr>
                </a:solidFill>
                <a:latin typeface="Footlight MT Light" pitchFamily="18" charset="0"/>
              </a:rPr>
              <a:t> .</a:t>
            </a:r>
            <a:endParaRPr lang="en-US" sz="2600" kern="1200" dirty="0">
              <a:solidFill>
                <a:schemeClr val="accent5">
                  <a:lumMod val="75000"/>
                </a:schemeClr>
              </a:solidFill>
              <a:latin typeface="Footlight MT Light" pitchFamily="18" charset="0"/>
            </a:endParaRPr>
          </a:p>
          <a:p>
            <a:pPr algn="l" rtl="0">
              <a:buFontTx/>
              <a:buNone/>
            </a:pPr>
            <a:endParaRPr lang="en-US" sz="2400" b="1" dirty="0">
              <a:solidFill>
                <a:srgbClr val="7030A0"/>
              </a:solidFill>
              <a:latin typeface="Footlight MT Light" pitchFamily="18" charset="0"/>
            </a:endParaRPr>
          </a:p>
          <a:p>
            <a:pPr algn="l" rtl="0">
              <a:buNone/>
            </a:pPr>
            <a:r>
              <a:rPr lang="en-US" sz="2400" b="1" dirty="0" smtClean="0">
                <a:solidFill>
                  <a:srgbClr val="FF0000"/>
                </a:solidFill>
                <a:latin typeface="Footlight MT Light" pitchFamily="18" charset="0"/>
              </a:rPr>
              <a:t>Treatment, </a:t>
            </a:r>
            <a:r>
              <a:rPr lang="en-US" sz="2600" kern="1200" dirty="0" smtClean="0">
                <a:solidFill>
                  <a:schemeClr val="accent5">
                    <a:lumMod val="75000"/>
                  </a:schemeClr>
                </a:solidFill>
                <a:latin typeface="Footlight MT Light" pitchFamily="18" charset="0"/>
              </a:rPr>
              <a:t>Solitary </a:t>
            </a:r>
            <a:r>
              <a:rPr lang="en-US" sz="2600" kern="1200" dirty="0" err="1" smtClean="0">
                <a:solidFill>
                  <a:schemeClr val="accent5">
                    <a:lumMod val="75000"/>
                  </a:schemeClr>
                </a:solidFill>
                <a:latin typeface="Footlight MT Light" pitchFamily="18" charset="0"/>
              </a:rPr>
              <a:t>neurofibroma</a:t>
            </a:r>
            <a:r>
              <a:rPr lang="en-US" sz="2600" kern="1200" dirty="0" smtClean="0">
                <a:solidFill>
                  <a:schemeClr val="accent5">
                    <a:lumMod val="75000"/>
                  </a:schemeClr>
                </a:solidFill>
                <a:latin typeface="Footlight MT Light" pitchFamily="18" charset="0"/>
              </a:rPr>
              <a:t> not associated with a syndrome is surgically excised with minimal risk of recurrence with careful </a:t>
            </a:r>
            <a:r>
              <a:rPr lang="en-US" sz="2600" kern="1200" dirty="0">
                <a:solidFill>
                  <a:schemeClr val="accent5">
                    <a:lumMod val="75000"/>
                  </a:schemeClr>
                </a:solidFill>
                <a:latin typeface="Footlight MT Light" pitchFamily="18" charset="0"/>
              </a:rPr>
              <a:t>excision to preserve the affected nerve, this required operating microscope.</a:t>
            </a:r>
          </a:p>
          <a:p>
            <a:pPr algn="l" rtl="0">
              <a:buFontTx/>
              <a:buNone/>
            </a:pPr>
            <a:endParaRPr lang="en-US" sz="2400" b="1" dirty="0">
              <a:solidFill>
                <a:srgbClr val="7030A0"/>
              </a:solidFill>
              <a:latin typeface="Footlight MT Ligh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Neurofibromatosis"/>
          <p:cNvPicPr>
            <a:picLocks noGrp="1" noChangeAspect="1" noChangeArrowheads="1"/>
          </p:cNvPicPr>
          <p:nvPr>
            <p:ph idx="4294967295"/>
          </p:nvPr>
        </p:nvPicPr>
        <p:blipFill>
          <a:blip r:embed="rId3" cstate="print"/>
          <a:srcRect/>
          <a:stretch>
            <a:fillRect/>
          </a:stretch>
        </p:blipFill>
        <p:spPr bwMode="auto">
          <a:xfrm>
            <a:off x="1214414" y="1142984"/>
            <a:ext cx="6350000" cy="4786346"/>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1143000"/>
          </a:xfrm>
        </p:spPr>
        <p:txBody>
          <a:bodyPr/>
          <a:lstStyle/>
          <a:p>
            <a:r>
              <a:rPr lang="en-US" sz="4400" dirty="0" smtClean="0">
                <a:solidFill>
                  <a:srgbClr val="FF0000"/>
                </a:solidFill>
                <a:latin typeface="Cooper Black" pitchFamily="18" charset="0"/>
              </a:rPr>
              <a:t>Sarcoma</a:t>
            </a:r>
            <a:endParaRPr lang="ar-SA" sz="4400" dirty="0">
              <a:solidFill>
                <a:srgbClr val="FF0000"/>
              </a:solidFill>
              <a:latin typeface="Cooper Black" pitchFamily="18" charset="0"/>
            </a:endParaRPr>
          </a:p>
        </p:txBody>
      </p:sp>
      <p:sp>
        <p:nvSpPr>
          <p:cNvPr id="3" name="عنصر نائب للمحتوى 2"/>
          <p:cNvSpPr>
            <a:spLocks noGrp="1"/>
          </p:cNvSpPr>
          <p:nvPr>
            <p:ph idx="1"/>
          </p:nvPr>
        </p:nvSpPr>
        <p:spPr>
          <a:xfrm>
            <a:off x="457200" y="1071546"/>
            <a:ext cx="8229600" cy="5572164"/>
          </a:xfrm>
        </p:spPr>
        <p:txBody>
          <a:bodyPr>
            <a:normAutofit/>
          </a:bodyPr>
          <a:lstStyle/>
          <a:p>
            <a:pPr algn="l" rtl="0"/>
            <a:r>
              <a:rPr lang="en-US" kern="1200" dirty="0" smtClean="0">
                <a:solidFill>
                  <a:schemeClr val="accent5">
                    <a:lumMod val="75000"/>
                  </a:schemeClr>
                </a:solidFill>
                <a:latin typeface="Footlight MT Light" pitchFamily="18" charset="0"/>
              </a:rPr>
              <a:t>A soft tissue sarcoma is a form of sarcoma, a cancer, that develops in connective tissue,  though the term is sometimes applied to elements of the soft tissue that are not currently considered connective tissue &amp; it’s not associated with any known risk factors or identifiable etiology . Usually do not cause symptoms till it grow up .The biopsy will confirm the diagnosis . </a:t>
            </a:r>
          </a:p>
          <a:p>
            <a:pPr algn="l" rtl="0"/>
            <a:r>
              <a:rPr lang="en-US" b="1" dirty="0" smtClean="0">
                <a:solidFill>
                  <a:srgbClr val="FF0000"/>
                </a:solidFill>
                <a:latin typeface="Footlight MT Light" pitchFamily="18" charset="0"/>
              </a:rPr>
              <a:t>Surgery is the most common treatment</a:t>
            </a:r>
            <a:r>
              <a:rPr lang="en-US" kern="1200" dirty="0" smtClean="0">
                <a:solidFill>
                  <a:schemeClr val="accent5">
                    <a:lumMod val="75000"/>
                  </a:schemeClr>
                </a:solidFill>
                <a:latin typeface="Footlight MT Light" pitchFamily="18" charset="0"/>
              </a:rPr>
              <a:t> for soft tissue sarcomas. If possible, the doctor will remove the cancer and a safe margin of the healthy tissue around it. It is important to obtain a margin free of tumor to decrease the likelihood of local recurrence + Radio and chemotherapy .</a:t>
            </a:r>
            <a:endParaRPr lang="ar-SA" kern="1200" dirty="0">
              <a:solidFill>
                <a:schemeClr val="accent5">
                  <a:lumMod val="75000"/>
                </a:schemeClr>
              </a:solidFill>
              <a:latin typeface="Footlight MT Ligh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8229600" cy="1143000"/>
          </a:xfrm>
        </p:spPr>
        <p:txBody>
          <a:bodyPr/>
          <a:lstStyle/>
          <a:p>
            <a:r>
              <a:rPr lang="en-US" sz="4400" dirty="0" err="1" smtClean="0">
                <a:solidFill>
                  <a:srgbClr val="FF0000"/>
                </a:solidFill>
                <a:latin typeface="Cooper Black" pitchFamily="18" charset="0"/>
              </a:rPr>
              <a:t>Liposarcoma</a:t>
            </a:r>
            <a:endParaRPr lang="ar-SA" sz="4400" dirty="0">
              <a:solidFill>
                <a:srgbClr val="FF0000"/>
              </a:solidFill>
              <a:latin typeface="Cooper Black" pitchFamily="18" charset="0"/>
            </a:endParaRPr>
          </a:p>
        </p:txBody>
      </p:sp>
      <p:sp>
        <p:nvSpPr>
          <p:cNvPr id="3" name="عنصر نائب للمحتوى 2"/>
          <p:cNvSpPr>
            <a:spLocks noGrp="1"/>
          </p:cNvSpPr>
          <p:nvPr>
            <p:ph idx="1"/>
          </p:nvPr>
        </p:nvSpPr>
        <p:spPr>
          <a:xfrm>
            <a:off x="0" y="1000108"/>
            <a:ext cx="9001156" cy="4983179"/>
          </a:xfrm>
        </p:spPr>
        <p:txBody>
          <a:bodyPr>
            <a:noAutofit/>
          </a:bodyPr>
          <a:lstStyle/>
          <a:p>
            <a:pPr algn="l" rtl="0"/>
            <a:r>
              <a:rPr lang="en-US" kern="1200" dirty="0" err="1" smtClean="0">
                <a:solidFill>
                  <a:schemeClr val="accent5">
                    <a:lumMod val="75000"/>
                  </a:schemeClr>
                </a:solidFill>
                <a:latin typeface="Footlight MT Light" pitchFamily="18" charset="0"/>
              </a:rPr>
              <a:t>Liposarcoma</a:t>
            </a:r>
            <a:r>
              <a:rPr lang="en-US" kern="1200" dirty="0" smtClean="0">
                <a:solidFill>
                  <a:schemeClr val="accent5">
                    <a:lumMod val="75000"/>
                  </a:schemeClr>
                </a:solidFill>
                <a:latin typeface="Footlight MT Light" pitchFamily="18" charset="0"/>
              </a:rPr>
              <a:t> is a malignancy of fat cells </a:t>
            </a:r>
            <a:r>
              <a:rPr lang="en-US" sz="2800" b="1" dirty="0" smtClean="0">
                <a:solidFill>
                  <a:srgbClr val="FF0000"/>
                </a:solidFill>
                <a:latin typeface="Footlight MT Light" pitchFamily="18" charset="0"/>
              </a:rPr>
              <a:t>it is the most common soft tissue sarcoma</a:t>
            </a:r>
            <a:r>
              <a:rPr lang="en-US" sz="2800" b="1" dirty="0" smtClean="0">
                <a:solidFill>
                  <a:srgbClr val="7030A0"/>
                </a:solidFill>
                <a:latin typeface="Footlight MT Light" pitchFamily="18" charset="0"/>
              </a:rPr>
              <a:t>. </a:t>
            </a:r>
            <a:r>
              <a:rPr lang="en-US" kern="1200" dirty="0" err="1" smtClean="0">
                <a:solidFill>
                  <a:schemeClr val="accent5">
                    <a:lumMod val="75000"/>
                  </a:schemeClr>
                </a:solidFill>
                <a:latin typeface="Footlight MT Light" pitchFamily="18" charset="0"/>
              </a:rPr>
              <a:t>Liposarcoma</a:t>
            </a:r>
            <a:r>
              <a:rPr lang="en-US" kern="1200" dirty="0" smtClean="0">
                <a:solidFill>
                  <a:schemeClr val="accent5">
                    <a:lumMod val="75000"/>
                  </a:schemeClr>
                </a:solidFill>
                <a:latin typeface="Footlight MT Light" pitchFamily="18" charset="0"/>
              </a:rPr>
              <a:t> normally appears as a slowly enlarging, painless, </a:t>
            </a:r>
            <a:r>
              <a:rPr lang="en-US" kern="1200" dirty="0" err="1" smtClean="0">
                <a:solidFill>
                  <a:schemeClr val="accent5">
                    <a:lumMod val="75000"/>
                  </a:schemeClr>
                </a:solidFill>
                <a:latin typeface="Footlight MT Light" pitchFamily="18" charset="0"/>
              </a:rPr>
              <a:t>nonulcerated</a:t>
            </a:r>
            <a:r>
              <a:rPr lang="en-US" kern="1200" dirty="0" smtClean="0">
                <a:solidFill>
                  <a:schemeClr val="accent5">
                    <a:lumMod val="75000"/>
                  </a:schemeClr>
                </a:solidFill>
                <a:latin typeface="Footlight MT Light" pitchFamily="18" charset="0"/>
              </a:rPr>
              <a:t> </a:t>
            </a:r>
            <a:r>
              <a:rPr lang="en-US" kern="1200" dirty="0" err="1" smtClean="0">
                <a:solidFill>
                  <a:schemeClr val="accent5">
                    <a:lumMod val="75000"/>
                  </a:schemeClr>
                </a:solidFill>
                <a:latin typeface="Footlight MT Light" pitchFamily="18" charset="0"/>
              </a:rPr>
              <a:t>submucosal</a:t>
            </a:r>
            <a:r>
              <a:rPr lang="en-US" kern="1200" dirty="0" smtClean="0">
                <a:solidFill>
                  <a:schemeClr val="accent5">
                    <a:lumMod val="75000"/>
                  </a:schemeClr>
                </a:solidFill>
                <a:latin typeface="Footlight MT Light" pitchFamily="18" charset="0"/>
              </a:rPr>
              <a:t> mass in a middle-aged person, but some lesions grow rapidly and become ulcerated early &amp; occur in deep soft tissues of both the limbs and the </a:t>
            </a:r>
            <a:r>
              <a:rPr lang="en-US" kern="1200" dirty="0" err="1" smtClean="0">
                <a:solidFill>
                  <a:schemeClr val="accent5">
                    <a:lumMod val="75000"/>
                  </a:schemeClr>
                </a:solidFill>
                <a:latin typeface="Footlight MT Light" pitchFamily="18" charset="0"/>
              </a:rPr>
              <a:t>retroperitoneum</a:t>
            </a:r>
            <a:r>
              <a:rPr lang="en-US" kern="1200" dirty="0" smtClean="0">
                <a:solidFill>
                  <a:schemeClr val="accent5">
                    <a:lumMod val="75000"/>
                  </a:schemeClr>
                </a:solidFill>
                <a:latin typeface="Footlight MT Light" pitchFamily="18" charset="0"/>
              </a:rPr>
              <a:t> . </a:t>
            </a:r>
            <a:r>
              <a:rPr lang="en-US" sz="2800" b="1" dirty="0" smtClean="0">
                <a:solidFill>
                  <a:srgbClr val="FF0000"/>
                </a:solidFill>
                <a:latin typeface="Footlight MT Light" pitchFamily="18" charset="0"/>
              </a:rPr>
              <a:t>Metastases are common</a:t>
            </a:r>
            <a:r>
              <a:rPr lang="en-US" kern="1200" dirty="0" smtClean="0">
                <a:solidFill>
                  <a:schemeClr val="accent5">
                    <a:lumMod val="75000"/>
                  </a:schemeClr>
                </a:solidFill>
                <a:latin typeface="Footlight MT Light" pitchFamily="18" charset="0"/>
              </a:rPr>
              <a:t>, especially in poorly differentiated </a:t>
            </a:r>
            <a:r>
              <a:rPr lang="en-US" kern="1200" dirty="0" err="1" smtClean="0">
                <a:solidFill>
                  <a:schemeClr val="accent5">
                    <a:lumMod val="75000"/>
                  </a:schemeClr>
                </a:solidFill>
                <a:latin typeface="Footlight MT Light" pitchFamily="18" charset="0"/>
              </a:rPr>
              <a:t>liposarcomas</a:t>
            </a:r>
            <a:r>
              <a:rPr lang="en-US" kern="1200" dirty="0" smtClean="0">
                <a:solidFill>
                  <a:schemeClr val="accent5">
                    <a:lumMod val="75000"/>
                  </a:schemeClr>
                </a:solidFill>
                <a:latin typeface="Footlight MT Light" pitchFamily="18" charset="0"/>
              </a:rPr>
              <a:t>. </a:t>
            </a:r>
            <a:r>
              <a:rPr lang="en-US" sz="2800" b="1" dirty="0" smtClean="0">
                <a:solidFill>
                  <a:srgbClr val="FF0000"/>
                </a:solidFill>
                <a:latin typeface="Footlight MT Light" pitchFamily="18" charset="0"/>
              </a:rPr>
              <a:t>The lungs and the liver are the most common sites of metastasis.</a:t>
            </a:r>
          </a:p>
          <a:p>
            <a:pPr algn="l" rtl="0"/>
            <a:endParaRPr lang="en-US" sz="2800" b="1" dirty="0" smtClean="0">
              <a:solidFill>
                <a:srgbClr val="7030A0"/>
              </a:solidFill>
              <a:latin typeface="Footlight MT Light" pitchFamily="18" charset="0"/>
            </a:endParaRPr>
          </a:p>
          <a:p>
            <a:pPr algn="l" rtl="0"/>
            <a:r>
              <a:rPr lang="en-US" kern="1200" dirty="0" smtClean="0">
                <a:solidFill>
                  <a:schemeClr val="accent5">
                    <a:lumMod val="75000"/>
                  </a:schemeClr>
                </a:solidFill>
                <a:latin typeface="Footlight MT Light" pitchFamily="18" charset="0"/>
              </a:rPr>
              <a:t>Wide and deep surgical excision, along with local radiation and/or chemotherapy, may be necessary for high-grade lesions.</a:t>
            </a:r>
            <a:endParaRPr lang="ar-SA" kern="1200" dirty="0">
              <a:solidFill>
                <a:schemeClr val="accent5">
                  <a:lumMod val="75000"/>
                </a:schemeClr>
              </a:solidFill>
              <a:latin typeface="Footlight MT Ligh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4"/>
          <p:cNvGraphicFramePr>
            <a:graphicFrameLocks noGrp="1"/>
          </p:cNvGraphicFramePr>
          <p:nvPr>
            <p:ph idx="1"/>
          </p:nvPr>
        </p:nvGraphicFramePr>
        <p:xfrm>
          <a:off x="785786" y="785794"/>
          <a:ext cx="7429552"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1714488"/>
            <a:ext cx="5072066" cy="4031873"/>
          </a:xfrm>
          <a:prstGeom prst="rect">
            <a:avLst/>
          </a:prstGeom>
        </p:spPr>
        <p:txBody>
          <a:bodyPr wrap="square">
            <a:spAutoFit/>
          </a:bodyPr>
          <a:lstStyle/>
          <a:p>
            <a:pPr algn="l" rtl="0"/>
            <a:r>
              <a:rPr lang="en-US" sz="3200" b="1" u="sng" dirty="0" smtClean="0">
                <a:solidFill>
                  <a:srgbClr val="990033"/>
                </a:solidFill>
                <a:latin typeface="Footlight MT Light" pitchFamily="18" charset="0"/>
              </a:rPr>
              <a:t>Benign:</a:t>
            </a:r>
          </a:p>
          <a:p>
            <a:pPr lvl="1" algn="l" rtl="0">
              <a:buFont typeface="Arial" pitchFamily="34" charset="0"/>
              <a:buChar char="•"/>
            </a:pPr>
            <a:r>
              <a:rPr lang="en-US" sz="3200" dirty="0" err="1" smtClean="0">
                <a:solidFill>
                  <a:schemeClr val="accent5">
                    <a:lumMod val="75000"/>
                  </a:schemeClr>
                </a:solidFill>
                <a:latin typeface="Footlight MT Light" pitchFamily="18" charset="0"/>
              </a:rPr>
              <a:t>Intradermal</a:t>
            </a:r>
            <a:r>
              <a:rPr lang="en-US" sz="3200" dirty="0" smtClean="0">
                <a:solidFill>
                  <a:schemeClr val="accent5">
                    <a:lumMod val="75000"/>
                  </a:schemeClr>
                </a:solidFill>
                <a:latin typeface="Footlight MT Light" pitchFamily="18" charset="0"/>
              </a:rPr>
              <a:t> nevus.</a:t>
            </a:r>
          </a:p>
          <a:p>
            <a:pPr lvl="1" algn="l" rtl="0">
              <a:buFont typeface="Arial" pitchFamily="34" charset="0"/>
              <a:buChar char="•"/>
            </a:pPr>
            <a:r>
              <a:rPr lang="en-US" sz="3200" dirty="0" smtClean="0">
                <a:solidFill>
                  <a:schemeClr val="accent5">
                    <a:lumMod val="75000"/>
                  </a:schemeClr>
                </a:solidFill>
                <a:latin typeface="Footlight MT Light" pitchFamily="18" charset="0"/>
              </a:rPr>
              <a:t>Blue nevus.</a:t>
            </a:r>
          </a:p>
          <a:p>
            <a:pPr lvl="1" algn="l" rtl="0">
              <a:buFont typeface="Arial" pitchFamily="34" charset="0"/>
              <a:buChar char="•"/>
            </a:pPr>
            <a:r>
              <a:rPr lang="en-US" sz="3200" dirty="0" smtClean="0">
                <a:solidFill>
                  <a:schemeClr val="accent5">
                    <a:lumMod val="75000"/>
                  </a:schemeClr>
                </a:solidFill>
                <a:latin typeface="Footlight MT Light" pitchFamily="18" charset="0"/>
              </a:rPr>
              <a:t>Compound nevus.</a:t>
            </a:r>
          </a:p>
          <a:p>
            <a:pPr lvl="1" algn="l" rtl="0">
              <a:buFont typeface="Arial" pitchFamily="34" charset="0"/>
              <a:buChar char="•"/>
            </a:pPr>
            <a:r>
              <a:rPr lang="en-US" sz="3200" dirty="0" smtClean="0">
                <a:solidFill>
                  <a:schemeClr val="accent5">
                    <a:lumMod val="75000"/>
                  </a:schemeClr>
                </a:solidFill>
                <a:latin typeface="Footlight MT Light" pitchFamily="18" charset="0"/>
              </a:rPr>
              <a:t>Juvenile nevus.</a:t>
            </a:r>
          </a:p>
          <a:p>
            <a:pPr lvl="1" algn="l" rtl="0">
              <a:buFont typeface="Arial" pitchFamily="34" charset="0"/>
              <a:buChar char="•"/>
            </a:pPr>
            <a:r>
              <a:rPr lang="en-US" sz="3200" dirty="0" err="1" smtClean="0">
                <a:solidFill>
                  <a:schemeClr val="accent5">
                    <a:lumMod val="75000"/>
                  </a:schemeClr>
                </a:solidFill>
                <a:latin typeface="Footlight MT Light" pitchFamily="18" charset="0"/>
              </a:rPr>
              <a:t>Junctional</a:t>
            </a:r>
            <a:r>
              <a:rPr lang="en-US" sz="3200" dirty="0" smtClean="0">
                <a:solidFill>
                  <a:schemeClr val="accent5">
                    <a:lumMod val="75000"/>
                  </a:schemeClr>
                </a:solidFill>
                <a:latin typeface="Footlight MT Light" pitchFamily="18" charset="0"/>
              </a:rPr>
              <a:t> nevus .</a:t>
            </a:r>
          </a:p>
          <a:p>
            <a:pPr algn="l" rtl="0"/>
            <a:r>
              <a:rPr lang="en-US" sz="3200" b="1" u="sng" dirty="0" smtClean="0">
                <a:solidFill>
                  <a:srgbClr val="990033"/>
                </a:solidFill>
                <a:latin typeface="Footlight MT Light" pitchFamily="18" charset="0"/>
              </a:rPr>
              <a:t>Malignant:</a:t>
            </a:r>
          </a:p>
          <a:p>
            <a:pPr lvl="1" algn="l" rtl="0">
              <a:buFont typeface="Arial" pitchFamily="34" charset="0"/>
              <a:buChar char="•"/>
            </a:pPr>
            <a:r>
              <a:rPr lang="en-US" sz="3200" dirty="0" smtClean="0">
                <a:solidFill>
                  <a:schemeClr val="accent5">
                    <a:lumMod val="75000"/>
                  </a:schemeClr>
                </a:solidFill>
                <a:latin typeface="Footlight MT Light" pitchFamily="18" charset="0"/>
              </a:rPr>
              <a:t>Malignant melanoma</a:t>
            </a:r>
            <a:endParaRPr lang="en-US" sz="3200" dirty="0">
              <a:solidFill>
                <a:schemeClr val="accent5">
                  <a:lumMod val="75000"/>
                </a:schemeClr>
              </a:solidFill>
              <a:latin typeface="Footlight MT Light" pitchFamily="18" charset="0"/>
            </a:endParaRPr>
          </a:p>
        </p:txBody>
      </p:sp>
      <p:sp>
        <p:nvSpPr>
          <p:cNvPr id="3" name="Rectangle 2"/>
          <p:cNvSpPr/>
          <p:nvPr/>
        </p:nvSpPr>
        <p:spPr>
          <a:xfrm>
            <a:off x="2000232" y="357166"/>
            <a:ext cx="5234125" cy="769441"/>
          </a:xfrm>
          <a:prstGeom prst="rect">
            <a:avLst/>
          </a:prstGeom>
        </p:spPr>
        <p:txBody>
          <a:bodyPr wrap="none">
            <a:spAutoFit/>
          </a:bodyPr>
          <a:lstStyle/>
          <a:p>
            <a:pPr algn="ctr" rtl="0"/>
            <a:r>
              <a:rPr lang="en-US" sz="4400" dirty="0" smtClean="0">
                <a:solidFill>
                  <a:srgbClr val="FF0000"/>
                </a:solidFill>
                <a:latin typeface="Cooper Black" pitchFamily="18" charset="0"/>
                <a:ea typeface="+mj-ea"/>
                <a:cs typeface="+mj-cs"/>
              </a:rPr>
              <a:t>Melanotic Lesions</a:t>
            </a:r>
            <a:endParaRPr lang="en-US" sz="4400" dirty="0">
              <a:solidFill>
                <a:srgbClr val="FF0000"/>
              </a:solidFill>
              <a:latin typeface="Cooper Black" pitchFamily="18" charset="0"/>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0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2000"/>
                                        <p:tgtEl>
                                          <p:spTgt spid="4">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2000"/>
                                        <p:tgtEl>
                                          <p:spTgt spid="4">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0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2000"/>
                                        <p:tgtEl>
                                          <p:spTgt spid="4">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sz="4400" kern="1200" dirty="0" smtClean="0">
                <a:solidFill>
                  <a:srgbClr val="FF0000"/>
                </a:solidFill>
                <a:latin typeface="Cooper Black" pitchFamily="18" charset="0"/>
              </a:rPr>
              <a:t>Nevi</a:t>
            </a:r>
            <a:endParaRPr lang="ar-SA" sz="4400" kern="1200" dirty="0">
              <a:solidFill>
                <a:srgbClr val="FF0000"/>
              </a:solidFill>
              <a:latin typeface="Cooper Black" pitchFamily="18" charset="0"/>
            </a:endParaRPr>
          </a:p>
        </p:txBody>
      </p:sp>
      <p:sp>
        <p:nvSpPr>
          <p:cNvPr id="3" name="عنصر نائب للمحتوى 2"/>
          <p:cNvSpPr>
            <a:spLocks noGrp="1"/>
          </p:cNvSpPr>
          <p:nvPr>
            <p:ph idx="1"/>
          </p:nvPr>
        </p:nvSpPr>
        <p:spPr/>
        <p:txBody>
          <a:bodyPr>
            <a:normAutofit fontScale="47500" lnSpcReduction="20000"/>
          </a:bodyPr>
          <a:lstStyle/>
          <a:p>
            <a:pPr algn="l" rtl="0"/>
            <a:r>
              <a:rPr lang="en-US" sz="3800" b="1" u="sng" kern="1200" dirty="0" smtClean="0">
                <a:solidFill>
                  <a:srgbClr val="990033"/>
                </a:solidFill>
                <a:latin typeface="Footlight MT Light" pitchFamily="18" charset="0"/>
              </a:rPr>
              <a:t>Benign </a:t>
            </a:r>
            <a:r>
              <a:rPr lang="en-US" sz="3800" b="1" u="sng" kern="1200" dirty="0" err="1" smtClean="0">
                <a:solidFill>
                  <a:srgbClr val="990033"/>
                </a:solidFill>
                <a:latin typeface="Footlight MT Light" pitchFamily="18" charset="0"/>
              </a:rPr>
              <a:t>melanotic</a:t>
            </a:r>
            <a:r>
              <a:rPr lang="en-US" sz="3800" b="1" u="sng" kern="1200" dirty="0" smtClean="0">
                <a:solidFill>
                  <a:srgbClr val="990033"/>
                </a:solidFill>
                <a:latin typeface="Footlight MT Light" pitchFamily="18" charset="0"/>
              </a:rPr>
              <a:t> lesions in general:</a:t>
            </a:r>
          </a:p>
          <a:p>
            <a:pPr marL="514350" indent="-514350" algn="l" rtl="0">
              <a:buFont typeface="+mj-lt"/>
              <a:buAutoNum type="arabicPeriod"/>
            </a:pPr>
            <a:r>
              <a:rPr lang="en-US" sz="4100" kern="1200" dirty="0" smtClean="0">
                <a:solidFill>
                  <a:schemeClr val="accent5">
                    <a:lumMod val="75000"/>
                  </a:schemeClr>
                </a:solidFill>
                <a:latin typeface="Footlight MT Light" pitchFamily="18" charset="0"/>
              </a:rPr>
              <a:t>due to  normal no of </a:t>
            </a:r>
            <a:r>
              <a:rPr lang="en-US" sz="4100" kern="1200" dirty="0" err="1" smtClean="0">
                <a:solidFill>
                  <a:schemeClr val="accent5">
                    <a:lumMod val="75000"/>
                  </a:schemeClr>
                </a:solidFill>
                <a:latin typeface="Footlight MT Light" pitchFamily="18" charset="0"/>
              </a:rPr>
              <a:t>melanocyte</a:t>
            </a:r>
            <a:r>
              <a:rPr lang="en-US" sz="4100" kern="1200" dirty="0" smtClean="0">
                <a:solidFill>
                  <a:schemeClr val="accent5">
                    <a:lumMod val="75000"/>
                  </a:schemeClr>
                </a:solidFill>
                <a:latin typeface="Footlight MT Light" pitchFamily="18" charset="0"/>
              </a:rPr>
              <a:t>  in their normal position with excess melanin production &gt;&gt;&gt;&gt;freckle or </a:t>
            </a:r>
            <a:r>
              <a:rPr lang="en-US" sz="4100" kern="1200" dirty="0" err="1" smtClean="0">
                <a:solidFill>
                  <a:schemeClr val="accent5">
                    <a:lumMod val="75000"/>
                  </a:schemeClr>
                </a:solidFill>
                <a:latin typeface="Footlight MT Light" pitchFamily="18" charset="0"/>
              </a:rPr>
              <a:t>ephelis</a:t>
            </a:r>
            <a:r>
              <a:rPr lang="en-US" sz="4100" kern="1200" dirty="0" smtClean="0">
                <a:solidFill>
                  <a:schemeClr val="accent5">
                    <a:lumMod val="75000"/>
                  </a:schemeClr>
                </a:solidFill>
                <a:latin typeface="Footlight MT Light" pitchFamily="18" charset="0"/>
              </a:rPr>
              <a:t> .</a:t>
            </a:r>
          </a:p>
          <a:p>
            <a:pPr marL="514350" indent="-514350" algn="l" rtl="0">
              <a:buFont typeface="+mj-lt"/>
              <a:buAutoNum type="arabicPeriod"/>
            </a:pPr>
            <a:r>
              <a:rPr lang="en-US" sz="4100" kern="1200" dirty="0" smtClean="0">
                <a:solidFill>
                  <a:schemeClr val="accent5">
                    <a:lumMod val="75000"/>
                  </a:schemeClr>
                </a:solidFill>
                <a:latin typeface="Footlight MT Light" pitchFamily="18" charset="0"/>
              </a:rPr>
              <a:t>due to increase in the no of </a:t>
            </a:r>
            <a:r>
              <a:rPr lang="en-US" sz="4100" kern="1200" dirty="0" err="1" smtClean="0">
                <a:solidFill>
                  <a:schemeClr val="accent5">
                    <a:lumMod val="75000"/>
                  </a:schemeClr>
                </a:solidFill>
                <a:latin typeface="Footlight MT Light" pitchFamily="18" charset="0"/>
              </a:rPr>
              <a:t>melanocyte</a:t>
            </a:r>
            <a:r>
              <a:rPr lang="en-US" sz="4100" kern="1200" dirty="0" smtClean="0">
                <a:solidFill>
                  <a:schemeClr val="accent5">
                    <a:lumMod val="75000"/>
                  </a:schemeClr>
                </a:solidFill>
                <a:latin typeface="Footlight MT Light" pitchFamily="18" charset="0"/>
              </a:rPr>
              <a:t> in their normal position with normal melanin production &gt;&gt;</a:t>
            </a:r>
            <a:r>
              <a:rPr lang="en-US" sz="4100" kern="1200" dirty="0" err="1" smtClean="0">
                <a:solidFill>
                  <a:schemeClr val="accent5">
                    <a:lumMod val="75000"/>
                  </a:schemeClr>
                </a:solidFill>
                <a:latin typeface="Footlight MT Light" pitchFamily="18" charset="0"/>
              </a:rPr>
              <a:t>lentigo</a:t>
            </a:r>
            <a:r>
              <a:rPr lang="en-US" sz="4100" kern="1200" dirty="0" smtClean="0">
                <a:solidFill>
                  <a:schemeClr val="accent5">
                    <a:lumMod val="75000"/>
                  </a:schemeClr>
                </a:solidFill>
                <a:latin typeface="Footlight MT Light" pitchFamily="18" charset="0"/>
              </a:rPr>
              <a:t> .</a:t>
            </a:r>
          </a:p>
          <a:p>
            <a:pPr marL="514350" indent="-514350" algn="l" rtl="0">
              <a:buFont typeface="+mj-lt"/>
              <a:buAutoNum type="arabicPeriod"/>
            </a:pPr>
            <a:r>
              <a:rPr lang="en-US" sz="4100" kern="1200" dirty="0" smtClean="0">
                <a:solidFill>
                  <a:schemeClr val="accent5">
                    <a:lumMod val="75000"/>
                  </a:schemeClr>
                </a:solidFill>
                <a:latin typeface="Footlight MT Light" pitchFamily="18" charset="0"/>
              </a:rPr>
              <a:t>due to increase no of </a:t>
            </a:r>
            <a:r>
              <a:rPr lang="en-US" sz="4100" kern="1200" dirty="0" err="1" smtClean="0">
                <a:solidFill>
                  <a:schemeClr val="accent5">
                    <a:lumMod val="75000"/>
                  </a:schemeClr>
                </a:solidFill>
                <a:latin typeface="Footlight MT Light" pitchFamily="18" charset="0"/>
              </a:rPr>
              <a:t>melanocytes</a:t>
            </a:r>
            <a:r>
              <a:rPr lang="en-US" sz="4100" kern="1200" dirty="0" smtClean="0">
                <a:solidFill>
                  <a:schemeClr val="accent5">
                    <a:lumMod val="75000"/>
                  </a:schemeClr>
                </a:solidFill>
                <a:latin typeface="Footlight MT Light" pitchFamily="18" charset="0"/>
              </a:rPr>
              <a:t> in abnormal cluster producing normal or excess melanin&gt;&gt;&gt;mole or pigmented </a:t>
            </a:r>
            <a:r>
              <a:rPr lang="en-US" sz="4100" kern="1200" dirty="0" err="1" smtClean="0">
                <a:solidFill>
                  <a:schemeClr val="accent5">
                    <a:lumMod val="75000"/>
                  </a:schemeClr>
                </a:solidFill>
                <a:latin typeface="Footlight MT Light" pitchFamily="18" charset="0"/>
              </a:rPr>
              <a:t>navus</a:t>
            </a:r>
            <a:r>
              <a:rPr lang="en-US" sz="4100" kern="1200" dirty="0" smtClean="0">
                <a:solidFill>
                  <a:schemeClr val="accent5">
                    <a:lumMod val="75000"/>
                  </a:schemeClr>
                </a:solidFill>
                <a:latin typeface="Footlight MT Light" pitchFamily="18" charset="0"/>
              </a:rPr>
              <a:t> .</a:t>
            </a:r>
          </a:p>
          <a:p>
            <a:pPr algn="l" rtl="0"/>
            <a:endParaRPr lang="en-US" b="1" dirty="0" smtClean="0">
              <a:solidFill>
                <a:srgbClr val="7030A0"/>
              </a:solidFill>
              <a:latin typeface="Footlight MT Light" pitchFamily="18" charset="0"/>
            </a:endParaRPr>
          </a:p>
          <a:p>
            <a:pPr algn="l" rtl="0"/>
            <a:r>
              <a:rPr lang="en-US" sz="3800" b="1" u="sng" kern="1200" dirty="0" smtClean="0">
                <a:solidFill>
                  <a:srgbClr val="990033"/>
                </a:solidFill>
                <a:latin typeface="Footlight MT Light" pitchFamily="18" charset="0"/>
              </a:rPr>
              <a:t>Nevi</a:t>
            </a:r>
            <a:r>
              <a:rPr lang="en-US" b="1" dirty="0" smtClean="0">
                <a:solidFill>
                  <a:srgbClr val="CC0099"/>
                </a:solidFill>
                <a:latin typeface="Footlight MT Light" pitchFamily="18" charset="0"/>
              </a:rPr>
              <a:t> </a:t>
            </a:r>
            <a:r>
              <a:rPr lang="en-US" sz="3800" b="1" u="sng" kern="1200" dirty="0" smtClean="0">
                <a:solidFill>
                  <a:srgbClr val="990033"/>
                </a:solidFill>
                <a:latin typeface="Footlight MT Light" pitchFamily="18" charset="0"/>
              </a:rPr>
              <a:t>Either congenital or acquired  </a:t>
            </a:r>
            <a:r>
              <a:rPr lang="en-US" b="1" dirty="0" smtClean="0">
                <a:solidFill>
                  <a:srgbClr val="CC0099"/>
                </a:solidFill>
                <a:latin typeface="Footlight MT Light" pitchFamily="18" charset="0"/>
              </a:rPr>
              <a:t>.</a:t>
            </a:r>
          </a:p>
          <a:p>
            <a:pPr algn="l" rtl="0"/>
            <a:r>
              <a:rPr lang="en-US" sz="4200" kern="1200" dirty="0" smtClean="0">
                <a:solidFill>
                  <a:schemeClr val="accent5">
                    <a:lumMod val="75000"/>
                  </a:schemeClr>
                </a:solidFill>
                <a:latin typeface="Footlight MT Light" pitchFamily="18" charset="0"/>
              </a:rPr>
              <a:t>Both acquired and congenital </a:t>
            </a:r>
            <a:r>
              <a:rPr lang="en-US" sz="4200" kern="1200" dirty="0" err="1" smtClean="0">
                <a:solidFill>
                  <a:schemeClr val="accent5">
                    <a:lumMod val="75000"/>
                  </a:schemeClr>
                </a:solidFill>
                <a:latin typeface="Footlight MT Light" pitchFamily="18" charset="0"/>
              </a:rPr>
              <a:t>melanocytic</a:t>
            </a:r>
            <a:r>
              <a:rPr lang="en-US" sz="4200" kern="1200" dirty="0" smtClean="0">
                <a:solidFill>
                  <a:schemeClr val="accent5">
                    <a:lumMod val="75000"/>
                  </a:schemeClr>
                </a:solidFill>
                <a:latin typeface="Footlight MT Light" pitchFamily="18" charset="0"/>
              </a:rPr>
              <a:t> nevi hold some risk for the development of melanoma. Congenital </a:t>
            </a:r>
            <a:r>
              <a:rPr lang="en-US" sz="4200" kern="1200" dirty="0" err="1" smtClean="0">
                <a:solidFill>
                  <a:schemeClr val="accent5">
                    <a:lumMod val="75000"/>
                  </a:schemeClr>
                </a:solidFill>
                <a:latin typeface="Footlight MT Light" pitchFamily="18" charset="0"/>
              </a:rPr>
              <a:t>melanocytic</a:t>
            </a:r>
            <a:r>
              <a:rPr lang="en-US" sz="4200" kern="1200" dirty="0" smtClean="0">
                <a:solidFill>
                  <a:schemeClr val="accent5">
                    <a:lumMod val="75000"/>
                  </a:schemeClr>
                </a:solidFill>
                <a:latin typeface="Footlight MT Light" pitchFamily="18" charset="0"/>
              </a:rPr>
              <a:t> nevi hold the greater risk .</a:t>
            </a:r>
          </a:p>
          <a:p>
            <a:pPr algn="l" rtl="0"/>
            <a:endParaRPr lang="ar-SA" sz="4200" kern="1200" dirty="0">
              <a:solidFill>
                <a:schemeClr val="accent5">
                  <a:lumMod val="75000"/>
                </a:schemeClr>
              </a:solidFill>
              <a:latin typeface="Footlight MT Ligh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0"/>
            <a:ext cx="8229600" cy="1143000"/>
          </a:xfrm>
        </p:spPr>
        <p:txBody>
          <a:bodyPr/>
          <a:lstStyle/>
          <a:p>
            <a:pPr rtl="0"/>
            <a:r>
              <a:rPr lang="en-US" sz="4400" kern="1200" dirty="0" smtClean="0">
                <a:solidFill>
                  <a:srgbClr val="FF0000"/>
                </a:solidFill>
                <a:latin typeface="Cooper Black" pitchFamily="18" charset="0"/>
              </a:rPr>
              <a:t>Congenital nevi</a:t>
            </a:r>
            <a:endParaRPr lang="ar-SA" sz="4400" kern="1200" dirty="0">
              <a:solidFill>
                <a:srgbClr val="FF0000"/>
              </a:solidFill>
              <a:latin typeface="Cooper Black" pitchFamily="18" charset="0"/>
            </a:endParaRPr>
          </a:p>
        </p:txBody>
      </p:sp>
      <p:sp>
        <p:nvSpPr>
          <p:cNvPr id="3" name="عنصر نائب للمحتوى 2"/>
          <p:cNvSpPr>
            <a:spLocks noGrp="1"/>
          </p:cNvSpPr>
          <p:nvPr>
            <p:ph idx="1"/>
          </p:nvPr>
        </p:nvSpPr>
        <p:spPr>
          <a:xfrm>
            <a:off x="3428992" y="1000108"/>
            <a:ext cx="5500694" cy="5072098"/>
          </a:xfrm>
        </p:spPr>
        <p:txBody>
          <a:bodyPr>
            <a:normAutofit/>
          </a:bodyPr>
          <a:lstStyle/>
          <a:p>
            <a:pPr algn="l" rtl="0"/>
            <a:r>
              <a:rPr lang="en-US" sz="2100" kern="1200" dirty="0" smtClean="0">
                <a:solidFill>
                  <a:schemeClr val="accent5">
                    <a:lumMod val="75000"/>
                  </a:schemeClr>
                </a:solidFill>
                <a:latin typeface="Footlight MT Light" pitchFamily="18" charset="0"/>
              </a:rPr>
              <a:t>Occurs early in life it may also occur in adolescent &amp; have high risk of developing malignant melanoma . Usually asymptomatic presented as congenital abnormality but it raise cosmetic concern to the parents  , located anywhere on the body .</a:t>
            </a:r>
          </a:p>
          <a:p>
            <a:pPr algn="l" rtl="0"/>
            <a:r>
              <a:rPr lang="en-US" sz="1800" b="1" u="sng" kern="1200" dirty="0" err="1" smtClean="0">
                <a:solidFill>
                  <a:srgbClr val="990033"/>
                </a:solidFill>
                <a:latin typeface="Footlight MT Light" pitchFamily="18" charset="0"/>
              </a:rPr>
              <a:t>E</a:t>
            </a:r>
            <a:r>
              <a:rPr lang="en-US" sz="1800" b="1" u="sng" kern="1200" dirty="0" smtClean="0">
                <a:solidFill>
                  <a:srgbClr val="990033"/>
                </a:solidFill>
                <a:latin typeface="Footlight MT Light" pitchFamily="18" charset="0"/>
              </a:rPr>
              <a:t>tiology:</a:t>
            </a:r>
            <a:r>
              <a:rPr lang="en-US" b="1" dirty="0" smtClean="0">
                <a:solidFill>
                  <a:srgbClr val="CC0099"/>
                </a:solidFill>
                <a:latin typeface="Footlight MT Light" pitchFamily="18" charset="0"/>
              </a:rPr>
              <a:t> </a:t>
            </a:r>
            <a:r>
              <a:rPr lang="en-US" sz="2100" kern="1200" dirty="0" smtClean="0">
                <a:solidFill>
                  <a:schemeClr val="accent5">
                    <a:lumMod val="75000"/>
                  </a:schemeClr>
                </a:solidFill>
                <a:latin typeface="Footlight MT Light" pitchFamily="18" charset="0"/>
              </a:rPr>
              <a:t>one possible cause is a mutation due to external stimuli</a:t>
            </a:r>
          </a:p>
          <a:p>
            <a:pPr algn="l" rtl="0"/>
            <a:r>
              <a:rPr lang="en-US" sz="1800" b="1" u="sng" kern="1200" dirty="0" smtClean="0">
                <a:solidFill>
                  <a:srgbClr val="990033"/>
                </a:solidFill>
                <a:latin typeface="Footlight MT Light" pitchFamily="18" charset="0"/>
              </a:rPr>
              <a:t>Rx</a:t>
            </a:r>
            <a:r>
              <a:rPr lang="en-US" sz="2100" kern="1200" dirty="0" smtClean="0">
                <a:solidFill>
                  <a:schemeClr val="accent5">
                    <a:lumMod val="75000"/>
                  </a:schemeClr>
                </a:solidFill>
                <a:latin typeface="Footlight MT Light" pitchFamily="18" charset="0"/>
              </a:rPr>
              <a:t>: depend on (size , location , age of the patient, effect on cosmoses ,and potential for malignant transformation. Large nevi treated by surgical excision and need tissue expander , graft and flaps . </a:t>
            </a:r>
          </a:p>
          <a:p>
            <a:pPr algn="l" rtl="0"/>
            <a:endParaRPr lang="ar-SA" b="1" dirty="0">
              <a:solidFill>
                <a:srgbClr val="7030A0"/>
              </a:solidFill>
              <a:latin typeface="Footlight MT Light" pitchFamily="18" charset="0"/>
            </a:endParaRPr>
          </a:p>
        </p:txBody>
      </p:sp>
      <p:pic>
        <p:nvPicPr>
          <p:cNvPr id="4" name="Picture 2" descr="http://www.nevus.org/images/page_pics_big/p_082907165007.jpg"/>
          <p:cNvPicPr>
            <a:picLocks noChangeAspect="1" noChangeArrowheads="1"/>
          </p:cNvPicPr>
          <p:nvPr/>
        </p:nvPicPr>
        <p:blipFill>
          <a:blip r:embed="rId2" cstate="print"/>
          <a:srcRect/>
          <a:stretch>
            <a:fillRect/>
          </a:stretch>
        </p:blipFill>
        <p:spPr bwMode="auto">
          <a:xfrm>
            <a:off x="142844" y="1285860"/>
            <a:ext cx="3357586" cy="3810008"/>
          </a:xfrm>
          <a:prstGeom prst="rect">
            <a:avLst/>
          </a:prstGeom>
          <a:noFill/>
        </p:spPr>
      </p:pic>
      <p:sp>
        <p:nvSpPr>
          <p:cNvPr id="5" name="مستطيل 4"/>
          <p:cNvSpPr/>
          <p:nvPr/>
        </p:nvSpPr>
        <p:spPr>
          <a:xfrm>
            <a:off x="285720" y="5857892"/>
            <a:ext cx="8358246" cy="738664"/>
          </a:xfrm>
          <a:prstGeom prst="rect">
            <a:avLst/>
          </a:prstGeom>
        </p:spPr>
        <p:txBody>
          <a:bodyPr wrap="square">
            <a:spAutoFit/>
          </a:bodyPr>
          <a:lstStyle/>
          <a:p>
            <a:pPr algn="l" rtl="0"/>
            <a:r>
              <a:rPr lang="en-US" sz="2100" dirty="0" smtClean="0">
                <a:solidFill>
                  <a:schemeClr val="accent5">
                    <a:lumMod val="75000"/>
                  </a:schemeClr>
                </a:solidFill>
                <a:latin typeface="Footlight MT Light" pitchFamily="18" charset="0"/>
              </a:rPr>
              <a:t>Curettage performed during neonatal period . Laser due to it entrance to deeper tissue but it`s use still controversial .</a:t>
            </a:r>
            <a:endParaRPr lang="ar-SA" sz="2100" dirty="0">
              <a:solidFill>
                <a:schemeClr val="accent5">
                  <a:lumMod val="75000"/>
                </a:schemeClr>
              </a:solidFill>
              <a:latin typeface="Footlight MT Ligh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1143000"/>
          </a:xfrm>
        </p:spPr>
        <p:txBody>
          <a:bodyPr/>
          <a:lstStyle/>
          <a:p>
            <a:r>
              <a:rPr lang="en-US" sz="4400" kern="1200" dirty="0" smtClean="0">
                <a:solidFill>
                  <a:srgbClr val="FF0000"/>
                </a:solidFill>
                <a:latin typeface="Cooper Black" pitchFamily="18" charset="0"/>
              </a:rPr>
              <a:t>Acquired nevi</a:t>
            </a:r>
            <a:endParaRPr lang="ar-SA" sz="4400" kern="1200" dirty="0">
              <a:solidFill>
                <a:srgbClr val="FF0000"/>
              </a:solidFill>
              <a:latin typeface="Cooper Black" pitchFamily="18" charset="0"/>
            </a:endParaRPr>
          </a:p>
        </p:txBody>
      </p:sp>
      <p:sp>
        <p:nvSpPr>
          <p:cNvPr id="3" name="عنصر نائب للمحتوى 2"/>
          <p:cNvSpPr>
            <a:spLocks noGrp="1"/>
          </p:cNvSpPr>
          <p:nvPr>
            <p:ph idx="1"/>
          </p:nvPr>
        </p:nvSpPr>
        <p:spPr>
          <a:xfrm>
            <a:off x="428596" y="1071546"/>
            <a:ext cx="8229600" cy="4525963"/>
          </a:xfrm>
        </p:spPr>
        <p:txBody>
          <a:bodyPr>
            <a:noAutofit/>
          </a:bodyPr>
          <a:lstStyle/>
          <a:p>
            <a:pPr algn="l" rtl="0">
              <a:buNone/>
            </a:pPr>
            <a:r>
              <a:rPr lang="en-US" sz="1800" b="1" u="sng" kern="1200" dirty="0" smtClean="0">
                <a:solidFill>
                  <a:srgbClr val="990033"/>
                </a:solidFill>
                <a:latin typeface="Footlight MT Light" pitchFamily="18" charset="0"/>
              </a:rPr>
              <a:t>Classified according to the microscopic appearance:</a:t>
            </a:r>
          </a:p>
          <a:p>
            <a:pPr marL="514350" indent="-514350" algn="l" rtl="0">
              <a:buFont typeface="+mj-lt"/>
              <a:buAutoNum type="arabicPeriod"/>
            </a:pPr>
            <a:r>
              <a:rPr lang="en-US" sz="2100" kern="1200" dirty="0" smtClean="0">
                <a:solidFill>
                  <a:schemeClr val="accent5">
                    <a:lumMod val="75000"/>
                  </a:schemeClr>
                </a:solidFill>
                <a:latin typeface="Footlight MT Light" pitchFamily="18" charset="0"/>
              </a:rPr>
              <a:t>intradermal nevus :cluster of melanocyte  accumulate in the dermis .</a:t>
            </a:r>
          </a:p>
          <a:p>
            <a:pPr marL="514350" indent="-514350" algn="l" rtl="0">
              <a:buFont typeface="+mj-lt"/>
              <a:buAutoNum type="arabicPeriod"/>
            </a:pPr>
            <a:r>
              <a:rPr lang="en-US" sz="2100" kern="1200" dirty="0" smtClean="0">
                <a:solidFill>
                  <a:schemeClr val="accent5">
                    <a:lumMod val="75000"/>
                  </a:schemeClr>
                </a:solidFill>
                <a:latin typeface="Footlight MT Light" pitchFamily="18" charset="0"/>
              </a:rPr>
              <a:t>compound nevus: cluster of melanocyte  accumulate in the dermis and epidermis .</a:t>
            </a:r>
          </a:p>
          <a:p>
            <a:pPr marL="514350" indent="-514350" algn="l" rtl="0">
              <a:buFont typeface="+mj-lt"/>
              <a:buAutoNum type="arabicPeriod"/>
            </a:pPr>
            <a:r>
              <a:rPr lang="en-US" sz="2100" kern="1200" dirty="0" smtClean="0">
                <a:solidFill>
                  <a:schemeClr val="accent5">
                    <a:lumMod val="75000"/>
                  </a:schemeClr>
                </a:solidFill>
                <a:latin typeface="Footlight MT Light" pitchFamily="18" charset="0"/>
              </a:rPr>
              <a:t>junctional nevus: melanocyte rest at the junction between the dermis and epidermis</a:t>
            </a:r>
          </a:p>
          <a:p>
            <a:pPr marL="514350" indent="-514350" algn="l" rtl="0">
              <a:buFont typeface="+mj-lt"/>
              <a:buAutoNum type="arabicPeriod"/>
            </a:pPr>
            <a:r>
              <a:rPr lang="en-US" sz="2100" kern="1200" dirty="0" smtClean="0">
                <a:solidFill>
                  <a:schemeClr val="accent5">
                    <a:lumMod val="75000"/>
                  </a:schemeClr>
                </a:solidFill>
                <a:latin typeface="Footlight MT Light" pitchFamily="18" charset="0"/>
              </a:rPr>
              <a:t>blue nevus: melanocyte lie deep in the dermis or subcutaneous tissue.</a:t>
            </a:r>
          </a:p>
          <a:p>
            <a:pPr marL="514350" indent="-514350" algn="l" rtl="0">
              <a:buFont typeface="+mj-lt"/>
              <a:buAutoNum type="arabicPeriod"/>
            </a:pPr>
            <a:r>
              <a:rPr lang="en-US" sz="2100" kern="1200" dirty="0" smtClean="0">
                <a:solidFill>
                  <a:schemeClr val="accent5">
                    <a:lumMod val="75000"/>
                  </a:schemeClr>
                </a:solidFill>
                <a:latin typeface="Footlight MT Light" pitchFamily="18" charset="0"/>
              </a:rPr>
              <a:t>Acquired melanocytic nevi are considered benign neoplasm's </a:t>
            </a:r>
          </a:p>
          <a:p>
            <a:pPr algn="l" rtl="0">
              <a:buNone/>
            </a:pPr>
            <a:r>
              <a:rPr lang="en-US" sz="1800" u="sng" kern="1200" dirty="0" smtClean="0">
                <a:solidFill>
                  <a:srgbClr val="990033"/>
                </a:solidFill>
                <a:latin typeface="Footlight MT Light" pitchFamily="18" charset="0"/>
              </a:rPr>
              <a:t>Risk factor:</a:t>
            </a:r>
          </a:p>
          <a:p>
            <a:pPr algn="l" rtl="0"/>
            <a:r>
              <a:rPr lang="en-US" sz="2100" kern="1200" dirty="0" smtClean="0">
                <a:solidFill>
                  <a:schemeClr val="accent5">
                    <a:lumMod val="75000"/>
                  </a:schemeClr>
                </a:solidFill>
                <a:latin typeface="Footlight MT Light" pitchFamily="18" charset="0"/>
              </a:rPr>
              <a:t>ultraviolet irradiation, genetic factors , after blistering events, severe sunburns , It is asymptomatic . Whenever a lesion has become symptomatic (e.g., itchy, painful, irritated, or bleeding) is considered an important indicator of potential malignant change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429124" y="714356"/>
            <a:ext cx="4500594" cy="3924151"/>
          </a:xfrm>
          <a:prstGeom prst="rect">
            <a:avLst/>
          </a:prstGeom>
        </p:spPr>
        <p:txBody>
          <a:bodyPr wrap="square">
            <a:spAutoFit/>
          </a:bodyPr>
          <a:lstStyle/>
          <a:p>
            <a:pPr algn="l" rtl="0">
              <a:buFont typeface="Arial" pitchFamily="34" charset="0"/>
              <a:buChar char="•"/>
            </a:pPr>
            <a:r>
              <a:rPr lang="en-US" b="1" u="sng" dirty="0" smtClean="0">
                <a:solidFill>
                  <a:srgbClr val="990033"/>
                </a:solidFill>
                <a:latin typeface="Footlight MT Light" pitchFamily="18" charset="0"/>
              </a:rPr>
              <a:t>Rx:</a:t>
            </a:r>
          </a:p>
          <a:p>
            <a:pPr algn="l" rtl="0">
              <a:buFont typeface="Arial" pitchFamily="34" charset="0"/>
              <a:buChar char="•"/>
            </a:pPr>
            <a:r>
              <a:rPr lang="en-US" b="1" u="sng" dirty="0" smtClean="0">
                <a:solidFill>
                  <a:srgbClr val="990033"/>
                </a:solidFill>
                <a:latin typeface="Footlight MT Light" pitchFamily="18" charset="0"/>
              </a:rPr>
              <a:t>Medical treatment  : </a:t>
            </a:r>
            <a:r>
              <a:rPr lang="en-US" sz="2100" dirty="0" smtClean="0">
                <a:solidFill>
                  <a:schemeClr val="accent5">
                    <a:lumMod val="75000"/>
                  </a:schemeClr>
                </a:solidFill>
                <a:latin typeface="Footlight MT Light" pitchFamily="18" charset="0"/>
              </a:rPr>
              <a:t>is typically ineffective and inappropriate for the management of a benign neoplasm such as a </a:t>
            </a:r>
            <a:r>
              <a:rPr lang="en-US" sz="2100" dirty="0" err="1" smtClean="0">
                <a:solidFill>
                  <a:schemeClr val="accent5">
                    <a:lumMod val="75000"/>
                  </a:schemeClr>
                </a:solidFill>
                <a:latin typeface="Footlight MT Light" pitchFamily="18" charset="0"/>
              </a:rPr>
              <a:t>melanocytic</a:t>
            </a:r>
            <a:r>
              <a:rPr lang="en-US" sz="2100" dirty="0" smtClean="0">
                <a:solidFill>
                  <a:schemeClr val="accent5">
                    <a:lumMod val="75000"/>
                  </a:schemeClr>
                </a:solidFill>
                <a:latin typeface="Footlight MT Light" pitchFamily="18" charset="0"/>
              </a:rPr>
              <a:t> nevus .</a:t>
            </a:r>
          </a:p>
          <a:p>
            <a:pPr algn="l" rtl="0">
              <a:buFont typeface="Arial" pitchFamily="34" charset="0"/>
              <a:buChar char="•"/>
            </a:pPr>
            <a:r>
              <a:rPr lang="en-US" b="1" u="sng" dirty="0" smtClean="0">
                <a:solidFill>
                  <a:srgbClr val="990033"/>
                </a:solidFill>
                <a:latin typeface="Footlight MT Light" pitchFamily="18" charset="0"/>
              </a:rPr>
              <a:t>Surgical </a:t>
            </a:r>
            <a:r>
              <a:rPr lang="en-US" b="1" u="sng" dirty="0" err="1" smtClean="0">
                <a:solidFill>
                  <a:srgbClr val="990033"/>
                </a:solidFill>
                <a:latin typeface="Footlight MT Light" pitchFamily="18" charset="0"/>
              </a:rPr>
              <a:t>rx</a:t>
            </a:r>
            <a:r>
              <a:rPr lang="en-US" b="1" u="sng" dirty="0" smtClean="0">
                <a:solidFill>
                  <a:srgbClr val="990033"/>
                </a:solidFill>
                <a:latin typeface="Footlight MT Light" pitchFamily="18" charset="0"/>
              </a:rPr>
              <a:t>: </a:t>
            </a:r>
            <a:r>
              <a:rPr lang="en-US" sz="2100" dirty="0" smtClean="0">
                <a:solidFill>
                  <a:schemeClr val="accent5">
                    <a:lumMod val="75000"/>
                  </a:schemeClr>
                </a:solidFill>
                <a:latin typeface="Footlight MT Light" pitchFamily="18" charset="0"/>
              </a:rPr>
              <a:t>shave excision, Punch excision for  small lesions, Large lesions may require complete excision with sutured closure, simple conservative </a:t>
            </a:r>
            <a:r>
              <a:rPr lang="en-US" sz="2100" dirty="0" err="1" smtClean="0">
                <a:solidFill>
                  <a:schemeClr val="accent5">
                    <a:lumMod val="75000"/>
                  </a:schemeClr>
                </a:solidFill>
                <a:latin typeface="Footlight MT Light" pitchFamily="18" charset="0"/>
              </a:rPr>
              <a:t>excisional</a:t>
            </a:r>
            <a:r>
              <a:rPr lang="en-US" sz="2100" dirty="0" smtClean="0">
                <a:solidFill>
                  <a:schemeClr val="accent5">
                    <a:lumMod val="75000"/>
                  </a:schemeClr>
                </a:solidFill>
                <a:latin typeface="Footlight MT Light" pitchFamily="18" charset="0"/>
              </a:rPr>
              <a:t> biopsy with a sutured closure for lesion with suspected melanoma and send for pathologist.</a:t>
            </a:r>
          </a:p>
        </p:txBody>
      </p:sp>
      <p:pic>
        <p:nvPicPr>
          <p:cNvPr id="5" name="Picture 2" descr="http://t3.gstatic.com/images?q=tbn:8CazJIybHKLSOM:http://www.skinsight.com/images/dx/webAdult/atypicalNevus_5148_med.jpg">
            <a:hlinkClick r:id="rId2"/>
          </p:cNvPr>
          <p:cNvPicPr>
            <a:picLocks noChangeAspect="1" noChangeArrowheads="1"/>
          </p:cNvPicPr>
          <p:nvPr/>
        </p:nvPicPr>
        <p:blipFill>
          <a:blip r:embed="rId3" cstate="print"/>
          <a:srcRect/>
          <a:stretch>
            <a:fillRect/>
          </a:stretch>
        </p:blipFill>
        <p:spPr bwMode="auto">
          <a:xfrm>
            <a:off x="500034" y="2500306"/>
            <a:ext cx="1800000" cy="1341820"/>
          </a:xfrm>
          <a:prstGeom prst="rect">
            <a:avLst/>
          </a:prstGeom>
          <a:noFill/>
        </p:spPr>
      </p:pic>
      <p:pic>
        <p:nvPicPr>
          <p:cNvPr id="6" name="Picture 4" descr="http://t1.gstatic.com/images?q=tbn:xak1LS03UKmMGM:http://faculty.washington.edu/alexbert/MEDEX/Fall/IntradermalNevi.jpg">
            <a:hlinkClick r:id="rId4"/>
          </p:cNvPr>
          <p:cNvPicPr>
            <a:picLocks noChangeAspect="1" noChangeArrowheads="1"/>
          </p:cNvPicPr>
          <p:nvPr/>
        </p:nvPicPr>
        <p:blipFill>
          <a:blip r:embed="rId5" cstate="print"/>
          <a:srcRect/>
          <a:stretch>
            <a:fillRect/>
          </a:stretch>
        </p:blipFill>
        <p:spPr bwMode="auto">
          <a:xfrm>
            <a:off x="500033" y="714356"/>
            <a:ext cx="1800000" cy="1409962"/>
          </a:xfrm>
          <a:prstGeom prst="rect">
            <a:avLst/>
          </a:prstGeom>
          <a:noFill/>
        </p:spPr>
      </p:pic>
      <p:pic>
        <p:nvPicPr>
          <p:cNvPr id="7" name="Picture 6" descr="http://t3.gstatic.com/images?q=tbn:NPWru6UUamNROM:http://rad.usuhs.mil/derm/lecture_notes/Images/comp_nevus1.jpg">
            <a:hlinkClick r:id="rId6"/>
          </p:cNvPr>
          <p:cNvPicPr>
            <a:picLocks noChangeAspect="1" noChangeArrowheads="1"/>
          </p:cNvPicPr>
          <p:nvPr/>
        </p:nvPicPr>
        <p:blipFill>
          <a:blip r:embed="rId7" cstate="print"/>
          <a:srcRect/>
          <a:stretch>
            <a:fillRect/>
          </a:stretch>
        </p:blipFill>
        <p:spPr bwMode="auto">
          <a:xfrm>
            <a:off x="2428860" y="714356"/>
            <a:ext cx="1800000" cy="1432115"/>
          </a:xfrm>
          <a:prstGeom prst="rect">
            <a:avLst/>
          </a:prstGeom>
          <a:noFill/>
        </p:spPr>
      </p:pic>
      <p:pic>
        <p:nvPicPr>
          <p:cNvPr id="8" name="Picture 8" descr="http://t2.gstatic.com/images?q=tbn:fz8Ou_KigncAUM:http://www.missionforvisionusa.org/anatomy/uploaded_images/wNevusClin-708422.jpg">
            <a:hlinkClick r:id="rId8"/>
          </p:cNvPr>
          <p:cNvPicPr>
            <a:picLocks noChangeAspect="1" noChangeArrowheads="1"/>
          </p:cNvPicPr>
          <p:nvPr/>
        </p:nvPicPr>
        <p:blipFill>
          <a:blip r:embed="rId9" cstate="print"/>
          <a:srcRect/>
          <a:stretch>
            <a:fillRect/>
          </a:stretch>
        </p:blipFill>
        <p:spPr bwMode="auto">
          <a:xfrm>
            <a:off x="1357290" y="4071942"/>
            <a:ext cx="1800000" cy="1914894"/>
          </a:xfrm>
          <a:prstGeom prst="rect">
            <a:avLst/>
          </a:prstGeom>
          <a:noFill/>
        </p:spPr>
      </p:pic>
      <p:pic>
        <p:nvPicPr>
          <p:cNvPr id="9" name="Picture 10" descr="http://t3.gstatic.com/images?q=tbn:QG3r3TIoqyIzuM:http://fromyourdoctor.com/ext/mole.jpg">
            <a:hlinkClick r:id="rId10"/>
          </p:cNvPr>
          <p:cNvPicPr>
            <a:picLocks noChangeAspect="1" noChangeArrowheads="1"/>
          </p:cNvPicPr>
          <p:nvPr/>
        </p:nvPicPr>
        <p:blipFill>
          <a:blip r:embed="rId11" cstate="print"/>
          <a:srcRect/>
          <a:stretch>
            <a:fillRect/>
          </a:stretch>
        </p:blipFill>
        <p:spPr bwMode="auto">
          <a:xfrm>
            <a:off x="2500298" y="2500306"/>
            <a:ext cx="1800000" cy="134287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20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20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285852" y="214290"/>
            <a:ext cx="6125395" cy="769441"/>
          </a:xfrm>
          <a:prstGeom prst="rect">
            <a:avLst/>
          </a:prstGeom>
        </p:spPr>
        <p:txBody>
          <a:bodyPr wrap="none">
            <a:spAutoFit/>
          </a:bodyPr>
          <a:lstStyle/>
          <a:p>
            <a:r>
              <a:rPr lang="en-US" sz="4400" dirty="0" smtClean="0">
                <a:solidFill>
                  <a:srgbClr val="FF0000"/>
                </a:solidFill>
                <a:latin typeface="Cooper Black" pitchFamily="18" charset="0"/>
                <a:ea typeface="+mj-ea"/>
                <a:cs typeface="+mj-cs"/>
              </a:rPr>
              <a:t>Malignant Melanoma</a:t>
            </a:r>
            <a:endParaRPr lang="ar-SA" sz="4400" dirty="0">
              <a:solidFill>
                <a:srgbClr val="FF0000"/>
              </a:solidFill>
              <a:latin typeface="Cooper Black" pitchFamily="18" charset="0"/>
              <a:ea typeface="+mj-ea"/>
              <a:cs typeface="+mj-cs"/>
            </a:endParaRPr>
          </a:p>
        </p:txBody>
      </p:sp>
      <p:sp>
        <p:nvSpPr>
          <p:cNvPr id="5" name="مستطيل 4"/>
          <p:cNvSpPr/>
          <p:nvPr/>
        </p:nvSpPr>
        <p:spPr>
          <a:xfrm>
            <a:off x="179512" y="1124744"/>
            <a:ext cx="8715436" cy="5062924"/>
          </a:xfrm>
          <a:prstGeom prst="rect">
            <a:avLst/>
          </a:prstGeom>
        </p:spPr>
        <p:txBody>
          <a:bodyPr wrap="square">
            <a:spAutoFit/>
          </a:bodyPr>
          <a:lstStyle/>
          <a:p>
            <a:pPr algn="l" rtl="0"/>
            <a:r>
              <a:rPr lang="en-US" sz="2100" dirty="0" smtClean="0">
                <a:solidFill>
                  <a:schemeClr val="accent5">
                    <a:lumMod val="75000"/>
                  </a:schemeClr>
                </a:solidFill>
                <a:latin typeface="Footlight MT Light" pitchFamily="18" charset="0"/>
              </a:rPr>
              <a:t>A malignancy of pigment-producing cells (</a:t>
            </a:r>
            <a:r>
              <a:rPr lang="en-US" sz="2100" dirty="0" err="1" smtClean="0">
                <a:solidFill>
                  <a:schemeClr val="accent5">
                    <a:lumMod val="75000"/>
                  </a:schemeClr>
                </a:solidFill>
                <a:latin typeface="Footlight MT Light" pitchFamily="18" charset="0"/>
              </a:rPr>
              <a:t>melanocytes</a:t>
            </a:r>
            <a:r>
              <a:rPr lang="en-US" sz="2100" dirty="0" smtClean="0">
                <a:solidFill>
                  <a:schemeClr val="accent5">
                    <a:lumMod val="75000"/>
                  </a:schemeClr>
                </a:solidFill>
                <a:latin typeface="Footlight MT Light" pitchFamily="18" charset="0"/>
              </a:rPr>
              <a:t>) located predominantly in the skin, but also found in the eyes, ears, GI tract, </a:t>
            </a:r>
            <a:r>
              <a:rPr lang="en-US" sz="2100" dirty="0" err="1" smtClean="0">
                <a:solidFill>
                  <a:schemeClr val="accent5">
                    <a:lumMod val="75000"/>
                  </a:schemeClr>
                </a:solidFill>
                <a:latin typeface="Footlight MT Light" pitchFamily="18" charset="0"/>
              </a:rPr>
              <a:t>leptomeninges</a:t>
            </a:r>
            <a:r>
              <a:rPr lang="en-US" sz="2100" dirty="0" smtClean="0">
                <a:solidFill>
                  <a:schemeClr val="accent5">
                    <a:lumMod val="75000"/>
                  </a:schemeClr>
                </a:solidFill>
                <a:latin typeface="Footlight MT Light" pitchFamily="18" charset="0"/>
              </a:rPr>
              <a:t>, and oral and genital mucous membranes, it causes the greatest number of skin cancer–related deaths worldwide . Primary </a:t>
            </a:r>
            <a:r>
              <a:rPr lang="en-US" sz="2100" dirty="0" err="1" smtClean="0">
                <a:solidFill>
                  <a:schemeClr val="accent5">
                    <a:lumMod val="75000"/>
                  </a:schemeClr>
                </a:solidFill>
                <a:latin typeface="Footlight MT Light" pitchFamily="18" charset="0"/>
              </a:rPr>
              <a:t>cutaneous</a:t>
            </a:r>
            <a:r>
              <a:rPr lang="en-US" sz="2100" dirty="0" smtClean="0">
                <a:solidFill>
                  <a:schemeClr val="accent5">
                    <a:lumMod val="75000"/>
                  </a:schemeClr>
                </a:solidFill>
                <a:latin typeface="Footlight MT Light" pitchFamily="18" charset="0"/>
              </a:rPr>
              <a:t> melanoma may develop in precursor </a:t>
            </a:r>
            <a:r>
              <a:rPr lang="en-US" sz="2100" dirty="0" err="1" smtClean="0">
                <a:solidFill>
                  <a:schemeClr val="accent5">
                    <a:lumMod val="75000"/>
                  </a:schemeClr>
                </a:solidFill>
                <a:latin typeface="Footlight MT Light" pitchFamily="18" charset="0"/>
              </a:rPr>
              <a:t>melanocytic</a:t>
            </a:r>
            <a:r>
              <a:rPr lang="en-US" sz="2100" dirty="0" smtClean="0">
                <a:solidFill>
                  <a:schemeClr val="accent5">
                    <a:lumMod val="75000"/>
                  </a:schemeClr>
                </a:solidFill>
                <a:latin typeface="Footlight MT Light" pitchFamily="18" charset="0"/>
              </a:rPr>
              <a:t> nevi 60% of cases are believed to arise de novo (</a:t>
            </a:r>
            <a:r>
              <a:rPr lang="en-US" sz="2100" dirty="0" err="1" smtClean="0">
                <a:solidFill>
                  <a:schemeClr val="accent5">
                    <a:lumMod val="75000"/>
                  </a:schemeClr>
                </a:solidFill>
                <a:latin typeface="Footlight MT Light" pitchFamily="18" charset="0"/>
              </a:rPr>
              <a:t>ie</a:t>
            </a:r>
            <a:r>
              <a:rPr lang="en-US" sz="2100" dirty="0" smtClean="0">
                <a:solidFill>
                  <a:schemeClr val="accent5">
                    <a:lumMod val="75000"/>
                  </a:schemeClr>
                </a:solidFill>
                <a:latin typeface="Footlight MT Light" pitchFamily="18" charset="0"/>
              </a:rPr>
              <a:t>, not from a preexisting pigmented lesion).</a:t>
            </a:r>
          </a:p>
          <a:p>
            <a:pPr algn="l" rtl="0"/>
            <a:endParaRPr lang="en-US" sz="2200" b="1" dirty="0" smtClean="0">
              <a:solidFill>
                <a:srgbClr val="7030A0"/>
              </a:solidFill>
              <a:latin typeface="Footlight MT Light" pitchFamily="18" charset="0"/>
            </a:endParaRPr>
          </a:p>
          <a:p>
            <a:pPr algn="l" rtl="0"/>
            <a:r>
              <a:rPr lang="en-US" b="1" u="sng" dirty="0" smtClean="0">
                <a:solidFill>
                  <a:srgbClr val="990033"/>
                </a:solidFill>
                <a:latin typeface="Footlight MT Light" pitchFamily="18" charset="0"/>
              </a:rPr>
              <a:t>Risk factor: </a:t>
            </a:r>
            <a:r>
              <a:rPr lang="en-US" sz="2100" dirty="0" smtClean="0">
                <a:solidFill>
                  <a:schemeClr val="accent5">
                    <a:lumMod val="75000"/>
                  </a:schemeClr>
                </a:solidFill>
                <a:latin typeface="Footlight MT Light" pitchFamily="18" charset="0"/>
              </a:rPr>
              <a:t>ultraviolet radiation </a:t>
            </a:r>
            <a:r>
              <a:rPr lang="en-US" sz="2100" dirty="0" err="1" smtClean="0">
                <a:solidFill>
                  <a:schemeClr val="accent5">
                    <a:lumMod val="75000"/>
                  </a:schemeClr>
                </a:solidFill>
                <a:latin typeface="Footlight MT Light" pitchFamily="18" charset="0"/>
              </a:rPr>
              <a:t>causing,fair</a:t>
            </a:r>
            <a:r>
              <a:rPr lang="en-US" sz="2100" dirty="0" smtClean="0">
                <a:solidFill>
                  <a:schemeClr val="accent5">
                    <a:lumMod val="75000"/>
                  </a:schemeClr>
                </a:solidFill>
                <a:latin typeface="Footlight MT Light" pitchFamily="18" charset="0"/>
              </a:rPr>
              <a:t> complexion, excessive childhood sun exposure and blistering childhood sunburns, an increased number of common and dysplastic moles, a family history of melanoma, the presence of a changing mole or evolving lesion on the skin, and, , older age.</a:t>
            </a:r>
          </a:p>
          <a:p>
            <a:pPr algn="l" rtl="0"/>
            <a:endParaRPr lang="en-US" sz="2200" b="1" dirty="0" smtClean="0">
              <a:solidFill>
                <a:srgbClr val="7030A0"/>
              </a:solidFill>
              <a:latin typeface="Footlight MT Light" pitchFamily="18" charset="0"/>
            </a:endParaRPr>
          </a:p>
          <a:p>
            <a:pPr algn="l" rtl="0"/>
            <a:r>
              <a:rPr lang="en-US" b="1" u="sng" dirty="0" smtClean="0">
                <a:solidFill>
                  <a:srgbClr val="990033"/>
                </a:solidFill>
                <a:latin typeface="Footlight MT Light" pitchFamily="18" charset="0"/>
              </a:rPr>
              <a:t>Symptoms that suggest malignancy: </a:t>
            </a:r>
            <a:r>
              <a:rPr lang="en-US" sz="2100" dirty="0" smtClean="0">
                <a:solidFill>
                  <a:schemeClr val="accent5">
                    <a:lumMod val="75000"/>
                  </a:schemeClr>
                </a:solidFill>
                <a:latin typeface="Footlight MT Light" pitchFamily="18" charset="0"/>
              </a:rPr>
              <a:t>Asymmetry , Color variegation, reddish, or blue discoloration , a diameter greater than 6 mm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14282" y="142852"/>
            <a:ext cx="8715436" cy="6263253"/>
          </a:xfrm>
          <a:prstGeom prst="rect">
            <a:avLst/>
          </a:prstGeom>
        </p:spPr>
        <p:txBody>
          <a:bodyPr wrap="square">
            <a:spAutoFit/>
          </a:bodyPr>
          <a:lstStyle/>
          <a:p>
            <a:pPr algn="l" rtl="0"/>
            <a:r>
              <a:rPr lang="en-US" b="1" u="sng" dirty="0" smtClean="0">
                <a:solidFill>
                  <a:srgbClr val="990033"/>
                </a:solidFill>
                <a:latin typeface="Footlight MT Light" pitchFamily="18" charset="0"/>
              </a:rPr>
              <a:t>Classification:</a:t>
            </a:r>
          </a:p>
          <a:p>
            <a:pPr marL="342900" indent="-342900" algn="l" rtl="0">
              <a:buFont typeface="+mj-lt"/>
              <a:buAutoNum type="arabicPeriod"/>
            </a:pPr>
            <a:r>
              <a:rPr lang="en-US" sz="2100" dirty="0" smtClean="0">
                <a:solidFill>
                  <a:schemeClr val="accent5">
                    <a:lumMod val="75000"/>
                  </a:schemeClr>
                </a:solidFill>
                <a:latin typeface="Footlight MT Light" pitchFamily="18" charset="0"/>
              </a:rPr>
              <a:t>Superficial; spreading  melanoma .</a:t>
            </a:r>
          </a:p>
          <a:p>
            <a:pPr marL="342900" indent="-342900" algn="l" rtl="0">
              <a:buFont typeface="+mj-lt"/>
              <a:buAutoNum type="arabicPeriod"/>
            </a:pPr>
            <a:r>
              <a:rPr lang="en-US" sz="2100" dirty="0" smtClean="0">
                <a:solidFill>
                  <a:schemeClr val="accent5">
                    <a:lumMod val="75000"/>
                  </a:schemeClr>
                </a:solidFill>
                <a:latin typeface="Footlight MT Light" pitchFamily="18" charset="0"/>
              </a:rPr>
              <a:t>Nodular melanoma .</a:t>
            </a:r>
          </a:p>
          <a:p>
            <a:pPr marL="342900" indent="-342900" algn="l" rtl="0">
              <a:buFont typeface="+mj-lt"/>
              <a:buAutoNum type="arabicPeriod"/>
            </a:pPr>
            <a:r>
              <a:rPr lang="en-US" sz="2100" dirty="0" err="1" smtClean="0">
                <a:solidFill>
                  <a:schemeClr val="accent5">
                    <a:lumMod val="75000"/>
                  </a:schemeClr>
                </a:solidFill>
                <a:latin typeface="Footlight MT Light" pitchFamily="18" charset="0"/>
              </a:rPr>
              <a:t>Lentigo</a:t>
            </a:r>
            <a:r>
              <a:rPr lang="en-US" sz="2100" dirty="0" smtClean="0">
                <a:solidFill>
                  <a:schemeClr val="accent5">
                    <a:lumMod val="75000"/>
                  </a:schemeClr>
                </a:solidFill>
                <a:latin typeface="Footlight MT Light" pitchFamily="18" charset="0"/>
              </a:rPr>
              <a:t> melanoma .</a:t>
            </a:r>
          </a:p>
          <a:p>
            <a:pPr marL="342900" indent="-342900" algn="l" rtl="0">
              <a:buFont typeface="+mj-lt"/>
              <a:buAutoNum type="arabicPeriod"/>
            </a:pPr>
            <a:r>
              <a:rPr lang="en-US" sz="2100" dirty="0" err="1" smtClean="0">
                <a:solidFill>
                  <a:schemeClr val="accent5">
                    <a:lumMod val="75000"/>
                  </a:schemeClr>
                </a:solidFill>
                <a:latin typeface="Footlight MT Light" pitchFamily="18" charset="0"/>
              </a:rPr>
              <a:t>Acral</a:t>
            </a:r>
            <a:r>
              <a:rPr lang="en-US" sz="2100" dirty="0" smtClean="0">
                <a:solidFill>
                  <a:schemeClr val="accent5">
                    <a:lumMod val="75000"/>
                  </a:schemeClr>
                </a:solidFill>
                <a:latin typeface="Footlight MT Light" pitchFamily="18" charset="0"/>
              </a:rPr>
              <a:t> </a:t>
            </a:r>
            <a:r>
              <a:rPr lang="en-US" sz="2100" dirty="0" err="1" smtClean="0">
                <a:solidFill>
                  <a:schemeClr val="accent5">
                    <a:lumMod val="75000"/>
                  </a:schemeClr>
                </a:solidFill>
                <a:latin typeface="Footlight MT Light" pitchFamily="18" charset="0"/>
              </a:rPr>
              <a:t>lentiginous</a:t>
            </a:r>
            <a:r>
              <a:rPr lang="en-US" sz="2100" dirty="0" smtClean="0">
                <a:solidFill>
                  <a:schemeClr val="accent5">
                    <a:lumMod val="75000"/>
                  </a:schemeClr>
                </a:solidFill>
                <a:latin typeface="Footlight MT Light" pitchFamily="18" charset="0"/>
              </a:rPr>
              <a:t> .</a:t>
            </a:r>
          </a:p>
          <a:p>
            <a:pPr marL="342900" indent="-342900" algn="l" rtl="0">
              <a:buFont typeface="+mj-lt"/>
              <a:buAutoNum type="arabicPeriod"/>
            </a:pPr>
            <a:r>
              <a:rPr lang="en-US" sz="2100" dirty="0" err="1" smtClean="0">
                <a:solidFill>
                  <a:schemeClr val="accent5">
                    <a:lumMod val="75000"/>
                  </a:schemeClr>
                </a:solidFill>
                <a:latin typeface="Footlight MT Light" pitchFamily="18" charset="0"/>
              </a:rPr>
              <a:t>Amlenotic</a:t>
            </a:r>
            <a:r>
              <a:rPr lang="en-US" sz="2100" dirty="0" smtClean="0">
                <a:solidFill>
                  <a:schemeClr val="accent5">
                    <a:lumMod val="75000"/>
                  </a:schemeClr>
                </a:solidFill>
                <a:latin typeface="Footlight MT Light" pitchFamily="18" charset="0"/>
              </a:rPr>
              <a:t> .</a:t>
            </a:r>
          </a:p>
          <a:p>
            <a:pPr marL="342900" indent="-342900" algn="l" rtl="0">
              <a:buFont typeface="+mj-lt"/>
              <a:buAutoNum type="arabicPeriod"/>
            </a:pPr>
            <a:r>
              <a:rPr lang="en-US" sz="2100" dirty="0" err="1" smtClean="0">
                <a:solidFill>
                  <a:schemeClr val="accent5">
                    <a:lumMod val="75000"/>
                  </a:schemeClr>
                </a:solidFill>
                <a:latin typeface="Footlight MT Light" pitchFamily="18" charset="0"/>
              </a:rPr>
              <a:t>Desmoplastic</a:t>
            </a:r>
            <a:r>
              <a:rPr lang="en-US" sz="2100" dirty="0" smtClean="0">
                <a:solidFill>
                  <a:schemeClr val="accent5">
                    <a:lumMod val="75000"/>
                  </a:schemeClr>
                </a:solidFill>
                <a:latin typeface="Footlight MT Light" pitchFamily="18" charset="0"/>
              </a:rPr>
              <a:t> .</a:t>
            </a:r>
          </a:p>
          <a:p>
            <a:pPr algn="l" rtl="0"/>
            <a:endParaRPr lang="en-US" sz="2200" b="1" dirty="0" smtClean="0">
              <a:solidFill>
                <a:srgbClr val="7030A0"/>
              </a:solidFill>
              <a:latin typeface="Footlight MT Light" pitchFamily="18" charset="0"/>
            </a:endParaRPr>
          </a:p>
          <a:p>
            <a:r>
              <a:rPr lang="en-US" b="1" u="sng" dirty="0" smtClean="0">
                <a:solidFill>
                  <a:srgbClr val="990033"/>
                </a:solidFill>
                <a:latin typeface="Footlight MT Light" pitchFamily="18" charset="0"/>
              </a:rPr>
              <a:t>Staging by </a:t>
            </a:r>
            <a:r>
              <a:rPr lang="en-US" b="1" u="sng" dirty="0" err="1" smtClean="0">
                <a:solidFill>
                  <a:srgbClr val="990033"/>
                </a:solidFill>
                <a:latin typeface="Footlight MT Light" pitchFamily="18" charset="0"/>
              </a:rPr>
              <a:t>clark</a:t>
            </a:r>
            <a:r>
              <a:rPr lang="en-US" b="1" u="sng" dirty="0" smtClean="0">
                <a:solidFill>
                  <a:srgbClr val="990033"/>
                </a:solidFill>
                <a:latin typeface="Footlight MT Light" pitchFamily="18" charset="0"/>
              </a:rPr>
              <a:t> :</a:t>
            </a:r>
          </a:p>
          <a:p>
            <a:pPr marL="342900" indent="-342900">
              <a:buFont typeface="+mj-lt"/>
              <a:buAutoNum type="arabicPeriod"/>
            </a:pPr>
            <a:r>
              <a:rPr lang="en-US" b="1" u="sng" dirty="0" smtClean="0">
                <a:solidFill>
                  <a:srgbClr val="990033"/>
                </a:solidFill>
                <a:latin typeface="Footlight MT Light" pitchFamily="18" charset="0"/>
              </a:rPr>
              <a:t>1st stage :</a:t>
            </a:r>
            <a:r>
              <a:rPr lang="en-US" sz="2100" dirty="0" smtClean="0">
                <a:solidFill>
                  <a:schemeClr val="accent5">
                    <a:lumMod val="75000"/>
                  </a:schemeClr>
                </a:solidFill>
                <a:latin typeface="Footlight MT Light" pitchFamily="18" charset="0"/>
              </a:rPr>
              <a:t>Epidermis  .</a:t>
            </a:r>
          </a:p>
          <a:p>
            <a:pPr marL="342900" indent="-342900">
              <a:buFont typeface="+mj-lt"/>
              <a:buAutoNum type="arabicPeriod"/>
            </a:pPr>
            <a:r>
              <a:rPr lang="en-US" sz="2100" dirty="0" smtClean="0">
                <a:solidFill>
                  <a:schemeClr val="accent5">
                    <a:lumMod val="75000"/>
                  </a:schemeClr>
                </a:solidFill>
                <a:latin typeface="Footlight MT Light" pitchFamily="18" charset="0"/>
              </a:rPr>
              <a:t>2nd </a:t>
            </a:r>
            <a:r>
              <a:rPr lang="en-US" sz="2100" dirty="0" err="1" smtClean="0">
                <a:solidFill>
                  <a:schemeClr val="accent5">
                    <a:lumMod val="75000"/>
                  </a:schemeClr>
                </a:solidFill>
                <a:latin typeface="Footlight MT Light" pitchFamily="18" charset="0"/>
              </a:rPr>
              <a:t>stage:Papillary</a:t>
            </a:r>
            <a:r>
              <a:rPr lang="en-US" sz="2100" dirty="0" smtClean="0">
                <a:solidFill>
                  <a:schemeClr val="accent5">
                    <a:lumMod val="75000"/>
                  </a:schemeClr>
                </a:solidFill>
                <a:latin typeface="Footlight MT Light" pitchFamily="18" charset="0"/>
              </a:rPr>
              <a:t> dermis .</a:t>
            </a:r>
          </a:p>
          <a:p>
            <a:pPr marL="342900" indent="-342900">
              <a:buFont typeface="+mj-lt"/>
              <a:buAutoNum type="arabicPeriod"/>
            </a:pPr>
            <a:r>
              <a:rPr lang="en-US" sz="2100" dirty="0" smtClean="0">
                <a:solidFill>
                  <a:schemeClr val="accent5">
                    <a:lumMod val="75000"/>
                  </a:schemeClr>
                </a:solidFill>
                <a:latin typeface="Footlight MT Light" pitchFamily="18" charset="0"/>
              </a:rPr>
              <a:t>3rd stage </a:t>
            </a:r>
            <a:r>
              <a:rPr lang="en-US" sz="2100" dirty="0" err="1" smtClean="0">
                <a:solidFill>
                  <a:schemeClr val="accent5">
                    <a:lumMod val="75000"/>
                  </a:schemeClr>
                </a:solidFill>
                <a:latin typeface="Footlight MT Light" pitchFamily="18" charset="0"/>
              </a:rPr>
              <a:t>Junctional</a:t>
            </a:r>
            <a:r>
              <a:rPr lang="en-US" sz="2100" dirty="0" smtClean="0">
                <a:solidFill>
                  <a:schemeClr val="accent5">
                    <a:lumMod val="75000"/>
                  </a:schemeClr>
                </a:solidFill>
                <a:latin typeface="Footlight MT Light" pitchFamily="18" charset="0"/>
              </a:rPr>
              <a:t> of </a:t>
            </a:r>
            <a:r>
              <a:rPr lang="en-US" sz="2100" dirty="0" err="1" smtClean="0">
                <a:solidFill>
                  <a:schemeClr val="accent5">
                    <a:lumMod val="75000"/>
                  </a:schemeClr>
                </a:solidFill>
                <a:latin typeface="Footlight MT Light" pitchFamily="18" charset="0"/>
              </a:rPr>
              <a:t>paplliary</a:t>
            </a:r>
            <a:r>
              <a:rPr lang="en-US" sz="2100" dirty="0" smtClean="0">
                <a:solidFill>
                  <a:schemeClr val="accent5">
                    <a:lumMod val="75000"/>
                  </a:schemeClr>
                </a:solidFill>
                <a:latin typeface="Footlight MT Light" pitchFamily="18" charset="0"/>
              </a:rPr>
              <a:t> and </a:t>
            </a:r>
            <a:r>
              <a:rPr lang="en-US" sz="2100" dirty="0" err="1" smtClean="0">
                <a:solidFill>
                  <a:schemeClr val="accent5">
                    <a:lumMod val="75000"/>
                  </a:schemeClr>
                </a:solidFill>
                <a:latin typeface="Footlight MT Light" pitchFamily="18" charset="0"/>
              </a:rPr>
              <a:t>reticual</a:t>
            </a:r>
            <a:r>
              <a:rPr lang="en-US" sz="2100" dirty="0" smtClean="0">
                <a:solidFill>
                  <a:schemeClr val="accent5">
                    <a:lumMod val="75000"/>
                  </a:schemeClr>
                </a:solidFill>
                <a:latin typeface="Footlight MT Light" pitchFamily="18" charset="0"/>
              </a:rPr>
              <a:t> dermis . </a:t>
            </a:r>
          </a:p>
          <a:p>
            <a:pPr marL="342900" indent="-342900">
              <a:buFont typeface="+mj-lt"/>
              <a:buAutoNum type="arabicPeriod"/>
            </a:pPr>
            <a:r>
              <a:rPr lang="en-US" sz="2100" dirty="0" smtClean="0">
                <a:solidFill>
                  <a:schemeClr val="accent5">
                    <a:lumMod val="75000"/>
                  </a:schemeClr>
                </a:solidFill>
                <a:latin typeface="Footlight MT Light" pitchFamily="18" charset="0"/>
              </a:rPr>
              <a:t>4th stage :Extend to reticular dermis .</a:t>
            </a:r>
          </a:p>
          <a:p>
            <a:pPr marL="342900" indent="-342900">
              <a:buFont typeface="+mj-lt"/>
              <a:buAutoNum type="arabicPeriod"/>
            </a:pPr>
            <a:r>
              <a:rPr lang="en-US" sz="2100" dirty="0" smtClean="0">
                <a:solidFill>
                  <a:schemeClr val="accent5">
                    <a:lumMod val="75000"/>
                  </a:schemeClr>
                </a:solidFill>
                <a:latin typeface="Footlight MT Light" pitchFamily="18" charset="0"/>
              </a:rPr>
              <a:t>5th stage : extend to </a:t>
            </a:r>
            <a:r>
              <a:rPr lang="en-US" sz="2100" dirty="0" err="1" smtClean="0">
                <a:solidFill>
                  <a:schemeClr val="accent5">
                    <a:lumMod val="75000"/>
                  </a:schemeClr>
                </a:solidFill>
                <a:latin typeface="Footlight MT Light" pitchFamily="18" charset="0"/>
              </a:rPr>
              <a:t>sbcutanous</a:t>
            </a:r>
            <a:r>
              <a:rPr lang="en-US" sz="2100" dirty="0" smtClean="0">
                <a:solidFill>
                  <a:schemeClr val="accent5">
                    <a:lumMod val="75000"/>
                  </a:schemeClr>
                </a:solidFill>
                <a:latin typeface="Footlight MT Light" pitchFamily="18" charset="0"/>
              </a:rPr>
              <a:t>.</a:t>
            </a:r>
          </a:p>
          <a:p>
            <a:pPr marL="342900" indent="-342900">
              <a:buFont typeface="+mj-lt"/>
              <a:buAutoNum type="arabicPeriod"/>
            </a:pPr>
            <a:r>
              <a:rPr lang="en-US" b="1" u="sng" dirty="0" smtClean="0">
                <a:solidFill>
                  <a:srgbClr val="990033"/>
                </a:solidFill>
                <a:latin typeface="Footlight MT Light" pitchFamily="18" charset="0"/>
              </a:rPr>
              <a:t>Rx: </a:t>
            </a:r>
            <a:r>
              <a:rPr lang="en-US" sz="2100" dirty="0" smtClean="0">
                <a:solidFill>
                  <a:schemeClr val="accent5">
                    <a:lumMod val="75000"/>
                  </a:schemeClr>
                </a:solidFill>
                <a:latin typeface="Footlight MT Light" pitchFamily="18" charset="0"/>
              </a:rPr>
              <a:t>Surgical excision with free margin and send for histology to confirm And do </a:t>
            </a:r>
            <a:r>
              <a:rPr lang="en-US" sz="2100" dirty="0" err="1" smtClean="0">
                <a:solidFill>
                  <a:schemeClr val="accent5">
                    <a:lumMod val="75000"/>
                  </a:schemeClr>
                </a:solidFill>
                <a:latin typeface="Footlight MT Light" pitchFamily="18" charset="0"/>
              </a:rPr>
              <a:t>breslow</a:t>
            </a:r>
            <a:r>
              <a:rPr lang="en-US" sz="2100" dirty="0" smtClean="0">
                <a:solidFill>
                  <a:schemeClr val="accent5">
                    <a:lumMod val="75000"/>
                  </a:schemeClr>
                </a:solidFill>
                <a:latin typeface="Footlight MT Light" pitchFamily="18" charset="0"/>
              </a:rPr>
              <a:t> thickness&gt;&gt;you may need further surgery . Involved lymph node should be removed .</a:t>
            </a:r>
          </a:p>
          <a:p>
            <a:pPr marL="342900" indent="-342900">
              <a:buFont typeface="+mj-lt"/>
              <a:buAutoNum type="arabicPeriod"/>
            </a:pPr>
            <a:r>
              <a:rPr lang="en-US" sz="2100" dirty="0" smtClean="0">
                <a:solidFill>
                  <a:schemeClr val="accent5">
                    <a:lumMod val="75000"/>
                  </a:schemeClr>
                </a:solidFill>
                <a:latin typeface="Footlight MT Light" pitchFamily="18" charset="0"/>
              </a:rPr>
              <a:t>Radiotherapy for palliation diagnosis .</a:t>
            </a:r>
          </a:p>
          <a:p>
            <a:pPr marL="342900" indent="-342900">
              <a:buFont typeface="+mj-lt"/>
              <a:buAutoNum type="arabicPeriod"/>
            </a:pPr>
            <a:r>
              <a:rPr lang="en-US" sz="2100" dirty="0" smtClean="0">
                <a:solidFill>
                  <a:schemeClr val="accent5">
                    <a:lumMod val="75000"/>
                  </a:schemeClr>
                </a:solidFill>
                <a:latin typeface="Footlight MT Light" pitchFamily="18" charset="0"/>
              </a:rPr>
              <a:t>Chemotherapy with little value.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20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20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20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20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fade">
                                      <p:cBhvr>
                                        <p:cTn id="67" dur="2000"/>
                                        <p:tgtEl>
                                          <p:spTgt spid="3">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Effect transition="in" filter="fade">
                                      <p:cBhvr>
                                        <p:cTn id="72" dur="2000"/>
                                        <p:tgtEl>
                                          <p:spTgt spid="3">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Effect transition="in" filter="fade">
                                      <p:cBhvr>
                                        <p:cTn id="77" dur="2000"/>
                                        <p:tgtEl>
                                          <p:spTgt spid="3">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16" end="16"/>
                                            </p:txEl>
                                          </p:spTgt>
                                        </p:tgtEl>
                                        <p:attrNameLst>
                                          <p:attrName>style.visibility</p:attrName>
                                        </p:attrNameLst>
                                      </p:cBhvr>
                                      <p:to>
                                        <p:strVal val="visible"/>
                                      </p:to>
                                    </p:set>
                                    <p:animEffect transition="in" filter="fade">
                                      <p:cBhvr>
                                        <p:cTn id="82" dur="20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08.96.47.3/images/community/dermatlas/malignant_melanoma_1_050103.png"/>
          <p:cNvPicPr>
            <a:picLocks noChangeAspect="1" noChangeArrowheads="1"/>
          </p:cNvPicPr>
          <p:nvPr/>
        </p:nvPicPr>
        <p:blipFill>
          <a:blip r:embed="rId2" cstate="print"/>
          <a:srcRect/>
          <a:stretch>
            <a:fillRect/>
          </a:stretch>
        </p:blipFill>
        <p:spPr bwMode="auto">
          <a:xfrm>
            <a:off x="1571604" y="1142984"/>
            <a:ext cx="6120000" cy="4589999"/>
          </a:xfrm>
          <a:prstGeom prst="rect">
            <a:avLst/>
          </a:prstGeom>
          <a:noFill/>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472" y="1928802"/>
            <a:ext cx="7572428" cy="4401205"/>
          </a:xfrm>
          <a:prstGeom prst="rect">
            <a:avLst/>
          </a:prstGeom>
        </p:spPr>
        <p:txBody>
          <a:bodyPr wrap="square">
            <a:spAutoFit/>
          </a:bodyPr>
          <a:lstStyle/>
          <a:p>
            <a:pPr algn="l" rtl="0"/>
            <a:r>
              <a:rPr lang="en-US" sz="2800" b="1" u="sng" dirty="0" smtClean="0">
                <a:solidFill>
                  <a:srgbClr val="990033"/>
                </a:solidFill>
                <a:latin typeface="Footlight MT Light" pitchFamily="18" charset="0"/>
              </a:rPr>
              <a:t>Benign :</a:t>
            </a:r>
          </a:p>
          <a:p>
            <a:pPr algn="l" rtl="0">
              <a:buFont typeface="Arial" pitchFamily="34" charset="0"/>
              <a:buChar char="•"/>
            </a:pPr>
            <a:r>
              <a:rPr lang="en-US" sz="2800" dirty="0" smtClean="0">
                <a:solidFill>
                  <a:schemeClr val="accent5">
                    <a:lumMod val="75000"/>
                  </a:schemeClr>
                </a:solidFill>
                <a:latin typeface="Footlight MT Light" pitchFamily="18" charset="0"/>
              </a:rPr>
              <a:t>Furuncle.</a:t>
            </a:r>
          </a:p>
          <a:p>
            <a:pPr algn="l" rtl="0">
              <a:buFont typeface="Arial" pitchFamily="34" charset="0"/>
              <a:buChar char="•"/>
            </a:pPr>
            <a:r>
              <a:rPr lang="en-US" sz="2800" dirty="0" smtClean="0">
                <a:solidFill>
                  <a:schemeClr val="accent5">
                    <a:lumMod val="75000"/>
                  </a:schemeClr>
                </a:solidFill>
                <a:latin typeface="Footlight MT Light" pitchFamily="18" charset="0"/>
              </a:rPr>
              <a:t>Carbuncle.</a:t>
            </a:r>
          </a:p>
          <a:p>
            <a:pPr algn="l" rtl="0">
              <a:buFont typeface="Arial" pitchFamily="34" charset="0"/>
              <a:buChar char="•"/>
            </a:pPr>
            <a:r>
              <a:rPr lang="en-US" sz="2800" dirty="0" err="1" smtClean="0">
                <a:solidFill>
                  <a:schemeClr val="accent5">
                    <a:lumMod val="75000"/>
                  </a:schemeClr>
                </a:solidFill>
                <a:latin typeface="Footlight MT Light" pitchFamily="18" charset="0"/>
              </a:rPr>
              <a:t>Hidradenitis</a:t>
            </a:r>
            <a:r>
              <a:rPr lang="en-US" sz="2800" dirty="0" smtClean="0">
                <a:solidFill>
                  <a:schemeClr val="accent5">
                    <a:lumMod val="75000"/>
                  </a:schemeClr>
                </a:solidFill>
                <a:latin typeface="Footlight MT Light" pitchFamily="18" charset="0"/>
              </a:rPr>
              <a:t> </a:t>
            </a:r>
            <a:r>
              <a:rPr lang="en-US" sz="2800" dirty="0" err="1" smtClean="0">
                <a:solidFill>
                  <a:schemeClr val="accent5">
                    <a:lumMod val="75000"/>
                  </a:schemeClr>
                </a:solidFill>
                <a:latin typeface="Footlight MT Light" pitchFamily="18" charset="0"/>
              </a:rPr>
              <a:t>suppurativa</a:t>
            </a:r>
            <a:r>
              <a:rPr lang="en-US" sz="2800" dirty="0" smtClean="0">
                <a:solidFill>
                  <a:schemeClr val="accent5">
                    <a:lumMod val="75000"/>
                  </a:schemeClr>
                </a:solidFill>
                <a:latin typeface="Footlight MT Light" pitchFamily="18" charset="0"/>
              </a:rPr>
              <a:t>.</a:t>
            </a:r>
          </a:p>
          <a:p>
            <a:pPr algn="l" rtl="0">
              <a:buFont typeface="Arial" pitchFamily="34" charset="0"/>
              <a:buChar char="•"/>
            </a:pPr>
            <a:r>
              <a:rPr lang="en-US" sz="2800" dirty="0" smtClean="0">
                <a:solidFill>
                  <a:schemeClr val="accent5">
                    <a:lumMod val="75000"/>
                  </a:schemeClr>
                </a:solidFill>
                <a:latin typeface="Footlight MT Light" pitchFamily="18" charset="0"/>
              </a:rPr>
              <a:t>Sebaceous cyst.</a:t>
            </a:r>
          </a:p>
          <a:p>
            <a:pPr algn="l" rtl="0">
              <a:buFont typeface="Arial" pitchFamily="34" charset="0"/>
              <a:buChar char="•"/>
            </a:pPr>
            <a:r>
              <a:rPr lang="en-US" sz="2800" dirty="0" err="1" smtClean="0">
                <a:solidFill>
                  <a:schemeClr val="accent5">
                    <a:lumMod val="75000"/>
                  </a:schemeClr>
                </a:solidFill>
                <a:latin typeface="Footlight MT Light" pitchFamily="18" charset="0"/>
              </a:rPr>
              <a:t>Dermoid</a:t>
            </a:r>
            <a:r>
              <a:rPr lang="en-US" sz="2800" dirty="0" smtClean="0">
                <a:solidFill>
                  <a:schemeClr val="accent5">
                    <a:lumMod val="75000"/>
                  </a:schemeClr>
                </a:solidFill>
                <a:latin typeface="Footlight MT Light" pitchFamily="18" charset="0"/>
              </a:rPr>
              <a:t> cyst.</a:t>
            </a:r>
          </a:p>
          <a:p>
            <a:pPr algn="l" rtl="0">
              <a:buFont typeface="Arial" pitchFamily="34" charset="0"/>
              <a:buChar char="•"/>
            </a:pPr>
            <a:r>
              <a:rPr lang="en-US" sz="2800" dirty="0" err="1" smtClean="0">
                <a:solidFill>
                  <a:schemeClr val="accent5">
                    <a:lumMod val="75000"/>
                  </a:schemeClr>
                </a:solidFill>
                <a:latin typeface="Footlight MT Light" pitchFamily="18" charset="0"/>
              </a:rPr>
              <a:t>Pilonidal</a:t>
            </a:r>
            <a:r>
              <a:rPr lang="en-US" sz="2800" dirty="0" smtClean="0">
                <a:solidFill>
                  <a:schemeClr val="accent5">
                    <a:lumMod val="75000"/>
                  </a:schemeClr>
                </a:solidFill>
                <a:latin typeface="Footlight MT Light" pitchFamily="18" charset="0"/>
              </a:rPr>
              <a:t> sinus.</a:t>
            </a:r>
          </a:p>
          <a:p>
            <a:pPr algn="l" rtl="0"/>
            <a:r>
              <a:rPr lang="en-US" sz="2800" b="1" u="sng" dirty="0" smtClean="0">
                <a:solidFill>
                  <a:srgbClr val="990033"/>
                </a:solidFill>
                <a:latin typeface="Footlight MT Light" pitchFamily="18" charset="0"/>
              </a:rPr>
              <a:t>Malignant :</a:t>
            </a:r>
          </a:p>
          <a:p>
            <a:pPr algn="l" rtl="0">
              <a:buFont typeface="Arial" pitchFamily="34" charset="0"/>
              <a:buChar char="•"/>
            </a:pPr>
            <a:r>
              <a:rPr lang="en-US" sz="2800" dirty="0" smtClean="0">
                <a:solidFill>
                  <a:schemeClr val="accent5">
                    <a:lumMod val="75000"/>
                  </a:schemeClr>
                </a:solidFill>
                <a:latin typeface="Footlight MT Light" pitchFamily="18" charset="0"/>
              </a:rPr>
              <a:t>Sebaceous carcinoma.</a:t>
            </a:r>
          </a:p>
          <a:p>
            <a:pPr algn="l" rtl="0">
              <a:buFont typeface="Arial" pitchFamily="34" charset="0"/>
              <a:buChar char="•"/>
            </a:pPr>
            <a:r>
              <a:rPr lang="en-US" sz="2800" dirty="0" smtClean="0">
                <a:solidFill>
                  <a:schemeClr val="accent5">
                    <a:lumMod val="75000"/>
                  </a:schemeClr>
                </a:solidFill>
                <a:latin typeface="Footlight MT Light" pitchFamily="18" charset="0"/>
              </a:rPr>
              <a:t>Sweat gland carcinoma</a:t>
            </a:r>
            <a:endParaRPr lang="en-US" sz="2800" dirty="0">
              <a:solidFill>
                <a:schemeClr val="accent5">
                  <a:lumMod val="75000"/>
                </a:schemeClr>
              </a:solidFill>
              <a:latin typeface="Footlight MT Light" pitchFamily="18" charset="0"/>
            </a:endParaRPr>
          </a:p>
        </p:txBody>
      </p:sp>
      <p:sp>
        <p:nvSpPr>
          <p:cNvPr id="3" name="مستطيل 2"/>
          <p:cNvSpPr/>
          <p:nvPr/>
        </p:nvSpPr>
        <p:spPr>
          <a:xfrm>
            <a:off x="285720" y="214290"/>
            <a:ext cx="8643998" cy="1446550"/>
          </a:xfrm>
          <a:prstGeom prst="rect">
            <a:avLst/>
          </a:prstGeom>
        </p:spPr>
        <p:txBody>
          <a:bodyPr wrap="square">
            <a:spAutoFit/>
          </a:bodyPr>
          <a:lstStyle/>
          <a:p>
            <a:pPr algn="ctr" rtl="0"/>
            <a:r>
              <a:rPr lang="en-US" sz="4400" dirty="0" smtClean="0">
                <a:solidFill>
                  <a:srgbClr val="FF0000"/>
                </a:solidFill>
                <a:latin typeface="Cooper Black" pitchFamily="18" charset="0"/>
                <a:ea typeface="+mj-ea"/>
                <a:cs typeface="+mj-cs"/>
              </a:rPr>
              <a:t>Lesions derived from SKIN APPENDAGES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20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2000"/>
                                        <p:tgtEl>
                                          <p:spTgt spid="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2000"/>
                                        <p:tgtEl>
                                          <p:spTgt spid="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2000"/>
                                        <p:tgtEl>
                                          <p:spTgt spid="5">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2000"/>
                                        <p:tgtEl>
                                          <p:spTgt spid="5">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fade">
                                      <p:cBhvr>
                                        <p:cTn id="34" dur="2000"/>
                                        <p:tgtEl>
                                          <p:spTgt spid="5">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fade">
                                      <p:cBhvr>
                                        <p:cTn id="39" dur="2000"/>
                                        <p:tgtEl>
                                          <p:spTgt spid="5">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fade">
                                      <p:cBhvr>
                                        <p:cTn id="42" dur="2000"/>
                                        <p:tgtEl>
                                          <p:spTgt spid="5">
                                            <p:txEl>
                                              <p:pRg st="1" end="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fade">
                                      <p:cBhvr>
                                        <p:cTn id="45" dur="2000"/>
                                        <p:tgtEl>
                                          <p:spTgt spid="5">
                                            <p:txEl>
                                              <p:pRg st="2" end="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fade">
                                      <p:cBhvr>
                                        <p:cTn id="48" dur="2000"/>
                                        <p:tgtEl>
                                          <p:spTgt spid="5">
                                            <p:txEl>
                                              <p:pRg st="3" end="3"/>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animEffect transition="in" filter="fade">
                                      <p:cBhvr>
                                        <p:cTn id="51" dur="2000"/>
                                        <p:tgtEl>
                                          <p:spTgt spid="5">
                                            <p:txEl>
                                              <p:pRg st="4" end="4"/>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5">
                                            <p:txEl>
                                              <p:pRg st="5" end="5"/>
                                            </p:txEl>
                                          </p:spTgt>
                                        </p:tgtEl>
                                        <p:attrNameLst>
                                          <p:attrName>style.visibility</p:attrName>
                                        </p:attrNameLst>
                                      </p:cBhvr>
                                      <p:to>
                                        <p:strVal val="visible"/>
                                      </p:to>
                                    </p:set>
                                    <p:animEffect transition="in" filter="fade">
                                      <p:cBhvr>
                                        <p:cTn id="54" dur="2000"/>
                                        <p:tgtEl>
                                          <p:spTgt spid="5">
                                            <p:txEl>
                                              <p:pRg st="5" end="5"/>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animEffect transition="in" filter="fade">
                                      <p:cBhvr>
                                        <p:cTn id="57" dur="2000"/>
                                        <p:tgtEl>
                                          <p:spTgt spid="5">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7" end="7"/>
                                            </p:txEl>
                                          </p:spTgt>
                                        </p:tgtEl>
                                        <p:attrNameLst>
                                          <p:attrName>style.visibility</p:attrName>
                                        </p:attrNameLst>
                                      </p:cBhvr>
                                      <p:to>
                                        <p:strVal val="visible"/>
                                      </p:to>
                                    </p:set>
                                    <p:animEffect transition="in" filter="fade">
                                      <p:cBhvr>
                                        <p:cTn id="62" dur="2000"/>
                                        <p:tgtEl>
                                          <p:spTgt spid="5">
                                            <p:txEl>
                                              <p:pRg st="7" end="7"/>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5">
                                            <p:txEl>
                                              <p:pRg st="8" end="8"/>
                                            </p:txEl>
                                          </p:spTgt>
                                        </p:tgtEl>
                                        <p:attrNameLst>
                                          <p:attrName>style.visibility</p:attrName>
                                        </p:attrNameLst>
                                      </p:cBhvr>
                                      <p:to>
                                        <p:strVal val="visible"/>
                                      </p:to>
                                    </p:set>
                                    <p:animEffect transition="in" filter="fade">
                                      <p:cBhvr>
                                        <p:cTn id="65" dur="2000"/>
                                        <p:tgtEl>
                                          <p:spTgt spid="5">
                                            <p:txEl>
                                              <p:pRg st="8" end="8"/>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5">
                                            <p:txEl>
                                              <p:pRg st="9" end="9"/>
                                            </p:txEl>
                                          </p:spTgt>
                                        </p:tgtEl>
                                        <p:attrNameLst>
                                          <p:attrName>style.visibility</p:attrName>
                                        </p:attrNameLst>
                                      </p:cBhvr>
                                      <p:to>
                                        <p:strVal val="visible"/>
                                      </p:to>
                                    </p:set>
                                    <p:animEffect transition="in" filter="fade">
                                      <p:cBhvr>
                                        <p:cTn id="68"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285860"/>
            <a:ext cx="8358246" cy="5262979"/>
          </a:xfrm>
          <a:prstGeom prst="rect">
            <a:avLst/>
          </a:prstGeom>
        </p:spPr>
        <p:txBody>
          <a:bodyPr wrap="square">
            <a:spAutoFit/>
          </a:bodyPr>
          <a:lstStyle/>
          <a:p>
            <a:pPr algn="l" rtl="0"/>
            <a:r>
              <a:rPr lang="en-US" sz="2400" dirty="0" smtClean="0">
                <a:solidFill>
                  <a:schemeClr val="accent5">
                    <a:lumMod val="75000"/>
                  </a:schemeClr>
                </a:solidFill>
                <a:latin typeface="Footlight MT Light" pitchFamily="18" charset="0"/>
              </a:rPr>
              <a:t>Is a staphylococcus abscess which develop in hair follicle in the dermis . 1st it produce pus (</a:t>
            </a:r>
            <a:r>
              <a:rPr lang="en-US" sz="2400" dirty="0" err="1" smtClean="0">
                <a:solidFill>
                  <a:schemeClr val="accent5">
                    <a:lumMod val="75000"/>
                  </a:schemeClr>
                </a:solidFill>
                <a:latin typeface="Footlight MT Light" pitchFamily="18" charset="0"/>
              </a:rPr>
              <a:t>furncle</a:t>
            </a:r>
            <a:r>
              <a:rPr lang="en-US" sz="2400" dirty="0" smtClean="0">
                <a:solidFill>
                  <a:schemeClr val="accent5">
                    <a:lumMod val="75000"/>
                  </a:schemeClr>
                </a:solidFill>
                <a:latin typeface="Footlight MT Light" pitchFamily="18" charset="0"/>
              </a:rPr>
              <a:t>) and then central core of necrotic tissue (boils) , could be single or multiple( </a:t>
            </a:r>
            <a:r>
              <a:rPr lang="en-US" sz="2400" dirty="0" err="1" smtClean="0">
                <a:solidFill>
                  <a:schemeClr val="accent5">
                    <a:lumMod val="75000"/>
                  </a:schemeClr>
                </a:solidFill>
                <a:latin typeface="Footlight MT Light" pitchFamily="18" charset="0"/>
              </a:rPr>
              <a:t>furunculosis</a:t>
            </a:r>
            <a:r>
              <a:rPr lang="en-US" sz="2400" dirty="0" smtClean="0">
                <a:solidFill>
                  <a:schemeClr val="accent5">
                    <a:lumMod val="75000"/>
                  </a:schemeClr>
                </a:solidFill>
                <a:latin typeface="Footlight MT Light" pitchFamily="18" charset="0"/>
              </a:rPr>
              <a:t>) . </a:t>
            </a:r>
            <a:r>
              <a:rPr lang="en-US" sz="2400" dirty="0" err="1" smtClean="0">
                <a:solidFill>
                  <a:schemeClr val="accent5">
                    <a:lumMod val="75000"/>
                  </a:schemeClr>
                </a:solidFill>
                <a:latin typeface="Footlight MT Light" pitchFamily="18" charset="0"/>
              </a:rPr>
              <a:t>Occure</a:t>
            </a:r>
            <a:r>
              <a:rPr lang="en-US" sz="2400" dirty="0" smtClean="0">
                <a:solidFill>
                  <a:schemeClr val="accent5">
                    <a:lumMod val="75000"/>
                  </a:schemeClr>
                </a:solidFill>
                <a:latin typeface="Footlight MT Light" pitchFamily="18" charset="0"/>
              </a:rPr>
              <a:t> in any part of the body but </a:t>
            </a:r>
            <a:r>
              <a:rPr lang="en-US" sz="2400" dirty="0" err="1" smtClean="0">
                <a:solidFill>
                  <a:schemeClr val="accent5">
                    <a:lumMod val="75000"/>
                  </a:schemeClr>
                </a:solidFill>
                <a:latin typeface="Footlight MT Light" pitchFamily="18" charset="0"/>
              </a:rPr>
              <a:t>commony</a:t>
            </a:r>
            <a:r>
              <a:rPr lang="en-US" sz="2400" dirty="0" smtClean="0">
                <a:solidFill>
                  <a:schemeClr val="accent5">
                    <a:lumMod val="75000"/>
                  </a:schemeClr>
                </a:solidFill>
                <a:latin typeface="Footlight MT Light" pitchFamily="18" charset="0"/>
              </a:rPr>
              <a:t> in the head ,neck, </a:t>
            </a:r>
            <a:r>
              <a:rPr lang="en-US" sz="2400" dirty="0" err="1" smtClean="0">
                <a:solidFill>
                  <a:schemeClr val="accent5">
                    <a:lumMod val="75000"/>
                  </a:schemeClr>
                </a:solidFill>
                <a:latin typeface="Footlight MT Light" pitchFamily="18" charset="0"/>
              </a:rPr>
              <a:t>axilla</a:t>
            </a:r>
            <a:r>
              <a:rPr lang="en-US" sz="2400" dirty="0" smtClean="0">
                <a:solidFill>
                  <a:schemeClr val="accent5">
                    <a:lumMod val="75000"/>
                  </a:schemeClr>
                </a:solidFill>
                <a:latin typeface="Footlight MT Light" pitchFamily="18" charset="0"/>
              </a:rPr>
              <a:t>, and </a:t>
            </a:r>
            <a:r>
              <a:rPr lang="en-US" sz="2400" dirty="0" err="1" smtClean="0">
                <a:solidFill>
                  <a:schemeClr val="accent5">
                    <a:lumMod val="75000"/>
                  </a:schemeClr>
                </a:solidFill>
                <a:latin typeface="Footlight MT Light" pitchFamily="18" charset="0"/>
              </a:rPr>
              <a:t>grion</a:t>
            </a:r>
            <a:r>
              <a:rPr lang="en-US" sz="2400" dirty="0" smtClean="0">
                <a:solidFill>
                  <a:schemeClr val="accent5">
                    <a:lumMod val="75000"/>
                  </a:schemeClr>
                </a:solidFill>
                <a:latin typeface="Footlight MT Light" pitchFamily="18" charset="0"/>
              </a:rPr>
              <a:t> , It may </a:t>
            </a:r>
            <a:r>
              <a:rPr lang="en-US" sz="2400" dirty="0" err="1" smtClean="0">
                <a:solidFill>
                  <a:schemeClr val="accent5">
                    <a:lumMod val="75000"/>
                  </a:schemeClr>
                </a:solidFill>
                <a:latin typeface="Footlight MT Light" pitchFamily="18" charset="0"/>
              </a:rPr>
              <a:t>occure</a:t>
            </a:r>
            <a:r>
              <a:rPr lang="en-US" sz="2400" dirty="0" smtClean="0">
                <a:solidFill>
                  <a:schemeClr val="accent5">
                    <a:lumMod val="75000"/>
                  </a:schemeClr>
                </a:solidFill>
                <a:latin typeface="Footlight MT Light" pitchFamily="18" charset="0"/>
              </a:rPr>
              <a:t> in healthy individual but commonly in </a:t>
            </a:r>
            <a:r>
              <a:rPr lang="en-US" sz="2400" dirty="0" err="1" smtClean="0">
                <a:solidFill>
                  <a:schemeClr val="accent5">
                    <a:lumMod val="75000"/>
                  </a:schemeClr>
                </a:solidFill>
                <a:latin typeface="Footlight MT Light" pitchFamily="18" charset="0"/>
              </a:rPr>
              <a:t>immunocompromised,elderly</a:t>
            </a:r>
            <a:r>
              <a:rPr lang="en-US" sz="2400" dirty="0" smtClean="0">
                <a:solidFill>
                  <a:schemeClr val="accent5">
                    <a:lumMod val="75000"/>
                  </a:schemeClr>
                </a:solidFill>
                <a:latin typeface="Footlight MT Light" pitchFamily="18" charset="0"/>
              </a:rPr>
              <a:t>, diabetic  and obese patient. </a:t>
            </a:r>
          </a:p>
          <a:p>
            <a:pPr algn="l" rtl="0"/>
            <a:endParaRPr lang="en-US" sz="2400" dirty="0" smtClean="0">
              <a:solidFill>
                <a:schemeClr val="accent5">
                  <a:lumMod val="75000"/>
                </a:schemeClr>
              </a:solidFill>
              <a:latin typeface="Footlight MT Light" pitchFamily="18" charset="0"/>
            </a:endParaRPr>
          </a:p>
          <a:p>
            <a:pPr algn="l" rtl="0"/>
            <a:r>
              <a:rPr lang="en-US" sz="2400" dirty="0" smtClean="0">
                <a:solidFill>
                  <a:schemeClr val="accent5">
                    <a:lumMod val="75000"/>
                  </a:schemeClr>
                </a:solidFill>
                <a:latin typeface="Footlight MT Light" pitchFamily="18" charset="0"/>
              </a:rPr>
              <a:t>Dangerous area in the face between the orbit and at the angle of the mouth which may associated with cavernous  sinus thrombosis.</a:t>
            </a:r>
          </a:p>
          <a:p>
            <a:pPr algn="l" rtl="0"/>
            <a:endParaRPr lang="en-US" sz="2400" dirty="0" smtClean="0">
              <a:solidFill>
                <a:schemeClr val="accent5">
                  <a:lumMod val="75000"/>
                </a:schemeClr>
              </a:solidFill>
              <a:latin typeface="Footlight MT Light" pitchFamily="18" charset="0"/>
            </a:endParaRPr>
          </a:p>
          <a:p>
            <a:pPr algn="l" rtl="0"/>
            <a:r>
              <a:rPr lang="en-US" sz="2400" dirty="0" smtClean="0">
                <a:solidFill>
                  <a:schemeClr val="accent5">
                    <a:lumMod val="75000"/>
                  </a:schemeClr>
                </a:solidFill>
                <a:latin typeface="Footlight MT Light" pitchFamily="18" charset="0"/>
              </a:rPr>
              <a:t>Multiple boils with surrounding </a:t>
            </a:r>
            <a:r>
              <a:rPr lang="en-US" sz="2400" dirty="0" err="1" smtClean="0">
                <a:solidFill>
                  <a:schemeClr val="accent5">
                    <a:lumMod val="75000"/>
                  </a:schemeClr>
                </a:solidFill>
                <a:latin typeface="Footlight MT Light" pitchFamily="18" charset="0"/>
              </a:rPr>
              <a:t>cellulitis</a:t>
            </a:r>
            <a:r>
              <a:rPr lang="en-US" sz="2400" dirty="0" smtClean="0">
                <a:solidFill>
                  <a:schemeClr val="accent5">
                    <a:lumMod val="75000"/>
                  </a:schemeClr>
                </a:solidFill>
                <a:latin typeface="Footlight MT Light" pitchFamily="18" charset="0"/>
              </a:rPr>
              <a:t>  in diabetic where septicemia is a risk. </a:t>
            </a:r>
          </a:p>
        </p:txBody>
      </p:sp>
      <p:sp>
        <p:nvSpPr>
          <p:cNvPr id="3" name="مستطيل 2"/>
          <p:cNvSpPr/>
          <p:nvPr/>
        </p:nvSpPr>
        <p:spPr>
          <a:xfrm>
            <a:off x="3071802" y="428604"/>
            <a:ext cx="2803844" cy="769441"/>
          </a:xfrm>
          <a:prstGeom prst="rect">
            <a:avLst/>
          </a:prstGeom>
        </p:spPr>
        <p:txBody>
          <a:bodyPr wrap="square">
            <a:spAutoFit/>
          </a:bodyPr>
          <a:lstStyle/>
          <a:p>
            <a:pPr algn="ctr"/>
            <a:r>
              <a:rPr lang="en-US" sz="4400" dirty="0" smtClean="0">
                <a:solidFill>
                  <a:srgbClr val="FF0000"/>
                </a:solidFill>
                <a:latin typeface="Cooper Black" pitchFamily="18" charset="0"/>
                <a:ea typeface="+mj-ea"/>
                <a:cs typeface="+mj-cs"/>
              </a:rPr>
              <a:t>Furuncle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571604" y="857232"/>
            <a:ext cx="5715000" cy="51054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1571604" y="1643050"/>
            <a:ext cx="5715000" cy="368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1928802"/>
            <a:ext cx="8715436" cy="3293209"/>
          </a:xfrm>
          <a:prstGeom prst="rect">
            <a:avLst/>
          </a:prstGeom>
        </p:spPr>
        <p:txBody>
          <a:bodyPr wrap="square">
            <a:spAutoFit/>
          </a:bodyPr>
          <a:lstStyle/>
          <a:p>
            <a:pPr algn="l" rtl="0"/>
            <a:r>
              <a:rPr lang="en-US" sz="2400" dirty="0" smtClean="0">
                <a:solidFill>
                  <a:schemeClr val="accent5">
                    <a:lumMod val="75000"/>
                  </a:schemeClr>
                </a:solidFill>
                <a:latin typeface="Footlight MT Light" pitchFamily="18" charset="0"/>
              </a:rPr>
              <a:t>A carbuncle is a cluster of boils that often occurs on the back of the neck, shoulders or thighs. Carbuncles cause a deeper in the dermis and subcutaneous tissue and more sever. Which open into skin surface through sinuses .</a:t>
            </a:r>
          </a:p>
          <a:p>
            <a:pPr algn="l" rtl="0"/>
            <a:endParaRPr lang="en-US" sz="2800" b="1" dirty="0" smtClean="0">
              <a:solidFill>
                <a:srgbClr val="7030A0"/>
              </a:solidFill>
              <a:latin typeface="Footlight MT Light" pitchFamily="18" charset="0"/>
            </a:endParaRPr>
          </a:p>
          <a:p>
            <a:pPr algn="l" rtl="0"/>
            <a:r>
              <a:rPr lang="en-US" sz="2800" b="1" u="sng" dirty="0" smtClean="0">
                <a:solidFill>
                  <a:srgbClr val="990033"/>
                </a:solidFill>
                <a:latin typeface="Footlight MT Light" pitchFamily="18" charset="0"/>
              </a:rPr>
              <a:t>Risk factors for both :</a:t>
            </a:r>
            <a:r>
              <a:rPr lang="en-US" sz="2400" dirty="0" smtClean="0">
                <a:solidFill>
                  <a:schemeClr val="accent5">
                    <a:lumMod val="75000"/>
                  </a:schemeClr>
                </a:solidFill>
                <a:latin typeface="Footlight MT Light" pitchFamily="18" charset="0"/>
              </a:rPr>
              <a:t>bacterial colonization of skin or nose, diabetes, humid climates, </a:t>
            </a:r>
            <a:r>
              <a:rPr lang="en-US" sz="2400" dirty="0" err="1" smtClean="0">
                <a:solidFill>
                  <a:schemeClr val="accent5">
                    <a:lumMod val="75000"/>
                  </a:schemeClr>
                </a:solidFill>
                <a:latin typeface="Footlight MT Light" pitchFamily="18" charset="0"/>
              </a:rPr>
              <a:t>immunocompromised</a:t>
            </a:r>
            <a:r>
              <a:rPr lang="en-US" sz="2400" dirty="0" smtClean="0">
                <a:solidFill>
                  <a:schemeClr val="accent5">
                    <a:lumMod val="75000"/>
                  </a:schemeClr>
                </a:solidFill>
                <a:latin typeface="Footlight MT Light" pitchFamily="18" charset="0"/>
              </a:rPr>
              <a:t> patient</a:t>
            </a:r>
          </a:p>
          <a:p>
            <a:pPr algn="l" rtl="0"/>
            <a:endParaRPr lang="en-US" sz="2800" b="1" dirty="0">
              <a:solidFill>
                <a:srgbClr val="7030A0"/>
              </a:solidFill>
              <a:latin typeface="Footlight MT Light" pitchFamily="18" charset="0"/>
            </a:endParaRPr>
          </a:p>
        </p:txBody>
      </p:sp>
      <p:sp>
        <p:nvSpPr>
          <p:cNvPr id="6" name="مستطيل 5"/>
          <p:cNvSpPr/>
          <p:nvPr/>
        </p:nvSpPr>
        <p:spPr>
          <a:xfrm>
            <a:off x="2913662" y="500042"/>
            <a:ext cx="3405099" cy="769441"/>
          </a:xfrm>
          <a:prstGeom prst="rect">
            <a:avLst/>
          </a:prstGeom>
        </p:spPr>
        <p:txBody>
          <a:bodyPr wrap="none">
            <a:spAutoFit/>
          </a:bodyPr>
          <a:lstStyle/>
          <a:p>
            <a:pPr algn="ctr" rtl="0"/>
            <a:r>
              <a:rPr lang="en-US" sz="4400" dirty="0" smtClean="0">
                <a:solidFill>
                  <a:srgbClr val="FF0000"/>
                </a:solidFill>
                <a:latin typeface="Cooper Black" pitchFamily="18" charset="0"/>
                <a:ea typeface="+mj-ea"/>
                <a:cs typeface="+mj-cs"/>
              </a:rPr>
              <a:t>Carbuncles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42910" y="571480"/>
            <a:ext cx="8001056" cy="5016758"/>
          </a:xfrm>
          <a:prstGeom prst="rect">
            <a:avLst/>
          </a:prstGeom>
        </p:spPr>
        <p:txBody>
          <a:bodyPr wrap="square">
            <a:spAutoFit/>
          </a:bodyPr>
          <a:lstStyle/>
          <a:p>
            <a:pPr algn="l" rtl="0">
              <a:buFont typeface="Arial" pitchFamily="34" charset="0"/>
              <a:buChar char="•"/>
            </a:pPr>
            <a:r>
              <a:rPr lang="en-US" sz="2800" b="1" u="sng" dirty="0" smtClean="0">
                <a:solidFill>
                  <a:srgbClr val="990033"/>
                </a:solidFill>
                <a:latin typeface="Footlight MT Light" pitchFamily="18" charset="0"/>
              </a:rPr>
              <a:t>Symptoms:</a:t>
            </a:r>
            <a:r>
              <a:rPr lang="en-US" sz="2800" b="1" dirty="0" smtClean="0">
                <a:solidFill>
                  <a:srgbClr val="CC0099"/>
                </a:solidFill>
                <a:latin typeface="Footlight MT Light" pitchFamily="18" charset="0"/>
              </a:rPr>
              <a:t> </a:t>
            </a:r>
            <a:r>
              <a:rPr lang="en-US" sz="2400" dirty="0" smtClean="0">
                <a:solidFill>
                  <a:schemeClr val="accent5">
                    <a:lumMod val="75000"/>
                  </a:schemeClr>
                </a:solidFill>
                <a:latin typeface="Footlight MT Light" pitchFamily="18" charset="0"/>
              </a:rPr>
              <a:t>painful pink- red bump that is rapidly increasing in size that develop yellow tip which finally rupture and drain .</a:t>
            </a:r>
          </a:p>
          <a:p>
            <a:pPr algn="l" rtl="0">
              <a:buFont typeface="Arial" pitchFamily="34" charset="0"/>
              <a:buChar char="•"/>
            </a:pPr>
            <a:r>
              <a:rPr lang="en-US" sz="2800" b="1" u="sng" dirty="0" smtClean="0">
                <a:solidFill>
                  <a:srgbClr val="990033"/>
                </a:solidFill>
                <a:latin typeface="Footlight MT Light" pitchFamily="18" charset="0"/>
              </a:rPr>
              <a:t>Complication :</a:t>
            </a:r>
            <a:r>
              <a:rPr lang="en-US" sz="2800" b="1" dirty="0" smtClean="0">
                <a:solidFill>
                  <a:srgbClr val="CC0099"/>
                </a:solidFill>
                <a:latin typeface="Footlight MT Light" pitchFamily="18" charset="0"/>
              </a:rPr>
              <a:t> </a:t>
            </a:r>
            <a:r>
              <a:rPr lang="en-US" sz="2400" dirty="0" smtClean="0">
                <a:solidFill>
                  <a:schemeClr val="accent5">
                    <a:lumMod val="75000"/>
                  </a:schemeClr>
                </a:solidFill>
                <a:latin typeface="Footlight MT Light" pitchFamily="18" charset="0"/>
              </a:rPr>
              <a:t>sepsis, MRSA .</a:t>
            </a:r>
          </a:p>
          <a:p>
            <a:pPr algn="l" rtl="0">
              <a:buFont typeface="Arial" pitchFamily="34" charset="0"/>
              <a:buChar char="•"/>
            </a:pPr>
            <a:r>
              <a:rPr lang="en-US" sz="2800" b="1" u="sng" dirty="0" smtClean="0">
                <a:solidFill>
                  <a:srgbClr val="990033"/>
                </a:solidFill>
                <a:latin typeface="Footlight MT Light" pitchFamily="18" charset="0"/>
              </a:rPr>
              <a:t>Diagnosis :</a:t>
            </a:r>
            <a:r>
              <a:rPr lang="en-US" sz="2800" b="1" dirty="0" smtClean="0">
                <a:solidFill>
                  <a:srgbClr val="CC0099"/>
                </a:solidFill>
                <a:latin typeface="Footlight MT Light" pitchFamily="18" charset="0"/>
              </a:rPr>
              <a:t> </a:t>
            </a:r>
            <a:r>
              <a:rPr lang="en-US" sz="2400" dirty="0" smtClean="0">
                <a:solidFill>
                  <a:schemeClr val="accent5">
                    <a:lumMod val="75000"/>
                  </a:schemeClr>
                </a:solidFill>
                <a:latin typeface="Footlight MT Light" pitchFamily="18" charset="0"/>
              </a:rPr>
              <a:t>clinically and culture of the discharge</a:t>
            </a:r>
          </a:p>
          <a:p>
            <a:pPr algn="l" rtl="0"/>
            <a:endParaRPr lang="en-US" sz="2800" b="1" dirty="0" smtClean="0">
              <a:solidFill>
                <a:srgbClr val="7030A0"/>
              </a:solidFill>
              <a:latin typeface="Footlight MT Light" pitchFamily="18" charset="0"/>
            </a:endParaRPr>
          </a:p>
          <a:p>
            <a:pPr algn="l" rtl="0">
              <a:buFont typeface="Arial" pitchFamily="34" charset="0"/>
              <a:buChar char="•"/>
            </a:pPr>
            <a:r>
              <a:rPr lang="en-US" sz="2800" b="1" u="sng" dirty="0" smtClean="0">
                <a:solidFill>
                  <a:srgbClr val="990033"/>
                </a:solidFill>
                <a:latin typeface="Footlight MT Light" pitchFamily="18" charset="0"/>
              </a:rPr>
              <a:t>Rx: </a:t>
            </a:r>
            <a:r>
              <a:rPr lang="en-US" sz="2400" dirty="0" smtClean="0">
                <a:solidFill>
                  <a:schemeClr val="accent5">
                    <a:lumMod val="75000"/>
                  </a:schemeClr>
                </a:solidFill>
                <a:latin typeface="Footlight MT Light" pitchFamily="18" charset="0"/>
              </a:rPr>
              <a:t>drainage and may be encouraged with magnesium </a:t>
            </a:r>
            <a:r>
              <a:rPr lang="en-US" sz="2400" dirty="0" err="1" smtClean="0">
                <a:solidFill>
                  <a:schemeClr val="accent5">
                    <a:lumMod val="75000"/>
                  </a:schemeClr>
                </a:solidFill>
                <a:latin typeface="Footlight MT Light" pitchFamily="18" charset="0"/>
              </a:rPr>
              <a:t>sulphate</a:t>
            </a:r>
            <a:r>
              <a:rPr lang="en-US" sz="2400" dirty="0" smtClean="0">
                <a:solidFill>
                  <a:schemeClr val="accent5">
                    <a:lumMod val="75000"/>
                  </a:schemeClr>
                </a:solidFill>
                <a:latin typeface="Footlight MT Light" pitchFamily="18" charset="0"/>
              </a:rPr>
              <a:t> paste and compresses to allow it to point and drain spontaneously if single lesion</a:t>
            </a:r>
          </a:p>
          <a:p>
            <a:pPr algn="l" rtl="0"/>
            <a:r>
              <a:rPr lang="en-US" sz="2400" dirty="0" smtClean="0">
                <a:solidFill>
                  <a:schemeClr val="accent5">
                    <a:lumMod val="75000"/>
                  </a:schemeClr>
                </a:solidFill>
                <a:latin typeface="Footlight MT Light" pitchFamily="18" charset="0"/>
              </a:rPr>
              <a:t>oral and topical antibiotics. These can include , </a:t>
            </a:r>
            <a:r>
              <a:rPr lang="en-US" sz="2400" dirty="0" err="1" smtClean="0">
                <a:solidFill>
                  <a:schemeClr val="accent5">
                    <a:lumMod val="75000"/>
                  </a:schemeClr>
                </a:solidFill>
                <a:latin typeface="Footlight MT Light" pitchFamily="18" charset="0"/>
              </a:rPr>
              <a:t>flucloxacillin</a:t>
            </a:r>
            <a:r>
              <a:rPr lang="en-US" sz="2400" dirty="0" smtClean="0">
                <a:solidFill>
                  <a:schemeClr val="accent5">
                    <a:lumMod val="75000"/>
                  </a:schemeClr>
                </a:solidFill>
                <a:latin typeface="Footlight MT Light" pitchFamily="18" charset="0"/>
              </a:rPr>
              <a:t> </a:t>
            </a:r>
            <a:r>
              <a:rPr lang="en-US" sz="2400" dirty="0" err="1" smtClean="0">
                <a:solidFill>
                  <a:schemeClr val="accent5">
                    <a:lumMod val="75000"/>
                  </a:schemeClr>
                </a:solidFill>
                <a:latin typeface="Footlight MT Light" pitchFamily="18" charset="0"/>
              </a:rPr>
              <a:t>clindamycin</a:t>
            </a:r>
            <a:r>
              <a:rPr lang="en-US" sz="2400" dirty="0" smtClean="0">
                <a:solidFill>
                  <a:schemeClr val="accent5">
                    <a:lumMod val="75000"/>
                  </a:schemeClr>
                </a:solidFill>
                <a:latin typeface="Footlight MT Light" pitchFamily="18" charset="0"/>
              </a:rPr>
              <a:t>, </a:t>
            </a:r>
            <a:r>
              <a:rPr lang="en-US" sz="2400" dirty="0" err="1" smtClean="0">
                <a:solidFill>
                  <a:schemeClr val="accent5">
                    <a:lumMod val="75000"/>
                  </a:schemeClr>
                </a:solidFill>
                <a:latin typeface="Footlight MT Light" pitchFamily="18" charset="0"/>
              </a:rPr>
              <a:t>dicloxacillin</a:t>
            </a:r>
            <a:r>
              <a:rPr lang="en-US" sz="2400" dirty="0" smtClean="0">
                <a:solidFill>
                  <a:schemeClr val="accent5">
                    <a:lumMod val="75000"/>
                  </a:schemeClr>
                </a:solidFill>
                <a:latin typeface="Footlight MT Light" pitchFamily="18" charset="0"/>
              </a:rPr>
              <a:t>, Incision and drainage are occasionally necessary if large and </a:t>
            </a:r>
            <a:r>
              <a:rPr lang="en-US" sz="2400" dirty="0" err="1" smtClean="0">
                <a:solidFill>
                  <a:schemeClr val="accent5">
                    <a:lumMod val="75000"/>
                  </a:schemeClr>
                </a:solidFill>
                <a:latin typeface="Footlight MT Light" pitchFamily="18" charset="0"/>
              </a:rPr>
              <a:t>Abx</a:t>
            </a:r>
            <a:r>
              <a:rPr lang="en-US" sz="2400" dirty="0" smtClean="0">
                <a:solidFill>
                  <a:schemeClr val="accent5">
                    <a:lumMod val="75000"/>
                  </a:schemeClr>
                </a:solidFill>
                <a:latin typeface="Footlight MT Light" pitchFamily="18" charset="0"/>
              </a:rPr>
              <a:t> irresponsive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rooksidepress.org/Products/OperationalMedicine/DATA/operationalmed/Manuals/GMOManual/clinical/Dermatology/Furuncle1500.jpg"/>
          <p:cNvPicPr>
            <a:picLocks noChangeAspect="1" noChangeArrowheads="1"/>
          </p:cNvPicPr>
          <p:nvPr/>
        </p:nvPicPr>
        <p:blipFill>
          <a:blip r:embed="rId3" cstate="print"/>
          <a:srcRect/>
          <a:stretch>
            <a:fillRect/>
          </a:stretch>
        </p:blipFill>
        <p:spPr bwMode="auto">
          <a:xfrm>
            <a:off x="2362200" y="1676400"/>
            <a:ext cx="4305300" cy="4352925"/>
          </a:xfrm>
          <a:prstGeom prst="rect">
            <a:avLst/>
          </a:prstGeom>
          <a:noFill/>
        </p:spPr>
      </p:pic>
      <p:sp>
        <p:nvSpPr>
          <p:cNvPr id="7" name="Rectangle 6"/>
          <p:cNvSpPr/>
          <p:nvPr/>
        </p:nvSpPr>
        <p:spPr>
          <a:xfrm>
            <a:off x="3000364" y="500042"/>
            <a:ext cx="2803844" cy="769441"/>
          </a:xfrm>
          <a:prstGeom prst="rect">
            <a:avLst/>
          </a:prstGeom>
        </p:spPr>
        <p:txBody>
          <a:bodyPr wrap="none">
            <a:spAutoFit/>
          </a:bodyPr>
          <a:lstStyle/>
          <a:p>
            <a:r>
              <a:rPr lang="en-US" sz="4400" dirty="0" smtClean="0">
                <a:solidFill>
                  <a:srgbClr val="FF0000"/>
                </a:solidFill>
                <a:latin typeface="Cooper Black" pitchFamily="18" charset="0"/>
                <a:ea typeface="+mj-ea"/>
                <a:cs typeface="+mj-cs"/>
              </a:rPr>
              <a:t>Furuncle</a:t>
            </a:r>
            <a:endParaRPr lang="en-US" sz="4400" dirty="0">
              <a:solidFill>
                <a:srgbClr val="FF0000"/>
              </a:solidFill>
              <a:latin typeface="Cooper Black" pitchFamily="18" charset="0"/>
              <a:ea typeface="+mj-ea"/>
              <a:cs typeface="+mj-cs"/>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missinglink.ucsf.edu/lm/DermatologyGlossary/img/Dermatology%20Glossary/Glossary%20Clinical%20Images/Carbuncle.jpg"/>
          <p:cNvPicPr>
            <a:picLocks noChangeAspect="1" noChangeArrowheads="1"/>
          </p:cNvPicPr>
          <p:nvPr/>
        </p:nvPicPr>
        <p:blipFill>
          <a:blip r:embed="rId3" cstate="print"/>
          <a:srcRect/>
          <a:stretch>
            <a:fillRect/>
          </a:stretch>
        </p:blipFill>
        <p:spPr bwMode="auto">
          <a:xfrm>
            <a:off x="1214414" y="1714488"/>
            <a:ext cx="6381750" cy="4352925"/>
          </a:xfrm>
          <a:prstGeom prst="rect">
            <a:avLst/>
          </a:prstGeom>
          <a:noFill/>
        </p:spPr>
      </p:pic>
      <p:sp>
        <p:nvSpPr>
          <p:cNvPr id="5" name="Rectangle 4"/>
          <p:cNvSpPr/>
          <p:nvPr/>
        </p:nvSpPr>
        <p:spPr>
          <a:xfrm>
            <a:off x="2857488" y="571480"/>
            <a:ext cx="3134191" cy="769441"/>
          </a:xfrm>
          <a:prstGeom prst="rect">
            <a:avLst/>
          </a:prstGeom>
        </p:spPr>
        <p:txBody>
          <a:bodyPr wrap="none">
            <a:spAutoFit/>
          </a:bodyPr>
          <a:lstStyle/>
          <a:p>
            <a:r>
              <a:rPr lang="en-US" sz="4400" dirty="0" smtClean="0">
                <a:solidFill>
                  <a:srgbClr val="FF0000"/>
                </a:solidFill>
                <a:latin typeface="Cooper Black" pitchFamily="18" charset="0"/>
                <a:ea typeface="+mj-ea"/>
                <a:cs typeface="+mj-cs"/>
              </a:rPr>
              <a:t>Carbuncle</a:t>
            </a:r>
            <a:endParaRPr lang="en-US" sz="4400" dirty="0">
              <a:solidFill>
                <a:srgbClr val="FF0000"/>
              </a:solidFill>
              <a:latin typeface="Cooper Black" pitchFamily="18" charset="0"/>
              <a:ea typeface="+mj-ea"/>
              <a:cs typeface="+mj-cs"/>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1571612"/>
            <a:ext cx="8248680" cy="5447645"/>
          </a:xfrm>
          <a:prstGeom prst="rect">
            <a:avLst/>
          </a:prstGeom>
        </p:spPr>
        <p:txBody>
          <a:bodyPr wrap="square">
            <a:spAutoFit/>
          </a:bodyPr>
          <a:lstStyle/>
          <a:p>
            <a:pPr algn="l" rtl="0">
              <a:buFont typeface="Arial" pitchFamily="34" charset="0"/>
              <a:buChar char="•"/>
            </a:pPr>
            <a:r>
              <a:rPr lang="en-US" sz="2400" dirty="0" smtClean="0">
                <a:solidFill>
                  <a:schemeClr val="accent5">
                    <a:lumMod val="75000"/>
                  </a:schemeClr>
                </a:solidFill>
                <a:latin typeface="Footlight MT Light" pitchFamily="18" charset="0"/>
              </a:rPr>
              <a:t>It is an infection of </a:t>
            </a:r>
            <a:r>
              <a:rPr lang="en-US" sz="2400" dirty="0" err="1" smtClean="0">
                <a:solidFill>
                  <a:schemeClr val="accent5">
                    <a:lumMod val="75000"/>
                  </a:schemeClr>
                </a:solidFill>
                <a:latin typeface="Footlight MT Light" pitchFamily="18" charset="0"/>
              </a:rPr>
              <a:t>apocrine</a:t>
            </a:r>
            <a:r>
              <a:rPr lang="en-US" sz="2400" dirty="0" smtClean="0">
                <a:solidFill>
                  <a:schemeClr val="accent5">
                    <a:lumMod val="75000"/>
                  </a:schemeClr>
                </a:solidFill>
                <a:latin typeface="Footlight MT Light" pitchFamily="18" charset="0"/>
              </a:rPr>
              <a:t> sweat gland , seen in the </a:t>
            </a:r>
            <a:r>
              <a:rPr lang="en-US" sz="2400" dirty="0" err="1" smtClean="0">
                <a:solidFill>
                  <a:schemeClr val="accent5">
                    <a:lumMod val="75000"/>
                  </a:schemeClr>
                </a:solidFill>
                <a:latin typeface="Footlight MT Light" pitchFamily="18" charset="0"/>
              </a:rPr>
              <a:t>axilla</a:t>
            </a:r>
            <a:r>
              <a:rPr lang="en-US" sz="2400" dirty="0" smtClean="0">
                <a:solidFill>
                  <a:schemeClr val="accent5">
                    <a:lumMod val="75000"/>
                  </a:schemeClr>
                </a:solidFill>
                <a:latin typeface="Footlight MT Light" pitchFamily="18" charset="0"/>
              </a:rPr>
              <a:t> and groin  which enlarge and discharge pus .</a:t>
            </a:r>
          </a:p>
          <a:p>
            <a:pPr algn="l" rtl="0">
              <a:buFont typeface="Arial" pitchFamily="34" charset="0"/>
              <a:buChar char="•"/>
            </a:pPr>
            <a:endParaRPr lang="en-US" sz="2400" b="1" dirty="0" smtClean="0">
              <a:solidFill>
                <a:srgbClr val="7030A0"/>
              </a:solidFill>
              <a:latin typeface="Footlight MT Light" pitchFamily="18" charset="0"/>
            </a:endParaRPr>
          </a:p>
          <a:p>
            <a:pPr algn="l" rtl="0">
              <a:buFont typeface="Arial" pitchFamily="34" charset="0"/>
              <a:buChar char="•"/>
            </a:pPr>
            <a:r>
              <a:rPr lang="en-US" sz="2800" b="1" u="sng" dirty="0" smtClean="0">
                <a:solidFill>
                  <a:srgbClr val="990033"/>
                </a:solidFill>
                <a:latin typeface="Footlight MT Light" pitchFamily="18" charset="0"/>
              </a:rPr>
              <a:t>Symptoms:</a:t>
            </a:r>
            <a:r>
              <a:rPr lang="en-US" sz="2400" b="1" dirty="0" smtClean="0">
                <a:solidFill>
                  <a:srgbClr val="CC0099"/>
                </a:solidFill>
                <a:latin typeface="Footlight MT Light" pitchFamily="18" charset="0"/>
              </a:rPr>
              <a:t> </a:t>
            </a:r>
            <a:r>
              <a:rPr lang="en-US" sz="2400" dirty="0" smtClean="0">
                <a:solidFill>
                  <a:schemeClr val="accent5">
                    <a:lumMod val="75000"/>
                  </a:schemeClr>
                </a:solidFill>
                <a:latin typeface="Footlight MT Light" pitchFamily="18" charset="0"/>
              </a:rPr>
              <a:t>One or more red, tender bumps (lesions) that fill  often enlarge, break  and drain pus . The drainage may have an unpleasant odor. Itching, burning and excessive sweating may accompany the bumps .</a:t>
            </a:r>
          </a:p>
          <a:p>
            <a:pPr algn="l" rtl="0">
              <a:buFont typeface="Arial" pitchFamily="34" charset="0"/>
              <a:buChar char="•"/>
            </a:pPr>
            <a:endParaRPr lang="en-US" sz="2400" b="1" dirty="0">
              <a:solidFill>
                <a:srgbClr val="7030A0"/>
              </a:solidFill>
              <a:latin typeface="Footlight MT Light" pitchFamily="18" charset="0"/>
            </a:endParaRPr>
          </a:p>
          <a:p>
            <a:pPr algn="l" rtl="0">
              <a:buFont typeface="Arial" pitchFamily="34" charset="0"/>
              <a:buChar char="•"/>
            </a:pPr>
            <a:r>
              <a:rPr lang="en-US" sz="2800" b="1" u="sng" dirty="0" smtClean="0">
                <a:solidFill>
                  <a:srgbClr val="990033"/>
                </a:solidFill>
                <a:latin typeface="Footlight MT Light" pitchFamily="18" charset="0"/>
              </a:rPr>
              <a:t>Risk factors:</a:t>
            </a:r>
            <a:r>
              <a:rPr lang="en-US" sz="2400" b="1" dirty="0" smtClean="0">
                <a:solidFill>
                  <a:srgbClr val="CC0099"/>
                </a:solidFill>
                <a:latin typeface="Footlight MT Light" pitchFamily="18" charset="0"/>
              </a:rPr>
              <a:t>  </a:t>
            </a:r>
            <a:r>
              <a:rPr lang="en-US" sz="2400" dirty="0" smtClean="0">
                <a:solidFill>
                  <a:schemeClr val="accent5">
                    <a:lumMod val="75000"/>
                  </a:schemeClr>
                </a:solidFill>
                <a:latin typeface="Footlight MT Light" pitchFamily="18" charset="0"/>
              </a:rPr>
              <a:t>gender (female)</a:t>
            </a:r>
            <a:r>
              <a:rPr lang="en-US" sz="2400" dirty="0">
                <a:solidFill>
                  <a:schemeClr val="accent5">
                    <a:lumMod val="75000"/>
                  </a:schemeClr>
                </a:solidFill>
                <a:latin typeface="Footlight MT Light" pitchFamily="18" charset="0"/>
              </a:rPr>
              <a:t> </a:t>
            </a:r>
            <a:r>
              <a:rPr lang="en-US" sz="2400" dirty="0" smtClean="0">
                <a:solidFill>
                  <a:schemeClr val="accent5">
                    <a:lumMod val="75000"/>
                  </a:schemeClr>
                </a:solidFill>
                <a:latin typeface="Footlight MT Light" pitchFamily="18" charset="0"/>
              </a:rPr>
              <a:t>,age (puberty)</a:t>
            </a:r>
            <a:r>
              <a:rPr lang="en-US" sz="2400" dirty="0">
                <a:solidFill>
                  <a:schemeClr val="accent5">
                    <a:lumMod val="75000"/>
                  </a:schemeClr>
                </a:solidFill>
                <a:latin typeface="Footlight MT Light" pitchFamily="18" charset="0"/>
              </a:rPr>
              <a:t> </a:t>
            </a:r>
            <a:r>
              <a:rPr lang="en-US" sz="2400" dirty="0" smtClean="0">
                <a:solidFill>
                  <a:schemeClr val="accent5">
                    <a:lumMod val="75000"/>
                  </a:schemeClr>
                </a:solidFill>
                <a:latin typeface="Footlight MT Light" pitchFamily="18" charset="0"/>
              </a:rPr>
              <a:t>,genetic .</a:t>
            </a:r>
          </a:p>
          <a:p>
            <a:pPr algn="l" rtl="0">
              <a:buFont typeface="Arial" pitchFamily="34" charset="0"/>
              <a:buChar char="•"/>
            </a:pPr>
            <a:endParaRPr lang="en-US" sz="2400" b="1" dirty="0">
              <a:solidFill>
                <a:srgbClr val="7030A0"/>
              </a:solidFill>
              <a:latin typeface="Footlight MT Light" pitchFamily="18" charset="0"/>
            </a:endParaRPr>
          </a:p>
          <a:p>
            <a:pPr algn="l" rtl="0">
              <a:buFont typeface="Arial" pitchFamily="34" charset="0"/>
              <a:buChar char="•"/>
            </a:pPr>
            <a:r>
              <a:rPr lang="en-US" sz="2800" b="1" u="sng" dirty="0" smtClean="0">
                <a:solidFill>
                  <a:srgbClr val="990033"/>
                </a:solidFill>
                <a:latin typeface="Footlight MT Light" pitchFamily="18" charset="0"/>
              </a:rPr>
              <a:t>Complication</a:t>
            </a:r>
            <a:r>
              <a:rPr lang="en-US" sz="2400" dirty="0" smtClean="0">
                <a:solidFill>
                  <a:schemeClr val="accent5">
                    <a:lumMod val="75000"/>
                  </a:schemeClr>
                </a:solidFill>
                <a:latin typeface="Footlight MT Light" pitchFamily="18" charset="0"/>
              </a:rPr>
              <a:t>: Sinus tracts or tunnels that connect and form a network under the skin, Scars and skin changes, Restricted movement, </a:t>
            </a:r>
            <a:r>
              <a:rPr lang="en-US" sz="2400" dirty="0" err="1" smtClean="0">
                <a:solidFill>
                  <a:schemeClr val="accent5">
                    <a:lumMod val="75000"/>
                  </a:schemeClr>
                </a:solidFill>
                <a:latin typeface="Footlight MT Light" pitchFamily="18" charset="0"/>
              </a:rPr>
              <a:t>Cellulitis</a:t>
            </a:r>
            <a:r>
              <a:rPr lang="en-US" sz="2400" dirty="0" smtClean="0">
                <a:solidFill>
                  <a:schemeClr val="accent5">
                    <a:lumMod val="75000"/>
                  </a:schemeClr>
                </a:solidFill>
                <a:latin typeface="Footlight MT Light" pitchFamily="18" charset="0"/>
              </a:rPr>
              <a:t>.</a:t>
            </a:r>
          </a:p>
          <a:p>
            <a:pPr algn="l" rtl="0"/>
            <a:endParaRPr lang="en-US" sz="2400" b="1" dirty="0">
              <a:solidFill>
                <a:srgbClr val="7030A0"/>
              </a:solidFill>
              <a:latin typeface="Footlight MT Light" pitchFamily="18" charset="0"/>
            </a:endParaRPr>
          </a:p>
        </p:txBody>
      </p:sp>
      <p:sp>
        <p:nvSpPr>
          <p:cNvPr id="3" name="مستطيل 2"/>
          <p:cNvSpPr/>
          <p:nvPr/>
        </p:nvSpPr>
        <p:spPr>
          <a:xfrm>
            <a:off x="642910" y="285728"/>
            <a:ext cx="7464800" cy="769441"/>
          </a:xfrm>
          <a:prstGeom prst="rect">
            <a:avLst/>
          </a:prstGeom>
        </p:spPr>
        <p:txBody>
          <a:bodyPr wrap="none">
            <a:spAutoFit/>
          </a:bodyPr>
          <a:lstStyle/>
          <a:p>
            <a:r>
              <a:rPr lang="en-US" sz="4400" dirty="0" err="1" smtClean="0">
                <a:solidFill>
                  <a:srgbClr val="FF0000"/>
                </a:solidFill>
                <a:latin typeface="Cooper Black" pitchFamily="18" charset="0"/>
                <a:ea typeface="+mj-ea"/>
                <a:cs typeface="+mj-cs"/>
              </a:rPr>
              <a:t>Hidradenitis</a:t>
            </a:r>
            <a:r>
              <a:rPr lang="en-US" sz="4400" dirty="0" smtClean="0">
                <a:solidFill>
                  <a:srgbClr val="FF0000"/>
                </a:solidFill>
                <a:latin typeface="Cooper Black" pitchFamily="18" charset="0"/>
                <a:ea typeface="+mj-ea"/>
                <a:cs typeface="+mj-cs"/>
              </a:rPr>
              <a:t> </a:t>
            </a:r>
            <a:r>
              <a:rPr lang="en-US" sz="4400" dirty="0" err="1" smtClean="0">
                <a:solidFill>
                  <a:srgbClr val="FF0000"/>
                </a:solidFill>
                <a:latin typeface="Cooper Black" pitchFamily="18" charset="0"/>
                <a:ea typeface="+mj-ea"/>
                <a:cs typeface="+mj-cs"/>
              </a:rPr>
              <a:t>suppurativa</a:t>
            </a:r>
            <a:endParaRPr lang="en-US" sz="4400" dirty="0" smtClean="0">
              <a:solidFill>
                <a:srgbClr val="FF0000"/>
              </a:solidFill>
              <a:latin typeface="Cooper Black" pitchFamily="18" charset="0"/>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bestpractice.bmj.com/best-practice/images/bp/1047-4_default.jpg"/>
          <p:cNvPicPr>
            <a:picLocks noChangeAspect="1" noChangeArrowheads="1"/>
          </p:cNvPicPr>
          <p:nvPr/>
        </p:nvPicPr>
        <p:blipFill>
          <a:blip r:embed="rId3" cstate="print"/>
          <a:srcRect/>
          <a:stretch>
            <a:fillRect/>
          </a:stretch>
        </p:blipFill>
        <p:spPr bwMode="auto">
          <a:xfrm>
            <a:off x="357158" y="1643050"/>
            <a:ext cx="3571900" cy="3848099"/>
          </a:xfrm>
          <a:prstGeom prst="rect">
            <a:avLst/>
          </a:prstGeom>
          <a:noFill/>
        </p:spPr>
      </p:pic>
      <p:sp>
        <p:nvSpPr>
          <p:cNvPr id="4" name="مستطيل 3"/>
          <p:cNvSpPr/>
          <p:nvPr/>
        </p:nvSpPr>
        <p:spPr>
          <a:xfrm>
            <a:off x="4071934" y="1571612"/>
            <a:ext cx="4572000" cy="4154984"/>
          </a:xfrm>
          <a:prstGeom prst="rect">
            <a:avLst/>
          </a:prstGeom>
        </p:spPr>
        <p:txBody>
          <a:bodyPr wrap="square">
            <a:spAutoFit/>
          </a:bodyPr>
          <a:lstStyle/>
          <a:p>
            <a:pPr algn="l" rtl="0">
              <a:buFont typeface="Arial" pitchFamily="34" charset="0"/>
              <a:buChar char="•"/>
            </a:pPr>
            <a:r>
              <a:rPr lang="en-US" sz="2800" b="1" u="sng" dirty="0" smtClean="0">
                <a:solidFill>
                  <a:srgbClr val="990033"/>
                </a:solidFill>
                <a:latin typeface="Footlight MT Light" pitchFamily="18" charset="0"/>
              </a:rPr>
              <a:t>Diagnosis:</a:t>
            </a:r>
            <a:r>
              <a:rPr lang="en-US" sz="2800" b="1" dirty="0" smtClean="0">
                <a:solidFill>
                  <a:srgbClr val="CC0099"/>
                </a:solidFill>
                <a:latin typeface="Footlight MT Light" pitchFamily="18" charset="0"/>
              </a:rPr>
              <a:t> </a:t>
            </a:r>
            <a:r>
              <a:rPr lang="en-US" sz="2400" dirty="0" smtClean="0">
                <a:solidFill>
                  <a:schemeClr val="accent5">
                    <a:lumMod val="75000"/>
                  </a:schemeClr>
                </a:solidFill>
                <a:latin typeface="Footlight MT Light" pitchFamily="18" charset="0"/>
              </a:rPr>
              <a:t>hx , physical exam, culture of discharge .</a:t>
            </a:r>
          </a:p>
          <a:p>
            <a:pPr algn="l" rtl="0">
              <a:buFont typeface="Arial" pitchFamily="34" charset="0"/>
              <a:buChar char="•"/>
            </a:pPr>
            <a:endParaRPr lang="en-US" sz="2800" b="1" dirty="0" smtClean="0">
              <a:solidFill>
                <a:srgbClr val="7030A0"/>
              </a:solidFill>
              <a:latin typeface="Footlight MT Light" pitchFamily="18" charset="0"/>
            </a:endParaRPr>
          </a:p>
          <a:p>
            <a:pPr>
              <a:buFont typeface="Arial" pitchFamily="34" charset="0"/>
              <a:buChar char="•"/>
            </a:pPr>
            <a:r>
              <a:rPr lang="en-US" sz="2800" b="1" u="sng" dirty="0" smtClean="0">
                <a:solidFill>
                  <a:srgbClr val="990033"/>
                </a:solidFill>
                <a:latin typeface="Footlight MT Light" pitchFamily="18" charset="0"/>
              </a:rPr>
              <a:t>Rx:</a:t>
            </a:r>
            <a:r>
              <a:rPr lang="en-US" sz="2800" b="1" dirty="0" smtClean="0">
                <a:solidFill>
                  <a:srgbClr val="CC0099"/>
                </a:solidFill>
                <a:latin typeface="Footlight MT Light" pitchFamily="18" charset="0"/>
              </a:rPr>
              <a:t> </a:t>
            </a:r>
            <a:r>
              <a:rPr lang="en-US" sz="2400" dirty="0" smtClean="0">
                <a:solidFill>
                  <a:schemeClr val="accent5">
                    <a:lumMod val="75000"/>
                  </a:schemeClr>
                </a:solidFill>
                <a:latin typeface="Footlight MT Light" pitchFamily="18" charset="0"/>
              </a:rPr>
              <a:t>Abx initially , if there is abscess incised and drain . In advance cases wide incision and grafting &gt;&gt; in perianal area diverting </a:t>
            </a:r>
            <a:r>
              <a:rPr lang="en-US" sz="2400" dirty="0" err="1" smtClean="0">
                <a:solidFill>
                  <a:schemeClr val="accent5">
                    <a:lumMod val="75000"/>
                  </a:schemeClr>
                </a:solidFill>
                <a:latin typeface="Footlight MT Light" pitchFamily="18" charset="0"/>
              </a:rPr>
              <a:t>clostomy</a:t>
            </a:r>
            <a:r>
              <a:rPr lang="en-US" sz="2400" dirty="0" smtClean="0">
                <a:solidFill>
                  <a:schemeClr val="accent5">
                    <a:lumMod val="75000"/>
                  </a:schemeClr>
                </a:solidFill>
                <a:latin typeface="Footlight MT Light" pitchFamily="18" charset="0"/>
              </a:rPr>
              <a:t> prior to skin grafting .</a:t>
            </a:r>
          </a:p>
          <a:p>
            <a:pPr algn="l" rtl="0">
              <a:buFont typeface="Arial" pitchFamily="34" charset="0"/>
              <a:buChar char="•"/>
            </a:pPr>
            <a:endParaRPr lang="en-US" sz="2800" b="1" dirty="0" smtClean="0">
              <a:solidFill>
                <a:srgbClr val="7030A0"/>
              </a:solidFill>
              <a:latin typeface="Footlight MT Ligh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fade">
                                      <p:cBhvr>
                                        <p:cTn id="10" dur="2000"/>
                                        <p:tgtEl>
                                          <p:spTgt spid="18434"/>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00108"/>
            <a:ext cx="9144000" cy="5632311"/>
          </a:xfrm>
          <a:prstGeom prst="rect">
            <a:avLst/>
          </a:prstGeom>
        </p:spPr>
        <p:txBody>
          <a:bodyPr wrap="square">
            <a:spAutoFit/>
          </a:bodyPr>
          <a:lstStyle/>
          <a:p>
            <a:pPr algn="l" rtl="0">
              <a:buFont typeface="Arial" pitchFamily="34" charset="0"/>
              <a:buChar char="•"/>
            </a:pPr>
            <a:r>
              <a:rPr lang="en-US" sz="2400" dirty="0" smtClean="0">
                <a:solidFill>
                  <a:schemeClr val="accent5">
                    <a:lumMod val="75000"/>
                  </a:schemeClr>
                </a:solidFill>
                <a:latin typeface="Footlight MT Light" pitchFamily="18" charset="0"/>
              </a:rPr>
              <a:t>Formed when the mouth of sebaceous gland is blocked and the gland is enlarged by it`s own secretion, occur in the scalp, face , neck . It need treatment when it cause  cosmetic concern or  rupture or become infected.</a:t>
            </a:r>
            <a:endParaRPr lang="en-US" sz="2400" dirty="0">
              <a:solidFill>
                <a:schemeClr val="accent5">
                  <a:lumMod val="75000"/>
                </a:schemeClr>
              </a:solidFill>
              <a:latin typeface="Footlight MT Light" pitchFamily="18" charset="0"/>
            </a:endParaRPr>
          </a:p>
          <a:p>
            <a:pPr algn="l" rtl="0">
              <a:buFont typeface="Arial" pitchFamily="34" charset="0"/>
              <a:buChar char="•"/>
            </a:pPr>
            <a:r>
              <a:rPr lang="en-US" sz="2400" b="1" u="sng" dirty="0" smtClean="0">
                <a:solidFill>
                  <a:srgbClr val="990033"/>
                </a:solidFill>
                <a:latin typeface="Footlight MT Light" pitchFamily="18" charset="0"/>
              </a:rPr>
              <a:t>Symptom:</a:t>
            </a:r>
            <a:r>
              <a:rPr lang="en-US" sz="2400" b="1" dirty="0" smtClean="0">
                <a:solidFill>
                  <a:srgbClr val="CC0099"/>
                </a:solidFill>
                <a:latin typeface="Footlight MT Light" pitchFamily="18" charset="0"/>
              </a:rPr>
              <a:t> </a:t>
            </a:r>
            <a:r>
              <a:rPr lang="en-US" sz="2400" dirty="0" smtClean="0">
                <a:solidFill>
                  <a:schemeClr val="accent5">
                    <a:lumMod val="75000"/>
                  </a:schemeClr>
                </a:solidFill>
                <a:latin typeface="Footlight MT Light" pitchFamily="18" charset="0"/>
              </a:rPr>
              <a:t>small bumps that is slow-growing and often painless, soft and spherical .</a:t>
            </a:r>
            <a:endParaRPr lang="en-US" sz="2400" dirty="0">
              <a:solidFill>
                <a:schemeClr val="accent5">
                  <a:lumMod val="75000"/>
                </a:schemeClr>
              </a:solidFill>
              <a:latin typeface="Footlight MT Light" pitchFamily="18" charset="0"/>
            </a:endParaRPr>
          </a:p>
          <a:p>
            <a:pPr algn="l" rtl="0">
              <a:buFont typeface="Arial" pitchFamily="34" charset="0"/>
              <a:buChar char="•"/>
            </a:pPr>
            <a:r>
              <a:rPr lang="en-US" sz="2400" b="1" u="sng" dirty="0" smtClean="0">
                <a:solidFill>
                  <a:srgbClr val="990033"/>
                </a:solidFill>
                <a:latin typeface="Footlight MT Light" pitchFamily="18" charset="0"/>
              </a:rPr>
              <a:t>When it infected it gives the following feature: </a:t>
            </a:r>
            <a:r>
              <a:rPr lang="en-US" sz="2400" dirty="0" smtClean="0">
                <a:solidFill>
                  <a:schemeClr val="accent5">
                    <a:lumMod val="75000"/>
                  </a:schemeClr>
                </a:solidFill>
                <a:latin typeface="Footlight MT Light" pitchFamily="18" charset="0"/>
              </a:rPr>
              <a:t>A thick, yellow material draining from the cyst that may have a foul odor , redness, swelling and tenderness around the cyst .</a:t>
            </a:r>
            <a:endParaRPr lang="en-US" sz="2400" dirty="0">
              <a:solidFill>
                <a:schemeClr val="accent5">
                  <a:lumMod val="75000"/>
                </a:schemeClr>
              </a:solidFill>
              <a:latin typeface="Footlight MT Light" pitchFamily="18" charset="0"/>
            </a:endParaRPr>
          </a:p>
          <a:p>
            <a:pPr algn="l" rtl="0">
              <a:buFont typeface="Arial" pitchFamily="34" charset="0"/>
              <a:buChar char="•"/>
            </a:pPr>
            <a:r>
              <a:rPr lang="en-US" sz="2400" b="1" u="sng" dirty="0" smtClean="0">
                <a:solidFill>
                  <a:srgbClr val="990033"/>
                </a:solidFill>
                <a:latin typeface="Footlight MT Light" pitchFamily="18" charset="0"/>
              </a:rPr>
              <a:t>Causes:</a:t>
            </a:r>
            <a:r>
              <a:rPr lang="en-US" sz="2400" b="1" dirty="0" smtClean="0">
                <a:solidFill>
                  <a:srgbClr val="CC0099"/>
                </a:solidFill>
                <a:latin typeface="Footlight MT Light" pitchFamily="18" charset="0"/>
              </a:rPr>
              <a:t> </a:t>
            </a:r>
            <a:r>
              <a:rPr lang="en-US" sz="2400" dirty="0" smtClean="0">
                <a:solidFill>
                  <a:schemeClr val="accent5">
                    <a:lumMod val="75000"/>
                  </a:schemeClr>
                </a:solidFill>
                <a:latin typeface="Footlight MT Light" pitchFamily="18" charset="0"/>
              </a:rPr>
              <a:t>Damage to a hair follicle, A ruptured sebaceous gland, Developmental defect , Heredity(Gardner's syndrome, basal cell nevus syndrome)</a:t>
            </a:r>
            <a:endParaRPr lang="en-US" sz="2400" dirty="0">
              <a:solidFill>
                <a:schemeClr val="accent5">
                  <a:lumMod val="75000"/>
                </a:schemeClr>
              </a:solidFill>
              <a:latin typeface="Footlight MT Light" pitchFamily="18" charset="0"/>
            </a:endParaRPr>
          </a:p>
          <a:p>
            <a:pPr algn="l" rtl="0">
              <a:buFont typeface="Arial" pitchFamily="34" charset="0"/>
              <a:buChar char="•"/>
            </a:pPr>
            <a:r>
              <a:rPr lang="en-US" sz="2400" b="1" u="sng" dirty="0" smtClean="0">
                <a:solidFill>
                  <a:srgbClr val="990033"/>
                </a:solidFill>
                <a:latin typeface="Footlight MT Light" pitchFamily="18" charset="0"/>
              </a:rPr>
              <a:t>Complication: </a:t>
            </a:r>
            <a:r>
              <a:rPr lang="en-US" sz="2400" dirty="0" smtClean="0">
                <a:solidFill>
                  <a:schemeClr val="accent5">
                    <a:lumMod val="75000"/>
                  </a:schemeClr>
                </a:solidFill>
                <a:latin typeface="Footlight MT Light" pitchFamily="18" charset="0"/>
              </a:rPr>
              <a:t>Inflammation, Rupture, Infection, Genital discomfort .</a:t>
            </a:r>
            <a:endParaRPr lang="en-US" sz="2400" dirty="0">
              <a:solidFill>
                <a:schemeClr val="accent5">
                  <a:lumMod val="75000"/>
                </a:schemeClr>
              </a:solidFill>
              <a:latin typeface="Footlight MT Light" pitchFamily="18" charset="0"/>
            </a:endParaRPr>
          </a:p>
          <a:p>
            <a:pPr algn="l" rtl="0">
              <a:buFont typeface="Arial" pitchFamily="34" charset="0"/>
              <a:buChar char="•"/>
            </a:pPr>
            <a:r>
              <a:rPr lang="en-US" sz="2400" b="1" u="sng" dirty="0" smtClean="0">
                <a:solidFill>
                  <a:srgbClr val="990033"/>
                </a:solidFill>
                <a:latin typeface="Footlight MT Light" pitchFamily="18" charset="0"/>
              </a:rPr>
              <a:t>Diagnosis </a:t>
            </a:r>
            <a:r>
              <a:rPr lang="en-US" sz="2400" dirty="0" smtClean="0">
                <a:solidFill>
                  <a:schemeClr val="accent5">
                    <a:lumMod val="75000"/>
                  </a:schemeClr>
                </a:solidFill>
                <a:latin typeface="Footlight MT Light" pitchFamily="18" charset="0"/>
              </a:rPr>
              <a:t>: clinically .</a:t>
            </a:r>
            <a:endParaRPr lang="en-US" sz="2400" dirty="0">
              <a:solidFill>
                <a:schemeClr val="accent5">
                  <a:lumMod val="75000"/>
                </a:schemeClr>
              </a:solidFill>
              <a:latin typeface="Footlight MT Light" pitchFamily="18" charset="0"/>
            </a:endParaRPr>
          </a:p>
          <a:p>
            <a:pPr algn="l" rtl="0">
              <a:buFont typeface="Arial" pitchFamily="34" charset="0"/>
              <a:buChar char="•"/>
            </a:pPr>
            <a:r>
              <a:rPr lang="en-US" sz="2400" b="1" u="sng" dirty="0" smtClean="0">
                <a:solidFill>
                  <a:srgbClr val="990033"/>
                </a:solidFill>
                <a:latin typeface="Footlight MT Light" pitchFamily="18" charset="0"/>
              </a:rPr>
              <a:t>Rx:</a:t>
            </a:r>
            <a:r>
              <a:rPr lang="en-US" sz="2400" b="1" dirty="0" smtClean="0">
                <a:solidFill>
                  <a:srgbClr val="CC0099"/>
                </a:solidFill>
                <a:latin typeface="Footlight MT Light" pitchFamily="18" charset="0"/>
              </a:rPr>
              <a:t> </a:t>
            </a:r>
            <a:r>
              <a:rPr lang="en-US" sz="2400" dirty="0" smtClean="0">
                <a:solidFill>
                  <a:schemeClr val="accent5">
                    <a:lumMod val="75000"/>
                  </a:schemeClr>
                </a:solidFill>
                <a:latin typeface="Footlight MT Light" pitchFamily="18" charset="0"/>
              </a:rPr>
              <a:t>total excision under local anesthesia .</a:t>
            </a:r>
            <a:endParaRPr lang="en-US" sz="2400" dirty="0">
              <a:solidFill>
                <a:schemeClr val="accent5">
                  <a:lumMod val="75000"/>
                </a:schemeClr>
              </a:solidFill>
              <a:latin typeface="Footlight MT Light" pitchFamily="18" charset="0"/>
            </a:endParaRPr>
          </a:p>
        </p:txBody>
      </p:sp>
      <p:sp>
        <p:nvSpPr>
          <p:cNvPr id="3" name="مستطيل 2"/>
          <p:cNvSpPr/>
          <p:nvPr/>
        </p:nvSpPr>
        <p:spPr>
          <a:xfrm>
            <a:off x="571472" y="214290"/>
            <a:ext cx="8465010" cy="707886"/>
          </a:xfrm>
          <a:prstGeom prst="rect">
            <a:avLst/>
          </a:prstGeom>
        </p:spPr>
        <p:txBody>
          <a:bodyPr wrap="none">
            <a:spAutoFit/>
          </a:bodyPr>
          <a:lstStyle/>
          <a:p>
            <a:pPr algn="l" rtl="0"/>
            <a:r>
              <a:rPr lang="en-US" sz="4000" dirty="0" smtClean="0">
                <a:solidFill>
                  <a:srgbClr val="FF0000"/>
                </a:solidFill>
                <a:latin typeface="Cooper Black" pitchFamily="18" charset="0"/>
                <a:ea typeface="+mj-ea"/>
                <a:cs typeface="+mj-cs"/>
              </a:rPr>
              <a:t>Sebaceous cyst (epidermis cyst)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20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skinsight.com/images/dx/webAdult/epidermoidCystSebaceousCyst_1260_lg.jpg"/>
          <p:cNvPicPr>
            <a:picLocks noChangeAspect="1" noChangeArrowheads="1"/>
          </p:cNvPicPr>
          <p:nvPr/>
        </p:nvPicPr>
        <p:blipFill>
          <a:blip r:embed="rId3" cstate="print"/>
          <a:srcRect/>
          <a:stretch>
            <a:fillRect/>
          </a:stretch>
        </p:blipFill>
        <p:spPr bwMode="auto">
          <a:xfrm>
            <a:off x="928662" y="714356"/>
            <a:ext cx="7286676" cy="5500726"/>
          </a:xfrm>
          <a:prstGeom prst="rect">
            <a:avLst/>
          </a:prstGeom>
          <a:noFill/>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mrcophth.com/oculoplasticgallery/sebaceouscyst/sebaceouscyst1.jpg"/>
          <p:cNvPicPr>
            <a:picLocks noChangeAspect="1" noChangeArrowheads="1"/>
          </p:cNvPicPr>
          <p:nvPr/>
        </p:nvPicPr>
        <p:blipFill>
          <a:blip r:embed="rId3" cstate="print"/>
          <a:srcRect/>
          <a:stretch>
            <a:fillRect/>
          </a:stretch>
        </p:blipFill>
        <p:spPr bwMode="auto">
          <a:xfrm>
            <a:off x="928662" y="1357298"/>
            <a:ext cx="7215238" cy="4857784"/>
          </a:xfrm>
          <a:prstGeom prst="rect">
            <a:avLst/>
          </a:prstGeom>
          <a:noFill/>
        </p:spPr>
      </p:pic>
      <p:sp>
        <p:nvSpPr>
          <p:cNvPr id="5" name="Rectangle 4"/>
          <p:cNvSpPr/>
          <p:nvPr/>
        </p:nvSpPr>
        <p:spPr>
          <a:xfrm>
            <a:off x="907928" y="357166"/>
            <a:ext cx="7046737" cy="646331"/>
          </a:xfrm>
          <a:prstGeom prst="rect">
            <a:avLst/>
          </a:prstGeom>
        </p:spPr>
        <p:txBody>
          <a:bodyPr wrap="none">
            <a:spAutoFit/>
          </a:bodyPr>
          <a:lstStyle/>
          <a:p>
            <a:pPr algn="ctr" rtl="0"/>
            <a:r>
              <a:rPr lang="en-US" sz="3600" dirty="0" smtClean="0">
                <a:solidFill>
                  <a:srgbClr val="990033"/>
                </a:solidFill>
                <a:latin typeface="Cooper Black" pitchFamily="18" charset="0"/>
              </a:rPr>
              <a:t> Sebaceous cyst after excision</a:t>
            </a:r>
            <a:endParaRPr lang="en-US" sz="3600" dirty="0">
              <a:solidFill>
                <a:srgbClr val="990033"/>
              </a:solidFill>
              <a:latin typeface="Cooper Black" pitchFamily="18" charset="0"/>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3438" y="1000108"/>
            <a:ext cx="4214842" cy="4524315"/>
          </a:xfrm>
          <a:prstGeom prst="rect">
            <a:avLst/>
          </a:prstGeom>
        </p:spPr>
        <p:txBody>
          <a:bodyPr wrap="square">
            <a:spAutoFit/>
          </a:bodyPr>
          <a:lstStyle/>
          <a:p>
            <a:pPr algn="l" rtl="0">
              <a:buFont typeface="Arial" pitchFamily="34" charset="0"/>
              <a:buChar char="•"/>
            </a:pPr>
            <a:r>
              <a:rPr lang="en-US" sz="2400" dirty="0" smtClean="0">
                <a:solidFill>
                  <a:schemeClr val="accent5">
                    <a:lumMod val="75000"/>
                  </a:schemeClr>
                </a:solidFill>
                <a:latin typeface="Footlight MT Light" pitchFamily="18" charset="0"/>
              </a:rPr>
              <a:t>Is a saclike growth that is contains structures such as hair, fluid, teeth, or skin glands that can be found on or in the skin, usually occur on the face, inside the skull, on the lower back, and in the ovaries.</a:t>
            </a:r>
          </a:p>
          <a:p>
            <a:pPr algn="l" rtl="0">
              <a:buFont typeface="Arial" pitchFamily="34" charset="0"/>
              <a:buChar char="•"/>
            </a:pPr>
            <a:r>
              <a:rPr lang="en-US" sz="2400" b="1" u="sng" dirty="0" smtClean="0">
                <a:solidFill>
                  <a:srgbClr val="990033"/>
                </a:solidFill>
                <a:latin typeface="Footlight MT Light" pitchFamily="18" charset="0"/>
              </a:rPr>
              <a:t>could be :</a:t>
            </a:r>
          </a:p>
          <a:p>
            <a:pPr algn="l" rtl="0">
              <a:buFontTx/>
              <a:buChar char="-"/>
            </a:pPr>
            <a:r>
              <a:rPr lang="en-US" sz="2400" b="1" u="sng" dirty="0" smtClean="0">
                <a:solidFill>
                  <a:srgbClr val="990033"/>
                </a:solidFill>
                <a:latin typeface="Footlight MT Light" pitchFamily="18" charset="0"/>
              </a:rPr>
              <a:t>Congenital, </a:t>
            </a:r>
            <a:r>
              <a:rPr lang="en-US" sz="2400" dirty="0" smtClean="0">
                <a:solidFill>
                  <a:schemeClr val="accent5">
                    <a:lumMod val="75000"/>
                  </a:schemeClr>
                </a:solidFill>
                <a:latin typeface="Footlight MT Light" pitchFamily="18" charset="0"/>
              </a:rPr>
              <a:t>developed in intrauterine life </a:t>
            </a:r>
          </a:p>
          <a:p>
            <a:pPr algn="l" rtl="0">
              <a:buFontTx/>
              <a:buChar char="-"/>
            </a:pPr>
            <a:r>
              <a:rPr lang="en-US" sz="2400" b="1" u="sng" dirty="0" smtClean="0">
                <a:solidFill>
                  <a:srgbClr val="990033"/>
                </a:solidFill>
                <a:latin typeface="Footlight MT Light" pitchFamily="18" charset="0"/>
              </a:rPr>
              <a:t>Acquired,</a:t>
            </a:r>
            <a:r>
              <a:rPr lang="en-US" sz="2400" b="1" dirty="0" smtClean="0">
                <a:solidFill>
                  <a:srgbClr val="CC0099"/>
                </a:solidFill>
                <a:latin typeface="Footlight MT Light" pitchFamily="18" charset="0"/>
              </a:rPr>
              <a:t> </a:t>
            </a:r>
            <a:r>
              <a:rPr lang="en-US" sz="2400" dirty="0" smtClean="0">
                <a:solidFill>
                  <a:schemeClr val="accent5">
                    <a:lumMod val="75000"/>
                  </a:schemeClr>
                </a:solidFill>
                <a:latin typeface="Footlight MT Light" pitchFamily="18" charset="0"/>
              </a:rPr>
              <a:t>traumatic forcibly implanted into dermis</a:t>
            </a:r>
          </a:p>
        </p:txBody>
      </p:sp>
      <p:sp>
        <p:nvSpPr>
          <p:cNvPr id="3" name="مستطيل 2"/>
          <p:cNvSpPr/>
          <p:nvPr/>
        </p:nvSpPr>
        <p:spPr>
          <a:xfrm>
            <a:off x="2143108" y="214290"/>
            <a:ext cx="4256550" cy="707886"/>
          </a:xfrm>
          <a:prstGeom prst="rect">
            <a:avLst/>
          </a:prstGeom>
        </p:spPr>
        <p:txBody>
          <a:bodyPr wrap="none">
            <a:spAutoFit/>
          </a:bodyPr>
          <a:lstStyle/>
          <a:p>
            <a:pPr algn="l" rtl="0"/>
            <a:r>
              <a:rPr lang="en-US" sz="4000" dirty="0" smtClean="0">
                <a:solidFill>
                  <a:srgbClr val="FF0000"/>
                </a:solidFill>
                <a:latin typeface="Cooper Black" pitchFamily="18" charset="0"/>
                <a:ea typeface="+mj-ea"/>
                <a:cs typeface="+mj-cs"/>
              </a:rPr>
              <a:t>A </a:t>
            </a:r>
            <a:r>
              <a:rPr lang="en-US" sz="4000" dirty="0" err="1" smtClean="0">
                <a:solidFill>
                  <a:srgbClr val="FF0000"/>
                </a:solidFill>
                <a:latin typeface="Cooper Black" pitchFamily="18" charset="0"/>
                <a:ea typeface="+mj-ea"/>
                <a:cs typeface="+mj-cs"/>
              </a:rPr>
              <a:t>dermoid</a:t>
            </a:r>
            <a:r>
              <a:rPr lang="en-US" sz="4000" dirty="0" smtClean="0">
                <a:solidFill>
                  <a:srgbClr val="FF0000"/>
                </a:solidFill>
                <a:latin typeface="Cooper Black" pitchFamily="18" charset="0"/>
                <a:ea typeface="+mj-ea"/>
                <a:cs typeface="+mj-cs"/>
              </a:rPr>
              <a:t> cyst </a:t>
            </a:r>
            <a:endParaRPr lang="ar-SA" sz="4000" dirty="0">
              <a:solidFill>
                <a:srgbClr val="FF0000"/>
              </a:solidFill>
              <a:latin typeface="Cooper Black" pitchFamily="18" charset="0"/>
              <a:ea typeface="+mj-ea"/>
              <a:cs typeface="+mj-cs"/>
            </a:endParaRPr>
          </a:p>
        </p:txBody>
      </p:sp>
      <p:pic>
        <p:nvPicPr>
          <p:cNvPr id="5" name="Picture 2" descr="http://bms.brown.edu/pedisurg/images/ImageBank/Skin/DermoidCystEyebrow.jpg"/>
          <p:cNvPicPr>
            <a:picLocks noChangeAspect="1" noChangeArrowheads="1"/>
          </p:cNvPicPr>
          <p:nvPr/>
        </p:nvPicPr>
        <p:blipFill>
          <a:blip r:embed="rId3" cstate="print"/>
          <a:srcRect/>
          <a:stretch>
            <a:fillRect/>
          </a:stretch>
        </p:blipFill>
        <p:spPr bwMode="auto">
          <a:xfrm>
            <a:off x="500034" y="2000240"/>
            <a:ext cx="3786214" cy="2543175"/>
          </a:xfrm>
          <a:prstGeom prst="rect">
            <a:avLst/>
          </a:prstGeom>
          <a:noFill/>
        </p:spPr>
      </p:pic>
      <p:sp>
        <p:nvSpPr>
          <p:cNvPr id="6" name="مستطيل 5"/>
          <p:cNvSpPr/>
          <p:nvPr/>
        </p:nvSpPr>
        <p:spPr>
          <a:xfrm>
            <a:off x="428596" y="5429264"/>
            <a:ext cx="8143932" cy="1200329"/>
          </a:xfrm>
          <a:prstGeom prst="rect">
            <a:avLst/>
          </a:prstGeom>
        </p:spPr>
        <p:txBody>
          <a:bodyPr wrap="square">
            <a:spAutoFit/>
          </a:bodyPr>
          <a:lstStyle/>
          <a:p>
            <a:pPr algn="l" rtl="0">
              <a:buFont typeface="Arial" pitchFamily="34" charset="0"/>
              <a:buChar char="•"/>
            </a:pPr>
            <a:r>
              <a:rPr lang="en-US" sz="2400" b="1" u="sng" dirty="0" smtClean="0">
                <a:solidFill>
                  <a:srgbClr val="990033"/>
                </a:solidFill>
                <a:latin typeface="Footlight MT Light" pitchFamily="18" charset="0"/>
              </a:rPr>
              <a:t>Symptoms:</a:t>
            </a:r>
            <a:r>
              <a:rPr lang="en-US" sz="2400" b="1" dirty="0" smtClean="0">
                <a:solidFill>
                  <a:srgbClr val="CC0099"/>
                </a:solidFill>
                <a:latin typeface="Footlight MT Light" pitchFamily="18" charset="0"/>
              </a:rPr>
              <a:t> </a:t>
            </a:r>
            <a:r>
              <a:rPr lang="en-US" sz="2400" dirty="0" smtClean="0">
                <a:solidFill>
                  <a:schemeClr val="accent5">
                    <a:lumMod val="75000"/>
                  </a:schemeClr>
                </a:solidFill>
                <a:latin typeface="Footlight MT Light" pitchFamily="18" charset="0"/>
              </a:rPr>
              <a:t>cosmetic disfigurement , mechanical disability ,it become tender and painful if it acquired at the site of trauma.</a:t>
            </a:r>
          </a:p>
          <a:p>
            <a:pPr algn="l" rtl="0">
              <a:buFont typeface="Arial" pitchFamily="34" charset="0"/>
              <a:buChar char="•"/>
            </a:pPr>
            <a:r>
              <a:rPr lang="en-US" sz="2400" b="1" u="sng" dirty="0" smtClean="0">
                <a:solidFill>
                  <a:srgbClr val="990033"/>
                </a:solidFill>
                <a:latin typeface="Footlight MT Light" pitchFamily="18" charset="0"/>
              </a:rPr>
              <a:t>Rx:</a:t>
            </a:r>
            <a:r>
              <a:rPr lang="en-US" sz="2400" b="1" dirty="0" smtClean="0">
                <a:solidFill>
                  <a:srgbClr val="CC0099"/>
                </a:solidFill>
                <a:latin typeface="Footlight MT Light" pitchFamily="18" charset="0"/>
              </a:rPr>
              <a:t>  </a:t>
            </a:r>
            <a:r>
              <a:rPr lang="en-US" sz="2400" dirty="0" smtClean="0">
                <a:solidFill>
                  <a:schemeClr val="accent5">
                    <a:lumMod val="75000"/>
                  </a:schemeClr>
                </a:solidFill>
                <a:latin typeface="Footlight MT Light" pitchFamily="18" charset="0"/>
              </a:rPr>
              <a:t>surgical excision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20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20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2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20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4"/>
          <p:cNvGraphicFramePr/>
          <p:nvPr/>
        </p:nvGraphicFramePr>
        <p:xfrm>
          <a:off x="571472" y="311378"/>
          <a:ext cx="7929618" cy="6357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theovariancystcure.com/blog/wp-content/uploads/2009/05/dermoid-cyst.jpg"/>
          <p:cNvPicPr>
            <a:picLocks noChangeAspect="1" noChangeArrowheads="1"/>
          </p:cNvPicPr>
          <p:nvPr/>
        </p:nvPicPr>
        <p:blipFill>
          <a:blip r:embed="rId3" cstate="print"/>
          <a:srcRect/>
          <a:stretch>
            <a:fillRect/>
          </a:stretch>
        </p:blipFill>
        <p:spPr bwMode="auto">
          <a:xfrm>
            <a:off x="1928794" y="1500174"/>
            <a:ext cx="5514975" cy="4352925"/>
          </a:xfrm>
          <a:prstGeom prst="rect">
            <a:avLst/>
          </a:prstGeom>
          <a:noFill/>
        </p:spPr>
      </p:pic>
      <p:sp>
        <p:nvSpPr>
          <p:cNvPr id="5" name="Rectangle 4"/>
          <p:cNvSpPr/>
          <p:nvPr/>
        </p:nvSpPr>
        <p:spPr>
          <a:xfrm>
            <a:off x="1068374" y="428604"/>
            <a:ext cx="7353423" cy="707886"/>
          </a:xfrm>
          <a:prstGeom prst="rect">
            <a:avLst/>
          </a:prstGeom>
        </p:spPr>
        <p:txBody>
          <a:bodyPr wrap="none">
            <a:spAutoFit/>
          </a:bodyPr>
          <a:lstStyle/>
          <a:p>
            <a:pPr algn="ctr"/>
            <a:r>
              <a:rPr lang="en-US" sz="4000" dirty="0" err="1" smtClean="0">
                <a:solidFill>
                  <a:srgbClr val="FF0000"/>
                </a:solidFill>
                <a:latin typeface="Cooper Black" pitchFamily="18" charset="0"/>
                <a:ea typeface="+mj-ea"/>
                <a:cs typeface="+mj-cs"/>
              </a:rPr>
              <a:t>dermoid</a:t>
            </a:r>
            <a:r>
              <a:rPr lang="en-US" sz="4000" dirty="0" smtClean="0">
                <a:solidFill>
                  <a:srgbClr val="FF0000"/>
                </a:solidFill>
                <a:latin typeface="Cooper Black" pitchFamily="18" charset="0"/>
                <a:ea typeface="+mj-ea"/>
                <a:cs typeface="+mj-cs"/>
              </a:rPr>
              <a:t> cyst after excision </a:t>
            </a:r>
            <a:endParaRPr lang="en-US" sz="4000" dirty="0">
              <a:solidFill>
                <a:srgbClr val="FF0000"/>
              </a:solidFill>
              <a:latin typeface="Cooper Black" pitchFamily="18" charset="0"/>
              <a:ea typeface="+mj-ea"/>
              <a:cs typeface="+mj-cs"/>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86314" y="1071546"/>
            <a:ext cx="4134367" cy="5201424"/>
          </a:xfrm>
          <a:prstGeom prst="rect">
            <a:avLst/>
          </a:prstGeom>
        </p:spPr>
        <p:txBody>
          <a:bodyPr wrap="square">
            <a:spAutoFit/>
          </a:bodyPr>
          <a:lstStyle/>
          <a:p>
            <a:pPr algn="l" rtl="0">
              <a:buFont typeface="Arial" pitchFamily="34" charset="0"/>
              <a:buChar char="•"/>
            </a:pPr>
            <a:r>
              <a:rPr lang="en-US" sz="2400" dirty="0" smtClean="0">
                <a:solidFill>
                  <a:schemeClr val="accent5">
                    <a:lumMod val="75000"/>
                  </a:schemeClr>
                </a:solidFill>
                <a:latin typeface="Footlight MT Light" pitchFamily="18" charset="0"/>
              </a:rPr>
              <a:t>It is formed by penetration of hairs into skin and subcutaneous tissue, infection lead to </a:t>
            </a:r>
            <a:r>
              <a:rPr lang="en-US" sz="2400" dirty="0" err="1" smtClean="0">
                <a:solidFill>
                  <a:schemeClr val="accent5">
                    <a:lumMod val="75000"/>
                  </a:schemeClr>
                </a:solidFill>
                <a:latin typeface="Footlight MT Light" pitchFamily="18" charset="0"/>
              </a:rPr>
              <a:t>pilonidal</a:t>
            </a:r>
            <a:r>
              <a:rPr lang="en-US" sz="2400" dirty="0" smtClean="0">
                <a:solidFill>
                  <a:schemeClr val="accent5">
                    <a:lumMod val="75000"/>
                  </a:schemeClr>
                </a:solidFill>
                <a:latin typeface="Footlight MT Light" pitchFamily="18" charset="0"/>
              </a:rPr>
              <a:t> abscess. It is filled by hair and granulation tissue </a:t>
            </a:r>
            <a:r>
              <a:rPr lang="en-US" sz="2200" b="1" dirty="0" smtClean="0">
                <a:solidFill>
                  <a:srgbClr val="FF0000"/>
                </a:solidFill>
                <a:latin typeface="Footlight MT Light" pitchFamily="18" charset="0"/>
              </a:rPr>
              <a:t>affect men more frequently than women .</a:t>
            </a:r>
          </a:p>
          <a:p>
            <a:pPr algn="l" rtl="0">
              <a:buFont typeface="Arial" pitchFamily="34" charset="0"/>
              <a:buChar char="•"/>
            </a:pPr>
            <a:r>
              <a:rPr lang="en-US" sz="2400" b="1" u="sng" dirty="0" smtClean="0">
                <a:solidFill>
                  <a:srgbClr val="990033"/>
                </a:solidFill>
                <a:latin typeface="Footlight MT Light" pitchFamily="18" charset="0"/>
              </a:rPr>
              <a:t>Common site :</a:t>
            </a:r>
            <a:r>
              <a:rPr lang="en-US" sz="2400" dirty="0" smtClean="0">
                <a:solidFill>
                  <a:schemeClr val="accent5">
                    <a:lumMod val="75000"/>
                  </a:schemeClr>
                </a:solidFill>
                <a:latin typeface="Footlight MT Light" pitchFamily="18" charset="0"/>
              </a:rPr>
              <a:t>sacrococcygeal area occasionally umbilicus, axilla and nipple.</a:t>
            </a:r>
          </a:p>
          <a:p>
            <a:pPr algn="l" rtl="0">
              <a:buFont typeface="Arial" pitchFamily="34" charset="0"/>
              <a:buChar char="•"/>
            </a:pPr>
            <a:r>
              <a:rPr lang="en-US" sz="2400" b="1" u="sng" dirty="0" smtClean="0">
                <a:solidFill>
                  <a:srgbClr val="990033"/>
                </a:solidFill>
                <a:latin typeface="Footlight MT Light" pitchFamily="18" charset="0"/>
              </a:rPr>
              <a:t>Symptom: </a:t>
            </a:r>
            <a:r>
              <a:rPr lang="en-US" sz="2400" dirty="0" smtClean="0">
                <a:solidFill>
                  <a:schemeClr val="accent5">
                    <a:lumMod val="75000"/>
                  </a:schemeClr>
                </a:solidFill>
                <a:latin typeface="Footlight MT Light" pitchFamily="18" charset="0"/>
              </a:rPr>
              <a:t>pain and discharge</a:t>
            </a:r>
            <a:endParaRPr lang="en-US" sz="2400" dirty="0">
              <a:solidFill>
                <a:schemeClr val="accent5">
                  <a:lumMod val="75000"/>
                </a:schemeClr>
              </a:solidFill>
              <a:latin typeface="Footlight MT Light" pitchFamily="18" charset="0"/>
            </a:endParaRPr>
          </a:p>
          <a:p>
            <a:pPr algn="l" rtl="0">
              <a:buFont typeface="Arial" pitchFamily="34" charset="0"/>
              <a:buChar char="•"/>
            </a:pPr>
            <a:r>
              <a:rPr lang="en-US" sz="2400" b="1" u="sng" dirty="0" smtClean="0">
                <a:solidFill>
                  <a:srgbClr val="990033"/>
                </a:solidFill>
                <a:latin typeface="Footlight MT Light" pitchFamily="18" charset="0"/>
              </a:rPr>
              <a:t>Causes: </a:t>
            </a:r>
            <a:r>
              <a:rPr lang="en-US" sz="2400" dirty="0" smtClean="0">
                <a:solidFill>
                  <a:schemeClr val="accent5">
                    <a:lumMod val="75000"/>
                  </a:schemeClr>
                </a:solidFill>
                <a:latin typeface="Footlight MT Light" pitchFamily="18" charset="0"/>
              </a:rPr>
              <a:t>Excessive sitting , Trauma, congenital pilonidal </a:t>
            </a:r>
            <a:r>
              <a:rPr lang="en-US" sz="2200" b="1" dirty="0" smtClean="0">
                <a:solidFill>
                  <a:srgbClr val="7030A0"/>
                </a:solidFill>
                <a:latin typeface="Footlight MT Light" pitchFamily="18" charset="0"/>
              </a:rPr>
              <a:t>dimple, Excessive sweating</a:t>
            </a:r>
          </a:p>
        </p:txBody>
      </p:sp>
      <p:sp>
        <p:nvSpPr>
          <p:cNvPr id="3" name="Rectangle 2"/>
          <p:cNvSpPr/>
          <p:nvPr/>
        </p:nvSpPr>
        <p:spPr>
          <a:xfrm>
            <a:off x="2621221" y="142852"/>
            <a:ext cx="4047903" cy="707886"/>
          </a:xfrm>
          <a:prstGeom prst="rect">
            <a:avLst/>
          </a:prstGeom>
        </p:spPr>
        <p:txBody>
          <a:bodyPr wrap="none">
            <a:spAutoFit/>
          </a:bodyPr>
          <a:lstStyle/>
          <a:p>
            <a:pPr algn="ctr"/>
            <a:r>
              <a:rPr lang="en-US" sz="4000" dirty="0" err="1" smtClean="0">
                <a:solidFill>
                  <a:srgbClr val="FF0000"/>
                </a:solidFill>
                <a:latin typeface="Cooper Black" pitchFamily="18" charset="0"/>
                <a:ea typeface="+mj-ea"/>
                <a:cs typeface="+mj-cs"/>
              </a:rPr>
              <a:t>Pilonidal</a:t>
            </a:r>
            <a:r>
              <a:rPr lang="en-US" sz="4000" dirty="0" smtClean="0">
                <a:solidFill>
                  <a:srgbClr val="FF0000"/>
                </a:solidFill>
                <a:latin typeface="Cooper Black" pitchFamily="18" charset="0"/>
                <a:ea typeface="+mj-ea"/>
                <a:cs typeface="+mj-cs"/>
              </a:rPr>
              <a:t> sinus</a:t>
            </a:r>
            <a:endParaRPr lang="en-US" sz="4000" dirty="0">
              <a:solidFill>
                <a:srgbClr val="FF0000"/>
              </a:solidFill>
              <a:latin typeface="Cooper Black" pitchFamily="18" charset="0"/>
              <a:ea typeface="+mj-ea"/>
              <a:cs typeface="+mj-cs"/>
            </a:endParaRPr>
          </a:p>
        </p:txBody>
      </p:sp>
      <p:sp>
        <p:nvSpPr>
          <p:cNvPr id="5" name="Rectangle 4"/>
          <p:cNvSpPr/>
          <p:nvPr/>
        </p:nvSpPr>
        <p:spPr>
          <a:xfrm>
            <a:off x="285720" y="5786454"/>
            <a:ext cx="8858280" cy="1200329"/>
          </a:xfrm>
          <a:prstGeom prst="rect">
            <a:avLst/>
          </a:prstGeom>
        </p:spPr>
        <p:txBody>
          <a:bodyPr wrap="square">
            <a:spAutoFit/>
          </a:bodyPr>
          <a:lstStyle/>
          <a:p>
            <a:pPr algn="l" rtl="0">
              <a:buFont typeface="Arial" pitchFamily="34" charset="0"/>
              <a:buChar char="•"/>
            </a:pPr>
            <a:r>
              <a:rPr lang="en-US" sz="2400" b="1" u="sng" dirty="0" smtClean="0">
                <a:solidFill>
                  <a:srgbClr val="990033"/>
                </a:solidFill>
                <a:latin typeface="Footlight MT Light" pitchFamily="18" charset="0"/>
              </a:rPr>
              <a:t>Rx:</a:t>
            </a:r>
            <a:r>
              <a:rPr lang="en-US" sz="2200" b="1" dirty="0" smtClean="0">
                <a:solidFill>
                  <a:srgbClr val="CC0099"/>
                </a:solidFill>
                <a:latin typeface="Footlight MT Light" pitchFamily="18" charset="0"/>
              </a:rPr>
              <a:t> </a:t>
            </a:r>
            <a:r>
              <a:rPr lang="en-US" sz="2400" dirty="0" smtClean="0">
                <a:solidFill>
                  <a:schemeClr val="accent5">
                    <a:lumMod val="75000"/>
                  </a:schemeClr>
                </a:solidFill>
                <a:latin typeface="Footlight MT Light" pitchFamily="18" charset="0"/>
              </a:rPr>
              <a:t>antibiotic therapy, hot compresses and application of depilatory creams. In sever cases surgical excision and Post-surgical wound packing replaced twice daily for 4 to 8 weeks .</a:t>
            </a:r>
          </a:p>
        </p:txBody>
      </p:sp>
      <p:pic>
        <p:nvPicPr>
          <p:cNvPr id="6" name="Picture 4" descr="http://www.gaxxi.com/genelsaglik/genelsaglik/gorsel/dosya/1217361833pilonidal-sinus.jpg"/>
          <p:cNvPicPr>
            <a:picLocks noChangeAspect="1" noChangeArrowheads="1"/>
          </p:cNvPicPr>
          <p:nvPr/>
        </p:nvPicPr>
        <p:blipFill>
          <a:blip r:embed="rId3" cstate="print"/>
          <a:srcRect/>
          <a:stretch>
            <a:fillRect/>
          </a:stretch>
        </p:blipFill>
        <p:spPr bwMode="auto">
          <a:xfrm>
            <a:off x="500034" y="857232"/>
            <a:ext cx="3929090" cy="2214578"/>
          </a:xfrm>
          <a:prstGeom prst="rect">
            <a:avLst/>
          </a:prstGeom>
          <a:noFill/>
        </p:spPr>
      </p:pic>
      <p:pic>
        <p:nvPicPr>
          <p:cNvPr id="7" name="Picture 2" descr="http://ja.wikipedia.org/upload/6/6b/Pilonidal_sinus2.jpg"/>
          <p:cNvPicPr>
            <a:picLocks noChangeAspect="1" noChangeArrowheads="1"/>
          </p:cNvPicPr>
          <p:nvPr/>
        </p:nvPicPr>
        <p:blipFill>
          <a:blip r:embed="rId4" cstate="print"/>
          <a:srcRect/>
          <a:stretch>
            <a:fillRect/>
          </a:stretch>
        </p:blipFill>
        <p:spPr bwMode="auto">
          <a:xfrm>
            <a:off x="1000100" y="3143248"/>
            <a:ext cx="2986078" cy="256699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20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20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20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14744" y="714356"/>
            <a:ext cx="5193121" cy="5940088"/>
          </a:xfrm>
          <a:prstGeom prst="rect">
            <a:avLst/>
          </a:prstGeom>
        </p:spPr>
        <p:txBody>
          <a:bodyPr wrap="square">
            <a:spAutoFit/>
          </a:bodyPr>
          <a:lstStyle/>
          <a:p>
            <a:pPr algn="l" rtl="0">
              <a:buFont typeface="Arial" pitchFamily="34" charset="0"/>
              <a:buChar char="•"/>
            </a:pPr>
            <a:r>
              <a:rPr lang="en-US" sz="2000" dirty="0" smtClean="0">
                <a:solidFill>
                  <a:schemeClr val="accent5">
                    <a:lumMod val="75000"/>
                  </a:schemeClr>
                </a:solidFill>
                <a:latin typeface="Footlight MT Light" pitchFamily="18" charset="0"/>
              </a:rPr>
              <a:t>Sebaceous gland carcinoma is an aggressive, uncommon, arise from sebaceous glands in the skin , arise anywhere on the body where these glands exist, including the genitalia but commonly in the </a:t>
            </a:r>
            <a:r>
              <a:rPr lang="en-US" sz="2000" dirty="0" err="1" smtClean="0">
                <a:solidFill>
                  <a:schemeClr val="accent5">
                    <a:lumMod val="75000"/>
                  </a:schemeClr>
                </a:solidFill>
                <a:latin typeface="Footlight MT Light" pitchFamily="18" charset="0"/>
              </a:rPr>
              <a:t>periocular</a:t>
            </a:r>
            <a:r>
              <a:rPr lang="en-US" sz="2000" dirty="0" smtClean="0">
                <a:solidFill>
                  <a:schemeClr val="accent5">
                    <a:lumMod val="75000"/>
                  </a:schemeClr>
                </a:solidFill>
                <a:latin typeface="Footlight MT Light" pitchFamily="18" charset="0"/>
              </a:rPr>
              <a:t> region. This tumor exhibits an aggressive clinical course, with a significant tendency for both local recurrence and distant metastasis not easily diagnosed . Women affected more than men . Sebaceous gland carcinoma has a varied clinical presentation that often results in delayed diagnosis. </a:t>
            </a:r>
          </a:p>
          <a:p>
            <a:pPr algn="l" rtl="0">
              <a:buFont typeface="Arial" pitchFamily="34" charset="0"/>
              <a:buChar char="•"/>
            </a:pPr>
            <a:r>
              <a:rPr lang="en-US" sz="2000" dirty="0" smtClean="0">
                <a:solidFill>
                  <a:schemeClr val="accent5">
                    <a:lumMod val="75000"/>
                  </a:schemeClr>
                </a:solidFill>
                <a:latin typeface="Footlight MT Light" pitchFamily="18" charset="0"/>
              </a:rPr>
              <a:t>The most common presentation is a firm, slowly enlarging nodule of the upper eyelid, often mistaken for a </a:t>
            </a:r>
            <a:r>
              <a:rPr lang="en-US" sz="2000" dirty="0" err="1" smtClean="0">
                <a:solidFill>
                  <a:schemeClr val="accent5">
                    <a:lumMod val="75000"/>
                  </a:schemeClr>
                </a:solidFill>
                <a:latin typeface="Footlight MT Light" pitchFamily="18" charset="0"/>
              </a:rPr>
              <a:t>chalazion</a:t>
            </a:r>
            <a:r>
              <a:rPr lang="en-US" sz="2000" dirty="0" smtClean="0">
                <a:solidFill>
                  <a:schemeClr val="accent5">
                    <a:lumMod val="75000"/>
                  </a:schemeClr>
                </a:solidFill>
                <a:latin typeface="Footlight MT Light" pitchFamily="18" charset="0"/>
              </a:rPr>
              <a:t>. Patients are not uncommonly treated for many months for recurrent </a:t>
            </a:r>
            <a:r>
              <a:rPr lang="en-US" sz="2000" dirty="0" err="1" smtClean="0">
                <a:solidFill>
                  <a:schemeClr val="accent5">
                    <a:lumMod val="75000"/>
                  </a:schemeClr>
                </a:solidFill>
                <a:latin typeface="Footlight MT Light" pitchFamily="18" charset="0"/>
              </a:rPr>
              <a:t>chalazia</a:t>
            </a:r>
            <a:r>
              <a:rPr lang="en-US" sz="2000" dirty="0" smtClean="0">
                <a:solidFill>
                  <a:schemeClr val="accent5">
                    <a:lumMod val="75000"/>
                  </a:schemeClr>
                </a:solidFill>
                <a:latin typeface="Footlight MT Light" pitchFamily="18" charset="0"/>
              </a:rPr>
              <a:t> before a biopsy is performed. </a:t>
            </a:r>
            <a:r>
              <a:rPr lang="en-US" sz="2000" dirty="0" err="1" smtClean="0">
                <a:solidFill>
                  <a:schemeClr val="accent5">
                    <a:lumMod val="75000"/>
                  </a:schemeClr>
                </a:solidFill>
                <a:latin typeface="Footlight MT Light" pitchFamily="18" charset="0"/>
              </a:rPr>
              <a:t>Extraocular</a:t>
            </a:r>
            <a:r>
              <a:rPr lang="en-US" sz="2000" dirty="0" smtClean="0">
                <a:solidFill>
                  <a:schemeClr val="accent5">
                    <a:lumMod val="75000"/>
                  </a:schemeClr>
                </a:solidFill>
                <a:latin typeface="Footlight MT Light" pitchFamily="18" charset="0"/>
              </a:rPr>
              <a:t> sebaceous gland carcinoma represents  25 %  of reported tumors .</a:t>
            </a:r>
          </a:p>
        </p:txBody>
      </p:sp>
      <p:sp>
        <p:nvSpPr>
          <p:cNvPr id="3" name="Rectangle 2"/>
          <p:cNvSpPr/>
          <p:nvPr/>
        </p:nvSpPr>
        <p:spPr>
          <a:xfrm>
            <a:off x="1848667" y="0"/>
            <a:ext cx="5693738" cy="707886"/>
          </a:xfrm>
          <a:prstGeom prst="rect">
            <a:avLst/>
          </a:prstGeom>
        </p:spPr>
        <p:txBody>
          <a:bodyPr wrap="none">
            <a:spAutoFit/>
          </a:bodyPr>
          <a:lstStyle/>
          <a:p>
            <a:pPr algn="ctr"/>
            <a:r>
              <a:rPr lang="en-US" sz="4000" dirty="0" smtClean="0">
                <a:solidFill>
                  <a:srgbClr val="FF0000"/>
                </a:solidFill>
                <a:latin typeface="Cooper Black" pitchFamily="18" charset="0"/>
                <a:ea typeface="+mj-ea"/>
                <a:cs typeface="+mj-cs"/>
              </a:rPr>
              <a:t>Sebaceous carcinoma</a:t>
            </a:r>
          </a:p>
        </p:txBody>
      </p:sp>
      <p:sp>
        <p:nvSpPr>
          <p:cNvPr id="5" name="Rectangle 4"/>
          <p:cNvSpPr/>
          <p:nvPr/>
        </p:nvSpPr>
        <p:spPr>
          <a:xfrm>
            <a:off x="285720" y="4000504"/>
            <a:ext cx="3357586" cy="2923877"/>
          </a:xfrm>
          <a:prstGeom prst="rect">
            <a:avLst/>
          </a:prstGeom>
        </p:spPr>
        <p:txBody>
          <a:bodyPr wrap="square">
            <a:spAutoFit/>
          </a:bodyPr>
          <a:lstStyle/>
          <a:p>
            <a:pPr algn="l" rtl="0">
              <a:buFont typeface="Arial" pitchFamily="34" charset="0"/>
              <a:buChar char="•"/>
            </a:pPr>
            <a:r>
              <a:rPr lang="en-US" sz="2400" b="1" u="sng" dirty="0" smtClean="0">
                <a:solidFill>
                  <a:srgbClr val="990033"/>
                </a:solidFill>
                <a:latin typeface="Footlight MT Light" pitchFamily="18" charset="0"/>
              </a:rPr>
              <a:t>Causes: </a:t>
            </a:r>
            <a:r>
              <a:rPr lang="en-US" sz="2000" dirty="0" smtClean="0">
                <a:solidFill>
                  <a:schemeClr val="accent5">
                    <a:lumMod val="75000"/>
                  </a:schemeClr>
                </a:solidFill>
                <a:latin typeface="Footlight MT Light" pitchFamily="18" charset="0"/>
              </a:rPr>
              <a:t>ultraviolet radiation , human </a:t>
            </a:r>
            <a:r>
              <a:rPr lang="en-US" sz="2000" dirty="0" err="1" smtClean="0">
                <a:solidFill>
                  <a:schemeClr val="accent5">
                    <a:lumMod val="75000"/>
                  </a:schemeClr>
                </a:solidFill>
                <a:latin typeface="Footlight MT Light" pitchFamily="18" charset="0"/>
              </a:rPr>
              <a:t>papillomavirus</a:t>
            </a:r>
            <a:r>
              <a:rPr lang="en-US" sz="2000" dirty="0" smtClean="0">
                <a:solidFill>
                  <a:schemeClr val="accent5">
                    <a:lumMod val="75000"/>
                  </a:schemeClr>
                </a:solidFill>
                <a:latin typeface="Footlight MT Light" pitchFamily="18" charset="0"/>
              </a:rPr>
              <a:t> (HPV), </a:t>
            </a:r>
            <a:r>
              <a:rPr lang="en-US" sz="2000" dirty="0" err="1" smtClean="0">
                <a:solidFill>
                  <a:schemeClr val="accent5">
                    <a:lumMod val="75000"/>
                  </a:schemeClr>
                </a:solidFill>
                <a:latin typeface="Footlight MT Light" pitchFamily="18" charset="0"/>
              </a:rPr>
              <a:t>chalazia</a:t>
            </a:r>
            <a:r>
              <a:rPr lang="en-US" sz="2000" dirty="0" smtClean="0">
                <a:solidFill>
                  <a:schemeClr val="accent5">
                    <a:lumMod val="75000"/>
                  </a:schemeClr>
                </a:solidFill>
                <a:latin typeface="Footlight MT Light" pitchFamily="18" charset="0"/>
              </a:rPr>
              <a:t>, Genetic factors .</a:t>
            </a:r>
          </a:p>
          <a:p>
            <a:pPr algn="l" rtl="0">
              <a:buFont typeface="Arial" pitchFamily="34" charset="0"/>
              <a:buChar char="•"/>
            </a:pPr>
            <a:r>
              <a:rPr lang="en-US" sz="2000" b="1" u="sng" dirty="0" smtClean="0">
                <a:solidFill>
                  <a:srgbClr val="990033"/>
                </a:solidFill>
                <a:latin typeface="Footlight MT Light" pitchFamily="18" charset="0"/>
              </a:rPr>
              <a:t>Diagnosis:</a:t>
            </a:r>
            <a:r>
              <a:rPr lang="en-US" sz="2000" b="1" dirty="0" smtClean="0">
                <a:solidFill>
                  <a:srgbClr val="CC0099"/>
                </a:solidFill>
                <a:latin typeface="Footlight MT Light" pitchFamily="18" charset="0"/>
              </a:rPr>
              <a:t>  </a:t>
            </a:r>
            <a:r>
              <a:rPr lang="en-US" sz="2000" dirty="0" smtClean="0">
                <a:solidFill>
                  <a:schemeClr val="accent5">
                    <a:lumMod val="75000"/>
                  </a:schemeClr>
                </a:solidFill>
                <a:latin typeface="Footlight MT Light" pitchFamily="18" charset="0"/>
              </a:rPr>
              <a:t>biopsy confirmed the diagnosis .</a:t>
            </a:r>
          </a:p>
          <a:p>
            <a:pPr algn="l" rtl="0">
              <a:buFont typeface="Arial" pitchFamily="34" charset="0"/>
              <a:buChar char="•"/>
            </a:pPr>
            <a:r>
              <a:rPr lang="en-US" sz="2000" b="1" u="sng" dirty="0" smtClean="0">
                <a:solidFill>
                  <a:srgbClr val="990033"/>
                </a:solidFill>
                <a:latin typeface="Footlight MT Light" pitchFamily="18" charset="0"/>
              </a:rPr>
              <a:t>Rx:</a:t>
            </a:r>
            <a:r>
              <a:rPr lang="en-US" sz="2000" b="1" dirty="0" smtClean="0">
                <a:solidFill>
                  <a:srgbClr val="CC0099"/>
                </a:solidFill>
                <a:latin typeface="Footlight MT Light" pitchFamily="18" charset="0"/>
              </a:rPr>
              <a:t> </a:t>
            </a:r>
            <a:r>
              <a:rPr lang="en-US" sz="2000" dirty="0" smtClean="0">
                <a:solidFill>
                  <a:schemeClr val="accent5">
                    <a:lumMod val="75000"/>
                  </a:schemeClr>
                </a:solidFill>
                <a:latin typeface="Footlight MT Light" pitchFamily="18" charset="0"/>
              </a:rPr>
              <a:t>topical chemotherapy, and radiotherapy , local resection, </a:t>
            </a:r>
            <a:r>
              <a:rPr lang="en-US" sz="2000" dirty="0" err="1" smtClean="0">
                <a:solidFill>
                  <a:schemeClr val="accent5">
                    <a:lumMod val="75000"/>
                  </a:schemeClr>
                </a:solidFill>
                <a:latin typeface="Footlight MT Light" pitchFamily="18" charset="0"/>
              </a:rPr>
              <a:t>cryotherapy</a:t>
            </a:r>
            <a:r>
              <a:rPr lang="en-US" sz="2000" dirty="0" smtClean="0">
                <a:solidFill>
                  <a:schemeClr val="accent5">
                    <a:lumMod val="75000"/>
                  </a:schemeClr>
                </a:solidFill>
                <a:latin typeface="Footlight MT Light" pitchFamily="18" charset="0"/>
              </a:rPr>
              <a:t> . </a:t>
            </a:r>
          </a:p>
        </p:txBody>
      </p:sp>
      <p:pic>
        <p:nvPicPr>
          <p:cNvPr id="6" name="Picture 4" descr="http://www.djo.harvard.edu/files/5217_794.jpg"/>
          <p:cNvPicPr>
            <a:picLocks noChangeAspect="1" noChangeArrowheads="1"/>
          </p:cNvPicPr>
          <p:nvPr/>
        </p:nvPicPr>
        <p:blipFill>
          <a:blip r:embed="rId3" cstate="print"/>
          <a:srcRect/>
          <a:stretch>
            <a:fillRect/>
          </a:stretch>
        </p:blipFill>
        <p:spPr bwMode="auto">
          <a:xfrm>
            <a:off x="500034" y="857232"/>
            <a:ext cx="2690802" cy="315328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2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20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20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fade">
                                      <p:cBhvr>
                                        <p:cTn id="31" dur="2000"/>
                                        <p:tgtEl>
                                          <p:spTgt spid="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7686" y="1071546"/>
            <a:ext cx="4595385" cy="4154984"/>
          </a:xfrm>
          <a:prstGeom prst="rect">
            <a:avLst/>
          </a:prstGeom>
        </p:spPr>
        <p:txBody>
          <a:bodyPr wrap="square">
            <a:spAutoFit/>
          </a:bodyPr>
          <a:lstStyle/>
          <a:p>
            <a:pPr algn="l" rtl="0">
              <a:buFont typeface="Arial" pitchFamily="34" charset="0"/>
              <a:buChar char="•"/>
            </a:pPr>
            <a:r>
              <a:rPr lang="en-US" sz="2000" dirty="0" smtClean="0">
                <a:solidFill>
                  <a:schemeClr val="accent5">
                    <a:lumMod val="75000"/>
                  </a:schemeClr>
                </a:solidFill>
                <a:latin typeface="Footlight MT Light" pitchFamily="18" charset="0"/>
              </a:rPr>
              <a:t>Rare group of tumors with potential for local destruction and metastasis,</a:t>
            </a:r>
            <a:r>
              <a:rPr lang="en-US" sz="2400" b="1" dirty="0" smtClean="0">
                <a:solidFill>
                  <a:srgbClr val="7030A0"/>
                </a:solidFill>
                <a:latin typeface="Footlight MT Light" pitchFamily="18" charset="0"/>
              </a:rPr>
              <a:t> </a:t>
            </a:r>
            <a:r>
              <a:rPr lang="en-US" sz="2400" b="1" dirty="0" smtClean="0">
                <a:solidFill>
                  <a:srgbClr val="FF0000"/>
                </a:solidFill>
                <a:latin typeface="Footlight MT Light" pitchFamily="18" charset="0"/>
              </a:rPr>
              <a:t>High recurrence rates  following surgical excision .</a:t>
            </a:r>
          </a:p>
          <a:p>
            <a:pPr algn="l" rtl="0">
              <a:buFont typeface="Arial" pitchFamily="34" charset="0"/>
              <a:buChar char="•"/>
            </a:pPr>
            <a:r>
              <a:rPr lang="en-US" sz="2400" b="1" u="sng" dirty="0" smtClean="0">
                <a:solidFill>
                  <a:srgbClr val="990033"/>
                </a:solidFill>
                <a:latin typeface="Footlight MT Light" pitchFamily="18" charset="0"/>
              </a:rPr>
              <a:t>Symptoms:</a:t>
            </a:r>
            <a:r>
              <a:rPr lang="en-US" sz="2400" b="1" dirty="0" smtClean="0">
                <a:solidFill>
                  <a:srgbClr val="CC0099"/>
                </a:solidFill>
                <a:latin typeface="Footlight MT Light" pitchFamily="18" charset="0"/>
              </a:rPr>
              <a:t> </a:t>
            </a:r>
            <a:r>
              <a:rPr lang="en-US" sz="2000" dirty="0" smtClean="0">
                <a:solidFill>
                  <a:schemeClr val="accent5">
                    <a:lumMod val="75000"/>
                  </a:schemeClr>
                </a:solidFill>
                <a:latin typeface="Footlight MT Light" pitchFamily="18" charset="0"/>
              </a:rPr>
              <a:t>single, asymptomatic, nondescript </a:t>
            </a:r>
            <a:r>
              <a:rPr lang="en-US" sz="2000" dirty="0" err="1" smtClean="0">
                <a:solidFill>
                  <a:schemeClr val="accent5">
                    <a:lumMod val="75000"/>
                  </a:schemeClr>
                </a:solidFill>
                <a:latin typeface="Footlight MT Light" pitchFamily="18" charset="0"/>
              </a:rPr>
              <a:t>cutaneous</a:t>
            </a:r>
            <a:r>
              <a:rPr lang="en-US" sz="2000" dirty="0" smtClean="0">
                <a:solidFill>
                  <a:schemeClr val="accent5">
                    <a:lumMod val="75000"/>
                  </a:schemeClr>
                </a:solidFill>
                <a:latin typeface="Footlight MT Light" pitchFamily="18" charset="0"/>
              </a:rPr>
              <a:t> lesion,  grow either slowly over years or rapidly, with disseminated disease, patients may complain of symptoms related to organ specific metastases .</a:t>
            </a:r>
            <a:endParaRPr lang="en-US" sz="2000" dirty="0">
              <a:solidFill>
                <a:schemeClr val="accent5">
                  <a:lumMod val="75000"/>
                </a:schemeClr>
              </a:solidFill>
              <a:latin typeface="Footlight MT Light" pitchFamily="18" charset="0"/>
            </a:endParaRPr>
          </a:p>
          <a:p>
            <a:pPr algn="l" rtl="0">
              <a:buFont typeface="Arial" pitchFamily="34" charset="0"/>
              <a:buChar char="•"/>
            </a:pPr>
            <a:r>
              <a:rPr lang="en-US" sz="2400" b="1" u="sng" dirty="0" smtClean="0">
                <a:solidFill>
                  <a:srgbClr val="990033"/>
                </a:solidFill>
                <a:latin typeface="Footlight MT Light" pitchFamily="18" charset="0"/>
              </a:rPr>
              <a:t>Causes:</a:t>
            </a:r>
            <a:r>
              <a:rPr lang="en-US" sz="2400" b="1" dirty="0" smtClean="0">
                <a:solidFill>
                  <a:srgbClr val="CC0099"/>
                </a:solidFill>
                <a:latin typeface="Footlight MT Light" pitchFamily="18" charset="0"/>
              </a:rPr>
              <a:t>  </a:t>
            </a:r>
            <a:r>
              <a:rPr lang="en-US" sz="2000" dirty="0" smtClean="0">
                <a:solidFill>
                  <a:schemeClr val="accent5">
                    <a:lumMod val="75000"/>
                  </a:schemeClr>
                </a:solidFill>
                <a:latin typeface="Footlight MT Light" pitchFamily="18" charset="0"/>
              </a:rPr>
              <a:t>u v r , </a:t>
            </a:r>
            <a:r>
              <a:rPr lang="en-US" sz="2000" dirty="0" err="1" smtClean="0">
                <a:solidFill>
                  <a:schemeClr val="accent5">
                    <a:lumMod val="75000"/>
                  </a:schemeClr>
                </a:solidFill>
                <a:latin typeface="Footlight MT Light" pitchFamily="18" charset="0"/>
              </a:rPr>
              <a:t>immunosuppression</a:t>
            </a:r>
            <a:endParaRPr lang="en-US" sz="2000" dirty="0">
              <a:solidFill>
                <a:schemeClr val="accent5">
                  <a:lumMod val="75000"/>
                </a:schemeClr>
              </a:solidFill>
              <a:latin typeface="Footlight MT Light" pitchFamily="18" charset="0"/>
            </a:endParaRPr>
          </a:p>
          <a:p>
            <a:pPr algn="l" rtl="0">
              <a:buFont typeface="Arial" pitchFamily="34" charset="0"/>
              <a:buChar char="•"/>
            </a:pPr>
            <a:r>
              <a:rPr lang="en-US" sz="2400" b="1" u="sng" dirty="0" smtClean="0">
                <a:solidFill>
                  <a:srgbClr val="990033"/>
                </a:solidFill>
                <a:latin typeface="Footlight MT Light" pitchFamily="18" charset="0"/>
              </a:rPr>
              <a:t>Rx:</a:t>
            </a:r>
            <a:r>
              <a:rPr lang="en-US" sz="2400" b="1" dirty="0" smtClean="0">
                <a:solidFill>
                  <a:srgbClr val="CC0099"/>
                </a:solidFill>
                <a:latin typeface="Footlight MT Light" pitchFamily="18" charset="0"/>
              </a:rPr>
              <a:t> </a:t>
            </a:r>
            <a:r>
              <a:rPr lang="en-US" sz="2000" dirty="0" smtClean="0">
                <a:solidFill>
                  <a:schemeClr val="accent5">
                    <a:lumMod val="75000"/>
                  </a:schemeClr>
                </a:solidFill>
                <a:latin typeface="Footlight MT Light" pitchFamily="18" charset="0"/>
              </a:rPr>
              <a:t>radiation , chemotherapy, surgery.</a:t>
            </a:r>
          </a:p>
        </p:txBody>
      </p:sp>
      <p:sp>
        <p:nvSpPr>
          <p:cNvPr id="3" name="Rectangle 2"/>
          <p:cNvSpPr/>
          <p:nvPr/>
        </p:nvSpPr>
        <p:spPr>
          <a:xfrm>
            <a:off x="1519594" y="214290"/>
            <a:ext cx="6234655" cy="707886"/>
          </a:xfrm>
          <a:prstGeom prst="rect">
            <a:avLst/>
          </a:prstGeom>
        </p:spPr>
        <p:txBody>
          <a:bodyPr wrap="none">
            <a:spAutoFit/>
          </a:bodyPr>
          <a:lstStyle/>
          <a:p>
            <a:pPr algn="ctr"/>
            <a:r>
              <a:rPr lang="en-US" sz="4000" dirty="0" smtClean="0">
                <a:solidFill>
                  <a:srgbClr val="FF0000"/>
                </a:solidFill>
                <a:latin typeface="Cooper Black" pitchFamily="18" charset="0"/>
                <a:ea typeface="+mj-ea"/>
                <a:cs typeface="+mj-cs"/>
              </a:rPr>
              <a:t>Sweat gland carcinoma</a:t>
            </a:r>
          </a:p>
        </p:txBody>
      </p:sp>
      <p:pic>
        <p:nvPicPr>
          <p:cNvPr id="5" name="Picture 2" descr="http://upload.wikimedia.org/wikipedia/commons/e/eb/Hidradenoma.jpg"/>
          <p:cNvPicPr>
            <a:picLocks noChangeAspect="1" noChangeArrowheads="1"/>
          </p:cNvPicPr>
          <p:nvPr/>
        </p:nvPicPr>
        <p:blipFill>
          <a:blip r:embed="rId3" cstate="print"/>
          <a:srcRect/>
          <a:stretch>
            <a:fillRect/>
          </a:stretch>
        </p:blipFill>
        <p:spPr bwMode="auto">
          <a:xfrm>
            <a:off x="357159" y="1428737"/>
            <a:ext cx="3643337" cy="400052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2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20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2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492896"/>
            <a:ext cx="6316662" cy="1143000"/>
          </a:xfrm>
        </p:spPr>
        <p:txBody>
          <a:bodyPr/>
          <a:lstStyle/>
          <a:p>
            <a:r>
              <a:rPr lang="en-US" sz="8000" dirty="0" smtClean="0"/>
              <a:t>Thank you !!</a:t>
            </a:r>
            <a:endParaRPr lang="ar-SA" sz="8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noAutofit/>
          </a:bodyPr>
          <a:lstStyle/>
          <a:p>
            <a:pPr rtl="0"/>
            <a:r>
              <a:rPr lang="en-US" dirty="0" smtClean="0">
                <a:solidFill>
                  <a:srgbClr val="FF0000"/>
                </a:solidFill>
                <a:latin typeface="Cooper Black" pitchFamily="18" charset="0"/>
              </a:rPr>
              <a:t>General points in the management of skin lesions</a:t>
            </a:r>
            <a:endParaRPr lang="ar-SA" dirty="0">
              <a:solidFill>
                <a:srgbClr val="FF0000"/>
              </a:solidFill>
              <a:latin typeface="Cooper Black" pitchFamily="18" charset="0"/>
            </a:endParaRPr>
          </a:p>
        </p:txBody>
      </p:sp>
      <p:sp>
        <p:nvSpPr>
          <p:cNvPr id="6" name="عنصر نائب للمحتوى 2"/>
          <p:cNvSpPr>
            <a:spLocks noGrp="1"/>
          </p:cNvSpPr>
          <p:nvPr>
            <p:ph idx="1"/>
          </p:nvPr>
        </p:nvSpPr>
        <p:spPr>
          <a:xfrm>
            <a:off x="2693988" y="1639341"/>
            <a:ext cx="6326187" cy="4525963"/>
          </a:xfrm>
        </p:spPr>
        <p:txBody>
          <a:bodyPr/>
          <a:lstStyle/>
          <a:p>
            <a:pPr algn="l" rtl="0"/>
            <a:r>
              <a:rPr lang="en-US" sz="2800" b="1" dirty="0" smtClean="0">
                <a:solidFill>
                  <a:schemeClr val="accent2">
                    <a:lumMod val="75000"/>
                  </a:schemeClr>
                </a:solidFill>
                <a:latin typeface="Footlight MT Light" pitchFamily="18" charset="0"/>
              </a:rPr>
              <a:t>Simple excision for straight forward clinically diagnosed ones e.g. skin tag </a:t>
            </a:r>
          </a:p>
          <a:p>
            <a:pPr algn="l" rtl="0"/>
            <a:r>
              <a:rPr lang="en-US" sz="2800" b="1" dirty="0" smtClean="0">
                <a:solidFill>
                  <a:schemeClr val="accent4">
                    <a:lumMod val="75000"/>
                  </a:schemeClr>
                </a:solidFill>
                <a:latin typeface="Footlight MT Light" pitchFamily="18" charset="0"/>
              </a:rPr>
              <a:t>Excision biopsy to exclude malignancy </a:t>
            </a:r>
          </a:p>
          <a:p>
            <a:pPr algn="l" rtl="0"/>
            <a:r>
              <a:rPr lang="en-US" sz="2800" b="1" dirty="0" smtClean="0">
                <a:solidFill>
                  <a:schemeClr val="tx2">
                    <a:lumMod val="60000"/>
                    <a:lumOff val="40000"/>
                  </a:schemeClr>
                </a:solidFill>
                <a:latin typeface="Footlight MT Light" pitchFamily="18" charset="0"/>
              </a:rPr>
              <a:t>Incisional one for unhealed ulcer or to exclude malignancy or </a:t>
            </a:r>
            <a:r>
              <a:rPr lang="en-US" sz="2800" b="1" dirty="0" err="1" smtClean="0">
                <a:solidFill>
                  <a:schemeClr val="tx2">
                    <a:lumMod val="60000"/>
                    <a:lumOff val="40000"/>
                  </a:schemeClr>
                </a:solidFill>
                <a:latin typeface="Footlight MT Light" pitchFamily="18" charset="0"/>
              </a:rPr>
              <a:t>vasculitis</a:t>
            </a:r>
            <a:r>
              <a:rPr lang="en-US" sz="2800" b="1" dirty="0" smtClean="0">
                <a:solidFill>
                  <a:schemeClr val="tx2">
                    <a:lumMod val="60000"/>
                    <a:lumOff val="40000"/>
                  </a:schemeClr>
                </a:solidFill>
                <a:latin typeface="Footlight MT Light" pitchFamily="18" charset="0"/>
              </a:rPr>
              <a:t> </a:t>
            </a:r>
          </a:p>
          <a:p>
            <a:pPr algn="l" rtl="0"/>
            <a:r>
              <a:rPr lang="en-US" sz="2800" b="1" dirty="0" smtClean="0">
                <a:solidFill>
                  <a:schemeClr val="accent5">
                    <a:lumMod val="75000"/>
                  </a:schemeClr>
                </a:solidFill>
                <a:latin typeface="Footlight MT Light" pitchFamily="18" charset="0"/>
              </a:rPr>
              <a:t>Wide excision with or without grafting </a:t>
            </a:r>
          </a:p>
          <a:p>
            <a:pPr algn="l" rtl="0"/>
            <a:r>
              <a:rPr lang="en-US" sz="2800" b="1" dirty="0" smtClean="0">
                <a:solidFill>
                  <a:schemeClr val="accent5">
                    <a:lumMod val="75000"/>
                  </a:schemeClr>
                </a:solidFill>
                <a:latin typeface="Footlight MT Light" pitchFamily="18" charset="0"/>
              </a:rPr>
              <a:t>Others like radiotherapy , curettage , freezing &amp; etc.</a:t>
            </a:r>
            <a:endParaRPr lang="ar-SA" sz="2800" b="1" dirty="0">
              <a:solidFill>
                <a:schemeClr val="accent5">
                  <a:lumMod val="75000"/>
                </a:schemeClr>
              </a:solidFill>
              <a:latin typeface="Footlight MT Ligh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000"/>
                                        <p:tgtEl>
                                          <p:spTgt spid="6">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2000"/>
                                        <p:tgtEl>
                                          <p:spTgt spid="6">
                                            <p:txEl>
                                              <p:pRg st="1" end="1"/>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2000"/>
                                        <p:tgtEl>
                                          <p:spTgt spid="6">
                                            <p:txEl>
                                              <p:pRg st="2" end="2"/>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2000"/>
                                        <p:tgtEl>
                                          <p:spTgt spid="6">
                                            <p:txEl>
                                              <p:pRg st="3" end="3"/>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kumimoji="0" lang="en-US" i="0" strike="noStrike" kern="1200" cap="none" spc="0" normalizeH="0" baseline="0" noProof="0" dirty="0" smtClean="0">
                <a:ln>
                  <a:noFill/>
                </a:ln>
                <a:solidFill>
                  <a:srgbClr val="FF0000"/>
                </a:solidFill>
                <a:effectLst/>
                <a:uLnTx/>
                <a:uFillTx/>
                <a:latin typeface="Cooper Black" pitchFamily="18" charset="0"/>
              </a:rPr>
              <a:t>Lesions derived from EPIDERMIS</a:t>
            </a:r>
            <a:endParaRPr lang="ar-SA" dirty="0">
              <a:solidFill>
                <a:srgbClr val="FF0000"/>
              </a:solidFill>
            </a:endParaRPr>
          </a:p>
        </p:txBody>
      </p:sp>
      <p:sp>
        <p:nvSpPr>
          <p:cNvPr id="3" name="Content Placeholder 2"/>
          <p:cNvSpPr>
            <a:spLocks noGrp="1"/>
          </p:cNvSpPr>
          <p:nvPr>
            <p:ph idx="1"/>
          </p:nvPr>
        </p:nvSpPr>
        <p:spPr/>
        <p:txBody>
          <a:bodyPr/>
          <a:lstStyle/>
          <a:p>
            <a:pPr lvl="0" algn="l" rtl="0" fontAlgn="auto">
              <a:lnSpc>
                <a:spcPct val="90000"/>
              </a:lnSpc>
              <a:spcAft>
                <a:spcPts val="0"/>
              </a:spcAft>
              <a:buClrTx/>
              <a:defRPr/>
            </a:pPr>
            <a:r>
              <a:rPr lang="en-US" b="1" u="sng" kern="1200" dirty="0">
                <a:solidFill>
                  <a:srgbClr val="990033"/>
                </a:solidFill>
                <a:latin typeface="Footlight MT Light" pitchFamily="18" charset="0"/>
              </a:rPr>
              <a:t>Benign :</a:t>
            </a:r>
          </a:p>
          <a:p>
            <a:pPr lvl="0" algn="l" rtl="0" fontAlgn="auto">
              <a:lnSpc>
                <a:spcPct val="90000"/>
              </a:lnSpc>
              <a:spcAft>
                <a:spcPts val="0"/>
              </a:spcAft>
              <a:buClrTx/>
              <a:buFont typeface="Arial" pitchFamily="34" charset="0"/>
              <a:buChar char="•"/>
              <a:defRPr/>
            </a:pPr>
            <a:r>
              <a:rPr lang="en-US" kern="1200" dirty="0">
                <a:solidFill>
                  <a:schemeClr val="accent5">
                    <a:lumMod val="75000"/>
                  </a:schemeClr>
                </a:solidFill>
                <a:latin typeface="Footlight MT Light" pitchFamily="18" charset="0"/>
              </a:rPr>
              <a:t>Skin tags, (</a:t>
            </a:r>
            <a:r>
              <a:rPr lang="en-US" kern="1200" dirty="0" err="1">
                <a:solidFill>
                  <a:schemeClr val="accent5">
                    <a:lumMod val="75000"/>
                  </a:schemeClr>
                </a:solidFill>
                <a:latin typeface="Footlight MT Light" pitchFamily="18" charset="0"/>
              </a:rPr>
              <a:t>papillomas</a:t>
            </a:r>
            <a:r>
              <a:rPr lang="en-US" kern="1200" dirty="0">
                <a:solidFill>
                  <a:schemeClr val="accent5">
                    <a:lumMod val="75000"/>
                  </a:schemeClr>
                </a:solidFill>
                <a:latin typeface="Footlight MT Light" pitchFamily="18" charset="0"/>
              </a:rPr>
              <a:t>).</a:t>
            </a:r>
          </a:p>
          <a:p>
            <a:pPr lvl="0" algn="l" rtl="0" fontAlgn="auto">
              <a:lnSpc>
                <a:spcPct val="90000"/>
              </a:lnSpc>
              <a:spcAft>
                <a:spcPts val="0"/>
              </a:spcAft>
              <a:buClrTx/>
              <a:buFont typeface="Arial" pitchFamily="34" charset="0"/>
              <a:buChar char="•"/>
              <a:defRPr/>
            </a:pPr>
            <a:r>
              <a:rPr lang="en-US" kern="1200" dirty="0">
                <a:solidFill>
                  <a:schemeClr val="accent5">
                    <a:lumMod val="75000"/>
                  </a:schemeClr>
                </a:solidFill>
                <a:latin typeface="Footlight MT Light" pitchFamily="18" charset="0"/>
              </a:rPr>
              <a:t>Warts.</a:t>
            </a:r>
          </a:p>
          <a:p>
            <a:pPr lvl="0" algn="l" rtl="0" fontAlgn="auto">
              <a:lnSpc>
                <a:spcPct val="90000"/>
              </a:lnSpc>
              <a:spcAft>
                <a:spcPts val="0"/>
              </a:spcAft>
              <a:buClrTx/>
              <a:buFont typeface="Arial" pitchFamily="34" charset="0"/>
              <a:buChar char="•"/>
              <a:defRPr/>
            </a:pPr>
            <a:r>
              <a:rPr lang="en-US" kern="1200" dirty="0" err="1">
                <a:solidFill>
                  <a:schemeClr val="accent5">
                    <a:lumMod val="75000"/>
                  </a:schemeClr>
                </a:solidFill>
                <a:latin typeface="Footlight MT Light" pitchFamily="18" charset="0"/>
              </a:rPr>
              <a:t>Seborrhoeic</a:t>
            </a:r>
            <a:r>
              <a:rPr lang="en-US" kern="1200" dirty="0">
                <a:solidFill>
                  <a:schemeClr val="accent5">
                    <a:lumMod val="75000"/>
                  </a:schemeClr>
                </a:solidFill>
                <a:latin typeface="Footlight MT Light" pitchFamily="18" charset="0"/>
              </a:rPr>
              <a:t> (senile) </a:t>
            </a:r>
            <a:r>
              <a:rPr lang="en-US" kern="1200" dirty="0" err="1">
                <a:solidFill>
                  <a:schemeClr val="accent5">
                    <a:lumMod val="75000"/>
                  </a:schemeClr>
                </a:solidFill>
                <a:latin typeface="Footlight MT Light" pitchFamily="18" charset="0"/>
              </a:rPr>
              <a:t>keratosis</a:t>
            </a:r>
            <a:r>
              <a:rPr lang="en-US" kern="1200" dirty="0">
                <a:solidFill>
                  <a:schemeClr val="accent5">
                    <a:lumMod val="75000"/>
                  </a:schemeClr>
                </a:solidFill>
                <a:latin typeface="Footlight MT Light" pitchFamily="18" charset="0"/>
              </a:rPr>
              <a:t>.</a:t>
            </a:r>
          </a:p>
          <a:p>
            <a:pPr lvl="0" algn="l" rtl="0" fontAlgn="auto">
              <a:lnSpc>
                <a:spcPct val="90000"/>
              </a:lnSpc>
              <a:spcAft>
                <a:spcPts val="0"/>
              </a:spcAft>
              <a:buClrTx/>
              <a:buFont typeface="Arial" pitchFamily="34" charset="0"/>
              <a:buChar char="•"/>
              <a:defRPr/>
            </a:pPr>
            <a:r>
              <a:rPr lang="en-US" kern="1200" dirty="0" err="1">
                <a:solidFill>
                  <a:schemeClr val="accent5">
                    <a:lumMod val="75000"/>
                  </a:schemeClr>
                </a:solidFill>
                <a:latin typeface="Footlight MT Light" pitchFamily="18" charset="0"/>
              </a:rPr>
              <a:t>Kerato-acanthoma</a:t>
            </a:r>
            <a:r>
              <a:rPr lang="en-US" kern="1200" dirty="0">
                <a:solidFill>
                  <a:schemeClr val="accent5">
                    <a:lumMod val="75000"/>
                  </a:schemeClr>
                </a:solidFill>
                <a:latin typeface="Footlight MT Light" pitchFamily="18" charset="0"/>
              </a:rPr>
              <a:t>.</a:t>
            </a:r>
          </a:p>
          <a:p>
            <a:pPr lvl="0" algn="l" rtl="0" fontAlgn="auto">
              <a:lnSpc>
                <a:spcPct val="90000"/>
              </a:lnSpc>
              <a:spcAft>
                <a:spcPts val="0"/>
              </a:spcAft>
              <a:buClrTx/>
              <a:buNone/>
              <a:defRPr/>
            </a:pPr>
            <a:r>
              <a:rPr lang="en-US" b="1" u="sng" kern="1200" dirty="0">
                <a:solidFill>
                  <a:srgbClr val="990033"/>
                </a:solidFill>
                <a:latin typeface="Footlight MT Light" pitchFamily="18" charset="0"/>
              </a:rPr>
              <a:t>Premalignant :</a:t>
            </a:r>
          </a:p>
          <a:p>
            <a:pPr lvl="0" algn="l" rtl="0" fontAlgn="auto">
              <a:lnSpc>
                <a:spcPct val="90000"/>
              </a:lnSpc>
              <a:spcAft>
                <a:spcPts val="0"/>
              </a:spcAft>
              <a:buClrTx/>
              <a:buFont typeface="Arial" pitchFamily="34" charset="0"/>
              <a:buChar char="•"/>
              <a:defRPr/>
            </a:pPr>
            <a:r>
              <a:rPr lang="en-US" kern="1200" dirty="0">
                <a:solidFill>
                  <a:schemeClr val="accent5">
                    <a:lumMod val="75000"/>
                  </a:schemeClr>
                </a:solidFill>
                <a:latin typeface="Footlight MT Light" pitchFamily="18" charset="0"/>
              </a:rPr>
              <a:t>Solar </a:t>
            </a:r>
            <a:r>
              <a:rPr lang="en-US" kern="1200" dirty="0" err="1">
                <a:solidFill>
                  <a:schemeClr val="accent5">
                    <a:lumMod val="75000"/>
                  </a:schemeClr>
                </a:solidFill>
                <a:latin typeface="Footlight MT Light" pitchFamily="18" charset="0"/>
              </a:rPr>
              <a:t>keratosis</a:t>
            </a:r>
            <a:r>
              <a:rPr lang="en-US" kern="1200" dirty="0">
                <a:solidFill>
                  <a:schemeClr val="accent5">
                    <a:lumMod val="75000"/>
                  </a:schemeClr>
                </a:solidFill>
                <a:latin typeface="Footlight MT Light" pitchFamily="18" charset="0"/>
              </a:rPr>
              <a:t>.</a:t>
            </a:r>
          </a:p>
          <a:p>
            <a:pPr lvl="0" algn="l" rtl="0" fontAlgn="auto">
              <a:lnSpc>
                <a:spcPct val="90000"/>
              </a:lnSpc>
              <a:spcAft>
                <a:spcPts val="0"/>
              </a:spcAft>
              <a:buClrTx/>
              <a:buFont typeface="Arial" pitchFamily="34" charset="0"/>
              <a:buChar char="•"/>
              <a:defRPr/>
            </a:pPr>
            <a:r>
              <a:rPr lang="en-US" kern="1200" dirty="0">
                <a:solidFill>
                  <a:schemeClr val="accent5">
                    <a:lumMod val="75000"/>
                  </a:schemeClr>
                </a:solidFill>
                <a:latin typeface="Footlight MT Light" pitchFamily="18" charset="0"/>
              </a:rPr>
              <a:t>Bowen’s disease.</a:t>
            </a:r>
          </a:p>
          <a:p>
            <a:pPr lvl="0" algn="l" rtl="0" fontAlgn="auto">
              <a:lnSpc>
                <a:spcPct val="90000"/>
              </a:lnSpc>
              <a:spcAft>
                <a:spcPts val="0"/>
              </a:spcAft>
              <a:buClrTx/>
              <a:buFont typeface="Arial" pitchFamily="34" charset="0"/>
              <a:buChar char="•"/>
              <a:defRPr/>
            </a:pPr>
            <a:r>
              <a:rPr lang="en-US" kern="1200" dirty="0" err="1">
                <a:solidFill>
                  <a:schemeClr val="accent5">
                    <a:lumMod val="75000"/>
                  </a:schemeClr>
                </a:solidFill>
                <a:latin typeface="Footlight MT Light" pitchFamily="18" charset="0"/>
              </a:rPr>
              <a:t>Erythroplasia</a:t>
            </a:r>
            <a:r>
              <a:rPr lang="en-US" kern="1200" dirty="0">
                <a:solidFill>
                  <a:schemeClr val="accent5">
                    <a:lumMod val="75000"/>
                  </a:schemeClr>
                </a:solidFill>
                <a:latin typeface="Footlight MT Light" pitchFamily="18" charset="0"/>
              </a:rPr>
              <a:t> of </a:t>
            </a:r>
            <a:r>
              <a:rPr lang="en-US" kern="1200" dirty="0" err="1">
                <a:solidFill>
                  <a:schemeClr val="accent5">
                    <a:lumMod val="75000"/>
                  </a:schemeClr>
                </a:solidFill>
                <a:latin typeface="Footlight MT Light" pitchFamily="18" charset="0"/>
              </a:rPr>
              <a:t>Queyrat</a:t>
            </a:r>
            <a:r>
              <a:rPr lang="en-US" kern="1200" dirty="0">
                <a:solidFill>
                  <a:schemeClr val="accent5">
                    <a:lumMod val="75000"/>
                  </a:schemeClr>
                </a:solidFill>
                <a:latin typeface="Footlight MT Light" pitchFamily="18" charset="0"/>
              </a:rPr>
              <a:t>.</a:t>
            </a:r>
          </a:p>
          <a:p>
            <a:pPr lvl="0" algn="l" rtl="0" fontAlgn="auto">
              <a:lnSpc>
                <a:spcPct val="90000"/>
              </a:lnSpc>
              <a:spcAft>
                <a:spcPts val="0"/>
              </a:spcAft>
              <a:buClrTx/>
              <a:buNone/>
              <a:defRPr/>
            </a:pPr>
            <a:r>
              <a:rPr lang="en-US" b="1" u="sng" kern="1200" dirty="0">
                <a:solidFill>
                  <a:srgbClr val="990033"/>
                </a:solidFill>
                <a:latin typeface="Footlight MT Light" pitchFamily="18" charset="0"/>
              </a:rPr>
              <a:t>Malignant :</a:t>
            </a:r>
          </a:p>
          <a:p>
            <a:pPr lvl="0" algn="l" rtl="0" fontAlgn="auto">
              <a:lnSpc>
                <a:spcPct val="90000"/>
              </a:lnSpc>
              <a:spcAft>
                <a:spcPts val="0"/>
              </a:spcAft>
              <a:buClrTx/>
              <a:buFont typeface="Arial" pitchFamily="34" charset="0"/>
              <a:buChar char="•"/>
              <a:defRPr/>
            </a:pPr>
            <a:r>
              <a:rPr lang="en-US" kern="1200" dirty="0">
                <a:solidFill>
                  <a:schemeClr val="accent5">
                    <a:lumMod val="75000"/>
                  </a:schemeClr>
                </a:solidFill>
                <a:latin typeface="Footlight MT Light" pitchFamily="18" charset="0"/>
              </a:rPr>
              <a:t>SCC, BCC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4400" dirty="0" smtClean="0">
                <a:solidFill>
                  <a:srgbClr val="FF0000"/>
                </a:solidFill>
                <a:latin typeface="Cooper Black" pitchFamily="18" charset="0"/>
              </a:rPr>
              <a:t>Skin tags</a:t>
            </a:r>
            <a:endParaRPr lang="ar-SA" sz="4400" dirty="0">
              <a:solidFill>
                <a:srgbClr val="FF0000"/>
              </a:solidFill>
            </a:endParaRPr>
          </a:p>
        </p:txBody>
      </p:sp>
      <p:sp>
        <p:nvSpPr>
          <p:cNvPr id="3" name="Content Placeholder 2"/>
          <p:cNvSpPr>
            <a:spLocks noGrp="1"/>
          </p:cNvSpPr>
          <p:nvPr>
            <p:ph idx="1"/>
          </p:nvPr>
        </p:nvSpPr>
        <p:spPr>
          <a:xfrm>
            <a:off x="3851920" y="1600200"/>
            <a:ext cx="5168255" cy="4525963"/>
          </a:xfrm>
        </p:spPr>
        <p:txBody>
          <a:bodyPr/>
          <a:lstStyle/>
          <a:p>
            <a:pPr algn="l" rtl="0">
              <a:buFontTx/>
              <a:buNone/>
            </a:pPr>
            <a:r>
              <a:rPr lang="en-US" kern="1200" dirty="0">
                <a:solidFill>
                  <a:schemeClr val="accent5">
                    <a:lumMod val="75000"/>
                  </a:schemeClr>
                </a:solidFill>
                <a:latin typeface="Footlight MT Light" pitchFamily="18" charset="0"/>
              </a:rPr>
              <a:t>Small benign </a:t>
            </a:r>
            <a:r>
              <a:rPr lang="en-US" kern="1200" dirty="0" err="1">
                <a:solidFill>
                  <a:schemeClr val="accent5">
                    <a:lumMod val="75000"/>
                  </a:schemeClr>
                </a:solidFill>
                <a:latin typeface="Footlight MT Light" pitchFamily="18" charset="0"/>
              </a:rPr>
              <a:t>polypoid</a:t>
            </a:r>
            <a:r>
              <a:rPr lang="en-US" kern="1200" dirty="0">
                <a:solidFill>
                  <a:schemeClr val="accent5">
                    <a:lumMod val="75000"/>
                  </a:schemeClr>
                </a:solidFill>
                <a:latin typeface="Footlight MT Light" pitchFamily="18" charset="0"/>
              </a:rPr>
              <a:t> lesions consist of loose connective tissue covered by normal excessively pigmented keratinized epithelium. </a:t>
            </a:r>
            <a:r>
              <a:rPr lang="en-US" b="1" u="sng" kern="1200" dirty="0">
                <a:solidFill>
                  <a:srgbClr val="990033"/>
                </a:solidFill>
                <a:latin typeface="Footlight MT Light" pitchFamily="18" charset="0"/>
              </a:rPr>
              <a:t>Common in adults, </a:t>
            </a:r>
            <a:r>
              <a:rPr lang="en-US" kern="1200" dirty="0">
                <a:solidFill>
                  <a:schemeClr val="accent5">
                    <a:lumMod val="75000"/>
                  </a:schemeClr>
                </a:solidFill>
                <a:latin typeface="Footlight MT Light" pitchFamily="18" charset="0"/>
              </a:rPr>
              <a:t>occur on any part of the body particularly the </a:t>
            </a:r>
            <a:r>
              <a:rPr lang="en-US" b="1" u="sng" kern="1200" dirty="0">
                <a:solidFill>
                  <a:srgbClr val="990033"/>
                </a:solidFill>
                <a:latin typeface="Footlight MT Light" pitchFamily="18" charset="0"/>
              </a:rPr>
              <a:t>trunk, neck, </a:t>
            </a:r>
            <a:r>
              <a:rPr lang="en-US" b="1" u="sng" kern="1200" dirty="0" err="1">
                <a:solidFill>
                  <a:srgbClr val="990033"/>
                </a:solidFill>
                <a:latin typeface="Footlight MT Light" pitchFamily="18" charset="0"/>
              </a:rPr>
              <a:t>axillae</a:t>
            </a:r>
            <a:r>
              <a:rPr lang="en-US" b="1" u="sng" kern="1200" dirty="0">
                <a:solidFill>
                  <a:srgbClr val="990033"/>
                </a:solidFill>
                <a:latin typeface="Footlight MT Light" pitchFamily="18" charset="0"/>
              </a:rPr>
              <a:t> and groins.</a:t>
            </a:r>
          </a:p>
          <a:p>
            <a:pPr algn="l" rtl="0">
              <a:buFontTx/>
              <a:buNone/>
            </a:pPr>
            <a:r>
              <a:rPr lang="en-US" kern="1200" dirty="0">
                <a:solidFill>
                  <a:schemeClr val="accent5">
                    <a:lumMod val="75000"/>
                  </a:schemeClr>
                </a:solidFill>
                <a:latin typeface="Footlight MT Light" pitchFamily="18" charset="0"/>
              </a:rPr>
              <a:t>We</a:t>
            </a:r>
            <a:r>
              <a:rPr lang="en-US" b="1" dirty="0">
                <a:solidFill>
                  <a:srgbClr val="7030A0"/>
                </a:solidFill>
                <a:latin typeface="Footlight MT Light" pitchFamily="18" charset="0"/>
              </a:rPr>
              <a:t> </a:t>
            </a:r>
            <a:r>
              <a:rPr lang="en-US" b="1" u="sng" kern="1200" dirty="0">
                <a:solidFill>
                  <a:srgbClr val="990033"/>
                </a:solidFill>
                <a:latin typeface="Footlight MT Light" pitchFamily="18" charset="0"/>
              </a:rPr>
              <a:t>treat it by </a:t>
            </a:r>
            <a:r>
              <a:rPr lang="en-US" kern="1200" dirty="0" err="1">
                <a:solidFill>
                  <a:schemeClr val="accent5">
                    <a:lumMod val="75000"/>
                  </a:schemeClr>
                </a:solidFill>
                <a:latin typeface="Footlight MT Light" pitchFamily="18" charset="0"/>
              </a:rPr>
              <a:t>cautery</a:t>
            </a:r>
            <a:r>
              <a:rPr lang="en-US" kern="1200" dirty="0">
                <a:solidFill>
                  <a:schemeClr val="accent5">
                    <a:lumMod val="75000"/>
                  </a:schemeClr>
                </a:solidFill>
                <a:latin typeface="Footlight MT Light" pitchFamily="18" charset="0"/>
              </a:rPr>
              <a:t> or excision under local anesthesia, or by tying a fine thread around the stalk.</a:t>
            </a:r>
          </a:p>
          <a:p>
            <a:endParaRPr lang="ar-SA" dirty="0"/>
          </a:p>
        </p:txBody>
      </p:sp>
      <p:pic>
        <p:nvPicPr>
          <p:cNvPr id="4" name="Picture 3" descr="tag1"/>
          <p:cNvPicPr>
            <a:picLocks noChangeAspect="1" noChangeArrowheads="1"/>
          </p:cNvPicPr>
          <p:nvPr/>
        </p:nvPicPr>
        <p:blipFill>
          <a:blip r:embed="rId2" cstate="print"/>
          <a:srcRect/>
          <a:stretch>
            <a:fillRect/>
          </a:stretch>
        </p:blipFill>
        <p:spPr bwMode="auto">
          <a:xfrm>
            <a:off x="323528" y="1484784"/>
            <a:ext cx="3429024" cy="434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4400" dirty="0">
                <a:solidFill>
                  <a:srgbClr val="FF0000"/>
                </a:solidFill>
                <a:latin typeface="Cooper Black" pitchFamily="18" charset="0"/>
              </a:rPr>
              <a:t>Warts</a:t>
            </a:r>
            <a:endParaRPr lang="ar-SA" sz="4400" dirty="0">
              <a:solidFill>
                <a:srgbClr val="FF0000"/>
              </a:solidFill>
              <a:latin typeface="Cooper Black" pitchFamily="18" charset="0"/>
            </a:endParaRPr>
          </a:p>
        </p:txBody>
      </p:sp>
      <p:sp>
        <p:nvSpPr>
          <p:cNvPr id="4" name="عنصر نائب للمحتوى 6"/>
          <p:cNvSpPr>
            <a:spLocks noGrp="1"/>
          </p:cNvSpPr>
          <p:nvPr>
            <p:ph idx="1"/>
          </p:nvPr>
        </p:nvSpPr>
        <p:spPr>
          <a:xfrm>
            <a:off x="2843808" y="1412776"/>
            <a:ext cx="6176367" cy="3845024"/>
          </a:xfrm>
        </p:spPr>
        <p:txBody>
          <a:bodyPr>
            <a:noAutofit/>
          </a:bodyPr>
          <a:lstStyle/>
          <a:p>
            <a:pPr algn="l" rtl="0">
              <a:buFontTx/>
              <a:buNone/>
            </a:pPr>
            <a:r>
              <a:rPr lang="en-US" kern="1200" dirty="0" smtClean="0">
                <a:solidFill>
                  <a:schemeClr val="accent5">
                    <a:lumMod val="75000"/>
                  </a:schemeClr>
                </a:solidFill>
                <a:latin typeface="Footlight MT Light" pitchFamily="18" charset="0"/>
              </a:rPr>
              <a:t>Small, </a:t>
            </a:r>
            <a:r>
              <a:rPr lang="en-US" kern="1200" dirty="0" err="1" smtClean="0">
                <a:solidFill>
                  <a:schemeClr val="accent5">
                    <a:lumMod val="75000"/>
                  </a:schemeClr>
                </a:solidFill>
                <a:latin typeface="Footlight MT Light" pitchFamily="18" charset="0"/>
              </a:rPr>
              <a:t>papovavirus</a:t>
            </a:r>
            <a:r>
              <a:rPr lang="en-US" kern="1200" dirty="0" smtClean="0">
                <a:solidFill>
                  <a:schemeClr val="accent5">
                    <a:lumMod val="75000"/>
                  </a:schemeClr>
                </a:solidFill>
                <a:latin typeface="Footlight MT Light" pitchFamily="18" charset="0"/>
              </a:rPr>
              <a:t> induced epidermal tumors. Irregular thickening of the epidermis, excessive </a:t>
            </a:r>
            <a:r>
              <a:rPr lang="en-US" kern="1200" dirty="0" err="1" smtClean="0">
                <a:solidFill>
                  <a:schemeClr val="accent5">
                    <a:lumMod val="75000"/>
                  </a:schemeClr>
                </a:solidFill>
                <a:latin typeface="Footlight MT Light" pitchFamily="18" charset="0"/>
              </a:rPr>
              <a:t>keratinisation</a:t>
            </a:r>
            <a:r>
              <a:rPr lang="en-US" kern="1200" dirty="0" smtClean="0">
                <a:solidFill>
                  <a:schemeClr val="accent5">
                    <a:lumMod val="75000"/>
                  </a:schemeClr>
                </a:solidFill>
                <a:latin typeface="Footlight MT Light" pitchFamily="18" charset="0"/>
              </a:rPr>
              <a:t>, exaggerated dermal papillae. Common wart (</a:t>
            </a:r>
            <a:r>
              <a:rPr lang="en-US" kern="1200" dirty="0" err="1" smtClean="0">
                <a:solidFill>
                  <a:schemeClr val="accent5">
                    <a:lumMod val="75000"/>
                  </a:schemeClr>
                </a:solidFill>
                <a:latin typeface="Footlight MT Light" pitchFamily="18" charset="0"/>
              </a:rPr>
              <a:t>verruca</a:t>
            </a:r>
            <a:r>
              <a:rPr lang="en-US" kern="1200" dirty="0" smtClean="0">
                <a:solidFill>
                  <a:schemeClr val="accent5">
                    <a:lumMod val="75000"/>
                  </a:schemeClr>
                </a:solidFill>
                <a:latin typeface="Footlight MT Light" pitchFamily="18" charset="0"/>
              </a:rPr>
              <a:t> </a:t>
            </a:r>
            <a:r>
              <a:rPr lang="en-US" kern="1200" dirty="0" err="1" smtClean="0">
                <a:solidFill>
                  <a:schemeClr val="accent5">
                    <a:lumMod val="75000"/>
                  </a:schemeClr>
                </a:solidFill>
                <a:latin typeface="Footlight MT Light" pitchFamily="18" charset="0"/>
              </a:rPr>
              <a:t>vulgaris</a:t>
            </a:r>
            <a:r>
              <a:rPr lang="en-US" kern="1200" dirty="0" smtClean="0">
                <a:solidFill>
                  <a:schemeClr val="accent5">
                    <a:lumMod val="75000"/>
                  </a:schemeClr>
                </a:solidFill>
                <a:latin typeface="Footlight MT Light" pitchFamily="18" charset="0"/>
              </a:rPr>
              <a:t>), common on fingers. Juvenile wart (</a:t>
            </a:r>
            <a:r>
              <a:rPr lang="en-US" kern="1200" dirty="0" err="1" smtClean="0">
                <a:solidFill>
                  <a:schemeClr val="accent5">
                    <a:lumMod val="75000"/>
                  </a:schemeClr>
                </a:solidFill>
                <a:latin typeface="Footlight MT Light" pitchFamily="18" charset="0"/>
              </a:rPr>
              <a:t>verruca</a:t>
            </a:r>
            <a:r>
              <a:rPr lang="en-US" kern="1200" dirty="0" smtClean="0">
                <a:solidFill>
                  <a:schemeClr val="accent5">
                    <a:lumMod val="75000"/>
                  </a:schemeClr>
                </a:solidFill>
                <a:latin typeface="Footlight MT Light" pitchFamily="18" charset="0"/>
              </a:rPr>
              <a:t> </a:t>
            </a:r>
            <a:r>
              <a:rPr lang="en-US" kern="1200" dirty="0" err="1" smtClean="0">
                <a:solidFill>
                  <a:schemeClr val="accent5">
                    <a:lumMod val="75000"/>
                  </a:schemeClr>
                </a:solidFill>
                <a:latin typeface="Footlight MT Light" pitchFamily="18" charset="0"/>
              </a:rPr>
              <a:t>plana</a:t>
            </a:r>
            <a:r>
              <a:rPr lang="en-US" kern="1200" dirty="0" smtClean="0">
                <a:solidFill>
                  <a:schemeClr val="accent5">
                    <a:lumMod val="75000"/>
                  </a:schemeClr>
                </a:solidFill>
                <a:latin typeface="Footlight MT Light" pitchFamily="18" charset="0"/>
              </a:rPr>
              <a:t> </a:t>
            </a:r>
            <a:r>
              <a:rPr lang="en-US" kern="1200" dirty="0" err="1" smtClean="0">
                <a:solidFill>
                  <a:schemeClr val="accent5">
                    <a:lumMod val="75000"/>
                  </a:schemeClr>
                </a:solidFill>
                <a:latin typeface="Footlight MT Light" pitchFamily="18" charset="0"/>
              </a:rPr>
              <a:t>juvenilis</a:t>
            </a:r>
            <a:r>
              <a:rPr lang="en-US" kern="1200" dirty="0" smtClean="0">
                <a:solidFill>
                  <a:schemeClr val="accent5">
                    <a:lumMod val="75000"/>
                  </a:schemeClr>
                </a:solidFill>
                <a:latin typeface="Footlight MT Light" pitchFamily="18" charset="0"/>
              </a:rPr>
              <a:t>), multiple lesions common in face less </a:t>
            </a:r>
            <a:r>
              <a:rPr lang="en-US" kern="1200" dirty="0" err="1" smtClean="0">
                <a:solidFill>
                  <a:schemeClr val="accent5">
                    <a:lumMod val="75000"/>
                  </a:schemeClr>
                </a:solidFill>
                <a:latin typeface="Footlight MT Light" pitchFamily="18" charset="0"/>
              </a:rPr>
              <a:t>keratotic</a:t>
            </a:r>
            <a:r>
              <a:rPr lang="en-US" kern="1200" dirty="0" smtClean="0">
                <a:solidFill>
                  <a:schemeClr val="accent5">
                    <a:lumMod val="75000"/>
                  </a:schemeClr>
                </a:solidFill>
                <a:latin typeface="Footlight MT Light" pitchFamily="18" charset="0"/>
              </a:rPr>
              <a:t> in children. Plantar warts (</a:t>
            </a:r>
            <a:r>
              <a:rPr lang="en-US" kern="1200" dirty="0" err="1" smtClean="0">
                <a:solidFill>
                  <a:schemeClr val="accent5">
                    <a:lumMod val="75000"/>
                  </a:schemeClr>
                </a:solidFill>
                <a:latin typeface="Footlight MT Light" pitchFamily="18" charset="0"/>
              </a:rPr>
              <a:t>verruca</a:t>
            </a:r>
            <a:r>
              <a:rPr lang="en-US" kern="1200" dirty="0" smtClean="0">
                <a:solidFill>
                  <a:schemeClr val="accent5">
                    <a:lumMod val="75000"/>
                  </a:schemeClr>
                </a:solidFill>
                <a:latin typeface="Footlight MT Light" pitchFamily="18" charset="0"/>
              </a:rPr>
              <a:t> </a:t>
            </a:r>
            <a:r>
              <a:rPr lang="en-US" kern="1200" dirty="0" err="1" smtClean="0">
                <a:solidFill>
                  <a:schemeClr val="accent5">
                    <a:lumMod val="75000"/>
                  </a:schemeClr>
                </a:solidFill>
                <a:latin typeface="Footlight MT Light" pitchFamily="18" charset="0"/>
              </a:rPr>
              <a:t>plantaris</a:t>
            </a:r>
            <a:r>
              <a:rPr lang="en-US" kern="1200" dirty="0" smtClean="0">
                <a:solidFill>
                  <a:schemeClr val="accent5">
                    <a:lumMod val="75000"/>
                  </a:schemeClr>
                </a:solidFill>
                <a:latin typeface="Footlight MT Light" pitchFamily="18" charset="0"/>
              </a:rPr>
              <a:t>), on the foot sole. </a:t>
            </a:r>
            <a:r>
              <a:rPr lang="en-US" kern="1200" dirty="0" err="1" smtClean="0">
                <a:solidFill>
                  <a:schemeClr val="accent5">
                    <a:lumMod val="75000"/>
                  </a:schemeClr>
                </a:solidFill>
                <a:latin typeface="Footlight MT Light" pitchFamily="18" charset="0"/>
              </a:rPr>
              <a:t>Condylomata</a:t>
            </a:r>
            <a:r>
              <a:rPr lang="en-US" kern="1200" dirty="0" smtClean="0">
                <a:solidFill>
                  <a:schemeClr val="accent5">
                    <a:lumMod val="75000"/>
                  </a:schemeClr>
                </a:solidFill>
                <a:latin typeface="Footlight MT Light" pitchFamily="18" charset="0"/>
              </a:rPr>
              <a:t> </a:t>
            </a:r>
            <a:r>
              <a:rPr lang="en-US" kern="1200" dirty="0" err="1" smtClean="0">
                <a:solidFill>
                  <a:schemeClr val="accent5">
                    <a:lumMod val="75000"/>
                  </a:schemeClr>
                </a:solidFill>
                <a:latin typeface="Footlight MT Light" pitchFamily="18" charset="0"/>
              </a:rPr>
              <a:t>accuminata</a:t>
            </a:r>
            <a:r>
              <a:rPr lang="en-US" kern="1200" dirty="0" smtClean="0">
                <a:solidFill>
                  <a:schemeClr val="accent5">
                    <a:lumMod val="75000"/>
                  </a:schemeClr>
                </a:solidFill>
                <a:latin typeface="Footlight MT Light" pitchFamily="18" charset="0"/>
              </a:rPr>
              <a:t>,  genital large warts.</a:t>
            </a:r>
          </a:p>
          <a:p>
            <a:pPr algn="l" rtl="0">
              <a:buFontTx/>
              <a:buNone/>
            </a:pPr>
            <a:endParaRPr lang="en-US" sz="2400" b="1" dirty="0" smtClean="0">
              <a:solidFill>
                <a:srgbClr val="7030A0"/>
              </a:solidFill>
              <a:latin typeface="Footlight MT Light" pitchFamily="18" charset="0"/>
            </a:endParaRPr>
          </a:p>
        </p:txBody>
      </p:sp>
      <p:pic>
        <p:nvPicPr>
          <p:cNvPr id="5" name="Picture 7" descr="Warts5"/>
          <p:cNvPicPr>
            <a:picLocks noChangeAspect="1" noChangeArrowheads="1"/>
          </p:cNvPicPr>
          <p:nvPr/>
        </p:nvPicPr>
        <p:blipFill>
          <a:blip r:embed="rId2" cstate="print"/>
          <a:srcRect/>
          <a:stretch>
            <a:fillRect/>
          </a:stretch>
        </p:blipFill>
        <p:spPr bwMode="auto">
          <a:xfrm>
            <a:off x="179512" y="1857364"/>
            <a:ext cx="2643206" cy="3000396"/>
          </a:xfrm>
          <a:prstGeom prst="rect">
            <a:avLst/>
          </a:prstGeom>
          <a:noFill/>
        </p:spPr>
      </p:pic>
      <p:sp>
        <p:nvSpPr>
          <p:cNvPr id="6" name="مستطيل 8"/>
          <p:cNvSpPr/>
          <p:nvPr/>
        </p:nvSpPr>
        <p:spPr>
          <a:xfrm>
            <a:off x="533664" y="5301208"/>
            <a:ext cx="8286808" cy="1200329"/>
          </a:xfrm>
          <a:prstGeom prst="rect">
            <a:avLst/>
          </a:prstGeom>
        </p:spPr>
        <p:txBody>
          <a:bodyPr wrap="square">
            <a:spAutoFit/>
          </a:bodyPr>
          <a:lstStyle/>
          <a:p>
            <a:pPr algn="l" rtl="0">
              <a:buFontTx/>
              <a:buNone/>
            </a:pPr>
            <a:r>
              <a:rPr lang="en-US" sz="2400" b="1" dirty="0" smtClean="0">
                <a:solidFill>
                  <a:srgbClr val="FF0000"/>
                </a:solidFill>
                <a:latin typeface="Footlight MT Light" pitchFamily="18" charset="0"/>
              </a:rPr>
              <a:t>Treatment  by </a:t>
            </a:r>
            <a:r>
              <a:rPr lang="en-US" sz="2400" dirty="0" err="1" smtClean="0">
                <a:solidFill>
                  <a:schemeClr val="accent5">
                    <a:lumMod val="75000"/>
                  </a:schemeClr>
                </a:solidFill>
                <a:latin typeface="Footlight MT Light" pitchFamily="18" charset="0"/>
              </a:rPr>
              <a:t>keratolytic</a:t>
            </a:r>
            <a:r>
              <a:rPr lang="en-US" sz="2400" dirty="0" smtClean="0">
                <a:solidFill>
                  <a:schemeClr val="accent5">
                    <a:lumMod val="75000"/>
                  </a:schemeClr>
                </a:solidFill>
                <a:latin typeface="Footlight MT Light" pitchFamily="18" charset="0"/>
              </a:rPr>
              <a:t> applications (salicylic acid) , Cryosurgery (liquid nitrogen application)</a:t>
            </a:r>
          </a:p>
          <a:p>
            <a:pPr algn="l" rtl="0">
              <a:buFontTx/>
              <a:buNone/>
            </a:pPr>
            <a:r>
              <a:rPr lang="en-US" sz="2400" b="1" dirty="0" smtClean="0">
                <a:solidFill>
                  <a:srgbClr val="FF0000"/>
                </a:solidFill>
                <a:latin typeface="Footlight MT Light" pitchFamily="18" charset="0"/>
              </a:rPr>
              <a:t>IF UNSUCCESSFUL</a:t>
            </a:r>
            <a:r>
              <a:rPr lang="en-US" sz="2400" dirty="0" smtClean="0">
                <a:solidFill>
                  <a:schemeClr val="accent5">
                    <a:lumMod val="75000"/>
                  </a:schemeClr>
                </a:solidFill>
                <a:latin typeface="Footlight MT Light" pitchFamily="18" charset="0"/>
              </a:rPr>
              <a:t>; </a:t>
            </a:r>
            <a:r>
              <a:rPr lang="en-US" sz="2400" dirty="0" err="1" smtClean="0">
                <a:solidFill>
                  <a:schemeClr val="accent5">
                    <a:lumMod val="75000"/>
                  </a:schemeClr>
                </a:solidFill>
                <a:latin typeface="Footlight MT Light" pitchFamily="18" charset="0"/>
              </a:rPr>
              <a:t>Electrocautery</a:t>
            </a:r>
            <a:r>
              <a:rPr lang="en-US" sz="2400" dirty="0" smtClean="0">
                <a:solidFill>
                  <a:schemeClr val="accent5">
                    <a:lumMod val="75000"/>
                  </a:schemeClr>
                </a:solidFill>
                <a:latin typeface="Footlight MT Light" pitchFamily="18" charset="0"/>
              </a:rPr>
              <a:t> with or without curettage </a:t>
            </a:r>
            <a:r>
              <a:rPr lang="en-US" sz="2400" b="1" dirty="0" smtClean="0">
                <a:solidFill>
                  <a:srgbClr val="7030A0"/>
                </a:solidFill>
                <a:latin typeface="Footlight MT Light"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heme/theme1.xml><?xml version="1.0" encoding="utf-8"?>
<a:theme xmlns:a="http://schemas.openxmlformats.org/drawingml/2006/main" name="med_0233_slide">
  <a:themeElements>
    <a:clrScheme name="224740_34, 71, 64 2">
      <a:dk1>
        <a:srgbClr val="000000"/>
      </a:dk1>
      <a:lt1>
        <a:srgbClr val="FFFFFF"/>
      </a:lt1>
      <a:dk2>
        <a:srgbClr val="224640"/>
      </a:dk2>
      <a:lt2>
        <a:srgbClr val="FFFFFF"/>
      </a:lt2>
      <a:accent1>
        <a:srgbClr val="82B7E3"/>
      </a:accent1>
      <a:accent2>
        <a:srgbClr val="ACD553"/>
      </a:accent2>
      <a:accent3>
        <a:srgbClr val="ABB0AF"/>
      </a:accent3>
      <a:accent4>
        <a:srgbClr val="DADADA"/>
      </a:accent4>
      <a:accent5>
        <a:srgbClr val="C1D8EF"/>
      </a:accent5>
      <a:accent6>
        <a:srgbClr val="9BC14A"/>
      </a:accent6>
      <a:hlink>
        <a:srgbClr val="C2FFF5"/>
      </a:hlink>
      <a:folHlink>
        <a:srgbClr val="E8FFAD"/>
      </a:folHlink>
    </a:clrScheme>
    <a:fontScheme name="224740_34, 71, 64">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24740_34, 71, 64 1">
        <a:dk1>
          <a:srgbClr val="000000"/>
        </a:dk1>
        <a:lt1>
          <a:srgbClr val="FFFFFF"/>
        </a:lt1>
        <a:dk2>
          <a:srgbClr val="224640"/>
        </a:dk2>
        <a:lt2>
          <a:srgbClr val="FFFFFF"/>
        </a:lt2>
        <a:accent1>
          <a:srgbClr val="438C7E"/>
        </a:accent1>
        <a:accent2>
          <a:srgbClr val="85E0D0"/>
        </a:accent2>
        <a:accent3>
          <a:srgbClr val="ABB0AF"/>
        </a:accent3>
        <a:accent4>
          <a:srgbClr val="DADADA"/>
        </a:accent4>
        <a:accent5>
          <a:srgbClr val="B0C5C0"/>
        </a:accent5>
        <a:accent6>
          <a:srgbClr val="78CBBC"/>
        </a:accent6>
        <a:hlink>
          <a:srgbClr val="DBFFF7"/>
        </a:hlink>
        <a:folHlink>
          <a:srgbClr val="B5E3DA"/>
        </a:folHlink>
      </a:clrScheme>
      <a:clrMap bg1="dk2" tx1="lt1" bg2="dk1" tx2="lt2" accent1="accent1" accent2="accent2" accent3="accent3" accent4="accent4" accent5="accent5" accent6="accent6" hlink="hlink" folHlink="folHlink"/>
    </a:extraClrScheme>
    <a:extraClrScheme>
      <a:clrScheme name="224740_34, 71, 64 2">
        <a:dk1>
          <a:srgbClr val="000000"/>
        </a:dk1>
        <a:lt1>
          <a:srgbClr val="FFFFFF"/>
        </a:lt1>
        <a:dk2>
          <a:srgbClr val="224640"/>
        </a:dk2>
        <a:lt2>
          <a:srgbClr val="FFFFFF"/>
        </a:lt2>
        <a:accent1>
          <a:srgbClr val="82B7E3"/>
        </a:accent1>
        <a:accent2>
          <a:srgbClr val="ACD553"/>
        </a:accent2>
        <a:accent3>
          <a:srgbClr val="ABB0AF"/>
        </a:accent3>
        <a:accent4>
          <a:srgbClr val="DADADA"/>
        </a:accent4>
        <a:accent5>
          <a:srgbClr val="C1D8EF"/>
        </a:accent5>
        <a:accent6>
          <a:srgbClr val="9BC14A"/>
        </a:accent6>
        <a:hlink>
          <a:srgbClr val="C2FFF5"/>
        </a:hlink>
        <a:folHlink>
          <a:srgbClr val="E8FFAD"/>
        </a:folHlink>
      </a:clrScheme>
      <a:clrMap bg1="dk2" tx1="lt1" bg2="dk1" tx2="lt2" accent1="accent1" accent2="accent2" accent3="accent3" accent4="accent4" accent5="accent5" accent6="accent6" hlink="hlink" folHlink="folHlink"/>
    </a:extraClrScheme>
    <a:extraClrScheme>
      <a:clrScheme name="224740_34, 71, 64 3">
        <a:dk1>
          <a:srgbClr val="000000"/>
        </a:dk1>
        <a:lt1>
          <a:srgbClr val="FFFFFF"/>
        </a:lt1>
        <a:dk2>
          <a:srgbClr val="224640"/>
        </a:dk2>
        <a:lt2>
          <a:srgbClr val="FFFFFF"/>
        </a:lt2>
        <a:accent1>
          <a:srgbClr val="D59C85"/>
        </a:accent1>
        <a:accent2>
          <a:srgbClr val="68D4C0"/>
        </a:accent2>
        <a:accent3>
          <a:srgbClr val="ABB0AF"/>
        </a:accent3>
        <a:accent4>
          <a:srgbClr val="DADADA"/>
        </a:accent4>
        <a:accent5>
          <a:srgbClr val="E7CBC2"/>
        </a:accent5>
        <a:accent6>
          <a:srgbClr val="5EC0AE"/>
        </a:accent6>
        <a:hlink>
          <a:srgbClr val="FFE5CC"/>
        </a:hlink>
        <a:folHlink>
          <a:srgbClr val="FFE5EF"/>
        </a:folHlink>
      </a:clrScheme>
      <a:clrMap bg1="dk2" tx1="lt1" bg2="dk1" tx2="lt2" accent1="accent1" accent2="accent2" accent3="accent3" accent4="accent4" accent5="accent5" accent6="accent6" hlink="hlink" folHlink="folHlink"/>
    </a:extraClrScheme>
    <a:extraClrScheme>
      <a:clrScheme name="224740_34, 71, 64 4">
        <a:dk1>
          <a:srgbClr val="000000"/>
        </a:dk1>
        <a:lt1>
          <a:srgbClr val="FFFFFF"/>
        </a:lt1>
        <a:dk2>
          <a:srgbClr val="224640"/>
        </a:dk2>
        <a:lt2>
          <a:srgbClr val="FFFFFF"/>
        </a:lt2>
        <a:accent1>
          <a:srgbClr val="DAD258"/>
        </a:accent1>
        <a:accent2>
          <a:srgbClr val="DA8158"/>
        </a:accent2>
        <a:accent3>
          <a:srgbClr val="ABB0AF"/>
        </a:accent3>
        <a:accent4>
          <a:srgbClr val="DADADA"/>
        </a:accent4>
        <a:accent5>
          <a:srgbClr val="EAE5B4"/>
        </a:accent5>
        <a:accent6>
          <a:srgbClr val="C5744F"/>
        </a:accent6>
        <a:hlink>
          <a:srgbClr val="D2EFEB"/>
        </a:hlink>
        <a:folHlink>
          <a:srgbClr val="E7DEF2"/>
        </a:folHlink>
      </a:clrScheme>
      <a:clrMap bg1="dk2" tx1="lt1" bg2="dk1" tx2="lt2" accent1="accent1" accent2="accent2" accent3="accent3" accent4="accent4" accent5="accent5" accent6="accent6" hlink="hlink" folHlink="folHlink"/>
    </a:extraClrScheme>
    <a:extraClrScheme>
      <a:clrScheme name="224740_34, 71, 64 5">
        <a:dk1>
          <a:srgbClr val="000000"/>
        </a:dk1>
        <a:lt1>
          <a:srgbClr val="FFFFFF"/>
        </a:lt1>
        <a:dk2>
          <a:srgbClr val="000000"/>
        </a:dk2>
        <a:lt2>
          <a:srgbClr val="B2B2B2"/>
        </a:lt2>
        <a:accent1>
          <a:srgbClr val="438C7E"/>
        </a:accent1>
        <a:accent2>
          <a:srgbClr val="85E0D0"/>
        </a:accent2>
        <a:accent3>
          <a:srgbClr val="FFFFFF"/>
        </a:accent3>
        <a:accent4>
          <a:srgbClr val="000000"/>
        </a:accent4>
        <a:accent5>
          <a:srgbClr val="B0C5C0"/>
        </a:accent5>
        <a:accent6>
          <a:srgbClr val="78CBBC"/>
        </a:accent6>
        <a:hlink>
          <a:srgbClr val="DBFFF7"/>
        </a:hlink>
        <a:folHlink>
          <a:srgbClr val="B5E3DA"/>
        </a:folHlink>
      </a:clrScheme>
      <a:clrMap bg1="lt1" tx1="dk1" bg2="lt2" tx2="dk2" accent1="accent1" accent2="accent2" accent3="accent3" accent4="accent4" accent5="accent5" accent6="accent6" hlink="hlink" folHlink="folHlink"/>
    </a:extraClrScheme>
    <a:extraClrScheme>
      <a:clrScheme name="224740_34, 71, 64 6">
        <a:dk1>
          <a:srgbClr val="000000"/>
        </a:dk1>
        <a:lt1>
          <a:srgbClr val="FFFFFF"/>
        </a:lt1>
        <a:dk2>
          <a:srgbClr val="000000"/>
        </a:dk2>
        <a:lt2>
          <a:srgbClr val="B2B2B2"/>
        </a:lt2>
        <a:accent1>
          <a:srgbClr val="82B7E3"/>
        </a:accent1>
        <a:accent2>
          <a:srgbClr val="ACD553"/>
        </a:accent2>
        <a:accent3>
          <a:srgbClr val="FFFFFF"/>
        </a:accent3>
        <a:accent4>
          <a:srgbClr val="000000"/>
        </a:accent4>
        <a:accent5>
          <a:srgbClr val="C1D8EF"/>
        </a:accent5>
        <a:accent6>
          <a:srgbClr val="9BC14A"/>
        </a:accent6>
        <a:hlink>
          <a:srgbClr val="C2FFF5"/>
        </a:hlink>
        <a:folHlink>
          <a:srgbClr val="E8FFAD"/>
        </a:folHlink>
      </a:clrScheme>
      <a:clrMap bg1="lt1" tx1="dk1" bg2="lt2" tx2="dk2" accent1="accent1" accent2="accent2" accent3="accent3" accent4="accent4" accent5="accent5" accent6="accent6" hlink="hlink" folHlink="folHlink"/>
    </a:extraClrScheme>
    <a:extraClrScheme>
      <a:clrScheme name="224740_34, 71, 64 7">
        <a:dk1>
          <a:srgbClr val="000000"/>
        </a:dk1>
        <a:lt1>
          <a:srgbClr val="FFFFFF"/>
        </a:lt1>
        <a:dk2>
          <a:srgbClr val="000000"/>
        </a:dk2>
        <a:lt2>
          <a:srgbClr val="B2B2B2"/>
        </a:lt2>
        <a:accent1>
          <a:srgbClr val="D59C85"/>
        </a:accent1>
        <a:accent2>
          <a:srgbClr val="68D4C0"/>
        </a:accent2>
        <a:accent3>
          <a:srgbClr val="FFFFFF"/>
        </a:accent3>
        <a:accent4>
          <a:srgbClr val="000000"/>
        </a:accent4>
        <a:accent5>
          <a:srgbClr val="E7CBC2"/>
        </a:accent5>
        <a:accent6>
          <a:srgbClr val="5EC0AE"/>
        </a:accent6>
        <a:hlink>
          <a:srgbClr val="FFE5CC"/>
        </a:hlink>
        <a:folHlink>
          <a:srgbClr val="FFE5EF"/>
        </a:folHlink>
      </a:clrScheme>
      <a:clrMap bg1="lt1" tx1="dk1" bg2="lt2" tx2="dk2" accent1="accent1" accent2="accent2" accent3="accent3" accent4="accent4" accent5="accent5" accent6="accent6" hlink="hlink" folHlink="folHlink"/>
    </a:extraClrScheme>
    <a:extraClrScheme>
      <a:clrScheme name="224740_34, 71, 64 8">
        <a:dk1>
          <a:srgbClr val="000000"/>
        </a:dk1>
        <a:lt1>
          <a:srgbClr val="FFFFFF"/>
        </a:lt1>
        <a:dk2>
          <a:srgbClr val="000000"/>
        </a:dk2>
        <a:lt2>
          <a:srgbClr val="B2B2B2"/>
        </a:lt2>
        <a:accent1>
          <a:srgbClr val="DAD258"/>
        </a:accent1>
        <a:accent2>
          <a:srgbClr val="DA8158"/>
        </a:accent2>
        <a:accent3>
          <a:srgbClr val="FFFFFF"/>
        </a:accent3>
        <a:accent4>
          <a:srgbClr val="000000"/>
        </a:accent4>
        <a:accent5>
          <a:srgbClr val="EAE5B4"/>
        </a:accent5>
        <a:accent6>
          <a:srgbClr val="C5744F"/>
        </a:accent6>
        <a:hlink>
          <a:srgbClr val="D2EFEB"/>
        </a:hlink>
        <a:folHlink>
          <a:srgbClr val="E7DEF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med_0233_slide</Template>
  <TotalTime>91</TotalTime>
  <Words>3326</Words>
  <Application>Microsoft Office PowerPoint</Application>
  <PresentationFormat>On-screen Show (4:3)</PresentationFormat>
  <Paragraphs>303</Paragraphs>
  <Slides>54</Slides>
  <Notes>37</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med_0233_slide</vt:lpstr>
      <vt:lpstr>Presentation and management of skin lesions</vt:lpstr>
      <vt:lpstr>General points in presentation</vt:lpstr>
      <vt:lpstr>Slide 3</vt:lpstr>
      <vt:lpstr>Slide 4</vt:lpstr>
      <vt:lpstr>Slide 5</vt:lpstr>
      <vt:lpstr>General points in the management of skin lesions</vt:lpstr>
      <vt:lpstr>Lesions derived from EPIDERMIS</vt:lpstr>
      <vt:lpstr>Skin tags</vt:lpstr>
      <vt:lpstr>Warts</vt:lpstr>
      <vt:lpstr>Solar keratosis</vt:lpstr>
      <vt:lpstr>Slide 11</vt:lpstr>
      <vt:lpstr>Bowen’s Disease</vt:lpstr>
      <vt:lpstr>BCC</vt:lpstr>
      <vt:lpstr>Slide 14</vt:lpstr>
      <vt:lpstr>SCC</vt:lpstr>
      <vt:lpstr>Slide 16</vt:lpstr>
      <vt:lpstr>Lesions derived from DERMIS</vt:lpstr>
      <vt:lpstr>Pyogenic granuloma</vt:lpstr>
      <vt:lpstr>Keloid</vt:lpstr>
      <vt:lpstr>Fibrous histiocytoma</vt:lpstr>
      <vt:lpstr>Kaposi sarcoma</vt:lpstr>
      <vt:lpstr>Metastatic carcinoma of the skin</vt:lpstr>
      <vt:lpstr>Lesions derived from HYPODERMIS </vt:lpstr>
      <vt:lpstr>Lipoma</vt:lpstr>
      <vt:lpstr>Slide 25</vt:lpstr>
      <vt:lpstr>Neurofibroma</vt:lpstr>
      <vt:lpstr>Slide 27</vt:lpstr>
      <vt:lpstr>Sarcoma</vt:lpstr>
      <vt:lpstr>Liposarcoma</vt:lpstr>
      <vt:lpstr>Slide 30</vt:lpstr>
      <vt:lpstr>Nevi</vt:lpstr>
      <vt:lpstr>Congenital nevi</vt:lpstr>
      <vt:lpstr>Acquired nevi</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and management of skin lesions</dc:title>
  <dc:creator>yazeed</dc:creator>
  <cp:lastModifiedBy>user</cp:lastModifiedBy>
  <cp:revision>10</cp:revision>
  <dcterms:created xsi:type="dcterms:W3CDTF">2010-10-26T21:32:44Z</dcterms:created>
  <dcterms:modified xsi:type="dcterms:W3CDTF">2011-04-12T17:56:24Z</dcterms:modified>
</cp:coreProperties>
</file>