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59"/>
  </p:notesMasterIdLst>
  <p:sldIdLst>
    <p:sldId id="371" r:id="rId2"/>
    <p:sldId id="374" r:id="rId3"/>
    <p:sldId id="302" r:id="rId4"/>
    <p:sldId id="306" r:id="rId5"/>
    <p:sldId id="364" r:id="rId6"/>
    <p:sldId id="307" r:id="rId7"/>
    <p:sldId id="308" r:id="rId8"/>
    <p:sldId id="383" r:id="rId9"/>
    <p:sldId id="321" r:id="rId10"/>
    <p:sldId id="310" r:id="rId11"/>
    <p:sldId id="312" r:id="rId12"/>
    <p:sldId id="313" r:id="rId13"/>
    <p:sldId id="314" r:id="rId14"/>
    <p:sldId id="315" r:id="rId15"/>
    <p:sldId id="316" r:id="rId16"/>
    <p:sldId id="317" r:id="rId17"/>
    <p:sldId id="384" r:id="rId18"/>
    <p:sldId id="320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4" r:id="rId30"/>
    <p:sldId id="335" r:id="rId31"/>
    <p:sldId id="336" r:id="rId32"/>
    <p:sldId id="337" r:id="rId33"/>
    <p:sldId id="362" r:id="rId34"/>
    <p:sldId id="338" r:id="rId35"/>
    <p:sldId id="396" r:id="rId36"/>
    <p:sldId id="342" r:id="rId37"/>
    <p:sldId id="343" r:id="rId38"/>
    <p:sldId id="344" r:id="rId39"/>
    <p:sldId id="345" r:id="rId40"/>
    <p:sldId id="346" r:id="rId41"/>
    <p:sldId id="378" r:id="rId42"/>
    <p:sldId id="347" r:id="rId43"/>
    <p:sldId id="348" r:id="rId44"/>
    <p:sldId id="349" r:id="rId45"/>
    <p:sldId id="357" r:id="rId46"/>
    <p:sldId id="358" r:id="rId47"/>
    <p:sldId id="359" r:id="rId48"/>
    <p:sldId id="360" r:id="rId49"/>
    <p:sldId id="350" r:id="rId50"/>
    <p:sldId id="351" r:id="rId51"/>
    <p:sldId id="352" r:id="rId52"/>
    <p:sldId id="401" r:id="rId53"/>
    <p:sldId id="353" r:id="rId54"/>
    <p:sldId id="354" r:id="rId55"/>
    <p:sldId id="355" r:id="rId56"/>
    <p:sldId id="356" r:id="rId57"/>
    <p:sldId id="361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90D0D"/>
    <a:srgbClr val="B40022"/>
    <a:srgbClr val="8E00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48" autoAdjust="0"/>
    <p:restoredTop sz="86500" autoAdjust="0"/>
  </p:normalViewPr>
  <p:slideViewPr>
    <p:cSldViewPr>
      <p:cViewPr>
        <p:scale>
          <a:sx n="50" d="100"/>
          <a:sy n="50" d="100"/>
        </p:scale>
        <p:origin x="-17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87A309-F3B2-4074-A5F2-C76220ABE35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879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1B1745-CD58-413C-8481-48775D79DD72}" type="slidenum">
              <a:rPr lang="ar-SA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 4. The underlying cardiac disorder may be evident in physical examination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Irregular irregular rhthym 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 Mitral stenosis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 Enlarged heart</a:t>
            </a: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DCD0F-E707-4E60-A458-C686B4DBF12D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smtClean="0">
                <a:latin typeface="Arial" pitchFamily="34" charset="0"/>
                <a:cs typeface="Arial" pitchFamily="34" charset="0"/>
              </a:rPr>
              <a:t> -Hem concentration 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i="1" smtClean="0">
                <a:latin typeface="Arial" pitchFamily="34" charset="0"/>
                <a:cs typeface="Arial" pitchFamily="34" charset="0"/>
              </a:rPr>
              <a:t>           -Leucocytosis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i="1" smtClean="0">
                <a:latin typeface="Arial" pitchFamily="34" charset="0"/>
                <a:cs typeface="Arial" pitchFamily="34" charset="0"/>
              </a:rPr>
              <a:t>          - Acidosis 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387FF-7526-49B5-A87C-B7291B879C60}" type="slidenum">
              <a:rPr lang="ar-SA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Given the unreliability of the physical exam and laboratory values until permanent injury has taken place, imaging has become a crucial tool in securing an early diagnosis. Improved imaging technology is one of the reasons that reductions in mortality have been achieved.</a:t>
            </a: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EDD932-996D-4359-87CA-7C2A99968FCA}" type="slidenum">
              <a:rPr lang="ar-SA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SMA embolus Bowel wall thickening 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98124-011C-4804-90BC-36EFE01FB4EA}" type="slidenum">
              <a:rPr lang="ar-SA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Angiography is still the gold standard for diagnosis( however not in acute unstable pts cuz its invasive!!!!! V. imp), given the anatomic and dynamic information it yields.</a:t>
            </a:r>
          </a:p>
          <a:p>
            <a:r>
              <a:rPr lang="en-US" b="1" smtClean="0">
                <a:latin typeface="Arial" pitchFamily="34" charset="0"/>
                <a:cs typeface="Arial" pitchFamily="34" charset="0"/>
              </a:rPr>
              <a:t>Anatomic delineation of occlusion and collaterals 􀀹 Plan operative revascularization 􀀹 Allow infusion of therapeutic agents (lytics, vasodilators) 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91349-8489-4F6F-BA75-E6A7A5DAADA1}" type="slidenum">
              <a:rPr lang="ar-SA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If you took the pt to OR &amp; when u opened him you found the whole small bowel gangrenous you do nothing. Just call a colleague to witness the case then close &amp; go to talk to family &amp; explain that the pt’s case is not compatible w/ life &amp; there’s nothing more u can offer to him.</a:t>
            </a: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481722-34E9-4B02-90C8-676A61796D7F}" type="slidenum">
              <a:rPr lang="ar-SA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80A5C-07FE-4330-9DF7-92511BBC38B7}" type="slidenum">
              <a:rPr lang="ar-SA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F76E2-3E0B-4367-8353-884B2874373C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900" i="1" smtClean="0">
                <a:latin typeface="Arial" pitchFamily="34" charset="0"/>
                <a:cs typeface="Arial" pitchFamily="34" charset="0"/>
              </a:rPr>
              <a:t> cocaine, ergot alkaloids, digitalis, </a:t>
            </a:r>
            <a:r>
              <a:rPr lang="el-GR" sz="900" i="1" smtClean="0">
                <a:latin typeface="Arial" pitchFamily="34" charset="0"/>
                <a:cs typeface="Arial" pitchFamily="34" charset="0"/>
              </a:rPr>
              <a:t>β-</a:t>
            </a:r>
            <a:r>
              <a:rPr lang="en-US" sz="900" i="1" smtClean="0">
                <a:latin typeface="Arial" pitchFamily="34" charset="0"/>
                <a:cs typeface="Arial" pitchFamily="34" charset="0"/>
              </a:rPr>
              <a:t>blockers, </a:t>
            </a:r>
            <a:r>
              <a:rPr lang="el-GR" sz="900" i="1" smtClean="0">
                <a:latin typeface="Arial" pitchFamily="34" charset="0"/>
                <a:cs typeface="Arial" pitchFamily="34" charset="0"/>
              </a:rPr>
              <a:t>α-</a:t>
            </a:r>
            <a:r>
              <a:rPr lang="en-US" sz="900" i="1" smtClean="0">
                <a:latin typeface="Arial" pitchFamily="34" charset="0"/>
                <a:cs typeface="Arial" pitchFamily="34" charset="0"/>
              </a:rPr>
              <a:t>agonist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Pharmacologic support of the circulation with the relief of the vasoconstriction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1D188-4923-45FF-AAFE-FCE89F86760A}" type="slidenum">
              <a:rPr lang="ar-SA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 In addition, pain should be characterized according to location, chronology, severity, aggravating and alleviating factors, and associated symptoms.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31F76-11F7-4418-8C44-7E4165C6368E}" type="slidenum">
              <a:rPr lang="ar-SA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>
                <a:latin typeface="Arial" pitchFamily="34" charset="0"/>
                <a:cs typeface="Arial" pitchFamily="34" charset="0"/>
              </a:rPr>
              <a:t>Peri-umbilical discomfort 15-30 minutes after food intake and lasting 1 to 4 hours.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SBO: small bowel obstruction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LBO: Large bowel obstruction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13E812-5259-4E7A-91AC-C0FC600E6569}" type="slidenum">
              <a:rPr lang="ar-SA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100" smtClean="0">
                <a:latin typeface="Arial" pitchFamily="34" charset="0"/>
                <a:cs typeface="Arial" pitchFamily="34" charset="0"/>
              </a:rPr>
              <a:t>Significant amounts of fluid may be lost from the extracellular compartment 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smtClean="0">
                <a:latin typeface="Arial" pitchFamily="34" charset="0"/>
                <a:cs typeface="Arial" pitchFamily="34" charset="0"/>
              </a:rPr>
              <a:t>Usually resolves spontaneously after 4 or 5 days</a:t>
            </a:r>
          </a:p>
          <a:p>
            <a:pPr eaLnBrk="1" hangingPunct="1">
              <a:lnSpc>
                <a:spcPct val="80000"/>
              </a:lnSpc>
            </a:pPr>
            <a:endParaRPr lang="en-US" sz="1100" smtClean="0">
              <a:latin typeface="Arial" pitchFamily="34" charset="0"/>
              <a:cs typeface="Arial" pitchFamily="34" charset="0"/>
            </a:endParaRP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One of the most difficult consults we receive are ones for acute intestinal ischemia,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016B6-403B-40E6-9403-84FA2EA0C14E}" type="slidenum">
              <a:rPr lang="ar-SA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Acute mesenteric occlusion has been described as early as 1921 as 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6B71F-3B27-4290-BD76-41F2AF6CAAC4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Given the unreliability of the physical exam and laboratory values until permanent injury has taken place, imaging has become a crucial tool in securing an early diagnosis. Improved imaging technology is one of the reasons that reductions in mortality have been achieved.</a:t>
            </a: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4DDC0-A8BC-4709-91D1-C3A7F4785CCF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mesenteric ischemia can be classified into 5 distinct pathophysiologic categories: </a:t>
            </a: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118EA-BC2D-49CA-9F53-DAFC27281885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smtClean="0">
                <a:latin typeface="Arial" pitchFamily="34" charset="0"/>
                <a:cs typeface="Arial" pitchFamily="34" charset="0"/>
              </a:rPr>
              <a:t>Atrial fibrillation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i="1" smtClean="0">
                <a:latin typeface="Arial" pitchFamily="34" charset="0"/>
                <a:cs typeface="Arial" pitchFamily="34" charset="0"/>
              </a:rPr>
              <a:t>   Myocardial infarction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i="1" smtClean="0">
                <a:latin typeface="Arial" pitchFamily="34" charset="0"/>
                <a:cs typeface="Arial" pitchFamily="34" charset="0"/>
              </a:rPr>
              <a:t>   Arrythmia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i="1" smtClean="0">
                <a:latin typeface="Arial" pitchFamily="34" charset="0"/>
                <a:cs typeface="Arial" pitchFamily="34" charset="0"/>
              </a:rPr>
              <a:t>  Intra-cardiac tumor such as atrial myxoma or a paradoxical embolus</a:t>
            </a:r>
          </a:p>
          <a:p>
            <a:pPr eaLnBrk="1" hangingPunct="1"/>
            <a:r>
              <a:rPr lang="en-US" i="1" smtClean="0">
                <a:latin typeface="Arial" pitchFamily="34" charset="0"/>
                <a:cs typeface="Arial" pitchFamily="34" charset="0"/>
              </a:rPr>
              <a:t>Others such as aortic plaques ..etc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b="1" i="1" smtClean="0">
                <a:latin typeface="Arial" pitchFamily="34" charset="0"/>
                <a:cs typeface="Arial" pitchFamily="34" charset="0"/>
              </a:rPr>
              <a:t> 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57901-5708-4087-AB12-F97382E38202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7E4DC-431C-4E71-A6F3-FDFDE1B4062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7E4DC-431C-4E71-A6F3-FDFDE1B4062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7E4DC-431C-4E71-A6F3-FDFDE1B4062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7E4DC-431C-4E71-A6F3-FDFDE1B4062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7E4DC-431C-4E71-A6F3-FDFDE1B4062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7E4DC-431C-4E71-A6F3-FDFDE1B4062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7E4DC-431C-4E71-A6F3-FDFDE1B4062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7E4DC-431C-4E71-A6F3-FDFDE1B4062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7E4DC-431C-4E71-A6F3-FDFDE1B4062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7E4DC-431C-4E71-A6F3-FDFDE1B4062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7E4DC-431C-4E71-A6F3-FDFDE1B4062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2F7E4DC-431C-4E71-A6F3-FDFDE1B4062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432560" y="1785926"/>
            <a:ext cx="7406640" cy="14287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Central Abdominal Pain and masses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7772400" cy="2819400"/>
          </a:xfrm>
        </p:spPr>
        <p:txBody>
          <a:bodyPr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Supervised by :</a:t>
            </a:r>
          </a:p>
          <a:p>
            <a:pPr rtl="0" eaLnBrk="1" fontAlgn="auto" hangingPunct="1">
              <a:spcAft>
                <a:spcPts val="0"/>
              </a:spcAft>
              <a:defRPr/>
            </a:pPr>
            <a:endParaRPr 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HAMED AL QAHTANI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D90D0D"/>
                </a:solidFill>
              </a:rPr>
              <a:t>History</a:t>
            </a:r>
            <a:endParaRPr lang="ar-SA" b="1" smtClean="0">
              <a:solidFill>
                <a:srgbClr val="D9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48663" cy="5495925"/>
          </a:xfrm>
        </p:spPr>
        <p:txBody>
          <a:bodyPr>
            <a:normAutofit fontScale="47500" lnSpcReduction="20000"/>
          </a:bodyPr>
          <a:lstStyle/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4600" dirty="0" smtClean="0"/>
              <a:t>Age, gender.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4600" dirty="0" smtClean="0"/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4600" b="1" dirty="0" smtClean="0"/>
              <a:t>Pain analysis: 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600" b="1" u="sng" dirty="0" smtClean="0"/>
              <a:t>location,</a:t>
            </a:r>
            <a:r>
              <a:rPr lang="en-US" sz="4600" dirty="0" smtClean="0"/>
              <a:t> 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600" dirty="0" smtClean="0"/>
              <a:t>radiation</a:t>
            </a:r>
            <a:r>
              <a:rPr lang="en-US" sz="4600" b="1" u="sng" dirty="0" smtClean="0"/>
              <a:t>, nature </a:t>
            </a:r>
            <a:r>
              <a:rPr lang="en-US" sz="4600" dirty="0" smtClean="0"/>
              <a:t>of the pain,</a:t>
            </a:r>
            <a:endParaRPr lang="en-US" sz="4600" dirty="0" smtClean="0">
              <a:solidFill>
                <a:srgbClr val="0070C0"/>
              </a:solidFill>
            </a:endParaRP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600" dirty="0" smtClean="0"/>
              <a:t>duration, onset, mode, </a:t>
            </a:r>
            <a:r>
              <a:rPr lang="en-US" sz="4600" dirty="0" err="1" smtClean="0"/>
              <a:t>aggrevating</a:t>
            </a:r>
            <a:r>
              <a:rPr lang="en-US" sz="4600" dirty="0" smtClean="0"/>
              <a:t> and relieving factors, associated symptoms.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4600" dirty="0" smtClean="0"/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4600" b="1" dirty="0" smtClean="0"/>
              <a:t>Associated </a:t>
            </a:r>
            <a:r>
              <a:rPr lang="en-US" sz="4600" b="1" dirty="0" err="1" smtClean="0"/>
              <a:t>syptoms</a:t>
            </a:r>
            <a:r>
              <a:rPr lang="en-US" sz="4600" b="1" dirty="0" smtClean="0"/>
              <a:t>: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600" b="1" dirty="0" smtClean="0"/>
              <a:t> </a:t>
            </a:r>
            <a:r>
              <a:rPr lang="en-US" sz="4600" dirty="0" smtClean="0"/>
              <a:t>nausea, </a:t>
            </a:r>
            <a:r>
              <a:rPr lang="en-US" sz="4600" dirty="0" err="1" smtClean="0"/>
              <a:t>vomitting</a:t>
            </a:r>
            <a:r>
              <a:rPr lang="en-US" sz="4600" dirty="0" smtClean="0"/>
              <a:t>, 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600" dirty="0" smtClean="0"/>
              <a:t>dyspepsia, constipation, diarrhea, change in stool color, change in urine color,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600" dirty="0" smtClean="0"/>
              <a:t> </a:t>
            </a:r>
            <a:r>
              <a:rPr lang="en-US" sz="4600" dirty="0" err="1" smtClean="0"/>
              <a:t>abdomenal</a:t>
            </a:r>
            <a:r>
              <a:rPr lang="en-US" sz="4600" dirty="0" smtClean="0"/>
              <a:t> distention, fever, loss of weight, loss of appetite.</a:t>
            </a:r>
          </a:p>
          <a:p>
            <a:pPr algn="l" rtl="0" eaLnBrk="1" fontAlgn="auto" hangingPunct="1">
              <a:spcAft>
                <a:spcPts val="0"/>
              </a:spcAft>
              <a:buNone/>
              <a:defRPr/>
            </a:pPr>
            <a:endParaRPr lang="en-US" sz="4600" dirty="0" smtClean="0">
              <a:solidFill>
                <a:srgbClr val="0070C0"/>
              </a:solidFill>
            </a:endParaRPr>
          </a:p>
          <a:p>
            <a:pPr algn="l" rt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Cont. History</a:t>
            </a:r>
            <a:endParaRPr lang="ar-SA" b="1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algn="l" rtl="0" eaLnBrk="1" hangingPunct="1"/>
            <a:r>
              <a:rPr lang="en-US" sz="3600" b="1" smtClean="0">
                <a:solidFill>
                  <a:srgbClr val="D90D0D"/>
                </a:solidFill>
              </a:rPr>
              <a:t>Past history:</a:t>
            </a:r>
            <a:r>
              <a:rPr lang="en-US" sz="3600" b="1" smtClean="0"/>
              <a:t>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mtClean="0"/>
              <a:t>    </a:t>
            </a:r>
            <a:r>
              <a:rPr lang="en-US" b="1" i="1" smtClean="0"/>
              <a:t>- Medical: </a:t>
            </a:r>
            <a:r>
              <a:rPr lang="en-US" smtClean="0"/>
              <a:t>Diabetes, hypertention, hyperlipidemia, history of previous similar complaint, co-existing medical diseases.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mtClean="0"/>
              <a:t>    </a:t>
            </a:r>
            <a:r>
              <a:rPr lang="en-US" b="1" i="1" smtClean="0"/>
              <a:t>- Surgical: </a:t>
            </a:r>
            <a:r>
              <a:rPr lang="en-US" smtClean="0"/>
              <a:t>abdomenal procedures. 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smtClean="0"/>
              <a:t>    </a:t>
            </a:r>
            <a:r>
              <a:rPr lang="en-US" b="1" i="1" smtClean="0"/>
              <a:t>- Drugs: </a:t>
            </a:r>
            <a:r>
              <a:rPr lang="en-US" smtClean="0"/>
              <a:t>eg. steriods, PPI’s, paracetamol.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smtClean="0"/>
              <a:t>    </a:t>
            </a:r>
            <a:r>
              <a:rPr lang="en-US" b="1" i="1" smtClean="0"/>
              <a:t>- Allergies.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  <a:p>
            <a:pPr eaLnBrk="1" hangingPunct="1">
              <a:buFont typeface="Arial" pitchFamily="34" charset="0"/>
              <a:buNone/>
            </a:pPr>
            <a:endParaRPr lang="ar-SA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Cont. History</a:t>
            </a:r>
            <a:endParaRPr lang="ar-SA" b="1" dirty="0" smtClean="0">
              <a:solidFill>
                <a:srgbClr val="FF0000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b="1" smtClean="0"/>
              <a:t>Social history:  </a:t>
            </a:r>
            <a:r>
              <a:rPr lang="en-US" smtClean="0"/>
              <a:t>Alcohol, diet and socioeconomical status, pain in relation to psychological factros and stress.</a:t>
            </a:r>
          </a:p>
          <a:p>
            <a:pPr algn="l" rtl="0" eaLnBrk="1" hangingPunct="1"/>
            <a:endParaRPr lang="en-US" smtClean="0"/>
          </a:p>
          <a:p>
            <a:pPr algn="l" rtl="0" eaLnBrk="1" hangingPunct="1"/>
            <a:r>
              <a:rPr lang="en-US" b="1" smtClean="0"/>
              <a:t>Family history.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b="1" smtClean="0"/>
          </a:p>
          <a:p>
            <a:pPr algn="l" rtl="0" eaLnBrk="1" hangingPunct="1"/>
            <a:r>
              <a:rPr lang="en-US" b="1" smtClean="0"/>
              <a:t>Systemic review.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Examination</a:t>
            </a:r>
            <a:endParaRPr lang="ar-SA" b="1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3600" b="1" smtClean="0">
                <a:solidFill>
                  <a:srgbClr val="D90D0D"/>
                </a:solidFill>
              </a:rPr>
              <a:t>General: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mtClean="0"/>
              <a:t>     - </a:t>
            </a:r>
            <a:r>
              <a:rPr lang="en-US" b="1" i="1" smtClean="0"/>
              <a:t>Appearance: </a:t>
            </a:r>
            <a:r>
              <a:rPr lang="en-US" smtClean="0"/>
              <a:t>jaundice, pallor, body mass, hydration, bruises, respiratory or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mtClean="0"/>
              <a:t>       cardiac distress, patient looking in pain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mtClean="0"/>
              <a:t>       discomfort, IV fluids.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mtClean="0"/>
              <a:t>     </a:t>
            </a:r>
            <a:r>
              <a:rPr lang="en-US" b="1" i="1" smtClean="0"/>
              <a:t>- Vital signs.</a:t>
            </a:r>
            <a:endParaRPr lang="ar-SA" b="1" i="1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8575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Cont. Examination</a:t>
            </a:r>
            <a:endParaRPr lang="ar-SA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6435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500" dirty="0" smtClean="0"/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D90D0D"/>
                </a:solidFill>
              </a:rPr>
              <a:t>Abdomen:</a:t>
            </a:r>
            <a:r>
              <a:rPr lang="en-US" b="1" dirty="0" smtClean="0"/>
              <a:t>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500" dirty="0" smtClean="0"/>
              <a:t>    </a:t>
            </a:r>
            <a:r>
              <a:rPr lang="en-US" sz="2500" b="1" i="1" dirty="0" smtClean="0"/>
              <a:t>- </a:t>
            </a:r>
            <a:r>
              <a:rPr lang="en-US" sz="2800" b="1" i="1" dirty="0" smtClean="0"/>
              <a:t>Inspection: </a:t>
            </a:r>
            <a:r>
              <a:rPr lang="en-US" sz="2800" dirty="0" smtClean="0"/>
              <a:t>abdominal distention, symmetry, visible pulsations, hernia, scars.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/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    </a:t>
            </a:r>
            <a:r>
              <a:rPr lang="en-US" sz="2800" b="1" i="1" dirty="0" smtClean="0"/>
              <a:t>- Palpation: </a:t>
            </a:r>
            <a:r>
              <a:rPr lang="en-US" sz="2800" dirty="0" smtClean="0"/>
              <a:t>superficial (rigidity, rebound tenderness, masses). Deep (Murphy’s sign, masses, </a:t>
            </a:r>
            <a:r>
              <a:rPr lang="en-US" sz="2800" dirty="0" err="1" smtClean="0"/>
              <a:t>organomegaly</a:t>
            </a:r>
            <a:r>
              <a:rPr lang="en-US" sz="2800" dirty="0" smtClean="0"/>
              <a:t>)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/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    </a:t>
            </a:r>
            <a:r>
              <a:rPr lang="en-US" sz="2800" b="1" i="1" dirty="0" smtClean="0"/>
              <a:t>- Percussion: </a:t>
            </a:r>
            <a:r>
              <a:rPr lang="en-US" sz="2800" dirty="0" smtClean="0"/>
              <a:t>tenderness, dullness/ </a:t>
            </a:r>
            <a:r>
              <a:rPr lang="en-US" sz="2800" dirty="0" err="1" smtClean="0"/>
              <a:t>tympany</a:t>
            </a:r>
            <a:r>
              <a:rPr lang="en-US" sz="2800" dirty="0" smtClean="0"/>
              <a:t>.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500" dirty="0" smtClean="0"/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500" dirty="0" smtClean="0"/>
              <a:t>    </a:t>
            </a:r>
            <a:r>
              <a:rPr lang="en-US" sz="2800" b="1" i="1" dirty="0" smtClean="0"/>
              <a:t>- Auscultation: </a:t>
            </a:r>
            <a:r>
              <a:rPr lang="en-US" sz="2800" dirty="0" smtClean="0"/>
              <a:t>bruit, bowels sounds.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sz="2500" dirty="0" smtClean="0"/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500" dirty="0" smtClean="0"/>
              <a:t>    </a:t>
            </a:r>
            <a:r>
              <a:rPr lang="en-US" sz="2800" b="1" i="1" dirty="0" smtClean="0"/>
              <a:t>- </a:t>
            </a:r>
            <a:r>
              <a:rPr lang="en-US" sz="2800" b="1" i="1" dirty="0" smtClean="0">
                <a:solidFill>
                  <a:srgbClr val="D90D0D"/>
                </a:solidFill>
              </a:rPr>
              <a:t>PR examination.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800" dirty="0" smtClean="0"/>
              <a:t>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D90D0D"/>
                </a:solidFill>
              </a:rPr>
              <a:t>Investigation</a:t>
            </a:r>
            <a:endParaRPr lang="ar-SA" b="1" smtClean="0">
              <a:solidFill>
                <a:srgbClr val="D90D0D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3600" b="1" smtClean="0"/>
              <a:t>Labs: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000" smtClean="0"/>
              <a:t>    - CBC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000" smtClean="0"/>
              <a:t>    - Serum U&amp;E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000" smtClean="0"/>
              <a:t>    - LFT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000" smtClean="0"/>
              <a:t>    - Amylase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000" smtClean="0"/>
              <a:t>    - Lipase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000" smtClean="0"/>
              <a:t>    - Blood glucose level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30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000" smtClean="0"/>
              <a:t>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Cont. Investigation</a:t>
            </a:r>
            <a:endParaRPr lang="ar-SA" b="1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740275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rgbClr val="D90D0D"/>
                </a:solidFill>
              </a:rPr>
              <a:t>Imaging</a:t>
            </a:r>
            <a:r>
              <a:rPr lang="en-US" sz="3600" b="1" dirty="0" smtClean="0"/>
              <a:t>: </a:t>
            </a:r>
            <a:endParaRPr lang="en-US" sz="3600" dirty="0" smtClean="0">
              <a:solidFill>
                <a:srgbClr val="0070C0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000" dirty="0" smtClean="0"/>
              <a:t>    - Abdominal </a:t>
            </a:r>
            <a:r>
              <a:rPr lang="en-US" sz="3000" dirty="0" err="1" smtClean="0"/>
              <a:t>Xray</a:t>
            </a:r>
            <a:r>
              <a:rPr lang="en-US" sz="3000" dirty="0" smtClean="0"/>
              <a:t> (air-fluid levels, distended bowel, stones).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000" dirty="0" smtClean="0"/>
              <a:t>    - X-ray with contrast (follow-through).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000" dirty="0" smtClean="0"/>
              <a:t>    - CT with contrast.</a:t>
            </a:r>
            <a:endParaRPr lang="en-US" sz="3000" dirty="0" smtClean="0">
              <a:solidFill>
                <a:srgbClr val="0070C0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3000" dirty="0" smtClean="0"/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3000" dirty="0" smtClean="0"/>
          </a:p>
          <a:p>
            <a:pPr algn="l" rtl="0" eaLnBrk="1" hangingPunct="1">
              <a:lnSpc>
                <a:spcPct val="80000"/>
              </a:lnSpc>
              <a:buNone/>
            </a:pPr>
            <a:endParaRPr lang="en-US" sz="30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4000" b="1" dirty="0" smtClean="0">
                <a:solidFill>
                  <a:srgbClr val="D90D0D"/>
                </a:solidFill>
              </a:rPr>
              <a:t>Interventional investigations:</a:t>
            </a:r>
            <a:r>
              <a:rPr lang="en-US" sz="4000" b="1" dirty="0" smtClean="0"/>
              <a:t> 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dirty="0" smtClean="0"/>
              <a:t>    - Endoscopy.</a:t>
            </a:r>
          </a:p>
          <a:p>
            <a:pPr algn="l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Laproscopy</a:t>
            </a:r>
            <a:endParaRPr lang="ar-SA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rgbClr val="D90D0D"/>
                </a:solidFill>
              </a:rPr>
              <a:t>Causes of Central abdominal pain:</a:t>
            </a:r>
            <a:endParaRPr lang="ar-SA" sz="4000" smtClean="0">
              <a:solidFill>
                <a:srgbClr val="D90D0D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214938"/>
          </a:xfrm>
        </p:spPr>
        <p:txBody>
          <a:bodyPr/>
          <a:lstStyle/>
          <a:p>
            <a:pPr algn="l" rtl="0" eaLnBrk="1" hangingPunct="1"/>
            <a:r>
              <a:rPr lang="en-US" smtClean="0"/>
              <a:t>Gastroenteritis.</a:t>
            </a:r>
          </a:p>
          <a:p>
            <a:pPr algn="l" rtl="0" eaLnBrk="1" hangingPunct="1"/>
            <a:r>
              <a:rPr lang="en-US" smtClean="0"/>
              <a:t>Peptic Ulcer Disease.</a:t>
            </a:r>
          </a:p>
          <a:p>
            <a:pPr algn="l" rtl="0" eaLnBrk="1" hangingPunct="1"/>
            <a:r>
              <a:rPr lang="en-US" sz="3300" smtClean="0"/>
              <a:t>Pancreatitis.</a:t>
            </a:r>
          </a:p>
          <a:p>
            <a:pPr algn="l" rtl="0" eaLnBrk="1" hangingPunct="1"/>
            <a:r>
              <a:rPr lang="en-US" sz="3300" b="1" smtClean="0"/>
              <a:t>Appendicitis.</a:t>
            </a:r>
          </a:p>
          <a:p>
            <a:pPr algn="l" rtl="0" eaLnBrk="1" hangingPunct="1"/>
            <a:r>
              <a:rPr lang="en-US" smtClean="0"/>
              <a:t>Abdomenal Aortic Aneurism.</a:t>
            </a:r>
          </a:p>
          <a:p>
            <a:pPr algn="l" rtl="0" eaLnBrk="1" hangingPunct="1"/>
            <a:r>
              <a:rPr lang="en-US" sz="3300" b="1" smtClean="0"/>
              <a:t>Mesenteric Ischemia.</a:t>
            </a:r>
          </a:p>
          <a:p>
            <a:pPr algn="l" rtl="0" eaLnBrk="1" hangingPunct="1"/>
            <a:r>
              <a:rPr lang="en-US" sz="3300" b="1" smtClean="0"/>
              <a:t>Small Bowel Obstruction.</a:t>
            </a:r>
          </a:p>
          <a:p>
            <a:pPr algn="l" rtl="0" eaLnBrk="1" hangingPunct="1"/>
            <a:r>
              <a:rPr lang="en-US" sz="3300" smtClean="0"/>
              <a:t>Intussusception.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3300" smtClean="0"/>
          </a:p>
          <a:p>
            <a:pPr algn="l" rtl="0" eaLnBrk="1" hangingPunct="1"/>
            <a:endParaRPr lang="en-US" sz="3300" smtClean="0"/>
          </a:p>
          <a:p>
            <a:pPr algn="l" rtl="0" eaLnBrk="1" hangingPunct="1"/>
            <a:endParaRPr lang="en-US" sz="33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5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Small Bowel Obstruction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Objectives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latin typeface="Century Gothic" pitchFamily="34" charset="0"/>
              </a:rPr>
              <a:t>Approach a patient with central abdominal pain and mass</a:t>
            </a:r>
          </a:p>
          <a:p>
            <a:pPr marL="420624" indent="-384048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latin typeface="Century Gothic" pitchFamily="34" charset="0"/>
              </a:rPr>
              <a:t>Differential diagnosis of central abdominal pain and mass</a:t>
            </a:r>
            <a:endParaRPr lang="en-US" b="1" dirty="0" smtClean="0"/>
          </a:p>
          <a:p>
            <a:pPr marL="420624" indent="-384048" algn="l" rtl="0" eaLnBrk="1" fontAlgn="auto" hangingPunct="1">
              <a:spcAft>
                <a:spcPts val="0"/>
              </a:spcAft>
              <a:buFont typeface="Wingdings 2" pitchFamily="18" charset="2"/>
              <a:buChar char="ç"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Appendicitis </a:t>
            </a:r>
          </a:p>
          <a:p>
            <a:pPr marL="420624" indent="-384048" algn="l" rtl="0" eaLnBrk="1" fontAlgn="auto" hangingPunct="1">
              <a:spcAft>
                <a:spcPts val="0"/>
              </a:spcAft>
              <a:buFont typeface="Wingdings 2" pitchFamily="18" charset="2"/>
              <a:buChar char="ç"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Small Bowel Obstruction  </a:t>
            </a:r>
          </a:p>
          <a:p>
            <a:pPr marL="420624" indent="-384048" algn="l" rtl="0" eaLnBrk="1" fontAlgn="auto" hangingPunct="1">
              <a:spcAft>
                <a:spcPts val="0"/>
              </a:spcAft>
              <a:buFont typeface="Wingdings 2" pitchFamily="18" charset="2"/>
              <a:buChar char="ç"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Mesenteric Ischemia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205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Definition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1828800"/>
          </a:xfrm>
        </p:spPr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smtClean="0"/>
              <a:t>	Interruption of the passage of intestinal contents.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Small Bowel Obstruction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4000" smtClean="0">
                <a:solidFill>
                  <a:srgbClr val="C00000"/>
                </a:solidFill>
              </a:rPr>
              <a:t>Clinical features</a:t>
            </a:r>
            <a:r>
              <a:rPr lang="en-US" sz="3200" smtClean="0">
                <a:solidFill>
                  <a:srgbClr val="C00000"/>
                </a:solidFill>
              </a:rPr>
              <a:t/>
            </a:r>
            <a:br>
              <a:rPr lang="en-US" sz="3200" smtClean="0">
                <a:solidFill>
                  <a:srgbClr val="C00000"/>
                </a:solidFill>
              </a:rPr>
            </a:br>
            <a:endParaRPr lang="en-US" sz="320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</a:pPr>
            <a:r>
              <a:rPr lang="en-US" sz="3000" smtClean="0"/>
              <a:t>Colicky central abdominal pain 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sz="3000" smtClean="0"/>
              <a:t>Vomiting - early in high obstruction 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sz="3000" smtClean="0"/>
              <a:t>Abdominal distension - extent depends on level of obstruction 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sz="3000" smtClean="0"/>
              <a:t>Absolute constipation - late feature of small bowel obstruction 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sz="3000" smtClean="0"/>
              <a:t>Dehydration associated with tachycardia, hypotension and oliguria 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sz="3000" smtClean="0"/>
              <a:t>Features of peritonitis indicate strangulation or perforation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endParaRPr lang="en-US" sz="30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Small Bowel Obstruction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C00000"/>
                </a:solidFill>
              </a:rPr>
              <a:t>Investigation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/>
              <a:t>Supine abdominal X-ray shows dilated small bowel 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/>
              <a:t>May be normal 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err="1" smtClean="0"/>
              <a:t>Valvulae</a:t>
            </a:r>
            <a:r>
              <a:rPr lang="en-US" sz="2800" dirty="0" smtClean="0"/>
              <a:t> </a:t>
            </a:r>
            <a:r>
              <a:rPr lang="en-US" sz="2800" dirty="0" err="1" smtClean="0"/>
              <a:t>coniventes</a:t>
            </a:r>
            <a:r>
              <a:rPr lang="en-US" sz="2800" dirty="0" smtClean="0"/>
              <a:t> differentiate small from large intestine 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Erect abdominal film is very important to </a:t>
            </a:r>
            <a:r>
              <a:rPr lang="en-US" sz="2800" dirty="0" smtClean="0"/>
              <a:t>show the presence of air fluid level to differentiate if there is true obstruction or </a:t>
            </a:r>
            <a:r>
              <a:rPr lang="en-US" sz="2800" dirty="0" err="1" smtClean="0"/>
              <a:t>adynamic</a:t>
            </a:r>
            <a:r>
              <a:rPr lang="en-US" sz="2800" dirty="0" smtClean="0"/>
              <a:t> </a:t>
            </a:r>
            <a:r>
              <a:rPr lang="en-US" sz="2800" dirty="0" err="1" smtClean="0"/>
              <a:t>ileus</a:t>
            </a:r>
            <a:r>
              <a:rPr lang="en-US" sz="2800" dirty="0" smtClean="0"/>
              <a:t> </a:t>
            </a:r>
          </a:p>
          <a:p>
            <a:pPr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/>
              <a:t>Contrast studies(water soluble </a:t>
            </a:r>
            <a:r>
              <a:rPr lang="en-US" sz="2800" dirty="0" err="1" smtClean="0"/>
              <a:t>gastograffin</a:t>
            </a:r>
            <a:r>
              <a:rPr lang="en-US" sz="2800" dirty="0" smtClean="0"/>
              <a:t> not barium) &amp; CT. are very helpful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Small Bowel Obstruction </a:t>
            </a:r>
            <a:br>
              <a:rPr lang="en-US" sz="2800" dirty="0" smtClean="0"/>
            </a:br>
            <a:r>
              <a:rPr lang="en-US" sz="4000" dirty="0" err="1" smtClean="0">
                <a:solidFill>
                  <a:srgbClr val="C00000"/>
                </a:solidFill>
              </a:rPr>
              <a:t>Pathophysiology</a:t>
            </a:r>
            <a:endParaRPr 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Hypercontractility--hypocontractility</a:t>
            </a:r>
          </a:p>
          <a:p>
            <a:pPr algn="l" rtl="0" eaLnBrk="1" hangingPunct="1"/>
            <a:r>
              <a:rPr lang="en-US" smtClean="0"/>
              <a:t>Massive third space losses</a:t>
            </a:r>
          </a:p>
          <a:p>
            <a:pPr lvl="1" algn="l" rtl="0" eaLnBrk="1" hangingPunct="1"/>
            <a:r>
              <a:rPr lang="en-US" smtClean="0"/>
              <a:t>oliguria, hypotension, hemoconcentration</a:t>
            </a:r>
          </a:p>
          <a:p>
            <a:pPr algn="l" rtl="0" eaLnBrk="1" hangingPunct="1"/>
            <a:r>
              <a:rPr lang="en-US" smtClean="0"/>
              <a:t>Electrolyte depletion</a:t>
            </a:r>
          </a:p>
          <a:p>
            <a:pPr algn="l" rtl="0" eaLnBrk="1" hangingPunct="1"/>
            <a:r>
              <a:rPr lang="en-US" smtClean="0"/>
              <a:t>bowel distension--increased intraluminal pressure--impedement in venous return--arterial insufficiency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			    </a:t>
            </a:r>
            <a:r>
              <a:rPr lang="en-US" sz="3200" dirty="0" smtClean="0"/>
              <a:t>Site?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</a:t>
            </a:r>
            <a:r>
              <a:rPr lang="en-US" sz="4000" dirty="0" smtClean="0">
                <a:solidFill>
                  <a:srgbClr val="D90D0D"/>
                </a:solidFill>
              </a:rPr>
              <a:t>Small Bowel vs. Large Bowel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algn="l" rtl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Scenario</a:t>
            </a:r>
          </a:p>
          <a:p>
            <a:pPr lvl="1" algn="l" rtl="0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prior operations(SBO), </a:t>
            </a:r>
            <a:r>
              <a:rPr lang="en-US" dirty="0" smtClean="0">
                <a:sym typeface="Symbol" pitchFamily="18" charset="2"/>
              </a:rPr>
              <a:t></a:t>
            </a:r>
            <a:r>
              <a:rPr lang="en-US" dirty="0" smtClean="0"/>
              <a:t> in bowel habits(LBO)</a:t>
            </a:r>
          </a:p>
          <a:p>
            <a:pPr algn="l" rtl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Clinical picture</a:t>
            </a:r>
          </a:p>
          <a:p>
            <a:pPr lvl="1" algn="l" rtl="0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scars, masses/ hernias(SBO), amount of distension(more distension more distal the obstruction usually )/ vomiting(more w/ SBO)</a:t>
            </a:r>
          </a:p>
          <a:p>
            <a:pPr algn="l" rtl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Radiological studies</a:t>
            </a:r>
          </a:p>
          <a:p>
            <a:pPr lvl="1" algn="l" rtl="0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gas in colon(LBO), mass(according to its site)</a:t>
            </a:r>
          </a:p>
          <a:p>
            <a:pPr algn="l" rtl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(Almost) always operate on LBO, often treat SBO non-operatively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Etiology?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Outside the wall</a:t>
            </a:r>
          </a:p>
          <a:p>
            <a:pPr algn="l" rtl="0" eaLnBrk="1" hangingPunct="1"/>
            <a:endParaRPr lang="en-US" smtClean="0"/>
          </a:p>
          <a:p>
            <a:pPr algn="l" rtl="0" eaLnBrk="1" hangingPunct="1"/>
            <a:r>
              <a:rPr lang="en-US" smtClean="0"/>
              <a:t>Inside the wall</a:t>
            </a:r>
          </a:p>
          <a:p>
            <a:pPr algn="l" rtl="0" eaLnBrk="1" hangingPunct="1"/>
            <a:endParaRPr lang="en-US" smtClean="0"/>
          </a:p>
          <a:p>
            <a:pPr algn="l" rtl="0" eaLnBrk="1" hangingPunct="1"/>
            <a:r>
              <a:rPr lang="en-US" smtClean="0"/>
              <a:t>Inside the lumen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D90D0D"/>
                </a:solidFill>
              </a:rPr>
              <a:t>Lesions Extrinsic to Intestinal Wall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772400" cy="5105400"/>
          </a:xfrm>
        </p:spPr>
        <p:txBody>
          <a:bodyPr>
            <a:normAutofit lnSpcReduction="10000"/>
          </a:bodyPr>
          <a:lstStyle/>
          <a:p>
            <a:pPr algn="l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 2"/>
              <a:buChar char="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Adhesions</a:t>
            </a:r>
            <a:r>
              <a:rPr lang="en-US" sz="2800" dirty="0" smtClean="0"/>
              <a:t> (most common cause )(usually postoperative) 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 2"/>
              <a:buChar char="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Hernia</a:t>
            </a:r>
            <a:r>
              <a:rPr lang="en-US" sz="2800" dirty="0" smtClean="0"/>
              <a:t> (2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most common)</a:t>
            </a:r>
          </a:p>
          <a:p>
            <a:pPr lvl="1" algn="l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 2"/>
              <a:buChar char=""/>
              <a:defRPr/>
            </a:pPr>
            <a:r>
              <a:rPr lang="en-US" sz="2400" dirty="0" smtClean="0"/>
              <a:t>External (e.g., inguinal, femoral, umbilical, or ventral hernias) </a:t>
            </a:r>
          </a:p>
          <a:p>
            <a:pPr lvl="1" algn="l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 2"/>
              <a:buChar char=""/>
              <a:defRPr/>
            </a:pPr>
            <a:r>
              <a:rPr lang="en-US" sz="2400" dirty="0" smtClean="0"/>
              <a:t>Internal (e.g., congenital defects such as </a:t>
            </a:r>
            <a:r>
              <a:rPr lang="en-US" sz="2400" dirty="0" err="1" smtClean="0"/>
              <a:t>paraduodenal</a:t>
            </a:r>
            <a:r>
              <a:rPr lang="en-US" sz="2400" dirty="0" smtClean="0"/>
              <a:t>, and diaphragmatic hernias or postoperative secondary to mesenteric defects) 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 2"/>
              <a:buChar char=""/>
              <a:defRPr/>
            </a:pPr>
            <a:r>
              <a:rPr lang="en-US" sz="2800" dirty="0" err="1" smtClean="0"/>
              <a:t>Neoplastic</a:t>
            </a:r>
            <a:r>
              <a:rPr lang="en-US" sz="2800" dirty="0" smtClean="0"/>
              <a:t> </a:t>
            </a:r>
          </a:p>
          <a:p>
            <a:pPr lvl="1" algn="l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 2"/>
              <a:buChar char=""/>
              <a:defRPr/>
            </a:pPr>
            <a:r>
              <a:rPr lang="en-US" sz="2400" dirty="0" err="1" smtClean="0"/>
              <a:t>Carcinomatosis</a:t>
            </a:r>
            <a:r>
              <a:rPr lang="en-US" sz="2400" dirty="0" smtClean="0"/>
              <a:t>, </a:t>
            </a:r>
            <a:r>
              <a:rPr lang="en-US" sz="2400" dirty="0" err="1" smtClean="0"/>
              <a:t>extraintestinal</a:t>
            </a:r>
            <a:r>
              <a:rPr lang="en-US" sz="2400" dirty="0" smtClean="0"/>
              <a:t> neoplasm 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 2"/>
              <a:buChar char=""/>
              <a:defRPr/>
            </a:pPr>
            <a:r>
              <a:rPr lang="en-US" sz="2800" dirty="0" smtClean="0"/>
              <a:t>Intra-abdominal abscess/ diverticulitis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 2"/>
              <a:buChar char=""/>
              <a:defRPr/>
            </a:pPr>
            <a:r>
              <a:rPr lang="en-US" sz="2800" dirty="0" err="1" smtClean="0"/>
              <a:t>Volvulus</a:t>
            </a:r>
            <a:r>
              <a:rPr lang="en-US" sz="2800" dirty="0" smtClean="0"/>
              <a:t> (small bowel )</a:t>
            </a:r>
            <a:endParaRPr lang="en-US" dirty="0" smtClean="0"/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D90D0D"/>
                </a:solidFill>
              </a:rPr>
              <a:t>Lesions Intrinsic to Intestinal Wall</a:t>
            </a:r>
          </a:p>
        </p:txBody>
      </p:sp>
      <p:sp>
        <p:nvSpPr>
          <p:cNvPr id="6861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85800" y="1371600"/>
            <a:ext cx="3733800" cy="50292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Congenital </a:t>
            </a:r>
          </a:p>
          <a:p>
            <a:pPr lvl="1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Malrotation </a:t>
            </a:r>
          </a:p>
          <a:p>
            <a:pPr lvl="1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Duplications/cysts </a:t>
            </a:r>
          </a:p>
          <a:p>
            <a:pPr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Traumatic </a:t>
            </a:r>
          </a:p>
          <a:p>
            <a:pPr lvl="1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Hematoma</a:t>
            </a:r>
          </a:p>
          <a:p>
            <a:pPr lvl="1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Ischemic stricture </a:t>
            </a:r>
          </a:p>
          <a:p>
            <a:pPr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Infections </a:t>
            </a:r>
          </a:p>
          <a:p>
            <a:pPr lvl="1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Tuberculosis </a:t>
            </a:r>
          </a:p>
          <a:p>
            <a:pPr lvl="1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Actinomycosis </a:t>
            </a:r>
          </a:p>
          <a:p>
            <a:pPr lvl="1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Diverticulitis</a:t>
            </a:r>
          </a:p>
          <a:p>
            <a:pPr algn="l" rtl="0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6861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371600"/>
            <a:ext cx="3810000" cy="50292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Neoplastic </a:t>
            </a:r>
          </a:p>
          <a:p>
            <a:pPr lvl="1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Primary neoplasms </a:t>
            </a:r>
          </a:p>
          <a:p>
            <a:pPr lvl="1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Metastatic neoplasms </a:t>
            </a:r>
          </a:p>
          <a:p>
            <a:pPr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Inflammatory </a:t>
            </a:r>
          </a:p>
          <a:p>
            <a:pPr lvl="1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Crohn's disease </a:t>
            </a:r>
          </a:p>
          <a:p>
            <a:pPr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Miscellaneous </a:t>
            </a:r>
          </a:p>
          <a:p>
            <a:pPr lvl="1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Intussusception </a:t>
            </a:r>
          </a:p>
          <a:p>
            <a:pPr lvl="1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Endometriosis </a:t>
            </a:r>
          </a:p>
          <a:p>
            <a:pPr lvl="1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Radiation enteropathy/stricture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rgbClr val="D90D0D"/>
                </a:solidFill>
              </a:rPr>
              <a:t>Intraluminal Lesions</a:t>
            </a:r>
          </a:p>
        </p:txBody>
      </p:sp>
      <p:sp>
        <p:nvSpPr>
          <p:cNvPr id="6963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Gallstone 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Enterolith 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Foreign body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D90D0D"/>
                </a:solidFill>
              </a:rPr>
              <a:t>Is there strangulation?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3600" smtClean="0"/>
              <a:t>4 Cardinal Signs:</a:t>
            </a:r>
          </a:p>
          <a:p>
            <a:pPr algn="l" rtl="0" eaLnBrk="1" hangingPunct="1"/>
            <a:r>
              <a:rPr lang="en-US" smtClean="0"/>
              <a:t> fever</a:t>
            </a:r>
          </a:p>
          <a:p>
            <a:pPr algn="l" rtl="0" eaLnBrk="1" hangingPunct="1"/>
            <a:r>
              <a:rPr lang="en-US" smtClean="0"/>
              <a:t> tachycardia</a:t>
            </a:r>
          </a:p>
          <a:p>
            <a:pPr algn="l" rtl="0" eaLnBrk="1" hangingPunct="1"/>
            <a:r>
              <a:rPr lang="en-US" smtClean="0"/>
              <a:t> localized abdominal tenderness</a:t>
            </a:r>
          </a:p>
          <a:p>
            <a:pPr algn="l" rtl="0" eaLnBrk="1" hangingPunct="1"/>
            <a:r>
              <a:rPr lang="en-US" smtClean="0"/>
              <a:t> leukocytosis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14375" y="762000"/>
            <a:ext cx="7772400" cy="4310063"/>
          </a:xfrm>
        </p:spPr>
        <p:txBody>
          <a:bodyPr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Abdominal pain is frequently a benign complaint, but it can also indicate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serious</a:t>
            </a:r>
            <a:r>
              <a:rPr lang="en-US" sz="3200" dirty="0" smtClean="0"/>
              <a:t> acute pathology. It is very commonly due to Irritable bowel syndrome, however, other possible pathologies should be taken in consideration.</a:t>
            </a:r>
            <a:br>
              <a:rPr lang="en-US" sz="3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ar-SA" sz="2400" dirty="0" smtClean="0"/>
          </a:p>
        </p:txBody>
      </p:sp>
      <p:pic>
        <p:nvPicPr>
          <p:cNvPr id="14339" name="Picture 2" descr="http://www.stanford.edu/group/parasites/ParaSites2006/Strongylodiasis/images/stomachache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6786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Management of SBO</a:t>
            </a:r>
            <a:br>
              <a:rPr lang="en-US" sz="4000" smtClean="0"/>
            </a:br>
            <a:r>
              <a:rPr lang="en-US" sz="3200" smtClean="0">
                <a:solidFill>
                  <a:srgbClr val="C00000"/>
                </a:solidFill>
              </a:rPr>
              <a:t>(Principles)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Admission</a:t>
            </a:r>
          </a:p>
          <a:p>
            <a:pPr algn="l" rtl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NPO</a:t>
            </a:r>
          </a:p>
          <a:p>
            <a:pPr algn="l" rtl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Fluid resuscitation</a:t>
            </a:r>
          </a:p>
          <a:p>
            <a:pPr algn="l" rtl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Electrolyte, acid-base correction</a:t>
            </a:r>
          </a:p>
          <a:p>
            <a:pPr algn="l" rtl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Close monitoring</a:t>
            </a:r>
          </a:p>
          <a:p>
            <a:pPr lvl="1" algn="l" rtl="0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Foley +/- central line</a:t>
            </a:r>
          </a:p>
          <a:p>
            <a:pPr algn="l" rtl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NGT decompression</a:t>
            </a:r>
          </a:p>
          <a:p>
            <a:pPr algn="l" rtl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? Surgery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rgbClr val="C00000"/>
                </a:solidFill>
              </a:rPr>
              <a:t>Resuscitation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4114800"/>
          </a:xfrm>
        </p:spPr>
        <p:txBody>
          <a:bodyPr>
            <a:normAutofit fontScale="92500" lnSpcReduction="20000"/>
          </a:bodyPr>
          <a:lstStyle/>
          <a:p>
            <a:pPr algn="l" rtl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Massive third space losses as fluid and electrolytes accumulate in bowel wall and lumen</a:t>
            </a:r>
          </a:p>
          <a:p>
            <a:pPr algn="l" rtl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Depend on site and duration</a:t>
            </a:r>
          </a:p>
          <a:p>
            <a:pPr lvl="1" algn="l" rtl="0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proximal- vomiting early, with dehydration, </a:t>
            </a:r>
            <a:r>
              <a:rPr lang="en-US" dirty="0" err="1" smtClean="0"/>
              <a:t>hypochloremia</a:t>
            </a:r>
            <a:r>
              <a:rPr lang="en-US" dirty="0" smtClean="0"/>
              <a:t>, alkalosis</a:t>
            </a:r>
          </a:p>
          <a:p>
            <a:pPr lvl="1" algn="l" rtl="0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distal- more distension, vomiting late, dehydration profound, fewer electrolyte abnormalities</a:t>
            </a:r>
          </a:p>
          <a:p>
            <a:pPr algn="l" rtl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Requirements = deficit + maintenance + ongoing loses</a:t>
            </a:r>
          </a:p>
          <a:p>
            <a:pPr algn="l" rtl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C00000"/>
                </a:solidFill>
              </a:rPr>
              <a:t>TO OPERATE OR NOT TO OPERATE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The rule in SBO is to manage the pt </a:t>
            </a:r>
            <a:r>
              <a:rPr lang="en-US" dirty="0" smtClean="0">
                <a:solidFill>
                  <a:srgbClr val="FF0000"/>
                </a:solidFill>
              </a:rPr>
              <a:t>conservatively</a:t>
            </a:r>
            <a:r>
              <a:rPr lang="en-US" dirty="0" smtClean="0"/>
              <a:t> w/ observation &amp; give the pt time up to 48 hrs then reevaluate if still obstructed.  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1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Indications for surgery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747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8988" lvl="1" indent="-609600" algn="l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mtClean="0"/>
              <a:t>Peritoneal findings.</a:t>
            </a:r>
          </a:p>
          <a:p>
            <a:pPr marL="788988" lvl="1" indent="-609600" algn="l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mtClean="0"/>
              <a:t>Rapidly progressing abdominal pain or distension.</a:t>
            </a:r>
          </a:p>
          <a:p>
            <a:pPr marL="788988" lvl="1" indent="-609600" algn="l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mtClean="0"/>
              <a:t>Visceral perforation..(evident by increase amylase level)</a:t>
            </a:r>
          </a:p>
          <a:p>
            <a:pPr marL="788988" lvl="1" indent="-609600" algn="l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mtClean="0"/>
              <a:t>Irreducible hernia</a:t>
            </a:r>
          </a:p>
          <a:p>
            <a:pPr marL="788988" lvl="1" indent="-609600" algn="l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mtClean="0"/>
              <a:t>Development of: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i="1" smtClean="0"/>
              <a:t>          - </a:t>
            </a:r>
            <a:r>
              <a:rPr lang="en-US" smtClean="0"/>
              <a:t>Fever.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mtClean="0"/>
              <a:t>          - Diminished urine output.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mtClean="0"/>
              <a:t>          - Metabolic acidosis.</a:t>
            </a:r>
          </a:p>
          <a:p>
            <a:pPr marL="609600" indent="-609600" eaLnBrk="1" hangingPunct="1"/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rgbClr val="D90D0D"/>
                </a:solidFill>
              </a:rPr>
              <a:t>Paralytic ileus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7"/>
          </a:xfrm>
        </p:spPr>
        <p:txBody>
          <a:bodyPr>
            <a:normAutofit/>
          </a:bodyPr>
          <a:lstStyle/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/>
              <a:t>Functional obstruction most commonly seen after abdominal surgery, or w/ </a:t>
            </a:r>
            <a:r>
              <a:rPr lang="en-US" sz="2800" dirty="0" err="1" smtClean="0"/>
              <a:t>hypokalemia</a:t>
            </a:r>
            <a:r>
              <a:rPr lang="en-US" sz="2800" dirty="0" smtClean="0"/>
              <a:t> &amp; sepsis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/>
              <a:t>Small bowel is distended throughout its length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/>
              <a:t>Absorption of fluid, electrolytes and nutrients is impaired..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/>
              <a:t>Abdominal distension is often apparent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/>
              <a:t>Pain is often not a prominent feature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/>
              <a:t>Auscultation will reveal absence of bowel sounds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/>
              <a:t>Water soluble contrast study may be helpful to differentiate if in doubt is it mechanical or functional obstruction</a:t>
            </a:r>
            <a:endParaRPr lang="en-US" sz="1800" dirty="0" smtClean="0"/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 smtClean="0">
              <a:solidFill>
                <a:srgbClr val="0070C0"/>
              </a:solidFill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sz="30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Management :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for </a:t>
            </a:r>
            <a:r>
              <a:rPr lang="en-US" dirty="0" err="1" smtClean="0"/>
              <a:t>ilius</a:t>
            </a:r>
            <a:r>
              <a:rPr lang="en-US" dirty="0" smtClean="0">
                <a:sym typeface="Wingdings" pitchFamily="2" charset="2"/>
              </a:rPr>
              <a:t> conservative (it resolve 2-3 days after surgery </a:t>
            </a:r>
          </a:p>
          <a:p>
            <a:pPr algn="l" rtl="0"/>
            <a:r>
              <a:rPr lang="en-US" dirty="0" smtClean="0">
                <a:sym typeface="Wingdings" pitchFamily="2" charset="2"/>
              </a:rPr>
              <a:t> mechanical : 1-adhesive  conservative wait for 48 h</a:t>
            </a:r>
          </a:p>
          <a:p>
            <a:pPr algn="l" rtl="0">
              <a:buNone/>
            </a:pPr>
            <a:r>
              <a:rPr lang="en-US" dirty="0" smtClean="0">
                <a:sym typeface="Wingdings" pitchFamily="2" charset="2"/>
              </a:rPr>
              <a:t>      2 - non-adhesive CT scan &amp; </a:t>
            </a:r>
            <a:r>
              <a:rPr lang="en-US" dirty="0" err="1" smtClean="0">
                <a:sym typeface="Wingdings" pitchFamily="2" charset="2"/>
              </a:rPr>
              <a:t>imm</a:t>
            </a:r>
            <a:r>
              <a:rPr lang="en-US" dirty="0" smtClean="0">
                <a:sym typeface="Wingdings" pitchFamily="2" charset="2"/>
              </a:rPr>
              <a:t>  surgery</a:t>
            </a:r>
          </a:p>
          <a:p>
            <a:pPr algn="l" rtl="0">
              <a:buNone/>
            </a:pPr>
            <a:endParaRPr lang="en-US" dirty="0" smtClean="0">
              <a:sym typeface="Wingdings" pitchFamily="2" charset="2"/>
            </a:endParaRP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dirty="0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Calibri" pitchFamily="34" charset="0"/>
            </a:endParaRPr>
          </a:p>
        </p:txBody>
      </p:sp>
      <p:pic>
        <p:nvPicPr>
          <p:cNvPr id="76805" name="Picture 5" descr="postoperative intestinal obstr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9714"/>
            <a:ext cx="9144000" cy="58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Acute Mesenteric Ischemia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rgbClr val="D90D0D"/>
                </a:solidFill>
              </a:rPr>
              <a:t>Acute Mesenteric Ischemia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D90D0D"/>
                </a:solidFill>
              </a:rPr>
              <a:t>Definition: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D90D0D"/>
                </a:solidFill>
              </a:rPr>
              <a:t> </a:t>
            </a:r>
            <a:r>
              <a:rPr lang="en-US" dirty="0" smtClean="0"/>
              <a:t>It is defined as an occlusive or non-occlusive mechanism leading to </a:t>
            </a:r>
            <a:r>
              <a:rPr lang="en-US" dirty="0" err="1" smtClean="0"/>
              <a:t>hypoperfusion</a:t>
            </a:r>
            <a:r>
              <a:rPr lang="en-US" dirty="0" smtClean="0"/>
              <a:t> of one or more mesenteric vessels.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dirty="0" smtClean="0">
              <a:solidFill>
                <a:srgbClr val="D90D0D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D90D0D"/>
                </a:solidFill>
              </a:rPr>
              <a:t>Acute Mesenteric Ischemia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4864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500" b="1" smtClean="0"/>
              <a:t>Incidence</a:t>
            </a:r>
            <a:r>
              <a:rPr lang="en-US" sz="2500" smtClean="0"/>
              <a:t>: relatively rare. More in older population</a:t>
            </a:r>
          </a:p>
          <a:p>
            <a:pPr algn="l" rtl="0" eaLnBrk="1" hangingPunct="1">
              <a:lnSpc>
                <a:spcPct val="80000"/>
              </a:lnSpc>
            </a:pPr>
            <a:endParaRPr lang="en-US" sz="250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500" b="1" smtClean="0"/>
              <a:t>Survival &amp; Mortality: </a:t>
            </a:r>
            <a:r>
              <a:rPr lang="en-US" sz="2500" smtClean="0"/>
              <a:t>Survival is v. bad, although there has been a reduction in mortality but it remained around 60-70% since then..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500" smtClean="0"/>
              <a:t>Mortality is high because usually the diagnosis is made after infarction, damage proceeds even after revascularization, and concomitant medical problems affect long-term outcomes</a:t>
            </a:r>
          </a:p>
          <a:p>
            <a:pPr algn="l" rtl="0" eaLnBrk="1" hangingPunct="1">
              <a:lnSpc>
                <a:spcPct val="80000"/>
              </a:lnSpc>
            </a:pPr>
            <a:endParaRPr lang="en-US" sz="250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500" smtClean="0"/>
              <a:t>There is significant </a:t>
            </a:r>
            <a:r>
              <a:rPr lang="en-US" sz="2500" b="1" smtClean="0"/>
              <a:t>morbidity</a:t>
            </a:r>
            <a:r>
              <a:rPr lang="en-US" sz="2500" smtClean="0"/>
              <a:t> associated with acute mesenteric ischemia and up to 30% of patients become TPN dependent. </a:t>
            </a:r>
          </a:p>
          <a:p>
            <a:pPr algn="l" rtl="0" eaLnBrk="1" hangingPunct="1">
              <a:lnSpc>
                <a:spcPct val="80000"/>
              </a:lnSpc>
            </a:pPr>
            <a:endParaRPr lang="en-US" sz="250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500" b="1" smtClean="0"/>
              <a:t>Recurrence</a:t>
            </a:r>
            <a:r>
              <a:rPr lang="en-US" sz="2500" smtClean="0"/>
              <a:t> of disease is common</a:t>
            </a:r>
            <a:endParaRPr lang="en-US" sz="2500" i="1" smtClean="0"/>
          </a:p>
          <a:p>
            <a:pPr algn="l" rtl="0" eaLnBrk="1" hangingPunct="1">
              <a:lnSpc>
                <a:spcPct val="80000"/>
              </a:lnSpc>
            </a:pPr>
            <a:endParaRPr lang="en-US" sz="2500" i="1" smtClean="0"/>
          </a:p>
          <a:p>
            <a:pPr algn="l" rtl="0" eaLnBrk="1" hangingPunct="1">
              <a:lnSpc>
                <a:spcPct val="80000"/>
              </a:lnSpc>
            </a:pPr>
            <a:endParaRPr lang="en-US" sz="25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458200" cy="5770987"/>
          </a:xfrm>
        </p:spPr>
        <p:txBody>
          <a:bodyPr/>
          <a:lstStyle/>
          <a:p>
            <a:pPr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The </a:t>
            </a:r>
            <a:r>
              <a:rPr lang="en-US" sz="2800" b="1" dirty="0" smtClean="0"/>
              <a:t>history</a:t>
            </a:r>
            <a:r>
              <a:rPr lang="en-US" sz="2800" dirty="0" smtClean="0"/>
              <a:t> is the most important clue to the source of abdominal pain. </a:t>
            </a:r>
            <a:br>
              <a:rPr lang="en-US" sz="2800" dirty="0" smtClean="0"/>
            </a:br>
            <a:r>
              <a:rPr lang="en-US" sz="2800" dirty="0" smtClean="0"/>
              <a:t> Starting from the outer surface to the inner surface of the abdomen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smtClean="0"/>
              <a:t> the pain could be : </a:t>
            </a:r>
            <a:br>
              <a:rPr lang="en-US" sz="3200" dirty="0" smtClean="0"/>
            </a:br>
            <a:r>
              <a:rPr lang="en-US" sz="3200" dirty="0" smtClean="0"/>
              <a:t>  </a:t>
            </a:r>
            <a:r>
              <a:rPr lang="en-US" sz="3200" dirty="0" err="1" smtClean="0"/>
              <a:t>cutaneous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smtClean="0"/>
              <a:t>  musculoskeletal,</a:t>
            </a:r>
            <a:br>
              <a:rPr lang="en-US" sz="3200" dirty="0" smtClean="0"/>
            </a:br>
            <a:r>
              <a:rPr lang="en-US" sz="3200" dirty="0" smtClean="0"/>
              <a:t>  vascular,</a:t>
            </a:r>
            <a:br>
              <a:rPr lang="en-US" sz="3200" dirty="0" smtClean="0"/>
            </a:br>
            <a:r>
              <a:rPr lang="en-US" sz="3200" dirty="0" smtClean="0"/>
              <a:t>  neurological or organic. </a:t>
            </a:r>
            <a:br>
              <a:rPr lang="en-US" sz="3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ar-SA" sz="24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Mesenteric Ischemia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tabLst>
                <a:tab pos="1428750" algn="l"/>
                <a:tab pos="1524000" algn="l"/>
                <a:tab pos="1619250" algn="l"/>
              </a:tabLst>
            </a:pPr>
            <a:r>
              <a:rPr lang="en-US" b="1" smtClean="0">
                <a:solidFill>
                  <a:srgbClr val="D90D0D"/>
                </a:solidFill>
              </a:rPr>
              <a:t>CAUSES</a:t>
            </a:r>
            <a:r>
              <a:rPr lang="en-US" b="1" smtClean="0"/>
              <a:t>:</a:t>
            </a:r>
            <a:endParaRPr lang="en-US" smtClean="0"/>
          </a:p>
          <a:p>
            <a:pPr algn="l" rtl="0" eaLnBrk="1" hangingPunct="1">
              <a:buFont typeface="Arial" pitchFamily="34" charset="0"/>
              <a:buNone/>
              <a:tabLst>
                <a:tab pos="1428750" algn="l"/>
                <a:tab pos="1524000" algn="l"/>
                <a:tab pos="1619250" algn="l"/>
              </a:tabLst>
            </a:pPr>
            <a:r>
              <a:rPr lang="en-US" smtClean="0"/>
              <a:t>             </a:t>
            </a:r>
            <a:r>
              <a:rPr lang="en-US" i="1" smtClean="0"/>
              <a:t>1. </a:t>
            </a:r>
            <a:r>
              <a:rPr lang="en-US" smtClean="0"/>
              <a:t>Arterial embolic disease </a:t>
            </a:r>
          </a:p>
          <a:p>
            <a:pPr algn="l" rtl="0" eaLnBrk="1" hangingPunct="1">
              <a:buFont typeface="Arial" pitchFamily="34" charset="0"/>
              <a:buNone/>
              <a:tabLst>
                <a:tab pos="1428750" algn="l"/>
                <a:tab pos="1524000" algn="l"/>
                <a:tab pos="1619250" algn="l"/>
              </a:tabLst>
            </a:pPr>
            <a:r>
              <a:rPr lang="en-US" i="1" smtClean="0"/>
              <a:t>             2. </a:t>
            </a:r>
            <a:r>
              <a:rPr lang="en-US" smtClean="0"/>
              <a:t>Arterial thrombotic disease</a:t>
            </a:r>
          </a:p>
          <a:p>
            <a:pPr algn="l" rtl="0" eaLnBrk="1" hangingPunct="1">
              <a:buFont typeface="Arial" pitchFamily="34" charset="0"/>
              <a:buNone/>
              <a:tabLst>
                <a:tab pos="1428750" algn="l"/>
                <a:tab pos="1524000" algn="l"/>
                <a:tab pos="1619250" algn="l"/>
              </a:tabLst>
            </a:pPr>
            <a:r>
              <a:rPr lang="en-US" i="1" smtClean="0"/>
              <a:t>             3. Low flow status</a:t>
            </a:r>
            <a:r>
              <a:rPr lang="en-US" smtClean="0"/>
              <a:t>.</a:t>
            </a:r>
            <a:r>
              <a:rPr lang="en-US" sz="2400" smtClean="0"/>
              <a:t>non-occlusive disease.</a:t>
            </a:r>
            <a:endParaRPr lang="en-US" smtClean="0"/>
          </a:p>
          <a:p>
            <a:pPr algn="l" rtl="0" eaLnBrk="1" hangingPunct="1">
              <a:buFont typeface="Arial" pitchFamily="34" charset="0"/>
              <a:buNone/>
              <a:tabLst>
                <a:tab pos="1428750" algn="l"/>
                <a:tab pos="1524000" algn="l"/>
                <a:tab pos="1619250" algn="l"/>
              </a:tabLst>
            </a:pPr>
            <a:r>
              <a:rPr lang="en-US" i="1" smtClean="0"/>
              <a:t>             4. </a:t>
            </a:r>
            <a:r>
              <a:rPr lang="en-US" smtClean="0"/>
              <a:t>Venous thrombotic disease</a:t>
            </a:r>
          </a:p>
          <a:p>
            <a:pPr algn="l" rtl="0" eaLnBrk="1" hangingPunct="1">
              <a:buFont typeface="Arial" pitchFamily="34" charset="0"/>
              <a:buNone/>
              <a:tabLst>
                <a:tab pos="1428750" algn="l"/>
                <a:tab pos="1524000" algn="l"/>
                <a:tab pos="1619250" algn="l"/>
              </a:tabLst>
            </a:pPr>
            <a:r>
              <a:rPr lang="en-US" i="1" smtClean="0"/>
              <a:t>             5. Atherosclerosis. (chronic)</a:t>
            </a:r>
          </a:p>
          <a:p>
            <a:pPr eaLnBrk="1" hangingPunct="1">
              <a:tabLst>
                <a:tab pos="1428750" algn="l"/>
                <a:tab pos="1524000" algn="l"/>
                <a:tab pos="1619250" algn="l"/>
              </a:tabLst>
            </a:pP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62" name="Picture 2" descr="C:\Documents and Settings\FLib\Desktop\SplanchnicCircul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071546"/>
            <a:ext cx="5105400" cy="53292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rgbClr val="D90D0D"/>
                </a:solidFill>
              </a:rPr>
              <a:t>Mesenteric arterial embolism</a:t>
            </a:r>
            <a:br>
              <a:rPr lang="en-US" sz="4000" smtClean="0">
                <a:solidFill>
                  <a:srgbClr val="D90D0D"/>
                </a:solidFill>
              </a:rPr>
            </a:br>
            <a:endParaRPr lang="en-US" sz="4000" smtClean="0">
              <a:solidFill>
                <a:srgbClr val="D9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i="1" dirty="0" smtClean="0">
              <a:solidFill>
                <a:srgbClr val="FF0000"/>
              </a:solidFill>
            </a:endParaRP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i="1" dirty="0" smtClean="0">
                <a:solidFill>
                  <a:srgbClr val="FF0000"/>
                </a:solidFill>
              </a:rPr>
              <a:t>The classic presentation is severe abdominal pain that is out of proportion to minimal or absent physical signs</a:t>
            </a:r>
            <a:endParaRPr lang="en-US" dirty="0" smtClean="0"/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Most common cause of acute mesenteric ischemia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Embolic sources:  80% cardiac. Others..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in SMA: </a:t>
            </a:r>
            <a:r>
              <a:rPr lang="en-US" dirty="0" err="1" smtClean="0"/>
              <a:t>Jejunal</a:t>
            </a:r>
            <a:r>
              <a:rPr lang="en-US" dirty="0" smtClean="0"/>
              <a:t> &amp; </a:t>
            </a:r>
            <a:r>
              <a:rPr lang="en-US" dirty="0" err="1" smtClean="0"/>
              <a:t>ileal</a:t>
            </a:r>
            <a:r>
              <a:rPr lang="en-US" dirty="0" smtClean="0"/>
              <a:t> branches of SMA are affected more </a:t>
            </a:r>
            <a:r>
              <a:rPr lang="en-US" dirty="0" err="1" smtClean="0"/>
              <a:t>cuz</a:t>
            </a:r>
            <a:r>
              <a:rPr lang="en-US" dirty="0" smtClean="0"/>
              <a:t> they r end arteries (no </a:t>
            </a:r>
            <a:r>
              <a:rPr lang="en-US" dirty="0" err="1" smtClean="0"/>
              <a:t>anastomosis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History: </a:t>
            </a:r>
            <a:endParaRPr lang="en-US" sz="900" dirty="0" smtClean="0"/>
          </a:p>
          <a:p>
            <a:pPr algn="l" rt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900" dirty="0" smtClean="0"/>
              <a:t>  </a:t>
            </a:r>
            <a:r>
              <a:rPr lang="en-US" dirty="0" smtClean="0"/>
              <a:t>     </a:t>
            </a:r>
            <a:r>
              <a:rPr lang="en-US" sz="2400" dirty="0" smtClean="0"/>
              <a:t>1.Sudden and severe </a:t>
            </a:r>
            <a:r>
              <a:rPr lang="en-US" sz="2400" dirty="0" err="1" smtClean="0"/>
              <a:t>epigastric</a:t>
            </a:r>
            <a:r>
              <a:rPr lang="en-US" sz="2400" dirty="0" smtClean="0"/>
              <a:t> or mid-abdominal pain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       2. Vomiting and explosive diarrhea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       3. 25% of patients have had previous embolic events</a:t>
            </a:r>
          </a:p>
          <a:p>
            <a:pPr indent="122238" algn="l" rt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000" dirty="0" smtClean="0"/>
          </a:p>
          <a:p>
            <a:pPr algn="l" rt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 smtClean="0"/>
          </a:p>
          <a:p>
            <a:pPr algn="l" rt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Mesenteric arterial embolism</a:t>
            </a:r>
            <a:br>
              <a:rPr lang="en-US" smtClean="0"/>
            </a:br>
            <a:endParaRPr lang="en-US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5563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mtClean="0">
                <a:solidFill>
                  <a:srgbClr val="D90D0D"/>
                </a:solidFill>
              </a:rPr>
              <a:t>Examination findings:</a:t>
            </a:r>
          </a:p>
          <a:p>
            <a:pPr algn="l" rtl="0" eaLnBrk="1" hangingPunct="1"/>
            <a:r>
              <a:rPr lang="en-US" sz="2800" smtClean="0"/>
              <a:t>Cardiac</a:t>
            </a:r>
          </a:p>
          <a:p>
            <a:pPr algn="l" rtl="0" eaLnBrk="1" hangingPunct="1"/>
            <a:r>
              <a:rPr lang="en-US" sz="2800" smtClean="0"/>
              <a:t>The abdominal examination: 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800" smtClean="0"/>
              <a:t>    - may be normal initially with signs of acute abdomen later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800" smtClean="0"/>
              <a:t>    - Slight to moderate abdominal distension is common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800" smtClean="0"/>
              <a:t>    - Bowel sounds are highly variable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800" smtClean="0"/>
              <a:t>    - Peritoneal signs or blood in the stools are late ominous signs implying infarction</a:t>
            </a:r>
          </a:p>
          <a:p>
            <a:pPr algn="l" rtl="0" eaLnBrk="1" hangingPunct="1"/>
            <a:endParaRPr lang="en-US" smtClean="0"/>
          </a:p>
          <a:p>
            <a:pPr algn="l" rtl="0" eaLnBrk="1" hangingPunct="1"/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smtClean="0"/>
              <a:t>Mesenteric arterial embolism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rgbClr val="D90D0D"/>
                </a:solidFill>
              </a:rPr>
              <a:t>Investigations: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700" dirty="0" smtClean="0"/>
              <a:t>The diagnosis usually depends on </a:t>
            </a:r>
            <a:r>
              <a:rPr lang="en-US" sz="2700" dirty="0" smtClean="0">
                <a:solidFill>
                  <a:srgbClr val="FF0000"/>
                </a:solidFill>
              </a:rPr>
              <a:t>clinical suspicion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700" dirty="0" smtClean="0"/>
              <a:t>Initially the standard hematological and biochemical studies are unrewarding..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700" dirty="0" smtClean="0"/>
              <a:t>Plain AXR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700" dirty="0" smtClean="0"/>
              <a:t>CT Scan(It is the most imp &amp; the Ix of choice here)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700" dirty="0" smtClean="0"/>
              <a:t>Occasionally US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700" dirty="0" smtClean="0"/>
              <a:t>Angiography: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700" dirty="0" smtClean="0"/>
              <a:t>     </a:t>
            </a:r>
            <a:r>
              <a:rPr lang="en-US" sz="2700" i="1" dirty="0" smtClean="0"/>
              <a:t>Embolic lodging in </a:t>
            </a:r>
            <a:r>
              <a:rPr lang="en-US" sz="2700" i="1" dirty="0" err="1" smtClean="0"/>
              <a:t>thr</a:t>
            </a:r>
            <a:r>
              <a:rPr lang="en-US" sz="2700" i="1" dirty="0" smtClean="0"/>
              <a:t> SMA is often just past the inferior </a:t>
            </a:r>
            <a:r>
              <a:rPr lang="en-US" sz="2700" i="1" dirty="0" err="1" smtClean="0"/>
              <a:t>pancreaticoduodenal</a:t>
            </a:r>
            <a:r>
              <a:rPr lang="en-US" sz="2700" i="1" dirty="0" smtClean="0"/>
              <a:t> and middle colic arteries thus </a:t>
            </a:r>
            <a:r>
              <a:rPr lang="en-US" sz="2700" i="1" dirty="0" err="1" smtClean="0"/>
              <a:t>isolting</a:t>
            </a:r>
            <a:r>
              <a:rPr lang="en-US" sz="2700" i="1" dirty="0" smtClean="0"/>
              <a:t> the small bowel from its major collateral circulation</a:t>
            </a:r>
            <a:endParaRPr lang="en-US" sz="2700" dirty="0" smtClean="0"/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sz="2700" dirty="0" smtClean="0"/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Plain AXR</a:t>
            </a:r>
            <a:br>
              <a:rPr lang="en-US" smtClean="0"/>
            </a:br>
            <a:endParaRPr lang="en-US" smtClean="0"/>
          </a:p>
        </p:txBody>
      </p:sp>
      <p:pic>
        <p:nvPicPr>
          <p:cNvPr id="8499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981200"/>
            <a:ext cx="2762250" cy="2305050"/>
          </a:xfrm>
          <a:noFill/>
        </p:spPr>
      </p:pic>
      <p:sp>
        <p:nvSpPr>
          <p:cNvPr id="84996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l" rtl="0" eaLnBrk="1" hangingPunct="1"/>
            <a:r>
              <a:rPr lang="en-US" smtClean="0"/>
              <a:t>The purpose of doing it is mainly to exclude other pathologies that could present in the same way.</a:t>
            </a:r>
          </a:p>
          <a:p>
            <a:pPr algn="l" rtl="0" eaLnBrk="1" hangingPunct="1"/>
            <a:r>
              <a:rPr lang="en-US" smtClean="0"/>
              <a:t>Shown here is the thumb print sign which is a late sign that indicates infarction of the bowel</a:t>
            </a:r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CT Scan</a:t>
            </a:r>
            <a:br>
              <a:rPr lang="en-US" smtClean="0"/>
            </a:br>
            <a:endParaRPr lang="en-US" smtClean="0"/>
          </a:p>
        </p:txBody>
      </p:sp>
      <p:pic>
        <p:nvPicPr>
          <p:cNvPr id="7782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1887" r="21887"/>
          <a:stretch>
            <a:fillRect/>
          </a:stretch>
        </p:blipFill>
        <p:spPr>
          <a:xfrm>
            <a:off x="1143000" y="685800"/>
            <a:ext cx="5029200" cy="3657600"/>
          </a:xfrm>
          <a:noFill/>
        </p:spPr>
      </p:pic>
      <p:sp>
        <p:nvSpPr>
          <p:cNvPr id="86020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SMA embolus                                                   Bowel wall thickening </a:t>
            </a:r>
          </a:p>
        </p:txBody>
      </p:sp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Angiography</a:t>
            </a:r>
          </a:p>
        </p:txBody>
      </p:sp>
      <p:pic>
        <p:nvPicPr>
          <p:cNvPr id="870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65562" y="1757362"/>
            <a:ext cx="2638425" cy="4181475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Principles of Treatment 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mtClean="0"/>
              <a:t> 1.Diagnose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mtClean="0"/>
              <a:t> 2. Restore Flow (surgical embolectomy)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mtClean="0"/>
              <a:t> 3. Resect non-viable tissue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mtClean="0"/>
              <a:t> 4. </a:t>
            </a:r>
            <a:r>
              <a:rPr lang="en-US" smtClean="0">
                <a:solidFill>
                  <a:srgbClr val="D90D0D"/>
                </a:solidFill>
              </a:rPr>
              <a:t>Supportive Care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mtClean="0"/>
              <a:t> 5.Reevaluation( second look operation)</a:t>
            </a:r>
          </a:p>
        </p:txBody>
      </p:sp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D90D0D"/>
                </a:solidFill>
              </a:rPr>
              <a:t>Acute Arterial Mesenteric Thrombosis</a:t>
            </a:r>
            <a:br>
              <a:rPr lang="en-US" sz="4000" dirty="0" smtClean="0">
                <a:solidFill>
                  <a:srgbClr val="D90D0D"/>
                </a:solidFill>
              </a:rPr>
            </a:br>
            <a:endParaRPr lang="en-US" sz="4000" dirty="0" smtClean="0">
              <a:solidFill>
                <a:srgbClr val="D90D0D"/>
              </a:solidFill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l" rtl="0" eaLnBrk="1" hangingPunct="1"/>
            <a:r>
              <a:rPr lang="en-US" smtClean="0"/>
              <a:t>A less common cause </a:t>
            </a:r>
          </a:p>
          <a:p>
            <a:pPr algn="l" rtl="0" eaLnBrk="1" hangingPunct="1"/>
            <a:r>
              <a:rPr lang="en-US" smtClean="0"/>
              <a:t>Follows thrombosis of an underlying diseased SMA (Found at ostium of SMA)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mtClean="0"/>
              <a:t>Cause: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mtClean="0"/>
              <a:t>Thrombosis on top of an ruptured atheromatous plaque w/ exposed intima </a:t>
            </a:r>
          </a:p>
          <a:p>
            <a:pPr algn="l" rtl="0" eaLnBrk="1" hangingPunct="1"/>
            <a:endParaRPr lang="en-US" smtClean="0"/>
          </a:p>
          <a:p>
            <a:pPr algn="l" rtl="0" eaLnBrk="1" hangingPunct="1"/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FF0000"/>
                </a:solidFill>
              </a:rPr>
              <a:t>Central Abdominal Pain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Referred to midgut structures , which begin from second part of duodenum to splenic flexure   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en-US" smtClean="0"/>
          </a:p>
          <a:p>
            <a:pPr algn="l" rtl="0" eaLnBrk="1" hangingPunct="1"/>
            <a:endParaRPr lang="en-US" smtClean="0"/>
          </a:p>
        </p:txBody>
      </p:sp>
      <p:pic>
        <p:nvPicPr>
          <p:cNvPr id="16388" name="Content Placeholder 3" descr="0TIE56CAXUI2L0CAMKRSJQCAZ5FKOVCA2FKV1ACA1GJB0LCA6QCH3JCAOYP188CA22JLYSCA9SY1DMCAQAKE54CAG71HCICAP0FAP0CARU0DH1CAO3EWK5CA4DYQUJCA7RSHL8CAP9EOVMCA1MR9W0CAG63G4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4899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63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Mesenteric </a:t>
            </a:r>
            <a:r>
              <a:rPr lang="en-US" smtClean="0">
                <a:solidFill>
                  <a:srgbClr val="FF0000"/>
                </a:solidFill>
              </a:rPr>
              <a:t>venous </a:t>
            </a:r>
            <a:r>
              <a:rPr lang="en-US" smtClean="0"/>
              <a:t>thrombosis</a:t>
            </a:r>
            <a:br>
              <a:rPr lang="en-US" smtClean="0"/>
            </a:br>
            <a:endParaRPr lang="en-US" smtClean="0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791200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mtClean="0">
                <a:solidFill>
                  <a:srgbClr val="D90D0D"/>
                </a:solidFill>
              </a:rPr>
              <a:t>Clinically:</a:t>
            </a:r>
          </a:p>
          <a:p>
            <a:pPr algn="l" rtl="0" eaLnBrk="1" hangingPunct="1"/>
            <a:r>
              <a:rPr lang="en-US" smtClean="0"/>
              <a:t>The presentation is of an acute abdominal catastrophe less abrupt than seen with the SMA embolus with eventual development of severe mid-abdominal pain</a:t>
            </a:r>
          </a:p>
          <a:p>
            <a:pPr algn="l" rtl="0" eaLnBrk="1" hangingPunct="1"/>
            <a:r>
              <a:rPr lang="en-US" smtClean="0"/>
              <a:t>These symptoms may occur de novo or be superimposed on a background of chronic intestinal ischemia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mtClean="0">
              <a:solidFill>
                <a:srgbClr val="D90D0D"/>
              </a:solidFill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  <a:p>
            <a:pPr eaLnBrk="1" hangingPunct="1">
              <a:buFont typeface="Arial" pitchFamily="34" charset="0"/>
              <a:buNone/>
            </a:pPr>
            <a:endParaRPr lang="en-US" i="1" smtClean="0"/>
          </a:p>
          <a:p>
            <a:pPr eaLnBrk="1" hangingPunct="1">
              <a:buFont typeface="Arial" pitchFamily="34" charset="0"/>
              <a:buNone/>
            </a:pPr>
            <a:endParaRPr lang="en-US" i="1" smtClean="0"/>
          </a:p>
          <a:p>
            <a:pPr eaLnBrk="1" hangingPunct="1">
              <a:buFont typeface="Arial" pitchFamily="34" charset="0"/>
              <a:buNone/>
            </a:pPr>
            <a:endParaRPr lang="en-US" i="1" smtClean="0"/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Mesenteric venous thrombosis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4000" smtClean="0">
                <a:solidFill>
                  <a:srgbClr val="D90D0D"/>
                </a:solidFill>
              </a:rPr>
              <a:t>Investigations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7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3000" dirty="0" smtClean="0"/>
              <a:t>The venous phase of selective angiography may reveal the thrombus. CT Scan often demonstrates a thrombus within the portal vein and the </a:t>
            </a:r>
            <a:r>
              <a:rPr lang="en-US" sz="3000" dirty="0" err="1" smtClean="0"/>
              <a:t>superios</a:t>
            </a:r>
            <a:r>
              <a:rPr lang="en-US" sz="3000" dirty="0" smtClean="0"/>
              <a:t> mesenteric vein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Treatment:-</a:t>
            </a:r>
          </a:p>
          <a:p>
            <a:pPr algn="l" rtl="0"/>
            <a:r>
              <a:rPr lang="en-US" dirty="0"/>
              <a:t>Surgery: resection of non viable bowel, </a:t>
            </a:r>
            <a:r>
              <a:rPr lang="en-US" dirty="0" err="1"/>
              <a:t>thrombectomy</a:t>
            </a:r>
            <a:r>
              <a:rPr lang="en-US" dirty="0"/>
              <a:t> and anticoagulants.</a:t>
            </a:r>
          </a:p>
          <a:p>
            <a:pPr algn="l" rtl="0"/>
            <a:r>
              <a:rPr lang="en-US" dirty="0"/>
              <a:t>Correction of </a:t>
            </a:r>
            <a:r>
              <a:rPr lang="en-US" dirty="0" err="1"/>
              <a:t>hypercoagulable</a:t>
            </a:r>
            <a:r>
              <a:rPr lang="en-US" dirty="0"/>
              <a:t> states (</a:t>
            </a:r>
            <a:r>
              <a:rPr lang="en-US" dirty="0" err="1"/>
              <a:t>heparinization</a:t>
            </a:r>
            <a:r>
              <a:rPr lang="en-US" dirty="0" smtClean="0"/>
              <a:t>)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1022749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D90D0D"/>
                </a:solidFill>
              </a:rPr>
              <a:t>Low-flow </a:t>
            </a:r>
            <a:r>
              <a:rPr lang="en-US" dirty="0" err="1" smtClean="0">
                <a:solidFill>
                  <a:srgbClr val="D90D0D"/>
                </a:solidFill>
              </a:rPr>
              <a:t>nonocclusive</a:t>
            </a:r>
            <a:r>
              <a:rPr lang="en-US" dirty="0" smtClean="0">
                <a:solidFill>
                  <a:srgbClr val="D90D0D"/>
                </a:solidFill>
              </a:rPr>
              <a:t> mesenteric ischemia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3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20-30% of acute intestinal ischemia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 Response to systemic </a:t>
            </a:r>
            <a:r>
              <a:rPr lang="en-US" sz="2800" dirty="0" err="1" smtClean="0"/>
              <a:t>hypoperfusion</a:t>
            </a:r>
            <a:r>
              <a:rPr lang="en-US" sz="2800" dirty="0" smtClean="0"/>
              <a:t> 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dirty="0" smtClean="0"/>
              <a:t>    </a:t>
            </a:r>
            <a:r>
              <a:rPr lang="en-US" sz="2400" dirty="0" smtClean="0"/>
              <a:t>Sympathetic adrenergic system mediated visceral vasoconstriction/shunting for cerebral protection</a:t>
            </a:r>
            <a:r>
              <a:rPr lang="en-US" sz="2800" dirty="0" smtClean="0"/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 Causes: any severe systemic illness: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/>
              <a:t>               Diminished </a:t>
            </a:r>
            <a:r>
              <a:rPr lang="en-US" sz="2400" dirty="0" err="1" smtClean="0"/>
              <a:t>cardiad</a:t>
            </a:r>
            <a:r>
              <a:rPr lang="en-US" sz="2400" dirty="0" smtClean="0"/>
              <a:t> output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/>
              <a:t>               Shock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/>
              <a:t>               </a:t>
            </a:r>
            <a:r>
              <a:rPr lang="en-US" sz="2400" dirty="0" err="1" smtClean="0"/>
              <a:t>Hypovolemia</a:t>
            </a: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/>
              <a:t>               Dehydration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/>
              <a:t>               Use of </a:t>
            </a:r>
            <a:r>
              <a:rPr lang="en-US" sz="2400" dirty="0" err="1" smtClean="0"/>
              <a:t>vaso</a:t>
            </a:r>
            <a:r>
              <a:rPr lang="en-US" sz="2400" dirty="0" smtClean="0"/>
              <a:t>-active medications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Mucosal sloughing and bleeding may be present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The diagnosis may be established with angiography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Low-flow </a:t>
            </a:r>
            <a:r>
              <a:rPr lang="en-US" sz="2800" dirty="0" err="1" smtClean="0"/>
              <a:t>nonocclusive</a:t>
            </a:r>
            <a:r>
              <a:rPr lang="en-US" sz="2800" dirty="0" smtClean="0"/>
              <a:t> mesenteric ischemia</a:t>
            </a:r>
            <a:r>
              <a:rPr lang="en-US" dirty="0" smtClean="0">
                <a:solidFill>
                  <a:srgbClr val="D90D0D"/>
                </a:solidFill>
              </a:rPr>
              <a:t/>
            </a:r>
            <a:br>
              <a:rPr lang="en-US" dirty="0" smtClean="0">
                <a:solidFill>
                  <a:srgbClr val="D90D0D"/>
                </a:solidFill>
              </a:rPr>
            </a:br>
            <a:r>
              <a:rPr lang="en-US" dirty="0" smtClean="0">
                <a:solidFill>
                  <a:srgbClr val="D90D0D"/>
                </a:solidFill>
              </a:rPr>
              <a:t> Treatment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 eaLnBrk="1" hangingPunct="1"/>
            <a:r>
              <a:rPr lang="en-US" dirty="0" smtClean="0"/>
              <a:t>Optimize </a:t>
            </a:r>
            <a:r>
              <a:rPr lang="en-US" dirty="0" err="1" smtClean="0"/>
              <a:t>hemodynamics</a:t>
            </a:r>
            <a:r>
              <a:rPr lang="en-US" dirty="0" smtClean="0"/>
              <a:t> and volume status</a:t>
            </a:r>
          </a:p>
          <a:p>
            <a:pPr algn="l" rtl="0" eaLnBrk="1" hangingPunct="1"/>
            <a:r>
              <a:rPr lang="en-US" dirty="0" smtClean="0"/>
              <a:t> Correct contributing medical conditions</a:t>
            </a:r>
          </a:p>
          <a:p>
            <a:pPr algn="l" rtl="0" eaLnBrk="1" hangingPunct="1"/>
            <a:r>
              <a:rPr lang="en-US" dirty="0" smtClean="0"/>
              <a:t> Eliminate adverse pharmacologic agents</a:t>
            </a:r>
          </a:p>
          <a:p>
            <a:pPr algn="l" rtl="0" eaLnBrk="1" hangingPunct="1"/>
            <a:r>
              <a:rPr lang="en-US" dirty="0" smtClean="0"/>
              <a:t>Pharmacologic support of the circulation with the relief of the vasoconstriction</a:t>
            </a:r>
          </a:p>
          <a:p>
            <a:pPr algn="l" rtl="0" eaLnBrk="1" hangingPunct="1"/>
            <a:r>
              <a:rPr lang="en-US" dirty="0" smtClean="0"/>
              <a:t> Selective intra-arterial perfusion of vasodilators as </a:t>
            </a:r>
            <a:r>
              <a:rPr lang="en-US" dirty="0" err="1" smtClean="0"/>
              <a:t>papaverine</a:t>
            </a:r>
            <a:r>
              <a:rPr lang="en-US" dirty="0" smtClean="0"/>
              <a:t> and glucagon</a:t>
            </a:r>
          </a:p>
          <a:p>
            <a:pPr algn="l" rtl="0" eaLnBrk="1" hangingPunct="1"/>
            <a:endParaRPr lang="en-US" dirty="0" smtClean="0"/>
          </a:p>
        </p:txBody>
      </p:sp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D90D0D"/>
                </a:solidFill>
              </a:rPr>
              <a:t>Iatrogenic acute </a:t>
            </a:r>
            <a:r>
              <a:rPr lang="en-US" sz="4000" dirty="0" err="1" smtClean="0">
                <a:solidFill>
                  <a:srgbClr val="D90D0D"/>
                </a:solidFill>
              </a:rPr>
              <a:t>splanchnic</a:t>
            </a:r>
            <a:r>
              <a:rPr lang="en-US" sz="4000" dirty="0" smtClean="0">
                <a:solidFill>
                  <a:srgbClr val="D90D0D"/>
                </a:solidFill>
              </a:rPr>
              <a:t> ischemia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/>
              <a:t>Results from catheter related procedures as: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i="1" dirty="0" smtClean="0"/>
              <a:t>1. </a:t>
            </a:r>
            <a:r>
              <a:rPr lang="en-US" sz="2800" dirty="0" smtClean="0"/>
              <a:t>Diagnostic or </a:t>
            </a:r>
            <a:r>
              <a:rPr lang="en-US" sz="2800" dirty="0" err="1" smtClean="0"/>
              <a:t>theraputic</a:t>
            </a:r>
            <a:r>
              <a:rPr lang="en-US" sz="2800" dirty="0" smtClean="0"/>
              <a:t> angiography may cause ischemia due to dissection or </a:t>
            </a:r>
            <a:r>
              <a:rPr lang="en-US" sz="2800" dirty="0" err="1" smtClean="0"/>
              <a:t>embolization</a:t>
            </a:r>
            <a:endParaRPr lang="en-US" sz="28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2. Aortic aneurysm resection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These patients often present with diarrhea and the stools are usually grossly bloody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If the ischemia is profound and infarction occurs resection is required</a:t>
            </a:r>
          </a:p>
          <a:p>
            <a:pPr algn="l" rtl="0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D90D0D"/>
                </a:solidFill>
              </a:rPr>
              <a:t>Chronic arteriosclerotic </a:t>
            </a:r>
            <a:r>
              <a:rPr lang="en-US" sz="4000" dirty="0" err="1" smtClean="0">
                <a:solidFill>
                  <a:srgbClr val="D90D0D"/>
                </a:solidFill>
              </a:rPr>
              <a:t>splanchnic</a:t>
            </a:r>
            <a:r>
              <a:rPr lang="en-US" sz="4000" dirty="0" smtClean="0">
                <a:solidFill>
                  <a:srgbClr val="D90D0D"/>
                </a:solidFill>
              </a:rPr>
              <a:t> ischemia</a:t>
            </a:r>
            <a:br>
              <a:rPr lang="en-US" sz="4000" dirty="0" smtClean="0">
                <a:solidFill>
                  <a:srgbClr val="D90D0D"/>
                </a:solidFill>
              </a:rPr>
            </a:br>
            <a:endParaRPr lang="en-US" sz="4000" dirty="0" smtClean="0">
              <a:solidFill>
                <a:srgbClr val="D90D0D"/>
              </a:solidFill>
            </a:endParaRP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51054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700" dirty="0" smtClean="0"/>
              <a:t>Due to atherosclerosis affecting the origin of:</a:t>
            </a:r>
          </a:p>
          <a:p>
            <a:pPr algn="l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700" dirty="0" smtClean="0"/>
              <a:t>          Celiac, SMA, IMA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700" dirty="0" smtClean="0"/>
              <a:t> There is food fear and intestinal angina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700" dirty="0" smtClean="0"/>
              <a:t>Profound weight loss.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700" dirty="0" smtClean="0"/>
              <a:t>Investigations:</a:t>
            </a:r>
          </a:p>
          <a:p>
            <a:pPr algn="l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700" dirty="0" smtClean="0"/>
              <a:t>    Duplex scan, CT Scanning support the diagnosis</a:t>
            </a:r>
          </a:p>
          <a:p>
            <a:pPr algn="l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700" dirty="0" smtClean="0"/>
              <a:t>    </a:t>
            </a:r>
            <a:r>
              <a:rPr lang="en-US" sz="2700" dirty="0" err="1" smtClean="0"/>
              <a:t>Aortogram</a:t>
            </a:r>
            <a:endParaRPr lang="en-US" sz="2700" dirty="0" smtClean="0"/>
          </a:p>
          <a:p>
            <a:pPr algn="l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700" b="1" i="1" dirty="0" smtClean="0"/>
              <a:t>Treatment:</a:t>
            </a:r>
          </a:p>
          <a:p>
            <a:pPr algn="l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700" dirty="0" smtClean="0"/>
              <a:t>    Elective intestinal revascularization</a:t>
            </a:r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2514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Thank You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3600" dirty="0" smtClean="0"/>
              <a:t>Generally, abdominal pain can be categorized by its underlying mechanism:</a:t>
            </a:r>
            <a:br>
              <a:rPr lang="en-US" sz="3600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-Visceral</a:t>
            </a:r>
            <a:br>
              <a:rPr lang="en-US" sz="3600" b="1" dirty="0" smtClean="0"/>
            </a:br>
            <a:r>
              <a:rPr lang="en-US" sz="3600" b="1" dirty="0" smtClean="0"/>
              <a:t> -Parietal</a:t>
            </a:r>
            <a:br>
              <a:rPr lang="en-US" sz="3600" b="1" dirty="0" smtClean="0"/>
            </a:br>
            <a:r>
              <a:rPr lang="en-US" sz="3600" b="1" dirty="0" smtClean="0"/>
              <a:t> -Referred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3600" b="1" dirty="0" smtClean="0"/>
              <a:t>    - Radiating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30763"/>
          </a:xfrm>
        </p:spPr>
        <p:txBody>
          <a:bodyPr>
            <a:normAutofit fontScale="85000" lnSpcReduction="20000"/>
          </a:bodyPr>
          <a:lstStyle/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Visceral pain </a:t>
            </a:r>
            <a:r>
              <a:rPr lang="en-US" dirty="0" smtClean="0"/>
              <a:t>is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usually dull and aching in character, although it can be colicky, poorly localized.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 It arises from distention or spasm of a hollow organ such as the discomfort experienced early in intestinal obstruction or </a:t>
            </a:r>
            <a:r>
              <a:rPr lang="en-US" dirty="0" err="1" smtClean="0"/>
              <a:t>cholecystitis</a:t>
            </a:r>
            <a:r>
              <a:rPr lang="en-US" dirty="0" smtClean="0"/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pPr algn="l" rt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Parietal pain </a:t>
            </a:r>
            <a:r>
              <a:rPr lang="en-US" dirty="0" smtClean="0"/>
              <a:t>is 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sharp and very well localized.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 It arises from peritoneal irritation such as the pain of acute appendicitis with spread of inflammation to the parietal peritoneum. 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7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Referred pain </a:t>
            </a:r>
            <a:r>
              <a:rPr lang="en-US" dirty="0" smtClean="0"/>
              <a:t>is aching and perceived to be near the surface of the body.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Radiating pain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smtClean="0"/>
              <a:t>is at site of pathology and other site</a:t>
            </a:r>
            <a:endParaRPr lang="ar-SA" dirty="0" smtClean="0">
              <a:solidFill>
                <a:srgbClr val="0070C0"/>
              </a:solidFill>
            </a:endParaRP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en-US" sz="5400" smtClean="0"/>
          </a:p>
          <a:p>
            <a:pPr algn="ctr" eaLnBrk="1" hangingPunct="1">
              <a:buFont typeface="Arial" pitchFamily="34" charset="0"/>
              <a:buNone/>
            </a:pPr>
            <a:r>
              <a:rPr lang="en-US" sz="5400" smtClean="0">
                <a:solidFill>
                  <a:srgbClr val="FF0000"/>
                </a:solidFill>
              </a:rPr>
              <a:t>What are the possible DDx of central abdominal pain?</a:t>
            </a:r>
            <a:endParaRPr lang="ar-SA" sz="5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1317</TotalTime>
  <Words>2287</Words>
  <Application>Microsoft Office PowerPoint</Application>
  <PresentationFormat>عرض على الشاشة (3:4)‏</PresentationFormat>
  <Paragraphs>389</Paragraphs>
  <Slides>57</Slides>
  <Notes>20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57</vt:i4>
      </vt:variant>
    </vt:vector>
  </HeadingPairs>
  <TitlesOfParts>
    <vt:vector size="58" baseType="lpstr">
      <vt:lpstr>انقلاب</vt:lpstr>
      <vt:lpstr>                              Central Abdominal Pain and masses</vt:lpstr>
      <vt:lpstr>Objectives</vt:lpstr>
      <vt:lpstr>  Abdominal pain is frequently a benign complaint, but it can also indicate serious acute pathology. It is very commonly due to Irritable bowel syndrome, however, other possible pathologies should be taken in consideration.  </vt:lpstr>
      <vt:lpstr> The history is the most important clue to the source of abdominal pain.   Starting from the outer surface to the inner surface of the abdomen,  the pain could be :    cutaneous,   musculoskeletal,   vascular,   neurological or organic.   </vt:lpstr>
      <vt:lpstr>Central Abdominal Pain</vt:lpstr>
      <vt:lpstr>الشريحة 6</vt:lpstr>
      <vt:lpstr>الشريحة 7</vt:lpstr>
      <vt:lpstr>الشريحة 8</vt:lpstr>
      <vt:lpstr>الشريحة 9</vt:lpstr>
      <vt:lpstr>History</vt:lpstr>
      <vt:lpstr>Cont. History</vt:lpstr>
      <vt:lpstr>Cont. History</vt:lpstr>
      <vt:lpstr>Examination</vt:lpstr>
      <vt:lpstr>Cont. Examination</vt:lpstr>
      <vt:lpstr>Investigation</vt:lpstr>
      <vt:lpstr>Cont. Investigation</vt:lpstr>
      <vt:lpstr>الشريحة 17</vt:lpstr>
      <vt:lpstr>Causes of Central abdominal pain:</vt:lpstr>
      <vt:lpstr>Small Bowel Obstruction</vt:lpstr>
      <vt:lpstr>Definition</vt:lpstr>
      <vt:lpstr>Small Bowel Obstruction Clinical features </vt:lpstr>
      <vt:lpstr>  Small Bowel Obstruction Investigation </vt:lpstr>
      <vt:lpstr>Small Bowel Obstruction  Pathophysiology</vt:lpstr>
      <vt:lpstr>       Site?     Small Bowel vs. Large Bowel</vt:lpstr>
      <vt:lpstr>Etiology?</vt:lpstr>
      <vt:lpstr>Lesions Extrinsic to Intestinal Wall</vt:lpstr>
      <vt:lpstr>Lesions Intrinsic to Intestinal Wall</vt:lpstr>
      <vt:lpstr>Intraluminal Lesions</vt:lpstr>
      <vt:lpstr>Is there strangulation?</vt:lpstr>
      <vt:lpstr>Management of SBO (Principles)</vt:lpstr>
      <vt:lpstr>Resuscitation</vt:lpstr>
      <vt:lpstr>TO OPERATE OR NOT TO OPERATE </vt:lpstr>
      <vt:lpstr>Indications for surgery </vt:lpstr>
      <vt:lpstr>Paralytic ileus</vt:lpstr>
      <vt:lpstr>Management :</vt:lpstr>
      <vt:lpstr>الشريحة 36</vt:lpstr>
      <vt:lpstr>Acute Mesenteric Ischemia</vt:lpstr>
      <vt:lpstr>Acute Mesenteric Ischemia</vt:lpstr>
      <vt:lpstr>Acute Mesenteric Ischemia</vt:lpstr>
      <vt:lpstr>Mesenteric Ischemia</vt:lpstr>
      <vt:lpstr>الشريحة 41</vt:lpstr>
      <vt:lpstr>Mesenteric arterial embolism </vt:lpstr>
      <vt:lpstr>Mesenteric arterial embolism </vt:lpstr>
      <vt:lpstr>Mesenteric arterial embolism </vt:lpstr>
      <vt:lpstr> Plain AXR </vt:lpstr>
      <vt:lpstr> CT Scan </vt:lpstr>
      <vt:lpstr>Angiography</vt:lpstr>
      <vt:lpstr>Principles of Treatment </vt:lpstr>
      <vt:lpstr>Acute Arterial Mesenteric Thrombosis </vt:lpstr>
      <vt:lpstr>Mesenteric venous thrombosis </vt:lpstr>
      <vt:lpstr>Mesenteric venous thrombosis  Investigations</vt:lpstr>
      <vt:lpstr>الشريحة 52</vt:lpstr>
      <vt:lpstr>Low-flow nonocclusive mesenteric ischemia</vt:lpstr>
      <vt:lpstr>Low-flow nonocclusive mesenteric ischemia  Treatment</vt:lpstr>
      <vt:lpstr>Iatrogenic acute splanchnic ischemia</vt:lpstr>
      <vt:lpstr>Chronic arteriosclerotic splanchnic ischemia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131</cp:revision>
  <cp:lastPrinted>1601-01-01T00:00:00Z</cp:lastPrinted>
  <dcterms:created xsi:type="dcterms:W3CDTF">1601-01-01T00:00:00Z</dcterms:created>
  <dcterms:modified xsi:type="dcterms:W3CDTF">2011-05-28T18:41:29Z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