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66" r:id="rId24"/>
    <p:sldId id="267" r:id="rId25"/>
    <p:sldId id="259" r:id="rId26"/>
    <p:sldId id="260" r:id="rId27"/>
    <p:sldId id="261" r:id="rId28"/>
    <p:sldId id="262" r:id="rId29"/>
    <p:sldId id="263" r:id="rId30"/>
    <p:sldId id="264" r:id="rId31"/>
    <p:sldId id="265" r:id="rId32"/>
    <p:sldId id="268" r:id="rId33"/>
    <p:sldId id="297" r:id="rId34"/>
    <p:sldId id="269" r:id="rId35"/>
    <p:sldId id="270" r:id="rId36"/>
    <p:sldId id="271" r:id="rId37"/>
    <p:sldId id="272" r:id="rId38"/>
    <p:sldId id="273" r:id="rId39"/>
    <p:sldId id="274" r:id="rId40"/>
    <p:sldId id="275" r:id="rId41"/>
    <p:sldId id="276"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8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96DDE-D122-8A48-954B-38585CA05764}" type="datetimeFigureOut">
              <a:rPr lang="en-US" smtClean="0"/>
              <a:t>5/9/11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41C71-9D7F-8C46-A172-DA0AE44DCCA0}" type="slidenum">
              <a:rPr lang="en-US" smtClean="0"/>
              <a:t>‹#›</a:t>
            </a:fld>
            <a:endParaRPr lang="en-US"/>
          </a:p>
        </p:txBody>
      </p:sp>
    </p:spTree>
    <p:extLst>
      <p:ext uri="{BB962C8B-B14F-4D97-AF65-F5344CB8AC3E}">
        <p14:creationId xmlns:p14="http://schemas.microsoft.com/office/powerpoint/2010/main" val="3997043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5/9/11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5/9/11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5/9/11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5/9/11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5/9/11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5/9/11</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3065"/>
            <a:ext cx="7772400" cy="978408"/>
          </a:xfrm>
        </p:spPr>
        <p:txBody>
          <a:bodyPr/>
          <a:lstStyle/>
          <a:p>
            <a:r>
              <a:rPr lang="en-US" dirty="0" smtClean="0"/>
              <a:t>Presentation and Management of Patients with Renal Colic</a:t>
            </a:r>
            <a:endParaRPr lang="en-US" dirty="0"/>
          </a:p>
        </p:txBody>
      </p:sp>
    </p:spTree>
    <p:extLst>
      <p:ext uri="{BB962C8B-B14F-4D97-AF65-F5344CB8AC3E}">
        <p14:creationId xmlns:p14="http://schemas.microsoft.com/office/powerpoint/2010/main" val="417207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CT done on </a:t>
            </a:r>
            <a:r>
              <a:rPr lang="en-US" dirty="0"/>
              <a:t>1/17/2010</a:t>
            </a:r>
          </a:p>
          <a:p>
            <a:r>
              <a:rPr lang="en-US" dirty="0" smtClean="0"/>
              <a:t>Delayed phase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803" y="1023306"/>
            <a:ext cx="7767699" cy="5374095"/>
          </a:xfrm>
        </p:spPr>
      </p:pic>
    </p:spTree>
    <p:extLst>
      <p:ext uri="{BB962C8B-B14F-4D97-AF65-F5344CB8AC3E}">
        <p14:creationId xmlns:p14="http://schemas.microsoft.com/office/powerpoint/2010/main" val="317422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CT done on </a:t>
            </a:r>
            <a:r>
              <a:rPr lang="en-US" dirty="0"/>
              <a:t>1/17/2010</a:t>
            </a:r>
          </a:p>
          <a:p>
            <a:r>
              <a:rPr lang="en-US" dirty="0" smtClean="0"/>
              <a:t>Coronal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615" y="1023306"/>
            <a:ext cx="7766876" cy="5374095"/>
          </a:xfrm>
        </p:spPr>
      </p:pic>
    </p:spTree>
    <p:extLst>
      <p:ext uri="{BB962C8B-B14F-4D97-AF65-F5344CB8AC3E}">
        <p14:creationId xmlns:p14="http://schemas.microsoft.com/office/powerpoint/2010/main" val="179408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CT done on </a:t>
            </a:r>
            <a:r>
              <a:rPr lang="en-US" dirty="0"/>
              <a:t>1/17/2010</a:t>
            </a:r>
          </a:p>
          <a:p>
            <a:r>
              <a:rPr lang="en-US" dirty="0" smtClean="0"/>
              <a:t>Coronal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729" y="1023306"/>
            <a:ext cx="7778795" cy="5374095"/>
          </a:xfrm>
        </p:spPr>
      </p:pic>
    </p:spTree>
    <p:extLst>
      <p:ext uri="{BB962C8B-B14F-4D97-AF65-F5344CB8AC3E}">
        <p14:creationId xmlns:p14="http://schemas.microsoft.com/office/powerpoint/2010/main" val="231405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5/2/2010</a:t>
            </a:r>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209523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a:t>
            </a:r>
            <a:r>
              <a:rPr lang="en-US" dirty="0"/>
              <a:t>5/2/2010</a:t>
            </a:r>
            <a:endParaRPr lang="en-US" dirty="0" smtClean="0"/>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403388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a:t>
            </a:r>
            <a:r>
              <a:rPr lang="en-US" dirty="0"/>
              <a:t>5/2/2010</a:t>
            </a:r>
            <a:endParaRPr lang="en-US" dirty="0" smtClean="0"/>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2265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a:t>
            </a:r>
            <a:r>
              <a:rPr lang="en-US" dirty="0"/>
              <a:t>5/2/2010</a:t>
            </a:r>
            <a:endParaRPr lang="en-US" dirty="0" smtClean="0"/>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159322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a:t>
            </a:r>
            <a:r>
              <a:rPr lang="en-US" dirty="0"/>
              <a:t>5/2/2010</a:t>
            </a:r>
            <a:endParaRPr lang="en-US" dirty="0" smtClean="0"/>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361442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KUB done on </a:t>
            </a:r>
            <a:r>
              <a:rPr lang="en-US" dirty="0"/>
              <a:t>5/2/2010</a:t>
            </a:r>
            <a:endParaRPr lang="en-US" dirty="0" smtClean="0"/>
          </a:p>
          <a:p>
            <a:r>
              <a:rPr lang="en-US" dirty="0" smtClean="0"/>
              <a:t>During PCNL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079" y="1023306"/>
            <a:ext cx="5374095" cy="5374095"/>
          </a:xfrm>
        </p:spPr>
      </p:pic>
    </p:spTree>
    <p:extLst>
      <p:ext uri="{BB962C8B-B14F-4D97-AF65-F5344CB8AC3E}">
        <p14:creationId xmlns:p14="http://schemas.microsoft.com/office/powerpoint/2010/main" val="357250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CT done on 2/6/2011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38" y="1023306"/>
            <a:ext cx="7772424" cy="5374095"/>
          </a:xfrm>
        </p:spPr>
      </p:pic>
    </p:spTree>
    <p:extLst>
      <p:ext uri="{BB962C8B-B14F-4D97-AF65-F5344CB8AC3E}">
        <p14:creationId xmlns:p14="http://schemas.microsoft.com/office/powerpoint/2010/main" val="12409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a:xfrm>
            <a:off x="685800" y="1550893"/>
            <a:ext cx="7770813" cy="5119089"/>
          </a:xfrm>
        </p:spPr>
        <p:txBody>
          <a:bodyPr>
            <a:normAutofit fontScale="85000" lnSpcReduction="20000"/>
          </a:bodyPr>
          <a:lstStyle/>
          <a:p>
            <a:r>
              <a:rPr lang="en-US" dirty="0" smtClean="0"/>
              <a:t>Mr. </a:t>
            </a:r>
            <a:r>
              <a:rPr lang="en-US" dirty="0" err="1" smtClean="0"/>
              <a:t>Abdulaziz</a:t>
            </a:r>
            <a:r>
              <a:rPr lang="en-US" dirty="0" smtClean="0"/>
              <a:t> is 38-year-old Saudi who presented to the ER 2 days ago with a 1-month history of left-sided flank pain that radiates to the groin. The pain was sudden in onset, </a:t>
            </a:r>
            <a:r>
              <a:rPr lang="en-US" dirty="0" smtClean="0"/>
              <a:t>colicky </a:t>
            </a:r>
            <a:r>
              <a:rPr lang="en-US" dirty="0" smtClean="0"/>
              <a:t>in nature, progressive and intermittent throughout the course of the illness. His sleep and daily activities were </a:t>
            </a:r>
            <a:r>
              <a:rPr lang="en-US" dirty="0" smtClean="0"/>
              <a:t>disturbed and he his appetite for food. </a:t>
            </a:r>
            <a:r>
              <a:rPr lang="en-US" dirty="0" smtClean="0"/>
              <a:t>Activity aggravates the pain and is </a:t>
            </a:r>
            <a:r>
              <a:rPr lang="en-US" dirty="0"/>
              <a:t>partially relieved by </a:t>
            </a:r>
            <a:r>
              <a:rPr lang="en-US" dirty="0" smtClean="0"/>
              <a:t>analgesics. He also complained </a:t>
            </a:r>
            <a:r>
              <a:rPr lang="en-US" dirty="0" smtClean="0"/>
              <a:t>of hesitancy, weak stream, sensation of incomplete voiding, oliguria</a:t>
            </a:r>
            <a:r>
              <a:rPr lang="en-US" dirty="0" smtClean="0"/>
              <a:t>, and </a:t>
            </a:r>
            <a:r>
              <a:rPr lang="en-US" dirty="0" smtClean="0"/>
              <a:t>total hematuria with no clots. </a:t>
            </a:r>
            <a:r>
              <a:rPr lang="en-US" dirty="0" smtClean="0"/>
              <a:t>There was associated nausea and vomiting but there was no </a:t>
            </a:r>
            <a:r>
              <a:rPr lang="en-US" dirty="0" smtClean="0"/>
              <a:t>dysuria, fever </a:t>
            </a:r>
            <a:r>
              <a:rPr lang="en-US" dirty="0" smtClean="0"/>
              <a:t>or chills.</a:t>
            </a:r>
          </a:p>
          <a:p>
            <a:r>
              <a:rPr lang="en-US" dirty="0"/>
              <a:t>Past medical: unremarkable</a:t>
            </a:r>
          </a:p>
          <a:p>
            <a:r>
              <a:rPr lang="en-US" dirty="0" smtClean="0"/>
              <a:t>Past surgical: Known stone former, he had previous history of the same condition 1 year ago. PCNL was done for renal pelvic stones that were 70% calcium oxalate and 30% uric acid stones</a:t>
            </a:r>
            <a:r>
              <a:rPr lang="en-US" dirty="0" smtClean="0"/>
              <a:t>. H</a:t>
            </a:r>
            <a:r>
              <a:rPr lang="en-US" dirty="0" smtClean="0"/>
              <a:t>ad ESWL X10. Appendectomy and tonsillectomy.</a:t>
            </a:r>
            <a:endParaRPr lang="en-US" dirty="0" smtClean="0"/>
          </a:p>
          <a:p>
            <a:r>
              <a:rPr lang="en-US" dirty="0" smtClean="0"/>
              <a:t>Family history: His father had the same condition.</a:t>
            </a:r>
          </a:p>
          <a:p>
            <a:r>
              <a:rPr lang="en-US" dirty="0" smtClean="0"/>
              <a:t>Drug history: analgesics (</a:t>
            </a:r>
            <a:r>
              <a:rPr lang="en-US" dirty="0" err="1" smtClean="0"/>
              <a:t>Voltaren</a:t>
            </a:r>
            <a:r>
              <a:rPr lang="en-US" dirty="0" smtClean="0"/>
              <a:t>).</a:t>
            </a:r>
          </a:p>
        </p:txBody>
      </p:sp>
    </p:spTree>
    <p:extLst>
      <p:ext uri="{BB962C8B-B14F-4D97-AF65-F5344CB8AC3E}">
        <p14:creationId xmlns:p14="http://schemas.microsoft.com/office/powerpoint/2010/main" val="3938565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KUB done on 5/7/2011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003" y="1023306"/>
            <a:ext cx="7748828" cy="5374095"/>
          </a:xfrm>
        </p:spPr>
      </p:pic>
    </p:spTree>
    <p:extLst>
      <p:ext uri="{BB962C8B-B14F-4D97-AF65-F5344CB8AC3E}">
        <p14:creationId xmlns:p14="http://schemas.microsoft.com/office/powerpoint/2010/main" val="315170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CT done on 5/7/2011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731" y="1023306"/>
            <a:ext cx="7769772" cy="5374095"/>
          </a:xfrm>
        </p:spPr>
      </p:pic>
    </p:spTree>
    <p:extLst>
      <p:ext uri="{BB962C8B-B14F-4D97-AF65-F5344CB8AC3E}">
        <p14:creationId xmlns:p14="http://schemas.microsoft.com/office/powerpoint/2010/main" val="159505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CT done on 5/7/2011</a:t>
            </a:r>
          </a:p>
          <a:p>
            <a:r>
              <a:rPr lang="en-US" dirty="0" smtClean="0"/>
              <a:t>Coronal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238" y="1023306"/>
            <a:ext cx="7767912" cy="5374095"/>
          </a:xfrm>
        </p:spPr>
      </p:pic>
    </p:spTree>
    <p:extLst>
      <p:ext uri="{BB962C8B-B14F-4D97-AF65-F5344CB8AC3E}">
        <p14:creationId xmlns:p14="http://schemas.microsoft.com/office/powerpoint/2010/main" val="342162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685800" y="1289678"/>
            <a:ext cx="7770813" cy="5220028"/>
          </a:xfrm>
        </p:spPr>
        <p:txBody>
          <a:bodyPr>
            <a:noAutofit/>
          </a:bodyPr>
          <a:lstStyle/>
          <a:p>
            <a:r>
              <a:rPr lang="en-US" sz="2000" dirty="0"/>
              <a:t>Reported annual </a:t>
            </a:r>
            <a:r>
              <a:rPr lang="en-US" sz="2000" dirty="0" smtClean="0"/>
              <a:t>incidence</a:t>
            </a:r>
            <a:r>
              <a:rPr lang="en-US" sz="2000" dirty="0"/>
              <a:t> </a:t>
            </a:r>
            <a:r>
              <a:rPr lang="en-US" sz="2000" dirty="0" smtClean="0"/>
              <a:t>of nephrolithiasis in the US is </a:t>
            </a:r>
            <a:r>
              <a:rPr lang="en-US" sz="2000" dirty="0"/>
              <a:t>100 </a:t>
            </a:r>
            <a:r>
              <a:rPr lang="en-US" sz="2000" dirty="0" smtClean="0"/>
              <a:t>per</a:t>
            </a:r>
            <a:r>
              <a:rPr lang="en-US" sz="2000" dirty="0"/>
              <a:t> </a:t>
            </a:r>
            <a:r>
              <a:rPr lang="en-US" sz="2000" dirty="0" smtClean="0"/>
              <a:t>100,000 </a:t>
            </a:r>
            <a:r>
              <a:rPr lang="en-US" sz="2000" dirty="0"/>
              <a:t>men and 36 per 100,00 women</a:t>
            </a:r>
            <a:r>
              <a:rPr lang="en-US" sz="2000" dirty="0" smtClean="0"/>
              <a:t>.</a:t>
            </a:r>
            <a:endParaRPr lang="en-US" sz="2000" dirty="0"/>
          </a:p>
          <a:p>
            <a:r>
              <a:rPr lang="en-US" sz="2000" dirty="0" smtClean="0"/>
              <a:t>12</a:t>
            </a:r>
            <a:r>
              <a:rPr lang="en-US" sz="2000" dirty="0"/>
              <a:t>% of men and 5% of women will </a:t>
            </a:r>
            <a:r>
              <a:rPr lang="en-US" sz="2000" dirty="0" smtClean="0"/>
              <a:t>develop a symptomatic stone by age 70.</a:t>
            </a:r>
            <a:endParaRPr lang="en-US" sz="2000" dirty="0"/>
          </a:p>
          <a:p>
            <a:r>
              <a:rPr lang="en-US" sz="2000" dirty="0" smtClean="0"/>
              <a:t>Rates </a:t>
            </a:r>
            <a:r>
              <a:rPr lang="en-US" sz="2000" dirty="0"/>
              <a:t>of nephrolithiasis increases with </a:t>
            </a:r>
            <a:r>
              <a:rPr lang="en-US" sz="2000" dirty="0" smtClean="0"/>
              <a:t>age (most commonly between 20-40). </a:t>
            </a:r>
          </a:p>
          <a:p>
            <a:r>
              <a:rPr lang="en-US" sz="2000" dirty="0" smtClean="0"/>
              <a:t>It </a:t>
            </a:r>
            <a:r>
              <a:rPr lang="en-US" sz="2000" dirty="0"/>
              <a:t>is higher in men compared to </a:t>
            </a:r>
            <a:r>
              <a:rPr lang="en-US" sz="2000" dirty="0" smtClean="0"/>
              <a:t>women </a:t>
            </a:r>
            <a:r>
              <a:rPr lang="en-US" sz="2000" dirty="0"/>
              <a:t>and in whites compared to </a:t>
            </a:r>
            <a:r>
              <a:rPr lang="en-US" sz="2000" dirty="0" smtClean="0"/>
              <a:t>blacks.</a:t>
            </a:r>
          </a:p>
          <a:p>
            <a:r>
              <a:rPr lang="en-US" sz="2000" dirty="0"/>
              <a:t>Life time </a:t>
            </a:r>
            <a:r>
              <a:rPr lang="en-US" sz="2000" dirty="0" smtClean="0"/>
              <a:t>risk in males: </a:t>
            </a:r>
            <a:r>
              <a:rPr lang="en-US" sz="2000" dirty="0"/>
              <a:t>20%, </a:t>
            </a:r>
            <a:r>
              <a:rPr lang="en-US" sz="2000" dirty="0" smtClean="0"/>
              <a:t>females </a:t>
            </a:r>
            <a:r>
              <a:rPr lang="en-US" sz="2000" dirty="0"/>
              <a:t>5-10</a:t>
            </a:r>
            <a:r>
              <a:rPr lang="en-US" sz="2000" dirty="0" smtClean="0"/>
              <a:t>%.</a:t>
            </a:r>
          </a:p>
          <a:p>
            <a:r>
              <a:rPr lang="en-US" sz="2000" dirty="0" smtClean="0"/>
              <a:t>Recurrence rate is </a:t>
            </a:r>
            <a:r>
              <a:rPr lang="en-US" sz="2000" dirty="0"/>
              <a:t>50% at 10 </a:t>
            </a:r>
            <a:r>
              <a:rPr lang="en-US" sz="2000" dirty="0" smtClean="0"/>
              <a:t>years.</a:t>
            </a:r>
            <a:endParaRPr lang="en-US" sz="2000" dirty="0"/>
          </a:p>
        </p:txBody>
      </p:sp>
    </p:spTree>
    <p:extLst>
      <p:ext uri="{BB962C8B-B14F-4D97-AF65-F5344CB8AC3E}">
        <p14:creationId xmlns:p14="http://schemas.microsoft.com/office/powerpoint/2010/main" val="128978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685800" y="1380847"/>
            <a:ext cx="7770813" cy="5153517"/>
          </a:xfrm>
        </p:spPr>
        <p:txBody>
          <a:bodyPr>
            <a:noAutofit/>
          </a:bodyPr>
          <a:lstStyle/>
          <a:p>
            <a:r>
              <a:rPr lang="en-US" sz="1600" dirty="0"/>
              <a:t>The risk of nephrolithiasis is affected by certain diseases and patient </a:t>
            </a:r>
            <a:r>
              <a:rPr lang="en-US" sz="1600" dirty="0" smtClean="0"/>
              <a:t>habits. For </a:t>
            </a:r>
            <a:r>
              <a:rPr lang="en-US" sz="1600" dirty="0"/>
              <a:t>calcium stones, these include </a:t>
            </a:r>
            <a:r>
              <a:rPr lang="en-US" sz="1600" dirty="0" err="1"/>
              <a:t>hypercalciuria</a:t>
            </a:r>
            <a:r>
              <a:rPr lang="en-US" sz="1600" dirty="0"/>
              <a:t>, </a:t>
            </a:r>
            <a:r>
              <a:rPr lang="en-US" sz="1600" dirty="0" err="1"/>
              <a:t>hyperuricosuria</a:t>
            </a:r>
            <a:r>
              <a:rPr lang="en-US" sz="1600" dirty="0"/>
              <a:t>, </a:t>
            </a:r>
            <a:r>
              <a:rPr lang="en-US" sz="1600" dirty="0" err="1"/>
              <a:t>hypocitraturia</a:t>
            </a:r>
            <a:r>
              <a:rPr lang="en-US" sz="1600" dirty="0"/>
              <a:t>, high protein and low water intake.</a:t>
            </a:r>
          </a:p>
          <a:p>
            <a:r>
              <a:rPr lang="en-US" sz="1600" dirty="0"/>
              <a:t>Prior history of calcium stones (greatest risk factor).</a:t>
            </a:r>
          </a:p>
          <a:p>
            <a:r>
              <a:rPr lang="en-US" sz="1600" dirty="0"/>
              <a:t>Positive family history.</a:t>
            </a:r>
          </a:p>
          <a:p>
            <a:r>
              <a:rPr lang="en-US" sz="1600" dirty="0"/>
              <a:t>HTN (twofold increased risk).</a:t>
            </a:r>
          </a:p>
          <a:p>
            <a:r>
              <a:rPr lang="en-US" sz="1600" dirty="0"/>
              <a:t>Medications: </a:t>
            </a:r>
            <a:r>
              <a:rPr lang="en-US" sz="1600" dirty="0" smtClean="0"/>
              <a:t>triamterene (potassium-sparing diuretic), </a:t>
            </a:r>
            <a:r>
              <a:rPr lang="en-US" sz="1600" dirty="0" err="1" smtClean="0"/>
              <a:t>indinavir</a:t>
            </a:r>
            <a:r>
              <a:rPr lang="en-US" sz="1600" dirty="0" smtClean="0"/>
              <a:t> (antiretroviral), </a:t>
            </a:r>
            <a:r>
              <a:rPr lang="en-US" sz="1600" dirty="0"/>
              <a:t>and sulfadiazine.</a:t>
            </a:r>
          </a:p>
          <a:p>
            <a:r>
              <a:rPr lang="en-US" sz="1600" dirty="0"/>
              <a:t>Marathon runners.</a:t>
            </a:r>
          </a:p>
          <a:p>
            <a:r>
              <a:rPr lang="en-US" sz="1600" dirty="0"/>
              <a:t>High ingestion of soft drinks</a:t>
            </a:r>
          </a:p>
          <a:p>
            <a:r>
              <a:rPr lang="en-US" sz="1600" dirty="0"/>
              <a:t>Gout</a:t>
            </a:r>
          </a:p>
          <a:p>
            <a:r>
              <a:rPr lang="en-US" sz="1600" dirty="0"/>
              <a:t>H/O UTIs due to urease producing organisms such as Proteus or </a:t>
            </a:r>
            <a:r>
              <a:rPr lang="en-US" sz="1600" dirty="0" err="1"/>
              <a:t>Klebseilla</a:t>
            </a:r>
            <a:endParaRPr lang="en-US" sz="1600" dirty="0"/>
          </a:p>
        </p:txBody>
      </p:sp>
    </p:spTree>
    <p:extLst>
      <p:ext uri="{BB962C8B-B14F-4D97-AF65-F5344CB8AC3E}">
        <p14:creationId xmlns:p14="http://schemas.microsoft.com/office/powerpoint/2010/main" val="376902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685800" y="1338994"/>
            <a:ext cx="7770813" cy="5318660"/>
          </a:xfrm>
        </p:spPr>
        <p:txBody>
          <a:bodyPr>
            <a:normAutofit/>
          </a:bodyPr>
          <a:lstStyle/>
          <a:p>
            <a:r>
              <a:rPr lang="en-US" dirty="0" smtClean="0"/>
              <a:t>It is the most common </a:t>
            </a:r>
            <a:r>
              <a:rPr lang="en-US" dirty="0"/>
              <a:t>urologic </a:t>
            </a:r>
            <a:r>
              <a:rPr lang="en-US" dirty="0" smtClean="0"/>
              <a:t>emergency and one </a:t>
            </a:r>
            <a:r>
              <a:rPr lang="en-US" dirty="0"/>
              <a:t>of the </a:t>
            </a:r>
            <a:r>
              <a:rPr lang="en-US" dirty="0" smtClean="0"/>
              <a:t>most common </a:t>
            </a:r>
            <a:r>
              <a:rPr lang="en-US" dirty="0"/>
              <a:t>causes of the a</a:t>
            </a:r>
            <a:r>
              <a:rPr lang="en-US" dirty="0" smtClean="0"/>
              <a:t>cute abdomen.</a:t>
            </a:r>
            <a:endParaRPr lang="en-US" dirty="0"/>
          </a:p>
          <a:p>
            <a:r>
              <a:rPr lang="en-US" dirty="0" smtClean="0"/>
              <a:t>Presents with sudden </a:t>
            </a:r>
            <a:r>
              <a:rPr lang="en-US" dirty="0"/>
              <a:t>onset of severe pain in the </a:t>
            </a:r>
            <a:r>
              <a:rPr lang="en-US" dirty="0" smtClean="0"/>
              <a:t>flank. Colicky </a:t>
            </a:r>
            <a:r>
              <a:rPr lang="en-US" dirty="0"/>
              <a:t>in </a:t>
            </a:r>
            <a:r>
              <a:rPr lang="en-US" dirty="0" smtClean="0"/>
              <a:t>nature.</a:t>
            </a:r>
            <a:r>
              <a:rPr lang="en-US" dirty="0"/>
              <a:t> </a:t>
            </a:r>
            <a:r>
              <a:rPr lang="en-US" dirty="0" smtClean="0"/>
              <a:t>Radiates </a:t>
            </a:r>
            <a:r>
              <a:rPr lang="en-US" dirty="0"/>
              <a:t>to the groin as the stone passes into the lower </a:t>
            </a:r>
            <a:r>
              <a:rPr lang="en-US" dirty="0" smtClean="0"/>
              <a:t>ureter.</a:t>
            </a:r>
            <a:endParaRPr lang="en-US" dirty="0"/>
          </a:p>
          <a:p>
            <a:r>
              <a:rPr lang="en-US" dirty="0" smtClean="0"/>
              <a:t>The </a:t>
            </a:r>
            <a:r>
              <a:rPr lang="en-US" dirty="0"/>
              <a:t>patient </a:t>
            </a:r>
            <a:r>
              <a:rPr lang="en-US" dirty="0" smtClean="0"/>
              <a:t>is usually </a:t>
            </a:r>
            <a:r>
              <a:rPr lang="en-US" dirty="0" smtClean="0"/>
              <a:t>uncomfortable, </a:t>
            </a:r>
            <a:r>
              <a:rPr lang="en-US" dirty="0" smtClean="0"/>
              <a:t>in agony </a:t>
            </a:r>
            <a:r>
              <a:rPr lang="en-US" dirty="0"/>
              <a:t>and may </a:t>
            </a:r>
            <a:r>
              <a:rPr lang="en-US" dirty="0" smtClean="0"/>
              <a:t>be rolling from pain. It may be associated </a:t>
            </a:r>
            <a:r>
              <a:rPr lang="en-US" dirty="0"/>
              <a:t>with </a:t>
            </a:r>
            <a:r>
              <a:rPr lang="en-US" dirty="0" smtClean="0"/>
              <a:t>nausea and vomiting.</a:t>
            </a:r>
          </a:p>
          <a:p>
            <a:r>
              <a:rPr lang="en-US" dirty="0"/>
              <a:t>There are often urinary symptoms that may be dysuria, frequency, oliguria and </a:t>
            </a:r>
            <a:r>
              <a:rPr lang="en-US" dirty="0" smtClean="0"/>
              <a:t>hematuria</a:t>
            </a:r>
            <a:r>
              <a:rPr lang="en-US" dirty="0"/>
              <a:t>. Approximately 85% of all patients with renal colic demonstrate at least microscopic hematuria, which means that 15% of all patients with kidney stones do not have hematuria</a:t>
            </a:r>
            <a:r>
              <a:rPr lang="en-US" dirty="0" smtClean="0"/>
              <a:t>.</a:t>
            </a:r>
            <a:endParaRPr lang="en-US" dirty="0"/>
          </a:p>
        </p:txBody>
      </p:sp>
    </p:spTree>
    <p:extLst>
      <p:ext uri="{BB962C8B-B14F-4D97-AF65-F5344CB8AC3E}">
        <p14:creationId xmlns:p14="http://schemas.microsoft.com/office/powerpoint/2010/main" val="3624448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Diagnoses</a:t>
            </a:r>
            <a:endParaRPr lang="en-US" dirty="0"/>
          </a:p>
        </p:txBody>
      </p:sp>
      <p:sp>
        <p:nvSpPr>
          <p:cNvPr id="3" name="Content Placeholder 2"/>
          <p:cNvSpPr>
            <a:spLocks noGrp="1"/>
          </p:cNvSpPr>
          <p:nvPr>
            <p:ph idx="1"/>
          </p:nvPr>
        </p:nvSpPr>
        <p:spPr>
          <a:xfrm>
            <a:off x="685800" y="1319202"/>
            <a:ext cx="7770813" cy="5215162"/>
          </a:xfrm>
        </p:spPr>
        <p:txBody>
          <a:bodyPr>
            <a:normAutofit lnSpcReduction="10000"/>
          </a:bodyPr>
          <a:lstStyle/>
          <a:p>
            <a:pPr lvl="1" indent="-342900">
              <a:buFont typeface="Arial"/>
              <a:buChar char="•"/>
            </a:pPr>
            <a:endParaRPr lang="en-US" dirty="0" smtClean="0"/>
          </a:p>
          <a:p>
            <a:pPr lvl="1" indent="-342900">
              <a:buFont typeface="Arial"/>
              <a:buChar char="•"/>
            </a:pPr>
            <a:r>
              <a:rPr lang="en-US" dirty="0" smtClean="0"/>
              <a:t>Acute appendicitis</a:t>
            </a:r>
          </a:p>
          <a:p>
            <a:pPr lvl="1" indent="-342900">
              <a:buFont typeface="Arial"/>
              <a:buChar char="•"/>
            </a:pPr>
            <a:r>
              <a:rPr lang="en-US" dirty="0" smtClean="0"/>
              <a:t>Pyelonephritis</a:t>
            </a:r>
          </a:p>
          <a:p>
            <a:pPr lvl="1" indent="-342900">
              <a:buFont typeface="Arial"/>
              <a:buChar char="•"/>
            </a:pPr>
            <a:r>
              <a:rPr lang="en-US" dirty="0"/>
              <a:t>Bowel </a:t>
            </a:r>
            <a:r>
              <a:rPr lang="en-US" dirty="0" smtClean="0"/>
              <a:t>obstruction</a:t>
            </a:r>
          </a:p>
          <a:p>
            <a:pPr lvl="1" indent="-342900">
              <a:buFont typeface="Arial"/>
              <a:buChar char="•"/>
            </a:pPr>
            <a:r>
              <a:rPr lang="en-US" dirty="0" smtClean="0"/>
              <a:t>Renal carcinoma (pain unlikely)</a:t>
            </a:r>
            <a:endParaRPr lang="en-US" dirty="0"/>
          </a:p>
          <a:p>
            <a:pPr lvl="1" indent="-342900">
              <a:buFont typeface="Arial"/>
              <a:buChar char="•"/>
            </a:pPr>
            <a:r>
              <a:rPr lang="en-US" dirty="0"/>
              <a:t>Testicular torsion</a:t>
            </a:r>
          </a:p>
          <a:p>
            <a:pPr lvl="1" indent="-342900">
              <a:buFont typeface="Arial"/>
              <a:buChar char="•"/>
            </a:pPr>
            <a:r>
              <a:rPr lang="en-US" dirty="0"/>
              <a:t>Inflammatory bowel disease </a:t>
            </a:r>
            <a:r>
              <a:rPr lang="en-US" dirty="0" smtClean="0"/>
              <a:t>(e.g.,</a:t>
            </a:r>
            <a:r>
              <a:rPr lang="en-US" dirty="0" err="1" smtClean="0"/>
              <a:t>Crohns</a:t>
            </a:r>
            <a:r>
              <a:rPr lang="en-US" dirty="0"/>
              <a:t>, </a:t>
            </a:r>
            <a:r>
              <a:rPr lang="en-US" dirty="0" smtClean="0"/>
              <a:t>Ulcerative Colitis</a:t>
            </a:r>
            <a:r>
              <a:rPr lang="en-US" dirty="0"/>
              <a:t>)</a:t>
            </a:r>
          </a:p>
          <a:p>
            <a:pPr lvl="1" indent="-342900">
              <a:buFont typeface="Arial"/>
              <a:buChar char="•"/>
            </a:pPr>
            <a:r>
              <a:rPr lang="en-US" dirty="0" smtClean="0"/>
              <a:t>Diverticulitis</a:t>
            </a:r>
          </a:p>
          <a:p>
            <a:pPr lvl="1" indent="-342900">
              <a:buFont typeface="Arial"/>
              <a:buChar char="•"/>
            </a:pPr>
            <a:r>
              <a:rPr lang="en-US" dirty="0" smtClean="0"/>
              <a:t>Leaking </a:t>
            </a:r>
            <a:r>
              <a:rPr lang="en-US" dirty="0"/>
              <a:t>abdominal aortic aneurysms</a:t>
            </a:r>
          </a:p>
          <a:p>
            <a:pPr lvl="1" indent="-342900">
              <a:buFont typeface="Arial"/>
              <a:buChar char="•"/>
            </a:pPr>
            <a:r>
              <a:rPr lang="en-US" dirty="0"/>
              <a:t>Pneumonia</a:t>
            </a:r>
          </a:p>
          <a:p>
            <a:pPr lvl="1" indent="-342900">
              <a:buFont typeface="Arial"/>
              <a:buChar char="•"/>
            </a:pPr>
            <a:r>
              <a:rPr lang="en-US" dirty="0"/>
              <a:t>Myocardial infarction</a:t>
            </a:r>
          </a:p>
          <a:p>
            <a:pPr lvl="1" indent="-342900">
              <a:buFont typeface="Arial"/>
              <a:buChar char="•"/>
            </a:pPr>
            <a:r>
              <a:rPr lang="en-US" dirty="0"/>
              <a:t>Ovarian pathology (e.g., twisted ovarian cyst</a:t>
            </a:r>
            <a:r>
              <a:rPr lang="en-US" dirty="0" smtClean="0"/>
              <a:t>)</a:t>
            </a:r>
            <a:endParaRPr lang="en-US" dirty="0"/>
          </a:p>
          <a:p>
            <a:pPr lvl="1" indent="-342900">
              <a:buFont typeface="Arial"/>
              <a:buChar char="•"/>
            </a:pPr>
            <a:r>
              <a:rPr lang="en-US" dirty="0"/>
              <a:t>Ectopic pregnancy</a:t>
            </a:r>
          </a:p>
          <a:p>
            <a:pPr lvl="1" indent="-342900">
              <a:buFont typeface="Arial"/>
              <a:buChar char="•"/>
            </a:pPr>
            <a:r>
              <a:rPr lang="en-US" dirty="0" smtClean="0"/>
              <a:t>Perforated peptic </a:t>
            </a:r>
            <a:r>
              <a:rPr lang="en-US" dirty="0"/>
              <a:t>ulcer</a:t>
            </a:r>
          </a:p>
          <a:p>
            <a:pPr marL="0" indent="0">
              <a:buNone/>
            </a:pPr>
            <a:endParaRPr lang="en-US" dirty="0"/>
          </a:p>
        </p:txBody>
      </p:sp>
    </p:spTree>
    <p:extLst>
      <p:ext uri="{BB962C8B-B14F-4D97-AF65-F5344CB8AC3E}">
        <p14:creationId xmlns:p14="http://schemas.microsoft.com/office/powerpoint/2010/main" val="13575031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a:t>
            </a:r>
            <a:endParaRPr lang="en-US" dirty="0"/>
          </a:p>
        </p:txBody>
      </p:sp>
      <p:sp>
        <p:nvSpPr>
          <p:cNvPr id="3" name="Content Placeholder 2"/>
          <p:cNvSpPr>
            <a:spLocks noGrp="1"/>
          </p:cNvSpPr>
          <p:nvPr>
            <p:ph idx="1"/>
          </p:nvPr>
        </p:nvSpPr>
        <p:spPr/>
        <p:txBody>
          <a:bodyPr>
            <a:normAutofit/>
          </a:bodyPr>
          <a:lstStyle/>
          <a:p>
            <a:r>
              <a:rPr lang="en-US" dirty="0" smtClean="0"/>
              <a:t>For female patients a pregnancy test should be done.</a:t>
            </a:r>
          </a:p>
          <a:p>
            <a:r>
              <a:rPr lang="en-US" dirty="0" smtClean="0"/>
              <a:t>CBC (</a:t>
            </a:r>
            <a:r>
              <a:rPr lang="en-US" dirty="0" err="1" smtClean="0"/>
              <a:t>Hgb</a:t>
            </a:r>
            <a:r>
              <a:rPr lang="en-US" dirty="0" smtClean="0"/>
              <a:t>, WBC)</a:t>
            </a:r>
          </a:p>
          <a:p>
            <a:r>
              <a:rPr lang="en-US" dirty="0" smtClean="0"/>
              <a:t>MSU for culture and sensitivity.</a:t>
            </a:r>
          </a:p>
          <a:p>
            <a:r>
              <a:rPr lang="en-US" dirty="0" smtClean="0"/>
              <a:t>Urine analysis (</a:t>
            </a:r>
            <a:r>
              <a:rPr lang="en-US" dirty="0"/>
              <a:t>b</a:t>
            </a:r>
            <a:r>
              <a:rPr lang="en-US" dirty="0" smtClean="0"/>
              <a:t>lood, WBC, nitrates, crystals, pH)</a:t>
            </a:r>
          </a:p>
          <a:p>
            <a:r>
              <a:rPr lang="en-US" dirty="0" smtClean="0"/>
              <a:t>Urea</a:t>
            </a:r>
            <a:r>
              <a:rPr lang="en-US" dirty="0" smtClean="0"/>
              <a:t>/</a:t>
            </a:r>
            <a:r>
              <a:rPr lang="en-US" dirty="0" err="1" smtClean="0"/>
              <a:t>Creatinine</a:t>
            </a:r>
            <a:r>
              <a:rPr lang="en-US" dirty="0" smtClean="0"/>
              <a:t> </a:t>
            </a:r>
            <a:r>
              <a:rPr lang="en-US" dirty="0" smtClean="0"/>
              <a:t>(kidney function)</a:t>
            </a:r>
            <a:endParaRPr lang="en-US" dirty="0"/>
          </a:p>
        </p:txBody>
      </p:sp>
    </p:spTree>
    <p:extLst>
      <p:ext uri="{BB962C8B-B14F-4D97-AF65-F5344CB8AC3E}">
        <p14:creationId xmlns:p14="http://schemas.microsoft.com/office/powerpoint/2010/main" val="10912572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Radiological </a:t>
            </a:r>
            <a:r>
              <a:rPr lang="en-US" dirty="0" smtClean="0"/>
              <a:t>Investigations</a:t>
            </a:r>
            <a:endParaRPr lang="en-US" dirty="0"/>
          </a:p>
        </p:txBody>
      </p:sp>
      <p:sp>
        <p:nvSpPr>
          <p:cNvPr id="3" name="Content Placeholder 2"/>
          <p:cNvSpPr>
            <a:spLocks noGrp="1"/>
          </p:cNvSpPr>
          <p:nvPr>
            <p:ph idx="1"/>
          </p:nvPr>
        </p:nvSpPr>
        <p:spPr>
          <a:xfrm>
            <a:off x="685800" y="1869140"/>
            <a:ext cx="7770813" cy="4837829"/>
          </a:xfrm>
        </p:spPr>
        <p:txBody>
          <a:bodyPr>
            <a:normAutofit fontScale="85000" lnSpcReduction="20000"/>
          </a:bodyPr>
          <a:lstStyle/>
          <a:p>
            <a:pPr marL="457200" indent="-457200">
              <a:buFont typeface="+mj-lt"/>
              <a:buAutoNum type="arabicPeriod"/>
            </a:pPr>
            <a:r>
              <a:rPr lang="en-US" dirty="0" smtClean="0"/>
              <a:t>KUB </a:t>
            </a:r>
            <a:r>
              <a:rPr lang="en-US" dirty="0"/>
              <a:t>(Has a 90% sensitivity</a:t>
            </a:r>
            <a:r>
              <a:rPr lang="en-US" dirty="0" smtClean="0"/>
              <a:t>) 90% of stones are radio-opaque.</a:t>
            </a:r>
            <a:endParaRPr lang="en-US" dirty="0"/>
          </a:p>
          <a:p>
            <a:pPr marL="457200" indent="-457200">
              <a:buFont typeface="+mj-lt"/>
              <a:buAutoNum type="arabicPeriod"/>
            </a:pPr>
            <a:r>
              <a:rPr lang="en-US" dirty="0" smtClean="0"/>
              <a:t>IVP</a:t>
            </a:r>
          </a:p>
          <a:p>
            <a:pPr marL="457200" indent="-457200">
              <a:buFont typeface="+mj-lt"/>
              <a:buAutoNum type="arabicPeriod"/>
            </a:pPr>
            <a:r>
              <a:rPr lang="en-US" dirty="0" smtClean="0"/>
              <a:t>Ultrasound (when other modalities are not applicable e.g., pregnancy)</a:t>
            </a:r>
          </a:p>
          <a:p>
            <a:pPr marL="457200" indent="-457200">
              <a:buFont typeface="+mj-lt"/>
              <a:buAutoNum type="arabicPeriod"/>
            </a:pPr>
            <a:r>
              <a:rPr lang="en-US" dirty="0" smtClean="0"/>
              <a:t>Non-Contrast Helical (Spiral) CT</a:t>
            </a:r>
          </a:p>
          <a:p>
            <a:pPr lvl="1">
              <a:buFont typeface="Wingdings" charset="2"/>
              <a:buChar char="§"/>
            </a:pPr>
            <a:r>
              <a:rPr lang="en-US" dirty="0" smtClean="0"/>
              <a:t>The gold standard modality. Has </a:t>
            </a:r>
            <a:r>
              <a:rPr lang="en-US" dirty="0"/>
              <a:t>g</a:t>
            </a:r>
            <a:r>
              <a:rPr lang="en-US" dirty="0" smtClean="0"/>
              <a:t>reater specificity (95%) and sensitivity (97%) for diagnosing ureteric stones.</a:t>
            </a:r>
          </a:p>
          <a:p>
            <a:pPr lvl="1">
              <a:buFont typeface="Wingdings" charset="2"/>
              <a:buChar char="§"/>
            </a:pPr>
            <a:r>
              <a:rPr lang="en-US" dirty="0" smtClean="0"/>
              <a:t>Can identify other causes </a:t>
            </a:r>
            <a:r>
              <a:rPr lang="en-US" dirty="0"/>
              <a:t>of flank pain.</a:t>
            </a:r>
          </a:p>
          <a:p>
            <a:pPr lvl="1">
              <a:buFont typeface="Wingdings" charset="2"/>
              <a:buChar char="§"/>
            </a:pPr>
            <a:r>
              <a:rPr lang="en-US" dirty="0"/>
              <a:t>No need </a:t>
            </a:r>
            <a:r>
              <a:rPr lang="en-US" dirty="0" smtClean="0"/>
              <a:t>to administer contrast.</a:t>
            </a:r>
            <a:endParaRPr lang="en-US" dirty="0"/>
          </a:p>
          <a:p>
            <a:pPr lvl="1">
              <a:buFont typeface="Wingdings" charset="2"/>
              <a:buChar char="§"/>
            </a:pPr>
            <a:r>
              <a:rPr lang="en-US" dirty="0" smtClean="0"/>
              <a:t>Fast.</a:t>
            </a:r>
          </a:p>
          <a:p>
            <a:pPr lvl="1">
              <a:buFont typeface="Wingdings" charset="2"/>
              <a:buChar char="§"/>
            </a:pPr>
            <a:r>
              <a:rPr lang="en-US" dirty="0" smtClean="0"/>
              <a:t>Expensive, although the </a:t>
            </a:r>
            <a:r>
              <a:rPr lang="en-US" dirty="0"/>
              <a:t>cost of </a:t>
            </a:r>
            <a:r>
              <a:rPr lang="en-US" dirty="0" smtClean="0"/>
              <a:t>helical CT </a:t>
            </a:r>
            <a:r>
              <a:rPr lang="en-US" dirty="0"/>
              <a:t>is equivalent to that of </a:t>
            </a:r>
            <a:r>
              <a:rPr lang="en-US" dirty="0" smtClean="0"/>
              <a:t>IVU.</a:t>
            </a:r>
          </a:p>
          <a:p>
            <a:pPr marL="457200" indent="-457200">
              <a:buFont typeface="+mj-lt"/>
              <a:buAutoNum type="arabicPeriod"/>
            </a:pPr>
            <a:r>
              <a:rPr lang="en-US" dirty="0" smtClean="0"/>
              <a:t>MRI</a:t>
            </a:r>
            <a:endParaRPr lang="en-US" dirty="0"/>
          </a:p>
          <a:p>
            <a:pPr lvl="1">
              <a:buFont typeface="Wingdings" charset="2"/>
              <a:buChar char="§"/>
            </a:pPr>
            <a:r>
              <a:rPr lang="en-US" dirty="0" smtClean="0"/>
              <a:t>A very </a:t>
            </a:r>
            <a:r>
              <a:rPr lang="en-US" dirty="0"/>
              <a:t>accurate way of determining whether or not a stone is present in the </a:t>
            </a:r>
            <a:r>
              <a:rPr lang="en-US" dirty="0" smtClean="0"/>
              <a:t>ureter.</a:t>
            </a:r>
            <a:endParaRPr lang="en-US" dirty="0"/>
          </a:p>
          <a:p>
            <a:pPr lvl="1">
              <a:buFont typeface="Wingdings" charset="2"/>
              <a:buChar char="§"/>
            </a:pPr>
            <a:r>
              <a:rPr lang="en-US" dirty="0" smtClean="0"/>
              <a:t>Expensive.</a:t>
            </a:r>
            <a:endParaRPr lang="en-US" dirty="0"/>
          </a:p>
          <a:p>
            <a:pPr>
              <a:buFont typeface="Wingdings" charset="2"/>
              <a:buChar char="§"/>
            </a:pPr>
            <a:endParaRPr lang="en-US" dirty="0"/>
          </a:p>
        </p:txBody>
      </p:sp>
    </p:spTree>
    <p:extLst>
      <p:ext uri="{BB962C8B-B14F-4D97-AF65-F5344CB8AC3E}">
        <p14:creationId xmlns:p14="http://schemas.microsoft.com/office/powerpoint/2010/main" val="62927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685800" y="1869141"/>
            <a:ext cx="7770813" cy="4603578"/>
          </a:xfrm>
        </p:spPr>
        <p:txBody>
          <a:bodyPr>
            <a:normAutofit fontScale="85000" lnSpcReduction="20000"/>
          </a:bodyPr>
          <a:lstStyle/>
          <a:p>
            <a:r>
              <a:rPr lang="en-US" dirty="0"/>
              <a:t>Pain relief</a:t>
            </a:r>
          </a:p>
          <a:p>
            <a:pPr lvl="1">
              <a:buFont typeface="Arial"/>
              <a:buChar char="•"/>
            </a:pPr>
            <a:r>
              <a:rPr lang="en-US" dirty="0"/>
              <a:t>NSAIDs</a:t>
            </a:r>
          </a:p>
          <a:p>
            <a:pPr lvl="1">
              <a:buFont typeface="Arial"/>
              <a:buChar char="•"/>
            </a:pPr>
            <a:r>
              <a:rPr lang="en-US" dirty="0" smtClean="0"/>
              <a:t>+</a:t>
            </a:r>
            <a:r>
              <a:rPr lang="en-US" dirty="0"/>
              <a:t>/- Opiate analgesics (</a:t>
            </a:r>
            <a:r>
              <a:rPr lang="en-US" dirty="0" err="1"/>
              <a:t>pethidine</a:t>
            </a:r>
            <a:r>
              <a:rPr lang="en-US" dirty="0"/>
              <a:t> or morphine).</a:t>
            </a:r>
          </a:p>
          <a:p>
            <a:r>
              <a:rPr lang="en-US" dirty="0"/>
              <a:t> </a:t>
            </a:r>
            <a:r>
              <a:rPr lang="en-US" dirty="0" smtClean="0"/>
              <a:t>Hydration.</a:t>
            </a:r>
            <a:endParaRPr lang="en-US" dirty="0"/>
          </a:p>
          <a:p>
            <a:r>
              <a:rPr lang="en-US" dirty="0"/>
              <a:t>‘watchful waiting’ with analgesic </a:t>
            </a:r>
            <a:r>
              <a:rPr lang="en-US" dirty="0" smtClean="0"/>
              <a:t>supplements.</a:t>
            </a:r>
          </a:p>
          <a:p>
            <a:r>
              <a:rPr lang="en-US" dirty="0" smtClean="0">
                <a:latin typeface="Franklin Gothic Book" charset="0"/>
              </a:rPr>
              <a:t>α- </a:t>
            </a:r>
            <a:r>
              <a:rPr lang="en-US" dirty="0">
                <a:latin typeface="Franklin Gothic Book" charset="0"/>
              </a:rPr>
              <a:t>blockers </a:t>
            </a:r>
            <a:r>
              <a:rPr lang="en-US" dirty="0" smtClean="0">
                <a:latin typeface="Franklin Gothic Book" charset="0"/>
              </a:rPr>
              <a:t>(e.g</a:t>
            </a:r>
            <a:r>
              <a:rPr lang="en-US" dirty="0">
                <a:latin typeface="Franklin Gothic Book" charset="0"/>
              </a:rPr>
              <a:t>. </a:t>
            </a:r>
            <a:r>
              <a:rPr lang="en-US" dirty="0" err="1" smtClean="0">
                <a:latin typeface="Franklin Gothic Book" charset="0"/>
              </a:rPr>
              <a:t>Tamsulosin</a:t>
            </a:r>
            <a:r>
              <a:rPr lang="en-US" dirty="0" smtClean="0">
                <a:latin typeface="Franklin Gothic Book" charset="0"/>
              </a:rPr>
              <a:t>) may </a:t>
            </a:r>
            <a:r>
              <a:rPr lang="en-US" dirty="0">
                <a:latin typeface="Franklin Gothic Book" charset="0"/>
              </a:rPr>
              <a:t>be useful during periods of watchful waiting to enhance ureteric stone </a:t>
            </a:r>
            <a:r>
              <a:rPr lang="en-US" dirty="0" smtClean="0">
                <a:latin typeface="Franklin Gothic Book" charset="0"/>
              </a:rPr>
              <a:t>expulsion.</a:t>
            </a:r>
            <a:endParaRPr lang="en-US" dirty="0"/>
          </a:p>
          <a:p>
            <a:r>
              <a:rPr lang="en-US" dirty="0"/>
              <a:t>95% of stones measuring </a:t>
            </a:r>
            <a:r>
              <a:rPr lang="en-US" dirty="0" smtClean="0"/>
              <a:t>5 mm </a:t>
            </a:r>
            <a:r>
              <a:rPr lang="en-US" dirty="0"/>
              <a:t>or </a:t>
            </a:r>
            <a:r>
              <a:rPr lang="en-US" dirty="0" smtClean="0"/>
              <a:t>less will </a:t>
            </a:r>
            <a:r>
              <a:rPr lang="en-US" dirty="0"/>
              <a:t>pass </a:t>
            </a:r>
            <a:r>
              <a:rPr lang="en-US" dirty="0" smtClean="0"/>
              <a:t>spontaneously.</a:t>
            </a:r>
          </a:p>
          <a:p>
            <a:r>
              <a:rPr lang="en-US" dirty="0"/>
              <a:t>Average time to pass </a:t>
            </a:r>
            <a:r>
              <a:rPr lang="en-US" dirty="0" smtClean="0"/>
              <a:t>stones </a:t>
            </a:r>
            <a:r>
              <a:rPr lang="en-US" dirty="0"/>
              <a:t>is anywhere </a:t>
            </a:r>
            <a:r>
              <a:rPr lang="en-US" dirty="0" smtClean="0"/>
              <a:t>from </a:t>
            </a:r>
            <a:r>
              <a:rPr lang="en-US" dirty="0"/>
              <a:t>8-22 days depending on size of </a:t>
            </a:r>
            <a:r>
              <a:rPr lang="en-US" dirty="0" smtClean="0"/>
              <a:t>stone.</a:t>
            </a:r>
          </a:p>
          <a:p>
            <a:r>
              <a:rPr lang="en-US" dirty="0"/>
              <a:t>A stone that has not passed within 1–2 months is unlikely to pass spontaneously </a:t>
            </a:r>
          </a:p>
          <a:p>
            <a:endParaRPr lang="en-US" dirty="0"/>
          </a:p>
        </p:txBody>
      </p:sp>
    </p:spTree>
    <p:extLst>
      <p:ext uri="{BB962C8B-B14F-4D97-AF65-F5344CB8AC3E}">
        <p14:creationId xmlns:p14="http://schemas.microsoft.com/office/powerpoint/2010/main" val="362134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a:t>
            </a:r>
          </a:p>
        </p:txBody>
      </p:sp>
      <p:sp>
        <p:nvSpPr>
          <p:cNvPr id="3" name="Content Placeholder 2"/>
          <p:cNvSpPr>
            <a:spLocks noGrp="1"/>
          </p:cNvSpPr>
          <p:nvPr>
            <p:ph idx="1"/>
          </p:nvPr>
        </p:nvSpPr>
        <p:spPr/>
        <p:txBody>
          <a:bodyPr/>
          <a:lstStyle/>
          <a:p>
            <a:r>
              <a:rPr lang="en-US" dirty="0" smtClean="0"/>
              <a:t>Physical Examination:</a:t>
            </a:r>
          </a:p>
          <a:p>
            <a:r>
              <a:rPr lang="en-US" dirty="0" smtClean="0"/>
              <a:t>The patient was conscious and oriented but appeared to be unwell and in pain.</a:t>
            </a:r>
          </a:p>
          <a:p>
            <a:r>
              <a:rPr lang="en-US" dirty="0" smtClean="0"/>
              <a:t>Vitals: HR:88, RR:20, BP:142/76, Temp.:37.1°C, PO:99%</a:t>
            </a:r>
          </a:p>
          <a:p>
            <a:r>
              <a:rPr lang="en-US" dirty="0" smtClean="0"/>
              <a:t>Abdominal exam: </a:t>
            </a:r>
            <a:r>
              <a:rPr lang="en-US" dirty="0" smtClean="0"/>
              <a:t>mild left flank </a:t>
            </a:r>
            <a:r>
              <a:rPr lang="en-US" dirty="0" smtClean="0"/>
              <a:t>tenderness, no </a:t>
            </a:r>
            <a:r>
              <a:rPr lang="en-US" dirty="0" err="1" smtClean="0"/>
              <a:t>costovertebral</a:t>
            </a:r>
            <a:r>
              <a:rPr lang="en-US" dirty="0" smtClean="0"/>
              <a:t> angle tenderness, scar in the left flank, </a:t>
            </a:r>
            <a:r>
              <a:rPr lang="en-US" dirty="0" smtClean="0"/>
              <a:t>kidney and bladder not palpable.</a:t>
            </a:r>
            <a:endParaRPr lang="en-US" dirty="0" smtClean="0"/>
          </a:p>
          <a:p>
            <a:r>
              <a:rPr lang="en-US" dirty="0" err="1" smtClean="0"/>
              <a:t>CVS+Resp</a:t>
            </a:r>
            <a:r>
              <a:rPr lang="en-US" dirty="0" smtClean="0"/>
              <a:t> exam: unremarkable</a:t>
            </a:r>
          </a:p>
        </p:txBody>
      </p:sp>
    </p:spTree>
    <p:extLst>
      <p:ext uri="{BB962C8B-B14F-4D97-AF65-F5344CB8AC3E}">
        <p14:creationId xmlns:p14="http://schemas.microsoft.com/office/powerpoint/2010/main" val="132192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Surgical Intervention</a:t>
            </a:r>
            <a:endParaRPr lang="en-US" dirty="0"/>
          </a:p>
        </p:txBody>
      </p:sp>
      <p:sp>
        <p:nvSpPr>
          <p:cNvPr id="3" name="Content Placeholder 2"/>
          <p:cNvSpPr>
            <a:spLocks noGrp="1"/>
          </p:cNvSpPr>
          <p:nvPr>
            <p:ph idx="1"/>
          </p:nvPr>
        </p:nvSpPr>
        <p:spPr/>
        <p:txBody>
          <a:bodyPr>
            <a:normAutofit lnSpcReduction="10000"/>
          </a:bodyPr>
          <a:lstStyle/>
          <a:p>
            <a:r>
              <a:rPr lang="en-US" dirty="0"/>
              <a:t>Indications for Intervention to Relieve Obstruction and/or Remove the Stone:</a:t>
            </a:r>
          </a:p>
          <a:p>
            <a:pPr marL="457200" indent="-457200">
              <a:buFont typeface="+mj-lt"/>
              <a:buAutoNum type="arabicPeriod"/>
            </a:pPr>
            <a:r>
              <a:rPr lang="en-US" dirty="0"/>
              <a:t>Pain that fails to respond to analgesics.</a:t>
            </a:r>
          </a:p>
          <a:p>
            <a:pPr marL="457200" indent="-457200">
              <a:buFont typeface="+mj-lt"/>
              <a:buAutoNum type="arabicPeriod"/>
            </a:pPr>
            <a:r>
              <a:rPr lang="en-US" dirty="0"/>
              <a:t>Associated fever.</a:t>
            </a:r>
          </a:p>
          <a:p>
            <a:pPr marL="457200" indent="-457200">
              <a:buFont typeface="+mj-lt"/>
              <a:buAutoNum type="arabicPeriod"/>
            </a:pPr>
            <a:r>
              <a:rPr lang="en-US" dirty="0"/>
              <a:t>Renal function is impaired </a:t>
            </a:r>
            <a:r>
              <a:rPr lang="en-US" dirty="0" smtClean="0"/>
              <a:t>(</a:t>
            </a:r>
            <a:r>
              <a:rPr lang="en-US" dirty="0"/>
              <a:t>solitary kidney obstructed by a stone, bilateral ureteric </a:t>
            </a:r>
            <a:r>
              <a:rPr lang="en-US" dirty="0" smtClean="0"/>
              <a:t>stones, anuria, non-functioning kidney)</a:t>
            </a:r>
            <a:endParaRPr lang="en-US" dirty="0"/>
          </a:p>
          <a:p>
            <a:pPr marL="457200" indent="-457200">
              <a:buFont typeface="+mj-lt"/>
              <a:buAutoNum type="arabicPeriod"/>
            </a:pPr>
            <a:r>
              <a:rPr lang="en-US" dirty="0"/>
              <a:t>Obstruction unrelieved for &gt;4 </a:t>
            </a:r>
            <a:r>
              <a:rPr lang="en-US" dirty="0" smtClean="0"/>
              <a:t>weeks.</a:t>
            </a:r>
            <a:endParaRPr lang="en-US" dirty="0"/>
          </a:p>
          <a:p>
            <a:pPr marL="457200" indent="-457200">
              <a:buFont typeface="+mj-lt"/>
              <a:buAutoNum type="arabicPeriod"/>
            </a:pPr>
            <a:r>
              <a:rPr lang="en-US" dirty="0"/>
              <a:t>Personal or occupational </a:t>
            </a:r>
            <a:r>
              <a:rPr lang="en-US" dirty="0" smtClean="0"/>
              <a:t>reasons.</a:t>
            </a:r>
            <a:endParaRPr lang="en-US" dirty="0"/>
          </a:p>
          <a:p>
            <a:endParaRPr lang="en-US" dirty="0"/>
          </a:p>
        </p:txBody>
      </p:sp>
    </p:spTree>
    <p:extLst>
      <p:ext uri="{BB962C8B-B14F-4D97-AF65-F5344CB8AC3E}">
        <p14:creationId xmlns:p14="http://schemas.microsoft.com/office/powerpoint/2010/main" val="113330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a:t>
            </a:r>
            <a:endParaRPr lang="en-US" dirty="0"/>
          </a:p>
        </p:txBody>
      </p:sp>
      <p:sp>
        <p:nvSpPr>
          <p:cNvPr id="3" name="Content Placeholder 2"/>
          <p:cNvSpPr>
            <a:spLocks noGrp="1"/>
          </p:cNvSpPr>
          <p:nvPr>
            <p:ph idx="1"/>
          </p:nvPr>
        </p:nvSpPr>
        <p:spPr/>
        <p:txBody>
          <a:bodyPr>
            <a:normAutofit/>
          </a:bodyPr>
          <a:lstStyle/>
          <a:p>
            <a:r>
              <a:rPr lang="en-US" dirty="0" smtClean="0"/>
              <a:t>Temporary </a:t>
            </a:r>
            <a:r>
              <a:rPr lang="en-US" dirty="0"/>
              <a:t>relief of the obstruction:</a:t>
            </a:r>
          </a:p>
          <a:p>
            <a:pPr lvl="1"/>
            <a:r>
              <a:rPr lang="en-US" dirty="0"/>
              <a:t>Insertion of a </a:t>
            </a:r>
            <a:r>
              <a:rPr lang="en-US" dirty="0" smtClean="0"/>
              <a:t>double-J </a:t>
            </a:r>
            <a:r>
              <a:rPr lang="en-US" dirty="0"/>
              <a:t>stent or percutaneous nephrostomy </a:t>
            </a:r>
            <a:r>
              <a:rPr lang="en-US" dirty="0" smtClean="0"/>
              <a:t>tube.</a:t>
            </a:r>
          </a:p>
          <a:p>
            <a:pPr marL="349250" lvl="1" indent="0">
              <a:buNone/>
            </a:pPr>
            <a:endParaRPr lang="en-US" dirty="0"/>
          </a:p>
          <a:p>
            <a:r>
              <a:rPr lang="en-US" dirty="0"/>
              <a:t>Definitive treatment:</a:t>
            </a:r>
          </a:p>
          <a:p>
            <a:pPr lvl="1"/>
            <a:r>
              <a:rPr lang="en-US" dirty="0" smtClean="0"/>
              <a:t>Extracorporeal Shock Wave Lithotripsy (ESWL).</a:t>
            </a:r>
            <a:endParaRPr lang="en-US" dirty="0"/>
          </a:p>
          <a:p>
            <a:pPr lvl="1"/>
            <a:r>
              <a:rPr lang="en-US" dirty="0" smtClean="0"/>
              <a:t>Percutaneous </a:t>
            </a:r>
            <a:r>
              <a:rPr lang="en-US" dirty="0" err="1" smtClean="0"/>
              <a:t>Nephrolithotomy</a:t>
            </a:r>
            <a:r>
              <a:rPr lang="en-US" dirty="0" smtClean="0"/>
              <a:t> (PCNL).</a:t>
            </a:r>
            <a:endParaRPr lang="en-US" dirty="0"/>
          </a:p>
          <a:p>
            <a:pPr lvl="1"/>
            <a:r>
              <a:rPr lang="en-US" dirty="0" err="1" smtClean="0"/>
              <a:t>Ureterorenoscopy</a:t>
            </a:r>
            <a:r>
              <a:rPr lang="en-US" dirty="0" smtClean="0"/>
              <a:t> </a:t>
            </a:r>
            <a:r>
              <a:rPr lang="en-US" dirty="0"/>
              <a:t>(URS</a:t>
            </a:r>
            <a:r>
              <a:rPr lang="en-US" dirty="0" smtClean="0"/>
              <a:t>).</a:t>
            </a:r>
            <a:endParaRPr lang="en-US" dirty="0"/>
          </a:p>
          <a:p>
            <a:pPr lvl="1"/>
            <a:r>
              <a:rPr lang="en-US" dirty="0"/>
              <a:t>Open </a:t>
            </a:r>
            <a:r>
              <a:rPr lang="en-US" dirty="0" smtClean="0"/>
              <a:t>Surgery (very limited).</a:t>
            </a:r>
            <a:endParaRPr lang="en-US" dirty="0"/>
          </a:p>
        </p:txBody>
      </p:sp>
    </p:spTree>
    <p:extLst>
      <p:ext uri="{BB962C8B-B14F-4D97-AF65-F5344CB8AC3E}">
        <p14:creationId xmlns:p14="http://schemas.microsoft.com/office/powerpoint/2010/main" val="350385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82"/>
            <a:ext cx="7770813" cy="1429871"/>
          </a:xfrm>
        </p:spPr>
        <p:txBody>
          <a:bodyPr>
            <a:noAutofit/>
          </a:bodyPr>
          <a:lstStyle/>
          <a:p>
            <a:pPr marL="349250" marR="0" lvl="1" algn="ctr" rtl="0" fontAlgn="auto">
              <a:lnSpc>
                <a:spcPct val="100000"/>
              </a:lnSpc>
              <a:spcBef>
                <a:spcPct val="0"/>
              </a:spcBef>
              <a:spcAft>
                <a:spcPts val="0"/>
              </a:spcAft>
              <a:tabLst/>
              <a:defRPr/>
            </a:pPr>
            <a:r>
              <a:rPr lang="en-US" sz="4800" kern="1200" dirty="0">
                <a:solidFill>
                  <a:schemeClr val="tx1"/>
                </a:solidFill>
                <a:effectLst>
                  <a:outerShdw blurRad="50800" dist="50800" dir="5400000" sx="101000" sy="101000" algn="t" rotWithShape="0">
                    <a:prstClr val="black">
                      <a:alpha val="40000"/>
                    </a:prstClr>
                  </a:outerShdw>
                </a:effectLst>
                <a:latin typeface="+mj-lt"/>
                <a:ea typeface="+mj-ea"/>
                <a:cs typeface="+mj-cs"/>
              </a:rPr>
              <a:t>Extracorporeal Shock Wave </a:t>
            </a:r>
            <a:r>
              <a:rPr lang="en-US" sz="4800" kern="1200" dirty="0" smtClean="0">
                <a:solidFill>
                  <a:schemeClr val="tx1"/>
                </a:solidFill>
                <a:effectLst>
                  <a:outerShdw blurRad="50800" dist="50800" dir="5400000" sx="101000" sy="101000" algn="t" rotWithShape="0">
                    <a:prstClr val="black">
                      <a:alpha val="40000"/>
                    </a:prstClr>
                  </a:outerShdw>
                </a:effectLst>
                <a:latin typeface="+mj-lt"/>
                <a:ea typeface="+mj-ea"/>
                <a:cs typeface="+mj-cs"/>
              </a:rPr>
              <a:t>Lithotripsy</a:t>
            </a:r>
            <a:endParaRPr lang="en-US" sz="4800" kern="1200" dirty="0">
              <a:solidFill>
                <a:schemeClr val="tx1"/>
              </a:solidFill>
              <a:effectLst>
                <a:outerShdw blurRad="50800" dist="50800" dir="5400000" sx="101000" sy="101000" algn="t" rotWithShape="0">
                  <a:prstClr val="black">
                    <a:alpha val="40000"/>
                  </a:prstClr>
                </a:outerShdw>
              </a:effectLst>
              <a:latin typeface="+mj-lt"/>
              <a:ea typeface="+mj-ea"/>
              <a:cs typeface="+mj-cs"/>
            </a:endParaRPr>
          </a:p>
        </p:txBody>
      </p:sp>
      <p:sp>
        <p:nvSpPr>
          <p:cNvPr id="3" name="Content Placeholder 2"/>
          <p:cNvSpPr>
            <a:spLocks noGrp="1"/>
          </p:cNvSpPr>
          <p:nvPr>
            <p:ph idx="1"/>
          </p:nvPr>
        </p:nvSpPr>
        <p:spPr>
          <a:xfrm>
            <a:off x="685800" y="1967773"/>
            <a:ext cx="7770813" cy="4257022"/>
          </a:xfrm>
        </p:spPr>
        <p:txBody>
          <a:bodyPr>
            <a:normAutofit/>
          </a:bodyPr>
          <a:lstStyle/>
          <a:p>
            <a:r>
              <a:rPr lang="en-US" dirty="0"/>
              <a:t>Treatment of choice in 85% of patients</a:t>
            </a:r>
            <a:r>
              <a:rPr lang="en-US" dirty="0" smtClean="0"/>
              <a:t>.</a:t>
            </a:r>
          </a:p>
          <a:p>
            <a:r>
              <a:rPr lang="en-US" dirty="0" smtClean="0"/>
              <a:t> </a:t>
            </a:r>
            <a:r>
              <a:rPr lang="en-US" dirty="0"/>
              <a:t>Particularly good for stones in the renal </a:t>
            </a:r>
            <a:r>
              <a:rPr lang="en-US" dirty="0" smtClean="0"/>
              <a:t> pelvis </a:t>
            </a:r>
            <a:r>
              <a:rPr lang="en-US" dirty="0"/>
              <a:t>and upper </a:t>
            </a:r>
            <a:r>
              <a:rPr lang="en-US" dirty="0" smtClean="0"/>
              <a:t>ureter.</a:t>
            </a:r>
          </a:p>
          <a:p>
            <a:r>
              <a:rPr lang="en-US" dirty="0" smtClean="0"/>
              <a:t>Employs </a:t>
            </a:r>
            <a:r>
              <a:rPr lang="en-US" dirty="0"/>
              <a:t>high energy shock waves which </a:t>
            </a:r>
            <a:r>
              <a:rPr lang="en-US" dirty="0" smtClean="0"/>
              <a:t>are </a:t>
            </a:r>
            <a:r>
              <a:rPr lang="en-US" dirty="0"/>
              <a:t>transmitted through water and </a:t>
            </a:r>
            <a:r>
              <a:rPr lang="en-US" dirty="0" smtClean="0"/>
              <a:t>focused </a:t>
            </a:r>
            <a:r>
              <a:rPr lang="en-US" dirty="0"/>
              <a:t>on stone via </a:t>
            </a:r>
            <a:r>
              <a:rPr lang="en-US" dirty="0" err="1"/>
              <a:t>fluroscopy</a:t>
            </a:r>
            <a:r>
              <a:rPr lang="en-US" dirty="0"/>
              <a:t>. </a:t>
            </a:r>
            <a:endParaRPr lang="en-US" dirty="0" smtClean="0"/>
          </a:p>
          <a:p>
            <a:r>
              <a:rPr lang="en-US" dirty="0" smtClean="0"/>
              <a:t>Can </a:t>
            </a:r>
            <a:r>
              <a:rPr lang="en-US" dirty="0"/>
              <a:t>cause renal </a:t>
            </a:r>
            <a:r>
              <a:rPr lang="en-US" dirty="0" smtClean="0"/>
              <a:t>injury and is not an </a:t>
            </a:r>
            <a:r>
              <a:rPr lang="en-US" dirty="0"/>
              <a:t>ideal method </a:t>
            </a:r>
            <a:r>
              <a:rPr lang="en-US" dirty="0" smtClean="0"/>
              <a:t>for </a:t>
            </a:r>
            <a:r>
              <a:rPr lang="en-US" dirty="0"/>
              <a:t>large or very hard stones, or in </a:t>
            </a:r>
            <a:r>
              <a:rPr lang="en-US" dirty="0" smtClean="0"/>
              <a:t>patients </a:t>
            </a:r>
            <a:r>
              <a:rPr lang="en-US" dirty="0"/>
              <a:t>with odd anatomy</a:t>
            </a:r>
            <a:r>
              <a:rPr lang="en-US" dirty="0" smtClean="0"/>
              <a:t>.</a:t>
            </a:r>
          </a:p>
        </p:txBody>
      </p:sp>
    </p:spTree>
    <p:extLst>
      <p:ext uri="{BB962C8B-B14F-4D97-AF65-F5344CB8AC3E}">
        <p14:creationId xmlns:p14="http://schemas.microsoft.com/office/powerpoint/2010/main" val="23544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ZJF\Desktop\eswl_machi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853" b="7853"/>
          <a:stretch>
            <a:fillRect/>
          </a:stretch>
        </p:blipFill>
        <p:spPr bwMode="auto">
          <a:xfrm>
            <a:off x="685800" y="1269886"/>
            <a:ext cx="7770813" cy="485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74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82"/>
            <a:ext cx="7770813" cy="1429871"/>
          </a:xfrm>
        </p:spPr>
        <p:txBody>
          <a:bodyPr>
            <a:normAutofit fontScale="90000"/>
          </a:bodyPr>
          <a:lstStyle/>
          <a:p>
            <a:r>
              <a:rPr lang="en-US" sz="5300" dirty="0"/>
              <a:t>Percutaneous </a:t>
            </a:r>
            <a:r>
              <a:rPr lang="en-US" sz="5300" dirty="0" err="1" smtClean="0"/>
              <a:t>Nephrolithotomy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Reserved for extremely large or complex </a:t>
            </a:r>
            <a:r>
              <a:rPr lang="en-US" dirty="0"/>
              <a:t>calculi or in </a:t>
            </a:r>
            <a:r>
              <a:rPr lang="en-US" dirty="0" smtClean="0"/>
              <a:t>patients </a:t>
            </a:r>
            <a:r>
              <a:rPr lang="en-US" dirty="0"/>
              <a:t>with some </a:t>
            </a:r>
            <a:r>
              <a:rPr lang="en-US" dirty="0" smtClean="0"/>
              <a:t>anatomic abnormalities</a:t>
            </a:r>
          </a:p>
          <a:p>
            <a:r>
              <a:rPr lang="en-US" dirty="0" smtClean="0"/>
              <a:t>Good </a:t>
            </a:r>
            <a:r>
              <a:rPr lang="en-US" dirty="0"/>
              <a:t>for </a:t>
            </a:r>
            <a:r>
              <a:rPr lang="en-US" dirty="0" err="1"/>
              <a:t>cystine</a:t>
            </a:r>
            <a:r>
              <a:rPr lang="en-US" dirty="0"/>
              <a:t> </a:t>
            </a:r>
            <a:r>
              <a:rPr lang="en-US" dirty="0" smtClean="0"/>
              <a:t>stones</a:t>
            </a:r>
            <a:r>
              <a:rPr lang="en-US" dirty="0"/>
              <a:t>, stones greater than 2 cm, and </a:t>
            </a:r>
            <a:r>
              <a:rPr lang="en-US" dirty="0" err="1"/>
              <a:t>staghorn</a:t>
            </a:r>
            <a:r>
              <a:rPr lang="en-US" dirty="0"/>
              <a:t> calculi </a:t>
            </a:r>
            <a:r>
              <a:rPr lang="en-US" dirty="0" smtClean="0"/>
              <a:t>which </a:t>
            </a:r>
            <a:r>
              <a:rPr lang="en-US" dirty="0"/>
              <a:t>are </a:t>
            </a:r>
            <a:r>
              <a:rPr lang="en-US" dirty="0" smtClean="0"/>
              <a:t>fairly </a:t>
            </a:r>
            <a:r>
              <a:rPr lang="en-US" dirty="0"/>
              <a:t>resistant to ESWL.</a:t>
            </a:r>
          </a:p>
        </p:txBody>
      </p:sp>
      <p:pic>
        <p:nvPicPr>
          <p:cNvPr id="4" name="Content Placeholder 3" descr="kidney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86298" y="3730625"/>
            <a:ext cx="2413000" cy="2476500"/>
          </a:xfrm>
          <a:prstGeom prst="rect">
            <a:avLst/>
          </a:prstGeom>
        </p:spPr>
      </p:pic>
    </p:spTree>
    <p:extLst>
      <p:ext uri="{BB962C8B-B14F-4D97-AF65-F5344CB8AC3E}">
        <p14:creationId xmlns:p14="http://schemas.microsoft.com/office/powerpoint/2010/main" val="123480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Ureterorenoscopy</a:t>
            </a:r>
            <a:endParaRPr lang="en-US" dirty="0"/>
          </a:p>
        </p:txBody>
      </p:sp>
      <p:sp>
        <p:nvSpPr>
          <p:cNvPr id="3" name="Content Placeholder 2"/>
          <p:cNvSpPr>
            <a:spLocks noGrp="1"/>
          </p:cNvSpPr>
          <p:nvPr>
            <p:ph idx="1"/>
          </p:nvPr>
        </p:nvSpPr>
        <p:spPr>
          <a:xfrm>
            <a:off x="685800" y="1449956"/>
            <a:ext cx="7770813" cy="4257022"/>
          </a:xfrm>
        </p:spPr>
        <p:txBody>
          <a:bodyPr>
            <a:normAutofit/>
          </a:bodyPr>
          <a:lstStyle/>
          <a:p>
            <a:r>
              <a:rPr lang="en-US" dirty="0"/>
              <a:t>Treatment of choice for the majority of </a:t>
            </a:r>
            <a:r>
              <a:rPr lang="en-US" dirty="0" smtClean="0"/>
              <a:t>middle </a:t>
            </a:r>
            <a:r>
              <a:rPr lang="en-US" dirty="0"/>
              <a:t>and distal </a:t>
            </a:r>
            <a:r>
              <a:rPr lang="en-US" dirty="0" err="1"/>
              <a:t>uretral</a:t>
            </a:r>
            <a:r>
              <a:rPr lang="en-US" dirty="0"/>
              <a:t> </a:t>
            </a:r>
            <a:r>
              <a:rPr lang="en-US" dirty="0" smtClean="0"/>
              <a:t>stones. </a:t>
            </a:r>
          </a:p>
          <a:p>
            <a:r>
              <a:rPr lang="en-US" dirty="0"/>
              <a:t>97–100% success rate, with a low rate of ureteric </a:t>
            </a:r>
            <a:r>
              <a:rPr lang="en-US" dirty="0" smtClean="0"/>
              <a:t>injury.</a:t>
            </a:r>
          </a:p>
          <a:p>
            <a:r>
              <a:rPr lang="en-US" dirty="0" smtClean="0"/>
              <a:t>The ureter </a:t>
            </a:r>
            <a:r>
              <a:rPr lang="en-US" dirty="0"/>
              <a:t>is dilated, scope is </a:t>
            </a:r>
            <a:r>
              <a:rPr lang="en-US" dirty="0" smtClean="0"/>
              <a:t>passed </a:t>
            </a:r>
            <a:r>
              <a:rPr lang="en-US" dirty="0"/>
              <a:t>throughout ureter and renal </a:t>
            </a:r>
            <a:r>
              <a:rPr lang="en-US" dirty="0" smtClean="0"/>
              <a:t>pelvis.  Small stones are extracted </a:t>
            </a:r>
            <a:r>
              <a:rPr lang="en-US" dirty="0"/>
              <a:t>intact </a:t>
            </a:r>
            <a:r>
              <a:rPr lang="en-US" dirty="0" smtClean="0"/>
              <a:t>with baskets.</a:t>
            </a:r>
          </a:p>
          <a:p>
            <a:r>
              <a:rPr lang="en-US" dirty="0" smtClean="0"/>
              <a:t>“</a:t>
            </a:r>
            <a:r>
              <a:rPr lang="en-US" dirty="0" err="1"/>
              <a:t>Intracorporeal</a:t>
            </a:r>
            <a:r>
              <a:rPr lang="en-US" dirty="0"/>
              <a:t> lithotripsy” (with </a:t>
            </a:r>
            <a:r>
              <a:rPr lang="en-US" dirty="0" smtClean="0"/>
              <a:t>pneumatic </a:t>
            </a:r>
            <a:r>
              <a:rPr lang="en-US" dirty="0"/>
              <a:t>pressure, or laser, or </a:t>
            </a:r>
            <a:r>
              <a:rPr lang="en-US" dirty="0" smtClean="0"/>
              <a:t>ultrasound</a:t>
            </a:r>
            <a:r>
              <a:rPr lang="en-US" dirty="0"/>
              <a:t>) can be used to break up </a:t>
            </a:r>
            <a:r>
              <a:rPr lang="en-US" dirty="0" smtClean="0"/>
              <a:t>larger </a:t>
            </a:r>
            <a:r>
              <a:rPr lang="en-US" dirty="0"/>
              <a:t>stones.</a:t>
            </a:r>
          </a:p>
        </p:txBody>
      </p:sp>
      <p:pic>
        <p:nvPicPr>
          <p:cNvPr id="4" name="Picture 4" descr="kidney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0745" y="4708181"/>
            <a:ext cx="2168815" cy="199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344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Surgery</a:t>
            </a:r>
            <a:endParaRPr lang="en-US" dirty="0"/>
          </a:p>
        </p:txBody>
      </p:sp>
      <p:sp>
        <p:nvSpPr>
          <p:cNvPr id="3" name="Content Placeholder 2"/>
          <p:cNvSpPr>
            <a:spLocks noGrp="1"/>
          </p:cNvSpPr>
          <p:nvPr>
            <p:ph idx="1"/>
          </p:nvPr>
        </p:nvSpPr>
        <p:spPr/>
        <p:txBody>
          <a:bodyPr/>
          <a:lstStyle/>
          <a:p>
            <a:r>
              <a:rPr lang="en-US" dirty="0"/>
              <a:t>Stone removal by open surgery is only required in 1–5% of people where ESWL, PCNL, and </a:t>
            </a:r>
            <a:r>
              <a:rPr lang="en-US" dirty="0" err="1"/>
              <a:t>ureteroscopy</a:t>
            </a:r>
            <a:r>
              <a:rPr lang="en-US" dirty="0"/>
              <a:t> have failed, or in other situations including skeletal deformities, severe </a:t>
            </a:r>
            <a:r>
              <a:rPr lang="en-US" dirty="0" err="1"/>
              <a:t>intrarenal</a:t>
            </a:r>
            <a:r>
              <a:rPr lang="en-US" dirty="0"/>
              <a:t> abnormalities and severe </a:t>
            </a:r>
            <a:r>
              <a:rPr lang="en-US" dirty="0" smtClean="0"/>
              <a:t>obesity.</a:t>
            </a:r>
            <a:endParaRPr lang="en-US" dirty="0"/>
          </a:p>
        </p:txBody>
      </p:sp>
    </p:spTree>
    <p:extLst>
      <p:ext uri="{BB962C8B-B14F-4D97-AF65-F5344CB8AC3E}">
        <p14:creationId xmlns:p14="http://schemas.microsoft.com/office/powerpoint/2010/main" val="393782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Stones</a:t>
            </a:r>
            <a:endParaRPr lang="en-US" dirty="0"/>
          </a:p>
        </p:txBody>
      </p:sp>
      <p:sp>
        <p:nvSpPr>
          <p:cNvPr id="3" name="Content Placeholder 2"/>
          <p:cNvSpPr>
            <a:spLocks noGrp="1"/>
          </p:cNvSpPr>
          <p:nvPr>
            <p:ph idx="1"/>
          </p:nvPr>
        </p:nvSpPr>
        <p:spPr>
          <a:xfrm>
            <a:off x="685800" y="1869141"/>
            <a:ext cx="7770813" cy="4578920"/>
          </a:xfrm>
        </p:spPr>
        <p:txBody>
          <a:bodyPr>
            <a:normAutofit fontScale="92500"/>
          </a:bodyPr>
          <a:lstStyle/>
          <a:p>
            <a:pPr lvl="0"/>
            <a:r>
              <a:rPr lang="en-US" dirty="0"/>
              <a:t>The following features predispose to recurrent stone formation: </a:t>
            </a:r>
          </a:p>
          <a:p>
            <a:pPr lvl="1">
              <a:buFont typeface="Arial"/>
              <a:buChar char="•"/>
            </a:pPr>
            <a:r>
              <a:rPr lang="en-US" dirty="0"/>
              <a:t>First attack before 25 years of </a:t>
            </a:r>
            <a:r>
              <a:rPr lang="en-US" dirty="0" smtClean="0"/>
              <a:t>age. </a:t>
            </a:r>
            <a:endParaRPr lang="en-US" dirty="0"/>
          </a:p>
          <a:p>
            <a:pPr lvl="1">
              <a:buFont typeface="Arial"/>
              <a:buChar char="•"/>
            </a:pPr>
            <a:r>
              <a:rPr lang="en-US" dirty="0"/>
              <a:t>Single functioning </a:t>
            </a:r>
            <a:r>
              <a:rPr lang="en-US" dirty="0" smtClean="0"/>
              <a:t>kidney. </a:t>
            </a:r>
            <a:endParaRPr lang="en-US" dirty="0"/>
          </a:p>
          <a:p>
            <a:pPr lvl="1">
              <a:buFont typeface="Arial"/>
              <a:buChar char="•"/>
            </a:pPr>
            <a:r>
              <a:rPr lang="en-US" dirty="0"/>
              <a:t>A disease that predisposes to stone </a:t>
            </a:r>
            <a:r>
              <a:rPr lang="en-US" dirty="0" smtClean="0"/>
              <a:t>formation. </a:t>
            </a:r>
            <a:endParaRPr lang="en-US" dirty="0"/>
          </a:p>
          <a:p>
            <a:pPr lvl="1">
              <a:buFont typeface="Arial"/>
              <a:buChar char="•"/>
            </a:pPr>
            <a:r>
              <a:rPr lang="en-US" dirty="0"/>
              <a:t>Abnormalities of the renal </a:t>
            </a:r>
            <a:r>
              <a:rPr lang="en-US" dirty="0" smtClean="0"/>
              <a:t>tract. </a:t>
            </a:r>
          </a:p>
          <a:p>
            <a:pPr lvl="0"/>
            <a:r>
              <a:rPr lang="en-US" dirty="0" smtClean="0">
                <a:solidFill>
                  <a:prstClr val="white"/>
                </a:solidFill>
              </a:rPr>
              <a:t>To prevent recurrence: </a:t>
            </a:r>
            <a:endParaRPr lang="en-US" dirty="0">
              <a:solidFill>
                <a:prstClr val="white"/>
              </a:solidFill>
            </a:endParaRPr>
          </a:p>
          <a:p>
            <a:pPr lvl="1">
              <a:buFont typeface="Arial"/>
              <a:buChar char="•"/>
            </a:pPr>
            <a:r>
              <a:rPr lang="en-US" dirty="0" smtClean="0"/>
              <a:t>Increase </a:t>
            </a:r>
            <a:r>
              <a:rPr lang="en-US" dirty="0"/>
              <a:t>fluid intake to greater </a:t>
            </a:r>
            <a:r>
              <a:rPr lang="en-US" dirty="0" smtClean="0"/>
              <a:t>than 2 L/day.</a:t>
            </a:r>
          </a:p>
          <a:p>
            <a:pPr lvl="1">
              <a:buFont typeface="Arial"/>
              <a:buChar char="•"/>
            </a:pPr>
            <a:r>
              <a:rPr lang="en-US" dirty="0"/>
              <a:t>Minimize soft </a:t>
            </a:r>
            <a:r>
              <a:rPr lang="en-US" dirty="0" smtClean="0"/>
              <a:t>drinks.</a:t>
            </a:r>
          </a:p>
          <a:p>
            <a:pPr lvl="1">
              <a:buFont typeface="Arial"/>
              <a:buChar char="•"/>
            </a:pPr>
            <a:r>
              <a:rPr lang="en-US" dirty="0" smtClean="0"/>
              <a:t>Reduce </a:t>
            </a:r>
            <a:r>
              <a:rPr lang="en-US" dirty="0"/>
              <a:t>protein </a:t>
            </a:r>
            <a:r>
              <a:rPr lang="en-US" dirty="0" smtClean="0"/>
              <a:t>and sodium intake.</a:t>
            </a:r>
          </a:p>
          <a:p>
            <a:pPr lvl="1">
              <a:buFont typeface="Arial"/>
              <a:buChar char="•"/>
            </a:pPr>
            <a:r>
              <a:rPr lang="en-US" dirty="0" smtClean="0"/>
              <a:t>Limiting calcium intake is not recommended because it leads to oxalate </a:t>
            </a:r>
            <a:r>
              <a:rPr lang="en-US" dirty="0" err="1" smtClean="0"/>
              <a:t>overabsorption</a:t>
            </a:r>
            <a:r>
              <a:rPr lang="en-US" dirty="0" smtClean="0"/>
              <a:t>.</a:t>
            </a:r>
          </a:p>
          <a:p>
            <a:pPr lvl="1">
              <a:buFont typeface="Arial"/>
              <a:buChar char="•"/>
            </a:pPr>
            <a:r>
              <a:rPr lang="en-US" dirty="0" smtClean="0"/>
              <a:t>Correct metabolic disorders if present.</a:t>
            </a:r>
            <a:endParaRPr lang="en-US" dirty="0"/>
          </a:p>
        </p:txBody>
      </p:sp>
    </p:spTree>
    <p:extLst>
      <p:ext uri="{BB962C8B-B14F-4D97-AF65-F5344CB8AC3E}">
        <p14:creationId xmlns:p14="http://schemas.microsoft.com/office/powerpoint/2010/main" val="363091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dirty="0" smtClean="0"/>
              <a:t>Types of Calculi</a:t>
            </a:r>
            <a:endParaRPr lang="en-US" dirty="0"/>
          </a:p>
        </p:txBody>
      </p:sp>
      <p:sp>
        <p:nvSpPr>
          <p:cNvPr id="14339" name="Content Placeholder 2"/>
          <p:cNvSpPr>
            <a:spLocks noGrp="1"/>
          </p:cNvSpPr>
          <p:nvPr>
            <p:ph idx="1"/>
          </p:nvPr>
        </p:nvSpPr>
        <p:spPr/>
        <p:txBody>
          <a:bodyPr>
            <a:normAutofit/>
          </a:bodyPr>
          <a:lstStyle/>
          <a:p>
            <a:pPr marL="457200" indent="-457200">
              <a:buFont typeface="+mj-lt"/>
              <a:buAutoNum type="arabicPeriod"/>
              <a:defRPr/>
            </a:pPr>
            <a:r>
              <a:rPr lang="en-US" dirty="0"/>
              <a:t>Calcium </a:t>
            </a:r>
            <a:r>
              <a:rPr lang="en-US" dirty="0" smtClean="0"/>
              <a:t>calculi (the most common, radio-opaque) </a:t>
            </a:r>
            <a:endParaRPr lang="en-US" dirty="0"/>
          </a:p>
          <a:p>
            <a:pPr marL="457200" indent="-457200">
              <a:buFont typeface="+mj-lt"/>
              <a:buAutoNum type="arabicPeriod"/>
              <a:defRPr/>
            </a:pPr>
            <a:r>
              <a:rPr lang="en-US" dirty="0"/>
              <a:t>Uric acid </a:t>
            </a:r>
            <a:r>
              <a:rPr lang="en-US" dirty="0" smtClean="0"/>
              <a:t>calculi (radiolucent) </a:t>
            </a:r>
            <a:endParaRPr lang="en-US" dirty="0"/>
          </a:p>
          <a:p>
            <a:pPr marL="457200" indent="-457200">
              <a:buFont typeface="+mj-lt"/>
              <a:buAutoNum type="arabicPeriod"/>
              <a:defRPr/>
            </a:pPr>
            <a:r>
              <a:rPr lang="en-US" dirty="0" err="1"/>
              <a:t>Cystine</a:t>
            </a:r>
            <a:r>
              <a:rPr lang="en-US" dirty="0"/>
              <a:t> </a:t>
            </a:r>
            <a:r>
              <a:rPr lang="en-US" dirty="0" smtClean="0"/>
              <a:t>calculi (radio-opaque</a:t>
            </a:r>
            <a:r>
              <a:rPr lang="en-US" dirty="0"/>
              <a:t>, caused by </a:t>
            </a:r>
            <a:r>
              <a:rPr lang="en-US" dirty="0" err="1" smtClean="0"/>
              <a:t>cystinuria</a:t>
            </a:r>
            <a:r>
              <a:rPr lang="en-US" dirty="0"/>
              <a:t>)</a:t>
            </a:r>
          </a:p>
          <a:p>
            <a:pPr marL="457200" indent="-457200">
              <a:buFont typeface="+mj-lt"/>
              <a:buAutoNum type="arabicPeriod"/>
              <a:defRPr/>
            </a:pPr>
            <a:r>
              <a:rPr lang="en-US" dirty="0" err="1" smtClean="0"/>
              <a:t>Struvite</a:t>
            </a:r>
            <a:r>
              <a:rPr lang="en-US" dirty="0" smtClean="0"/>
              <a:t> (radio-opaque</a:t>
            </a:r>
            <a:r>
              <a:rPr lang="en-US" dirty="0"/>
              <a:t>, caused by chronic </a:t>
            </a:r>
            <a:r>
              <a:rPr lang="en-US" dirty="0" smtClean="0"/>
              <a:t>UTIs)</a:t>
            </a:r>
            <a:endParaRPr lang="en-US" dirty="0"/>
          </a:p>
        </p:txBody>
      </p:sp>
    </p:spTree>
    <p:extLst>
      <p:ext uri="{BB962C8B-B14F-4D97-AF65-F5344CB8AC3E}">
        <p14:creationId xmlns:p14="http://schemas.microsoft.com/office/powerpoint/2010/main" val="28804533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Stones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a:t>Account </a:t>
            </a:r>
            <a:r>
              <a:rPr lang="en-US" dirty="0" smtClean="0"/>
              <a:t>for about 70 </a:t>
            </a:r>
            <a:r>
              <a:rPr lang="en-US" dirty="0"/>
              <a:t>-</a:t>
            </a:r>
            <a:r>
              <a:rPr lang="en-US" dirty="0" smtClean="0"/>
              <a:t>80% of calculi.</a:t>
            </a:r>
          </a:p>
          <a:p>
            <a:pPr>
              <a:buFont typeface="Arial"/>
              <a:buChar char="•"/>
            </a:pPr>
            <a:r>
              <a:rPr lang="en-US" dirty="0"/>
              <a:t>Radiopaque</a:t>
            </a:r>
            <a:r>
              <a:rPr lang="en-US" dirty="0" smtClean="0"/>
              <a:t>.</a:t>
            </a:r>
          </a:p>
          <a:p>
            <a:pPr>
              <a:buFont typeface="Arial"/>
              <a:buChar char="•"/>
            </a:pPr>
            <a:r>
              <a:rPr lang="en-US" dirty="0"/>
              <a:t>Can </a:t>
            </a:r>
            <a:r>
              <a:rPr lang="en-US" dirty="0" smtClean="0"/>
              <a:t>be either: </a:t>
            </a:r>
          </a:p>
          <a:p>
            <a:pPr marL="806450" lvl="1" indent="-457200">
              <a:buFont typeface="+mj-lt"/>
              <a:buAutoNum type="arabicPeriod"/>
            </a:pPr>
            <a:r>
              <a:rPr lang="en-US" dirty="0" smtClean="0"/>
              <a:t>calcium </a:t>
            </a:r>
            <a:r>
              <a:rPr lang="en-US" dirty="0"/>
              <a:t>oxalate (more common, </a:t>
            </a:r>
            <a:r>
              <a:rPr lang="en-US" dirty="0" smtClean="0"/>
              <a:t>associated with renal </a:t>
            </a:r>
            <a:r>
              <a:rPr lang="en-US" dirty="0"/>
              <a:t>tubular acidosis type 1 and medullary sponge kidney) </a:t>
            </a:r>
          </a:p>
          <a:p>
            <a:pPr marL="806450" lvl="1" indent="-457200">
              <a:buFont typeface="+mj-lt"/>
              <a:buAutoNum type="arabicPeriod"/>
            </a:pPr>
            <a:r>
              <a:rPr lang="en-US" dirty="0" smtClean="0"/>
              <a:t>calcium phosphate</a:t>
            </a:r>
            <a:r>
              <a:rPr lang="en-US" dirty="0"/>
              <a:t> </a:t>
            </a:r>
            <a:r>
              <a:rPr lang="en-US" dirty="0" smtClean="0"/>
              <a:t>(associated </a:t>
            </a:r>
            <a:r>
              <a:rPr lang="en-US" dirty="0"/>
              <a:t>with inflammatory bowel disease and fat </a:t>
            </a:r>
            <a:r>
              <a:rPr lang="en-US" dirty="0" err="1"/>
              <a:t>malabsorption</a:t>
            </a:r>
            <a:r>
              <a:rPr lang="en-US" dirty="0"/>
              <a:t> </a:t>
            </a:r>
            <a:r>
              <a:rPr lang="en-US" dirty="0" smtClean="0"/>
              <a:t>conditions)</a:t>
            </a:r>
            <a:endParaRPr lang="en-US" dirty="0"/>
          </a:p>
          <a:p>
            <a:pPr>
              <a:buFont typeface="Arial"/>
              <a:buChar char="•"/>
            </a:pPr>
            <a:r>
              <a:rPr lang="en-US" dirty="0"/>
              <a:t>Present usually at 30-50 years of age.</a:t>
            </a:r>
          </a:p>
          <a:p>
            <a:pPr>
              <a:buFont typeface="Arial"/>
              <a:buChar char="•"/>
            </a:pPr>
            <a:r>
              <a:rPr lang="en-US" dirty="0"/>
              <a:t>More common in </a:t>
            </a:r>
            <a:r>
              <a:rPr lang="en-US" dirty="0" smtClean="0"/>
              <a:t>men.</a:t>
            </a:r>
            <a:endParaRPr lang="en-US" dirty="0"/>
          </a:p>
          <a:p>
            <a:pPr>
              <a:buFont typeface="Arial"/>
              <a:buChar char="•"/>
            </a:pPr>
            <a:r>
              <a:rPr lang="en-US" dirty="0"/>
              <a:t>Risk of recurrence 50% in 5 years</a:t>
            </a:r>
            <a:r>
              <a:rPr lang="en-US" dirty="0" smtClean="0"/>
              <a:t>.</a:t>
            </a:r>
            <a:endParaRPr lang="en-US" dirty="0"/>
          </a:p>
        </p:txBody>
      </p:sp>
    </p:spTree>
    <p:extLst>
      <p:ext uri="{BB962C8B-B14F-4D97-AF65-F5344CB8AC3E}">
        <p14:creationId xmlns:p14="http://schemas.microsoft.com/office/powerpoint/2010/main" val="151139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Investigations that were done to the patient upon arrival:</a:t>
            </a:r>
          </a:p>
          <a:p>
            <a:pPr marL="806450" lvl="1" indent="-457200">
              <a:buFont typeface="+mj-lt"/>
              <a:buAutoNum type="arabicPeriod"/>
            </a:pPr>
            <a:r>
              <a:rPr lang="en-US" dirty="0" smtClean="0"/>
              <a:t>CBC (</a:t>
            </a:r>
            <a:r>
              <a:rPr lang="en-US" u="sng" dirty="0" smtClean="0"/>
              <a:t>WBC: 10.3</a:t>
            </a:r>
            <a:r>
              <a:rPr lang="en-US" dirty="0" smtClean="0"/>
              <a:t>, Hgb:15.9, </a:t>
            </a:r>
            <a:r>
              <a:rPr lang="en-US" dirty="0" err="1" smtClean="0"/>
              <a:t>Hct</a:t>
            </a:r>
            <a:r>
              <a:rPr lang="en-US" dirty="0" smtClean="0"/>
              <a:t>: 46.6)</a:t>
            </a:r>
          </a:p>
          <a:p>
            <a:pPr marL="806450" lvl="1" indent="-457200">
              <a:buFont typeface="+mj-lt"/>
              <a:buAutoNum type="arabicPeriod"/>
            </a:pPr>
            <a:r>
              <a:rPr lang="en-US" dirty="0" smtClean="0"/>
              <a:t>Urea/Cr (</a:t>
            </a:r>
            <a:r>
              <a:rPr lang="en-US" u="sng" dirty="0" smtClean="0"/>
              <a:t>urea: 7 </a:t>
            </a:r>
            <a:r>
              <a:rPr lang="en-US" u="sng" dirty="0" err="1" smtClean="0"/>
              <a:t>mmol</a:t>
            </a:r>
            <a:r>
              <a:rPr lang="en-US" u="sng" dirty="0" smtClean="0"/>
              <a:t>/l</a:t>
            </a:r>
            <a:r>
              <a:rPr lang="en-US" dirty="0" smtClean="0"/>
              <a:t>, </a:t>
            </a:r>
            <a:r>
              <a:rPr lang="en-US" dirty="0" err="1" smtClean="0"/>
              <a:t>cr</a:t>
            </a:r>
            <a:r>
              <a:rPr lang="en-US" dirty="0" smtClean="0"/>
              <a:t>: 79μmol/l)</a:t>
            </a:r>
          </a:p>
          <a:p>
            <a:pPr marL="806450" lvl="1" indent="-457200">
              <a:buFont typeface="+mj-lt"/>
              <a:buAutoNum type="arabicPeriod"/>
            </a:pPr>
            <a:r>
              <a:rPr lang="en-US" dirty="0" smtClean="0"/>
              <a:t>MSU</a:t>
            </a:r>
          </a:p>
          <a:p>
            <a:pPr marL="806450" lvl="1" indent="-457200">
              <a:buFont typeface="+mj-lt"/>
              <a:buAutoNum type="arabicPeriod"/>
            </a:pPr>
            <a:r>
              <a:rPr lang="en-US" dirty="0" smtClean="0"/>
              <a:t>PT+INR/PTT (PT: 14.6, INR: 1.12, PTT: 36.6)</a:t>
            </a:r>
          </a:p>
          <a:p>
            <a:pPr marL="806450" lvl="1" indent="-457200">
              <a:buFont typeface="+mj-lt"/>
              <a:buAutoNum type="arabicPeriod"/>
            </a:pPr>
            <a:r>
              <a:rPr lang="en-US" dirty="0" smtClean="0"/>
              <a:t>Urine Analysis (blood, </a:t>
            </a:r>
            <a:r>
              <a:rPr lang="en-US" dirty="0" err="1" smtClean="0"/>
              <a:t>Hgb</a:t>
            </a:r>
            <a:r>
              <a:rPr lang="en-US" dirty="0" smtClean="0"/>
              <a:t>: +3, nitrites, glucose: -</a:t>
            </a:r>
            <a:r>
              <a:rPr lang="en-US" dirty="0" err="1" smtClean="0"/>
              <a:t>ve</a:t>
            </a:r>
            <a:r>
              <a:rPr lang="en-US" dirty="0" smtClean="0"/>
              <a:t>, pH: 6, protein: +2) Microscopy showed RBC&gt;10000 that obscured WBC, -</a:t>
            </a:r>
            <a:r>
              <a:rPr lang="en-US" dirty="0" err="1" smtClean="0"/>
              <a:t>ve</a:t>
            </a:r>
            <a:r>
              <a:rPr lang="en-US" dirty="0" smtClean="0"/>
              <a:t> for casts and crystals.</a:t>
            </a:r>
          </a:p>
          <a:p>
            <a:pPr marL="806450" lvl="1" indent="-457200">
              <a:buFont typeface="+mj-lt"/>
              <a:buAutoNum type="arabicPeriod"/>
            </a:pPr>
            <a:r>
              <a:rPr lang="en-US" dirty="0" smtClean="0"/>
              <a:t>Imaging: KUB, CT</a:t>
            </a:r>
          </a:p>
          <a:p>
            <a:pPr lvl="0"/>
            <a:r>
              <a:rPr lang="en-US" dirty="0" smtClean="0">
                <a:solidFill>
                  <a:prstClr val="white"/>
                </a:solidFill>
              </a:rPr>
              <a:t>Plan upon admission:</a:t>
            </a:r>
          </a:p>
          <a:p>
            <a:pPr marL="806450" lvl="1" indent="-457200">
              <a:buFont typeface="+mj-lt"/>
              <a:buAutoNum type="arabicPeriod"/>
            </a:pPr>
            <a:r>
              <a:rPr lang="en-US" dirty="0" smtClean="0">
                <a:solidFill>
                  <a:prstClr val="white"/>
                </a:solidFill>
              </a:rPr>
              <a:t>Morphine + Tylenol.</a:t>
            </a:r>
          </a:p>
          <a:p>
            <a:pPr marL="806450" lvl="1" indent="-457200">
              <a:buFont typeface="+mj-lt"/>
              <a:buAutoNum type="arabicPeriod"/>
            </a:pPr>
            <a:r>
              <a:rPr lang="en-US" dirty="0" smtClean="0">
                <a:solidFill>
                  <a:prstClr val="white"/>
                </a:solidFill>
              </a:rPr>
              <a:t>DJ stent insertion.</a:t>
            </a:r>
          </a:p>
          <a:p>
            <a:pPr marL="806450" lvl="1" indent="-457200">
              <a:buFont typeface="+mj-lt"/>
              <a:buAutoNum type="arabicPeriod"/>
            </a:pPr>
            <a:r>
              <a:rPr lang="en-US" dirty="0" smtClean="0">
                <a:solidFill>
                  <a:prstClr val="white"/>
                </a:solidFill>
              </a:rPr>
              <a:t>IV fluids.</a:t>
            </a:r>
          </a:p>
        </p:txBody>
      </p:sp>
    </p:spTree>
    <p:extLst>
      <p:ext uri="{BB962C8B-B14F-4D97-AF65-F5344CB8AC3E}">
        <p14:creationId xmlns:p14="http://schemas.microsoft.com/office/powerpoint/2010/main" val="2292327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3" y="533400"/>
            <a:ext cx="7632700" cy="5775325"/>
          </a:xfrm>
        </p:spPr>
        <p:txBody>
          <a:bodyPr>
            <a:normAutofit lnSpcReduction="10000"/>
          </a:bodyPr>
          <a:lstStyle/>
          <a:p>
            <a:pPr marL="0" indent="0" algn="ctr" fontAlgn="auto">
              <a:spcBef>
                <a:spcPct val="0"/>
              </a:spcBef>
              <a:spcAft>
                <a:spcPts val="0"/>
              </a:spcAft>
              <a:buNone/>
              <a:defRPr/>
            </a:pPr>
            <a:r>
              <a:rPr lang="en-US" sz="4800" dirty="0">
                <a:latin typeface="+mj-lt"/>
                <a:ea typeface="+mj-ea"/>
                <a:cs typeface="+mj-cs"/>
              </a:rPr>
              <a:t>Uric </a:t>
            </a:r>
            <a:r>
              <a:rPr lang="en-US" sz="4800" dirty="0" smtClean="0">
                <a:latin typeface="+mj-lt"/>
                <a:ea typeface="+mj-ea"/>
                <a:cs typeface="+mj-cs"/>
              </a:rPr>
              <a:t>Acid Stones</a:t>
            </a:r>
            <a:endParaRPr lang="en-US" sz="4800" dirty="0">
              <a:latin typeface="+mj-lt"/>
              <a:ea typeface="+mj-ea"/>
              <a:cs typeface="+mj-cs"/>
            </a:endParaRPr>
          </a:p>
          <a:p>
            <a:pPr marL="0" indent="0" eaLnBrk="1" fontAlgn="auto" hangingPunct="1">
              <a:spcAft>
                <a:spcPts val="0"/>
              </a:spcAft>
              <a:buFont typeface="Brush Script MT" pitchFamily="66" charset="0"/>
              <a:buNone/>
              <a:defRPr/>
            </a:pPr>
            <a:endParaRPr lang="en-US" dirty="0" smtClean="0">
              <a:ea typeface="+mn-ea"/>
            </a:endParaRPr>
          </a:p>
          <a:p>
            <a:pPr fontAlgn="auto">
              <a:lnSpc>
                <a:spcPct val="90000"/>
              </a:lnSpc>
              <a:spcAft>
                <a:spcPts val="0"/>
              </a:spcAft>
              <a:buFont typeface="Arial"/>
              <a:buChar char="•"/>
              <a:defRPr/>
            </a:pPr>
            <a:r>
              <a:rPr lang="en-US" dirty="0"/>
              <a:t>Account for 5</a:t>
            </a:r>
            <a:r>
              <a:rPr lang="en-US" dirty="0" smtClean="0"/>
              <a:t>% of all calculi.</a:t>
            </a:r>
            <a:endParaRPr lang="en-US" dirty="0"/>
          </a:p>
          <a:p>
            <a:pPr fontAlgn="auto">
              <a:lnSpc>
                <a:spcPct val="90000"/>
              </a:lnSpc>
              <a:spcAft>
                <a:spcPts val="0"/>
              </a:spcAft>
              <a:buFont typeface="Arial"/>
              <a:buChar char="•"/>
              <a:defRPr/>
            </a:pPr>
            <a:r>
              <a:rPr lang="en-US" dirty="0" smtClean="0"/>
              <a:t>Radiolucent.</a:t>
            </a:r>
            <a:endParaRPr lang="en-US" dirty="0"/>
          </a:p>
          <a:p>
            <a:pPr fontAlgn="auto">
              <a:lnSpc>
                <a:spcPct val="90000"/>
              </a:lnSpc>
              <a:spcAft>
                <a:spcPts val="0"/>
              </a:spcAft>
              <a:buFont typeface="Arial"/>
              <a:buChar char="•"/>
              <a:defRPr/>
            </a:pPr>
            <a:r>
              <a:rPr lang="en-US" dirty="0" smtClean="0"/>
              <a:t>More </a:t>
            </a:r>
            <a:r>
              <a:rPr lang="en-US" dirty="0"/>
              <a:t>common in men.</a:t>
            </a:r>
          </a:p>
          <a:p>
            <a:pPr fontAlgn="auto">
              <a:lnSpc>
                <a:spcPct val="90000"/>
              </a:lnSpc>
              <a:spcAft>
                <a:spcPts val="0"/>
              </a:spcAft>
              <a:buFont typeface="Arial"/>
              <a:buChar char="•"/>
              <a:defRPr/>
            </a:pPr>
            <a:r>
              <a:rPr lang="en-US" dirty="0" smtClean="0"/>
              <a:t>Caused </a:t>
            </a:r>
            <a:r>
              <a:rPr lang="en-US" dirty="0"/>
              <a:t>when excessive levels of digestive acid are processed through the kidneys. The kidneys may form stones around these acids. Development of these kidney stones may be an inherited condition.</a:t>
            </a:r>
          </a:p>
          <a:p>
            <a:pPr fontAlgn="auto">
              <a:lnSpc>
                <a:spcPct val="90000"/>
              </a:lnSpc>
              <a:spcAft>
                <a:spcPts val="0"/>
              </a:spcAft>
              <a:buFont typeface="Arial"/>
              <a:buChar char="•"/>
              <a:defRPr/>
            </a:pPr>
            <a:r>
              <a:rPr lang="en-US" dirty="0"/>
              <a:t>May be associated with gout, </a:t>
            </a:r>
            <a:r>
              <a:rPr lang="en-US" dirty="0" err="1"/>
              <a:t>myeloprolofrative</a:t>
            </a:r>
            <a:r>
              <a:rPr lang="en-US" dirty="0"/>
              <a:t> disease, rapid weight loss, and treatment with </a:t>
            </a:r>
            <a:r>
              <a:rPr lang="en-US" dirty="0" err="1"/>
              <a:t>cytotoxic</a:t>
            </a:r>
            <a:r>
              <a:rPr lang="en-US" dirty="0"/>
              <a:t> drugs.</a:t>
            </a:r>
          </a:p>
          <a:p>
            <a:pPr fontAlgn="auto">
              <a:lnSpc>
                <a:spcPct val="90000"/>
              </a:lnSpc>
              <a:spcAft>
                <a:spcPts val="0"/>
              </a:spcAft>
              <a:buFont typeface="Arial"/>
              <a:buChar char="•"/>
              <a:defRPr/>
            </a:pPr>
            <a:r>
              <a:rPr lang="en-US" dirty="0"/>
              <a:t>Most patients do not have elevated serum uric acid levels.</a:t>
            </a:r>
          </a:p>
          <a:p>
            <a:pPr marL="0" indent="0" fontAlgn="auto">
              <a:spcAft>
                <a:spcPts val="0"/>
              </a:spcAft>
              <a:buNone/>
              <a:defRPr/>
            </a:pPr>
            <a:endParaRPr lang="en-US" dirty="0"/>
          </a:p>
        </p:txBody>
      </p:sp>
    </p:spTree>
    <p:extLst>
      <p:ext uri="{BB962C8B-B14F-4D97-AF65-F5344CB8AC3E}">
        <p14:creationId xmlns:p14="http://schemas.microsoft.com/office/powerpoint/2010/main" val="2286738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549275"/>
            <a:ext cx="7704138" cy="5688013"/>
          </a:xfrm>
        </p:spPr>
        <p:txBody>
          <a:bodyPr>
            <a:normAutofit fontScale="77500" lnSpcReduction="20000"/>
          </a:bodyPr>
          <a:lstStyle/>
          <a:p>
            <a:pPr marL="0" indent="0" algn="ctr">
              <a:lnSpc>
                <a:spcPct val="80000"/>
              </a:lnSpc>
              <a:spcBef>
                <a:spcPct val="0"/>
              </a:spcBef>
              <a:buNone/>
              <a:defRPr/>
            </a:pPr>
            <a:r>
              <a:rPr lang="en-US" sz="5200" dirty="0" err="1">
                <a:latin typeface="+mj-lt"/>
                <a:ea typeface="+mj-ea"/>
                <a:cs typeface="+mj-cs"/>
              </a:rPr>
              <a:t>Cystine</a:t>
            </a:r>
            <a:r>
              <a:rPr lang="en-US" sz="5200" dirty="0">
                <a:latin typeface="+mj-lt"/>
                <a:ea typeface="+mj-ea"/>
                <a:cs typeface="+mj-cs"/>
              </a:rPr>
              <a:t> </a:t>
            </a:r>
            <a:r>
              <a:rPr lang="en-US" sz="5200" dirty="0" smtClean="0">
                <a:latin typeface="+mj-lt"/>
                <a:ea typeface="+mj-ea"/>
                <a:cs typeface="+mj-cs"/>
              </a:rPr>
              <a:t>Stones</a:t>
            </a:r>
            <a:endParaRPr lang="en-US" sz="5200" dirty="0">
              <a:latin typeface="+mj-lt"/>
              <a:ea typeface="+mj-ea"/>
              <a:cs typeface="+mj-cs"/>
            </a:endParaRPr>
          </a:p>
          <a:p>
            <a:pPr marL="0" indent="0" eaLnBrk="1" hangingPunct="1">
              <a:lnSpc>
                <a:spcPct val="80000"/>
              </a:lnSpc>
              <a:buFont typeface="Brush Script MT" charset="0"/>
              <a:buNone/>
            </a:pPr>
            <a:endParaRPr lang="en-US" sz="2200" dirty="0">
              <a:latin typeface="Franklin Gothic Book" charset="0"/>
            </a:endParaRPr>
          </a:p>
          <a:p>
            <a:pPr>
              <a:buFont typeface="Arial"/>
              <a:buChar char="•"/>
              <a:defRPr/>
            </a:pPr>
            <a:r>
              <a:rPr lang="en-US" sz="2400" dirty="0"/>
              <a:t>T</a:t>
            </a:r>
            <a:r>
              <a:rPr lang="en-US" sz="2400" dirty="0" smtClean="0"/>
              <a:t>he </a:t>
            </a:r>
            <a:r>
              <a:rPr lang="en-US" sz="2400" dirty="0"/>
              <a:t>least common.</a:t>
            </a:r>
          </a:p>
          <a:p>
            <a:pPr>
              <a:buFont typeface="Arial"/>
              <a:buChar char="•"/>
              <a:defRPr/>
            </a:pPr>
            <a:r>
              <a:rPr lang="en-US" sz="2400" dirty="0" err="1" smtClean="0"/>
              <a:t>Cystinuria</a:t>
            </a:r>
            <a:r>
              <a:rPr lang="en-US" sz="2400" dirty="0" smtClean="0"/>
              <a:t>, a congenital condition that creates </a:t>
            </a:r>
            <a:r>
              <a:rPr lang="en-US" sz="2400" dirty="0"/>
              <a:t>high levels of </a:t>
            </a:r>
            <a:r>
              <a:rPr lang="en-US" sz="2400" dirty="0" err="1" smtClean="0"/>
              <a:t>cystine</a:t>
            </a:r>
            <a:r>
              <a:rPr lang="en-US" sz="2400" dirty="0" smtClean="0"/>
              <a:t> </a:t>
            </a:r>
            <a:r>
              <a:rPr lang="en-US" sz="2400" dirty="0"/>
              <a:t>in urine. Because </a:t>
            </a:r>
            <a:r>
              <a:rPr lang="en-US" sz="2400" dirty="0" err="1"/>
              <a:t>cystine</a:t>
            </a:r>
            <a:r>
              <a:rPr lang="en-US" sz="2400" dirty="0"/>
              <a:t> does not break down easily in urine, stone formation is frequent in </a:t>
            </a:r>
            <a:r>
              <a:rPr lang="en-US" sz="2400" dirty="0" err="1"/>
              <a:t>cystinuria</a:t>
            </a:r>
            <a:r>
              <a:rPr lang="en-US" sz="2400" dirty="0"/>
              <a:t> sufferers.</a:t>
            </a:r>
          </a:p>
          <a:p>
            <a:pPr>
              <a:buFont typeface="Arial"/>
              <a:buChar char="•"/>
              <a:defRPr/>
            </a:pPr>
            <a:r>
              <a:rPr lang="en-US" sz="2400" dirty="0"/>
              <a:t>Due to inborn error of metabolism resulting in abnormal intestinal mucosal and renal tubular </a:t>
            </a:r>
            <a:r>
              <a:rPr lang="en-US" sz="2400" dirty="0" err="1"/>
              <a:t>absorbtion</a:t>
            </a:r>
            <a:r>
              <a:rPr lang="en-US" sz="2400" dirty="0"/>
              <a:t> of </a:t>
            </a:r>
            <a:r>
              <a:rPr lang="en-US" sz="2400" dirty="0" err="1" smtClean="0"/>
              <a:t>cystine</a:t>
            </a:r>
            <a:r>
              <a:rPr lang="en-US" sz="2400" dirty="0" smtClean="0"/>
              <a:t>, ornithine, </a:t>
            </a:r>
            <a:r>
              <a:rPr lang="en-US" sz="2400" dirty="0"/>
              <a:t>lysine and arginine ( COLA).</a:t>
            </a:r>
          </a:p>
          <a:p>
            <a:pPr>
              <a:buFont typeface="Arial"/>
              <a:buChar char="•"/>
              <a:defRPr/>
            </a:pPr>
            <a:r>
              <a:rPr lang="en-US" sz="2400" dirty="0" err="1"/>
              <a:t>Urinanalysis</a:t>
            </a:r>
            <a:r>
              <a:rPr lang="en-US" sz="2400" dirty="0"/>
              <a:t> reveals hexagonal crystals.</a:t>
            </a:r>
          </a:p>
          <a:p>
            <a:pPr>
              <a:buFont typeface="Arial"/>
              <a:buChar char="•"/>
              <a:defRPr/>
            </a:pPr>
            <a:r>
              <a:rPr lang="en-US" sz="2400" dirty="0"/>
              <a:t>Stones participate when urinary </a:t>
            </a:r>
            <a:r>
              <a:rPr lang="en-US" sz="2400" dirty="0" err="1"/>
              <a:t>cystine</a:t>
            </a:r>
            <a:r>
              <a:rPr lang="en-US" sz="2400" dirty="0"/>
              <a:t> level &gt;250 mg/d. </a:t>
            </a:r>
          </a:p>
          <a:p>
            <a:pPr>
              <a:buFont typeface="Arial"/>
              <a:buChar char="•"/>
              <a:defRPr/>
            </a:pPr>
            <a:r>
              <a:rPr lang="en-US" sz="2400" dirty="0"/>
              <a:t>Unfortunately, </a:t>
            </a:r>
            <a:r>
              <a:rPr lang="en-US" sz="2400" dirty="0" err="1"/>
              <a:t>cystinuria</a:t>
            </a:r>
            <a:r>
              <a:rPr lang="en-US" sz="2400" dirty="0"/>
              <a:t> requires consistent treatment because it is not curable. Treatment normally involves increasing fluids and taking several oral medications like bicarbonate and penicillin to reduce the number of renal stones formed. Larger stones may require surgical removal.</a:t>
            </a:r>
          </a:p>
          <a:p>
            <a:pPr marL="0" indent="0" eaLnBrk="1" hangingPunct="1">
              <a:lnSpc>
                <a:spcPct val="80000"/>
              </a:lnSpc>
              <a:buFont typeface="Brush Script MT" charset="0"/>
              <a:buNone/>
            </a:pPr>
            <a:endParaRPr lang="en-US" sz="2200" dirty="0">
              <a:latin typeface="Franklin Gothic Book" charset="0"/>
            </a:endParaRPr>
          </a:p>
        </p:txBody>
      </p:sp>
    </p:spTree>
    <p:extLst>
      <p:ext uri="{BB962C8B-B14F-4D97-AF65-F5344CB8AC3E}">
        <p14:creationId xmlns:p14="http://schemas.microsoft.com/office/powerpoint/2010/main" val="6916982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620713"/>
            <a:ext cx="7416800" cy="5616575"/>
          </a:xfrm>
        </p:spPr>
        <p:txBody>
          <a:bodyPr>
            <a:normAutofit fontScale="55000" lnSpcReduction="20000"/>
          </a:bodyPr>
          <a:lstStyle/>
          <a:p>
            <a:pPr marL="0" indent="0" algn="ctr">
              <a:lnSpc>
                <a:spcPct val="90000"/>
              </a:lnSpc>
              <a:spcBef>
                <a:spcPct val="0"/>
              </a:spcBef>
              <a:buNone/>
              <a:defRPr/>
            </a:pPr>
            <a:r>
              <a:rPr lang="en-US" sz="6200" dirty="0" err="1">
                <a:latin typeface="+mj-lt"/>
                <a:ea typeface="+mj-ea"/>
                <a:cs typeface="+mj-cs"/>
              </a:rPr>
              <a:t>Struvite</a:t>
            </a:r>
            <a:r>
              <a:rPr lang="en-US" sz="6200" dirty="0">
                <a:latin typeface="+mj-lt"/>
                <a:ea typeface="+mj-ea"/>
                <a:cs typeface="+mj-cs"/>
              </a:rPr>
              <a:t> </a:t>
            </a:r>
            <a:r>
              <a:rPr lang="en-US" sz="6200" dirty="0" smtClean="0">
                <a:latin typeface="+mj-lt"/>
                <a:ea typeface="+mj-ea"/>
                <a:cs typeface="+mj-cs"/>
              </a:rPr>
              <a:t>Stones</a:t>
            </a:r>
            <a:endParaRPr lang="en-US" sz="6200" dirty="0">
              <a:latin typeface="+mj-lt"/>
              <a:ea typeface="+mj-ea"/>
              <a:cs typeface="+mj-cs"/>
            </a:endParaRPr>
          </a:p>
          <a:p>
            <a:pPr marL="0" indent="0" eaLnBrk="1" hangingPunct="1">
              <a:lnSpc>
                <a:spcPct val="90000"/>
              </a:lnSpc>
              <a:buFont typeface="Brush Script MT" charset="0"/>
              <a:buNone/>
            </a:pPr>
            <a:endParaRPr lang="en-US" sz="2000" dirty="0">
              <a:latin typeface="Franklin Gothic Book" charset="0"/>
            </a:endParaRPr>
          </a:p>
          <a:p>
            <a:pPr>
              <a:buFont typeface="Arial"/>
              <a:buChar char="•"/>
              <a:defRPr/>
            </a:pPr>
            <a:r>
              <a:rPr lang="en-US" sz="3000" dirty="0"/>
              <a:t>Account for 15% of all calculi.</a:t>
            </a:r>
          </a:p>
          <a:p>
            <a:pPr>
              <a:buFont typeface="Arial"/>
              <a:buChar char="•"/>
              <a:defRPr/>
            </a:pPr>
            <a:r>
              <a:rPr lang="en-US" sz="3000" dirty="0"/>
              <a:t>Less radiopaque.</a:t>
            </a:r>
          </a:p>
          <a:p>
            <a:pPr>
              <a:buFont typeface="Arial"/>
              <a:buChar char="•"/>
              <a:defRPr/>
            </a:pPr>
            <a:r>
              <a:rPr lang="en-US" sz="3000" dirty="0"/>
              <a:t>Urinary tract or bladder infections can cause </a:t>
            </a:r>
            <a:r>
              <a:rPr lang="en-US" sz="3000" dirty="0" err="1"/>
              <a:t>struvite</a:t>
            </a:r>
            <a:r>
              <a:rPr lang="en-US" sz="3000" dirty="0"/>
              <a:t> renal stones (also called infection stones)</a:t>
            </a:r>
          </a:p>
          <a:p>
            <a:pPr>
              <a:buFont typeface="Arial"/>
              <a:buChar char="•"/>
              <a:defRPr/>
            </a:pPr>
            <a:r>
              <a:rPr lang="en-US" sz="3000" dirty="0"/>
              <a:t>More common in women (more prone to UTIs).</a:t>
            </a:r>
          </a:p>
          <a:p>
            <a:pPr>
              <a:buFont typeface="Arial"/>
              <a:buChar char="•"/>
              <a:defRPr/>
            </a:pPr>
            <a:r>
              <a:rPr lang="en-US" sz="3000" dirty="0"/>
              <a:t>Urease producing bacteria such as </a:t>
            </a:r>
            <a:r>
              <a:rPr lang="en-US" sz="3000" dirty="0" err="1"/>
              <a:t>proteus</a:t>
            </a:r>
            <a:r>
              <a:rPr lang="en-US" sz="3000" dirty="0"/>
              <a:t>, </a:t>
            </a:r>
            <a:r>
              <a:rPr lang="en-US" sz="3000" dirty="0" err="1"/>
              <a:t>klepsiella</a:t>
            </a:r>
            <a:r>
              <a:rPr lang="en-US" sz="3000" dirty="0"/>
              <a:t>, pseudomonas, and staphylococcus produce an alkaline urine ( pH&gt;7).</a:t>
            </a:r>
          </a:p>
          <a:p>
            <a:pPr>
              <a:buFont typeface="Arial"/>
              <a:buChar char="•"/>
              <a:defRPr/>
            </a:pPr>
            <a:r>
              <a:rPr lang="en-US" sz="3000" dirty="0"/>
              <a:t>Contain magnesium, ammonium, and phosphate.</a:t>
            </a:r>
          </a:p>
          <a:p>
            <a:pPr>
              <a:buFont typeface="Arial"/>
              <a:buChar char="•"/>
              <a:defRPr/>
            </a:pPr>
            <a:r>
              <a:rPr lang="en-US" sz="3000" dirty="0"/>
              <a:t>Can produce </a:t>
            </a:r>
            <a:r>
              <a:rPr lang="en-US" sz="3000" dirty="0" err="1"/>
              <a:t>staghorn</a:t>
            </a:r>
            <a:r>
              <a:rPr lang="en-US" sz="3000" dirty="0"/>
              <a:t> stones with stone components filling various renal calyces.</a:t>
            </a:r>
          </a:p>
          <a:p>
            <a:pPr>
              <a:buFont typeface="Arial"/>
              <a:buChar char="•"/>
              <a:defRPr/>
            </a:pPr>
            <a:r>
              <a:rPr lang="en-US" sz="3000" dirty="0"/>
              <a:t>Treatment can include increased fluids and </a:t>
            </a:r>
            <a:r>
              <a:rPr lang="en-US" sz="3000" dirty="0" smtClean="0"/>
              <a:t>antibiotics to </a:t>
            </a:r>
            <a:r>
              <a:rPr lang="en-US" sz="3000" dirty="0"/>
              <a:t>address the urinary tract infection</a:t>
            </a:r>
            <a:r>
              <a:rPr lang="en-US" sz="3000" dirty="0" smtClean="0"/>
              <a:t>.</a:t>
            </a:r>
            <a:endParaRPr lang="en-US" sz="3000" dirty="0"/>
          </a:p>
          <a:p>
            <a:pPr marL="0" indent="0" eaLnBrk="1" hangingPunct="1">
              <a:lnSpc>
                <a:spcPct val="90000"/>
              </a:lnSpc>
              <a:buFont typeface="Brush Script MT" charset="0"/>
              <a:buNone/>
            </a:pPr>
            <a:endParaRPr lang="en-US" sz="2000" dirty="0">
              <a:latin typeface="Franklin Gothic Book" charset="0"/>
            </a:endParaRPr>
          </a:p>
        </p:txBody>
      </p:sp>
    </p:spTree>
    <p:extLst>
      <p:ext uri="{BB962C8B-B14F-4D97-AF65-F5344CB8AC3E}">
        <p14:creationId xmlns:p14="http://schemas.microsoft.com/office/powerpoint/2010/main" val="1057637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UB 1-17.jpg"/>
          <p:cNvPicPr>
            <a:picLocks noGrp="1" noChangeAspect="1"/>
          </p:cNvPicPr>
          <p:nvPr>
            <p:ph idx="1"/>
          </p:nvPr>
        </p:nvPicPr>
        <p:blipFill>
          <a:blip r:embed="rId2" cstate="print">
            <a:extLst>
              <a:ext uri="{28A0092B-C50C-407E-A947-70E740481C1C}">
                <a14:useLocalDpi xmlns:a14="http://schemas.microsoft.com/office/drawing/2010/main" val="0"/>
              </a:ext>
            </a:extLst>
          </a:blip>
          <a:srcRect t="22605" b="22605"/>
          <a:stretch>
            <a:fillRect/>
          </a:stretch>
        </p:blipFill>
        <p:spPr>
          <a:xfrm>
            <a:off x="685800" y="752068"/>
            <a:ext cx="7219771" cy="6004218"/>
          </a:xfrm>
        </p:spPr>
      </p:pic>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KUB done on 1/17/2010</a:t>
            </a:r>
            <a:endParaRPr lang="en-US" dirty="0"/>
          </a:p>
        </p:txBody>
      </p:sp>
    </p:spTree>
    <p:extLst>
      <p:ext uri="{BB962C8B-B14F-4D97-AF65-F5344CB8AC3E}">
        <p14:creationId xmlns:p14="http://schemas.microsoft.com/office/powerpoint/2010/main" val="130434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CT done on </a:t>
            </a:r>
            <a:r>
              <a:rPr lang="en-US" dirty="0"/>
              <a:t>1/17/</a:t>
            </a:r>
            <a:r>
              <a:rPr lang="en-US" dirty="0" smtClean="0"/>
              <a:t>2010</a:t>
            </a:r>
            <a:endParaRPr lang="en-US" dirty="0"/>
          </a:p>
        </p:txBody>
      </p:sp>
      <p:pic>
        <p:nvPicPr>
          <p:cNvPr id="3" name="Content Placeholder 2" descr="CT 1-17 1.jpg"/>
          <p:cNvPicPr>
            <a:picLocks noGrp="1" noChangeAspect="1"/>
          </p:cNvPicPr>
          <p:nvPr>
            <p:ph idx="1"/>
          </p:nvPr>
        </p:nvPicPr>
        <p:blipFill>
          <a:blip r:embed="rId2">
            <a:extLst>
              <a:ext uri="{28A0092B-C50C-407E-A947-70E740481C1C}">
                <a14:useLocalDpi xmlns:a14="http://schemas.microsoft.com/office/drawing/2010/main" val="0"/>
              </a:ext>
            </a:extLst>
          </a:blip>
          <a:srcRect t="22605" b="22605"/>
          <a:stretch>
            <a:fillRect/>
          </a:stretch>
        </p:blipFill>
        <p:spPr>
          <a:xfrm>
            <a:off x="685800" y="937002"/>
            <a:ext cx="7770813" cy="5375439"/>
          </a:xfrm>
        </p:spPr>
      </p:pic>
    </p:spTree>
    <p:extLst>
      <p:ext uri="{BB962C8B-B14F-4D97-AF65-F5344CB8AC3E}">
        <p14:creationId xmlns:p14="http://schemas.microsoft.com/office/powerpoint/2010/main" val="267697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CT done on </a:t>
            </a:r>
            <a:r>
              <a:rPr lang="en-US" dirty="0"/>
              <a:t>1/17/</a:t>
            </a:r>
            <a:r>
              <a:rPr lang="en-US" dirty="0" smtClean="0"/>
              <a:t>2010</a:t>
            </a:r>
            <a:endParaRPr lang="en-US" dirty="0"/>
          </a:p>
        </p:txBody>
      </p:sp>
      <p:pic>
        <p:nvPicPr>
          <p:cNvPr id="4" name="Content Placeholder 3" descr="CT 1-17 2.jpg"/>
          <p:cNvPicPr>
            <a:picLocks noGrp="1" noChangeAspect="1"/>
          </p:cNvPicPr>
          <p:nvPr>
            <p:ph idx="1"/>
          </p:nvPr>
        </p:nvPicPr>
        <p:blipFill>
          <a:blip r:embed="rId2">
            <a:extLst>
              <a:ext uri="{28A0092B-C50C-407E-A947-70E740481C1C}">
                <a14:useLocalDpi xmlns:a14="http://schemas.microsoft.com/office/drawing/2010/main" val="0"/>
              </a:ext>
            </a:extLst>
          </a:blip>
          <a:srcRect t="22605" b="22605"/>
          <a:stretch>
            <a:fillRect/>
          </a:stretch>
        </p:blipFill>
        <p:spPr>
          <a:xfrm>
            <a:off x="685800" y="998648"/>
            <a:ext cx="7770813" cy="5400097"/>
          </a:xfrm>
        </p:spPr>
      </p:pic>
    </p:spTree>
    <p:extLst>
      <p:ext uri="{BB962C8B-B14F-4D97-AF65-F5344CB8AC3E}">
        <p14:creationId xmlns:p14="http://schemas.microsoft.com/office/powerpoint/2010/main" val="381654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369332"/>
          </a:xfrm>
          <a:prstGeom prst="rect">
            <a:avLst/>
          </a:prstGeom>
          <a:noFill/>
        </p:spPr>
        <p:txBody>
          <a:bodyPr wrap="square" rtlCol="0">
            <a:spAutoFit/>
          </a:bodyPr>
          <a:lstStyle/>
          <a:p>
            <a:r>
              <a:rPr lang="en-US" dirty="0" smtClean="0"/>
              <a:t>CT done on </a:t>
            </a:r>
            <a:r>
              <a:rPr lang="en-US" dirty="0"/>
              <a:t>1/17/</a:t>
            </a:r>
            <a:r>
              <a:rPr lang="en-US" dirty="0" smtClean="0"/>
              <a:t>2010</a:t>
            </a:r>
            <a:endParaRPr lang="en-US" dirty="0"/>
          </a:p>
        </p:txBody>
      </p:sp>
      <p:pic>
        <p:nvPicPr>
          <p:cNvPr id="3" name="Content Placeholder 2" descr="CT 1-17 3.jpg"/>
          <p:cNvPicPr>
            <a:picLocks noGrp="1" noChangeAspect="1"/>
          </p:cNvPicPr>
          <p:nvPr>
            <p:ph idx="1"/>
          </p:nvPr>
        </p:nvPicPr>
        <p:blipFill>
          <a:blip r:embed="rId2">
            <a:extLst>
              <a:ext uri="{28A0092B-C50C-407E-A947-70E740481C1C}">
                <a14:useLocalDpi xmlns:a14="http://schemas.microsoft.com/office/drawing/2010/main" val="0"/>
              </a:ext>
            </a:extLst>
          </a:blip>
          <a:srcRect t="22605" b="22605"/>
          <a:stretch>
            <a:fillRect/>
          </a:stretch>
        </p:blipFill>
        <p:spPr>
          <a:xfrm>
            <a:off x="685800" y="912345"/>
            <a:ext cx="7770813" cy="5374095"/>
          </a:xfrm>
        </p:spPr>
      </p:pic>
    </p:spTree>
    <p:extLst>
      <p:ext uri="{BB962C8B-B14F-4D97-AF65-F5344CB8AC3E}">
        <p14:creationId xmlns:p14="http://schemas.microsoft.com/office/powerpoint/2010/main" val="126167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9014" y="209862"/>
            <a:ext cx="2724859" cy="646331"/>
          </a:xfrm>
          <a:prstGeom prst="rect">
            <a:avLst/>
          </a:prstGeom>
          <a:noFill/>
        </p:spPr>
        <p:txBody>
          <a:bodyPr wrap="square" rtlCol="0">
            <a:spAutoFit/>
          </a:bodyPr>
          <a:lstStyle/>
          <a:p>
            <a:r>
              <a:rPr lang="en-US" dirty="0" smtClean="0"/>
              <a:t>CT done on </a:t>
            </a:r>
            <a:r>
              <a:rPr lang="en-US" dirty="0"/>
              <a:t>1/17/</a:t>
            </a:r>
            <a:r>
              <a:rPr lang="en-US" dirty="0" smtClean="0"/>
              <a:t>2010</a:t>
            </a:r>
          </a:p>
          <a:p>
            <a:r>
              <a:rPr lang="en-US" dirty="0" smtClean="0"/>
              <a:t>Arterial phase</a:t>
            </a:r>
            <a:endParaRPr lang="en-US" dirty="0"/>
          </a:p>
        </p:txBody>
      </p:sp>
      <p:pic>
        <p:nvPicPr>
          <p:cNvPr id="4" name="Content Placeholder 3" descr="CT 1-17 ARTERIAL.jpg"/>
          <p:cNvPicPr>
            <a:picLocks noGrp="1" noChangeAspect="1"/>
          </p:cNvPicPr>
          <p:nvPr>
            <p:ph idx="1"/>
          </p:nvPr>
        </p:nvPicPr>
        <p:blipFill>
          <a:blip r:embed="rId2">
            <a:extLst>
              <a:ext uri="{28A0092B-C50C-407E-A947-70E740481C1C}">
                <a14:useLocalDpi xmlns:a14="http://schemas.microsoft.com/office/drawing/2010/main" val="0"/>
              </a:ext>
            </a:extLst>
          </a:blip>
          <a:srcRect t="22605" b="22605"/>
          <a:stretch>
            <a:fillRect/>
          </a:stretch>
        </p:blipFill>
        <p:spPr>
          <a:xfrm>
            <a:off x="685800" y="1023306"/>
            <a:ext cx="7770813" cy="5374095"/>
          </a:xfrm>
        </p:spPr>
      </p:pic>
    </p:spTree>
    <p:extLst>
      <p:ext uri="{BB962C8B-B14F-4D97-AF65-F5344CB8AC3E}">
        <p14:creationId xmlns:p14="http://schemas.microsoft.com/office/powerpoint/2010/main" val="1130051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365</TotalTime>
  <Words>2007</Words>
  <Application>Microsoft Macintosh PowerPoint</Application>
  <PresentationFormat>On-screen Show (4:3)</PresentationFormat>
  <Paragraphs>203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Story</vt:lpstr>
      <vt:lpstr>Presentation and Management of Patients with Renal Colic</vt:lpstr>
      <vt:lpstr>Case Scenario</vt:lpstr>
      <vt:lpstr>Case Scenario</vt:lpstr>
      <vt:lpstr>Case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Epidemiology</vt:lpstr>
      <vt:lpstr>Risk Factors</vt:lpstr>
      <vt:lpstr>Presentation</vt:lpstr>
      <vt:lpstr>Differential Diagnoses</vt:lpstr>
      <vt:lpstr>Workup</vt:lpstr>
      <vt:lpstr>Radiological Investigations</vt:lpstr>
      <vt:lpstr>Management</vt:lpstr>
      <vt:lpstr>Indications for Surgical Intervention</vt:lpstr>
      <vt:lpstr>Surgical Intervention</vt:lpstr>
      <vt:lpstr>Extracorporeal Shock Wave Lithotripsy</vt:lpstr>
      <vt:lpstr>PowerPoint Presentation</vt:lpstr>
      <vt:lpstr>Percutaneous Nephrolithotomy </vt:lpstr>
      <vt:lpstr>Ureterorenoscopy</vt:lpstr>
      <vt:lpstr>Open Surgery</vt:lpstr>
      <vt:lpstr>Recurrent Stones</vt:lpstr>
      <vt:lpstr>Types of Calculi</vt:lpstr>
      <vt:lpstr>Calcium Stones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and Management of Patients with Renal Colic</dc:title>
  <dc:creator>Abo Slo7</dc:creator>
  <cp:lastModifiedBy>Abo Slo7</cp:lastModifiedBy>
  <cp:revision>41</cp:revision>
  <dcterms:created xsi:type="dcterms:W3CDTF">2011-05-07T16:44:06Z</dcterms:created>
  <dcterms:modified xsi:type="dcterms:W3CDTF">2011-05-08T22:44:01Z</dcterms:modified>
</cp:coreProperties>
</file>