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29" r:id="rId77"/>
    <p:sldId id="330" r:id="rId78"/>
    <p:sldId id="340" r:id="rId79"/>
    <p:sldId id="331" r:id="rId80"/>
    <p:sldId id="332" r:id="rId81"/>
    <p:sldId id="333" r:id="rId82"/>
    <p:sldId id="334" r:id="rId83"/>
    <p:sldId id="335" r:id="rId84"/>
    <p:sldId id="336" r:id="rId85"/>
    <p:sldId id="337" r:id="rId86"/>
    <p:sldId id="338" r:id="rId87"/>
  </p:sldIdLst>
  <p:sldSz cx="9144000" cy="6858000" type="screen4x3"/>
  <p:notesSz cx="6858000" cy="9144000"/>
  <p:defaultTextStyle>
    <a:defPPr>
      <a:defRPr lang="en-US"/>
    </a:defPPr>
    <a:lvl1pPr algn="r" defTabSz="457200" rtl="1" fontAlgn="base">
      <a:spcBef>
        <a:spcPct val="0"/>
      </a:spcBef>
      <a:spcAft>
        <a:spcPct val="0"/>
      </a:spcAft>
      <a:defRPr kern="1200">
        <a:solidFill>
          <a:schemeClr val="tx1"/>
        </a:solidFill>
        <a:latin typeface="Arial" charset="0"/>
        <a:ea typeface="+mn-ea"/>
        <a:cs typeface="Arial" charset="0"/>
      </a:defRPr>
    </a:lvl1pPr>
    <a:lvl2pPr marL="457200" algn="r" defTabSz="457200" rtl="1" fontAlgn="base">
      <a:spcBef>
        <a:spcPct val="0"/>
      </a:spcBef>
      <a:spcAft>
        <a:spcPct val="0"/>
      </a:spcAft>
      <a:defRPr kern="1200">
        <a:solidFill>
          <a:schemeClr val="tx1"/>
        </a:solidFill>
        <a:latin typeface="Arial" charset="0"/>
        <a:ea typeface="+mn-ea"/>
        <a:cs typeface="Arial" charset="0"/>
      </a:defRPr>
    </a:lvl2pPr>
    <a:lvl3pPr marL="914400" algn="r" defTabSz="457200" rtl="1" fontAlgn="base">
      <a:spcBef>
        <a:spcPct val="0"/>
      </a:spcBef>
      <a:spcAft>
        <a:spcPct val="0"/>
      </a:spcAft>
      <a:defRPr kern="1200">
        <a:solidFill>
          <a:schemeClr val="tx1"/>
        </a:solidFill>
        <a:latin typeface="Arial" charset="0"/>
        <a:ea typeface="+mn-ea"/>
        <a:cs typeface="Arial" charset="0"/>
      </a:defRPr>
    </a:lvl3pPr>
    <a:lvl4pPr marL="1371600" algn="r" defTabSz="457200" rtl="1" fontAlgn="base">
      <a:spcBef>
        <a:spcPct val="0"/>
      </a:spcBef>
      <a:spcAft>
        <a:spcPct val="0"/>
      </a:spcAft>
      <a:defRPr kern="1200">
        <a:solidFill>
          <a:schemeClr val="tx1"/>
        </a:solidFill>
        <a:latin typeface="Arial" charset="0"/>
        <a:ea typeface="+mn-ea"/>
        <a:cs typeface="Arial" charset="0"/>
      </a:defRPr>
    </a:lvl4pPr>
    <a:lvl5pPr marL="1828800" algn="r" defTabSz="457200"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56B2A3"/>
    <a:srgbClr val="499A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17" autoAdjust="0"/>
  </p:normalViewPr>
  <p:slideViewPr>
    <p:cSldViewPr snapToObjects="1">
      <p:cViewPr varScale="1">
        <p:scale>
          <a:sx n="70" d="100"/>
          <a:sy n="70"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FF0DF-3B19-4E7B-A5B5-953F7608D696}" type="doc">
      <dgm:prSet loTypeId="urn:microsoft.com/office/officeart/2005/8/layout/matrix1" loCatId="matrix" qsTypeId="urn:microsoft.com/office/officeart/2005/8/quickstyle/simple1#1" qsCatId="simple" csTypeId="urn:microsoft.com/office/officeart/2005/8/colors/accent1_2#1" csCatId="accent1" phldr="1"/>
      <dgm:spPr/>
      <dgm:t>
        <a:bodyPr/>
        <a:lstStyle/>
        <a:p>
          <a:pPr rtl="1"/>
          <a:endParaRPr lang="x-none"/>
        </a:p>
      </dgm:t>
    </dgm:pt>
    <dgm:pt modelId="{E33FFDAE-69B1-4E5D-BCF5-B24BA8271370}">
      <dgm:prSet phldrT="[نص]"/>
      <dgm:spPr/>
      <dgm:t>
        <a:bodyPr/>
        <a:lstStyle/>
        <a:p>
          <a:pPr rtl="1"/>
          <a:r>
            <a:rPr lang="en-US" dirty="0" smtClean="0">
              <a:latin typeface="Comic Sans MS" pitchFamily="66" charset="0"/>
            </a:rPr>
            <a:t>Benign Lung Lesion</a:t>
          </a:r>
        </a:p>
        <a:p>
          <a:pPr rtl="1"/>
          <a:endParaRPr lang="en-US" dirty="0" smtClean="0">
            <a:latin typeface="Comic Sans MS" pitchFamily="66" charset="0"/>
          </a:endParaRPr>
        </a:p>
      </dgm:t>
    </dgm:pt>
    <dgm:pt modelId="{4A003227-E69D-415A-BB22-4133E114D449}" type="parTrans" cxnId="{6DC7AAC4-1F6B-48FA-ABCD-6121D65A67DD}">
      <dgm:prSet/>
      <dgm:spPr/>
      <dgm:t>
        <a:bodyPr/>
        <a:lstStyle/>
        <a:p>
          <a:pPr rtl="1"/>
          <a:endParaRPr lang="x-none"/>
        </a:p>
      </dgm:t>
    </dgm:pt>
    <dgm:pt modelId="{9F7C6BE8-A17C-4ACB-8876-C3C562F75007}" type="sibTrans" cxnId="{6DC7AAC4-1F6B-48FA-ABCD-6121D65A67DD}">
      <dgm:prSet/>
      <dgm:spPr/>
      <dgm:t>
        <a:bodyPr/>
        <a:lstStyle/>
        <a:p>
          <a:pPr rtl="1"/>
          <a:endParaRPr lang="x-none"/>
        </a:p>
      </dgm:t>
    </dgm:pt>
    <dgm:pt modelId="{22A60B77-4AD5-4E4B-ABED-48B05641EF72}">
      <dgm:prSet phldrT="[نص]"/>
      <dgm:spPr/>
      <dgm:t>
        <a:bodyPr/>
        <a:lstStyle/>
        <a:p>
          <a:pPr algn="l" rtl="0"/>
          <a:endParaRPr lang="en-US" dirty="0" smtClean="0">
            <a:latin typeface="Comic Sans MS" pitchFamily="66" charset="0"/>
          </a:endParaRPr>
        </a:p>
        <a:p>
          <a:pPr algn="l" rtl="0"/>
          <a:r>
            <a:rPr lang="en-US" dirty="0" smtClean="0">
              <a:latin typeface="Comic Sans MS" pitchFamily="66" charset="0"/>
            </a:rPr>
            <a:t>Mesodermal (fibroma, lipoma, leiomyoma, chondroma, granular cell tumor, sclerosing hemangioma)</a:t>
          </a:r>
          <a:endParaRPr lang="en-US" noProof="0" dirty="0" smtClean="0">
            <a:latin typeface="Comic Sans MS" pitchFamily="66" charset="0"/>
          </a:endParaRPr>
        </a:p>
        <a:p>
          <a:pPr algn="l" rtl="0"/>
          <a:endParaRPr lang="en-US" noProof="0" dirty="0">
            <a:latin typeface="Comic Sans MS" pitchFamily="66" charset="0"/>
          </a:endParaRPr>
        </a:p>
      </dgm:t>
    </dgm:pt>
    <dgm:pt modelId="{1EFB35A8-9C0A-4F20-A7DF-90E4F7F3B0D3}" type="parTrans" cxnId="{4042DA40-5194-424E-B1C2-B0138021C229}">
      <dgm:prSet/>
      <dgm:spPr/>
      <dgm:t>
        <a:bodyPr/>
        <a:lstStyle/>
        <a:p>
          <a:pPr rtl="1"/>
          <a:endParaRPr lang="x-none"/>
        </a:p>
      </dgm:t>
    </dgm:pt>
    <dgm:pt modelId="{B622EEFF-EC51-432A-8736-4D31FF8CC572}" type="sibTrans" cxnId="{4042DA40-5194-424E-B1C2-B0138021C229}">
      <dgm:prSet/>
      <dgm:spPr/>
      <dgm:t>
        <a:bodyPr/>
        <a:lstStyle/>
        <a:p>
          <a:pPr rtl="1"/>
          <a:endParaRPr lang="x-none"/>
        </a:p>
      </dgm:t>
    </dgm:pt>
    <dgm:pt modelId="{69EF2498-94F5-4D47-BA71-6ABD41CFE667}">
      <dgm:prSet phldrT="[نص]"/>
      <dgm:spPr/>
      <dgm:t>
        <a:bodyPr/>
        <a:lstStyle/>
        <a:p>
          <a:pPr rtl="0"/>
          <a:r>
            <a:rPr lang="en-US" noProof="0" dirty="0" smtClean="0">
              <a:latin typeface="Comic Sans MS" pitchFamily="66" charset="0"/>
            </a:rPr>
            <a:t>NOTE: Adenoma and hamartomas constitute the largest group of benign lung lesion </a:t>
          </a:r>
          <a:endParaRPr lang="x-none" dirty="0">
            <a:latin typeface="Comic Sans MS" pitchFamily="66" charset="0"/>
          </a:endParaRPr>
        </a:p>
      </dgm:t>
    </dgm:pt>
    <dgm:pt modelId="{17A13850-C8E8-473B-9B38-6F2C076B43AB}" type="parTrans" cxnId="{6B35A1EB-635D-4EA4-AA65-37B6A6730920}">
      <dgm:prSet/>
      <dgm:spPr/>
      <dgm:t>
        <a:bodyPr/>
        <a:lstStyle/>
        <a:p>
          <a:pPr rtl="1"/>
          <a:endParaRPr lang="x-none"/>
        </a:p>
      </dgm:t>
    </dgm:pt>
    <dgm:pt modelId="{18F4FE8A-AE74-4F74-9BF1-16977DDEB4F7}" type="sibTrans" cxnId="{6B35A1EB-635D-4EA4-AA65-37B6A6730920}">
      <dgm:prSet/>
      <dgm:spPr/>
      <dgm:t>
        <a:bodyPr/>
        <a:lstStyle/>
        <a:p>
          <a:pPr rtl="1"/>
          <a:endParaRPr lang="x-none"/>
        </a:p>
      </dgm:t>
    </dgm:pt>
    <dgm:pt modelId="{9ECA9A27-FAF3-48E9-A8D3-66580B780D50}">
      <dgm:prSet phldrT="[نص]" phldr="1"/>
      <dgm:spPr/>
      <dgm:t>
        <a:bodyPr/>
        <a:lstStyle/>
        <a:p>
          <a:pPr rtl="1"/>
          <a:endParaRPr lang="x-none" dirty="0">
            <a:latin typeface="Comic Sans MS" pitchFamily="66" charset="0"/>
          </a:endParaRPr>
        </a:p>
      </dgm:t>
    </dgm:pt>
    <dgm:pt modelId="{4D25EB77-F06C-490F-A01C-531590530FAA}" type="parTrans" cxnId="{92D58828-FF98-4B66-9748-D1C88342F255}">
      <dgm:prSet/>
      <dgm:spPr/>
      <dgm:t>
        <a:bodyPr/>
        <a:lstStyle/>
        <a:p>
          <a:pPr rtl="1"/>
          <a:endParaRPr lang="x-none"/>
        </a:p>
      </dgm:t>
    </dgm:pt>
    <dgm:pt modelId="{293EF6C6-8FC7-4ED5-BBDE-888B4F4BEB65}" type="sibTrans" cxnId="{92D58828-FF98-4B66-9748-D1C88342F255}">
      <dgm:prSet/>
      <dgm:spPr/>
      <dgm:t>
        <a:bodyPr/>
        <a:lstStyle/>
        <a:p>
          <a:pPr rtl="1"/>
          <a:endParaRPr lang="x-none"/>
        </a:p>
      </dgm:t>
    </dgm:pt>
    <dgm:pt modelId="{BCB55584-4626-41B5-A325-3A0035DCBC4F}">
      <dgm:prSet phldrT="[نص]" phldr="1"/>
      <dgm:spPr/>
      <dgm:t>
        <a:bodyPr/>
        <a:lstStyle/>
        <a:p>
          <a:pPr rtl="1"/>
          <a:endParaRPr lang="x-none" dirty="0">
            <a:latin typeface="Comic Sans MS" pitchFamily="66" charset="0"/>
          </a:endParaRPr>
        </a:p>
      </dgm:t>
    </dgm:pt>
    <dgm:pt modelId="{E395693D-F673-4832-9FE9-9FDF4EA8C0C7}" type="parTrans" cxnId="{E7F9FB58-E0FB-4456-AE28-40C2FFB758FD}">
      <dgm:prSet/>
      <dgm:spPr/>
      <dgm:t>
        <a:bodyPr/>
        <a:lstStyle/>
        <a:p>
          <a:pPr rtl="1"/>
          <a:endParaRPr lang="x-none"/>
        </a:p>
      </dgm:t>
    </dgm:pt>
    <dgm:pt modelId="{1B0763E6-5A21-42A3-ABC0-11B8FBC344E5}" type="sibTrans" cxnId="{E7F9FB58-E0FB-4456-AE28-40C2FFB758FD}">
      <dgm:prSet/>
      <dgm:spPr/>
      <dgm:t>
        <a:bodyPr/>
        <a:lstStyle/>
        <a:p>
          <a:pPr rtl="1"/>
          <a:endParaRPr lang="x-none"/>
        </a:p>
      </dgm:t>
    </dgm:pt>
    <dgm:pt modelId="{C8C7FF6A-401A-446E-B9CD-64AE2CD6E3AD}">
      <dgm:prSet/>
      <dgm:spPr/>
      <dgm:t>
        <a:bodyPr/>
        <a:lstStyle/>
        <a:p>
          <a:pPr rtl="0"/>
          <a:r>
            <a:rPr lang="en-US" dirty="0" smtClean="0">
              <a:latin typeface="Comic Sans MS" pitchFamily="66" charset="0"/>
            </a:rPr>
            <a:t>Unknown (hamartoma, clear cell, teratoma), epithelial (papilloma, polyps), </a:t>
          </a:r>
        </a:p>
      </dgm:t>
    </dgm:pt>
    <dgm:pt modelId="{B1300F21-B8CB-4C4F-BE92-0850E158E6E0}" type="parTrans" cxnId="{A1BE86AF-D714-452A-8B99-5A38BA099AC3}">
      <dgm:prSet/>
      <dgm:spPr/>
      <dgm:t>
        <a:bodyPr/>
        <a:lstStyle/>
        <a:p>
          <a:pPr rtl="1"/>
          <a:endParaRPr lang="x-none"/>
        </a:p>
      </dgm:t>
    </dgm:pt>
    <dgm:pt modelId="{D93655D2-8A0C-4F76-A114-5D41AB4B8B3C}" type="sibTrans" cxnId="{A1BE86AF-D714-452A-8B99-5A38BA099AC3}">
      <dgm:prSet/>
      <dgm:spPr/>
      <dgm:t>
        <a:bodyPr/>
        <a:lstStyle/>
        <a:p>
          <a:pPr rtl="1"/>
          <a:endParaRPr lang="x-none"/>
        </a:p>
      </dgm:t>
    </dgm:pt>
    <dgm:pt modelId="{8A5D0E34-4E43-406B-A49A-BC7F2DF10ECF}">
      <dgm:prSet/>
      <dgm:spPr/>
      <dgm:t>
        <a:bodyPr/>
        <a:lstStyle/>
        <a:p>
          <a:pPr algn="l" rtl="0"/>
          <a:r>
            <a:rPr lang="en-US" dirty="0" smtClean="0">
              <a:latin typeface="Comic Sans MS" pitchFamily="66" charset="0"/>
            </a:rPr>
            <a:t>Other (myofibroblastic tumor, xanthoma, amyloid, mucosa-associated lymphoid tumor). </a:t>
          </a:r>
          <a:endParaRPr lang="x-none" dirty="0">
            <a:latin typeface="Comic Sans MS" pitchFamily="66" charset="0"/>
          </a:endParaRPr>
        </a:p>
      </dgm:t>
    </dgm:pt>
    <dgm:pt modelId="{2B59C2D5-CE80-41BE-B39B-281A2096694B}" type="parTrans" cxnId="{CED1183C-FA6E-4415-B3FF-F75657FCD31F}">
      <dgm:prSet/>
      <dgm:spPr/>
      <dgm:t>
        <a:bodyPr/>
        <a:lstStyle/>
        <a:p>
          <a:pPr rtl="1"/>
          <a:endParaRPr lang="x-none"/>
        </a:p>
      </dgm:t>
    </dgm:pt>
    <dgm:pt modelId="{C720CB88-EB96-41F2-9EED-21B350F4A197}" type="sibTrans" cxnId="{CED1183C-FA6E-4415-B3FF-F75657FCD31F}">
      <dgm:prSet/>
      <dgm:spPr/>
      <dgm:t>
        <a:bodyPr/>
        <a:lstStyle/>
        <a:p>
          <a:pPr rtl="1"/>
          <a:endParaRPr lang="x-none"/>
        </a:p>
      </dgm:t>
    </dgm:pt>
    <dgm:pt modelId="{D092F605-7B31-4DE2-AA57-426716A354D4}" type="pres">
      <dgm:prSet presAssocID="{69EFF0DF-3B19-4E7B-A5B5-953F7608D696}" presName="diagram" presStyleCnt="0">
        <dgm:presLayoutVars>
          <dgm:chMax val="1"/>
          <dgm:dir/>
          <dgm:animLvl val="ctr"/>
          <dgm:resizeHandles val="exact"/>
        </dgm:presLayoutVars>
      </dgm:prSet>
      <dgm:spPr/>
      <dgm:t>
        <a:bodyPr/>
        <a:lstStyle/>
        <a:p>
          <a:endParaRPr lang="en-US"/>
        </a:p>
      </dgm:t>
    </dgm:pt>
    <dgm:pt modelId="{E643B091-7708-40C8-BF00-1EA7D264122D}" type="pres">
      <dgm:prSet presAssocID="{69EFF0DF-3B19-4E7B-A5B5-953F7608D696}" presName="matrix" presStyleCnt="0"/>
      <dgm:spPr/>
    </dgm:pt>
    <dgm:pt modelId="{9C2BA2A9-AAF2-4745-8120-A517A0C0AEE2}" type="pres">
      <dgm:prSet presAssocID="{69EFF0DF-3B19-4E7B-A5B5-953F7608D696}" presName="tile1" presStyleLbl="node1" presStyleIdx="0" presStyleCnt="4"/>
      <dgm:spPr/>
      <dgm:t>
        <a:bodyPr/>
        <a:lstStyle/>
        <a:p>
          <a:pPr rtl="1"/>
          <a:endParaRPr lang="x-none"/>
        </a:p>
      </dgm:t>
    </dgm:pt>
    <dgm:pt modelId="{E8ACB99E-7CE5-405A-8F2C-1A7BC5B335BF}" type="pres">
      <dgm:prSet presAssocID="{69EFF0DF-3B19-4E7B-A5B5-953F7608D696}" presName="tile1text" presStyleLbl="node1" presStyleIdx="0" presStyleCnt="4">
        <dgm:presLayoutVars>
          <dgm:chMax val="0"/>
          <dgm:chPref val="0"/>
          <dgm:bulletEnabled val="1"/>
        </dgm:presLayoutVars>
      </dgm:prSet>
      <dgm:spPr/>
      <dgm:t>
        <a:bodyPr/>
        <a:lstStyle/>
        <a:p>
          <a:pPr rtl="1"/>
          <a:endParaRPr lang="x-none"/>
        </a:p>
      </dgm:t>
    </dgm:pt>
    <dgm:pt modelId="{9B29608B-0663-4609-902B-85740630F66A}" type="pres">
      <dgm:prSet presAssocID="{69EFF0DF-3B19-4E7B-A5B5-953F7608D696}" presName="tile2" presStyleLbl="node1" presStyleIdx="1" presStyleCnt="4" custLinFactNeighborX="-776"/>
      <dgm:spPr/>
      <dgm:t>
        <a:bodyPr/>
        <a:lstStyle/>
        <a:p>
          <a:pPr rtl="1"/>
          <a:endParaRPr lang="x-none"/>
        </a:p>
      </dgm:t>
    </dgm:pt>
    <dgm:pt modelId="{F3C24D49-B7AB-486E-B6B6-D1363021540F}" type="pres">
      <dgm:prSet presAssocID="{69EFF0DF-3B19-4E7B-A5B5-953F7608D696}" presName="tile2text" presStyleLbl="node1" presStyleIdx="1" presStyleCnt="4">
        <dgm:presLayoutVars>
          <dgm:chMax val="0"/>
          <dgm:chPref val="0"/>
          <dgm:bulletEnabled val="1"/>
        </dgm:presLayoutVars>
      </dgm:prSet>
      <dgm:spPr/>
      <dgm:t>
        <a:bodyPr/>
        <a:lstStyle/>
        <a:p>
          <a:pPr rtl="1"/>
          <a:endParaRPr lang="x-none"/>
        </a:p>
      </dgm:t>
    </dgm:pt>
    <dgm:pt modelId="{30E31407-71F7-46B2-9C6B-360ED612AA81}" type="pres">
      <dgm:prSet presAssocID="{69EFF0DF-3B19-4E7B-A5B5-953F7608D696}" presName="tile3" presStyleLbl="node1" presStyleIdx="2" presStyleCnt="4" custLinFactNeighborY="-1493"/>
      <dgm:spPr/>
      <dgm:t>
        <a:bodyPr/>
        <a:lstStyle/>
        <a:p>
          <a:pPr rtl="1"/>
          <a:endParaRPr lang="x-none"/>
        </a:p>
      </dgm:t>
    </dgm:pt>
    <dgm:pt modelId="{B615A130-4F2C-438B-873C-642F65086127}" type="pres">
      <dgm:prSet presAssocID="{69EFF0DF-3B19-4E7B-A5B5-953F7608D696}" presName="tile3text" presStyleLbl="node1" presStyleIdx="2" presStyleCnt="4">
        <dgm:presLayoutVars>
          <dgm:chMax val="0"/>
          <dgm:chPref val="0"/>
          <dgm:bulletEnabled val="1"/>
        </dgm:presLayoutVars>
      </dgm:prSet>
      <dgm:spPr/>
      <dgm:t>
        <a:bodyPr/>
        <a:lstStyle/>
        <a:p>
          <a:pPr rtl="1"/>
          <a:endParaRPr lang="x-none"/>
        </a:p>
      </dgm:t>
    </dgm:pt>
    <dgm:pt modelId="{66B4C66A-330E-4D32-94AA-40E38FB00390}" type="pres">
      <dgm:prSet presAssocID="{69EFF0DF-3B19-4E7B-A5B5-953F7608D696}" presName="tile4" presStyleLbl="node1" presStyleIdx="3" presStyleCnt="4"/>
      <dgm:spPr/>
      <dgm:t>
        <a:bodyPr/>
        <a:lstStyle/>
        <a:p>
          <a:pPr rtl="1"/>
          <a:endParaRPr lang="x-none"/>
        </a:p>
      </dgm:t>
    </dgm:pt>
    <dgm:pt modelId="{F063B575-421B-46CD-8F66-F87E804BD8CF}" type="pres">
      <dgm:prSet presAssocID="{69EFF0DF-3B19-4E7B-A5B5-953F7608D696}" presName="tile4text" presStyleLbl="node1" presStyleIdx="3" presStyleCnt="4">
        <dgm:presLayoutVars>
          <dgm:chMax val="0"/>
          <dgm:chPref val="0"/>
          <dgm:bulletEnabled val="1"/>
        </dgm:presLayoutVars>
      </dgm:prSet>
      <dgm:spPr/>
      <dgm:t>
        <a:bodyPr/>
        <a:lstStyle/>
        <a:p>
          <a:pPr rtl="1"/>
          <a:endParaRPr lang="x-none"/>
        </a:p>
      </dgm:t>
    </dgm:pt>
    <dgm:pt modelId="{69265A99-AEA2-4557-99C1-22718A252FDD}" type="pres">
      <dgm:prSet presAssocID="{69EFF0DF-3B19-4E7B-A5B5-953F7608D696}" presName="centerTile" presStyleLbl="fgShp" presStyleIdx="0" presStyleCnt="1" custLinFactNeighborX="4545" custLinFactNeighborY="-746">
        <dgm:presLayoutVars>
          <dgm:chMax val="0"/>
          <dgm:chPref val="0"/>
        </dgm:presLayoutVars>
      </dgm:prSet>
      <dgm:spPr/>
      <dgm:t>
        <a:bodyPr/>
        <a:lstStyle/>
        <a:p>
          <a:pPr rtl="1"/>
          <a:endParaRPr lang="x-none"/>
        </a:p>
      </dgm:t>
    </dgm:pt>
  </dgm:ptLst>
  <dgm:cxnLst>
    <dgm:cxn modelId="{6B35A1EB-635D-4EA4-AA65-37B6A6730920}" srcId="{E33FFDAE-69B1-4E5D-BCF5-B24BA8271370}" destId="{69EF2498-94F5-4D47-BA71-6ABD41CFE667}" srcOrd="3" destOrd="0" parTransId="{17A13850-C8E8-473B-9B38-6F2C076B43AB}" sibTransId="{18F4FE8A-AE74-4F74-9BF1-16977DDEB4F7}"/>
    <dgm:cxn modelId="{897D6037-9249-AA4F-84B1-6F07F579514F}" type="presOf" srcId="{22A60B77-4AD5-4E4B-ABED-48B05641EF72}" destId="{E8ACB99E-7CE5-405A-8F2C-1A7BC5B335BF}" srcOrd="1" destOrd="0" presId="urn:microsoft.com/office/officeart/2005/8/layout/matrix1"/>
    <dgm:cxn modelId="{6DC7AAC4-1F6B-48FA-ABCD-6121D65A67DD}" srcId="{69EFF0DF-3B19-4E7B-A5B5-953F7608D696}" destId="{E33FFDAE-69B1-4E5D-BCF5-B24BA8271370}" srcOrd="0" destOrd="0" parTransId="{4A003227-E69D-415A-BB22-4133E114D449}" sibTransId="{9F7C6BE8-A17C-4ACB-8876-C3C562F75007}"/>
    <dgm:cxn modelId="{E853D1AC-5111-BC49-9718-93231814A8CF}" type="presOf" srcId="{69EF2498-94F5-4D47-BA71-6ABD41CFE667}" destId="{66B4C66A-330E-4D32-94AA-40E38FB00390}" srcOrd="0" destOrd="0" presId="urn:microsoft.com/office/officeart/2005/8/layout/matrix1"/>
    <dgm:cxn modelId="{A1BE86AF-D714-452A-8B99-5A38BA099AC3}" srcId="{E33FFDAE-69B1-4E5D-BCF5-B24BA8271370}" destId="{C8C7FF6A-401A-446E-B9CD-64AE2CD6E3AD}" srcOrd="2" destOrd="0" parTransId="{B1300F21-B8CB-4C4F-BE92-0850E158E6E0}" sibTransId="{D93655D2-8A0C-4F76-A114-5D41AB4B8B3C}"/>
    <dgm:cxn modelId="{1D05CC01-FD85-BC4B-93B9-D904558AE8F3}" type="presOf" srcId="{8A5D0E34-4E43-406B-A49A-BC7F2DF10ECF}" destId="{F3C24D49-B7AB-486E-B6B6-D1363021540F}" srcOrd="1" destOrd="0" presId="urn:microsoft.com/office/officeart/2005/8/layout/matrix1"/>
    <dgm:cxn modelId="{ECBE548A-DA04-AA46-901D-8DB05835E89F}" type="presOf" srcId="{C8C7FF6A-401A-446E-B9CD-64AE2CD6E3AD}" destId="{B615A130-4F2C-438B-873C-642F65086127}" srcOrd="1" destOrd="0" presId="urn:microsoft.com/office/officeart/2005/8/layout/matrix1"/>
    <dgm:cxn modelId="{9D8BA5F0-D6CE-AB42-869D-4A36FBEA6A0E}" type="presOf" srcId="{E33FFDAE-69B1-4E5D-BCF5-B24BA8271370}" destId="{69265A99-AEA2-4557-99C1-22718A252FDD}" srcOrd="0" destOrd="0" presId="urn:microsoft.com/office/officeart/2005/8/layout/matrix1"/>
    <dgm:cxn modelId="{233B6E54-89FB-CC4B-9F9A-F7BB6A53455A}" type="presOf" srcId="{69EFF0DF-3B19-4E7B-A5B5-953F7608D696}" destId="{D092F605-7B31-4DE2-AA57-426716A354D4}" srcOrd="0" destOrd="0" presId="urn:microsoft.com/office/officeart/2005/8/layout/matrix1"/>
    <dgm:cxn modelId="{CED1183C-FA6E-4415-B3FF-F75657FCD31F}" srcId="{E33FFDAE-69B1-4E5D-BCF5-B24BA8271370}" destId="{8A5D0E34-4E43-406B-A49A-BC7F2DF10ECF}" srcOrd="1" destOrd="0" parTransId="{2B59C2D5-CE80-41BE-B39B-281A2096694B}" sibTransId="{C720CB88-EB96-41F2-9EED-21B350F4A197}"/>
    <dgm:cxn modelId="{63B5BE2A-5606-7945-AF3B-E24369E6544B}" type="presOf" srcId="{8A5D0E34-4E43-406B-A49A-BC7F2DF10ECF}" destId="{9B29608B-0663-4609-902B-85740630F66A}" srcOrd="0" destOrd="0" presId="urn:microsoft.com/office/officeart/2005/8/layout/matrix1"/>
    <dgm:cxn modelId="{92D58828-FF98-4B66-9748-D1C88342F255}" srcId="{E33FFDAE-69B1-4E5D-BCF5-B24BA8271370}" destId="{9ECA9A27-FAF3-48E9-A8D3-66580B780D50}" srcOrd="4" destOrd="0" parTransId="{4D25EB77-F06C-490F-A01C-531590530FAA}" sibTransId="{293EF6C6-8FC7-4ED5-BBDE-888B4F4BEB65}"/>
    <dgm:cxn modelId="{4042DA40-5194-424E-B1C2-B0138021C229}" srcId="{E33FFDAE-69B1-4E5D-BCF5-B24BA8271370}" destId="{22A60B77-4AD5-4E4B-ABED-48B05641EF72}" srcOrd="0" destOrd="0" parTransId="{1EFB35A8-9C0A-4F20-A7DF-90E4F7F3B0D3}" sibTransId="{B622EEFF-EC51-432A-8736-4D31FF8CC572}"/>
    <dgm:cxn modelId="{2C369F81-A8A4-3445-9A02-16A20E2E3BD9}" type="presOf" srcId="{69EF2498-94F5-4D47-BA71-6ABD41CFE667}" destId="{F063B575-421B-46CD-8F66-F87E804BD8CF}" srcOrd="1" destOrd="0" presId="urn:microsoft.com/office/officeart/2005/8/layout/matrix1"/>
    <dgm:cxn modelId="{791D0D97-1116-5846-B823-BC497B62CD60}" type="presOf" srcId="{C8C7FF6A-401A-446E-B9CD-64AE2CD6E3AD}" destId="{30E31407-71F7-46B2-9C6B-360ED612AA81}" srcOrd="0" destOrd="0" presId="urn:microsoft.com/office/officeart/2005/8/layout/matrix1"/>
    <dgm:cxn modelId="{E7F9FB58-E0FB-4456-AE28-40C2FFB758FD}" srcId="{E33FFDAE-69B1-4E5D-BCF5-B24BA8271370}" destId="{BCB55584-4626-41B5-A325-3A0035DCBC4F}" srcOrd="5" destOrd="0" parTransId="{E395693D-F673-4832-9FE9-9FDF4EA8C0C7}" sibTransId="{1B0763E6-5A21-42A3-ABC0-11B8FBC344E5}"/>
    <dgm:cxn modelId="{C3B12D7D-1D00-9C42-9837-79A2D6C7B227}" type="presOf" srcId="{22A60B77-4AD5-4E4B-ABED-48B05641EF72}" destId="{9C2BA2A9-AAF2-4745-8120-A517A0C0AEE2}" srcOrd="0" destOrd="0" presId="urn:microsoft.com/office/officeart/2005/8/layout/matrix1"/>
    <dgm:cxn modelId="{E2BB9316-ED14-B546-A5AB-5F7D7B9BCE7C}" type="presParOf" srcId="{D092F605-7B31-4DE2-AA57-426716A354D4}" destId="{E643B091-7708-40C8-BF00-1EA7D264122D}" srcOrd="0" destOrd="0" presId="urn:microsoft.com/office/officeart/2005/8/layout/matrix1"/>
    <dgm:cxn modelId="{563FE262-7544-1349-A7B7-7A3E9479A692}" type="presParOf" srcId="{E643B091-7708-40C8-BF00-1EA7D264122D}" destId="{9C2BA2A9-AAF2-4745-8120-A517A0C0AEE2}" srcOrd="0" destOrd="0" presId="urn:microsoft.com/office/officeart/2005/8/layout/matrix1"/>
    <dgm:cxn modelId="{CE31B99D-B489-0D43-AF9B-35A82103F289}" type="presParOf" srcId="{E643B091-7708-40C8-BF00-1EA7D264122D}" destId="{E8ACB99E-7CE5-405A-8F2C-1A7BC5B335BF}" srcOrd="1" destOrd="0" presId="urn:microsoft.com/office/officeart/2005/8/layout/matrix1"/>
    <dgm:cxn modelId="{367D5E97-6863-2A47-AA6A-328D27ED09A2}" type="presParOf" srcId="{E643B091-7708-40C8-BF00-1EA7D264122D}" destId="{9B29608B-0663-4609-902B-85740630F66A}" srcOrd="2" destOrd="0" presId="urn:microsoft.com/office/officeart/2005/8/layout/matrix1"/>
    <dgm:cxn modelId="{4C48F070-E361-A247-813E-E30D8E0BC5B7}" type="presParOf" srcId="{E643B091-7708-40C8-BF00-1EA7D264122D}" destId="{F3C24D49-B7AB-486E-B6B6-D1363021540F}" srcOrd="3" destOrd="0" presId="urn:microsoft.com/office/officeart/2005/8/layout/matrix1"/>
    <dgm:cxn modelId="{18CB4695-F701-084A-84AF-9B7F624566CF}" type="presParOf" srcId="{E643B091-7708-40C8-BF00-1EA7D264122D}" destId="{30E31407-71F7-46B2-9C6B-360ED612AA81}" srcOrd="4" destOrd="0" presId="urn:microsoft.com/office/officeart/2005/8/layout/matrix1"/>
    <dgm:cxn modelId="{AFD5C3AF-F08B-E549-94DA-5FCD31C177F6}" type="presParOf" srcId="{E643B091-7708-40C8-BF00-1EA7D264122D}" destId="{B615A130-4F2C-438B-873C-642F65086127}" srcOrd="5" destOrd="0" presId="urn:microsoft.com/office/officeart/2005/8/layout/matrix1"/>
    <dgm:cxn modelId="{DACCA269-415A-2441-96B1-572D8AD45DE8}" type="presParOf" srcId="{E643B091-7708-40C8-BF00-1EA7D264122D}" destId="{66B4C66A-330E-4D32-94AA-40E38FB00390}" srcOrd="6" destOrd="0" presId="urn:microsoft.com/office/officeart/2005/8/layout/matrix1"/>
    <dgm:cxn modelId="{8BEB469E-96A0-254B-9003-DFDBA534AEAF}" type="presParOf" srcId="{E643B091-7708-40C8-BF00-1EA7D264122D}" destId="{F063B575-421B-46CD-8F66-F87E804BD8CF}" srcOrd="7" destOrd="0" presId="urn:microsoft.com/office/officeart/2005/8/layout/matrix1"/>
    <dgm:cxn modelId="{E5E57D59-24A1-E94E-B603-A2BD5A796058}" type="presParOf" srcId="{D092F605-7B31-4DE2-AA57-426716A354D4}" destId="{69265A99-AEA2-4557-99C1-22718A252FDD}"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6D794-8DF5-4B3E-9CDC-063584122E4E}" type="doc">
      <dgm:prSet loTypeId="urn:microsoft.com/office/officeart/2005/8/layout/vList3" loCatId="list" qsTypeId="urn:microsoft.com/office/officeart/2005/8/quickstyle/simple1#2" qsCatId="simple" csTypeId="urn:microsoft.com/office/officeart/2005/8/colors/accent1_2#2" csCatId="accent1" phldr="1"/>
      <dgm:spPr/>
    </dgm:pt>
    <dgm:pt modelId="{6F33FEFF-011B-46B3-A68F-68D406B64545}">
      <dgm:prSet custT="1"/>
      <dgm:spPr/>
      <dgm:t>
        <a:bodyPr/>
        <a:lstStyle/>
        <a:p>
          <a:pPr algn="l" rtl="0"/>
          <a:r>
            <a:rPr lang="en-US" sz="2000" dirty="0" smtClean="0">
              <a:latin typeface="Comic Sans MS" pitchFamily="66" charset="0"/>
            </a:rPr>
            <a:t>Persons younger than 35 years without other risk factors.</a:t>
          </a:r>
          <a:endParaRPr lang="en-US" sz="2000" dirty="0">
            <a:latin typeface="Comic Sans MS" pitchFamily="66" charset="0"/>
          </a:endParaRPr>
        </a:p>
      </dgm:t>
    </dgm:pt>
    <dgm:pt modelId="{1CA59DCB-F8F5-4F73-B4D0-C778A74BD72F}" type="parTrans" cxnId="{E03765E6-6C7C-4240-8E83-83FADE07D147}">
      <dgm:prSet/>
      <dgm:spPr/>
      <dgm:t>
        <a:bodyPr/>
        <a:lstStyle/>
        <a:p>
          <a:pPr rtl="1"/>
          <a:endParaRPr lang="x-none"/>
        </a:p>
      </dgm:t>
    </dgm:pt>
    <dgm:pt modelId="{14D8BD31-BDF0-4DF9-A1C7-3D8726C8C594}" type="sibTrans" cxnId="{E03765E6-6C7C-4240-8E83-83FADE07D147}">
      <dgm:prSet/>
      <dgm:spPr/>
      <dgm:t>
        <a:bodyPr/>
        <a:lstStyle/>
        <a:p>
          <a:pPr rtl="1"/>
          <a:endParaRPr lang="x-none"/>
        </a:p>
      </dgm:t>
    </dgm:pt>
    <dgm:pt modelId="{73D6DAEB-35B4-44F6-8FEF-79C3EC59704B}">
      <dgm:prSet custT="1"/>
      <dgm:spPr/>
      <dgm:t>
        <a:bodyPr/>
        <a:lstStyle/>
        <a:p>
          <a:pPr algn="l" rtl="0"/>
          <a:r>
            <a:rPr lang="en-US" sz="2000" dirty="0" smtClean="0">
              <a:latin typeface="Comic Sans MS" pitchFamily="66" charset="0"/>
            </a:rPr>
            <a:t>Benign appearance on chest x-ray film.</a:t>
          </a:r>
          <a:endParaRPr lang="en-US" sz="2000" dirty="0">
            <a:latin typeface="Comic Sans MS" pitchFamily="66" charset="0"/>
          </a:endParaRPr>
        </a:p>
      </dgm:t>
    </dgm:pt>
    <dgm:pt modelId="{AE4E1E97-134D-406E-91DF-F5701A24A10C}" type="parTrans" cxnId="{12D23A24-0E1A-428C-8DAE-8D8193E3B50D}">
      <dgm:prSet/>
      <dgm:spPr/>
      <dgm:t>
        <a:bodyPr/>
        <a:lstStyle/>
        <a:p>
          <a:pPr rtl="1"/>
          <a:endParaRPr lang="x-none"/>
        </a:p>
      </dgm:t>
    </dgm:pt>
    <dgm:pt modelId="{679EB447-3D82-422D-9A37-0E0E9A8726F9}" type="sibTrans" cxnId="{12D23A24-0E1A-428C-8DAE-8D8193E3B50D}">
      <dgm:prSet/>
      <dgm:spPr/>
      <dgm:t>
        <a:bodyPr/>
        <a:lstStyle/>
        <a:p>
          <a:pPr rtl="1"/>
          <a:endParaRPr lang="x-none"/>
        </a:p>
      </dgm:t>
    </dgm:pt>
    <dgm:pt modelId="{70C818C7-C40D-4194-B614-FB43CCB69344}">
      <dgm:prSet custT="1"/>
      <dgm:spPr/>
      <dgm:t>
        <a:bodyPr/>
        <a:lstStyle/>
        <a:p>
          <a:pPr algn="r" rtl="1"/>
          <a:r>
            <a:rPr lang="en-US" sz="2000" dirty="0" smtClean="0">
              <a:latin typeface="Comic Sans MS" pitchFamily="66" charset="0"/>
            </a:rPr>
            <a:t>Stability of the SPN over a period of 2 years on chest x-ray film.</a:t>
          </a:r>
          <a:endParaRPr lang="x-none" sz="2000" dirty="0">
            <a:latin typeface="Comic Sans MS" pitchFamily="66" charset="0"/>
          </a:endParaRPr>
        </a:p>
      </dgm:t>
    </dgm:pt>
    <dgm:pt modelId="{002FA062-8353-4F25-B454-E63967ED54A7}" type="parTrans" cxnId="{023B1111-377B-4BDB-A7C4-7B91FAF609CB}">
      <dgm:prSet/>
      <dgm:spPr/>
      <dgm:t>
        <a:bodyPr/>
        <a:lstStyle/>
        <a:p>
          <a:pPr rtl="1"/>
          <a:endParaRPr lang="x-none"/>
        </a:p>
      </dgm:t>
    </dgm:pt>
    <dgm:pt modelId="{69CC8D4B-280D-4EF2-9185-9F12C18F62F9}" type="sibTrans" cxnId="{023B1111-377B-4BDB-A7C4-7B91FAF609CB}">
      <dgm:prSet/>
      <dgm:spPr/>
      <dgm:t>
        <a:bodyPr/>
        <a:lstStyle/>
        <a:p>
          <a:pPr rtl="1"/>
          <a:endParaRPr lang="x-none"/>
        </a:p>
      </dgm:t>
    </dgm:pt>
    <dgm:pt modelId="{6500797F-9797-4E0A-90F3-5027C116C683}" type="pres">
      <dgm:prSet presAssocID="{E8A6D794-8DF5-4B3E-9CDC-063584122E4E}" presName="linearFlow" presStyleCnt="0">
        <dgm:presLayoutVars>
          <dgm:dir/>
          <dgm:resizeHandles val="exact"/>
        </dgm:presLayoutVars>
      </dgm:prSet>
      <dgm:spPr/>
    </dgm:pt>
    <dgm:pt modelId="{517EF803-257E-4941-A0E3-16A297D57C71}" type="pres">
      <dgm:prSet presAssocID="{6F33FEFF-011B-46B3-A68F-68D406B64545}" presName="composite" presStyleCnt="0"/>
      <dgm:spPr/>
    </dgm:pt>
    <dgm:pt modelId="{624D9596-AA9A-4E2F-BF5D-3C6AEC0D599F}" type="pres">
      <dgm:prSet presAssocID="{6F33FEFF-011B-46B3-A68F-68D406B64545}" presName="imgShp" presStyleLbl="fgImgPlace1" presStyleIdx="0" presStyleCnt="3" custLinFactNeighborX="-13520" custLinFactNeighborY="-76"/>
      <dgm:spPr>
        <a:blipFill rotWithShape="0">
          <a:blip xmlns:r="http://schemas.openxmlformats.org/officeDocument/2006/relationships" r:embed="rId1"/>
          <a:stretch>
            <a:fillRect/>
          </a:stretch>
        </a:blipFill>
      </dgm:spPr>
    </dgm:pt>
    <dgm:pt modelId="{6E8A7418-FC6D-4895-8793-18484084E7D2}" type="pres">
      <dgm:prSet presAssocID="{6F33FEFF-011B-46B3-A68F-68D406B64545}" presName="txShp" presStyleLbl="node1" presStyleIdx="0" presStyleCnt="3">
        <dgm:presLayoutVars>
          <dgm:bulletEnabled val="1"/>
        </dgm:presLayoutVars>
      </dgm:prSet>
      <dgm:spPr/>
      <dgm:t>
        <a:bodyPr/>
        <a:lstStyle/>
        <a:p>
          <a:pPr rtl="1"/>
          <a:endParaRPr lang="x-none"/>
        </a:p>
      </dgm:t>
    </dgm:pt>
    <dgm:pt modelId="{54875C0E-39B8-42EE-A4EF-CAF041D131F3}" type="pres">
      <dgm:prSet presAssocID="{14D8BD31-BDF0-4DF9-A1C7-3D8726C8C594}" presName="spacing" presStyleCnt="0"/>
      <dgm:spPr/>
    </dgm:pt>
    <dgm:pt modelId="{4F15470E-0FB7-47BE-A9AB-B4720E6EFAD0}" type="pres">
      <dgm:prSet presAssocID="{73D6DAEB-35B4-44F6-8FEF-79C3EC59704B}" presName="composite" presStyleCnt="0"/>
      <dgm:spPr/>
    </dgm:pt>
    <dgm:pt modelId="{883FB86D-6095-4CE0-B2B3-653B83F59216}" type="pres">
      <dgm:prSet presAssocID="{73D6DAEB-35B4-44F6-8FEF-79C3EC59704B}" presName="imgShp" presStyleLbl="fgImgPlace1" presStyleIdx="1" presStyleCnt="3"/>
      <dgm:spPr>
        <a:blipFill rotWithShape="0">
          <a:blip xmlns:r="http://schemas.openxmlformats.org/officeDocument/2006/relationships" r:embed="rId2"/>
          <a:stretch>
            <a:fillRect/>
          </a:stretch>
        </a:blipFill>
      </dgm:spPr>
    </dgm:pt>
    <dgm:pt modelId="{2DACF580-ADB0-4C44-BE18-84E08E1F2A9F}" type="pres">
      <dgm:prSet presAssocID="{73D6DAEB-35B4-44F6-8FEF-79C3EC59704B}" presName="txShp" presStyleLbl="node1" presStyleIdx="1" presStyleCnt="3">
        <dgm:presLayoutVars>
          <dgm:bulletEnabled val="1"/>
        </dgm:presLayoutVars>
      </dgm:prSet>
      <dgm:spPr/>
      <dgm:t>
        <a:bodyPr/>
        <a:lstStyle/>
        <a:p>
          <a:pPr rtl="1"/>
          <a:endParaRPr lang="x-none"/>
        </a:p>
      </dgm:t>
    </dgm:pt>
    <dgm:pt modelId="{0CE7C02F-0F3F-4119-B531-88D7EDF29C66}" type="pres">
      <dgm:prSet presAssocID="{679EB447-3D82-422D-9A37-0E0E9A8726F9}" presName="spacing" presStyleCnt="0"/>
      <dgm:spPr/>
    </dgm:pt>
    <dgm:pt modelId="{E727C49F-99A5-4734-A8FC-5C647BCD414E}" type="pres">
      <dgm:prSet presAssocID="{70C818C7-C40D-4194-B614-FB43CCB69344}" presName="composite" presStyleCnt="0"/>
      <dgm:spPr/>
    </dgm:pt>
    <dgm:pt modelId="{A81BE710-6C0A-49E1-91C6-F69D0A868BF5}" type="pres">
      <dgm:prSet presAssocID="{70C818C7-C40D-4194-B614-FB43CCB69344}" presName="imgShp" presStyleLbl="fgImgPlace1" presStyleIdx="2" presStyleCnt="3"/>
      <dgm:spPr>
        <a:blipFill rotWithShape="0">
          <a:blip xmlns:r="http://schemas.openxmlformats.org/officeDocument/2006/relationships" r:embed="rId3"/>
          <a:stretch>
            <a:fillRect/>
          </a:stretch>
        </a:blipFill>
      </dgm:spPr>
    </dgm:pt>
    <dgm:pt modelId="{EDDC7E18-B494-4C96-9D44-9687BE892438}" type="pres">
      <dgm:prSet presAssocID="{70C818C7-C40D-4194-B614-FB43CCB69344}" presName="txShp" presStyleLbl="node1" presStyleIdx="2" presStyleCnt="3">
        <dgm:presLayoutVars>
          <dgm:bulletEnabled val="1"/>
        </dgm:presLayoutVars>
      </dgm:prSet>
      <dgm:spPr/>
      <dgm:t>
        <a:bodyPr/>
        <a:lstStyle/>
        <a:p>
          <a:pPr rtl="1"/>
          <a:endParaRPr lang="x-none"/>
        </a:p>
      </dgm:t>
    </dgm:pt>
  </dgm:ptLst>
  <dgm:cxnLst>
    <dgm:cxn modelId="{7C107855-BDE1-1B49-8AC7-C9DC33B8DA35}" type="presOf" srcId="{73D6DAEB-35B4-44F6-8FEF-79C3EC59704B}" destId="{2DACF580-ADB0-4C44-BE18-84E08E1F2A9F}" srcOrd="0" destOrd="0" presId="urn:microsoft.com/office/officeart/2005/8/layout/vList3"/>
    <dgm:cxn modelId="{7A483FAF-EF0D-2A4A-A3D7-A7008A45779B}" type="presOf" srcId="{70C818C7-C40D-4194-B614-FB43CCB69344}" destId="{EDDC7E18-B494-4C96-9D44-9687BE892438}" srcOrd="0" destOrd="0" presId="urn:microsoft.com/office/officeart/2005/8/layout/vList3"/>
    <dgm:cxn modelId="{435AAD5A-2481-1441-AFA8-DDEA6DC95323}" type="presOf" srcId="{E8A6D794-8DF5-4B3E-9CDC-063584122E4E}" destId="{6500797F-9797-4E0A-90F3-5027C116C683}" srcOrd="0" destOrd="0" presId="urn:microsoft.com/office/officeart/2005/8/layout/vList3"/>
    <dgm:cxn modelId="{023B1111-377B-4BDB-A7C4-7B91FAF609CB}" srcId="{E8A6D794-8DF5-4B3E-9CDC-063584122E4E}" destId="{70C818C7-C40D-4194-B614-FB43CCB69344}" srcOrd="2" destOrd="0" parTransId="{002FA062-8353-4F25-B454-E63967ED54A7}" sibTransId="{69CC8D4B-280D-4EF2-9185-9F12C18F62F9}"/>
    <dgm:cxn modelId="{12D23A24-0E1A-428C-8DAE-8D8193E3B50D}" srcId="{E8A6D794-8DF5-4B3E-9CDC-063584122E4E}" destId="{73D6DAEB-35B4-44F6-8FEF-79C3EC59704B}" srcOrd="1" destOrd="0" parTransId="{AE4E1E97-134D-406E-91DF-F5701A24A10C}" sibTransId="{679EB447-3D82-422D-9A37-0E0E9A8726F9}"/>
    <dgm:cxn modelId="{E03765E6-6C7C-4240-8E83-83FADE07D147}" srcId="{E8A6D794-8DF5-4B3E-9CDC-063584122E4E}" destId="{6F33FEFF-011B-46B3-A68F-68D406B64545}" srcOrd="0" destOrd="0" parTransId="{1CA59DCB-F8F5-4F73-B4D0-C778A74BD72F}" sibTransId="{14D8BD31-BDF0-4DF9-A1C7-3D8726C8C594}"/>
    <dgm:cxn modelId="{4AFB6703-BA28-C548-9734-7A61C7938993}" type="presOf" srcId="{6F33FEFF-011B-46B3-A68F-68D406B64545}" destId="{6E8A7418-FC6D-4895-8793-18484084E7D2}" srcOrd="0" destOrd="0" presId="urn:microsoft.com/office/officeart/2005/8/layout/vList3"/>
    <dgm:cxn modelId="{E0777240-213D-424C-B2D9-88218EFCD982}" type="presParOf" srcId="{6500797F-9797-4E0A-90F3-5027C116C683}" destId="{517EF803-257E-4941-A0E3-16A297D57C71}" srcOrd="0" destOrd="0" presId="urn:microsoft.com/office/officeart/2005/8/layout/vList3"/>
    <dgm:cxn modelId="{01567BD5-CEEF-DE48-B9EB-60AD1875ED4E}" type="presParOf" srcId="{517EF803-257E-4941-A0E3-16A297D57C71}" destId="{624D9596-AA9A-4E2F-BF5D-3C6AEC0D599F}" srcOrd="0" destOrd="0" presId="urn:microsoft.com/office/officeart/2005/8/layout/vList3"/>
    <dgm:cxn modelId="{D44ABC64-D172-E84E-ACF5-77721CCADBF5}" type="presParOf" srcId="{517EF803-257E-4941-A0E3-16A297D57C71}" destId="{6E8A7418-FC6D-4895-8793-18484084E7D2}" srcOrd="1" destOrd="0" presId="urn:microsoft.com/office/officeart/2005/8/layout/vList3"/>
    <dgm:cxn modelId="{8B7069D7-5EA9-0543-AF0A-28E571413FF9}" type="presParOf" srcId="{6500797F-9797-4E0A-90F3-5027C116C683}" destId="{54875C0E-39B8-42EE-A4EF-CAF041D131F3}" srcOrd="1" destOrd="0" presId="urn:microsoft.com/office/officeart/2005/8/layout/vList3"/>
    <dgm:cxn modelId="{6EFF85A8-527B-CA4C-A091-EE5DC5C18C67}" type="presParOf" srcId="{6500797F-9797-4E0A-90F3-5027C116C683}" destId="{4F15470E-0FB7-47BE-A9AB-B4720E6EFAD0}" srcOrd="2" destOrd="0" presId="urn:microsoft.com/office/officeart/2005/8/layout/vList3"/>
    <dgm:cxn modelId="{E42814FA-9D7F-4444-A952-9639CCFC6CA5}" type="presParOf" srcId="{4F15470E-0FB7-47BE-A9AB-B4720E6EFAD0}" destId="{883FB86D-6095-4CE0-B2B3-653B83F59216}" srcOrd="0" destOrd="0" presId="urn:microsoft.com/office/officeart/2005/8/layout/vList3"/>
    <dgm:cxn modelId="{BEAE8DF9-68E2-9845-ACD2-4D4771E6CCEB}" type="presParOf" srcId="{4F15470E-0FB7-47BE-A9AB-B4720E6EFAD0}" destId="{2DACF580-ADB0-4C44-BE18-84E08E1F2A9F}" srcOrd="1" destOrd="0" presId="urn:microsoft.com/office/officeart/2005/8/layout/vList3"/>
    <dgm:cxn modelId="{4A4D443B-D7CB-4D4B-9588-D8AB799C9DFB}" type="presParOf" srcId="{6500797F-9797-4E0A-90F3-5027C116C683}" destId="{0CE7C02F-0F3F-4119-B531-88D7EDF29C66}" srcOrd="3" destOrd="0" presId="urn:microsoft.com/office/officeart/2005/8/layout/vList3"/>
    <dgm:cxn modelId="{790D2C97-1F6A-8A46-9911-7B591ED33920}" type="presParOf" srcId="{6500797F-9797-4E0A-90F3-5027C116C683}" destId="{E727C49F-99A5-4734-A8FC-5C647BCD414E}" srcOrd="4" destOrd="0" presId="urn:microsoft.com/office/officeart/2005/8/layout/vList3"/>
    <dgm:cxn modelId="{48210601-01F5-1B44-BB3D-87A4C26CF6E9}" type="presParOf" srcId="{E727C49F-99A5-4734-A8FC-5C647BCD414E}" destId="{A81BE710-6C0A-49E1-91C6-F69D0A868BF5}" srcOrd="0" destOrd="0" presId="urn:microsoft.com/office/officeart/2005/8/layout/vList3"/>
    <dgm:cxn modelId="{0BEE2428-9A57-584A-BBF3-70322B8E32DC}" type="presParOf" srcId="{E727C49F-99A5-4734-A8FC-5C647BCD414E}" destId="{EDDC7E18-B494-4C96-9D44-9687BE892438}"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361148-0989-4BF2-9D02-439EFEFF65C2}" type="doc">
      <dgm:prSet loTypeId="urn:microsoft.com/office/officeart/2005/8/layout/matrix3" loCatId="matrix" qsTypeId="urn:microsoft.com/office/officeart/2005/8/quickstyle/simple1#3" qsCatId="simple" csTypeId="urn:microsoft.com/office/officeart/2005/8/colors/accent1_2#3" csCatId="accent1" phldr="1"/>
      <dgm:spPr/>
      <dgm:t>
        <a:bodyPr/>
        <a:lstStyle/>
        <a:p>
          <a:pPr rtl="1"/>
          <a:endParaRPr lang="x-none"/>
        </a:p>
      </dgm:t>
    </dgm:pt>
    <dgm:pt modelId="{37D3A80F-D838-41CD-8E2A-32B85E690393}">
      <dgm:prSet custT="1"/>
      <dgm:spPr/>
      <dgm:t>
        <a:bodyPr/>
        <a:lstStyle/>
        <a:p>
          <a:pPr algn="l" rtl="0"/>
          <a:r>
            <a:rPr lang="en-US" sz="1800" dirty="0" smtClean="0">
              <a:latin typeface="Comic Sans MS" pitchFamily="66" charset="0"/>
            </a:rPr>
            <a:t>Size:lesions&gt;1cm(have a chance for malignancy), &gt;4cm(very likely to be malignant)</a:t>
          </a:r>
        </a:p>
        <a:p>
          <a:pPr algn="l" rtl="0"/>
          <a:r>
            <a:rPr lang="en-US" sz="1800" dirty="0" smtClean="0">
              <a:latin typeface="Comic Sans MS" pitchFamily="66" charset="0"/>
            </a:rPr>
            <a:t> </a:t>
          </a:r>
          <a:endParaRPr lang="x-none" sz="1800" dirty="0">
            <a:latin typeface="Comic Sans MS" pitchFamily="66" charset="0"/>
          </a:endParaRPr>
        </a:p>
      </dgm:t>
    </dgm:pt>
    <dgm:pt modelId="{484D97B5-FB4F-4CAD-941C-B8B58E53370C}" type="parTrans" cxnId="{5DF0D288-1D20-4634-B014-70014B2873EE}">
      <dgm:prSet/>
      <dgm:spPr/>
      <dgm:t>
        <a:bodyPr/>
        <a:lstStyle/>
        <a:p>
          <a:pPr rtl="1"/>
          <a:endParaRPr lang="x-none"/>
        </a:p>
      </dgm:t>
    </dgm:pt>
    <dgm:pt modelId="{637C65B8-6ED7-4255-8017-BF57706E19B6}" type="sibTrans" cxnId="{5DF0D288-1D20-4634-B014-70014B2873EE}">
      <dgm:prSet/>
      <dgm:spPr/>
      <dgm:t>
        <a:bodyPr/>
        <a:lstStyle/>
        <a:p>
          <a:pPr rtl="1"/>
          <a:endParaRPr lang="x-none"/>
        </a:p>
      </dgm:t>
    </dgm:pt>
    <dgm:pt modelId="{604306FD-EB4F-495F-82B8-1739AE30EBE5}">
      <dgm:prSet custT="1"/>
      <dgm:spPr/>
      <dgm:t>
        <a:bodyPr/>
        <a:lstStyle/>
        <a:p>
          <a:pPr algn="l" rtl="0"/>
          <a:r>
            <a:rPr lang="en-US" sz="1800" dirty="0" smtClean="0">
              <a:latin typeface="Comic Sans MS" pitchFamily="66" charset="0"/>
            </a:rPr>
            <a:t>Indistinct margin(Corona radiata sign</a:t>
          </a:r>
          <a:r>
            <a:rPr lang="en-US" sz="1800" dirty="0" smtClean="0">
              <a:latin typeface="Comic Sans MS" pitchFamily="66" charset="0"/>
            </a:rPr>
            <a:t>)</a:t>
          </a:r>
          <a:endParaRPr lang="x-none" sz="1800" dirty="0">
            <a:solidFill>
              <a:srgbClr val="00B050"/>
            </a:solidFill>
            <a:latin typeface="Comic Sans MS" pitchFamily="66" charset="0"/>
          </a:endParaRPr>
        </a:p>
      </dgm:t>
    </dgm:pt>
    <dgm:pt modelId="{2139F7CB-A7C0-45C8-9805-1BEFA729A66C}" type="parTrans" cxnId="{AA3AF01F-B369-4152-BF5C-795C5381D126}">
      <dgm:prSet/>
      <dgm:spPr/>
      <dgm:t>
        <a:bodyPr/>
        <a:lstStyle/>
        <a:p>
          <a:pPr rtl="1"/>
          <a:endParaRPr lang="x-none"/>
        </a:p>
      </dgm:t>
    </dgm:pt>
    <dgm:pt modelId="{B1C44584-6C1B-47DA-9FA9-AF48C65648BB}" type="sibTrans" cxnId="{AA3AF01F-B369-4152-BF5C-795C5381D126}">
      <dgm:prSet/>
      <dgm:spPr/>
      <dgm:t>
        <a:bodyPr/>
        <a:lstStyle/>
        <a:p>
          <a:pPr rtl="1"/>
          <a:endParaRPr lang="x-none"/>
        </a:p>
      </dgm:t>
    </dgm:pt>
    <dgm:pt modelId="{FA3FB55A-96AB-43E8-8A4E-9D0108A88AA7}">
      <dgm:prSet custT="1"/>
      <dgm:spPr/>
      <dgm:t>
        <a:bodyPr/>
        <a:lstStyle/>
        <a:p>
          <a:pPr algn="l" rtl="0"/>
          <a:r>
            <a:rPr lang="en-US" sz="1800" dirty="0" smtClean="0">
              <a:latin typeface="Comic Sans MS" pitchFamily="66" charset="0"/>
            </a:rPr>
            <a:t>Increase age</a:t>
          </a:r>
          <a:endParaRPr lang="x-none" sz="1800" dirty="0">
            <a:latin typeface="Comic Sans MS" pitchFamily="66" charset="0"/>
          </a:endParaRPr>
        </a:p>
      </dgm:t>
    </dgm:pt>
    <dgm:pt modelId="{8AA3DDE9-4496-4F61-B10A-8C2B82009C06}" type="parTrans" cxnId="{0DE37E1F-3AB9-48D7-BCE6-DD95594418FC}">
      <dgm:prSet/>
      <dgm:spPr/>
      <dgm:t>
        <a:bodyPr/>
        <a:lstStyle/>
        <a:p>
          <a:pPr rtl="1"/>
          <a:endParaRPr lang="x-none"/>
        </a:p>
      </dgm:t>
    </dgm:pt>
    <dgm:pt modelId="{B2E9F786-98EF-42B1-91BC-A2645B4A55E1}" type="sibTrans" cxnId="{0DE37E1F-3AB9-48D7-BCE6-DD95594418FC}">
      <dgm:prSet/>
      <dgm:spPr/>
      <dgm:t>
        <a:bodyPr/>
        <a:lstStyle/>
        <a:p>
          <a:pPr rtl="1"/>
          <a:endParaRPr lang="x-none"/>
        </a:p>
      </dgm:t>
    </dgm:pt>
    <dgm:pt modelId="{D7583A40-87D1-404A-836B-F577DCF753DB}">
      <dgm:prSet custT="1"/>
      <dgm:spPr/>
      <dgm:t>
        <a:bodyPr/>
        <a:lstStyle/>
        <a:p>
          <a:pPr algn="l" rtl="0"/>
          <a:r>
            <a:rPr lang="en-US" sz="1800" dirty="0" smtClean="0">
              <a:latin typeface="Comic Sans MS" pitchFamily="66" charset="0"/>
            </a:rPr>
            <a:t>Documented growth on follow up x ray(If no change in two years, most likely benign</a:t>
          </a:r>
          <a:r>
            <a:rPr lang="en-US" sz="2000" dirty="0" smtClean="0"/>
            <a:t>)</a:t>
          </a:r>
          <a:endParaRPr lang="x-none" sz="2000" dirty="0"/>
        </a:p>
      </dgm:t>
    </dgm:pt>
    <dgm:pt modelId="{C2A1174E-CC10-4A69-BBE8-CB3FE0A1E2E6}" type="parTrans" cxnId="{15C9A5BA-890F-41E1-A556-7E0BB44B06B1}">
      <dgm:prSet/>
      <dgm:spPr/>
      <dgm:t>
        <a:bodyPr/>
        <a:lstStyle/>
        <a:p>
          <a:pPr rtl="1"/>
          <a:endParaRPr lang="x-none"/>
        </a:p>
      </dgm:t>
    </dgm:pt>
    <dgm:pt modelId="{2B93C358-F05A-44E1-8715-B1C39B36F4C4}" type="sibTrans" cxnId="{15C9A5BA-890F-41E1-A556-7E0BB44B06B1}">
      <dgm:prSet/>
      <dgm:spPr/>
      <dgm:t>
        <a:bodyPr/>
        <a:lstStyle/>
        <a:p>
          <a:pPr rtl="1"/>
          <a:endParaRPr lang="x-none"/>
        </a:p>
      </dgm:t>
    </dgm:pt>
    <dgm:pt modelId="{CB4D60C4-D723-4E79-877E-CF9F3DAB73D2}">
      <dgm:prSet/>
      <dgm:spPr/>
      <dgm:t>
        <a:bodyPr/>
        <a:lstStyle/>
        <a:p>
          <a:pPr rtl="1"/>
          <a:endParaRPr lang="x-none" dirty="0"/>
        </a:p>
      </dgm:t>
    </dgm:pt>
    <dgm:pt modelId="{D28047B2-E080-4C7A-AE2B-2BC30177C01C}" type="sibTrans" cxnId="{28F30BBE-599A-4EDC-AB66-D1D5E92EF0C5}">
      <dgm:prSet/>
      <dgm:spPr/>
      <dgm:t>
        <a:bodyPr/>
        <a:lstStyle/>
        <a:p>
          <a:pPr rtl="1"/>
          <a:endParaRPr lang="x-none"/>
        </a:p>
      </dgm:t>
    </dgm:pt>
    <dgm:pt modelId="{D3FF398F-36C1-48B0-ADF7-4624DBC30339}" type="parTrans" cxnId="{28F30BBE-599A-4EDC-AB66-D1D5E92EF0C5}">
      <dgm:prSet/>
      <dgm:spPr/>
      <dgm:t>
        <a:bodyPr/>
        <a:lstStyle/>
        <a:p>
          <a:pPr rtl="1"/>
          <a:endParaRPr lang="x-none"/>
        </a:p>
      </dgm:t>
    </dgm:pt>
    <dgm:pt modelId="{5CA99579-6D18-4935-8200-2C535CC2D7FC}" type="pres">
      <dgm:prSet presAssocID="{0D361148-0989-4BF2-9D02-439EFEFF65C2}" presName="matrix" presStyleCnt="0">
        <dgm:presLayoutVars>
          <dgm:chMax val="1"/>
          <dgm:dir/>
          <dgm:resizeHandles val="exact"/>
        </dgm:presLayoutVars>
      </dgm:prSet>
      <dgm:spPr/>
      <dgm:t>
        <a:bodyPr/>
        <a:lstStyle/>
        <a:p>
          <a:pPr rtl="1"/>
          <a:endParaRPr lang="x-none"/>
        </a:p>
      </dgm:t>
    </dgm:pt>
    <dgm:pt modelId="{742D3F7A-B028-4C1D-98C4-FC5709B1BD5B}" type="pres">
      <dgm:prSet presAssocID="{0D361148-0989-4BF2-9D02-439EFEFF65C2}" presName="diamond" presStyleLbl="bgShp" presStyleIdx="0" presStyleCnt="1" custScaleX="178884" custLinFactNeighborX="1473"/>
      <dgm:spPr/>
    </dgm:pt>
    <dgm:pt modelId="{1C192500-B750-4C21-AC0B-4ED5FFFFBA71}" type="pres">
      <dgm:prSet presAssocID="{0D361148-0989-4BF2-9D02-439EFEFF65C2}" presName="quad1" presStyleLbl="node1" presStyleIdx="0" presStyleCnt="4" custScaleX="224673" custScaleY="88348" custLinFactNeighborX="-66110" custLinFactNeighborY="-3153">
        <dgm:presLayoutVars>
          <dgm:chMax val="0"/>
          <dgm:chPref val="0"/>
          <dgm:bulletEnabled val="1"/>
        </dgm:presLayoutVars>
      </dgm:prSet>
      <dgm:spPr/>
      <dgm:t>
        <a:bodyPr/>
        <a:lstStyle/>
        <a:p>
          <a:pPr rtl="1"/>
          <a:endParaRPr lang="x-none"/>
        </a:p>
      </dgm:t>
    </dgm:pt>
    <dgm:pt modelId="{22765802-4E7C-4F02-8E5F-E625AB32C9AE}" type="pres">
      <dgm:prSet presAssocID="{0D361148-0989-4BF2-9D02-439EFEFF65C2}" presName="quad2" presStyleLbl="node1" presStyleIdx="1" presStyleCnt="4" custScaleX="226610" custScaleY="91517" custLinFactNeighborX="84297" custLinFactNeighborY="-3153">
        <dgm:presLayoutVars>
          <dgm:chMax val="0"/>
          <dgm:chPref val="0"/>
          <dgm:bulletEnabled val="1"/>
        </dgm:presLayoutVars>
      </dgm:prSet>
      <dgm:spPr/>
      <dgm:t>
        <a:bodyPr/>
        <a:lstStyle/>
        <a:p>
          <a:pPr rtl="1"/>
          <a:endParaRPr lang="x-none"/>
        </a:p>
      </dgm:t>
    </dgm:pt>
    <dgm:pt modelId="{B25CE67D-0369-448A-A03C-BB294BB968DB}" type="pres">
      <dgm:prSet presAssocID="{0D361148-0989-4BF2-9D02-439EFEFF65C2}" presName="quad3" presStyleLbl="node1" presStyleIdx="2" presStyleCnt="4" custScaleX="230745" custScaleY="91517" custLinFactNeighborX="-83714" custLinFactNeighborY="20633">
        <dgm:presLayoutVars>
          <dgm:chMax val="0"/>
          <dgm:chPref val="0"/>
          <dgm:bulletEnabled val="1"/>
        </dgm:presLayoutVars>
      </dgm:prSet>
      <dgm:spPr/>
      <dgm:t>
        <a:bodyPr/>
        <a:lstStyle/>
        <a:p>
          <a:pPr rtl="1"/>
          <a:endParaRPr lang="x-none"/>
        </a:p>
      </dgm:t>
    </dgm:pt>
    <dgm:pt modelId="{F10BCA98-A330-426D-823B-B3DD0556E829}" type="pres">
      <dgm:prSet presAssocID="{0D361148-0989-4BF2-9D02-439EFEFF65C2}" presName="quad4" presStyleLbl="node1" presStyleIdx="3" presStyleCnt="4" custScaleX="228233" custLinFactNeighborX="80867" custLinFactNeighborY="20633">
        <dgm:presLayoutVars>
          <dgm:chMax val="0"/>
          <dgm:chPref val="0"/>
          <dgm:bulletEnabled val="1"/>
        </dgm:presLayoutVars>
      </dgm:prSet>
      <dgm:spPr/>
      <dgm:t>
        <a:bodyPr/>
        <a:lstStyle/>
        <a:p>
          <a:pPr rtl="1"/>
          <a:endParaRPr lang="x-none"/>
        </a:p>
      </dgm:t>
    </dgm:pt>
  </dgm:ptLst>
  <dgm:cxnLst>
    <dgm:cxn modelId="{C5116588-8F29-3F48-9889-C32851CCC2FB}" type="presOf" srcId="{FA3FB55A-96AB-43E8-8A4E-9D0108A88AA7}" destId="{B25CE67D-0369-448A-A03C-BB294BB968DB}" srcOrd="0" destOrd="0" presId="urn:microsoft.com/office/officeart/2005/8/layout/matrix3"/>
    <dgm:cxn modelId="{9947F49D-BA7A-9641-9518-918163CB6BA3}" type="presOf" srcId="{0D361148-0989-4BF2-9D02-439EFEFF65C2}" destId="{5CA99579-6D18-4935-8200-2C535CC2D7FC}" srcOrd="0" destOrd="0" presId="urn:microsoft.com/office/officeart/2005/8/layout/matrix3"/>
    <dgm:cxn modelId="{5DF0D288-1D20-4634-B014-70014B2873EE}" srcId="{0D361148-0989-4BF2-9D02-439EFEFF65C2}" destId="{37D3A80F-D838-41CD-8E2A-32B85E690393}" srcOrd="0" destOrd="0" parTransId="{484D97B5-FB4F-4CAD-941C-B8B58E53370C}" sibTransId="{637C65B8-6ED7-4255-8017-BF57706E19B6}"/>
    <dgm:cxn modelId="{1C8213D5-B739-C94B-8F89-F2FA127107F0}" type="presOf" srcId="{604306FD-EB4F-495F-82B8-1739AE30EBE5}" destId="{22765802-4E7C-4F02-8E5F-E625AB32C9AE}" srcOrd="0" destOrd="0" presId="urn:microsoft.com/office/officeart/2005/8/layout/matrix3"/>
    <dgm:cxn modelId="{1A27B5EE-E62B-F54C-AFE7-3A0826736212}" type="presOf" srcId="{37D3A80F-D838-41CD-8E2A-32B85E690393}" destId="{1C192500-B750-4C21-AC0B-4ED5FFFFBA71}" srcOrd="0" destOrd="0" presId="urn:microsoft.com/office/officeart/2005/8/layout/matrix3"/>
    <dgm:cxn modelId="{28F30BBE-599A-4EDC-AB66-D1D5E92EF0C5}" srcId="{0D361148-0989-4BF2-9D02-439EFEFF65C2}" destId="{CB4D60C4-D723-4E79-877E-CF9F3DAB73D2}" srcOrd="4" destOrd="0" parTransId="{D3FF398F-36C1-48B0-ADF7-4624DBC30339}" sibTransId="{D28047B2-E080-4C7A-AE2B-2BC30177C01C}"/>
    <dgm:cxn modelId="{0DE37E1F-3AB9-48D7-BCE6-DD95594418FC}" srcId="{0D361148-0989-4BF2-9D02-439EFEFF65C2}" destId="{FA3FB55A-96AB-43E8-8A4E-9D0108A88AA7}" srcOrd="2" destOrd="0" parTransId="{8AA3DDE9-4496-4F61-B10A-8C2B82009C06}" sibTransId="{B2E9F786-98EF-42B1-91BC-A2645B4A55E1}"/>
    <dgm:cxn modelId="{15C9A5BA-890F-41E1-A556-7E0BB44B06B1}" srcId="{0D361148-0989-4BF2-9D02-439EFEFF65C2}" destId="{D7583A40-87D1-404A-836B-F577DCF753DB}" srcOrd="3" destOrd="0" parTransId="{C2A1174E-CC10-4A69-BBE8-CB3FE0A1E2E6}" sibTransId="{2B93C358-F05A-44E1-8715-B1C39B36F4C4}"/>
    <dgm:cxn modelId="{A3600D63-0FFB-3C44-BFC5-07D1449688F5}" type="presOf" srcId="{D7583A40-87D1-404A-836B-F577DCF753DB}" destId="{F10BCA98-A330-426D-823B-B3DD0556E829}" srcOrd="0" destOrd="0" presId="urn:microsoft.com/office/officeart/2005/8/layout/matrix3"/>
    <dgm:cxn modelId="{AA3AF01F-B369-4152-BF5C-795C5381D126}" srcId="{0D361148-0989-4BF2-9D02-439EFEFF65C2}" destId="{604306FD-EB4F-495F-82B8-1739AE30EBE5}" srcOrd="1" destOrd="0" parTransId="{2139F7CB-A7C0-45C8-9805-1BEFA729A66C}" sibTransId="{B1C44584-6C1B-47DA-9FA9-AF48C65648BB}"/>
    <dgm:cxn modelId="{CB2F38AC-A782-5745-9582-602C40699426}" type="presParOf" srcId="{5CA99579-6D18-4935-8200-2C535CC2D7FC}" destId="{742D3F7A-B028-4C1D-98C4-FC5709B1BD5B}" srcOrd="0" destOrd="0" presId="urn:microsoft.com/office/officeart/2005/8/layout/matrix3"/>
    <dgm:cxn modelId="{59A1C013-C857-204E-B8CA-5316760E6833}" type="presParOf" srcId="{5CA99579-6D18-4935-8200-2C535CC2D7FC}" destId="{1C192500-B750-4C21-AC0B-4ED5FFFFBA71}" srcOrd="1" destOrd="0" presId="urn:microsoft.com/office/officeart/2005/8/layout/matrix3"/>
    <dgm:cxn modelId="{F40CC30E-6C4B-634B-8C15-9EFC3308B425}" type="presParOf" srcId="{5CA99579-6D18-4935-8200-2C535CC2D7FC}" destId="{22765802-4E7C-4F02-8E5F-E625AB32C9AE}" srcOrd="2" destOrd="0" presId="urn:microsoft.com/office/officeart/2005/8/layout/matrix3"/>
    <dgm:cxn modelId="{33E3B18F-9C86-9E45-BB0F-DAD512862E33}" type="presParOf" srcId="{5CA99579-6D18-4935-8200-2C535CC2D7FC}" destId="{B25CE67D-0369-448A-A03C-BB294BB968DB}" srcOrd="3" destOrd="0" presId="urn:microsoft.com/office/officeart/2005/8/layout/matrix3"/>
    <dgm:cxn modelId="{274B6711-033C-0840-A2ED-A71EE1727C7B}" type="presParOf" srcId="{5CA99579-6D18-4935-8200-2C535CC2D7FC}" destId="{F10BCA98-A330-426D-823B-B3DD0556E829}"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D92A3C-9863-4F05-A522-B500D503B84B}" type="doc">
      <dgm:prSet loTypeId="urn:microsoft.com/office/officeart/2005/8/layout/vProcess5" loCatId="process" qsTypeId="urn:microsoft.com/office/officeart/2005/8/quickstyle/simple1#4" qsCatId="simple" csTypeId="urn:microsoft.com/office/officeart/2005/8/colors/accent1_2#4" csCatId="accent1" phldr="1"/>
      <dgm:spPr/>
      <dgm:t>
        <a:bodyPr/>
        <a:lstStyle/>
        <a:p>
          <a:pPr rtl="1"/>
          <a:endParaRPr lang="x-none"/>
        </a:p>
      </dgm:t>
    </dgm:pt>
    <dgm:pt modelId="{A644064B-4FF2-4BF1-837E-DA07E1910445}">
      <dgm:prSet/>
      <dgm:spPr/>
      <dgm:t>
        <a:bodyPr/>
        <a:lstStyle/>
        <a:p>
          <a:pPr rtl="1"/>
          <a:r>
            <a:rPr lang="en-US" dirty="0" smtClean="0">
              <a:latin typeface="Comic Sans MS" pitchFamily="66" charset="0"/>
            </a:rPr>
            <a:t>1-Persons with benign SPN: undergo chest x-ray films or CT scans every 3-4 months in the first year, every 6 months in the second year, and once every year for up to 5 years.</a:t>
          </a:r>
          <a:endParaRPr lang="x-none" dirty="0"/>
        </a:p>
      </dgm:t>
    </dgm:pt>
    <dgm:pt modelId="{C9240C33-E605-4535-8073-FFC959A91E4E}" type="parTrans" cxnId="{10318A86-2899-4CD3-8098-72B9C17029EE}">
      <dgm:prSet/>
      <dgm:spPr/>
      <dgm:t>
        <a:bodyPr/>
        <a:lstStyle/>
        <a:p>
          <a:pPr rtl="1"/>
          <a:endParaRPr lang="x-none"/>
        </a:p>
      </dgm:t>
    </dgm:pt>
    <dgm:pt modelId="{77377A31-C629-430E-B958-78E9C5DEE28D}" type="sibTrans" cxnId="{10318A86-2899-4CD3-8098-72B9C17029EE}">
      <dgm:prSet/>
      <dgm:spPr/>
      <dgm:t>
        <a:bodyPr/>
        <a:lstStyle/>
        <a:p>
          <a:pPr rtl="1"/>
          <a:endParaRPr lang="x-none"/>
        </a:p>
      </dgm:t>
    </dgm:pt>
    <dgm:pt modelId="{4A756DBB-6A20-488C-95A9-F8791513972C}">
      <dgm:prSet/>
      <dgm:spPr/>
      <dgm:t>
        <a:bodyPr/>
        <a:lstStyle/>
        <a:p>
          <a:pPr rtl="0"/>
          <a:r>
            <a:rPr lang="en-US" dirty="0" smtClean="0">
              <a:latin typeface="Comic Sans MS" pitchFamily="66" charset="0"/>
            </a:rPr>
            <a:t>3-Persons with SPN that cannot be classified as either benign or malignant{Most persons fall into this category}. However, as many as 75% of these patients have malignant nodules on further evaluation. Therefore, such persons are also advised surgical removal.</a:t>
          </a:r>
        </a:p>
      </dgm:t>
    </dgm:pt>
    <dgm:pt modelId="{3C105A30-895E-4FAF-AB54-B421F1DF0657}" type="parTrans" cxnId="{674423B5-C61A-4750-A770-3DC4D142A3B7}">
      <dgm:prSet/>
      <dgm:spPr/>
      <dgm:t>
        <a:bodyPr/>
        <a:lstStyle/>
        <a:p>
          <a:pPr rtl="1"/>
          <a:endParaRPr lang="x-none"/>
        </a:p>
      </dgm:t>
    </dgm:pt>
    <dgm:pt modelId="{5E90F6B2-B0C1-4438-B9F0-5570B51D0C2F}" type="sibTrans" cxnId="{674423B5-C61A-4750-A770-3DC4D142A3B7}">
      <dgm:prSet/>
      <dgm:spPr/>
      <dgm:t>
        <a:bodyPr/>
        <a:lstStyle/>
        <a:p>
          <a:pPr rtl="1"/>
          <a:endParaRPr lang="x-none"/>
        </a:p>
      </dgm:t>
    </dgm:pt>
    <dgm:pt modelId="{2F128F69-3880-4544-BECE-A14BE0E26F30}">
      <dgm:prSet/>
      <dgm:spPr/>
      <dgm:t>
        <a:bodyPr/>
        <a:lstStyle/>
        <a:p>
          <a:pPr rtl="0"/>
          <a:r>
            <a:rPr lang="en-US" dirty="0" smtClean="0">
              <a:latin typeface="Comic Sans MS" pitchFamily="66" charset="0"/>
            </a:rPr>
            <a:t>2-Persons who have been diagnosed with a malignant SPN should have the nodule surgically removed.</a:t>
          </a:r>
        </a:p>
      </dgm:t>
    </dgm:pt>
    <dgm:pt modelId="{B42EA4A1-C735-47E3-80A3-187049DFB4FD}" type="parTrans" cxnId="{7784646A-ADE9-438E-A2AA-EE57631A70A8}">
      <dgm:prSet/>
      <dgm:spPr/>
      <dgm:t>
        <a:bodyPr/>
        <a:lstStyle/>
        <a:p>
          <a:pPr rtl="1"/>
          <a:endParaRPr lang="x-none"/>
        </a:p>
      </dgm:t>
    </dgm:pt>
    <dgm:pt modelId="{D0A3C402-4095-4446-AA5E-8CD4700D3326}" type="sibTrans" cxnId="{7784646A-ADE9-438E-A2AA-EE57631A70A8}">
      <dgm:prSet/>
      <dgm:spPr/>
      <dgm:t>
        <a:bodyPr/>
        <a:lstStyle/>
        <a:p>
          <a:pPr rtl="1"/>
          <a:endParaRPr lang="x-none"/>
        </a:p>
      </dgm:t>
    </dgm:pt>
    <dgm:pt modelId="{B5930706-DD64-428F-BA6C-6BD710371E42}" type="pres">
      <dgm:prSet presAssocID="{8ED92A3C-9863-4F05-A522-B500D503B84B}" presName="outerComposite" presStyleCnt="0">
        <dgm:presLayoutVars>
          <dgm:chMax val="5"/>
          <dgm:dir/>
          <dgm:resizeHandles val="exact"/>
        </dgm:presLayoutVars>
      </dgm:prSet>
      <dgm:spPr/>
      <dgm:t>
        <a:bodyPr/>
        <a:lstStyle/>
        <a:p>
          <a:endParaRPr lang="en-US"/>
        </a:p>
      </dgm:t>
    </dgm:pt>
    <dgm:pt modelId="{89954312-6DBD-4619-8C9D-73579E3F888D}" type="pres">
      <dgm:prSet presAssocID="{8ED92A3C-9863-4F05-A522-B500D503B84B}" presName="dummyMaxCanvas" presStyleCnt="0">
        <dgm:presLayoutVars/>
      </dgm:prSet>
      <dgm:spPr/>
    </dgm:pt>
    <dgm:pt modelId="{6E3B6370-6F83-4C26-BF28-01C77ED2AC2D}" type="pres">
      <dgm:prSet presAssocID="{8ED92A3C-9863-4F05-A522-B500D503B84B}" presName="ThreeNodes_1" presStyleLbl="node1" presStyleIdx="0" presStyleCnt="3">
        <dgm:presLayoutVars>
          <dgm:bulletEnabled val="1"/>
        </dgm:presLayoutVars>
      </dgm:prSet>
      <dgm:spPr/>
      <dgm:t>
        <a:bodyPr/>
        <a:lstStyle/>
        <a:p>
          <a:pPr rtl="1"/>
          <a:endParaRPr lang="x-none"/>
        </a:p>
      </dgm:t>
    </dgm:pt>
    <dgm:pt modelId="{60F7B085-6305-4B3E-BF6B-D2C183CEA6FC}" type="pres">
      <dgm:prSet presAssocID="{8ED92A3C-9863-4F05-A522-B500D503B84B}" presName="ThreeNodes_2" presStyleLbl="node1" presStyleIdx="1" presStyleCnt="3">
        <dgm:presLayoutVars>
          <dgm:bulletEnabled val="1"/>
        </dgm:presLayoutVars>
      </dgm:prSet>
      <dgm:spPr/>
      <dgm:t>
        <a:bodyPr/>
        <a:lstStyle/>
        <a:p>
          <a:endParaRPr lang="en-US"/>
        </a:p>
      </dgm:t>
    </dgm:pt>
    <dgm:pt modelId="{D98FA317-9625-431B-AFAD-62139A713059}" type="pres">
      <dgm:prSet presAssocID="{8ED92A3C-9863-4F05-A522-B500D503B84B}" presName="ThreeNodes_3" presStyleLbl="node1" presStyleIdx="2" presStyleCnt="3">
        <dgm:presLayoutVars>
          <dgm:bulletEnabled val="1"/>
        </dgm:presLayoutVars>
      </dgm:prSet>
      <dgm:spPr/>
      <dgm:t>
        <a:bodyPr/>
        <a:lstStyle/>
        <a:p>
          <a:endParaRPr lang="en-US"/>
        </a:p>
      </dgm:t>
    </dgm:pt>
    <dgm:pt modelId="{21FB27B2-553C-4BB0-9681-1CEB46A045B3}" type="pres">
      <dgm:prSet presAssocID="{8ED92A3C-9863-4F05-A522-B500D503B84B}" presName="ThreeConn_1-2" presStyleLbl="fgAccFollowNode1" presStyleIdx="0" presStyleCnt="2">
        <dgm:presLayoutVars>
          <dgm:bulletEnabled val="1"/>
        </dgm:presLayoutVars>
      </dgm:prSet>
      <dgm:spPr/>
      <dgm:t>
        <a:bodyPr/>
        <a:lstStyle/>
        <a:p>
          <a:endParaRPr lang="en-US"/>
        </a:p>
      </dgm:t>
    </dgm:pt>
    <dgm:pt modelId="{7E3F4DA5-0E7A-4373-B4DC-5A0A59C33579}" type="pres">
      <dgm:prSet presAssocID="{8ED92A3C-9863-4F05-A522-B500D503B84B}" presName="ThreeConn_2-3" presStyleLbl="fgAccFollowNode1" presStyleIdx="1" presStyleCnt="2">
        <dgm:presLayoutVars>
          <dgm:bulletEnabled val="1"/>
        </dgm:presLayoutVars>
      </dgm:prSet>
      <dgm:spPr/>
      <dgm:t>
        <a:bodyPr/>
        <a:lstStyle/>
        <a:p>
          <a:endParaRPr lang="en-US"/>
        </a:p>
      </dgm:t>
    </dgm:pt>
    <dgm:pt modelId="{78BD65AF-BE46-43BA-894A-82AC61FB76D4}" type="pres">
      <dgm:prSet presAssocID="{8ED92A3C-9863-4F05-A522-B500D503B84B}" presName="ThreeNodes_1_text" presStyleLbl="node1" presStyleIdx="2" presStyleCnt="3">
        <dgm:presLayoutVars>
          <dgm:bulletEnabled val="1"/>
        </dgm:presLayoutVars>
      </dgm:prSet>
      <dgm:spPr/>
      <dgm:t>
        <a:bodyPr/>
        <a:lstStyle/>
        <a:p>
          <a:pPr rtl="1"/>
          <a:endParaRPr lang="x-none"/>
        </a:p>
      </dgm:t>
    </dgm:pt>
    <dgm:pt modelId="{D595AF5A-6EC7-4A55-8F80-2ED1C2DB9780}" type="pres">
      <dgm:prSet presAssocID="{8ED92A3C-9863-4F05-A522-B500D503B84B}" presName="ThreeNodes_2_text" presStyleLbl="node1" presStyleIdx="2" presStyleCnt="3">
        <dgm:presLayoutVars>
          <dgm:bulletEnabled val="1"/>
        </dgm:presLayoutVars>
      </dgm:prSet>
      <dgm:spPr/>
      <dgm:t>
        <a:bodyPr/>
        <a:lstStyle/>
        <a:p>
          <a:endParaRPr lang="en-US"/>
        </a:p>
      </dgm:t>
    </dgm:pt>
    <dgm:pt modelId="{6392B8A1-D7B0-4C79-A78E-271B8A7CE04C}" type="pres">
      <dgm:prSet presAssocID="{8ED92A3C-9863-4F05-A522-B500D503B84B}" presName="ThreeNodes_3_text" presStyleLbl="node1" presStyleIdx="2" presStyleCnt="3">
        <dgm:presLayoutVars>
          <dgm:bulletEnabled val="1"/>
        </dgm:presLayoutVars>
      </dgm:prSet>
      <dgm:spPr/>
      <dgm:t>
        <a:bodyPr/>
        <a:lstStyle/>
        <a:p>
          <a:endParaRPr lang="en-US"/>
        </a:p>
      </dgm:t>
    </dgm:pt>
  </dgm:ptLst>
  <dgm:cxnLst>
    <dgm:cxn modelId="{7784646A-ADE9-438E-A2AA-EE57631A70A8}" srcId="{8ED92A3C-9863-4F05-A522-B500D503B84B}" destId="{2F128F69-3880-4544-BECE-A14BE0E26F30}" srcOrd="1" destOrd="0" parTransId="{B42EA4A1-C735-47E3-80A3-187049DFB4FD}" sibTransId="{D0A3C402-4095-4446-AA5E-8CD4700D3326}"/>
    <dgm:cxn modelId="{3466C71B-B07B-664B-9905-541B752DAC80}" type="presOf" srcId="{2F128F69-3880-4544-BECE-A14BE0E26F30}" destId="{D595AF5A-6EC7-4A55-8F80-2ED1C2DB9780}" srcOrd="1" destOrd="0" presId="urn:microsoft.com/office/officeart/2005/8/layout/vProcess5"/>
    <dgm:cxn modelId="{3DD2131B-A6B5-1043-A515-5B832E1426E6}" type="presOf" srcId="{4A756DBB-6A20-488C-95A9-F8791513972C}" destId="{6392B8A1-D7B0-4C79-A78E-271B8A7CE04C}" srcOrd="1" destOrd="0" presId="urn:microsoft.com/office/officeart/2005/8/layout/vProcess5"/>
    <dgm:cxn modelId="{19AA242B-0EBF-D74D-A18F-92290BC851A2}" type="presOf" srcId="{D0A3C402-4095-4446-AA5E-8CD4700D3326}" destId="{7E3F4DA5-0E7A-4373-B4DC-5A0A59C33579}" srcOrd="0" destOrd="0" presId="urn:microsoft.com/office/officeart/2005/8/layout/vProcess5"/>
    <dgm:cxn modelId="{AF8643CB-C32B-6540-BF39-3B1C04319344}" type="presOf" srcId="{2F128F69-3880-4544-BECE-A14BE0E26F30}" destId="{60F7B085-6305-4B3E-BF6B-D2C183CEA6FC}" srcOrd="0" destOrd="0" presId="urn:microsoft.com/office/officeart/2005/8/layout/vProcess5"/>
    <dgm:cxn modelId="{F64DF6C4-6036-274E-92A5-C0537F5B63EE}" type="presOf" srcId="{77377A31-C629-430E-B958-78E9C5DEE28D}" destId="{21FB27B2-553C-4BB0-9681-1CEB46A045B3}" srcOrd="0" destOrd="0" presId="urn:microsoft.com/office/officeart/2005/8/layout/vProcess5"/>
    <dgm:cxn modelId="{C6835444-B8E0-9B4C-AD80-B3C3C6290B75}" type="presOf" srcId="{4A756DBB-6A20-488C-95A9-F8791513972C}" destId="{D98FA317-9625-431B-AFAD-62139A713059}" srcOrd="0" destOrd="0" presId="urn:microsoft.com/office/officeart/2005/8/layout/vProcess5"/>
    <dgm:cxn modelId="{DB0CBD1C-87C5-4E44-BCFB-C39C8C66B18A}" type="presOf" srcId="{8ED92A3C-9863-4F05-A522-B500D503B84B}" destId="{B5930706-DD64-428F-BA6C-6BD710371E42}" srcOrd="0" destOrd="0" presId="urn:microsoft.com/office/officeart/2005/8/layout/vProcess5"/>
    <dgm:cxn modelId="{10318A86-2899-4CD3-8098-72B9C17029EE}" srcId="{8ED92A3C-9863-4F05-A522-B500D503B84B}" destId="{A644064B-4FF2-4BF1-837E-DA07E1910445}" srcOrd="0" destOrd="0" parTransId="{C9240C33-E605-4535-8073-FFC959A91E4E}" sibTransId="{77377A31-C629-430E-B958-78E9C5DEE28D}"/>
    <dgm:cxn modelId="{AEA4DDF4-3B56-3449-B2DE-96C14F008E56}" type="presOf" srcId="{A644064B-4FF2-4BF1-837E-DA07E1910445}" destId="{6E3B6370-6F83-4C26-BF28-01C77ED2AC2D}" srcOrd="0" destOrd="0" presId="urn:microsoft.com/office/officeart/2005/8/layout/vProcess5"/>
    <dgm:cxn modelId="{D61D89AB-4D9B-C249-BC1E-F668D1A53CF6}" type="presOf" srcId="{A644064B-4FF2-4BF1-837E-DA07E1910445}" destId="{78BD65AF-BE46-43BA-894A-82AC61FB76D4}" srcOrd="1" destOrd="0" presId="urn:microsoft.com/office/officeart/2005/8/layout/vProcess5"/>
    <dgm:cxn modelId="{674423B5-C61A-4750-A770-3DC4D142A3B7}" srcId="{8ED92A3C-9863-4F05-A522-B500D503B84B}" destId="{4A756DBB-6A20-488C-95A9-F8791513972C}" srcOrd="2" destOrd="0" parTransId="{3C105A30-895E-4FAF-AB54-B421F1DF0657}" sibTransId="{5E90F6B2-B0C1-4438-B9F0-5570B51D0C2F}"/>
    <dgm:cxn modelId="{C4DAAA72-1BF4-0149-AEE7-0F003D95938F}" type="presParOf" srcId="{B5930706-DD64-428F-BA6C-6BD710371E42}" destId="{89954312-6DBD-4619-8C9D-73579E3F888D}" srcOrd="0" destOrd="0" presId="urn:microsoft.com/office/officeart/2005/8/layout/vProcess5"/>
    <dgm:cxn modelId="{90E57024-B4BE-8A40-918C-280A85343281}" type="presParOf" srcId="{B5930706-DD64-428F-BA6C-6BD710371E42}" destId="{6E3B6370-6F83-4C26-BF28-01C77ED2AC2D}" srcOrd="1" destOrd="0" presId="urn:microsoft.com/office/officeart/2005/8/layout/vProcess5"/>
    <dgm:cxn modelId="{4D124FF4-85C9-0D40-AE1F-D3B38F51D603}" type="presParOf" srcId="{B5930706-DD64-428F-BA6C-6BD710371E42}" destId="{60F7B085-6305-4B3E-BF6B-D2C183CEA6FC}" srcOrd="2" destOrd="0" presId="urn:microsoft.com/office/officeart/2005/8/layout/vProcess5"/>
    <dgm:cxn modelId="{656C135F-E83F-9C48-ADFD-794D0A3D73F3}" type="presParOf" srcId="{B5930706-DD64-428F-BA6C-6BD710371E42}" destId="{D98FA317-9625-431B-AFAD-62139A713059}" srcOrd="3" destOrd="0" presId="urn:microsoft.com/office/officeart/2005/8/layout/vProcess5"/>
    <dgm:cxn modelId="{DFB65B7B-A7C8-1041-88CC-2793E36CFB83}" type="presParOf" srcId="{B5930706-DD64-428F-BA6C-6BD710371E42}" destId="{21FB27B2-553C-4BB0-9681-1CEB46A045B3}" srcOrd="4" destOrd="0" presId="urn:microsoft.com/office/officeart/2005/8/layout/vProcess5"/>
    <dgm:cxn modelId="{91243AE0-4B97-A848-B57D-6D8393BD549E}" type="presParOf" srcId="{B5930706-DD64-428F-BA6C-6BD710371E42}" destId="{7E3F4DA5-0E7A-4373-B4DC-5A0A59C33579}" srcOrd="5" destOrd="0" presId="urn:microsoft.com/office/officeart/2005/8/layout/vProcess5"/>
    <dgm:cxn modelId="{28C51232-6C48-6641-9076-A4377548CDA6}" type="presParOf" srcId="{B5930706-DD64-428F-BA6C-6BD710371E42}" destId="{78BD65AF-BE46-43BA-894A-82AC61FB76D4}" srcOrd="6" destOrd="0" presId="urn:microsoft.com/office/officeart/2005/8/layout/vProcess5"/>
    <dgm:cxn modelId="{E87D086B-8958-A147-B73A-BC8C10711B25}" type="presParOf" srcId="{B5930706-DD64-428F-BA6C-6BD710371E42}" destId="{D595AF5A-6EC7-4A55-8F80-2ED1C2DB9780}" srcOrd="7" destOrd="0" presId="urn:microsoft.com/office/officeart/2005/8/layout/vProcess5"/>
    <dgm:cxn modelId="{1014AED2-381F-A043-87FF-E611DE07E67B}" type="presParOf" srcId="{B5930706-DD64-428F-BA6C-6BD710371E42}" destId="{6392B8A1-D7B0-4C79-A78E-271B8A7CE04C}"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E51244-70E9-45D4-ADE9-C0683C712FAA}" type="doc">
      <dgm:prSet loTypeId="urn:microsoft.com/office/officeart/2005/8/layout/venn1" loCatId="relationship" qsTypeId="urn:microsoft.com/office/officeart/2005/8/quickstyle/simple1#5" qsCatId="simple" csTypeId="urn:microsoft.com/office/officeart/2005/8/colors/accent1_2#5" csCatId="accent1" phldr="1"/>
      <dgm:spPr/>
    </dgm:pt>
    <dgm:pt modelId="{A7E6D671-D2A8-44B5-92BB-A4EA159AE63D}">
      <dgm:prSet phldrT="[نص]" custT="1"/>
      <dgm:spPr/>
      <dgm:t>
        <a:bodyPr/>
        <a:lstStyle/>
        <a:p>
          <a:pPr algn="ctr" rtl="0"/>
          <a:r>
            <a:rPr lang="en-US" sz="2000" dirty="0" smtClean="0">
              <a:latin typeface="Comic Sans MS" pitchFamily="66" charset="0"/>
            </a:rPr>
            <a:t>Types of surgery :</a:t>
          </a:r>
          <a:endParaRPr lang="x-none" sz="2000" dirty="0">
            <a:latin typeface="Comic Sans MS" pitchFamily="66" charset="0"/>
          </a:endParaRPr>
        </a:p>
      </dgm:t>
    </dgm:pt>
    <dgm:pt modelId="{26DF1B1B-5BDB-4596-9905-CB3A3D77EAA5}" type="parTrans" cxnId="{38EAAB07-8716-499E-B7A1-DB2FC79B707A}">
      <dgm:prSet/>
      <dgm:spPr/>
      <dgm:t>
        <a:bodyPr/>
        <a:lstStyle/>
        <a:p>
          <a:pPr rtl="1"/>
          <a:endParaRPr lang="x-none"/>
        </a:p>
      </dgm:t>
    </dgm:pt>
    <dgm:pt modelId="{D7E371DB-FBE1-4874-A94A-FC3E36054C97}" type="sibTrans" cxnId="{38EAAB07-8716-499E-B7A1-DB2FC79B707A}">
      <dgm:prSet/>
      <dgm:spPr/>
      <dgm:t>
        <a:bodyPr/>
        <a:lstStyle/>
        <a:p>
          <a:pPr rtl="1"/>
          <a:endParaRPr lang="x-none"/>
        </a:p>
      </dgm:t>
    </dgm:pt>
    <dgm:pt modelId="{4F796D1C-0834-4CF5-9F64-201F4389F893}">
      <dgm:prSet phldrT="[نص]" custT="1"/>
      <dgm:spPr/>
      <dgm:t>
        <a:bodyPr/>
        <a:lstStyle/>
        <a:p>
          <a:pPr algn="l" rtl="0"/>
          <a:r>
            <a:rPr lang="en-US" sz="1800" dirty="0" smtClean="0">
              <a:latin typeface="Comic Sans MS" pitchFamily="66" charset="0"/>
            </a:rPr>
            <a:t>Lobectomy with nodes dissection for primary cancer(if resectable by preop evaluation)</a:t>
          </a:r>
          <a:endParaRPr lang="x-none" sz="1800" dirty="0">
            <a:latin typeface="Comic Sans MS" pitchFamily="66" charset="0"/>
          </a:endParaRPr>
        </a:p>
      </dgm:t>
    </dgm:pt>
    <dgm:pt modelId="{BE9771FE-8409-4319-9FD2-9BDE0F6C75D4}" type="parTrans" cxnId="{7B25A9F4-0A7F-4850-9C17-8EB1D1A1A14B}">
      <dgm:prSet/>
      <dgm:spPr/>
      <dgm:t>
        <a:bodyPr/>
        <a:lstStyle/>
        <a:p>
          <a:pPr rtl="1"/>
          <a:endParaRPr lang="x-none"/>
        </a:p>
      </dgm:t>
    </dgm:pt>
    <dgm:pt modelId="{BC8CBAEE-86BA-4DC0-A9AF-7F12044A8F49}" type="sibTrans" cxnId="{7B25A9F4-0A7F-4850-9C17-8EB1D1A1A14B}">
      <dgm:prSet/>
      <dgm:spPr/>
      <dgm:t>
        <a:bodyPr/>
        <a:lstStyle/>
        <a:p>
          <a:pPr rtl="1"/>
          <a:endParaRPr lang="x-none"/>
        </a:p>
      </dgm:t>
    </dgm:pt>
    <dgm:pt modelId="{58397EA6-EEFB-4737-A98E-262061C3BBF4}">
      <dgm:prSet phldrT="[نص]" custT="1"/>
      <dgm:spPr/>
      <dgm:t>
        <a:bodyPr/>
        <a:lstStyle/>
        <a:p>
          <a:pPr algn="l" rtl="0"/>
          <a:r>
            <a:rPr lang="en-US" sz="1800" dirty="0" smtClean="0">
              <a:latin typeface="Comic Sans MS" pitchFamily="66" charset="0"/>
            </a:rPr>
            <a:t>Lobectomy for central placed lesions</a:t>
          </a:r>
          <a:endParaRPr lang="x-none" sz="1800" dirty="0">
            <a:latin typeface="Comic Sans MS" pitchFamily="66" charset="0"/>
          </a:endParaRPr>
        </a:p>
      </dgm:t>
    </dgm:pt>
    <dgm:pt modelId="{770F0AB2-F3B2-4C32-80C5-5195FFA9F260}" type="parTrans" cxnId="{0DA0B6D7-E877-4FB2-B2DC-47714919BD05}">
      <dgm:prSet/>
      <dgm:spPr/>
      <dgm:t>
        <a:bodyPr/>
        <a:lstStyle/>
        <a:p>
          <a:pPr rtl="1"/>
          <a:endParaRPr lang="x-none"/>
        </a:p>
      </dgm:t>
    </dgm:pt>
    <dgm:pt modelId="{B5DAF9D3-9F83-4760-B5D6-81DFF6F3AEBC}" type="sibTrans" cxnId="{0DA0B6D7-E877-4FB2-B2DC-47714919BD05}">
      <dgm:prSet/>
      <dgm:spPr/>
      <dgm:t>
        <a:bodyPr/>
        <a:lstStyle/>
        <a:p>
          <a:pPr rtl="1"/>
          <a:endParaRPr lang="x-none"/>
        </a:p>
      </dgm:t>
    </dgm:pt>
    <dgm:pt modelId="{94D5E805-022F-42BB-9491-666C59736CCF}" type="pres">
      <dgm:prSet presAssocID="{BBE51244-70E9-45D4-ADE9-C0683C712FAA}" presName="compositeShape" presStyleCnt="0">
        <dgm:presLayoutVars>
          <dgm:chMax val="7"/>
          <dgm:dir/>
          <dgm:resizeHandles val="exact"/>
        </dgm:presLayoutVars>
      </dgm:prSet>
      <dgm:spPr/>
    </dgm:pt>
    <dgm:pt modelId="{4C40DFAA-032E-44BB-97B1-876ADC30C77A}" type="pres">
      <dgm:prSet presAssocID="{A7E6D671-D2A8-44B5-92BB-A4EA159AE63D}" presName="circ1" presStyleLbl="vennNode1" presStyleIdx="0" presStyleCnt="3" custScaleX="115832" custLinFactNeighborX="-1460" custLinFactNeighborY="1733"/>
      <dgm:spPr/>
      <dgm:t>
        <a:bodyPr/>
        <a:lstStyle/>
        <a:p>
          <a:pPr rtl="1"/>
          <a:endParaRPr lang="x-none"/>
        </a:p>
      </dgm:t>
    </dgm:pt>
    <dgm:pt modelId="{656FA644-D7F3-4A7F-8E04-EE6E0BF4E27F}" type="pres">
      <dgm:prSet presAssocID="{A7E6D671-D2A8-44B5-92BB-A4EA159AE63D}" presName="circ1Tx" presStyleLbl="revTx" presStyleIdx="0" presStyleCnt="0">
        <dgm:presLayoutVars>
          <dgm:chMax val="0"/>
          <dgm:chPref val="0"/>
          <dgm:bulletEnabled val="1"/>
        </dgm:presLayoutVars>
      </dgm:prSet>
      <dgm:spPr/>
      <dgm:t>
        <a:bodyPr/>
        <a:lstStyle/>
        <a:p>
          <a:pPr rtl="1"/>
          <a:endParaRPr lang="x-none"/>
        </a:p>
      </dgm:t>
    </dgm:pt>
    <dgm:pt modelId="{93AA3702-1D21-4760-B085-E190C9ACDDB7}" type="pres">
      <dgm:prSet presAssocID="{4F796D1C-0834-4CF5-9F64-201F4389F893}" presName="circ2" presStyleLbl="vennNode1" presStyleIdx="1" presStyleCnt="3" custScaleX="110297" custLinFactNeighborX="10492" custLinFactNeighborY="3885"/>
      <dgm:spPr/>
      <dgm:t>
        <a:bodyPr/>
        <a:lstStyle/>
        <a:p>
          <a:pPr rtl="1"/>
          <a:endParaRPr lang="x-none"/>
        </a:p>
      </dgm:t>
    </dgm:pt>
    <dgm:pt modelId="{D28F5E07-BF53-46F4-AEAF-0504A2C52351}" type="pres">
      <dgm:prSet presAssocID="{4F796D1C-0834-4CF5-9F64-201F4389F893}" presName="circ2Tx" presStyleLbl="revTx" presStyleIdx="0" presStyleCnt="0">
        <dgm:presLayoutVars>
          <dgm:chMax val="0"/>
          <dgm:chPref val="0"/>
          <dgm:bulletEnabled val="1"/>
        </dgm:presLayoutVars>
      </dgm:prSet>
      <dgm:spPr/>
      <dgm:t>
        <a:bodyPr/>
        <a:lstStyle/>
        <a:p>
          <a:pPr rtl="1"/>
          <a:endParaRPr lang="x-none"/>
        </a:p>
      </dgm:t>
    </dgm:pt>
    <dgm:pt modelId="{36B015F5-BAEB-4338-ABB0-4EE1334385A8}" type="pres">
      <dgm:prSet presAssocID="{58397EA6-EEFB-4737-A98E-262061C3BBF4}" presName="circ3" presStyleLbl="vennNode1" presStyleIdx="2" presStyleCnt="3" custScaleX="106756" custLinFactNeighborX="-13014" custLinFactNeighborY="3885"/>
      <dgm:spPr/>
      <dgm:t>
        <a:bodyPr/>
        <a:lstStyle/>
        <a:p>
          <a:pPr rtl="1"/>
          <a:endParaRPr lang="x-none"/>
        </a:p>
      </dgm:t>
    </dgm:pt>
    <dgm:pt modelId="{57108E89-1388-4B80-ADB0-01DE6CC534A3}" type="pres">
      <dgm:prSet presAssocID="{58397EA6-EEFB-4737-A98E-262061C3BBF4}" presName="circ3Tx" presStyleLbl="revTx" presStyleIdx="0" presStyleCnt="0">
        <dgm:presLayoutVars>
          <dgm:chMax val="0"/>
          <dgm:chPref val="0"/>
          <dgm:bulletEnabled val="1"/>
        </dgm:presLayoutVars>
      </dgm:prSet>
      <dgm:spPr/>
      <dgm:t>
        <a:bodyPr/>
        <a:lstStyle/>
        <a:p>
          <a:pPr rtl="1"/>
          <a:endParaRPr lang="x-none"/>
        </a:p>
      </dgm:t>
    </dgm:pt>
  </dgm:ptLst>
  <dgm:cxnLst>
    <dgm:cxn modelId="{86D8EFD1-A45E-5347-B6F0-E25A2C7F4EF9}" type="presOf" srcId="{BBE51244-70E9-45D4-ADE9-C0683C712FAA}" destId="{94D5E805-022F-42BB-9491-666C59736CCF}" srcOrd="0" destOrd="0" presId="urn:microsoft.com/office/officeart/2005/8/layout/venn1"/>
    <dgm:cxn modelId="{AF7A4011-EA92-A046-92DA-049C7050BC68}" type="presOf" srcId="{A7E6D671-D2A8-44B5-92BB-A4EA159AE63D}" destId="{4C40DFAA-032E-44BB-97B1-876ADC30C77A}" srcOrd="0" destOrd="0" presId="urn:microsoft.com/office/officeart/2005/8/layout/venn1"/>
    <dgm:cxn modelId="{35818C93-99F4-9C44-BCE1-F8D016CD4246}" type="presOf" srcId="{4F796D1C-0834-4CF5-9F64-201F4389F893}" destId="{D28F5E07-BF53-46F4-AEAF-0504A2C52351}" srcOrd="1" destOrd="0" presId="urn:microsoft.com/office/officeart/2005/8/layout/venn1"/>
    <dgm:cxn modelId="{7B25A9F4-0A7F-4850-9C17-8EB1D1A1A14B}" srcId="{BBE51244-70E9-45D4-ADE9-C0683C712FAA}" destId="{4F796D1C-0834-4CF5-9F64-201F4389F893}" srcOrd="1" destOrd="0" parTransId="{BE9771FE-8409-4319-9FD2-9BDE0F6C75D4}" sibTransId="{BC8CBAEE-86BA-4DC0-A9AF-7F12044A8F49}"/>
    <dgm:cxn modelId="{399C5D51-1555-2D41-A25C-785B70F0E2C9}" type="presOf" srcId="{4F796D1C-0834-4CF5-9F64-201F4389F893}" destId="{93AA3702-1D21-4760-B085-E190C9ACDDB7}" srcOrd="0" destOrd="0" presId="urn:microsoft.com/office/officeart/2005/8/layout/venn1"/>
    <dgm:cxn modelId="{CC5D096D-F233-A441-B283-814F16F9ECBD}" type="presOf" srcId="{58397EA6-EEFB-4737-A98E-262061C3BBF4}" destId="{57108E89-1388-4B80-ADB0-01DE6CC534A3}" srcOrd="1" destOrd="0" presId="urn:microsoft.com/office/officeart/2005/8/layout/venn1"/>
    <dgm:cxn modelId="{DDBAB6FA-CACB-814D-987B-151B4E0DA0A0}" type="presOf" srcId="{A7E6D671-D2A8-44B5-92BB-A4EA159AE63D}" destId="{656FA644-D7F3-4A7F-8E04-EE6E0BF4E27F}" srcOrd="1" destOrd="0" presId="urn:microsoft.com/office/officeart/2005/8/layout/venn1"/>
    <dgm:cxn modelId="{7EA47F8E-B7BD-E145-A078-D68A4A1D9670}" type="presOf" srcId="{58397EA6-EEFB-4737-A98E-262061C3BBF4}" destId="{36B015F5-BAEB-4338-ABB0-4EE1334385A8}" srcOrd="0" destOrd="0" presId="urn:microsoft.com/office/officeart/2005/8/layout/venn1"/>
    <dgm:cxn modelId="{38EAAB07-8716-499E-B7A1-DB2FC79B707A}" srcId="{BBE51244-70E9-45D4-ADE9-C0683C712FAA}" destId="{A7E6D671-D2A8-44B5-92BB-A4EA159AE63D}" srcOrd="0" destOrd="0" parTransId="{26DF1B1B-5BDB-4596-9905-CB3A3D77EAA5}" sibTransId="{D7E371DB-FBE1-4874-A94A-FC3E36054C97}"/>
    <dgm:cxn modelId="{0DA0B6D7-E877-4FB2-B2DC-47714919BD05}" srcId="{BBE51244-70E9-45D4-ADE9-C0683C712FAA}" destId="{58397EA6-EEFB-4737-A98E-262061C3BBF4}" srcOrd="2" destOrd="0" parTransId="{770F0AB2-F3B2-4C32-80C5-5195FFA9F260}" sibTransId="{B5DAF9D3-9F83-4760-B5D6-81DFF6F3AEBC}"/>
    <dgm:cxn modelId="{CB3B0F39-A012-D14E-9BA3-0D0A17D51575}" type="presParOf" srcId="{94D5E805-022F-42BB-9491-666C59736CCF}" destId="{4C40DFAA-032E-44BB-97B1-876ADC30C77A}" srcOrd="0" destOrd="0" presId="urn:microsoft.com/office/officeart/2005/8/layout/venn1"/>
    <dgm:cxn modelId="{AFB3756C-357A-B648-B026-B9C504B67C7F}" type="presParOf" srcId="{94D5E805-022F-42BB-9491-666C59736CCF}" destId="{656FA644-D7F3-4A7F-8E04-EE6E0BF4E27F}" srcOrd="1" destOrd="0" presId="urn:microsoft.com/office/officeart/2005/8/layout/venn1"/>
    <dgm:cxn modelId="{2B0D5299-F5AE-E44C-990A-7121BFA452FC}" type="presParOf" srcId="{94D5E805-022F-42BB-9491-666C59736CCF}" destId="{93AA3702-1D21-4760-B085-E190C9ACDDB7}" srcOrd="2" destOrd="0" presId="urn:microsoft.com/office/officeart/2005/8/layout/venn1"/>
    <dgm:cxn modelId="{298AE7F9-DE07-D14D-B9A5-10EBFE7BCAFE}" type="presParOf" srcId="{94D5E805-022F-42BB-9491-666C59736CCF}" destId="{D28F5E07-BF53-46F4-AEAF-0504A2C52351}" srcOrd="3" destOrd="0" presId="urn:microsoft.com/office/officeart/2005/8/layout/venn1"/>
    <dgm:cxn modelId="{C354689C-E9BE-3348-9EA3-2260726A8240}" type="presParOf" srcId="{94D5E805-022F-42BB-9491-666C59736CCF}" destId="{36B015F5-BAEB-4338-ABB0-4EE1334385A8}" srcOrd="4" destOrd="0" presId="urn:microsoft.com/office/officeart/2005/8/layout/venn1"/>
    <dgm:cxn modelId="{6E065AE4-4DB5-2C42-8D3D-C838FDB39B8D}" type="presParOf" srcId="{94D5E805-022F-42BB-9491-666C59736CCF}" destId="{57108E89-1388-4B80-ADB0-01DE6CC534A3}"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2BA2A9-AAF2-4745-8120-A517A0C0AEE2}">
      <dsp:nvSpPr>
        <dsp:cNvPr id="0" name=""/>
        <dsp:cNvSpPr/>
      </dsp:nvSpPr>
      <dsp:spPr>
        <a:xfrm rot="16200000">
          <a:off x="774086" y="-774086"/>
          <a:ext cx="2412268" cy="396044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l" defTabSz="755650" rtl="0">
            <a:lnSpc>
              <a:spcPct val="90000"/>
            </a:lnSpc>
            <a:spcBef>
              <a:spcPct val="0"/>
            </a:spcBef>
            <a:spcAft>
              <a:spcPct val="35000"/>
            </a:spcAft>
          </a:pPr>
          <a:endParaRPr lang="en-US" sz="1700" kern="1200" dirty="0" smtClean="0">
            <a:latin typeface="Comic Sans MS" pitchFamily="66" charset="0"/>
          </a:endParaRPr>
        </a:p>
        <a:p>
          <a:pPr lvl="0" algn="l" defTabSz="755650" rtl="0">
            <a:lnSpc>
              <a:spcPct val="90000"/>
            </a:lnSpc>
            <a:spcBef>
              <a:spcPct val="0"/>
            </a:spcBef>
            <a:spcAft>
              <a:spcPct val="35000"/>
            </a:spcAft>
          </a:pPr>
          <a:r>
            <a:rPr lang="en-US" sz="1700" kern="1200" dirty="0" smtClean="0">
              <a:latin typeface="Comic Sans MS" pitchFamily="66" charset="0"/>
            </a:rPr>
            <a:t>Mesodermal (fibroma, lipoma, leiomyoma, chondroma, granular cell tumor, sclerosing hemangioma)</a:t>
          </a:r>
          <a:endParaRPr lang="en-US" sz="1700" kern="1200" noProof="0" dirty="0" smtClean="0">
            <a:latin typeface="Comic Sans MS" pitchFamily="66" charset="0"/>
          </a:endParaRPr>
        </a:p>
        <a:p>
          <a:pPr lvl="0" algn="l" defTabSz="755650" rtl="0">
            <a:lnSpc>
              <a:spcPct val="90000"/>
            </a:lnSpc>
            <a:spcBef>
              <a:spcPct val="0"/>
            </a:spcBef>
            <a:spcAft>
              <a:spcPct val="35000"/>
            </a:spcAft>
          </a:pPr>
          <a:endParaRPr lang="en-US" sz="1700" kern="1200" noProof="0" dirty="0">
            <a:latin typeface="Comic Sans MS" pitchFamily="66" charset="0"/>
          </a:endParaRPr>
        </a:p>
      </dsp:txBody>
      <dsp:txXfrm rot="16200000">
        <a:off x="1075619" y="-1075619"/>
        <a:ext cx="1809201" cy="3960440"/>
      </dsp:txXfrm>
    </dsp:sp>
    <dsp:sp modelId="{9B29608B-0663-4609-902B-85740630F66A}">
      <dsp:nvSpPr>
        <dsp:cNvPr id="0" name=""/>
        <dsp:cNvSpPr/>
      </dsp:nvSpPr>
      <dsp:spPr>
        <a:xfrm>
          <a:off x="3929706" y="0"/>
          <a:ext cx="3960440" cy="241226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l" defTabSz="755650" rtl="0">
            <a:lnSpc>
              <a:spcPct val="90000"/>
            </a:lnSpc>
            <a:spcBef>
              <a:spcPct val="0"/>
            </a:spcBef>
            <a:spcAft>
              <a:spcPct val="35000"/>
            </a:spcAft>
          </a:pPr>
          <a:r>
            <a:rPr lang="en-US" sz="1700" kern="1200" dirty="0" smtClean="0">
              <a:latin typeface="Comic Sans MS" pitchFamily="66" charset="0"/>
            </a:rPr>
            <a:t>Other (myofibroblastic tumor, xanthoma, amyloid, mucosa-associated lymphoid tumor). </a:t>
          </a:r>
          <a:endParaRPr lang="x-none" sz="1700" kern="1200" dirty="0">
            <a:latin typeface="Comic Sans MS" pitchFamily="66" charset="0"/>
          </a:endParaRPr>
        </a:p>
      </dsp:txBody>
      <dsp:txXfrm>
        <a:off x="3929706" y="0"/>
        <a:ext cx="3960440" cy="1809201"/>
      </dsp:txXfrm>
    </dsp:sp>
    <dsp:sp modelId="{30E31407-71F7-46B2-9C6B-360ED612AA81}">
      <dsp:nvSpPr>
        <dsp:cNvPr id="0" name=""/>
        <dsp:cNvSpPr/>
      </dsp:nvSpPr>
      <dsp:spPr>
        <a:xfrm rot="10800000">
          <a:off x="0" y="2376252"/>
          <a:ext cx="3960440" cy="241226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latin typeface="Comic Sans MS" pitchFamily="66" charset="0"/>
            </a:rPr>
            <a:t>Unknown (hamartoma, clear cell, teratoma), epithelial (papilloma, polyps), </a:t>
          </a:r>
        </a:p>
      </dsp:txBody>
      <dsp:txXfrm rot="10800000">
        <a:off x="0" y="2979319"/>
        <a:ext cx="3960440" cy="1809201"/>
      </dsp:txXfrm>
    </dsp:sp>
    <dsp:sp modelId="{66B4C66A-330E-4D32-94AA-40E38FB00390}">
      <dsp:nvSpPr>
        <dsp:cNvPr id="0" name=""/>
        <dsp:cNvSpPr/>
      </dsp:nvSpPr>
      <dsp:spPr>
        <a:xfrm rot="5400000">
          <a:off x="4734525" y="1638182"/>
          <a:ext cx="2412268" cy="396044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noProof="0" dirty="0" smtClean="0">
              <a:latin typeface="Comic Sans MS" pitchFamily="66" charset="0"/>
            </a:rPr>
            <a:t>NOTE: Adenoma and hamartomas constitute the largest group of benign lung lesion </a:t>
          </a:r>
          <a:endParaRPr lang="x-none" sz="1700" kern="1200" dirty="0">
            <a:latin typeface="Comic Sans MS" pitchFamily="66" charset="0"/>
          </a:endParaRPr>
        </a:p>
      </dsp:txBody>
      <dsp:txXfrm rot="5400000">
        <a:off x="5036059" y="1939715"/>
        <a:ext cx="1809201" cy="3960440"/>
      </dsp:txXfrm>
    </dsp:sp>
    <dsp:sp modelId="{69265A99-AEA2-4557-99C1-22718A252FDD}">
      <dsp:nvSpPr>
        <dsp:cNvPr id="0" name=""/>
        <dsp:cNvSpPr/>
      </dsp:nvSpPr>
      <dsp:spPr>
        <a:xfrm>
          <a:off x="2880309" y="1800203"/>
          <a:ext cx="2376264" cy="120613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en-US" sz="1700" kern="1200" dirty="0" smtClean="0">
              <a:latin typeface="Comic Sans MS" pitchFamily="66" charset="0"/>
            </a:rPr>
            <a:t>Benign Lung Lesion</a:t>
          </a:r>
        </a:p>
        <a:p>
          <a:pPr lvl="0" algn="ctr" defTabSz="755650" rtl="1">
            <a:lnSpc>
              <a:spcPct val="90000"/>
            </a:lnSpc>
            <a:spcBef>
              <a:spcPct val="0"/>
            </a:spcBef>
            <a:spcAft>
              <a:spcPct val="35000"/>
            </a:spcAft>
          </a:pPr>
          <a:endParaRPr lang="en-US" sz="1700" kern="1200" dirty="0" smtClean="0">
            <a:latin typeface="Comic Sans MS" pitchFamily="66" charset="0"/>
          </a:endParaRPr>
        </a:p>
      </dsp:txBody>
      <dsp:txXfrm>
        <a:off x="2880309" y="1800203"/>
        <a:ext cx="2376264" cy="12061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8A7418-FC6D-4895-8793-18484084E7D2}">
      <dsp:nvSpPr>
        <dsp:cNvPr id="0" name=""/>
        <dsp:cNvSpPr/>
      </dsp:nvSpPr>
      <dsp:spPr>
        <a:xfrm rot="10800000">
          <a:off x="1705572" y="990"/>
          <a:ext cx="5472684" cy="13084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994" tIns="76200" rIns="14224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omic Sans MS" pitchFamily="66" charset="0"/>
            </a:rPr>
            <a:t>Persons younger than 35 years without other risk factors.</a:t>
          </a:r>
          <a:endParaRPr lang="en-US" sz="2000" kern="1200" dirty="0">
            <a:latin typeface="Comic Sans MS" pitchFamily="66" charset="0"/>
          </a:endParaRPr>
        </a:p>
      </dsp:txBody>
      <dsp:txXfrm rot="10800000">
        <a:off x="1705572" y="990"/>
        <a:ext cx="5472684" cy="1308458"/>
      </dsp:txXfrm>
    </dsp:sp>
    <dsp:sp modelId="{624D9596-AA9A-4E2F-BF5D-3C6AEC0D599F}">
      <dsp:nvSpPr>
        <dsp:cNvPr id="0" name=""/>
        <dsp:cNvSpPr/>
      </dsp:nvSpPr>
      <dsp:spPr>
        <a:xfrm>
          <a:off x="874439" y="0"/>
          <a:ext cx="1308458" cy="130845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ACF580-ADB0-4C44-BE18-84E08E1F2A9F}">
      <dsp:nvSpPr>
        <dsp:cNvPr id="0" name=""/>
        <dsp:cNvSpPr/>
      </dsp:nvSpPr>
      <dsp:spPr>
        <a:xfrm rot="10800000">
          <a:off x="1705572" y="1700033"/>
          <a:ext cx="5472684" cy="13084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994" tIns="76200" rIns="14224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omic Sans MS" pitchFamily="66" charset="0"/>
            </a:rPr>
            <a:t>Benign appearance on chest x-ray film.</a:t>
          </a:r>
          <a:endParaRPr lang="en-US" sz="2000" kern="1200" dirty="0">
            <a:latin typeface="Comic Sans MS" pitchFamily="66" charset="0"/>
          </a:endParaRPr>
        </a:p>
      </dsp:txBody>
      <dsp:txXfrm rot="10800000">
        <a:off x="1705572" y="1700033"/>
        <a:ext cx="5472684" cy="1308458"/>
      </dsp:txXfrm>
    </dsp:sp>
    <dsp:sp modelId="{883FB86D-6095-4CE0-B2B3-653B83F59216}">
      <dsp:nvSpPr>
        <dsp:cNvPr id="0" name=""/>
        <dsp:cNvSpPr/>
      </dsp:nvSpPr>
      <dsp:spPr>
        <a:xfrm>
          <a:off x="1051343" y="1700033"/>
          <a:ext cx="1308458" cy="130845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DC7E18-B494-4C96-9D44-9687BE892438}">
      <dsp:nvSpPr>
        <dsp:cNvPr id="0" name=""/>
        <dsp:cNvSpPr/>
      </dsp:nvSpPr>
      <dsp:spPr>
        <a:xfrm rot="10800000">
          <a:off x="1705572" y="3399076"/>
          <a:ext cx="5472684" cy="13084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994" tIns="76200" rIns="142240" bIns="76200" numCol="1" spcCol="1270" anchor="ctr" anchorCtr="0">
          <a:noAutofit/>
        </a:bodyPr>
        <a:lstStyle/>
        <a:p>
          <a:pPr lvl="0" algn="r" defTabSz="889000" rtl="1">
            <a:lnSpc>
              <a:spcPct val="90000"/>
            </a:lnSpc>
            <a:spcBef>
              <a:spcPct val="0"/>
            </a:spcBef>
            <a:spcAft>
              <a:spcPct val="35000"/>
            </a:spcAft>
          </a:pPr>
          <a:r>
            <a:rPr lang="en-US" sz="2000" kern="1200" dirty="0" smtClean="0">
              <a:latin typeface="Comic Sans MS" pitchFamily="66" charset="0"/>
            </a:rPr>
            <a:t>Stability of the SPN over a period of 2 years on chest x-ray film.</a:t>
          </a:r>
          <a:endParaRPr lang="x-none" sz="2000" kern="1200" dirty="0">
            <a:latin typeface="Comic Sans MS" pitchFamily="66" charset="0"/>
          </a:endParaRPr>
        </a:p>
      </dsp:txBody>
      <dsp:txXfrm rot="10800000">
        <a:off x="1705572" y="3399076"/>
        <a:ext cx="5472684" cy="1308458"/>
      </dsp:txXfrm>
    </dsp:sp>
    <dsp:sp modelId="{A81BE710-6C0A-49E1-91C6-F69D0A868BF5}">
      <dsp:nvSpPr>
        <dsp:cNvPr id="0" name=""/>
        <dsp:cNvSpPr/>
      </dsp:nvSpPr>
      <dsp:spPr>
        <a:xfrm>
          <a:off x="1051343" y="3399076"/>
          <a:ext cx="1308458" cy="130845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2D3F7A-B028-4C1D-98C4-FC5709B1BD5B}">
      <dsp:nvSpPr>
        <dsp:cNvPr id="0" name=""/>
        <dsp:cNvSpPr/>
      </dsp:nvSpPr>
      <dsp:spPr>
        <a:xfrm>
          <a:off x="133355" y="0"/>
          <a:ext cx="8096223"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92500-B750-4C21-AC0B-4ED5FFFFBA71}">
      <dsp:nvSpPr>
        <dsp:cNvPr id="0" name=""/>
        <dsp:cNvSpPr/>
      </dsp:nvSpPr>
      <dsp:spPr>
        <a:xfrm>
          <a:off x="0" y="374312"/>
          <a:ext cx="3965760" cy="1559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Comic Sans MS" pitchFamily="66" charset="0"/>
            </a:rPr>
            <a:t>Size:lesions&gt;1cm(have a chance for malignancy), &gt;4cm(very likely to be malignant)</a:t>
          </a:r>
        </a:p>
        <a:p>
          <a:pPr lvl="0" algn="l" defTabSz="800100" rtl="0">
            <a:lnSpc>
              <a:spcPct val="90000"/>
            </a:lnSpc>
            <a:spcBef>
              <a:spcPct val="0"/>
            </a:spcBef>
            <a:spcAft>
              <a:spcPct val="35000"/>
            </a:spcAft>
          </a:pPr>
          <a:r>
            <a:rPr lang="en-US" sz="1800" kern="1200" dirty="0" smtClean="0">
              <a:latin typeface="Comic Sans MS" pitchFamily="66" charset="0"/>
            </a:rPr>
            <a:t> </a:t>
          </a:r>
          <a:endParaRPr lang="x-none" sz="1800" kern="1200" dirty="0">
            <a:latin typeface="Comic Sans MS" pitchFamily="66" charset="0"/>
          </a:endParaRPr>
        </a:p>
      </dsp:txBody>
      <dsp:txXfrm>
        <a:off x="0" y="374312"/>
        <a:ext cx="3965760" cy="1559453"/>
      </dsp:txXfrm>
    </dsp:sp>
    <dsp:sp modelId="{22765802-4E7C-4F02-8E5F-E625AB32C9AE}">
      <dsp:nvSpPr>
        <dsp:cNvPr id="0" name=""/>
        <dsp:cNvSpPr/>
      </dsp:nvSpPr>
      <dsp:spPr>
        <a:xfrm>
          <a:off x="4229648" y="374312"/>
          <a:ext cx="3999951" cy="16153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Comic Sans MS" pitchFamily="66" charset="0"/>
            </a:rPr>
            <a:t>Indistinct margin(Corona radiata sign</a:t>
          </a:r>
          <a:r>
            <a:rPr lang="en-US" sz="1800" kern="1200" dirty="0" smtClean="0">
              <a:latin typeface="Comic Sans MS" pitchFamily="66" charset="0"/>
            </a:rPr>
            <a:t>)</a:t>
          </a:r>
          <a:endParaRPr lang="x-none" sz="1800" kern="1200" dirty="0">
            <a:solidFill>
              <a:srgbClr val="00B050"/>
            </a:solidFill>
            <a:latin typeface="Comic Sans MS" pitchFamily="66" charset="0"/>
          </a:endParaRPr>
        </a:p>
      </dsp:txBody>
      <dsp:txXfrm>
        <a:off x="4229648" y="374312"/>
        <a:ext cx="3999951" cy="1615389"/>
      </dsp:txXfrm>
    </dsp:sp>
    <dsp:sp modelId="{B25CE67D-0369-448A-A03C-BB294BB968DB}">
      <dsp:nvSpPr>
        <dsp:cNvPr id="0" name=""/>
        <dsp:cNvSpPr/>
      </dsp:nvSpPr>
      <dsp:spPr>
        <a:xfrm>
          <a:off x="0" y="2695069"/>
          <a:ext cx="4072938" cy="16153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Comic Sans MS" pitchFamily="66" charset="0"/>
            </a:rPr>
            <a:t>Increase age</a:t>
          </a:r>
          <a:endParaRPr lang="x-none" sz="1800" kern="1200" dirty="0">
            <a:latin typeface="Comic Sans MS" pitchFamily="66" charset="0"/>
          </a:endParaRPr>
        </a:p>
      </dsp:txBody>
      <dsp:txXfrm>
        <a:off x="0" y="2695069"/>
        <a:ext cx="4072938" cy="1615389"/>
      </dsp:txXfrm>
    </dsp:sp>
    <dsp:sp modelId="{F10BCA98-A330-426D-823B-B3DD0556E829}">
      <dsp:nvSpPr>
        <dsp:cNvPr id="0" name=""/>
        <dsp:cNvSpPr/>
      </dsp:nvSpPr>
      <dsp:spPr>
        <a:xfrm>
          <a:off x="4201000" y="2695069"/>
          <a:ext cx="4028599"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Comic Sans MS" pitchFamily="66" charset="0"/>
            </a:rPr>
            <a:t>Documented growth on follow up x ray(If no change in two years, most likely benign</a:t>
          </a:r>
          <a:r>
            <a:rPr lang="en-US" sz="2000" kern="1200" dirty="0" smtClean="0"/>
            <a:t>)</a:t>
          </a:r>
          <a:endParaRPr lang="x-none" sz="2000" kern="1200" dirty="0"/>
        </a:p>
      </dsp:txBody>
      <dsp:txXfrm>
        <a:off x="4201000" y="2695069"/>
        <a:ext cx="4028599" cy="176512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3B6370-6F83-4C26-BF28-01C77ED2AC2D}">
      <dsp:nvSpPr>
        <dsp:cNvPr id="0" name=""/>
        <dsp:cNvSpPr/>
      </dsp:nvSpPr>
      <dsp:spPr>
        <a:xfrm>
          <a:off x="0" y="0"/>
          <a:ext cx="6732748" cy="1404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en-US" sz="1400" kern="1200" dirty="0" smtClean="0">
              <a:latin typeface="Comic Sans MS" pitchFamily="66" charset="0"/>
            </a:rPr>
            <a:t>1-Persons with benign SPN: undergo chest x-ray films or CT scans every 3-4 months in the first year, every 6 months in the second year, and once every year for up to 5 years.</a:t>
          </a:r>
          <a:endParaRPr lang="x-none" sz="1400" kern="1200" dirty="0"/>
        </a:p>
      </dsp:txBody>
      <dsp:txXfrm>
        <a:off x="0" y="0"/>
        <a:ext cx="5299806" cy="1404156"/>
      </dsp:txXfrm>
    </dsp:sp>
    <dsp:sp modelId="{60F7B085-6305-4B3E-BF6B-D2C183CEA6FC}">
      <dsp:nvSpPr>
        <dsp:cNvPr id="0" name=""/>
        <dsp:cNvSpPr/>
      </dsp:nvSpPr>
      <dsp:spPr>
        <a:xfrm>
          <a:off x="594065" y="1638182"/>
          <a:ext cx="6732748" cy="1404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latin typeface="Comic Sans MS" pitchFamily="66" charset="0"/>
            </a:rPr>
            <a:t>2-Persons who have been diagnosed with a malignant SPN should have the nodule surgically removed.</a:t>
          </a:r>
        </a:p>
      </dsp:txBody>
      <dsp:txXfrm>
        <a:off x="594065" y="1638182"/>
        <a:ext cx="5225980" cy="1404156"/>
      </dsp:txXfrm>
    </dsp:sp>
    <dsp:sp modelId="{D98FA317-9625-431B-AFAD-62139A713059}">
      <dsp:nvSpPr>
        <dsp:cNvPr id="0" name=""/>
        <dsp:cNvSpPr/>
      </dsp:nvSpPr>
      <dsp:spPr>
        <a:xfrm>
          <a:off x="1188131" y="3276364"/>
          <a:ext cx="6732748" cy="1404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latin typeface="Comic Sans MS" pitchFamily="66" charset="0"/>
            </a:rPr>
            <a:t>3-Persons with SPN that cannot be classified as either benign or malignant{Most persons fall into this category}. However, as many as 75% of these patients have malignant nodules on further evaluation. Therefore, such persons are also advised surgical removal.</a:t>
          </a:r>
        </a:p>
      </dsp:txBody>
      <dsp:txXfrm>
        <a:off x="1188131" y="3276364"/>
        <a:ext cx="5225980" cy="1404156"/>
      </dsp:txXfrm>
    </dsp:sp>
    <dsp:sp modelId="{21FB27B2-553C-4BB0-9681-1CEB46A045B3}">
      <dsp:nvSpPr>
        <dsp:cNvPr id="0" name=""/>
        <dsp:cNvSpPr/>
      </dsp:nvSpPr>
      <dsp:spPr>
        <a:xfrm>
          <a:off x="5820046" y="1064818"/>
          <a:ext cx="912701" cy="91270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x-none" sz="3600" kern="1200"/>
        </a:p>
      </dsp:txBody>
      <dsp:txXfrm>
        <a:off x="5820046" y="1064818"/>
        <a:ext cx="912701" cy="912701"/>
      </dsp:txXfrm>
    </dsp:sp>
    <dsp:sp modelId="{7E3F4DA5-0E7A-4373-B4DC-5A0A59C33579}">
      <dsp:nvSpPr>
        <dsp:cNvPr id="0" name=""/>
        <dsp:cNvSpPr/>
      </dsp:nvSpPr>
      <dsp:spPr>
        <a:xfrm>
          <a:off x="6414112" y="2693639"/>
          <a:ext cx="912701" cy="91270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endParaRPr lang="x-none" sz="3600" kern="1200"/>
        </a:p>
      </dsp:txBody>
      <dsp:txXfrm>
        <a:off x="6414112" y="2693639"/>
        <a:ext cx="912701" cy="9127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40DFAA-032E-44BB-97B1-876ADC30C77A}">
      <dsp:nvSpPr>
        <dsp:cNvPr id="0" name=""/>
        <dsp:cNvSpPr/>
      </dsp:nvSpPr>
      <dsp:spPr>
        <a:xfrm>
          <a:off x="2466736" y="179580"/>
          <a:ext cx="3167848" cy="27348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latin typeface="Comic Sans MS" pitchFamily="66" charset="0"/>
            </a:rPr>
            <a:t>Types of surgery :</a:t>
          </a:r>
          <a:endParaRPr lang="x-none" sz="2000" kern="1200" dirty="0">
            <a:latin typeface="Comic Sans MS" pitchFamily="66" charset="0"/>
          </a:endParaRPr>
        </a:p>
      </dsp:txBody>
      <dsp:txXfrm>
        <a:off x="2889116" y="658181"/>
        <a:ext cx="2323088" cy="1230689"/>
      </dsp:txXfrm>
    </dsp:sp>
    <dsp:sp modelId="{93AA3702-1D21-4760-B085-E190C9ACDDB7}">
      <dsp:nvSpPr>
        <dsp:cNvPr id="0" name=""/>
        <dsp:cNvSpPr/>
      </dsp:nvSpPr>
      <dsp:spPr>
        <a:xfrm>
          <a:off x="3856125" y="1947724"/>
          <a:ext cx="3016473" cy="27348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00100" rtl="0">
            <a:lnSpc>
              <a:spcPct val="90000"/>
            </a:lnSpc>
            <a:spcBef>
              <a:spcPct val="0"/>
            </a:spcBef>
            <a:spcAft>
              <a:spcPct val="35000"/>
            </a:spcAft>
          </a:pPr>
          <a:r>
            <a:rPr lang="en-US" sz="1800" kern="1200" dirty="0" smtClean="0">
              <a:latin typeface="Comic Sans MS" pitchFamily="66" charset="0"/>
            </a:rPr>
            <a:t>Lobectomy with nodes dissection for primary cancer(if resectable by preop evaluation)</a:t>
          </a:r>
          <a:endParaRPr lang="x-none" sz="1800" kern="1200" dirty="0">
            <a:latin typeface="Comic Sans MS" pitchFamily="66" charset="0"/>
          </a:endParaRPr>
        </a:p>
      </dsp:txBody>
      <dsp:txXfrm>
        <a:off x="4778663" y="2654231"/>
        <a:ext cx="1809884" cy="1504175"/>
      </dsp:txXfrm>
    </dsp:sp>
    <dsp:sp modelId="{36B015F5-BAEB-4338-ABB0-4EE1334385A8}">
      <dsp:nvSpPr>
        <dsp:cNvPr id="0" name=""/>
        <dsp:cNvSpPr/>
      </dsp:nvSpPr>
      <dsp:spPr>
        <a:xfrm>
          <a:off x="1288028" y="1947724"/>
          <a:ext cx="2919631" cy="27348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00100" rtl="0">
            <a:lnSpc>
              <a:spcPct val="90000"/>
            </a:lnSpc>
            <a:spcBef>
              <a:spcPct val="0"/>
            </a:spcBef>
            <a:spcAft>
              <a:spcPct val="35000"/>
            </a:spcAft>
          </a:pPr>
          <a:r>
            <a:rPr lang="en-US" sz="1800" kern="1200" dirty="0" smtClean="0">
              <a:latin typeface="Comic Sans MS" pitchFamily="66" charset="0"/>
            </a:rPr>
            <a:t>Lobectomy for central placed lesions</a:t>
          </a:r>
          <a:endParaRPr lang="x-none" sz="1800" kern="1200" dirty="0">
            <a:latin typeface="Comic Sans MS" pitchFamily="66" charset="0"/>
          </a:endParaRPr>
        </a:p>
      </dsp:txBody>
      <dsp:txXfrm>
        <a:off x="1562960" y="2654231"/>
        <a:ext cx="1751779" cy="150417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914400" y="1524000"/>
            <a:ext cx="7623175" cy="1752600"/>
          </a:xfrm>
        </p:spPr>
        <p:txBody>
          <a:bodyPr/>
          <a:lstStyle>
            <a:lvl1pPr>
              <a:defRPr sz="5000"/>
            </a:lvl1pPr>
          </a:lstStyle>
          <a:p>
            <a:r>
              <a:rPr lang="ar-SA" altLang="en-US"/>
              <a:t>انقر لتحرير نمط العنوان الرئيسي</a:t>
            </a:r>
          </a:p>
        </p:txBody>
      </p:sp>
      <p:sp>
        <p:nvSpPr>
          <p:cNvPr id="133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ar-SA" altLang="en-US"/>
              <a:t>انقر لتحرير نمط العنوان الثانوي الرئيسي</a:t>
            </a:r>
          </a:p>
        </p:txBody>
      </p:sp>
      <p:sp>
        <p:nvSpPr>
          <p:cNvPr id="133124" name="Rectangle 4"/>
          <p:cNvSpPr>
            <a:spLocks noGrp="1" noChangeArrowheads="1"/>
          </p:cNvSpPr>
          <p:nvPr>
            <p:ph type="dt" sz="half" idx="2"/>
          </p:nvPr>
        </p:nvSpPr>
        <p:spPr/>
        <p:txBody>
          <a:bodyPr/>
          <a:lstStyle>
            <a:lvl1pPr>
              <a:defRPr/>
            </a:lvl1pPr>
          </a:lstStyle>
          <a:p>
            <a:fld id="{CDA7E051-0394-4BE1-902C-E67746E3765A}" type="datetimeFigureOut">
              <a:rPr lang="en-US"/>
              <a:pPr/>
              <a:t>5/13/2011</a:t>
            </a:fld>
            <a:endParaRPr lang="en-US" altLang="en-US"/>
          </a:p>
        </p:txBody>
      </p:sp>
      <p:sp>
        <p:nvSpPr>
          <p:cNvPr id="13312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33126" name="Rectangle 6"/>
          <p:cNvSpPr>
            <a:spLocks noGrp="1" noChangeArrowheads="1"/>
          </p:cNvSpPr>
          <p:nvPr>
            <p:ph type="sldNum" sz="quarter" idx="4"/>
          </p:nvPr>
        </p:nvSpPr>
        <p:spPr/>
        <p:txBody>
          <a:bodyPr/>
          <a:lstStyle>
            <a:lvl1pPr>
              <a:defRPr/>
            </a:lvl1pPr>
          </a:lstStyle>
          <a:p>
            <a:fld id="{9F6AE38F-1CD9-4F0B-BEC2-15E5065FF18F}" type="slidenum">
              <a:rPr lang="ar-SA" altLang="en-US"/>
              <a:pPr/>
              <a:t>‹#›</a:t>
            </a:fld>
            <a:endParaRPr lang="en-US" altLang="en-US"/>
          </a:p>
        </p:txBody>
      </p:sp>
      <p:sp>
        <p:nvSpPr>
          <p:cNvPr id="133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ar-SA"/>
          </a:p>
        </p:txBody>
      </p:sp>
      <p:sp>
        <p:nvSpPr>
          <p:cNvPr id="133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ar-S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CD5685BC-FE08-4DAC-A064-F2B572DC14DF}" type="datetimeFigureOut">
              <a:rPr lang="en-US"/>
              <a:pPr/>
              <a:t>5/13/2011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671FEB-9402-4B58-9D0B-8FE6CFB20FED}" type="slidenum">
              <a:rPr lang="ar-SA"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6EB802FB-5A6F-495D-9372-E08293CF54F2}" type="datetimeFigureOut">
              <a:rPr lang="en-US"/>
              <a:pPr/>
              <a:t>5/13/2011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942092-5274-42A8-943F-729B4A787844}" type="slidenum">
              <a:rPr lang="ar-SA"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2017E29A-4084-4397-8F6A-BCAF4D102530}" type="datetimeFigureOut">
              <a:rPr lang="en-US"/>
              <a:pPr/>
              <a:t>5/13/2011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ADC90F-460E-4659-AB4B-E2E885BACB67}" type="slidenum">
              <a:rPr lang="ar-SA"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4F8FE40-3A44-4A5F-AF03-F8C6F48F1BCC}" type="datetimeFigureOut">
              <a:rPr lang="en-US"/>
              <a:pPr/>
              <a:t>5/13/2011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FDCE7A-BE9C-4CBD-AD93-CFF8CC50EE12}" type="slidenum">
              <a:rPr lang="ar-SA"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fld id="{EF08807D-6063-4C6E-8657-52294D89338B}" type="datetimeFigureOut">
              <a:rPr lang="en-US"/>
              <a:pPr/>
              <a:t>5/13/2011</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92ECCB5-1CD9-49B2-A463-73E01B7AD074}" type="slidenum">
              <a:rPr lang="ar-SA"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fld id="{78F69B01-59BC-4606-88EC-B47C11CB14D1}" type="datetimeFigureOut">
              <a:rPr lang="en-US"/>
              <a:pPr/>
              <a:t>5/13/2011</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4C8A97-8ABC-4521-B40C-D7D9DDC169FE}" type="slidenum">
              <a:rPr lang="ar-SA"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fld id="{27B5B1DD-902D-414C-82FC-49D82978CADD}" type="datetimeFigureOut">
              <a:rPr lang="en-US"/>
              <a:pPr/>
              <a:t>5/13/2011</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080340E-7D91-425A-A8BE-508453681386}" type="slidenum">
              <a:rPr lang="ar-SA"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958DCF-2B03-4D22-A4A0-C7146C60045A}" type="datetimeFigureOut">
              <a:rPr lang="en-US"/>
              <a:pPr/>
              <a:t>5/13/2011</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AC73B7B-F2EC-42CB-8F6F-ACC1280309C7}" type="slidenum">
              <a:rPr lang="ar-SA"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3C84CC3-275D-406B-8DDA-8DB7C82565B8}" type="datetimeFigureOut">
              <a:rPr lang="en-US"/>
              <a:pPr/>
              <a:t>5/13/2011</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A3C988-3C9D-4FFB-ACD1-D5EC1BEA934E}" type="slidenum">
              <a:rPr lang="ar-SA"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AE275BA-BDD6-4502-8BDE-0347665F8D60}" type="datetimeFigureOut">
              <a:rPr lang="en-US"/>
              <a:pPr/>
              <a:t>5/13/2011</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7C00B5-4E4C-4A81-BA1F-1A386D5780FD}" type="slidenum">
              <a:rPr lang="ar-SA"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altLang="en-US" smtClean="0"/>
              <a:t>انقر لتحرير نمط العنوان الرئيسي</a:t>
            </a:r>
          </a:p>
        </p:txBody>
      </p:sp>
      <p:sp>
        <p:nvSpPr>
          <p:cNvPr id="132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132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mj-lt"/>
              </a:defRPr>
            </a:lvl1pPr>
          </a:lstStyle>
          <a:p>
            <a:fld id="{59273072-109D-4DA7-A688-15EA734FEB2F}" type="datetimeFigureOut">
              <a:rPr lang="en-US"/>
              <a:pPr/>
              <a:t>5/13/2011</a:t>
            </a:fld>
            <a:endParaRPr lang="en-US" altLang="en-US"/>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atin typeface="+mj-lt"/>
              </a:defRPr>
            </a:lvl1pPr>
          </a:lstStyle>
          <a:p>
            <a:endParaRPr lang="en-US" altLang="en-US"/>
          </a:p>
        </p:txBody>
      </p:sp>
      <p:sp>
        <p:nvSpPr>
          <p:cNvPr id="132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mj-lt"/>
              </a:defRPr>
            </a:lvl1pPr>
          </a:lstStyle>
          <a:p>
            <a:fld id="{A7CE825C-E7B2-4A46-A2F1-949F4C1C7AE2}" type="slidenum">
              <a:rPr lang="ar-SA" altLang="en-US"/>
              <a:pPr/>
              <a:t>‹#›</a:t>
            </a:fld>
            <a:endParaRPr lang="en-US" altLang="en-US"/>
          </a:p>
        </p:txBody>
      </p:sp>
      <p:sp>
        <p:nvSpPr>
          <p:cNvPr id="132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ar-SA"/>
          </a:p>
        </p:txBody>
      </p:sp>
      <p:sp>
        <p:nvSpPr>
          <p:cNvPr id="132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ar-SA"/>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l" rtl="1" fontAlgn="base">
        <a:spcBef>
          <a:spcPct val="0"/>
        </a:spcBef>
        <a:spcAft>
          <a:spcPct val="0"/>
        </a:spcAft>
        <a:defRPr sz="4200">
          <a:solidFill>
            <a:schemeClr val="tx2"/>
          </a:solidFill>
          <a:latin typeface="+mj-lt"/>
          <a:ea typeface="+mj-ea"/>
          <a:cs typeface="+mj-cs"/>
        </a:defRPr>
      </a:lvl1pPr>
      <a:lvl2pPr algn="l" rtl="1" fontAlgn="base">
        <a:spcBef>
          <a:spcPct val="0"/>
        </a:spcBef>
        <a:spcAft>
          <a:spcPct val="0"/>
        </a:spcAft>
        <a:defRPr sz="4200">
          <a:solidFill>
            <a:schemeClr val="tx2"/>
          </a:solidFill>
          <a:latin typeface="Garamond" pitchFamily="18" charset="0"/>
          <a:cs typeface="Arial" charset="0"/>
        </a:defRPr>
      </a:lvl2pPr>
      <a:lvl3pPr algn="l" rtl="1" fontAlgn="base">
        <a:spcBef>
          <a:spcPct val="0"/>
        </a:spcBef>
        <a:spcAft>
          <a:spcPct val="0"/>
        </a:spcAft>
        <a:defRPr sz="4200">
          <a:solidFill>
            <a:schemeClr val="tx2"/>
          </a:solidFill>
          <a:latin typeface="Garamond" pitchFamily="18" charset="0"/>
          <a:cs typeface="Arial" charset="0"/>
        </a:defRPr>
      </a:lvl3pPr>
      <a:lvl4pPr algn="l" rtl="1" fontAlgn="base">
        <a:spcBef>
          <a:spcPct val="0"/>
        </a:spcBef>
        <a:spcAft>
          <a:spcPct val="0"/>
        </a:spcAft>
        <a:defRPr sz="4200">
          <a:solidFill>
            <a:schemeClr val="tx2"/>
          </a:solidFill>
          <a:latin typeface="Garamond" pitchFamily="18" charset="0"/>
          <a:cs typeface="Arial" charset="0"/>
        </a:defRPr>
      </a:lvl4pPr>
      <a:lvl5pPr algn="l" rtl="1" fontAlgn="base">
        <a:spcBef>
          <a:spcPct val="0"/>
        </a:spcBef>
        <a:spcAft>
          <a:spcPct val="0"/>
        </a:spcAft>
        <a:defRPr sz="4200">
          <a:solidFill>
            <a:schemeClr val="tx2"/>
          </a:solidFill>
          <a:latin typeface="Garamond" pitchFamily="18" charset="0"/>
          <a:cs typeface="Arial" charset="0"/>
        </a:defRPr>
      </a:lvl5pPr>
      <a:lvl6pPr marL="457200" algn="l" rtl="1" fontAlgn="base">
        <a:spcBef>
          <a:spcPct val="0"/>
        </a:spcBef>
        <a:spcAft>
          <a:spcPct val="0"/>
        </a:spcAft>
        <a:defRPr sz="4200">
          <a:solidFill>
            <a:schemeClr val="tx2"/>
          </a:solidFill>
          <a:latin typeface="Garamond" pitchFamily="18" charset="0"/>
          <a:cs typeface="Arial" charset="0"/>
        </a:defRPr>
      </a:lvl6pPr>
      <a:lvl7pPr marL="914400" algn="l" rtl="1" fontAlgn="base">
        <a:spcBef>
          <a:spcPct val="0"/>
        </a:spcBef>
        <a:spcAft>
          <a:spcPct val="0"/>
        </a:spcAft>
        <a:defRPr sz="4200">
          <a:solidFill>
            <a:schemeClr val="tx2"/>
          </a:solidFill>
          <a:latin typeface="Garamond" pitchFamily="18" charset="0"/>
          <a:cs typeface="Arial" charset="0"/>
        </a:defRPr>
      </a:lvl7pPr>
      <a:lvl8pPr marL="1371600" algn="l" rtl="1" fontAlgn="base">
        <a:spcBef>
          <a:spcPct val="0"/>
        </a:spcBef>
        <a:spcAft>
          <a:spcPct val="0"/>
        </a:spcAft>
        <a:defRPr sz="4200">
          <a:solidFill>
            <a:schemeClr val="tx2"/>
          </a:solidFill>
          <a:latin typeface="Garamond" pitchFamily="18" charset="0"/>
          <a:cs typeface="Arial" charset="0"/>
        </a:defRPr>
      </a:lvl8pPr>
      <a:lvl9pPr marL="1828800" algn="l" rtl="1" fontAlgn="base">
        <a:spcBef>
          <a:spcPct val="0"/>
        </a:spcBef>
        <a:spcAft>
          <a:spcPct val="0"/>
        </a:spcAft>
        <a:defRPr sz="4200">
          <a:solidFill>
            <a:schemeClr val="tx2"/>
          </a:solidFill>
          <a:latin typeface="Garamond" pitchFamily="18" charset="0"/>
          <a:cs typeface="Arial" charset="0"/>
        </a:defRPr>
      </a:lvl9pPr>
    </p:titleStyle>
    <p:bodyStyle>
      <a:lvl1pPr marL="342900" indent="-342900" algn="r" rtl="1"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en.wikipedia.org/wiki/Vincristine"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عنوان 1"/>
          <p:cNvSpPr>
            <a:spLocks noGrp="1"/>
          </p:cNvSpPr>
          <p:nvPr>
            <p:ph type="ctrTitle" idx="4294967295"/>
          </p:nvPr>
        </p:nvSpPr>
        <p:spPr>
          <a:xfrm>
            <a:off x="1042988" y="0"/>
            <a:ext cx="7813675" cy="1439863"/>
          </a:xfrm>
        </p:spPr>
        <p:txBody>
          <a:bodyPr anchor="ctr"/>
          <a:lstStyle/>
          <a:p>
            <a:r>
              <a:rPr lang="en-US" sz="2800">
                <a:latin typeface="Comic Sans MS" pitchFamily="66" charset="0"/>
              </a:rPr>
              <a:t>Presentation and management of Lung lesion</a:t>
            </a:r>
            <a:endParaRPr lang="ar-SA" sz="2800">
              <a:latin typeface="Comic Sans MS" pitchFamily="66" charset="0"/>
            </a:endParaRPr>
          </a:p>
        </p:txBody>
      </p:sp>
      <p:sp>
        <p:nvSpPr>
          <p:cNvPr id="3" name="عنوان فرعي 2"/>
          <p:cNvSpPr>
            <a:spLocks noGrp="1"/>
          </p:cNvSpPr>
          <p:nvPr>
            <p:ph type="subTitle" idx="4294967295"/>
          </p:nvPr>
        </p:nvSpPr>
        <p:spPr>
          <a:xfrm>
            <a:off x="179388" y="5157788"/>
            <a:ext cx="4392612" cy="2276475"/>
          </a:xfrm>
        </p:spPr>
        <p:txBody>
          <a:bodyPr>
            <a:normAutofit/>
          </a:bodyPr>
          <a:lstStyle/>
          <a:p>
            <a:pPr marL="0" indent="0" algn="l" rtl="0">
              <a:lnSpc>
                <a:spcPct val="80000"/>
              </a:lnSpc>
              <a:buFont typeface="Wingdings" pitchFamily="2" charset="2"/>
              <a:buNone/>
            </a:pPr>
            <a:r>
              <a:rPr lang="en-US" sz="2400">
                <a:solidFill>
                  <a:srgbClr val="990000"/>
                </a:solidFill>
                <a:latin typeface="Comic Sans MS" pitchFamily="66" charset="0"/>
              </a:rPr>
              <a:t>Supervised by:</a:t>
            </a:r>
          </a:p>
          <a:p>
            <a:pPr marL="0" indent="0" algn="l" rtl="0">
              <a:lnSpc>
                <a:spcPct val="80000"/>
              </a:lnSpc>
              <a:buFont typeface="Wingdings" pitchFamily="2" charset="2"/>
              <a:buNone/>
            </a:pPr>
            <a:r>
              <a:rPr lang="en-US" sz="2400">
                <a:solidFill>
                  <a:srgbClr val="990000"/>
                </a:solidFill>
                <a:latin typeface="Comic Sans MS" pitchFamily="66" charset="0"/>
              </a:rPr>
              <a:t> Dr. Wassim Hajjar</a:t>
            </a:r>
          </a:p>
          <a:p>
            <a:pPr marL="0" indent="0" algn="l" rtl="0">
              <a:lnSpc>
                <a:spcPct val="80000"/>
              </a:lnSpc>
              <a:buFont typeface="Wingdings" pitchFamily="2" charset="2"/>
              <a:buNone/>
            </a:pPr>
            <a:endParaRPr lang="en-US" sz="2400">
              <a:solidFill>
                <a:srgbClr val="990000"/>
              </a:solidFill>
              <a:latin typeface="Comic Sans MS" pitchFamily="66" charset="0"/>
            </a:endParaRPr>
          </a:p>
          <a:p>
            <a:pPr marL="0" indent="0" algn="l" rtl="0">
              <a:lnSpc>
                <a:spcPct val="80000"/>
              </a:lnSpc>
              <a:buFont typeface="Wingdings" pitchFamily="2" charset="2"/>
              <a:buNone/>
            </a:pPr>
            <a:endParaRPr lang="en-US" sz="2400">
              <a:solidFill>
                <a:srgbClr val="990000"/>
              </a:solidFill>
              <a:latin typeface="Comic Sans MS" pitchFamily="66" charset="0"/>
            </a:endParaRPr>
          </a:p>
          <a:p>
            <a:pPr marL="0" indent="0" algn="l" rtl="0">
              <a:lnSpc>
                <a:spcPct val="80000"/>
              </a:lnSpc>
              <a:buFont typeface="Wingdings" pitchFamily="2" charset="2"/>
              <a:buNone/>
            </a:pPr>
            <a:endParaRPr lang="en-US" sz="2400">
              <a:solidFill>
                <a:srgbClr val="990000"/>
              </a:solidFill>
              <a:latin typeface="Comic Sans MS" pitchFamily="66" charset="0"/>
            </a:endParaRPr>
          </a:p>
        </p:txBody>
      </p:sp>
      <p:sp>
        <p:nvSpPr>
          <p:cNvPr id="13317" name="Rectangle 5"/>
          <p:cNvSpPr>
            <a:spLocks noChangeArrowheads="1"/>
          </p:cNvSpPr>
          <p:nvPr/>
        </p:nvSpPr>
        <p:spPr bwMode="auto">
          <a:xfrm>
            <a:off x="3995738" y="5013325"/>
            <a:ext cx="4860925" cy="1006475"/>
          </a:xfrm>
          <a:prstGeom prst="rect">
            <a:avLst/>
          </a:prstGeom>
          <a:noFill/>
          <a:ln w="9525">
            <a:noFill/>
            <a:miter lim="800000"/>
            <a:headEnd/>
            <a:tailEnd/>
          </a:ln>
          <a:effectLst/>
        </p:spPr>
        <p:txBody>
          <a:bodyPr>
            <a:spAutoFit/>
          </a:bodyPr>
          <a:lstStyle/>
          <a:p>
            <a:pPr algn="l" defTabSz="914400" rtl="0"/>
            <a:r>
              <a:rPr lang="en-US" sz="2400" dirty="0">
                <a:solidFill>
                  <a:srgbClr val="990000"/>
                </a:solidFill>
                <a:latin typeface="Comic Sans MS" pitchFamily="66" charset="0"/>
              </a:rPr>
              <a:t>Presented By: </a:t>
            </a:r>
          </a:p>
          <a:p>
            <a:pPr algn="l" defTabSz="914400" rtl="0"/>
            <a:r>
              <a:rPr lang="en-US" dirty="0">
                <a:solidFill>
                  <a:srgbClr val="990000"/>
                </a:solidFill>
                <a:latin typeface="Comic Sans MS" pitchFamily="66" charset="0"/>
              </a:rPr>
              <a:t> </a:t>
            </a:r>
            <a:r>
              <a:rPr lang="en-US" smtClean="0">
                <a:solidFill>
                  <a:srgbClr val="990000"/>
                </a:solidFill>
                <a:latin typeface="Comic Sans MS" pitchFamily="66" charset="0"/>
              </a:rPr>
              <a:t>Yaser</a:t>
            </a:r>
            <a:r>
              <a:rPr lang="en-US" dirty="0" smtClean="0">
                <a:solidFill>
                  <a:srgbClr val="990000"/>
                </a:solidFill>
                <a:latin typeface="Comic Sans MS" pitchFamily="66" charset="0"/>
              </a:rPr>
              <a:t> </a:t>
            </a:r>
            <a:r>
              <a:rPr lang="en-US" dirty="0" err="1">
                <a:solidFill>
                  <a:srgbClr val="990000"/>
                </a:solidFill>
                <a:latin typeface="Comic Sans MS" pitchFamily="66" charset="0"/>
              </a:rPr>
              <a:t>Alshhab</a:t>
            </a:r>
            <a:r>
              <a:rPr lang="en-US" dirty="0">
                <a:solidFill>
                  <a:srgbClr val="990000"/>
                </a:solidFill>
                <a:latin typeface="Comic Sans MS" pitchFamily="66" charset="0"/>
              </a:rPr>
              <a:t>   Mohammed </a:t>
            </a:r>
            <a:r>
              <a:rPr lang="en-US" dirty="0" err="1">
                <a:solidFill>
                  <a:srgbClr val="990000"/>
                </a:solidFill>
                <a:latin typeface="Comic Sans MS" pitchFamily="66" charset="0"/>
              </a:rPr>
              <a:t>Alkarzae</a:t>
            </a:r>
            <a:r>
              <a:rPr lang="en-US" dirty="0">
                <a:solidFill>
                  <a:srgbClr val="990000"/>
                </a:solidFill>
                <a:latin typeface="Comic Sans MS" pitchFamily="66" charset="0"/>
              </a:rPr>
              <a:t>  Sultan </a:t>
            </a:r>
            <a:r>
              <a:rPr lang="en-US" dirty="0" err="1">
                <a:solidFill>
                  <a:srgbClr val="990000"/>
                </a:solidFill>
                <a:latin typeface="Comic Sans MS" pitchFamily="66" charset="0"/>
              </a:rPr>
              <a:t>Aldrees</a:t>
            </a:r>
            <a:endParaRPr lang="ar-SA" dirty="0">
              <a:solidFill>
                <a:srgbClr val="990000"/>
              </a:solidFill>
              <a:latin typeface="Comic Sans MS" pitchFamily="66" charset="0"/>
            </a:endParaRPr>
          </a:p>
        </p:txBody>
      </p:sp>
      <p:pic>
        <p:nvPicPr>
          <p:cNvPr id="1026" name="Picture 2"/>
          <p:cNvPicPr>
            <a:picLocks noChangeAspect="1" noChangeArrowheads="1"/>
          </p:cNvPicPr>
          <p:nvPr/>
        </p:nvPicPr>
        <p:blipFill>
          <a:blip r:embed="rId2"/>
          <a:srcRect/>
          <a:stretch>
            <a:fillRect/>
          </a:stretch>
        </p:blipFill>
        <p:spPr bwMode="auto">
          <a:xfrm>
            <a:off x="1835696" y="923271"/>
            <a:ext cx="5112568" cy="4090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عنوان 1"/>
          <p:cNvSpPr>
            <a:spLocks noGrp="1"/>
          </p:cNvSpPr>
          <p:nvPr>
            <p:ph type="title" idx="4294967295"/>
          </p:nvPr>
        </p:nvSpPr>
        <p:spPr/>
        <p:txBody>
          <a:bodyPr anchor="ctr"/>
          <a:lstStyle/>
          <a:p>
            <a:r>
              <a:rPr lang="en-US" sz="3400">
                <a:latin typeface="Times New Roman" pitchFamily="18" charset="0"/>
                <a:cs typeface="Times New Roman" pitchFamily="18" charset="0"/>
              </a:rPr>
              <a:t>Solitary lung lesion</a:t>
            </a:r>
            <a:br>
              <a:rPr lang="en-US" sz="3400">
                <a:latin typeface="Times New Roman" pitchFamily="18" charset="0"/>
                <a:cs typeface="Times New Roman" pitchFamily="18" charset="0"/>
              </a:rPr>
            </a:br>
            <a:r>
              <a:rPr lang="en-US" sz="3400">
                <a:latin typeface="Times New Roman" pitchFamily="18" charset="0"/>
                <a:cs typeface="Times New Roman" pitchFamily="18" charset="0"/>
              </a:rPr>
              <a:t>(Coin lesion)</a:t>
            </a:r>
            <a:endParaRPr lang="ar-SA" sz="3400">
              <a:latin typeface="Times New Roman" pitchFamily="18" charset="0"/>
              <a:cs typeface="Times New Roman" pitchFamily="18" charset="0"/>
            </a:endParaRPr>
          </a:p>
        </p:txBody>
      </p:sp>
      <p:sp>
        <p:nvSpPr>
          <p:cNvPr id="23554" name="عنصر نائب للمحتوى 2"/>
          <p:cNvSpPr>
            <a:spLocks noGrp="1"/>
          </p:cNvSpPr>
          <p:nvPr>
            <p:ph idx="4294967295"/>
          </p:nvPr>
        </p:nvSpPr>
        <p:spPr/>
        <p:txBody>
          <a:bodyPr/>
          <a:lstStyle/>
          <a:p>
            <a:pPr algn="l" rtl="0">
              <a:buFont typeface="Wingdings" pitchFamily="2" charset="2"/>
              <a:buNone/>
            </a:pPr>
            <a:r>
              <a:rPr lang="en-US" sz="2100">
                <a:latin typeface="Times New Roman" pitchFamily="18" charset="0"/>
                <a:cs typeface="Times New Roman" pitchFamily="18" charset="0"/>
              </a:rPr>
              <a:t>Definition:</a:t>
            </a:r>
          </a:p>
          <a:p>
            <a:pPr algn="l" rtl="0"/>
            <a:r>
              <a:rPr lang="en-US" sz="2100">
                <a:latin typeface="Times New Roman" pitchFamily="18" charset="0"/>
                <a:cs typeface="Times New Roman" pitchFamily="18" charset="0"/>
              </a:rPr>
              <a:t>Is a peripheral circumscribed mass in the lung less than 3 centimeters in diameter. It can be an incidental finding found in up to 0.2% of chest X-rays</a:t>
            </a:r>
            <a:r>
              <a:rPr lang="en-US" sz="2100" baseline="30000">
                <a:latin typeface="Times New Roman" pitchFamily="18" charset="0"/>
                <a:cs typeface="Times New Roman" pitchFamily="18" charset="0"/>
              </a:rPr>
              <a:t> </a:t>
            </a:r>
            <a:r>
              <a:rPr lang="en-US" sz="2100">
                <a:latin typeface="Times New Roman" pitchFamily="18" charset="0"/>
                <a:cs typeface="Times New Roman" pitchFamily="18" charset="0"/>
              </a:rPr>
              <a:t>and around 1% of CT scans</a:t>
            </a:r>
          </a:p>
          <a:p>
            <a:pPr algn="l" rtl="0"/>
            <a:r>
              <a:rPr lang="en-US" sz="2100">
                <a:latin typeface="Times New Roman" pitchFamily="18" charset="0"/>
                <a:cs typeface="Times New Roman" pitchFamily="18" charset="0"/>
              </a:rPr>
              <a:t>The nodule most commonly represents a benign tumor such as a granuloma or hamartoma, but in around 10-20% of cases it represents a malignant cancer, (But smoker patients older than 50 years have &gt;50% risk for lung cancer).</a:t>
            </a:r>
          </a:p>
          <a:p>
            <a:pPr algn="l" rtl="0"/>
            <a:r>
              <a:rPr lang="en-US" sz="2100">
                <a:latin typeface="Times New Roman" pitchFamily="18" charset="0"/>
                <a:cs typeface="Times New Roman" pitchFamily="18" charset="0"/>
              </a:rPr>
              <a:t>Usually asymptomatic but it may include {coughing,hemoptysis,chest pain, and weight loss} </a:t>
            </a:r>
            <a:endParaRPr lang="ar-SA" sz="21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lung.jpg"/>
          <p:cNvPicPr>
            <a:picLocks noGrp="1" noChangeAspect="1"/>
          </p:cNvPicPr>
          <p:nvPr>
            <p:ph idx="4294967295"/>
          </p:nvPr>
        </p:nvPicPr>
        <p:blipFill>
          <a:blip r:embed="rId2" cstate="print"/>
          <a:stretch>
            <a:fillRect/>
          </a:stretch>
        </p:blipFill>
        <p:spPr>
          <a:xfrm>
            <a:off x="650374" y="467812"/>
            <a:ext cx="8059153" cy="4484581"/>
          </a:xfrm>
          <a:ln w="228600" cap="sq" cmpd="thickThin">
            <a:solidFill>
              <a:srgbClr val="000000"/>
            </a:solidFill>
          </a:ln>
          <a:effectLst>
            <a:innerShdw blurRad="76200">
              <a:srgbClr val="000000"/>
            </a:innerShdw>
          </a:effectLst>
        </p:spPr>
      </p:pic>
      <p:sp>
        <p:nvSpPr>
          <p:cNvPr id="24578" name="مستطيل 4"/>
          <p:cNvSpPr>
            <a:spLocks noChangeArrowheads="1"/>
          </p:cNvSpPr>
          <p:nvPr/>
        </p:nvSpPr>
        <p:spPr bwMode="auto">
          <a:xfrm>
            <a:off x="0" y="5478463"/>
            <a:ext cx="9144000" cy="641350"/>
          </a:xfrm>
          <a:prstGeom prst="rect">
            <a:avLst/>
          </a:prstGeom>
          <a:noFill/>
          <a:ln w="9525">
            <a:noFill/>
            <a:miter lim="800000"/>
            <a:headEnd/>
            <a:tailEnd/>
          </a:ln>
        </p:spPr>
        <p:txBody>
          <a:bodyPr>
            <a:spAutoFit/>
          </a:bodyPr>
          <a:lstStyle/>
          <a:p>
            <a:pPr algn="l" rtl="0"/>
            <a:r>
              <a:rPr lang="en-US">
                <a:latin typeface="Comic Sans MS" pitchFamily="66" charset="0"/>
              </a:rPr>
              <a:t>Chest X-ray showing a </a:t>
            </a:r>
            <a:r>
              <a:rPr lang="en-US" b="1">
                <a:latin typeface="Comic Sans MS" pitchFamily="66" charset="0"/>
              </a:rPr>
              <a:t>solitary pulmonary nodule</a:t>
            </a:r>
            <a:r>
              <a:rPr lang="en-US">
                <a:latin typeface="Comic Sans MS" pitchFamily="66" charset="0"/>
              </a:rPr>
              <a:t> (indicated by a black box) in the left upper lobe.</a:t>
            </a:r>
            <a:endParaRPr lang="ar-SA">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عنوان 1"/>
          <p:cNvSpPr>
            <a:spLocks noGrp="1"/>
          </p:cNvSpPr>
          <p:nvPr>
            <p:ph type="title" idx="4294967295"/>
          </p:nvPr>
        </p:nvSpPr>
        <p:spPr/>
        <p:txBody>
          <a:bodyPr anchor="ctr"/>
          <a:lstStyle/>
          <a:p>
            <a:r>
              <a:rPr lang="en-US" sz="3800">
                <a:latin typeface="Times New Roman" pitchFamily="18" charset="0"/>
                <a:cs typeface="Times New Roman" pitchFamily="18" charset="0"/>
              </a:rPr>
              <a:t>Etiology</a:t>
            </a:r>
            <a:endParaRPr lang="ar-SA" sz="3800">
              <a:latin typeface="Times New Roman" pitchFamily="18" charset="0"/>
              <a:cs typeface="Times New Roman" pitchFamily="18" charset="0"/>
            </a:endParaRPr>
          </a:p>
        </p:txBody>
      </p:sp>
      <p:pic>
        <p:nvPicPr>
          <p:cNvPr id="4" name="عنصر نائب للمحتوى 3" descr="lllll.gif"/>
          <p:cNvPicPr>
            <a:picLocks noGrp="1" noChangeAspect="1"/>
          </p:cNvPicPr>
          <p:nvPr>
            <p:ph idx="4294967295"/>
          </p:nvPr>
        </p:nvPicPr>
        <p:blipFill>
          <a:blip r:embed="rId2" cstate="print"/>
          <a:stretch>
            <a:fillRect/>
          </a:stretch>
        </p:blipFill>
        <p:spPr>
          <a:xfrm>
            <a:off x="683568" y="1417638"/>
            <a:ext cx="7632848" cy="5107705"/>
          </a:xfrm>
          <a:ln w="228600" cap="sq" cmpd="thickThin">
            <a:solidFill>
              <a:srgbClr val="00000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عنوان 4"/>
          <p:cNvSpPr>
            <a:spLocks noGrp="1"/>
          </p:cNvSpPr>
          <p:nvPr>
            <p:ph type="title" idx="4294967295"/>
          </p:nvPr>
        </p:nvSpPr>
        <p:spPr/>
        <p:txBody>
          <a:bodyPr anchor="ctr"/>
          <a:lstStyle/>
          <a:p>
            <a:r>
              <a:rPr lang="en-US">
                <a:latin typeface="Times New Roman" pitchFamily="18" charset="0"/>
                <a:cs typeface="Times New Roman" pitchFamily="18" charset="0"/>
              </a:rPr>
              <a:t>Pathophysiology</a:t>
            </a:r>
            <a:endParaRPr lang="ar-SA">
              <a:latin typeface="Times New Roman" pitchFamily="18" charset="0"/>
              <a:cs typeface="Times New Roman" pitchFamily="18" charset="0"/>
            </a:endParaRPr>
          </a:p>
        </p:txBody>
      </p:sp>
      <p:sp>
        <p:nvSpPr>
          <p:cNvPr id="26626" name="عنصر نائب للمحتوى 2"/>
          <p:cNvSpPr>
            <a:spLocks noGrp="1"/>
          </p:cNvSpPr>
          <p:nvPr>
            <p:ph idx="4294967295"/>
          </p:nvPr>
        </p:nvSpPr>
        <p:spPr/>
        <p:txBody>
          <a:bodyPr/>
          <a:lstStyle/>
          <a:p>
            <a:pPr algn="l" rtl="0"/>
            <a:r>
              <a:rPr lang="en-US" sz="2300">
                <a:latin typeface="Times New Roman" pitchFamily="18" charset="0"/>
                <a:cs typeface="Times New Roman" pitchFamily="18" charset="0"/>
              </a:rPr>
              <a:t>A solitary pulmonary nodule is defined as a single, discrete pulmonary opacity that is less than 3 cm in diameter, surrounded by normal lung tissue, and not associated with adenopathy or atelectasis. Lesions larger than 3 cm are considered masses and are treated as malignancies until proven otherwise.</a:t>
            </a:r>
            <a:br>
              <a:rPr lang="en-US" sz="2300">
                <a:latin typeface="Times New Roman" pitchFamily="18" charset="0"/>
                <a:cs typeface="Times New Roman" pitchFamily="18" charset="0"/>
              </a:rPr>
            </a:br>
            <a:r>
              <a:rPr lang="en-US" sz="2300">
                <a:latin typeface="Times New Roman" pitchFamily="18" charset="0"/>
                <a:cs typeface="Times New Roman" pitchFamily="18" charset="0"/>
              </a:rPr>
              <a:t/>
            </a:r>
            <a:br>
              <a:rPr lang="en-US" sz="2300">
                <a:latin typeface="Times New Roman" pitchFamily="18" charset="0"/>
                <a:cs typeface="Times New Roman" pitchFamily="18" charset="0"/>
              </a:rPr>
            </a:br>
            <a:r>
              <a:rPr lang="en-US" sz="2300">
                <a:latin typeface="Times New Roman" pitchFamily="18" charset="0"/>
                <a:cs typeface="Times New Roman" pitchFamily="18" charset="0"/>
              </a:rPr>
              <a:t>Generally, a pulmonary nodule must reach 1 cm in diameter before it can be identified on a chest radiograph.</a:t>
            </a:r>
          </a:p>
          <a:p>
            <a:pPr algn="l" rtl="0"/>
            <a:endParaRPr lang="ar-SA">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عنوان 1"/>
          <p:cNvSpPr>
            <a:spLocks noGrp="1"/>
          </p:cNvSpPr>
          <p:nvPr>
            <p:ph type="title" idx="4294967295"/>
          </p:nvPr>
        </p:nvSpPr>
        <p:spPr/>
        <p:txBody>
          <a:bodyPr anchor="ctr"/>
          <a:lstStyle/>
          <a:p>
            <a:r>
              <a:rPr lang="en-US" sz="3400" dirty="0">
                <a:latin typeface="Times New Roman" pitchFamily="18" charset="0"/>
                <a:cs typeface="Times New Roman" pitchFamily="18" charset="0"/>
              </a:rPr>
              <a:t>So how to approve that it is a benign lesion:</a:t>
            </a:r>
            <a:endParaRPr lang="ar-SA" sz="3400" dirty="0">
              <a:latin typeface="Times New Roman" pitchFamily="18" charset="0"/>
              <a:cs typeface="Times New Roman" pitchFamily="18" charset="0"/>
            </a:endParaRPr>
          </a:p>
        </p:txBody>
      </p:sp>
      <p:graphicFrame>
        <p:nvGraphicFramePr>
          <p:cNvPr id="6" name="عنصر نائب للمحتوى 5"/>
          <p:cNvGraphicFramePr>
            <a:graphicFrameLocks noGrp="1"/>
          </p:cNvGraphicFramePr>
          <p:nvPr>
            <p:ph idx="4294967295"/>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عنوان 1"/>
          <p:cNvSpPr>
            <a:spLocks noGrp="1"/>
          </p:cNvSpPr>
          <p:nvPr>
            <p:ph type="title" idx="4294967295"/>
          </p:nvPr>
        </p:nvSpPr>
        <p:spPr/>
        <p:txBody>
          <a:bodyPr anchor="ctr"/>
          <a:lstStyle/>
          <a:p>
            <a:pPr rtl="0"/>
            <a:r>
              <a:rPr lang="en-US" sz="2500">
                <a:latin typeface="Times New Roman" pitchFamily="18" charset="0"/>
                <a:cs typeface="Times New Roman" pitchFamily="18" charset="0"/>
              </a:rPr>
              <a:t>When it is significant:</a:t>
            </a:r>
            <a:br>
              <a:rPr lang="en-US" sz="2500">
                <a:latin typeface="Times New Roman" pitchFamily="18" charset="0"/>
                <a:cs typeface="Times New Roman" pitchFamily="18" charset="0"/>
              </a:rPr>
            </a:br>
            <a:r>
              <a:rPr lang="en-US" sz="2500">
                <a:latin typeface="Times New Roman" pitchFamily="18" charset="0"/>
                <a:cs typeface="Times New Roman" pitchFamily="18" charset="0"/>
              </a:rPr>
              <a:t>In the presence of risk factors for malignancy:</a:t>
            </a:r>
            <a:endParaRPr lang="ar-SA" sz="2500">
              <a:latin typeface="Times New Roman" pitchFamily="18" charset="0"/>
              <a:cs typeface="Times New Roman" pitchFamily="18" charset="0"/>
            </a:endParaRPr>
          </a:p>
        </p:txBody>
      </p:sp>
      <p:graphicFrame>
        <p:nvGraphicFramePr>
          <p:cNvPr id="5" name="عنصر نائب للمحتوى 4"/>
          <p:cNvGraphicFramePr>
            <a:graphicFrameLocks noGrp="1"/>
          </p:cNvGraphicFramePr>
          <p:nvPr>
            <p:ph idx="4294967295"/>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p:txBody>
          <a:bodyPr anchor="ctr"/>
          <a:lstStyle/>
          <a:p>
            <a:r>
              <a:rPr lang="en-US">
                <a:latin typeface="Times New Roman" pitchFamily="18" charset="0"/>
                <a:cs typeface="Times New Roman" pitchFamily="18" charset="0"/>
              </a:rPr>
              <a:t>Approach</a:t>
            </a:r>
          </a:p>
        </p:txBody>
      </p:sp>
      <p:sp>
        <p:nvSpPr>
          <p:cNvPr id="3" name="Content Placeholder 2"/>
          <p:cNvSpPr>
            <a:spLocks noGrp="1"/>
          </p:cNvSpPr>
          <p:nvPr>
            <p:ph idx="4294967295"/>
          </p:nvPr>
        </p:nvSpPr>
        <p:spPr>
          <a:xfrm>
            <a:off x="395288" y="1268413"/>
            <a:ext cx="8229600" cy="4525962"/>
          </a:xfrm>
        </p:spPr>
        <p:txBody>
          <a:bodyPr>
            <a:normAutofit/>
          </a:bodyPr>
          <a:lstStyle/>
          <a:p>
            <a:pPr algn="l" rtl="0">
              <a:lnSpc>
                <a:spcPct val="90000"/>
              </a:lnSpc>
              <a:buFont typeface="Wingdings" pitchFamily="2" charset="2"/>
              <a:buNone/>
            </a:pPr>
            <a:r>
              <a:rPr lang="en-US" sz="2400">
                <a:latin typeface="Times New Roman" pitchFamily="18" charset="0"/>
                <a:cs typeface="Times New Roman" pitchFamily="18" charset="0"/>
              </a:rPr>
              <a:t>We start by order the following investigation:</a:t>
            </a:r>
          </a:p>
          <a:p>
            <a:pPr algn="l" rtl="0">
              <a:lnSpc>
                <a:spcPct val="90000"/>
              </a:lnSpc>
              <a:buFont typeface="Wingdings" pitchFamily="2" charset="2"/>
              <a:buNone/>
            </a:pPr>
            <a:r>
              <a:rPr lang="en-US" sz="2400">
                <a:solidFill>
                  <a:srgbClr val="990000"/>
                </a:solidFill>
                <a:latin typeface="Times New Roman" pitchFamily="18" charset="0"/>
                <a:cs typeface="Times New Roman" pitchFamily="18" charset="0"/>
              </a:rPr>
              <a:t>1- chest x ray</a:t>
            </a:r>
          </a:p>
          <a:p>
            <a:pPr algn="l" rtl="0">
              <a:lnSpc>
                <a:spcPct val="90000"/>
              </a:lnSpc>
              <a:buFont typeface="Wingdings" pitchFamily="2" charset="2"/>
              <a:buNone/>
            </a:pPr>
            <a:r>
              <a:rPr lang="en-US" sz="2400">
                <a:solidFill>
                  <a:srgbClr val="990000"/>
                </a:solidFill>
                <a:latin typeface="Times New Roman" pitchFamily="18" charset="0"/>
                <a:cs typeface="Times New Roman" pitchFamily="18" charset="0"/>
              </a:rPr>
              <a:t>2-TB skin test</a:t>
            </a:r>
          </a:p>
          <a:p>
            <a:pPr algn="l" rtl="0">
              <a:lnSpc>
                <a:spcPct val="90000"/>
              </a:lnSpc>
              <a:buFont typeface="Wingdings" pitchFamily="2" charset="2"/>
              <a:buNone/>
            </a:pPr>
            <a:r>
              <a:rPr lang="en-US" sz="2400">
                <a:solidFill>
                  <a:srgbClr val="990000"/>
                </a:solidFill>
                <a:latin typeface="Times New Roman" pitchFamily="18" charset="0"/>
                <a:cs typeface="Times New Roman" pitchFamily="18" charset="0"/>
              </a:rPr>
              <a:t>3-sputum cultures</a:t>
            </a:r>
          </a:p>
          <a:p>
            <a:pPr algn="l" rtl="0">
              <a:lnSpc>
                <a:spcPct val="90000"/>
              </a:lnSpc>
              <a:buFont typeface="Wingdings" pitchFamily="2" charset="2"/>
              <a:buNone/>
            </a:pPr>
            <a:r>
              <a:rPr lang="en-US" sz="2400">
                <a:solidFill>
                  <a:srgbClr val="990000"/>
                </a:solidFill>
                <a:latin typeface="Times New Roman" pitchFamily="18" charset="0"/>
                <a:cs typeface="Times New Roman" pitchFamily="18" charset="0"/>
              </a:rPr>
              <a:t>4-sputum cytology(diagnostic in 5%-20%)</a:t>
            </a:r>
          </a:p>
          <a:p>
            <a:pPr algn="l" rtl="0">
              <a:lnSpc>
                <a:spcPct val="90000"/>
              </a:lnSpc>
              <a:buFont typeface="Wingdings" pitchFamily="2" charset="2"/>
              <a:buNone/>
            </a:pPr>
            <a:r>
              <a:rPr lang="en-US" sz="2400">
                <a:solidFill>
                  <a:srgbClr val="990000"/>
                </a:solidFill>
                <a:latin typeface="Times New Roman" pitchFamily="18" charset="0"/>
                <a:cs typeface="Times New Roman" pitchFamily="18" charset="0"/>
              </a:rPr>
              <a:t>5-chest CT </a:t>
            </a:r>
          </a:p>
          <a:p>
            <a:pPr algn="l" rtl="0">
              <a:lnSpc>
                <a:spcPct val="90000"/>
              </a:lnSpc>
              <a:buFont typeface="Wingdings" pitchFamily="2" charset="2"/>
              <a:buNone/>
            </a:pPr>
            <a:r>
              <a:rPr lang="en-US" sz="2400">
                <a:solidFill>
                  <a:srgbClr val="990000"/>
                </a:solidFill>
                <a:latin typeface="Times New Roman" pitchFamily="18" charset="0"/>
                <a:cs typeface="Times New Roman" pitchFamily="18" charset="0"/>
              </a:rPr>
              <a:t>6-biopsy</a:t>
            </a:r>
          </a:p>
          <a:p>
            <a:pPr algn="l" rtl="0">
              <a:lnSpc>
                <a:spcPct val="90000"/>
              </a:lnSpc>
              <a:buFont typeface="Wingdings" pitchFamily="2" charset="2"/>
              <a:buNone/>
            </a:pPr>
            <a:endParaRPr lang="en-US" sz="2400">
              <a:solidFill>
                <a:srgbClr val="990000"/>
              </a:solidFill>
              <a:latin typeface="Times New Roman" pitchFamily="18" charset="0"/>
              <a:cs typeface="Times New Roman" pitchFamily="18" charset="0"/>
            </a:endParaRPr>
          </a:p>
          <a:p>
            <a:pPr algn="l" rtl="0">
              <a:lnSpc>
                <a:spcPct val="90000"/>
              </a:lnSpc>
              <a:buFont typeface="Wingdings" pitchFamily="2" charset="2"/>
              <a:buNone/>
            </a:pPr>
            <a:r>
              <a:rPr lang="en-US" sz="2400">
                <a:latin typeface="Times New Roman" pitchFamily="18" charset="0"/>
                <a:cs typeface="Times New Roman" pitchFamily="18" charset="0"/>
              </a:rPr>
              <a:t>In case of early bleeding we do </a:t>
            </a:r>
            <a:r>
              <a:rPr lang="en-US" sz="3200">
                <a:solidFill>
                  <a:srgbClr val="990000"/>
                </a:solidFill>
                <a:latin typeface="Times New Roman" pitchFamily="18" charset="0"/>
                <a:cs typeface="Times New Roman" pitchFamily="18" charset="0"/>
              </a:rPr>
              <a:t>bronchoscopy.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عنصر نائب للمحتوى 2"/>
          <p:cNvSpPr>
            <a:spLocks noGrp="1"/>
          </p:cNvSpPr>
          <p:nvPr>
            <p:ph idx="4294967295"/>
          </p:nvPr>
        </p:nvSpPr>
        <p:spPr>
          <a:xfrm>
            <a:off x="468313" y="692150"/>
            <a:ext cx="8229600" cy="4525963"/>
          </a:xfrm>
        </p:spPr>
        <p:txBody>
          <a:bodyPr/>
          <a:lstStyle/>
          <a:p>
            <a:pPr algn="l" rtl="0">
              <a:buFont typeface="Wingdings" pitchFamily="2" charset="2"/>
              <a:buNone/>
            </a:pPr>
            <a:r>
              <a:rPr lang="en-US" sz="2000">
                <a:latin typeface="Times New Roman" pitchFamily="18" charset="0"/>
                <a:cs typeface="Times New Roman" pitchFamily="18" charset="0"/>
              </a:rPr>
              <a:t>A CXR or chest CT scan can differentiate between malignant and benign lesion:</a:t>
            </a:r>
          </a:p>
          <a:p>
            <a:pPr algn="l" rtl="0">
              <a:buFont typeface="Wingdings" pitchFamily="2" charset="2"/>
              <a:buNone/>
            </a:pPr>
            <a:endParaRPr lang="en-US" sz="2000">
              <a:latin typeface="Times New Roman" pitchFamily="18" charset="0"/>
              <a:cs typeface="Times New Roman" pitchFamily="18" charset="0"/>
            </a:endParaRPr>
          </a:p>
          <a:p>
            <a:pPr algn="l" rtl="0">
              <a:buFont typeface="Wingdings" pitchFamily="2" charset="2"/>
              <a:buNone/>
            </a:pPr>
            <a:r>
              <a:rPr lang="en-US" sz="2000">
                <a:latin typeface="Times New Roman" pitchFamily="18" charset="0"/>
                <a:cs typeface="Times New Roman" pitchFamily="18" charset="0"/>
              </a:rPr>
              <a:t>1) popcorn calcification                         </a:t>
            </a:r>
            <a:r>
              <a:rPr lang="en-US" sz="2000">
                <a:solidFill>
                  <a:srgbClr val="990000"/>
                </a:solidFill>
                <a:latin typeface="Times New Roman" pitchFamily="18" charset="0"/>
                <a:cs typeface="Times New Roman" pitchFamily="18" charset="0"/>
              </a:rPr>
              <a:t>Hamartoma</a:t>
            </a:r>
          </a:p>
          <a:p>
            <a:pPr algn="l" rtl="0">
              <a:buFont typeface="Wingdings" pitchFamily="2" charset="2"/>
              <a:buNone/>
            </a:pPr>
            <a:r>
              <a:rPr lang="en-US" sz="2000">
                <a:latin typeface="Times New Roman" pitchFamily="18" charset="0"/>
                <a:cs typeface="Times New Roman" pitchFamily="18" charset="0"/>
              </a:rPr>
              <a:t>2) Concentric calcification                     </a:t>
            </a:r>
            <a:r>
              <a:rPr lang="en-US" sz="2000">
                <a:solidFill>
                  <a:srgbClr val="990000"/>
                </a:solidFill>
                <a:latin typeface="Times New Roman" pitchFamily="18" charset="0"/>
                <a:cs typeface="Times New Roman" pitchFamily="18" charset="0"/>
              </a:rPr>
              <a:t>calcified granuloma.</a:t>
            </a:r>
          </a:p>
          <a:p>
            <a:pPr algn="l" rtl="0">
              <a:buFont typeface="Wingdings" pitchFamily="2" charset="2"/>
              <a:buNone/>
            </a:pPr>
            <a:r>
              <a:rPr lang="en-US" sz="2000">
                <a:latin typeface="Times New Roman" pitchFamily="18" charset="0"/>
                <a:cs typeface="Times New Roman" pitchFamily="18" charset="0"/>
              </a:rPr>
              <a:t>3)Spiculated lesions, with scattered calcification</a:t>
            </a:r>
          </a:p>
          <a:p>
            <a:pPr algn="l" rtl="0">
              <a:buFont typeface="Wingdings" pitchFamily="2" charset="2"/>
              <a:buNone/>
            </a:pPr>
            <a:r>
              <a:rPr lang="en-US" sz="2000">
                <a:latin typeface="Times New Roman" pitchFamily="18" charset="0"/>
                <a:cs typeface="Times New Roman" pitchFamily="18" charset="0"/>
              </a:rPr>
              <a:t>Are highly suspicious of </a:t>
            </a:r>
            <a:r>
              <a:rPr lang="en-US" sz="2000">
                <a:solidFill>
                  <a:srgbClr val="990000"/>
                </a:solidFill>
                <a:latin typeface="Times New Roman" pitchFamily="18" charset="0"/>
                <a:cs typeface="Times New Roman" pitchFamily="18" charset="0"/>
              </a:rPr>
              <a:t>malignancy</a:t>
            </a:r>
            <a:r>
              <a:rPr lang="en-US" sz="2000">
                <a:latin typeface="Times New Roman" pitchFamily="18" charset="0"/>
                <a:cs typeface="Times New Roman" pitchFamily="18" charset="0"/>
              </a:rPr>
              <a:t>.</a:t>
            </a:r>
          </a:p>
          <a:p>
            <a:pPr algn="l" rtl="0">
              <a:buFont typeface="Wingdings" pitchFamily="2" charset="2"/>
              <a:buNone/>
            </a:pPr>
            <a:endParaRPr lang="ar-SA" sz="2000">
              <a:latin typeface="Times New Roman" pitchFamily="18" charset="0"/>
              <a:cs typeface="Times New Roman" pitchFamily="18" charset="0"/>
            </a:endParaRPr>
          </a:p>
        </p:txBody>
      </p:sp>
      <p:sp>
        <p:nvSpPr>
          <p:cNvPr id="4" name="سهم إلى اليمين 3"/>
          <p:cNvSpPr/>
          <p:nvPr/>
        </p:nvSpPr>
        <p:spPr>
          <a:xfrm>
            <a:off x="3636963" y="2303463"/>
            <a:ext cx="719137"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x-none"/>
          </a:p>
        </p:txBody>
      </p:sp>
      <p:sp>
        <p:nvSpPr>
          <p:cNvPr id="5" name="سهم إلى اليمين 4"/>
          <p:cNvSpPr/>
          <p:nvPr/>
        </p:nvSpPr>
        <p:spPr>
          <a:xfrm>
            <a:off x="3635375" y="1916113"/>
            <a:ext cx="720725"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x-non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4294967295"/>
          </p:nvPr>
        </p:nvSpPr>
        <p:spPr>
          <a:xfrm>
            <a:off x="457200" y="371475"/>
            <a:ext cx="8229600" cy="5794375"/>
          </a:xfrm>
        </p:spPr>
        <p:txBody>
          <a:bodyPr/>
          <a:lstStyle/>
          <a:p>
            <a:pPr algn="l" rtl="0">
              <a:buFont typeface="Wingdings" pitchFamily="2" charset="2"/>
              <a:buNone/>
            </a:pPr>
            <a:r>
              <a:rPr lang="en-US" sz="1900">
                <a:latin typeface="Times New Roman" pitchFamily="18" charset="0"/>
                <a:cs typeface="Times New Roman" pitchFamily="18" charset="0"/>
              </a:rPr>
              <a:t>Management:</a:t>
            </a:r>
          </a:p>
          <a:p>
            <a:pPr algn="l" rtl="0">
              <a:buFont typeface="Wingdings" pitchFamily="2" charset="2"/>
              <a:buNone/>
            </a:pPr>
            <a:endParaRPr lang="en-US" sz="1900">
              <a:latin typeface="Times New Roman" pitchFamily="18" charset="0"/>
              <a:cs typeface="Times New Roman" pitchFamily="18" charset="0"/>
            </a:endParaRPr>
          </a:p>
          <a:p>
            <a:pPr algn="l" rtl="0"/>
            <a:r>
              <a:rPr lang="en-US" sz="1900">
                <a:latin typeface="Times New Roman" pitchFamily="18" charset="0"/>
                <a:cs typeface="Times New Roman" pitchFamily="18" charset="0"/>
              </a:rPr>
              <a:t>Based on the results of exams and tests, persons with SPN can be divided into the following 3 groups: </a:t>
            </a:r>
            <a:br>
              <a:rPr lang="en-US" sz="1900">
                <a:latin typeface="Times New Roman" pitchFamily="18" charset="0"/>
                <a:cs typeface="Times New Roman" pitchFamily="18" charset="0"/>
              </a:rPr>
            </a:br>
            <a:r>
              <a:rPr lang="en-US" sz="1900">
                <a:latin typeface="Times New Roman" pitchFamily="18" charset="0"/>
                <a:cs typeface="Times New Roman" pitchFamily="18" charset="0"/>
              </a:rPr>
              <a:t/>
            </a:r>
            <a:br>
              <a:rPr lang="en-US" sz="1900">
                <a:latin typeface="Times New Roman" pitchFamily="18" charset="0"/>
                <a:cs typeface="Times New Roman" pitchFamily="18" charset="0"/>
              </a:rPr>
            </a:br>
            <a:endParaRPr lang="en-US" sz="1900">
              <a:latin typeface="Times New Roman" pitchFamily="18" charset="0"/>
              <a:cs typeface="Times New Roman" pitchFamily="18" charset="0"/>
            </a:endParaRPr>
          </a:p>
          <a:p>
            <a:pPr algn="l" rtl="0">
              <a:buFont typeface="Wingdings" pitchFamily="2" charset="2"/>
              <a:buNone/>
            </a:pPr>
            <a:r>
              <a:rPr lang="en-US" sz="1900">
                <a:latin typeface="Times New Roman" pitchFamily="18" charset="0"/>
                <a:cs typeface="Times New Roman" pitchFamily="18" charset="0"/>
              </a:rPr>
              <a:t>.</a:t>
            </a: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sz="1900">
              <a:latin typeface="Times New Roman" pitchFamily="18" charset="0"/>
              <a:cs typeface="Times New Roman" pitchFamily="18" charset="0"/>
            </a:endParaRPr>
          </a:p>
          <a:p>
            <a:pPr algn="l" rtl="0">
              <a:buFont typeface="Wingdings" pitchFamily="2" charset="2"/>
              <a:buNone/>
            </a:pPr>
            <a:endParaRPr lang="en-US">
              <a:latin typeface="Times New Roman" pitchFamily="18" charset="0"/>
              <a:cs typeface="Times New Roman" pitchFamily="18" charset="0"/>
            </a:endParaRPr>
          </a:p>
          <a:p>
            <a:pPr algn="l" rtl="0">
              <a:buFont typeface="Wingdings" pitchFamily="2" charset="2"/>
              <a:buNone/>
            </a:pPr>
            <a:endParaRPr lang="en-US">
              <a:latin typeface="Times New Roman" pitchFamily="18" charset="0"/>
              <a:cs typeface="Times New Roman" pitchFamily="18" charset="0"/>
            </a:endParaRPr>
          </a:p>
          <a:p>
            <a:pPr algn="l" rtl="0">
              <a:buFont typeface="Wingdings" pitchFamily="2" charset="2"/>
              <a:buNone/>
            </a:pPr>
            <a:endParaRPr lang="en-US">
              <a:latin typeface="Times New Roman" pitchFamily="18" charset="0"/>
              <a:cs typeface="Times New Roman" pitchFamily="18" charset="0"/>
            </a:endParaRPr>
          </a:p>
        </p:txBody>
      </p:sp>
      <p:graphicFrame>
        <p:nvGraphicFramePr>
          <p:cNvPr id="5" name="رسم تخطيطي 4"/>
          <p:cNvGraphicFramePr/>
          <p:nvPr/>
        </p:nvGraphicFramePr>
        <p:xfrm>
          <a:off x="611560" y="1844824"/>
          <a:ext cx="79208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عنوان 3"/>
          <p:cNvSpPr>
            <a:spLocks noGrp="1"/>
          </p:cNvSpPr>
          <p:nvPr>
            <p:ph type="title" idx="4294967295"/>
          </p:nvPr>
        </p:nvSpPr>
        <p:spPr/>
        <p:txBody>
          <a:bodyPr anchor="ctr"/>
          <a:lstStyle/>
          <a:p>
            <a:r>
              <a:rPr lang="en-US" sz="2900">
                <a:solidFill>
                  <a:srgbClr val="990000"/>
                </a:solidFill>
                <a:latin typeface="Times New Roman" pitchFamily="18" charset="0"/>
                <a:cs typeface="Times New Roman" pitchFamily="18" charset="0"/>
              </a:rPr>
              <a:t>Surgical excision is the mainstay of management.  </a:t>
            </a:r>
            <a:br>
              <a:rPr lang="en-US" sz="2900">
                <a:solidFill>
                  <a:srgbClr val="990000"/>
                </a:solidFill>
                <a:latin typeface="Times New Roman" pitchFamily="18" charset="0"/>
                <a:cs typeface="Times New Roman" pitchFamily="18" charset="0"/>
              </a:rPr>
            </a:br>
            <a:endParaRPr lang="ar-SA" sz="2900">
              <a:solidFill>
                <a:srgbClr val="990000"/>
              </a:solidFill>
              <a:latin typeface="Times New Roman" pitchFamily="18" charset="0"/>
              <a:cs typeface="Times New Roman" pitchFamily="18" charset="0"/>
            </a:endParaRPr>
          </a:p>
        </p:txBody>
      </p:sp>
      <p:graphicFrame>
        <p:nvGraphicFramePr>
          <p:cNvPr id="7" name="عنصر نائب للمحتوى 6"/>
          <p:cNvGraphicFramePr>
            <a:graphicFrameLocks noGrp="1"/>
          </p:cNvGraphicFramePr>
          <p:nvPr>
            <p:ph idx="4294967295"/>
          </p:nvPr>
        </p:nvGraphicFramePr>
        <p:xfrm>
          <a:off x="45085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عنوان 1"/>
          <p:cNvSpPr>
            <a:spLocks noGrp="1"/>
          </p:cNvSpPr>
          <p:nvPr>
            <p:ph type="title" idx="4294967295"/>
          </p:nvPr>
        </p:nvSpPr>
        <p:spPr/>
        <p:txBody>
          <a:bodyPr anchor="ctr"/>
          <a:lstStyle/>
          <a:p>
            <a:r>
              <a:rPr lang="en-US" dirty="0" smtClean="0"/>
              <a:t>Objectives:</a:t>
            </a:r>
            <a:endParaRPr lang="ar-SA" dirty="0"/>
          </a:p>
        </p:txBody>
      </p:sp>
      <p:sp>
        <p:nvSpPr>
          <p:cNvPr id="3" name="عنصر نائب للمحتوى 2"/>
          <p:cNvSpPr>
            <a:spLocks noGrp="1"/>
          </p:cNvSpPr>
          <p:nvPr>
            <p:ph idx="4294967295"/>
          </p:nvPr>
        </p:nvSpPr>
        <p:spPr/>
        <p:txBody>
          <a:bodyPr>
            <a:normAutofit/>
          </a:bodyPr>
          <a:lstStyle/>
          <a:p>
            <a:pPr algn="l" rtl="0">
              <a:lnSpc>
                <a:spcPct val="90000"/>
              </a:lnSpc>
            </a:pPr>
            <a:r>
              <a:rPr lang="en-US" sz="2400" dirty="0" smtClean="0">
                <a:latin typeface="Times New Roman" pitchFamily="18" charset="0"/>
                <a:cs typeface="Times New Roman" pitchFamily="18" charset="0"/>
              </a:rPr>
              <a:t>To identify lung </a:t>
            </a:r>
            <a:r>
              <a:rPr lang="en-US" sz="2400" dirty="0">
                <a:latin typeface="Times New Roman" pitchFamily="18" charset="0"/>
                <a:cs typeface="Times New Roman" pitchFamily="18" charset="0"/>
              </a:rPr>
              <a:t>lesion and how to manage.</a:t>
            </a:r>
          </a:p>
          <a:p>
            <a:pPr algn="l" rtl="0">
              <a:lnSpc>
                <a:spcPct val="90000"/>
              </a:lnSpc>
            </a:pPr>
            <a:r>
              <a:rPr lang="en-US" sz="2400" dirty="0" smtClean="0">
                <a:latin typeface="Times New Roman" pitchFamily="18" charset="0"/>
                <a:cs typeface="Times New Roman" pitchFamily="18" charset="0"/>
              </a:rPr>
              <a:t>To differentiate between Benign </a:t>
            </a:r>
            <a:r>
              <a:rPr lang="en-US" sz="2400" dirty="0">
                <a:latin typeface="Times New Roman" pitchFamily="18" charset="0"/>
                <a:cs typeface="Times New Roman" pitchFamily="18" charset="0"/>
              </a:rPr>
              <a:t>lung </a:t>
            </a:r>
            <a:r>
              <a:rPr lang="en-US" sz="2400" dirty="0" smtClean="0">
                <a:latin typeface="Times New Roman" pitchFamily="18" charset="0"/>
                <a:cs typeface="Times New Roman" pitchFamily="18" charset="0"/>
              </a:rPr>
              <a:t>lesions. </a:t>
            </a:r>
            <a:endParaRPr lang="en-US" sz="2400" dirty="0">
              <a:latin typeface="Times New Roman" pitchFamily="18" charset="0"/>
              <a:cs typeface="Times New Roman" pitchFamily="18" charset="0"/>
            </a:endParaRPr>
          </a:p>
          <a:p>
            <a:pPr algn="l" rtl="0">
              <a:lnSpc>
                <a:spcPct val="90000"/>
              </a:lnSpc>
            </a:pPr>
            <a:r>
              <a:rPr lang="en-US" sz="2400" dirty="0">
                <a:latin typeface="Times New Roman" pitchFamily="18" charset="0"/>
                <a:cs typeface="Times New Roman" pitchFamily="18" charset="0"/>
              </a:rPr>
              <a:t>Understand Solitary lung lesion and how to approach.</a:t>
            </a:r>
          </a:p>
          <a:p>
            <a:pPr algn="l" rtl="0">
              <a:lnSpc>
                <a:spcPct val="90000"/>
              </a:lnSpc>
            </a:pPr>
            <a:r>
              <a:rPr lang="en-US" sz="2400" dirty="0" smtClean="0">
                <a:latin typeface="Times New Roman" pitchFamily="18" charset="0"/>
                <a:cs typeface="Times New Roman" pitchFamily="18" charset="0"/>
              </a:rPr>
              <a:t>Identify and treat Pulmonary </a:t>
            </a:r>
            <a:r>
              <a:rPr lang="en-US" sz="2400" dirty="0" err="1">
                <a:latin typeface="Times New Roman" pitchFamily="18" charset="0"/>
                <a:cs typeface="Times New Roman" pitchFamily="18" charset="0"/>
              </a:rPr>
              <a:t>carcinoid</a:t>
            </a:r>
            <a:r>
              <a:rPr lang="en-US" sz="2400" dirty="0">
                <a:latin typeface="Times New Roman" pitchFamily="18" charset="0"/>
                <a:cs typeface="Times New Roman" pitchFamily="18" charset="0"/>
              </a:rPr>
              <a:t> tumor.</a:t>
            </a:r>
          </a:p>
          <a:p>
            <a:pPr algn="l" rtl="0">
              <a:lnSpc>
                <a:spcPct val="90000"/>
              </a:lnSpc>
            </a:pPr>
            <a:r>
              <a:rPr lang="en-US" sz="2400" dirty="0">
                <a:latin typeface="Times New Roman" pitchFamily="18" charset="0"/>
                <a:cs typeface="Times New Roman" pitchFamily="18" charset="0"/>
              </a:rPr>
              <a:t>To have a clear picture about lung cancer.</a:t>
            </a:r>
          </a:p>
          <a:p>
            <a:pPr algn="l" rtl="0">
              <a:lnSpc>
                <a:spcPct val="90000"/>
              </a:lnSpc>
            </a:pPr>
            <a:r>
              <a:rPr lang="en-US" sz="2400" dirty="0">
                <a:latin typeface="Times New Roman" pitchFamily="18" charset="0"/>
                <a:cs typeface="Times New Roman" pitchFamily="18" charset="0"/>
              </a:rPr>
              <a:t>SCLC </a:t>
            </a:r>
            <a:r>
              <a:rPr lang="en-US" sz="2400" dirty="0" err="1">
                <a:latin typeface="Times New Roman" pitchFamily="18" charset="0"/>
                <a:cs typeface="Times New Roman" pitchFamily="18" charset="0"/>
              </a:rPr>
              <a:t>vs</a:t>
            </a:r>
            <a:r>
              <a:rPr lang="en-US" sz="2400" dirty="0">
                <a:latin typeface="Times New Roman" pitchFamily="18" charset="0"/>
                <a:cs typeface="Times New Roman" pitchFamily="18" charset="0"/>
              </a:rPr>
              <a:t> NSCLC.</a:t>
            </a:r>
          </a:p>
          <a:p>
            <a:pPr algn="l" rtl="0">
              <a:lnSpc>
                <a:spcPct val="90000"/>
              </a:lnSpc>
            </a:pPr>
            <a:r>
              <a:rPr lang="en-US" sz="2400" dirty="0">
                <a:latin typeface="Times New Roman" pitchFamily="18" charset="0"/>
                <a:cs typeface="Times New Roman" pitchFamily="18" charset="0"/>
              </a:rPr>
              <a:t>The surgical role in treating lung lesion.</a:t>
            </a:r>
          </a:p>
          <a:p>
            <a:pPr algn="l" rtl="0">
              <a:lnSpc>
                <a:spcPct val="90000"/>
              </a:lnSpc>
            </a:pPr>
            <a:endParaRPr 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p:txBody>
          <a:bodyPr anchor="ctr"/>
          <a:lstStyle/>
          <a:p>
            <a:r>
              <a:rPr lang="en-US" sz="3800">
                <a:latin typeface="Times New Roman" pitchFamily="18" charset="0"/>
                <a:cs typeface="Times New Roman" pitchFamily="18" charset="0"/>
              </a:rPr>
              <a:t>Carciniod Tumor </a:t>
            </a:r>
          </a:p>
        </p:txBody>
      </p:sp>
      <p:sp>
        <p:nvSpPr>
          <p:cNvPr id="3" name="Content Placeholder 2"/>
          <p:cNvSpPr>
            <a:spLocks noGrp="1"/>
          </p:cNvSpPr>
          <p:nvPr>
            <p:ph idx="4294967295"/>
          </p:nvPr>
        </p:nvSpPr>
        <p:spPr/>
        <p:txBody>
          <a:bodyPr>
            <a:normAutofit/>
          </a:bodyPr>
          <a:lstStyle/>
          <a:p>
            <a:pPr algn="l" rtl="0">
              <a:lnSpc>
                <a:spcPct val="80000"/>
              </a:lnSpc>
            </a:pPr>
            <a:r>
              <a:rPr lang="en-US" sz="2400">
                <a:latin typeface="Times New Roman" pitchFamily="18" charset="0"/>
                <a:cs typeface="Times New Roman" pitchFamily="18" charset="0"/>
              </a:rPr>
              <a:t>Carcinoid tumors are a slow-growing cancer that can arise in several places throughout your body. </a:t>
            </a:r>
          </a:p>
          <a:p>
            <a:pPr algn="l" rtl="0">
              <a:lnSpc>
                <a:spcPct val="80000"/>
              </a:lnSpc>
            </a:pPr>
            <a:endParaRPr lang="en-US" sz="2400">
              <a:latin typeface="Times New Roman" pitchFamily="18" charset="0"/>
              <a:cs typeface="Times New Roman" pitchFamily="18" charset="0"/>
            </a:endParaRPr>
          </a:p>
          <a:p>
            <a:pPr algn="l" rtl="0">
              <a:lnSpc>
                <a:spcPct val="80000"/>
              </a:lnSpc>
            </a:pPr>
            <a:r>
              <a:rPr lang="en-US" sz="2400">
                <a:latin typeface="Times New Roman" pitchFamily="18" charset="0"/>
                <a:cs typeface="Times New Roman" pitchFamily="18" charset="0"/>
              </a:rPr>
              <a:t>Carcinoid tumors, which are one subset of tumors called neuroendocrine tumors APUD{amine-precursor uptake and decarboxylation},known as the  usually appear in the gastrointestinal tract (appendix, stomach, small intestine, colon, rectum) and in the lungs. </a:t>
            </a:r>
          </a:p>
          <a:p>
            <a:pPr algn="l" rtl="0">
              <a:lnSpc>
                <a:spcPct val="80000"/>
              </a:lnSpc>
            </a:pPr>
            <a:endParaRPr lang="en-US" sz="2400">
              <a:latin typeface="Times New Roman" pitchFamily="18" charset="0"/>
              <a:cs typeface="Times New Roman" pitchFamily="18" charset="0"/>
            </a:endParaRPr>
          </a:p>
          <a:p>
            <a:pPr algn="l" rtl="0">
              <a:lnSpc>
                <a:spcPct val="80000"/>
              </a:lnSpc>
            </a:pPr>
            <a:r>
              <a:rPr lang="en-US" sz="2400">
                <a:latin typeface="Times New Roman" pitchFamily="18" charset="0"/>
                <a:cs typeface="Times New Roman" pitchFamily="18" charset="0"/>
              </a:rPr>
              <a:t>Metastasis to the Liver with GI  symptoms.  </a:t>
            </a:r>
          </a:p>
          <a:p>
            <a:pPr algn="l" rtl="0">
              <a:lnSpc>
                <a:spcPct val="80000"/>
              </a:lnSpc>
            </a:pPr>
            <a:endParaRPr lang="en-US" sz="2400">
              <a:latin typeface="Times New Roman" pitchFamily="18" charset="0"/>
              <a:cs typeface="Times New Roman" pitchFamily="18" charset="0"/>
            </a:endParaRPr>
          </a:p>
          <a:p>
            <a:pPr algn="l" rtl="0">
              <a:lnSpc>
                <a:spcPct val="80000"/>
              </a:lnSpc>
            </a:pPr>
            <a:endParaRPr lang="en-US" sz="2400">
              <a:latin typeface="Times New Roman" pitchFamily="18" charset="0"/>
              <a:cs typeface="Times New Roman" pitchFamily="18" charset="0"/>
            </a:endParaRPr>
          </a:p>
          <a:p>
            <a:pPr algn="l" rtl="0">
              <a:lnSpc>
                <a:spcPct val="80000"/>
              </a:lnSpc>
            </a:pPr>
            <a:endParaRPr lang="en-US" sz="2400">
              <a:latin typeface="Times New Roman" pitchFamily="18" charset="0"/>
              <a:cs typeface="Times New Roman" pitchFamily="18" charset="0"/>
            </a:endParaRPr>
          </a:p>
          <a:p>
            <a:pPr algn="l" rtl="0">
              <a:lnSpc>
                <a:spcPct val="80000"/>
              </a:lnSpc>
            </a:pP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4294967295"/>
          </p:nvPr>
        </p:nvSpPr>
        <p:spPr>
          <a:xfrm>
            <a:off x="250825" y="1341438"/>
            <a:ext cx="8229600" cy="4525962"/>
          </a:xfrm>
        </p:spPr>
        <p:txBody>
          <a:bodyPr/>
          <a:lstStyle/>
          <a:p>
            <a:pPr algn="ctr">
              <a:buFont typeface="Wingdings" pitchFamily="2" charset="2"/>
              <a:buNone/>
            </a:pPr>
            <a:endParaRPr lang="en-US">
              <a:latin typeface="Times New Roman" pitchFamily="18" charset="0"/>
              <a:cs typeface="Times New Roman" pitchFamily="18" charset="0"/>
            </a:endParaRPr>
          </a:p>
          <a:p>
            <a:pPr algn="ctr">
              <a:buFont typeface="Wingdings" pitchFamily="2" charset="2"/>
              <a:buNone/>
            </a:pPr>
            <a:endParaRPr lang="en-US">
              <a:latin typeface="Times New Roman" pitchFamily="18" charset="0"/>
              <a:cs typeface="Times New Roman" pitchFamily="18" charset="0"/>
            </a:endParaRPr>
          </a:p>
          <a:p>
            <a:pPr>
              <a:buFont typeface="Wingdings" pitchFamily="2" charset="2"/>
              <a:buNone/>
            </a:pPr>
            <a:endParaRPr lang="en-US">
              <a:latin typeface="Times New Roman" pitchFamily="18" charset="0"/>
              <a:cs typeface="Times New Roman" pitchFamily="18" charset="0"/>
            </a:endParaRPr>
          </a:p>
          <a:p>
            <a:pPr>
              <a:buFont typeface="Wingdings" pitchFamily="2" charset="2"/>
              <a:buNone/>
            </a:pPr>
            <a:endParaRPr lang="en-US" sz="2600">
              <a:latin typeface="Times New Roman" pitchFamily="18" charset="0"/>
              <a:cs typeface="Times New Roman" pitchFamily="18" charset="0"/>
            </a:endParaRPr>
          </a:p>
          <a:p>
            <a:pPr>
              <a:buFont typeface="Wingdings" pitchFamily="2" charset="2"/>
              <a:buNone/>
            </a:pPr>
            <a:r>
              <a:rPr lang="en-US" sz="2600">
                <a:latin typeface="Times New Roman" pitchFamily="18" charset="0"/>
                <a:cs typeface="Times New Roman" pitchFamily="18" charset="0"/>
              </a:rPr>
              <a:t>Typical lung carcinoid                  Atypical lung  carcinoid</a:t>
            </a:r>
          </a:p>
        </p:txBody>
      </p:sp>
      <p:cxnSp>
        <p:nvCxnSpPr>
          <p:cNvPr id="12" name="رابط كسهم مستقيم 11"/>
          <p:cNvCxnSpPr/>
          <p:nvPr/>
        </p:nvCxnSpPr>
        <p:spPr>
          <a:xfrm rot="10800000" flipV="1">
            <a:off x="2484438" y="2060575"/>
            <a:ext cx="2016125" cy="1439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4500563" y="2132013"/>
            <a:ext cx="1871662" cy="1512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2484438" y="1125538"/>
            <a:ext cx="4175125" cy="935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en-US" dirty="0">
                <a:latin typeface="Comic Sans MS" pitchFamily="66" charset="0"/>
              </a:rPr>
              <a:t>Types of Carcinoid tumor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nchor="ctr"/>
          <a:lstStyle/>
          <a:p>
            <a:r>
              <a:rPr lang="en-US">
                <a:latin typeface="Times New Roman" pitchFamily="18" charset="0"/>
                <a:cs typeface="Times New Roman" pitchFamily="18" charset="0"/>
              </a:rPr>
              <a:t>Typical Carcionoid Tumor</a:t>
            </a:r>
          </a:p>
        </p:txBody>
      </p:sp>
      <p:sp>
        <p:nvSpPr>
          <p:cNvPr id="35842" name="Content Placeholder 2"/>
          <p:cNvSpPr>
            <a:spLocks noGrp="1"/>
          </p:cNvSpPr>
          <p:nvPr>
            <p:ph idx="4294967295"/>
          </p:nvPr>
        </p:nvSpPr>
        <p:spPr>
          <a:xfrm>
            <a:off x="468313" y="1628775"/>
            <a:ext cx="8229600" cy="4525963"/>
          </a:xfrm>
        </p:spPr>
        <p:txBody>
          <a:bodyPr/>
          <a:lstStyle/>
          <a:p>
            <a:pPr algn="l" rtl="0"/>
            <a:r>
              <a:rPr lang="en-US" sz="2100">
                <a:latin typeface="Times New Roman" pitchFamily="18" charset="0"/>
                <a:cs typeface="Times New Roman" pitchFamily="18" charset="0"/>
              </a:rPr>
              <a:t>Typical carcinoid tumors of the lung represent: </a:t>
            </a:r>
          </a:p>
          <a:p>
            <a:pPr algn="l" rtl="0"/>
            <a:endParaRPr lang="en-US" sz="2100">
              <a:latin typeface="Times New Roman" pitchFamily="18" charset="0"/>
              <a:cs typeface="Times New Roman" pitchFamily="18" charset="0"/>
            </a:endParaRPr>
          </a:p>
          <a:p>
            <a:pPr algn="l" rtl="0"/>
            <a:r>
              <a:rPr lang="en-US" sz="2100">
                <a:latin typeface="Times New Roman" pitchFamily="18" charset="0"/>
                <a:cs typeface="Times New Roman" pitchFamily="18" charset="0"/>
              </a:rPr>
              <a:t>Most well differentiated and least biologically aggressive type of cardconoid tumor. </a:t>
            </a:r>
          </a:p>
          <a:p>
            <a:pPr algn="l" rtl="0"/>
            <a:endParaRPr lang="en-US" sz="2100">
              <a:latin typeface="Times New Roman" pitchFamily="18" charset="0"/>
              <a:cs typeface="Times New Roman" pitchFamily="18" charset="0"/>
            </a:endParaRPr>
          </a:p>
          <a:p>
            <a:pPr algn="l" rtl="0"/>
            <a:r>
              <a:rPr lang="en-US" sz="2100">
                <a:latin typeface="Times New Roman" pitchFamily="18" charset="0"/>
                <a:cs typeface="Times New Roman" pitchFamily="18" charset="0"/>
              </a:rPr>
              <a:t>Grow slowly and tend to metastasize infrequently</a:t>
            </a:r>
          </a:p>
          <a:p>
            <a:pPr algn="l" rtl="0"/>
            <a:r>
              <a:rPr lang="en-US" sz="2100">
                <a:latin typeface="Times New Roman" pitchFamily="18" charset="0"/>
                <a:cs typeface="Times New Roman" pitchFamily="18" charset="0"/>
              </a:rPr>
              <a:t>(5%-15%)</a:t>
            </a:r>
          </a:p>
          <a:p>
            <a:pPr algn="l" rtl="0"/>
            <a:endParaRPr lang="en-US" sz="2100">
              <a:latin typeface="Times New Roman" pitchFamily="18" charset="0"/>
              <a:cs typeface="Times New Roman" pitchFamily="18" charset="0"/>
            </a:endParaRPr>
          </a:p>
          <a:p>
            <a:pPr algn="l" rtl="0"/>
            <a:r>
              <a:rPr lang="en-US" sz="2100">
                <a:latin typeface="Times New Roman" pitchFamily="18" charset="0"/>
                <a:cs typeface="Times New Roman" pitchFamily="18" charset="0"/>
              </a:rPr>
              <a:t>Consist of polygonal cells arranged in clusters</a:t>
            </a:r>
            <a:r>
              <a:rPr lang="en-US">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nchor="ctr"/>
          <a:lstStyle/>
          <a:p>
            <a:r>
              <a:rPr lang="en-US" sz="3800">
                <a:latin typeface="Times New Roman" pitchFamily="18" charset="0"/>
                <a:cs typeface="Times New Roman" pitchFamily="18" charset="0"/>
              </a:rPr>
              <a:t>Atypical Carcinoid Tumor</a:t>
            </a:r>
          </a:p>
        </p:txBody>
      </p:sp>
      <p:sp>
        <p:nvSpPr>
          <p:cNvPr id="3" name="Content Placeholder 2"/>
          <p:cNvSpPr>
            <a:spLocks noGrp="1"/>
          </p:cNvSpPr>
          <p:nvPr>
            <p:ph idx="4294967295"/>
          </p:nvPr>
        </p:nvSpPr>
        <p:spPr/>
        <p:txBody>
          <a:bodyPr>
            <a:normAutofit/>
          </a:bodyPr>
          <a:lstStyle/>
          <a:p>
            <a:pPr algn="l" rtl="0">
              <a:lnSpc>
                <a:spcPct val="90000"/>
              </a:lnSpc>
            </a:pPr>
            <a:r>
              <a:rPr lang="en-US" sz="2100" dirty="0">
                <a:latin typeface="Times New Roman" pitchFamily="18" charset="0"/>
                <a:cs typeface="Times New Roman" pitchFamily="18" charset="0"/>
              </a:rPr>
              <a:t>Atypical </a:t>
            </a:r>
            <a:r>
              <a:rPr lang="en-US" sz="2100" dirty="0" err="1">
                <a:latin typeface="Times New Roman" pitchFamily="18" charset="0"/>
                <a:cs typeface="Times New Roman" pitchFamily="18" charset="0"/>
              </a:rPr>
              <a:t>carcinoid</a:t>
            </a:r>
            <a:r>
              <a:rPr lang="en-US" sz="2100" dirty="0">
                <a:latin typeface="Times New Roman" pitchFamily="18" charset="0"/>
                <a:cs typeface="Times New Roman" pitchFamily="18" charset="0"/>
              </a:rPr>
              <a:t> tumors of the lung represent:</a:t>
            </a:r>
          </a:p>
          <a:p>
            <a:pPr algn="l" rtl="0">
              <a:lnSpc>
                <a:spcPct val="90000"/>
              </a:lnSpc>
            </a:pPr>
            <a:endParaRPr lang="en-US" sz="2100" dirty="0">
              <a:latin typeface="Times New Roman" pitchFamily="18" charset="0"/>
              <a:cs typeface="Times New Roman" pitchFamily="18" charset="0"/>
            </a:endParaRPr>
          </a:p>
          <a:p>
            <a:pPr algn="l" rtl="0">
              <a:lnSpc>
                <a:spcPct val="90000"/>
              </a:lnSpc>
            </a:pPr>
            <a:r>
              <a:rPr lang="en-US" sz="2100" dirty="0">
                <a:latin typeface="Times New Roman" pitchFamily="18" charset="0"/>
                <a:cs typeface="Times New Roman" pitchFamily="18" charset="0"/>
              </a:rPr>
              <a:t>More aggressive </a:t>
            </a:r>
            <a:r>
              <a:rPr lang="en-US" sz="2100" dirty="0" err="1">
                <a:latin typeface="Times New Roman" pitchFamily="18" charset="0"/>
                <a:cs typeface="Times New Roman" pitchFamily="18" charset="0"/>
              </a:rPr>
              <a:t>histologic</a:t>
            </a:r>
            <a:r>
              <a:rPr lang="en-US" sz="2100" dirty="0">
                <a:latin typeface="Times New Roman" pitchFamily="18" charset="0"/>
                <a:cs typeface="Times New Roman" pitchFamily="18" charset="0"/>
              </a:rPr>
              <a:t> and clinical picture</a:t>
            </a:r>
            <a:r>
              <a:rPr lang="en-US" sz="2100" dirty="0" smtClean="0">
                <a:latin typeface="Times New Roman" pitchFamily="18" charset="0"/>
                <a:cs typeface="Times New Roman" pitchFamily="18" charset="0"/>
              </a:rPr>
              <a:t>.</a:t>
            </a:r>
          </a:p>
          <a:p>
            <a:pPr algn="l" rtl="0">
              <a:lnSpc>
                <a:spcPct val="90000"/>
              </a:lnSpc>
            </a:pPr>
            <a:endParaRPr lang="en-US" sz="2100" dirty="0">
              <a:latin typeface="Times New Roman" pitchFamily="18" charset="0"/>
              <a:cs typeface="Times New Roman" pitchFamily="18" charset="0"/>
            </a:endParaRPr>
          </a:p>
          <a:p>
            <a:pPr algn="l" rtl="0">
              <a:lnSpc>
                <a:spcPct val="90000"/>
              </a:lnSpc>
            </a:pPr>
            <a:r>
              <a:rPr lang="en-US" sz="2100" dirty="0">
                <a:latin typeface="Times New Roman" pitchFamily="18" charset="0"/>
                <a:cs typeface="Times New Roman" pitchFamily="18" charset="0"/>
              </a:rPr>
              <a:t>Metastasize at a considerably higher rate than do typical </a:t>
            </a:r>
            <a:r>
              <a:rPr lang="en-US" sz="2100" dirty="0" err="1">
                <a:latin typeface="Times New Roman" pitchFamily="18" charset="0"/>
                <a:cs typeface="Times New Roman" pitchFamily="18" charset="0"/>
              </a:rPr>
              <a:t>carcinoid</a:t>
            </a:r>
            <a:r>
              <a:rPr lang="en-US" sz="2100" dirty="0">
                <a:latin typeface="Times New Roman" pitchFamily="18" charset="0"/>
                <a:cs typeface="Times New Roman" pitchFamily="18" charset="0"/>
              </a:rPr>
              <a:t> tumors(predominantly lymph node) reported in 50-70% and, therefore, carry a worse prognosis</a:t>
            </a:r>
            <a:r>
              <a:rPr lang="en-US" sz="2100" dirty="0" smtClean="0">
                <a:latin typeface="Times New Roman" pitchFamily="18" charset="0"/>
                <a:cs typeface="Times New Roman" pitchFamily="18" charset="0"/>
              </a:rPr>
              <a:t>.</a:t>
            </a:r>
            <a:endParaRPr lang="ar-SA" sz="2100" dirty="0">
              <a:latin typeface="Times New Roman" pitchFamily="18" charset="0"/>
              <a:cs typeface="Times New Roman" pitchFamily="18" charset="0"/>
            </a:endParaRPr>
          </a:p>
          <a:p>
            <a:pPr algn="l" rtl="0">
              <a:lnSpc>
                <a:spcPct val="90000"/>
              </a:lnSpc>
            </a:pPr>
            <a:r>
              <a:rPr lang="en-US" sz="2100" dirty="0">
                <a:latin typeface="Times New Roman" pitchFamily="18" charset="0"/>
                <a:cs typeface="Times New Roman" pitchFamily="18" charset="0"/>
              </a:rPr>
              <a:t>Variable nuclear configuration and moderate mitotic activity</a:t>
            </a: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p:txBody>
          <a:bodyPr anchor="ctr"/>
          <a:lstStyle/>
          <a:p>
            <a:r>
              <a:rPr lang="en-US">
                <a:latin typeface="Times New Roman" pitchFamily="18" charset="0"/>
                <a:cs typeface="Times New Roman" pitchFamily="18" charset="0"/>
              </a:rPr>
              <a:t>Carcinoid Syndrome</a:t>
            </a:r>
          </a:p>
        </p:txBody>
      </p:sp>
      <p:sp>
        <p:nvSpPr>
          <p:cNvPr id="3" name="Content Placeholder 2"/>
          <p:cNvSpPr>
            <a:spLocks noGrp="1"/>
          </p:cNvSpPr>
          <p:nvPr>
            <p:ph idx="4294967295"/>
          </p:nvPr>
        </p:nvSpPr>
        <p:spPr>
          <a:xfrm>
            <a:off x="457200" y="1600200"/>
            <a:ext cx="4043363" cy="4708525"/>
          </a:xfrm>
        </p:spPr>
        <p:txBody>
          <a:bodyPr>
            <a:normAutofit/>
          </a:bodyPr>
          <a:lstStyle/>
          <a:p>
            <a:pPr algn="l" rtl="0">
              <a:buFont typeface="Wingdings" pitchFamily="2" charset="2"/>
              <a:buNone/>
            </a:pPr>
            <a:r>
              <a:rPr lang="en-US" sz="2100" dirty="0" err="1">
                <a:latin typeface="Times New Roman" pitchFamily="18" charset="0"/>
                <a:cs typeface="Times New Roman" pitchFamily="18" charset="0"/>
              </a:rPr>
              <a:t>Carcinoid</a:t>
            </a:r>
            <a:r>
              <a:rPr lang="en-US" sz="2100" dirty="0">
                <a:latin typeface="Times New Roman" pitchFamily="18" charset="0"/>
                <a:cs typeface="Times New Roman" pitchFamily="18" charset="0"/>
              </a:rPr>
              <a:t> syndrome has been reported in association with very large </a:t>
            </a:r>
            <a:r>
              <a:rPr lang="en-US" sz="2100" dirty="0" err="1">
                <a:latin typeface="Times New Roman" pitchFamily="18" charset="0"/>
                <a:cs typeface="Times New Roman" pitchFamily="18" charset="0"/>
              </a:rPr>
              <a:t>bronchopulmonary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carcinoid</a:t>
            </a:r>
            <a:r>
              <a:rPr lang="en-US" sz="2100" dirty="0">
                <a:latin typeface="Times New Roman" pitchFamily="18" charset="0"/>
                <a:cs typeface="Times New Roman" pitchFamily="18" charset="0"/>
              </a:rPr>
              <a:t> tumors or in the presence of metastatic disease. It is noted much less frequently in association with </a:t>
            </a:r>
            <a:r>
              <a:rPr lang="en-US" sz="2100" dirty="0" err="1">
                <a:latin typeface="Times New Roman" pitchFamily="18" charset="0"/>
                <a:cs typeface="Times New Roman" pitchFamily="18" charset="0"/>
              </a:rPr>
              <a:t>carcinoids</a:t>
            </a:r>
            <a:r>
              <a:rPr lang="en-US" sz="2100" dirty="0">
                <a:latin typeface="Times New Roman" pitchFamily="18" charset="0"/>
                <a:cs typeface="Times New Roman" pitchFamily="18" charset="0"/>
              </a:rPr>
              <a:t> of pulmonary origin than those originating within the gastrointestinal tract</a:t>
            </a:r>
            <a:r>
              <a:rPr lang="en-US" sz="2800" dirty="0">
                <a:latin typeface="Times New Roman" pitchFamily="18" charset="0"/>
                <a:cs typeface="Times New Roman" pitchFamily="18" charset="0"/>
              </a:rPr>
              <a:t>.</a:t>
            </a:r>
          </a:p>
        </p:txBody>
      </p:sp>
      <p:pic>
        <p:nvPicPr>
          <p:cNvPr id="4" name="صورة 3" descr="carcinoid_credit_small.jpg"/>
          <p:cNvPicPr>
            <a:picLocks noChangeAspect="1"/>
          </p:cNvPicPr>
          <p:nvPr/>
        </p:nvPicPr>
        <p:blipFill>
          <a:blip r:embed="rId2"/>
          <a:stretch>
            <a:fillRect/>
          </a:stretch>
        </p:blipFill>
        <p:spPr>
          <a:xfrm>
            <a:off x="5003800" y="1417638"/>
            <a:ext cx="3889375" cy="5251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468313" y="0"/>
            <a:ext cx="8229600" cy="1143000"/>
          </a:xfrm>
        </p:spPr>
        <p:txBody>
          <a:bodyPr anchor="ctr"/>
          <a:lstStyle/>
          <a:p>
            <a:r>
              <a:rPr lang="en-US">
                <a:latin typeface="Times New Roman" pitchFamily="18" charset="0"/>
                <a:cs typeface="Times New Roman" pitchFamily="18" charset="0"/>
              </a:rPr>
              <a:t>Frequency</a:t>
            </a:r>
          </a:p>
        </p:txBody>
      </p:sp>
      <p:sp>
        <p:nvSpPr>
          <p:cNvPr id="3" name="Content Placeholder 2"/>
          <p:cNvSpPr>
            <a:spLocks noGrp="1"/>
          </p:cNvSpPr>
          <p:nvPr>
            <p:ph idx="4294967295"/>
          </p:nvPr>
        </p:nvSpPr>
        <p:spPr>
          <a:xfrm>
            <a:off x="323850" y="981075"/>
            <a:ext cx="8229600" cy="5734050"/>
          </a:xfrm>
        </p:spPr>
        <p:txBody>
          <a:bodyPr>
            <a:normAutofit/>
          </a:bodyPr>
          <a:lstStyle/>
          <a:p>
            <a:pPr algn="l" rtl="0">
              <a:lnSpc>
                <a:spcPct val="80000"/>
              </a:lnSpc>
            </a:pPr>
            <a:r>
              <a:rPr lang="en-US" sz="1900" dirty="0">
                <a:latin typeface="Times New Roman" pitchFamily="18" charset="0"/>
                <a:cs typeface="Times New Roman" pitchFamily="18" charset="0"/>
              </a:rPr>
              <a:t>The gastrointestinal tract is the most common area in which </a:t>
            </a:r>
            <a:r>
              <a:rPr lang="en-US" sz="1900" dirty="0" err="1">
                <a:latin typeface="Times New Roman" pitchFamily="18" charset="0"/>
                <a:cs typeface="Times New Roman" pitchFamily="18" charset="0"/>
              </a:rPr>
              <a:t>carcinoid</a:t>
            </a:r>
            <a:r>
              <a:rPr lang="en-US" sz="1900" dirty="0">
                <a:latin typeface="Times New Roman" pitchFamily="18" charset="0"/>
                <a:cs typeface="Times New Roman" pitchFamily="18" charset="0"/>
              </a:rPr>
              <a:t> tumors arise. </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err="1">
                <a:latin typeface="Times New Roman" pitchFamily="18" charset="0"/>
                <a:cs typeface="Times New Roman" pitchFamily="18" charset="0"/>
              </a:rPr>
              <a:t>Bronchopulmonary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carcinoid</a:t>
            </a:r>
            <a:r>
              <a:rPr lang="en-US" sz="1900" dirty="0">
                <a:latin typeface="Times New Roman" pitchFamily="18" charset="0"/>
                <a:cs typeface="Times New Roman" pitchFamily="18" charset="0"/>
              </a:rPr>
              <a:t> tumors are reported to represent about 10% of all </a:t>
            </a:r>
            <a:r>
              <a:rPr lang="en-US" sz="1900" dirty="0" err="1">
                <a:latin typeface="Times New Roman" pitchFamily="18" charset="0"/>
                <a:cs typeface="Times New Roman" pitchFamily="18" charset="0"/>
              </a:rPr>
              <a:t>carcinoid</a:t>
            </a:r>
            <a:r>
              <a:rPr lang="en-US" sz="1900" dirty="0">
                <a:latin typeface="Times New Roman" pitchFamily="18" charset="0"/>
                <a:cs typeface="Times New Roman" pitchFamily="18" charset="0"/>
              </a:rPr>
              <a:t> tumors. </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a:latin typeface="Times New Roman" pitchFamily="18" charset="0"/>
                <a:cs typeface="Times New Roman" pitchFamily="18" charset="0"/>
              </a:rPr>
              <a:t>One to 6% of all lung tumors are </a:t>
            </a:r>
            <a:r>
              <a:rPr lang="en-US" sz="1900" dirty="0" err="1">
                <a:latin typeface="Times New Roman" pitchFamily="18" charset="0"/>
                <a:cs typeface="Times New Roman" pitchFamily="18" charset="0"/>
              </a:rPr>
              <a:t>carcinoid</a:t>
            </a:r>
            <a:r>
              <a:rPr lang="en-US" sz="1900" dirty="0">
                <a:latin typeface="Times New Roman" pitchFamily="18" charset="0"/>
                <a:cs typeface="Times New Roman" pitchFamily="18" charset="0"/>
              </a:rPr>
              <a:t> tumors.(10% are atypical) </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err="1">
                <a:latin typeface="Times New Roman" pitchFamily="18" charset="0"/>
                <a:cs typeface="Times New Roman" pitchFamily="18" charset="0"/>
              </a:rPr>
              <a:t>Carcinoid</a:t>
            </a:r>
            <a:r>
              <a:rPr lang="en-US" sz="1900" dirty="0">
                <a:latin typeface="Times New Roman" pitchFamily="18" charset="0"/>
                <a:cs typeface="Times New Roman" pitchFamily="18" charset="0"/>
              </a:rPr>
              <a:t> tumors occur in equal numbers of males and females. </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a:latin typeface="Times New Roman" pitchFamily="18" charset="0"/>
                <a:cs typeface="Times New Roman" pitchFamily="18" charset="0"/>
              </a:rPr>
              <a:t>The average age is 40-50 years,. </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a:latin typeface="Times New Roman" pitchFamily="18" charset="0"/>
                <a:cs typeface="Times New Roman" pitchFamily="18" charset="0"/>
              </a:rPr>
              <a:t>Atypical </a:t>
            </a:r>
            <a:r>
              <a:rPr lang="en-US" sz="1900" dirty="0" err="1">
                <a:latin typeface="Times New Roman" pitchFamily="18" charset="0"/>
                <a:cs typeface="Times New Roman" pitchFamily="18" charset="0"/>
              </a:rPr>
              <a:t>carcinoid</a:t>
            </a:r>
            <a:r>
              <a:rPr lang="en-US" sz="1900" dirty="0">
                <a:latin typeface="Times New Roman" pitchFamily="18" charset="0"/>
                <a:cs typeface="Times New Roman" pitchFamily="18" charset="0"/>
              </a:rPr>
              <a:t> tumors appear in older people than typical </a:t>
            </a:r>
            <a:r>
              <a:rPr lang="en-US" sz="1900" dirty="0" err="1">
                <a:latin typeface="Times New Roman" pitchFamily="18" charset="0"/>
                <a:cs typeface="Times New Roman" pitchFamily="18" charset="0"/>
              </a:rPr>
              <a:t>carcinoids</a:t>
            </a:r>
            <a:r>
              <a:rPr lang="en-US" sz="1900" dirty="0">
                <a:latin typeface="Times New Roman" pitchFamily="18" charset="0"/>
                <a:cs typeface="Times New Roman" pitchFamily="18" charset="0"/>
              </a:rPr>
              <a:t> do. </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a:latin typeface="Times New Roman" pitchFamily="18" charset="0"/>
                <a:cs typeface="Times New Roman" pitchFamily="18" charset="0"/>
              </a:rPr>
              <a:t>90% of tumors develop within a bronchus.(10% of tumors arise in a </a:t>
            </a:r>
            <a:r>
              <a:rPr lang="en-US" sz="1900" dirty="0" err="1">
                <a:latin typeface="Times New Roman" pitchFamily="18" charset="0"/>
                <a:cs typeface="Times New Roman" pitchFamily="18" charset="0"/>
              </a:rPr>
              <a:t>mainstem</a:t>
            </a:r>
            <a:r>
              <a:rPr lang="en-US" sz="1900" dirty="0">
                <a:latin typeface="Times New Roman" pitchFamily="18" charset="0"/>
                <a:cs typeface="Times New Roman" pitchFamily="18" charset="0"/>
              </a:rPr>
              <a:t> bronchus; rarely appear in the trachea. ) </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a:latin typeface="Times New Roman" pitchFamily="18" charset="0"/>
                <a:cs typeface="Times New Roman" pitchFamily="18" charset="0"/>
              </a:rPr>
              <a:t>10% of tumors are located in the pulmonary periphery.</a:t>
            </a:r>
            <a:r>
              <a:rPr lang="en-US" sz="800" dirty="0">
                <a:latin typeface="Times New Roman" pitchFamily="18" charset="0"/>
                <a:cs typeface="Times New Roman" pitchFamily="18" charset="0"/>
              </a:rPr>
              <a:t>. </a:t>
            </a:r>
          </a:p>
          <a:p>
            <a:pPr algn="l" rtl="0">
              <a:lnSpc>
                <a:spcPct val="80000"/>
              </a:lnSpc>
              <a:buFont typeface="Wingdings" pitchFamily="2" charset="2"/>
              <a:buNone/>
            </a:pPr>
            <a:endParaRPr lang="en-US" sz="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arcinoid.jpg"/>
          <p:cNvPicPr>
            <a:picLocks noGrp="1" noChangeAspect="1"/>
          </p:cNvPicPr>
          <p:nvPr>
            <p:ph idx="4294967295"/>
          </p:nvPr>
        </p:nvPicPr>
        <p:blipFill>
          <a:blip r:embed="rId2" cstate="print"/>
          <a:stretch>
            <a:fillRect/>
          </a:stretch>
        </p:blipFill>
        <p:spPr>
          <a:xfrm>
            <a:off x="863144" y="980728"/>
            <a:ext cx="7417711" cy="5145435"/>
          </a:xfrm>
          <a:ln w="228600" cap="sq" cmpd="thickThin">
            <a:solidFill>
              <a:srgbClr val="00000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anchor="ctr"/>
          <a:lstStyle/>
          <a:p>
            <a:r>
              <a:rPr lang="en-US">
                <a:latin typeface="Times New Roman" pitchFamily="18" charset="0"/>
                <a:cs typeface="Times New Roman" pitchFamily="18" charset="0"/>
              </a:rPr>
              <a:t>Clinical presenatation</a:t>
            </a:r>
          </a:p>
        </p:txBody>
      </p:sp>
      <p:sp>
        <p:nvSpPr>
          <p:cNvPr id="3" name="Content Placeholder 2"/>
          <p:cNvSpPr>
            <a:spLocks noGrp="1"/>
          </p:cNvSpPr>
          <p:nvPr>
            <p:ph idx="4294967295"/>
          </p:nvPr>
        </p:nvSpPr>
        <p:spPr/>
        <p:txBody>
          <a:bodyPr>
            <a:normAutofit/>
          </a:bodyPr>
          <a:lstStyle/>
          <a:p>
            <a:pPr algn="l" rtl="0">
              <a:lnSpc>
                <a:spcPct val="90000"/>
              </a:lnSpc>
            </a:pPr>
            <a:r>
              <a:rPr lang="en-US" sz="2300" dirty="0">
                <a:latin typeface="Times New Roman" pitchFamily="18" charset="0"/>
                <a:cs typeface="Times New Roman" pitchFamily="18" charset="0"/>
              </a:rPr>
              <a:t>About 25% are asymptomatic.</a:t>
            </a:r>
          </a:p>
          <a:p>
            <a:pPr algn="l" rtl="0">
              <a:lnSpc>
                <a:spcPct val="90000"/>
              </a:lnSpc>
            </a:pPr>
            <a:r>
              <a:rPr lang="en-US" sz="2300" dirty="0">
                <a:latin typeface="Times New Roman" pitchFamily="18" charset="0"/>
                <a:cs typeface="Times New Roman" pitchFamily="18" charset="0"/>
              </a:rPr>
              <a:t>In symptomatic patients, </a:t>
            </a:r>
          </a:p>
          <a:p>
            <a:pPr algn="l" rtl="0">
              <a:lnSpc>
                <a:spcPct val="90000"/>
              </a:lnSpc>
            </a:pPr>
            <a:r>
              <a:rPr lang="en-US" sz="2300" dirty="0">
                <a:latin typeface="Times New Roman" pitchFamily="18" charset="0"/>
                <a:cs typeface="Times New Roman" pitchFamily="18" charset="0"/>
              </a:rPr>
              <a:t>Symptoms of bronchial obstruction:</a:t>
            </a:r>
          </a:p>
          <a:p>
            <a:pPr algn="l" rtl="0">
              <a:lnSpc>
                <a:spcPct val="90000"/>
              </a:lnSpc>
              <a:buFont typeface="Wingdings" pitchFamily="2" charset="2"/>
              <a:buNone/>
            </a:pPr>
            <a:r>
              <a:rPr lang="en-US" sz="2300" dirty="0">
                <a:latin typeface="Times New Roman" pitchFamily="18" charset="0"/>
                <a:cs typeface="Times New Roman" pitchFamily="18" charset="0"/>
              </a:rPr>
              <a:t>persistent cough, </a:t>
            </a:r>
            <a:r>
              <a:rPr lang="en-US" sz="2300" dirty="0" err="1">
                <a:latin typeface="Times New Roman" pitchFamily="18" charset="0"/>
                <a:cs typeface="Times New Roman" pitchFamily="18" charset="0"/>
              </a:rPr>
              <a:t>hemoptysis</a:t>
            </a:r>
            <a:r>
              <a:rPr lang="en-US" sz="2300" dirty="0">
                <a:latin typeface="Times New Roman" pitchFamily="18" charset="0"/>
                <a:cs typeface="Times New Roman" pitchFamily="18" charset="0"/>
              </a:rPr>
              <a:t>, recurrent or obstructive </a:t>
            </a:r>
            <a:r>
              <a:rPr lang="en-US" sz="2300" dirty="0" err="1">
                <a:latin typeface="Times New Roman" pitchFamily="18" charset="0"/>
                <a:cs typeface="Times New Roman" pitchFamily="18" charset="0"/>
              </a:rPr>
              <a:t>pneumonitis,Wheezing</a:t>
            </a:r>
            <a:r>
              <a:rPr lang="en-US" sz="2300" dirty="0">
                <a:latin typeface="Times New Roman" pitchFamily="18" charset="0"/>
                <a:cs typeface="Times New Roman" pitchFamily="18" charset="0"/>
              </a:rPr>
              <a:t>, chest pain, and </a:t>
            </a:r>
            <a:r>
              <a:rPr lang="en-US" sz="2300" dirty="0" err="1">
                <a:latin typeface="Times New Roman" pitchFamily="18" charset="0"/>
                <a:cs typeface="Times New Roman" pitchFamily="18" charset="0"/>
              </a:rPr>
              <a:t>dyspnea</a:t>
            </a:r>
            <a:r>
              <a:rPr lang="en-US" sz="2300" dirty="0">
                <a:latin typeface="Times New Roman" pitchFamily="18" charset="0"/>
                <a:cs typeface="Times New Roman" pitchFamily="18" charset="0"/>
              </a:rPr>
              <a:t>.</a:t>
            </a:r>
          </a:p>
          <a:p>
            <a:pPr algn="l" rtl="0">
              <a:lnSpc>
                <a:spcPct val="90000"/>
              </a:lnSpc>
              <a:buFont typeface="Wingdings" pitchFamily="2" charset="2"/>
              <a:buNone/>
            </a:pPr>
            <a:r>
              <a:rPr lang="en-US" sz="2300" dirty="0">
                <a:latin typeface="Times New Roman" pitchFamily="18" charset="0"/>
                <a:cs typeface="Times New Roman" pitchFamily="18" charset="0"/>
              </a:rPr>
              <a:t> </a:t>
            </a:r>
          </a:p>
          <a:p>
            <a:pPr algn="l" rtl="0">
              <a:lnSpc>
                <a:spcPct val="90000"/>
              </a:lnSpc>
              <a:buFont typeface="Wingdings" pitchFamily="2" charset="2"/>
              <a:buNone/>
            </a:pPr>
            <a:endParaRPr lang="en-US" sz="2300" dirty="0">
              <a:latin typeface="Times New Roman" pitchFamily="18" charset="0"/>
              <a:cs typeface="Times New Roman" pitchFamily="18" charset="0"/>
            </a:endParaRPr>
          </a:p>
          <a:p>
            <a:pPr algn="l" rtl="0">
              <a:lnSpc>
                <a:spcPct val="90000"/>
              </a:lnSpc>
              <a:buFont typeface="Wingdings" pitchFamily="2" charset="2"/>
              <a:buNone/>
            </a:pPr>
            <a:r>
              <a:rPr lang="en-US" sz="2300" dirty="0">
                <a:latin typeface="Times New Roman" pitchFamily="18" charset="0"/>
                <a:cs typeface="Times New Roman" pitchFamily="18" charset="0"/>
              </a:rPr>
              <a:t>Symptoms of malignancy:</a:t>
            </a:r>
          </a:p>
          <a:p>
            <a:pPr algn="l" rtl="0">
              <a:lnSpc>
                <a:spcPct val="90000"/>
              </a:lnSpc>
              <a:buFont typeface="Wingdings" pitchFamily="2" charset="2"/>
              <a:buNone/>
            </a:pPr>
            <a:r>
              <a:rPr lang="en-US" sz="2300" dirty="0">
                <a:latin typeface="Times New Roman" pitchFamily="18" charset="0"/>
                <a:cs typeface="Times New Roman" pitchFamily="18" charset="0"/>
              </a:rPr>
              <a:t>Weight loss, fatigability, and generalized illness</a:t>
            </a:r>
            <a:r>
              <a:rPr lang="en-US" sz="2800" dirty="0">
                <a:latin typeface="Times New Roman" pitchFamily="18" charset="0"/>
                <a:cs typeface="Times New Roman" pitchFamily="18" charset="0"/>
              </a:rPr>
              <a:t>.</a:t>
            </a:r>
          </a:p>
          <a:p>
            <a:pPr algn="l" rtl="0">
              <a:lnSpc>
                <a:spcPct val="90000"/>
              </a:lnSpc>
              <a:buFont typeface="Wingdings" pitchFamily="2" charset="2"/>
              <a:buNone/>
            </a:pPr>
            <a:endParaRPr lang="en-US" sz="2800" dirty="0">
              <a:latin typeface="Times New Roman" pitchFamily="18" charset="0"/>
              <a:cs typeface="Times New Roman" pitchFamily="18" charset="0"/>
            </a:endParaRPr>
          </a:p>
        </p:txBody>
      </p:sp>
      <p:pic>
        <p:nvPicPr>
          <p:cNvPr id="5" name="صورة 4" descr="cough.jpg"/>
          <p:cNvPicPr>
            <a:picLocks noChangeAspect="1"/>
          </p:cNvPicPr>
          <p:nvPr/>
        </p:nvPicPr>
        <p:blipFill>
          <a:blip r:embed="rId2" cstate="print"/>
          <a:stretch>
            <a:fillRect/>
          </a:stretch>
        </p:blipFill>
        <p:spPr>
          <a:xfrm>
            <a:off x="6234286" y="611560"/>
            <a:ext cx="2592288" cy="16276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p:txBody>
          <a:bodyPr anchor="ctr"/>
          <a:lstStyle/>
          <a:p>
            <a:r>
              <a:rPr lang="en-US">
                <a:latin typeface="Times New Roman" pitchFamily="18" charset="0"/>
                <a:cs typeface="Times New Roman" pitchFamily="18" charset="0"/>
              </a:rPr>
              <a:t>Investigation</a:t>
            </a:r>
          </a:p>
        </p:txBody>
      </p:sp>
      <p:sp>
        <p:nvSpPr>
          <p:cNvPr id="3" name="Content Placeholder 2"/>
          <p:cNvSpPr>
            <a:spLocks noGrp="1"/>
          </p:cNvSpPr>
          <p:nvPr>
            <p:ph idx="4294967295"/>
          </p:nvPr>
        </p:nvSpPr>
        <p:spPr>
          <a:xfrm>
            <a:off x="179388" y="1600200"/>
            <a:ext cx="4321175" cy="4708525"/>
          </a:xfrm>
        </p:spPr>
        <p:txBody>
          <a:bodyPr>
            <a:normAutofit/>
          </a:bodyPr>
          <a:lstStyle/>
          <a:p>
            <a:pPr algn="l" rtl="0">
              <a:lnSpc>
                <a:spcPct val="80000"/>
              </a:lnSpc>
              <a:buFont typeface="Wingdings" pitchFamily="2" charset="2"/>
              <a:buNone/>
            </a:pPr>
            <a:r>
              <a:rPr lang="en-US" sz="1900">
                <a:latin typeface="Times New Roman" pitchFamily="18" charset="0"/>
                <a:cs typeface="Times New Roman" pitchFamily="18" charset="0"/>
              </a:rPr>
              <a:t>	Chest xray:An abnormal finding on chest X-ray is present in about 75% of patients with a carcinoid lung tumor</a:t>
            </a:r>
          </a:p>
          <a:p>
            <a:pPr algn="l" rtl="0">
              <a:lnSpc>
                <a:spcPct val="80000"/>
              </a:lnSpc>
              <a:buFont typeface="Wingdings" pitchFamily="2" charset="2"/>
              <a:buNone/>
            </a:pPr>
            <a:r>
              <a:rPr lang="en-US" sz="1900">
                <a:latin typeface="Times New Roman" pitchFamily="18" charset="0"/>
                <a:cs typeface="Times New Roman" pitchFamily="18" charset="0"/>
              </a:rPr>
              <a:t>   </a:t>
            </a:r>
          </a:p>
          <a:p>
            <a:pPr algn="l" rtl="0">
              <a:lnSpc>
                <a:spcPct val="80000"/>
              </a:lnSpc>
              <a:buFont typeface="Wingdings" pitchFamily="2" charset="2"/>
              <a:buNone/>
            </a:pPr>
            <a:r>
              <a:rPr lang="en-US" sz="1900">
                <a:latin typeface="Times New Roman" pitchFamily="18" charset="0"/>
                <a:cs typeface="Times New Roman" pitchFamily="18" charset="0"/>
              </a:rPr>
              <a:t>Bronchoscopy: It reveals round red-yellow-purpule mass covered by epithelium that protrudes into bronchial lumen</a:t>
            </a:r>
            <a:r>
              <a:rPr lang="en-US" sz="1800">
                <a:latin typeface="Times New Roman" pitchFamily="18" charset="0"/>
                <a:cs typeface="Times New Roman" pitchFamily="18" charset="0"/>
              </a:rPr>
              <a:t>.</a:t>
            </a:r>
          </a:p>
          <a:p>
            <a:pPr algn="l" rtl="0">
              <a:lnSpc>
                <a:spcPct val="80000"/>
              </a:lnSpc>
              <a:buFont typeface="Wingdings" pitchFamily="2" charset="2"/>
              <a:buNone/>
            </a:pPr>
            <a:endParaRPr lang="en-US" sz="1900">
              <a:solidFill>
                <a:srgbClr val="00B050"/>
              </a:solidFill>
              <a:latin typeface="Times New Roman" pitchFamily="18" charset="0"/>
              <a:cs typeface="Times New Roman" pitchFamily="18" charset="0"/>
            </a:endParaRPr>
          </a:p>
          <a:p>
            <a:pPr algn="l" rtl="0">
              <a:lnSpc>
                <a:spcPct val="80000"/>
              </a:lnSpc>
              <a:buFont typeface="Wingdings" pitchFamily="2" charset="2"/>
              <a:buNone/>
            </a:pPr>
            <a:r>
              <a:rPr lang="en-US" sz="1900">
                <a:solidFill>
                  <a:srgbClr val="990000"/>
                </a:solidFill>
                <a:latin typeface="Times New Roman" pitchFamily="18" charset="0"/>
                <a:cs typeface="Times New Roman" pitchFamily="18" charset="0"/>
              </a:rPr>
              <a:t>Carcinoid tumor is Red shiny and it’s very easy to bleed</a:t>
            </a:r>
            <a:br>
              <a:rPr lang="en-US" sz="1900">
                <a:solidFill>
                  <a:srgbClr val="990000"/>
                </a:solidFill>
                <a:latin typeface="Times New Roman" pitchFamily="18" charset="0"/>
                <a:cs typeface="Times New Roman" pitchFamily="18" charset="0"/>
              </a:rPr>
            </a:br>
            <a:endParaRPr lang="en-US" sz="1900">
              <a:solidFill>
                <a:srgbClr val="990000"/>
              </a:solidFill>
              <a:latin typeface="Times New Roman" pitchFamily="18" charset="0"/>
              <a:cs typeface="Times New Roman" pitchFamily="18" charset="0"/>
            </a:endParaRPr>
          </a:p>
          <a:p>
            <a:pPr algn="l" rtl="0">
              <a:lnSpc>
                <a:spcPct val="80000"/>
              </a:lnSpc>
              <a:buFont typeface="Wingdings" pitchFamily="2" charset="2"/>
              <a:buNone/>
            </a:pPr>
            <a:endParaRPr lang="en-US" sz="1800">
              <a:solidFill>
                <a:srgbClr val="990000"/>
              </a:solidFill>
              <a:latin typeface="Times New Roman" pitchFamily="18" charset="0"/>
              <a:cs typeface="Times New Roman" pitchFamily="18" charset="0"/>
            </a:endParaRPr>
          </a:p>
          <a:p>
            <a:pPr algn="l" rtl="0">
              <a:lnSpc>
                <a:spcPct val="80000"/>
              </a:lnSpc>
              <a:buFont typeface="Wingdings" pitchFamily="2" charset="2"/>
              <a:buNone/>
            </a:pPr>
            <a:endParaRPr lang="en-US" sz="1800">
              <a:latin typeface="Times New Roman" pitchFamily="18" charset="0"/>
              <a:cs typeface="Times New Roman" pitchFamily="18" charset="0"/>
            </a:endParaRPr>
          </a:p>
          <a:p>
            <a:pPr algn="l" rtl="0">
              <a:lnSpc>
                <a:spcPct val="80000"/>
              </a:lnSpc>
              <a:buFont typeface="Wingdings" pitchFamily="2" charset="2"/>
              <a:buNone/>
            </a:pPr>
            <a:r>
              <a:rPr lang="en-US" sz="1800">
                <a:latin typeface="Times New Roman" pitchFamily="18" charset="0"/>
                <a:cs typeface="Times New Roman" pitchFamily="18" charset="0"/>
              </a:rPr>
              <a:t>  </a:t>
            </a:r>
          </a:p>
        </p:txBody>
      </p:sp>
      <p:pic>
        <p:nvPicPr>
          <p:cNvPr id="4" name="Picture 3"/>
          <p:cNvPicPr>
            <a:picLocks noChangeAspect="1" noChangeArrowheads="1"/>
          </p:cNvPicPr>
          <p:nvPr/>
        </p:nvPicPr>
        <p:blipFill>
          <a:blip r:embed="rId2"/>
          <a:srcRect/>
          <a:stretch>
            <a:fillRect/>
          </a:stretch>
        </p:blipFill>
        <p:spPr bwMode="auto">
          <a:xfrm>
            <a:off x="4499992" y="1417638"/>
            <a:ext cx="4464496" cy="5394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شكل بيضاوي 4"/>
          <p:cNvSpPr/>
          <p:nvPr/>
        </p:nvSpPr>
        <p:spPr>
          <a:xfrm>
            <a:off x="457200" y="5445125"/>
            <a:ext cx="3827463"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en-GB" sz="1400" dirty="0">
                <a:latin typeface="Comic Sans MS" pitchFamily="66" charset="0"/>
                <a:ea typeface="msgothic" charset="0"/>
                <a:cs typeface="msgothic" charset="0"/>
              </a:rPr>
              <a:t>Bronchoscopic image shows a red nodule that obstructs the entrance to the lower lobe bronchus</a:t>
            </a:r>
            <a:endParaRPr lang="en-US" sz="1400" dirty="0">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468313" y="765175"/>
            <a:ext cx="8229600" cy="4957763"/>
          </a:xfrm>
        </p:spPr>
        <p:txBody>
          <a:bodyPr>
            <a:normAutofit/>
          </a:bodyPr>
          <a:lstStyle/>
          <a:p>
            <a:pPr algn="l" rtl="0">
              <a:lnSpc>
                <a:spcPct val="80000"/>
              </a:lnSpc>
              <a:buFont typeface="Wingdings" pitchFamily="2" charset="2"/>
              <a:buNone/>
            </a:pPr>
            <a:r>
              <a:rPr lang="en-US" sz="2100">
                <a:latin typeface="Times New Roman" pitchFamily="18" charset="0"/>
                <a:cs typeface="Times New Roman" pitchFamily="18" charset="0"/>
              </a:rPr>
              <a:t>CT scan: Some carcinoid lung tumors that are small or covered by other organs in the chest may not be seen on a chest X-ray</a:t>
            </a: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r>
              <a:rPr lang="en-US" sz="2100">
                <a:latin typeface="Times New Roman" pitchFamily="18" charset="0"/>
                <a:cs typeface="Times New Roman" pitchFamily="18" charset="0"/>
              </a:rPr>
              <a:t>MRI: Same as CT but it help in differentiating small tumors from adjacent blood vessels</a:t>
            </a: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r>
              <a:rPr lang="en-US" sz="2100">
                <a:latin typeface="Times New Roman" pitchFamily="18" charset="0"/>
                <a:cs typeface="Times New Roman" pitchFamily="18" charset="0"/>
              </a:rPr>
              <a:t>Radionuclide :</a:t>
            </a:r>
          </a:p>
          <a:p>
            <a:pPr algn="l" rtl="0">
              <a:lnSpc>
                <a:spcPct val="80000"/>
              </a:lnSpc>
              <a:buFont typeface="Wingdings" pitchFamily="2" charset="2"/>
              <a:buNone/>
            </a:pPr>
            <a:r>
              <a:rPr lang="en-US" sz="2100">
                <a:latin typeface="Times New Roman" pitchFamily="18" charset="0"/>
                <a:cs typeface="Times New Roman" pitchFamily="18" charset="0"/>
              </a:rPr>
              <a:t>1)Octreotide scintigraphy    </a:t>
            </a:r>
          </a:p>
          <a:p>
            <a:pPr algn="l" rtl="0">
              <a:lnSpc>
                <a:spcPct val="80000"/>
              </a:lnSpc>
              <a:buFont typeface="Wingdings" pitchFamily="2" charset="2"/>
              <a:buNone/>
            </a:pPr>
            <a:r>
              <a:rPr lang="en-US" sz="2100">
                <a:latin typeface="Times New Roman" pitchFamily="18" charset="0"/>
                <a:cs typeface="Times New Roman" pitchFamily="18" charset="0"/>
              </a:rPr>
              <a:t>2) Iodine-131 meta-iodo-benzyl guanidine (MIBG) scintigraphy</a:t>
            </a: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r>
              <a:rPr lang="en-US" sz="2100">
                <a:latin typeface="Times New Roman" pitchFamily="18" charset="0"/>
                <a:cs typeface="Times New Roman" pitchFamily="18" charset="0"/>
              </a:rPr>
              <a:t>Biopsy:Even if a chest X-ray and/or CT scan shows a tumor, these exams cannot confirm whether the mass is a carcinoid lung tumor, a lung carcinoma, or a localized infection.</a:t>
            </a:r>
          </a:p>
          <a:p>
            <a:pPr algn="l" rtl="0">
              <a:lnSpc>
                <a:spcPct val="80000"/>
              </a:lnSpc>
              <a:buFont typeface="Wingdings" pitchFamily="2" charset="2"/>
              <a:buNone/>
            </a:pPr>
            <a:endParaRPr lang="ar-SA"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عنوان 1"/>
          <p:cNvSpPr>
            <a:spLocks noGrp="1"/>
          </p:cNvSpPr>
          <p:nvPr>
            <p:ph type="title" idx="4294967295"/>
          </p:nvPr>
        </p:nvSpPr>
        <p:spPr>
          <a:xfrm>
            <a:off x="468313" y="0"/>
            <a:ext cx="8229600" cy="1143000"/>
          </a:xfrm>
        </p:spPr>
        <p:txBody>
          <a:bodyPr anchor="ctr"/>
          <a:lstStyle/>
          <a:p>
            <a:r>
              <a:rPr lang="en-US">
                <a:latin typeface="Times New Roman" pitchFamily="18" charset="0"/>
                <a:cs typeface="Times New Roman" pitchFamily="18" charset="0"/>
              </a:rPr>
              <a:t>Lung Lesion</a:t>
            </a:r>
            <a:endParaRPr lang="ar-SA">
              <a:latin typeface="Times New Roman" pitchFamily="18" charset="0"/>
              <a:cs typeface="Times New Roman" pitchFamily="18" charset="0"/>
            </a:endParaRPr>
          </a:p>
        </p:txBody>
      </p:sp>
      <p:sp>
        <p:nvSpPr>
          <p:cNvPr id="3" name="عنصر نائب للمحتوى 2"/>
          <p:cNvSpPr>
            <a:spLocks noGrp="1"/>
          </p:cNvSpPr>
          <p:nvPr>
            <p:ph idx="4294967295"/>
          </p:nvPr>
        </p:nvSpPr>
        <p:spPr>
          <a:xfrm>
            <a:off x="323850" y="1125538"/>
            <a:ext cx="8229600" cy="4824412"/>
          </a:xfrm>
        </p:spPr>
        <p:txBody>
          <a:bodyPr>
            <a:normAutofit/>
          </a:bodyPr>
          <a:lstStyle/>
          <a:p>
            <a:pPr algn="l" rtl="0">
              <a:lnSpc>
                <a:spcPct val="80000"/>
              </a:lnSpc>
            </a:pPr>
            <a:r>
              <a:rPr lang="en-US" sz="2100">
                <a:latin typeface="Times New Roman" pitchFamily="18" charset="0"/>
                <a:cs typeface="Times New Roman" pitchFamily="18" charset="0"/>
              </a:rPr>
              <a:t>A lung lesion is abnormal tissue found on or in a person’s lung.  It appear as lump of mass of tissues and other matter such as hardened blood, or pus in the lungs. They may appear in the bronchi or in the air sacs. </a:t>
            </a: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pPr>
            <a:r>
              <a:rPr lang="en-US" sz="2100">
                <a:latin typeface="Times New Roman" pitchFamily="18" charset="0"/>
                <a:cs typeface="Times New Roman" pitchFamily="18" charset="0"/>
              </a:rPr>
              <a:t>Wherever they are found, they can cause pronounced difficulty in the respiratory system especially if they are malignant.</a:t>
            </a:r>
          </a:p>
          <a:p>
            <a:pPr algn="l" rtl="0">
              <a:lnSpc>
                <a:spcPct val="80000"/>
              </a:lnSpc>
              <a:buFont typeface="Wingdings" pitchFamily="2" charset="2"/>
              <a:buNone/>
            </a:pPr>
            <a:r>
              <a:rPr lang="ar-SA" sz="2100">
                <a:latin typeface="Times New Roman" pitchFamily="18" charset="0"/>
                <a:cs typeface="Times New Roman" pitchFamily="18" charset="0"/>
              </a:rPr>
              <a:t> </a:t>
            </a:r>
            <a:endParaRPr lang="en-US" sz="2100">
              <a:latin typeface="Times New Roman" pitchFamily="18" charset="0"/>
              <a:cs typeface="Times New Roman" pitchFamily="18" charset="0"/>
            </a:endParaRPr>
          </a:p>
        </p:txBody>
      </p:sp>
      <p:pic>
        <p:nvPicPr>
          <p:cNvPr id="4" name="صورة 3" descr="lunpic.jpg"/>
          <p:cNvPicPr>
            <a:picLocks noChangeAspect="1"/>
          </p:cNvPicPr>
          <p:nvPr/>
        </p:nvPicPr>
        <p:blipFill>
          <a:blip r:embed="rId2"/>
          <a:stretch>
            <a:fillRect/>
          </a:stretch>
        </p:blipFill>
        <p:spPr>
          <a:xfrm>
            <a:off x="5148263" y="2276475"/>
            <a:ext cx="3198812" cy="208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act scan.jpg"/>
          <p:cNvPicPr>
            <a:picLocks noGrp="1" noChangeAspect="1"/>
          </p:cNvPicPr>
          <p:nvPr>
            <p:ph idx="4294967295"/>
          </p:nvPr>
        </p:nvPicPr>
        <p:blipFill>
          <a:blip r:embed="rId2" cstate="print"/>
          <a:stretch>
            <a:fillRect/>
          </a:stretch>
        </p:blipFill>
        <p:spPr>
          <a:xfrm>
            <a:off x="457200" y="2348880"/>
            <a:ext cx="8229600" cy="3855661"/>
          </a:xfrm>
          <a:ln w="228600" cap="sq" cmpd="thickThin">
            <a:solidFill>
              <a:srgbClr val="000000"/>
            </a:solidFill>
          </a:ln>
          <a:effectLst>
            <a:innerShdw blurRad="76200">
              <a:srgbClr val="000000"/>
            </a:innerShdw>
          </a:effectLst>
        </p:spPr>
      </p:pic>
      <p:sp>
        <p:nvSpPr>
          <p:cNvPr id="5" name="مستطيل 4"/>
          <p:cNvSpPr/>
          <p:nvPr/>
        </p:nvSpPr>
        <p:spPr>
          <a:xfrm>
            <a:off x="468313" y="404813"/>
            <a:ext cx="3743325" cy="165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en-US" sz="1400" b="1" dirty="0">
                <a:latin typeface="Comic Sans MS" pitchFamily="66" charset="0"/>
              </a:rPr>
              <a:t>Chest radiograph (CXR) demonstrates complete collapse of the left lower lobe. The cause of collapse is not identified on the image,so we asked for a ct scan.</a:t>
            </a:r>
            <a:endParaRPr lang="x-none" sz="1400" dirty="0">
              <a:latin typeface="Comic Sans MS" pitchFamily="66" charset="0"/>
            </a:endParaRPr>
          </a:p>
        </p:txBody>
      </p:sp>
      <p:sp>
        <p:nvSpPr>
          <p:cNvPr id="6" name="مستطيل 5"/>
          <p:cNvSpPr/>
          <p:nvPr/>
        </p:nvSpPr>
        <p:spPr>
          <a:xfrm>
            <a:off x="5364163" y="404813"/>
            <a:ext cx="3311525" cy="165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en-US" sz="1400" b="1" dirty="0">
                <a:latin typeface="Comic Sans MS" pitchFamily="66" charset="0"/>
              </a:rPr>
              <a:t>CT scan shows a hyper attenuating nodule within the left main bronchus. This is a bronchial carcinoid tumor.And then we need to ask for biopsy to confirm the diagnosis. </a:t>
            </a:r>
            <a:endParaRPr lang="x-none" sz="1400" dirty="0">
              <a:latin typeface="Comic Sans MS" pitchFamily="66" charset="0"/>
            </a:endParaRPr>
          </a:p>
        </p:txBody>
      </p:sp>
      <p:sp>
        <p:nvSpPr>
          <p:cNvPr id="7" name="سهم إلى اليمين 6"/>
          <p:cNvSpPr/>
          <p:nvPr/>
        </p:nvSpPr>
        <p:spPr>
          <a:xfrm>
            <a:off x="4284663" y="1052513"/>
            <a:ext cx="1008062"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x-non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عنوان 1"/>
          <p:cNvSpPr>
            <a:spLocks noGrp="1"/>
          </p:cNvSpPr>
          <p:nvPr>
            <p:ph type="title" idx="4294967295"/>
          </p:nvPr>
        </p:nvSpPr>
        <p:spPr/>
        <p:txBody>
          <a:bodyPr anchor="ctr"/>
          <a:lstStyle/>
          <a:p>
            <a:pPr rtl="0"/>
            <a:r>
              <a:rPr lang="en-US" sz="3800">
                <a:latin typeface="Times New Roman" pitchFamily="18" charset="0"/>
                <a:cs typeface="Times New Roman" pitchFamily="18" charset="0"/>
              </a:rPr>
              <a:t>Staging</a:t>
            </a:r>
            <a:endParaRPr lang="ar-SA" sz="3800">
              <a:latin typeface="Times New Roman" pitchFamily="18" charset="0"/>
              <a:cs typeface="Times New Roman" pitchFamily="18" charset="0"/>
            </a:endParaRPr>
          </a:p>
        </p:txBody>
      </p:sp>
      <p:graphicFrame>
        <p:nvGraphicFramePr>
          <p:cNvPr id="45076" name="Group 20"/>
          <p:cNvGraphicFramePr>
            <a:graphicFrameLocks noGrp="1"/>
          </p:cNvGraphicFramePr>
          <p:nvPr>
            <p:ph idx="4294967295"/>
          </p:nvPr>
        </p:nvGraphicFramePr>
        <p:xfrm>
          <a:off x="611188" y="1484313"/>
          <a:ext cx="7777162" cy="3746502"/>
        </p:xfrm>
        <a:graphic>
          <a:graphicData uri="http://schemas.openxmlformats.org/drawingml/2006/table">
            <a:tbl>
              <a:tblPr rtl="1"/>
              <a:tblGrid>
                <a:gridCol w="2981325"/>
                <a:gridCol w="4795837"/>
              </a:tblGrid>
              <a:tr h="7889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Comic Sans MS" pitchFamily="66" charset="0"/>
                          <a:cs typeface="Arial" charset="0"/>
                        </a:rPr>
                        <a:t>Type of the tumor</a:t>
                      </a:r>
                      <a:endParaRPr kumimoji="0" lang="ar-SA" sz="1700" b="1" i="0" u="none" strike="noStrike" cap="none" normalizeH="0" baseline="0" smtClean="0">
                        <a:ln>
                          <a:noFill/>
                        </a:ln>
                        <a:solidFill>
                          <a:srgbClr val="FFFFFF"/>
                        </a:solidFill>
                        <a:effectLst/>
                        <a:latin typeface="Comic Sans MS" pitchFamily="66"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Comic Sans MS" pitchFamily="66" charset="0"/>
                          <a:cs typeface="Arial" charset="0"/>
                        </a:rPr>
                        <a:t>Stage</a:t>
                      </a:r>
                      <a:endParaRPr kumimoji="0" lang="ar-SA" sz="1700" b="1" i="0" u="none" strike="noStrike" cap="none" normalizeH="0" baseline="0" smtClean="0">
                        <a:ln>
                          <a:noFill/>
                        </a:ln>
                        <a:solidFill>
                          <a:srgbClr val="FFFFFF"/>
                        </a:solidFill>
                        <a:effectLst/>
                        <a:latin typeface="Comic Sans MS" pitchFamily="66"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889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Comic Sans MS" pitchFamily="66" charset="0"/>
                          <a:cs typeface="Arial" charset="0"/>
                        </a:rPr>
                        <a:t>Typical carcinoid tumor</a:t>
                      </a:r>
                      <a:endParaRPr kumimoji="0" lang="ar-SA" sz="1700" b="0" i="0" u="none" strike="noStrike" cap="none" normalizeH="0" baseline="0" smtClean="0">
                        <a:ln>
                          <a:noFill/>
                        </a:ln>
                        <a:solidFill>
                          <a:srgbClr val="000000"/>
                        </a:solidFill>
                        <a:effectLst/>
                        <a:latin typeface="Comic Sans MS" pitchFamily="66"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Comic Sans MS" pitchFamily="66" charset="0"/>
                          <a:cs typeface="Arial" charset="0"/>
                        </a:rPr>
                        <a:t>Stage1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r>
              <a:tr h="137953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Comic Sans MS" pitchFamily="66" charset="0"/>
                          <a:cs typeface="Arial" charset="0"/>
                        </a:rPr>
                        <a:t>Atypical carcinoid tumor</a:t>
                      </a:r>
                      <a:endParaRPr kumimoji="0" lang="ar-SA" sz="1700" b="0" i="0" u="none" strike="noStrike" cap="none" normalizeH="0" baseline="0" smtClean="0">
                        <a:ln>
                          <a:noFill/>
                        </a:ln>
                        <a:solidFill>
                          <a:srgbClr val="000000"/>
                        </a:solidFill>
                        <a:effectLst/>
                        <a:latin typeface="Comic Sans MS" pitchFamily="66"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Comic Sans MS" pitchFamily="66" charset="0"/>
                          <a:cs typeface="Arial" charset="0"/>
                        </a:rPr>
                        <a:t>Stage 2(bronchopulmonary lymph node involvement)</a:t>
                      </a:r>
                      <a:endParaRPr kumimoji="0" lang="ar-SA" sz="1700" b="0" i="0" u="none" strike="noStrike" cap="none" normalizeH="0" baseline="0" smtClean="0">
                        <a:ln>
                          <a:noFill/>
                        </a:ln>
                        <a:solidFill>
                          <a:srgbClr val="000000"/>
                        </a:solidFill>
                        <a:effectLst/>
                        <a:latin typeface="Comic Sans MS" pitchFamily="66"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r>
              <a:tr h="7889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Comic Sans MS" pitchFamily="66" charset="0"/>
                          <a:cs typeface="Arial" charset="0"/>
                        </a:rPr>
                        <a:t>Atypical carcinoid tumor</a:t>
                      </a:r>
                      <a:endParaRPr kumimoji="0" lang="ar-SA" sz="1700" b="0" i="0" u="none" strike="noStrike" cap="none" normalizeH="0" baseline="0" smtClean="0">
                        <a:ln>
                          <a:noFill/>
                        </a:ln>
                        <a:solidFill>
                          <a:srgbClr val="000000"/>
                        </a:solidFill>
                        <a:effectLst/>
                        <a:latin typeface="Comic Sans MS" pitchFamily="66"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Comic Sans MS" pitchFamily="66" charset="0"/>
                          <a:cs typeface="Arial" charset="0"/>
                        </a:rPr>
                        <a:t>Stage3(mediastinal lymph node involvement)</a:t>
                      </a:r>
                      <a:endParaRPr kumimoji="0" lang="ar-SA" sz="1700" b="0" i="0" u="none" strike="noStrike" cap="none" normalizeH="0" baseline="0" smtClean="0">
                        <a:ln>
                          <a:noFill/>
                        </a:ln>
                        <a:solidFill>
                          <a:srgbClr val="000000"/>
                        </a:solidFill>
                        <a:effectLst/>
                        <a:latin typeface="Comic Sans MS" pitchFamily="66"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p:txBody>
          <a:bodyPr anchor="ctr"/>
          <a:lstStyle/>
          <a:p>
            <a:r>
              <a:rPr lang="en-US">
                <a:latin typeface="Times New Roman" pitchFamily="18" charset="0"/>
                <a:cs typeface="Times New Roman" pitchFamily="18" charset="0"/>
              </a:rPr>
              <a:t>Managment</a:t>
            </a:r>
          </a:p>
        </p:txBody>
      </p:sp>
      <p:sp>
        <p:nvSpPr>
          <p:cNvPr id="46082" name="Content Placeholder 2"/>
          <p:cNvSpPr>
            <a:spLocks noGrp="1"/>
          </p:cNvSpPr>
          <p:nvPr>
            <p:ph idx="4294967295"/>
          </p:nvPr>
        </p:nvSpPr>
        <p:spPr>
          <a:xfrm>
            <a:off x="684213" y="1989138"/>
            <a:ext cx="8229600" cy="4525962"/>
          </a:xfrm>
        </p:spPr>
        <p:txBody>
          <a:bodyPr/>
          <a:lstStyle/>
          <a:p>
            <a:pPr algn="l" rtl="0">
              <a:buFont typeface="Wingdings" pitchFamily="2" charset="2"/>
              <a:buNone/>
            </a:pPr>
            <a:r>
              <a:rPr lang="en-US" sz="2100">
                <a:latin typeface="Times New Roman" pitchFamily="18" charset="0"/>
                <a:cs typeface="Times New Roman" pitchFamily="18" charset="0"/>
              </a:rPr>
              <a:t>All pulmonary carcinoid tumors should be treated as malignancies by doing </a:t>
            </a:r>
            <a:r>
              <a:rPr lang="en-US" sz="2100">
                <a:solidFill>
                  <a:srgbClr val="990000"/>
                </a:solidFill>
                <a:latin typeface="Times New Roman" pitchFamily="18" charset="0"/>
                <a:cs typeface="Times New Roman" pitchFamily="18" charset="0"/>
              </a:rPr>
              <a:t>total surgical resection</a:t>
            </a:r>
            <a:r>
              <a:rPr lang="en-US" sz="2100">
                <a:latin typeface="Times New Roman" pitchFamily="18" charset="0"/>
                <a:cs typeface="Times New Roman" pitchFamily="18" charset="0"/>
              </a:rPr>
              <a:t> as long as no surgery contraindication exist.</a:t>
            </a:r>
          </a:p>
          <a:p>
            <a:pPr algn="l" rtl="0">
              <a:buFont typeface="Wingdings" pitchFamily="2" charset="2"/>
              <a:buNone/>
            </a:pP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p:txBody>
          <a:bodyPr anchor="ctr"/>
          <a:lstStyle/>
          <a:p>
            <a:pPr rtl="0"/>
            <a:r>
              <a:rPr lang="en-US">
                <a:latin typeface="Times New Roman" pitchFamily="18" charset="0"/>
                <a:cs typeface="Times New Roman" pitchFamily="18" charset="0"/>
              </a:rPr>
              <a:t>Medical Therapy</a:t>
            </a:r>
          </a:p>
        </p:txBody>
      </p:sp>
      <p:sp>
        <p:nvSpPr>
          <p:cNvPr id="47106" name="Content Placeholder 2"/>
          <p:cNvSpPr>
            <a:spLocks noGrp="1"/>
          </p:cNvSpPr>
          <p:nvPr>
            <p:ph idx="4294967295"/>
          </p:nvPr>
        </p:nvSpPr>
        <p:spPr>
          <a:xfrm>
            <a:off x="468313" y="2332038"/>
            <a:ext cx="8229600" cy="4525962"/>
          </a:xfrm>
        </p:spPr>
        <p:txBody>
          <a:bodyPr/>
          <a:lstStyle/>
          <a:p>
            <a:pPr algn="l" rtl="0"/>
            <a:r>
              <a:rPr lang="en-US" sz="2100">
                <a:latin typeface="Times New Roman" pitchFamily="18" charset="0"/>
                <a:cs typeface="Times New Roman" pitchFamily="18" charset="0"/>
              </a:rPr>
              <a:t>No medical therapy exists for the primary treatment of carcinoid tumor of the lung. Chemotherapeutic agents and radiation therapy have been used in the treatment of metastatic disease(Carcinoid Syndrome)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p:txBody>
          <a:bodyPr anchor="ctr"/>
          <a:lstStyle/>
          <a:p>
            <a:pPr rtl="0"/>
            <a:r>
              <a:rPr lang="en-US">
                <a:latin typeface="Times New Roman" pitchFamily="18" charset="0"/>
                <a:cs typeface="Times New Roman" pitchFamily="18" charset="0"/>
              </a:rPr>
              <a:t>Surgical Therapy</a:t>
            </a:r>
          </a:p>
        </p:txBody>
      </p:sp>
      <p:sp>
        <p:nvSpPr>
          <p:cNvPr id="3" name="Content Placeholder 2"/>
          <p:cNvSpPr>
            <a:spLocks noGrp="1"/>
          </p:cNvSpPr>
          <p:nvPr>
            <p:ph idx="4294967295"/>
          </p:nvPr>
        </p:nvSpPr>
        <p:spPr>
          <a:xfrm>
            <a:off x="468313" y="1916113"/>
            <a:ext cx="3167062" cy="4525962"/>
          </a:xfrm>
        </p:spPr>
        <p:txBody>
          <a:bodyPr>
            <a:normAutofit/>
          </a:bodyPr>
          <a:lstStyle/>
          <a:p>
            <a:pPr algn="l" rtl="0">
              <a:lnSpc>
                <a:spcPct val="80000"/>
              </a:lnSpc>
              <a:buFont typeface="Wingdings" pitchFamily="2" charset="2"/>
              <a:buNone/>
            </a:pPr>
            <a:r>
              <a:rPr lang="en-US" sz="2100">
                <a:latin typeface="Times New Roman" pitchFamily="18" charset="0"/>
                <a:cs typeface="Times New Roman" pitchFamily="18" charset="0"/>
              </a:rPr>
              <a:t>Surgical resection is the primary mode of therapy .</a:t>
            </a:r>
          </a:p>
          <a:p>
            <a:pPr algn="l" rtl="0">
              <a:lnSpc>
                <a:spcPct val="80000"/>
              </a:lnSpc>
              <a:buFont typeface="Wingdings" pitchFamily="2" charset="2"/>
              <a:buNone/>
            </a:pPr>
            <a:endParaRPr lang="en-US" sz="2100">
              <a:latin typeface="Times New Roman" pitchFamily="18" charset="0"/>
              <a:cs typeface="Times New Roman" pitchFamily="18" charset="0"/>
            </a:endParaRPr>
          </a:p>
          <a:p>
            <a:pPr algn="l" rtl="0">
              <a:lnSpc>
                <a:spcPct val="80000"/>
              </a:lnSpc>
              <a:buFont typeface="Wingdings" pitchFamily="2" charset="2"/>
              <a:buNone/>
            </a:pPr>
            <a:r>
              <a:rPr lang="en-US" sz="2100">
                <a:latin typeface="Times New Roman" pitchFamily="18" charset="0"/>
                <a:cs typeface="Times New Roman" pitchFamily="18" charset="0"/>
              </a:rPr>
              <a:t>We have different types of surgical treatment,but </a:t>
            </a:r>
            <a:r>
              <a:rPr lang="en-US" sz="2100">
                <a:solidFill>
                  <a:srgbClr val="990000"/>
                </a:solidFill>
                <a:latin typeface="Times New Roman" pitchFamily="18" charset="0"/>
                <a:cs typeface="Times New Roman" pitchFamily="18" charset="0"/>
              </a:rPr>
              <a:t>anatomic lobectomy is the most commonly performed procedure</a:t>
            </a:r>
            <a:r>
              <a:rPr lang="en-US" sz="2100">
                <a:latin typeface="Times New Roman" pitchFamily="18" charset="0"/>
                <a:cs typeface="Times New Roman" pitchFamily="18" charset="0"/>
              </a:rPr>
              <a:t> at present for resection of pulmonary carcinoid tumors. </a:t>
            </a:r>
          </a:p>
        </p:txBody>
      </p:sp>
      <p:pic>
        <p:nvPicPr>
          <p:cNvPr id="4" name="Picture 3" descr="right-upper-lobectomy.jpg"/>
          <p:cNvPicPr>
            <a:picLocks noChangeAspect="1"/>
          </p:cNvPicPr>
          <p:nvPr/>
        </p:nvPicPr>
        <p:blipFill>
          <a:blip r:embed="rId2"/>
          <a:stretch>
            <a:fillRect/>
          </a:stretch>
        </p:blipFill>
        <p:spPr>
          <a:xfrm>
            <a:off x="3924300" y="1417638"/>
            <a:ext cx="5040313" cy="5246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nchor="ctr"/>
          <a:lstStyle/>
          <a:p>
            <a:pPr rtl="0"/>
            <a:r>
              <a:rPr lang="en-US">
                <a:latin typeface="Times New Roman" pitchFamily="18" charset="0"/>
                <a:cs typeface="Times New Roman" pitchFamily="18" charset="0"/>
              </a:rPr>
              <a:t>Types of surgery</a:t>
            </a:r>
          </a:p>
        </p:txBody>
      </p:sp>
      <p:sp>
        <p:nvSpPr>
          <p:cNvPr id="3" name="Content Placeholder 2"/>
          <p:cNvSpPr>
            <a:spLocks noGrp="1"/>
          </p:cNvSpPr>
          <p:nvPr>
            <p:ph idx="4294967295"/>
          </p:nvPr>
        </p:nvSpPr>
        <p:spPr/>
        <p:txBody>
          <a:bodyPr>
            <a:normAutofit/>
          </a:bodyPr>
          <a:lstStyle/>
          <a:p>
            <a:pPr algn="l" rtl="0">
              <a:lnSpc>
                <a:spcPct val="80000"/>
              </a:lnSpc>
            </a:pPr>
            <a:r>
              <a:rPr lang="en-US" sz="1900" dirty="0">
                <a:latin typeface="Times New Roman" pitchFamily="18" charset="0"/>
                <a:cs typeface="Times New Roman" pitchFamily="18" charset="0"/>
              </a:rPr>
              <a:t>Most tumors follow a benign course and are amenable to surgery. </a:t>
            </a:r>
          </a:p>
          <a:p>
            <a:pPr algn="l" rtl="0">
              <a:lnSpc>
                <a:spcPct val="80000"/>
              </a:lnSpc>
            </a:pPr>
            <a:r>
              <a:rPr lang="en-US" sz="1900" dirty="0">
                <a:latin typeface="Times New Roman" pitchFamily="18" charset="0"/>
                <a:cs typeface="Times New Roman" pitchFamily="18" charset="0"/>
              </a:rPr>
              <a:t>Surgical options range from radical resection (the tumor with a good margin of normal tissue is removed) to minimally invasive surgery.</a:t>
            </a:r>
          </a:p>
          <a:p>
            <a:pPr algn="l" rtl="0">
              <a:lnSpc>
                <a:spcPct val="80000"/>
              </a:lnSpc>
            </a:pPr>
            <a:r>
              <a:rPr lang="en-US" sz="1900" dirty="0">
                <a:latin typeface="Times New Roman" pitchFamily="18" charset="0"/>
                <a:cs typeface="Times New Roman" pitchFamily="18" charset="0"/>
              </a:rPr>
              <a:t>Different surgical options include the following:</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b="1" dirty="0">
                <a:latin typeface="Times New Roman" pitchFamily="18" charset="0"/>
                <a:cs typeface="Times New Roman" pitchFamily="18" charset="0"/>
              </a:rPr>
              <a:t>Sleeve resection: </a:t>
            </a:r>
            <a:r>
              <a:rPr lang="en-US" sz="1900" dirty="0">
                <a:latin typeface="Times New Roman" pitchFamily="18" charset="0"/>
                <a:cs typeface="Times New Roman" pitchFamily="18" charset="0"/>
              </a:rPr>
              <a:t>Section of the airway containing the tumor is removed. </a:t>
            </a:r>
          </a:p>
          <a:p>
            <a:pPr algn="l" rtl="0">
              <a:lnSpc>
                <a:spcPct val="80000"/>
              </a:lnSpc>
              <a:buFont typeface="Wingdings" pitchFamily="2" charset="2"/>
              <a:buNone/>
            </a:pPr>
            <a:r>
              <a:rPr lang="en-US" sz="1900" dirty="0">
                <a:solidFill>
                  <a:srgbClr val="00B050"/>
                </a:solidFill>
                <a:latin typeface="Times New Roman" pitchFamily="18" charset="0"/>
                <a:cs typeface="Times New Roman" pitchFamily="18" charset="0"/>
              </a:rPr>
              <a:t>      </a:t>
            </a:r>
            <a:r>
              <a:rPr lang="en-US" sz="1900" dirty="0">
                <a:solidFill>
                  <a:srgbClr val="990000"/>
                </a:solidFill>
                <a:latin typeface="Times New Roman" pitchFamily="18" charset="0"/>
                <a:cs typeface="Times New Roman" pitchFamily="18" charset="0"/>
              </a:rPr>
              <a:t>In this procedure, we have to remove one part of the main bronchus containing the tumor and </a:t>
            </a:r>
            <a:r>
              <a:rPr lang="en-US" sz="1900" dirty="0" err="1">
                <a:solidFill>
                  <a:srgbClr val="990000"/>
                </a:solidFill>
                <a:latin typeface="Times New Roman" pitchFamily="18" charset="0"/>
                <a:cs typeface="Times New Roman" pitchFamily="18" charset="0"/>
              </a:rPr>
              <a:t>anastmose</a:t>
            </a:r>
            <a:r>
              <a:rPr lang="en-US" sz="1900" dirty="0">
                <a:solidFill>
                  <a:srgbClr val="990000"/>
                </a:solidFill>
                <a:latin typeface="Times New Roman" pitchFamily="18" charset="0"/>
                <a:cs typeface="Times New Roman" pitchFamily="18" charset="0"/>
              </a:rPr>
              <a:t> the bifurcation with bronchus </a:t>
            </a:r>
            <a:r>
              <a:rPr lang="en-US" sz="1900" dirty="0" err="1">
                <a:solidFill>
                  <a:srgbClr val="990000"/>
                </a:solidFill>
                <a:latin typeface="Times New Roman" pitchFamily="18" charset="0"/>
                <a:cs typeface="Times New Roman" pitchFamily="18" charset="0"/>
              </a:rPr>
              <a:t>intermmedius</a:t>
            </a:r>
            <a:r>
              <a:rPr lang="en-US" sz="1900" dirty="0">
                <a:solidFill>
                  <a:srgbClr val="990000"/>
                </a:solidFill>
                <a:latin typeface="Times New Roman" pitchFamily="18" charset="0"/>
                <a:cs typeface="Times New Roman" pitchFamily="18" charset="0"/>
              </a:rPr>
              <a:t>, instead of </a:t>
            </a:r>
            <a:r>
              <a:rPr lang="en-US" sz="1900" dirty="0" err="1">
                <a:solidFill>
                  <a:srgbClr val="990000"/>
                </a:solidFill>
                <a:latin typeface="Times New Roman" pitchFamily="18" charset="0"/>
                <a:cs typeface="Times New Roman" pitchFamily="18" charset="0"/>
              </a:rPr>
              <a:t>pneumonectomy</a:t>
            </a:r>
            <a:r>
              <a:rPr lang="en-US" sz="1900" dirty="0">
                <a:solidFill>
                  <a:srgbClr val="990000"/>
                </a:solidFill>
                <a:latin typeface="Times New Roman" pitchFamily="18" charset="0"/>
                <a:cs typeface="Times New Roman" pitchFamily="18" charset="0"/>
              </a:rPr>
              <a:t> to preserve the other tumor free lobes)</a:t>
            </a:r>
            <a:br>
              <a:rPr lang="en-US" sz="1900" dirty="0">
                <a:solidFill>
                  <a:srgbClr val="990000"/>
                </a:solidFill>
                <a:latin typeface="Times New Roman" pitchFamily="18" charset="0"/>
                <a:cs typeface="Times New Roman" pitchFamily="18" charset="0"/>
              </a:rPr>
            </a:br>
            <a:r>
              <a:rPr lang="en-US" sz="1900" dirty="0">
                <a:solidFill>
                  <a:srgbClr val="990000"/>
                </a:solidFill>
                <a:latin typeface="Times New Roman" pitchFamily="18" charset="0"/>
                <a:cs typeface="Times New Roman" pitchFamily="18" charset="0"/>
              </a:rPr>
              <a:t/>
            </a:r>
            <a:br>
              <a:rPr lang="en-US" sz="1900" dirty="0">
                <a:solidFill>
                  <a:srgbClr val="990000"/>
                </a:solidFill>
                <a:latin typeface="Times New Roman" pitchFamily="18" charset="0"/>
                <a:cs typeface="Times New Roman" pitchFamily="18" charset="0"/>
              </a:rPr>
            </a:br>
            <a:endParaRPr lang="en-US" sz="1900" dirty="0">
              <a:solidFill>
                <a:srgbClr val="990000"/>
              </a:solidFill>
              <a:latin typeface="Times New Roman" pitchFamily="18" charset="0"/>
              <a:cs typeface="Times New Roman" pitchFamily="18" charset="0"/>
            </a:endParaRPr>
          </a:p>
          <a:p>
            <a:pPr algn="l" rtl="0">
              <a:lnSpc>
                <a:spcPct val="80000"/>
              </a:lnSpc>
            </a:pPr>
            <a:r>
              <a:rPr lang="en-US" sz="1900" b="1" dirty="0">
                <a:latin typeface="Times New Roman" pitchFamily="18" charset="0"/>
                <a:cs typeface="Times New Roman" pitchFamily="18" charset="0"/>
              </a:rPr>
              <a:t>Segmental resection:</a:t>
            </a:r>
            <a:r>
              <a:rPr lang="en-US" sz="1900" dirty="0">
                <a:latin typeface="Times New Roman" pitchFamily="18" charset="0"/>
                <a:cs typeface="Times New Roman" pitchFamily="18" charset="0"/>
              </a:rPr>
              <a:t> Segment of the lung containing the tumor is removed. </a:t>
            </a:r>
            <a:br>
              <a:rPr lang="en-US" sz="1900" dirty="0">
                <a:latin typeface="Times New Roman" pitchFamily="18" charset="0"/>
                <a:cs typeface="Times New Roman" pitchFamily="18" charset="0"/>
              </a:rPr>
            </a:br>
            <a:r>
              <a:rPr lang="en-US" sz="1900" dirty="0">
                <a:latin typeface="Times New Roman" pitchFamily="18" charset="0"/>
                <a:cs typeface="Times New Roman" pitchFamily="18" charset="0"/>
              </a:rPr>
              <a:t/>
            </a:r>
            <a:br>
              <a:rPr lang="en-US" sz="1900" dirty="0">
                <a:latin typeface="Times New Roman" pitchFamily="18" charset="0"/>
                <a:cs typeface="Times New Roman" pitchFamily="18" charset="0"/>
              </a:rPr>
            </a:br>
            <a:endParaRPr lang="en-US" sz="1900" dirty="0">
              <a:latin typeface="Times New Roman" pitchFamily="18" charset="0"/>
              <a:cs typeface="Times New Roman" pitchFamily="18" charset="0"/>
            </a:endParaRPr>
          </a:p>
          <a:p>
            <a:pPr algn="l" rtl="0">
              <a:lnSpc>
                <a:spcPct val="80000"/>
              </a:lnSpc>
            </a:pPr>
            <a:r>
              <a:rPr lang="en-US" sz="1900" b="1" dirty="0">
                <a:latin typeface="Times New Roman" pitchFamily="18" charset="0"/>
                <a:cs typeface="Times New Roman" pitchFamily="18" charset="0"/>
              </a:rPr>
              <a:t>Wedge resection:</a:t>
            </a:r>
            <a:r>
              <a:rPr lang="en-US" sz="1900" dirty="0">
                <a:latin typeface="Times New Roman" pitchFamily="18" charset="0"/>
                <a:cs typeface="Times New Roman" pitchFamily="18" charset="0"/>
              </a:rPr>
              <a:t> Small wedge of the lung containing the tumor is removed. </a:t>
            </a:r>
            <a:r>
              <a:rPr lang="en-US" sz="800" dirty="0">
                <a:latin typeface="Times New Roman" pitchFamily="18" charset="0"/>
                <a:cs typeface="Times New Roman" pitchFamily="18" charset="0"/>
              </a:rPr>
              <a:t/>
            </a:r>
            <a:br>
              <a:rPr lang="en-US" sz="800" dirty="0">
                <a:latin typeface="Times New Roman" pitchFamily="18" charset="0"/>
                <a:cs typeface="Times New Roman" pitchFamily="18" charset="0"/>
              </a:rPr>
            </a:br>
            <a:r>
              <a:rPr lang="en-US" sz="800" dirty="0">
                <a:latin typeface="Times New Roman" pitchFamily="18" charset="0"/>
                <a:cs typeface="Times New Roman" pitchFamily="18" charset="0"/>
              </a:rPr>
              <a:t/>
            </a:r>
            <a:br>
              <a:rPr lang="en-US" sz="800" dirty="0">
                <a:latin typeface="Times New Roman" pitchFamily="18" charset="0"/>
                <a:cs typeface="Times New Roman" pitchFamily="18" charset="0"/>
              </a:rPr>
            </a:br>
            <a:endParaRPr lang="en-US" sz="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468313" y="981075"/>
            <a:ext cx="8229600" cy="4525963"/>
          </a:xfrm>
        </p:spPr>
        <p:txBody>
          <a:bodyPr>
            <a:normAutofit/>
          </a:bodyPr>
          <a:lstStyle/>
          <a:p>
            <a:pPr algn="l" rtl="0">
              <a:lnSpc>
                <a:spcPct val="80000"/>
              </a:lnSpc>
            </a:pPr>
            <a:r>
              <a:rPr lang="en-US" sz="1900" b="1">
                <a:latin typeface="Times New Roman" pitchFamily="18" charset="0"/>
                <a:cs typeface="Times New Roman" pitchFamily="18" charset="0"/>
              </a:rPr>
              <a:t>Lobectomy:</a:t>
            </a:r>
            <a:r>
              <a:rPr lang="en-US" sz="1900">
                <a:latin typeface="Times New Roman" pitchFamily="18" charset="0"/>
                <a:cs typeface="Times New Roman" pitchFamily="18" charset="0"/>
              </a:rPr>
              <a:t> Lobe of the lung containing the tumor is removed. </a:t>
            </a:r>
            <a:br>
              <a:rPr lang="en-US" sz="1900">
                <a:latin typeface="Times New Roman" pitchFamily="18" charset="0"/>
                <a:cs typeface="Times New Roman" pitchFamily="18" charset="0"/>
              </a:rPr>
            </a:br>
            <a:r>
              <a:rPr lang="en-US" sz="1900">
                <a:latin typeface="Times New Roman" pitchFamily="18" charset="0"/>
                <a:cs typeface="Times New Roman" pitchFamily="18" charset="0"/>
              </a:rPr>
              <a:t/>
            </a:r>
            <a:br>
              <a:rPr lang="en-US" sz="1900">
                <a:latin typeface="Times New Roman" pitchFamily="18" charset="0"/>
                <a:cs typeface="Times New Roman" pitchFamily="18" charset="0"/>
              </a:rPr>
            </a:br>
            <a:endParaRPr lang="en-US" sz="1900">
              <a:latin typeface="Times New Roman" pitchFamily="18" charset="0"/>
              <a:cs typeface="Times New Roman" pitchFamily="18" charset="0"/>
            </a:endParaRPr>
          </a:p>
          <a:p>
            <a:pPr algn="l" rtl="0">
              <a:lnSpc>
                <a:spcPct val="80000"/>
              </a:lnSpc>
            </a:pPr>
            <a:r>
              <a:rPr lang="en-US" sz="1900" b="1">
                <a:latin typeface="Times New Roman" pitchFamily="18" charset="0"/>
                <a:cs typeface="Times New Roman" pitchFamily="18" charset="0"/>
              </a:rPr>
              <a:t>Pneumonectomy:</a:t>
            </a:r>
            <a:r>
              <a:rPr lang="en-US" sz="1900">
                <a:latin typeface="Times New Roman" pitchFamily="18" charset="0"/>
                <a:cs typeface="Times New Roman" pitchFamily="18" charset="0"/>
              </a:rPr>
              <a:t> Entire lung containing the tumor is removed. (Rarely)</a:t>
            </a:r>
            <a:br>
              <a:rPr lang="en-US" sz="1900">
                <a:latin typeface="Times New Roman" pitchFamily="18" charset="0"/>
                <a:cs typeface="Times New Roman" pitchFamily="18" charset="0"/>
              </a:rPr>
            </a:br>
            <a:r>
              <a:rPr lang="en-US" sz="1900">
                <a:latin typeface="Times New Roman" pitchFamily="18" charset="0"/>
                <a:cs typeface="Times New Roman" pitchFamily="18" charset="0"/>
              </a:rPr>
              <a:t/>
            </a:r>
            <a:br>
              <a:rPr lang="en-US" sz="1900">
                <a:latin typeface="Times New Roman" pitchFamily="18" charset="0"/>
                <a:cs typeface="Times New Roman" pitchFamily="18" charset="0"/>
              </a:rPr>
            </a:br>
            <a:endParaRPr lang="en-US" sz="1900">
              <a:latin typeface="Times New Roman" pitchFamily="18" charset="0"/>
              <a:cs typeface="Times New Roman" pitchFamily="18" charset="0"/>
            </a:endParaRPr>
          </a:p>
          <a:p>
            <a:pPr algn="l" rtl="0">
              <a:lnSpc>
                <a:spcPct val="80000"/>
              </a:lnSpc>
            </a:pPr>
            <a:r>
              <a:rPr lang="en-US" sz="1900" b="1">
                <a:latin typeface="Times New Roman" pitchFamily="18" charset="0"/>
                <a:cs typeface="Times New Roman" pitchFamily="18" charset="0"/>
              </a:rPr>
              <a:t>Endoscopic tumor ablation using laser:</a:t>
            </a:r>
            <a:r>
              <a:rPr lang="en-US" sz="1900">
                <a:latin typeface="Times New Roman" pitchFamily="18" charset="0"/>
                <a:cs typeface="Times New Roman" pitchFamily="18" charset="0"/>
              </a:rPr>
              <a:t> This technique involves removal of the tumor through the bronchoscope, using laser. It is reserved for treating bronchial obstruction caused by the tumor or reduction of the tumor mass prior to surgical resection. This procedure is rarely curative on its own.</a:t>
            </a:r>
          </a:p>
          <a:p>
            <a:pPr algn="l" rtl="0">
              <a:lnSpc>
                <a:spcPct val="80000"/>
              </a:lnSpc>
              <a:buFont typeface="Wingdings" pitchFamily="2" charset="2"/>
              <a:buNone/>
            </a:pPr>
            <a:endParaRPr lang="en-US" sz="1900">
              <a:latin typeface="Times New Roman" pitchFamily="18" charset="0"/>
              <a:cs typeface="Times New Roman" pitchFamily="18" charset="0"/>
            </a:endParaRPr>
          </a:p>
          <a:p>
            <a:pPr algn="l" rtl="0">
              <a:lnSpc>
                <a:spcPct val="80000"/>
              </a:lnSpc>
              <a:buFont typeface="Wingdings" pitchFamily="2" charset="2"/>
              <a:buNone/>
            </a:pPr>
            <a:r>
              <a:rPr lang="en-US" sz="1900">
                <a:solidFill>
                  <a:srgbClr val="990000"/>
                </a:solidFill>
                <a:latin typeface="Times New Roman" pitchFamily="18" charset="0"/>
                <a:cs typeface="Times New Roman" pitchFamily="18" charset="0"/>
              </a:rPr>
              <a:t>Endoscopoic tumor ablation using laser, is not curative we use only in palliative treatment</a:t>
            </a:r>
          </a:p>
          <a:p>
            <a:pPr algn="l" rtl="0">
              <a:lnSpc>
                <a:spcPct val="80000"/>
              </a:lnSpc>
              <a:buFont typeface="Wingdings" pitchFamily="2" charset="2"/>
              <a:buNone/>
            </a:pPr>
            <a:endParaRPr lang="ar-SA" sz="1900">
              <a:solidFill>
                <a:srgbClr val="99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ung-resection.png"/>
          <p:cNvPicPr>
            <a:picLocks noGrp="1" noChangeAspect="1"/>
          </p:cNvPicPr>
          <p:nvPr>
            <p:ph idx="4294967295"/>
          </p:nvPr>
        </p:nvPicPr>
        <p:blipFill>
          <a:blip r:embed="rId2"/>
          <a:stretch>
            <a:fillRect/>
          </a:stretch>
        </p:blipFill>
        <p:spPr>
          <a:xfrm>
            <a:off x="179512" y="260648"/>
            <a:ext cx="8712968" cy="6408712"/>
          </a:xfrm>
          <a:ln w="228600" cap="sq" cmpd="thickThin">
            <a:solidFill>
              <a:srgbClr val="00000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عنوان 1"/>
          <p:cNvSpPr>
            <a:spLocks noGrp="1"/>
          </p:cNvSpPr>
          <p:nvPr>
            <p:ph type="title" idx="4294967295"/>
          </p:nvPr>
        </p:nvSpPr>
        <p:spPr/>
        <p:txBody>
          <a:bodyPr anchor="ctr"/>
          <a:lstStyle/>
          <a:p>
            <a:pPr rtl="0"/>
            <a:r>
              <a:rPr lang="en-US" sz="3800">
                <a:latin typeface="Times New Roman" pitchFamily="18" charset="0"/>
                <a:cs typeface="Times New Roman" pitchFamily="18" charset="0"/>
              </a:rPr>
              <a:t>Follow Up</a:t>
            </a:r>
            <a:endParaRPr lang="ar-SA" sz="3800">
              <a:latin typeface="Times New Roman" pitchFamily="18" charset="0"/>
              <a:cs typeface="Times New Roman" pitchFamily="18" charset="0"/>
            </a:endParaRPr>
          </a:p>
        </p:txBody>
      </p:sp>
      <p:sp>
        <p:nvSpPr>
          <p:cNvPr id="52226" name="عنصر نائب للمحتوى 2"/>
          <p:cNvSpPr>
            <a:spLocks noGrp="1"/>
          </p:cNvSpPr>
          <p:nvPr>
            <p:ph idx="4294967295"/>
          </p:nvPr>
        </p:nvSpPr>
        <p:spPr>
          <a:xfrm>
            <a:off x="539750" y="1341438"/>
            <a:ext cx="8229600" cy="4525962"/>
          </a:xfrm>
        </p:spPr>
        <p:txBody>
          <a:bodyPr/>
          <a:lstStyle/>
          <a:p>
            <a:pPr algn="l" rtl="0">
              <a:buFont typeface="Wingdings" pitchFamily="2" charset="2"/>
              <a:buNone/>
            </a:pPr>
            <a:r>
              <a:rPr lang="en-US" sz="2100">
                <a:latin typeface="Times New Roman" pitchFamily="18" charset="0"/>
                <a:cs typeface="Times New Roman" pitchFamily="18" charset="0"/>
              </a:rPr>
              <a:t> After discharging from the hospital, we need to follow up the pt for </a:t>
            </a:r>
            <a:r>
              <a:rPr lang="en-US" sz="2100">
                <a:solidFill>
                  <a:srgbClr val="990000"/>
                </a:solidFill>
                <a:latin typeface="Times New Roman" pitchFamily="18" charset="0"/>
                <a:cs typeface="Times New Roman" pitchFamily="18" charset="0"/>
              </a:rPr>
              <a:t>2-3 months in the first year</a:t>
            </a:r>
            <a:r>
              <a:rPr lang="en-US" sz="2100">
                <a:latin typeface="Times New Roman" pitchFamily="18" charset="0"/>
                <a:cs typeface="Times New Roman" pitchFamily="18" charset="0"/>
              </a:rPr>
              <a:t>  (clinically and chest x ray), then </a:t>
            </a:r>
            <a:r>
              <a:rPr lang="en-US" sz="2100">
                <a:solidFill>
                  <a:srgbClr val="990000"/>
                </a:solidFill>
                <a:latin typeface="Times New Roman" pitchFamily="18" charset="0"/>
                <a:cs typeface="Times New Roman" pitchFamily="18" charset="0"/>
              </a:rPr>
              <a:t>every 6 months for the following years</a:t>
            </a:r>
            <a:r>
              <a:rPr lang="en-US" sz="2100">
                <a:latin typeface="Times New Roman" pitchFamily="18" charset="0"/>
                <a:cs typeface="Times New Roman" pitchFamily="18" charset="0"/>
              </a:rPr>
              <a:t>.</a:t>
            </a:r>
          </a:p>
          <a:p>
            <a:pPr algn="l" rtl="0">
              <a:buFont typeface="Wingdings" pitchFamily="2" charset="2"/>
              <a:buNone/>
            </a:pPr>
            <a:endParaRPr lang="en-US" sz="2100">
              <a:latin typeface="Times New Roman" pitchFamily="18" charset="0"/>
              <a:cs typeface="Times New Roman" pitchFamily="18" charset="0"/>
            </a:endParaRPr>
          </a:p>
          <a:p>
            <a:pPr algn="l" rtl="0">
              <a:buFont typeface="Wingdings" pitchFamily="2" charset="2"/>
              <a:buNone/>
            </a:pPr>
            <a:r>
              <a:rPr lang="en-US" sz="2100">
                <a:latin typeface="Times New Roman" pitchFamily="18" charset="0"/>
                <a:cs typeface="Times New Roman" pitchFamily="18" charset="0"/>
              </a:rPr>
              <a:t> </a:t>
            </a:r>
            <a:r>
              <a:rPr lang="en-US" sz="3900">
                <a:latin typeface="Times New Roman" pitchFamily="18" charset="0"/>
                <a:cs typeface="Times New Roman" pitchFamily="18" charset="0"/>
              </a:rPr>
              <a:t>Prevention</a:t>
            </a:r>
          </a:p>
          <a:p>
            <a:pPr algn="l" rtl="0">
              <a:buFont typeface="Wingdings" pitchFamily="2" charset="2"/>
              <a:buNone/>
            </a:pPr>
            <a:r>
              <a:rPr lang="en-US" sz="2100">
                <a:latin typeface="Times New Roman" pitchFamily="18" charset="0"/>
                <a:cs typeface="Times New Roman" pitchFamily="18" charset="0"/>
              </a:rPr>
              <a:t>Unlike most lung tumors, carcinoid lung tumors have not been associated with smoking, air pollution, or other chemical exposures. Therefore, there are no known ways to prevent carcinoid lung tumors.</a:t>
            </a:r>
          </a:p>
          <a:p>
            <a:pPr algn="l" rtl="0">
              <a:buFont typeface="Wingdings" pitchFamily="2" charset="2"/>
              <a:buNone/>
            </a:pPr>
            <a:endParaRPr lang="ar-SA" sz="21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عنوان 1"/>
          <p:cNvSpPr>
            <a:spLocks noGrp="1"/>
          </p:cNvSpPr>
          <p:nvPr>
            <p:ph type="title" idx="4294967295"/>
          </p:nvPr>
        </p:nvSpPr>
        <p:spPr/>
        <p:txBody>
          <a:bodyPr anchor="ctr"/>
          <a:lstStyle/>
          <a:p>
            <a:pPr rtl="0"/>
            <a:r>
              <a:rPr lang="en-US">
                <a:latin typeface="Times New Roman" pitchFamily="18" charset="0"/>
                <a:cs typeface="Times New Roman" pitchFamily="18" charset="0"/>
              </a:rPr>
              <a:t>Prognosis</a:t>
            </a:r>
            <a:endParaRPr lang="ar-SA">
              <a:latin typeface="Times New Roman" pitchFamily="18" charset="0"/>
              <a:cs typeface="Times New Roman" pitchFamily="18" charset="0"/>
            </a:endParaRPr>
          </a:p>
        </p:txBody>
      </p:sp>
      <p:sp>
        <p:nvSpPr>
          <p:cNvPr id="53250" name="عنصر نائب للمحتوى 2"/>
          <p:cNvSpPr>
            <a:spLocks noGrp="1"/>
          </p:cNvSpPr>
          <p:nvPr>
            <p:ph idx="4294967295"/>
          </p:nvPr>
        </p:nvSpPr>
        <p:spPr/>
        <p:txBody>
          <a:bodyPr/>
          <a:lstStyle/>
          <a:p>
            <a:pPr algn="l" rtl="0"/>
            <a:r>
              <a:rPr lang="en-US" sz="2300">
                <a:latin typeface="Times New Roman" pitchFamily="18" charset="0"/>
                <a:cs typeface="Times New Roman" pitchFamily="18" charset="0"/>
              </a:rPr>
              <a:t>Carcinoid lung tumors generally have a better prognosis(mainly typical) than other forms of lung cancer. </a:t>
            </a:r>
          </a:p>
          <a:p>
            <a:pPr algn="l" rtl="0"/>
            <a:endParaRPr lang="en-US" sz="2300">
              <a:latin typeface="Times New Roman" pitchFamily="18" charset="0"/>
              <a:cs typeface="Times New Roman" pitchFamily="18" charset="0"/>
            </a:endParaRPr>
          </a:p>
          <a:p>
            <a:pPr algn="l" rtl="0"/>
            <a:r>
              <a:rPr lang="en-US" sz="2300">
                <a:latin typeface="Times New Roman" pitchFamily="18" charset="0"/>
                <a:cs typeface="Times New Roman" pitchFamily="18" charset="0"/>
              </a:rPr>
              <a:t>Typical carcinoid lung tumors: </a:t>
            </a:r>
          </a:p>
          <a:p>
            <a:pPr algn="l" rtl="0">
              <a:buFont typeface="Wingdings" pitchFamily="2" charset="2"/>
              <a:buNone/>
            </a:pPr>
            <a:r>
              <a:rPr lang="en-US" sz="2300">
                <a:latin typeface="Times New Roman" pitchFamily="18" charset="0"/>
                <a:cs typeface="Times New Roman" pitchFamily="18" charset="0"/>
              </a:rPr>
              <a:t> 5-year survival rate of 78%-95% </a:t>
            </a:r>
          </a:p>
          <a:p>
            <a:pPr algn="l" rtl="0">
              <a:buFont typeface="Wingdings" pitchFamily="2" charset="2"/>
              <a:buNone/>
            </a:pPr>
            <a:r>
              <a:rPr lang="en-US" sz="2300">
                <a:latin typeface="Times New Roman" pitchFamily="18" charset="0"/>
                <a:cs typeface="Times New Roman" pitchFamily="18" charset="0"/>
              </a:rPr>
              <a:t>10-year survival rate of 77%-90%.</a:t>
            </a:r>
          </a:p>
          <a:p>
            <a:pPr algn="l" rtl="0">
              <a:buFont typeface="Wingdings" pitchFamily="2" charset="2"/>
              <a:buNone/>
            </a:pPr>
            <a:endParaRPr lang="en-US" sz="2300">
              <a:latin typeface="Times New Roman" pitchFamily="18" charset="0"/>
              <a:cs typeface="Times New Roman" pitchFamily="18" charset="0"/>
            </a:endParaRPr>
          </a:p>
          <a:p>
            <a:pPr algn="l" rtl="0"/>
            <a:r>
              <a:rPr lang="en-US" sz="2300">
                <a:latin typeface="Times New Roman" pitchFamily="18" charset="0"/>
                <a:cs typeface="Times New Roman" pitchFamily="18" charset="0"/>
              </a:rPr>
              <a:t>Atypical carcinoid lung tumors :</a:t>
            </a:r>
          </a:p>
          <a:p>
            <a:pPr algn="l" rtl="0">
              <a:buFont typeface="Wingdings" pitchFamily="2" charset="2"/>
              <a:buNone/>
            </a:pPr>
            <a:r>
              <a:rPr lang="en-US" sz="2300">
                <a:latin typeface="Times New Roman" pitchFamily="18" charset="0"/>
                <a:cs typeface="Times New Roman" pitchFamily="18" charset="0"/>
              </a:rPr>
              <a:t>5-year survival rate of 40%-60%</a:t>
            </a:r>
          </a:p>
          <a:p>
            <a:pPr algn="l" rtl="0">
              <a:buFont typeface="Wingdings" pitchFamily="2" charset="2"/>
              <a:buNone/>
            </a:pPr>
            <a:r>
              <a:rPr lang="en-US" sz="2300">
                <a:latin typeface="Times New Roman" pitchFamily="18" charset="0"/>
                <a:cs typeface="Times New Roman" pitchFamily="18" charset="0"/>
              </a:rPr>
              <a:t>10-year survival rate of 31%-60%.</a:t>
            </a:r>
          </a:p>
          <a:p>
            <a:pPr algn="l" rtl="0">
              <a:buFont typeface="Wingdings" pitchFamily="2" charset="2"/>
              <a:buNone/>
            </a:pPr>
            <a:endParaRPr lang="ar-SA">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468313" y="188913"/>
            <a:ext cx="8229600" cy="4392612"/>
          </a:xfrm>
        </p:spPr>
        <p:txBody>
          <a:bodyPr>
            <a:normAutofit/>
          </a:bodyPr>
          <a:lstStyle/>
          <a:p>
            <a:pPr algn="l" rtl="0">
              <a:lnSpc>
                <a:spcPct val="80000"/>
              </a:lnSpc>
            </a:pPr>
            <a:r>
              <a:rPr lang="en-US" sz="1900">
                <a:latin typeface="Times New Roman" pitchFamily="18" charset="0"/>
                <a:cs typeface="Times New Roman" pitchFamily="18" charset="0"/>
              </a:rPr>
              <a:t>In some cases, lung lesions may be numerous and may form on a specific area which is known as solitary lung lesion. </a:t>
            </a:r>
          </a:p>
          <a:p>
            <a:pPr algn="l" rtl="0">
              <a:lnSpc>
                <a:spcPct val="80000"/>
              </a:lnSpc>
            </a:pPr>
            <a:r>
              <a:rPr lang="en-US" sz="1900">
                <a:latin typeface="Times New Roman" pitchFamily="18" charset="0"/>
                <a:cs typeface="Times New Roman" pitchFamily="18" charset="0"/>
              </a:rPr>
              <a:t>In general, lung lesions may be classified as benign or malignant.</a:t>
            </a:r>
          </a:p>
          <a:p>
            <a:pPr algn="l" rtl="0">
              <a:lnSpc>
                <a:spcPct val="80000"/>
              </a:lnSpc>
              <a:buFont typeface="Wingdings" pitchFamily="2" charset="2"/>
              <a:buNone/>
            </a:pPr>
            <a:r>
              <a:rPr lang="en-US" sz="1900" b="1" u="sng">
                <a:solidFill>
                  <a:srgbClr val="990000"/>
                </a:solidFill>
                <a:latin typeface="Times New Roman" pitchFamily="18" charset="0"/>
                <a:cs typeface="Times New Roman" pitchFamily="18" charset="0"/>
              </a:rPr>
              <a:t>Benign as :                                          Malignant lung lesions:</a:t>
            </a:r>
          </a:p>
          <a:p>
            <a:pPr algn="l" rtl="0">
              <a:lnSpc>
                <a:spcPct val="80000"/>
              </a:lnSpc>
              <a:buFont typeface="Wingdings" pitchFamily="2" charset="2"/>
              <a:buNone/>
            </a:pPr>
            <a:r>
              <a:rPr lang="en-US" sz="1900">
                <a:latin typeface="Times New Roman" pitchFamily="18" charset="0"/>
                <a:cs typeface="Times New Roman" pitchFamily="18" charset="0"/>
              </a:rPr>
              <a:t> granulomateous lesion (TB), cyst           carciniod lung tumor,  </a:t>
            </a:r>
          </a:p>
          <a:p>
            <a:pPr algn="l" rtl="0">
              <a:lnSpc>
                <a:spcPct val="80000"/>
              </a:lnSpc>
              <a:buFont typeface="Wingdings" pitchFamily="2" charset="2"/>
              <a:buNone/>
            </a:pPr>
            <a:r>
              <a:rPr lang="en-US" sz="1900">
                <a:latin typeface="Times New Roman" pitchFamily="18" charset="0"/>
                <a:cs typeface="Times New Roman" pitchFamily="18" charset="0"/>
              </a:rPr>
              <a:t>                  </a:t>
            </a:r>
          </a:p>
          <a:p>
            <a:pPr algn="l" rtl="0">
              <a:lnSpc>
                <a:spcPct val="80000"/>
              </a:lnSpc>
            </a:pPr>
            <a:r>
              <a:rPr lang="en-US" sz="1900">
                <a:latin typeface="Times New Roman" pitchFamily="18" charset="0"/>
                <a:cs typeface="Times New Roman" pitchFamily="18" charset="0"/>
              </a:rPr>
              <a:t> benign tumors (hamartoma,               Lung cancer(SCLC,NSCLC)</a:t>
            </a:r>
          </a:p>
          <a:p>
            <a:pPr algn="l" rtl="0">
              <a:lnSpc>
                <a:spcPct val="80000"/>
              </a:lnSpc>
            </a:pPr>
            <a:r>
              <a:rPr lang="en-US" sz="1900">
                <a:latin typeface="Times New Roman" pitchFamily="18" charset="0"/>
                <a:cs typeface="Times New Roman" pitchFamily="18" charset="0"/>
              </a:rPr>
              <a:t>bronchial adenoma, </a:t>
            </a:r>
          </a:p>
          <a:p>
            <a:pPr algn="l" rtl="0">
              <a:lnSpc>
                <a:spcPct val="80000"/>
              </a:lnSpc>
            </a:pPr>
            <a:r>
              <a:rPr lang="en-US" sz="1900">
                <a:latin typeface="Times New Roman" pitchFamily="18" charset="0"/>
                <a:cs typeface="Times New Roman" pitchFamily="18" charset="0"/>
              </a:rPr>
              <a:t>mucous gland adenoma)                                                        </a:t>
            </a:r>
          </a:p>
          <a:p>
            <a:pPr algn="l" rtl="0">
              <a:lnSpc>
                <a:spcPct val="80000"/>
              </a:lnSpc>
              <a:buFont typeface="Wingdings" pitchFamily="2" charset="2"/>
              <a:buNone/>
            </a:pPr>
            <a:endParaRPr lang="en-US" sz="1900">
              <a:latin typeface="Times New Roman" pitchFamily="18" charset="0"/>
              <a:cs typeface="Times New Roman" pitchFamily="18" charset="0"/>
            </a:endParaRPr>
          </a:p>
          <a:p>
            <a:pPr algn="l" rtl="0">
              <a:lnSpc>
                <a:spcPct val="80000"/>
              </a:lnSpc>
              <a:buFont typeface="Wingdings" pitchFamily="2" charset="2"/>
              <a:buNone/>
            </a:pPr>
            <a:r>
              <a:rPr lang="en-US" sz="1900">
                <a:latin typeface="Times New Roman" pitchFamily="18" charset="0"/>
                <a:cs typeface="Times New Roman" pitchFamily="18" charset="0"/>
              </a:rPr>
              <a:t>                                                           </a:t>
            </a:r>
          </a:p>
          <a:p>
            <a:pPr algn="l" rtl="0">
              <a:lnSpc>
                <a:spcPct val="80000"/>
              </a:lnSpc>
              <a:buFont typeface="Wingdings" pitchFamily="2" charset="2"/>
              <a:buNone/>
            </a:pPr>
            <a:r>
              <a:rPr lang="en-US" sz="1900">
                <a:latin typeface="Times New Roman" pitchFamily="18" charset="0"/>
                <a:cs typeface="Times New Roman" pitchFamily="18" charset="0"/>
              </a:rPr>
              <a:t>                                                       </a:t>
            </a:r>
          </a:p>
          <a:p>
            <a:pPr algn="l" rtl="0">
              <a:lnSpc>
                <a:spcPct val="80000"/>
              </a:lnSpc>
              <a:buFont typeface="Wingdings" pitchFamily="2" charset="2"/>
              <a:buNone/>
            </a:pPr>
            <a:r>
              <a:rPr lang="en-US" sz="1900">
                <a:latin typeface="Times New Roman" pitchFamily="18" charset="0"/>
                <a:cs typeface="Times New Roman" pitchFamily="18" charset="0"/>
              </a:rPr>
              <a:t> </a:t>
            </a:r>
          </a:p>
          <a:p>
            <a:pPr algn="l" rtl="0">
              <a:lnSpc>
                <a:spcPct val="80000"/>
              </a:lnSpc>
            </a:pPr>
            <a:endParaRPr lang="en-US" sz="1900">
              <a:latin typeface="Times New Roman" pitchFamily="18" charset="0"/>
              <a:cs typeface="Times New Roman" pitchFamily="18" charset="0"/>
            </a:endParaRPr>
          </a:p>
          <a:p>
            <a:pPr algn="l" rtl="0">
              <a:lnSpc>
                <a:spcPct val="80000"/>
              </a:lnSpc>
              <a:buFont typeface="Wingdings" pitchFamily="2" charset="2"/>
              <a:buNone/>
            </a:pPr>
            <a:endParaRPr lang="en-US" sz="1900">
              <a:latin typeface="Times New Roman" pitchFamily="18" charset="0"/>
              <a:cs typeface="Times New Roman" pitchFamily="18" charset="0"/>
            </a:endParaRPr>
          </a:p>
          <a:p>
            <a:pPr algn="l" rtl="0">
              <a:lnSpc>
                <a:spcPct val="80000"/>
              </a:lnSpc>
            </a:pPr>
            <a:endParaRPr lang="ar-SA" sz="1900">
              <a:latin typeface="Times New Roman" pitchFamily="18" charset="0"/>
              <a:cs typeface="Times New Roman" pitchFamily="18" charset="0"/>
            </a:endParaRPr>
          </a:p>
        </p:txBody>
      </p:sp>
      <p:pic>
        <p:nvPicPr>
          <p:cNvPr id="4" name="صورة 3" descr="TB_CXR.jpg"/>
          <p:cNvPicPr>
            <a:picLocks noChangeAspect="1"/>
          </p:cNvPicPr>
          <p:nvPr/>
        </p:nvPicPr>
        <p:blipFill>
          <a:blip r:embed="rId2"/>
          <a:stretch>
            <a:fillRect/>
          </a:stretch>
        </p:blipFill>
        <p:spPr>
          <a:xfrm>
            <a:off x="611188" y="2797175"/>
            <a:ext cx="3240087" cy="2519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شكل بيضاوي 4"/>
          <p:cNvSpPr/>
          <p:nvPr/>
        </p:nvSpPr>
        <p:spPr>
          <a:xfrm>
            <a:off x="250825" y="5589588"/>
            <a:ext cx="3600450" cy="1268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en-US" sz="1400" dirty="0">
                <a:solidFill>
                  <a:schemeClr val="tx1"/>
                </a:solidFill>
              </a:rPr>
              <a:t>Tuberculosis creates cavities visible in x-rays like this one in the patient's right upper lobe.</a:t>
            </a:r>
          </a:p>
        </p:txBody>
      </p:sp>
      <p:pic>
        <p:nvPicPr>
          <p:cNvPr id="6" name="صورة 5" descr="cancer.jpg"/>
          <p:cNvPicPr>
            <a:picLocks noChangeAspect="1"/>
          </p:cNvPicPr>
          <p:nvPr/>
        </p:nvPicPr>
        <p:blipFill>
          <a:blip r:embed="rId3"/>
          <a:stretch>
            <a:fillRect/>
          </a:stretch>
        </p:blipFill>
        <p:spPr>
          <a:xfrm>
            <a:off x="5219700" y="2797175"/>
            <a:ext cx="3097213" cy="2519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شكل بيضاوي 6"/>
          <p:cNvSpPr/>
          <p:nvPr/>
        </p:nvSpPr>
        <p:spPr>
          <a:xfrm>
            <a:off x="5219700" y="5589588"/>
            <a:ext cx="3744913" cy="1268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en-US" sz="1400" dirty="0">
                <a:solidFill>
                  <a:schemeClr val="tx1"/>
                </a:solidFill>
              </a:rPr>
              <a:t>A CXR in a patient with central cancer of the right lung. Notice the white mass in the middle portion of the right lung </a:t>
            </a:r>
            <a:endParaRPr lang="x-none" sz="14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4294967295"/>
          </p:nvPr>
        </p:nvSpPr>
        <p:spPr>
          <a:xfrm>
            <a:off x="457200" y="808038"/>
            <a:ext cx="8229600" cy="5364162"/>
          </a:xfrm>
        </p:spPr>
        <p:txBody>
          <a:bodyPr anchor="ctr"/>
          <a:lstStyle/>
          <a:p>
            <a:pPr algn="ctr">
              <a:buFont typeface="Wingdings" pitchFamily="2" charset="2"/>
              <a:buNone/>
            </a:pPr>
            <a:r>
              <a:rPr lang="en-US" sz="6400">
                <a:latin typeface="Times New Roman" pitchFamily="18" charset="0"/>
                <a:cs typeface="Times New Roman" pitchFamily="18" charset="0"/>
              </a:rPr>
              <a:t>Lung cancer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idx="4294967295"/>
          </p:nvPr>
        </p:nvSpPr>
        <p:spPr>
          <a:xfrm>
            <a:off x="457200" y="430213"/>
            <a:ext cx="8229600" cy="788987"/>
          </a:xfrm>
        </p:spPr>
        <p:txBody>
          <a:bodyPr anchor="ctr"/>
          <a:lstStyle/>
          <a:p>
            <a:pPr rtl="0"/>
            <a:r>
              <a:rPr lang="en-US">
                <a:latin typeface="Times New Roman" pitchFamily="18" charset="0"/>
                <a:cs typeface="Times New Roman" pitchFamily="18" charset="0"/>
              </a:rPr>
              <a:t>Definition :</a:t>
            </a:r>
          </a:p>
        </p:txBody>
      </p:sp>
      <p:sp>
        <p:nvSpPr>
          <p:cNvPr id="136195" name="Content Placeholder 2"/>
          <p:cNvSpPr>
            <a:spLocks noGrp="1"/>
          </p:cNvSpPr>
          <p:nvPr>
            <p:ph idx="4294967295"/>
          </p:nvPr>
        </p:nvSpPr>
        <p:spPr>
          <a:xfrm>
            <a:off x="457200" y="1916113"/>
            <a:ext cx="8229600" cy="3943350"/>
          </a:xfrm>
        </p:spPr>
        <p:txBody>
          <a:bodyPr/>
          <a:lstStyle/>
          <a:p>
            <a:pPr algn="l" rtl="0"/>
            <a:r>
              <a:rPr lang="en-US">
                <a:latin typeface="Times New Roman" pitchFamily="18" charset="0"/>
                <a:cs typeface="Times New Roman" pitchFamily="18" charset="0"/>
              </a:rPr>
              <a:t>Lung cancer is a disease which consists of uncontrolled cell growth in tissues of the lung.</a:t>
            </a:r>
          </a:p>
          <a:p>
            <a:pPr algn="l" rtl="0"/>
            <a:endParaRPr lang="en-US">
              <a:latin typeface="Times New Roman" pitchFamily="18" charset="0"/>
              <a:cs typeface="Times New Roman" pitchFamily="18" charset="0"/>
            </a:endParaRPr>
          </a:p>
          <a:p>
            <a:pPr algn="l" rtl="0"/>
            <a:r>
              <a:rPr lang="en-US">
                <a:latin typeface="Times New Roman" pitchFamily="18" charset="0"/>
                <a:cs typeface="Times New Roman" pitchFamily="18" charset="0"/>
              </a:rPr>
              <a:t>The vast majority of primary lung cancers are carcinomas, derived from epithelial cells.</a:t>
            </a:r>
          </a:p>
          <a:p>
            <a:pPr algn="l" rtl="0"/>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p:txBody>
          <a:bodyPr anchor="ctr"/>
          <a:lstStyle/>
          <a:p>
            <a:pPr rtl="0"/>
            <a:endParaRPr lang="ar-SA" sz="2400">
              <a:latin typeface="Times New Roman" pitchFamily="18" charset="0"/>
              <a:cs typeface="Times New Roman" pitchFamily="18" charset="0"/>
            </a:endParaRPr>
          </a:p>
        </p:txBody>
      </p:sp>
      <p:sp>
        <p:nvSpPr>
          <p:cNvPr id="137219" name="Content Placeholder 2"/>
          <p:cNvSpPr>
            <a:spLocks noGrp="1"/>
          </p:cNvSpPr>
          <p:nvPr>
            <p:ph idx="4294967295"/>
          </p:nvPr>
        </p:nvSpPr>
        <p:spPr/>
        <p:txBody>
          <a:bodyPr/>
          <a:lstStyle/>
          <a:p>
            <a:pPr algn="l" rtl="0"/>
            <a:r>
              <a:rPr lang="en-US" sz="2400">
                <a:latin typeface="Times New Roman" pitchFamily="18" charset="0"/>
                <a:cs typeface="Times New Roman" pitchFamily="18" charset="0"/>
              </a:rPr>
              <a:t>The incidence of lung cancer has increased significantly over the last three decades.</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The most common cancer in male and the second in female ( after a breast cancer) </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It is the 1</a:t>
            </a:r>
            <a:r>
              <a:rPr lang="en-US" sz="2400" baseline="30000">
                <a:latin typeface="Times New Roman" pitchFamily="18" charset="0"/>
                <a:cs typeface="Times New Roman" pitchFamily="18" charset="0"/>
              </a:rPr>
              <a:t>st</a:t>
            </a:r>
            <a:r>
              <a:rPr lang="en-US" sz="2400">
                <a:latin typeface="Times New Roman" pitchFamily="18" charset="0"/>
                <a:cs typeface="Times New Roman" pitchFamily="18" charset="0"/>
              </a:rPr>
              <a:t> most common cause of cancer-related death in both men and women.</a:t>
            </a:r>
          </a:p>
          <a:p>
            <a:pPr algn="l" rtl="0"/>
            <a:endParaRPr lang="ar-SA" sz="240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idx="4294967295"/>
          </p:nvPr>
        </p:nvSpPr>
        <p:spPr/>
        <p:txBody>
          <a:bodyPr anchor="ctr"/>
          <a:lstStyle/>
          <a:p>
            <a:r>
              <a:rPr lang="en-US"/>
              <a:t>Causes:</a:t>
            </a:r>
            <a:endParaRPr lang="ar-SA">
              <a:cs typeface="Times New Roman" pitchFamily="18" charset="0"/>
            </a:endParaRPr>
          </a:p>
        </p:txBody>
      </p:sp>
      <p:sp>
        <p:nvSpPr>
          <p:cNvPr id="138243" name="Content Placeholder 2"/>
          <p:cNvSpPr>
            <a:spLocks noGrp="1"/>
          </p:cNvSpPr>
          <p:nvPr>
            <p:ph idx="4294967295"/>
          </p:nvPr>
        </p:nvSpPr>
        <p:spPr/>
        <p:txBody>
          <a:bodyPr/>
          <a:lstStyle/>
          <a:p>
            <a:pPr algn="l" rtl="0"/>
            <a:r>
              <a:rPr lang="en-US">
                <a:solidFill>
                  <a:srgbClr val="990000"/>
                </a:solidFill>
                <a:latin typeface="Times New Roman" pitchFamily="18" charset="0"/>
                <a:cs typeface="Times New Roman" pitchFamily="18" charset="0"/>
              </a:rPr>
              <a:t>Smoking:</a:t>
            </a:r>
          </a:p>
          <a:p>
            <a:pPr algn="l" rtl="0">
              <a:buFont typeface="Wingdings" pitchFamily="2" charset="2"/>
              <a:buChar char="ü"/>
            </a:pPr>
            <a:r>
              <a:rPr lang="en-US">
                <a:latin typeface="Times New Roman" pitchFamily="18" charset="0"/>
                <a:cs typeface="Times New Roman" pitchFamily="18" charset="0"/>
              </a:rPr>
              <a:t> responsible for 85% of all lung cancers . </a:t>
            </a:r>
          </a:p>
          <a:p>
            <a:pPr algn="l" rtl="0">
              <a:buFont typeface="Wingdings" pitchFamily="2" charset="2"/>
              <a:buChar char="ü"/>
            </a:pPr>
            <a:r>
              <a:rPr lang="en-US">
                <a:latin typeface="Times New Roman" pitchFamily="18" charset="0"/>
                <a:cs typeface="Times New Roman" pitchFamily="18" charset="0"/>
              </a:rPr>
              <a:t>Passive smoking account for 3 %</a:t>
            </a:r>
          </a:p>
          <a:p>
            <a:pPr algn="l" rtl="0">
              <a:buFont typeface="Wingdings" pitchFamily="2" charset="2"/>
              <a:buChar char="ü"/>
            </a:pPr>
            <a:r>
              <a:rPr lang="en-US">
                <a:latin typeface="Times New Roman" pitchFamily="18" charset="0"/>
                <a:cs typeface="Times New Roman" pitchFamily="18" charset="0"/>
              </a:rPr>
              <a:t>( nitrosamines and polycyclic aromatic hydrocarbons)</a:t>
            </a:r>
          </a:p>
          <a:p>
            <a:pPr algn="l" rtl="0"/>
            <a:r>
              <a:rPr lang="en-US">
                <a:solidFill>
                  <a:srgbClr val="990000"/>
                </a:solidFill>
                <a:latin typeface="Times New Roman" pitchFamily="18" charset="0"/>
                <a:cs typeface="Times New Roman" pitchFamily="18" charset="0"/>
              </a:rPr>
              <a:t>Environmental:</a:t>
            </a:r>
          </a:p>
          <a:p>
            <a:pPr algn="l" rtl="0"/>
            <a:r>
              <a:rPr lang="en-US">
                <a:latin typeface="Times New Roman" pitchFamily="18" charset="0"/>
                <a:cs typeface="Times New Roman" pitchFamily="18" charset="0"/>
              </a:rPr>
              <a:t>Asbestos , silica ,chromium, cadmium</a:t>
            </a:r>
            <a:endParaRPr lang="ar-SA">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a:xfrm>
            <a:off x="457200" y="260350"/>
            <a:ext cx="8229600" cy="1139825"/>
          </a:xfrm>
        </p:spPr>
        <p:txBody>
          <a:bodyPr anchor="ctr"/>
          <a:lstStyle/>
          <a:p>
            <a:pPr rtl="0"/>
            <a:endParaRPr lang="ar-SA">
              <a:latin typeface="Times New Roman" pitchFamily="18" charset="0"/>
              <a:cs typeface="Times New Roman" pitchFamily="18" charset="0"/>
            </a:endParaRPr>
          </a:p>
        </p:txBody>
      </p:sp>
      <p:sp>
        <p:nvSpPr>
          <p:cNvPr id="139267" name="Content Placeholder 2"/>
          <p:cNvSpPr>
            <a:spLocks noGrp="1"/>
          </p:cNvSpPr>
          <p:nvPr>
            <p:ph idx="4294967295"/>
          </p:nvPr>
        </p:nvSpPr>
        <p:spPr>
          <a:xfrm>
            <a:off x="457200" y="1582738"/>
            <a:ext cx="8229600" cy="4530725"/>
          </a:xfrm>
        </p:spPr>
        <p:txBody>
          <a:bodyPr/>
          <a:lstStyle/>
          <a:p>
            <a:pPr algn="l" defTabSz="457200" rtl="0"/>
            <a:r>
              <a:rPr lang="en-US">
                <a:solidFill>
                  <a:srgbClr val="990000"/>
                </a:solidFill>
                <a:latin typeface="Times New Roman" pitchFamily="18" charset="0"/>
                <a:cs typeface="Times New Roman" pitchFamily="18" charset="0"/>
              </a:rPr>
              <a:t>Dietary: </a:t>
            </a:r>
          </a:p>
          <a:p>
            <a:pPr algn="l" defTabSz="457200" rtl="0">
              <a:buFont typeface="Wingdings" pitchFamily="2" charset="2"/>
              <a:buChar char="ü"/>
            </a:pPr>
            <a:r>
              <a:rPr lang="en-US">
                <a:latin typeface="Times New Roman" pitchFamily="18" charset="0"/>
                <a:cs typeface="Times New Roman" pitchFamily="18" charset="0"/>
              </a:rPr>
              <a:t>cholesterol and high fat diet increases the risk.</a:t>
            </a:r>
          </a:p>
          <a:p>
            <a:pPr algn="l" defTabSz="457200" rtl="0">
              <a:buFont typeface="Wingdings" pitchFamily="2" charset="2"/>
              <a:buChar char="ü"/>
            </a:pPr>
            <a:r>
              <a:rPr lang="en-US">
                <a:latin typeface="Times New Roman" pitchFamily="18" charset="0"/>
                <a:cs typeface="Times New Roman" pitchFamily="18" charset="0"/>
              </a:rPr>
              <a:t>Fruit and vegetables decreases the risk</a:t>
            </a:r>
          </a:p>
          <a:p>
            <a:pPr algn="l" defTabSz="457200" rtl="0"/>
            <a:r>
              <a:rPr lang="en-US">
                <a:solidFill>
                  <a:srgbClr val="990000"/>
                </a:solidFill>
                <a:latin typeface="Times New Roman" pitchFamily="18" charset="0"/>
                <a:cs typeface="Times New Roman" pitchFamily="18" charset="0"/>
              </a:rPr>
              <a:t>Pre- existing lung lesion :</a:t>
            </a:r>
          </a:p>
          <a:p>
            <a:pPr marL="342900" lvl="1" indent="-342900" algn="l" defTabSz="457200" rtl="0">
              <a:buFont typeface="Arial" charset="0"/>
              <a:buChar char="•"/>
            </a:pPr>
            <a:r>
              <a:rPr lang="en-US">
                <a:latin typeface="Times New Roman" pitchFamily="18" charset="0"/>
                <a:cs typeface="Times New Roman" pitchFamily="18" charset="0"/>
              </a:rPr>
              <a:t> COPD, IPF , TB or infarct, Viruses ( HPV , CMV)</a:t>
            </a:r>
          </a:p>
          <a:p>
            <a:pPr algn="l" defTabSz="457200" rtl="0"/>
            <a:r>
              <a:rPr lang="en-US">
                <a:solidFill>
                  <a:srgbClr val="990000"/>
                </a:solidFill>
                <a:latin typeface="Times New Roman" pitchFamily="18" charset="0"/>
                <a:cs typeface="Times New Roman" pitchFamily="18" charset="0"/>
              </a:rPr>
              <a:t>Inheritence:</a:t>
            </a:r>
            <a:r>
              <a:rPr lang="en-US">
                <a:solidFill>
                  <a:srgbClr val="FF0000"/>
                </a:solidFill>
                <a:latin typeface="Times New Roman" pitchFamily="18" charset="0"/>
                <a:cs typeface="Times New Roman" pitchFamily="18" charset="0"/>
              </a:rPr>
              <a:t> </a:t>
            </a:r>
            <a:r>
              <a:rPr lang="en-US">
                <a:latin typeface="Times New Roman" pitchFamily="18" charset="0"/>
                <a:cs typeface="Times New Roman" pitchFamily="18" charset="0"/>
              </a:rPr>
              <a:t>AD</a:t>
            </a:r>
          </a:p>
          <a:p>
            <a:pPr algn="l" defTabSz="457200" rtl="0"/>
            <a:r>
              <a:rPr lang="en-US">
                <a:solidFill>
                  <a:srgbClr val="990000"/>
                </a:solidFill>
                <a:latin typeface="Times New Roman" pitchFamily="18" charset="0"/>
                <a:cs typeface="Times New Roman" pitchFamily="18" charset="0"/>
              </a:rPr>
              <a:t>Molecular genetics.</a:t>
            </a:r>
          </a:p>
          <a:p>
            <a:pPr algn="l" defTabSz="457200" rtl="0"/>
            <a:endParaRPr lang="ar-SA">
              <a:solidFill>
                <a:srgbClr val="990000"/>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idx="4294967295"/>
          </p:nvPr>
        </p:nvSpPr>
        <p:spPr/>
        <p:txBody>
          <a:bodyPr anchor="ctr"/>
          <a:lstStyle/>
          <a:p>
            <a:pPr rtl="0"/>
            <a:r>
              <a:rPr lang="en-US" sz="5400">
                <a:latin typeface="Times New Roman" pitchFamily="18" charset="0"/>
                <a:cs typeface="Times New Roman" pitchFamily="18" charset="0"/>
              </a:rPr>
              <a:t>Symptoms and signs:</a:t>
            </a:r>
            <a:endParaRPr lang="ar-SA" sz="5400">
              <a:latin typeface="Times New Roman" pitchFamily="18" charset="0"/>
              <a:cs typeface="Times New Roman" pitchFamily="18" charset="0"/>
            </a:endParaRPr>
          </a:p>
        </p:txBody>
      </p:sp>
      <p:sp>
        <p:nvSpPr>
          <p:cNvPr id="140291" name="Content Placeholder 2"/>
          <p:cNvSpPr>
            <a:spLocks noGrp="1"/>
          </p:cNvSpPr>
          <p:nvPr>
            <p:ph idx="4294967295"/>
          </p:nvPr>
        </p:nvSpPr>
        <p:spPr/>
        <p:txBody>
          <a:bodyPr/>
          <a:lstStyle/>
          <a:p>
            <a:pPr algn="l" rtl="0"/>
            <a:r>
              <a:rPr lang="en-US" sz="2400">
                <a:latin typeface="Times New Roman" pitchFamily="18" charset="0"/>
                <a:cs typeface="Times New Roman" pitchFamily="18" charset="0"/>
              </a:rPr>
              <a:t>For a primary tumor: respiratory symptoms constitute more than 70% of the presentation</a:t>
            </a:r>
          </a:p>
          <a:p>
            <a:pPr algn="l" rtl="0"/>
            <a:r>
              <a:rPr lang="en-US" sz="2400">
                <a:latin typeface="Times New Roman" pitchFamily="18" charset="0"/>
                <a:cs typeface="Times New Roman" pitchFamily="18" charset="0"/>
              </a:rPr>
              <a:t>Cough, dyspnea , unresolved pneumonia, wheeze, hymoptysis, pain )</a:t>
            </a:r>
          </a:p>
          <a:p>
            <a:pPr algn="l" rtl="0"/>
            <a:r>
              <a:rPr lang="en-US" sz="2400">
                <a:latin typeface="Times New Roman" pitchFamily="18" charset="0"/>
                <a:cs typeface="Times New Roman" pitchFamily="18" charset="0"/>
              </a:rPr>
              <a:t>For a regional spread: ( pleural effusion, chest wall pain, pericardial effusion , SVS, horner syndrome, horesness, dysphagea , phrenic nerve injury.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idx="4294967295"/>
          </p:nvPr>
        </p:nvSpPr>
        <p:spPr/>
        <p:txBody>
          <a:bodyPr anchor="ctr"/>
          <a:lstStyle/>
          <a:p>
            <a:pPr rtl="0"/>
            <a:endParaRPr lang="ar-SA" sz="2400">
              <a:latin typeface="Times New Roman" pitchFamily="18" charset="0"/>
              <a:cs typeface="Times New Roman" pitchFamily="18" charset="0"/>
            </a:endParaRPr>
          </a:p>
        </p:txBody>
      </p:sp>
      <p:sp>
        <p:nvSpPr>
          <p:cNvPr id="141315" name="Content Placeholder 2"/>
          <p:cNvSpPr>
            <a:spLocks noGrp="1"/>
          </p:cNvSpPr>
          <p:nvPr>
            <p:ph idx="4294967295"/>
          </p:nvPr>
        </p:nvSpPr>
        <p:spPr/>
        <p:txBody>
          <a:bodyPr/>
          <a:lstStyle/>
          <a:p>
            <a:pPr algn="l" rtl="0"/>
            <a:r>
              <a:rPr lang="en-US" sz="2400">
                <a:latin typeface="Times New Roman" pitchFamily="18" charset="0"/>
                <a:cs typeface="Times New Roman" pitchFamily="18" charset="0"/>
              </a:rPr>
              <a:t>Distant met : adrenal, liver, bone, brain.</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Paraneoplastic syndrome: ACTH, ADH, GH, calcitonin , PTH.</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SCLC : ACTH( cushing’s synd), ADH (SIADH)</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Sqamous cell canrcinoma : PTH &gt; hyper calcimia</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Cachexia (weight loss, fatigue, and loss of appetite</a:t>
            </a:r>
            <a:endParaRPr lang="ar-SA" sz="240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idx="4294967295"/>
          </p:nvPr>
        </p:nvSpPr>
        <p:spPr/>
        <p:txBody>
          <a:bodyPr anchor="ctr"/>
          <a:lstStyle/>
          <a:p>
            <a:pPr rtl="0"/>
            <a:r>
              <a:rPr lang="en-US">
                <a:latin typeface="Times New Roman" pitchFamily="18" charset="0"/>
                <a:cs typeface="Times New Roman" pitchFamily="18" charset="0"/>
              </a:rPr>
              <a:t>Diagnosis:</a:t>
            </a:r>
          </a:p>
        </p:txBody>
      </p:sp>
      <p:sp>
        <p:nvSpPr>
          <p:cNvPr id="142339" name="Content Placeholder 2"/>
          <p:cNvSpPr>
            <a:spLocks noGrp="1"/>
          </p:cNvSpPr>
          <p:nvPr>
            <p:ph idx="4294967295"/>
          </p:nvPr>
        </p:nvSpPr>
        <p:spPr/>
        <p:txBody>
          <a:bodyPr/>
          <a:lstStyle/>
          <a:p>
            <a:pPr algn="l" rtl="0"/>
            <a:r>
              <a:rPr lang="en-US">
                <a:latin typeface="Times New Roman" pitchFamily="18" charset="0"/>
                <a:cs typeface="Times New Roman" pitchFamily="18" charset="0"/>
              </a:rPr>
              <a:t>Performing a chest radiograph is the first step if a patient reports symptoms that may suggest lung cancer.</a:t>
            </a:r>
          </a:p>
          <a:p>
            <a:pPr algn="l" rtl="0"/>
            <a:endParaRPr lang="en-US" b="1">
              <a:latin typeface="Times New Roman" pitchFamily="18" charset="0"/>
              <a:cs typeface="Times New Roman" pitchFamily="18" charset="0"/>
            </a:endParaRPr>
          </a:p>
        </p:txBody>
      </p:sp>
      <p:pic>
        <p:nvPicPr>
          <p:cNvPr id="142340" name="Picture 2"/>
          <p:cNvPicPr>
            <a:picLocks noChangeAspect="1" noChangeArrowheads="1"/>
          </p:cNvPicPr>
          <p:nvPr/>
        </p:nvPicPr>
        <p:blipFill>
          <a:blip r:embed="rId2"/>
          <a:srcRect/>
          <a:stretch>
            <a:fillRect/>
          </a:stretch>
        </p:blipFill>
        <p:spPr bwMode="auto">
          <a:xfrm>
            <a:off x="3059113" y="3141663"/>
            <a:ext cx="2586037" cy="3498850"/>
          </a:xfrm>
          <a:prstGeom prst="rect">
            <a:avLst/>
          </a:prstGeom>
          <a:noFill/>
          <a:ln w="9525">
            <a:noFill/>
            <a:miter lim="800000"/>
            <a:headEnd/>
            <a:tailEnd/>
          </a:ln>
        </p:spPr>
      </p:pic>
      <p:sp>
        <p:nvSpPr>
          <p:cNvPr id="142341" name="Content Placeholder 2"/>
          <p:cNvSpPr>
            <a:spLocks/>
          </p:cNvSpPr>
          <p:nvPr/>
        </p:nvSpPr>
        <p:spPr bwMode="auto">
          <a:xfrm>
            <a:off x="457200" y="1600200"/>
            <a:ext cx="8229600" cy="4530725"/>
          </a:xfrm>
          <a:prstGeom prst="rect">
            <a:avLst/>
          </a:prstGeom>
          <a:noFill/>
          <a:ln w="9525">
            <a:noFill/>
            <a:miter lim="800000"/>
            <a:headEnd/>
            <a:tailEnd/>
          </a:ln>
          <a:effectLst/>
        </p:spPr>
        <p:txBody>
          <a:bodyPr/>
          <a:lstStyle/>
          <a:p>
            <a:pPr marL="342900" indent="-342900" algn="l" defTabSz="914400" rtl="0">
              <a:spcBef>
                <a:spcPct val="20000"/>
              </a:spcBef>
              <a:buClr>
                <a:schemeClr val="accent1"/>
              </a:buClr>
              <a:buSzPct val="65000"/>
              <a:buFont typeface="Wingdings" pitchFamily="2" charset="2"/>
              <a:buChar char="n"/>
            </a:pPr>
            <a:r>
              <a:rPr lang="en-US" sz="3000">
                <a:latin typeface="Times New Roman" pitchFamily="18" charset="0"/>
                <a:cs typeface="Times New Roman" pitchFamily="18" charset="0"/>
              </a:rPr>
              <a:t>Performing a chest radiograph is the first step if a patient reports symptoms that may suggest lung cancer.</a:t>
            </a:r>
          </a:p>
          <a:p>
            <a:pPr marL="342900" indent="-342900" algn="l" defTabSz="914400" rtl="0">
              <a:spcBef>
                <a:spcPct val="20000"/>
              </a:spcBef>
              <a:buClr>
                <a:schemeClr val="accent1"/>
              </a:buClr>
              <a:buSzPct val="65000"/>
              <a:buFont typeface="Wingdings" pitchFamily="2" charset="2"/>
              <a:buChar char="n"/>
            </a:pPr>
            <a:endParaRPr lang="en-US" sz="3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4294967295"/>
          </p:nvPr>
        </p:nvSpPr>
        <p:spPr>
          <a:xfrm>
            <a:off x="457200" y="188913"/>
            <a:ext cx="8229600" cy="5135562"/>
          </a:xfrm>
        </p:spPr>
        <p:txBody>
          <a:bodyPr/>
          <a:lstStyle/>
          <a:p>
            <a:pPr algn="ctr" rtl="0">
              <a:lnSpc>
                <a:spcPct val="90000"/>
              </a:lnSpc>
              <a:buFont typeface="Wingdings" pitchFamily="2" charset="2"/>
              <a:buNone/>
            </a:pPr>
            <a:r>
              <a:rPr lang="en-US" sz="4700" b="1">
                <a:solidFill>
                  <a:srgbClr val="8A2E4E"/>
                </a:solidFill>
                <a:latin typeface="Times New Roman" pitchFamily="18" charset="0"/>
                <a:cs typeface="Times New Roman" pitchFamily="18" charset="0"/>
              </a:rPr>
              <a:t>CT scanning:</a:t>
            </a:r>
          </a:p>
          <a:p>
            <a:pPr rtl="0">
              <a:lnSpc>
                <a:spcPct val="90000"/>
              </a:lnSpc>
            </a:pPr>
            <a:endParaRPr lang="en-US">
              <a:solidFill>
                <a:srgbClr val="8A2E4E"/>
              </a:solidFill>
              <a:latin typeface="Times New Roman" pitchFamily="18" charset="0"/>
              <a:cs typeface="Times New Roman" pitchFamily="18" charset="0"/>
            </a:endParaRPr>
          </a:p>
          <a:p>
            <a:pPr rtl="0">
              <a:lnSpc>
                <a:spcPct val="90000"/>
              </a:lnSpc>
            </a:pPr>
            <a:r>
              <a:rPr lang="en-US">
                <a:latin typeface="Times New Roman" pitchFamily="18" charset="0"/>
                <a:cs typeface="Times New Roman" pitchFamily="18" charset="0"/>
              </a:rPr>
              <a:t>Has prove useful for assessing the primary tumor in relation to size and proximity to adjacent structure and surgical approaches </a:t>
            </a:r>
          </a:p>
          <a:p>
            <a:pPr rtl="0">
              <a:lnSpc>
                <a:spcPct val="90000"/>
              </a:lnSpc>
              <a:buFont typeface="Wingdings" pitchFamily="2" charset="2"/>
              <a:buNone/>
            </a:pPr>
            <a:endParaRPr lang="en-US">
              <a:solidFill>
                <a:srgbClr val="00B050"/>
              </a:solidFill>
              <a:latin typeface="Times New Roman" pitchFamily="18" charset="0"/>
              <a:cs typeface="Times New Roman" pitchFamily="18" charset="0"/>
            </a:endParaRPr>
          </a:p>
        </p:txBody>
      </p:sp>
      <p:pic>
        <p:nvPicPr>
          <p:cNvPr id="143363" name="Picture 2"/>
          <p:cNvPicPr>
            <a:picLocks noChangeAspect="1" noChangeArrowheads="1"/>
          </p:cNvPicPr>
          <p:nvPr/>
        </p:nvPicPr>
        <p:blipFill>
          <a:blip r:embed="rId2"/>
          <a:srcRect/>
          <a:stretch>
            <a:fillRect/>
          </a:stretch>
        </p:blipFill>
        <p:spPr bwMode="auto">
          <a:xfrm>
            <a:off x="1692275" y="3068638"/>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idx="4294967295"/>
          </p:nvPr>
        </p:nvSpPr>
        <p:spPr/>
        <p:txBody>
          <a:bodyPr anchor="ctr"/>
          <a:lstStyle/>
          <a:p>
            <a:pPr rtl="0"/>
            <a:endParaRPr lang="ar-SA">
              <a:latin typeface="Times New Roman" pitchFamily="18" charset="0"/>
              <a:cs typeface="Times New Roman" pitchFamily="18" charset="0"/>
            </a:endParaRPr>
          </a:p>
        </p:txBody>
      </p:sp>
      <p:sp>
        <p:nvSpPr>
          <p:cNvPr id="144387" name="Content Placeholder 2"/>
          <p:cNvSpPr>
            <a:spLocks noGrp="1"/>
          </p:cNvSpPr>
          <p:nvPr>
            <p:ph idx="4294967295"/>
          </p:nvPr>
        </p:nvSpPr>
        <p:spPr>
          <a:xfrm>
            <a:off x="457200" y="2422525"/>
            <a:ext cx="8229600" cy="3055938"/>
          </a:xfrm>
        </p:spPr>
        <p:txBody>
          <a:bodyPr/>
          <a:lstStyle/>
          <a:p>
            <a:pPr algn="l" rtl="0">
              <a:lnSpc>
                <a:spcPct val="90000"/>
              </a:lnSpc>
            </a:pPr>
            <a:r>
              <a:rPr lang="en-US">
                <a:latin typeface="Times New Roman" pitchFamily="18" charset="0"/>
                <a:cs typeface="Times New Roman" pitchFamily="18" charset="0"/>
              </a:rPr>
              <a:t>It is only 50% accurate in diagnosing tumor invasion into structures</a:t>
            </a:r>
          </a:p>
          <a:p>
            <a:pPr algn="l" rtl="0">
              <a:lnSpc>
                <a:spcPct val="90000"/>
              </a:lnSpc>
            </a:pPr>
            <a:r>
              <a:rPr lang="en-US">
                <a:latin typeface="Times New Roman" pitchFamily="18" charset="0"/>
                <a:cs typeface="Times New Roman" pitchFamily="18" charset="0"/>
              </a:rPr>
              <a:t>Abdominal CT is mandatory ( adrenal and liver </a:t>
            </a:r>
          </a:p>
          <a:p>
            <a:pPr algn="l" rtl="0">
              <a:buFont typeface="Wingdings" pitchFamily="2" charset="2"/>
              <a:buNone/>
            </a:pPr>
            <a:endParaRPr lang="ar-SA">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عنوان 1"/>
          <p:cNvSpPr>
            <a:spLocks noGrp="1"/>
          </p:cNvSpPr>
          <p:nvPr>
            <p:ph type="title" idx="4294967295"/>
          </p:nvPr>
        </p:nvSpPr>
        <p:spPr/>
        <p:txBody>
          <a:bodyPr anchor="ctr"/>
          <a:lstStyle/>
          <a:p>
            <a:r>
              <a:rPr lang="en-US">
                <a:latin typeface="Times New Roman" pitchFamily="18" charset="0"/>
                <a:cs typeface="Times New Roman" pitchFamily="18" charset="0"/>
              </a:rPr>
              <a:t>Benign Lung Lesion</a:t>
            </a:r>
            <a:endParaRPr lang="ar-SA">
              <a:latin typeface="Times New Roman" pitchFamily="18" charset="0"/>
              <a:cs typeface="Times New Roman" pitchFamily="18" charset="0"/>
            </a:endParaRPr>
          </a:p>
        </p:txBody>
      </p:sp>
      <p:sp>
        <p:nvSpPr>
          <p:cNvPr id="3" name="عنصر نائب للمحتوى 2"/>
          <p:cNvSpPr>
            <a:spLocks noGrp="1"/>
          </p:cNvSpPr>
          <p:nvPr>
            <p:ph idx="4294967295"/>
          </p:nvPr>
        </p:nvSpPr>
        <p:spPr/>
        <p:txBody>
          <a:bodyPr>
            <a:normAutofit/>
          </a:bodyPr>
          <a:lstStyle/>
          <a:p>
            <a:pPr algn="l" rtl="0">
              <a:lnSpc>
                <a:spcPct val="80000"/>
              </a:lnSpc>
            </a:pPr>
            <a:r>
              <a:rPr lang="en-US" sz="1900" dirty="0">
                <a:latin typeface="Times New Roman" pitchFamily="18" charset="0"/>
                <a:cs typeface="Times New Roman" pitchFamily="18" charset="0"/>
              </a:rPr>
              <a:t>Benign lung tumors are a </a:t>
            </a:r>
            <a:r>
              <a:rPr lang="en-US" sz="1900" dirty="0" err="1">
                <a:latin typeface="Times New Roman" pitchFamily="18" charset="0"/>
                <a:cs typeface="Times New Roman" pitchFamily="18" charset="0"/>
              </a:rPr>
              <a:t>heterogenous</a:t>
            </a:r>
            <a:r>
              <a:rPr lang="en-US" sz="1900" dirty="0">
                <a:latin typeface="Times New Roman" pitchFamily="18" charset="0"/>
                <a:cs typeface="Times New Roman" pitchFamily="18" charset="0"/>
              </a:rPr>
              <a:t> group of </a:t>
            </a:r>
            <a:r>
              <a:rPr lang="en-US" sz="1900" dirty="0" err="1">
                <a:latin typeface="Times New Roman" pitchFamily="18" charset="0"/>
                <a:cs typeface="Times New Roman" pitchFamily="18" charset="0"/>
              </a:rPr>
              <a:t>neoplastic</a:t>
            </a:r>
            <a:r>
              <a:rPr lang="en-US" sz="1900" dirty="0">
                <a:latin typeface="Times New Roman" pitchFamily="18" charset="0"/>
                <a:cs typeface="Times New Roman" pitchFamily="18" charset="0"/>
              </a:rPr>
              <a:t> lesions originating from pulmonary structures. These tumors include bronchial adenomas, </a:t>
            </a:r>
            <a:r>
              <a:rPr lang="en-US" sz="1900" dirty="0" err="1">
                <a:latin typeface="Times New Roman" pitchFamily="18" charset="0"/>
                <a:cs typeface="Times New Roman" pitchFamily="18" charset="0"/>
              </a:rPr>
              <a:t>hamartomas</a:t>
            </a:r>
            <a:r>
              <a:rPr lang="en-US" sz="1900" dirty="0">
                <a:latin typeface="Times New Roman" pitchFamily="18" charset="0"/>
                <a:cs typeface="Times New Roman" pitchFamily="18" charset="0"/>
              </a:rPr>
              <a:t>, and a group of uncommon </a:t>
            </a:r>
            <a:r>
              <a:rPr lang="en-US" sz="1900" dirty="0" err="1">
                <a:latin typeface="Times New Roman" pitchFamily="18" charset="0"/>
                <a:cs typeface="Times New Roman" pitchFamily="18" charset="0"/>
              </a:rPr>
              <a:t>neoplasms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eg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chondromas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fibromas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lipomas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leiomyomas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hemangiomas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teratomas</a:t>
            </a:r>
            <a:r>
              <a:rPr lang="en-US" sz="1900" dirty="0">
                <a:latin typeface="Times New Roman" pitchFamily="18" charset="0"/>
                <a:cs typeface="Times New Roman" pitchFamily="18" charset="0"/>
              </a:rPr>
              <a:t>)</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a:latin typeface="Times New Roman" pitchFamily="18" charset="0"/>
                <a:cs typeface="Times New Roman" pitchFamily="18" charset="0"/>
              </a:rPr>
              <a:t>Although benign lung tumors do not pose a significant health problem, complications can result from an obstructive lesion that could predispose the patient to pneumonia, </a:t>
            </a:r>
            <a:r>
              <a:rPr lang="en-US" sz="1900" dirty="0" err="1">
                <a:latin typeface="Times New Roman" pitchFamily="18" charset="0"/>
                <a:cs typeface="Times New Roman" pitchFamily="18" charset="0"/>
              </a:rPr>
              <a:t>atelectasis</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hemoptysis</a:t>
            </a:r>
            <a:r>
              <a:rPr lang="en-US" sz="1900" dirty="0">
                <a:latin typeface="Times New Roman" pitchFamily="18" charset="0"/>
                <a:cs typeface="Times New Roman" pitchFamily="18" charset="0"/>
              </a:rPr>
              <a:t>.</a:t>
            </a:r>
          </a:p>
          <a:p>
            <a:pPr algn="l" rtl="0">
              <a:lnSpc>
                <a:spcPct val="80000"/>
              </a:lnSpc>
            </a:pPr>
            <a:endParaRPr lang="en-US" sz="1900" dirty="0">
              <a:latin typeface="Times New Roman" pitchFamily="18" charset="0"/>
              <a:cs typeface="Times New Roman" pitchFamily="18" charset="0"/>
            </a:endParaRP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a:latin typeface="Times New Roman" pitchFamily="18" charset="0"/>
                <a:cs typeface="Times New Roman" pitchFamily="18" charset="0"/>
              </a:rPr>
              <a:t>Age range is 17-77 years.</a:t>
            </a:r>
          </a:p>
          <a:p>
            <a:pPr algn="l" rtl="0">
              <a:lnSpc>
                <a:spcPct val="80000"/>
              </a:lnSpc>
            </a:pPr>
            <a:endParaRPr lang="en-US" sz="1900" dirty="0">
              <a:latin typeface="Times New Roman" pitchFamily="18" charset="0"/>
              <a:cs typeface="Times New Roman" pitchFamily="18" charset="0"/>
            </a:endParaRPr>
          </a:p>
          <a:p>
            <a:pPr algn="l" rtl="0">
              <a:lnSpc>
                <a:spcPct val="80000"/>
              </a:lnSpc>
            </a:pPr>
            <a:r>
              <a:rPr lang="en-US" sz="1900" dirty="0">
                <a:latin typeface="Times New Roman" pitchFamily="18" charset="0"/>
                <a:cs typeface="Times New Roman" pitchFamily="18" charset="0"/>
              </a:rPr>
              <a:t>The exact cause is unknown, because it is usually asymptomatic and discovered incidentally.</a:t>
            </a:r>
            <a:endParaRPr lang="ar-SA"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idx="4294967295"/>
          </p:nvPr>
        </p:nvSpPr>
        <p:spPr/>
        <p:txBody>
          <a:bodyPr anchor="ctr"/>
          <a:lstStyle/>
          <a:p>
            <a:pPr rtl="0"/>
            <a:r>
              <a:rPr lang="en-US">
                <a:latin typeface="Times New Roman" pitchFamily="18" charset="0"/>
                <a:cs typeface="Times New Roman" pitchFamily="18" charset="0"/>
              </a:rPr>
              <a:t>MRI</a:t>
            </a:r>
            <a:endParaRPr lang="ar-SA">
              <a:latin typeface="Times New Roman" pitchFamily="18" charset="0"/>
              <a:cs typeface="Times New Roman" pitchFamily="18" charset="0"/>
            </a:endParaRPr>
          </a:p>
        </p:txBody>
      </p:sp>
      <p:sp>
        <p:nvSpPr>
          <p:cNvPr id="145411" name="Content Placeholder 2"/>
          <p:cNvSpPr>
            <a:spLocks noGrp="1"/>
          </p:cNvSpPr>
          <p:nvPr>
            <p:ph idx="4294967295"/>
          </p:nvPr>
        </p:nvSpPr>
        <p:spPr/>
        <p:txBody>
          <a:bodyPr/>
          <a:lstStyle/>
          <a:p>
            <a:pPr algn="l" rtl="0"/>
            <a:r>
              <a:rPr lang="en-US">
                <a:latin typeface="Times New Roman" pitchFamily="18" charset="0"/>
                <a:cs typeface="Times New Roman" pitchFamily="18" charset="0"/>
              </a:rPr>
              <a:t>Has no advantage over CT , but better in visualazing tumor incasion of nearby structures.</a:t>
            </a:r>
            <a:endParaRPr lang="ar-SA">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idx="4294967295"/>
          </p:nvPr>
        </p:nvSpPr>
        <p:spPr/>
        <p:txBody>
          <a:bodyPr anchor="ctr"/>
          <a:lstStyle/>
          <a:p>
            <a:pPr rtl="0"/>
            <a:r>
              <a:rPr lang="en-US">
                <a:latin typeface="Times New Roman" pitchFamily="18" charset="0"/>
                <a:cs typeface="Times New Roman" pitchFamily="18" charset="0"/>
              </a:rPr>
              <a:t>Broncoscopy</a:t>
            </a:r>
            <a:endParaRPr lang="ar-SA">
              <a:latin typeface="Times New Roman" pitchFamily="18" charset="0"/>
              <a:cs typeface="Times New Roman" pitchFamily="18" charset="0"/>
            </a:endParaRPr>
          </a:p>
        </p:txBody>
      </p:sp>
      <p:sp>
        <p:nvSpPr>
          <p:cNvPr id="146435" name="Content Placeholder 2"/>
          <p:cNvSpPr>
            <a:spLocks noGrp="1"/>
          </p:cNvSpPr>
          <p:nvPr>
            <p:ph idx="4294967295"/>
          </p:nvPr>
        </p:nvSpPr>
        <p:spPr/>
        <p:txBody>
          <a:bodyPr/>
          <a:lstStyle/>
          <a:p>
            <a:pPr algn="l" rtl="0"/>
            <a:r>
              <a:rPr lang="en-US">
                <a:latin typeface="Times New Roman" pitchFamily="18" charset="0"/>
                <a:cs typeface="Times New Roman" pitchFamily="18" charset="0"/>
              </a:rPr>
              <a:t>Rigid or flexible.</a:t>
            </a:r>
          </a:p>
          <a:p>
            <a:pPr algn="l" rtl="0"/>
            <a:r>
              <a:rPr lang="en-US">
                <a:latin typeface="Times New Roman" pitchFamily="18" charset="0"/>
                <a:cs typeface="Times New Roman" pitchFamily="18" charset="0"/>
              </a:rPr>
              <a:t>Dx , staging and treatment.</a:t>
            </a:r>
          </a:p>
          <a:p>
            <a:pPr algn="l" rtl="0"/>
            <a:r>
              <a:rPr lang="en-US">
                <a:latin typeface="Times New Roman" pitchFamily="18" charset="0"/>
                <a:cs typeface="Times New Roman" pitchFamily="18" charset="0"/>
              </a:rPr>
              <a:t>Cytology and biopsy can be taken.</a:t>
            </a:r>
          </a:p>
          <a:p>
            <a:pPr algn="l" rtl="0"/>
            <a:endParaRPr lang="ar-SA">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p:txBody>
          <a:bodyPr anchor="ctr"/>
          <a:lstStyle/>
          <a:p>
            <a:endParaRPr lang="en-US"/>
          </a:p>
        </p:txBody>
      </p:sp>
      <p:pic>
        <p:nvPicPr>
          <p:cNvPr id="147459" name="Content Placeholder 3" descr="9986.jpg"/>
          <p:cNvPicPr>
            <a:picLocks noGrp="1" noChangeAspect="1"/>
          </p:cNvPicPr>
          <p:nvPr>
            <p:ph idx="4294967295"/>
          </p:nvPr>
        </p:nvPicPr>
        <p:blipFill>
          <a:blip r:embed="rId2"/>
          <a:srcRect/>
          <a:stretch>
            <a:fillRect/>
          </a:stretch>
        </p:blipFill>
        <p:spPr>
          <a:xfrm>
            <a:off x="695325" y="334963"/>
            <a:ext cx="7839075" cy="627062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idx="4294967295"/>
          </p:nvPr>
        </p:nvSpPr>
        <p:spPr/>
        <p:txBody>
          <a:bodyPr anchor="ctr"/>
          <a:lstStyle/>
          <a:p>
            <a:pPr rtl="0"/>
            <a:r>
              <a:rPr lang="en-US">
                <a:latin typeface="Times New Roman" pitchFamily="18" charset="0"/>
                <a:cs typeface="Times New Roman" pitchFamily="18" charset="0"/>
              </a:rPr>
              <a:t>The differential diagnosis: </a:t>
            </a:r>
          </a:p>
        </p:txBody>
      </p:sp>
      <p:sp>
        <p:nvSpPr>
          <p:cNvPr id="148483" name="Content Placeholder 2"/>
          <p:cNvSpPr>
            <a:spLocks noGrp="1"/>
          </p:cNvSpPr>
          <p:nvPr>
            <p:ph idx="4294967295"/>
          </p:nvPr>
        </p:nvSpPr>
        <p:spPr/>
        <p:txBody>
          <a:bodyPr/>
          <a:lstStyle/>
          <a:p>
            <a:pPr algn="l" rtl="0"/>
            <a:r>
              <a:rPr lang="en-US">
                <a:latin typeface="Times New Roman" pitchFamily="18" charset="0"/>
                <a:cs typeface="Times New Roman" pitchFamily="18" charset="0"/>
              </a:rPr>
              <a:t>For patients who present with abnormalities on chest radiograph includes lung cancer as well as nonmalignant diseases. </a:t>
            </a:r>
          </a:p>
          <a:p>
            <a:pPr algn="l" rtl="0"/>
            <a:endParaRPr lang="en-US">
              <a:latin typeface="Times New Roman" pitchFamily="18" charset="0"/>
              <a:cs typeface="Times New Roman" pitchFamily="18" charset="0"/>
            </a:endParaRPr>
          </a:p>
          <a:p>
            <a:pPr algn="l" rtl="0"/>
            <a:r>
              <a:rPr lang="en-US">
                <a:latin typeface="Times New Roman" pitchFamily="18" charset="0"/>
                <a:cs typeface="Times New Roman" pitchFamily="18" charset="0"/>
              </a:rPr>
              <a:t>These include infectious causes such as:</a:t>
            </a:r>
          </a:p>
          <a:p>
            <a:pPr lvl="1" algn="l" rtl="0">
              <a:buFont typeface="Arial" charset="0"/>
              <a:buChar char="•"/>
            </a:pPr>
            <a:r>
              <a:rPr lang="en-US">
                <a:latin typeface="Times New Roman" pitchFamily="18" charset="0"/>
                <a:cs typeface="Times New Roman" pitchFamily="18" charset="0"/>
              </a:rPr>
              <a:t> </a:t>
            </a:r>
            <a:r>
              <a:rPr lang="en-US">
                <a:solidFill>
                  <a:srgbClr val="990000"/>
                </a:solidFill>
                <a:latin typeface="Times New Roman" pitchFamily="18" charset="0"/>
                <a:cs typeface="Times New Roman" pitchFamily="18" charset="0"/>
              </a:rPr>
              <a:t>Tuberculosis </a:t>
            </a:r>
          </a:p>
          <a:p>
            <a:pPr lvl="1" algn="l" rtl="0">
              <a:buFont typeface="Arial" charset="0"/>
              <a:buChar char="•"/>
            </a:pPr>
            <a:r>
              <a:rPr lang="en-US">
                <a:solidFill>
                  <a:srgbClr val="990000"/>
                </a:solidFill>
                <a:latin typeface="Times New Roman" pitchFamily="18" charset="0"/>
                <a:cs typeface="Times New Roman" pitchFamily="18" charset="0"/>
              </a:rPr>
              <a:t> Pneumonia</a:t>
            </a:r>
          </a:p>
          <a:p>
            <a:pPr lvl="1" algn="l" rtl="0">
              <a:buFont typeface="Arial" charset="0"/>
              <a:buChar char="•"/>
            </a:pPr>
            <a:r>
              <a:rPr lang="en-US">
                <a:solidFill>
                  <a:srgbClr val="990000"/>
                </a:solidFill>
                <a:latin typeface="Times New Roman" pitchFamily="18" charset="0"/>
                <a:cs typeface="Times New Roman" pitchFamily="18" charset="0"/>
              </a:rPr>
              <a:t> Inflammatory conditions such as sarcoidosis.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p:txBody>
          <a:bodyPr anchor="ctr"/>
          <a:lstStyle/>
          <a:p>
            <a:pPr rtl="0"/>
            <a:r>
              <a:rPr lang="en-US" b="1">
                <a:latin typeface="Times New Roman" pitchFamily="18" charset="0"/>
                <a:cs typeface="Times New Roman" pitchFamily="18" charset="0"/>
              </a:rPr>
              <a:t>Types of Lung Cancer: </a:t>
            </a:r>
          </a:p>
        </p:txBody>
      </p:sp>
      <p:sp>
        <p:nvSpPr>
          <p:cNvPr id="149507" name="Content Placeholder 2"/>
          <p:cNvSpPr>
            <a:spLocks noGrp="1"/>
          </p:cNvSpPr>
          <p:nvPr>
            <p:ph idx="4294967295"/>
          </p:nvPr>
        </p:nvSpPr>
        <p:spPr/>
        <p:txBody>
          <a:bodyPr/>
          <a:lstStyle/>
          <a:p>
            <a:pPr algn="l" rtl="0"/>
            <a:r>
              <a:rPr lang="en-US">
                <a:latin typeface="Times New Roman" pitchFamily="18" charset="0"/>
                <a:cs typeface="Times New Roman" pitchFamily="18" charset="0"/>
              </a:rPr>
              <a:t>The main types of lung cancer are </a:t>
            </a:r>
            <a:r>
              <a:rPr lang="en-US" i="1">
                <a:latin typeface="Times New Roman" pitchFamily="18" charset="0"/>
                <a:cs typeface="Times New Roman" pitchFamily="18" charset="0"/>
              </a:rPr>
              <a:t>small cell lung carcinoma (SCLC ) and non-small cell lung carcinoma (NSCLC ).</a:t>
            </a:r>
            <a:endParaRPr lang="en-US">
              <a:latin typeface="Times New Roman" pitchFamily="18" charset="0"/>
              <a:cs typeface="Times New Roman" pitchFamily="18" charset="0"/>
            </a:endParaRPr>
          </a:p>
        </p:txBody>
      </p:sp>
      <p:pic>
        <p:nvPicPr>
          <p:cNvPr id="149508" name="Picture 3" descr="lung-cancer-s7-micrograph-of-lung-cancer.jpg"/>
          <p:cNvPicPr>
            <a:picLocks noChangeAspect="1"/>
          </p:cNvPicPr>
          <p:nvPr/>
        </p:nvPicPr>
        <p:blipFill>
          <a:blip r:embed="rId2"/>
          <a:srcRect/>
          <a:stretch>
            <a:fillRect/>
          </a:stretch>
        </p:blipFill>
        <p:spPr bwMode="auto">
          <a:xfrm>
            <a:off x="2667000" y="3200400"/>
            <a:ext cx="6248400" cy="357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idx="4294967295"/>
          </p:nvPr>
        </p:nvSpPr>
        <p:spPr/>
        <p:txBody>
          <a:bodyPr anchor="ctr"/>
          <a:lstStyle/>
          <a:p>
            <a:pPr rtl="0"/>
            <a:r>
              <a:rPr lang="en-US" b="1">
                <a:latin typeface="Times New Roman" pitchFamily="18" charset="0"/>
                <a:cs typeface="Times New Roman" pitchFamily="18" charset="0"/>
              </a:rPr>
              <a:t>Small Cell Carcinoma</a:t>
            </a:r>
            <a:endParaRPr lang="en-US">
              <a:solidFill>
                <a:srgbClr val="00B050"/>
              </a:solidFill>
              <a:latin typeface="Times New Roman" pitchFamily="18" charset="0"/>
              <a:cs typeface="Times New Roman" pitchFamily="18" charset="0"/>
            </a:endParaRPr>
          </a:p>
        </p:txBody>
      </p:sp>
      <p:sp>
        <p:nvSpPr>
          <p:cNvPr id="150531" name="Content Placeholder 2"/>
          <p:cNvSpPr>
            <a:spLocks noGrp="1"/>
          </p:cNvSpPr>
          <p:nvPr>
            <p:ph idx="4294967295"/>
          </p:nvPr>
        </p:nvSpPr>
        <p:spPr/>
        <p:txBody>
          <a:bodyPr/>
          <a:lstStyle/>
          <a:p>
            <a:pPr algn="l" rtl="0"/>
            <a:r>
              <a:rPr lang="en-US" sz="2400">
                <a:latin typeface="Times New Roman" pitchFamily="18" charset="0"/>
                <a:cs typeface="Times New Roman" pitchFamily="18" charset="0"/>
              </a:rPr>
              <a:t>Accounts for about 20% of lung cancer.</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A type of highly malignant carcinoma usually associated with the lung, though it can be associated with other topographies, such as in cervical cancer or prostate cancer</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When associated with the lung, it is sometimes called "oat-cell carcinoma" due to the flat cell shape and scanty cytoplasm.</a:t>
            </a:r>
          </a:p>
          <a:p>
            <a:pPr algn="l" rtl="0">
              <a:buFont typeface="Wingdings" pitchFamily="2" charset="2"/>
              <a:buNone/>
            </a:pP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8" descr="18016.jpg"/>
          <p:cNvPicPr>
            <a:picLocks noChangeAspect="1"/>
          </p:cNvPicPr>
          <p:nvPr/>
        </p:nvPicPr>
        <p:blipFill>
          <a:blip r:embed="rId2"/>
          <a:srcRect/>
          <a:stretch>
            <a:fillRect/>
          </a:stretch>
        </p:blipFill>
        <p:spPr bwMode="auto">
          <a:xfrm>
            <a:off x="2268538" y="350838"/>
            <a:ext cx="4267200" cy="6197600"/>
          </a:xfrm>
          <a:prstGeom prst="rect">
            <a:avLst/>
          </a:prstGeom>
          <a:noFill/>
          <a:ln w="9525">
            <a:noFill/>
            <a:miter lim="800000"/>
            <a:headEnd/>
            <a:tailEnd/>
          </a:ln>
        </p:spPr>
      </p:pic>
      <p:sp>
        <p:nvSpPr>
          <p:cNvPr id="151555" name="Content Placeholder 3"/>
          <p:cNvSpPr>
            <a:spLocks noGrp="1"/>
          </p:cNvSpPr>
          <p:nvPr>
            <p:ph idx="4294967295"/>
          </p:nvPr>
        </p:nvSpPr>
        <p:spPr/>
        <p:txBody>
          <a:bodyPr/>
          <a:lstStyle/>
          <a:p>
            <a:endParaRPr lang="ar-S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295400"/>
            <a:ext cx="8229600" cy="4525963"/>
          </a:xfrm>
        </p:spPr>
        <p:txBody>
          <a:bodyPr>
            <a:normAutofit/>
          </a:bodyPr>
          <a:lstStyle/>
          <a:p>
            <a:pPr algn="l" rtl="0"/>
            <a:r>
              <a:rPr lang="en-US" sz="2400">
                <a:latin typeface="Times New Roman" pitchFamily="18" charset="0"/>
                <a:cs typeface="Times New Roman" pitchFamily="18" charset="0"/>
              </a:rPr>
              <a:t>It is thought to originate from neuroendocrine cells (APUD cells) in the bronchus called Feyrter cells (named for Friedrich Feyrter). </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Hence, they express a variety of neuroendocrine markers, and may lead to paraneoplastic syndromes and Cushing's syndrome.</a:t>
            </a:r>
          </a:p>
          <a:p>
            <a:pPr algn="l" rtl="0"/>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Paraneoplastic Syndromes: Small-cell carcinomas produce ACTH or ADH, which can lead to SIADH</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4294967295"/>
          </p:nvPr>
        </p:nvSpPr>
        <p:spPr/>
        <p:txBody>
          <a:bodyPr/>
          <a:lstStyle/>
          <a:p>
            <a:pPr algn="l" rtl="0"/>
            <a:r>
              <a:rPr lang="en-US" sz="2400">
                <a:latin typeface="Times New Roman" pitchFamily="18" charset="0"/>
                <a:cs typeface="Times New Roman" pitchFamily="18" charset="0"/>
              </a:rPr>
              <a:t>It is more metastatic than non-small-cell lung carcinoma (and hence staged differently) and is sometimes seen in combination with squamous-cell carcinomas. There is usually early involvement of the hilar and mediastinal lymph nodes. </a:t>
            </a:r>
          </a:p>
          <a:p>
            <a:pPr algn="l" rtl="0"/>
            <a:endParaRPr lang="en-US" sz="2400">
              <a:latin typeface="Times New Roman" pitchFamily="18" charset="0"/>
              <a:cs typeface="Times New Roman" pitchFamily="18" charset="0"/>
            </a:endParaRPr>
          </a:p>
          <a:p>
            <a:pPr algn="l" rtl="0"/>
            <a:r>
              <a:rPr lang="en-US" sz="3600">
                <a:solidFill>
                  <a:srgbClr val="990000"/>
                </a:solidFill>
                <a:latin typeface="Times New Roman" pitchFamily="18" charset="0"/>
                <a:cs typeface="Times New Roman" pitchFamily="18" charset="0"/>
              </a:rPr>
              <a:t>Smoking</a:t>
            </a:r>
            <a:r>
              <a:rPr lang="en-US" sz="2400">
                <a:latin typeface="Times New Roman" pitchFamily="18" charset="0"/>
                <a:cs typeface="Times New Roman" pitchFamily="18" charset="0"/>
              </a:rPr>
              <a:t> is a significant etiological factor.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43000"/>
            <a:ext cx="8229600" cy="4525963"/>
          </a:xfrm>
        </p:spPr>
        <p:txBody>
          <a:bodyPr>
            <a:normAutofit/>
          </a:bodyPr>
          <a:lstStyle/>
          <a:p>
            <a:pPr algn="l" rtl="0">
              <a:lnSpc>
                <a:spcPct val="90000"/>
              </a:lnSpc>
            </a:pPr>
            <a:r>
              <a:rPr lang="en-US" sz="2400">
                <a:latin typeface="Times New Roman" pitchFamily="18" charset="0"/>
                <a:cs typeface="Times New Roman" pitchFamily="18" charset="0"/>
              </a:rPr>
              <a:t>Symptoms and signs are as for other lung cancers. In addition, because of their neuroendocrine cell origin, small-cell carcinomas will often secrete substances that result in paraneoplastic syndromes.</a:t>
            </a:r>
          </a:p>
          <a:p>
            <a:pPr algn="l" rtl="0">
              <a:lnSpc>
                <a:spcPct val="90000"/>
              </a:lnSpc>
            </a:pPr>
            <a:endParaRPr lang="en-US" sz="2400">
              <a:latin typeface="Times New Roman" pitchFamily="18" charset="0"/>
              <a:cs typeface="Times New Roman" pitchFamily="18" charset="0"/>
            </a:endParaRPr>
          </a:p>
          <a:p>
            <a:pPr algn="l" rtl="0">
              <a:lnSpc>
                <a:spcPct val="90000"/>
              </a:lnSpc>
            </a:pPr>
            <a:r>
              <a:rPr lang="en-US" sz="2400">
                <a:latin typeface="Times New Roman" pitchFamily="18" charset="0"/>
                <a:cs typeface="Times New Roman" pitchFamily="18" charset="0"/>
              </a:rPr>
              <a:t>Small-cell lung cancer is pragmatically divided into two stages: </a:t>
            </a:r>
          </a:p>
          <a:p>
            <a:pPr lvl="1" algn="l" rtl="0">
              <a:lnSpc>
                <a:spcPct val="90000"/>
              </a:lnSpc>
            </a:pPr>
            <a:r>
              <a:rPr lang="en-US" sz="2400">
                <a:solidFill>
                  <a:srgbClr val="990000"/>
                </a:solidFill>
                <a:latin typeface="Times New Roman" pitchFamily="18" charset="0"/>
                <a:cs typeface="Times New Roman" pitchFamily="18" charset="0"/>
              </a:rPr>
              <a:t>Limited Stage and</a:t>
            </a:r>
          </a:p>
          <a:p>
            <a:pPr lvl="1" algn="l" rtl="0">
              <a:lnSpc>
                <a:spcPct val="90000"/>
              </a:lnSpc>
            </a:pPr>
            <a:r>
              <a:rPr lang="en-US" sz="2400">
                <a:solidFill>
                  <a:srgbClr val="990000"/>
                </a:solidFill>
                <a:latin typeface="Times New Roman" pitchFamily="18" charset="0"/>
                <a:cs typeface="Times New Roman" pitchFamily="18" charset="0"/>
              </a:rPr>
              <a:t> Extensive Stage depending on the presence of metastases</a:t>
            </a: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عنصر نائب للمحتوى 2"/>
          <p:cNvSpPr>
            <a:spLocks noGrp="1"/>
          </p:cNvSpPr>
          <p:nvPr>
            <p:ph idx="4294967295"/>
          </p:nvPr>
        </p:nvSpPr>
        <p:spPr>
          <a:xfrm>
            <a:off x="468313" y="620713"/>
            <a:ext cx="8229600" cy="5903912"/>
          </a:xfrm>
        </p:spPr>
        <p:txBody>
          <a:bodyPr/>
          <a:lstStyle/>
          <a:p>
            <a:pPr algn="l" rtl="0">
              <a:buFont typeface="Wingdings" pitchFamily="2" charset="2"/>
              <a:buNone/>
            </a:pPr>
            <a:r>
              <a:rPr lang="en-US" sz="2600">
                <a:latin typeface="Times New Roman" pitchFamily="18" charset="0"/>
                <a:cs typeface="Times New Roman" pitchFamily="18" charset="0"/>
              </a:rPr>
              <a:t>Benign lung tumors can be classified by their origin into:</a:t>
            </a:r>
          </a:p>
        </p:txBody>
      </p:sp>
      <p:graphicFrame>
        <p:nvGraphicFramePr>
          <p:cNvPr id="5" name="رسم تخطيطي 4"/>
          <p:cNvGraphicFramePr/>
          <p:nvPr/>
        </p:nvGraphicFramePr>
        <p:xfrm>
          <a:off x="539552" y="1772816"/>
          <a:ext cx="79208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4294967295"/>
          </p:nvPr>
        </p:nvSpPr>
        <p:spPr>
          <a:xfrm>
            <a:off x="457200" y="1219200"/>
            <a:ext cx="8229600" cy="4525963"/>
          </a:xfrm>
        </p:spPr>
        <p:txBody>
          <a:bodyPr/>
          <a:lstStyle/>
          <a:p>
            <a:pPr algn="l" rtl="0"/>
            <a:r>
              <a:rPr lang="en-US" sz="2400">
                <a:latin typeface="Times New Roman" pitchFamily="18" charset="0"/>
                <a:cs typeface="Times New Roman" pitchFamily="18" charset="0"/>
              </a:rPr>
              <a:t>Limited-stage small-cell lung carcinoma:</a:t>
            </a:r>
          </a:p>
          <a:p>
            <a:pPr algn="l" rtl="0">
              <a:buFont typeface="Wingdings" pitchFamily="2" charset="2"/>
              <a:buNone/>
            </a:pPr>
            <a:r>
              <a:rPr lang="en-US" sz="2400">
                <a:latin typeface="Times New Roman" pitchFamily="18" charset="0"/>
                <a:cs typeface="Times New Roman" pitchFamily="18" charset="0"/>
              </a:rPr>
              <a:t> combination chemotherapy (often consisting of a cyclophosphamide, cisplatinum, doxorubicin, etoposide, vincristine and/or paclitaxel) is administered together with concurrent chest radiotherapy.</a:t>
            </a:r>
          </a:p>
          <a:p>
            <a:pPr algn="l" rtl="0">
              <a:buFont typeface="Wingdings" pitchFamily="2" charset="2"/>
              <a:buNone/>
            </a:pPr>
            <a:endParaRPr lang="en-US" sz="2400">
              <a:latin typeface="Times New Roman" pitchFamily="18" charset="0"/>
              <a:cs typeface="Times New Roman" pitchFamily="18" charset="0"/>
            </a:endParaRPr>
          </a:p>
          <a:p>
            <a:pPr algn="l" rtl="0"/>
            <a:r>
              <a:rPr lang="en-US" sz="2400">
                <a:latin typeface="Times New Roman" pitchFamily="18" charset="0"/>
                <a:cs typeface="Times New Roman" pitchFamily="18" charset="0"/>
              </a:rPr>
              <a:t>Thoracic irradiation improves survival in limited stage small-cell lung carcinoma.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4294967295"/>
          </p:nvPr>
        </p:nvSpPr>
        <p:spPr>
          <a:xfrm>
            <a:off x="457200" y="1066800"/>
            <a:ext cx="8229600" cy="5105400"/>
          </a:xfrm>
        </p:spPr>
        <p:txBody>
          <a:bodyPr/>
          <a:lstStyle/>
          <a:p>
            <a:pPr algn="l" rtl="0"/>
            <a:r>
              <a:rPr lang="en-US" sz="2600" b="1">
                <a:solidFill>
                  <a:srgbClr val="000000"/>
                </a:solidFill>
                <a:latin typeface="Times New Roman" pitchFamily="18" charset="0"/>
                <a:cs typeface="Times New Roman" pitchFamily="18" charset="0"/>
              </a:rPr>
              <a:t>Extensive disease:</a:t>
            </a:r>
          </a:p>
          <a:p>
            <a:pPr algn="l" rtl="0">
              <a:buFont typeface="Wingdings" pitchFamily="2" charset="2"/>
              <a:buNone/>
            </a:pPr>
            <a:r>
              <a:rPr lang="en-US" sz="2600">
                <a:solidFill>
                  <a:srgbClr val="000000"/>
                </a:solidFill>
                <a:latin typeface="Times New Roman" pitchFamily="18" charset="0"/>
                <a:cs typeface="Times New Roman" pitchFamily="18" charset="0"/>
              </a:rPr>
              <a:t> combination chemotherapy is the standard of care, with radiotherapy added only to palliate symptoms such as</a:t>
            </a:r>
            <a:r>
              <a:rPr lang="en-US" sz="2600">
                <a:latin typeface="Times New Roman" pitchFamily="18" charset="0"/>
                <a:cs typeface="Times New Roman" pitchFamily="18" charset="0"/>
              </a:rPr>
              <a:t> dyspnen,pain from liver or bone metastases, or for the treatment of brain metastases, which, in small-cell lung</a:t>
            </a:r>
          </a:p>
          <a:p>
            <a:pPr algn="l" rtl="0"/>
            <a:r>
              <a:rPr lang="en-US" sz="2600">
                <a:latin typeface="Times New Roman" pitchFamily="18" charset="0"/>
                <a:cs typeface="Times New Roman" pitchFamily="18" charset="0"/>
              </a:rPr>
              <a:t>Carcinoma, typically have a rapid, if temporary, response to whole brain radiotherapy. </a:t>
            </a:r>
          </a:p>
          <a:p>
            <a:pPr algn="l" rtl="0"/>
            <a:r>
              <a:rPr lang="en-US" sz="2600">
                <a:latin typeface="Times New Roman" pitchFamily="18" charset="0"/>
                <a:cs typeface="Times New Roman" pitchFamily="18" charset="0"/>
              </a:rPr>
              <a:t>Combination chemotherapy consists of a wide variety of agents, including cisplatin, cyclophosphamide, vincristine and carboplatin.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ontent Placeholder 2"/>
          <p:cNvSpPr>
            <a:spLocks noGrp="1"/>
          </p:cNvSpPr>
          <p:nvPr>
            <p:ph idx="4294967295"/>
          </p:nvPr>
        </p:nvSpPr>
        <p:spPr/>
        <p:txBody>
          <a:bodyPr/>
          <a:lstStyle/>
          <a:p>
            <a:pPr algn="l" rtl="0"/>
            <a:r>
              <a:rPr lang="en-US">
                <a:latin typeface="Times New Roman" pitchFamily="18" charset="0"/>
                <a:cs typeface="Times New Roman" pitchFamily="18" charset="0"/>
              </a:rPr>
              <a:t>Response rates are high even in extensive disease, with up:</a:t>
            </a:r>
          </a:p>
          <a:p>
            <a:pPr lvl="1" algn="l" rtl="0">
              <a:buFont typeface="Wingdings" pitchFamily="2" charset="2"/>
              <a:buChar char="§"/>
            </a:pPr>
            <a:r>
              <a:rPr lang="en-US">
                <a:latin typeface="Times New Roman" pitchFamily="18" charset="0"/>
                <a:cs typeface="Times New Roman" pitchFamily="18" charset="0"/>
              </a:rPr>
              <a:t> 15-30%of patients having a complete response to combination chemotherapy</a:t>
            </a:r>
          </a:p>
          <a:p>
            <a:pPr lvl="1" algn="l" rtl="0">
              <a:buFont typeface="Wingdings" pitchFamily="2" charset="2"/>
              <a:buChar char="§"/>
            </a:pPr>
            <a:r>
              <a:rPr lang="en-US">
                <a:latin typeface="Times New Roman" pitchFamily="18" charset="0"/>
                <a:cs typeface="Times New Roman" pitchFamily="18" charset="0"/>
              </a:rPr>
              <a:t>Vast majority of patients having at least some response to combination chemotherapy.</a:t>
            </a:r>
            <a:r>
              <a:rPr lang="en-US">
                <a:latin typeface="Times New Roman" pitchFamily="18" charset="0"/>
                <a:cs typeface="Times New Roman" pitchFamily="18" charset="0"/>
                <a:hlinkClick r:id="rId2"/>
              </a:rPr>
              <a:t> </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a:normAutofit/>
          </a:bodyPr>
          <a:lstStyle/>
          <a:p>
            <a:pPr algn="l" rtl="0">
              <a:lnSpc>
                <a:spcPct val="90000"/>
              </a:lnSpc>
            </a:pPr>
            <a:r>
              <a:rPr lang="en-US" sz="2400">
                <a:latin typeface="Times New Roman" pitchFamily="18" charset="0"/>
                <a:cs typeface="Times New Roman" pitchFamily="18" charset="0"/>
              </a:rPr>
              <a:t>In </a:t>
            </a:r>
            <a:r>
              <a:rPr lang="en-US" sz="2400" i="1">
                <a:latin typeface="Times New Roman" pitchFamily="18" charset="0"/>
                <a:cs typeface="Times New Roman" pitchFamily="18" charset="0"/>
              </a:rPr>
              <a:t>limited stage disease, median survival with treatment is 14–20 months, and about 20% live 5 years or longer.</a:t>
            </a:r>
          </a:p>
          <a:p>
            <a:pPr algn="l" rtl="0">
              <a:lnSpc>
                <a:spcPct val="90000"/>
              </a:lnSpc>
            </a:pPr>
            <a:endParaRPr lang="en-US" sz="2400" i="1">
              <a:latin typeface="Times New Roman" pitchFamily="18" charset="0"/>
              <a:cs typeface="Times New Roman" pitchFamily="18" charset="0"/>
            </a:endParaRPr>
          </a:p>
          <a:p>
            <a:pPr algn="l" rtl="0">
              <a:lnSpc>
                <a:spcPct val="90000"/>
              </a:lnSpc>
            </a:pPr>
            <a:r>
              <a:rPr lang="en-US" sz="2400" i="1">
                <a:latin typeface="Times New Roman" pitchFamily="18" charset="0"/>
                <a:cs typeface="Times New Roman" pitchFamily="18" charset="0"/>
              </a:rPr>
              <a:t>The prognosis is far worse in extensive stage, with treatment, median survival is just 8–13 months, and only 1-5% live 5 years or longer.</a:t>
            </a:r>
          </a:p>
          <a:p>
            <a:pPr algn="l" rtl="0">
              <a:lnSpc>
                <a:spcPct val="90000"/>
              </a:lnSpc>
            </a:pPr>
            <a:endParaRPr lang="en-US" sz="2400" i="1">
              <a:latin typeface="Times New Roman" pitchFamily="18" charset="0"/>
              <a:cs typeface="Times New Roman" pitchFamily="18" charset="0"/>
            </a:endParaRPr>
          </a:p>
          <a:p>
            <a:pPr algn="l" rtl="0">
              <a:lnSpc>
                <a:spcPct val="90000"/>
              </a:lnSpc>
            </a:pPr>
            <a:r>
              <a:rPr lang="en-US" sz="2400" i="1">
                <a:latin typeface="Times New Roman" pitchFamily="18" charset="0"/>
                <a:cs typeface="Times New Roman" pitchFamily="18" charset="0"/>
              </a:rPr>
              <a:t>No role for surgery in the treatment of SCLC because they metastasize early only chemo +/- radiation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a:bodyPr>
          <a:lstStyle/>
          <a:p>
            <a:pPr rtl="0"/>
            <a:r>
              <a:rPr lang="en-US" sz="3800" b="1">
                <a:latin typeface="Times New Roman" pitchFamily="18" charset="0"/>
                <a:cs typeface="Times New Roman" pitchFamily="18" charset="0"/>
              </a:rPr>
              <a:t>Non-small-cell lung carcinoma</a:t>
            </a:r>
          </a:p>
        </p:txBody>
      </p:sp>
      <p:sp>
        <p:nvSpPr>
          <p:cNvPr id="159747" name="Content Placeholder 2"/>
          <p:cNvSpPr>
            <a:spLocks noGrp="1"/>
          </p:cNvSpPr>
          <p:nvPr>
            <p:ph idx="4294967295"/>
          </p:nvPr>
        </p:nvSpPr>
        <p:spPr/>
        <p:txBody>
          <a:bodyPr/>
          <a:lstStyle/>
          <a:p>
            <a:pPr algn="l" rtl="0"/>
            <a:r>
              <a:rPr lang="en-US" b="1">
                <a:solidFill>
                  <a:srgbClr val="990000"/>
                </a:solidFill>
                <a:latin typeface="Times New Roman" pitchFamily="18" charset="0"/>
                <a:cs typeface="Times New Roman" pitchFamily="18" charset="0"/>
              </a:rPr>
              <a:t>Definition:</a:t>
            </a:r>
          </a:p>
          <a:p>
            <a:pPr algn="l" rtl="0">
              <a:buFont typeface="Wingdings" pitchFamily="2" charset="2"/>
              <a:buNone/>
            </a:pPr>
            <a:r>
              <a:rPr lang="en-US">
                <a:latin typeface="Times New Roman" pitchFamily="18" charset="0"/>
                <a:cs typeface="Times New Roman" pitchFamily="18" charset="0"/>
              </a:rPr>
              <a:t>	is any type of epithelial lung cancer other than small-cell lung carcinoma (SCLC).</a:t>
            </a:r>
          </a:p>
          <a:p>
            <a:pPr algn="l" rtl="0">
              <a:buFont typeface="Wingdings" pitchFamily="2" charset="2"/>
              <a:buNone/>
            </a:pPr>
            <a:endParaRPr lang="en-US">
              <a:latin typeface="Times New Roman" pitchFamily="18" charset="0"/>
              <a:cs typeface="Times New Roman" pitchFamily="18" charset="0"/>
            </a:endParaRPr>
          </a:p>
          <a:p>
            <a:pPr algn="l" rtl="0"/>
            <a:r>
              <a:rPr lang="en-US">
                <a:latin typeface="Times New Roman" pitchFamily="18" charset="0"/>
                <a:cs typeface="Times New Roman" pitchFamily="18" charset="0"/>
              </a:rPr>
              <a:t>Sometimes the phrase non-small-cell lung cancer [Not Otherwise Specified, or NOS] is used generically, usually when a more specific diagnosis cannot be mad.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4294967295"/>
          </p:nvPr>
        </p:nvSpPr>
        <p:spPr/>
        <p:txBody>
          <a:bodyPr/>
          <a:lstStyle/>
          <a:p>
            <a:pPr algn="l" rtl="0"/>
            <a:r>
              <a:rPr lang="en-US">
                <a:latin typeface="Times New Roman" pitchFamily="18" charset="0"/>
                <a:cs typeface="Times New Roman" pitchFamily="18" charset="0"/>
              </a:rPr>
              <a:t>The most common types of NSCLC are:</a:t>
            </a:r>
          </a:p>
          <a:p>
            <a:pPr lvl="1" algn="l" rtl="0"/>
            <a:r>
              <a:rPr lang="en-US">
                <a:solidFill>
                  <a:srgbClr val="990000"/>
                </a:solidFill>
                <a:latin typeface="Times New Roman" pitchFamily="18" charset="0"/>
                <a:cs typeface="Times New Roman" pitchFamily="18" charset="0"/>
              </a:rPr>
              <a:t>Adenocarcinoma </a:t>
            </a:r>
          </a:p>
          <a:p>
            <a:pPr lvl="1" algn="l" rtl="0"/>
            <a:r>
              <a:rPr lang="en-US">
                <a:solidFill>
                  <a:srgbClr val="990000"/>
                </a:solidFill>
                <a:latin typeface="Times New Roman" pitchFamily="18" charset="0"/>
                <a:cs typeface="Times New Roman" pitchFamily="18" charset="0"/>
              </a:rPr>
              <a:t>Squamous-cell carcinoma</a:t>
            </a:r>
          </a:p>
          <a:p>
            <a:pPr lvl="1" algn="l" rtl="0"/>
            <a:r>
              <a:rPr lang="en-US">
                <a:solidFill>
                  <a:srgbClr val="990000"/>
                </a:solidFill>
                <a:latin typeface="Times New Roman" pitchFamily="18" charset="0"/>
                <a:cs typeface="Times New Roman" pitchFamily="18" charset="0"/>
              </a:rPr>
              <a:t>Large-cell carcinoma </a:t>
            </a:r>
          </a:p>
          <a:p>
            <a:pPr algn="l" rtl="0">
              <a:buFont typeface="Wingdings" pitchFamily="2" charset="2"/>
              <a:buNone/>
            </a:pPr>
            <a:r>
              <a:rPr lang="en-US">
                <a:latin typeface="Times New Roman" pitchFamily="18" charset="0"/>
                <a:cs typeface="Times New Roman" pitchFamily="18" charset="0"/>
              </a:rPr>
              <a:t>	but there are several other types that occur less frequently, and all types can occur in unusual histologic variants and as multiphasic combinations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idx="4294967295"/>
          </p:nvPr>
        </p:nvSpPr>
        <p:spPr/>
        <p:txBody>
          <a:bodyPr anchor="ctr"/>
          <a:lstStyle/>
          <a:p>
            <a:pPr rtl="0"/>
            <a:r>
              <a:rPr lang="en-US" sz="3400" b="1">
                <a:latin typeface="Times New Roman" pitchFamily="18" charset="0"/>
                <a:cs typeface="Times New Roman" pitchFamily="18" charset="0"/>
              </a:rPr>
              <a:t> </a:t>
            </a:r>
            <a:r>
              <a:rPr lang="en-US" b="1">
                <a:latin typeface="Times New Roman" pitchFamily="18" charset="0"/>
                <a:cs typeface="Times New Roman" pitchFamily="18" charset="0"/>
              </a:rPr>
              <a:t>Adenocarcinoma:</a:t>
            </a:r>
            <a:endParaRPr lang="en-US">
              <a:latin typeface="Times New Roman" pitchFamily="18" charset="0"/>
              <a:cs typeface="Times New Roman" pitchFamily="18" charset="0"/>
            </a:endParaRPr>
          </a:p>
        </p:txBody>
      </p:sp>
      <p:sp>
        <p:nvSpPr>
          <p:cNvPr id="161795" name="Content Placeholder 2"/>
          <p:cNvSpPr>
            <a:spLocks noGrp="1"/>
          </p:cNvSpPr>
          <p:nvPr>
            <p:ph idx="4294967295"/>
          </p:nvPr>
        </p:nvSpPr>
        <p:spPr/>
        <p:txBody>
          <a:bodyPr/>
          <a:lstStyle/>
          <a:p>
            <a:pPr algn="l" rtl="0"/>
            <a:r>
              <a:rPr lang="en-US">
                <a:latin typeface="Times New Roman" pitchFamily="18" charset="0"/>
                <a:cs typeface="Times New Roman" pitchFamily="18" charset="0"/>
              </a:rPr>
              <a:t>The most common type (45%)</a:t>
            </a:r>
          </a:p>
          <a:p>
            <a:pPr algn="l" rtl="0"/>
            <a:r>
              <a:rPr lang="en-US">
                <a:latin typeface="Times New Roman" pitchFamily="18" charset="0"/>
                <a:cs typeface="Times New Roman" pitchFamily="18" charset="0"/>
              </a:rPr>
              <a:t>Tend to be in the peripheral lung parenchyma and the alveolar septa</a:t>
            </a:r>
          </a:p>
          <a:p>
            <a:pPr algn="l" rtl="0"/>
            <a:r>
              <a:rPr lang="en-US">
                <a:latin typeface="Times New Roman" pitchFamily="18" charset="0"/>
                <a:cs typeface="Times New Roman" pitchFamily="18" charset="0"/>
              </a:rPr>
              <a:t>Lymph node metastasis is common  </a:t>
            </a:r>
          </a:p>
          <a:p>
            <a:pPr algn="l" rtl="0"/>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Content Placeholder 3" descr="images.jpg"/>
          <p:cNvPicPr>
            <a:picLocks noGrp="1" noChangeAspect="1"/>
          </p:cNvPicPr>
          <p:nvPr>
            <p:ph idx="4294967295"/>
          </p:nvPr>
        </p:nvPicPr>
        <p:blipFill>
          <a:blip r:embed="rId2"/>
          <a:srcRect/>
          <a:stretch>
            <a:fillRect/>
          </a:stretch>
        </p:blipFill>
        <p:spPr>
          <a:xfrm>
            <a:off x="330200" y="1219200"/>
            <a:ext cx="4191000" cy="4699000"/>
          </a:xfrm>
        </p:spPr>
      </p:pic>
      <p:pic>
        <p:nvPicPr>
          <p:cNvPr id="162819" name="Picture 4" descr="18014.jpg"/>
          <p:cNvPicPr>
            <a:picLocks noChangeAspect="1"/>
          </p:cNvPicPr>
          <p:nvPr/>
        </p:nvPicPr>
        <p:blipFill>
          <a:blip r:embed="rId3"/>
          <a:srcRect/>
          <a:stretch>
            <a:fillRect/>
          </a:stretch>
        </p:blipFill>
        <p:spPr bwMode="auto">
          <a:xfrm>
            <a:off x="4521200" y="1219200"/>
            <a:ext cx="4343400" cy="469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fontScale="90000"/>
          </a:bodyPr>
          <a:lstStyle/>
          <a:p>
            <a:pPr rtl="0"/>
            <a:r>
              <a:rPr lang="en-US" sz="3800" b="1">
                <a:latin typeface="Times New Roman" pitchFamily="18" charset="0"/>
                <a:cs typeface="Times New Roman" pitchFamily="18" charset="0"/>
              </a:rPr>
              <a:t>Squamous-cell lung carcinoma:</a:t>
            </a:r>
            <a:br>
              <a:rPr lang="en-US" sz="3800" b="1">
                <a:latin typeface="Times New Roman" pitchFamily="18" charset="0"/>
                <a:cs typeface="Times New Roman" pitchFamily="18" charset="0"/>
              </a:rPr>
            </a:br>
            <a:endParaRPr lang="en-US" sz="3800">
              <a:latin typeface="Times New Roman" pitchFamily="18" charset="0"/>
              <a:cs typeface="Times New Roman" pitchFamily="18" charset="0"/>
            </a:endParaRPr>
          </a:p>
        </p:txBody>
      </p:sp>
      <p:sp>
        <p:nvSpPr>
          <p:cNvPr id="3" name="Content Placeholder 2"/>
          <p:cNvSpPr>
            <a:spLocks noGrp="1"/>
          </p:cNvSpPr>
          <p:nvPr>
            <p:ph idx="4294967295"/>
          </p:nvPr>
        </p:nvSpPr>
        <p:spPr/>
        <p:txBody>
          <a:bodyPr>
            <a:normAutofit/>
          </a:bodyPr>
          <a:lstStyle/>
          <a:p>
            <a:pPr algn="l" rtl="0">
              <a:lnSpc>
                <a:spcPct val="90000"/>
              </a:lnSpc>
            </a:pPr>
            <a:r>
              <a:rPr lang="en-US" sz="2800">
                <a:latin typeface="Times New Roman" pitchFamily="18" charset="0"/>
                <a:cs typeface="Times New Roman" pitchFamily="18" charset="0"/>
              </a:rPr>
              <a:t>Also called epidermoid carcinoma</a:t>
            </a:r>
          </a:p>
          <a:p>
            <a:pPr algn="l" rtl="0">
              <a:lnSpc>
                <a:spcPct val="90000"/>
              </a:lnSpc>
            </a:pPr>
            <a:r>
              <a:rPr lang="en-US" sz="2800">
                <a:latin typeface="Times New Roman" pitchFamily="18" charset="0"/>
                <a:cs typeface="Times New Roman" pitchFamily="18" charset="0"/>
              </a:rPr>
              <a:t>30% of cases </a:t>
            </a:r>
          </a:p>
          <a:p>
            <a:pPr algn="l" rtl="0">
              <a:lnSpc>
                <a:spcPct val="90000"/>
              </a:lnSpc>
            </a:pPr>
            <a:r>
              <a:rPr lang="en-US" sz="2800">
                <a:latin typeface="Times New Roman" pitchFamily="18" charset="0"/>
                <a:cs typeface="Times New Roman" pitchFamily="18" charset="0"/>
              </a:rPr>
              <a:t>Men &gt; Women.</a:t>
            </a:r>
          </a:p>
          <a:p>
            <a:pPr algn="l" rtl="0">
              <a:lnSpc>
                <a:spcPct val="90000"/>
              </a:lnSpc>
            </a:pPr>
            <a:r>
              <a:rPr lang="en-US" sz="2800">
                <a:latin typeface="Times New Roman" pitchFamily="18" charset="0"/>
                <a:cs typeface="Times New Roman" pitchFamily="18" charset="0"/>
              </a:rPr>
              <a:t> It is closely correlated with a history of tobacco smoking</a:t>
            </a:r>
          </a:p>
          <a:p>
            <a:pPr algn="l" rtl="0">
              <a:lnSpc>
                <a:spcPct val="90000"/>
              </a:lnSpc>
            </a:pPr>
            <a:r>
              <a:rPr lang="en-US" sz="2800">
                <a:latin typeface="Times New Roman" pitchFamily="18" charset="0"/>
                <a:cs typeface="Times New Roman" pitchFamily="18" charset="0"/>
              </a:rPr>
              <a:t>Tend to be centrally located ( major bronchi), may also be a Pancoast’s Tumor . </a:t>
            </a:r>
          </a:p>
          <a:p>
            <a:pPr algn="l" rtl="0">
              <a:lnSpc>
                <a:spcPct val="90000"/>
              </a:lnSpc>
            </a:pPr>
            <a:r>
              <a:rPr lang="en-US" sz="2800">
                <a:latin typeface="Times New Roman" pitchFamily="18" charset="0"/>
                <a:cs typeface="Times New Roman" pitchFamily="18" charset="0"/>
              </a:rPr>
              <a:t>Ectopic PTH secretions </a:t>
            </a:r>
          </a:p>
          <a:p>
            <a:pPr algn="l" rtl="0">
              <a:lnSpc>
                <a:spcPct val="90000"/>
              </a:lnSpc>
            </a:pPr>
            <a:r>
              <a:rPr lang="en-US" sz="2800">
                <a:latin typeface="Times New Roman" pitchFamily="18" charset="0"/>
                <a:cs typeface="Times New Roman" pitchFamily="18" charset="0"/>
              </a:rPr>
              <a:t>Invaded locally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Content Placeholder 5" descr="18017.jpg"/>
          <p:cNvPicPr>
            <a:picLocks noGrp="1" noChangeAspect="1"/>
          </p:cNvPicPr>
          <p:nvPr>
            <p:ph idx="4294967295"/>
          </p:nvPr>
        </p:nvPicPr>
        <p:blipFill>
          <a:blip r:embed="rId2"/>
          <a:srcRect/>
          <a:stretch>
            <a:fillRect/>
          </a:stretch>
        </p:blipFill>
        <p:spPr>
          <a:xfrm>
            <a:off x="990600" y="457200"/>
            <a:ext cx="7286625" cy="58293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457200" y="333375"/>
            <a:ext cx="8229600" cy="5792788"/>
          </a:xfrm>
        </p:spPr>
        <p:txBody>
          <a:bodyPr>
            <a:normAutofit/>
          </a:bodyPr>
          <a:lstStyle/>
          <a:p>
            <a:pPr algn="l" rtl="0">
              <a:lnSpc>
                <a:spcPct val="70000"/>
              </a:lnSpc>
            </a:pPr>
            <a:r>
              <a:rPr lang="en-US" sz="2100">
                <a:latin typeface="Times New Roman" pitchFamily="18" charset="0"/>
                <a:cs typeface="Times New Roman" pitchFamily="18" charset="0"/>
              </a:rPr>
              <a:t>It is clinically asymptomatic .</a:t>
            </a:r>
          </a:p>
          <a:p>
            <a:pPr algn="l" rtl="0">
              <a:lnSpc>
                <a:spcPct val="70000"/>
              </a:lnSpc>
              <a:buFont typeface="Wingdings" pitchFamily="2" charset="2"/>
              <a:buNone/>
            </a:pPr>
            <a:endParaRPr lang="en-US" sz="2100">
              <a:latin typeface="Times New Roman" pitchFamily="18" charset="0"/>
              <a:cs typeface="Times New Roman" pitchFamily="18" charset="0"/>
            </a:endParaRPr>
          </a:p>
          <a:p>
            <a:pPr algn="l" rtl="0">
              <a:lnSpc>
                <a:spcPct val="70000"/>
              </a:lnSpc>
            </a:pPr>
            <a:r>
              <a:rPr lang="en-US" sz="2100">
                <a:latin typeface="Times New Roman" pitchFamily="18" charset="0"/>
                <a:cs typeface="Times New Roman" pitchFamily="18" charset="0"/>
              </a:rPr>
              <a:t>It may present with atelectesis ,airway obstruction &lt;&lt;suggesting  an endobronchial origin.</a:t>
            </a:r>
          </a:p>
          <a:p>
            <a:pPr algn="l" rtl="0">
              <a:lnSpc>
                <a:spcPct val="70000"/>
              </a:lnSpc>
              <a:buFont typeface="Wingdings" pitchFamily="2" charset="2"/>
              <a:buNone/>
            </a:pPr>
            <a:endParaRPr lang="en-US" sz="2100">
              <a:latin typeface="Times New Roman" pitchFamily="18" charset="0"/>
              <a:cs typeface="Times New Roman" pitchFamily="18" charset="0"/>
            </a:endParaRPr>
          </a:p>
          <a:p>
            <a:pPr algn="l" rtl="0">
              <a:lnSpc>
                <a:spcPct val="70000"/>
              </a:lnSpc>
            </a:pPr>
            <a:r>
              <a:rPr lang="en-US" sz="2100">
                <a:latin typeface="Times New Roman" pitchFamily="18" charset="0"/>
                <a:cs typeface="Times New Roman" pitchFamily="18" charset="0"/>
              </a:rPr>
              <a:t>Majority identified incidentally finding on CXR.</a:t>
            </a:r>
          </a:p>
          <a:p>
            <a:pPr algn="l" rtl="0">
              <a:lnSpc>
                <a:spcPct val="70000"/>
              </a:lnSpc>
              <a:buFont typeface="Wingdings" pitchFamily="2" charset="2"/>
              <a:buNone/>
            </a:pPr>
            <a:endParaRPr lang="en-US" sz="2100">
              <a:latin typeface="Times New Roman" pitchFamily="18" charset="0"/>
              <a:cs typeface="Times New Roman" pitchFamily="18" charset="0"/>
            </a:endParaRPr>
          </a:p>
          <a:p>
            <a:pPr algn="l" rtl="0">
              <a:lnSpc>
                <a:spcPct val="80000"/>
              </a:lnSpc>
            </a:pPr>
            <a:r>
              <a:rPr lang="en-US" sz="2100">
                <a:latin typeface="Times New Roman" pitchFamily="18" charset="0"/>
                <a:cs typeface="Times New Roman" pitchFamily="18" charset="0"/>
              </a:rPr>
              <a:t>CT scanning and  FNA  occasionally  suggest a benign diagnosis</a:t>
            </a:r>
          </a:p>
          <a:p>
            <a:pPr algn="l" rtl="0">
              <a:lnSpc>
                <a:spcPct val="80000"/>
              </a:lnSpc>
            </a:pPr>
            <a:endParaRPr lang="en-US" sz="2100">
              <a:latin typeface="Times New Roman" pitchFamily="18" charset="0"/>
              <a:cs typeface="Times New Roman" pitchFamily="18" charset="0"/>
            </a:endParaRPr>
          </a:p>
          <a:p>
            <a:pPr algn="l" rtl="0">
              <a:lnSpc>
                <a:spcPct val="80000"/>
              </a:lnSpc>
            </a:pPr>
            <a:endParaRPr lang="en-US" sz="2100">
              <a:latin typeface="Times New Roman" pitchFamily="18" charset="0"/>
              <a:cs typeface="Times New Roman" pitchFamily="18" charset="0"/>
            </a:endParaRPr>
          </a:p>
          <a:p>
            <a:pPr algn="l" rtl="0">
              <a:lnSpc>
                <a:spcPct val="80000"/>
              </a:lnSpc>
            </a:pPr>
            <a:r>
              <a:rPr lang="en-US" sz="2100">
                <a:latin typeface="Times New Roman" pitchFamily="18" charset="0"/>
                <a:cs typeface="Times New Roman" pitchFamily="18" charset="0"/>
              </a:rPr>
              <a:t>Definitive diagnosis is made by excisonal biopsy </a:t>
            </a:r>
          </a:p>
          <a:p>
            <a:pPr algn="l" rtl="0">
              <a:lnSpc>
                <a:spcPct val="80000"/>
              </a:lnSpc>
            </a:pPr>
            <a:endParaRPr lang="en-US" sz="2100">
              <a:latin typeface="Times New Roman" pitchFamily="18" charset="0"/>
              <a:cs typeface="Times New Roman" pitchFamily="18" charset="0"/>
            </a:endParaRPr>
          </a:p>
          <a:p>
            <a:pPr algn="l" rtl="0">
              <a:lnSpc>
                <a:spcPct val="80000"/>
              </a:lnSpc>
            </a:pPr>
            <a:endParaRPr lang="en-US" sz="2100">
              <a:latin typeface="Times New Roman" pitchFamily="18" charset="0"/>
              <a:cs typeface="Times New Roman" pitchFamily="18" charset="0"/>
            </a:endParaRPr>
          </a:p>
          <a:p>
            <a:pPr algn="l" rtl="0">
              <a:lnSpc>
                <a:spcPct val="80000"/>
              </a:lnSpc>
            </a:pPr>
            <a:r>
              <a:rPr lang="en-US" sz="2100">
                <a:latin typeface="Times New Roman" pitchFamily="18" charset="0"/>
                <a:cs typeface="Times New Roman" pitchFamily="18" charset="0"/>
              </a:rPr>
              <a:t>Rigid bronchoscopy diagnostic and therapeutic in case of symptomatic lesions</a:t>
            </a:r>
          </a:p>
          <a:p>
            <a:pPr algn="l" rtl="0">
              <a:lnSpc>
                <a:spcPct val="70000"/>
              </a:lnSpc>
              <a:buFont typeface="Wingdings" pitchFamily="2" charset="2"/>
              <a:buNone/>
            </a:pPr>
            <a:endParaRPr lang="en-US" sz="2200">
              <a:latin typeface="Times New Roman" pitchFamily="18" charset="0"/>
              <a:cs typeface="Times New Roman" pitchFamily="18" charset="0"/>
            </a:endParaRPr>
          </a:p>
          <a:p>
            <a:pPr algn="l" rtl="0">
              <a:lnSpc>
                <a:spcPct val="80000"/>
              </a:lnSpc>
              <a:buFont typeface="Wingdings" pitchFamily="2" charset="2"/>
              <a:buNone/>
            </a:pPr>
            <a:endParaRPr lang="ar-SA" sz="2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Content Placeholder 2"/>
          <p:cNvSpPr>
            <a:spLocks noGrp="1"/>
          </p:cNvSpPr>
          <p:nvPr>
            <p:ph idx="4294967295"/>
          </p:nvPr>
        </p:nvSpPr>
        <p:spPr/>
        <p:txBody>
          <a:bodyPr/>
          <a:lstStyle/>
          <a:p>
            <a:pPr algn="l" rtl="0"/>
            <a:r>
              <a:rPr lang="en-US">
                <a:latin typeface="Times New Roman" pitchFamily="18" charset="0"/>
                <a:cs typeface="Times New Roman" pitchFamily="18" charset="0"/>
              </a:rPr>
              <a:t>Pancost tumor ( syndrome)</a:t>
            </a:r>
            <a:endParaRPr lang="en-US">
              <a:solidFill>
                <a:srgbClr val="00B050"/>
              </a:solidFill>
              <a:latin typeface="Times New Roman" pitchFamily="18" charset="0"/>
              <a:cs typeface="Times New Roman" pitchFamily="18" charset="0"/>
            </a:endParaRPr>
          </a:p>
          <a:p>
            <a:pPr algn="l" rtl="0">
              <a:buFont typeface="Wingdings" pitchFamily="2" charset="2"/>
              <a:buNone/>
            </a:pPr>
            <a:r>
              <a:rPr lang="en-US">
                <a:latin typeface="Times New Roman" pitchFamily="18" charset="0"/>
                <a:cs typeface="Times New Roman" pitchFamily="18" charset="0"/>
              </a:rPr>
              <a:t>Tumor at the apex of the lung or superior sulcus that may involve :</a:t>
            </a:r>
          </a:p>
          <a:p>
            <a:pPr lvl="1" algn="l" rtl="0">
              <a:buFont typeface="Wingdings" pitchFamily="2" charset="2"/>
              <a:buChar char="§"/>
            </a:pPr>
            <a:r>
              <a:rPr lang="en-US">
                <a:solidFill>
                  <a:srgbClr val="990000"/>
                </a:solidFill>
                <a:latin typeface="Times New Roman" pitchFamily="18" charset="0"/>
                <a:cs typeface="Times New Roman" pitchFamily="18" charset="0"/>
              </a:rPr>
              <a:t>the brachial plexus </a:t>
            </a:r>
          </a:p>
          <a:p>
            <a:pPr lvl="1" algn="l" rtl="0">
              <a:buFont typeface="Wingdings" pitchFamily="2" charset="2"/>
              <a:buChar char="§"/>
            </a:pPr>
            <a:r>
              <a:rPr lang="en-US">
                <a:solidFill>
                  <a:srgbClr val="990000"/>
                </a:solidFill>
                <a:latin typeface="Times New Roman" pitchFamily="18" charset="0"/>
                <a:cs typeface="Times New Roman" pitchFamily="18" charset="0"/>
              </a:rPr>
              <a:t>sympathetic ganglia </a:t>
            </a:r>
          </a:p>
          <a:p>
            <a:pPr lvl="1" algn="l" rtl="0">
              <a:buFont typeface="Wingdings" pitchFamily="2" charset="2"/>
              <a:buChar char="§"/>
            </a:pPr>
            <a:r>
              <a:rPr lang="en-US">
                <a:solidFill>
                  <a:srgbClr val="990000"/>
                </a:solidFill>
                <a:latin typeface="Times New Roman" pitchFamily="18" charset="0"/>
                <a:cs typeface="Times New Roman" pitchFamily="18" charset="0"/>
              </a:rPr>
              <a:t>Vertebral bodies</a:t>
            </a:r>
          </a:p>
          <a:p>
            <a:pPr lvl="1" algn="l" rtl="0">
              <a:buFont typeface="Wingdings" pitchFamily="2" charset="2"/>
              <a:buNone/>
            </a:pPr>
            <a:r>
              <a:rPr lang="en-US">
                <a:latin typeface="Times New Roman" pitchFamily="18" charset="0"/>
                <a:cs typeface="Times New Roman" pitchFamily="18" charset="0"/>
              </a:rPr>
              <a:t>Leading to pain, upper extremity weakness, and Horner’s Syndrome.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ontent Placeholder 2"/>
          <p:cNvSpPr>
            <a:spLocks noGrp="1"/>
          </p:cNvSpPr>
          <p:nvPr>
            <p:ph idx="4294967295"/>
          </p:nvPr>
        </p:nvSpPr>
        <p:spPr/>
        <p:txBody>
          <a:bodyPr/>
          <a:lstStyle/>
          <a:p>
            <a:pPr algn="l" defTabSz="457200" rtl="0"/>
            <a:r>
              <a:rPr lang="en-US">
                <a:latin typeface="Times New Roman" pitchFamily="18" charset="0"/>
                <a:cs typeface="Times New Roman" pitchFamily="18" charset="0"/>
              </a:rPr>
              <a:t>Horner’s syndrome :</a:t>
            </a:r>
          </a:p>
          <a:p>
            <a:pPr algn="l" defTabSz="457200" rtl="0">
              <a:buFont typeface="Wingdings" pitchFamily="2" charset="2"/>
              <a:buNone/>
            </a:pPr>
            <a:r>
              <a:rPr lang="en-US">
                <a:latin typeface="Times New Roman" pitchFamily="18" charset="0"/>
                <a:cs typeface="Times New Roman" pitchFamily="18" charset="0"/>
              </a:rPr>
              <a:t>Injury to the cervical sympathetic chain:</a:t>
            </a:r>
          </a:p>
          <a:p>
            <a:pPr marL="914400" lvl="1" indent="-514350" algn="l" defTabSz="457200" rtl="0">
              <a:buFont typeface="Calibri" pitchFamily="34" charset="0"/>
              <a:buAutoNum type="arabicPeriod"/>
            </a:pPr>
            <a:r>
              <a:rPr lang="en-US">
                <a:solidFill>
                  <a:srgbClr val="990000"/>
                </a:solidFill>
                <a:latin typeface="Times New Roman" pitchFamily="18" charset="0"/>
                <a:cs typeface="Times New Roman" pitchFamily="18" charset="0"/>
              </a:rPr>
              <a:t>Ptosis </a:t>
            </a:r>
          </a:p>
          <a:p>
            <a:pPr marL="914400" lvl="1" indent="-514350" algn="l" defTabSz="457200" rtl="0">
              <a:buFont typeface="Calibri" pitchFamily="34" charset="0"/>
              <a:buAutoNum type="arabicPeriod"/>
            </a:pPr>
            <a:r>
              <a:rPr lang="en-US">
                <a:solidFill>
                  <a:srgbClr val="990000"/>
                </a:solidFill>
                <a:latin typeface="Times New Roman" pitchFamily="18" charset="0"/>
                <a:cs typeface="Times New Roman" pitchFamily="18" charset="0"/>
              </a:rPr>
              <a:t>Miosis </a:t>
            </a:r>
          </a:p>
          <a:p>
            <a:pPr marL="914400" lvl="1" indent="-514350" algn="l" defTabSz="457200" rtl="0">
              <a:buFont typeface="Calibri" pitchFamily="34" charset="0"/>
              <a:buAutoNum type="arabicPeriod"/>
            </a:pPr>
            <a:r>
              <a:rPr lang="en-US">
                <a:solidFill>
                  <a:srgbClr val="990000"/>
                </a:solidFill>
                <a:latin typeface="Times New Roman" pitchFamily="18" charset="0"/>
                <a:cs typeface="Times New Roman" pitchFamily="18" charset="0"/>
              </a:rPr>
              <a:t>Anhydrosis of ipsilateral face .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idx="4294967295"/>
          </p:nvPr>
        </p:nvSpPr>
        <p:spPr/>
        <p:txBody>
          <a:bodyPr anchor="ctr"/>
          <a:lstStyle/>
          <a:p>
            <a:pPr rtl="0"/>
            <a:r>
              <a:rPr lang="en-US" b="1">
                <a:latin typeface="Times New Roman" pitchFamily="18" charset="0"/>
                <a:cs typeface="Times New Roman" pitchFamily="18" charset="0"/>
              </a:rPr>
              <a:t>Large Cell Carcinoma :</a:t>
            </a:r>
          </a:p>
        </p:txBody>
      </p:sp>
      <p:sp>
        <p:nvSpPr>
          <p:cNvPr id="167939" name="Content Placeholder 2"/>
          <p:cNvSpPr>
            <a:spLocks noGrp="1"/>
          </p:cNvSpPr>
          <p:nvPr>
            <p:ph idx="4294967295"/>
          </p:nvPr>
        </p:nvSpPr>
        <p:spPr/>
        <p:txBody>
          <a:bodyPr/>
          <a:lstStyle/>
          <a:p>
            <a:pPr algn="l" rtl="0"/>
            <a:r>
              <a:rPr lang="en-US">
                <a:latin typeface="Times New Roman" pitchFamily="18" charset="0"/>
                <a:cs typeface="Times New Roman" pitchFamily="18" charset="0"/>
              </a:rPr>
              <a:t>Also non as Undifferentiated carcinoma</a:t>
            </a:r>
          </a:p>
          <a:p>
            <a:pPr algn="l" rtl="0"/>
            <a:r>
              <a:rPr lang="en-US">
                <a:latin typeface="Times New Roman" pitchFamily="18" charset="0"/>
                <a:cs typeface="Times New Roman" pitchFamily="18" charset="0"/>
              </a:rPr>
              <a:t>Accounts for 5-10% of cases </a:t>
            </a:r>
          </a:p>
          <a:p>
            <a:pPr algn="l" rtl="0"/>
            <a:r>
              <a:rPr lang="en-US">
                <a:latin typeface="Times New Roman" pitchFamily="18" charset="0"/>
                <a:cs typeface="Times New Roman" pitchFamily="18" charset="0"/>
              </a:rPr>
              <a:t>Tend to be in peripheral lung </a:t>
            </a:r>
          </a:p>
          <a:p>
            <a:pPr algn="l" rtl="0"/>
            <a:r>
              <a:rPr lang="en-US">
                <a:latin typeface="Times New Roman" pitchFamily="18" charset="0"/>
                <a:cs typeface="Times New Roman" pitchFamily="18" charset="0"/>
              </a:rPr>
              <a:t>Often cavitate</a:t>
            </a:r>
          </a:p>
          <a:p>
            <a:pPr algn="l" rtl="0"/>
            <a:r>
              <a:rPr lang="en-US">
                <a:latin typeface="Times New Roman" pitchFamily="18" charset="0"/>
                <a:cs typeface="Times New Roman" pitchFamily="18" charset="0"/>
              </a:rPr>
              <a:t>Early metastasis </a:t>
            </a:r>
          </a:p>
          <a:p>
            <a:pPr algn="l" rtl="0">
              <a:buFont typeface="Wingdings" pitchFamily="2" charset="2"/>
              <a:buNone/>
            </a:pPr>
            <a:r>
              <a:rPr lang="en-US">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idx="4294967295"/>
          </p:nvPr>
        </p:nvSpPr>
        <p:spPr>
          <a:xfrm>
            <a:off x="457200" y="260350"/>
            <a:ext cx="8229600" cy="1139825"/>
          </a:xfrm>
        </p:spPr>
        <p:txBody>
          <a:bodyPr anchor="ctr"/>
          <a:lstStyle/>
          <a:p>
            <a:pPr rtl="0"/>
            <a:r>
              <a:rPr lang="en-US" b="1">
                <a:latin typeface="Times New Roman" pitchFamily="18" charset="0"/>
                <a:cs typeface="Times New Roman" pitchFamily="18" charset="0"/>
              </a:rPr>
              <a:t>Staging:</a:t>
            </a:r>
          </a:p>
        </p:txBody>
      </p:sp>
      <p:sp>
        <p:nvSpPr>
          <p:cNvPr id="168963" name="Content Placeholder 2"/>
          <p:cNvSpPr>
            <a:spLocks noGrp="1"/>
          </p:cNvSpPr>
          <p:nvPr>
            <p:ph idx="4294967295"/>
          </p:nvPr>
        </p:nvSpPr>
        <p:spPr>
          <a:xfrm>
            <a:off x="457200" y="1582738"/>
            <a:ext cx="8229600" cy="4530725"/>
          </a:xfrm>
        </p:spPr>
        <p:txBody>
          <a:bodyPr/>
          <a:lstStyle/>
          <a:p>
            <a:pPr algn="l" rtl="0"/>
            <a:r>
              <a:rPr lang="en-US">
                <a:latin typeface="Times New Roman" pitchFamily="18" charset="0"/>
                <a:cs typeface="Times New Roman" pitchFamily="18" charset="0"/>
              </a:rPr>
              <a:t>patients undergo staging as part of the process of considering prognosis and treatment.</a:t>
            </a:r>
          </a:p>
          <a:p>
            <a:pPr algn="l" rtl="0"/>
            <a:r>
              <a:rPr lang="en-US">
                <a:latin typeface="Times New Roman" pitchFamily="18" charset="0"/>
                <a:cs typeface="Times New Roman" pitchFamily="18" charset="0"/>
              </a:rPr>
              <a:t>The American Joint Committee on Cancer (AJCC) recommends TNM staging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2"/>
          <p:cNvSpPr>
            <a:spLocks noGrp="1"/>
          </p:cNvSpPr>
          <p:nvPr>
            <p:ph idx="4294967295"/>
          </p:nvPr>
        </p:nvSpPr>
        <p:spPr>
          <a:xfrm>
            <a:off x="457200" y="762000"/>
            <a:ext cx="8229600" cy="5364163"/>
          </a:xfrm>
        </p:spPr>
        <p:txBody>
          <a:bodyPr/>
          <a:lstStyle/>
          <a:p>
            <a:pPr algn="l" rtl="0"/>
            <a:r>
              <a:rPr lang="en-US" sz="2400">
                <a:latin typeface="Times New Roman" pitchFamily="18" charset="0"/>
                <a:cs typeface="Times New Roman" pitchFamily="18" charset="0"/>
              </a:rPr>
              <a:t>Primary tumor (T)</a:t>
            </a:r>
          </a:p>
          <a:p>
            <a:pPr algn="l" rtl="0">
              <a:buFont typeface="Wingdings" pitchFamily="2" charset="2"/>
              <a:buNone/>
            </a:pPr>
            <a:r>
              <a:rPr lang="en-US" sz="2400">
                <a:latin typeface="Times New Roman" pitchFamily="18" charset="0"/>
                <a:cs typeface="Times New Roman" pitchFamily="18" charset="0"/>
              </a:rPr>
              <a:t>TX: The primary tumor cannot be assessed, or there are malignant cells in the sputum or bronchoalveolar lavage but not seen on imaging or bronchoscopy</a:t>
            </a:r>
          </a:p>
          <a:p>
            <a:pPr algn="l" rtl="0">
              <a:buFont typeface="Wingdings" pitchFamily="2" charset="2"/>
              <a:buNone/>
            </a:pPr>
            <a:endParaRPr lang="en-US" sz="2400">
              <a:latin typeface="Times New Roman" pitchFamily="18" charset="0"/>
              <a:cs typeface="Times New Roman" pitchFamily="18" charset="0"/>
            </a:endParaRPr>
          </a:p>
          <a:p>
            <a:pPr algn="l" rtl="0">
              <a:buFont typeface="Wingdings" pitchFamily="2" charset="2"/>
              <a:buNone/>
            </a:pPr>
            <a:r>
              <a:rPr lang="en-US" sz="2400">
                <a:solidFill>
                  <a:srgbClr val="990000"/>
                </a:solidFill>
                <a:latin typeface="Times New Roman" pitchFamily="18" charset="0"/>
                <a:cs typeface="Times New Roman" pitchFamily="18" charset="0"/>
              </a:rPr>
              <a:t>Tis:</a:t>
            </a:r>
            <a:r>
              <a:rPr lang="en-US" sz="2400">
                <a:latin typeface="Times New Roman" pitchFamily="18" charset="0"/>
                <a:cs typeface="Times New Roman" pitchFamily="18" charset="0"/>
              </a:rPr>
              <a:t> Carcinoma in situ</a:t>
            </a:r>
          </a:p>
          <a:p>
            <a:pPr algn="l" rtl="0">
              <a:buFont typeface="Wingdings" pitchFamily="2" charset="2"/>
              <a:buNone/>
            </a:pPr>
            <a:endParaRPr lang="en-US" sz="2400">
              <a:latin typeface="Times New Roman" pitchFamily="18" charset="0"/>
              <a:cs typeface="Times New Roman" pitchFamily="18" charset="0"/>
            </a:endParaRPr>
          </a:p>
          <a:p>
            <a:pPr algn="l" rtl="0">
              <a:buFont typeface="Wingdings" pitchFamily="2" charset="2"/>
              <a:buNone/>
            </a:pPr>
            <a:r>
              <a:rPr lang="en-US" sz="2400">
                <a:solidFill>
                  <a:srgbClr val="990000"/>
                </a:solidFill>
                <a:latin typeface="Times New Roman" pitchFamily="18" charset="0"/>
                <a:cs typeface="Times New Roman" pitchFamily="18" charset="0"/>
              </a:rPr>
              <a:t>T0:</a:t>
            </a:r>
            <a:r>
              <a:rPr lang="en-US" sz="2400">
                <a:latin typeface="Times New Roman" pitchFamily="18" charset="0"/>
                <a:cs typeface="Times New Roman" pitchFamily="18" charset="0"/>
              </a:rPr>
              <a:t> No evidence of primary tumor.</a:t>
            </a:r>
          </a:p>
          <a:p>
            <a:pPr algn="l" rtl="0">
              <a:buFont typeface="Wingdings" pitchFamily="2" charset="2"/>
              <a:buNone/>
            </a:pPr>
            <a:endParaRPr lang="en-US" sz="2400">
              <a:latin typeface="Times New Roman" pitchFamily="18" charset="0"/>
              <a:cs typeface="Times New Roman" pitchFamily="18" charset="0"/>
            </a:endParaRPr>
          </a:p>
          <a:p>
            <a:pPr algn="l" rtl="0">
              <a:buFont typeface="Wingdings" pitchFamily="2" charset="2"/>
              <a:buNone/>
            </a:pPr>
            <a:r>
              <a:rPr lang="en-US" sz="2400">
                <a:solidFill>
                  <a:srgbClr val="990000"/>
                </a:solidFill>
                <a:latin typeface="Times New Roman" pitchFamily="18" charset="0"/>
                <a:cs typeface="Times New Roman" pitchFamily="18" charset="0"/>
              </a:rPr>
              <a:t>T1:</a:t>
            </a:r>
            <a:r>
              <a:rPr lang="en-US" sz="2400">
                <a:latin typeface="Times New Roman" pitchFamily="18" charset="0"/>
                <a:cs typeface="Times New Roman" pitchFamily="18" charset="0"/>
              </a:rPr>
              <a:t> 3cm or less in diameter and completely surrounded by lung parenchyma</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20713"/>
            <a:ext cx="8229600" cy="5505450"/>
          </a:xfrm>
        </p:spPr>
        <p:txBody>
          <a:bodyPr>
            <a:normAutofit/>
          </a:bodyPr>
          <a:lstStyle/>
          <a:p>
            <a:pPr algn="l" rtl="0">
              <a:lnSpc>
                <a:spcPct val="70000"/>
              </a:lnSpc>
              <a:buFont typeface="Wingdings" pitchFamily="2" charset="2"/>
              <a:buNone/>
            </a:pPr>
            <a:r>
              <a:rPr lang="en-US" sz="2400">
                <a:solidFill>
                  <a:srgbClr val="990000"/>
                </a:solidFill>
                <a:latin typeface="Times New Roman" pitchFamily="18" charset="0"/>
                <a:cs typeface="Times New Roman" pitchFamily="18" charset="0"/>
              </a:rPr>
              <a:t>T2:</a:t>
            </a:r>
            <a:r>
              <a:rPr lang="en-US" sz="2400">
                <a:latin typeface="Times New Roman" pitchFamily="18" charset="0"/>
                <a:cs typeface="Times New Roman" pitchFamily="18" charset="0"/>
              </a:rPr>
              <a:t>is greater than 3cm </a:t>
            </a:r>
            <a:r>
              <a:rPr lang="en-US" sz="2400" b="1">
                <a:latin typeface="Times New Roman" pitchFamily="18" charset="0"/>
                <a:cs typeface="Times New Roman" pitchFamily="18" charset="0"/>
              </a:rPr>
              <a:t>OR </a:t>
            </a:r>
            <a:r>
              <a:rPr lang="en-US" sz="2400">
                <a:latin typeface="Times New Roman" pitchFamily="18" charset="0"/>
                <a:cs typeface="Times New Roman" pitchFamily="18" charset="0"/>
              </a:rPr>
              <a:t>invading the visceral pleura </a:t>
            </a:r>
            <a:r>
              <a:rPr lang="en-US" sz="2400" b="1">
                <a:latin typeface="Times New Roman" pitchFamily="18" charset="0"/>
                <a:cs typeface="Times New Roman" pitchFamily="18" charset="0"/>
              </a:rPr>
              <a:t>OR</a:t>
            </a:r>
            <a:r>
              <a:rPr lang="en-US" sz="2400">
                <a:latin typeface="Times New Roman" pitchFamily="18" charset="0"/>
                <a:cs typeface="Times New Roman" pitchFamily="18" charset="0"/>
              </a:rPr>
              <a:t> within a major bronchus</a:t>
            </a:r>
            <a:r>
              <a:rPr lang="en-US" sz="2400" b="1">
                <a:latin typeface="Times New Roman" pitchFamily="18" charset="0"/>
                <a:cs typeface="Times New Roman" pitchFamily="18" charset="0"/>
              </a:rPr>
              <a:t> OR</a:t>
            </a:r>
          </a:p>
          <a:p>
            <a:pPr algn="l" rtl="0">
              <a:lnSpc>
                <a:spcPct val="70000"/>
              </a:lnSpc>
              <a:buFont typeface="Wingdings" pitchFamily="2" charset="2"/>
              <a:buNone/>
            </a:pPr>
            <a:r>
              <a:rPr lang="en-US" sz="2400">
                <a:latin typeface="Times New Roman" pitchFamily="18" charset="0"/>
                <a:cs typeface="Times New Roman" pitchFamily="18" charset="0"/>
              </a:rPr>
              <a:t>Associated with atelectasis or obstructive symptoms</a:t>
            </a:r>
          </a:p>
          <a:p>
            <a:pPr algn="l" rtl="0">
              <a:lnSpc>
                <a:spcPct val="70000"/>
              </a:lnSpc>
              <a:buFont typeface="Wingdings" pitchFamily="2" charset="2"/>
              <a:buNone/>
            </a:pPr>
            <a:endParaRPr lang="en-US" sz="2400">
              <a:latin typeface="Times New Roman" pitchFamily="18" charset="0"/>
              <a:cs typeface="Times New Roman" pitchFamily="18" charset="0"/>
            </a:endParaRPr>
          </a:p>
          <a:p>
            <a:pPr algn="l" rtl="0">
              <a:lnSpc>
                <a:spcPct val="90000"/>
              </a:lnSpc>
              <a:buFont typeface="Wingdings" pitchFamily="2" charset="2"/>
              <a:buNone/>
            </a:pPr>
            <a:r>
              <a:rPr lang="en-US" sz="2400">
                <a:solidFill>
                  <a:srgbClr val="990000"/>
                </a:solidFill>
                <a:latin typeface="Times New Roman" pitchFamily="18" charset="0"/>
                <a:cs typeface="Times New Roman" pitchFamily="18" charset="0"/>
              </a:rPr>
              <a:t>T3:</a:t>
            </a:r>
            <a:r>
              <a:rPr lang="en-US" sz="2400">
                <a:latin typeface="Times New Roman" pitchFamily="18" charset="0"/>
                <a:cs typeface="Times New Roman" pitchFamily="18" charset="0"/>
              </a:rPr>
              <a:t>is a tumor of any size  with direct invasion of nonvital structure  such as diaphragm, chest wall or pericardium </a:t>
            </a:r>
          </a:p>
          <a:p>
            <a:pPr algn="l" rtl="0">
              <a:lnSpc>
                <a:spcPct val="90000"/>
              </a:lnSpc>
              <a:buFont typeface="Wingdings" pitchFamily="2" charset="2"/>
              <a:buNone/>
            </a:pPr>
            <a:endParaRPr lang="en-US" sz="2400">
              <a:latin typeface="Times New Roman" pitchFamily="18" charset="0"/>
              <a:cs typeface="Times New Roman" pitchFamily="18" charset="0"/>
            </a:endParaRPr>
          </a:p>
          <a:p>
            <a:pPr algn="l" rtl="0">
              <a:lnSpc>
                <a:spcPct val="90000"/>
              </a:lnSpc>
              <a:buFont typeface="Wingdings" pitchFamily="2" charset="2"/>
              <a:buNone/>
            </a:pPr>
            <a:r>
              <a:rPr lang="en-US" sz="2400">
                <a:solidFill>
                  <a:srgbClr val="990000"/>
                </a:solidFill>
                <a:latin typeface="Times New Roman" pitchFamily="18" charset="0"/>
                <a:cs typeface="Times New Roman" pitchFamily="18" charset="0"/>
              </a:rPr>
              <a:t>T4:</a:t>
            </a:r>
            <a:r>
              <a:rPr lang="en-US" sz="2400">
                <a:latin typeface="Times New Roman" pitchFamily="18" charset="0"/>
                <a:cs typeface="Times New Roman" pitchFamily="18" charset="0"/>
              </a:rPr>
              <a:t>is a tumor of any size  with direct invasion of vital organs such as heart ,great vessels  OR malignant pleural effusion or pericardial effusion </a:t>
            </a:r>
          </a:p>
          <a:p>
            <a:pPr algn="l" rtl="0">
              <a:lnSpc>
                <a:spcPct val="90000"/>
              </a:lnSpc>
            </a:pP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838200"/>
            <a:ext cx="8229600" cy="5287963"/>
          </a:xfrm>
        </p:spPr>
        <p:txBody>
          <a:bodyPr>
            <a:normAutofit/>
          </a:bodyPr>
          <a:lstStyle/>
          <a:p>
            <a:pPr algn="l" rtl="0">
              <a:lnSpc>
                <a:spcPct val="90000"/>
              </a:lnSpc>
              <a:buFont typeface="Wingdings" pitchFamily="2" charset="2"/>
              <a:buNone/>
            </a:pPr>
            <a:r>
              <a:rPr lang="en-US" sz="3300">
                <a:solidFill>
                  <a:schemeClr val="tx2"/>
                </a:solidFill>
                <a:latin typeface="Times New Roman" pitchFamily="18" charset="0"/>
                <a:cs typeface="Times New Roman" pitchFamily="18" charset="0"/>
              </a:rPr>
              <a:t>Lymph nodes </a:t>
            </a:r>
            <a:r>
              <a:rPr lang="en-US" sz="3100">
                <a:solidFill>
                  <a:schemeClr val="tx2"/>
                </a:solidFill>
                <a:latin typeface="Times New Roman" pitchFamily="18" charset="0"/>
                <a:cs typeface="Times New Roman" pitchFamily="18" charset="0"/>
              </a:rPr>
              <a:t>(N)</a:t>
            </a:r>
            <a:r>
              <a:rPr lang="en-US" sz="3300">
                <a:solidFill>
                  <a:schemeClr val="tx2"/>
                </a:solidFill>
                <a:latin typeface="Times New Roman" pitchFamily="18" charset="0"/>
                <a:cs typeface="Times New Roman" pitchFamily="18" charset="0"/>
              </a:rPr>
              <a:t> </a:t>
            </a:r>
          </a:p>
          <a:p>
            <a:pPr algn="l" rtl="0">
              <a:lnSpc>
                <a:spcPct val="90000"/>
              </a:lnSpc>
            </a:pPr>
            <a:r>
              <a:rPr lang="en-US" sz="2800">
                <a:solidFill>
                  <a:srgbClr val="990000"/>
                </a:solidFill>
                <a:latin typeface="Times New Roman" pitchFamily="18" charset="0"/>
                <a:cs typeface="Times New Roman" pitchFamily="18" charset="0"/>
              </a:rPr>
              <a:t>NX:</a:t>
            </a:r>
            <a:r>
              <a:rPr lang="en-US" sz="2800">
                <a:latin typeface="Times New Roman" pitchFamily="18" charset="0"/>
                <a:cs typeface="Times New Roman" pitchFamily="18" charset="0"/>
              </a:rPr>
              <a:t> Lymph nodes cannot be assessed.</a:t>
            </a:r>
          </a:p>
          <a:p>
            <a:pPr algn="l" rtl="0">
              <a:lnSpc>
                <a:spcPct val="90000"/>
              </a:lnSpc>
            </a:pPr>
            <a:r>
              <a:rPr lang="en-US" sz="2800">
                <a:solidFill>
                  <a:srgbClr val="990000"/>
                </a:solidFill>
                <a:latin typeface="Times New Roman" pitchFamily="18" charset="0"/>
                <a:cs typeface="Times New Roman" pitchFamily="18" charset="0"/>
              </a:rPr>
              <a:t>N0:</a:t>
            </a:r>
            <a:r>
              <a:rPr lang="en-US" sz="2800">
                <a:latin typeface="Times New Roman" pitchFamily="18" charset="0"/>
                <a:cs typeface="Times New Roman" pitchFamily="18" charset="0"/>
              </a:rPr>
              <a:t> No lymph nodes involved.</a:t>
            </a:r>
          </a:p>
          <a:p>
            <a:pPr algn="l" rtl="0">
              <a:lnSpc>
                <a:spcPct val="90000"/>
              </a:lnSpc>
            </a:pPr>
            <a:r>
              <a:rPr lang="en-US" sz="2800">
                <a:solidFill>
                  <a:srgbClr val="990000"/>
                </a:solidFill>
                <a:latin typeface="Times New Roman" pitchFamily="18" charset="0"/>
                <a:cs typeface="Times New Roman" pitchFamily="18" charset="0"/>
              </a:rPr>
              <a:t>N1:</a:t>
            </a:r>
            <a:r>
              <a:rPr lang="en-US" sz="2800">
                <a:latin typeface="Times New Roman" pitchFamily="18" charset="0"/>
                <a:cs typeface="Times New Roman" pitchFamily="18" charset="0"/>
              </a:rPr>
              <a:t> Metastasis to ipsilateral peribronchial or                 ipsilateral hilar lymph nodes.</a:t>
            </a:r>
          </a:p>
          <a:p>
            <a:pPr algn="l" rtl="0">
              <a:lnSpc>
                <a:spcPct val="90000"/>
              </a:lnSpc>
            </a:pPr>
            <a:r>
              <a:rPr lang="en-US" sz="2800">
                <a:solidFill>
                  <a:srgbClr val="990000"/>
                </a:solidFill>
                <a:latin typeface="Times New Roman" pitchFamily="18" charset="0"/>
                <a:cs typeface="Times New Roman" pitchFamily="18" charset="0"/>
              </a:rPr>
              <a:t>N2:</a:t>
            </a:r>
            <a:r>
              <a:rPr lang="en-US" sz="2800">
                <a:latin typeface="Times New Roman" pitchFamily="18" charset="0"/>
                <a:cs typeface="Times New Roman" pitchFamily="18" charset="0"/>
              </a:rPr>
              <a:t> Metastasis to ipsilateral mediastinal or subcarinal lymph nodes</a:t>
            </a:r>
          </a:p>
          <a:p>
            <a:pPr algn="l" rtl="0">
              <a:lnSpc>
                <a:spcPct val="90000"/>
              </a:lnSpc>
            </a:pPr>
            <a:r>
              <a:rPr lang="en-US" sz="2800">
                <a:solidFill>
                  <a:srgbClr val="990000"/>
                </a:solidFill>
                <a:latin typeface="Times New Roman" pitchFamily="18" charset="0"/>
                <a:cs typeface="Times New Roman" pitchFamily="18" charset="0"/>
              </a:rPr>
              <a:t>N3:</a:t>
            </a:r>
            <a:r>
              <a:rPr lang="en-US" sz="2800">
                <a:latin typeface="Times New Roman" pitchFamily="18" charset="0"/>
                <a:cs typeface="Times New Roman" pitchFamily="18" charset="0"/>
              </a:rPr>
              <a:t> Metastasis to any of:</a:t>
            </a:r>
          </a:p>
          <a:p>
            <a:pPr lvl="1" algn="l" rtl="0">
              <a:lnSpc>
                <a:spcPct val="90000"/>
              </a:lnSpc>
            </a:pPr>
            <a:r>
              <a:rPr lang="en-US" sz="2300">
                <a:latin typeface="Times New Roman" pitchFamily="18" charset="0"/>
                <a:cs typeface="Times New Roman" pitchFamily="18" charset="0"/>
              </a:rPr>
              <a:t>Ipsilateral supraclavicular lymph nodes.</a:t>
            </a:r>
          </a:p>
          <a:p>
            <a:pPr lvl="1" algn="l" rtl="0">
              <a:lnSpc>
                <a:spcPct val="90000"/>
              </a:lnSpc>
            </a:pPr>
            <a:r>
              <a:rPr lang="en-US" sz="2300">
                <a:latin typeface="Times New Roman" pitchFamily="18" charset="0"/>
                <a:cs typeface="Times New Roman" pitchFamily="18" charset="0"/>
              </a:rPr>
              <a:t>Ipsilateral scalene lymph nodes.</a:t>
            </a:r>
          </a:p>
          <a:p>
            <a:pPr lvl="1" algn="l" rtl="0">
              <a:lnSpc>
                <a:spcPct val="90000"/>
              </a:lnSpc>
            </a:pPr>
            <a:r>
              <a:rPr lang="en-US" sz="2300">
                <a:latin typeface="Times New Roman" pitchFamily="18" charset="0"/>
                <a:cs typeface="Times New Roman" pitchFamily="18" charset="0"/>
              </a:rPr>
              <a:t>Contralateral lymph nodes.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4294967295"/>
          </p:nvPr>
        </p:nvSpPr>
        <p:spPr/>
        <p:txBody>
          <a:bodyPr/>
          <a:lstStyle/>
          <a:p>
            <a:pPr algn="l" rtl="0">
              <a:buFont typeface="Wingdings" pitchFamily="2" charset="2"/>
              <a:buNone/>
            </a:pPr>
            <a:r>
              <a:rPr lang="en-US">
                <a:latin typeface="Times New Roman" pitchFamily="18" charset="0"/>
                <a:cs typeface="Times New Roman" pitchFamily="18" charset="0"/>
              </a:rPr>
              <a:t>Distant metastasis (M)</a:t>
            </a:r>
          </a:p>
          <a:p>
            <a:pPr algn="l" rtl="0">
              <a:buFont typeface="Wingdings" pitchFamily="2" charset="2"/>
              <a:buNone/>
            </a:pPr>
            <a:r>
              <a:rPr lang="en-US">
                <a:latin typeface="Times New Roman" pitchFamily="18" charset="0"/>
                <a:cs typeface="Times New Roman" pitchFamily="18" charset="0"/>
              </a:rPr>
              <a:t>MX: Distant metastasis cannot be assessed.</a:t>
            </a:r>
          </a:p>
          <a:p>
            <a:pPr algn="l" rtl="0">
              <a:buFont typeface="Wingdings" pitchFamily="2" charset="2"/>
              <a:buNone/>
            </a:pPr>
            <a:r>
              <a:rPr lang="en-US">
                <a:latin typeface="Times New Roman" pitchFamily="18" charset="0"/>
                <a:cs typeface="Times New Roman" pitchFamily="18" charset="0"/>
              </a:rPr>
              <a:t>M0: No distant metastasis.</a:t>
            </a:r>
          </a:p>
          <a:p>
            <a:pPr algn="l" rtl="0">
              <a:buFont typeface="Wingdings" pitchFamily="2" charset="2"/>
              <a:buNone/>
            </a:pPr>
            <a:r>
              <a:rPr lang="en-US">
                <a:latin typeface="Times New Roman" pitchFamily="18" charset="0"/>
                <a:cs typeface="Times New Roman" pitchFamily="18" charset="0"/>
              </a:rPr>
              <a:t>M1: Distant metastasis is present.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idx="4294967295"/>
          </p:nvPr>
        </p:nvSpPr>
        <p:spPr/>
        <p:txBody>
          <a:bodyPr anchor="ctr"/>
          <a:lstStyle/>
          <a:p>
            <a:endParaRPr lang="en-US"/>
          </a:p>
        </p:txBody>
      </p:sp>
      <p:pic>
        <p:nvPicPr>
          <p:cNvPr id="91138" name="Content Placeholder 3" descr="1.png"/>
          <p:cNvPicPr>
            <a:picLocks noGrp="1" noChangeAspect="1"/>
          </p:cNvPicPr>
          <p:nvPr>
            <p:ph idx="4294967295"/>
          </p:nvPr>
        </p:nvPicPr>
        <p:blipFill>
          <a:blip r:embed="rId2"/>
          <a:srcRect/>
          <a:stretch>
            <a:fillRect/>
          </a:stretch>
        </p:blipFill>
        <p:spPr>
          <a:xfrm>
            <a:off x="519113" y="146050"/>
            <a:ext cx="3741737" cy="3414713"/>
          </a:xfrm>
        </p:spPr>
      </p:pic>
      <p:pic>
        <p:nvPicPr>
          <p:cNvPr id="91139" name="Picture 4" descr="2.png"/>
          <p:cNvPicPr>
            <a:picLocks noChangeAspect="1"/>
          </p:cNvPicPr>
          <p:nvPr/>
        </p:nvPicPr>
        <p:blipFill>
          <a:blip r:embed="rId3"/>
          <a:srcRect/>
          <a:stretch>
            <a:fillRect/>
          </a:stretch>
        </p:blipFill>
        <p:spPr bwMode="auto">
          <a:xfrm>
            <a:off x="4495800" y="146050"/>
            <a:ext cx="3968750" cy="3286125"/>
          </a:xfrm>
          <a:prstGeom prst="rect">
            <a:avLst/>
          </a:prstGeom>
          <a:noFill/>
          <a:ln w="9525">
            <a:noFill/>
            <a:miter lim="800000"/>
            <a:headEnd/>
            <a:tailEnd/>
          </a:ln>
        </p:spPr>
      </p:pic>
      <p:pic>
        <p:nvPicPr>
          <p:cNvPr id="91140" name="Picture 5" descr="3.png"/>
          <p:cNvPicPr>
            <a:picLocks noChangeAspect="1"/>
          </p:cNvPicPr>
          <p:nvPr/>
        </p:nvPicPr>
        <p:blipFill>
          <a:blip r:embed="rId4"/>
          <a:srcRect/>
          <a:stretch>
            <a:fillRect/>
          </a:stretch>
        </p:blipFill>
        <p:spPr bwMode="auto">
          <a:xfrm>
            <a:off x="519113" y="3560763"/>
            <a:ext cx="3741737" cy="3151187"/>
          </a:xfrm>
          <a:prstGeom prst="rect">
            <a:avLst/>
          </a:prstGeom>
          <a:noFill/>
          <a:ln w="9525">
            <a:noFill/>
            <a:miter lim="800000"/>
            <a:headEnd/>
            <a:tailEnd/>
          </a:ln>
        </p:spPr>
      </p:pic>
      <p:pic>
        <p:nvPicPr>
          <p:cNvPr id="91141" name="Picture 6" descr="4.png"/>
          <p:cNvPicPr>
            <a:picLocks noChangeAspect="1"/>
          </p:cNvPicPr>
          <p:nvPr/>
        </p:nvPicPr>
        <p:blipFill>
          <a:blip r:embed="rId5"/>
          <a:srcRect/>
          <a:stretch>
            <a:fillRect/>
          </a:stretch>
        </p:blipFill>
        <p:spPr bwMode="auto">
          <a:xfrm>
            <a:off x="4495800" y="3560763"/>
            <a:ext cx="4425950" cy="30099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idx="4294967295"/>
          </p:nvPr>
        </p:nvSpPr>
        <p:spPr/>
        <p:txBody>
          <a:bodyPr anchor="ctr"/>
          <a:lstStyle/>
          <a:p>
            <a:pPr rtl="0"/>
            <a:r>
              <a:rPr lang="en-US" b="1">
                <a:latin typeface="Times New Roman" pitchFamily="18" charset="0"/>
                <a:cs typeface="Times New Roman" pitchFamily="18" charset="0"/>
              </a:rPr>
              <a:t>Treatment:</a:t>
            </a:r>
          </a:p>
        </p:txBody>
      </p:sp>
      <p:sp>
        <p:nvSpPr>
          <p:cNvPr id="92162" name="Content Placeholder 2"/>
          <p:cNvSpPr>
            <a:spLocks noGrp="1"/>
          </p:cNvSpPr>
          <p:nvPr>
            <p:ph idx="4294967295"/>
          </p:nvPr>
        </p:nvSpPr>
        <p:spPr>
          <a:xfrm>
            <a:off x="457200" y="1112838"/>
            <a:ext cx="8229600" cy="3459162"/>
          </a:xfrm>
        </p:spPr>
        <p:txBody>
          <a:bodyPr/>
          <a:lstStyle/>
          <a:p>
            <a:pPr algn="l" rtl="0"/>
            <a:r>
              <a:rPr lang="en-US">
                <a:latin typeface="Times New Roman" pitchFamily="18" charset="0"/>
                <a:cs typeface="Times New Roman" pitchFamily="18" charset="0"/>
              </a:rPr>
              <a:t>Early/non-metastatic NSCLC:</a:t>
            </a:r>
          </a:p>
          <a:p>
            <a:pPr algn="l" rtl="0">
              <a:buFont typeface="Wingdings" pitchFamily="2" charset="2"/>
              <a:buNone/>
            </a:pPr>
            <a:r>
              <a:rPr lang="en-US">
                <a:latin typeface="Times New Roman" pitchFamily="18" charset="0"/>
                <a:cs typeface="Times New Roman" pitchFamily="18" charset="0"/>
              </a:rPr>
              <a:t> are usually </a:t>
            </a:r>
            <a:r>
              <a:rPr lang="en-US" i="1">
                <a:latin typeface="Times New Roman" pitchFamily="18" charset="0"/>
                <a:cs typeface="Times New Roman" pitchFamily="18" charset="0"/>
              </a:rPr>
              <a:t>not very sensitive to chemotherapy and/or radiation, so surgery is the treatment of choice if diagnosed at an early stage, often with adjuvant (ancillary) chemotherapy involving cisplatin. </a:t>
            </a:r>
          </a:p>
        </p:txBody>
      </p:sp>
      <p:sp>
        <p:nvSpPr>
          <p:cNvPr id="92163" name="TextBox 4"/>
          <p:cNvSpPr txBox="1">
            <a:spLocks noChangeArrowheads="1"/>
          </p:cNvSpPr>
          <p:nvPr/>
        </p:nvSpPr>
        <p:spPr bwMode="auto">
          <a:xfrm>
            <a:off x="228600" y="4038600"/>
            <a:ext cx="5715000" cy="1066800"/>
          </a:xfrm>
          <a:prstGeom prst="rect">
            <a:avLst/>
          </a:prstGeom>
          <a:noFill/>
          <a:ln w="9525">
            <a:noFill/>
            <a:miter lim="800000"/>
            <a:headEnd/>
            <a:tailEnd/>
          </a:ln>
        </p:spPr>
        <p:txBody>
          <a:bodyPr>
            <a:spAutoFit/>
          </a:bodyPr>
          <a:lstStyle/>
          <a:p>
            <a:pPr algn="l" rtl="0"/>
            <a:endParaRPr lang="en-US" sz="3200">
              <a:latin typeface="Times New Roman" pitchFamily="18" charset="0"/>
              <a:cs typeface="Times New Roman" pitchFamily="18" charset="0"/>
            </a:endParaRPr>
          </a:p>
          <a:p>
            <a:pPr algn="l" rtl="0"/>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p:txBody>
          <a:bodyPr anchor="ctr">
            <a:normAutofit fontScale="90000"/>
          </a:bodyPr>
          <a:lstStyle/>
          <a:p>
            <a:r>
              <a:rPr lang="en-US" sz="3200" b="1">
                <a:latin typeface="Times New Roman" pitchFamily="18" charset="0"/>
                <a:cs typeface="Times New Roman" pitchFamily="18" charset="0"/>
              </a:rPr>
              <a:t>Hamartomas</a:t>
            </a:r>
            <a:r>
              <a:rPr lang="en-US" sz="3200">
                <a:latin typeface="Times New Roman" pitchFamily="18" charset="0"/>
                <a:cs typeface="Times New Roman" pitchFamily="18" charset="0"/>
              </a:rPr>
              <a:t> </a:t>
            </a:r>
            <a:br>
              <a:rPr lang="en-US" sz="3200">
                <a:latin typeface="Times New Roman" pitchFamily="18" charset="0"/>
                <a:cs typeface="Times New Roman" pitchFamily="18" charset="0"/>
              </a:rPr>
            </a:br>
            <a:r>
              <a:rPr lang="en-US" sz="3200">
                <a:latin typeface="Times New Roman" pitchFamily="18" charset="0"/>
                <a:cs typeface="Times New Roman" pitchFamily="18" charset="0"/>
              </a:rPr>
              <a:t>(chondroadenomas) </a:t>
            </a:r>
            <a:br>
              <a:rPr lang="en-US" sz="3200">
                <a:latin typeface="Times New Roman" pitchFamily="18" charset="0"/>
                <a:cs typeface="Times New Roman" pitchFamily="18" charset="0"/>
              </a:rPr>
            </a:br>
            <a:endParaRPr lang="ar-SA" sz="3200">
              <a:latin typeface="Times New Roman" pitchFamily="18" charset="0"/>
              <a:cs typeface="Times New Roman" pitchFamily="18" charset="0"/>
            </a:endParaRPr>
          </a:p>
        </p:txBody>
      </p:sp>
      <p:sp>
        <p:nvSpPr>
          <p:cNvPr id="3" name="عنصر نائب للمحتوى 2"/>
          <p:cNvSpPr>
            <a:spLocks noGrp="1"/>
          </p:cNvSpPr>
          <p:nvPr>
            <p:ph idx="4294967295"/>
          </p:nvPr>
        </p:nvSpPr>
        <p:spPr>
          <a:xfrm>
            <a:off x="468313" y="1125538"/>
            <a:ext cx="8229600" cy="3455987"/>
          </a:xfrm>
        </p:spPr>
        <p:txBody>
          <a:bodyPr>
            <a:normAutofit/>
          </a:bodyPr>
          <a:lstStyle/>
          <a:p>
            <a:pPr algn="l" rtl="0">
              <a:lnSpc>
                <a:spcPct val="80000"/>
              </a:lnSpc>
            </a:pPr>
            <a:endParaRPr lang="en-US" sz="1900">
              <a:latin typeface="Times New Roman" pitchFamily="18" charset="0"/>
              <a:cs typeface="Times New Roman" pitchFamily="18" charset="0"/>
            </a:endParaRPr>
          </a:p>
          <a:p>
            <a:pPr algn="l" rtl="0">
              <a:lnSpc>
                <a:spcPct val="80000"/>
              </a:lnSpc>
            </a:pPr>
            <a:r>
              <a:rPr lang="en-US" sz="1900">
                <a:latin typeface="Times New Roman" pitchFamily="18" charset="0"/>
                <a:cs typeface="Times New Roman" pitchFamily="18" charset="0"/>
              </a:rPr>
              <a:t>Most common type of benign lung tumor, slow growing lesion </a:t>
            </a:r>
          </a:p>
          <a:p>
            <a:pPr algn="l" rtl="0">
              <a:lnSpc>
                <a:spcPct val="80000"/>
              </a:lnSpc>
            </a:pPr>
            <a:r>
              <a:rPr lang="en-US" sz="1900">
                <a:latin typeface="Times New Roman" pitchFamily="18" charset="0"/>
                <a:cs typeface="Times New Roman" pitchFamily="18" charset="0"/>
              </a:rPr>
              <a:t>Mainly occur in adults.</a:t>
            </a:r>
          </a:p>
          <a:p>
            <a:pPr algn="l" rtl="0">
              <a:lnSpc>
                <a:spcPct val="80000"/>
              </a:lnSpc>
            </a:pPr>
            <a:r>
              <a:rPr lang="en-US" sz="1900">
                <a:latin typeface="Times New Roman" pitchFamily="18" charset="0"/>
                <a:cs typeface="Times New Roman" pitchFamily="18" charset="0"/>
              </a:rPr>
              <a:t>Hamartomas are peripherally located. </a:t>
            </a:r>
          </a:p>
          <a:p>
            <a:pPr algn="l" rtl="0">
              <a:lnSpc>
                <a:spcPct val="80000"/>
              </a:lnSpc>
            </a:pPr>
            <a:r>
              <a:rPr lang="en-US" sz="1900">
                <a:latin typeface="Times New Roman" pitchFamily="18" charset="0"/>
                <a:cs typeface="Times New Roman" pitchFamily="18" charset="0"/>
              </a:rPr>
              <a:t>Grossly, they have a firm marblelike consistency. </a:t>
            </a:r>
          </a:p>
          <a:p>
            <a:pPr algn="l" rtl="0">
              <a:lnSpc>
                <a:spcPct val="80000"/>
              </a:lnSpc>
            </a:pPr>
            <a:r>
              <a:rPr lang="en-US" sz="1900">
                <a:latin typeface="Times New Roman" pitchFamily="18" charset="0"/>
                <a:cs typeface="Times New Roman" pitchFamily="18" charset="0"/>
              </a:rPr>
              <a:t>Histologically, hamartomas generally consist of epithelial tissue and other tissues such as fat and cartilage. </a:t>
            </a:r>
          </a:p>
          <a:p>
            <a:pPr algn="l" rtl="0">
              <a:lnSpc>
                <a:spcPct val="80000"/>
              </a:lnSpc>
            </a:pPr>
            <a:r>
              <a:rPr lang="en-US" sz="1900">
                <a:latin typeface="Times New Roman" pitchFamily="18" charset="0"/>
                <a:cs typeface="Times New Roman" pitchFamily="18" charset="0"/>
              </a:rPr>
              <a:t>Radiologically appears as well-circumscribed single nodules, up to 2cm , it can be localized in the lung </a:t>
            </a:r>
          </a:p>
          <a:p>
            <a:pPr algn="l" rtl="0">
              <a:lnSpc>
                <a:spcPct val="60000"/>
              </a:lnSpc>
            </a:pPr>
            <a:endParaRPr lang="en-US" sz="1900">
              <a:latin typeface="Times New Roman" pitchFamily="18" charset="0"/>
              <a:cs typeface="Times New Roman" pitchFamily="18" charset="0"/>
            </a:endParaRPr>
          </a:p>
          <a:p>
            <a:pPr algn="l" rtl="0">
              <a:lnSpc>
                <a:spcPct val="60000"/>
              </a:lnSpc>
            </a:pPr>
            <a:r>
              <a:rPr lang="en-US" sz="1900">
                <a:latin typeface="Times New Roman" pitchFamily="18" charset="0"/>
                <a:cs typeface="Times New Roman" pitchFamily="18" charset="0"/>
              </a:rPr>
              <a:t>CT scanning shows calcification and fat in up to half of the lesions.</a:t>
            </a:r>
          </a:p>
        </p:txBody>
      </p:sp>
      <p:pic>
        <p:nvPicPr>
          <p:cNvPr id="4" name="صورة 3" descr="Hamartoma_of_the_lung.jpg"/>
          <p:cNvPicPr>
            <a:picLocks noChangeAspect="1"/>
          </p:cNvPicPr>
          <p:nvPr/>
        </p:nvPicPr>
        <p:blipFill>
          <a:blip r:embed="rId2" cstate="print"/>
          <a:stretch>
            <a:fillRect/>
          </a:stretch>
        </p:blipFill>
        <p:spPr>
          <a:xfrm>
            <a:off x="4572000" y="4293096"/>
            <a:ext cx="4320480" cy="237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شكل بيضاوي 4"/>
          <p:cNvSpPr/>
          <p:nvPr/>
        </p:nvSpPr>
        <p:spPr>
          <a:xfrm>
            <a:off x="250825" y="4365625"/>
            <a:ext cx="4176713" cy="2347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en-US" sz="1400" dirty="0"/>
              <a:t>Parenchymal hamartoma of the lung. The surrounding lung falls away from the well-circumscribed mass, a typical feature of these lesions. The hamartoma shows a variegated yellow and white appearance, which corresponds respectively to fat and cartilage</a:t>
            </a:r>
            <a:endParaRPr lang="x-none" sz="1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838200"/>
            <a:ext cx="8382000" cy="4648200"/>
          </a:xfrm>
        </p:spPr>
        <p:txBody>
          <a:bodyPr>
            <a:normAutofit/>
          </a:bodyPr>
          <a:lstStyle/>
          <a:p>
            <a:pPr algn="l" rtl="0">
              <a:lnSpc>
                <a:spcPct val="80000"/>
              </a:lnSpc>
              <a:buFont typeface="Wingdings" pitchFamily="2" charset="2"/>
              <a:buNone/>
            </a:pPr>
            <a:r>
              <a:rPr lang="en-US" sz="2200"/>
              <a:t>Contraindications of surgery :</a:t>
            </a:r>
          </a:p>
          <a:p>
            <a:pPr algn="l" rtl="0">
              <a:lnSpc>
                <a:spcPct val="80000"/>
              </a:lnSpc>
              <a:buFont typeface="Calibri" pitchFamily="34" charset="0"/>
              <a:buAutoNum type="arabicPeriod"/>
            </a:pPr>
            <a:endParaRPr lang="en-US" sz="2200"/>
          </a:p>
          <a:p>
            <a:pPr algn="l" rtl="0">
              <a:lnSpc>
                <a:spcPct val="80000"/>
              </a:lnSpc>
              <a:buFont typeface="Calibri" pitchFamily="34" charset="0"/>
              <a:buAutoNum type="arabicPeriod"/>
            </a:pPr>
            <a:r>
              <a:rPr lang="en-US" sz="2200">
                <a:solidFill>
                  <a:srgbClr val="990000"/>
                </a:solidFill>
              </a:rPr>
              <a:t>Superior vena cava syndrome </a:t>
            </a:r>
          </a:p>
          <a:p>
            <a:pPr algn="l" rtl="0">
              <a:lnSpc>
                <a:spcPct val="80000"/>
              </a:lnSpc>
              <a:buFont typeface="Calibri" pitchFamily="34" charset="0"/>
              <a:buAutoNum type="arabicPeriod"/>
            </a:pPr>
            <a:r>
              <a:rPr lang="en-US" sz="2200">
                <a:solidFill>
                  <a:srgbClr val="990000"/>
                </a:solidFill>
              </a:rPr>
              <a:t>Supraclavecular node metastasis </a:t>
            </a:r>
          </a:p>
          <a:p>
            <a:pPr algn="l" rtl="0">
              <a:lnSpc>
                <a:spcPct val="80000"/>
              </a:lnSpc>
              <a:buFont typeface="Calibri" pitchFamily="34" charset="0"/>
              <a:buAutoNum type="arabicPeriod"/>
            </a:pPr>
            <a:r>
              <a:rPr lang="en-US" sz="2200">
                <a:solidFill>
                  <a:srgbClr val="990000"/>
                </a:solidFill>
              </a:rPr>
              <a:t>Scalene node metastasis</a:t>
            </a:r>
          </a:p>
          <a:p>
            <a:pPr algn="l" rtl="0">
              <a:lnSpc>
                <a:spcPct val="80000"/>
              </a:lnSpc>
              <a:buFont typeface="Calibri" pitchFamily="34" charset="0"/>
              <a:buAutoNum type="arabicPeriod"/>
            </a:pPr>
            <a:r>
              <a:rPr lang="en-US" sz="2200">
                <a:solidFill>
                  <a:srgbClr val="990000"/>
                </a:solidFill>
              </a:rPr>
              <a:t>Tracheal carina involvement </a:t>
            </a:r>
          </a:p>
          <a:p>
            <a:pPr algn="l" rtl="0">
              <a:lnSpc>
                <a:spcPct val="80000"/>
              </a:lnSpc>
              <a:buFont typeface="Calibri" pitchFamily="34" charset="0"/>
              <a:buAutoNum type="arabicPeriod"/>
            </a:pPr>
            <a:r>
              <a:rPr lang="en-US" sz="2200">
                <a:solidFill>
                  <a:srgbClr val="990000"/>
                </a:solidFill>
              </a:rPr>
              <a:t>Oat cell carcinoma </a:t>
            </a:r>
          </a:p>
          <a:p>
            <a:pPr algn="l" rtl="0">
              <a:lnSpc>
                <a:spcPct val="80000"/>
              </a:lnSpc>
              <a:buFont typeface="Calibri" pitchFamily="34" charset="0"/>
              <a:buAutoNum type="arabicPeriod"/>
            </a:pPr>
            <a:r>
              <a:rPr lang="en-US" sz="2200">
                <a:solidFill>
                  <a:srgbClr val="990000"/>
                </a:solidFill>
              </a:rPr>
              <a:t>PFT shows FEV1&lt;1</a:t>
            </a:r>
          </a:p>
          <a:p>
            <a:pPr algn="l" rtl="0">
              <a:lnSpc>
                <a:spcPct val="80000"/>
              </a:lnSpc>
              <a:buFont typeface="Calibri" pitchFamily="34" charset="0"/>
              <a:buAutoNum type="arabicPeriod"/>
            </a:pPr>
            <a:r>
              <a:rPr lang="en-US" sz="2200">
                <a:solidFill>
                  <a:srgbClr val="990000"/>
                </a:solidFill>
              </a:rPr>
              <a:t>Myocardial infarction </a:t>
            </a:r>
          </a:p>
          <a:p>
            <a:pPr algn="l" rtl="0">
              <a:lnSpc>
                <a:spcPct val="80000"/>
              </a:lnSpc>
              <a:buFont typeface="Calibri" pitchFamily="34" charset="0"/>
              <a:buAutoNum type="arabicPeriod"/>
            </a:pPr>
            <a:r>
              <a:rPr lang="en-US" sz="2200">
                <a:solidFill>
                  <a:srgbClr val="990000"/>
                </a:solidFill>
              </a:rPr>
              <a:t>Tumor elsewhere (metastatic disease )</a:t>
            </a:r>
          </a:p>
          <a:p>
            <a:pPr algn="l" rtl="0">
              <a:lnSpc>
                <a:spcPct val="80000"/>
              </a:lnSpc>
              <a:buFont typeface="Calibri" pitchFamily="34" charset="0"/>
              <a:buAutoNum type="arabicPeriod"/>
            </a:pPr>
            <a:r>
              <a:rPr lang="en-US" sz="2200">
                <a:solidFill>
                  <a:srgbClr val="990000"/>
                </a:solidFill>
              </a:rPr>
              <a:t>Bilateral lung lesions</a:t>
            </a:r>
          </a:p>
          <a:p>
            <a:pPr algn="l" rtl="0">
              <a:lnSpc>
                <a:spcPct val="80000"/>
              </a:lnSpc>
              <a:buFont typeface="Wingdings" pitchFamily="2" charset="2"/>
              <a:buNone/>
            </a:pPr>
            <a:r>
              <a:rPr lang="en-US" sz="2200"/>
              <a:t>  </a:t>
            </a:r>
          </a:p>
        </p:txBody>
      </p:sp>
      <p:sp>
        <p:nvSpPr>
          <p:cNvPr id="93186" name="TextBox 3"/>
          <p:cNvSpPr txBox="1">
            <a:spLocks noChangeArrowheads="1"/>
          </p:cNvSpPr>
          <p:nvPr/>
        </p:nvSpPr>
        <p:spPr bwMode="auto">
          <a:xfrm>
            <a:off x="2057400" y="5486400"/>
            <a:ext cx="4572000" cy="641350"/>
          </a:xfrm>
          <a:prstGeom prst="rect">
            <a:avLst/>
          </a:prstGeom>
          <a:noFill/>
          <a:ln w="9525">
            <a:noFill/>
            <a:miter lim="800000"/>
            <a:headEnd/>
            <a:tailEnd/>
          </a:ln>
        </p:spPr>
        <p:txBody>
          <a:bodyPr>
            <a:spAutoFit/>
          </a:bodyPr>
          <a:lstStyle/>
          <a:p>
            <a:pPr algn="ctr" rtl="0"/>
            <a:r>
              <a:rPr lang="en-US" sz="3600">
                <a:latin typeface="Calibri" pitchFamily="34" charset="0"/>
              </a:rPr>
              <a:t>Acronym ( STOP IT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descr="lung-cancer-s12-lung-cancer-cell-division.jpg"/>
          <p:cNvPicPr>
            <a:picLocks noChangeAspect="1"/>
          </p:cNvPicPr>
          <p:nvPr/>
        </p:nvPicPr>
        <p:blipFill>
          <a:blip r:embed="rId2"/>
          <a:srcRect/>
          <a:stretch>
            <a:fillRect/>
          </a:stretch>
        </p:blipFill>
        <p:spPr bwMode="auto">
          <a:xfrm>
            <a:off x="4260850" y="1219200"/>
            <a:ext cx="4425950" cy="3006725"/>
          </a:xfrm>
          <a:prstGeom prst="rect">
            <a:avLst/>
          </a:prstGeom>
          <a:noFill/>
          <a:ln w="9525">
            <a:noFill/>
            <a:miter lim="800000"/>
            <a:headEnd/>
            <a:tailEnd/>
          </a:ln>
        </p:spPr>
      </p:pic>
      <p:sp>
        <p:nvSpPr>
          <p:cNvPr id="94210" name="TextBox 7"/>
          <p:cNvSpPr txBox="1">
            <a:spLocks noChangeArrowheads="1"/>
          </p:cNvSpPr>
          <p:nvPr/>
        </p:nvSpPr>
        <p:spPr bwMode="auto">
          <a:xfrm>
            <a:off x="457200" y="1066800"/>
            <a:ext cx="3505200" cy="3508375"/>
          </a:xfrm>
          <a:prstGeom prst="rect">
            <a:avLst/>
          </a:prstGeom>
          <a:noFill/>
          <a:ln w="9525">
            <a:noFill/>
            <a:miter lim="800000"/>
            <a:headEnd/>
            <a:tailEnd/>
          </a:ln>
        </p:spPr>
        <p:txBody>
          <a:bodyPr>
            <a:spAutoFit/>
          </a:bodyPr>
          <a:lstStyle/>
          <a:p>
            <a:pPr algn="l" rtl="0"/>
            <a:r>
              <a:rPr lang="en-US" sz="2800">
                <a:latin typeface="Times New Roman" pitchFamily="18" charset="0"/>
                <a:cs typeface="Times New Roman" pitchFamily="18" charset="0"/>
              </a:rPr>
              <a:t>Other treatment choices are :</a:t>
            </a:r>
          </a:p>
          <a:p>
            <a:pPr algn="l" rtl="0">
              <a:buFont typeface="Arial" charset="0"/>
              <a:buChar char="•"/>
            </a:pPr>
            <a:r>
              <a:rPr lang="en-US" sz="2800">
                <a:latin typeface="Times New Roman" pitchFamily="18" charset="0"/>
                <a:cs typeface="Times New Roman" pitchFamily="18" charset="0"/>
              </a:rPr>
              <a:t>Chemotherapy,</a:t>
            </a:r>
          </a:p>
          <a:p>
            <a:pPr algn="l" rtl="0">
              <a:buFont typeface="Arial" charset="0"/>
              <a:buChar char="•"/>
            </a:pPr>
            <a:r>
              <a:rPr lang="en-US" sz="2800">
                <a:latin typeface="Times New Roman" pitchFamily="18" charset="0"/>
                <a:cs typeface="Times New Roman" pitchFamily="18" charset="0"/>
              </a:rPr>
              <a:t>Radiation therapy (radiotherapy), including radiosurgery (SRS), or targeted therapy.</a:t>
            </a:r>
          </a:p>
        </p:txBody>
      </p:sp>
      <p:sp>
        <p:nvSpPr>
          <p:cNvPr id="94211" name="TextBox 9"/>
          <p:cNvSpPr txBox="1">
            <a:spLocks noChangeArrowheads="1"/>
          </p:cNvSpPr>
          <p:nvPr/>
        </p:nvSpPr>
        <p:spPr bwMode="auto">
          <a:xfrm>
            <a:off x="609600" y="4611688"/>
            <a:ext cx="8077200" cy="1552575"/>
          </a:xfrm>
          <a:prstGeom prst="rect">
            <a:avLst/>
          </a:prstGeom>
          <a:noFill/>
          <a:ln w="9525">
            <a:noFill/>
            <a:miter lim="800000"/>
            <a:headEnd/>
            <a:tailEnd/>
          </a:ln>
        </p:spPr>
        <p:txBody>
          <a:bodyPr>
            <a:spAutoFit/>
          </a:bodyPr>
          <a:lstStyle/>
          <a:p>
            <a:pPr algn="l" rtl="0"/>
            <a:r>
              <a:rPr lang="en-US" sz="2400">
                <a:solidFill>
                  <a:srgbClr val="00B050"/>
                </a:solidFill>
                <a:latin typeface="Times New Roman" pitchFamily="18" charset="0"/>
                <a:cs typeface="Times New Roman" pitchFamily="18" charset="0"/>
              </a:rPr>
              <a:t>This means less radiation affects nearby healthy tissues.</a:t>
            </a:r>
          </a:p>
          <a:p>
            <a:pPr algn="l" rtl="0"/>
            <a:r>
              <a:rPr lang="en-US" sz="2400">
                <a:solidFill>
                  <a:srgbClr val="00B050"/>
                </a:solidFill>
                <a:latin typeface="Times New Roman" pitchFamily="18" charset="0"/>
                <a:cs typeface="Times New Roman" pitchFamily="18" charset="0"/>
              </a:rPr>
              <a:t>**Neoadjuvant chemotherapy is done before surgery, then reassess the pt,if the tumor is resectable do surgery, but if not treat with chemo…</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p:txBody>
          <a:bodyPr anchor="ctr"/>
          <a:lstStyle/>
          <a:p>
            <a:endParaRPr lang="en-US"/>
          </a:p>
        </p:txBody>
      </p:sp>
      <p:pic>
        <p:nvPicPr>
          <p:cNvPr id="95234" name="Content Placeholder 3" descr="18013.jpg"/>
          <p:cNvPicPr>
            <a:picLocks noGrp="1" noChangeAspect="1"/>
          </p:cNvPicPr>
          <p:nvPr>
            <p:ph idx="4294967295"/>
          </p:nvPr>
        </p:nvPicPr>
        <p:blipFill>
          <a:blip r:embed="rId2"/>
          <a:srcRect/>
          <a:stretch>
            <a:fillRect/>
          </a:stretch>
        </p:blipFill>
        <p:spPr>
          <a:xfrm>
            <a:off x="1600200" y="1485900"/>
            <a:ext cx="5867400" cy="4694238"/>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idx="4294967295"/>
          </p:nvPr>
        </p:nvSpPr>
        <p:spPr/>
        <p:txBody>
          <a:bodyPr/>
          <a:lstStyle/>
          <a:p>
            <a:pPr algn="l" rtl="0"/>
            <a:r>
              <a:rPr lang="en-US">
                <a:latin typeface="Times New Roman" pitchFamily="18" charset="0"/>
                <a:cs typeface="Times New Roman" pitchFamily="18" charset="0"/>
              </a:rPr>
              <a:t>Advanced/metastatic NSCLC</a:t>
            </a:r>
          </a:p>
          <a:p>
            <a:pPr algn="l" rtl="0">
              <a:buFont typeface="Wingdings" pitchFamily="2" charset="2"/>
              <a:buNone/>
            </a:pPr>
            <a:r>
              <a:rPr lang="en-US">
                <a:latin typeface="Times New Roman" pitchFamily="18" charset="0"/>
                <a:cs typeface="Times New Roman" pitchFamily="18" charset="0"/>
              </a:rPr>
              <a:t>A wide variety of chemotherapies are used .</a:t>
            </a:r>
          </a:p>
          <a:p>
            <a:pPr algn="l" rtl="0">
              <a:buFont typeface="Wingdings" pitchFamily="2" charset="2"/>
              <a:buNone/>
            </a:pPr>
            <a:r>
              <a:rPr lang="en-US">
                <a:latin typeface="Times New Roman" pitchFamily="18" charset="0"/>
                <a:cs typeface="Times New Roman" pitchFamily="18" charset="0"/>
              </a:rPr>
              <a:t> Some patients with particular mutations in the </a:t>
            </a:r>
            <a:r>
              <a:rPr lang="en-US" i="1">
                <a:latin typeface="Times New Roman" pitchFamily="18" charset="0"/>
                <a:cs typeface="Times New Roman" pitchFamily="18" charset="0"/>
              </a:rPr>
              <a:t>EGFR gene respond to EGFR tyrosine kinase inhibitors such as gefitinib.</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p:cNvSpPr>
          <p:nvPr>
            <p:ph idx="4294967295"/>
          </p:nvPr>
        </p:nvSpPr>
        <p:spPr>
          <a:xfrm>
            <a:off x="228600" y="304800"/>
            <a:ext cx="8229600" cy="5638800"/>
          </a:xfrm>
        </p:spPr>
        <p:txBody>
          <a:bodyPr/>
          <a:lstStyle/>
          <a:p>
            <a:pPr algn="l" rtl="0">
              <a:buFont typeface="Wingdings" pitchFamily="2" charset="2"/>
              <a:buNone/>
            </a:pPr>
            <a:r>
              <a:rPr lang="en-US" b="1"/>
              <a:t>	</a:t>
            </a:r>
            <a:endParaRPr lang="en-US"/>
          </a:p>
          <a:p>
            <a:pPr algn="l" rtl="0">
              <a:buFont typeface="Wingdings" pitchFamily="2" charset="2"/>
              <a:buNone/>
            </a:pPr>
            <a:r>
              <a:rPr lang="en-US"/>
              <a:t>	</a:t>
            </a:r>
          </a:p>
          <a:p>
            <a:pPr algn="l" rtl="0">
              <a:buFont typeface="Wingdings" pitchFamily="2" charset="2"/>
              <a:buNone/>
            </a:pPr>
            <a:r>
              <a:rPr lang="en-US"/>
              <a:t>	</a:t>
            </a:r>
          </a:p>
          <a:p>
            <a:pPr algn="l" rtl="0">
              <a:buFont typeface="Wingdings" pitchFamily="2" charset="2"/>
              <a:buNone/>
            </a:pPr>
            <a:r>
              <a:rPr lang="en-US"/>
              <a:t>	</a:t>
            </a:r>
          </a:p>
          <a:p>
            <a:pPr algn="l" rtl="0">
              <a:buFont typeface="Wingdings" pitchFamily="2" charset="2"/>
              <a:buNone/>
            </a:pPr>
            <a:r>
              <a:rPr lang="en-US"/>
              <a:t>	                                  	</a:t>
            </a:r>
          </a:p>
          <a:p>
            <a:pPr algn="l" rtl="0">
              <a:buFont typeface="Wingdings" pitchFamily="2" charset="2"/>
              <a:buNone/>
            </a:pPr>
            <a:r>
              <a:rPr lang="en-US"/>
              <a:t>	</a:t>
            </a:r>
          </a:p>
          <a:p>
            <a:pPr algn="l" rtl="0">
              <a:buFont typeface="Wingdings" pitchFamily="2" charset="2"/>
              <a:buNone/>
            </a:pPr>
            <a:r>
              <a:rPr lang="en-US"/>
              <a:t>	</a:t>
            </a:r>
          </a:p>
          <a:p>
            <a:pPr algn="l" rtl="0">
              <a:buFont typeface="Wingdings" pitchFamily="2" charset="2"/>
              <a:buNone/>
            </a:pPr>
            <a:r>
              <a:rPr lang="en-US"/>
              <a:t>	</a:t>
            </a:r>
          </a:p>
          <a:p>
            <a:pPr algn="l" rtl="0">
              <a:buFont typeface="Wingdings" pitchFamily="2" charset="2"/>
              <a:buNone/>
            </a:pPr>
            <a:r>
              <a:rPr lang="en-US"/>
              <a:t>	</a:t>
            </a:r>
          </a:p>
          <a:p>
            <a:pPr algn="l" rtl="0"/>
            <a:endParaRPr lang="en-US"/>
          </a:p>
        </p:txBody>
      </p:sp>
      <p:graphicFrame>
        <p:nvGraphicFramePr>
          <p:cNvPr id="97334" name="Group 54"/>
          <p:cNvGraphicFramePr>
            <a:graphicFrameLocks noGrp="1"/>
          </p:cNvGraphicFramePr>
          <p:nvPr/>
        </p:nvGraphicFramePr>
        <p:xfrm>
          <a:off x="468313" y="115888"/>
          <a:ext cx="8496300" cy="6208717"/>
        </p:xfrm>
        <a:graphic>
          <a:graphicData uri="http://schemas.openxmlformats.org/drawingml/2006/table">
            <a:tbl>
              <a:tblPr/>
              <a:tblGrid>
                <a:gridCol w="2122487"/>
                <a:gridCol w="2028825"/>
                <a:gridCol w="4344988"/>
              </a:tblGrid>
              <a:tr h="3603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Arial" charset="0"/>
                          <a:cs typeface="Arial" charset="0"/>
                        </a:rPr>
                        <a:t>Staging Groups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Arial" charset="0"/>
                          <a:cs typeface="Arial" charset="0"/>
                        </a:rPr>
                        <a:t>TNM staging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Arial" charset="0"/>
                          <a:cs typeface="Arial" charset="0"/>
                        </a:rPr>
                        <a:t>Treatment of choice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70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Occult carcinoma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TX N0 M0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30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r>
              <a:tr h="565150">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Stage 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Tis N0 M0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30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r>
              <a:tr h="3603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Stage IA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 T1 N0 M0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Surgical resection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r>
              <a:tr h="6270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Stage IB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 T2 N0 M0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Surgical resection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r>
              <a:tr h="6270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Stage IIA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 T1 N1 M0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Surgical resection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r>
              <a:tr h="6270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Stage IIB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T2 N1 M0</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T3 N0 M0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Surgical resection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r>
              <a:tr h="11604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Stage IIIA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T1 N2 M0</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T2 N2 M0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T3 N1 M0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T3 N2 M0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Surgical resection if early IIIA, chemotherapy with or without XRT .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r>
              <a:tr h="8937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Stage IIIB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 Any T N3 M0</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 T4 Any N M0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Chemotherapy and XRT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8EB"/>
                    </a:solidFill>
                  </a:tcPr>
                </a:tc>
              </a:tr>
              <a:tr h="3603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Stage IV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Any T Any N M1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Arial" charset="0"/>
                          <a:cs typeface="Arial" charset="0"/>
                        </a:rPr>
                        <a:t>Chemotherapy +\- XRT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CED4"/>
                    </a:solid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p:txBody>
          <a:bodyPr anchor="ctr"/>
          <a:lstStyle/>
          <a:p>
            <a:pPr rtl="0"/>
            <a:r>
              <a:rPr lang="en-US" sz="3400" b="1">
                <a:latin typeface="Times New Roman" pitchFamily="18" charset="0"/>
                <a:cs typeface="Times New Roman" pitchFamily="18" charset="0"/>
              </a:rPr>
              <a:t>PrognosisNon-small-cell lung carcinoma survival by stage(1997)</a:t>
            </a:r>
            <a:endParaRPr lang="en-US" sz="3400">
              <a:latin typeface="Times New Roman" pitchFamily="18" charset="0"/>
              <a:cs typeface="Times New Roman" pitchFamily="18" charset="0"/>
            </a:endParaRPr>
          </a:p>
        </p:txBody>
      </p:sp>
      <p:sp>
        <p:nvSpPr>
          <p:cNvPr id="98306" name="Content Placeholder 2"/>
          <p:cNvSpPr>
            <a:spLocks noGrp="1"/>
          </p:cNvSpPr>
          <p:nvPr>
            <p:ph idx="4294967295"/>
          </p:nvPr>
        </p:nvSpPr>
        <p:spPr>
          <a:xfrm>
            <a:off x="457200" y="1417638"/>
            <a:ext cx="8229600" cy="4983162"/>
          </a:xfrm>
        </p:spPr>
        <p:txBody>
          <a:bodyPr/>
          <a:lstStyle/>
          <a:p>
            <a:pPr algn="l" rtl="0"/>
            <a:r>
              <a:rPr lang="en-US" b="1">
                <a:latin typeface="Times New Roman" pitchFamily="18" charset="0"/>
                <a:cs typeface="Times New Roman" pitchFamily="18" charset="0"/>
              </a:rPr>
              <a:t>Grouping	Survival rate (percents)					</a:t>
            </a:r>
          </a:p>
        </p:txBody>
      </p:sp>
      <p:graphicFrame>
        <p:nvGraphicFramePr>
          <p:cNvPr id="98361" name="Group 57"/>
          <p:cNvGraphicFramePr>
            <a:graphicFrameLocks noGrp="1"/>
          </p:cNvGraphicFramePr>
          <p:nvPr/>
        </p:nvGraphicFramePr>
        <p:xfrm>
          <a:off x="838200" y="2286000"/>
          <a:ext cx="7848600" cy="4248153"/>
        </p:xfrm>
        <a:graphic>
          <a:graphicData uri="http://schemas.openxmlformats.org/drawingml/2006/table">
            <a:tbl>
              <a:tblPr/>
              <a:tblGrid>
                <a:gridCol w="1231900"/>
                <a:gridCol w="1169988"/>
                <a:gridCol w="1293812"/>
                <a:gridCol w="1333500"/>
                <a:gridCol w="1295400"/>
                <a:gridCol w="1524000"/>
              </a:tblGrid>
              <a:tr h="80962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1" i="0" u="none" strike="noStrike" cap="none" normalizeH="0" baseline="0" smtClean="0">
                        <a:ln>
                          <a:noFill/>
                        </a:ln>
                        <a:solidFill>
                          <a:srgbClr val="FFFFFF"/>
                        </a:solidFill>
                        <a:effectLst/>
                        <a:latin typeface="Times New Roman" pitchFamily="18" charset="0"/>
                        <a:cs typeface="Times New Roman" pitchFamily="18"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Times New Roman" pitchFamily="18" charset="0"/>
                          <a:cs typeface="Times New Roman" pitchFamily="18" charset="0"/>
                        </a:rPr>
                        <a:t> One year		</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Times New Roman" pitchFamily="18" charset="0"/>
                          <a:cs typeface="Times New Roman" pitchFamily="18" charset="0"/>
                        </a:rPr>
                        <a:t>Two years	</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Times New Roman" pitchFamily="18" charset="0"/>
                          <a:cs typeface="Times New Roman" pitchFamily="18" charset="0"/>
                        </a:rPr>
                        <a:t>Three years	</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Times New Roman" pitchFamily="18" charset="0"/>
                          <a:cs typeface="Times New Roman" pitchFamily="18" charset="0"/>
                        </a:rPr>
                        <a:t>Four years	</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1" i="0" u="none" strike="noStrike" cap="none" normalizeH="0" baseline="0" smtClean="0">
                          <a:ln>
                            <a:noFill/>
                          </a:ln>
                          <a:solidFill>
                            <a:srgbClr val="FFFFFF"/>
                          </a:solidFill>
                          <a:effectLst/>
                          <a:latin typeface="Times New Roman" pitchFamily="18" charset="0"/>
                          <a:cs typeface="Times New Roman" pitchFamily="18" charset="0"/>
                        </a:rPr>
                        <a:t>Five years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4714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IA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82%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79%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71%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67%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61%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714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IB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72%	</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54%	</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46%	</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41%	</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38%	</a:t>
                      </a:r>
                    </a:p>
                  </a:txBody>
                  <a:tcPr horzOverflow="overflow">
                    <a:lnL>
                      <a:noFill/>
                    </a:lnL>
                    <a:lnR>
                      <a:noFill/>
                    </a:lnR>
                    <a:lnT>
                      <a:noFill/>
                    </a:lnT>
                    <a:lnB>
                      <a:noFill/>
                    </a:lnB>
                    <a:lnTlToBr>
                      <a:noFill/>
                    </a:lnTlToBr>
                    <a:lnBlToTr>
                      <a:noFill/>
                    </a:lnBlToTr>
                    <a:solidFill>
                      <a:schemeClr val="bg1"/>
                    </a:solidFill>
                  </a:tcPr>
                </a:tc>
              </a:tr>
              <a:tr h="4714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IIA</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79%</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49%</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38%</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34%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34%</a:t>
                      </a:r>
                    </a:p>
                  </a:txBody>
                  <a:tcPr horzOverflow="overflow">
                    <a:lnL>
                      <a:noFill/>
                    </a:lnL>
                    <a:lnR>
                      <a:noFill/>
                    </a:lnR>
                    <a:lnT>
                      <a:noFill/>
                    </a:lnT>
                    <a:lnB>
                      <a:noFill/>
                    </a:lnB>
                    <a:lnTlToBr>
                      <a:noFill/>
                    </a:lnTlToBr>
                    <a:lnBlToTr>
                      <a:noFill/>
                    </a:lnBlToTr>
                    <a:solidFill>
                      <a:srgbClr val="E7E7E7"/>
                    </a:solidFill>
                  </a:tcPr>
                </a:tc>
              </a:tr>
              <a:tr h="4714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IIB</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59%</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41%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33%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26%</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24%</a:t>
                      </a:r>
                    </a:p>
                  </a:txBody>
                  <a:tcPr horzOverflow="overflow">
                    <a:lnL>
                      <a:noFill/>
                    </a:lnL>
                    <a:lnR>
                      <a:noFill/>
                    </a:lnR>
                    <a:lnT>
                      <a:noFill/>
                    </a:lnT>
                    <a:lnB>
                      <a:noFill/>
                    </a:lnB>
                    <a:lnTlToBr>
                      <a:noFill/>
                    </a:lnTlToBr>
                    <a:lnBlToTr>
                      <a:noFill/>
                    </a:lnBlToTr>
                    <a:solidFill>
                      <a:schemeClr val="bg1"/>
                    </a:solidFill>
                  </a:tcPr>
                </a:tc>
              </a:tr>
              <a:tr h="4714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IIIA</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50%</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25%</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18%</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14%</a:t>
                      </a: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13%</a:t>
                      </a:r>
                    </a:p>
                  </a:txBody>
                  <a:tcPr horzOverflow="overflow">
                    <a:lnL>
                      <a:noFill/>
                    </a:lnL>
                    <a:lnR>
                      <a:noFill/>
                    </a:lnR>
                    <a:lnT>
                      <a:noFill/>
                    </a:lnT>
                    <a:lnB>
                      <a:noFill/>
                    </a:lnB>
                    <a:lnTlToBr>
                      <a:noFill/>
                    </a:lnTlToBr>
                    <a:lnBlToTr>
                      <a:noFill/>
                    </a:lnBlToTr>
                    <a:solidFill>
                      <a:srgbClr val="E7E7E7"/>
                    </a:solidFill>
                  </a:tcPr>
                </a:tc>
              </a:tr>
              <a:tr h="4714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IIIB</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34%</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13%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7%</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6%</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5%</a:t>
                      </a:r>
                    </a:p>
                  </a:txBody>
                  <a:tcPr horzOverflow="overflow">
                    <a:lnL>
                      <a:noFill/>
                    </a:lnL>
                    <a:lnR>
                      <a:noFill/>
                    </a:lnR>
                    <a:lnT>
                      <a:noFill/>
                    </a:lnT>
                    <a:lnB>
                      <a:noFill/>
                    </a:lnB>
                    <a:lnTlToBr>
                      <a:noFill/>
                    </a:lnTlToBr>
                    <a:lnBlToTr>
                      <a:noFill/>
                    </a:lnBlToTr>
                    <a:solidFill>
                      <a:schemeClr val="bg1"/>
                    </a:solidFill>
                  </a:tcPr>
                </a:tc>
              </a:tr>
              <a:tr h="47148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IV</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19%</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6%</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2%</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2%</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en-US" sz="1700" b="0" i="0" u="none" strike="noStrike" cap="none" normalizeH="0" baseline="0" smtClean="0">
                          <a:ln>
                            <a:noFill/>
                          </a:ln>
                          <a:solidFill>
                            <a:srgbClr val="000000"/>
                          </a:solidFill>
                          <a:effectLst/>
                          <a:latin typeface="Times New Roman" pitchFamily="18" charset="0"/>
                          <a:cs typeface="Times New Roman" pitchFamily="18" charset="0"/>
                        </a:rPr>
                        <a:t>1%</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2"/>
          <p:cNvSpPr>
            <a:spLocks noGrp="1"/>
          </p:cNvSpPr>
          <p:nvPr>
            <p:ph idx="4294967295"/>
          </p:nvPr>
        </p:nvSpPr>
        <p:spPr>
          <a:xfrm>
            <a:off x="457200" y="1143000"/>
            <a:ext cx="8229600" cy="4983163"/>
          </a:xfrm>
        </p:spPr>
        <p:txBody>
          <a:bodyPr anchor="ctr"/>
          <a:lstStyle/>
          <a:p>
            <a:pPr algn="ctr">
              <a:buFont typeface="Wingdings" pitchFamily="2" charset="2"/>
              <a:buNone/>
            </a:pPr>
            <a:r>
              <a:rPr lang="en-US" sz="6400" b="1">
                <a:latin typeface="Comic Sans MS" pitchFamily="66" charset="0"/>
              </a:rPr>
              <a:t>Thank you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عنصر نائب للمحتوى 2"/>
          <p:cNvSpPr>
            <a:spLocks noGrp="1"/>
          </p:cNvSpPr>
          <p:nvPr>
            <p:ph idx="4294967295"/>
          </p:nvPr>
        </p:nvSpPr>
        <p:spPr>
          <a:xfrm>
            <a:off x="457200" y="404813"/>
            <a:ext cx="8229600" cy="5721350"/>
          </a:xfrm>
        </p:spPr>
        <p:txBody>
          <a:bodyPr/>
          <a:lstStyle/>
          <a:p>
            <a:pPr algn="l" rtl="0">
              <a:buFont typeface="Wingdings" pitchFamily="2" charset="2"/>
              <a:buNone/>
            </a:pPr>
            <a:r>
              <a:rPr lang="en-US" sz="2100">
                <a:latin typeface="Times New Roman" pitchFamily="18" charset="0"/>
                <a:cs typeface="Times New Roman" pitchFamily="18" charset="0"/>
              </a:rPr>
              <a:t/>
            </a:r>
            <a:br>
              <a:rPr lang="en-US" sz="2100">
                <a:latin typeface="Times New Roman" pitchFamily="18" charset="0"/>
                <a:cs typeface="Times New Roman" pitchFamily="18" charset="0"/>
              </a:rPr>
            </a:br>
            <a:endParaRPr lang="en-US" sz="2100">
              <a:latin typeface="Times New Roman" pitchFamily="18" charset="0"/>
              <a:cs typeface="Times New Roman" pitchFamily="18" charset="0"/>
            </a:endParaRPr>
          </a:p>
          <a:p>
            <a:pPr algn="l" rtl="0"/>
            <a:r>
              <a:rPr lang="en-US" sz="2100" b="1">
                <a:latin typeface="Times New Roman" pitchFamily="18" charset="0"/>
                <a:cs typeface="Times New Roman" pitchFamily="18" charset="0"/>
              </a:rPr>
              <a:t>Bronchial Adenomas</a:t>
            </a:r>
            <a:endParaRPr lang="en-US" sz="2100">
              <a:latin typeface="Times New Roman" pitchFamily="18" charset="0"/>
              <a:cs typeface="Times New Roman" pitchFamily="18" charset="0"/>
            </a:endParaRPr>
          </a:p>
          <a:p>
            <a:pPr algn="l" rtl="0">
              <a:buFont typeface="Wingdings" pitchFamily="2" charset="2"/>
              <a:buNone/>
            </a:pPr>
            <a:r>
              <a:rPr lang="en-US" sz="2100">
                <a:latin typeface="Times New Roman" pitchFamily="18" charset="0"/>
                <a:cs typeface="Times New Roman" pitchFamily="18" charset="0"/>
              </a:rPr>
              <a:t>Make up 50% of all benign pulmonary tumors. The use of the term bronchial adenoma should be discouraged because it encompasses several benign and malignant tumors.</a:t>
            </a:r>
            <a:br>
              <a:rPr lang="en-US" sz="2100">
                <a:latin typeface="Times New Roman" pitchFamily="18" charset="0"/>
                <a:cs typeface="Times New Roman" pitchFamily="18" charset="0"/>
              </a:rPr>
            </a:br>
            <a:endParaRPr lang="en-US" sz="2100">
              <a:latin typeface="Times New Roman" pitchFamily="18" charset="0"/>
              <a:cs typeface="Times New Roman" pitchFamily="18" charset="0"/>
            </a:endParaRPr>
          </a:p>
          <a:p>
            <a:pPr algn="l" rtl="0"/>
            <a:r>
              <a:rPr lang="en-US" sz="2100" b="1">
                <a:latin typeface="Times New Roman" pitchFamily="18" charset="0"/>
                <a:cs typeface="Times New Roman" pitchFamily="18" charset="0"/>
              </a:rPr>
              <a:t>Mucous Gland Adenomas</a:t>
            </a:r>
            <a:endParaRPr lang="en-US" sz="2100">
              <a:latin typeface="Times New Roman" pitchFamily="18" charset="0"/>
              <a:cs typeface="Times New Roman" pitchFamily="18" charset="0"/>
            </a:endParaRPr>
          </a:p>
          <a:p>
            <a:pPr algn="l" rtl="0">
              <a:buFont typeface="Wingdings" pitchFamily="2" charset="2"/>
              <a:buNone/>
            </a:pPr>
            <a:endParaRPr lang="ar-SA">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276</TotalTime>
  <Words>3694</Words>
  <Application>Microsoft Office PowerPoint</Application>
  <PresentationFormat>On-screen Show (4:3)</PresentationFormat>
  <Paragraphs>553</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Edge</vt:lpstr>
      <vt:lpstr>Presentation and management of Lung lesion</vt:lpstr>
      <vt:lpstr>Objectives:</vt:lpstr>
      <vt:lpstr>Lung Lesion</vt:lpstr>
      <vt:lpstr>Slide 4</vt:lpstr>
      <vt:lpstr>Benign Lung Lesion</vt:lpstr>
      <vt:lpstr>Slide 6</vt:lpstr>
      <vt:lpstr>Slide 7</vt:lpstr>
      <vt:lpstr>Hamartomas  (chondroadenomas)  </vt:lpstr>
      <vt:lpstr>Slide 9</vt:lpstr>
      <vt:lpstr>Solitary lung lesion (Coin lesion)</vt:lpstr>
      <vt:lpstr>Slide 11</vt:lpstr>
      <vt:lpstr>Etiology</vt:lpstr>
      <vt:lpstr>Pathophysiology</vt:lpstr>
      <vt:lpstr>So how to approve that it is a benign lesion:</vt:lpstr>
      <vt:lpstr>When it is significant: In the presence of risk factors for malignancy:</vt:lpstr>
      <vt:lpstr>Approach</vt:lpstr>
      <vt:lpstr>Slide 17</vt:lpstr>
      <vt:lpstr>Slide 18</vt:lpstr>
      <vt:lpstr>Surgical excision is the mainstay of management.   </vt:lpstr>
      <vt:lpstr>Carciniod Tumor </vt:lpstr>
      <vt:lpstr>Slide 21</vt:lpstr>
      <vt:lpstr>Typical Carcionoid Tumor</vt:lpstr>
      <vt:lpstr>Atypical Carcinoid Tumor</vt:lpstr>
      <vt:lpstr>Carcinoid Syndrome</vt:lpstr>
      <vt:lpstr>Frequency</vt:lpstr>
      <vt:lpstr>Slide 26</vt:lpstr>
      <vt:lpstr>Clinical presenatation</vt:lpstr>
      <vt:lpstr>Investigation</vt:lpstr>
      <vt:lpstr>Slide 29</vt:lpstr>
      <vt:lpstr>Slide 30</vt:lpstr>
      <vt:lpstr>Staging</vt:lpstr>
      <vt:lpstr>Managment</vt:lpstr>
      <vt:lpstr>Medical Therapy</vt:lpstr>
      <vt:lpstr>Surgical Therapy</vt:lpstr>
      <vt:lpstr>Types of surgery</vt:lpstr>
      <vt:lpstr>Slide 36</vt:lpstr>
      <vt:lpstr>Slide 37</vt:lpstr>
      <vt:lpstr>Follow Up</vt:lpstr>
      <vt:lpstr>Prognosis</vt:lpstr>
      <vt:lpstr>Slide 40</vt:lpstr>
      <vt:lpstr>Definition :</vt:lpstr>
      <vt:lpstr>Slide 42</vt:lpstr>
      <vt:lpstr>Causes:</vt:lpstr>
      <vt:lpstr>Slide 44</vt:lpstr>
      <vt:lpstr>Symptoms and signs:</vt:lpstr>
      <vt:lpstr>Slide 46</vt:lpstr>
      <vt:lpstr>Diagnosis:</vt:lpstr>
      <vt:lpstr>Slide 48</vt:lpstr>
      <vt:lpstr>Slide 49</vt:lpstr>
      <vt:lpstr>MRI</vt:lpstr>
      <vt:lpstr>Broncoscopy</vt:lpstr>
      <vt:lpstr>Slide 52</vt:lpstr>
      <vt:lpstr>The differential diagnosis: </vt:lpstr>
      <vt:lpstr>Types of Lung Cancer: </vt:lpstr>
      <vt:lpstr>Small Cell Carcinoma</vt:lpstr>
      <vt:lpstr>Slide 56</vt:lpstr>
      <vt:lpstr>Slide 57</vt:lpstr>
      <vt:lpstr>Slide 58</vt:lpstr>
      <vt:lpstr>Slide 59</vt:lpstr>
      <vt:lpstr>Slide 60</vt:lpstr>
      <vt:lpstr>Slide 61</vt:lpstr>
      <vt:lpstr>Slide 62</vt:lpstr>
      <vt:lpstr>Slide 63</vt:lpstr>
      <vt:lpstr>Non-small-cell lung carcinoma</vt:lpstr>
      <vt:lpstr>Slide 65</vt:lpstr>
      <vt:lpstr> Adenocarcinoma:</vt:lpstr>
      <vt:lpstr>Slide 67</vt:lpstr>
      <vt:lpstr>Squamous-cell lung carcinoma: </vt:lpstr>
      <vt:lpstr>Slide 69</vt:lpstr>
      <vt:lpstr>Slide 70</vt:lpstr>
      <vt:lpstr>Slide 71</vt:lpstr>
      <vt:lpstr>Large Cell Carcinoma :</vt:lpstr>
      <vt:lpstr>Staging:</vt:lpstr>
      <vt:lpstr>Slide 74</vt:lpstr>
      <vt:lpstr>Slide 75</vt:lpstr>
      <vt:lpstr>Slide 76</vt:lpstr>
      <vt:lpstr>Slide 77</vt:lpstr>
      <vt:lpstr>Slide 78</vt:lpstr>
      <vt:lpstr>Treatment:</vt:lpstr>
      <vt:lpstr>Slide 80</vt:lpstr>
      <vt:lpstr>Slide 81</vt:lpstr>
      <vt:lpstr>Slide 82</vt:lpstr>
      <vt:lpstr>Slide 83</vt:lpstr>
      <vt:lpstr>Slide 84</vt:lpstr>
      <vt:lpstr>PrognosisNon-small-cell lung carcinoma survival by stage(1997)</vt:lpstr>
      <vt:lpstr>Slide 86</vt:lpstr>
    </vt:vector>
  </TitlesOfParts>
  <Company>Apple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dc:creator>
  <cp:lastModifiedBy>Sultan</cp:lastModifiedBy>
  <cp:revision>34</cp:revision>
  <dcterms:created xsi:type="dcterms:W3CDTF">2011-02-23T16:51:56Z</dcterms:created>
  <dcterms:modified xsi:type="dcterms:W3CDTF">2011-05-13T16:55:58Z</dcterms:modified>
</cp:coreProperties>
</file>