
<file path=[Content_Types].xml><?xml version="1.0" encoding="utf-8"?>
<Types xmlns="http://schemas.openxmlformats.org/package/2006/content-types">
  <Override PartName="/ppt/slides/slide29.xml" ContentType="application/vnd.openxmlformats-officedocument.presentationml.slide+xml"/>
  <Override PartName="/ppt/tags/tag8.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Layouts/slideLayout17.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tags/tag7.xml" ContentType="application/vnd.openxmlformats-officedocument.presentationml.tags+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43"/>
  </p:notesMasterIdLst>
  <p:sldIdLst>
    <p:sldId id="256" r:id="rId3"/>
    <p:sldId id="297" r:id="rId4"/>
    <p:sldId id="257" r:id="rId5"/>
    <p:sldId id="259" r:id="rId6"/>
    <p:sldId id="262" r:id="rId7"/>
    <p:sldId id="261" r:id="rId8"/>
    <p:sldId id="260" r:id="rId9"/>
    <p:sldId id="266" r:id="rId10"/>
    <p:sldId id="267" r:id="rId11"/>
    <p:sldId id="265" r:id="rId12"/>
    <p:sldId id="263" r:id="rId13"/>
    <p:sldId id="264" r:id="rId14"/>
    <p:sldId id="268" r:id="rId15"/>
    <p:sldId id="269" r:id="rId16"/>
    <p:sldId id="272" r:id="rId17"/>
    <p:sldId id="271" r:id="rId18"/>
    <p:sldId id="270" r:id="rId19"/>
    <p:sldId id="274" r:id="rId20"/>
    <p:sldId id="273" r:id="rId21"/>
    <p:sldId id="277" r:id="rId22"/>
    <p:sldId id="276" r:id="rId23"/>
    <p:sldId id="275" r:id="rId24"/>
    <p:sldId id="279" r:id="rId25"/>
    <p:sldId id="280" r:id="rId26"/>
    <p:sldId id="281" r:id="rId27"/>
    <p:sldId id="282" r:id="rId28"/>
    <p:sldId id="284" r:id="rId29"/>
    <p:sldId id="296" r:id="rId30"/>
    <p:sldId id="283" r:id="rId31"/>
    <p:sldId id="285" r:id="rId32"/>
    <p:sldId id="286" r:id="rId33"/>
    <p:sldId id="287" r:id="rId34"/>
    <p:sldId id="288" r:id="rId35"/>
    <p:sldId id="289" r:id="rId36"/>
    <p:sldId id="290" r:id="rId37"/>
    <p:sldId id="291" r:id="rId38"/>
    <p:sldId id="293" r:id="rId39"/>
    <p:sldId id="294" r:id="rId40"/>
    <p:sldId id="295" r:id="rId41"/>
    <p:sldId id="299" r:id="rId4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0"/>
    <p:restoredTop sz="89748" autoAdjust="0"/>
  </p:normalViewPr>
  <p:slideViewPr>
    <p:cSldViewPr snapToGrid="0">
      <p:cViewPr>
        <p:scale>
          <a:sx n="77" d="100"/>
          <a:sy n="77" d="100"/>
        </p:scale>
        <p:origin x="-1176" y="4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A49DB408-E6D7-4F66-91B6-C7D123FA3211}" type="slidenum">
              <a:rPr lang="en-US"/>
              <a:pPr/>
              <a:t>‹#›</a:t>
            </a:fld>
            <a:endParaRPr lang="en-US"/>
          </a:p>
        </p:txBody>
      </p:sp>
    </p:spTree>
    <p:extLst>
      <p:ext uri="{BB962C8B-B14F-4D97-AF65-F5344CB8AC3E}">
        <p14:creationId xmlns:p14="http://schemas.microsoft.com/office/powerpoint/2010/main" xmlns="" val="210595656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b="1" dirty="0" smtClean="0"/>
              <a:t>a group of chronic disorders that cause inflammation or ulceration in the small and large intestines.</a:t>
            </a:r>
            <a:endParaRPr lang="en-US" dirty="0"/>
          </a:p>
        </p:txBody>
      </p:sp>
      <p:sp>
        <p:nvSpPr>
          <p:cNvPr id="4" name="Slide Number Placeholder 3"/>
          <p:cNvSpPr>
            <a:spLocks noGrp="1"/>
          </p:cNvSpPr>
          <p:nvPr>
            <p:ph type="sldNum" sz="quarter" idx="10"/>
          </p:nvPr>
        </p:nvSpPr>
        <p:spPr/>
        <p:txBody>
          <a:bodyPr/>
          <a:lstStyle/>
          <a:p>
            <a:fld id="{A49DB408-E6D7-4F66-91B6-C7D123FA3211}" type="slidenum">
              <a:rPr lang="en-US" smtClean="0"/>
              <a:pPr/>
              <a:t>1</a:t>
            </a:fld>
            <a:endParaRPr lang="en-US"/>
          </a:p>
        </p:txBody>
      </p:sp>
    </p:spTree>
    <p:extLst>
      <p:ext uri="{BB962C8B-B14F-4D97-AF65-F5344CB8AC3E}">
        <p14:creationId xmlns:p14="http://schemas.microsoft.com/office/powerpoint/2010/main" xmlns="" val="1086394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A49DB408-E6D7-4F66-91B6-C7D123FA3211}" type="slidenum">
              <a:rPr lang="en-US" smtClean="0"/>
              <a:pPr/>
              <a:t>14</a:t>
            </a:fld>
            <a:endParaRPr lang="en-US"/>
          </a:p>
        </p:txBody>
      </p:sp>
    </p:spTree>
    <p:extLst>
      <p:ext uri="{BB962C8B-B14F-4D97-AF65-F5344CB8AC3E}">
        <p14:creationId xmlns:p14="http://schemas.microsoft.com/office/powerpoint/2010/main" xmlns="" val="910854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A49DB408-E6D7-4F66-91B6-C7D123FA3211}" type="slidenum">
              <a:rPr lang="en-US" smtClean="0"/>
              <a:pPr/>
              <a:t>15</a:t>
            </a:fld>
            <a:endParaRPr lang="en-US"/>
          </a:p>
        </p:txBody>
      </p:sp>
    </p:spTree>
    <p:extLst>
      <p:ext uri="{BB962C8B-B14F-4D97-AF65-F5344CB8AC3E}">
        <p14:creationId xmlns:p14="http://schemas.microsoft.com/office/powerpoint/2010/main" xmlns="" val="910854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flexible </a:t>
            </a:r>
            <a:r>
              <a:rPr lang="en-US" b="1" dirty="0" err="1" smtClean="0"/>
              <a:t>sigmoidoscopy</a:t>
            </a:r>
            <a:r>
              <a:rPr lang="en-US" b="1" dirty="0" smtClean="0"/>
              <a:t>:</a:t>
            </a:r>
            <a:r>
              <a:rPr lang="en-US" b="1" baseline="0" dirty="0" smtClean="0"/>
              <a:t> in the rectum, as it’s always involved, so we can see inflammation, bleeding, and ulcers.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smtClean="0"/>
              <a:t>colonoscopy with biopsy:</a:t>
            </a:r>
            <a:r>
              <a:rPr lang="en-US" b="1" baseline="0" dirty="0" smtClean="0"/>
              <a:t> </a:t>
            </a:r>
            <a:r>
              <a:rPr lang="en-US" dirty="0" smtClean="0"/>
              <a:t>Also, this is useful for documenting </a:t>
            </a:r>
            <a:r>
              <a:rPr lang="en-US" u="sng" dirty="0" smtClean="0"/>
              <a:t>the extent of the disease</a:t>
            </a:r>
            <a:r>
              <a:rPr lang="en-US" dirty="0" smtClean="0"/>
              <a:t>, for monitoring disease activity, and for surveillance for dysplasia or cancer.</a:t>
            </a:r>
            <a:r>
              <a:rPr lang="en-US" baseline="0" dirty="0" smtClean="0"/>
              <a:t> </a:t>
            </a:r>
            <a:r>
              <a:rPr lang="en-US" sz="1200" dirty="0" smtClean="0"/>
              <a:t>gastroenterologist took random biopsy,” blind biopsy” every 10 cm or every 20 cm, 2 biopsies using </a:t>
            </a:r>
            <a:r>
              <a:rPr lang="en-US" sz="1200" dirty="0" err="1" smtClean="0"/>
              <a:t>sigmoidoscopy</a:t>
            </a:r>
            <a:r>
              <a:rPr lang="en-US" sz="1200" dirty="0" smtClean="0"/>
              <a:t> , so if I found an area with low grade dysplasia, there may be other areas with high grades or carcinoma in situ</a:t>
            </a:r>
          </a:p>
        </p:txBody>
      </p:sp>
      <p:sp>
        <p:nvSpPr>
          <p:cNvPr id="4" name="Slide Number Placeholder 3"/>
          <p:cNvSpPr>
            <a:spLocks noGrp="1"/>
          </p:cNvSpPr>
          <p:nvPr>
            <p:ph type="sldNum" sz="quarter" idx="10"/>
          </p:nvPr>
        </p:nvSpPr>
        <p:spPr/>
        <p:txBody>
          <a:bodyPr/>
          <a:lstStyle/>
          <a:p>
            <a:fld id="{A49DB408-E6D7-4F66-91B6-C7D123FA3211}" type="slidenum">
              <a:rPr lang="en-US" smtClean="0"/>
              <a:pPr/>
              <a:t>16</a:t>
            </a:fld>
            <a:endParaRPr lang="en-US"/>
          </a:p>
        </p:txBody>
      </p:sp>
    </p:spTree>
    <p:extLst>
      <p:ext uri="{BB962C8B-B14F-4D97-AF65-F5344CB8AC3E}">
        <p14:creationId xmlns:p14="http://schemas.microsoft.com/office/powerpoint/2010/main" xmlns="" val="910854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solidFill>
                  <a:srgbClr val="FF0000"/>
                </a:solidFill>
              </a:rPr>
              <a:t>Sulfasalazine:</a:t>
            </a:r>
            <a:r>
              <a:rPr lang="en-US" baseline="0" dirty="0" smtClean="0">
                <a:solidFill>
                  <a:srgbClr val="FF0000"/>
                </a:solidFill>
              </a:rPr>
              <a:t> for mild cases.</a:t>
            </a:r>
          </a:p>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solidFill>
                  <a:srgbClr val="FF0000"/>
                </a:solidFill>
              </a:rPr>
              <a:t>Corticosteroids</a:t>
            </a:r>
            <a:r>
              <a:rPr lang="en-US" b="0" dirty="0" smtClean="0">
                <a:solidFill>
                  <a:srgbClr val="FF0000"/>
                </a:solidFill>
              </a:rPr>
              <a:t>:</a:t>
            </a:r>
            <a:r>
              <a:rPr lang="en-US" b="0" baseline="0" dirty="0" smtClean="0">
                <a:solidFill>
                  <a:srgbClr val="FF0000"/>
                </a:solidFill>
              </a:rPr>
              <a:t> in acute attacks.</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solidFill>
                  <a:srgbClr val="FF0000"/>
                </a:solidFill>
              </a:rPr>
              <a:t>Azathioprine: for </a:t>
            </a:r>
            <a:r>
              <a:rPr lang="en-US" dirty="0" err="1" smtClean="0">
                <a:solidFill>
                  <a:srgbClr val="FF0000"/>
                </a:solidFill>
              </a:rPr>
              <a:t>maintance</a:t>
            </a:r>
            <a:r>
              <a:rPr lang="en-US" baseline="0" dirty="0" smtClean="0">
                <a:solidFill>
                  <a:srgbClr val="FF0000"/>
                </a:solidFill>
              </a:rPr>
              <a:t>. </a:t>
            </a:r>
            <a:endParaRPr lang="en-US" dirty="0" smtClean="0"/>
          </a:p>
        </p:txBody>
      </p:sp>
      <p:sp>
        <p:nvSpPr>
          <p:cNvPr id="4" name="Slide Number Placeholder 3"/>
          <p:cNvSpPr>
            <a:spLocks noGrp="1"/>
          </p:cNvSpPr>
          <p:nvPr>
            <p:ph type="sldNum" sz="quarter" idx="10"/>
          </p:nvPr>
        </p:nvSpPr>
        <p:spPr/>
        <p:txBody>
          <a:bodyPr/>
          <a:lstStyle/>
          <a:p>
            <a:fld id="{A49DB408-E6D7-4F66-91B6-C7D123FA3211}" type="slidenum">
              <a:rPr lang="en-US" smtClean="0"/>
              <a:pPr/>
              <a:t>17</a:t>
            </a:fld>
            <a:endParaRPr lang="en-US"/>
          </a:p>
        </p:txBody>
      </p:sp>
    </p:spTree>
    <p:extLst>
      <p:ext uri="{BB962C8B-B14F-4D97-AF65-F5344CB8AC3E}">
        <p14:creationId xmlns:p14="http://schemas.microsoft.com/office/powerpoint/2010/main" xmlns="" val="9108549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err="1" smtClean="0"/>
              <a:t>Fullminant</a:t>
            </a:r>
            <a:r>
              <a:rPr lang="en-US" dirty="0" smtClean="0"/>
              <a:t> colitis:</a:t>
            </a:r>
            <a:r>
              <a:rPr lang="en-US" baseline="0" dirty="0" smtClean="0"/>
              <a:t> sever attack with or without </a:t>
            </a:r>
            <a:r>
              <a:rPr lang="en-US" baseline="0" dirty="0" err="1" smtClean="0"/>
              <a:t>megacolon</a:t>
            </a:r>
            <a:r>
              <a:rPr lang="en-US" baseline="0" dirty="0" smtClean="0"/>
              <a:t>.</a:t>
            </a: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Severe hemorrhage:</a:t>
            </a:r>
            <a:r>
              <a:rPr lang="en-US" baseline="0" dirty="0" smtClean="0"/>
              <a:t> rare but may come with </a:t>
            </a:r>
            <a:r>
              <a:rPr lang="en-US" baseline="0" dirty="0" err="1" smtClean="0"/>
              <a:t>fullminant</a:t>
            </a:r>
            <a:r>
              <a:rPr lang="en-US" baseline="0" dirty="0" smtClean="0"/>
              <a:t> </a:t>
            </a:r>
            <a:r>
              <a:rPr lang="en-US" baseline="0" dirty="0" err="1" smtClean="0"/>
              <a:t>colitits</a:t>
            </a:r>
            <a:r>
              <a:rPr lang="en-US" baseline="0" dirty="0" smtClean="0"/>
              <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complete obstruction:</a:t>
            </a:r>
            <a:r>
              <a:rPr lang="en-US" baseline="0" dirty="0" smtClean="0"/>
              <a:t> </a:t>
            </a:r>
            <a:r>
              <a:rPr lang="en-US" dirty="0" smtClean="0"/>
              <a:t>indicates poor surveillance, the idea to catch them in dysplastic phase</a:t>
            </a: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A49DB408-E6D7-4F66-91B6-C7D123FA3211}" type="slidenum">
              <a:rPr lang="en-US" smtClean="0"/>
              <a:pPr/>
              <a:t>18</a:t>
            </a:fld>
            <a:endParaRPr lang="en-US"/>
          </a:p>
        </p:txBody>
      </p:sp>
    </p:spTree>
    <p:extLst>
      <p:ext uri="{BB962C8B-B14F-4D97-AF65-F5344CB8AC3E}">
        <p14:creationId xmlns:p14="http://schemas.microsoft.com/office/powerpoint/2010/main" xmlns="" val="9108549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remove all colon + rectum “total </a:t>
            </a:r>
            <a:r>
              <a:rPr lang="en-US" sz="1200" dirty="0" err="1" smtClean="0"/>
              <a:t>rectocolectomy</a:t>
            </a:r>
            <a:r>
              <a:rPr lang="en-US" sz="1200" dirty="0" smtClean="0"/>
              <a:t>” + part of anal canal.</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err="1" smtClean="0"/>
              <a:t>Illeostomy</a:t>
            </a:r>
            <a:r>
              <a:rPr lang="en-US" baseline="0" dirty="0" smtClean="0"/>
              <a:t>: it’s the ileum outside the skin on the right side and connect it to a bag. </a:t>
            </a:r>
            <a:endParaRPr lang="en-US" dirty="0" smtClean="0"/>
          </a:p>
        </p:txBody>
      </p:sp>
      <p:sp>
        <p:nvSpPr>
          <p:cNvPr id="4" name="Slide Number Placeholder 3"/>
          <p:cNvSpPr>
            <a:spLocks noGrp="1"/>
          </p:cNvSpPr>
          <p:nvPr>
            <p:ph type="sldNum" sz="quarter" idx="10"/>
          </p:nvPr>
        </p:nvSpPr>
        <p:spPr/>
        <p:txBody>
          <a:bodyPr/>
          <a:lstStyle/>
          <a:p>
            <a:fld id="{A49DB408-E6D7-4F66-91B6-C7D123FA3211}" type="slidenum">
              <a:rPr lang="en-US" smtClean="0"/>
              <a:pPr/>
              <a:t>19</a:t>
            </a:fld>
            <a:endParaRPr lang="en-US"/>
          </a:p>
        </p:txBody>
      </p:sp>
    </p:spTree>
    <p:extLst>
      <p:ext uri="{BB962C8B-B14F-4D97-AF65-F5344CB8AC3E}">
        <p14:creationId xmlns:p14="http://schemas.microsoft.com/office/powerpoint/2010/main" xmlns="" val="9108549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remove all colon + rectum “total </a:t>
            </a:r>
            <a:r>
              <a:rPr lang="en-US" sz="1200" dirty="0" err="1" smtClean="0"/>
              <a:t>rectocolectomy</a:t>
            </a:r>
            <a:r>
              <a:rPr lang="en-US" sz="1200" dirty="0" smtClean="0"/>
              <a:t>” + part of anal canal.</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err="1" smtClean="0"/>
              <a:t>Illeostomy</a:t>
            </a:r>
            <a:r>
              <a:rPr lang="en-US" baseline="0" dirty="0" smtClean="0"/>
              <a:t>: it’s the ileum outside the skin on the right side and connect it to a bag. And this is loop ileostomy, temporary one. </a:t>
            </a:r>
            <a:endParaRPr lang="en-US" dirty="0" smtClean="0"/>
          </a:p>
        </p:txBody>
      </p:sp>
      <p:sp>
        <p:nvSpPr>
          <p:cNvPr id="4" name="Slide Number Placeholder 3"/>
          <p:cNvSpPr>
            <a:spLocks noGrp="1"/>
          </p:cNvSpPr>
          <p:nvPr>
            <p:ph type="sldNum" sz="quarter" idx="10"/>
          </p:nvPr>
        </p:nvSpPr>
        <p:spPr/>
        <p:txBody>
          <a:bodyPr/>
          <a:lstStyle/>
          <a:p>
            <a:fld id="{A49DB408-E6D7-4F66-91B6-C7D123FA3211}" type="slidenum">
              <a:rPr lang="en-US" smtClean="0"/>
              <a:pPr/>
              <a:t>20</a:t>
            </a:fld>
            <a:endParaRPr lang="en-US"/>
          </a:p>
        </p:txBody>
      </p:sp>
    </p:spTree>
    <p:extLst>
      <p:ext uri="{BB962C8B-B14F-4D97-AF65-F5344CB8AC3E}">
        <p14:creationId xmlns:p14="http://schemas.microsoft.com/office/powerpoint/2010/main" xmlns="" val="9108549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A49DB408-E6D7-4F66-91B6-C7D123FA3211}" type="slidenum">
              <a:rPr lang="en-US" smtClean="0"/>
              <a:pPr/>
              <a:t>21</a:t>
            </a:fld>
            <a:endParaRPr lang="en-US"/>
          </a:p>
        </p:txBody>
      </p:sp>
    </p:spTree>
    <p:extLst>
      <p:ext uri="{BB962C8B-B14F-4D97-AF65-F5344CB8AC3E}">
        <p14:creationId xmlns:p14="http://schemas.microsoft.com/office/powerpoint/2010/main" xmlns="" val="9108549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A49DB408-E6D7-4F66-91B6-C7D123FA3211}" type="slidenum">
              <a:rPr lang="en-US" smtClean="0"/>
              <a:pPr/>
              <a:t>22</a:t>
            </a:fld>
            <a:endParaRPr lang="en-US"/>
          </a:p>
        </p:txBody>
      </p:sp>
    </p:spTree>
    <p:extLst>
      <p:ext uri="{BB962C8B-B14F-4D97-AF65-F5344CB8AC3E}">
        <p14:creationId xmlns:p14="http://schemas.microsoft.com/office/powerpoint/2010/main" xmlns="" val="9108549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leak</a:t>
            </a:r>
          </a:p>
          <a:p>
            <a:r>
              <a:rPr lang="en-US" dirty="0" smtClean="0"/>
              <a:t>2\ incontinence</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And old</a:t>
            </a:r>
            <a:r>
              <a:rPr lang="en-US" baseline="0" dirty="0" smtClean="0"/>
              <a:t> people do </a:t>
            </a:r>
            <a:r>
              <a:rPr lang="en-US" baseline="0" smtClean="0"/>
              <a:t>end ileostomy </a:t>
            </a:r>
            <a:endParaRPr lang="en-US" dirty="0" smtClean="0"/>
          </a:p>
        </p:txBody>
      </p:sp>
      <p:sp>
        <p:nvSpPr>
          <p:cNvPr id="4" name="Slide Number Placeholder 3"/>
          <p:cNvSpPr>
            <a:spLocks noGrp="1"/>
          </p:cNvSpPr>
          <p:nvPr>
            <p:ph type="sldNum" sz="quarter" idx="10"/>
          </p:nvPr>
        </p:nvSpPr>
        <p:spPr/>
        <p:txBody>
          <a:bodyPr/>
          <a:lstStyle/>
          <a:p>
            <a:fld id="{A49DB408-E6D7-4F66-91B6-C7D123FA3211}" type="slidenum">
              <a:rPr lang="en-US" smtClean="0"/>
              <a:pPr/>
              <a:t>23</a:t>
            </a:fld>
            <a:endParaRPr lang="en-US"/>
          </a:p>
        </p:txBody>
      </p:sp>
    </p:spTree>
    <p:extLst>
      <p:ext uri="{BB962C8B-B14F-4D97-AF65-F5344CB8AC3E}">
        <p14:creationId xmlns:p14="http://schemas.microsoft.com/office/powerpoint/2010/main" xmlns="" val="910854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Depending on the extents of the disease. The presentation is with </a:t>
            </a:r>
            <a:endParaRPr lang="en-US" dirty="0"/>
          </a:p>
        </p:txBody>
      </p:sp>
      <p:sp>
        <p:nvSpPr>
          <p:cNvPr id="4" name="Slide Number Placeholder 3"/>
          <p:cNvSpPr>
            <a:spLocks noGrp="1"/>
          </p:cNvSpPr>
          <p:nvPr>
            <p:ph type="sldNum" sz="quarter" idx="10"/>
          </p:nvPr>
        </p:nvSpPr>
        <p:spPr/>
        <p:txBody>
          <a:bodyPr/>
          <a:lstStyle/>
          <a:p>
            <a:fld id="{A49DB408-E6D7-4F66-91B6-C7D123FA3211}" type="slidenum">
              <a:rPr lang="en-US" smtClean="0"/>
              <a:pPr/>
              <a:t>6</a:t>
            </a:fld>
            <a:endParaRPr lang="en-US"/>
          </a:p>
        </p:txBody>
      </p:sp>
    </p:spTree>
    <p:extLst>
      <p:ext uri="{BB962C8B-B14F-4D97-AF65-F5344CB8AC3E}">
        <p14:creationId xmlns:p14="http://schemas.microsoft.com/office/powerpoint/2010/main" xmlns="" val="35530249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IN" dirty="0"/>
          </a:p>
        </p:txBody>
      </p:sp>
      <p:sp>
        <p:nvSpPr>
          <p:cNvPr id="4" name="عنصر نائب لرقم الشريحة 3"/>
          <p:cNvSpPr>
            <a:spLocks noGrp="1"/>
          </p:cNvSpPr>
          <p:nvPr>
            <p:ph type="sldNum" sz="quarter" idx="10"/>
          </p:nvPr>
        </p:nvSpPr>
        <p:spPr/>
        <p:txBody>
          <a:bodyPr/>
          <a:lstStyle/>
          <a:p>
            <a:fld id="{1825B6EF-0F1F-4816-80EC-433FEF107D21}" type="slidenum">
              <a:rPr lang="en-IN" smtClean="0"/>
              <a:pPr/>
              <a:t>24</a:t>
            </a:fld>
            <a:endParaRPr lang="en-I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IN"/>
          </a:p>
        </p:txBody>
      </p:sp>
      <p:sp>
        <p:nvSpPr>
          <p:cNvPr id="4" name="عنصر نائب لرقم الشريحة 3"/>
          <p:cNvSpPr>
            <a:spLocks noGrp="1"/>
          </p:cNvSpPr>
          <p:nvPr>
            <p:ph type="sldNum" sz="quarter" idx="10"/>
          </p:nvPr>
        </p:nvSpPr>
        <p:spPr/>
        <p:txBody>
          <a:bodyPr/>
          <a:lstStyle/>
          <a:p>
            <a:fld id="{1825B6EF-0F1F-4816-80EC-433FEF107D21}" type="slidenum">
              <a:rPr lang="en-IN" smtClean="0"/>
              <a:pPr/>
              <a:t>25</a:t>
            </a:fld>
            <a:endParaRPr lang="en-I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IN"/>
          </a:p>
        </p:txBody>
      </p:sp>
      <p:sp>
        <p:nvSpPr>
          <p:cNvPr id="4" name="عنصر نائب لرقم الشريحة 3"/>
          <p:cNvSpPr>
            <a:spLocks noGrp="1"/>
          </p:cNvSpPr>
          <p:nvPr>
            <p:ph type="sldNum" sz="quarter" idx="10"/>
          </p:nvPr>
        </p:nvSpPr>
        <p:spPr/>
        <p:txBody>
          <a:bodyPr/>
          <a:lstStyle/>
          <a:p>
            <a:fld id="{28E6431E-B38C-41A4-9C4C-3EDE04AB0A6B}" type="slidenum">
              <a:rPr lang="en-IN" smtClean="0"/>
              <a:pPr/>
              <a:t>26</a:t>
            </a:fld>
            <a:endParaRPr lang="en-I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IN"/>
          </a:p>
        </p:txBody>
      </p:sp>
      <p:sp>
        <p:nvSpPr>
          <p:cNvPr id="4" name="عنصر نائب لرقم الشريحة 3"/>
          <p:cNvSpPr>
            <a:spLocks noGrp="1"/>
          </p:cNvSpPr>
          <p:nvPr>
            <p:ph type="sldNum" sz="quarter" idx="10"/>
          </p:nvPr>
        </p:nvSpPr>
        <p:spPr/>
        <p:txBody>
          <a:bodyPr/>
          <a:lstStyle/>
          <a:p>
            <a:fld id="{28E6431E-B38C-41A4-9C4C-3EDE04AB0A6B}" type="slidenum">
              <a:rPr lang="en-IN" smtClean="0"/>
              <a:pPr/>
              <a:t>27</a:t>
            </a:fld>
            <a:endParaRPr lang="en-I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IN"/>
          </a:p>
        </p:txBody>
      </p:sp>
      <p:sp>
        <p:nvSpPr>
          <p:cNvPr id="4" name="عنصر نائب لرقم الشريحة 3"/>
          <p:cNvSpPr>
            <a:spLocks noGrp="1"/>
          </p:cNvSpPr>
          <p:nvPr>
            <p:ph type="sldNum" sz="quarter" idx="10"/>
          </p:nvPr>
        </p:nvSpPr>
        <p:spPr/>
        <p:txBody>
          <a:bodyPr/>
          <a:lstStyle/>
          <a:p>
            <a:fld id="{1825B6EF-0F1F-4816-80EC-433FEF107D21}" type="slidenum">
              <a:rPr lang="en-IN" smtClean="0"/>
              <a:pPr/>
              <a:t>30</a:t>
            </a:fld>
            <a:endParaRPr lang="en-I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IN"/>
          </a:p>
        </p:txBody>
      </p:sp>
      <p:sp>
        <p:nvSpPr>
          <p:cNvPr id="4" name="عنصر نائب لرقم الشريحة 3"/>
          <p:cNvSpPr>
            <a:spLocks noGrp="1"/>
          </p:cNvSpPr>
          <p:nvPr>
            <p:ph type="sldNum" sz="quarter" idx="10"/>
          </p:nvPr>
        </p:nvSpPr>
        <p:spPr/>
        <p:txBody>
          <a:bodyPr/>
          <a:lstStyle/>
          <a:p>
            <a:fld id="{28E6431E-B38C-41A4-9C4C-3EDE04AB0A6B}" type="slidenum">
              <a:rPr lang="en-IN" smtClean="0"/>
              <a:pPr/>
              <a:t>31</a:t>
            </a:fld>
            <a:endParaRPr lang="en-I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IN"/>
          </a:p>
        </p:txBody>
      </p:sp>
      <p:sp>
        <p:nvSpPr>
          <p:cNvPr id="4" name="عنصر نائب لرقم الشريحة 3"/>
          <p:cNvSpPr>
            <a:spLocks noGrp="1"/>
          </p:cNvSpPr>
          <p:nvPr>
            <p:ph type="sldNum" sz="quarter" idx="10"/>
          </p:nvPr>
        </p:nvSpPr>
        <p:spPr/>
        <p:txBody>
          <a:bodyPr/>
          <a:lstStyle/>
          <a:p>
            <a:fld id="{1825B6EF-0F1F-4816-80EC-433FEF107D21}" type="slidenum">
              <a:rPr lang="en-IN" smtClean="0"/>
              <a:pPr/>
              <a:t>32</a:t>
            </a:fld>
            <a:endParaRPr lang="en-I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IN"/>
          </a:p>
        </p:txBody>
      </p:sp>
      <p:sp>
        <p:nvSpPr>
          <p:cNvPr id="4" name="عنصر نائب لرقم الشريحة 3"/>
          <p:cNvSpPr>
            <a:spLocks noGrp="1"/>
          </p:cNvSpPr>
          <p:nvPr>
            <p:ph type="sldNum" sz="quarter" idx="10"/>
          </p:nvPr>
        </p:nvSpPr>
        <p:spPr/>
        <p:txBody>
          <a:bodyPr/>
          <a:lstStyle/>
          <a:p>
            <a:fld id="{1825B6EF-0F1F-4816-80EC-433FEF107D21}" type="slidenum">
              <a:rPr lang="en-IN" smtClean="0"/>
              <a:pPr/>
              <a:t>33</a:t>
            </a:fld>
            <a:endParaRPr lang="en-I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IN"/>
          </a:p>
        </p:txBody>
      </p:sp>
      <p:sp>
        <p:nvSpPr>
          <p:cNvPr id="4" name="عنصر نائب لرقم الشريحة 3"/>
          <p:cNvSpPr>
            <a:spLocks noGrp="1"/>
          </p:cNvSpPr>
          <p:nvPr>
            <p:ph type="sldNum" sz="quarter" idx="10"/>
          </p:nvPr>
        </p:nvSpPr>
        <p:spPr/>
        <p:txBody>
          <a:bodyPr/>
          <a:lstStyle/>
          <a:p>
            <a:fld id="{1825B6EF-0F1F-4816-80EC-433FEF107D21}" type="slidenum">
              <a:rPr lang="en-IN" smtClean="0"/>
              <a:pPr/>
              <a:t>34</a:t>
            </a:fld>
            <a:endParaRPr lang="en-I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IN" dirty="0"/>
          </a:p>
        </p:txBody>
      </p:sp>
      <p:sp>
        <p:nvSpPr>
          <p:cNvPr id="4" name="عنصر نائب لرقم الشريحة 3"/>
          <p:cNvSpPr>
            <a:spLocks noGrp="1"/>
          </p:cNvSpPr>
          <p:nvPr>
            <p:ph type="sldNum" sz="quarter" idx="10"/>
          </p:nvPr>
        </p:nvSpPr>
        <p:spPr/>
        <p:txBody>
          <a:bodyPr/>
          <a:lstStyle/>
          <a:p>
            <a:fld id="{1825B6EF-0F1F-4816-80EC-433FEF107D21}" type="slidenum">
              <a:rPr lang="en-IN" smtClean="0"/>
              <a:pPr/>
              <a:t>37</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base" latinLnBrk="0" hangingPunct="1">
              <a:lnSpc>
                <a:spcPct val="100000"/>
              </a:lnSpc>
              <a:spcBef>
                <a:spcPct val="30000"/>
              </a:spcBef>
              <a:spcAft>
                <a:spcPct val="0"/>
              </a:spcAft>
              <a:buClrTx/>
              <a:buSzTx/>
              <a:buFontTx/>
              <a:buNone/>
              <a:tabLst/>
              <a:defRPr/>
            </a:pPr>
            <a:r>
              <a:rPr lang="en-US" dirty="0" smtClean="0">
                <a:solidFill>
                  <a:srgbClr val="7030A0"/>
                </a:solidFill>
                <a:latin typeface="Times New Roman" pitchFamily="18" charset="0"/>
                <a:cs typeface="Times New Roman" pitchFamily="18" charset="0"/>
              </a:rPr>
              <a:t>the patient complaining of this symptom WONT  get better after colectomy </a:t>
            </a:r>
            <a:endParaRPr lang="en-US" sz="1800" dirty="0" smtClean="0">
              <a:solidFill>
                <a:srgbClr val="7030A0"/>
              </a:solidFill>
            </a:endParaRPr>
          </a:p>
          <a:p>
            <a:pPr lvl="1"/>
            <a:endParaRPr lang="en-US" dirty="0"/>
          </a:p>
        </p:txBody>
      </p:sp>
      <p:sp>
        <p:nvSpPr>
          <p:cNvPr id="4" name="Slide Number Placeholder 3"/>
          <p:cNvSpPr>
            <a:spLocks noGrp="1"/>
          </p:cNvSpPr>
          <p:nvPr>
            <p:ph type="sldNum" sz="quarter" idx="10"/>
          </p:nvPr>
        </p:nvSpPr>
        <p:spPr/>
        <p:txBody>
          <a:bodyPr/>
          <a:lstStyle/>
          <a:p>
            <a:fld id="{A49DB408-E6D7-4F66-91B6-C7D123FA3211}" type="slidenum">
              <a:rPr lang="en-US" smtClean="0"/>
              <a:pPr/>
              <a:t>7</a:t>
            </a:fld>
            <a:endParaRPr lang="en-US"/>
          </a:p>
        </p:txBody>
      </p:sp>
    </p:spTree>
    <p:extLst>
      <p:ext uri="{BB962C8B-B14F-4D97-AF65-F5344CB8AC3E}">
        <p14:creationId xmlns:p14="http://schemas.microsoft.com/office/powerpoint/2010/main" xmlns="" val="33814036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IN"/>
          </a:p>
        </p:txBody>
      </p:sp>
      <p:sp>
        <p:nvSpPr>
          <p:cNvPr id="4" name="عنصر نائب لرقم الشريحة 3"/>
          <p:cNvSpPr>
            <a:spLocks noGrp="1"/>
          </p:cNvSpPr>
          <p:nvPr>
            <p:ph type="sldNum" sz="quarter" idx="10"/>
          </p:nvPr>
        </p:nvSpPr>
        <p:spPr/>
        <p:txBody>
          <a:bodyPr/>
          <a:lstStyle/>
          <a:p>
            <a:fld id="{1825B6EF-0F1F-4816-80EC-433FEF107D21}" type="slidenum">
              <a:rPr lang="en-IN" smtClean="0"/>
              <a:pPr/>
              <a:t>38</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base" latinLnBrk="0" hangingPunct="1">
              <a:lnSpc>
                <a:spcPct val="100000"/>
              </a:lnSpc>
              <a:spcBef>
                <a:spcPct val="30000"/>
              </a:spcBef>
              <a:spcAft>
                <a:spcPct val="0"/>
              </a:spcAft>
              <a:buClrTx/>
              <a:buSzTx/>
              <a:buFontTx/>
              <a:buNone/>
              <a:tabLst/>
              <a:defRPr/>
            </a:pPr>
            <a:r>
              <a:rPr lang="en-US" dirty="0" smtClean="0">
                <a:solidFill>
                  <a:srgbClr val="7030A0"/>
                </a:solidFill>
                <a:latin typeface="Times New Roman" pitchFamily="18" charset="0"/>
                <a:cs typeface="Times New Roman" pitchFamily="18" charset="0"/>
              </a:rPr>
              <a:t>Could be the initial symptoms</a:t>
            </a:r>
            <a:r>
              <a:rPr lang="en-US" baseline="0" dirty="0" smtClean="0">
                <a:solidFill>
                  <a:srgbClr val="7030A0"/>
                </a:solidFill>
                <a:latin typeface="Times New Roman" pitchFamily="18" charset="0"/>
                <a:cs typeface="Times New Roman" pitchFamily="18" charset="0"/>
              </a:rPr>
              <a:t> for a </a:t>
            </a:r>
            <a:r>
              <a:rPr lang="en-US" baseline="0" dirty="0" err="1" smtClean="0">
                <a:solidFill>
                  <a:srgbClr val="7030A0"/>
                </a:solidFill>
                <a:latin typeface="Times New Roman" pitchFamily="18" charset="0"/>
                <a:cs typeface="Times New Roman" pitchFamily="18" charset="0"/>
              </a:rPr>
              <a:t>teenger</a:t>
            </a:r>
            <a:r>
              <a:rPr lang="en-US" baseline="0" dirty="0" smtClean="0">
                <a:solidFill>
                  <a:srgbClr val="7030A0"/>
                </a:solidFill>
                <a:latin typeface="Times New Roman" pitchFamily="18" charset="0"/>
                <a:cs typeface="Times New Roman" pitchFamily="18" charset="0"/>
              </a:rPr>
              <a:t> girl </a:t>
            </a:r>
            <a:r>
              <a:rPr lang="en-US" dirty="0" smtClean="0">
                <a:solidFill>
                  <a:srgbClr val="7030A0"/>
                </a:solidFill>
                <a:latin typeface="Times New Roman" pitchFamily="18" charset="0"/>
                <a:cs typeface="Times New Roman" pitchFamily="18" charset="0"/>
              </a:rPr>
              <a:t>.the patient complaining of </a:t>
            </a:r>
            <a:r>
              <a:rPr lang="en-US" dirty="0" err="1" smtClean="0">
                <a:solidFill>
                  <a:srgbClr val="7030A0"/>
                </a:solidFill>
                <a:latin typeface="Times New Roman" pitchFamily="18" charset="0"/>
                <a:cs typeface="Times New Roman" pitchFamily="18" charset="0"/>
              </a:rPr>
              <a:t>ankylosing</a:t>
            </a:r>
            <a:r>
              <a:rPr lang="en-US" dirty="0" smtClean="0">
                <a:solidFill>
                  <a:srgbClr val="7030A0"/>
                </a:solidFill>
                <a:latin typeface="Times New Roman" pitchFamily="18" charset="0"/>
                <a:cs typeface="Times New Roman" pitchFamily="18" charset="0"/>
              </a:rPr>
              <a:t> WONT  get better after colectomy.</a:t>
            </a:r>
            <a:endParaRPr lang="en-US" sz="1800" dirty="0" smtClean="0">
              <a:solidFill>
                <a:srgbClr val="7030A0"/>
              </a:solidFill>
            </a:endParaRPr>
          </a:p>
          <a:p>
            <a:pPr lvl="1"/>
            <a:endParaRPr lang="en-US" dirty="0"/>
          </a:p>
        </p:txBody>
      </p:sp>
      <p:sp>
        <p:nvSpPr>
          <p:cNvPr id="4" name="Slide Number Placeholder 3"/>
          <p:cNvSpPr>
            <a:spLocks noGrp="1"/>
          </p:cNvSpPr>
          <p:nvPr>
            <p:ph type="sldNum" sz="quarter" idx="10"/>
          </p:nvPr>
        </p:nvSpPr>
        <p:spPr/>
        <p:txBody>
          <a:bodyPr/>
          <a:lstStyle/>
          <a:p>
            <a:fld id="{A49DB408-E6D7-4F66-91B6-C7D123FA3211}" type="slidenum">
              <a:rPr lang="en-US" smtClean="0"/>
              <a:pPr/>
              <a:t>8</a:t>
            </a:fld>
            <a:endParaRPr lang="en-US"/>
          </a:p>
        </p:txBody>
      </p:sp>
    </p:spTree>
    <p:extLst>
      <p:ext uri="{BB962C8B-B14F-4D97-AF65-F5344CB8AC3E}">
        <p14:creationId xmlns:p14="http://schemas.microsoft.com/office/powerpoint/2010/main" xmlns="" val="3381403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In the end, it’s all inflammation process.</a:t>
            </a:r>
            <a:endParaRPr lang="en-US" dirty="0"/>
          </a:p>
        </p:txBody>
      </p:sp>
      <p:sp>
        <p:nvSpPr>
          <p:cNvPr id="4" name="Slide Number Placeholder 3"/>
          <p:cNvSpPr>
            <a:spLocks noGrp="1"/>
          </p:cNvSpPr>
          <p:nvPr>
            <p:ph type="sldNum" sz="quarter" idx="10"/>
          </p:nvPr>
        </p:nvSpPr>
        <p:spPr/>
        <p:txBody>
          <a:bodyPr/>
          <a:lstStyle/>
          <a:p>
            <a:fld id="{A49DB408-E6D7-4F66-91B6-C7D123FA3211}" type="slidenum">
              <a:rPr lang="en-US" smtClean="0"/>
              <a:pPr/>
              <a:t>9</a:t>
            </a:fld>
            <a:endParaRPr lang="en-US"/>
          </a:p>
        </p:txBody>
      </p:sp>
    </p:spTree>
    <p:extLst>
      <p:ext uri="{BB962C8B-B14F-4D97-AF65-F5344CB8AC3E}">
        <p14:creationId xmlns:p14="http://schemas.microsoft.com/office/powerpoint/2010/main" xmlns="" val="3381403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base" latinLnBrk="0" hangingPunct="1">
              <a:lnSpc>
                <a:spcPct val="100000"/>
              </a:lnSpc>
              <a:spcBef>
                <a:spcPct val="30000"/>
              </a:spcBef>
              <a:spcAft>
                <a:spcPct val="0"/>
              </a:spcAft>
              <a:buClrTx/>
              <a:buSzTx/>
              <a:buFontTx/>
              <a:buNone/>
              <a:tabLst/>
              <a:defRPr/>
            </a:pPr>
            <a:r>
              <a:rPr lang="en-US" dirty="0" smtClean="0">
                <a:solidFill>
                  <a:srgbClr val="7030A0"/>
                </a:solidFill>
                <a:latin typeface="Times New Roman" pitchFamily="18" charset="0"/>
                <a:cs typeface="Times New Roman" pitchFamily="18" charset="0"/>
              </a:rPr>
              <a:t>the patient complaining of PSC WONT  get better after colectomy </a:t>
            </a:r>
            <a:endParaRPr lang="en-US" sz="1800" dirty="0" smtClean="0">
              <a:solidFill>
                <a:srgbClr val="7030A0"/>
              </a:solidFill>
            </a:endParaRPr>
          </a:p>
          <a:p>
            <a:pPr lvl="1"/>
            <a:endParaRPr lang="en-US" dirty="0"/>
          </a:p>
        </p:txBody>
      </p:sp>
      <p:sp>
        <p:nvSpPr>
          <p:cNvPr id="4" name="Slide Number Placeholder 3"/>
          <p:cNvSpPr>
            <a:spLocks noGrp="1"/>
          </p:cNvSpPr>
          <p:nvPr>
            <p:ph type="sldNum" sz="quarter" idx="10"/>
          </p:nvPr>
        </p:nvSpPr>
        <p:spPr/>
        <p:txBody>
          <a:bodyPr/>
          <a:lstStyle/>
          <a:p>
            <a:fld id="{A49DB408-E6D7-4F66-91B6-C7D123FA3211}" type="slidenum">
              <a:rPr lang="en-US" smtClean="0"/>
              <a:pPr/>
              <a:t>10</a:t>
            </a:fld>
            <a:endParaRPr lang="en-US"/>
          </a:p>
        </p:txBody>
      </p:sp>
    </p:spTree>
    <p:extLst>
      <p:ext uri="{BB962C8B-B14F-4D97-AF65-F5344CB8AC3E}">
        <p14:creationId xmlns:p14="http://schemas.microsoft.com/office/powerpoint/2010/main" xmlns="" val="3381403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solidFill>
                  <a:srgbClr val="7030A0"/>
                </a:solidFill>
                <a:latin typeface="Times New Roman" pitchFamily="18" charset="0"/>
                <a:cs typeface="Times New Roman" pitchFamily="18" charset="0"/>
              </a:rPr>
              <a:t>Any stricture in the IBD is malignant until proven otherwise </a:t>
            </a:r>
          </a:p>
          <a:p>
            <a:endParaRPr lang="en-US" dirty="0"/>
          </a:p>
        </p:txBody>
      </p:sp>
      <p:sp>
        <p:nvSpPr>
          <p:cNvPr id="4" name="Slide Number Placeholder 3"/>
          <p:cNvSpPr>
            <a:spLocks noGrp="1"/>
          </p:cNvSpPr>
          <p:nvPr>
            <p:ph type="sldNum" sz="quarter" idx="10"/>
          </p:nvPr>
        </p:nvSpPr>
        <p:spPr/>
        <p:txBody>
          <a:bodyPr/>
          <a:lstStyle/>
          <a:p>
            <a:fld id="{A49DB408-E6D7-4F66-91B6-C7D123FA3211}" type="slidenum">
              <a:rPr lang="en-US" smtClean="0"/>
              <a:pPr/>
              <a:t>11</a:t>
            </a:fld>
            <a:endParaRPr lang="en-US"/>
          </a:p>
        </p:txBody>
      </p:sp>
    </p:spTree>
    <p:extLst>
      <p:ext uri="{BB962C8B-B14F-4D97-AF65-F5344CB8AC3E}">
        <p14:creationId xmlns:p14="http://schemas.microsoft.com/office/powerpoint/2010/main" xmlns="" val="3676435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CBC: anemia,</a:t>
            </a:r>
            <a:r>
              <a:rPr lang="en-US" baseline="0" dirty="0" smtClean="0"/>
              <a:t> and high WBC in acute exacerbation.</a:t>
            </a:r>
          </a:p>
          <a:p>
            <a:r>
              <a:rPr lang="en-US" dirty="0" smtClean="0"/>
              <a:t>ESR and CRP are</a:t>
            </a:r>
            <a:r>
              <a:rPr lang="en-US" baseline="0" dirty="0" smtClean="0"/>
              <a:t> inflammation related. </a:t>
            </a:r>
            <a:r>
              <a:rPr lang="en-US" dirty="0" smtClean="0"/>
              <a:t> </a:t>
            </a:r>
          </a:p>
          <a:p>
            <a:r>
              <a:rPr lang="en-US" dirty="0" smtClean="0"/>
              <a:t>Stool study for the sake of the blood and excluding</a:t>
            </a:r>
            <a:r>
              <a:rPr lang="en-US" baseline="0" dirty="0" smtClean="0"/>
              <a:t> infections.</a:t>
            </a:r>
            <a:endParaRPr lang="en-US" dirty="0"/>
          </a:p>
        </p:txBody>
      </p:sp>
      <p:sp>
        <p:nvSpPr>
          <p:cNvPr id="4" name="Slide Number Placeholder 3"/>
          <p:cNvSpPr>
            <a:spLocks noGrp="1"/>
          </p:cNvSpPr>
          <p:nvPr>
            <p:ph type="sldNum" sz="quarter" idx="10"/>
          </p:nvPr>
        </p:nvSpPr>
        <p:spPr/>
        <p:txBody>
          <a:bodyPr/>
          <a:lstStyle/>
          <a:p>
            <a:fld id="{A49DB408-E6D7-4F66-91B6-C7D123FA3211}" type="slidenum">
              <a:rPr lang="en-US" smtClean="0"/>
              <a:pPr/>
              <a:t>12</a:t>
            </a:fld>
            <a:endParaRPr lang="en-US"/>
          </a:p>
        </p:txBody>
      </p:sp>
    </p:spTree>
    <p:extLst>
      <p:ext uri="{BB962C8B-B14F-4D97-AF65-F5344CB8AC3E}">
        <p14:creationId xmlns:p14="http://schemas.microsoft.com/office/powerpoint/2010/main" xmlns="" val="4185983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Dilatation of colon:</a:t>
            </a:r>
            <a:r>
              <a:rPr lang="en-US" baseline="0" dirty="0" smtClean="0"/>
              <a:t> may lead to </a:t>
            </a:r>
            <a:r>
              <a:rPr lang="en-US" baseline="0" dirty="0" err="1" smtClean="0"/>
              <a:t>megatoxic</a:t>
            </a:r>
            <a:r>
              <a:rPr lang="en-US" baseline="0" dirty="0" smtClean="0"/>
              <a:t> colon in acute attacks,, and </a:t>
            </a:r>
            <a:r>
              <a:rPr lang="en-US" baseline="0" dirty="0" err="1" smtClean="0"/>
              <a:t>preforation</a:t>
            </a:r>
            <a:r>
              <a:rPr lang="en-US" baseline="0" dirty="0" smtClean="0"/>
              <a:t> and </a:t>
            </a:r>
            <a:r>
              <a:rPr lang="en-US" baseline="0" dirty="0" err="1" smtClean="0"/>
              <a:t>illeus</a:t>
            </a:r>
            <a:r>
              <a:rPr lang="en-US" baseline="0" dirty="0" smtClean="0"/>
              <a:t>.</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Obstruction in case of cancer.</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Thumb print signs are </a:t>
            </a:r>
            <a:r>
              <a:rPr lang="en-US" baseline="0" dirty="0" err="1" smtClean="0"/>
              <a:t>thinkening</a:t>
            </a:r>
            <a:r>
              <a:rPr lang="en-US" baseline="0" dirty="0" smtClean="0"/>
              <a:t> of the </a:t>
            </a:r>
            <a:r>
              <a:rPr lang="en-US" baseline="0" dirty="0" err="1" smtClean="0"/>
              <a:t>mocusa</a:t>
            </a:r>
            <a:r>
              <a:rPr lang="en-US" baseline="0" dirty="0" smtClean="0"/>
              <a:t>.</a:t>
            </a:r>
            <a:endParaRPr lang="en-US" dirty="0" smtClean="0"/>
          </a:p>
        </p:txBody>
      </p:sp>
      <p:sp>
        <p:nvSpPr>
          <p:cNvPr id="4" name="Slide Number Placeholder 3"/>
          <p:cNvSpPr>
            <a:spLocks noGrp="1"/>
          </p:cNvSpPr>
          <p:nvPr>
            <p:ph type="sldNum" sz="quarter" idx="10"/>
          </p:nvPr>
        </p:nvSpPr>
        <p:spPr/>
        <p:txBody>
          <a:bodyPr/>
          <a:lstStyle/>
          <a:p>
            <a:fld id="{A49DB408-E6D7-4F66-91B6-C7D123FA3211}" type="slidenum">
              <a:rPr lang="en-US" smtClean="0"/>
              <a:pPr/>
              <a:t>13</a:t>
            </a:fld>
            <a:endParaRPr lang="en-US"/>
          </a:p>
        </p:txBody>
      </p:sp>
    </p:spTree>
    <p:extLst>
      <p:ext uri="{BB962C8B-B14F-4D97-AF65-F5344CB8AC3E}">
        <p14:creationId xmlns:p14="http://schemas.microsoft.com/office/powerpoint/2010/main" xmlns="" val="9108549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pPr lvl="0"/>
            <a:r>
              <a:rPr lang="en-US" noProof="0" smtClean="0"/>
              <a:t>Click to edit Master title style</a:t>
            </a:r>
          </a:p>
        </p:txBody>
      </p:sp>
      <p:sp>
        <p:nvSpPr>
          <p:cNvPr id="39939"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pPr lvl="0"/>
            <a:r>
              <a:rPr lang="en-US" noProof="0" smtClean="0"/>
              <a:t>Click to edit Master subtitle style</a:t>
            </a:r>
          </a:p>
        </p:txBody>
      </p:sp>
      <p:sp>
        <p:nvSpPr>
          <p:cNvPr id="39940" name="Rectangle 4"/>
          <p:cNvSpPr>
            <a:spLocks noGrp="1" noChangeArrowheads="1"/>
          </p:cNvSpPr>
          <p:nvPr>
            <p:ph type="dt" sz="half" idx="2"/>
          </p:nvPr>
        </p:nvSpPr>
        <p:spPr/>
        <p:txBody>
          <a:bodyPr/>
          <a:lstStyle>
            <a:lvl1pPr>
              <a:defRPr/>
            </a:lvl1pPr>
          </a:lstStyle>
          <a:p>
            <a:endParaRPr lang="en-US"/>
          </a:p>
        </p:txBody>
      </p:sp>
      <p:sp>
        <p:nvSpPr>
          <p:cNvPr id="39941" name="Rectangle 5"/>
          <p:cNvSpPr>
            <a:spLocks noGrp="1" noChangeArrowheads="1"/>
          </p:cNvSpPr>
          <p:nvPr>
            <p:ph type="ftr" sz="quarter" idx="3"/>
          </p:nvPr>
        </p:nvSpPr>
        <p:spPr/>
        <p:txBody>
          <a:bodyPr/>
          <a:lstStyle>
            <a:lvl1pPr>
              <a:defRPr/>
            </a:lvl1pPr>
          </a:lstStyle>
          <a:p>
            <a:endParaRPr lang="en-US"/>
          </a:p>
        </p:txBody>
      </p:sp>
      <p:sp>
        <p:nvSpPr>
          <p:cNvPr id="39942" name="Rectangle 6"/>
          <p:cNvSpPr>
            <a:spLocks noGrp="1" noChangeArrowheads="1"/>
          </p:cNvSpPr>
          <p:nvPr>
            <p:ph type="sldNum" sz="quarter" idx="4"/>
          </p:nvPr>
        </p:nvSpPr>
        <p:spPr/>
        <p:txBody>
          <a:bodyPr/>
          <a:lstStyle>
            <a:lvl1pPr>
              <a:defRPr/>
            </a:lvl1pPr>
          </a:lstStyle>
          <a:p>
            <a:fld id="{6BC0F2BE-C52D-46E2-91D4-958CACE174F3}"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E51B284-3DAE-4610-8E7B-B378042F2047}" type="slidenum">
              <a:rPr lang="en-US"/>
              <a:pPr/>
              <a:t>‹#›</a:t>
            </a:fld>
            <a:endParaRPr lang="en-US"/>
          </a:p>
        </p:txBody>
      </p:sp>
    </p:spTree>
    <p:extLst>
      <p:ext uri="{BB962C8B-B14F-4D97-AF65-F5344CB8AC3E}">
        <p14:creationId xmlns:p14="http://schemas.microsoft.com/office/powerpoint/2010/main" xmlns="" val="290715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FB42B90-40EF-4D3D-9FF2-92A18E693D19}" type="slidenum">
              <a:rPr lang="en-US"/>
              <a:pPr/>
              <a:t>‹#›</a:t>
            </a:fld>
            <a:endParaRPr lang="en-US"/>
          </a:p>
        </p:txBody>
      </p:sp>
    </p:spTree>
    <p:extLst>
      <p:ext uri="{BB962C8B-B14F-4D97-AF65-F5344CB8AC3E}">
        <p14:creationId xmlns:p14="http://schemas.microsoft.com/office/powerpoint/2010/main" xmlns="" val="11567249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7107"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pPr lvl="0"/>
            <a:r>
              <a:rPr lang="en-US" noProof="0" smtClean="0"/>
              <a:t>Click to edit Master title style</a:t>
            </a:r>
          </a:p>
        </p:txBody>
      </p:sp>
      <p:sp>
        <p:nvSpPr>
          <p:cNvPr id="47108"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pPr lvl="0"/>
            <a:r>
              <a:rPr lang="en-US" noProof="0" smtClean="0"/>
              <a:t>Click to edit Master subtitle style</a:t>
            </a:r>
          </a:p>
        </p:txBody>
      </p:sp>
      <p:sp>
        <p:nvSpPr>
          <p:cNvPr id="47109" name="Rectangle 5"/>
          <p:cNvSpPr>
            <a:spLocks noGrp="1" noChangeArrowheads="1"/>
          </p:cNvSpPr>
          <p:nvPr>
            <p:ph type="dt" sz="half" idx="2"/>
          </p:nvPr>
        </p:nvSpPr>
        <p:spPr/>
        <p:txBody>
          <a:bodyPr/>
          <a:lstStyle>
            <a:lvl1pPr>
              <a:defRPr/>
            </a:lvl1pPr>
          </a:lstStyle>
          <a:p>
            <a:endParaRPr lang="en-US"/>
          </a:p>
        </p:txBody>
      </p:sp>
      <p:sp>
        <p:nvSpPr>
          <p:cNvPr id="47110" name="Rectangle 6"/>
          <p:cNvSpPr>
            <a:spLocks noGrp="1" noChangeArrowheads="1"/>
          </p:cNvSpPr>
          <p:nvPr>
            <p:ph type="ftr" sz="quarter" idx="3"/>
          </p:nvPr>
        </p:nvSpPr>
        <p:spPr/>
        <p:txBody>
          <a:bodyPr/>
          <a:lstStyle>
            <a:lvl1pPr>
              <a:defRPr/>
            </a:lvl1pPr>
          </a:lstStyle>
          <a:p>
            <a:endParaRPr lang="en-US"/>
          </a:p>
        </p:txBody>
      </p:sp>
      <p:sp>
        <p:nvSpPr>
          <p:cNvPr id="47111" name="Rectangle 7"/>
          <p:cNvSpPr>
            <a:spLocks noGrp="1" noChangeArrowheads="1"/>
          </p:cNvSpPr>
          <p:nvPr>
            <p:ph type="sldNum" sz="quarter" idx="4"/>
          </p:nvPr>
        </p:nvSpPr>
        <p:spPr/>
        <p:txBody>
          <a:bodyPr/>
          <a:lstStyle>
            <a:lvl1pPr>
              <a:defRPr/>
            </a:lvl1pPr>
          </a:lstStyle>
          <a:p>
            <a:fld id="{03107ADC-6309-4941-8444-9376F7B1C26A}"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B25211C-CDC4-448F-A96F-801729C56559}" type="slidenum">
              <a:rPr lang="en-US"/>
              <a:pPr/>
              <a:t>‹#›</a:t>
            </a:fld>
            <a:endParaRPr lang="en-US"/>
          </a:p>
        </p:txBody>
      </p:sp>
    </p:spTree>
    <p:extLst>
      <p:ext uri="{BB962C8B-B14F-4D97-AF65-F5344CB8AC3E}">
        <p14:creationId xmlns:p14="http://schemas.microsoft.com/office/powerpoint/2010/main" xmlns="" val="4184624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EFBE338-711A-4C73-867B-16E15E600D52}" type="slidenum">
              <a:rPr lang="en-US"/>
              <a:pPr/>
              <a:t>‹#›</a:t>
            </a:fld>
            <a:endParaRPr lang="en-US"/>
          </a:p>
        </p:txBody>
      </p:sp>
    </p:spTree>
    <p:extLst>
      <p:ext uri="{BB962C8B-B14F-4D97-AF65-F5344CB8AC3E}">
        <p14:creationId xmlns:p14="http://schemas.microsoft.com/office/powerpoint/2010/main" xmlns="" val="33142608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B4D8912-952C-4F65-882E-B3CD42F71955}" type="slidenum">
              <a:rPr lang="en-US"/>
              <a:pPr/>
              <a:t>‹#›</a:t>
            </a:fld>
            <a:endParaRPr lang="en-US"/>
          </a:p>
        </p:txBody>
      </p:sp>
    </p:spTree>
    <p:extLst>
      <p:ext uri="{BB962C8B-B14F-4D97-AF65-F5344CB8AC3E}">
        <p14:creationId xmlns:p14="http://schemas.microsoft.com/office/powerpoint/2010/main" xmlns="" val="33009785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F727E20-DB75-42BB-970B-77C2A6A25661}" type="slidenum">
              <a:rPr lang="en-US"/>
              <a:pPr/>
              <a:t>‹#›</a:t>
            </a:fld>
            <a:endParaRPr lang="en-US"/>
          </a:p>
        </p:txBody>
      </p:sp>
    </p:spTree>
    <p:extLst>
      <p:ext uri="{BB962C8B-B14F-4D97-AF65-F5344CB8AC3E}">
        <p14:creationId xmlns:p14="http://schemas.microsoft.com/office/powerpoint/2010/main" xmlns="" val="19457221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331D230-6BF8-46D8-A6B4-97C025B750B0}" type="slidenum">
              <a:rPr lang="en-US"/>
              <a:pPr/>
              <a:t>‹#›</a:t>
            </a:fld>
            <a:endParaRPr lang="en-US"/>
          </a:p>
        </p:txBody>
      </p:sp>
    </p:spTree>
    <p:extLst>
      <p:ext uri="{BB962C8B-B14F-4D97-AF65-F5344CB8AC3E}">
        <p14:creationId xmlns:p14="http://schemas.microsoft.com/office/powerpoint/2010/main" xmlns="" val="27166521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32453C2-BC9C-47A3-8DB1-BCE1002E461F}" type="slidenum">
              <a:rPr lang="en-US"/>
              <a:pPr/>
              <a:t>‹#›</a:t>
            </a:fld>
            <a:endParaRPr lang="en-US"/>
          </a:p>
        </p:txBody>
      </p:sp>
    </p:spTree>
    <p:extLst>
      <p:ext uri="{BB962C8B-B14F-4D97-AF65-F5344CB8AC3E}">
        <p14:creationId xmlns:p14="http://schemas.microsoft.com/office/powerpoint/2010/main" xmlns="" val="11159629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2BD9A77-C700-420D-B3C0-2CC0D9CC6131}" type="slidenum">
              <a:rPr lang="en-US"/>
              <a:pPr/>
              <a:t>‹#›</a:t>
            </a:fld>
            <a:endParaRPr lang="en-US"/>
          </a:p>
        </p:txBody>
      </p:sp>
    </p:spTree>
    <p:extLst>
      <p:ext uri="{BB962C8B-B14F-4D97-AF65-F5344CB8AC3E}">
        <p14:creationId xmlns:p14="http://schemas.microsoft.com/office/powerpoint/2010/main" xmlns="" val="1422302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9173048-D614-4EA9-88DC-FD5EC8B0AF1A}" type="slidenum">
              <a:rPr lang="en-US"/>
              <a:pPr/>
              <a:t>‹#›</a:t>
            </a:fld>
            <a:endParaRPr lang="en-US"/>
          </a:p>
        </p:txBody>
      </p:sp>
    </p:spTree>
    <p:extLst>
      <p:ext uri="{BB962C8B-B14F-4D97-AF65-F5344CB8AC3E}">
        <p14:creationId xmlns:p14="http://schemas.microsoft.com/office/powerpoint/2010/main" xmlns="" val="24880042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D5A023A-4335-47D8-BA1B-48660608EBB8}" type="slidenum">
              <a:rPr lang="en-US"/>
              <a:pPr/>
              <a:t>‹#›</a:t>
            </a:fld>
            <a:endParaRPr lang="en-US"/>
          </a:p>
        </p:txBody>
      </p:sp>
    </p:spTree>
    <p:extLst>
      <p:ext uri="{BB962C8B-B14F-4D97-AF65-F5344CB8AC3E}">
        <p14:creationId xmlns:p14="http://schemas.microsoft.com/office/powerpoint/2010/main" xmlns="" val="1030228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87666F1-9E02-457F-AE7A-E14B614E2D22}" type="slidenum">
              <a:rPr lang="en-US"/>
              <a:pPr/>
              <a:t>‹#›</a:t>
            </a:fld>
            <a:endParaRPr lang="en-US"/>
          </a:p>
        </p:txBody>
      </p:sp>
    </p:spTree>
    <p:extLst>
      <p:ext uri="{BB962C8B-B14F-4D97-AF65-F5344CB8AC3E}">
        <p14:creationId xmlns:p14="http://schemas.microsoft.com/office/powerpoint/2010/main" xmlns="" val="38702110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793B4A6-2D22-4A91-9072-6244B0D4E2B7}" type="slidenum">
              <a:rPr lang="en-US"/>
              <a:pPr/>
              <a:t>‹#›</a:t>
            </a:fld>
            <a:endParaRPr lang="en-US"/>
          </a:p>
        </p:txBody>
      </p:sp>
    </p:spTree>
    <p:extLst>
      <p:ext uri="{BB962C8B-B14F-4D97-AF65-F5344CB8AC3E}">
        <p14:creationId xmlns:p14="http://schemas.microsoft.com/office/powerpoint/2010/main" xmlns="" val="2412647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116F188-CC90-4151-9381-E0303E0AB482}" type="slidenum">
              <a:rPr lang="en-US"/>
              <a:pPr/>
              <a:t>‹#›</a:t>
            </a:fld>
            <a:endParaRPr lang="en-US"/>
          </a:p>
        </p:txBody>
      </p:sp>
    </p:spTree>
    <p:extLst>
      <p:ext uri="{BB962C8B-B14F-4D97-AF65-F5344CB8AC3E}">
        <p14:creationId xmlns:p14="http://schemas.microsoft.com/office/powerpoint/2010/main" xmlns="" val="2725374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C601CE5-3DCE-4CAB-89DD-BC91BC3F1249}" type="slidenum">
              <a:rPr lang="en-US"/>
              <a:pPr/>
              <a:t>‹#›</a:t>
            </a:fld>
            <a:endParaRPr lang="en-US"/>
          </a:p>
        </p:txBody>
      </p:sp>
    </p:spTree>
    <p:extLst>
      <p:ext uri="{BB962C8B-B14F-4D97-AF65-F5344CB8AC3E}">
        <p14:creationId xmlns:p14="http://schemas.microsoft.com/office/powerpoint/2010/main" xmlns="" val="2869100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E7C0D6F-3AB9-4844-8807-0FD419452F9A}" type="slidenum">
              <a:rPr lang="en-US"/>
              <a:pPr/>
              <a:t>‹#›</a:t>
            </a:fld>
            <a:endParaRPr lang="en-US"/>
          </a:p>
        </p:txBody>
      </p:sp>
    </p:spTree>
    <p:extLst>
      <p:ext uri="{BB962C8B-B14F-4D97-AF65-F5344CB8AC3E}">
        <p14:creationId xmlns:p14="http://schemas.microsoft.com/office/powerpoint/2010/main" xmlns="" val="651494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6EBDFF6-B02B-4AEA-AC46-072F752843F4}" type="slidenum">
              <a:rPr lang="en-US"/>
              <a:pPr/>
              <a:t>‹#›</a:t>
            </a:fld>
            <a:endParaRPr lang="en-US"/>
          </a:p>
        </p:txBody>
      </p:sp>
    </p:spTree>
    <p:extLst>
      <p:ext uri="{BB962C8B-B14F-4D97-AF65-F5344CB8AC3E}">
        <p14:creationId xmlns:p14="http://schemas.microsoft.com/office/powerpoint/2010/main" xmlns="" val="1386534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646F337-7EF2-47FF-BB87-DE09C8BFA762}" type="slidenum">
              <a:rPr lang="en-US"/>
              <a:pPr/>
              <a:t>‹#›</a:t>
            </a:fld>
            <a:endParaRPr lang="en-US"/>
          </a:p>
        </p:txBody>
      </p:sp>
    </p:spTree>
    <p:extLst>
      <p:ext uri="{BB962C8B-B14F-4D97-AF65-F5344CB8AC3E}">
        <p14:creationId xmlns:p14="http://schemas.microsoft.com/office/powerpoint/2010/main" xmlns="" val="1913361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45E49E6-80BD-4EA2-9CEA-2EA4C9BB9A08}" type="slidenum">
              <a:rPr lang="en-US"/>
              <a:pPr/>
              <a:t>‹#›</a:t>
            </a:fld>
            <a:endParaRPr lang="en-US"/>
          </a:p>
        </p:txBody>
      </p:sp>
    </p:spTree>
    <p:extLst>
      <p:ext uri="{BB962C8B-B14F-4D97-AF65-F5344CB8AC3E}">
        <p14:creationId xmlns:p14="http://schemas.microsoft.com/office/powerpoint/2010/main" xmlns="" val="2042397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7683F0F-715B-4635-A250-F2FF92255DBB}" type="slidenum">
              <a:rPr lang="en-US"/>
              <a:pPr/>
              <a:t>‹#›</a:t>
            </a:fld>
            <a:endParaRPr lang="en-US"/>
          </a:p>
        </p:txBody>
      </p:sp>
    </p:spTree>
    <p:extLst>
      <p:ext uri="{BB962C8B-B14F-4D97-AF65-F5344CB8AC3E}">
        <p14:creationId xmlns:p14="http://schemas.microsoft.com/office/powerpoint/2010/main" xmlns="" val="1490788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a:noFill/>
          </a:ln>
          <a:effectLst/>
          <a:extLst>
            <a:ext uri="{909E8E84-426E-40DD-AFC4-6F175D3DCCD1}">
              <a14:hiddenFill xmlns:a14="http://schemas.microsoft.com/office/drawing/2010/main" xmlns="">
                <a:solidFill>
                  <a:srgbClr val="7AA1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a:noFill/>
          </a:ln>
          <a:effectLst/>
          <a:extLst>
            <a:ext uri="{909E8E84-426E-40DD-AFC4-6F175D3DCCD1}">
              <a14:hiddenFill xmlns:a14="http://schemas.microsoft.com/office/drawing/2010/main" xmlns="">
                <a:solidFill>
                  <a:srgbClr val="7AA1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F068103-5337-427F-98BA-4BDF379C8FDF}"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cs typeface="Arial" charset="0"/>
        </a:defRPr>
      </a:lvl2pPr>
      <a:lvl3pPr algn="l" rtl="0" eaLnBrk="1" fontAlgn="base" hangingPunct="1">
        <a:spcBef>
          <a:spcPct val="0"/>
        </a:spcBef>
        <a:spcAft>
          <a:spcPct val="0"/>
        </a:spcAft>
        <a:buClr>
          <a:schemeClr val="tx1"/>
        </a:buClr>
        <a:defRPr sz="3200">
          <a:solidFill>
            <a:schemeClr val="tx1"/>
          </a:solidFill>
          <a:latin typeface="Arial" charset="0"/>
          <a:cs typeface="Arial" charset="0"/>
        </a:defRPr>
      </a:lvl3pPr>
      <a:lvl4pPr algn="l" rtl="0" eaLnBrk="1" fontAlgn="base" hangingPunct="1">
        <a:spcBef>
          <a:spcPct val="0"/>
        </a:spcBef>
        <a:spcAft>
          <a:spcPct val="0"/>
        </a:spcAft>
        <a:buClr>
          <a:schemeClr val="tx1"/>
        </a:buClr>
        <a:defRPr sz="3200">
          <a:solidFill>
            <a:schemeClr val="tx1"/>
          </a:solidFill>
          <a:latin typeface="Arial" charset="0"/>
          <a:cs typeface="Arial" charset="0"/>
        </a:defRPr>
      </a:lvl4pPr>
      <a:lvl5pPr algn="l" rtl="0" eaLnBrk="1" fontAlgn="base" hangingPunct="1">
        <a:spcBef>
          <a:spcPct val="0"/>
        </a:spcBef>
        <a:spcAft>
          <a:spcPct val="0"/>
        </a:spcAft>
        <a:buClr>
          <a:schemeClr val="tx1"/>
        </a:buClr>
        <a:defRPr sz="3200">
          <a:solidFill>
            <a:schemeClr val="tx1"/>
          </a:solidFill>
          <a:latin typeface="Arial" charset="0"/>
          <a:cs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cs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cs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cs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cs typeface="+mn-cs"/>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cs typeface="+mn-cs"/>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cs typeface="+mn-cs"/>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6083" name="Rectangle 3"/>
          <p:cNvSpPr>
            <a:spLocks noGrp="1" noChangeArrowheads="1"/>
          </p:cNvSpPr>
          <p:nvPr>
            <p:ph type="title"/>
            <p:custDataLst>
              <p:tags r:id="rId13"/>
            </p:custDataLst>
          </p:nvPr>
        </p:nvSpPr>
        <p:spPr bwMode="auto">
          <a:xfrm>
            <a:off x="455613" y="274638"/>
            <a:ext cx="8226425" cy="1143000"/>
          </a:xfrm>
          <a:prstGeom prst="rect">
            <a:avLst/>
          </a:prstGeom>
          <a:noFill/>
          <a:ln>
            <a:noFill/>
          </a:ln>
          <a:effectLst/>
          <a:extLst>
            <a:ext uri="{909E8E84-426E-40DD-AFC4-6F175D3DCCD1}">
              <a14:hiddenFill xmlns:a14="http://schemas.microsoft.com/office/drawing/2010/main" xmlns="">
                <a:solidFill>
                  <a:srgbClr val="7AA1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46084" name="Rectangle 4"/>
          <p:cNvSpPr>
            <a:spLocks noGrp="1" noChangeArrowheads="1"/>
          </p:cNvSpPr>
          <p:nvPr>
            <p:ph type="body" idx="1"/>
            <p:custDataLst>
              <p:tags r:id="rId14"/>
            </p:custDataLst>
          </p:nvPr>
        </p:nvSpPr>
        <p:spPr bwMode="auto">
          <a:xfrm>
            <a:off x="455613" y="1600200"/>
            <a:ext cx="8226425" cy="4525963"/>
          </a:xfrm>
          <a:prstGeom prst="rect">
            <a:avLst/>
          </a:prstGeom>
          <a:noFill/>
          <a:ln>
            <a:noFill/>
          </a:ln>
          <a:effectLst/>
          <a:extLst>
            <a:ext uri="{909E8E84-426E-40DD-AFC4-6F175D3DCCD1}">
              <a14:hiddenFill xmlns:a14="http://schemas.microsoft.com/office/drawing/2010/main" xmlns="">
                <a:solidFill>
                  <a:srgbClr val="7AA1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6085"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46086"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46087"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0F369C2-3CFA-4CFD-BD92-C67A8D5B1AE6}"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defRPr>
      </a:lvl2pPr>
      <a:lvl3pPr algn="l" rtl="0" fontAlgn="base">
        <a:spcBef>
          <a:spcPct val="0"/>
        </a:spcBef>
        <a:spcAft>
          <a:spcPct val="0"/>
        </a:spcAft>
        <a:buClr>
          <a:schemeClr val="tx1"/>
        </a:buClr>
        <a:defRPr sz="3200">
          <a:solidFill>
            <a:schemeClr val="tx1"/>
          </a:solidFill>
          <a:latin typeface="Arial" charset="0"/>
        </a:defRPr>
      </a:lvl3pPr>
      <a:lvl4pPr algn="l" rtl="0" fontAlgn="base">
        <a:spcBef>
          <a:spcPct val="0"/>
        </a:spcBef>
        <a:spcAft>
          <a:spcPct val="0"/>
        </a:spcAft>
        <a:buClr>
          <a:schemeClr val="tx1"/>
        </a:buClr>
        <a:defRPr sz="3200">
          <a:solidFill>
            <a:schemeClr val="tx1"/>
          </a:solidFill>
          <a:latin typeface="Arial" charset="0"/>
        </a:defRPr>
      </a:lvl4pPr>
      <a:lvl5pPr algn="l" rtl="0" fontAlgn="base">
        <a:spcBef>
          <a:spcPct val="0"/>
        </a:spcBef>
        <a:spcAft>
          <a:spcPct val="0"/>
        </a:spcAft>
        <a:buClr>
          <a:schemeClr val="tx1"/>
        </a:buClr>
        <a:defRPr sz="3200">
          <a:solidFill>
            <a:schemeClr val="tx1"/>
          </a:solidFill>
          <a:latin typeface="Arial" charset="0"/>
        </a:defRPr>
      </a:lvl5pPr>
      <a:lvl6pPr marL="457200" algn="l" rtl="0" fontAlgn="base">
        <a:spcBef>
          <a:spcPct val="0"/>
        </a:spcBef>
        <a:spcAft>
          <a:spcPct val="0"/>
        </a:spcAft>
        <a:buClr>
          <a:schemeClr val="tx1"/>
        </a:buClr>
        <a:defRPr sz="3200">
          <a:solidFill>
            <a:schemeClr val="tx1"/>
          </a:solidFill>
          <a:latin typeface="Arial" charset="0"/>
        </a:defRPr>
      </a:lvl6pPr>
      <a:lvl7pPr marL="914400" algn="l" rtl="0" fontAlgn="base">
        <a:spcBef>
          <a:spcPct val="0"/>
        </a:spcBef>
        <a:spcAft>
          <a:spcPct val="0"/>
        </a:spcAft>
        <a:buClr>
          <a:schemeClr val="tx1"/>
        </a:buClr>
        <a:defRPr sz="3200">
          <a:solidFill>
            <a:schemeClr val="tx1"/>
          </a:solidFill>
          <a:latin typeface="Arial" charset="0"/>
        </a:defRPr>
      </a:lvl7pPr>
      <a:lvl8pPr marL="1371600" algn="l" rtl="0" fontAlgn="base">
        <a:spcBef>
          <a:spcPct val="0"/>
        </a:spcBef>
        <a:spcAft>
          <a:spcPct val="0"/>
        </a:spcAft>
        <a:buClr>
          <a:schemeClr val="tx1"/>
        </a:buClr>
        <a:defRPr sz="3200">
          <a:solidFill>
            <a:schemeClr val="tx1"/>
          </a:solidFill>
          <a:latin typeface="Arial" charset="0"/>
        </a:defRPr>
      </a:lvl8pPr>
      <a:lvl9pPr marL="1828800" algn="l" rtl="0" fontAlgn="base">
        <a:spcBef>
          <a:spcPct val="0"/>
        </a:spcBef>
        <a:spcAft>
          <a:spcPct val="0"/>
        </a:spcAft>
        <a:buClr>
          <a:schemeClr val="tx1"/>
        </a:buClr>
        <a:defRPr sz="3200">
          <a:solidFill>
            <a:schemeClr val="tx1"/>
          </a:solidFill>
          <a:latin typeface="Arial"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defRPr>
      </a:lvl2pPr>
      <a:lvl3pPr marL="1143000" indent="-228600" algn="l" rtl="0" fontAlgn="base">
        <a:spcBef>
          <a:spcPct val="20000"/>
        </a:spcBef>
        <a:spcAft>
          <a:spcPct val="0"/>
        </a:spcAft>
        <a:buClr>
          <a:schemeClr val="tx1"/>
        </a:buClr>
        <a:buChar char="•"/>
        <a:defRPr sz="2400">
          <a:solidFill>
            <a:schemeClr val="tx1"/>
          </a:solidFill>
          <a:latin typeface="+mn-lt"/>
        </a:defRPr>
      </a:lvl3pPr>
      <a:lvl4pPr marL="1600200" indent="-228600" algn="l" rtl="0" fontAlgn="base">
        <a:spcBef>
          <a:spcPct val="20000"/>
        </a:spcBef>
        <a:spcAft>
          <a:spcPct val="0"/>
        </a:spcAft>
        <a:buClr>
          <a:schemeClr val="tx1"/>
        </a:buClr>
        <a:buChar char="•"/>
        <a:defRPr sz="2400">
          <a:solidFill>
            <a:schemeClr val="tx1"/>
          </a:solidFill>
          <a:latin typeface="+mn-lt"/>
        </a:defRPr>
      </a:lvl4pPr>
      <a:lvl5pPr marL="2057400" indent="-228600" algn="l" rtl="0" fontAlgn="base">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13.jpeg"/><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ctrTitle"/>
          </p:nvPr>
        </p:nvSpPr>
        <p:spPr/>
        <p:txBody>
          <a:bodyPr/>
          <a:lstStyle/>
          <a:p>
            <a:r>
              <a:rPr lang="en-US" sz="9600" dirty="0" smtClean="0"/>
              <a:t>IBD</a:t>
            </a:r>
            <a:endParaRPr lang="en-US" sz="9600" dirty="0"/>
          </a:p>
        </p:txBody>
      </p:sp>
      <p:sp>
        <p:nvSpPr>
          <p:cNvPr id="70659" name="Rectangle 3"/>
          <p:cNvSpPr>
            <a:spLocks noGrp="1" noChangeArrowheads="1"/>
          </p:cNvSpPr>
          <p:nvPr>
            <p:ph type="subTitle" idx="1"/>
          </p:nvPr>
        </p:nvSpPr>
        <p:spPr/>
        <p:txBody>
          <a:bodyPr/>
          <a:lstStyle/>
          <a:p>
            <a:r>
              <a:rPr lang="en-US" dirty="0" smtClean="0"/>
              <a:t>Ahmed </a:t>
            </a:r>
            <a:r>
              <a:rPr lang="en-US" dirty="0" err="1" smtClean="0"/>
              <a:t>AlFaraj</a:t>
            </a:r>
            <a:endParaRPr lang="en-US" dirty="0"/>
          </a:p>
          <a:p>
            <a:r>
              <a:rPr lang="en-US" dirty="0" err="1" smtClean="0"/>
              <a:t>Saqar</a:t>
            </a:r>
            <a:r>
              <a:rPr lang="en-US" dirty="0" smtClean="0"/>
              <a:t> Al </a:t>
            </a:r>
            <a:r>
              <a:rPr lang="en-US" dirty="0" err="1" smtClean="0"/>
              <a:t>Thonyan</a:t>
            </a:r>
            <a:endParaRPr lang="en-US" dirty="0" smtClean="0"/>
          </a:p>
          <a:p>
            <a:r>
              <a:rPr lang="en-US" dirty="0" err="1" smtClean="0"/>
              <a:t>Waled</a:t>
            </a:r>
            <a:r>
              <a:rPr lang="en-US" dirty="0" smtClean="0"/>
              <a:t> Al </a:t>
            </a:r>
            <a:r>
              <a:rPr lang="en-US" dirty="0" err="1" smtClean="0"/>
              <a:t>Harthi</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dirty="0" smtClean="0"/>
              <a:t>Signs &amp; Symptoms: </a:t>
            </a:r>
            <a:r>
              <a:rPr lang="en-US" dirty="0" err="1" smtClean="0"/>
              <a:t>extracolonic</a:t>
            </a:r>
            <a:r>
              <a:rPr lang="en-US" dirty="0" smtClean="0"/>
              <a:t> manifestation</a:t>
            </a:r>
            <a:endParaRPr lang="en-US" dirty="0"/>
          </a:p>
        </p:txBody>
      </p:sp>
      <p:sp>
        <p:nvSpPr>
          <p:cNvPr id="73731" name="Rectangle 3"/>
          <p:cNvSpPr>
            <a:spLocks noGrp="1" noChangeArrowheads="1"/>
          </p:cNvSpPr>
          <p:nvPr>
            <p:ph type="body" idx="1"/>
          </p:nvPr>
        </p:nvSpPr>
        <p:spPr/>
        <p:txBody>
          <a:bodyPr/>
          <a:lstStyle/>
          <a:p>
            <a:r>
              <a:rPr lang="en-US" dirty="0" smtClean="0">
                <a:solidFill>
                  <a:schemeClr val="accent1"/>
                </a:solidFill>
              </a:rPr>
              <a:t>Liver:</a:t>
            </a:r>
          </a:p>
          <a:p>
            <a:pPr marL="342900" lvl="1" indent="-342900"/>
            <a:r>
              <a:rPr lang="en-US" dirty="0" smtClean="0">
                <a:solidFill>
                  <a:schemeClr val="tx1"/>
                </a:solidFill>
              </a:rPr>
              <a:t>Primary </a:t>
            </a:r>
            <a:r>
              <a:rPr lang="en-US" dirty="0" err="1" smtClean="0">
                <a:solidFill>
                  <a:schemeClr val="tx1"/>
                </a:solidFill>
              </a:rPr>
              <a:t>sclerosing</a:t>
            </a:r>
            <a:r>
              <a:rPr lang="en-US" dirty="0" smtClean="0">
                <a:solidFill>
                  <a:schemeClr val="tx1"/>
                </a:solidFill>
              </a:rPr>
              <a:t> </a:t>
            </a:r>
            <a:r>
              <a:rPr lang="en-US" dirty="0" err="1" smtClean="0">
                <a:solidFill>
                  <a:schemeClr val="tx1"/>
                </a:solidFill>
              </a:rPr>
              <a:t>cholangitis</a:t>
            </a:r>
            <a:r>
              <a:rPr lang="en-US" dirty="0" smtClean="0">
                <a:solidFill>
                  <a:schemeClr val="tx1"/>
                </a:solidFill>
              </a:rPr>
              <a:t>. </a:t>
            </a:r>
            <a:r>
              <a:rPr lang="en-US" dirty="0" smtClean="0">
                <a:solidFill>
                  <a:srgbClr val="FF0000"/>
                </a:solidFill>
                <a:latin typeface="Times New Roman" pitchFamily="18" charset="0"/>
                <a:cs typeface="Times New Roman" pitchFamily="18" charset="0"/>
              </a:rPr>
              <a:t>WONT  get better after </a:t>
            </a:r>
            <a:r>
              <a:rPr lang="en-US" dirty="0" err="1" smtClean="0">
                <a:solidFill>
                  <a:srgbClr val="FF0000"/>
                </a:solidFill>
                <a:latin typeface="Times New Roman" pitchFamily="18" charset="0"/>
                <a:cs typeface="Times New Roman" pitchFamily="18" charset="0"/>
              </a:rPr>
              <a:t>colectomy</a:t>
            </a:r>
            <a:r>
              <a:rPr lang="en-US" dirty="0" smtClean="0">
                <a:solidFill>
                  <a:srgbClr val="FF0000"/>
                </a:solidFill>
                <a:latin typeface="Times New Roman" pitchFamily="18" charset="0"/>
                <a:cs typeface="Times New Roman" pitchFamily="18" charset="0"/>
              </a:rPr>
              <a:t>.</a:t>
            </a:r>
            <a:r>
              <a:rPr lang="en-US" dirty="0" smtClean="0">
                <a:solidFill>
                  <a:srgbClr val="FF0000"/>
                </a:solidFill>
              </a:rPr>
              <a:t> </a:t>
            </a:r>
          </a:p>
          <a:p>
            <a:endParaRPr lang="en-US" dirty="0" smtClean="0">
              <a:solidFill>
                <a:schemeClr val="tx1"/>
              </a:solidFill>
            </a:endParaRPr>
          </a:p>
          <a:p>
            <a:r>
              <a:rPr lang="en-US" dirty="0" err="1" smtClean="0"/>
              <a:t>Hypoalbuminemia</a:t>
            </a:r>
            <a:endParaRPr lang="en-US" dirty="0" smtClean="0">
              <a:solidFill>
                <a:schemeClr val="accent1"/>
              </a:solidFill>
            </a:endParaRPr>
          </a:p>
          <a:p>
            <a:endParaRPr lang="en-US" dirty="0" smtClean="0">
              <a:solidFill>
                <a:schemeClr val="accent1"/>
              </a:solidFill>
            </a:endParaRPr>
          </a:p>
        </p:txBody>
      </p:sp>
    </p:spTree>
    <p:extLst>
      <p:ext uri="{BB962C8B-B14F-4D97-AF65-F5344CB8AC3E}">
        <p14:creationId xmlns:p14="http://schemas.microsoft.com/office/powerpoint/2010/main" xmlns="" val="4108584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dirty="0" smtClean="0"/>
              <a:t>Colorectal Cancer:</a:t>
            </a:r>
            <a:endParaRPr lang="en-US" dirty="0"/>
          </a:p>
        </p:txBody>
      </p:sp>
      <p:sp>
        <p:nvSpPr>
          <p:cNvPr id="73731" name="Rectangle 3"/>
          <p:cNvSpPr>
            <a:spLocks noGrp="1" noChangeArrowheads="1"/>
          </p:cNvSpPr>
          <p:nvPr>
            <p:ph type="body" idx="1"/>
          </p:nvPr>
        </p:nvSpPr>
        <p:spPr/>
        <p:txBody>
          <a:bodyPr/>
          <a:lstStyle/>
          <a:p>
            <a:r>
              <a:rPr lang="en-US" dirty="0" smtClean="0"/>
              <a:t>Significant after 10 years</a:t>
            </a:r>
            <a:r>
              <a:rPr lang="en-US" dirty="0" smtClean="0"/>
              <a:t>. </a:t>
            </a:r>
            <a:r>
              <a:rPr lang="en-US" dirty="0" smtClean="0">
                <a:solidFill>
                  <a:srgbClr val="FF0000"/>
                </a:solidFill>
              </a:rPr>
              <a:t>So we always do screening </a:t>
            </a:r>
            <a:r>
              <a:rPr lang="en-US" dirty="0" err="1" smtClean="0">
                <a:solidFill>
                  <a:srgbClr val="FF0000"/>
                </a:solidFill>
              </a:rPr>
              <a:t>colonscopy</a:t>
            </a:r>
            <a:r>
              <a:rPr lang="en-US" dirty="0" smtClean="0">
                <a:solidFill>
                  <a:srgbClr val="FF0000"/>
                </a:solidFill>
              </a:rPr>
              <a:t> after around 8 years </a:t>
            </a:r>
            <a:endParaRPr lang="en-US" dirty="0" smtClean="0"/>
          </a:p>
          <a:p>
            <a:r>
              <a:rPr lang="en-US" dirty="0" smtClean="0"/>
              <a:t>Depending on the extent</a:t>
            </a:r>
            <a:r>
              <a:rPr lang="en-US" dirty="0" smtClean="0"/>
              <a:t>. </a:t>
            </a:r>
            <a:r>
              <a:rPr lang="en-US" dirty="0" err="1" smtClean="0">
                <a:solidFill>
                  <a:srgbClr val="FF0000"/>
                </a:solidFill>
              </a:rPr>
              <a:t>Pancollitis</a:t>
            </a:r>
            <a:r>
              <a:rPr lang="en-US" dirty="0" smtClean="0">
                <a:solidFill>
                  <a:srgbClr val="FF0000"/>
                </a:solidFill>
              </a:rPr>
              <a:t> </a:t>
            </a:r>
            <a:r>
              <a:rPr lang="en-US" dirty="0" err="1" smtClean="0">
                <a:solidFill>
                  <a:srgbClr val="FF0000"/>
                </a:solidFill>
              </a:rPr>
              <a:t>vs</a:t>
            </a:r>
            <a:r>
              <a:rPr lang="en-US" dirty="0" smtClean="0">
                <a:solidFill>
                  <a:srgbClr val="FF0000"/>
                </a:solidFill>
              </a:rPr>
              <a:t> rectum alone , 70 Years Vs 21 Years old</a:t>
            </a:r>
            <a:endParaRPr lang="en-US" dirty="0" smtClean="0"/>
          </a:p>
          <a:p>
            <a:r>
              <a:rPr lang="en-US" dirty="0" smtClean="0"/>
              <a:t>5%</a:t>
            </a:r>
          </a:p>
          <a:p>
            <a:r>
              <a:rPr lang="en-US" dirty="0" smtClean="0"/>
              <a:t>Screening colonoscopy.</a:t>
            </a:r>
          </a:p>
          <a:p>
            <a:endParaRPr lang="en-US" dirty="0"/>
          </a:p>
        </p:txBody>
      </p:sp>
    </p:spTree>
    <p:extLst>
      <p:ext uri="{BB962C8B-B14F-4D97-AF65-F5344CB8AC3E}">
        <p14:creationId xmlns:p14="http://schemas.microsoft.com/office/powerpoint/2010/main" xmlns="" val="36891531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dirty="0" smtClean="0"/>
              <a:t>Investigations:</a:t>
            </a:r>
            <a:endParaRPr lang="en-US" dirty="0"/>
          </a:p>
        </p:txBody>
      </p:sp>
      <p:sp>
        <p:nvSpPr>
          <p:cNvPr id="73731" name="Rectangle 3"/>
          <p:cNvSpPr>
            <a:spLocks noGrp="1" noChangeArrowheads="1"/>
          </p:cNvSpPr>
          <p:nvPr>
            <p:ph type="body" idx="1"/>
          </p:nvPr>
        </p:nvSpPr>
        <p:spPr/>
        <p:txBody>
          <a:bodyPr/>
          <a:lstStyle/>
          <a:p>
            <a:r>
              <a:rPr lang="en-US" dirty="0" smtClean="0"/>
              <a:t>CBC.</a:t>
            </a:r>
          </a:p>
          <a:p>
            <a:r>
              <a:rPr lang="en-US" dirty="0" smtClean="0"/>
              <a:t>↑ ESR</a:t>
            </a:r>
            <a:r>
              <a:rPr lang="en-US" dirty="0" smtClean="0"/>
              <a:t>. </a:t>
            </a:r>
            <a:r>
              <a:rPr lang="en-US" dirty="0" smtClean="0">
                <a:solidFill>
                  <a:srgbClr val="FF0000"/>
                </a:solidFill>
              </a:rPr>
              <a:t>Very Imp for seeing activity of the disease and regression </a:t>
            </a:r>
            <a:endParaRPr lang="en-US" dirty="0" smtClean="0"/>
          </a:p>
          <a:p>
            <a:r>
              <a:rPr lang="en-US" dirty="0" smtClean="0"/>
              <a:t>↑ CRP.</a:t>
            </a:r>
          </a:p>
          <a:p>
            <a:r>
              <a:rPr lang="en-US" dirty="0" err="1" smtClean="0"/>
              <a:t>Hypokalemia</a:t>
            </a:r>
            <a:r>
              <a:rPr lang="en-US" dirty="0" smtClean="0"/>
              <a:t>. </a:t>
            </a:r>
            <a:r>
              <a:rPr lang="en-US" dirty="0" smtClean="0">
                <a:solidFill>
                  <a:srgbClr val="FF0000"/>
                </a:solidFill>
              </a:rPr>
              <a:t>Diarrhea related </a:t>
            </a:r>
            <a:endParaRPr lang="en-US" dirty="0" smtClean="0">
              <a:solidFill>
                <a:srgbClr val="FF0000"/>
              </a:solidFill>
            </a:endParaRPr>
          </a:p>
          <a:p>
            <a:r>
              <a:rPr lang="en-US" dirty="0" err="1" smtClean="0"/>
              <a:t>Hypomagnesemia</a:t>
            </a:r>
            <a:r>
              <a:rPr lang="en-US" dirty="0" smtClean="0"/>
              <a:t>. </a:t>
            </a:r>
            <a:r>
              <a:rPr lang="en-US" dirty="0" smtClean="0">
                <a:solidFill>
                  <a:srgbClr val="FF0000"/>
                </a:solidFill>
              </a:rPr>
              <a:t>Diarrhea related </a:t>
            </a:r>
            <a:endParaRPr lang="en-US" dirty="0" smtClean="0"/>
          </a:p>
          <a:p>
            <a:r>
              <a:rPr lang="en-US" dirty="0" smtClean="0"/>
              <a:t>↑ Alkaline </a:t>
            </a:r>
            <a:r>
              <a:rPr lang="en-US" dirty="0" err="1" smtClean="0"/>
              <a:t>phosphatase</a:t>
            </a:r>
            <a:r>
              <a:rPr lang="en-US" dirty="0" smtClean="0"/>
              <a:t>. </a:t>
            </a:r>
            <a:r>
              <a:rPr lang="en-US" dirty="0" smtClean="0">
                <a:solidFill>
                  <a:srgbClr val="FF0000"/>
                </a:solidFill>
              </a:rPr>
              <a:t>Remember PSC </a:t>
            </a:r>
            <a:endParaRPr lang="en-US" dirty="0" smtClean="0"/>
          </a:p>
          <a:p>
            <a:r>
              <a:rPr lang="en-US" dirty="0" smtClean="0"/>
              <a:t>Stool study. </a:t>
            </a:r>
            <a:r>
              <a:rPr lang="en-US" dirty="0" smtClean="0">
                <a:solidFill>
                  <a:srgbClr val="FF0000"/>
                </a:solidFill>
              </a:rPr>
              <a:t>Excluding infectious causes </a:t>
            </a:r>
            <a:endParaRPr lang="en-US" dirty="0"/>
          </a:p>
        </p:txBody>
      </p:sp>
    </p:spTree>
    <p:extLst>
      <p:ext uri="{BB962C8B-B14F-4D97-AF65-F5344CB8AC3E}">
        <p14:creationId xmlns:p14="http://schemas.microsoft.com/office/powerpoint/2010/main" xmlns="" val="41420559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dirty="0" smtClean="0"/>
              <a:t>AXR</a:t>
            </a:r>
            <a:endParaRPr lang="en-US" dirty="0"/>
          </a:p>
        </p:txBody>
      </p:sp>
      <p:sp>
        <p:nvSpPr>
          <p:cNvPr id="73731" name="Rectangle 3"/>
          <p:cNvSpPr>
            <a:spLocks noGrp="1" noChangeArrowheads="1"/>
          </p:cNvSpPr>
          <p:nvPr>
            <p:ph type="body" idx="1"/>
          </p:nvPr>
        </p:nvSpPr>
        <p:spPr/>
        <p:txBody>
          <a:bodyPr/>
          <a:lstStyle/>
          <a:p>
            <a:r>
              <a:rPr lang="en-US" dirty="0" smtClean="0"/>
              <a:t>Dilatation of colon.</a:t>
            </a:r>
          </a:p>
          <a:p>
            <a:r>
              <a:rPr lang="en-US" dirty="0" smtClean="0"/>
              <a:t>Obstruction.</a:t>
            </a:r>
          </a:p>
          <a:p>
            <a:r>
              <a:rPr lang="en-US" dirty="0" smtClean="0"/>
              <a:t>Thumb print signs.</a:t>
            </a:r>
            <a:endParaRPr lang="en-US" dirty="0"/>
          </a:p>
        </p:txBody>
      </p:sp>
      <p:pic>
        <p:nvPicPr>
          <p:cNvPr id="4" name="Picture 3" descr="0124_Toxic_megacolon.jpg"/>
          <p:cNvPicPr>
            <a:picLocks noChangeAspect="1"/>
          </p:cNvPicPr>
          <p:nvPr/>
        </p:nvPicPr>
        <p:blipFill>
          <a:blip r:embed="rId3" cstate="print"/>
          <a:stretch>
            <a:fillRect/>
          </a:stretch>
        </p:blipFill>
        <p:spPr>
          <a:xfrm>
            <a:off x="4067944" y="1371600"/>
            <a:ext cx="4695056" cy="4953000"/>
          </a:xfrm>
          <a:prstGeom prst="rect">
            <a:avLst/>
          </a:prstGeom>
        </p:spPr>
      </p:pic>
    </p:spTree>
    <p:extLst>
      <p:ext uri="{BB962C8B-B14F-4D97-AF65-F5344CB8AC3E}">
        <p14:creationId xmlns:p14="http://schemas.microsoft.com/office/powerpoint/2010/main" xmlns="" val="26756437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dirty="0" smtClean="0"/>
              <a:t>Barium enemas </a:t>
            </a:r>
            <a:endParaRPr lang="en-US" dirty="0"/>
          </a:p>
        </p:txBody>
      </p:sp>
      <p:sp>
        <p:nvSpPr>
          <p:cNvPr id="73731" name="Rectangle 3"/>
          <p:cNvSpPr>
            <a:spLocks noGrp="1" noChangeArrowheads="1"/>
          </p:cNvSpPr>
          <p:nvPr>
            <p:ph type="body" idx="1"/>
          </p:nvPr>
        </p:nvSpPr>
        <p:spPr>
          <a:xfrm>
            <a:off x="455613" y="1600200"/>
            <a:ext cx="3900363" cy="4525963"/>
          </a:xfrm>
        </p:spPr>
        <p:txBody>
          <a:bodyPr/>
          <a:lstStyle/>
          <a:p>
            <a:r>
              <a:rPr lang="en-US" dirty="0" smtClean="0"/>
              <a:t>Avoid it in sever case, it may cause perforation.</a:t>
            </a:r>
          </a:p>
          <a:p>
            <a:r>
              <a:rPr lang="en-US" dirty="0" smtClean="0"/>
              <a:t>It’s a history, nobody do it nowadays. </a:t>
            </a:r>
            <a:endParaRPr lang="en-US" dirty="0"/>
          </a:p>
        </p:txBody>
      </p:sp>
      <p:pic>
        <p:nvPicPr>
          <p:cNvPr id="5" name="Picture 4" descr="cow378-1lg.jpg"/>
          <p:cNvPicPr>
            <a:picLocks noChangeAspect="1"/>
          </p:cNvPicPr>
          <p:nvPr/>
        </p:nvPicPr>
        <p:blipFill>
          <a:blip r:embed="rId3" cstate="print"/>
          <a:stretch>
            <a:fillRect/>
          </a:stretch>
        </p:blipFill>
        <p:spPr>
          <a:xfrm>
            <a:off x="4355976" y="914400"/>
            <a:ext cx="4536504" cy="5486400"/>
          </a:xfrm>
          <a:prstGeom prst="rect">
            <a:avLst/>
          </a:prstGeom>
        </p:spPr>
      </p:pic>
    </p:spTree>
    <p:extLst>
      <p:ext uri="{BB962C8B-B14F-4D97-AF65-F5344CB8AC3E}">
        <p14:creationId xmlns:p14="http://schemas.microsoft.com/office/powerpoint/2010/main" xmlns="" val="18526367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dirty="0" smtClean="0"/>
              <a:t>CT Scan</a:t>
            </a:r>
            <a:endParaRPr lang="en-US" dirty="0"/>
          </a:p>
        </p:txBody>
      </p:sp>
      <p:sp>
        <p:nvSpPr>
          <p:cNvPr id="73731" name="Rectangle 3"/>
          <p:cNvSpPr>
            <a:spLocks noGrp="1" noChangeArrowheads="1"/>
          </p:cNvSpPr>
          <p:nvPr>
            <p:ph type="body" idx="1"/>
          </p:nvPr>
        </p:nvSpPr>
        <p:spPr>
          <a:xfrm>
            <a:off x="455613" y="1600200"/>
            <a:ext cx="3612331" cy="4525963"/>
          </a:xfrm>
        </p:spPr>
        <p:txBody>
          <a:bodyPr/>
          <a:lstStyle/>
          <a:p>
            <a:r>
              <a:rPr lang="en-US" dirty="0" smtClean="0"/>
              <a:t>With contrast.</a:t>
            </a:r>
          </a:p>
          <a:p>
            <a:r>
              <a:rPr lang="en-US" dirty="0" smtClean="0"/>
              <a:t>Exclude </a:t>
            </a:r>
            <a:r>
              <a:rPr lang="en-US" dirty="0" err="1" smtClean="0"/>
              <a:t>Crohn’s</a:t>
            </a:r>
            <a:r>
              <a:rPr lang="en-US" dirty="0" smtClean="0"/>
              <a:t>. </a:t>
            </a:r>
          </a:p>
          <a:p>
            <a:r>
              <a:rPr lang="en-US" dirty="0" smtClean="0"/>
              <a:t>Thickening of colon wall.</a:t>
            </a:r>
          </a:p>
          <a:p>
            <a:r>
              <a:rPr lang="en-US" dirty="0" smtClean="0"/>
              <a:t>Biliary dilatation. </a:t>
            </a:r>
          </a:p>
          <a:p>
            <a:endParaRPr lang="en-US" dirty="0"/>
          </a:p>
        </p:txBody>
      </p:sp>
      <p:pic>
        <p:nvPicPr>
          <p:cNvPr id="4" name="Picture 3" descr="F22_small.gif"/>
          <p:cNvPicPr>
            <a:picLocks noChangeAspect="1"/>
          </p:cNvPicPr>
          <p:nvPr/>
        </p:nvPicPr>
        <p:blipFill>
          <a:blip r:embed="rId3" cstate="print"/>
          <a:stretch>
            <a:fillRect/>
          </a:stretch>
        </p:blipFill>
        <p:spPr>
          <a:xfrm>
            <a:off x="4067944" y="1484783"/>
            <a:ext cx="4824536" cy="5124569"/>
          </a:xfrm>
          <a:prstGeom prst="rect">
            <a:avLst/>
          </a:prstGeom>
        </p:spPr>
      </p:pic>
    </p:spTree>
    <p:extLst>
      <p:ext uri="{BB962C8B-B14F-4D97-AF65-F5344CB8AC3E}">
        <p14:creationId xmlns:p14="http://schemas.microsoft.com/office/powerpoint/2010/main" xmlns="" val="17333501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b="1" dirty="0" smtClean="0"/>
              <a:t>Procedures</a:t>
            </a:r>
            <a:endParaRPr lang="en-US" dirty="0"/>
          </a:p>
        </p:txBody>
      </p:sp>
      <p:sp>
        <p:nvSpPr>
          <p:cNvPr id="73731" name="Rectangle 3"/>
          <p:cNvSpPr>
            <a:spLocks noGrp="1" noChangeArrowheads="1"/>
          </p:cNvSpPr>
          <p:nvPr>
            <p:ph type="body" idx="1"/>
          </p:nvPr>
        </p:nvSpPr>
        <p:spPr/>
        <p:txBody>
          <a:bodyPr/>
          <a:lstStyle/>
          <a:p>
            <a:r>
              <a:rPr lang="en-US" dirty="0" smtClean="0">
                <a:solidFill>
                  <a:schemeClr val="accent1"/>
                </a:solidFill>
              </a:rPr>
              <a:t>Flexible </a:t>
            </a:r>
            <a:r>
              <a:rPr lang="en-US" b="1" dirty="0" err="1" smtClean="0">
                <a:solidFill>
                  <a:schemeClr val="accent1"/>
                </a:solidFill>
              </a:rPr>
              <a:t>Sigmoidoscopy</a:t>
            </a:r>
            <a:r>
              <a:rPr lang="en-US" b="1" dirty="0" smtClean="0"/>
              <a:t>: for diagnosis.</a:t>
            </a:r>
          </a:p>
          <a:p>
            <a:r>
              <a:rPr lang="en-US" b="1" dirty="0" smtClean="0">
                <a:solidFill>
                  <a:schemeClr val="accent1"/>
                </a:solidFill>
              </a:rPr>
              <a:t>colonoscopy with biopsy</a:t>
            </a:r>
            <a:r>
              <a:rPr lang="en-US" b="1" dirty="0" smtClean="0"/>
              <a:t>: for confirmation, extent of the disease, and malignancy survey. </a:t>
            </a:r>
          </a:p>
          <a:p>
            <a:r>
              <a:rPr lang="en-US" b="1" dirty="0" smtClean="0">
                <a:solidFill>
                  <a:schemeClr val="accent1"/>
                </a:solidFill>
              </a:rPr>
              <a:t>Extent of the disease</a:t>
            </a:r>
            <a:r>
              <a:rPr lang="en-US" b="1" dirty="0" smtClean="0"/>
              <a:t>:</a:t>
            </a:r>
          </a:p>
          <a:p>
            <a:r>
              <a:rPr lang="en-US" b="1" dirty="0" err="1" smtClean="0"/>
              <a:t>Proctitis</a:t>
            </a:r>
            <a:r>
              <a:rPr lang="en-US" b="1" dirty="0" smtClean="0"/>
              <a:t>: limited to rectum.</a:t>
            </a:r>
          </a:p>
          <a:p>
            <a:r>
              <a:rPr lang="en-US" dirty="0" err="1" smtClean="0"/>
              <a:t>Proctosigmoiditis</a:t>
            </a:r>
            <a:r>
              <a:rPr lang="en-US" dirty="0" smtClean="0"/>
              <a:t>: </a:t>
            </a:r>
            <a:r>
              <a:rPr lang="en-US" dirty="0" err="1" smtClean="0"/>
              <a:t>rectum+sigmoid</a:t>
            </a:r>
            <a:r>
              <a:rPr lang="en-US" dirty="0" smtClean="0"/>
              <a:t>.</a:t>
            </a:r>
          </a:p>
          <a:p>
            <a:r>
              <a:rPr lang="en-US" dirty="0" smtClean="0"/>
              <a:t>Left-sided colitis: descending colon up to splenic fissure.</a:t>
            </a:r>
          </a:p>
          <a:p>
            <a:r>
              <a:rPr lang="en-US" dirty="0" err="1" smtClean="0"/>
              <a:t>Pancolitis</a:t>
            </a:r>
            <a:r>
              <a:rPr lang="en-US" dirty="0" smtClean="0"/>
              <a:t>: all the colon until the cecum. </a:t>
            </a:r>
            <a:endParaRPr lang="en-US" dirty="0"/>
          </a:p>
        </p:txBody>
      </p:sp>
    </p:spTree>
    <p:extLst>
      <p:ext uri="{BB962C8B-B14F-4D97-AF65-F5344CB8AC3E}">
        <p14:creationId xmlns:p14="http://schemas.microsoft.com/office/powerpoint/2010/main" xmlns="" val="33914349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b="1" dirty="0" smtClean="0"/>
              <a:t>Drug Therapy</a:t>
            </a:r>
            <a:endParaRPr lang="en-US" dirty="0"/>
          </a:p>
        </p:txBody>
      </p:sp>
      <p:sp>
        <p:nvSpPr>
          <p:cNvPr id="73731" name="Rectangle 3"/>
          <p:cNvSpPr>
            <a:spLocks noGrp="1" noChangeArrowheads="1"/>
          </p:cNvSpPr>
          <p:nvPr>
            <p:ph type="body" idx="1"/>
          </p:nvPr>
        </p:nvSpPr>
        <p:spPr/>
        <p:txBody>
          <a:bodyPr/>
          <a:lstStyle/>
          <a:p>
            <a:r>
              <a:rPr lang="en-US" dirty="0" err="1" smtClean="0">
                <a:solidFill>
                  <a:schemeClr val="accent1"/>
                </a:solidFill>
              </a:rPr>
              <a:t>Immunosuppressent</a:t>
            </a:r>
            <a:r>
              <a:rPr lang="en-US" dirty="0" smtClean="0">
                <a:solidFill>
                  <a:schemeClr val="accent1"/>
                </a:solidFill>
              </a:rPr>
              <a:t>:</a:t>
            </a:r>
          </a:p>
          <a:p>
            <a:r>
              <a:rPr lang="en-US" dirty="0" err="1" smtClean="0"/>
              <a:t>Aminosalicylates</a:t>
            </a:r>
            <a:r>
              <a:rPr lang="en-US" dirty="0" smtClean="0"/>
              <a:t>.</a:t>
            </a:r>
          </a:p>
          <a:p>
            <a:r>
              <a:rPr lang="en-US" dirty="0" smtClean="0"/>
              <a:t>Sulfasalazine.</a:t>
            </a:r>
          </a:p>
          <a:p>
            <a:r>
              <a:rPr lang="en-US" dirty="0" smtClean="0"/>
              <a:t>Corticosteroids.</a:t>
            </a:r>
          </a:p>
          <a:p>
            <a:r>
              <a:rPr lang="en-US" dirty="0" smtClean="0"/>
              <a:t>Azathioprine.</a:t>
            </a:r>
            <a:endParaRPr lang="en-US" dirty="0"/>
          </a:p>
        </p:txBody>
      </p:sp>
    </p:spTree>
    <p:extLst>
      <p:ext uri="{BB962C8B-B14F-4D97-AF65-F5344CB8AC3E}">
        <p14:creationId xmlns:p14="http://schemas.microsoft.com/office/powerpoint/2010/main" xmlns="" val="83779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dirty="0" smtClean="0"/>
              <a:t>Surgical Thereby: </a:t>
            </a:r>
            <a:endParaRPr lang="en-US" dirty="0"/>
          </a:p>
        </p:txBody>
      </p:sp>
      <p:sp>
        <p:nvSpPr>
          <p:cNvPr id="73731" name="Rectangle 3"/>
          <p:cNvSpPr>
            <a:spLocks noGrp="1" noChangeArrowheads="1"/>
          </p:cNvSpPr>
          <p:nvPr>
            <p:ph type="body" idx="1"/>
          </p:nvPr>
        </p:nvSpPr>
        <p:spPr/>
        <p:txBody>
          <a:bodyPr/>
          <a:lstStyle/>
          <a:p>
            <a:r>
              <a:rPr lang="en-US" dirty="0" smtClean="0">
                <a:solidFill>
                  <a:srgbClr val="FF0000"/>
                </a:solidFill>
              </a:rPr>
              <a:t>Emergency Indications</a:t>
            </a:r>
            <a:r>
              <a:rPr lang="en-US" dirty="0" smtClean="0">
                <a:solidFill>
                  <a:srgbClr val="FF0000"/>
                </a:solidFill>
              </a:rPr>
              <a:t>:</a:t>
            </a:r>
          </a:p>
          <a:p>
            <a:r>
              <a:rPr lang="en-US" dirty="0" smtClean="0">
                <a:solidFill>
                  <a:srgbClr val="FF0000"/>
                </a:solidFill>
              </a:rPr>
              <a:t>We give steroid and see after 48 H for improvement .. If not we do </a:t>
            </a:r>
            <a:r>
              <a:rPr lang="en-US" dirty="0" err="1" smtClean="0">
                <a:solidFill>
                  <a:srgbClr val="FF0000"/>
                </a:solidFill>
              </a:rPr>
              <a:t>pancolectomy</a:t>
            </a:r>
            <a:r>
              <a:rPr lang="en-US" dirty="0" smtClean="0">
                <a:solidFill>
                  <a:srgbClr val="FF0000"/>
                </a:solidFill>
              </a:rPr>
              <a:t> First .. Then pouch when the patients is stable </a:t>
            </a:r>
            <a:endParaRPr lang="en-US" dirty="0" smtClean="0">
              <a:solidFill>
                <a:srgbClr val="FF0000"/>
              </a:solidFill>
            </a:endParaRPr>
          </a:p>
          <a:p>
            <a:r>
              <a:rPr lang="en-US" dirty="0" smtClean="0"/>
              <a:t>Fulminant colitis.</a:t>
            </a:r>
          </a:p>
          <a:p>
            <a:r>
              <a:rPr lang="en-US" dirty="0" smtClean="0"/>
              <a:t>Severe hemorrhage.</a:t>
            </a:r>
          </a:p>
          <a:p>
            <a:pPr lvl="0"/>
            <a:r>
              <a:rPr lang="en-US" dirty="0" smtClean="0"/>
              <a:t>Toxic </a:t>
            </a:r>
            <a:r>
              <a:rPr lang="en-US" dirty="0" err="1" smtClean="0"/>
              <a:t>megacolon</a:t>
            </a:r>
            <a:r>
              <a:rPr lang="en-US" dirty="0" smtClean="0"/>
              <a:t> </a:t>
            </a:r>
            <a:r>
              <a:rPr lang="en-US" dirty="0" smtClean="0">
                <a:solidFill>
                  <a:srgbClr val="FF0000"/>
                </a:solidFill>
              </a:rPr>
              <a:t>not responding for </a:t>
            </a:r>
            <a:r>
              <a:rPr lang="en-US" dirty="0" err="1" smtClean="0">
                <a:solidFill>
                  <a:srgbClr val="FF0000"/>
                </a:solidFill>
              </a:rPr>
              <a:t>pharamcolgical</a:t>
            </a:r>
            <a:r>
              <a:rPr lang="en-US" dirty="0" smtClean="0">
                <a:solidFill>
                  <a:srgbClr val="FF0000"/>
                </a:solidFill>
              </a:rPr>
              <a:t> treatment </a:t>
            </a:r>
            <a:endParaRPr lang="en-US" dirty="0" smtClean="0"/>
          </a:p>
          <a:p>
            <a:pPr lvl="0"/>
            <a:r>
              <a:rPr lang="en-US" dirty="0" smtClean="0"/>
              <a:t>Perforation. </a:t>
            </a:r>
          </a:p>
          <a:p>
            <a:pPr lvl="0"/>
            <a:r>
              <a:rPr lang="en-US" dirty="0" smtClean="0"/>
              <a:t>Complete obstruction.</a:t>
            </a:r>
          </a:p>
          <a:p>
            <a:endParaRPr lang="en-US" dirty="0">
              <a:solidFill>
                <a:srgbClr val="FF0000"/>
              </a:solidFill>
            </a:endParaRPr>
          </a:p>
        </p:txBody>
      </p:sp>
    </p:spTree>
    <p:extLst>
      <p:ext uri="{BB962C8B-B14F-4D97-AF65-F5344CB8AC3E}">
        <p14:creationId xmlns:p14="http://schemas.microsoft.com/office/powerpoint/2010/main" xmlns="" val="31438223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dirty="0" smtClean="0"/>
              <a:t>Emergency Surgeries: </a:t>
            </a:r>
            <a:endParaRPr lang="en-US" dirty="0"/>
          </a:p>
        </p:txBody>
      </p:sp>
      <p:sp>
        <p:nvSpPr>
          <p:cNvPr id="73731" name="Rectangle 3"/>
          <p:cNvSpPr>
            <a:spLocks noGrp="1" noChangeArrowheads="1"/>
          </p:cNvSpPr>
          <p:nvPr>
            <p:ph type="body" idx="1"/>
          </p:nvPr>
        </p:nvSpPr>
        <p:spPr/>
        <p:txBody>
          <a:bodyPr/>
          <a:lstStyle/>
          <a:p>
            <a:r>
              <a:rPr lang="en-US" dirty="0" smtClean="0"/>
              <a:t>total colectomy-and ileostomy:</a:t>
            </a:r>
          </a:p>
          <a:p>
            <a:r>
              <a:rPr lang="en-US" dirty="0" smtClean="0"/>
              <a:t>Preserve anal verge, J pouch. </a:t>
            </a:r>
          </a:p>
          <a:p>
            <a:r>
              <a:rPr lang="en-US" dirty="0" smtClean="0"/>
              <a:t>2 stages:</a:t>
            </a:r>
          </a:p>
          <a:p>
            <a:r>
              <a:rPr lang="en-US" dirty="0" smtClean="0"/>
              <a:t>1. Remove all the colon + leave the rectum + end ileostomy. </a:t>
            </a:r>
          </a:p>
        </p:txBody>
      </p:sp>
      <p:pic>
        <p:nvPicPr>
          <p:cNvPr id="89090" name="Picture 2" descr="http://upload.wikimedia.org/wikipedia/commons/thumb/e/e6/Ileostomy001.jpg/220px-Ileostomy00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50303" y="3666039"/>
            <a:ext cx="2735543" cy="2785281"/>
          </a:xfrm>
          <a:prstGeom prst="rect">
            <a:avLst/>
          </a:prstGeom>
          <a:noFill/>
          <a:extLst>
            <a:ext uri="{909E8E84-426E-40DD-AFC4-6F175D3DCCD1}">
              <a14:hiddenFill xmlns:a14="http://schemas.microsoft.com/office/drawing/2010/main" xmlns="">
                <a:solidFill>
                  <a:srgbClr val="FFFFFF"/>
                </a:solidFill>
              </a14:hiddenFill>
            </a:ext>
          </a:extLst>
        </p:spPr>
      </p:pic>
      <p:pic>
        <p:nvPicPr>
          <p:cNvPr id="89092" name="Picture 4" descr="http://upload.wikimedia.org/wikipedia/commons/thumb/2/28/Ileostomy_with_bag.jpg/220px-Ileostomy_with_bag.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94778" y="3660495"/>
            <a:ext cx="2095500" cy="27908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979223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1729" y="1287892"/>
            <a:ext cx="6316662" cy="1143000"/>
          </a:xfrm>
        </p:spPr>
        <p:txBody>
          <a:bodyPr/>
          <a:lstStyle/>
          <a:p>
            <a:r>
              <a:rPr lang="en-US" dirty="0" smtClean="0">
                <a:solidFill>
                  <a:srgbClr val="FF0000"/>
                </a:solidFill>
              </a:rPr>
              <a:t>Notes are in RED !</a:t>
            </a:r>
            <a:endParaRPr lang="ar-SA" dirty="0">
              <a:solidFill>
                <a:srgbClr val="FF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dirty="0" smtClean="0"/>
              <a:t>Emergency Surgeries: </a:t>
            </a:r>
            <a:endParaRPr lang="en-US" dirty="0"/>
          </a:p>
        </p:txBody>
      </p:sp>
      <p:sp>
        <p:nvSpPr>
          <p:cNvPr id="73731" name="Rectangle 3"/>
          <p:cNvSpPr>
            <a:spLocks noGrp="1" noChangeArrowheads="1"/>
          </p:cNvSpPr>
          <p:nvPr>
            <p:ph type="body" idx="1"/>
          </p:nvPr>
        </p:nvSpPr>
        <p:spPr/>
        <p:txBody>
          <a:bodyPr/>
          <a:lstStyle/>
          <a:p>
            <a:r>
              <a:rPr lang="en-US" dirty="0" smtClean="0"/>
              <a:t>total colectomy-and ileostomy:</a:t>
            </a:r>
          </a:p>
          <a:p>
            <a:r>
              <a:rPr lang="en-US" dirty="0" smtClean="0"/>
              <a:t>Preserve anal verge, J pouch. </a:t>
            </a:r>
          </a:p>
          <a:p>
            <a:r>
              <a:rPr lang="en-US" dirty="0" smtClean="0"/>
              <a:t>2 stages:</a:t>
            </a:r>
          </a:p>
          <a:p>
            <a:r>
              <a:rPr lang="en-US" dirty="0" smtClean="0"/>
              <a:t>2. </a:t>
            </a:r>
            <a:r>
              <a:rPr lang="en-US" dirty="0" smtClean="0">
                <a:sym typeface="Wingdings" pitchFamily="2" charset="2"/>
              </a:rPr>
              <a:t>after 2-3 months , remove the rectum &amp; </a:t>
            </a:r>
            <a:r>
              <a:rPr lang="en-US" dirty="0" err="1" smtClean="0">
                <a:sym typeface="Wingdings" pitchFamily="2" charset="2"/>
              </a:rPr>
              <a:t>createJ</a:t>
            </a:r>
            <a:r>
              <a:rPr lang="en-US" dirty="0" smtClean="0">
                <a:sym typeface="Wingdings" pitchFamily="2" charset="2"/>
              </a:rPr>
              <a:t> pouch.</a:t>
            </a:r>
            <a:endParaRPr lang="en-US" dirty="0" smtClean="0"/>
          </a:p>
        </p:txBody>
      </p:sp>
      <p:pic>
        <p:nvPicPr>
          <p:cNvPr id="89090" name="Picture 2" descr="http://upload.wikimedia.org/wikipedia/commons/thumb/e/e6/Ileostomy001.jpg/220px-Ileostomy00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50303" y="3666039"/>
            <a:ext cx="2735543" cy="2785281"/>
          </a:xfrm>
          <a:prstGeom prst="rect">
            <a:avLst/>
          </a:prstGeom>
          <a:noFill/>
          <a:extLst>
            <a:ext uri="{909E8E84-426E-40DD-AFC4-6F175D3DCCD1}">
              <a14:hiddenFill xmlns:a14="http://schemas.microsoft.com/office/drawing/2010/main" xmlns="">
                <a:solidFill>
                  <a:srgbClr val="FFFFFF"/>
                </a:solidFill>
              </a14:hiddenFill>
            </a:ext>
          </a:extLst>
        </p:spPr>
      </p:pic>
      <p:pic>
        <p:nvPicPr>
          <p:cNvPr id="89092" name="Picture 4" descr="http://upload.wikimedia.org/wikipedia/commons/thumb/2/28/Ileostomy_with_bag.jpg/220px-Ileostomy_with_bag.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94778" y="3660495"/>
            <a:ext cx="2095500" cy="2790825"/>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nucleus_rm_photo_of_ileal_pouch.jpg"/>
          <p:cNvPicPr>
            <a:picLocks noChangeAspect="1"/>
          </p:cNvPicPr>
          <p:nvPr/>
        </p:nvPicPr>
        <p:blipFill>
          <a:blip r:embed="rId5" cstate="print"/>
          <a:stretch>
            <a:fillRect/>
          </a:stretch>
        </p:blipFill>
        <p:spPr>
          <a:xfrm>
            <a:off x="1276186" y="1250957"/>
            <a:ext cx="6228184" cy="4232133"/>
          </a:xfrm>
          <a:prstGeom prst="rect">
            <a:avLst/>
          </a:prstGeom>
        </p:spPr>
      </p:pic>
    </p:spTree>
    <p:extLst>
      <p:ext uri="{BB962C8B-B14F-4D97-AF65-F5344CB8AC3E}">
        <p14:creationId xmlns:p14="http://schemas.microsoft.com/office/powerpoint/2010/main" xmlns="" val="42884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89092"/>
                                        </p:tgtEl>
                                        <p:attrNameLst>
                                          <p:attrName>ppt_x</p:attrName>
                                        </p:attrNameLst>
                                      </p:cBhvr>
                                      <p:tavLst>
                                        <p:tav tm="0">
                                          <p:val>
                                            <p:strVal val="ppt_x"/>
                                          </p:val>
                                        </p:tav>
                                        <p:tav tm="100000">
                                          <p:val>
                                            <p:strVal val="ppt_x"/>
                                          </p:val>
                                        </p:tav>
                                      </p:tavLst>
                                    </p:anim>
                                    <p:anim calcmode="lin" valueType="num">
                                      <p:cBhvr additive="base">
                                        <p:cTn id="7" dur="500"/>
                                        <p:tgtEl>
                                          <p:spTgt spid="89092"/>
                                        </p:tgtEl>
                                        <p:attrNameLst>
                                          <p:attrName>ppt_y</p:attrName>
                                        </p:attrNameLst>
                                      </p:cBhvr>
                                      <p:tavLst>
                                        <p:tav tm="0">
                                          <p:val>
                                            <p:strVal val="ppt_y"/>
                                          </p:val>
                                        </p:tav>
                                        <p:tav tm="100000">
                                          <p:val>
                                            <p:strVal val="1+ppt_h/2"/>
                                          </p:val>
                                        </p:tav>
                                      </p:tavLst>
                                    </p:anim>
                                    <p:set>
                                      <p:cBhvr>
                                        <p:cTn id="8" dur="1" fill="hold">
                                          <p:stCondLst>
                                            <p:cond delay="499"/>
                                          </p:stCondLst>
                                        </p:cTn>
                                        <p:tgtEl>
                                          <p:spTgt spid="8909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89090"/>
                                        </p:tgtEl>
                                        <p:attrNameLst>
                                          <p:attrName>ppt_x</p:attrName>
                                        </p:attrNameLst>
                                      </p:cBhvr>
                                      <p:tavLst>
                                        <p:tav tm="0">
                                          <p:val>
                                            <p:strVal val="ppt_x"/>
                                          </p:val>
                                        </p:tav>
                                        <p:tav tm="100000">
                                          <p:val>
                                            <p:strVal val="ppt_x"/>
                                          </p:val>
                                        </p:tav>
                                      </p:tavLst>
                                    </p:anim>
                                    <p:anim calcmode="lin" valueType="num">
                                      <p:cBhvr additive="base">
                                        <p:cTn id="13" dur="500"/>
                                        <p:tgtEl>
                                          <p:spTgt spid="89090"/>
                                        </p:tgtEl>
                                        <p:attrNameLst>
                                          <p:attrName>ppt_y</p:attrName>
                                        </p:attrNameLst>
                                      </p:cBhvr>
                                      <p:tavLst>
                                        <p:tav tm="0">
                                          <p:val>
                                            <p:strVal val="ppt_y"/>
                                          </p:val>
                                        </p:tav>
                                        <p:tav tm="100000">
                                          <p:val>
                                            <p:strVal val="1+ppt_h/2"/>
                                          </p:val>
                                        </p:tav>
                                      </p:tavLst>
                                    </p:anim>
                                    <p:set>
                                      <p:cBhvr>
                                        <p:cTn id="14" dur="1" fill="hold">
                                          <p:stCondLst>
                                            <p:cond delay="499"/>
                                          </p:stCondLst>
                                        </p:cTn>
                                        <p:tgtEl>
                                          <p:spTgt spid="8909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sz="4000" dirty="0" smtClean="0"/>
              <a:t>elective indications:</a:t>
            </a:r>
            <a:endParaRPr lang="en-US" sz="4000" dirty="0"/>
          </a:p>
        </p:txBody>
      </p:sp>
      <p:sp>
        <p:nvSpPr>
          <p:cNvPr id="73731" name="Rectangle 3"/>
          <p:cNvSpPr>
            <a:spLocks noGrp="1" noChangeArrowheads="1"/>
          </p:cNvSpPr>
          <p:nvPr>
            <p:ph type="body" idx="1"/>
          </p:nvPr>
        </p:nvSpPr>
        <p:spPr/>
        <p:txBody>
          <a:bodyPr/>
          <a:lstStyle/>
          <a:p>
            <a:r>
              <a:rPr lang="en-US" dirty="0" smtClean="0"/>
              <a:t>Duration: 8 </a:t>
            </a:r>
            <a:r>
              <a:rPr lang="en-US" dirty="0" err="1" smtClean="0"/>
              <a:t>yrs</a:t>
            </a:r>
            <a:r>
              <a:rPr lang="en-US" dirty="0" smtClean="0"/>
              <a:t> for </a:t>
            </a:r>
            <a:r>
              <a:rPr lang="en-US" dirty="0" err="1" smtClean="0"/>
              <a:t>pancolitis</a:t>
            </a:r>
            <a:r>
              <a:rPr lang="en-US" dirty="0" smtClean="0"/>
              <a:t>. 10 yrs for distal colitis</a:t>
            </a:r>
            <a:r>
              <a:rPr lang="en-US" dirty="0" smtClean="0"/>
              <a:t>. </a:t>
            </a:r>
            <a:r>
              <a:rPr lang="en-US" dirty="0" smtClean="0">
                <a:solidFill>
                  <a:srgbClr val="FF0000"/>
                </a:solidFill>
              </a:rPr>
              <a:t>The </a:t>
            </a:r>
            <a:r>
              <a:rPr lang="en-US" dirty="0" err="1" smtClean="0">
                <a:solidFill>
                  <a:srgbClr val="FF0000"/>
                </a:solidFill>
              </a:rPr>
              <a:t>dr</a:t>
            </a:r>
            <a:r>
              <a:rPr lang="en-US" dirty="0" smtClean="0">
                <a:solidFill>
                  <a:srgbClr val="FF0000"/>
                </a:solidFill>
              </a:rPr>
              <a:t> said its not an indication </a:t>
            </a:r>
            <a:endParaRPr lang="en-US" dirty="0" smtClean="0"/>
          </a:p>
          <a:p>
            <a:r>
              <a:rPr lang="en-US" dirty="0" smtClean="0"/>
              <a:t>Steroid dependent. </a:t>
            </a:r>
            <a:r>
              <a:rPr lang="en-US" dirty="0" smtClean="0">
                <a:solidFill>
                  <a:srgbClr val="FF0000"/>
                </a:solidFill>
              </a:rPr>
              <a:t>IMP</a:t>
            </a:r>
            <a:endParaRPr lang="en-US" dirty="0" smtClean="0"/>
          </a:p>
          <a:p>
            <a:r>
              <a:rPr lang="en-US" dirty="0" smtClean="0"/>
              <a:t>Failure of medications.</a:t>
            </a:r>
          </a:p>
          <a:p>
            <a:r>
              <a:rPr lang="en-US" dirty="0" smtClean="0"/>
              <a:t>Evidence of dysplasia or malignancy</a:t>
            </a:r>
            <a:r>
              <a:rPr lang="en-US" dirty="0" smtClean="0"/>
              <a:t>. </a:t>
            </a:r>
            <a:r>
              <a:rPr lang="en-US" dirty="0" smtClean="0">
                <a:solidFill>
                  <a:srgbClr val="FF0000"/>
                </a:solidFill>
              </a:rPr>
              <a:t>IMP</a:t>
            </a:r>
            <a:endParaRPr lang="en-US" dirty="0" smtClean="0"/>
          </a:p>
          <a:p>
            <a:r>
              <a:rPr lang="en-US" dirty="0" smtClean="0"/>
              <a:t>FTT in children.</a:t>
            </a:r>
          </a:p>
          <a:p>
            <a:endParaRPr lang="en-US" dirty="0"/>
          </a:p>
        </p:txBody>
      </p:sp>
    </p:spTree>
    <p:extLst>
      <p:ext uri="{BB962C8B-B14F-4D97-AF65-F5344CB8AC3E}">
        <p14:creationId xmlns:p14="http://schemas.microsoft.com/office/powerpoint/2010/main" xmlns="" val="913970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dirty="0" smtClean="0"/>
              <a:t>Elective Surgeries.</a:t>
            </a:r>
            <a:endParaRPr lang="en-US" dirty="0"/>
          </a:p>
        </p:txBody>
      </p:sp>
      <p:sp>
        <p:nvSpPr>
          <p:cNvPr id="73731" name="Rectangle 3"/>
          <p:cNvSpPr>
            <a:spLocks noGrp="1" noChangeArrowheads="1"/>
          </p:cNvSpPr>
          <p:nvPr>
            <p:ph type="body" idx="1"/>
          </p:nvPr>
        </p:nvSpPr>
        <p:spPr/>
        <p:txBody>
          <a:bodyPr/>
          <a:lstStyle/>
          <a:p>
            <a:r>
              <a:rPr lang="en-US" dirty="0" smtClean="0"/>
              <a:t>total </a:t>
            </a:r>
            <a:r>
              <a:rPr lang="en-US" dirty="0" err="1" smtClean="0"/>
              <a:t>proctocolictomy</a:t>
            </a:r>
            <a:r>
              <a:rPr lang="en-US" dirty="0" smtClean="0"/>
              <a:t> – </a:t>
            </a:r>
            <a:r>
              <a:rPr lang="en-US" dirty="0" err="1" smtClean="0"/>
              <a:t>ileal</a:t>
            </a:r>
            <a:r>
              <a:rPr lang="en-US" dirty="0" smtClean="0"/>
              <a:t> pouch- anal anastomosis.</a:t>
            </a:r>
          </a:p>
          <a:p>
            <a:r>
              <a:rPr lang="en-US" dirty="0" smtClean="0"/>
              <a:t>Remove the rectum &amp; colon – j pouch – attached to anal canal</a:t>
            </a:r>
          </a:p>
          <a:p>
            <a:r>
              <a:rPr lang="en-US" dirty="0" smtClean="0"/>
              <a:t>One stage procedure unless the patient is steroid dependent.</a:t>
            </a:r>
          </a:p>
        </p:txBody>
      </p:sp>
    </p:spTree>
    <p:extLst>
      <p:ext uri="{BB962C8B-B14F-4D97-AF65-F5344CB8AC3E}">
        <p14:creationId xmlns:p14="http://schemas.microsoft.com/office/powerpoint/2010/main" xmlns="" val="20323912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dirty="0" smtClean="0"/>
              <a:t>Elective Surgeries.</a:t>
            </a:r>
            <a:endParaRPr lang="en-US" dirty="0"/>
          </a:p>
        </p:txBody>
      </p:sp>
      <p:sp>
        <p:nvSpPr>
          <p:cNvPr id="73731" name="Rectangle 3"/>
          <p:cNvSpPr>
            <a:spLocks noGrp="1" noChangeArrowheads="1"/>
          </p:cNvSpPr>
          <p:nvPr>
            <p:ph type="body" idx="1"/>
          </p:nvPr>
        </p:nvSpPr>
        <p:spPr/>
        <p:txBody>
          <a:bodyPr/>
          <a:lstStyle/>
          <a:p>
            <a:r>
              <a:rPr lang="en-US" dirty="0" smtClean="0"/>
              <a:t>total </a:t>
            </a:r>
            <a:r>
              <a:rPr lang="en-US" dirty="0" err="1" smtClean="0"/>
              <a:t>proctocolectomy</a:t>
            </a:r>
            <a:r>
              <a:rPr lang="en-US" dirty="0" smtClean="0"/>
              <a:t> – </a:t>
            </a:r>
            <a:r>
              <a:rPr lang="en-US" dirty="0" err="1" smtClean="0"/>
              <a:t>ileal</a:t>
            </a:r>
            <a:r>
              <a:rPr lang="en-US" dirty="0" smtClean="0"/>
              <a:t> pouch- anal anastomosis.</a:t>
            </a:r>
          </a:p>
          <a:p>
            <a:r>
              <a:rPr lang="en-US" dirty="0" smtClean="0"/>
              <a:t>Remove the rectum &amp; colon – j pouch – attached to anal canal</a:t>
            </a:r>
          </a:p>
          <a:p>
            <a:r>
              <a:rPr lang="en-US" dirty="0" smtClean="0"/>
              <a:t>One stage procedure unless the patient is steroid dependent.</a:t>
            </a:r>
          </a:p>
        </p:txBody>
      </p:sp>
    </p:spTree>
    <p:extLst>
      <p:ext uri="{BB962C8B-B14F-4D97-AF65-F5344CB8AC3E}">
        <p14:creationId xmlns:p14="http://schemas.microsoft.com/office/powerpoint/2010/main" xmlns="" val="26704271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44843" y="0"/>
            <a:ext cx="7781582" cy="778476"/>
          </a:xfrm>
        </p:spPr>
        <p:txBody>
          <a:bodyPr/>
          <a:lstStyle/>
          <a:p>
            <a:r>
              <a:rPr lang="en-US" b="1" dirty="0" smtClean="0">
                <a:latin typeface="Aharoni" pitchFamily="2" charset="-79"/>
                <a:cs typeface="Aharoni" pitchFamily="2" charset="-79"/>
              </a:rPr>
              <a:t>Crohn’s Disease</a:t>
            </a:r>
            <a:endParaRPr lang="en-IN" b="1" dirty="0">
              <a:latin typeface="Aharoni" pitchFamily="2" charset="-79"/>
              <a:cs typeface="Aharoni" pitchFamily="2" charset="-79"/>
            </a:endParaRPr>
          </a:p>
        </p:txBody>
      </p:sp>
      <p:pic>
        <p:nvPicPr>
          <p:cNvPr id="6" name="Picture 4" descr="CDileitis"/>
          <p:cNvPicPr>
            <a:picLocks noGrp="1" noChangeAspect="1" noChangeArrowheads="1"/>
          </p:cNvPicPr>
          <p:nvPr>
            <p:ph idx="1"/>
          </p:nvPr>
        </p:nvPicPr>
        <p:blipFill>
          <a:blip r:embed="rId3" cstate="print"/>
          <a:srcRect/>
          <a:stretch>
            <a:fillRect/>
          </a:stretch>
        </p:blipFill>
        <p:spPr bwMode="auto">
          <a:xfrm>
            <a:off x="1878226" y="731354"/>
            <a:ext cx="5180592" cy="3839733"/>
          </a:xfrm>
          <a:prstGeom prst="rect">
            <a:avLst/>
          </a:prstGeom>
          <a:noFill/>
          <a:ln w="9525">
            <a:noFill/>
            <a:miter lim="800000"/>
            <a:headEnd/>
            <a:tailEnd/>
          </a:ln>
        </p:spPr>
      </p:pic>
      <p:sp>
        <p:nvSpPr>
          <p:cNvPr id="4" name="Rectangle 2"/>
          <p:cNvSpPr txBox="1">
            <a:spLocks noChangeArrowheads="1"/>
          </p:cNvSpPr>
          <p:nvPr/>
        </p:nvSpPr>
        <p:spPr bwMode="auto">
          <a:xfrm>
            <a:off x="422661" y="4689389"/>
            <a:ext cx="8226425" cy="1143000"/>
          </a:xfrm>
          <a:prstGeom prst="rect">
            <a:avLst/>
          </a:prstGeom>
          <a:noFill/>
          <a:ln>
            <a:noFill/>
          </a:ln>
          <a:effectLst/>
          <a:extLst>
            <a:ext uri="{909E8E84-426E-40DD-AFC4-6F175D3DCCD1}">
              <a14:hiddenFill xmlns:a14="http://schemas.microsoft.com/office/drawing/2010/main" xmlns="">
                <a:solidFill>
                  <a:srgbClr val="7AA1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defRPr/>
            </a:pPr>
            <a:r>
              <a:rPr lang="en-US" sz="2000" kern="0" dirty="0" smtClean="0">
                <a:solidFill>
                  <a:srgbClr val="FF0000"/>
                </a:solidFill>
                <a:latin typeface="+mj-lt"/>
                <a:ea typeface="+mj-ea"/>
                <a:cs typeface="+mj-cs"/>
              </a:rPr>
              <a:t>We can see , </a:t>
            </a:r>
            <a:r>
              <a:rPr lang="en-US" sz="2000" kern="0" dirty="0" err="1" smtClean="0">
                <a:solidFill>
                  <a:srgbClr val="FF0000"/>
                </a:solidFill>
                <a:latin typeface="+mj-lt"/>
                <a:ea typeface="+mj-ea"/>
                <a:cs typeface="+mj-cs"/>
              </a:rPr>
              <a:t>erythema</a:t>
            </a:r>
            <a:r>
              <a:rPr lang="en-US" sz="2000" kern="0" dirty="0" smtClean="0">
                <a:solidFill>
                  <a:srgbClr val="FF0000"/>
                </a:solidFill>
                <a:latin typeface="+mj-lt"/>
                <a:ea typeface="+mj-ea"/>
                <a:cs typeface="+mj-cs"/>
              </a:rPr>
              <a:t> , </a:t>
            </a:r>
            <a:r>
              <a:rPr lang="en-US" sz="2000" kern="0" dirty="0" err="1" smtClean="0">
                <a:solidFill>
                  <a:srgbClr val="FF0000"/>
                </a:solidFill>
                <a:latin typeface="+mj-lt"/>
                <a:ea typeface="+mj-ea"/>
                <a:cs typeface="+mj-cs"/>
              </a:rPr>
              <a:t>thickend</a:t>
            </a:r>
            <a:r>
              <a:rPr lang="en-US" sz="2000" kern="0" dirty="0" smtClean="0">
                <a:solidFill>
                  <a:srgbClr val="FF0000"/>
                </a:solidFill>
                <a:latin typeface="+mj-lt"/>
                <a:ea typeface="+mj-ea"/>
                <a:cs typeface="+mj-cs"/>
              </a:rPr>
              <a:t> bowel , fat creep </a:t>
            </a:r>
            <a:endParaRPr kumimoji="0" lang="en-US" sz="2000" b="0" i="0" u="none" strike="noStrike" kern="0" cap="none" spc="0" normalizeH="0" baseline="0" noProof="0" dirty="0">
              <a:ln>
                <a:noFill/>
              </a:ln>
              <a:solidFill>
                <a:srgbClr val="FF0000"/>
              </a:solidFill>
              <a:effectLst/>
              <a:uLnTx/>
              <a:uFillTx/>
              <a:latin typeface="+mj-lt"/>
              <a:ea typeface="+mj-ea"/>
              <a:cs typeface="+mj-cs"/>
            </a:endParaRPr>
          </a:p>
        </p:txBody>
      </p:sp>
    </p:spTree>
    <p:extLst>
      <p:ext uri="{BB962C8B-B14F-4D97-AF65-F5344CB8AC3E}">
        <p14:creationId xmlns:p14="http://schemas.microsoft.com/office/powerpoint/2010/main" xmlns="" val="9754837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IN"/>
          </a:p>
        </p:txBody>
      </p:sp>
      <p:sp>
        <p:nvSpPr>
          <p:cNvPr id="3" name="عنصر نائب للمحتوى 2"/>
          <p:cNvSpPr>
            <a:spLocks noGrp="1"/>
          </p:cNvSpPr>
          <p:nvPr>
            <p:ph idx="1"/>
          </p:nvPr>
        </p:nvSpPr>
        <p:spPr>
          <a:xfrm>
            <a:off x="357158" y="1071546"/>
            <a:ext cx="8229600" cy="5340369"/>
          </a:xfrm>
        </p:spPr>
        <p:txBody>
          <a:bodyPr>
            <a:normAutofit/>
          </a:bodyPr>
          <a:lstStyle/>
          <a:p>
            <a:pPr>
              <a:buFont typeface="Wingdings" pitchFamily="28" charset="2"/>
              <a:buChar char="§"/>
              <a:defRPr/>
            </a:pPr>
            <a:r>
              <a:rPr lang="en-US" dirty="0" smtClean="0"/>
              <a:t>chronic </a:t>
            </a:r>
            <a:r>
              <a:rPr lang="en-US" dirty="0" err="1" smtClean="0"/>
              <a:t>granulomatous</a:t>
            </a:r>
            <a:r>
              <a:rPr lang="en-US" dirty="0" smtClean="0"/>
              <a:t> inflammatory disease of unknown etiology</a:t>
            </a:r>
          </a:p>
          <a:p>
            <a:r>
              <a:rPr lang="en-US" dirty="0" smtClean="0"/>
              <a:t>May occur anywhere in GI tract “ Mouth to anus “</a:t>
            </a:r>
          </a:p>
          <a:p>
            <a:r>
              <a:rPr lang="en-US" b="1" dirty="0" smtClean="0">
                <a:solidFill>
                  <a:srgbClr val="FF0000"/>
                </a:solidFill>
              </a:rPr>
              <a:t>Common sites : </a:t>
            </a:r>
          </a:p>
          <a:p>
            <a:pPr>
              <a:buFont typeface="Wingdings" pitchFamily="2" charset="2"/>
              <a:buChar char="q"/>
            </a:pPr>
            <a:r>
              <a:rPr lang="en-US" sz="1900" u="sng" dirty="0" smtClean="0"/>
              <a:t>“</a:t>
            </a:r>
            <a:r>
              <a:rPr lang="en-US" sz="1900" u="sng" dirty="0" err="1" smtClean="0"/>
              <a:t>ileocecal”Terminal</a:t>
            </a:r>
            <a:r>
              <a:rPr lang="en-US" sz="1900" u="sng" dirty="0" smtClean="0"/>
              <a:t> </a:t>
            </a:r>
            <a:r>
              <a:rPr lang="en-US" sz="1900" u="sng" dirty="0" err="1" smtClean="0"/>
              <a:t>ileum:</a:t>
            </a:r>
            <a:r>
              <a:rPr lang="en-US" sz="1900" dirty="0" err="1" smtClean="0"/>
              <a:t>commonest</a:t>
            </a:r>
            <a:r>
              <a:rPr lang="en-US" sz="1900" dirty="0" smtClean="0"/>
              <a:t> 40%</a:t>
            </a:r>
          </a:p>
          <a:p>
            <a:pPr>
              <a:buFont typeface="Wingdings" pitchFamily="2" charset="2"/>
              <a:buChar char="q"/>
            </a:pPr>
            <a:r>
              <a:rPr lang="en-US" sz="1900" dirty="0" smtClean="0"/>
              <a:t>Small bowel 30%</a:t>
            </a:r>
          </a:p>
          <a:p>
            <a:pPr>
              <a:buFont typeface="Wingdings" pitchFamily="2" charset="2"/>
              <a:buChar char="q"/>
            </a:pPr>
            <a:r>
              <a:rPr lang="en-US" sz="1900" dirty="0" smtClean="0"/>
              <a:t> colon  20%</a:t>
            </a:r>
          </a:p>
          <a:p>
            <a:pPr>
              <a:buFont typeface="Wingdings" pitchFamily="2" charset="2"/>
              <a:buChar char="q"/>
            </a:pPr>
            <a:r>
              <a:rPr lang="en-US" sz="1900" dirty="0" err="1" smtClean="0"/>
              <a:t>Prianal</a:t>
            </a:r>
            <a:r>
              <a:rPr lang="en-US" sz="1900" dirty="0" smtClean="0"/>
              <a:t> disease 5% only pure </a:t>
            </a:r>
            <a:r>
              <a:rPr lang="en-US" sz="1900" dirty="0" err="1" smtClean="0"/>
              <a:t>prianal</a:t>
            </a:r>
            <a:r>
              <a:rPr lang="en-US" sz="1900" dirty="0" smtClean="0"/>
              <a:t> disease</a:t>
            </a:r>
            <a:endParaRPr lang="en-US" dirty="0" smtClean="0"/>
          </a:p>
          <a:p>
            <a:pPr>
              <a:buNone/>
            </a:pPr>
            <a:endParaRPr lang="en-US" dirty="0" smtClean="0"/>
          </a:p>
          <a:p>
            <a:pPr>
              <a:buNone/>
            </a:pPr>
            <a:endParaRPr lang="en-IN" dirty="0"/>
          </a:p>
        </p:txBody>
      </p:sp>
    </p:spTree>
    <p:extLst>
      <p:ext uri="{BB962C8B-B14F-4D97-AF65-F5344CB8AC3E}">
        <p14:creationId xmlns:p14="http://schemas.microsoft.com/office/powerpoint/2010/main" xmlns="" val="38946467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IN" dirty="0"/>
          </a:p>
        </p:txBody>
      </p:sp>
      <p:sp>
        <p:nvSpPr>
          <p:cNvPr id="3" name="عنصر نائب للمحتوى 2"/>
          <p:cNvSpPr>
            <a:spLocks noGrp="1"/>
          </p:cNvSpPr>
          <p:nvPr>
            <p:ph idx="1"/>
          </p:nvPr>
        </p:nvSpPr>
        <p:spPr/>
        <p:txBody>
          <a:bodyPr>
            <a:normAutofit/>
          </a:bodyPr>
          <a:lstStyle/>
          <a:p>
            <a:r>
              <a:rPr lang="en-US" b="1" dirty="0"/>
              <a:t>Risk Factors</a:t>
            </a:r>
            <a:endParaRPr lang="en-US" dirty="0"/>
          </a:p>
          <a:p>
            <a:pPr lvl="0"/>
            <a:r>
              <a:rPr lang="en-US" dirty="0" smtClean="0"/>
              <a:t>Age</a:t>
            </a:r>
            <a:r>
              <a:rPr lang="en-US" dirty="0"/>
              <a:t>:</a:t>
            </a:r>
            <a:r>
              <a:rPr lang="en-US" dirty="0" smtClean="0"/>
              <a:t> </a:t>
            </a:r>
            <a:r>
              <a:rPr lang="en-US" dirty="0" err="1"/>
              <a:t>Crohn's</a:t>
            </a:r>
            <a:r>
              <a:rPr lang="en-US" dirty="0"/>
              <a:t> disease may be diagnosed at any age, although most diagnoses are made between the ages 15 to 35</a:t>
            </a:r>
          </a:p>
          <a:p>
            <a:pPr lvl="0"/>
            <a:r>
              <a:rPr lang="en-US" dirty="0" smtClean="0"/>
              <a:t>Family </a:t>
            </a:r>
            <a:r>
              <a:rPr lang="en-US" dirty="0"/>
              <a:t>History.</a:t>
            </a:r>
          </a:p>
          <a:p>
            <a:r>
              <a:rPr lang="en-US" dirty="0" smtClean="0"/>
              <a:t>Smoking</a:t>
            </a:r>
            <a:r>
              <a:rPr lang="en-US" dirty="0"/>
              <a:t>: Smoking appears to increase the risk of developing </a:t>
            </a:r>
            <a:r>
              <a:rPr lang="en-US" dirty="0" err="1"/>
              <a:t>Crohns</a:t>
            </a:r>
            <a:r>
              <a:rPr lang="en-US" dirty="0"/>
              <a:t> disease, and can worsen the course of the disease</a:t>
            </a:r>
            <a:endParaRPr lang="en-IN" dirty="0" smtClean="0"/>
          </a:p>
          <a:p>
            <a:pPr>
              <a:buNone/>
            </a:pPr>
            <a:r>
              <a:rPr lang="en-IN" dirty="0" smtClean="0"/>
              <a:t>  </a:t>
            </a:r>
            <a:endParaRPr lang="en-IN" dirty="0"/>
          </a:p>
        </p:txBody>
      </p:sp>
    </p:spTree>
    <p:extLst>
      <p:ext uri="{BB962C8B-B14F-4D97-AF65-F5344CB8AC3E}">
        <p14:creationId xmlns:p14="http://schemas.microsoft.com/office/powerpoint/2010/main" xmlns="" val="41136674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symptoms</a:t>
            </a:r>
            <a:endParaRPr lang="en-IN" dirty="0"/>
          </a:p>
        </p:txBody>
      </p:sp>
      <p:sp>
        <p:nvSpPr>
          <p:cNvPr id="3" name="عنصر نائب للمحتوى 2"/>
          <p:cNvSpPr>
            <a:spLocks noGrp="1"/>
          </p:cNvSpPr>
          <p:nvPr>
            <p:ph idx="1"/>
          </p:nvPr>
        </p:nvSpPr>
        <p:spPr/>
        <p:txBody>
          <a:bodyPr>
            <a:normAutofit/>
          </a:bodyPr>
          <a:lstStyle/>
          <a:p>
            <a:r>
              <a:rPr lang="en-US" u="sng" dirty="0" smtClean="0"/>
              <a:t>Abdominal pain: </a:t>
            </a:r>
            <a:r>
              <a:rPr lang="en-US" dirty="0" smtClean="0"/>
              <a:t>usually in RLQ </a:t>
            </a:r>
            <a:r>
              <a:rPr lang="en-US" dirty="0" smtClean="0"/>
              <a:t> </a:t>
            </a:r>
            <a:r>
              <a:rPr lang="en-US" dirty="0" smtClean="0">
                <a:solidFill>
                  <a:srgbClr val="FF0000"/>
                </a:solidFill>
              </a:rPr>
              <a:t>remember </a:t>
            </a:r>
            <a:r>
              <a:rPr lang="en-US" dirty="0" err="1" smtClean="0">
                <a:solidFill>
                  <a:srgbClr val="FF0000"/>
                </a:solidFill>
              </a:rPr>
              <a:t>illiceca</a:t>
            </a:r>
            <a:r>
              <a:rPr lang="en-US" dirty="0" err="1" smtClean="0">
                <a:solidFill>
                  <a:srgbClr val="FF0000"/>
                </a:solidFill>
              </a:rPr>
              <a:t>l</a:t>
            </a:r>
            <a:endParaRPr lang="en-US" dirty="0" smtClean="0"/>
          </a:p>
          <a:p>
            <a:r>
              <a:rPr lang="en-US" dirty="0" err="1" smtClean="0"/>
              <a:t>Malabsorption</a:t>
            </a:r>
            <a:r>
              <a:rPr lang="en-US" dirty="0" smtClean="0"/>
              <a:t> and weight loss</a:t>
            </a:r>
          </a:p>
          <a:p>
            <a:r>
              <a:rPr lang="en-US" dirty="0" smtClean="0"/>
              <a:t>Chronic Diarrhea: usually without blood</a:t>
            </a:r>
          </a:p>
          <a:p>
            <a:r>
              <a:rPr lang="en-US" dirty="0" smtClean="0"/>
              <a:t>Fever and fatigue </a:t>
            </a:r>
          </a:p>
          <a:p>
            <a:r>
              <a:rPr lang="en-US" dirty="0" smtClean="0"/>
              <a:t>Poor appetite</a:t>
            </a:r>
          </a:p>
          <a:p>
            <a:r>
              <a:rPr lang="en-US" dirty="0" err="1" smtClean="0"/>
              <a:t>Extraintestinal</a:t>
            </a:r>
            <a:r>
              <a:rPr lang="en-US" dirty="0" smtClean="0"/>
              <a:t> manifestations( </a:t>
            </a:r>
            <a:r>
              <a:rPr lang="en-US" dirty="0" err="1" smtClean="0"/>
              <a:t>uveitis</a:t>
            </a:r>
            <a:r>
              <a:rPr lang="en-US" dirty="0" smtClean="0"/>
              <a:t> </a:t>
            </a:r>
            <a:r>
              <a:rPr lang="en-US" dirty="0" err="1" smtClean="0"/>
              <a:t>artheritis</a:t>
            </a:r>
            <a:r>
              <a:rPr lang="en-US" dirty="0" smtClean="0"/>
              <a:t> &amp; oral ulcer ….)</a:t>
            </a:r>
            <a:endParaRPr lang="en-IN" dirty="0"/>
          </a:p>
        </p:txBody>
      </p:sp>
    </p:spTree>
    <p:extLst>
      <p:ext uri="{BB962C8B-B14F-4D97-AF65-F5344CB8AC3E}">
        <p14:creationId xmlns:p14="http://schemas.microsoft.com/office/powerpoint/2010/main" xmlns="" val="30731498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r>
              <a:rPr lang="en-US" b="1" dirty="0"/>
              <a:t>Examination</a:t>
            </a:r>
            <a:endParaRPr lang="en-US" dirty="0"/>
          </a:p>
          <a:p>
            <a:pPr lvl="0"/>
            <a:r>
              <a:rPr lang="en-US" dirty="0"/>
              <a:t>Physical signs are few, apart from loss of weight and general ill-health, </a:t>
            </a:r>
            <a:r>
              <a:rPr lang="en-US" dirty="0" err="1"/>
              <a:t>Aphthous</a:t>
            </a:r>
            <a:r>
              <a:rPr lang="en-US" dirty="0"/>
              <a:t> ulceration of the mouth is often seen.</a:t>
            </a:r>
          </a:p>
          <a:p>
            <a:r>
              <a:rPr lang="en-US" dirty="0"/>
              <a:t> </a:t>
            </a:r>
          </a:p>
          <a:p>
            <a:pPr lvl="0"/>
            <a:r>
              <a:rPr lang="en-US" dirty="0"/>
              <a:t> Abdominal examination is normal although tenderness right iliac fossa mass are occasionally found.</a:t>
            </a:r>
          </a:p>
          <a:p>
            <a:pPr lvl="0"/>
            <a:r>
              <a:rPr lang="en-US" dirty="0"/>
              <a:t>The anus should always be examined to look for edematous anal tags, fissures or </a:t>
            </a:r>
            <a:r>
              <a:rPr lang="en-US" dirty="0" err="1"/>
              <a:t>peianal</a:t>
            </a:r>
            <a:r>
              <a:rPr lang="en-US" dirty="0"/>
              <a:t> abscesses.</a:t>
            </a:r>
          </a:p>
          <a:p>
            <a:pPr lvl="0"/>
            <a:r>
              <a:rPr lang="en-US" dirty="0"/>
              <a:t>Extra gastrointestinal features should always be preformed in patients with </a:t>
            </a:r>
            <a:r>
              <a:rPr lang="en-US" dirty="0" err="1"/>
              <a:t>Crohn's</a:t>
            </a:r>
            <a:r>
              <a:rPr lang="en-US" dirty="0"/>
              <a:t> disease.</a:t>
            </a:r>
          </a:p>
          <a:p>
            <a:r>
              <a:rPr lang="en-US" b="1" dirty="0"/>
              <a:t> </a:t>
            </a:r>
            <a:endParaRPr lang="en-US" dirty="0"/>
          </a:p>
          <a:p>
            <a:endParaRPr lang="ar-SA" dirty="0"/>
          </a:p>
        </p:txBody>
      </p:sp>
    </p:spTree>
    <p:extLst>
      <p:ext uri="{BB962C8B-B14F-4D97-AF65-F5344CB8AC3E}">
        <p14:creationId xmlns:p14="http://schemas.microsoft.com/office/powerpoint/2010/main" xmlns="" val="41860765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rPr>
              <a:t>How we can differentiate between UC, </a:t>
            </a:r>
            <a:r>
              <a:rPr lang="en-US" dirty="0" err="1" smtClean="0">
                <a:solidFill>
                  <a:srgbClr val="FF0000"/>
                </a:solidFill>
              </a:rPr>
              <a:t>crohn’s</a:t>
            </a:r>
            <a:r>
              <a:rPr lang="en-US" dirty="0" smtClean="0">
                <a:solidFill>
                  <a:srgbClr val="FF0000"/>
                </a:solidFill>
              </a:rPr>
              <a:t> &amp; undetermined colitis?</a:t>
            </a:r>
            <a:endParaRPr lang="en-US" dirty="0">
              <a:solidFill>
                <a:srgbClr val="FF0000"/>
              </a:solidFill>
            </a:endParaRPr>
          </a:p>
        </p:txBody>
      </p:sp>
      <p:sp>
        <p:nvSpPr>
          <p:cNvPr id="3" name="Content Placeholder 2"/>
          <p:cNvSpPr>
            <a:spLocks noGrp="1"/>
          </p:cNvSpPr>
          <p:nvPr>
            <p:ph idx="1"/>
          </p:nvPr>
        </p:nvSpPr>
        <p:spPr>
          <a:xfrm>
            <a:off x="485804" y="1617681"/>
            <a:ext cx="8229600" cy="4525963"/>
          </a:xfrm>
        </p:spPr>
        <p:txBody>
          <a:bodyPr>
            <a:normAutofit/>
          </a:bodyPr>
          <a:lstStyle/>
          <a:p>
            <a:r>
              <a:rPr lang="en-US" dirty="0" smtClean="0"/>
              <a:t>The inflammation of </a:t>
            </a:r>
            <a:r>
              <a:rPr lang="en-US" dirty="0" err="1" smtClean="0"/>
              <a:t>Crohn's</a:t>
            </a:r>
            <a:r>
              <a:rPr lang="en-US" dirty="0" smtClean="0"/>
              <a:t> disease may be discontinuous, meaning that areas of involvement in the intestine may be separated by normal, unaffected segments of intestine. The affected areas are called "regional enteritis," while the normal areas are called "skip areas."</a:t>
            </a:r>
          </a:p>
          <a:p>
            <a:r>
              <a:rPr lang="en-US" dirty="0" smtClean="0"/>
              <a:t>The inflammation of </a:t>
            </a:r>
            <a:r>
              <a:rPr lang="en-US" dirty="0" err="1" smtClean="0"/>
              <a:t>Crohn's</a:t>
            </a:r>
            <a:r>
              <a:rPr lang="en-US" dirty="0" smtClean="0"/>
              <a:t> disease affects all the layers of the intestinal wall, while ulcerative colitis affects only the lining of the intestine.</a:t>
            </a:r>
          </a:p>
          <a:p>
            <a:pPr marL="0" indent="0">
              <a:buNone/>
            </a:pPr>
            <a:endParaRPr lang="en-US" dirty="0" smtClean="0"/>
          </a:p>
          <a:p>
            <a:endParaRPr lang="en-US" dirty="0" smtClean="0">
              <a:sym typeface="Wingdings" pitchFamily="2" charset="2"/>
            </a:endParaRPr>
          </a:p>
        </p:txBody>
      </p:sp>
    </p:spTree>
    <p:extLst>
      <p:ext uri="{BB962C8B-B14F-4D97-AF65-F5344CB8AC3E}">
        <p14:creationId xmlns:p14="http://schemas.microsoft.com/office/powerpoint/2010/main" xmlns="" val="14287146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dirty="0" smtClean="0"/>
              <a:t>Ulcerative Colitis</a:t>
            </a:r>
            <a:endParaRPr lang="en-US" dirty="0"/>
          </a:p>
        </p:txBody>
      </p:sp>
      <p:sp>
        <p:nvSpPr>
          <p:cNvPr id="71683" name="Rectangle 3"/>
          <p:cNvSpPr>
            <a:spLocks noGrp="1" noChangeArrowheads="1"/>
          </p:cNvSpPr>
          <p:nvPr>
            <p:ph type="body" idx="1"/>
          </p:nvPr>
        </p:nvSpPr>
        <p:spPr/>
        <p:txBody>
          <a:bodyPr/>
          <a:lstStyle/>
          <a:p>
            <a:endParaRPr lang="en-US" dirty="0"/>
          </a:p>
        </p:txBody>
      </p:sp>
      <p:pic>
        <p:nvPicPr>
          <p:cNvPr id="71685" name="Picture 5" descr="http://www.virtualmedicalcentre.com/uploads/VMC/DiseaseImages/650_Ulcerative_Colon.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29753" y="1995860"/>
            <a:ext cx="5655422" cy="3154994"/>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investigation</a:t>
            </a:r>
            <a:endParaRPr lang="en-IN" dirty="0"/>
          </a:p>
        </p:txBody>
      </p:sp>
      <p:sp>
        <p:nvSpPr>
          <p:cNvPr id="3" name="عنصر نائب للمحتوى 2"/>
          <p:cNvSpPr>
            <a:spLocks noGrp="1"/>
          </p:cNvSpPr>
          <p:nvPr>
            <p:ph idx="1"/>
          </p:nvPr>
        </p:nvSpPr>
        <p:spPr/>
        <p:txBody>
          <a:bodyPr>
            <a:normAutofit/>
          </a:bodyPr>
          <a:lstStyle/>
          <a:p>
            <a:r>
              <a:rPr lang="en-US" u="sng" dirty="0" err="1" smtClean="0"/>
              <a:t>Hb</a:t>
            </a:r>
            <a:r>
              <a:rPr lang="en-US" dirty="0" smtClean="0"/>
              <a:t> : anemia of chronic disease</a:t>
            </a:r>
          </a:p>
          <a:p>
            <a:r>
              <a:rPr lang="en-US" u="sng" dirty="0" smtClean="0"/>
              <a:t>ESR </a:t>
            </a:r>
            <a:r>
              <a:rPr lang="en-US" dirty="0" smtClean="0"/>
              <a:t>elevated  &amp; </a:t>
            </a:r>
            <a:r>
              <a:rPr lang="en-US" dirty="0" err="1" smtClean="0"/>
              <a:t>Thrombocytosis</a:t>
            </a:r>
            <a:endParaRPr lang="en-US" dirty="0" smtClean="0"/>
          </a:p>
          <a:p>
            <a:r>
              <a:rPr lang="en-US" u="sng" dirty="0" smtClean="0"/>
              <a:t>Endoscopy  with biopsy </a:t>
            </a:r>
            <a:endParaRPr lang="en-US" dirty="0" smtClean="0"/>
          </a:p>
          <a:p>
            <a:r>
              <a:rPr lang="en-US" u="sng" dirty="0" smtClean="0"/>
              <a:t>Radiographs :</a:t>
            </a:r>
            <a:r>
              <a:rPr lang="en-US" dirty="0" smtClean="0"/>
              <a:t>     </a:t>
            </a:r>
          </a:p>
          <a:p>
            <a:r>
              <a:rPr lang="en-US" dirty="0" smtClean="0"/>
              <a:t>AXR  :   Obstruction, perforation, toxic dilation</a:t>
            </a:r>
          </a:p>
          <a:p>
            <a:r>
              <a:rPr lang="en-US" dirty="0" smtClean="0"/>
              <a:t>Small bowel enema and barium enema :</a:t>
            </a:r>
            <a:endParaRPr lang="en-IN" dirty="0"/>
          </a:p>
        </p:txBody>
      </p:sp>
    </p:spTree>
    <p:extLst>
      <p:ext uri="{BB962C8B-B14F-4D97-AF65-F5344CB8AC3E}">
        <p14:creationId xmlns:p14="http://schemas.microsoft.com/office/powerpoint/2010/main" xmlns="" val="24814599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IN" dirty="0" smtClean="0">
                <a:solidFill>
                  <a:srgbClr val="FF0000"/>
                </a:solidFill>
              </a:rPr>
              <a:t>Complications “it could be presentations”</a:t>
            </a:r>
            <a:endParaRPr lang="en-IN" dirty="0">
              <a:solidFill>
                <a:srgbClr val="FF0000"/>
              </a:solidFill>
            </a:endParaRPr>
          </a:p>
        </p:txBody>
      </p:sp>
      <p:sp>
        <p:nvSpPr>
          <p:cNvPr id="3" name="عنصر نائب للمحتوى 2"/>
          <p:cNvSpPr>
            <a:spLocks noGrp="1"/>
          </p:cNvSpPr>
          <p:nvPr>
            <p:ph idx="1"/>
          </p:nvPr>
        </p:nvSpPr>
        <p:spPr/>
        <p:txBody>
          <a:bodyPr>
            <a:normAutofit fontScale="92500" lnSpcReduction="10000"/>
          </a:bodyPr>
          <a:lstStyle/>
          <a:p>
            <a:r>
              <a:rPr lang="en-IN" u="sng" dirty="0" smtClean="0"/>
              <a:t>Abscess</a:t>
            </a:r>
            <a:r>
              <a:rPr lang="en-IN" dirty="0" smtClean="0"/>
              <a:t> due to perforated bowel</a:t>
            </a:r>
          </a:p>
          <a:p>
            <a:r>
              <a:rPr lang="en-IN" u="sng" dirty="0" smtClean="0"/>
              <a:t>Fistulas : </a:t>
            </a:r>
            <a:r>
              <a:rPr lang="en-US" dirty="0" smtClean="0"/>
              <a:t>Abscesses and fistulas commonly affect the area around the anus and rectum</a:t>
            </a:r>
            <a:endParaRPr lang="en-IN" dirty="0" smtClean="0"/>
          </a:p>
          <a:p>
            <a:r>
              <a:rPr lang="en-IN" u="sng" dirty="0" smtClean="0"/>
              <a:t>Obstruction</a:t>
            </a:r>
            <a:r>
              <a:rPr lang="en-IN" dirty="0" smtClean="0"/>
              <a:t> it could be </a:t>
            </a:r>
            <a:r>
              <a:rPr lang="en-IN" u="sng" dirty="0" smtClean="0"/>
              <a:t>fibrotic</a:t>
            </a:r>
            <a:r>
              <a:rPr lang="en-IN" dirty="0" smtClean="0"/>
              <a:t> “strictures” which needs surgery or just i</a:t>
            </a:r>
            <a:r>
              <a:rPr lang="en-IN" u="sng" dirty="0" smtClean="0"/>
              <a:t>nflammatory</a:t>
            </a:r>
            <a:r>
              <a:rPr lang="en-IN" dirty="0" smtClean="0"/>
              <a:t> which is only </a:t>
            </a:r>
            <a:r>
              <a:rPr lang="en-IN" dirty="0" err="1" smtClean="0"/>
              <a:t>edema</a:t>
            </a:r>
            <a:r>
              <a:rPr lang="en-IN" dirty="0" smtClean="0"/>
              <a:t> &amp; treated conservatively</a:t>
            </a:r>
          </a:p>
          <a:p>
            <a:r>
              <a:rPr lang="en-IN" u="sng" dirty="0" smtClean="0"/>
              <a:t>Perforation</a:t>
            </a:r>
            <a:r>
              <a:rPr lang="en-IN" dirty="0" smtClean="0">
                <a:sym typeface="Wingdings" pitchFamily="2" charset="2"/>
              </a:rPr>
              <a:t> localized or generalized peritonitis</a:t>
            </a:r>
          </a:p>
          <a:p>
            <a:r>
              <a:rPr lang="en-IN" u="sng" dirty="0" err="1" smtClean="0">
                <a:sym typeface="Wingdings" pitchFamily="2" charset="2"/>
              </a:rPr>
              <a:t>Malabsorption</a:t>
            </a:r>
            <a:r>
              <a:rPr lang="en-IN" u="sng" dirty="0" smtClean="0">
                <a:sym typeface="Wingdings" pitchFamily="2" charset="2"/>
              </a:rPr>
              <a:t> and growth retardation</a:t>
            </a:r>
            <a:endParaRPr lang="en-US" u="sng" dirty="0" smtClean="0"/>
          </a:p>
          <a:p>
            <a:r>
              <a:rPr lang="en-US" u="sng" dirty="0" smtClean="0"/>
              <a:t>Toxic </a:t>
            </a:r>
            <a:r>
              <a:rPr lang="en-US" u="sng" dirty="0" err="1" smtClean="0"/>
              <a:t>megacolon</a:t>
            </a:r>
            <a:r>
              <a:rPr lang="en-US" u="sng" dirty="0" smtClean="0"/>
              <a:t>:</a:t>
            </a:r>
            <a:endParaRPr lang="en-US" dirty="0" smtClean="0"/>
          </a:p>
          <a:p>
            <a:r>
              <a:rPr lang="en-US" u="sng" dirty="0" smtClean="0"/>
              <a:t>Bleeding “rare”</a:t>
            </a:r>
          </a:p>
          <a:p>
            <a:r>
              <a:rPr lang="en-US" u="sng" dirty="0" err="1" smtClean="0"/>
              <a:t>Nephrolithiasis</a:t>
            </a:r>
            <a:r>
              <a:rPr lang="en-US" u="sng" dirty="0" smtClean="0"/>
              <a:t> due to increase absorption of oxalate </a:t>
            </a:r>
          </a:p>
          <a:p>
            <a:r>
              <a:rPr lang="en-US" u="sng" dirty="0" smtClean="0"/>
              <a:t>Carcinoma</a:t>
            </a:r>
            <a:endParaRPr lang="en-IN" dirty="0" smtClean="0"/>
          </a:p>
          <a:p>
            <a:endParaRPr lang="en-US" dirty="0" smtClean="0"/>
          </a:p>
          <a:p>
            <a:endParaRPr lang="en-IN" dirty="0"/>
          </a:p>
        </p:txBody>
      </p:sp>
    </p:spTree>
    <p:extLst>
      <p:ext uri="{BB962C8B-B14F-4D97-AF65-F5344CB8AC3E}">
        <p14:creationId xmlns:p14="http://schemas.microsoft.com/office/powerpoint/2010/main" xmlns="" val="31302290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dirty="0" smtClean="0"/>
              <a:t>Skip lesions in small bowel</a:t>
            </a:r>
            <a:endParaRPr lang="en-IN" dirty="0"/>
          </a:p>
        </p:txBody>
      </p:sp>
      <p:pic>
        <p:nvPicPr>
          <p:cNvPr id="3074" name="Picture 2" descr="C:\Users\nony\Pictures\F11_large.jpg"/>
          <p:cNvPicPr>
            <a:picLocks noGrp="1" noChangeAspect="1" noChangeArrowheads="1"/>
          </p:cNvPicPr>
          <p:nvPr>
            <p:ph idx="1"/>
          </p:nvPr>
        </p:nvPicPr>
        <p:blipFill>
          <a:blip r:embed="rId3" cstate="print"/>
          <a:srcRect/>
          <a:stretch>
            <a:fillRect/>
          </a:stretch>
        </p:blipFill>
        <p:spPr bwMode="auto">
          <a:xfrm>
            <a:off x="1048326" y="1600200"/>
            <a:ext cx="7047347" cy="4525963"/>
          </a:xfrm>
          <a:prstGeom prst="rect">
            <a:avLst/>
          </a:prstGeom>
          <a:noFill/>
        </p:spPr>
      </p:pic>
    </p:spTree>
    <p:extLst>
      <p:ext uri="{BB962C8B-B14F-4D97-AF65-F5344CB8AC3E}">
        <p14:creationId xmlns:p14="http://schemas.microsoft.com/office/powerpoint/2010/main" xmlns="" val="38009847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dirty="0" smtClean="0"/>
              <a:t>Strictures</a:t>
            </a:r>
            <a:br>
              <a:rPr lang="en-US" dirty="0" smtClean="0"/>
            </a:br>
            <a:r>
              <a:rPr lang="en-US" dirty="0" smtClean="0"/>
              <a:t>skip lesions</a:t>
            </a:r>
            <a:endParaRPr lang="en-IN" dirty="0"/>
          </a:p>
        </p:txBody>
      </p:sp>
      <p:pic>
        <p:nvPicPr>
          <p:cNvPr id="4" name="Picture 2" descr="C:\Users\nony\Pictures\x-ray.bmp"/>
          <p:cNvPicPr>
            <a:picLocks noGrp="1" noChangeAspect="1" noChangeArrowheads="1"/>
          </p:cNvPicPr>
          <p:nvPr>
            <p:ph idx="1"/>
          </p:nvPr>
        </p:nvPicPr>
        <p:blipFill>
          <a:blip r:embed="rId3" cstate="print"/>
          <a:srcRect/>
          <a:stretch>
            <a:fillRect/>
          </a:stretch>
        </p:blipFill>
        <p:spPr bwMode="auto">
          <a:xfrm>
            <a:off x="2498529" y="1600200"/>
            <a:ext cx="4146942" cy="4525963"/>
          </a:xfrm>
          <a:prstGeom prst="rect">
            <a:avLst/>
          </a:prstGeom>
          <a:noFill/>
        </p:spPr>
      </p:pic>
    </p:spTree>
    <p:extLst>
      <p:ext uri="{BB962C8B-B14F-4D97-AF65-F5344CB8AC3E}">
        <p14:creationId xmlns:p14="http://schemas.microsoft.com/office/powerpoint/2010/main" xmlns="" val="3712508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Treatment </a:t>
            </a:r>
            <a:r>
              <a:rPr lang="en-US" dirty="0" smtClean="0">
                <a:solidFill>
                  <a:srgbClr val="FF0000"/>
                </a:solidFill>
              </a:rPr>
              <a:t>don’t worry about the doses </a:t>
            </a:r>
            <a:endParaRPr lang="en-IN" dirty="0"/>
          </a:p>
        </p:txBody>
      </p:sp>
      <p:sp>
        <p:nvSpPr>
          <p:cNvPr id="3" name="عنصر نائب للمحتوى 2"/>
          <p:cNvSpPr>
            <a:spLocks noGrp="1"/>
          </p:cNvSpPr>
          <p:nvPr>
            <p:ph idx="1"/>
          </p:nvPr>
        </p:nvSpPr>
        <p:spPr/>
        <p:txBody>
          <a:bodyPr>
            <a:normAutofit/>
          </a:bodyPr>
          <a:lstStyle/>
          <a:p>
            <a:r>
              <a:rPr lang="en-US" dirty="0" smtClean="0"/>
              <a:t>Correction of fluid and electrolyte imbalance</a:t>
            </a:r>
          </a:p>
          <a:p>
            <a:r>
              <a:rPr lang="en-US" dirty="0" smtClean="0"/>
              <a:t>Nutritional support</a:t>
            </a:r>
          </a:p>
          <a:p>
            <a:r>
              <a:rPr lang="en-US" dirty="0" err="1" smtClean="0"/>
              <a:t>Sulfasalazine</a:t>
            </a:r>
            <a:endParaRPr lang="en-US" dirty="0" smtClean="0"/>
          </a:p>
          <a:p>
            <a:r>
              <a:rPr lang="en-US" u="sng" dirty="0" smtClean="0"/>
              <a:t>Acute exacerbation </a:t>
            </a:r>
            <a:r>
              <a:rPr lang="en-US" dirty="0" smtClean="0"/>
              <a:t>: </a:t>
            </a:r>
            <a:r>
              <a:rPr lang="en-US" dirty="0" err="1" smtClean="0"/>
              <a:t>prednisolone</a:t>
            </a:r>
            <a:r>
              <a:rPr lang="en-US" dirty="0" smtClean="0"/>
              <a:t> 40 mg daily, </a:t>
            </a:r>
            <a:r>
              <a:rPr lang="en-US" i="1" dirty="0" smtClean="0"/>
              <a:t>80% will respond &amp; the rest 20% are steroids resistance so surgery is the only option for them </a:t>
            </a:r>
          </a:p>
          <a:p>
            <a:r>
              <a:rPr lang="en-US" dirty="0" smtClean="0"/>
              <a:t>Immunosuppressant: </a:t>
            </a:r>
            <a:r>
              <a:rPr lang="en-US" dirty="0" err="1" smtClean="0"/>
              <a:t>azathioprine</a:t>
            </a:r>
            <a:r>
              <a:rPr lang="en-US" dirty="0" smtClean="0"/>
              <a:t>, cyclosporine</a:t>
            </a:r>
          </a:p>
          <a:p>
            <a:r>
              <a:rPr lang="en-US" dirty="0" smtClean="0"/>
              <a:t>Rectal disease : </a:t>
            </a:r>
            <a:r>
              <a:rPr lang="en-US" dirty="0" err="1" smtClean="0"/>
              <a:t>prednisolone</a:t>
            </a:r>
            <a:r>
              <a:rPr lang="en-US" dirty="0" smtClean="0"/>
              <a:t> enemas</a:t>
            </a:r>
          </a:p>
          <a:p>
            <a:r>
              <a:rPr lang="en-US" dirty="0" smtClean="0"/>
              <a:t>In case of perforation with localized abscess, </a:t>
            </a:r>
            <a:r>
              <a:rPr lang="en-US" dirty="0" smtClean="0">
                <a:sym typeface="Wingdings" pitchFamily="2" charset="2"/>
              </a:rPr>
              <a:t> drain the abscess with </a:t>
            </a:r>
            <a:r>
              <a:rPr lang="en-US" dirty="0" err="1" smtClean="0">
                <a:sym typeface="Wingdings" pitchFamily="2" charset="2"/>
              </a:rPr>
              <a:t>Abx</a:t>
            </a:r>
            <a:endParaRPr lang="en-US" dirty="0" smtClean="0">
              <a:sym typeface="Wingdings" pitchFamily="2" charset="2"/>
            </a:endParaRPr>
          </a:p>
          <a:p>
            <a:endParaRPr lang="en-US" dirty="0" smtClean="0"/>
          </a:p>
          <a:p>
            <a:pPr>
              <a:buNone/>
            </a:pPr>
            <a:endParaRPr lang="en-IN" dirty="0"/>
          </a:p>
        </p:txBody>
      </p:sp>
    </p:spTree>
    <p:extLst>
      <p:ext uri="{BB962C8B-B14F-4D97-AF65-F5344CB8AC3E}">
        <p14:creationId xmlns:p14="http://schemas.microsoft.com/office/powerpoint/2010/main" xmlns="" val="6059577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800" dirty="0" smtClean="0">
                <a:sym typeface="Wingdings" pitchFamily="2" charset="2"/>
              </a:rPr>
              <a:t>In acute exacerbation give the patient steroids if he don’t respond after 2-3 days  do surgery “ it is not recommended to give immunosuppressant “</a:t>
            </a:r>
          </a:p>
          <a:p>
            <a:pPr>
              <a:buFont typeface="Wingdings" pitchFamily="2" charset="2"/>
              <a:buChar char="q"/>
            </a:pPr>
            <a:r>
              <a:rPr lang="en-US" sz="2800" dirty="0" smtClean="0">
                <a:sym typeface="Wingdings" pitchFamily="2" charset="2"/>
              </a:rPr>
              <a:t>Most of them eventually  will need elective </a:t>
            </a:r>
            <a:r>
              <a:rPr lang="en-US" sz="2800" dirty="0" smtClean="0">
                <a:sym typeface="Wingdings" pitchFamily="2" charset="2"/>
              </a:rPr>
              <a:t>surgery</a:t>
            </a:r>
          </a:p>
          <a:p>
            <a:pPr>
              <a:buFont typeface="Wingdings" pitchFamily="2" charset="2"/>
              <a:buChar char="q"/>
            </a:pPr>
            <a:endParaRPr lang="en-US" sz="2800" dirty="0" smtClean="0">
              <a:sym typeface="Wingdings" pitchFamily="2" charset="2"/>
            </a:endParaRPr>
          </a:p>
          <a:p>
            <a:pPr>
              <a:buFont typeface="Wingdings" pitchFamily="2" charset="2"/>
              <a:buChar char="q"/>
            </a:pPr>
            <a:r>
              <a:rPr lang="en-US" sz="2800" dirty="0" smtClean="0">
                <a:solidFill>
                  <a:srgbClr val="FF0000"/>
                </a:solidFill>
                <a:sym typeface="Wingdings" pitchFamily="2" charset="2"/>
              </a:rPr>
              <a:t>Remember we mentioned earlier !! Steroid  48 hours  see improvement !</a:t>
            </a:r>
            <a:endParaRPr lang="en-US" sz="2800" dirty="0" smtClean="0">
              <a:solidFill>
                <a:srgbClr val="FF0000"/>
              </a:solidFill>
              <a:sym typeface="Wingdings" pitchFamily="2" charset="2"/>
            </a:endParaRPr>
          </a:p>
          <a:p>
            <a:pPr>
              <a:buNone/>
            </a:pPr>
            <a:endParaRPr lang="en-US" sz="2800" dirty="0" smtClean="0"/>
          </a:p>
        </p:txBody>
      </p:sp>
    </p:spTree>
    <p:extLst>
      <p:ext uri="{BB962C8B-B14F-4D97-AF65-F5344CB8AC3E}">
        <p14:creationId xmlns:p14="http://schemas.microsoft.com/office/powerpoint/2010/main" xmlns="" val="30417515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Indications for surgical management</a:t>
            </a:r>
            <a:r>
              <a:rPr lang="en-US" u="sng" dirty="0"/>
              <a:t> :</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a:buNone/>
            </a:pPr>
            <a:endParaRPr lang="en-US" dirty="0" smtClean="0"/>
          </a:p>
          <a:p>
            <a:endParaRPr lang="en-US" sz="1800" dirty="0" smtClean="0"/>
          </a:p>
          <a:p>
            <a:endParaRPr lang="en-US" sz="1800" dirty="0" smtClean="0"/>
          </a:p>
          <a:p>
            <a:pPr>
              <a:buNone/>
            </a:pPr>
            <a:endParaRPr lang="en-US" sz="1800" dirty="0"/>
          </a:p>
        </p:txBody>
      </p:sp>
      <p:sp>
        <p:nvSpPr>
          <p:cNvPr id="4" name="مستطيل 3"/>
          <p:cNvSpPr/>
          <p:nvPr/>
        </p:nvSpPr>
        <p:spPr>
          <a:xfrm>
            <a:off x="86498" y="1425815"/>
            <a:ext cx="8847438" cy="5170646"/>
          </a:xfrm>
          <a:prstGeom prst="rect">
            <a:avLst/>
          </a:prstGeom>
        </p:spPr>
        <p:txBody>
          <a:bodyPr wrap="square">
            <a:spAutoFit/>
          </a:bodyPr>
          <a:lstStyle/>
          <a:p>
            <a:r>
              <a:rPr lang="en-US" u="sng" dirty="0" smtClean="0"/>
              <a:t> </a:t>
            </a:r>
            <a:endParaRPr lang="en-US" dirty="0"/>
          </a:p>
          <a:p>
            <a:pPr lvl="0"/>
            <a:r>
              <a:rPr lang="en-US" sz="2400" b="1" dirty="0"/>
              <a:t>Emergency surgery</a:t>
            </a:r>
            <a:r>
              <a:rPr lang="en-US" sz="2400" dirty="0"/>
              <a:t> is indicated for patients with life-threatening complications, such as intestinal perforation, refractory bleeding, or toxic </a:t>
            </a:r>
            <a:r>
              <a:rPr lang="en-US" sz="2400" dirty="0" err="1"/>
              <a:t>megacolon</a:t>
            </a:r>
            <a:r>
              <a:rPr lang="en-US" sz="2400" dirty="0"/>
              <a:t>, that do not respond to pharmacotherapy .</a:t>
            </a:r>
          </a:p>
          <a:p>
            <a:r>
              <a:rPr lang="en-US" sz="2400" dirty="0"/>
              <a:t> </a:t>
            </a:r>
          </a:p>
          <a:p>
            <a:pPr lvl="0"/>
            <a:r>
              <a:rPr lang="en-US" sz="2400" dirty="0"/>
              <a:t> </a:t>
            </a:r>
            <a:r>
              <a:rPr lang="en-US" sz="2400" b="1" dirty="0"/>
              <a:t>Elective surgery</a:t>
            </a:r>
            <a:r>
              <a:rPr lang="en-US" sz="2400" dirty="0"/>
              <a:t> is indicated for patients with dysplasia or malignancy, a refractory disease course, or intolerance to long-term immunosuppression or other pharmacological therapies</a:t>
            </a:r>
            <a:r>
              <a:rPr lang="en-US" sz="2400" u="sng" dirty="0"/>
              <a:t>.</a:t>
            </a:r>
            <a:endParaRPr lang="en-US" sz="2400" dirty="0"/>
          </a:p>
          <a:p>
            <a:r>
              <a:rPr lang="en-US" sz="2400" dirty="0"/>
              <a:t> </a:t>
            </a:r>
          </a:p>
          <a:p>
            <a:pPr lvl="0"/>
            <a:r>
              <a:rPr lang="en-US" sz="2400" b="1" dirty="0"/>
              <a:t>Specific indications</a:t>
            </a:r>
            <a:r>
              <a:rPr lang="en-US" sz="2400" dirty="0"/>
              <a:t> for surgery in </a:t>
            </a:r>
            <a:r>
              <a:rPr lang="en-US" sz="2400" dirty="0" err="1"/>
              <a:t>Crohn’s</a:t>
            </a:r>
            <a:r>
              <a:rPr lang="en-US" sz="2400" dirty="0"/>
              <a:t> disease include the formation of </a:t>
            </a:r>
            <a:r>
              <a:rPr lang="en-US" sz="2400" dirty="0">
                <a:solidFill>
                  <a:srgbClr val="FF0000"/>
                </a:solidFill>
              </a:rPr>
              <a:t>fibrotic strictures </a:t>
            </a:r>
            <a:r>
              <a:rPr lang="en-US" sz="2400" dirty="0"/>
              <a:t>causing partial or total intestinal obstruction, internal </a:t>
            </a:r>
            <a:r>
              <a:rPr lang="en-US" sz="2400" dirty="0">
                <a:solidFill>
                  <a:srgbClr val="FF0000"/>
                </a:solidFill>
              </a:rPr>
              <a:t>complicated</a:t>
            </a:r>
            <a:r>
              <a:rPr lang="en-US" sz="2400" dirty="0"/>
              <a:t> fistulae, abdominal abscesses, and </a:t>
            </a:r>
            <a:r>
              <a:rPr lang="en-US" sz="2400" dirty="0" err="1"/>
              <a:t>enterovesical</a:t>
            </a:r>
            <a:r>
              <a:rPr lang="en-US" sz="2400" dirty="0"/>
              <a:t>, </a:t>
            </a:r>
            <a:r>
              <a:rPr lang="en-US" sz="2400" dirty="0" err="1"/>
              <a:t>enterovaginal</a:t>
            </a:r>
            <a:r>
              <a:rPr lang="en-US" sz="2400" dirty="0"/>
              <a:t>, and </a:t>
            </a:r>
            <a:r>
              <a:rPr lang="en-US" sz="2400" dirty="0" err="1"/>
              <a:t>enterocutaneous</a:t>
            </a:r>
            <a:r>
              <a:rPr lang="en-US" sz="2400" dirty="0"/>
              <a:t> fistulae </a:t>
            </a:r>
          </a:p>
        </p:txBody>
      </p:sp>
    </p:spTree>
    <p:extLst>
      <p:ext uri="{BB962C8B-B14F-4D97-AF65-F5344CB8AC3E}">
        <p14:creationId xmlns:p14="http://schemas.microsoft.com/office/powerpoint/2010/main" xmlns="" val="30141279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err="1" smtClean="0"/>
              <a:t>Strictureplasty</a:t>
            </a:r>
            <a:r>
              <a:rPr lang="en-US" dirty="0" smtClean="0"/>
              <a:t>:</a:t>
            </a:r>
            <a:endParaRPr lang="en-IN" dirty="0"/>
          </a:p>
        </p:txBody>
      </p:sp>
      <p:sp>
        <p:nvSpPr>
          <p:cNvPr id="3" name="عنصر نائب للمحتوى 2"/>
          <p:cNvSpPr>
            <a:spLocks noGrp="1"/>
          </p:cNvSpPr>
          <p:nvPr>
            <p:ph sz="half" idx="1"/>
          </p:nvPr>
        </p:nvSpPr>
        <p:spPr>
          <a:xfrm>
            <a:off x="285720" y="1428736"/>
            <a:ext cx="4038600" cy="4525963"/>
          </a:xfrm>
        </p:spPr>
        <p:txBody>
          <a:bodyPr>
            <a:noAutofit/>
          </a:bodyPr>
          <a:lstStyle/>
          <a:p>
            <a:pPr lvl="0"/>
            <a:r>
              <a:rPr lang="en-US" sz="2000" dirty="0" err="1" smtClean="0"/>
              <a:t>Strictureplasty</a:t>
            </a:r>
            <a:r>
              <a:rPr lang="en-US" sz="2000" dirty="0" smtClean="0"/>
              <a:t> :surgical enlargement of the caliber of a constricted bowel segment </a:t>
            </a:r>
          </a:p>
          <a:p>
            <a:pPr lvl="0"/>
            <a:r>
              <a:rPr lang="en-US" sz="2000" dirty="0" smtClean="0"/>
              <a:t>lengthwise cut in the intestine and then sews the opening together in the opposite direction. This makes the intestine wider </a:t>
            </a:r>
          </a:p>
          <a:p>
            <a:r>
              <a:rPr lang="en-US" sz="2000" dirty="0" smtClean="0"/>
              <a:t>Up to 10 cm stricture we can do </a:t>
            </a:r>
            <a:r>
              <a:rPr lang="en-US" sz="2000" dirty="0" err="1" smtClean="0"/>
              <a:t>stricturoplasty</a:t>
            </a:r>
            <a:r>
              <a:rPr lang="en-US" sz="2000" dirty="0" smtClean="0"/>
              <a:t> </a:t>
            </a:r>
          </a:p>
          <a:p>
            <a:pPr lvl="0"/>
            <a:r>
              <a:rPr lang="en-US" sz="2000" dirty="0" err="1" smtClean="0"/>
              <a:t>Strictureplasty</a:t>
            </a:r>
            <a:r>
              <a:rPr lang="en-US" sz="2000" dirty="0" smtClean="0"/>
              <a:t> is used when we trying to save as much of the intestine as possible.</a:t>
            </a:r>
          </a:p>
          <a:p>
            <a:r>
              <a:rPr lang="en-US" sz="1800" dirty="0" err="1" smtClean="0"/>
              <a:t>Stricturoplasty</a:t>
            </a:r>
            <a:r>
              <a:rPr lang="en-US" sz="1800" dirty="0" smtClean="0"/>
              <a:t> is </a:t>
            </a:r>
            <a:r>
              <a:rPr lang="en-US" sz="1800" u="sng" dirty="0" smtClean="0"/>
              <a:t>only f</a:t>
            </a:r>
            <a:r>
              <a:rPr lang="en-US" sz="1800" dirty="0" smtClean="0"/>
              <a:t>or small bowl  contraindicated in colon because the Risk of cancer &amp; recurrence rate</a:t>
            </a:r>
          </a:p>
          <a:p>
            <a:pPr lvl="0"/>
            <a:endParaRPr lang="en-US" sz="2000" dirty="0" smtClean="0"/>
          </a:p>
          <a:p>
            <a:pPr lvl="0"/>
            <a:endParaRPr lang="en-US" sz="2000" dirty="0" smtClean="0"/>
          </a:p>
          <a:p>
            <a:pPr lvl="0">
              <a:buNone/>
            </a:pPr>
            <a:r>
              <a:rPr lang="en-US" sz="2000" dirty="0" smtClean="0"/>
              <a:t> </a:t>
            </a:r>
            <a:endParaRPr lang="en-IN" sz="2000" dirty="0" smtClean="0"/>
          </a:p>
          <a:p>
            <a:endParaRPr lang="en-IN" sz="2000" dirty="0"/>
          </a:p>
        </p:txBody>
      </p:sp>
      <p:pic>
        <p:nvPicPr>
          <p:cNvPr id="5" name="Picture 2" descr="http://www.hopkins-gi.org/Upload/200710261551_48739_000.jpg"/>
          <p:cNvPicPr>
            <a:picLocks noGrp="1" noChangeAspect="1" noChangeArrowheads="1"/>
          </p:cNvPicPr>
          <p:nvPr>
            <p:ph sz="half" idx="2"/>
          </p:nvPr>
        </p:nvPicPr>
        <p:blipFill>
          <a:blip r:embed="rId3" cstate="print"/>
          <a:srcRect/>
          <a:stretch>
            <a:fillRect/>
          </a:stretch>
        </p:blipFill>
        <p:spPr bwMode="auto">
          <a:xfrm>
            <a:off x="4500562" y="1785926"/>
            <a:ext cx="4429156" cy="4500594"/>
          </a:xfrm>
          <a:prstGeom prst="rect">
            <a:avLst/>
          </a:prstGeom>
          <a:noFill/>
        </p:spPr>
      </p:pic>
    </p:spTree>
    <p:extLst>
      <p:ext uri="{BB962C8B-B14F-4D97-AF65-F5344CB8AC3E}">
        <p14:creationId xmlns:p14="http://schemas.microsoft.com/office/powerpoint/2010/main" xmlns="" val="7338784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Resection</a:t>
            </a:r>
            <a:endParaRPr lang="en-IN" dirty="0"/>
          </a:p>
        </p:txBody>
      </p:sp>
      <p:sp>
        <p:nvSpPr>
          <p:cNvPr id="3" name="عنصر نائب للمحتوى 2"/>
          <p:cNvSpPr>
            <a:spLocks noGrp="1"/>
          </p:cNvSpPr>
          <p:nvPr>
            <p:ph sz="half" idx="1"/>
          </p:nvPr>
        </p:nvSpPr>
        <p:spPr/>
        <p:txBody>
          <a:bodyPr>
            <a:normAutofit fontScale="85000" lnSpcReduction="10000"/>
          </a:bodyPr>
          <a:lstStyle/>
          <a:p>
            <a:r>
              <a:rPr lang="en-US" dirty="0" smtClean="0"/>
              <a:t>The diseased portion  of the intestines is removed, and the healthy ends of the intestine are reattached. </a:t>
            </a:r>
          </a:p>
          <a:p>
            <a:r>
              <a:rPr lang="en-US" dirty="0" smtClean="0"/>
              <a:t>If there is multiple strictures &amp; the area between them less than 5-10 cm we have to </a:t>
            </a:r>
            <a:r>
              <a:rPr lang="en-US" dirty="0" err="1" smtClean="0"/>
              <a:t>resect</a:t>
            </a:r>
            <a:r>
              <a:rPr lang="en-US" dirty="0" smtClean="0"/>
              <a:t> that segment</a:t>
            </a:r>
          </a:p>
          <a:p>
            <a:r>
              <a:rPr lang="en-US" dirty="0" smtClean="0"/>
              <a:t>Resection surgery does not cure </a:t>
            </a:r>
            <a:r>
              <a:rPr lang="en-US" dirty="0" err="1" smtClean="0"/>
              <a:t>Crohn's</a:t>
            </a:r>
            <a:r>
              <a:rPr lang="en-US" dirty="0" smtClean="0"/>
              <a:t> disease.</a:t>
            </a:r>
          </a:p>
          <a:p>
            <a:endParaRPr lang="en-IN" dirty="0"/>
          </a:p>
        </p:txBody>
      </p:sp>
      <p:pic>
        <p:nvPicPr>
          <p:cNvPr id="5" name="Picture 2" descr="http://www.hopkins-gi.org/Upload/200710261548_01458_000.jpg"/>
          <p:cNvPicPr>
            <a:picLocks noGrp="1" noChangeAspect="1" noChangeArrowheads="1"/>
          </p:cNvPicPr>
          <p:nvPr>
            <p:ph sz="half" idx="2"/>
          </p:nvPr>
        </p:nvPicPr>
        <p:blipFill>
          <a:blip r:embed="rId3" cstate="print"/>
          <a:srcRect/>
          <a:stretch>
            <a:fillRect/>
          </a:stretch>
        </p:blipFill>
        <p:spPr bwMode="auto">
          <a:xfrm>
            <a:off x="4429124" y="1285860"/>
            <a:ext cx="4572032" cy="5000660"/>
          </a:xfrm>
          <a:prstGeom prst="rect">
            <a:avLst/>
          </a:prstGeom>
          <a:noFill/>
        </p:spPr>
      </p:pic>
    </p:spTree>
    <p:extLst>
      <p:ext uri="{BB962C8B-B14F-4D97-AF65-F5344CB8AC3E}">
        <p14:creationId xmlns:p14="http://schemas.microsoft.com/office/powerpoint/2010/main" xmlns="" val="5253798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Perianal</a:t>
            </a:r>
            <a:r>
              <a:rPr lang="en-US" dirty="0" smtClean="0"/>
              <a:t> fistulas</a:t>
            </a:r>
            <a:endParaRPr lang="en-US" dirty="0"/>
          </a:p>
        </p:txBody>
      </p:sp>
      <p:sp>
        <p:nvSpPr>
          <p:cNvPr id="3" name="Content Placeholder 2"/>
          <p:cNvSpPr>
            <a:spLocks noGrp="1"/>
          </p:cNvSpPr>
          <p:nvPr>
            <p:ph sz="half" idx="1"/>
          </p:nvPr>
        </p:nvSpPr>
        <p:spPr>
          <a:xfrm>
            <a:off x="457200" y="1600200"/>
            <a:ext cx="8043890" cy="4525963"/>
          </a:xfrm>
        </p:spPr>
        <p:txBody>
          <a:bodyPr/>
          <a:lstStyle/>
          <a:p>
            <a:r>
              <a:rPr lang="en-US" dirty="0" smtClean="0"/>
              <a:t>Diseased rectum </a:t>
            </a:r>
            <a:r>
              <a:rPr lang="en-US" dirty="0" smtClean="0">
                <a:sym typeface="Wingdings" pitchFamily="2" charset="2"/>
              </a:rPr>
              <a:t></a:t>
            </a:r>
            <a:r>
              <a:rPr lang="en-US" dirty="0" smtClean="0"/>
              <a:t>Perforation </a:t>
            </a:r>
            <a:r>
              <a:rPr lang="en-US" dirty="0" smtClean="0">
                <a:sym typeface="Wingdings" pitchFamily="2" charset="2"/>
              </a:rPr>
              <a:t> abscess  fistula</a:t>
            </a:r>
          </a:p>
          <a:p>
            <a:r>
              <a:rPr lang="en-US" dirty="0" smtClean="0">
                <a:sym typeface="Wingdings" pitchFamily="2" charset="2"/>
              </a:rPr>
              <a:t>Treat it by treat the cause </a:t>
            </a:r>
          </a:p>
          <a:p>
            <a:r>
              <a:rPr lang="en-US" dirty="0" smtClean="0">
                <a:sym typeface="Wingdings" pitchFamily="2" charset="2"/>
              </a:rPr>
              <a:t>drain the abscess first by incision &amp; drainage</a:t>
            </a:r>
          </a:p>
          <a:p>
            <a:r>
              <a:rPr lang="en-US" dirty="0" smtClean="0">
                <a:sym typeface="Wingdings" pitchFamily="2" charset="2"/>
              </a:rPr>
              <a:t>Give anti-</a:t>
            </a:r>
            <a:r>
              <a:rPr lang="en-US" dirty="0" err="1" smtClean="0">
                <a:sym typeface="Wingdings" pitchFamily="2" charset="2"/>
              </a:rPr>
              <a:t>crohn’s</a:t>
            </a:r>
            <a:r>
              <a:rPr lang="en-US" dirty="0" smtClean="0">
                <a:sym typeface="Wingdings" pitchFamily="2" charset="2"/>
              </a:rPr>
              <a:t> enemas “</a:t>
            </a:r>
            <a:r>
              <a:rPr lang="en-US" b="1" dirty="0" err="1" smtClean="0"/>
              <a:t>Infliximab</a:t>
            </a:r>
            <a:r>
              <a:rPr lang="en-US" dirty="0" smtClean="0">
                <a:sym typeface="Wingdings" pitchFamily="2" charset="2"/>
              </a:rPr>
              <a:t>”</a:t>
            </a:r>
            <a:endParaRPr lang="en-US" dirty="0" smtClean="0"/>
          </a:p>
          <a:p>
            <a:r>
              <a:rPr lang="en-US" dirty="0" smtClean="0"/>
              <a:t>Usually recurrent so with repeated </a:t>
            </a:r>
            <a:r>
              <a:rPr lang="en-US" dirty="0" err="1" smtClean="0"/>
              <a:t>fistulotomy</a:t>
            </a:r>
            <a:r>
              <a:rPr lang="en-US" dirty="0" smtClean="0"/>
              <a:t> you will end by incontinence</a:t>
            </a:r>
          </a:p>
          <a:p>
            <a:endParaRPr lang="en-US" dirty="0" smtClean="0"/>
          </a:p>
          <a:p>
            <a:endParaRPr lang="en-US" dirty="0"/>
          </a:p>
        </p:txBody>
      </p:sp>
    </p:spTree>
    <p:extLst>
      <p:ext uri="{BB962C8B-B14F-4D97-AF65-F5344CB8AC3E}">
        <p14:creationId xmlns:p14="http://schemas.microsoft.com/office/powerpoint/2010/main" xmlns="" val="10750326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dirty="0" smtClean="0"/>
              <a:t>Definition</a:t>
            </a:r>
            <a:endParaRPr lang="en-US" dirty="0"/>
          </a:p>
        </p:txBody>
      </p:sp>
      <p:sp>
        <p:nvSpPr>
          <p:cNvPr id="73731" name="Rectangle 3"/>
          <p:cNvSpPr>
            <a:spLocks noGrp="1" noChangeArrowheads="1"/>
          </p:cNvSpPr>
          <p:nvPr>
            <p:ph type="body" idx="1"/>
          </p:nvPr>
        </p:nvSpPr>
        <p:spPr/>
        <p:txBody>
          <a:bodyPr/>
          <a:lstStyle/>
          <a:p>
            <a:r>
              <a:rPr lang="en-US" dirty="0" smtClean="0"/>
              <a:t>Idiopathic.</a:t>
            </a:r>
          </a:p>
          <a:p>
            <a:r>
              <a:rPr lang="en-US" dirty="0" smtClean="0"/>
              <a:t>Chronic.</a:t>
            </a:r>
          </a:p>
          <a:p>
            <a:r>
              <a:rPr lang="en-US" dirty="0" smtClean="0"/>
              <a:t>Inflammation.</a:t>
            </a:r>
          </a:p>
          <a:p>
            <a:r>
              <a:rPr lang="en-US" dirty="0" smtClean="0"/>
              <a:t>Colon &amp; Rectum. </a:t>
            </a:r>
          </a:p>
          <a:p>
            <a:r>
              <a:rPr lang="en-US" dirty="0" smtClean="0"/>
              <a:t>Mucosa.</a:t>
            </a:r>
          </a:p>
          <a:p>
            <a:r>
              <a:rPr lang="en-US" dirty="0" smtClean="0"/>
              <a:t>No skipping lesions. (continues)</a:t>
            </a:r>
          </a:p>
          <a:p>
            <a:r>
              <a:rPr lang="en-US" dirty="0" smtClean="0"/>
              <a:t>Sequels: </a:t>
            </a:r>
            <a:r>
              <a:rPr lang="en-US" dirty="0" smtClean="0">
                <a:solidFill>
                  <a:srgbClr val="FFFF00"/>
                </a:solidFill>
              </a:rPr>
              <a:t>Ulceration, edema, bleeding, &amp; fluid/electrolytes disturbance. </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416" y="5340908"/>
            <a:ext cx="8226425" cy="1143000"/>
          </a:xfrm>
        </p:spPr>
        <p:txBody>
          <a:bodyPr/>
          <a:lstStyle/>
          <a:p>
            <a:pPr algn="ctr"/>
            <a:r>
              <a:rPr lang="en-US" dirty="0" smtClean="0"/>
              <a:t>GOOD LUCK !</a:t>
            </a:r>
            <a:endParaRPr lang="ar-SA" dirty="0"/>
          </a:p>
        </p:txBody>
      </p:sp>
      <p:sp>
        <p:nvSpPr>
          <p:cNvPr id="3" name="Content Placeholder 2"/>
          <p:cNvSpPr>
            <a:spLocks noGrp="1"/>
          </p:cNvSpPr>
          <p:nvPr>
            <p:ph sz="half" idx="1"/>
          </p:nvPr>
        </p:nvSpPr>
        <p:spPr/>
        <p:txBody>
          <a:bodyPr/>
          <a:lstStyle/>
          <a:p>
            <a:r>
              <a:rPr lang="en-US" dirty="0" smtClean="0">
                <a:solidFill>
                  <a:srgbClr val="FF0000"/>
                </a:solidFill>
              </a:rPr>
              <a:t>The Doc Emphasized about knowing the difference </a:t>
            </a:r>
            <a:r>
              <a:rPr lang="en-US" dirty="0" err="1" smtClean="0">
                <a:solidFill>
                  <a:srgbClr val="FF0000"/>
                </a:solidFill>
              </a:rPr>
              <a:t>appearnce</a:t>
            </a:r>
            <a:r>
              <a:rPr lang="en-US" dirty="0" smtClean="0">
                <a:solidFill>
                  <a:srgbClr val="FF0000"/>
                </a:solidFill>
              </a:rPr>
              <a:t> of UC and </a:t>
            </a:r>
            <a:r>
              <a:rPr lang="en-US" dirty="0" err="1" smtClean="0">
                <a:solidFill>
                  <a:srgbClr val="FF0000"/>
                </a:solidFill>
              </a:rPr>
              <a:t>chrons</a:t>
            </a:r>
            <a:r>
              <a:rPr lang="en-US" dirty="0" smtClean="0">
                <a:solidFill>
                  <a:srgbClr val="FF0000"/>
                </a:solidFill>
              </a:rPr>
              <a:t> , </a:t>
            </a:r>
            <a:r>
              <a:rPr lang="en-US" dirty="0" err="1" smtClean="0">
                <a:solidFill>
                  <a:srgbClr val="FF0000"/>
                </a:solidFill>
              </a:rPr>
              <a:t>hiso</a:t>
            </a:r>
            <a:r>
              <a:rPr lang="en-US" dirty="0" smtClean="0">
                <a:solidFill>
                  <a:srgbClr val="FF0000"/>
                </a:solidFill>
              </a:rPr>
              <a:t> and gross !! </a:t>
            </a:r>
          </a:p>
          <a:p>
            <a:r>
              <a:rPr lang="en-US" dirty="0" smtClean="0">
                <a:solidFill>
                  <a:srgbClr val="FF0000"/>
                </a:solidFill>
              </a:rPr>
              <a:t>Also </a:t>
            </a:r>
            <a:r>
              <a:rPr lang="en-US" dirty="0" err="1" smtClean="0">
                <a:solidFill>
                  <a:srgbClr val="FF0000"/>
                </a:solidFill>
              </a:rPr>
              <a:t>sumthing</a:t>
            </a:r>
            <a:r>
              <a:rPr lang="en-US" dirty="0" smtClean="0">
                <a:solidFill>
                  <a:srgbClr val="FF0000"/>
                </a:solidFill>
              </a:rPr>
              <a:t> called true love </a:t>
            </a:r>
            <a:r>
              <a:rPr lang="en-US" dirty="0" err="1" smtClean="0">
                <a:solidFill>
                  <a:srgbClr val="FF0000"/>
                </a:solidFill>
              </a:rPr>
              <a:t>whiitte</a:t>
            </a:r>
            <a:r>
              <a:rPr lang="en-US" dirty="0" smtClean="0">
                <a:solidFill>
                  <a:srgbClr val="FF0000"/>
                </a:solidFill>
              </a:rPr>
              <a:t> criteria , I think its In the female notes  </a:t>
            </a:r>
            <a:endParaRPr lang="ar-SA" dirty="0">
              <a:solidFill>
                <a:srgbClr val="FF0000"/>
              </a:solidFill>
            </a:endParaRPr>
          </a:p>
        </p:txBody>
      </p:sp>
      <p:sp>
        <p:nvSpPr>
          <p:cNvPr id="4" name="Content Placeholder 3"/>
          <p:cNvSpPr>
            <a:spLocks noGrp="1"/>
          </p:cNvSpPr>
          <p:nvPr>
            <p:ph sz="half" idx="2"/>
          </p:nvPr>
        </p:nvSpPr>
        <p:spPr/>
        <p:txBody>
          <a:bodyPr/>
          <a:lstStyle/>
          <a:p>
            <a:r>
              <a:rPr lang="en-US" dirty="0" smtClean="0">
                <a:solidFill>
                  <a:srgbClr val="FF0000"/>
                </a:solidFill>
              </a:rPr>
              <a:t>Also . He said be careful , not every UC symptoms coming from UC ,, it maybe </a:t>
            </a:r>
            <a:r>
              <a:rPr lang="en-US" dirty="0" err="1" smtClean="0">
                <a:solidFill>
                  <a:srgbClr val="FF0000"/>
                </a:solidFill>
              </a:rPr>
              <a:t>chrons</a:t>
            </a:r>
            <a:r>
              <a:rPr lang="en-US" dirty="0" smtClean="0">
                <a:solidFill>
                  <a:srgbClr val="FF0000"/>
                </a:solidFill>
              </a:rPr>
              <a:t> ,, they </a:t>
            </a:r>
            <a:r>
              <a:rPr lang="en-US" dirty="0" err="1" smtClean="0">
                <a:solidFill>
                  <a:srgbClr val="FF0000"/>
                </a:solidFill>
              </a:rPr>
              <a:t>interchane</a:t>
            </a:r>
            <a:r>
              <a:rPr lang="en-US" dirty="0" smtClean="0">
                <a:solidFill>
                  <a:srgbClr val="FF0000"/>
                </a:solidFill>
              </a:rPr>
              <a:t> , called undetermined or </a:t>
            </a:r>
            <a:r>
              <a:rPr lang="en-US" dirty="0" err="1" smtClean="0">
                <a:solidFill>
                  <a:srgbClr val="FF0000"/>
                </a:solidFill>
              </a:rPr>
              <a:t>chron</a:t>
            </a:r>
            <a:r>
              <a:rPr lang="en-US" dirty="0" smtClean="0">
                <a:solidFill>
                  <a:srgbClr val="FF0000"/>
                </a:solidFill>
              </a:rPr>
              <a:t> </a:t>
            </a:r>
            <a:r>
              <a:rPr lang="en-US" dirty="0" err="1" smtClean="0">
                <a:solidFill>
                  <a:srgbClr val="FF0000"/>
                </a:solidFill>
              </a:rPr>
              <a:t>collitis</a:t>
            </a:r>
            <a:r>
              <a:rPr lang="en-US" dirty="0" smtClean="0">
                <a:solidFill>
                  <a:srgbClr val="FF0000"/>
                </a:solidFill>
              </a:rPr>
              <a:t> .. </a:t>
            </a:r>
            <a:endParaRPr lang="ar-SA" dirty="0">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dirty="0" smtClean="0"/>
              <a:t>Epidemiology </a:t>
            </a:r>
            <a:endParaRPr lang="en-US" dirty="0"/>
          </a:p>
        </p:txBody>
      </p:sp>
      <p:sp>
        <p:nvSpPr>
          <p:cNvPr id="73731" name="Rectangle 3"/>
          <p:cNvSpPr>
            <a:spLocks noGrp="1" noChangeArrowheads="1"/>
          </p:cNvSpPr>
          <p:nvPr>
            <p:ph type="body" idx="1"/>
          </p:nvPr>
        </p:nvSpPr>
        <p:spPr/>
        <p:txBody>
          <a:bodyPr/>
          <a:lstStyle/>
          <a:p>
            <a:r>
              <a:rPr lang="en-US" dirty="0" smtClean="0"/>
              <a:t>Females.</a:t>
            </a:r>
          </a:p>
          <a:p>
            <a:r>
              <a:rPr lang="en-US" dirty="0" smtClean="0"/>
              <a:t>Bimodal distribution.</a:t>
            </a:r>
          </a:p>
          <a:p>
            <a:r>
              <a:rPr lang="en-US" dirty="0" smtClean="0"/>
              <a:t>1</a:t>
            </a:r>
            <a:r>
              <a:rPr lang="en-US" baseline="30000" dirty="0" smtClean="0"/>
              <a:t>st</a:t>
            </a:r>
            <a:r>
              <a:rPr lang="en-US" dirty="0" smtClean="0"/>
              <a:t> :15-25 years.</a:t>
            </a:r>
          </a:p>
          <a:p>
            <a:r>
              <a:rPr lang="en-US" dirty="0" smtClean="0"/>
              <a:t>2</a:t>
            </a:r>
            <a:r>
              <a:rPr lang="en-US" baseline="30000" dirty="0" smtClean="0"/>
              <a:t>nd</a:t>
            </a:r>
            <a:r>
              <a:rPr lang="en-US" dirty="0" smtClean="0"/>
              <a:t> : 55-65 years. </a:t>
            </a:r>
          </a:p>
          <a:p>
            <a:r>
              <a:rPr lang="en-US" dirty="0" smtClean="0"/>
              <a:t>Northern locations.</a:t>
            </a:r>
          </a:p>
          <a:p>
            <a:r>
              <a:rPr lang="en-US" dirty="0" err="1" smtClean="0"/>
              <a:t>Smoking+appeindectomy</a:t>
            </a:r>
            <a:r>
              <a:rPr lang="en-US" dirty="0" smtClean="0"/>
              <a:t>. </a:t>
            </a:r>
            <a:endParaRPr lang="en-US" dirty="0"/>
          </a:p>
        </p:txBody>
      </p:sp>
    </p:spTree>
    <p:extLst>
      <p:ext uri="{BB962C8B-B14F-4D97-AF65-F5344CB8AC3E}">
        <p14:creationId xmlns:p14="http://schemas.microsoft.com/office/powerpoint/2010/main" xmlns="" val="13382368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dirty="0" smtClean="0"/>
              <a:t>Signs &amp; Symptoms: </a:t>
            </a:r>
            <a:r>
              <a:rPr lang="en-US" dirty="0" err="1" smtClean="0"/>
              <a:t>Intracolonic</a:t>
            </a:r>
            <a:r>
              <a:rPr lang="en-US" dirty="0"/>
              <a:t> </a:t>
            </a:r>
            <a:r>
              <a:rPr lang="en-US" dirty="0" smtClean="0"/>
              <a:t>manifestation</a:t>
            </a:r>
            <a:endParaRPr lang="en-US" dirty="0"/>
          </a:p>
        </p:txBody>
      </p:sp>
      <p:sp>
        <p:nvSpPr>
          <p:cNvPr id="73731" name="Rectangle 3"/>
          <p:cNvSpPr>
            <a:spLocks noGrp="1" noChangeArrowheads="1"/>
          </p:cNvSpPr>
          <p:nvPr>
            <p:ph type="body" idx="1"/>
          </p:nvPr>
        </p:nvSpPr>
        <p:spPr/>
        <p:txBody>
          <a:bodyPr/>
          <a:lstStyle/>
          <a:p>
            <a:pPr marL="0" indent="0">
              <a:buNone/>
            </a:pPr>
            <a:endParaRPr lang="en-US" dirty="0" smtClean="0"/>
          </a:p>
          <a:p>
            <a:r>
              <a:rPr lang="en-US" dirty="0" smtClean="0"/>
              <a:t>Bleeding with bowel movements</a:t>
            </a:r>
            <a:r>
              <a:rPr lang="en-US" dirty="0" smtClean="0"/>
              <a:t>.</a:t>
            </a:r>
            <a:r>
              <a:rPr lang="en-US" dirty="0" smtClean="0">
                <a:solidFill>
                  <a:srgbClr val="FF0000"/>
                </a:solidFill>
              </a:rPr>
              <a:t> MCC</a:t>
            </a:r>
            <a:endParaRPr lang="en-US" dirty="0" smtClean="0"/>
          </a:p>
          <a:p>
            <a:r>
              <a:rPr lang="en-US" dirty="0" smtClean="0"/>
              <a:t>Bloody diarrhea.</a:t>
            </a:r>
          </a:p>
          <a:p>
            <a:r>
              <a:rPr lang="en-US" dirty="0" smtClean="0"/>
              <a:t>Urgency.</a:t>
            </a:r>
          </a:p>
          <a:p>
            <a:r>
              <a:rPr lang="en-US" dirty="0" smtClean="0"/>
              <a:t>↓ Pain.</a:t>
            </a:r>
          </a:p>
          <a:p>
            <a:r>
              <a:rPr lang="en-US" dirty="0" smtClean="0"/>
              <a:t>Weight lose. </a:t>
            </a:r>
            <a:endParaRPr lang="en-US" dirty="0"/>
          </a:p>
        </p:txBody>
      </p:sp>
    </p:spTree>
    <p:extLst>
      <p:ext uri="{BB962C8B-B14F-4D97-AF65-F5344CB8AC3E}">
        <p14:creationId xmlns:p14="http://schemas.microsoft.com/office/powerpoint/2010/main" xmlns="" val="3129842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dirty="0" smtClean="0"/>
              <a:t>Signs &amp; Symptoms: </a:t>
            </a:r>
            <a:r>
              <a:rPr lang="en-US" dirty="0" err="1" smtClean="0"/>
              <a:t>extracolonic</a:t>
            </a:r>
            <a:r>
              <a:rPr lang="en-US" dirty="0" smtClean="0"/>
              <a:t> manifestation</a:t>
            </a:r>
            <a:endParaRPr lang="en-US" dirty="0"/>
          </a:p>
        </p:txBody>
      </p:sp>
      <p:sp>
        <p:nvSpPr>
          <p:cNvPr id="73731" name="Rectangle 3"/>
          <p:cNvSpPr>
            <a:spLocks noGrp="1" noChangeArrowheads="1"/>
          </p:cNvSpPr>
          <p:nvPr>
            <p:ph type="body" idx="1"/>
          </p:nvPr>
        </p:nvSpPr>
        <p:spPr/>
        <p:txBody>
          <a:bodyPr/>
          <a:lstStyle/>
          <a:p>
            <a:r>
              <a:rPr lang="en-US" dirty="0" smtClean="0">
                <a:solidFill>
                  <a:schemeClr val="accent1"/>
                </a:solidFill>
              </a:rPr>
              <a:t>Skin lesions:</a:t>
            </a:r>
          </a:p>
          <a:p>
            <a:pPr lvl="1"/>
            <a:r>
              <a:rPr lang="en-US" dirty="0" smtClean="0">
                <a:solidFill>
                  <a:schemeClr val="tx1"/>
                </a:solidFill>
              </a:rPr>
              <a:t>Erythema </a:t>
            </a:r>
            <a:r>
              <a:rPr lang="en-US" dirty="0" err="1" smtClean="0">
                <a:solidFill>
                  <a:schemeClr val="tx1"/>
                </a:solidFill>
              </a:rPr>
              <a:t>nodosum</a:t>
            </a:r>
            <a:r>
              <a:rPr lang="en-US" dirty="0"/>
              <a:t>.</a:t>
            </a:r>
            <a:endParaRPr lang="en-US" sz="3600" dirty="0" smtClean="0">
              <a:solidFill>
                <a:schemeClr val="tx1"/>
              </a:solidFill>
            </a:endParaRPr>
          </a:p>
          <a:p>
            <a:pPr lvl="1"/>
            <a:r>
              <a:rPr lang="en-US" dirty="0" err="1" smtClean="0">
                <a:solidFill>
                  <a:schemeClr val="tx1"/>
                </a:solidFill>
              </a:rPr>
              <a:t>Pyoderma</a:t>
            </a:r>
            <a:r>
              <a:rPr lang="en-US" dirty="0" smtClean="0">
                <a:solidFill>
                  <a:schemeClr val="tx1"/>
                </a:solidFill>
              </a:rPr>
              <a:t> </a:t>
            </a:r>
            <a:r>
              <a:rPr lang="en-US" dirty="0" err="1" smtClean="0">
                <a:solidFill>
                  <a:schemeClr val="tx1"/>
                </a:solidFill>
              </a:rPr>
              <a:t>gangrenosum</a:t>
            </a:r>
            <a:r>
              <a:rPr lang="en-US" dirty="0"/>
              <a:t>.</a:t>
            </a:r>
            <a:endParaRPr lang="en-US" sz="3600" dirty="0" smtClean="0">
              <a:solidFill>
                <a:schemeClr val="tx1"/>
              </a:solidFill>
            </a:endParaRPr>
          </a:p>
          <a:p>
            <a:pPr marL="457200" lvl="1" indent="0">
              <a:buNone/>
            </a:pPr>
            <a:endParaRPr lang="en-US" dirty="0" smtClean="0">
              <a:solidFill>
                <a:schemeClr val="tx1"/>
              </a:solidFill>
            </a:endParaRPr>
          </a:p>
        </p:txBody>
      </p:sp>
      <p:pic>
        <p:nvPicPr>
          <p:cNvPr id="82946" name="Picture 2" descr="http://rad.usuhs.mil/derm/lecture_notes/Images/Enodosum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82036" y="3044816"/>
            <a:ext cx="4076832" cy="3466913"/>
          </a:xfrm>
          <a:prstGeom prst="rect">
            <a:avLst/>
          </a:prstGeom>
          <a:noFill/>
          <a:extLst>
            <a:ext uri="{909E8E84-426E-40DD-AFC4-6F175D3DCCD1}">
              <a14:hiddenFill xmlns:a14="http://schemas.microsoft.com/office/drawing/2010/main" xmlns="">
                <a:solidFill>
                  <a:srgbClr val="FFFFFF"/>
                </a:solidFill>
              </a14:hiddenFill>
            </a:ext>
          </a:extLst>
        </p:spPr>
      </p:pic>
      <p:pic>
        <p:nvPicPr>
          <p:cNvPr id="82948" name="Picture 4" descr="http://www.lib.uiowa.edu/hardin/md/pictures22/oa/1750-1172-2-19-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56527" y="3044817"/>
            <a:ext cx="2552999" cy="346691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448167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dirty="0" smtClean="0"/>
              <a:t>Signs &amp; Symptoms: </a:t>
            </a:r>
            <a:r>
              <a:rPr lang="en-US" dirty="0" err="1" smtClean="0"/>
              <a:t>extracolonic</a:t>
            </a:r>
            <a:r>
              <a:rPr lang="en-US" dirty="0" smtClean="0"/>
              <a:t> manifestation</a:t>
            </a:r>
            <a:endParaRPr lang="en-US" dirty="0"/>
          </a:p>
        </p:txBody>
      </p:sp>
      <p:sp>
        <p:nvSpPr>
          <p:cNvPr id="73731" name="Rectangle 3"/>
          <p:cNvSpPr>
            <a:spLocks noGrp="1" noChangeArrowheads="1"/>
          </p:cNvSpPr>
          <p:nvPr>
            <p:ph type="body" idx="1"/>
          </p:nvPr>
        </p:nvSpPr>
        <p:spPr/>
        <p:txBody>
          <a:bodyPr/>
          <a:lstStyle/>
          <a:p>
            <a:r>
              <a:rPr lang="en-US" dirty="0" smtClean="0">
                <a:solidFill>
                  <a:schemeClr val="accent1"/>
                </a:solidFill>
              </a:rPr>
              <a:t>Joints:</a:t>
            </a:r>
          </a:p>
          <a:p>
            <a:pPr lvl="1"/>
            <a:r>
              <a:rPr lang="en-US" dirty="0" err="1" smtClean="0">
                <a:solidFill>
                  <a:schemeClr val="tx1"/>
                </a:solidFill>
              </a:rPr>
              <a:t>Synovitis</a:t>
            </a:r>
            <a:r>
              <a:rPr lang="en-US" dirty="0"/>
              <a:t>.</a:t>
            </a:r>
            <a:endParaRPr lang="en-US" sz="3600" dirty="0" smtClean="0">
              <a:solidFill>
                <a:schemeClr val="tx1"/>
              </a:solidFill>
            </a:endParaRPr>
          </a:p>
          <a:p>
            <a:pPr lvl="1"/>
            <a:r>
              <a:rPr lang="en-US" dirty="0" err="1" smtClean="0">
                <a:solidFill>
                  <a:schemeClr val="tx1"/>
                </a:solidFill>
              </a:rPr>
              <a:t>Ankylosing</a:t>
            </a:r>
            <a:r>
              <a:rPr lang="en-US" dirty="0" smtClean="0">
                <a:solidFill>
                  <a:schemeClr val="tx1"/>
                </a:solidFill>
              </a:rPr>
              <a:t> </a:t>
            </a:r>
            <a:r>
              <a:rPr lang="en-US" dirty="0" err="1" smtClean="0">
                <a:solidFill>
                  <a:schemeClr val="tx1"/>
                </a:solidFill>
              </a:rPr>
              <a:t>spondylitis</a:t>
            </a:r>
            <a:r>
              <a:rPr lang="en-US" dirty="0" smtClean="0">
                <a:solidFill>
                  <a:schemeClr val="tx1"/>
                </a:solidFill>
              </a:rPr>
              <a:t>.</a:t>
            </a:r>
          </a:p>
          <a:p>
            <a:pPr lvl="1">
              <a:buNone/>
            </a:pPr>
            <a:r>
              <a:rPr lang="en-US" dirty="0" smtClean="0">
                <a:solidFill>
                  <a:srgbClr val="FF0000"/>
                </a:solidFill>
                <a:latin typeface="Times New Roman" pitchFamily="18" charset="0"/>
                <a:cs typeface="Times New Roman" pitchFamily="18" charset="0"/>
              </a:rPr>
              <a:t>WONT  get better after </a:t>
            </a:r>
            <a:r>
              <a:rPr lang="en-US" dirty="0" err="1" smtClean="0">
                <a:solidFill>
                  <a:srgbClr val="FF0000"/>
                </a:solidFill>
                <a:latin typeface="Times New Roman" pitchFamily="18" charset="0"/>
                <a:cs typeface="Times New Roman" pitchFamily="18" charset="0"/>
              </a:rPr>
              <a:t>colectomy</a:t>
            </a:r>
            <a:r>
              <a:rPr lang="en-US" dirty="0" smtClean="0">
                <a:solidFill>
                  <a:srgbClr val="FF0000"/>
                </a:solidFill>
                <a:latin typeface="Times New Roman" pitchFamily="18" charset="0"/>
                <a:cs typeface="Times New Roman" pitchFamily="18" charset="0"/>
              </a:rPr>
              <a:t>.</a:t>
            </a:r>
            <a:r>
              <a:rPr lang="en-US" dirty="0" smtClean="0">
                <a:solidFill>
                  <a:srgbClr val="FF0000"/>
                </a:solidFill>
              </a:rPr>
              <a:t> </a:t>
            </a:r>
            <a:endParaRPr lang="en-US" dirty="0">
              <a:solidFill>
                <a:srgbClr val="FF0000"/>
              </a:solidFill>
            </a:endParaRPr>
          </a:p>
          <a:p>
            <a:pPr marL="457200" lvl="1" indent="0">
              <a:buNone/>
            </a:pPr>
            <a:endParaRPr lang="en-US" dirty="0" smtClean="0">
              <a:solidFill>
                <a:schemeClr val="tx1"/>
              </a:solidFill>
            </a:endParaRPr>
          </a:p>
        </p:txBody>
      </p:sp>
      <p:pic>
        <p:nvPicPr>
          <p:cNvPr id="83970" name="Picture 2" descr="http://www.netguruonline.com/wp-content/uploads/2010/08/Ankylosing-Spondylitis-1.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5754" r="25457"/>
          <a:stretch/>
        </p:blipFill>
        <p:spPr bwMode="auto">
          <a:xfrm>
            <a:off x="5970494" y="952686"/>
            <a:ext cx="2225489" cy="511193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396542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dirty="0" smtClean="0"/>
              <a:t>Signs &amp; Symptoms: </a:t>
            </a:r>
            <a:r>
              <a:rPr lang="en-US" dirty="0" err="1" smtClean="0"/>
              <a:t>extracolonic</a:t>
            </a:r>
            <a:r>
              <a:rPr lang="en-US" dirty="0" smtClean="0"/>
              <a:t> manifestation</a:t>
            </a:r>
            <a:endParaRPr lang="en-US" dirty="0"/>
          </a:p>
        </p:txBody>
      </p:sp>
      <p:sp>
        <p:nvSpPr>
          <p:cNvPr id="73731" name="Rectangle 3"/>
          <p:cNvSpPr>
            <a:spLocks noGrp="1" noChangeArrowheads="1"/>
          </p:cNvSpPr>
          <p:nvPr>
            <p:ph type="body" idx="1"/>
          </p:nvPr>
        </p:nvSpPr>
        <p:spPr/>
        <p:txBody>
          <a:bodyPr/>
          <a:lstStyle/>
          <a:p>
            <a:pPr marL="457200" lvl="1" indent="0">
              <a:buNone/>
            </a:pPr>
            <a:r>
              <a:rPr lang="en-US" dirty="0" smtClean="0">
                <a:solidFill>
                  <a:schemeClr val="accent1"/>
                </a:solidFill>
              </a:rPr>
              <a:t>Eyes:</a:t>
            </a:r>
          </a:p>
          <a:p>
            <a:pPr lvl="1"/>
            <a:r>
              <a:rPr lang="en-US" dirty="0" err="1" smtClean="0">
                <a:solidFill>
                  <a:schemeClr val="tx1"/>
                </a:solidFill>
              </a:rPr>
              <a:t>Episcleritis</a:t>
            </a:r>
            <a:r>
              <a:rPr lang="en-US" dirty="0" smtClean="0">
                <a:solidFill>
                  <a:schemeClr val="tx1"/>
                </a:solidFill>
              </a:rPr>
              <a:t> </a:t>
            </a:r>
            <a:endParaRPr lang="en-US" sz="4000" dirty="0" smtClean="0">
              <a:solidFill>
                <a:schemeClr val="tx1"/>
              </a:solidFill>
            </a:endParaRPr>
          </a:p>
          <a:p>
            <a:pPr lvl="1"/>
            <a:r>
              <a:rPr lang="en-US" dirty="0" err="1" smtClean="0">
                <a:solidFill>
                  <a:schemeClr val="tx1"/>
                </a:solidFill>
              </a:rPr>
              <a:t>Iritis</a:t>
            </a:r>
            <a:r>
              <a:rPr lang="en-US" dirty="0" smtClean="0">
                <a:solidFill>
                  <a:schemeClr val="tx1"/>
                </a:solidFill>
              </a:rPr>
              <a:t> </a:t>
            </a:r>
            <a:endParaRPr lang="en-US" sz="4000" dirty="0" smtClean="0">
              <a:solidFill>
                <a:schemeClr val="tx1"/>
              </a:solidFill>
            </a:endParaRPr>
          </a:p>
          <a:p>
            <a:pPr marL="457200" lvl="1" indent="0">
              <a:buNone/>
            </a:pPr>
            <a:endParaRPr lang="en-US" dirty="0" smtClean="0">
              <a:solidFill>
                <a:schemeClr val="tx1"/>
              </a:solidFill>
            </a:endParaRPr>
          </a:p>
        </p:txBody>
      </p:sp>
      <p:pic>
        <p:nvPicPr>
          <p:cNvPr id="84994" name="Picture 2" descr="http://www.sciencephoto.com/image/148549/large/C0085725-Iritis_of_eye_in_ankylosing_spondylitis-SPL.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11469" y="1995674"/>
            <a:ext cx="5048250" cy="33528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5410974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heme/theme1.xml><?xml version="1.0" encoding="utf-8"?>
<a:theme xmlns:a="http://schemas.openxmlformats.org/drawingml/2006/main" name="med_0618_slide">
  <a:themeElements>
    <a:clrScheme name="Default Design 2">
      <a:dk1>
        <a:srgbClr val="333333"/>
      </a:dk1>
      <a:lt1>
        <a:srgbClr val="FFFFFF"/>
      </a:lt1>
      <a:dk2>
        <a:srgbClr val="006666"/>
      </a:dk2>
      <a:lt2>
        <a:srgbClr val="FFFFFF"/>
      </a:lt2>
      <a:accent1>
        <a:srgbClr val="7EB0E6"/>
      </a:accent1>
      <a:accent2>
        <a:srgbClr val="7BD96C"/>
      </a:accent2>
      <a:accent3>
        <a:srgbClr val="AAB8B8"/>
      </a:accent3>
      <a:accent4>
        <a:srgbClr val="DADADA"/>
      </a:accent4>
      <a:accent5>
        <a:srgbClr val="C0D4F0"/>
      </a:accent5>
      <a:accent6>
        <a:srgbClr val="6FC461"/>
      </a:accent6>
      <a:hlink>
        <a:srgbClr val="45E6E6"/>
      </a:hlink>
      <a:folHlink>
        <a:srgbClr val="D5EB81"/>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333333"/>
        </a:dk1>
        <a:lt1>
          <a:srgbClr val="FFFFFF"/>
        </a:lt1>
        <a:dk2>
          <a:srgbClr val="006666"/>
        </a:dk2>
        <a:lt2>
          <a:srgbClr val="FFFFFF"/>
        </a:lt2>
        <a:accent1>
          <a:srgbClr val="00CCCC"/>
        </a:accent1>
        <a:accent2>
          <a:srgbClr val="2BD9D9"/>
        </a:accent2>
        <a:accent3>
          <a:srgbClr val="AAB8B8"/>
        </a:accent3>
        <a:accent4>
          <a:srgbClr val="DADADA"/>
        </a:accent4>
        <a:accent5>
          <a:srgbClr val="AAE2E2"/>
        </a:accent5>
        <a:accent6>
          <a:srgbClr val="26C4C4"/>
        </a:accent6>
        <a:hlink>
          <a:srgbClr val="45E6E6"/>
        </a:hlink>
        <a:folHlink>
          <a:srgbClr val="49F2F2"/>
        </a:folHlink>
      </a:clrScheme>
      <a:clrMap bg1="dk2" tx1="lt1" bg2="dk1" tx2="lt2" accent1="accent1" accent2="accent2" accent3="accent3" accent4="accent4" accent5="accent5" accent6="accent6" hlink="hlink" folHlink="folHlink"/>
    </a:extraClrScheme>
    <a:extraClrScheme>
      <a:clrScheme name="Default Design 2">
        <a:dk1>
          <a:srgbClr val="333333"/>
        </a:dk1>
        <a:lt1>
          <a:srgbClr val="FFFFFF"/>
        </a:lt1>
        <a:dk2>
          <a:srgbClr val="006666"/>
        </a:dk2>
        <a:lt2>
          <a:srgbClr val="FFFFFF"/>
        </a:lt2>
        <a:accent1>
          <a:srgbClr val="7EB0E6"/>
        </a:accent1>
        <a:accent2>
          <a:srgbClr val="7BD96C"/>
        </a:accent2>
        <a:accent3>
          <a:srgbClr val="AAB8B8"/>
        </a:accent3>
        <a:accent4>
          <a:srgbClr val="DADADA"/>
        </a:accent4>
        <a:accent5>
          <a:srgbClr val="C0D4F0"/>
        </a:accent5>
        <a:accent6>
          <a:srgbClr val="6FC461"/>
        </a:accent6>
        <a:hlink>
          <a:srgbClr val="45E6E6"/>
        </a:hlink>
        <a:folHlink>
          <a:srgbClr val="D5EB81"/>
        </a:folHlink>
      </a:clrScheme>
      <a:clrMap bg1="dk2" tx1="lt1" bg2="dk1" tx2="lt2" accent1="accent1" accent2="accent2" accent3="accent3" accent4="accent4" accent5="accent5" accent6="accent6" hlink="hlink" folHlink="folHlink"/>
    </a:extraClrScheme>
    <a:extraClrScheme>
      <a:clrScheme name="Default Design 3">
        <a:dk1>
          <a:srgbClr val="333333"/>
        </a:dk1>
        <a:lt1>
          <a:srgbClr val="FFFFFF"/>
        </a:lt1>
        <a:dk2>
          <a:srgbClr val="006666"/>
        </a:dk2>
        <a:lt2>
          <a:srgbClr val="FFFFFF"/>
        </a:lt2>
        <a:accent1>
          <a:srgbClr val="FFA6AA"/>
        </a:accent1>
        <a:accent2>
          <a:srgbClr val="36D9D9"/>
        </a:accent2>
        <a:accent3>
          <a:srgbClr val="AAB8B8"/>
        </a:accent3>
        <a:accent4>
          <a:srgbClr val="DADADA"/>
        </a:accent4>
        <a:accent5>
          <a:srgbClr val="FFD0D2"/>
        </a:accent5>
        <a:accent6>
          <a:srgbClr val="30C4C4"/>
        </a:accent6>
        <a:hlink>
          <a:srgbClr val="F7C6E9"/>
        </a:hlink>
        <a:folHlink>
          <a:srgbClr val="FFDEB2"/>
        </a:folHlink>
      </a:clrScheme>
      <a:clrMap bg1="dk2" tx1="lt1" bg2="dk1" tx2="lt2" accent1="accent1" accent2="accent2" accent3="accent3" accent4="accent4" accent5="accent5" accent6="accent6" hlink="hlink" folHlink="folHlink"/>
    </a:extraClrScheme>
    <a:extraClrScheme>
      <a:clrScheme name="Default Design 4">
        <a:dk1>
          <a:srgbClr val="333333"/>
        </a:dk1>
        <a:lt1>
          <a:srgbClr val="FFFFFF"/>
        </a:lt1>
        <a:dk2>
          <a:srgbClr val="006666"/>
        </a:dk2>
        <a:lt2>
          <a:srgbClr val="FFFFFF"/>
        </a:lt2>
        <a:accent1>
          <a:srgbClr val="F2A885"/>
        </a:accent1>
        <a:accent2>
          <a:srgbClr val="D5A8F7"/>
        </a:accent2>
        <a:accent3>
          <a:srgbClr val="AAB8B8"/>
        </a:accent3>
        <a:accent4>
          <a:srgbClr val="DADADA"/>
        </a:accent4>
        <a:accent5>
          <a:srgbClr val="F7D1C2"/>
        </a:accent5>
        <a:accent6>
          <a:srgbClr val="C198E0"/>
        </a:accent6>
        <a:hlink>
          <a:srgbClr val="EBE781"/>
        </a:hlink>
        <a:folHlink>
          <a:srgbClr val="45E6E6"/>
        </a:folHlink>
      </a:clrScheme>
      <a:clrMap bg1="dk2" tx1="lt1" bg2="dk1" tx2="lt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CCCCCC"/>
        </a:lt2>
        <a:accent1>
          <a:srgbClr val="00CCCC"/>
        </a:accent1>
        <a:accent2>
          <a:srgbClr val="2BD9D9"/>
        </a:accent2>
        <a:accent3>
          <a:srgbClr val="FFFFFF"/>
        </a:accent3>
        <a:accent4>
          <a:srgbClr val="000000"/>
        </a:accent4>
        <a:accent5>
          <a:srgbClr val="AAE2E2"/>
        </a:accent5>
        <a:accent6>
          <a:srgbClr val="26C4C4"/>
        </a:accent6>
        <a:hlink>
          <a:srgbClr val="45E6E6"/>
        </a:hlink>
        <a:folHlink>
          <a:srgbClr val="49F2F2"/>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CCCCCC"/>
        </a:lt2>
        <a:accent1>
          <a:srgbClr val="7EB0E6"/>
        </a:accent1>
        <a:accent2>
          <a:srgbClr val="7BD96C"/>
        </a:accent2>
        <a:accent3>
          <a:srgbClr val="FFFFFF"/>
        </a:accent3>
        <a:accent4>
          <a:srgbClr val="000000"/>
        </a:accent4>
        <a:accent5>
          <a:srgbClr val="C0D4F0"/>
        </a:accent5>
        <a:accent6>
          <a:srgbClr val="6FC461"/>
        </a:accent6>
        <a:hlink>
          <a:srgbClr val="45E6E6"/>
        </a:hlink>
        <a:folHlink>
          <a:srgbClr val="D5EB81"/>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CCCCCC"/>
        </a:lt2>
        <a:accent1>
          <a:srgbClr val="FFA6AA"/>
        </a:accent1>
        <a:accent2>
          <a:srgbClr val="36D9D9"/>
        </a:accent2>
        <a:accent3>
          <a:srgbClr val="FFFFFF"/>
        </a:accent3>
        <a:accent4>
          <a:srgbClr val="000000"/>
        </a:accent4>
        <a:accent5>
          <a:srgbClr val="FFD0D2"/>
        </a:accent5>
        <a:accent6>
          <a:srgbClr val="30C4C4"/>
        </a:accent6>
        <a:hlink>
          <a:srgbClr val="F7C6E9"/>
        </a:hlink>
        <a:folHlink>
          <a:srgbClr val="FFDE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CCCCCC"/>
        </a:lt2>
        <a:accent1>
          <a:srgbClr val="F2A885"/>
        </a:accent1>
        <a:accent2>
          <a:srgbClr val="D5A8F7"/>
        </a:accent2>
        <a:accent3>
          <a:srgbClr val="FFFFFF"/>
        </a:accent3>
        <a:accent4>
          <a:srgbClr val="000000"/>
        </a:accent4>
        <a:accent5>
          <a:srgbClr val="F7D1C2"/>
        </a:accent5>
        <a:accent6>
          <a:srgbClr val="C198E0"/>
        </a:accent6>
        <a:hlink>
          <a:srgbClr val="EBE781"/>
        </a:hlink>
        <a:folHlink>
          <a:srgbClr val="45E6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333333"/>
      </a:dk1>
      <a:lt1>
        <a:srgbClr val="FFFFFF"/>
      </a:lt1>
      <a:dk2>
        <a:srgbClr val="006666"/>
      </a:dk2>
      <a:lt2>
        <a:srgbClr val="FFFFFF"/>
      </a:lt2>
      <a:accent1>
        <a:srgbClr val="7EB0E6"/>
      </a:accent1>
      <a:accent2>
        <a:srgbClr val="7BD96C"/>
      </a:accent2>
      <a:accent3>
        <a:srgbClr val="AAB8B8"/>
      </a:accent3>
      <a:accent4>
        <a:srgbClr val="DADADA"/>
      </a:accent4>
      <a:accent5>
        <a:srgbClr val="C0D4F0"/>
      </a:accent5>
      <a:accent6>
        <a:srgbClr val="6FC461"/>
      </a:accent6>
      <a:hlink>
        <a:srgbClr val="45E6E6"/>
      </a:hlink>
      <a:folHlink>
        <a:srgbClr val="D5EB81"/>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333333"/>
        </a:dk1>
        <a:lt1>
          <a:srgbClr val="FFFFFF"/>
        </a:lt1>
        <a:dk2>
          <a:srgbClr val="006666"/>
        </a:dk2>
        <a:lt2>
          <a:srgbClr val="FFFFFF"/>
        </a:lt2>
        <a:accent1>
          <a:srgbClr val="00CCCC"/>
        </a:accent1>
        <a:accent2>
          <a:srgbClr val="2BD9D9"/>
        </a:accent2>
        <a:accent3>
          <a:srgbClr val="AAB8B8"/>
        </a:accent3>
        <a:accent4>
          <a:srgbClr val="DADADA"/>
        </a:accent4>
        <a:accent5>
          <a:srgbClr val="AAE2E2"/>
        </a:accent5>
        <a:accent6>
          <a:srgbClr val="26C4C4"/>
        </a:accent6>
        <a:hlink>
          <a:srgbClr val="45E6E6"/>
        </a:hlink>
        <a:folHlink>
          <a:srgbClr val="49F2F2"/>
        </a:folHlink>
      </a:clrScheme>
      <a:clrMap bg1="dk2" tx1="lt1" bg2="dk1" tx2="lt2" accent1="accent1" accent2="accent2" accent3="accent3" accent4="accent4" accent5="accent5" accent6="accent6" hlink="hlink" folHlink="folHlink"/>
    </a:extraClrScheme>
    <a:extraClrScheme>
      <a:clrScheme name="1_Default Design 2">
        <a:dk1>
          <a:srgbClr val="333333"/>
        </a:dk1>
        <a:lt1>
          <a:srgbClr val="FFFFFF"/>
        </a:lt1>
        <a:dk2>
          <a:srgbClr val="006666"/>
        </a:dk2>
        <a:lt2>
          <a:srgbClr val="FFFFFF"/>
        </a:lt2>
        <a:accent1>
          <a:srgbClr val="7EB0E6"/>
        </a:accent1>
        <a:accent2>
          <a:srgbClr val="7BD96C"/>
        </a:accent2>
        <a:accent3>
          <a:srgbClr val="AAB8B8"/>
        </a:accent3>
        <a:accent4>
          <a:srgbClr val="DADADA"/>
        </a:accent4>
        <a:accent5>
          <a:srgbClr val="C0D4F0"/>
        </a:accent5>
        <a:accent6>
          <a:srgbClr val="6FC461"/>
        </a:accent6>
        <a:hlink>
          <a:srgbClr val="45E6E6"/>
        </a:hlink>
        <a:folHlink>
          <a:srgbClr val="D5EB81"/>
        </a:folHlink>
      </a:clrScheme>
      <a:clrMap bg1="dk2" tx1="lt1" bg2="dk1" tx2="lt2" accent1="accent1" accent2="accent2" accent3="accent3" accent4="accent4" accent5="accent5" accent6="accent6" hlink="hlink" folHlink="folHlink"/>
    </a:extraClrScheme>
    <a:extraClrScheme>
      <a:clrScheme name="1_Default Design 3">
        <a:dk1>
          <a:srgbClr val="333333"/>
        </a:dk1>
        <a:lt1>
          <a:srgbClr val="FFFFFF"/>
        </a:lt1>
        <a:dk2>
          <a:srgbClr val="006666"/>
        </a:dk2>
        <a:lt2>
          <a:srgbClr val="FFFFFF"/>
        </a:lt2>
        <a:accent1>
          <a:srgbClr val="FFA6AA"/>
        </a:accent1>
        <a:accent2>
          <a:srgbClr val="36D9D9"/>
        </a:accent2>
        <a:accent3>
          <a:srgbClr val="AAB8B8"/>
        </a:accent3>
        <a:accent4>
          <a:srgbClr val="DADADA"/>
        </a:accent4>
        <a:accent5>
          <a:srgbClr val="FFD0D2"/>
        </a:accent5>
        <a:accent6>
          <a:srgbClr val="30C4C4"/>
        </a:accent6>
        <a:hlink>
          <a:srgbClr val="F7C6E9"/>
        </a:hlink>
        <a:folHlink>
          <a:srgbClr val="FFDEB2"/>
        </a:folHlink>
      </a:clrScheme>
      <a:clrMap bg1="dk2" tx1="lt1" bg2="dk1" tx2="lt2" accent1="accent1" accent2="accent2" accent3="accent3" accent4="accent4" accent5="accent5" accent6="accent6" hlink="hlink" folHlink="folHlink"/>
    </a:extraClrScheme>
    <a:extraClrScheme>
      <a:clrScheme name="1_Default Design 4">
        <a:dk1>
          <a:srgbClr val="333333"/>
        </a:dk1>
        <a:lt1>
          <a:srgbClr val="FFFFFF"/>
        </a:lt1>
        <a:dk2>
          <a:srgbClr val="006666"/>
        </a:dk2>
        <a:lt2>
          <a:srgbClr val="FFFFFF"/>
        </a:lt2>
        <a:accent1>
          <a:srgbClr val="F2A885"/>
        </a:accent1>
        <a:accent2>
          <a:srgbClr val="D5A8F7"/>
        </a:accent2>
        <a:accent3>
          <a:srgbClr val="AAB8B8"/>
        </a:accent3>
        <a:accent4>
          <a:srgbClr val="DADADA"/>
        </a:accent4>
        <a:accent5>
          <a:srgbClr val="F7D1C2"/>
        </a:accent5>
        <a:accent6>
          <a:srgbClr val="C198E0"/>
        </a:accent6>
        <a:hlink>
          <a:srgbClr val="EBE781"/>
        </a:hlink>
        <a:folHlink>
          <a:srgbClr val="45E6E6"/>
        </a:folHlink>
      </a:clrScheme>
      <a:clrMap bg1="dk2" tx1="lt1" bg2="dk1" tx2="lt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CCCCCC"/>
        </a:lt2>
        <a:accent1>
          <a:srgbClr val="00CCCC"/>
        </a:accent1>
        <a:accent2>
          <a:srgbClr val="2BD9D9"/>
        </a:accent2>
        <a:accent3>
          <a:srgbClr val="FFFFFF"/>
        </a:accent3>
        <a:accent4>
          <a:srgbClr val="000000"/>
        </a:accent4>
        <a:accent5>
          <a:srgbClr val="AAE2E2"/>
        </a:accent5>
        <a:accent6>
          <a:srgbClr val="26C4C4"/>
        </a:accent6>
        <a:hlink>
          <a:srgbClr val="45E6E6"/>
        </a:hlink>
        <a:folHlink>
          <a:srgbClr val="49F2F2"/>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CCCCCC"/>
        </a:lt2>
        <a:accent1>
          <a:srgbClr val="7EB0E6"/>
        </a:accent1>
        <a:accent2>
          <a:srgbClr val="7BD96C"/>
        </a:accent2>
        <a:accent3>
          <a:srgbClr val="FFFFFF"/>
        </a:accent3>
        <a:accent4>
          <a:srgbClr val="000000"/>
        </a:accent4>
        <a:accent5>
          <a:srgbClr val="C0D4F0"/>
        </a:accent5>
        <a:accent6>
          <a:srgbClr val="6FC461"/>
        </a:accent6>
        <a:hlink>
          <a:srgbClr val="45E6E6"/>
        </a:hlink>
        <a:folHlink>
          <a:srgbClr val="D5EB81"/>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CCCCCC"/>
        </a:lt2>
        <a:accent1>
          <a:srgbClr val="FFA6AA"/>
        </a:accent1>
        <a:accent2>
          <a:srgbClr val="36D9D9"/>
        </a:accent2>
        <a:accent3>
          <a:srgbClr val="FFFFFF"/>
        </a:accent3>
        <a:accent4>
          <a:srgbClr val="000000"/>
        </a:accent4>
        <a:accent5>
          <a:srgbClr val="FFD0D2"/>
        </a:accent5>
        <a:accent6>
          <a:srgbClr val="30C4C4"/>
        </a:accent6>
        <a:hlink>
          <a:srgbClr val="F7C6E9"/>
        </a:hlink>
        <a:folHlink>
          <a:srgbClr val="FFDE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CCCCCC"/>
        </a:lt2>
        <a:accent1>
          <a:srgbClr val="F2A885"/>
        </a:accent1>
        <a:accent2>
          <a:srgbClr val="D5A8F7"/>
        </a:accent2>
        <a:accent3>
          <a:srgbClr val="FFFFFF"/>
        </a:accent3>
        <a:accent4>
          <a:srgbClr val="000000"/>
        </a:accent4>
        <a:accent5>
          <a:srgbClr val="F7D1C2"/>
        </a:accent5>
        <a:accent6>
          <a:srgbClr val="C198E0"/>
        </a:accent6>
        <a:hlink>
          <a:srgbClr val="EBE781"/>
        </a:hlink>
        <a:folHlink>
          <a:srgbClr val="45E6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med_0618_slide</Template>
  <TotalTime>363</TotalTime>
  <Words>1726</Words>
  <Application>Microsoft Office PowerPoint</Application>
  <PresentationFormat>On-screen Show (4:3)</PresentationFormat>
  <Paragraphs>269</Paragraphs>
  <Slides>40</Slides>
  <Notes>30</Notes>
  <HiddenSlides>0</HiddenSlides>
  <MMClips>0</MMClips>
  <ScaleCrop>false</ScaleCrop>
  <HeadingPairs>
    <vt:vector size="4" baseType="variant">
      <vt:variant>
        <vt:lpstr>Theme</vt:lpstr>
      </vt:variant>
      <vt:variant>
        <vt:i4>2</vt:i4>
      </vt:variant>
      <vt:variant>
        <vt:lpstr>Slide Titles</vt:lpstr>
      </vt:variant>
      <vt:variant>
        <vt:i4>40</vt:i4>
      </vt:variant>
    </vt:vector>
  </HeadingPairs>
  <TitlesOfParts>
    <vt:vector size="42" baseType="lpstr">
      <vt:lpstr>med_0618_slide</vt:lpstr>
      <vt:lpstr>1_Default Design</vt:lpstr>
      <vt:lpstr>IBD</vt:lpstr>
      <vt:lpstr>Notes are in RED !</vt:lpstr>
      <vt:lpstr>Ulcerative Colitis</vt:lpstr>
      <vt:lpstr>Definition</vt:lpstr>
      <vt:lpstr>Epidemiology </vt:lpstr>
      <vt:lpstr>Signs &amp; Symptoms: Intracolonic manifestation</vt:lpstr>
      <vt:lpstr>Signs &amp; Symptoms: extracolonic manifestation</vt:lpstr>
      <vt:lpstr>Signs &amp; Symptoms: extracolonic manifestation</vt:lpstr>
      <vt:lpstr>Signs &amp; Symptoms: extracolonic manifestation</vt:lpstr>
      <vt:lpstr>Signs &amp; Symptoms: extracolonic manifestation</vt:lpstr>
      <vt:lpstr>Colorectal Cancer:</vt:lpstr>
      <vt:lpstr>Investigations:</vt:lpstr>
      <vt:lpstr>AXR</vt:lpstr>
      <vt:lpstr>Barium enemas </vt:lpstr>
      <vt:lpstr>CT Scan</vt:lpstr>
      <vt:lpstr>Procedures</vt:lpstr>
      <vt:lpstr>Drug Therapy</vt:lpstr>
      <vt:lpstr>Surgical Thereby: </vt:lpstr>
      <vt:lpstr>Emergency Surgeries: </vt:lpstr>
      <vt:lpstr>Emergency Surgeries: </vt:lpstr>
      <vt:lpstr>elective indications:</vt:lpstr>
      <vt:lpstr>Elective Surgeries.</vt:lpstr>
      <vt:lpstr>Elective Surgeries.</vt:lpstr>
      <vt:lpstr>Crohn’s Disease</vt:lpstr>
      <vt:lpstr>Slide 25</vt:lpstr>
      <vt:lpstr>Slide 26</vt:lpstr>
      <vt:lpstr>symptoms</vt:lpstr>
      <vt:lpstr>Slide 28</vt:lpstr>
      <vt:lpstr>How we can differentiate between UC, crohn’s &amp; undetermined colitis?</vt:lpstr>
      <vt:lpstr>investigation</vt:lpstr>
      <vt:lpstr>Complications “it could be presentations”</vt:lpstr>
      <vt:lpstr>Skip lesions in small bowel</vt:lpstr>
      <vt:lpstr>Strictures skip lesions</vt:lpstr>
      <vt:lpstr>Treatment don’t worry about the doses </vt:lpstr>
      <vt:lpstr>Slide 35</vt:lpstr>
      <vt:lpstr>Indications for surgical management : </vt:lpstr>
      <vt:lpstr>Strictureplasty:</vt:lpstr>
      <vt:lpstr>Resection</vt:lpstr>
      <vt:lpstr>Perianal fistulas</vt:lpstr>
      <vt:lpstr>GOOD LUCK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IBD</dc:title>
  <dc:creator>Sweetmare</dc:creator>
  <cp:lastModifiedBy>Student</cp:lastModifiedBy>
  <cp:revision>15</cp:revision>
  <dcterms:created xsi:type="dcterms:W3CDTF">2011-05-25T05:46:25Z</dcterms:created>
  <dcterms:modified xsi:type="dcterms:W3CDTF">2011-06-06T11:14:10Z</dcterms:modified>
</cp:coreProperties>
</file>