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40" r:id="rId2"/>
  </p:sldMasterIdLst>
  <p:notesMasterIdLst>
    <p:notesMasterId r:id="rId57"/>
  </p:notesMasterIdLst>
  <p:sldIdLst>
    <p:sldId id="26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23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273" r:id="rId42"/>
    <p:sldId id="278" r:id="rId43"/>
    <p:sldId id="276" r:id="rId44"/>
    <p:sldId id="282" r:id="rId45"/>
    <p:sldId id="258" r:id="rId46"/>
    <p:sldId id="281" r:id="rId47"/>
    <p:sldId id="283" r:id="rId48"/>
    <p:sldId id="262" r:id="rId49"/>
    <p:sldId id="277" r:id="rId50"/>
    <p:sldId id="264" r:id="rId51"/>
    <p:sldId id="266" r:id="rId52"/>
    <p:sldId id="271" r:id="rId53"/>
    <p:sldId id="324" r:id="rId54"/>
    <p:sldId id="279" r:id="rId55"/>
    <p:sldId id="28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A00"/>
    <a:srgbClr val="F9EFD7"/>
    <a:srgbClr val="ECCC7C"/>
    <a:srgbClr val="F1D99D"/>
    <a:srgbClr val="E4B644"/>
    <a:srgbClr val="C2A024"/>
    <a:srgbClr val="996600"/>
    <a:srgbClr val="9DBFDB"/>
    <a:srgbClr val="9EC3DA"/>
    <a:srgbClr val="93C2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B74018-4E71-481D-8617-8E5428907B25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B51A26-7E3C-47AB-9D08-E14A00B3CEF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26-7E3C-47AB-9D08-E14A00B3CEF5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26-7E3C-47AB-9D08-E14A00B3CEF5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26-7E3C-47AB-9D08-E14A00B3CEF5}" type="slidenum">
              <a:rPr lang="ar-SA" smtClean="0"/>
              <a:pPr/>
              <a:t>41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26-7E3C-47AB-9D08-E14A00B3CEF5}" type="slidenum">
              <a:rPr lang="ar-SA" smtClean="0"/>
              <a:pPr/>
              <a:t>53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ar-SA" smtClean="0"/>
              <a:pPr/>
              <a:t>25/06/1432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28FB93-0A08-4E7D-8E63-9EFA29F1E09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inal_cord" TargetMode="External"/><Relationship Id="rId3" Type="http://schemas.openxmlformats.org/officeDocument/2006/relationships/hyperlink" Target="http://en.wikipedia.org/wiki/Autosomal_dominant" TargetMode="External"/><Relationship Id="rId7" Type="http://schemas.openxmlformats.org/officeDocument/2006/relationships/hyperlink" Target="http://en.wikipedia.org/wiki/Cerebellum" TargetMode="External"/><Relationship Id="rId2" Type="http://schemas.openxmlformats.org/officeDocument/2006/relationships/hyperlink" Target="http://en.wikipedia.org/wiki/Rare_diseas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en.wikipedia.org/wiki/Hemangioblastoma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#cite_note-Andrews-0"/><Relationship Id="rId10" Type="http://schemas.openxmlformats.org/officeDocument/2006/relationships/hyperlink" Target="http://en.wikipedia.org/wiki/Retina" TargetMode="External"/><Relationship Id="rId4" Type="http://schemas.openxmlformats.org/officeDocument/2006/relationships/hyperlink" Target="http://en.wikipedia.org/wiki/Genetic_condition" TargetMode="External"/><Relationship Id="rId9" Type="http://schemas.openxmlformats.org/officeDocument/2006/relationships/hyperlink" Target="http://en.wikipedia.org/wiki/Kidney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928794" y="2857496"/>
            <a:ext cx="6786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DBFD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Presentation and management of patients with hematuria and renal mass</a:t>
            </a:r>
            <a:endParaRPr lang="ar-SA" sz="2800" b="1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9DBFD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0" y="4057233"/>
            <a:ext cx="364333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cs typeface="Andalus" pitchFamily="2" charset="-78"/>
              </a:rPr>
              <a:t>Presented by :</a:t>
            </a:r>
          </a:p>
          <a:p>
            <a:pPr algn="ctr"/>
            <a:r>
              <a:rPr lang="en-US" sz="2000" b="1" dirty="0" err="1" smtClean="0">
                <a:cs typeface="Andalus" pitchFamily="2" charset="-78"/>
              </a:rPr>
              <a:t>Raed</a:t>
            </a:r>
            <a:r>
              <a:rPr lang="en-US" sz="2000" b="1" dirty="0" smtClean="0">
                <a:cs typeface="Andalus" pitchFamily="2" charset="-78"/>
              </a:rPr>
              <a:t> </a:t>
            </a:r>
            <a:r>
              <a:rPr lang="en-US" sz="2000" b="1" dirty="0" err="1" smtClean="0">
                <a:cs typeface="Andalus" pitchFamily="2" charset="-78"/>
              </a:rPr>
              <a:t>alhabshan</a:t>
            </a:r>
            <a:endParaRPr lang="en-US" sz="2000" b="1" dirty="0" smtClean="0">
              <a:cs typeface="Andalus" pitchFamily="2" charset="-78"/>
            </a:endParaRPr>
          </a:p>
          <a:p>
            <a:pPr algn="ctr"/>
            <a:r>
              <a:rPr lang="en-US" sz="2000" b="1" dirty="0" err="1" smtClean="0">
                <a:cs typeface="Andalus" pitchFamily="2" charset="-78"/>
              </a:rPr>
              <a:t>Saleh</a:t>
            </a:r>
            <a:r>
              <a:rPr lang="en-US" sz="2000" b="1" dirty="0" smtClean="0">
                <a:cs typeface="Andalus" pitchFamily="2" charset="-78"/>
              </a:rPr>
              <a:t> </a:t>
            </a:r>
            <a:r>
              <a:rPr lang="en-US" sz="2000" b="1" dirty="0" err="1" smtClean="0">
                <a:cs typeface="Andalus" pitchFamily="2" charset="-78"/>
              </a:rPr>
              <a:t>aljaralh</a:t>
            </a:r>
            <a:endParaRPr lang="en-US" sz="2000" b="1" dirty="0" smtClean="0">
              <a:cs typeface="Andalus" pitchFamily="2" charset="-78"/>
            </a:endParaRPr>
          </a:p>
          <a:p>
            <a:pPr algn="ctr"/>
            <a:r>
              <a:rPr lang="en-US" sz="2000" b="1" dirty="0" err="1" smtClean="0">
                <a:cs typeface="Andalus" pitchFamily="2" charset="-78"/>
              </a:rPr>
              <a:t>Mohanad</a:t>
            </a:r>
            <a:r>
              <a:rPr lang="en-US" sz="2000" b="1" dirty="0" smtClean="0">
                <a:cs typeface="Andalus" pitchFamily="2" charset="-78"/>
              </a:rPr>
              <a:t> </a:t>
            </a:r>
            <a:r>
              <a:rPr lang="en-US" sz="2000" b="1" dirty="0" err="1" smtClean="0">
                <a:cs typeface="Andalus" pitchFamily="2" charset="-78"/>
              </a:rPr>
              <a:t>almajed</a:t>
            </a:r>
            <a:endParaRPr lang="en-US" sz="2000" b="1" dirty="0" smtClean="0">
              <a:cs typeface="Andalus" pitchFamily="2" charset="-78"/>
            </a:endParaRPr>
          </a:p>
          <a:p>
            <a:pPr algn="ctr"/>
            <a:endParaRPr lang="en-US" sz="2000" b="1" dirty="0" smtClean="0">
              <a:cs typeface="Andalus" pitchFamily="2" charset="-78"/>
            </a:endParaRPr>
          </a:p>
          <a:p>
            <a:pPr algn="ctr"/>
            <a:r>
              <a:rPr lang="en-US" sz="2000" b="1" dirty="0" smtClean="0">
                <a:cs typeface="Andalus" pitchFamily="2" charset="-78"/>
              </a:rPr>
              <a:t>Supervised by:</a:t>
            </a:r>
          </a:p>
          <a:p>
            <a:pPr algn="ctr"/>
            <a:r>
              <a:rPr lang="en-US" sz="2000" b="1" dirty="0" err="1" smtClean="0">
                <a:cs typeface="Andalus" pitchFamily="2" charset="-78"/>
              </a:rPr>
              <a:t>Dr.dani</a:t>
            </a:r>
            <a:r>
              <a:rPr lang="en-US" sz="2000" b="1" dirty="0" smtClean="0">
                <a:cs typeface="Andalus" pitchFamily="2" charset="-78"/>
              </a:rPr>
              <a:t> </a:t>
            </a:r>
            <a:r>
              <a:rPr lang="en-US" sz="2000" b="1" dirty="0" err="1" smtClean="0">
                <a:cs typeface="Andalus" pitchFamily="2" charset="-78"/>
              </a:rPr>
              <a:t>rabah</a:t>
            </a:r>
            <a:endParaRPr lang="en-US" sz="2000" b="1" dirty="0" smtClean="0">
              <a:cs typeface="Andalus" pitchFamily="2" charset="-78"/>
            </a:endParaRPr>
          </a:p>
          <a:p>
            <a:pPr algn="ctr"/>
            <a:endParaRPr lang="en-US" b="1" dirty="0" smtClean="0">
              <a:latin typeface="Andalus" pitchFamily="2" charset="-78"/>
              <a:cs typeface="Andalus" pitchFamily="2" charset="-78"/>
            </a:endParaRPr>
          </a:p>
          <a:p>
            <a:pPr algn="ctr"/>
            <a:endParaRPr lang="en-US" b="1" dirty="0" smtClean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0232"/>
                <a:gridCol w="7143768"/>
              </a:tblGrid>
              <a:tr h="731232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ask </a:t>
                      </a:r>
                      <a:endParaRPr lang="ar-SA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ask </a:t>
                      </a:r>
                      <a:endParaRPr lang="ar-SA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8219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Age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patients over the age of 50 with gross hematuria are at high risk for GU tract cancer and require a full evaluation</a:t>
                      </a:r>
                      <a:endParaRPr lang="ar-S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32638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Gender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-premenopausal females may have pseudohematuria from menses or recent intercourse.</a:t>
                      </a:r>
                    </a:p>
                    <a:p>
                      <a:pPr algn="l" rtl="0"/>
                      <a:r>
                        <a:rPr lang="en-US" dirty="0" smtClean="0"/>
                        <a:t>-Women tend to have more UTIs then men.</a:t>
                      </a:r>
                    </a:p>
                    <a:p>
                      <a:pPr algn="l" rtl="0"/>
                      <a:r>
                        <a:rPr lang="en-US" dirty="0" smtClean="0"/>
                        <a:t>-Men have a higher incidence of urinary tract cancer.</a:t>
                      </a:r>
                    </a:p>
                    <a:p>
                      <a:pPr algn="l" rtl="0"/>
                      <a:r>
                        <a:rPr lang="en-US" dirty="0" smtClean="0"/>
                        <a:t>-Pregnant women with prior cesarean sections are at risk for placenta percreta.</a:t>
                      </a:r>
                      <a:endParaRPr lang="ar-S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3273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When during urination</a:t>
                      </a:r>
                    </a:p>
                    <a:p>
                      <a:pPr algn="l" rtl="0"/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does the blood appear ? with clot ?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important clue in localizing the source of bleeding.</a:t>
                      </a:r>
                    </a:p>
                    <a:p>
                      <a:pPr algn="l" rtl="0"/>
                      <a:r>
                        <a:rPr lang="en-US" dirty="0" smtClean="0"/>
                        <a:t>Initial: urethra, prostate .</a:t>
                      </a:r>
                    </a:p>
                    <a:p>
                      <a:pPr algn="l" rtl="0"/>
                      <a:r>
                        <a:rPr lang="en-US" dirty="0" smtClean="0"/>
                        <a:t>Terminal: bladder</a:t>
                      </a:r>
                      <a:r>
                        <a:rPr lang="en-US" baseline="0" dirty="0" smtClean="0"/>
                        <a:t> neck , prostate.</a:t>
                      </a:r>
                    </a:p>
                    <a:p>
                      <a:pPr algn="l" rtl="0"/>
                      <a:r>
                        <a:rPr lang="en-US" baseline="0" dirty="0" smtClean="0"/>
                        <a:t>Total: UUT , bladder.</a:t>
                      </a:r>
                    </a:p>
                    <a:p>
                      <a:pPr algn="l" rtl="0"/>
                      <a:r>
                        <a:rPr lang="en-US" baseline="0" dirty="0" smtClean="0"/>
                        <a:t>clots=significant hematuria ,gives you clue about the site . </a:t>
                      </a:r>
                      <a:endParaRPr lang="ar-SA" dirty="0"/>
                    </a:p>
                  </a:txBody>
                  <a:tcPr/>
                </a:tc>
              </a:tr>
              <a:tr h="183263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you have to urinate often?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 it hurt?</a:t>
                      </a:r>
                    </a:p>
                    <a:p>
                      <a:pPr algn="l" rtl="0"/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dysuria, urinary frequency, urgency, and urethral discharge points to an </a:t>
                      </a:r>
                    </a:p>
                    <a:p>
                      <a:pPr algn="l" rtl="0"/>
                      <a:r>
                        <a:rPr lang="en-US" dirty="0" smtClean="0"/>
                        <a:t>infectious process.</a:t>
                      </a:r>
                    </a:p>
                    <a:p>
                      <a:pPr algn="l" rtl="0"/>
                      <a:r>
                        <a:rPr lang="en-US" dirty="0" smtClean="0"/>
                        <a:t>Benign prostatic hyperplasia (BPH) can cause hematuria and obstructive urinary symptoms such as urinary hesitancy, straining to void, and a sensation of incomplete emptying.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0"/>
          <a:ext cx="9144000" cy="7328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12"/>
                <a:gridCol w="6429388"/>
              </a:tblGrid>
              <a:tr h="7451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ask </a:t>
                      </a:r>
                      <a:endParaRPr lang="ar-SA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ask </a:t>
                      </a:r>
                      <a:endParaRPr lang="ar-SA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87326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you have any pain ?</a:t>
                      </a:r>
                      <a:endParaRPr lang="ar-S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Yes : colicky at flank radiating to groin</a:t>
                      </a:r>
                      <a:r>
                        <a:rPr lang="en-US" baseline="0" dirty="0" smtClean="0"/>
                        <a:t> =stone.</a:t>
                      </a:r>
                    </a:p>
                    <a:p>
                      <a:pPr algn="l" rtl="0"/>
                      <a:r>
                        <a:rPr lang="en-US" baseline="0" dirty="0" smtClean="0"/>
                        <a:t>          During micturation = infection .</a:t>
                      </a:r>
                    </a:p>
                    <a:p>
                      <a:pPr algn="l" rtl="0"/>
                      <a:r>
                        <a:rPr lang="en-US" baseline="0" dirty="0" smtClean="0"/>
                        <a:t>           Suprapubic = </a:t>
                      </a:r>
                      <a:r>
                        <a:rPr lang="en-US" dirty="0" smtClean="0"/>
                        <a:t>Intermittent or total bladder outlet obstruction            by a bladder stone or clot.</a:t>
                      </a:r>
                    </a:p>
                    <a:p>
                      <a:pPr algn="l" rtl="0"/>
                      <a:r>
                        <a:rPr lang="en-US" baseline="0" dirty="0" smtClean="0"/>
                        <a:t>No:  prompt evaluation for malignancy.     </a:t>
                      </a:r>
                      <a:endParaRPr lang="ar-SA" dirty="0"/>
                    </a:p>
                  </a:txBody>
                  <a:tcPr/>
                </a:tc>
              </a:tr>
              <a:tr h="873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Have you lost weight or  been sick (sore throat, fever)?or had contact with sick  people ?</a:t>
                      </a:r>
                    </a:p>
                    <a:p>
                      <a:pPr algn="l" rtl="0"/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-Weight loss, extrarenal manifestations (rash),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arthritis, arthralgia, or pulmonary symptoms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 a variety of systemic illnesses, including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vasculitic syndromes, malignancy, and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tuberculosis.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 recent sore throat or skin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 is consistent with post streptococcal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Glomerulonephritis or IgA nephropathy.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  <a:tr h="2160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you take any medications or drugs?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Causing:</a:t>
                      </a:r>
                    </a:p>
                    <a:p>
                      <a:pPr algn="l" rtl="0"/>
                      <a:r>
                        <a:rPr lang="en-US" dirty="0" smtClean="0"/>
                        <a:t> hematuria: analgesics=analgesic nephropathy</a:t>
                      </a:r>
                    </a:p>
                    <a:p>
                      <a:pPr algn="l" rtl="0"/>
                      <a:r>
                        <a:rPr lang="en-US" dirty="0" smtClean="0"/>
                        <a:t>                      anticoagulants= from multiple sites .</a:t>
                      </a:r>
                    </a:p>
                    <a:p>
                      <a:pPr algn="l" rtl="0"/>
                      <a:r>
                        <a:rPr lang="en-US" baseline="0" dirty="0" smtClean="0"/>
                        <a:t>                      OCP : loin pain hematuria syndrome .</a:t>
                      </a:r>
                    </a:p>
                    <a:p>
                      <a:pPr algn="l" rtl="0"/>
                      <a:r>
                        <a:rPr lang="en-US" baseline="0" dirty="0" smtClean="0"/>
                        <a:t>                      cyclophosphamide=↑risk bladder CA.</a:t>
                      </a:r>
                    </a:p>
                    <a:p>
                      <a:pPr algn="l" rtl="0"/>
                      <a:r>
                        <a:rPr lang="en-US" baseline="0" dirty="0" smtClean="0"/>
                        <a:t>Pigmenturia : rifampicin .</a:t>
                      </a:r>
                    </a:p>
                    <a:p>
                      <a:pPr algn="l" rtl="0"/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Myoglobinuria :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Amphotericin B,Barbiturates,Cocaine,Codeine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en-US" baseline="0" dirty="0" smtClean="0"/>
                        <a:t>                  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7554"/>
                <a:gridCol w="5786446"/>
              </a:tblGrid>
              <a:tr h="64291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ask </a:t>
                      </a:r>
                      <a:endParaRPr lang="ar-SA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ask </a:t>
                      </a:r>
                      <a:endParaRPr lang="ar-SA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Do you have</a:t>
                      </a:r>
                      <a:r>
                        <a:rPr lang="en-US" baseline="0" dirty="0" smtClean="0"/>
                        <a:t> any similar condition in the past ?have you experienced any recent trauma ?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Stones , tumors ,TB,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schistosomiasis , bleeding disorder (from multiple sites ).trauma to urethra or pelvis.</a:t>
                      </a:r>
                    </a:p>
                    <a:p>
                      <a:pPr algn="l" rtl="0"/>
                      <a:r>
                        <a:rPr lang="en-US" dirty="0" smtClean="0"/>
                        <a:t>Hx of A</a:t>
                      </a:r>
                      <a:r>
                        <a:rPr lang="en-GB" dirty="0" smtClean="0"/>
                        <a:t>t</a:t>
                      </a:r>
                      <a:r>
                        <a:rPr lang="en-US" dirty="0" err="1" smtClean="0"/>
                        <a:t>rial</a:t>
                      </a:r>
                      <a:r>
                        <a:rPr lang="en-US" dirty="0" smtClean="0"/>
                        <a:t> fib, mechanical valves , stroke .</a:t>
                      </a:r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Have</a:t>
                      </a:r>
                      <a:r>
                        <a:rPr lang="en-US" baseline="0" dirty="0" smtClean="0"/>
                        <a:t> you had any r</a:t>
                      </a:r>
                      <a:r>
                        <a:rPr lang="en-US" dirty="0" smtClean="0"/>
                        <a:t>ecent urologic interventions</a:t>
                      </a:r>
                      <a:r>
                        <a:rPr lang="en-US" baseline="0" dirty="0" smtClean="0"/>
                        <a:t> done ? surgery? radiation?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bladder catheterization, placement of an indwelling ureteral stent, or recent prostate  or renal biopsy.</a:t>
                      </a:r>
                    </a:p>
                    <a:p>
                      <a:pPr algn="l" rtl="0"/>
                      <a:r>
                        <a:rPr lang="en-US" dirty="0" smtClean="0"/>
                        <a:t>Malignancy.</a:t>
                      </a:r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Does</a:t>
                      </a:r>
                      <a:r>
                        <a:rPr lang="en-US" baseline="0" dirty="0" smtClean="0"/>
                        <a:t> any member of the family have the following conditions ? Or: are there any illnesses in your family that you are aware of ?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kidney stones, cancer, prostatic enlargement, sickle cell anemia, collagen vascular disease and renal disease (polycystic kidney), bleeding disorders , benign familial hematuria.</a:t>
                      </a:r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Social history:</a:t>
                      </a:r>
                    </a:p>
                    <a:p>
                      <a:pPr algn="l" rtl="0"/>
                      <a:r>
                        <a:rPr lang="en-US" dirty="0" smtClean="0"/>
                        <a:t>Do you smoke?</a:t>
                      </a:r>
                    </a:p>
                    <a:p>
                      <a:pPr algn="l" rtl="0"/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are your hobbies?(lifestyle)</a:t>
                      </a:r>
                    </a:p>
                    <a:p>
                      <a:pPr algn="l" rtl="0"/>
                      <a:r>
                        <a:rPr lang="en-US" baseline="0" dirty="0" smtClean="0"/>
                        <a:t>What do you do for a living?</a:t>
                      </a:r>
                    </a:p>
                    <a:p>
                      <a:pPr algn="l" rtl="0"/>
                      <a:endParaRPr lang="en-US" baseline="0" dirty="0" smtClean="0"/>
                    </a:p>
                    <a:p>
                      <a:pPr algn="l" rtl="0"/>
                      <a:r>
                        <a:rPr lang="en-US" baseline="0" dirty="0" smtClean="0"/>
                        <a:t>Where are you from , where do you live now ?</a:t>
                      </a:r>
                    </a:p>
                    <a:p>
                      <a:pPr algn="l" rtl="0"/>
                      <a:r>
                        <a:rPr lang="en-US" baseline="0" dirty="0" smtClean="0"/>
                        <a:t>Have you been traveling ?where?</a:t>
                      </a:r>
                    </a:p>
                    <a:p>
                      <a:pPr algn="l" rtl="0"/>
                      <a:r>
                        <a:rPr lang="en-US" baseline="0" dirty="0" smtClean="0"/>
                        <a:t>Tell me about your diet ? Any new habits ?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-Major</a:t>
                      </a:r>
                      <a:r>
                        <a:rPr lang="en-US" baseline="0" dirty="0" smtClean="0"/>
                        <a:t> risk for bladder CA.</a:t>
                      </a:r>
                    </a:p>
                    <a:p>
                      <a:pPr algn="l" rtl="0"/>
                      <a:r>
                        <a:rPr lang="en-US" dirty="0" smtClean="0"/>
                        <a:t>-vigorous physical activity</a:t>
                      </a:r>
                      <a:r>
                        <a:rPr lang="en-US" baseline="0" dirty="0" smtClean="0"/>
                        <a:t> , exposure to toxins , STD.</a:t>
                      </a:r>
                    </a:p>
                    <a:p>
                      <a:pPr algn="l" rtl="0"/>
                      <a:r>
                        <a:rPr lang="en-US" dirty="0" smtClean="0"/>
                        <a:t>-industrial chemicals (benzene, aromatic amines): linked to transitional cell carcinomas.</a:t>
                      </a:r>
                    </a:p>
                    <a:p>
                      <a:pPr algn="l" rtl="0"/>
                      <a:r>
                        <a:rPr lang="en-US" dirty="0" smtClean="0"/>
                        <a:t>-sickle cell , TB,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schistosomiasis .</a:t>
                      </a:r>
                    </a:p>
                    <a:p>
                      <a:pPr algn="l" rtl="0"/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-TB, schistosomiasis .</a:t>
                      </a:r>
                    </a:p>
                    <a:p>
                      <a:pPr algn="l" rtl="0"/>
                      <a:r>
                        <a:rPr lang="en-US" dirty="0" smtClean="0"/>
                        <a:t>-food such as rhubarb, food coloring, blackberries, beets or beet soup (borscht).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2" charset="-78"/>
                <a:cs typeface="Andalus" pitchFamily="2" charset="-78"/>
              </a:rPr>
              <a:t>Additional points</a:t>
            </a:r>
            <a:endParaRPr lang="ar-SA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ndalus" pitchFamily="2" charset="-78"/>
                <a:cs typeface="Andalus" pitchFamily="2" charset="-78"/>
              </a:rPr>
              <a:t>One classification of causes is (urological </a:t>
            </a:r>
            <a:r>
              <a:rPr lang="en-US" dirty="0" err="1" smtClean="0">
                <a:latin typeface="Andalus" pitchFamily="2" charset="-78"/>
                <a:cs typeface="Andalus" pitchFamily="2" charset="-78"/>
              </a:rPr>
              <a:t>vs.nephrological</a:t>
            </a:r>
            <a:r>
              <a:rPr lang="en-US" dirty="0" smtClean="0">
                <a:latin typeface="Andalus" pitchFamily="2" charset="-78"/>
                <a:cs typeface="Andalus" pitchFamily="2" charset="-78"/>
              </a:rPr>
              <a:t>)</a:t>
            </a:r>
          </a:p>
          <a:p>
            <a:pPr algn="l" rtl="0"/>
            <a:r>
              <a:rPr lang="en-US" dirty="0" smtClean="0">
                <a:latin typeface="Andalus" pitchFamily="2" charset="-78"/>
                <a:cs typeface="Andalus" pitchFamily="2" charset="-78"/>
              </a:rPr>
              <a:t>Ask of duration and frequency </a:t>
            </a:r>
          </a:p>
          <a:p>
            <a:pPr algn="l" rtl="0">
              <a:buNone/>
            </a:pPr>
            <a:r>
              <a:rPr lang="en-US" dirty="0" smtClean="0">
                <a:latin typeface="Andalus" pitchFamily="2" charset="-78"/>
                <a:cs typeface="Andalus" pitchFamily="2" charset="-78"/>
              </a:rPr>
              <a:t>Episodic hematuria could be a sign of malignancy</a:t>
            </a:r>
          </a:p>
          <a:p>
            <a:pPr algn="l" rtl="0"/>
            <a:r>
              <a:rPr lang="en-US" dirty="0" smtClean="0">
                <a:latin typeface="Andalus" pitchFamily="2" charset="-78"/>
                <a:cs typeface="Andalus" pitchFamily="2" charset="-78"/>
              </a:rPr>
              <a:t>Vitals are very important to asses blood loss</a:t>
            </a:r>
          </a:p>
          <a:p>
            <a:pPr algn="l" rtl="0"/>
            <a:r>
              <a:rPr lang="en-US" dirty="0" smtClean="0">
                <a:latin typeface="Andalus" pitchFamily="2" charset="-78"/>
                <a:cs typeface="Andalus" pitchFamily="2" charset="-78"/>
              </a:rPr>
              <a:t>Anticoagulant medications per se do not </a:t>
            </a:r>
            <a:r>
              <a:rPr lang="en-US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cause</a:t>
            </a:r>
            <a:r>
              <a:rPr lang="en-US" dirty="0" smtClean="0">
                <a:latin typeface="Andalus" pitchFamily="2" charset="-78"/>
                <a:cs typeface="Andalus" pitchFamily="2" charset="-78"/>
              </a:rPr>
              <a:t> hematuria , but will make hematuria of another cause (e.g. trauma , malignancy ) manifest earlier, so you have to investigate the actual cause .   </a:t>
            </a:r>
            <a:endParaRPr lang="ar-SA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beetr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صورة 3" descr="rhuba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00372"/>
            <a:ext cx="4000528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blackberrys.jpg"/>
          <p:cNvPicPr>
            <a:picLocks noChangeAspect="1"/>
          </p:cNvPicPr>
          <p:nvPr/>
        </p:nvPicPr>
        <p:blipFill>
          <a:blip r:embed="rId2" cstate="print"/>
          <a:srcRect b="11475"/>
          <a:stretch>
            <a:fillRect/>
          </a:stretch>
        </p:blipFill>
        <p:spPr>
          <a:xfrm>
            <a:off x="785786" y="1500174"/>
            <a:ext cx="3357586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صورة 3" descr="53425dcacaeaea7b_BlackBerry_Curve_85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377778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Key points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0034" y="2214554"/>
            <a:ext cx="821537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Age &gt;4o + painless hematuria  is considered GU malignancy until proven otherwise .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More than one cause may co exist e.g. Urinary stasis, caused by severe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BPH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, can lead to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UTI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and bladder stone formation.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Check for co morbid conditions e.g. hyperparathyroidism , 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SLE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URTI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.</a:t>
            </a:r>
            <a:endParaRPr lang="ar-SA" sz="2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k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18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Key points</a:t>
            </a:r>
            <a:endParaRPr lang="ar-SA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57158" y="2143116"/>
            <a:ext cx="842968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Cyclic hematuria in women that is most prominent during and shortly after menstruation, suggesting endometriosis of the urinary tract .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Painful hematuria points towards infection but does not rule out malignancy .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Painless hematuria points towards malignancy but does not rule out infection .</a:t>
            </a:r>
            <a:endParaRPr lang="ar-SA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k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18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Key points</a:t>
            </a:r>
            <a:endParaRPr lang="ar-SA" sz="5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28596" y="2143116"/>
            <a:ext cx="821537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Check Hx of bleeding from other orifice (bleeding disorders , anticoagulant use ).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In female patient : detailed OB/ Gyne Hx:</a:t>
            </a: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Menstrual cycle . </a:t>
            </a: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Gynecological procedures/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operatios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.</a:t>
            </a:r>
          </a:p>
          <a:p>
            <a:pPr>
              <a:buClr>
                <a:srgbClr val="FA2A00"/>
              </a:buClr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Use of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OCPs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Hx of radiation e.g. for cervical CA</a:t>
            </a:r>
            <a:endParaRPr lang="ar-SA" sz="2400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k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18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Key points</a:t>
            </a:r>
            <a:endParaRPr lang="ar-SA" sz="5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8596" y="2214554"/>
            <a:ext cx="84296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Check for other source of bleeding considered by the patient hematuria e.g. hemorrhoids .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Gross hematuria is a presenting sign in more than 66% of patients with urologic cancer.</a:t>
            </a:r>
          </a:p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Gross hematuria =always requires further investigation.</a:t>
            </a:r>
            <a:endParaRPr lang="ar-SA" sz="2400" dirty="0" smtClean="0">
              <a:solidFill>
                <a:srgbClr val="FA2A00"/>
              </a:solidFill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k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18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Outline </a:t>
            </a:r>
            <a:endParaRPr lang="ar-SA" sz="5400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57158" y="2143116"/>
            <a:ext cx="8429684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000" b="1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Hematuria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Definition  &amp; etiology.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Case scenario.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How to approach hematuria.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History.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Examination.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Investigation.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How to manage.</a:t>
            </a: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000" b="1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Renal masses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Differential diagnoses.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Renal cysts.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Renal Cell Carcinoma.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How to approach common renal masses.</a:t>
            </a:r>
          </a:p>
        </p:txBody>
      </p:sp>
      <p:pic>
        <p:nvPicPr>
          <p:cNvPr id="6" name="Picture 5" descr="happy kide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797152"/>
            <a:ext cx="13716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4149080"/>
            <a:ext cx="184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‭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352515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Physical Examination</a:t>
            </a:r>
            <a:endParaRPr lang="ar-SA" sz="48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" name="صورة 2" descr="57prob_f1.jpg"/>
          <p:cNvPicPr>
            <a:picLocks noChangeAspect="1"/>
          </p:cNvPicPr>
          <p:nvPr/>
        </p:nvPicPr>
        <p:blipFill>
          <a:blip r:embed="rId2" cstate="print"/>
          <a:srcRect r="6730"/>
          <a:stretch>
            <a:fillRect/>
          </a:stretch>
        </p:blipFill>
        <p:spPr>
          <a:xfrm>
            <a:off x="1857356" y="2357430"/>
            <a:ext cx="5429288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-24"/>
          <a:ext cx="9144000" cy="65265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71670"/>
                <a:gridCol w="7072330"/>
              </a:tblGrid>
              <a:tr h="85725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Vital signs: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hypotension and tachycardia are seen in patients that are hemodynamically unstable from acute blood loss.</a:t>
                      </a:r>
                    </a:p>
                    <a:p>
                      <a:pPr algn="l" rtl="1"/>
                      <a:r>
                        <a:rPr lang="en-US" dirty="0" smtClean="0"/>
                        <a:t>Fever=infection .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Pallor of the skin and conjunctiva: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in patients with anemia=chronic</a:t>
                      </a:r>
                      <a:r>
                        <a:rPr lang="en-US" baseline="0" dirty="0" smtClean="0"/>
                        <a:t> course .</a:t>
                      </a:r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Periorbital, scrotal, and peripheral edema: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may indicate hypoalbuminemia from glomerular or renal disease.</a:t>
                      </a:r>
                      <a:endParaRPr lang="ar-SA" dirty="0"/>
                    </a:p>
                  </a:txBody>
                  <a:tcPr/>
                </a:tc>
              </a:tr>
              <a:tr h="611506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Cachexia: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Malignancy, TB.</a:t>
                      </a:r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Tenderness of the flank or costovertebral angle: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may be caused by pyelonephritis or by enlarging masses such as a renal tumor.</a:t>
                      </a:r>
                      <a:endParaRPr lang="ar-SA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Suprapubic tenderness: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can be elicited in the setting of cystitis, whether caused by infection, radiation, or </a:t>
                      </a:r>
                      <a:r>
                        <a:rPr lang="en-US" dirty="0" err="1" smtClean="0"/>
                        <a:t>cytotoxic</a:t>
                      </a:r>
                      <a:r>
                        <a:rPr lang="en-US" dirty="0" smtClean="0"/>
                        <a:t> medications.</a:t>
                      </a:r>
                      <a:endParaRPr lang="ar-SA" dirty="0"/>
                    </a:p>
                  </a:txBody>
                  <a:tcPr/>
                </a:tc>
              </a:tr>
              <a:tr h="124017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Palpable bladder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In acute urinary retention, usually seen in cases of BPH or obstruction by clots, the bladder is palpable and may be felt up to the level of the umbilicus.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-1"/>
          <a:ext cx="9144000" cy="706316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572000"/>
                <a:gridCol w="4572000"/>
              </a:tblGrid>
              <a:tr h="124881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 exam :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An abnormal, nodular, digital rectal exam: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-may signify prostatic adenocarcinoma or an invasive bladder tumor.</a:t>
                      </a:r>
                      <a:endParaRPr lang="ar-SA" dirty="0"/>
                    </a:p>
                  </a:txBody>
                  <a:tcPr/>
                </a:tc>
              </a:tr>
              <a:tr h="1280024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An enlarged prostate or enlarged median lobe of the prostate .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Look for hemorrhoids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-is a sign of benign prostatic hyperplasia.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-Could be source of bleeding .</a:t>
                      </a:r>
                      <a:endParaRPr lang="ar-SA" dirty="0"/>
                    </a:p>
                  </a:txBody>
                  <a:tcPr/>
                </a:tc>
              </a:tr>
              <a:tr h="98355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Palpable adenopathy: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-either supraclavicular or inguinal, may indicate a neoplastic process.</a:t>
                      </a:r>
                    </a:p>
                    <a:p>
                      <a:pPr algn="l" rtl="0"/>
                      <a:r>
                        <a:rPr lang="en-US" dirty="0" smtClean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P.S:  supraclavicular: testicular CA.</a:t>
                      </a:r>
                    </a:p>
                    <a:p>
                      <a:pPr algn="l" rtl="0"/>
                      <a:r>
                        <a:rPr lang="en-US" dirty="0" smtClean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Urinary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tract CA: below diaphragm(inguinal)</a:t>
                      </a:r>
                      <a:endParaRPr lang="ar-SA" dirty="0">
                        <a:solidFill>
                          <a:srgbClr val="FF0000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1284729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The presence of a urethral catheter or suprapubic catheter 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may signify an iatrogenic cause of bleeding that is generally benign. </a:t>
                      </a:r>
                      <a:endParaRPr lang="ar-SA" dirty="0"/>
                    </a:p>
                  </a:txBody>
                  <a:tcPr/>
                </a:tc>
              </a:tr>
              <a:tr h="206088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Look for extrarenal</a:t>
                      </a:r>
                      <a:r>
                        <a:rPr lang="en-US" baseline="0" dirty="0" smtClean="0"/>
                        <a:t> symptoms e.g. rashes, arthritis , hemoptysis , bone tenderness , jaundice , eccomosys .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 SLE,TB, malignancy , blood disorders,</a:t>
                      </a:r>
                      <a:r>
                        <a:rPr lang="en-US" baseline="0" dirty="0" smtClean="0"/>
                        <a:t> vasculitic syndromes .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Physical Examination</a:t>
            </a:r>
            <a:endParaRPr lang="ar-SA" sz="4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8596" y="2143116"/>
            <a:ext cx="821537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Be sure that the patient is stable (vital signs )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Always check for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extrarenal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manifestations and co morbid conditions .</a:t>
            </a:r>
          </a:p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Check  for other sites of bleeding.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PR examination should not be missed .</a:t>
            </a:r>
          </a:p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Inspect external genitalia in male for trauma.</a:t>
            </a:r>
            <a:endParaRPr lang="en-US" sz="2400" dirty="0" smtClean="0">
              <a:solidFill>
                <a:srgbClr val="FFC000"/>
              </a:solidFill>
              <a:latin typeface="Andalus" pitchFamily="2" charset="-78"/>
              <a:cs typeface="Andalus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Investigation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</a:b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(lab work)</a:t>
            </a:r>
            <a:endParaRPr lang="ar-SA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" name="صورة 2" descr="medical_Labora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428868"/>
            <a:ext cx="6572296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Urine dip strip analysis</a:t>
            </a:r>
            <a:endParaRPr lang="ar-SA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" name="صورة 2" descr="p4dipst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785918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28596" y="2143116"/>
            <a:ext cx="835824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False-positive tests may occur in the setting of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myoglobinuria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or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hemoglobinuria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, confirmed by the absence of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RBCs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on microscopic examination.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A low specific gravity is seen in urine that is poorly concentrated due to intrinsic renal disease(&lt;1.008).</a:t>
            </a:r>
            <a:endParaRPr lang="ar-SA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Urine dip strip analysis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8596" y="2071678"/>
            <a:ext cx="835824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Heavy proteinuria (&gt;3 g/day) suggests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glomerulonephritis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The presence of nitrite or leukocyte esterase may indicate infection.</a:t>
            </a:r>
            <a:endParaRPr lang="ar-SA" sz="2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p4dipst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18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Urine dip strip analysis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714348" y="2714620"/>
            <a:ext cx="78581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Don’t forget U&amp;E , </a:t>
            </a:r>
            <a:r>
              <a:rPr lang="en-US" sz="36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creatinine</a:t>
            </a:r>
            <a:r>
              <a:rPr lang="en-US" sz="36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, BUN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Ca: </a:t>
            </a:r>
            <a:r>
              <a:rPr lang="en-US" sz="3600" dirty="0" smtClean="0">
                <a:latin typeface="Andalus" pitchFamily="2" charset="-78"/>
                <a:cs typeface="Andalus" pitchFamily="2" charset="-78"/>
              </a:rPr>
              <a:t>for paraneoplastic syndrome.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Creatinine: </a:t>
            </a:r>
            <a:r>
              <a:rPr lang="en-US" sz="3600" dirty="0" smtClean="0">
                <a:latin typeface="Andalus" pitchFamily="2" charset="-78"/>
                <a:cs typeface="Andalus" pitchFamily="2" charset="-78"/>
              </a:rPr>
              <a:t>kidney failure, and to know if you can use contrast in investigation without causing contrast nephropathy. </a:t>
            </a:r>
            <a:endParaRPr lang="ar-SA" sz="36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p4dipst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18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Microscopic evaluation of the urine will confirm the hematuria</a:t>
            </a:r>
            <a:endParaRPr lang="ar-SA" sz="28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" name="عنصر نائب للمحتوى 3" descr="5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85992"/>
            <a:ext cx="5786478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2" charset="-78"/>
                <a:cs typeface="Andalus" pitchFamily="2" charset="-78"/>
              </a:rPr>
              <a:t>Urinanalisys</a:t>
            </a:r>
            <a:endParaRPr lang="ar-SA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3" name="Group 66"/>
          <p:cNvGraphicFramePr>
            <a:graphicFrameLocks/>
          </p:cNvGraphicFramePr>
          <p:nvPr/>
        </p:nvGraphicFramePr>
        <p:xfrm>
          <a:off x="2928926" y="2071678"/>
          <a:ext cx="5510193" cy="4130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14445"/>
                <a:gridCol w="2459017"/>
                <a:gridCol w="1836731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Red cell casts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Glomerulonephritis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Vasculitis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White Cell casts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Acute Interstitial nephritis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Fatty casts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Nephrotic syndrome, Minimal change disease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Muddy Brown casts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Acute tubular necrosis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714348" y="2000240"/>
            <a:ext cx="192882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Andalus" pitchFamily="2" charset="-78"/>
                <a:cs typeface="Andalus" pitchFamily="2" charset="-78"/>
              </a:rPr>
              <a:t>For </a:t>
            </a:r>
            <a:r>
              <a:rPr lang="en-US" sz="2800" dirty="0" smtClean="0">
                <a:latin typeface="Andalus" pitchFamily="2" charset="-78"/>
                <a:cs typeface="Andalus" pitchFamily="2" charset="-78"/>
              </a:rPr>
              <a:t>(4c):</a:t>
            </a:r>
            <a:endParaRPr lang="en-US" sz="2800" dirty="0" smtClean="0">
              <a:latin typeface="Andalus" pitchFamily="2" charset="-78"/>
              <a:cs typeface="Andalus" pitchFamily="2" charset="-78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</a:t>
            </a:r>
            <a:r>
              <a:rPr lang="en-US" sz="2800" dirty="0" smtClean="0">
                <a:latin typeface="Andalus" pitchFamily="2" charset="-78"/>
                <a:cs typeface="Andalus" pitchFamily="2" charset="-78"/>
              </a:rPr>
              <a:t>ast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</a:t>
            </a:r>
            <a:r>
              <a:rPr lang="en-US" sz="2800" dirty="0" smtClean="0">
                <a:latin typeface="Andalus" pitchFamily="2" charset="-78"/>
                <a:cs typeface="Andalus" pitchFamily="2" charset="-78"/>
              </a:rPr>
              <a:t>rystals 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</a:t>
            </a:r>
            <a:r>
              <a:rPr lang="en-US" sz="2800" dirty="0" smtClean="0">
                <a:latin typeface="Andalus" pitchFamily="2" charset="-78"/>
                <a:cs typeface="Andalus" pitchFamily="2" charset="-78"/>
              </a:rPr>
              <a:t>ulture 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</a:t>
            </a:r>
            <a:r>
              <a:rPr lang="en-US" sz="2800" dirty="0" smtClean="0">
                <a:latin typeface="Andalus" pitchFamily="2" charset="-78"/>
                <a:cs typeface="Andalus" pitchFamily="2" charset="-78"/>
              </a:rPr>
              <a:t>ytology.</a:t>
            </a:r>
          </a:p>
          <a:p>
            <a:endParaRPr lang="ar-SA" sz="28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6" name="Picture 49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71678"/>
            <a:ext cx="1928826" cy="1080000"/>
          </a:xfrm>
          <a:prstGeom prst="rect">
            <a:avLst/>
          </a:prstGeom>
          <a:noFill/>
        </p:spPr>
      </p:pic>
      <p:pic>
        <p:nvPicPr>
          <p:cNvPr id="7" name="Picture 5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1944000" cy="1071570"/>
          </a:xfrm>
          <a:prstGeom prst="rect">
            <a:avLst/>
          </a:prstGeom>
          <a:noFill/>
        </p:spPr>
      </p:pic>
      <p:pic>
        <p:nvPicPr>
          <p:cNvPr id="8" name="Picture 58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214818"/>
            <a:ext cx="1944000" cy="1009593"/>
          </a:xfrm>
          <a:prstGeom prst="rect">
            <a:avLst/>
          </a:prstGeom>
          <a:noFill/>
        </p:spPr>
      </p:pic>
      <p:pic>
        <p:nvPicPr>
          <p:cNvPr id="9" name="Picture 63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5" y="5214950"/>
            <a:ext cx="19288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Definition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7158" y="2071678"/>
            <a:ext cx="850112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Gross hematuria: 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is urine that is visibly discolored by blood or by blood clot. It may present as urine that is red to brown, or as frank blood.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Microscopic hematuria: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is not visible to inspection and is defined as 3 or more RBCs/HPFs on microscopic inspection on 2 of 3 urine specimens (non contaminated ).</a:t>
            </a:r>
            <a:endParaRPr lang="ar-SA" sz="2400" dirty="0" smtClean="0"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Urinanalisys</a:t>
            </a:r>
            <a:endParaRPr lang="ar-S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0034" y="2214554"/>
            <a:ext cx="8072494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Red cell casts or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dysmorphic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RBCs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indicate a tubular/glomerular source of bleeding.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Bacteria, 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WBCs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, and white cell casts indicate a 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UTI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Crystals in the urine indicate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urolithiasis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.</a:t>
            </a:r>
            <a:endParaRPr lang="ar-SA" sz="2400" dirty="0" smtClean="0">
              <a:latin typeface="Andalus" pitchFamily="2" charset="-78"/>
              <a:cs typeface="Andalus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2" charset="-78"/>
                <a:cs typeface="Andalus" pitchFamily="2" charset="-78"/>
              </a:rPr>
              <a:t>Urinanalisys</a:t>
            </a:r>
            <a:endParaRPr lang="ar-SA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00034" y="2214554"/>
            <a:ext cx="821537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Urine cultures should be performed in patients with clinical evaluation suggestive of infection to identify the cause of a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UTI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and the sensitivity data used to direct appropriate antimicrobial therapy.</a:t>
            </a:r>
          </a:p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Urine cytology should be sent for patients with any risk factors for transitional cell carcinoma, Renal cell carcinoma and prostate cancers are not detected by this test.</a:t>
            </a:r>
            <a:endParaRPr lang="ar-SA" sz="2400" dirty="0" smtClean="0">
              <a:solidFill>
                <a:srgbClr val="FA2A00"/>
              </a:solidFill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2" charset="-78"/>
                <a:cs typeface="Andalus" pitchFamily="2" charset="-78"/>
              </a:rPr>
              <a:t>Urinanalisys</a:t>
            </a:r>
            <a:endParaRPr lang="ar-SA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00034" y="2214554"/>
            <a:ext cx="8215370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CBC: (rule out anemia, leukocytosis) , If you find high hemoglobin --- Think about polycythemia secondary to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( Renal cell CA ) secreting erythropoietin   .</a:t>
            </a:r>
          </a:p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Coagulation studies may be performed if there is suspicion for undiagnosed coagulopathy, disorders of hemostasis, or super therapeutic anticoagulation therapy.</a:t>
            </a:r>
          </a:p>
          <a:p>
            <a:endParaRPr lang="ar-SA" sz="2400" dirty="0" smtClean="0">
              <a:latin typeface="Andalus" pitchFamily="2" charset="-78"/>
              <a:cs typeface="Andalus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2" charset="-78"/>
                <a:cs typeface="Andalus" pitchFamily="2" charset="-78"/>
              </a:rPr>
              <a:t>Urinanalisys</a:t>
            </a:r>
            <a:endParaRPr lang="ar-SA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00034" y="2214554"/>
            <a:ext cx="81439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In case of suspicion :</a:t>
            </a:r>
          </a:p>
          <a:p>
            <a:pPr>
              <a:buNone/>
            </a:pPr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Other specific testing may include hemoglobin electrophoresis to diagnose sickle cell disease.</a:t>
            </a:r>
          </a:p>
          <a:p>
            <a:pPr>
              <a:buNone/>
            </a:pPr>
            <a:endParaRPr lang="ar-SA" sz="2400" dirty="0" smtClean="0"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Imaging studies </a:t>
            </a:r>
            <a:endParaRPr lang="ar-SA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8596" y="2214554"/>
            <a:ext cx="8286808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In patients with normal renal function (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creatinine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&lt;2.0 mg/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dL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) and no adverse reactions to intravenous contrast dye, the initial evaluation should be 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IVP.(but most doctors skip it and start CT)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A CT is considered the 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golden standard 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With contrast 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: for tumors 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, without contrast :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for stones .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U/S :It is particularly useful in detecting and characterizing renal cysts vs. solid masses.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procedures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71472" y="2214554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Cystoscopy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:</a:t>
            </a:r>
            <a:endParaRPr lang="ar-SA" sz="2400" b="1" dirty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r7_flexible_cystoscopy.jpg"/>
          <p:cNvPicPr>
            <a:picLocks noChangeAspect="1"/>
          </p:cNvPicPr>
          <p:nvPr/>
        </p:nvPicPr>
        <p:blipFill>
          <a:blip r:embed="rId2" cstate="print"/>
          <a:srcRect b="5357"/>
          <a:stretch>
            <a:fillRect/>
          </a:stretch>
        </p:blipFill>
        <p:spPr>
          <a:xfrm>
            <a:off x="1428728" y="2857496"/>
            <a:ext cx="6286544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 descr="bladder_cancer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1520" y="5661248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Cauliflower lesion</a:t>
            </a:r>
            <a:endParaRPr lang="ar-SA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Acute Management of Hematuria patient :</a:t>
            </a:r>
            <a:endParaRPr lang="ar-SA" sz="36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8596" y="2214554"/>
            <a:ext cx="821537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First , check Is patient stable ?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- If Yes , request ( Urine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C&amp;S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, Cytology , Abdominal U/S ,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Cystoscopy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)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If Not 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Start with ABCs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Then , IV fluids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Then , Transfuse if necessary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Request ( Urine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C&amp;S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, Cytology , Abdominal U/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S,Cystoscopy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)</a:t>
            </a: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Acute Management of Hematuria patient :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57158" y="2143116"/>
            <a:ext cx="835824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secondary to advanced bladder cancer or hemorrhagic cystitis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manual irrigation via catheter with normal saline to remove clots 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start continuous bladder irrigation (CBI) using large (22-26 Fr) 3-way Foley if bleeding is minimal to help prevent 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clot 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formation </a:t>
            </a:r>
          </a:p>
          <a:p>
            <a:r>
              <a:rPr lang="en-US" sz="2400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cystoscopy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if bleeding quite active 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identify resectable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tumours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coagulate obvious sites of bleeding </a:t>
            </a:r>
          </a:p>
          <a:p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Acute Management of Hematuria patient :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8596" y="2143116"/>
            <a:ext cx="8286808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Refractory bleeding: 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continuous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intravesical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irrigation with 1% alum (aluminum potassiumˇ sulfate) solution as needed.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2" charset="-78"/>
                <a:cs typeface="Andalus" pitchFamily="2" charset="-78"/>
              </a:rPr>
              <a:t>P.S: in case of clots , they have to be removed initially via saline before irrigation with alum or silver .</a:t>
            </a:r>
          </a:p>
          <a:p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intravesical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instillation of 1% silver nitrate solution .</a:t>
            </a:r>
          </a:p>
          <a:p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intravesical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instillation of 1-4% formalin (need general anesthesia) .</a:t>
            </a:r>
          </a:p>
          <a:p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embolization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or ligation of iliac arteries. </a:t>
            </a:r>
          </a:p>
          <a:p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cystectomy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and diversion rarely.</a:t>
            </a:r>
            <a:endParaRPr lang="ar-SA" sz="2400" dirty="0" smtClean="0"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etiology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7158" y="2143116"/>
            <a:ext cx="842968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According to anatomy: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Kidney: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Glomerular disease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Polycystic kidney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Carcinoma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Stone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Trauma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TB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Vascular malformation.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Embolism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Renal v thrombosis</a:t>
            </a: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62690" cy="1143000"/>
          </a:xfrm>
        </p:spPr>
        <p:txBody>
          <a:bodyPr/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Renal Mass</a:t>
            </a:r>
            <a:endParaRPr lang="ar-SA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20" y="2071678"/>
            <a:ext cx="850112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 77-year-old woman presented with abdominal discomfort and on further investigation was found to have 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a right renal mass.</a:t>
            </a:r>
          </a:p>
          <a:p>
            <a:endParaRPr lang="ar-SA" sz="24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cys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286124"/>
            <a:ext cx="542928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1"/>
          <a:ext cx="9144004" cy="7341254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352280"/>
                <a:gridCol w="2333816"/>
                <a:gridCol w="2368396"/>
                <a:gridCol w="2089512"/>
              </a:tblGrid>
              <a:tr h="470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Inflammatory</a:t>
                      </a:r>
                      <a:endParaRPr lang="en-US" sz="2400" b="1" kern="12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Malignant</a:t>
                      </a:r>
                      <a:endParaRPr lang="en-US" sz="2400" b="1" kern="12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Benign</a:t>
                      </a:r>
                      <a:endParaRPr lang="en-US" sz="2400" b="1" kern="12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79785">
                <a:tc>
                  <a:txBody>
                    <a:bodyPr/>
                    <a:lstStyle/>
                    <a:p>
                      <a:pPr algn="l" rtl="0"/>
                      <a:endParaRPr lang="en-US" sz="1800" kern="1200" baseline="0" dirty="0" smtClean="0"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Abscess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Pyelonephritis</a:t>
                      </a:r>
                    </a:p>
                    <a:p>
                      <a:pPr algn="l" rtl="1"/>
                      <a:endParaRPr lang="ar-SA" sz="18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800" kern="1200" baseline="0" dirty="0" smtClean="0"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Andalus" pitchFamily="2" charset="-78"/>
                          <a:cs typeface="Andalus" pitchFamily="2" charset="-78"/>
                        </a:rPr>
                        <a:t>*</a:t>
                      </a:r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Renal cell carcinoma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Andalus" pitchFamily="2" charset="-78"/>
                          <a:cs typeface="Andalus" pitchFamily="2" charset="-78"/>
                        </a:rPr>
                        <a:t>The commonest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Metastases</a:t>
                      </a:r>
                    </a:p>
                    <a:p>
                      <a:pPr algn="l" rtl="0"/>
                      <a:endParaRPr lang="ar-SA" sz="18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800" kern="1200" baseline="0" dirty="0" smtClean="0"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Andalus" pitchFamily="2" charset="-78"/>
                          <a:cs typeface="Andalus" pitchFamily="2" charset="-78"/>
                        </a:rPr>
                        <a:t>*</a:t>
                      </a:r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Simple cyst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Andalus" pitchFamily="2" charset="-78"/>
                          <a:cs typeface="Andalus" pitchFamily="2" charset="-78"/>
                        </a:rPr>
                        <a:t>The commonest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Angiomyolipoma</a:t>
                      </a:r>
                    </a:p>
                    <a:p>
                      <a:pPr algn="l" rtl="0"/>
                      <a:endParaRPr lang="ar-SA" sz="18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rgbClr val="FA2A00"/>
                          </a:solidFill>
                          <a:latin typeface="Andalus" pitchFamily="2" charset="-78"/>
                          <a:cs typeface="Andalus" pitchFamily="2" charset="-78"/>
                        </a:rPr>
                        <a:t>Common</a:t>
                      </a:r>
                      <a:endParaRPr lang="en-US" sz="2400" b="1" kern="1200" baseline="0" dirty="0" smtClean="0">
                        <a:solidFill>
                          <a:srgbClr val="FA2A00"/>
                        </a:solidFill>
                        <a:latin typeface="Andalus" pitchFamily="2" charset="-78"/>
                        <a:ea typeface="+mn-ea"/>
                        <a:cs typeface="Andalus" pitchFamily="2" charset="-78"/>
                      </a:endParaRPr>
                    </a:p>
                  </a:txBody>
                  <a:tcPr/>
                </a:tc>
              </a:tr>
              <a:tr h="5407302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Infected renal cyst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Tuberculosis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Xanthogranulomatous pyelonephritis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Rheumatic granuloma</a:t>
                      </a:r>
                    </a:p>
                    <a:p>
                      <a:pPr algn="l" rtl="0"/>
                      <a:endParaRPr lang="ar-SA" sz="18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Lymphoma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Leiomyosarcoma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Haemangiopericytoma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Liposarcoma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Rhabdomyosarcoma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Schwannoma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Osteosarcoma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Fibrous histiocytoma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Neurofi brosarcoma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Invasion by adjacent neoplasm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Carcinoid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Wilms’ tumour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Mesoblastic nephroma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Leukaemia</a:t>
                      </a:r>
                    </a:p>
                    <a:p>
                      <a:pPr algn="l" rtl="0"/>
                      <a:endParaRPr lang="ar-SA" sz="18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Oncocytoma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Pseudotumour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Reninoma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Phaeochromocytoma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Leiomyoma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Haemangioma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Cystic nephroma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Fibroma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AV. malformation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Haemangiopericytoma</a:t>
                      </a:r>
                    </a:p>
                    <a:p>
                      <a:pPr algn="l" rtl="0"/>
                      <a:r>
                        <a:rPr lang="en-US" sz="1800" kern="1200" baseline="0" dirty="0" smtClean="0">
                          <a:latin typeface="Andalus" pitchFamily="2" charset="-78"/>
                          <a:cs typeface="Andalus" pitchFamily="2" charset="-78"/>
                        </a:rPr>
                        <a:t>Renal artery aneurysm</a:t>
                      </a:r>
                    </a:p>
                    <a:p>
                      <a:pPr algn="l" rtl="0"/>
                      <a:endParaRPr lang="ar-SA" sz="18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rgbClr val="FA2A00"/>
                          </a:solidFill>
                          <a:latin typeface="Andalus" pitchFamily="2" charset="-78"/>
                          <a:cs typeface="Andalus" pitchFamily="2" charset="-78"/>
                        </a:rPr>
                        <a:t>Uncommon</a:t>
                      </a:r>
                    </a:p>
                    <a:p>
                      <a:pPr algn="ctr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62690" cy="1143000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Ultrasonography</a:t>
            </a:r>
            <a:endParaRPr lang="ar-SA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صورة 3" descr="us_renalcys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85765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 descr="R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14340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571472" y="6143644"/>
            <a:ext cx="80724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The modality of choice in determining whether a lesion is solid or cystic</a:t>
            </a:r>
            <a:endParaRPr lang="ar-SA" sz="2000" b="1" dirty="0">
              <a:solidFill>
                <a:srgbClr val="FA2A00"/>
              </a:solidFill>
              <a:latin typeface="Andalus" pitchFamily="2" charset="-78"/>
              <a:cs typeface="Andalus" pitchFamily="2" charset="-78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6200000" flipH="1">
            <a:off x="7000892" y="3286124"/>
            <a:ext cx="1143008" cy="14287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10800000" flipV="1">
            <a:off x="7072330" y="3143248"/>
            <a:ext cx="928694" cy="42862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848376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Renal Cyst</a:t>
            </a:r>
            <a:endParaRPr lang="ar-SA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8596" y="2143116"/>
            <a:ext cx="835824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Simple cysts are the most common benign renal lesions, comprising more than 70% of all asymptomatic renal masses.</a:t>
            </a: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Cysts may be unilateral or bilateral, and solitary or multiple. </a:t>
            </a: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They are found in more than 50% of patients older than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50 years.</a:t>
            </a:r>
          </a:p>
          <a:p>
            <a:endParaRPr lang="ar-SA" sz="2400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134128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Renal Cyst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4282" y="2143116"/>
            <a:ext cx="607223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The Bosniak classification of renal cyst: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Category I 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: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simple cyst</a:t>
            </a:r>
          </a:p>
          <a:p>
            <a:endParaRPr lang="en-US" sz="2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Category II 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: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high density cyst ; smooth septa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or linear calcification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Category 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IIF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: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Multiple smooth , thin septae or thickened , nonenhancing septa ; high density cyst &gt; 3 cm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7" y="2285993"/>
            <a:ext cx="2160000" cy="130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929066"/>
            <a:ext cx="2160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571472" y="5715016"/>
            <a:ext cx="1756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44958E-6 L -0.33663 0.10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63 0.105 L -0.00764 0.0020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62535E-8 L -0.329 -0.0721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99 -0.07216 L -0.00607 0.0013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134128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Renal Cyst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4282" y="2000240"/>
            <a:ext cx="607223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Category III :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indeterminate lesions ; numerous or thick septa , or both ; thick calcification</a:t>
            </a:r>
          </a:p>
          <a:p>
            <a:endParaRPr lang="en-US" sz="2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Category IV :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High probability of malignancy with cystic component , irregular margins , and solid vascular elements</a:t>
            </a:r>
          </a:p>
          <a:p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Clr>
                <a:srgbClr val="FA2A00"/>
              </a:buClr>
              <a:buFont typeface="Wingdings" pitchFamily="2" charset="2"/>
              <a:buChar char="S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  <a:sym typeface="Wingdings"/>
            </a:endParaRPr>
          </a:p>
          <a:p>
            <a:pPr>
              <a:buClr>
                <a:srgbClr val="FA2A00"/>
              </a:buClr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ndalus" pitchFamily="2" charset="-78"/>
              <a:cs typeface="Andalus" pitchFamily="2" charset="-78"/>
              <a:sym typeface="Wingding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71677"/>
            <a:ext cx="214314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bosnaik 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7" y="3857628"/>
            <a:ext cx="2143140" cy="13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066E-6 L -0.34462 0.1260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6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62 0.12605 L -0.0052 0.00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6235E-6 L -0.34393 -0.085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4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93 -0.0858 L -0.0052 -0.00208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RCC_mac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6269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RCC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57356" y="1857364"/>
            <a:ext cx="550072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85% of all primary renal neoplasms.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Peak incidence between 55 and 60 years.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 Male-to-female ratio is 2:1</a:t>
            </a:r>
          </a:p>
          <a:p>
            <a:endParaRPr lang="ar-S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29000"/>
            <a:ext cx="485778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RCC</a:t>
            </a:r>
            <a:endParaRPr lang="ar-SA" sz="5400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93038" y="1928803"/>
          <a:ext cx="3821772" cy="4735542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3821772"/>
              </a:tblGrid>
              <a:tr h="436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Features of RCC</a:t>
                      </a:r>
                      <a:endParaRPr lang="en-US" sz="2400" b="1" kern="12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ea typeface="+mn-ea"/>
                        <a:cs typeface="Andalus" pitchFamily="2" charset="-78"/>
                      </a:endParaRPr>
                    </a:p>
                  </a:txBody>
                  <a:tcPr/>
                </a:tc>
              </a:tr>
              <a:tr h="4278342"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baseline="0" dirty="0" smtClean="0">
                          <a:solidFill>
                            <a:srgbClr val="FA2A00"/>
                          </a:solidFill>
                        </a:rPr>
                        <a:t>Common/Important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Incidental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Total Haematuria 40% (gross or microscopic,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without dysuria)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Flank pain 40%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Loin mass 25%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rgbClr val="FA2A00"/>
                          </a:solidFill>
                        </a:rPr>
                        <a:t>Non-specific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Weight loss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Fever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Night sweats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Anemia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rgbClr val="FA2A00"/>
                          </a:solidFill>
                        </a:rPr>
                        <a:t>Less common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Non-reducing varicocele/ new varicocele after age of 40</a:t>
                      </a:r>
                    </a:p>
                    <a:p>
                      <a:pPr algn="l" rtl="0"/>
                      <a:r>
                        <a:rPr lang="en-US" sz="1600" kern="1200" baseline="0" dirty="0" smtClean="0"/>
                        <a:t>• Paraneoplastic syndromes</a:t>
                      </a:r>
                    </a:p>
                    <a:p>
                      <a:pPr algn="l" rtl="0"/>
                      <a:endParaRPr lang="ar-SA" sz="16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786314" y="1928802"/>
          <a:ext cx="3929090" cy="4645826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3929090"/>
              </a:tblGrid>
              <a:tr h="467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 factors of RCC</a:t>
                      </a:r>
                      <a:endParaRPr lang="en-US" sz="2400" b="1" kern="12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ea typeface="+mn-ea"/>
                        <a:cs typeface="Andalus" pitchFamily="2" charset="-78"/>
                      </a:endParaRPr>
                    </a:p>
                  </a:txBody>
                  <a:tcPr/>
                </a:tc>
              </a:tr>
              <a:tr h="4178148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baseline="0" dirty="0" smtClean="0"/>
                        <a:t>• Age 40 years or more</a:t>
                      </a:r>
                    </a:p>
                    <a:p>
                      <a:pPr algn="l" rtl="0"/>
                      <a:r>
                        <a:rPr lang="en-US" sz="2000" kern="1200" baseline="0" dirty="0" smtClean="0"/>
                        <a:t>• Tobacco smoking</a:t>
                      </a:r>
                    </a:p>
                    <a:p>
                      <a:pPr algn="l" rtl="0"/>
                      <a:r>
                        <a:rPr lang="en-US" sz="2000" kern="1200" baseline="0" dirty="0" smtClean="0"/>
                        <a:t>• End-stage renal failure on dialysis with acquired renal cystic disease</a:t>
                      </a:r>
                    </a:p>
                    <a:p>
                      <a:pPr algn="l" rtl="0"/>
                      <a:r>
                        <a:rPr lang="en-US" sz="2000" kern="1200" baseline="0" dirty="0" smtClean="0"/>
                        <a:t>• </a:t>
                      </a:r>
                      <a:r>
                        <a:rPr lang="en-US" sz="2000" kern="1200" baseline="0" dirty="0" smtClean="0"/>
                        <a:t>Family history of RCC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/>
                        <a:t>• Tuberous </a:t>
                      </a:r>
                      <a:r>
                        <a:rPr lang="en-US" sz="2000" kern="1200" baseline="0" dirty="0" smtClean="0"/>
                        <a:t>sclerosis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/>
                        <a:t>• Von </a:t>
                      </a:r>
                      <a:r>
                        <a:rPr lang="en-US" sz="2000" kern="1200" baseline="0" dirty="0" err="1" smtClean="0"/>
                        <a:t>Hippel-Lindau</a:t>
                      </a:r>
                      <a:r>
                        <a:rPr lang="en-US" sz="2000" kern="1200" baseline="0" dirty="0" smtClean="0"/>
                        <a:t> disease</a:t>
                      </a:r>
                    </a:p>
                    <a:p>
                      <a:pPr algn="l" rtl="0"/>
                      <a:endParaRPr lang="en-US" sz="2000" kern="1200" baseline="0" dirty="0" smtClean="0"/>
                    </a:p>
                    <a:p>
                      <a:pPr algn="l" rtl="0"/>
                      <a:r>
                        <a:rPr lang="en-US" sz="2000" dirty="0" smtClean="0"/>
                        <a:t>a </a:t>
                      </a:r>
                      <a:r>
                        <a:rPr lang="en-US" sz="2000" dirty="0" smtClean="0">
                          <a:hlinkClick r:id="rId2" action="ppaction://hlinkfile" tooltip="Rare disease"/>
                        </a:rPr>
                        <a:t>rare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hlinkClick r:id="rId3" action="ppaction://hlinkfile" tooltip="Autosomal dominant"/>
                        </a:rPr>
                        <a:t>autosomal</a:t>
                      </a:r>
                      <a:r>
                        <a:rPr lang="en-US" sz="2000" dirty="0" smtClean="0">
                          <a:hlinkClick r:id="rId3" action="ppaction://hlinkfile" tooltip="Autosomal dominant"/>
                        </a:rPr>
                        <a:t> dominant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hlinkClick r:id="rId4" action="ppaction://hlinkfile" tooltip="Genetic condition"/>
                        </a:rPr>
                        <a:t>genetic condition</a:t>
                      </a:r>
                      <a:r>
                        <a:rPr lang="en-US" sz="2000" baseline="30000" dirty="0" smtClean="0">
                          <a:hlinkClick r:id="rId5" action="ppaction://hlinkfile"/>
                        </a:rPr>
                        <a:t>[1]</a:t>
                      </a:r>
                      <a:r>
                        <a:rPr lang="en-US" sz="2000" baseline="30000" dirty="0" smtClean="0"/>
                        <a:t>:555</a:t>
                      </a:r>
                      <a:r>
                        <a:rPr lang="en-US" sz="2000" dirty="0" smtClean="0"/>
                        <a:t> in which </a:t>
                      </a:r>
                      <a:r>
                        <a:rPr lang="en-US" sz="2000" dirty="0" err="1" smtClean="0">
                          <a:hlinkClick r:id="rId6" action="ppaction://hlinkfile" tooltip="Hemangioblastoma"/>
                        </a:rPr>
                        <a:t>hemangioblastomas</a:t>
                      </a:r>
                      <a:r>
                        <a:rPr lang="en-US" sz="2000" dirty="0" smtClean="0"/>
                        <a:t> are found in the </a:t>
                      </a:r>
                      <a:r>
                        <a:rPr lang="en-US" sz="2000" dirty="0" smtClean="0">
                          <a:hlinkClick r:id="rId7" action="ppaction://hlinkfile" tooltip="Cerebellum"/>
                        </a:rPr>
                        <a:t>cerebellum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hlinkClick r:id="rId8" action="ppaction://hlinkfile" tooltip="Spinal cord"/>
                        </a:rPr>
                        <a:t>spinal cord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hlinkClick r:id="rId9" action="ppaction://hlinkfile" tooltip="Kidney"/>
                        </a:rPr>
                        <a:t>kidney</a:t>
                      </a:r>
                      <a:r>
                        <a:rPr lang="en-US" sz="2000" dirty="0" smtClean="0"/>
                        <a:t> and </a:t>
                      </a:r>
                      <a:r>
                        <a:rPr lang="en-US" sz="2000" dirty="0" smtClean="0">
                          <a:hlinkClick r:id="rId10" action="ppaction://hlinkfile" tooltip="Retina"/>
                        </a:rPr>
                        <a:t>retina</a:t>
                      </a:r>
                      <a:endParaRPr lang="ar-SA" sz="200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صورة 5" descr="varicocele1_l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1916832"/>
            <a:ext cx="3929089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57422" y="228600"/>
            <a:ext cx="6143668" cy="1143000"/>
          </a:xfrm>
        </p:spPr>
        <p:txBody>
          <a:bodyPr>
            <a:no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RCC</a:t>
            </a:r>
            <a:endParaRPr lang="ar-SA" sz="5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28596" y="2000241"/>
            <a:ext cx="842968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S"/>
            </a:pPr>
            <a:r>
              <a:rPr lang="en-US" sz="2400" b="1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sz="2000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Paraneoplastic syndromes : ( 10% to 40% 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Hypertension from renin overproduction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Stauffer syndrome ( nonmetastatic hepatic dysfunction 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Hypercalcemia from parathyriod hormon like protien production.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Erythrocytosis from erythropoietin production.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  <a:sym typeface="Wingdings"/>
              </a:rPr>
              <a:t> </a:t>
            </a:r>
            <a:r>
              <a:rPr lang="en-US" sz="20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The most common sites of RCC metastasis are:</a:t>
            </a:r>
            <a:endParaRPr lang="en-US" sz="2000" dirty="0" smtClean="0">
              <a:latin typeface="Andalus" pitchFamily="2" charset="-78"/>
              <a:cs typeface="Andalus" pitchFamily="2" charset="-78"/>
            </a:endParaRPr>
          </a:p>
          <a:p>
            <a:pPr lvl="1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Lung (75%) </a:t>
            </a:r>
          </a:p>
          <a:p>
            <a:pPr lvl="1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Soft tissues (36%) </a:t>
            </a:r>
          </a:p>
          <a:p>
            <a:pPr lvl="1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Bone (20%) </a:t>
            </a:r>
          </a:p>
          <a:p>
            <a:pPr lvl="1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Liver (18%) </a:t>
            </a:r>
          </a:p>
          <a:p>
            <a:pPr lvl="1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Cutaneous sites (8%) </a:t>
            </a:r>
          </a:p>
          <a:p>
            <a:pPr lvl="1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Central nervous system (8%)</a:t>
            </a:r>
          </a:p>
          <a:p>
            <a:endParaRPr lang="ar-SA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etiology</a:t>
            </a:r>
            <a:endParaRPr lang="ar-SA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8596" y="2214554"/>
            <a:ext cx="8429684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Ureter: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Stone .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Neoplasm.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Bladder :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CA, Stone ,Trauma , TB , cystitis ,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schistosomiasis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Prostate:</a:t>
            </a:r>
          </a:p>
          <a:p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BPH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, CA.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Urethra:</a:t>
            </a:r>
          </a:p>
          <a:p>
            <a:r>
              <a:rPr lang="en-US" sz="2400" dirty="0" smtClean="0">
                <a:latin typeface="Andalus" pitchFamily="2" charset="-78"/>
                <a:cs typeface="Andalus" pitchFamily="2" charset="-78"/>
              </a:rPr>
              <a:t>Trauma , stone , neoplasm ,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urithritis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.</a:t>
            </a:r>
            <a:endParaRPr lang="ar-SA" sz="2400" dirty="0" smtClean="0">
              <a:latin typeface="Andalus" pitchFamily="2" charset="-78"/>
              <a:cs typeface="Andalus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134128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investigation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0034" y="2143116"/>
            <a:ext cx="821537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  <a:sym typeface="Wingdings"/>
              </a:rPr>
              <a:t>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  <a:sym typeface="Wingdings"/>
              </a:rPr>
              <a:t>Lab :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CBC , electrolytes “calcium” , creatinine and LFT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  <a:sym typeface="Wingdings"/>
              </a:rPr>
              <a:t> Imaging :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CT ( abdomen + pelvis ) with and without contrast for staging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Chest radiograph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MRI for staging ( in pts. with renal insufficiency or allergy to contrast dye )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Radionuclide bone scan is not necessary in pts. without skeletal symptomes who have normal AP and serum calcium levels.</a:t>
            </a:r>
            <a:endParaRPr lang="ar-SA" sz="2400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6269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staging</a:t>
            </a:r>
            <a:endParaRPr lang="ar-SA" sz="5400" dirty="0"/>
          </a:p>
        </p:txBody>
      </p:sp>
      <p:pic>
        <p:nvPicPr>
          <p:cNvPr id="4" name="صورة 3" descr="kidney_cancer_program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178595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 descr="kidney_cancer_program_2 - 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714620"/>
            <a:ext cx="185738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 descr="kidney_cancer_program_2 -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714620"/>
            <a:ext cx="192882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 descr="kidney_cancer_program_2 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714620"/>
            <a:ext cx="178595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staging</a:t>
            </a:r>
            <a:endParaRPr lang="ar-SA" sz="54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71604" y="2428868"/>
          <a:ext cx="6096000" cy="2941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Metas</a:t>
                      </a:r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.</a:t>
                      </a:r>
                      <a:endParaRPr lang="ar-SA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Node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NM0</a:t>
                      </a:r>
                      <a:endParaRPr lang="ar-SA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Tumor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 T</a:t>
                      </a:r>
                      <a:endParaRPr lang="ar-SA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stage</a:t>
                      </a:r>
                      <a:endParaRPr lang="ar-SA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M0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N0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T1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I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M0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N0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T2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II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M0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M0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M0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N1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N1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N0,N1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T1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T2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T3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III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M0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M0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M1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N0,N1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N2,N3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Any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 N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T4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pPr algn="ctr" rtl="0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Any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 T</a:t>
                      </a:r>
                    </a:p>
                    <a:p>
                      <a:pPr algn="ctr" rtl="0"/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Any T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IV</a:t>
                      </a:r>
                      <a:endParaRPr lang="ar-SA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785918" y="357166"/>
            <a:ext cx="242889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Symptomatic flank mass</a:t>
            </a:r>
            <a:endParaRPr lang="ar-SA" sz="1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000628" y="357166"/>
            <a:ext cx="250033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Incidental discovery on </a:t>
            </a:r>
            <a:r>
              <a:rPr lang="en-US" sz="1600" dirty="0" err="1" smtClean="0"/>
              <a:t>IVU</a:t>
            </a:r>
            <a:endParaRPr lang="ar-SA" sz="1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071934" y="1214422"/>
            <a:ext cx="85725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00100" y="1000108"/>
            <a:ext cx="16430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Hx. + Exam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72198" y="1428736"/>
            <a:ext cx="242889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Incidental discovery on US</a:t>
            </a:r>
            <a:endParaRPr lang="ar-SA" sz="16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500298" y="2285992"/>
            <a:ext cx="1428760" cy="338554"/>
          </a:xfrm>
          <a:prstGeom prst="rect">
            <a:avLst/>
          </a:prstGeom>
          <a:solidFill>
            <a:srgbClr val="ECCC7C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cystic mass</a:t>
            </a:r>
            <a:endParaRPr lang="ar-SA" sz="16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857752" y="2285992"/>
            <a:ext cx="1357322" cy="338554"/>
          </a:xfrm>
          <a:prstGeom prst="rect">
            <a:avLst/>
          </a:prstGeom>
          <a:solidFill>
            <a:srgbClr val="ECCC7C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solid mass</a:t>
            </a:r>
            <a:endParaRPr lang="ar-SA" sz="1600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071802" y="785794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 flipV="1">
            <a:off x="5072066" y="785794"/>
            <a:ext cx="856800" cy="35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رابط بشكل مرفق 20"/>
          <p:cNvCxnSpPr/>
          <p:nvPr/>
        </p:nvCxnSpPr>
        <p:spPr>
          <a:xfrm rot="5400000">
            <a:off x="3751306" y="1535050"/>
            <a:ext cx="540000" cy="75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رابط بشكل مرفق 22"/>
          <p:cNvCxnSpPr/>
          <p:nvPr/>
        </p:nvCxnSpPr>
        <p:spPr>
          <a:xfrm rot="16200000" flipH="1">
            <a:off x="4537124" y="1535050"/>
            <a:ext cx="540000" cy="75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>
            <a:off x="2714612" y="1142984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rot="10800000">
            <a:off x="5072066" y="157161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642910" y="3357562"/>
            <a:ext cx="21431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Simple cyst No further investigation</a:t>
            </a:r>
            <a:endParaRPr lang="ar-SA" sz="16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2857488" y="3357562"/>
            <a:ext cx="185738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Cyst calcification, wall irregularity, solid component, multilocculated cyst</a:t>
            </a:r>
            <a:endParaRPr lang="ar-SA" sz="1600" dirty="0"/>
          </a:p>
        </p:txBody>
      </p:sp>
      <p:cxnSp>
        <p:nvCxnSpPr>
          <p:cNvPr id="46" name="رابط بشكل مرفق 45"/>
          <p:cNvCxnSpPr/>
          <p:nvPr/>
        </p:nvCxnSpPr>
        <p:spPr>
          <a:xfrm rot="5400000">
            <a:off x="2322546" y="2606620"/>
            <a:ext cx="540000" cy="75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بشكل مرفق 46"/>
          <p:cNvCxnSpPr/>
          <p:nvPr/>
        </p:nvCxnSpPr>
        <p:spPr>
          <a:xfrm rot="16200000" flipH="1">
            <a:off x="3108364" y="2606620"/>
            <a:ext cx="540000" cy="75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4786314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 rot="5400000">
            <a:off x="4715670" y="3571876"/>
            <a:ext cx="157084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4857752" y="4500570"/>
            <a:ext cx="1428760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 CT</a:t>
            </a:r>
            <a:endParaRPr lang="ar-S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رابط بشكل مرفق 55"/>
          <p:cNvCxnSpPr/>
          <p:nvPr/>
        </p:nvCxnSpPr>
        <p:spPr>
          <a:xfrm rot="5400000">
            <a:off x="4624314" y="4479760"/>
            <a:ext cx="540000" cy="129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رابط بشكل مرفق 56"/>
          <p:cNvCxnSpPr/>
          <p:nvPr/>
        </p:nvCxnSpPr>
        <p:spPr>
          <a:xfrm rot="16200000" flipH="1">
            <a:off x="5950132" y="4479760"/>
            <a:ext cx="540000" cy="129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مربع نص 57"/>
          <p:cNvSpPr txBox="1"/>
          <p:nvPr/>
        </p:nvSpPr>
        <p:spPr>
          <a:xfrm>
            <a:off x="3214678" y="5500702"/>
            <a:ext cx="20002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Bosniak III/IV , </a:t>
            </a:r>
          </a:p>
          <a:p>
            <a:pPr algn="ctr"/>
            <a:r>
              <a:rPr lang="en-US" sz="1600" dirty="0" smtClean="0"/>
              <a:t>suspicious solid mass</a:t>
            </a:r>
            <a:endParaRPr lang="ar-SA" sz="16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6000760" y="5500702"/>
            <a:ext cx="192882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Bosniak II: no F/U</a:t>
            </a:r>
          </a:p>
          <a:p>
            <a:pPr algn="ctr"/>
            <a:r>
              <a:rPr lang="en-US" sz="1600" dirty="0" err="1" smtClean="0"/>
              <a:t>IIF</a:t>
            </a:r>
            <a:r>
              <a:rPr lang="en-US" sz="1600" dirty="0" smtClean="0"/>
              <a:t>: require F/U</a:t>
            </a:r>
            <a:endParaRPr lang="ar-SA" sz="1600" dirty="0"/>
          </a:p>
        </p:txBody>
      </p:sp>
      <p:cxnSp>
        <p:nvCxnSpPr>
          <p:cNvPr id="64" name="رابط بشكل مرفق 63"/>
          <p:cNvCxnSpPr/>
          <p:nvPr/>
        </p:nvCxnSpPr>
        <p:spPr>
          <a:xfrm rot="10800000">
            <a:off x="2532364" y="5211016"/>
            <a:ext cx="468000" cy="504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رابط بشكل مرفق 64"/>
          <p:cNvCxnSpPr/>
          <p:nvPr/>
        </p:nvCxnSpPr>
        <p:spPr>
          <a:xfrm rot="10800000" flipV="1">
            <a:off x="2532364" y="5715016"/>
            <a:ext cx="468000" cy="504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مربع نص 67"/>
          <p:cNvSpPr txBox="1"/>
          <p:nvPr/>
        </p:nvSpPr>
        <p:spPr>
          <a:xfrm>
            <a:off x="285720" y="5000636"/>
            <a:ext cx="214314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If resectable mass: radical nephrectomy</a:t>
            </a:r>
            <a:endParaRPr lang="ar-SA" sz="1400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285720" y="5857892"/>
            <a:ext cx="214314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If unrsectable mass:</a:t>
            </a:r>
          </a:p>
          <a:p>
            <a:pPr algn="ctr"/>
            <a:r>
              <a:rPr lang="en-US" sz="1400" dirty="0" smtClean="0"/>
              <a:t>Immunotherapy e.g. interleukin 2 , interferon</a:t>
            </a:r>
            <a:endParaRPr lang="ar-SA" sz="14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071802" y="6286520"/>
            <a:ext cx="51435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S"/>
            </a:pPr>
            <a:r>
              <a:rPr lang="en-US" b="1" dirty="0" smtClean="0">
                <a:solidFill>
                  <a:srgbClr val="FA2A00"/>
                </a:solidFill>
                <a:latin typeface="Andalus" pitchFamily="2" charset="-78"/>
                <a:cs typeface="Andalus" pitchFamily="2" charset="-78"/>
              </a:rPr>
              <a:t>RCC is resistant to Radiation &amp; Chemotherapy </a:t>
            </a:r>
            <a:endParaRPr lang="ar-SA" b="1" dirty="0">
              <a:solidFill>
                <a:srgbClr val="FA2A00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2" grpId="0" animBg="1"/>
      <p:bldP spid="43" grpId="0" animBg="1"/>
      <p:bldP spid="55" grpId="0" animBg="1"/>
      <p:bldP spid="58" grpId="0" animBg="1"/>
      <p:bldP spid="60" grpId="0" animBg="1"/>
      <p:bldP spid="68" grpId="0" animBg="1"/>
      <p:bldP spid="6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Thank you</a:t>
            </a:r>
            <a:endParaRPr lang="ar-SA" sz="7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etiology</a:t>
            </a:r>
            <a:endParaRPr lang="ar-SA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8596" y="2214554"/>
            <a:ext cx="828680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Bleeding Disorders</a:t>
            </a:r>
            <a:r>
              <a:rPr lang="en-US" sz="2400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e.g. Sickle cell 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Vigorous exercise. 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Medications .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Food.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Malaria.</a:t>
            </a:r>
          </a:p>
          <a:p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AIP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.</a:t>
            </a:r>
            <a:endParaRPr lang="ar-SA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Case</a:t>
            </a:r>
            <a:endParaRPr lang="ar-SA" sz="5400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7158" y="2143116"/>
            <a:ext cx="835824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A 50 Y old Saudi gentleman presents to the ER with 4 week Hx of blood in urine , he denies any pain , He has been smoking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1p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/d for over 20 years , and was admitted for a stroke last year . on examination ,  HR=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110,temp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=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37.1,RR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2" charset="-78"/>
                <a:cs typeface="Andalus" pitchFamily="2" charset="-78"/>
              </a:rPr>
              <a:t>=14, BP=110/75. No flank tenderness. </a:t>
            </a:r>
            <a:endParaRPr lang="ar-SA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endParaRPr lang="ar-SA" sz="2400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How to approach ?</a:t>
            </a:r>
            <a:endParaRPr lang="ar-SA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0034" y="2214554"/>
            <a:ext cx="821537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Stable vs. unstable </a:t>
            </a:r>
            <a:endParaRPr lang="ar-SA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cs typeface="Andalus" pitchFamily="2" charset="-78"/>
              </a:rPr>
              <a:t>History</a:t>
            </a:r>
            <a:endParaRPr lang="ar-SA" sz="54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" name="عنصر نائب للمحتوى 5" descr="85792722.jpg"/>
          <p:cNvPicPr>
            <a:picLocks noChangeAspect="1"/>
          </p:cNvPicPr>
          <p:nvPr/>
        </p:nvPicPr>
        <p:blipFill>
          <a:blip r:embed="rId2" cstate="print"/>
          <a:srcRect b="9084"/>
          <a:stretch>
            <a:fillRect/>
          </a:stretch>
        </p:blipFill>
        <p:spPr>
          <a:xfrm>
            <a:off x="1928794" y="2071678"/>
            <a:ext cx="5214974" cy="411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2715</Words>
  <Application>Microsoft Office PowerPoint</Application>
  <PresentationFormat>On-screen Show (4:3)</PresentationFormat>
  <Paragraphs>456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سمة Office</vt:lpstr>
      <vt:lpstr>Equity</vt:lpstr>
      <vt:lpstr>Slide 1</vt:lpstr>
      <vt:lpstr>Outline </vt:lpstr>
      <vt:lpstr>Definition</vt:lpstr>
      <vt:lpstr>etiology</vt:lpstr>
      <vt:lpstr>etiology</vt:lpstr>
      <vt:lpstr>etiology</vt:lpstr>
      <vt:lpstr>Case</vt:lpstr>
      <vt:lpstr>How to approach ?</vt:lpstr>
      <vt:lpstr>History</vt:lpstr>
      <vt:lpstr>Slide 10</vt:lpstr>
      <vt:lpstr>Slide 11</vt:lpstr>
      <vt:lpstr>Slide 12</vt:lpstr>
      <vt:lpstr>Additional points</vt:lpstr>
      <vt:lpstr>Slide 14</vt:lpstr>
      <vt:lpstr>Slide 15</vt:lpstr>
      <vt:lpstr>Key points</vt:lpstr>
      <vt:lpstr>Key points</vt:lpstr>
      <vt:lpstr>Key points</vt:lpstr>
      <vt:lpstr>Key points</vt:lpstr>
      <vt:lpstr>Physical Examination</vt:lpstr>
      <vt:lpstr>Slide 21</vt:lpstr>
      <vt:lpstr>Slide 22</vt:lpstr>
      <vt:lpstr>Physical Examination</vt:lpstr>
      <vt:lpstr>Investigation (lab work)</vt:lpstr>
      <vt:lpstr>Urine dip strip analysis</vt:lpstr>
      <vt:lpstr>Urine dip strip analysis</vt:lpstr>
      <vt:lpstr>Urine dip strip analysis</vt:lpstr>
      <vt:lpstr>Microscopic evaluation of the urine will confirm the hematuria</vt:lpstr>
      <vt:lpstr>Urinanalisys</vt:lpstr>
      <vt:lpstr>Urinanalisys</vt:lpstr>
      <vt:lpstr>Urinanalisys</vt:lpstr>
      <vt:lpstr>Urinanalisys</vt:lpstr>
      <vt:lpstr>Urinanalisys</vt:lpstr>
      <vt:lpstr>Imaging studies </vt:lpstr>
      <vt:lpstr>procedures</vt:lpstr>
      <vt:lpstr>Slide 36</vt:lpstr>
      <vt:lpstr>Acute Management of Hematuria patient :</vt:lpstr>
      <vt:lpstr>Acute Management of Hematuria patient :</vt:lpstr>
      <vt:lpstr>Acute Management of Hematuria patient :</vt:lpstr>
      <vt:lpstr>Renal Mass</vt:lpstr>
      <vt:lpstr>Slide 41</vt:lpstr>
      <vt:lpstr>Ultrasonography</vt:lpstr>
      <vt:lpstr>Renal Cyst</vt:lpstr>
      <vt:lpstr>Renal Cyst</vt:lpstr>
      <vt:lpstr>Renal Cyst</vt:lpstr>
      <vt:lpstr>Slide 46</vt:lpstr>
      <vt:lpstr>RCC</vt:lpstr>
      <vt:lpstr>RCC</vt:lpstr>
      <vt:lpstr>RCC</vt:lpstr>
      <vt:lpstr>investigation</vt:lpstr>
      <vt:lpstr>staging</vt:lpstr>
      <vt:lpstr>staging</vt:lpstr>
      <vt:lpstr>Slide 53</vt:lpstr>
      <vt:lpstr>Thank 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ahadi</cp:lastModifiedBy>
  <cp:revision>117</cp:revision>
  <dcterms:created xsi:type="dcterms:W3CDTF">2010-01-14T09:26:29Z</dcterms:created>
  <dcterms:modified xsi:type="dcterms:W3CDTF">2011-05-27T22:47:07Z</dcterms:modified>
</cp:coreProperties>
</file>