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68"/>
  </p:notesMasterIdLst>
  <p:sldIdLst>
    <p:sldId id="256" r:id="rId2"/>
    <p:sldId id="344" r:id="rId3"/>
    <p:sldId id="375" r:id="rId4"/>
    <p:sldId id="336" r:id="rId5"/>
    <p:sldId id="260" r:id="rId6"/>
    <p:sldId id="337" r:id="rId7"/>
    <p:sldId id="338" r:id="rId8"/>
    <p:sldId id="340" r:id="rId9"/>
    <p:sldId id="339" r:id="rId10"/>
    <p:sldId id="262" r:id="rId11"/>
    <p:sldId id="387" r:id="rId12"/>
    <p:sldId id="373" r:id="rId13"/>
    <p:sldId id="264" r:id="rId14"/>
    <p:sldId id="341" r:id="rId15"/>
    <p:sldId id="265" r:id="rId16"/>
    <p:sldId id="342" r:id="rId17"/>
    <p:sldId id="313" r:id="rId18"/>
    <p:sldId id="266" r:id="rId19"/>
    <p:sldId id="376" r:id="rId20"/>
    <p:sldId id="267" r:id="rId21"/>
    <p:sldId id="268" r:id="rId22"/>
    <p:sldId id="270" r:id="rId23"/>
    <p:sldId id="271" r:id="rId24"/>
    <p:sldId id="377" r:id="rId25"/>
    <p:sldId id="273" r:id="rId26"/>
    <p:sldId id="274" r:id="rId27"/>
    <p:sldId id="275" r:id="rId28"/>
    <p:sldId id="276" r:id="rId29"/>
    <p:sldId id="277" r:id="rId30"/>
    <p:sldId id="347" r:id="rId31"/>
    <p:sldId id="348" r:id="rId32"/>
    <p:sldId id="349" r:id="rId33"/>
    <p:sldId id="350" r:id="rId34"/>
    <p:sldId id="351" r:id="rId35"/>
    <p:sldId id="365" r:id="rId36"/>
    <p:sldId id="366" r:id="rId37"/>
    <p:sldId id="368" r:id="rId38"/>
    <p:sldId id="369" r:id="rId39"/>
    <p:sldId id="370" r:id="rId40"/>
    <p:sldId id="291" r:id="rId41"/>
    <p:sldId id="329" r:id="rId42"/>
    <p:sldId id="386" r:id="rId43"/>
    <p:sldId id="330" r:id="rId44"/>
    <p:sldId id="278" r:id="rId45"/>
    <p:sldId id="279" r:id="rId46"/>
    <p:sldId id="333" r:id="rId47"/>
    <p:sldId id="280" r:id="rId48"/>
    <p:sldId id="281" r:id="rId49"/>
    <p:sldId id="301" r:id="rId50"/>
    <p:sldId id="304" r:id="rId51"/>
    <p:sldId id="310" r:id="rId52"/>
    <p:sldId id="311" r:id="rId53"/>
    <p:sldId id="312" r:id="rId54"/>
    <p:sldId id="314" r:id="rId55"/>
    <p:sldId id="385" r:id="rId56"/>
    <p:sldId id="316" r:id="rId57"/>
    <p:sldId id="320" r:id="rId58"/>
    <p:sldId id="334" r:id="rId59"/>
    <p:sldId id="379" r:id="rId60"/>
    <p:sldId id="382" r:id="rId61"/>
    <p:sldId id="380" r:id="rId62"/>
    <p:sldId id="381" r:id="rId63"/>
    <p:sldId id="383" r:id="rId64"/>
    <p:sldId id="384" r:id="rId65"/>
    <p:sldId id="328" r:id="rId66"/>
    <p:sldId id="326" r:id="rId6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82CEA5B-5E00-43B1-AADD-4FF9734755D7}" type="datetimeFigureOut">
              <a:rPr lang="ar-SA" smtClean="0"/>
              <a:pPr/>
              <a:t>18/06/1432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9176270-1078-42C6-B007-2B58B2B5DFE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86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22</a:t>
            </a:fld>
            <a:endParaRPr lang="ar-S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24</a:t>
            </a:fld>
            <a:endParaRPr lang="ar-S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25</a:t>
            </a:fld>
            <a:endParaRPr lang="ar-S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26</a:t>
            </a:fld>
            <a:endParaRPr lang="ar-S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27</a:t>
            </a:fld>
            <a:endParaRPr lang="ar-S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28</a:t>
            </a:fld>
            <a:endParaRPr lang="ar-S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29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30</a:t>
            </a:fld>
            <a:endParaRPr lang="ar-S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31</a:t>
            </a:fld>
            <a:endParaRPr lang="ar-S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32</a:t>
            </a:fld>
            <a:endParaRPr lang="ar-S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33</a:t>
            </a:fld>
            <a:endParaRPr lang="ar-S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34</a:t>
            </a:fld>
            <a:endParaRPr lang="ar-S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35</a:t>
            </a:fld>
            <a:endParaRPr lang="ar-S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36</a:t>
            </a:fld>
            <a:endParaRPr lang="ar-S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37</a:t>
            </a:fld>
            <a:endParaRPr lang="ar-S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38</a:t>
            </a:fld>
            <a:endParaRPr lang="ar-S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39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40</a:t>
            </a:fld>
            <a:endParaRPr lang="ar-SA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41</a:t>
            </a:fld>
            <a:endParaRPr lang="ar-SA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42</a:t>
            </a:fld>
            <a:endParaRPr lang="ar-SA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43</a:t>
            </a:fld>
            <a:endParaRPr lang="ar-SA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44</a:t>
            </a:fld>
            <a:endParaRPr lang="ar-SA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45</a:t>
            </a:fld>
            <a:endParaRPr lang="ar-SA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46</a:t>
            </a:fld>
            <a:endParaRPr lang="ar-SA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47</a:t>
            </a:fld>
            <a:endParaRPr lang="ar-SA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48</a:t>
            </a:fld>
            <a:endParaRPr lang="ar-SA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49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50</a:t>
            </a:fld>
            <a:endParaRPr lang="ar-SA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51</a:t>
            </a:fld>
            <a:endParaRPr lang="ar-SA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52</a:t>
            </a:fld>
            <a:endParaRPr lang="ar-SA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53</a:t>
            </a:fld>
            <a:endParaRPr lang="ar-SA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54</a:t>
            </a:fld>
            <a:endParaRPr lang="ar-SA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55</a:t>
            </a:fld>
            <a:endParaRPr lang="ar-SA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56</a:t>
            </a:fld>
            <a:endParaRPr lang="ar-SA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57</a:t>
            </a:fld>
            <a:endParaRPr lang="ar-SA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58</a:t>
            </a:fld>
            <a:endParaRPr lang="ar-SA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59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60</a:t>
            </a:fld>
            <a:endParaRPr lang="ar-SA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61</a:t>
            </a:fld>
            <a:endParaRPr lang="ar-SA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62</a:t>
            </a:fld>
            <a:endParaRPr lang="ar-SA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63</a:t>
            </a:fld>
            <a:endParaRPr lang="ar-SA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64</a:t>
            </a:fld>
            <a:endParaRPr lang="ar-SA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65</a:t>
            </a:fld>
            <a:endParaRPr lang="ar-SA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66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6270-1078-42C6-B007-2B58B2B5DFE9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9FE37BE-8724-4B7B-B8CA-1F887DFB965C}" type="datetimeFigureOut">
              <a:rPr lang="ar-SA" smtClean="0"/>
              <a:pPr/>
              <a:t>18/06/1432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D5F03F-0D30-40F0-ABC7-A478F394719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7BE-8724-4B7B-B8CA-1F887DFB965C}" type="datetimeFigureOut">
              <a:rPr lang="ar-SA" smtClean="0"/>
              <a:pPr/>
              <a:t>18/06/1432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F03F-0D30-40F0-ABC7-A478F394719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9FE37BE-8724-4B7B-B8CA-1F887DFB965C}" type="datetimeFigureOut">
              <a:rPr lang="ar-SA" smtClean="0"/>
              <a:pPr/>
              <a:t>18/06/1432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AD5F03F-0D30-40F0-ABC7-A478F394719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7BE-8724-4B7B-B8CA-1F887DFB965C}" type="datetimeFigureOut">
              <a:rPr lang="ar-SA" smtClean="0"/>
              <a:pPr/>
              <a:t>18/06/1432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D5F03F-0D30-40F0-ABC7-A478F394719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7BE-8724-4B7B-B8CA-1F887DFB965C}" type="datetimeFigureOut">
              <a:rPr lang="ar-SA" smtClean="0"/>
              <a:pPr/>
              <a:t>18/06/1432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AD5F03F-0D30-40F0-ABC7-A478F394719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FE37BE-8724-4B7B-B8CA-1F887DFB965C}" type="datetimeFigureOut">
              <a:rPr lang="ar-SA" smtClean="0"/>
              <a:pPr/>
              <a:t>18/06/1432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AD5F03F-0D30-40F0-ABC7-A478F394719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FE37BE-8724-4B7B-B8CA-1F887DFB965C}" type="datetimeFigureOut">
              <a:rPr lang="ar-SA" smtClean="0"/>
              <a:pPr/>
              <a:t>18/06/1432</a:t>
            </a:fld>
            <a:endParaRPr lang="ar-S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AD5F03F-0D30-40F0-ABC7-A478F394719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7BE-8724-4B7B-B8CA-1F887DFB965C}" type="datetimeFigureOut">
              <a:rPr lang="ar-SA" smtClean="0"/>
              <a:pPr/>
              <a:t>18/06/1432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D5F03F-0D30-40F0-ABC7-A478F394719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7BE-8724-4B7B-B8CA-1F887DFB965C}" type="datetimeFigureOut">
              <a:rPr lang="ar-SA" smtClean="0"/>
              <a:pPr/>
              <a:t>18/06/1432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D5F03F-0D30-40F0-ABC7-A478F394719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37BE-8724-4B7B-B8CA-1F887DFB965C}" type="datetimeFigureOut">
              <a:rPr lang="ar-SA" smtClean="0"/>
              <a:pPr/>
              <a:t>18/06/1432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D5F03F-0D30-40F0-ABC7-A478F394719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9FE37BE-8724-4B7B-B8CA-1F887DFB965C}" type="datetimeFigureOut">
              <a:rPr lang="ar-SA" smtClean="0"/>
              <a:pPr/>
              <a:t>18/06/1432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AD5F03F-0D30-40F0-ABC7-A478F394719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FE37BE-8724-4B7B-B8CA-1F887DFB965C}" type="datetimeFigureOut">
              <a:rPr lang="ar-SA" smtClean="0"/>
              <a:pPr/>
              <a:t>18/06/1432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AD5F03F-0D30-40F0-ABC7-A478F394719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71600"/>
            <a:ext cx="7406640" cy="2640474"/>
          </a:xfrm>
        </p:spPr>
        <p:txBody>
          <a:bodyPr>
            <a:noAutofit/>
          </a:bodyPr>
          <a:lstStyle/>
          <a:p>
            <a:r>
              <a:rPr lang="en-US" b="1" dirty="0" smtClean="0"/>
              <a:t>Presentation and Management of Intracranial </a:t>
            </a:r>
            <a:r>
              <a:rPr lang="en-US" b="1" dirty="0" smtClean="0"/>
              <a:t>Space Occupying lesions (ICSOL)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714752"/>
            <a:ext cx="7406640" cy="2714644"/>
          </a:xfrm>
        </p:spPr>
        <p:txBody>
          <a:bodyPr>
            <a:normAutofit/>
          </a:bodyPr>
          <a:lstStyle/>
          <a:p>
            <a:endParaRPr lang="ar-SA" sz="2400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616" y="228600"/>
            <a:ext cx="7851648" cy="990600"/>
          </a:xfrm>
        </p:spPr>
        <p:txBody>
          <a:bodyPr/>
          <a:lstStyle/>
          <a:p>
            <a:r>
              <a:rPr lang="en-US" dirty="0" smtClean="0"/>
              <a:t>Management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44061" y="1600200"/>
            <a:ext cx="7620000" cy="4495800"/>
          </a:xfrm>
        </p:spPr>
        <p:txBody>
          <a:bodyPr>
            <a:normAutofit/>
          </a:bodyPr>
          <a:lstStyle/>
          <a:p>
            <a:pPr lvl="0" algn="l" rtl="0"/>
            <a:endParaRPr lang="en-US" sz="3200" dirty="0" smtClean="0"/>
          </a:p>
          <a:p>
            <a:pPr lvl="0" algn="l" rtl="0"/>
            <a:r>
              <a:rPr lang="en-US" sz="3200" dirty="0" smtClean="0"/>
              <a:t>Full </a:t>
            </a:r>
            <a:r>
              <a:rPr lang="en-US" sz="3200" dirty="0" smtClean="0"/>
              <a:t>medical history</a:t>
            </a:r>
            <a:endParaRPr lang="en-US" sz="3200" dirty="0" smtClean="0"/>
          </a:p>
          <a:p>
            <a:pPr lvl="0" algn="l" rtl="0"/>
            <a:r>
              <a:rPr lang="en-US" sz="3200" dirty="0" smtClean="0"/>
              <a:t>Complete general &amp; neurol. </a:t>
            </a:r>
            <a:r>
              <a:rPr lang="en-US" sz="3200" dirty="0" smtClean="0"/>
              <a:t>E</a:t>
            </a:r>
            <a:r>
              <a:rPr lang="en-US" sz="3200" dirty="0" smtClean="0"/>
              <a:t>xamination</a:t>
            </a:r>
          </a:p>
          <a:p>
            <a:pPr lvl="0" algn="l" rtl="0"/>
            <a:r>
              <a:rPr lang="en-US" sz="3200" dirty="0" smtClean="0"/>
              <a:t>Investigations</a:t>
            </a:r>
          </a:p>
          <a:p>
            <a:pPr lvl="0" algn="l" rtl="0"/>
            <a:r>
              <a:rPr lang="en-US" sz="3200" dirty="0" smtClean="0"/>
              <a:t>Treatment</a:t>
            </a:r>
          </a:p>
          <a:p>
            <a:pPr lvl="0" algn="l" rtl="0"/>
            <a:endParaRPr lang="en-US" sz="3200" dirty="0" smtClean="0"/>
          </a:p>
          <a:p>
            <a:pPr algn="l" rtl="0">
              <a:buNone/>
            </a:pPr>
            <a:endParaRPr lang="en-US" sz="3200" dirty="0" smtClean="0"/>
          </a:p>
          <a:p>
            <a:pPr algn="l" rtl="0">
              <a:buNone/>
            </a:pPr>
            <a:endParaRPr lang="en-US" sz="3200" dirty="0" smtClean="0"/>
          </a:p>
          <a:p>
            <a:pPr algn="l" rtl="0"/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84E4BB19-1A2F-47C9-80FC-373D9AF4874E}" type="slidenum">
              <a:rPr lang="en-US"/>
              <a:pPr/>
              <a:t>11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1213563" y="195615"/>
            <a:ext cx="668584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Neurological Examination</a:t>
            </a:r>
            <a:br>
              <a:rPr lang="en-US" sz="4000" dirty="0" smtClean="0"/>
            </a:br>
            <a:r>
              <a:rPr lang="en-US" sz="3600" u="sng" dirty="0" smtClean="0">
                <a:solidFill>
                  <a:srgbClr val="FF0000"/>
                </a:solidFill>
              </a:rPr>
              <a:t>Do not forget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PAPILLEDEMA</a:t>
            </a:r>
          </a:p>
        </p:txBody>
      </p:sp>
      <p:pic>
        <p:nvPicPr>
          <p:cNvPr id="7" name="Picture 16" descr="Papilled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6313" y="2060575"/>
            <a:ext cx="3929062" cy="4032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" name="Picture 17" descr="Normal optic disc"/>
          <p:cNvPicPr>
            <a:picLocks noChangeAspect="1" noChangeArrowheads="1"/>
          </p:cNvPicPr>
          <p:nvPr/>
        </p:nvPicPr>
        <p:blipFill>
          <a:blip r:embed="rId4" cstate="print"/>
          <a:srcRect l="1877" r="3714" b="2577"/>
          <a:stretch>
            <a:fillRect/>
          </a:stretch>
        </p:blipFill>
        <p:spPr>
          <a:xfrm>
            <a:off x="611188" y="2060575"/>
            <a:ext cx="4024312" cy="4057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849438" y="2192338"/>
            <a:ext cx="136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Normal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5694363" y="2220913"/>
            <a:ext cx="2160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Papilledema</a:t>
            </a: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539750" y="1700213"/>
            <a:ext cx="8064500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495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Lab work </a:t>
            </a:r>
            <a:r>
              <a:rPr lang="en-US" sz="2800" b="1" dirty="0" smtClean="0"/>
              <a:t>up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   CBC, U&amp;E, PT, PTT, blood group, etc</a:t>
            </a:r>
          </a:p>
          <a:p>
            <a:pPr lvl="0">
              <a:buFont typeface="Wingdings" pitchFamily="2" charset="2"/>
              <a:buChar char="Ø"/>
            </a:pPr>
            <a:r>
              <a:rPr lang="en-US" sz="2800" b="1" dirty="0" smtClean="0"/>
              <a:t>Radiological </a:t>
            </a:r>
            <a:r>
              <a:rPr lang="en-US" sz="2800" b="1" dirty="0" smtClean="0"/>
              <a:t>imaging:</a:t>
            </a:r>
            <a:endParaRPr lang="en-US" sz="2800" b="1" dirty="0" smtClean="0"/>
          </a:p>
          <a:p>
            <a:pPr lvl="1"/>
            <a:r>
              <a:rPr lang="en-US" sz="2800" dirty="0" smtClean="0"/>
              <a:t> CT-scan: Method of choice for emergency</a:t>
            </a:r>
          </a:p>
          <a:p>
            <a:pPr lvl="1"/>
            <a:r>
              <a:rPr lang="en-US" sz="2800" dirty="0" smtClean="0"/>
              <a:t>MRI: shows more anatomical details of the lesion   </a:t>
            </a:r>
          </a:p>
          <a:p>
            <a:pPr lvl="1"/>
            <a:r>
              <a:rPr lang="en-US" sz="2800" dirty="0" smtClean="0"/>
              <a:t>Cerebral angiography: Mainly for vascular lesions </a:t>
            </a:r>
          </a:p>
          <a:p>
            <a:pPr lvl="1"/>
            <a:r>
              <a:rPr lang="en-US" sz="2800" dirty="0" smtClean="0"/>
              <a:t>Others: plain skull x-rays, isotope scan</a:t>
            </a:r>
          </a:p>
          <a:p>
            <a:pPr lvl="0">
              <a:buFont typeface="Wingdings" pitchFamily="2" charset="2"/>
              <a:buChar char="Ø"/>
            </a:pPr>
            <a:r>
              <a:rPr lang="en-US" sz="2800" b="1" dirty="0" err="1" smtClean="0"/>
              <a:t>Neurophysiological</a:t>
            </a:r>
            <a:r>
              <a:rPr lang="en-US" sz="2800" b="1" dirty="0" smtClean="0"/>
              <a:t> tests:  </a:t>
            </a:r>
            <a:r>
              <a:rPr lang="en-US" sz="2800" dirty="0" smtClean="0"/>
              <a:t>EEG, EVOP’s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508" y="216877"/>
            <a:ext cx="785164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Treatment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61647" y="2215660"/>
            <a:ext cx="7498080" cy="2813540"/>
          </a:xfrm>
        </p:spPr>
        <p:txBody>
          <a:bodyPr>
            <a:normAutofit/>
          </a:bodyPr>
          <a:lstStyle/>
          <a:p>
            <a:pPr algn="l" rtl="0"/>
            <a:r>
              <a:rPr lang="en-US" sz="3600" dirty="0" smtClean="0"/>
              <a:t>Initial treatment (Emergency)</a:t>
            </a:r>
          </a:p>
          <a:p>
            <a:pPr algn="l" rtl="0">
              <a:buNone/>
            </a:pPr>
            <a:endParaRPr lang="en-US" sz="3600" dirty="0" smtClean="0"/>
          </a:p>
          <a:p>
            <a:pPr algn="l" rtl="0"/>
            <a:r>
              <a:rPr lang="en-US" sz="3600" dirty="0" smtClean="0"/>
              <a:t>Definitive treatment</a:t>
            </a:r>
          </a:p>
          <a:p>
            <a:pPr lvl="1"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16" y="228600"/>
            <a:ext cx="76931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Initial </a:t>
            </a:r>
            <a:r>
              <a:rPr lang="en-US" dirty="0" smtClean="0"/>
              <a:t>treatment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5385" y="2133600"/>
            <a:ext cx="7622815" cy="3962400"/>
          </a:xfrm>
        </p:spPr>
        <p:txBody>
          <a:bodyPr>
            <a:normAutofit/>
          </a:bodyPr>
          <a:lstStyle/>
          <a:p>
            <a:pPr algn="l" rtl="0"/>
            <a:r>
              <a:rPr lang="en-US" sz="3600" dirty="0" smtClean="0"/>
              <a:t>Often started in the ER</a:t>
            </a:r>
          </a:p>
          <a:p>
            <a:pPr algn="l" rtl="0"/>
            <a:r>
              <a:rPr lang="en-US" sz="3600" dirty="0" smtClean="0"/>
              <a:t>Goals:</a:t>
            </a:r>
          </a:p>
          <a:p>
            <a:pPr lvl="1"/>
            <a:r>
              <a:rPr lang="en-US" sz="3200" dirty="0" smtClean="0"/>
              <a:t>Control </a:t>
            </a:r>
            <a:r>
              <a:rPr lang="en-US" sz="3200" dirty="0" smtClean="0"/>
              <a:t>of raised </a:t>
            </a:r>
            <a:r>
              <a:rPr lang="en-US" sz="3200" dirty="0" smtClean="0"/>
              <a:t>ICP</a:t>
            </a:r>
          </a:p>
          <a:p>
            <a:pPr lvl="1"/>
            <a:r>
              <a:rPr lang="en-US" sz="3200" dirty="0" smtClean="0"/>
              <a:t>Control </a:t>
            </a:r>
            <a:r>
              <a:rPr lang="en-US" sz="3200" dirty="0" smtClean="0"/>
              <a:t>of seizures</a:t>
            </a:r>
            <a:endParaRPr lang="en-US" sz="3200" dirty="0" smtClean="0"/>
          </a:p>
          <a:p>
            <a:pPr lvl="1"/>
            <a:r>
              <a:rPr lang="en-US" sz="3200" dirty="0" smtClean="0"/>
              <a:t>Prepare patient for definitive treatment</a:t>
            </a:r>
          </a:p>
          <a:p>
            <a:pPr lvl="1" algn="l" rtl="0">
              <a:buNone/>
            </a:pPr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 rot="18947213">
            <a:off x="6046311" y="1229113"/>
            <a:ext cx="2532933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Very important</a:t>
            </a:r>
            <a:endParaRPr lang="en-US" sz="4000" b="1" dirty="0">
              <a:ln>
                <a:solidFill>
                  <a:schemeClr val="tx2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615" y="228600"/>
            <a:ext cx="7848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Management of raised ICP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5785" y="1869831"/>
            <a:ext cx="8019288" cy="4343400"/>
          </a:xfrm>
        </p:spPr>
        <p:txBody>
          <a:bodyPr>
            <a:normAutofit/>
          </a:bodyPr>
          <a:lstStyle/>
          <a:p>
            <a:pPr>
              <a:buSzPct val="100000"/>
              <a:buFont typeface="Wingdings" pitchFamily="2" charset="2"/>
              <a:buChar char="ü"/>
            </a:pPr>
            <a:r>
              <a:rPr lang="en-US" sz="3200" dirty="0" smtClean="0"/>
              <a:t>Elevate the head to </a:t>
            </a:r>
            <a:r>
              <a:rPr lang="en-US" sz="3200" dirty="0" smtClean="0"/>
              <a:t>about 30</a:t>
            </a:r>
            <a:r>
              <a:rPr lang="en-US" sz="3200" dirty="0" smtClean="0"/>
              <a:t>°</a:t>
            </a: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sz="3200" dirty="0" smtClean="0"/>
              <a:t>Adequate </a:t>
            </a:r>
            <a:r>
              <a:rPr lang="en-US" sz="3200" dirty="0" smtClean="0"/>
              <a:t>oxygenation</a:t>
            </a:r>
            <a:endParaRPr lang="en-US" sz="3200" dirty="0" smtClean="0"/>
          </a:p>
          <a:p>
            <a:pPr algn="l">
              <a:buSzPct val="100000"/>
              <a:buFont typeface="Wingdings" pitchFamily="2" charset="2"/>
              <a:buChar char="ü"/>
            </a:pPr>
            <a:r>
              <a:rPr lang="en-US" sz="3200" dirty="0" smtClean="0"/>
              <a:t>Avoid </a:t>
            </a:r>
            <a:r>
              <a:rPr lang="en-US" sz="3200" dirty="0" smtClean="0"/>
              <a:t>fluid overload</a:t>
            </a: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sz="3200" dirty="0" err="1" smtClean="0"/>
              <a:t>Dexamethasone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pPr algn="l">
              <a:buSzPct val="100000"/>
              <a:buFont typeface="Wingdings" pitchFamily="2" charset="2"/>
              <a:buChar char="ü"/>
            </a:pPr>
            <a:r>
              <a:rPr lang="en-US" sz="3200" dirty="0" smtClean="0"/>
              <a:t>Hyperventilation</a:t>
            </a:r>
            <a:endParaRPr lang="en-US" sz="3200" dirty="0" smtClean="0"/>
          </a:p>
          <a:p>
            <a:pPr algn="l">
              <a:buSzPct val="100000"/>
              <a:buFont typeface="Wingdings" pitchFamily="2" charset="2"/>
              <a:buChar char="ü"/>
            </a:pPr>
            <a:r>
              <a:rPr lang="en-US" sz="3200" dirty="0" err="1" smtClean="0"/>
              <a:t>Mannitol</a:t>
            </a:r>
            <a:endParaRPr lang="en-US" sz="3200" dirty="0" smtClean="0"/>
          </a:p>
          <a:p>
            <a:pPr algn="l">
              <a:buSzPct val="100000"/>
              <a:buFont typeface="Wingdings" pitchFamily="2" charset="2"/>
              <a:buChar char="ü"/>
            </a:pPr>
            <a:r>
              <a:rPr lang="en-US" sz="3200" dirty="0" smtClean="0"/>
              <a:t>ICP </a:t>
            </a:r>
            <a:r>
              <a:rPr lang="en-US" sz="3200" dirty="0" smtClean="0"/>
              <a:t>monitoring</a:t>
            </a:r>
          </a:p>
          <a:p>
            <a:pPr>
              <a:buSzPct val="100000"/>
              <a:buFont typeface="Wingdings" pitchFamily="2" charset="2"/>
              <a:buChar char="ü"/>
            </a:pPr>
            <a:endParaRPr lang="ar-SA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31984" y="4191000"/>
            <a:ext cx="548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ight Arrow Callout 8"/>
          <p:cNvSpPr/>
          <p:nvPr/>
        </p:nvSpPr>
        <p:spPr>
          <a:xfrm>
            <a:off x="1143000" y="4273062"/>
            <a:ext cx="3962400" cy="1600200"/>
          </a:xfrm>
          <a:prstGeom prst="rightArrowCallout">
            <a:avLst>
              <a:gd name="adj1" fmla="val 22633"/>
              <a:gd name="adj2" fmla="val 25000"/>
              <a:gd name="adj3" fmla="val 25000"/>
              <a:gd name="adj4" fmla="val 744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81600" y="4472354"/>
            <a:ext cx="20574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Only in  patients with decreased LOC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927848" cy="990600"/>
          </a:xfrm>
        </p:spPr>
        <p:txBody>
          <a:bodyPr/>
          <a:lstStyle/>
          <a:p>
            <a:r>
              <a:rPr lang="en-US" dirty="0" smtClean="0"/>
              <a:t>Control of </a:t>
            </a:r>
            <a:r>
              <a:rPr lang="en-US" dirty="0" smtClean="0"/>
              <a:t>Seizures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828800"/>
            <a:ext cx="7927848" cy="4267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Interruption of a seizure or status </a:t>
            </a:r>
            <a:r>
              <a:rPr lang="en-US" sz="3600" dirty="0" err="1" smtClean="0"/>
              <a:t>epilepticus</a:t>
            </a:r>
            <a:r>
              <a:rPr lang="en-US" sz="3600" dirty="0" smtClean="0"/>
              <a:t>:</a:t>
            </a:r>
            <a:r>
              <a:rPr lang="en-US" sz="3600" dirty="0" smtClean="0"/>
              <a:t>		</a:t>
            </a:r>
            <a:r>
              <a:rPr lang="en-US" sz="3300" dirty="0" smtClean="0"/>
              <a:t>Benzodiazepines</a:t>
            </a:r>
            <a:endParaRPr lang="en-US" sz="3300" dirty="0" smtClean="0"/>
          </a:p>
          <a:p>
            <a:endParaRPr lang="en-US" sz="1200" dirty="0" smtClean="0"/>
          </a:p>
          <a:p>
            <a:r>
              <a:rPr lang="en-US" sz="3600" dirty="0" err="1" smtClean="0"/>
              <a:t>Perioperative</a:t>
            </a:r>
            <a:r>
              <a:rPr lang="en-US" sz="3600" dirty="0" smtClean="0"/>
              <a:t> prophylaxis:</a:t>
            </a:r>
          </a:p>
          <a:p>
            <a:pPr lvl="1">
              <a:buNone/>
            </a:pPr>
            <a:r>
              <a:rPr lang="en-US" sz="3300" dirty="0" smtClean="0"/>
              <a:t>			</a:t>
            </a:r>
            <a:r>
              <a:rPr lang="en-US" sz="3300" dirty="0" err="1" smtClean="0"/>
              <a:t>Phenytoin</a:t>
            </a:r>
            <a:r>
              <a:rPr lang="en-US" sz="3300" dirty="0" smtClean="0"/>
              <a:t> </a:t>
            </a:r>
            <a:endParaRPr lang="en-US" sz="3300" dirty="0" smtClean="0"/>
          </a:p>
          <a:p>
            <a:endParaRPr lang="en-US" sz="3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81400" y="27432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711569" y="4267198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Definitive treatment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419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Depends on the type and location of the </a:t>
            </a:r>
            <a:r>
              <a:rPr lang="en-US" sz="3200" dirty="0" smtClean="0"/>
              <a:t>lesion.</a:t>
            </a:r>
            <a:endParaRPr lang="en-US" sz="3200" dirty="0" smtClean="0"/>
          </a:p>
          <a:p>
            <a:r>
              <a:rPr lang="en-US" sz="3200" dirty="0" smtClean="0"/>
              <a:t>Most intracranial tumors need surgical </a:t>
            </a:r>
            <a:r>
              <a:rPr lang="en-US" sz="3200" dirty="0" smtClean="0"/>
              <a:t>excision.</a:t>
            </a:r>
            <a:endParaRPr lang="en-US" sz="3200" dirty="0" smtClean="0"/>
          </a:p>
          <a:p>
            <a:r>
              <a:rPr lang="en-US" sz="3200" dirty="0" smtClean="0"/>
              <a:t>Radiotherapy for:</a:t>
            </a:r>
          </a:p>
          <a:p>
            <a:pPr lvl="1"/>
            <a:r>
              <a:rPr lang="en-US" sz="2800" dirty="0" smtClean="0"/>
              <a:t>Inoperable tumors</a:t>
            </a:r>
          </a:p>
          <a:p>
            <a:pPr lvl="1"/>
            <a:r>
              <a:rPr lang="en-US" sz="2800" dirty="0" smtClean="0"/>
              <a:t>Postoperative for malignancies</a:t>
            </a:r>
          </a:p>
          <a:p>
            <a:r>
              <a:rPr lang="en-US" sz="3200" dirty="0" smtClean="0"/>
              <a:t>Chemotherapy: adjuvant </a:t>
            </a:r>
            <a:r>
              <a:rPr lang="en-US" sz="3200" dirty="0" smtClean="0"/>
              <a:t>in malignancies.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Intracranial tumors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828800"/>
            <a:ext cx="8004048" cy="4267200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 smtClean="0"/>
              <a:t>Responsible for 2% of all cancer death</a:t>
            </a:r>
            <a:r>
              <a:rPr lang="en-US" sz="3200" dirty="0" smtClean="0"/>
              <a:t>.</a:t>
            </a:r>
          </a:p>
          <a:p>
            <a:pPr algn="l" rtl="0"/>
            <a:r>
              <a:rPr lang="en-US" sz="3200" dirty="0" smtClean="0"/>
              <a:t>Overall incidence: 8-10 cases per 100.000 population per year</a:t>
            </a:r>
            <a:endParaRPr lang="en-US" sz="3200" dirty="0" smtClean="0"/>
          </a:p>
          <a:p>
            <a:pPr algn="l" rtl="0"/>
            <a:r>
              <a:rPr lang="en-US" sz="3200" dirty="0" smtClean="0"/>
              <a:t>Two </a:t>
            </a:r>
            <a:r>
              <a:rPr lang="en-US" sz="3200" dirty="0" smtClean="0"/>
              <a:t>peaks: </a:t>
            </a:r>
          </a:p>
          <a:p>
            <a:pPr lvl="1"/>
            <a:r>
              <a:rPr lang="en-US" sz="2800" dirty="0" smtClean="0"/>
              <a:t>Early childhood</a:t>
            </a:r>
          </a:p>
          <a:p>
            <a:pPr lvl="1"/>
            <a:r>
              <a:rPr lang="en-US" sz="2800" dirty="0" smtClean="0"/>
              <a:t>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-</a:t>
            </a:r>
            <a:r>
              <a:rPr lang="en-US" sz="2800" dirty="0" smtClean="0"/>
              <a:t>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decades of life</a:t>
            </a:r>
            <a:endParaRPr lang="en-US" sz="2800" dirty="0" smtClean="0"/>
          </a:p>
          <a:p>
            <a:pPr algn="l" rtl="0"/>
            <a:r>
              <a:rPr lang="en-US" sz="3200" dirty="0" smtClean="0"/>
              <a:t>Benign or malignant.</a:t>
            </a:r>
          </a:p>
          <a:p>
            <a:pPr algn="l">
              <a:buNone/>
            </a:pP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Unknown for most of brain tumors in humans.</a:t>
            </a:r>
          </a:p>
          <a:p>
            <a:r>
              <a:rPr lang="en-US" dirty="0" smtClean="0"/>
              <a:t>Chromosomal abnormalities have been noted in various benign &amp; malignant  brain tumors.</a:t>
            </a:r>
          </a:p>
          <a:p>
            <a:r>
              <a:rPr lang="en-US" dirty="0" smtClean="0"/>
              <a:t> Clear genetic factors play a minor role:</a:t>
            </a:r>
          </a:p>
          <a:p>
            <a:pPr lvl="1"/>
            <a:r>
              <a:rPr lang="en-US" dirty="0" smtClean="0"/>
              <a:t> 5% of patients have family H/o brain tumors</a:t>
            </a:r>
          </a:p>
          <a:p>
            <a:pPr lvl="1"/>
            <a:r>
              <a:rPr lang="en-US" dirty="0" smtClean="0"/>
              <a:t>Neurofibromatosis: </a:t>
            </a:r>
            <a:r>
              <a:rPr lang="en-US" dirty="0" err="1" smtClean="0"/>
              <a:t>autosomal</a:t>
            </a:r>
            <a:r>
              <a:rPr lang="en-US" dirty="0" smtClean="0"/>
              <a:t> dominant  </a:t>
            </a:r>
          </a:p>
          <a:p>
            <a:pPr lvl="2"/>
            <a:r>
              <a:rPr lang="en-US" dirty="0" smtClean="0"/>
              <a:t>NF I: causative gene on the long arm of chromosome 17</a:t>
            </a:r>
          </a:p>
          <a:p>
            <a:pPr lvl="2"/>
            <a:r>
              <a:rPr lang="en-US" dirty="0" smtClean="0"/>
              <a:t>NF2: </a:t>
            </a:r>
            <a:r>
              <a:rPr lang="en-US" dirty="0" smtClean="0"/>
              <a:t>causative gene on the long arm of chromosome </a:t>
            </a:r>
            <a:r>
              <a:rPr lang="en-US" dirty="0" smtClean="0"/>
              <a:t>22</a:t>
            </a:r>
          </a:p>
          <a:p>
            <a:r>
              <a:rPr lang="en-US" dirty="0" smtClean="0"/>
              <a:t>Increased incidence of brain tumors following cranial </a:t>
            </a:r>
            <a:r>
              <a:rPr lang="en-US" dirty="0" err="1" smtClean="0"/>
              <a:t>irridiation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Types of ICSOL’s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43050"/>
            <a:ext cx="8171688" cy="4786346"/>
          </a:xfrm>
        </p:spPr>
        <p:txBody>
          <a:bodyPr>
            <a:normAutofit fontScale="85000" lnSpcReduction="10000"/>
          </a:bodyPr>
          <a:lstStyle/>
          <a:p>
            <a:pPr marL="432000" indent="-432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800" b="1" dirty="0" err="1" smtClean="0"/>
              <a:t>Neoplasms</a:t>
            </a:r>
            <a:r>
              <a:rPr lang="en-US" sz="2800" b="1" dirty="0" smtClean="0"/>
              <a:t>:</a:t>
            </a:r>
          </a:p>
          <a:p>
            <a:pPr marL="432000" indent="-432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sz="2800" dirty="0" smtClean="0"/>
              <a:t>	Primary</a:t>
            </a:r>
            <a:r>
              <a:rPr lang="en-US" sz="2800" dirty="0" smtClean="0"/>
              <a:t>, </a:t>
            </a:r>
            <a:r>
              <a:rPr lang="en-US" sz="2800" dirty="0" smtClean="0"/>
              <a:t>secondary</a:t>
            </a:r>
          </a:p>
          <a:p>
            <a:pPr marL="432000" indent="-432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 startAt="2"/>
            </a:pPr>
            <a:r>
              <a:rPr lang="en-US" sz="2800" b="1" dirty="0" smtClean="0"/>
              <a:t>Inflammatory</a:t>
            </a:r>
            <a:r>
              <a:rPr lang="en-US" sz="2800" b="1" dirty="0" smtClean="0"/>
              <a:t>:</a:t>
            </a:r>
            <a:r>
              <a:rPr lang="en-US" sz="2800" dirty="0" smtClean="0"/>
              <a:t> </a:t>
            </a:r>
          </a:p>
          <a:p>
            <a:pPr marL="432000" indent="-432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sz="2800" dirty="0" smtClean="0"/>
              <a:t>	Abscess</a:t>
            </a:r>
            <a:r>
              <a:rPr lang="en-US" sz="2800" dirty="0" smtClean="0"/>
              <a:t>, </a:t>
            </a:r>
            <a:r>
              <a:rPr lang="en-US" sz="2800" dirty="0" err="1" smtClean="0"/>
              <a:t>Tuberculoma</a:t>
            </a:r>
            <a:r>
              <a:rPr lang="en-US" sz="2800" dirty="0" smtClean="0"/>
              <a:t>, Syphilitic </a:t>
            </a:r>
            <a:r>
              <a:rPr lang="en-US" sz="2800" dirty="0" err="1" smtClean="0"/>
              <a:t>gumma</a:t>
            </a:r>
            <a:r>
              <a:rPr lang="en-US" sz="2800" dirty="0" smtClean="0"/>
              <a:t>, </a:t>
            </a:r>
            <a:r>
              <a:rPr lang="en-US" sz="2800" dirty="0" smtClean="0"/>
              <a:t>Fungal </a:t>
            </a:r>
            <a:r>
              <a:rPr lang="en-US" sz="2800" dirty="0" err="1" smtClean="0"/>
              <a:t>g</a:t>
            </a:r>
            <a:r>
              <a:rPr lang="en-US" sz="2800" dirty="0" err="1" smtClean="0"/>
              <a:t>ranulomas</a:t>
            </a:r>
            <a:r>
              <a:rPr lang="en-US" sz="2800" dirty="0" smtClean="0"/>
              <a:t>.</a:t>
            </a:r>
          </a:p>
          <a:p>
            <a:pPr marL="432000" indent="-432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 startAt="3"/>
            </a:pPr>
            <a:r>
              <a:rPr lang="en-US" sz="2800" b="1" dirty="0" smtClean="0"/>
              <a:t>Parasitic</a:t>
            </a:r>
            <a:r>
              <a:rPr lang="en-US" sz="2800" b="1" dirty="0" smtClean="0"/>
              <a:t>:</a:t>
            </a:r>
          </a:p>
          <a:p>
            <a:pPr marL="432000" indent="-432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Cysticercosis</a:t>
            </a:r>
            <a:r>
              <a:rPr lang="en-US" sz="2800" dirty="0" smtClean="0"/>
              <a:t>, </a:t>
            </a:r>
            <a:r>
              <a:rPr lang="en-US" sz="2800" dirty="0" err="1" smtClean="0"/>
              <a:t>Hydratid</a:t>
            </a:r>
            <a:r>
              <a:rPr lang="en-US" sz="2800" dirty="0" smtClean="0"/>
              <a:t> cyst, Amebic abscess, </a:t>
            </a:r>
            <a:r>
              <a:rPr lang="en-US" sz="2800" dirty="0" err="1" smtClean="0"/>
              <a:t>Schistosoma</a:t>
            </a:r>
            <a:r>
              <a:rPr lang="en-US" sz="2800" dirty="0" smtClean="0"/>
              <a:t> </a:t>
            </a:r>
            <a:r>
              <a:rPr lang="en-US" sz="2800" dirty="0" err="1" smtClean="0"/>
              <a:t>japonicum</a:t>
            </a:r>
            <a:r>
              <a:rPr lang="en-US" sz="2800" dirty="0" smtClean="0"/>
              <a:t>.</a:t>
            </a:r>
          </a:p>
          <a:p>
            <a:pPr marL="432000" indent="-432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 startAt="4"/>
            </a:pPr>
            <a:r>
              <a:rPr lang="en-US" sz="2800" b="1" dirty="0" smtClean="0"/>
              <a:t>Traumatic</a:t>
            </a:r>
            <a:r>
              <a:rPr lang="en-US" sz="2800" b="1" dirty="0" smtClean="0"/>
              <a:t>:</a:t>
            </a:r>
          </a:p>
          <a:p>
            <a:pPr marL="432000" indent="-432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sz="2800" dirty="0" smtClean="0"/>
              <a:t>	Chronic s</a:t>
            </a:r>
            <a:r>
              <a:rPr lang="en-US" sz="2800" dirty="0" smtClean="0"/>
              <a:t>ubdural </a:t>
            </a:r>
            <a:r>
              <a:rPr lang="en-US" sz="2800" dirty="0" err="1" smtClean="0"/>
              <a:t>haematoma</a:t>
            </a:r>
            <a:endParaRPr lang="en-US" sz="2800" dirty="0" smtClean="0"/>
          </a:p>
          <a:p>
            <a:pPr marL="432000" indent="-432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 startAt="5"/>
            </a:pPr>
            <a:r>
              <a:rPr lang="en-US" sz="2800" b="1" dirty="0" smtClean="0"/>
              <a:t>Congenital</a:t>
            </a:r>
            <a:r>
              <a:rPr lang="en-US" sz="2800" b="1" dirty="0" smtClean="0"/>
              <a:t>:</a:t>
            </a:r>
          </a:p>
          <a:p>
            <a:pPr marL="432000" indent="-4320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Arachnoid</a:t>
            </a:r>
            <a:r>
              <a:rPr lang="en-US" sz="2800" dirty="0" smtClean="0"/>
              <a:t> and other benign cysts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615" y="228600"/>
            <a:ext cx="800404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Classifications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5784" y="1635369"/>
            <a:ext cx="7498080" cy="4795854"/>
          </a:xfrm>
        </p:spPr>
        <p:txBody>
          <a:bodyPr>
            <a:normAutofit/>
          </a:bodyPr>
          <a:lstStyle/>
          <a:p>
            <a:pPr algn="l" rtl="0"/>
            <a:r>
              <a:rPr lang="en-US" i="1" u="sng" dirty="0" smtClean="0"/>
              <a:t>Based on the cell of origin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glial</a:t>
            </a:r>
            <a:r>
              <a:rPr lang="en-US" dirty="0" smtClean="0"/>
              <a:t>(</a:t>
            </a:r>
            <a:r>
              <a:rPr lang="en-US" dirty="0" err="1" smtClean="0"/>
              <a:t>gliomas</a:t>
            </a:r>
            <a:r>
              <a:rPr lang="en-US" dirty="0" smtClean="0"/>
              <a:t>)and non-</a:t>
            </a:r>
            <a:r>
              <a:rPr lang="en-US" dirty="0" err="1" smtClean="0"/>
              <a:t>glial</a:t>
            </a:r>
            <a:r>
              <a:rPr lang="en-US" dirty="0" smtClean="0"/>
              <a:t> </a:t>
            </a:r>
          </a:p>
          <a:p>
            <a:pPr algn="l" rtl="0"/>
            <a:r>
              <a:rPr lang="en-US" i="1" u="sng" dirty="0" smtClean="0"/>
              <a:t>In relation to brain tissue: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 Extrinsic vs. intrinsic</a:t>
            </a:r>
          </a:p>
          <a:p>
            <a:pPr algn="l" rtl="0"/>
            <a:r>
              <a:rPr lang="en-US" i="1" u="sng" dirty="0" smtClean="0"/>
              <a:t> In relation to their site:</a:t>
            </a:r>
          </a:p>
          <a:p>
            <a:pPr algn="l" rtl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Supratentorial</a:t>
            </a:r>
            <a:r>
              <a:rPr lang="en-US" dirty="0" smtClean="0"/>
              <a:t> vs. </a:t>
            </a:r>
            <a:r>
              <a:rPr lang="en-US" dirty="0" err="1" smtClean="0"/>
              <a:t>infratentorial</a:t>
            </a:r>
            <a:r>
              <a:rPr lang="en-US" dirty="0" smtClean="0"/>
              <a:t> (posterior </a:t>
            </a:r>
            <a:r>
              <a:rPr lang="en-US" dirty="0" err="1" smtClean="0"/>
              <a:t>fossa</a:t>
            </a:r>
            <a:r>
              <a:rPr lang="en-US" dirty="0" smtClean="0"/>
              <a:t>)</a:t>
            </a:r>
          </a:p>
          <a:p>
            <a:pPr algn="l" rtl="0"/>
            <a:r>
              <a:rPr lang="en-US" i="1" u="sng" dirty="0" smtClean="0"/>
              <a:t> Age of presentation: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  Pediatric vs. adult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209" y="0"/>
            <a:ext cx="7498080" cy="1417638"/>
          </a:xfrm>
        </p:spPr>
        <p:txBody>
          <a:bodyPr>
            <a:normAutofit/>
          </a:bodyPr>
          <a:lstStyle/>
          <a:p>
            <a:pPr rtl="0"/>
            <a:r>
              <a:rPr lang="en-US" i="1" dirty="0" smtClean="0"/>
              <a:t>WHO </a:t>
            </a:r>
            <a:r>
              <a:rPr lang="en-US" dirty="0" smtClean="0"/>
              <a:t>Classification</a:t>
            </a:r>
            <a:br>
              <a:rPr lang="en-US" dirty="0" smtClean="0"/>
            </a:br>
            <a:r>
              <a:rPr lang="en-US" sz="2400" dirty="0" smtClean="0"/>
              <a:t>Based on the cell of origin</a:t>
            </a:r>
            <a:endParaRPr lang="ar-S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42645" y="1664676"/>
            <a:ext cx="7498080" cy="4829908"/>
          </a:xfrm>
        </p:spPr>
        <p:txBody>
          <a:bodyPr>
            <a:normAutofit fontScale="92500"/>
          </a:bodyPr>
          <a:lstStyle/>
          <a:p>
            <a:pPr lvl="0" algn="l" rtl="0"/>
            <a:r>
              <a:rPr lang="en-US" sz="2400" dirty="0" err="1" smtClean="0"/>
              <a:t>Neuroepithelial</a:t>
            </a:r>
            <a:r>
              <a:rPr lang="en-US" sz="2400" dirty="0" smtClean="0"/>
              <a:t> tumors: e.g. </a:t>
            </a:r>
            <a:r>
              <a:rPr lang="en-US" sz="2400" dirty="0" err="1" smtClean="0"/>
              <a:t>gliomas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Primitive </a:t>
            </a:r>
            <a:r>
              <a:rPr lang="en-US" sz="2400" dirty="0" err="1" smtClean="0"/>
              <a:t>neuro-ectodermal</a:t>
            </a:r>
            <a:r>
              <a:rPr lang="en-US" sz="2400" dirty="0" smtClean="0"/>
              <a:t> tumors: e.g. </a:t>
            </a:r>
            <a:r>
              <a:rPr lang="en-US" sz="2400" dirty="0" err="1" smtClean="0"/>
              <a:t>medulloblastoma</a:t>
            </a:r>
            <a:r>
              <a:rPr lang="en-US" sz="2400" dirty="0" smtClean="0"/>
              <a:t> </a:t>
            </a:r>
          </a:p>
          <a:p>
            <a:pPr lvl="0"/>
            <a:r>
              <a:rPr lang="en-US" sz="2400" dirty="0" smtClean="0"/>
              <a:t>Nerve sheath tumors (</a:t>
            </a:r>
            <a:r>
              <a:rPr lang="en-US" sz="2400" dirty="0" err="1" smtClean="0"/>
              <a:t>neuroma</a:t>
            </a:r>
            <a:r>
              <a:rPr lang="en-US" sz="2400" dirty="0" smtClean="0"/>
              <a:t>): e.g. vestibular </a:t>
            </a:r>
            <a:r>
              <a:rPr lang="en-US" sz="2400" dirty="0" err="1" smtClean="0"/>
              <a:t>schwannoma</a:t>
            </a:r>
            <a:r>
              <a:rPr lang="en-US" sz="2400" dirty="0" smtClean="0"/>
              <a:t> </a:t>
            </a:r>
          </a:p>
          <a:p>
            <a:pPr lvl="0"/>
            <a:r>
              <a:rPr lang="en-US" sz="2400" dirty="0" err="1" smtClean="0"/>
              <a:t>Meningeal</a:t>
            </a:r>
            <a:r>
              <a:rPr lang="en-US" sz="2400" dirty="0" smtClean="0"/>
              <a:t> tumors:  e.g. </a:t>
            </a:r>
            <a:r>
              <a:rPr lang="en-US" sz="2400" dirty="0" err="1" smtClean="0"/>
              <a:t>Meningiomas</a:t>
            </a:r>
            <a:r>
              <a:rPr lang="en-US" sz="2400" dirty="0" smtClean="0"/>
              <a:t> </a:t>
            </a:r>
          </a:p>
          <a:p>
            <a:pPr lvl="0"/>
            <a:r>
              <a:rPr lang="en-US" sz="2400" dirty="0" smtClean="0"/>
              <a:t>Pituitary </a:t>
            </a:r>
            <a:r>
              <a:rPr lang="en-US" sz="2400" dirty="0" smtClean="0"/>
              <a:t>tumors</a:t>
            </a:r>
            <a:endParaRPr lang="en-US" sz="2400" dirty="0" smtClean="0"/>
          </a:p>
          <a:p>
            <a:pPr lvl="0"/>
            <a:r>
              <a:rPr lang="en-US" sz="2400" dirty="0" smtClean="0"/>
              <a:t>Germ </a:t>
            </a:r>
            <a:r>
              <a:rPr lang="en-US" sz="2400" dirty="0" smtClean="0"/>
              <a:t>cell tumors: e.g. </a:t>
            </a:r>
            <a:r>
              <a:rPr lang="en-US" sz="2400" dirty="0" err="1" smtClean="0"/>
              <a:t>germinoma</a:t>
            </a:r>
            <a:endParaRPr lang="en-US" sz="2400" dirty="0" smtClean="0"/>
          </a:p>
          <a:p>
            <a:pPr lvl="0"/>
            <a:r>
              <a:rPr lang="en-US" sz="2400" dirty="0" smtClean="0"/>
              <a:t>Lymphomas</a:t>
            </a:r>
          </a:p>
          <a:p>
            <a:pPr lvl="0"/>
            <a:r>
              <a:rPr lang="en-US" sz="2400" dirty="0" err="1" smtClean="0"/>
              <a:t>Malformative</a:t>
            </a:r>
            <a:r>
              <a:rPr lang="en-US" sz="2400" dirty="0" smtClean="0"/>
              <a:t> tumors: e.g. </a:t>
            </a:r>
            <a:r>
              <a:rPr lang="en-US" sz="2400" dirty="0" err="1" smtClean="0"/>
              <a:t>craniopharyngeoma</a:t>
            </a:r>
            <a:endParaRPr lang="en-US" sz="2400" dirty="0" smtClean="0"/>
          </a:p>
          <a:p>
            <a:pPr lvl="0"/>
            <a:r>
              <a:rPr lang="en-US" sz="2400" dirty="0" smtClean="0"/>
              <a:t>Vascular </a:t>
            </a:r>
            <a:r>
              <a:rPr lang="en-US" sz="2400" dirty="0" smtClean="0"/>
              <a:t>tumors</a:t>
            </a:r>
          </a:p>
          <a:p>
            <a:pPr lvl="0"/>
            <a:r>
              <a:rPr lang="en-US" sz="2400" dirty="0" smtClean="0"/>
              <a:t> </a:t>
            </a:r>
            <a:r>
              <a:rPr lang="en-US" sz="2400" dirty="0" smtClean="0"/>
              <a:t>Metastatic tumors</a:t>
            </a:r>
          </a:p>
          <a:p>
            <a:r>
              <a:rPr lang="en-US" sz="2400" dirty="0" smtClean="0"/>
              <a:t>Local extensions from regional tumors: e.g. </a:t>
            </a:r>
            <a:r>
              <a:rPr lang="en-US" sz="2400" dirty="0" err="1" smtClean="0"/>
              <a:t>Glomus</a:t>
            </a:r>
            <a:r>
              <a:rPr lang="en-US" sz="2400" dirty="0" smtClean="0"/>
              <a:t> </a:t>
            </a:r>
            <a:r>
              <a:rPr lang="en-US" sz="2400" dirty="0" err="1" smtClean="0"/>
              <a:t>jugulare</a:t>
            </a:r>
            <a:endParaRPr lang="en-US" sz="2400" dirty="0" smtClean="0"/>
          </a:p>
          <a:p>
            <a:pPr lvl="0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99248" cy="990600"/>
          </a:xfrm>
        </p:spPr>
        <p:txBody>
          <a:bodyPr/>
          <a:lstStyle/>
          <a:p>
            <a:r>
              <a:rPr lang="en-US" dirty="0" err="1" smtClean="0"/>
              <a:t>Glioma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93984"/>
            <a:ext cx="7498080" cy="4652978"/>
          </a:xfrm>
        </p:spPr>
        <p:txBody>
          <a:bodyPr>
            <a:noAutofit/>
          </a:bodyPr>
          <a:lstStyle/>
          <a:p>
            <a:pPr algn="l" rtl="0"/>
            <a:r>
              <a:rPr lang="en-US" sz="2800" i="1" dirty="0" smtClean="0"/>
              <a:t>Most common primary brain tumor (50%)</a:t>
            </a:r>
            <a:endParaRPr lang="en-US" sz="2800" dirty="0" smtClean="0"/>
          </a:p>
          <a:p>
            <a:pPr algn="l" rtl="0"/>
            <a:r>
              <a:rPr lang="en-US" sz="2800" dirty="0" smtClean="0"/>
              <a:t>Arise from the supporting cells of the brain.</a:t>
            </a:r>
          </a:p>
          <a:p>
            <a:pPr algn="l" rtl="0"/>
            <a:r>
              <a:rPr lang="en-US" sz="2800" dirty="0" err="1" smtClean="0"/>
              <a:t>Neuroectodermal</a:t>
            </a:r>
            <a:r>
              <a:rPr lang="en-US" sz="2800" dirty="0" smtClean="0"/>
              <a:t> in origin.</a:t>
            </a:r>
          </a:p>
          <a:p>
            <a:pPr algn="l" rtl="0"/>
            <a:r>
              <a:rPr lang="en-US" sz="2800" dirty="0" smtClean="0"/>
              <a:t>Usually </a:t>
            </a:r>
            <a:r>
              <a:rPr lang="en-US" sz="2800" dirty="0" err="1" smtClean="0"/>
              <a:t>supratentorial</a:t>
            </a:r>
            <a:r>
              <a:rPr lang="en-US" sz="2800" dirty="0" smtClean="0"/>
              <a:t>.</a:t>
            </a:r>
          </a:p>
          <a:p>
            <a:pPr algn="l" rtl="0"/>
            <a:r>
              <a:rPr lang="en-US" sz="2800" dirty="0" smtClean="0"/>
              <a:t>Rarely metastasize.</a:t>
            </a:r>
          </a:p>
          <a:p>
            <a:pPr algn="l" rtl="0"/>
            <a:r>
              <a:rPr lang="en-US" sz="2800" dirty="0" smtClean="0"/>
              <a:t>Tumor in single lobe may be treated by lobectomy.</a:t>
            </a:r>
          </a:p>
          <a:p>
            <a:pPr algn="l" rtl="0"/>
            <a:r>
              <a:rPr lang="en-US" sz="2800" dirty="0" smtClean="0"/>
              <a:t>Recurrence is common despite postoperative radiotherapy</a:t>
            </a:r>
            <a:r>
              <a:rPr lang="en-US" sz="2800" dirty="0" smtClean="0"/>
              <a:t>.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85164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Astrocytoma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61181" y="1828800"/>
            <a:ext cx="7498080" cy="4191000"/>
          </a:xfrm>
        </p:spPr>
        <p:txBody>
          <a:bodyPr>
            <a:normAutofit/>
          </a:bodyPr>
          <a:lstStyle/>
          <a:p>
            <a:pPr lvl="0" algn="l" rtl="0"/>
            <a:r>
              <a:rPr lang="en-US" sz="3200" dirty="0" smtClean="0"/>
              <a:t>Arise from </a:t>
            </a:r>
            <a:r>
              <a:rPr lang="en-US" sz="3200" dirty="0" smtClean="0"/>
              <a:t>the </a:t>
            </a:r>
            <a:r>
              <a:rPr lang="en-US" sz="3200" dirty="0" err="1" smtClean="0"/>
              <a:t>astrocyte</a:t>
            </a:r>
            <a:r>
              <a:rPr lang="en-US" sz="3200" dirty="0" smtClean="0"/>
              <a:t> </a:t>
            </a:r>
            <a:r>
              <a:rPr lang="en-US" sz="3200" dirty="0" smtClean="0"/>
              <a:t>cells</a:t>
            </a:r>
          </a:p>
          <a:p>
            <a:pPr lvl="0" algn="l" rtl="0"/>
            <a:r>
              <a:rPr lang="en-US" sz="3200" dirty="0" smtClean="0"/>
              <a:t>Comprise 80% of all </a:t>
            </a:r>
            <a:r>
              <a:rPr lang="en-US" sz="3200" dirty="0" err="1" smtClean="0"/>
              <a:t>glioma</a:t>
            </a:r>
            <a:r>
              <a:rPr lang="en-US" sz="3200" dirty="0" smtClean="0"/>
              <a:t>  and 40% of all brain tumors</a:t>
            </a:r>
          </a:p>
          <a:p>
            <a:pPr algn="l" rtl="0"/>
            <a:r>
              <a:rPr lang="en-US" sz="3200" dirty="0" smtClean="0"/>
              <a:t>Peak incidence: 35 - 45 yrs (early middle age)</a:t>
            </a:r>
          </a:p>
          <a:p>
            <a:pPr lvl="0" algn="l" rtl="0"/>
            <a:r>
              <a:rPr lang="en-US" sz="3200" dirty="0" smtClean="0"/>
              <a:t>Males &gt; females		</a:t>
            </a:r>
          </a:p>
          <a:p>
            <a:pPr algn="l" rtl="0"/>
            <a:r>
              <a:rPr lang="en-US" sz="3200" dirty="0" smtClean="0"/>
              <a:t>All are </a:t>
            </a:r>
            <a:r>
              <a:rPr lang="en-US" sz="3200" dirty="0" err="1" smtClean="0"/>
              <a:t>inflitrative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pPr algn="l" rtl="0">
              <a:buNone/>
            </a:pPr>
            <a:endParaRPr lang="en-US" sz="3200" dirty="0" smtClean="0"/>
          </a:p>
          <a:p>
            <a:pPr algn="l" rtl="0">
              <a:buNone/>
            </a:pPr>
            <a:endParaRPr lang="en-US" sz="3200" dirty="0" smtClean="0"/>
          </a:p>
          <a:p>
            <a:pPr lvl="0" algn="l" rtl="0"/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85164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Histopathological</a:t>
            </a:r>
            <a:r>
              <a:rPr lang="en-US" dirty="0" smtClean="0"/>
              <a:t> </a:t>
            </a:r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2133600"/>
            <a:ext cx="7242048" cy="3962400"/>
          </a:xfrm>
        </p:spPr>
        <p:txBody>
          <a:bodyPr/>
          <a:lstStyle/>
          <a:p>
            <a:r>
              <a:rPr lang="en-US" b="1" u="sng" dirty="0" smtClean="0"/>
              <a:t>Benign (Low grade)</a:t>
            </a:r>
            <a:r>
              <a:rPr lang="en-US" b="1" dirty="0" smtClean="0"/>
              <a:t> </a:t>
            </a:r>
            <a:endParaRPr lang="en-US" dirty="0" smtClean="0"/>
          </a:p>
          <a:p>
            <a:pPr lvl="1"/>
            <a:r>
              <a:rPr lang="en-US" b="1" dirty="0" smtClean="0"/>
              <a:t>Grade </a:t>
            </a:r>
            <a:r>
              <a:rPr lang="en-US" b="1" dirty="0" smtClean="0"/>
              <a:t>1</a:t>
            </a:r>
            <a:endParaRPr lang="en-US" dirty="0" smtClean="0"/>
          </a:p>
          <a:p>
            <a:pPr lvl="1"/>
            <a:r>
              <a:rPr lang="en-US" b="1" dirty="0" smtClean="0"/>
              <a:t>Grade </a:t>
            </a:r>
            <a:r>
              <a:rPr lang="en-US" b="1" dirty="0" smtClean="0"/>
              <a:t>2</a:t>
            </a:r>
            <a:endParaRPr lang="en-US" dirty="0" smtClean="0"/>
          </a:p>
          <a:p>
            <a:pPr>
              <a:buNone/>
            </a:pPr>
            <a:endParaRPr lang="en-US" sz="1200" dirty="0" smtClean="0"/>
          </a:p>
          <a:p>
            <a:r>
              <a:rPr lang="en-US" b="1" u="sng" dirty="0" smtClean="0"/>
              <a:t>Malignant (High grade)</a:t>
            </a:r>
            <a:endParaRPr lang="en-US" dirty="0" smtClean="0"/>
          </a:p>
          <a:p>
            <a:pPr lvl="1"/>
            <a:r>
              <a:rPr lang="en-US" b="1" dirty="0" smtClean="0"/>
              <a:t>Grade </a:t>
            </a:r>
            <a:r>
              <a:rPr lang="en-US" b="1" dirty="0" smtClean="0"/>
              <a:t>3</a:t>
            </a:r>
            <a:endParaRPr lang="en-US" dirty="0" smtClean="0"/>
          </a:p>
          <a:p>
            <a:pPr lvl="1"/>
            <a:r>
              <a:rPr lang="en-US" b="1" dirty="0" smtClean="0"/>
              <a:t>Grade </a:t>
            </a:r>
            <a:r>
              <a:rPr lang="en-US" b="1" dirty="0" smtClean="0"/>
              <a:t>4</a:t>
            </a:r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presentation 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 algn="l" rtl="0">
              <a:buFont typeface="Wingdings" pitchFamily="2" charset="2"/>
              <a:buChar char="q"/>
            </a:pPr>
            <a:r>
              <a:rPr lang="en-US" dirty="0" smtClean="0"/>
              <a:t>Duration of symptoms:</a:t>
            </a:r>
            <a:endParaRPr lang="en-US" sz="2800" dirty="0" smtClean="0"/>
          </a:p>
          <a:p>
            <a:pPr algn="l" rtl="0">
              <a:buNone/>
            </a:pPr>
            <a:r>
              <a:rPr lang="en-US" dirty="0" smtClean="0"/>
              <a:t>	Benign : Often long (years)</a:t>
            </a:r>
            <a:endParaRPr lang="en-US" sz="2800" dirty="0" smtClean="0"/>
          </a:p>
          <a:p>
            <a:pPr algn="l" rtl="0">
              <a:buNone/>
            </a:pPr>
            <a:r>
              <a:rPr lang="en-US" dirty="0" smtClean="0"/>
              <a:t>    Malignant : Often short (wks.)</a:t>
            </a:r>
            <a:endParaRPr lang="en-US" sz="2800" dirty="0" smtClean="0"/>
          </a:p>
          <a:p>
            <a:pPr lvl="0" algn="l" rtl="0"/>
            <a:r>
              <a:rPr lang="en-US" dirty="0" smtClean="0"/>
              <a:t>Symptoms of SOL</a:t>
            </a:r>
          </a:p>
          <a:p>
            <a:pPr lvl="0" algn="l" rtl="0">
              <a:buFont typeface="Wingdings" pitchFamily="2" charset="2"/>
              <a:buChar char="Ø"/>
            </a:pPr>
            <a:r>
              <a:rPr lang="en-US" dirty="0" smtClean="0"/>
              <a:t>Headache (70%) </a:t>
            </a:r>
            <a:endParaRPr lang="en-US" sz="2800" dirty="0" smtClean="0"/>
          </a:p>
          <a:p>
            <a:pPr lvl="0" algn="l" rtl="0">
              <a:buFont typeface="Wingdings" pitchFamily="2" charset="2"/>
              <a:buChar char="Ø"/>
            </a:pPr>
            <a:r>
              <a:rPr lang="en-US" dirty="0" err="1" smtClean="0"/>
              <a:t>Papilledema</a:t>
            </a:r>
            <a:r>
              <a:rPr lang="en-US" dirty="0" smtClean="0"/>
              <a:t> (60%)</a:t>
            </a:r>
            <a:endParaRPr lang="en-US" sz="2800" dirty="0" smtClean="0"/>
          </a:p>
          <a:p>
            <a:pPr lvl="0" algn="l" rtl="0">
              <a:buFont typeface="Wingdings" pitchFamily="2" charset="2"/>
              <a:buChar char="Ø"/>
            </a:pPr>
            <a:r>
              <a:rPr lang="en-US" dirty="0" smtClean="0"/>
              <a:t>Seizures (40 - 75%)</a:t>
            </a:r>
          </a:p>
          <a:p>
            <a:pPr lvl="0" algn="l" rtl="0">
              <a:buFont typeface="Wingdings" pitchFamily="2" charset="2"/>
              <a:buChar char="Ø"/>
            </a:pPr>
            <a:r>
              <a:rPr lang="en-US" dirty="0" smtClean="0"/>
              <a:t>Focal neurological deficit (20 - 40% ).</a:t>
            </a:r>
            <a:endParaRPr lang="en-US" sz="2800" dirty="0" smtClean="0"/>
          </a:p>
          <a:p>
            <a:pPr lvl="0" algn="l" rtl="0">
              <a:buFont typeface="Wingdings" pitchFamily="2" charset="2"/>
              <a:buChar char="Ø"/>
            </a:pPr>
            <a:r>
              <a:rPr lang="en-US" dirty="0" smtClean="0"/>
              <a:t>Mental changes (30%)</a:t>
            </a:r>
            <a:endParaRPr lang="en-US" sz="2800" dirty="0" smtClean="0"/>
          </a:p>
          <a:p>
            <a:pPr algn="l" rtl="0">
              <a:buNone/>
            </a:pPr>
            <a:endParaRPr lang="en-US" dirty="0" smtClean="0"/>
          </a:p>
          <a:p>
            <a:pPr algn="l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14290"/>
            <a:ext cx="7936208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Investigations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34660"/>
            <a:ext cx="8226552" cy="4495800"/>
          </a:xfrm>
        </p:spPr>
        <p:txBody>
          <a:bodyPr>
            <a:normAutofit/>
          </a:bodyPr>
          <a:lstStyle/>
          <a:p>
            <a:pPr algn="l" rtl="0"/>
            <a:r>
              <a:rPr lang="en-US" sz="3100" b="1" dirty="0" smtClean="0"/>
              <a:t> </a:t>
            </a:r>
            <a:r>
              <a:rPr lang="en-US" sz="3100" b="1" dirty="0" smtClean="0"/>
              <a:t>Low grade </a:t>
            </a:r>
            <a:r>
              <a:rPr lang="en-US" sz="3100" b="1" dirty="0" err="1" smtClean="0"/>
              <a:t>astrocytoma</a:t>
            </a:r>
            <a:r>
              <a:rPr lang="en-US" sz="3100" b="1" dirty="0" smtClean="0"/>
              <a:t>:</a:t>
            </a:r>
          </a:p>
          <a:p>
            <a:pPr lvl="1"/>
            <a:r>
              <a:rPr lang="en-US" dirty="0" smtClean="0"/>
              <a:t>CT: </a:t>
            </a:r>
            <a:r>
              <a:rPr lang="en-US" dirty="0" err="1" smtClean="0"/>
              <a:t>Hypodense</a:t>
            </a:r>
            <a:r>
              <a:rPr lang="en-US" dirty="0" smtClean="0"/>
              <a:t> non-enhancing area.</a:t>
            </a:r>
          </a:p>
          <a:p>
            <a:pPr lvl="1"/>
            <a:r>
              <a:rPr lang="en-US" dirty="0" smtClean="0"/>
              <a:t>MRI: </a:t>
            </a:r>
            <a:r>
              <a:rPr lang="en-US" dirty="0" err="1" smtClean="0"/>
              <a:t>Hyperintense</a:t>
            </a:r>
            <a:r>
              <a:rPr lang="en-US" dirty="0" smtClean="0"/>
              <a:t> T2 + non-enhancing </a:t>
            </a:r>
            <a:r>
              <a:rPr lang="en-US" dirty="0" err="1" smtClean="0"/>
              <a:t>hypointense</a:t>
            </a:r>
            <a:r>
              <a:rPr lang="en-US" dirty="0" smtClean="0"/>
              <a:t> T1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sz="3100" b="1" dirty="0" smtClean="0"/>
              <a:t>High grade </a:t>
            </a:r>
            <a:r>
              <a:rPr lang="en-US" sz="3100" b="1" dirty="0" err="1" smtClean="0"/>
              <a:t>astrocytoma</a:t>
            </a:r>
            <a:r>
              <a:rPr lang="en-US" sz="3100" b="1" dirty="0" smtClean="0"/>
              <a:t>:</a:t>
            </a:r>
          </a:p>
          <a:p>
            <a:pPr lvl="1"/>
            <a:r>
              <a:rPr lang="en-US" dirty="0" smtClean="0"/>
              <a:t>CT: Mixed density area with strong</a:t>
            </a:r>
            <a:r>
              <a:rPr lang="en-US" dirty="0" smtClean="0"/>
              <a:t>, irregular contrast enhancement</a:t>
            </a:r>
          </a:p>
          <a:p>
            <a:pPr lvl="1"/>
            <a:r>
              <a:rPr lang="en-US" dirty="0" smtClean="0"/>
              <a:t>MRI</a:t>
            </a:r>
            <a:r>
              <a:rPr lang="en-US" dirty="0" smtClean="0"/>
              <a:t>: </a:t>
            </a:r>
            <a:r>
              <a:rPr lang="en-US" dirty="0" err="1" smtClean="0"/>
              <a:t>Hyperintense</a:t>
            </a:r>
            <a:r>
              <a:rPr lang="en-US" dirty="0" smtClean="0"/>
              <a:t> T2 + </a:t>
            </a:r>
            <a:r>
              <a:rPr lang="en-US" dirty="0" smtClean="0"/>
              <a:t>enhancing </a:t>
            </a:r>
            <a:r>
              <a:rPr lang="en-US" dirty="0" err="1" smtClean="0"/>
              <a:t>hypointense</a:t>
            </a:r>
            <a:r>
              <a:rPr lang="en-US" dirty="0" smtClean="0"/>
              <a:t> T1</a:t>
            </a:r>
            <a:endParaRPr lang="en-US" dirty="0" smtClean="0"/>
          </a:p>
          <a:p>
            <a:pPr algn="l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4_medium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74431" y="0"/>
            <a:ext cx="81439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92784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Treatment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81200"/>
            <a:ext cx="7927848" cy="4114800"/>
          </a:xfrm>
        </p:spPr>
        <p:txBody>
          <a:bodyPr>
            <a:normAutofit/>
          </a:bodyPr>
          <a:lstStyle/>
          <a:p>
            <a:pPr lvl="0" algn="l" rtl="0"/>
            <a:r>
              <a:rPr lang="en-US" sz="3200" u="sng" dirty="0" smtClean="0"/>
              <a:t>Benign A. (grade 1 &amp; 2)</a:t>
            </a:r>
            <a:r>
              <a:rPr lang="en-US" sz="3200" dirty="0" smtClean="0"/>
              <a:t>:</a:t>
            </a:r>
          </a:p>
          <a:p>
            <a:pPr algn="l" rtl="0">
              <a:buNone/>
            </a:pPr>
            <a:r>
              <a:rPr lang="en-US" sz="3200" dirty="0" smtClean="0"/>
              <a:t>	Surgical Excision </a:t>
            </a:r>
            <a:r>
              <a:rPr lang="en-US" sz="3200" dirty="0" smtClean="0"/>
              <a:t>(+/- Radiotherapy)</a:t>
            </a:r>
            <a:endParaRPr lang="en-US" sz="3200" dirty="0" smtClean="0"/>
          </a:p>
          <a:p>
            <a:pPr algn="l" rtl="0">
              <a:buNone/>
            </a:pPr>
            <a:endParaRPr lang="en-US" sz="1200" dirty="0" smtClean="0"/>
          </a:p>
          <a:p>
            <a:pPr lvl="0" algn="l" rtl="0"/>
            <a:r>
              <a:rPr lang="en-US" sz="3200" u="sng" dirty="0" smtClean="0"/>
              <a:t>Malignant A. (grade 3 &amp; 4)</a:t>
            </a:r>
            <a:r>
              <a:rPr lang="en-US" sz="3200" dirty="0" smtClean="0"/>
              <a:t>:</a:t>
            </a:r>
          </a:p>
          <a:p>
            <a:pPr lvl="0" algn="l" rtl="0">
              <a:buNone/>
            </a:pPr>
            <a:r>
              <a:rPr lang="en-US" sz="3200" dirty="0" smtClean="0"/>
              <a:t>	Surgical Excision + Radiotherapy</a:t>
            </a:r>
          </a:p>
          <a:p>
            <a:pPr lvl="0" algn="l" rtl="0">
              <a:buNone/>
            </a:pPr>
            <a:r>
              <a:rPr lang="en-US" sz="3200" dirty="0" smtClean="0"/>
              <a:t> </a:t>
            </a:r>
            <a:r>
              <a:rPr lang="en-US" sz="3200" dirty="0" smtClean="0"/>
              <a:t>(+/- </a:t>
            </a:r>
            <a:r>
              <a:rPr lang="en-US" sz="3200" dirty="0" smtClean="0"/>
              <a:t>Chemotherapy)</a:t>
            </a:r>
          </a:p>
          <a:p>
            <a:pPr algn="l"/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85164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Prognosis 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828800"/>
            <a:ext cx="7927848" cy="4267200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/>
              <a:t>Benign A. (grade 1 &amp; 2):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Variable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Cure possible after complete excision</a:t>
            </a:r>
            <a:r>
              <a:rPr lang="en-US" dirty="0" smtClean="0"/>
              <a:t> in grade I A.</a:t>
            </a:r>
            <a:endParaRPr lang="en-US" dirty="0" smtClean="0"/>
          </a:p>
          <a:p>
            <a:pPr algn="l" rtl="0">
              <a:buNone/>
            </a:pPr>
            <a:endParaRPr lang="en-US" sz="1200" dirty="0" smtClean="0"/>
          </a:p>
          <a:p>
            <a:pPr algn="l" rtl="0"/>
            <a:r>
              <a:rPr lang="en-US" sz="3200" dirty="0" smtClean="0"/>
              <a:t>Malignant A. (grade 3 &amp; 4):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Generally POOR</a:t>
            </a:r>
            <a:r>
              <a:rPr lang="en-US" dirty="0" smtClean="0"/>
              <a:t>!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Mean survival: about 2 years</a:t>
            </a:r>
            <a:endParaRPr lang="en-US" dirty="0" smtClean="0"/>
          </a:p>
          <a:p>
            <a:pPr algn="l" rtl="0">
              <a:buNone/>
            </a:pPr>
            <a:r>
              <a:rPr lang="en-US" sz="3200" dirty="0" smtClean="0"/>
              <a:t> </a:t>
            </a:r>
          </a:p>
          <a:p>
            <a:pPr algn="l"/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78AD216E-41F9-494B-BA39-80F715F92699}" type="slidenum">
              <a:rPr lang="en-US"/>
              <a:pPr/>
              <a:t>3</a:t>
            </a:fld>
            <a:endParaRPr lang="en-US"/>
          </a:p>
        </p:txBody>
      </p:sp>
      <p:sp>
        <p:nvSpPr>
          <p:cNvPr id="7" name="AutoShape 19"/>
          <p:cNvSpPr>
            <a:spLocks noChangeArrowheads="1"/>
          </p:cNvSpPr>
          <p:nvPr/>
        </p:nvSpPr>
        <p:spPr bwMode="auto">
          <a:xfrm>
            <a:off x="827088" y="3789363"/>
            <a:ext cx="4897437" cy="2087562"/>
          </a:xfrm>
          <a:prstGeom prst="rightArrowCallout">
            <a:avLst>
              <a:gd name="adj1" fmla="val 25000"/>
              <a:gd name="adj2" fmla="val 25000"/>
              <a:gd name="adj3" fmla="val 39100"/>
              <a:gd name="adj4" fmla="val 66667"/>
            </a:avLst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827088" y="3141663"/>
            <a:ext cx="4897437" cy="574675"/>
          </a:xfrm>
          <a:prstGeom prst="rightArrowCallout">
            <a:avLst>
              <a:gd name="adj1" fmla="val 25000"/>
              <a:gd name="adj2" fmla="val 25000"/>
              <a:gd name="adj3" fmla="val 142035"/>
              <a:gd name="adj4" fmla="val 66667"/>
            </a:avLst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827088" y="1916113"/>
            <a:ext cx="4897437" cy="1152525"/>
          </a:xfrm>
          <a:prstGeom prst="rightArrowCallout">
            <a:avLst>
              <a:gd name="adj1" fmla="val 25000"/>
              <a:gd name="adj2" fmla="val 25000"/>
              <a:gd name="adj3" fmla="val 70822"/>
              <a:gd name="adj4" fmla="val 66667"/>
            </a:avLst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457200" y="1916113"/>
            <a:ext cx="4038600" cy="42100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 effect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CSF obstruction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Irritation of cortex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Compression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Invasion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Impairment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  regional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circulation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539750" y="1628775"/>
            <a:ext cx="8064500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5724525" y="2276475"/>
            <a:ext cx="2735263" cy="5286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Tahoma" pitchFamily="34" charset="0"/>
              </a:rPr>
              <a:t>Increased ICP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724525" y="3213100"/>
            <a:ext cx="2735263" cy="5286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Seizures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5724525" y="4178300"/>
            <a:ext cx="2735263" cy="13827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Focal neurological deficit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09600" y="229482"/>
            <a:ext cx="8077200" cy="98971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Mechanisms leading to symptoms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Meningioma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81200"/>
            <a:ext cx="8153400" cy="4114800"/>
          </a:xfrm>
        </p:spPr>
        <p:txBody>
          <a:bodyPr>
            <a:normAutofit/>
          </a:bodyPr>
          <a:lstStyle/>
          <a:p>
            <a:pPr lvl="0" algn="l" rtl="0"/>
            <a:r>
              <a:rPr lang="en-US" sz="3200" dirty="0" smtClean="0"/>
              <a:t>Arises from the </a:t>
            </a:r>
            <a:r>
              <a:rPr lang="en-US" sz="3200" i="1" dirty="0" err="1" smtClean="0"/>
              <a:t>arachnoid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villi</a:t>
            </a:r>
            <a:r>
              <a:rPr lang="en-US" sz="3200" i="1" dirty="0" smtClean="0"/>
              <a:t> &amp; granulations</a:t>
            </a:r>
            <a:endParaRPr lang="en-US" sz="3200" dirty="0" smtClean="0"/>
          </a:p>
          <a:p>
            <a:pPr lvl="0" algn="l" rtl="0"/>
            <a:r>
              <a:rPr lang="en-US" sz="3200" dirty="0" smtClean="0"/>
              <a:t>Comprises 15-20% of all intracranial </a:t>
            </a:r>
            <a:r>
              <a:rPr lang="en-US" sz="3200" dirty="0" smtClean="0"/>
              <a:t>tumors</a:t>
            </a:r>
            <a:endParaRPr lang="en-US" sz="3200" dirty="0" smtClean="0"/>
          </a:p>
          <a:p>
            <a:pPr lvl="0" algn="l" rtl="0"/>
            <a:r>
              <a:rPr lang="en-US" sz="3200" dirty="0" smtClean="0"/>
              <a:t>It is the most benign intracranial tumor </a:t>
            </a:r>
          </a:p>
          <a:p>
            <a:pPr lvl="0" algn="l" rtl="0"/>
            <a:r>
              <a:rPr lang="en-US" sz="3200" dirty="0" smtClean="0"/>
              <a:t>Peak incidence: 35 – 70 yrs (Rare in children)</a:t>
            </a:r>
          </a:p>
          <a:p>
            <a:pPr lvl="0" algn="l" rtl="0"/>
            <a:r>
              <a:rPr lang="en-US" sz="3200" dirty="0" smtClean="0"/>
              <a:t>Female preponderance (f:m ratio = 2:1)</a:t>
            </a:r>
          </a:p>
          <a:p>
            <a:pPr algn="l" rtl="0">
              <a:buNone/>
            </a:pPr>
            <a:endParaRPr lang="en-US" sz="3200" dirty="0" smtClean="0"/>
          </a:p>
          <a:p>
            <a:pPr algn="l"/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851648" cy="990600"/>
          </a:xfrm>
        </p:spPr>
        <p:txBody>
          <a:bodyPr/>
          <a:lstStyle/>
          <a:p>
            <a:r>
              <a:rPr lang="en-US" dirty="0" smtClean="0"/>
              <a:t>Clinical </a:t>
            </a:r>
            <a:r>
              <a:rPr lang="en-US" dirty="0" smtClean="0"/>
              <a:t>presentation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73369" y="1629507"/>
            <a:ext cx="7498080" cy="4891102"/>
          </a:xfrm>
        </p:spPr>
        <p:txBody>
          <a:bodyPr>
            <a:normAutofit/>
          </a:bodyPr>
          <a:lstStyle/>
          <a:p>
            <a:pPr lvl="0" algn="l" rtl="0"/>
            <a:r>
              <a:rPr lang="en-US" dirty="0" smtClean="0"/>
              <a:t>Often long history (for many years)</a:t>
            </a:r>
          </a:p>
          <a:p>
            <a:pPr lvl="0" algn="l" rtl="0"/>
            <a:r>
              <a:rPr lang="en-US" dirty="0" smtClean="0"/>
              <a:t>Symptoms of </a:t>
            </a:r>
            <a:r>
              <a:rPr lang="en-US" dirty="0" smtClean="0"/>
              <a:t>SOL:</a:t>
            </a:r>
            <a:endParaRPr lang="en-US" dirty="0" smtClean="0"/>
          </a:p>
          <a:p>
            <a:pPr lvl="1"/>
            <a:r>
              <a:rPr lang="en-US" dirty="0" smtClean="0"/>
              <a:t>Focal neurological </a:t>
            </a:r>
            <a:r>
              <a:rPr lang="en-US" dirty="0" smtClean="0"/>
              <a:t>deficit depending on the site </a:t>
            </a:r>
            <a:r>
              <a:rPr lang="en-US" dirty="0" smtClean="0"/>
              <a:t>of </a:t>
            </a:r>
            <a:r>
              <a:rPr lang="en-US" dirty="0" smtClean="0"/>
              <a:t> </a:t>
            </a:r>
            <a:r>
              <a:rPr lang="en-US" dirty="0" err="1" smtClean="0"/>
              <a:t>meningioma</a:t>
            </a:r>
            <a:endParaRPr lang="en-US" dirty="0" smtClean="0"/>
          </a:p>
          <a:p>
            <a:pPr lvl="1"/>
            <a:r>
              <a:rPr lang="en-US" dirty="0" smtClean="0"/>
              <a:t>Epilepsy</a:t>
            </a:r>
            <a:r>
              <a:rPr lang="en-US" dirty="0" smtClean="0"/>
              <a:t>: mainly in frontal &amp; temporal convexity </a:t>
            </a:r>
            <a:r>
              <a:rPr lang="en-US" dirty="0" err="1" smtClean="0"/>
              <a:t>meningioma</a:t>
            </a:r>
            <a:endParaRPr lang="en-US" dirty="0" smtClean="0"/>
          </a:p>
          <a:p>
            <a:pPr lvl="1"/>
            <a:r>
              <a:rPr lang="en-US" dirty="0" smtClean="0"/>
              <a:t>Cranial </a:t>
            </a:r>
            <a:r>
              <a:rPr lang="en-US" dirty="0" smtClean="0"/>
              <a:t>nerve deficits: common in basal </a:t>
            </a:r>
            <a:r>
              <a:rPr lang="en-US" dirty="0" smtClean="0"/>
              <a:t>M.</a:t>
            </a:r>
          </a:p>
          <a:p>
            <a:pPr lvl="1"/>
            <a:r>
              <a:rPr lang="en-US" dirty="0" smtClean="0"/>
              <a:t>Mental </a:t>
            </a:r>
            <a:r>
              <a:rPr lang="en-US" dirty="0" smtClean="0"/>
              <a:t>changes: in large anterior &amp; middle </a:t>
            </a:r>
            <a:r>
              <a:rPr lang="en-US" dirty="0" err="1" smtClean="0"/>
              <a:t>fossa</a:t>
            </a:r>
            <a:r>
              <a:rPr lang="en-US" dirty="0" smtClean="0"/>
              <a:t> M.</a:t>
            </a:r>
          </a:p>
          <a:p>
            <a:pPr algn="l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93984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lvl="0" algn="l" rtl="0"/>
            <a:r>
              <a:rPr lang="en-US" b="1" i="1" u="sng" dirty="0" smtClean="0"/>
              <a:t>Plain skull X-rays:</a:t>
            </a:r>
            <a:r>
              <a:rPr lang="en-US" b="1" dirty="0" smtClean="0"/>
              <a:t> </a:t>
            </a:r>
            <a:endParaRPr lang="en-US" sz="2400" dirty="0" smtClean="0"/>
          </a:p>
          <a:p>
            <a:pPr lvl="0" algn="l" rtl="0"/>
            <a:r>
              <a:rPr lang="en-US" dirty="0" smtClean="0"/>
              <a:t>Positive findings in up to 70% of cases</a:t>
            </a:r>
            <a:endParaRPr lang="en-US" sz="2400" dirty="0" smtClean="0"/>
          </a:p>
          <a:p>
            <a:pPr lvl="1" algn="l" rtl="0"/>
            <a:r>
              <a:rPr lang="en-US" dirty="0" smtClean="0"/>
              <a:t>Direct signs: Hyperostosis, calcification, bone erosion</a:t>
            </a:r>
            <a:endParaRPr lang="en-US" sz="2000" dirty="0" smtClean="0"/>
          </a:p>
          <a:p>
            <a:pPr lvl="1" algn="l" rtl="0"/>
            <a:r>
              <a:rPr lang="en-US" dirty="0" smtClean="0"/>
              <a:t>Indirect signs: Shifted pineal gland, </a:t>
            </a:r>
            <a:r>
              <a:rPr lang="en-US" dirty="0" err="1" smtClean="0"/>
              <a:t>sella</a:t>
            </a:r>
            <a:r>
              <a:rPr lang="en-US" dirty="0" smtClean="0"/>
              <a:t> changes</a:t>
            </a:r>
            <a:endParaRPr lang="en-US" sz="2000" dirty="0" smtClean="0"/>
          </a:p>
          <a:p>
            <a:pPr lvl="0" algn="l" rtl="0"/>
            <a:r>
              <a:rPr lang="en-US" b="1" i="1" u="sng" dirty="0" smtClean="0"/>
              <a:t>CT </a:t>
            </a:r>
            <a:r>
              <a:rPr lang="en-US" b="1" i="1" u="sng" dirty="0" smtClean="0"/>
              <a:t>scan</a:t>
            </a:r>
            <a:r>
              <a:rPr lang="en-US" b="1" i="1" dirty="0" smtClean="0"/>
              <a:t> </a:t>
            </a:r>
            <a:endParaRPr lang="en-US" sz="2400" dirty="0" smtClean="0"/>
          </a:p>
          <a:p>
            <a:pPr lvl="0" algn="l" rtl="0"/>
            <a:r>
              <a:rPr lang="en-US" b="1" i="1" u="sng" dirty="0" smtClean="0"/>
              <a:t>MRI</a:t>
            </a:r>
            <a:r>
              <a:rPr lang="en-US" b="1" i="1" dirty="0" smtClean="0"/>
              <a:t>   (</a:t>
            </a:r>
            <a:r>
              <a:rPr lang="en-US" dirty="0" smtClean="0"/>
              <a:t>Investigation of choice </a:t>
            </a:r>
            <a:r>
              <a:rPr lang="en-US" b="1" i="1" dirty="0" smtClean="0"/>
              <a:t>)</a:t>
            </a:r>
            <a:endParaRPr lang="en-US" sz="2400" dirty="0" smtClean="0"/>
          </a:p>
          <a:p>
            <a:pPr lvl="0" algn="l" rtl="0"/>
            <a:r>
              <a:rPr lang="en-US" b="1" i="1" u="sng" dirty="0" smtClean="0"/>
              <a:t>Angiography: </a:t>
            </a:r>
            <a:endParaRPr lang="en-US" sz="2400" dirty="0" smtClean="0"/>
          </a:p>
          <a:p>
            <a:pPr lvl="1" algn="l" rtl="0"/>
            <a:r>
              <a:rPr lang="en-US" dirty="0" smtClean="0"/>
              <a:t>I</a:t>
            </a:r>
            <a:r>
              <a:rPr lang="en-US" dirty="0" smtClean="0"/>
              <a:t>ndicated </a:t>
            </a:r>
            <a:r>
              <a:rPr lang="en-US" dirty="0" smtClean="0"/>
              <a:t>in M. neighboring major vessels &amp; sinuses</a:t>
            </a:r>
            <a:endParaRPr lang="en-US" sz="2000" dirty="0" smtClean="0"/>
          </a:p>
          <a:p>
            <a:pPr lvl="1" algn="l" rtl="0"/>
            <a:r>
              <a:rPr lang="en-US" dirty="0" smtClean="0"/>
              <a:t>S</a:t>
            </a:r>
            <a:r>
              <a:rPr lang="en-US" dirty="0" smtClean="0"/>
              <a:t>hows</a:t>
            </a:r>
            <a:r>
              <a:rPr lang="en-US" dirty="0" smtClean="0"/>
              <a:t>:</a:t>
            </a:r>
            <a:endParaRPr lang="en-US" sz="2000" dirty="0" smtClean="0"/>
          </a:p>
          <a:p>
            <a:pPr lvl="2" algn="l" rtl="0"/>
            <a:r>
              <a:rPr lang="en-US" dirty="0" smtClean="0"/>
              <a:t>T</a:t>
            </a:r>
            <a:r>
              <a:rPr lang="en-US" dirty="0" smtClean="0"/>
              <a:t>umor </a:t>
            </a:r>
            <a:r>
              <a:rPr lang="en-US" dirty="0" smtClean="0"/>
              <a:t>relationship to major cerebral vessels</a:t>
            </a:r>
            <a:endParaRPr lang="en-US" sz="1800" dirty="0" smtClean="0"/>
          </a:p>
          <a:p>
            <a:pPr lvl="2" algn="l" rtl="0"/>
            <a:r>
              <a:rPr lang="en-US" dirty="0" smtClean="0"/>
              <a:t>Blood supply of tumor</a:t>
            </a:r>
            <a:endParaRPr lang="en-US" sz="1800" dirty="0" smtClean="0"/>
          </a:p>
          <a:p>
            <a:pPr lvl="2" algn="l" rtl="0"/>
            <a:r>
              <a:rPr lang="en-US" dirty="0" smtClean="0"/>
              <a:t>Whether pre-operative </a:t>
            </a:r>
            <a:r>
              <a:rPr lang="en-US" dirty="0" err="1" smtClean="0"/>
              <a:t>embolization</a:t>
            </a:r>
            <a:r>
              <a:rPr lang="en-US" dirty="0" smtClean="0"/>
              <a:t> is needed   </a:t>
            </a:r>
            <a:endParaRPr lang="en-US" sz="2400" dirty="0" smtClean="0"/>
          </a:p>
          <a:p>
            <a:pPr algn="l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s7_meningiom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3316" r="6167" b="7778"/>
          <a:stretch>
            <a:fillRect/>
          </a:stretch>
        </p:blipFill>
        <p:spPr>
          <a:xfrm>
            <a:off x="550984" y="-6574"/>
            <a:ext cx="8001000" cy="68645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00404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Treatment &amp; </a:t>
            </a:r>
            <a:r>
              <a:rPr lang="en-US" dirty="0" smtClean="0"/>
              <a:t>P</a:t>
            </a:r>
            <a:r>
              <a:rPr lang="en-US" dirty="0" smtClean="0"/>
              <a:t>rognosis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191000"/>
          </a:xfrm>
        </p:spPr>
        <p:txBody>
          <a:bodyPr>
            <a:normAutofit/>
          </a:bodyPr>
          <a:lstStyle/>
          <a:p>
            <a:pPr lvl="0" algn="l" rtl="0"/>
            <a:r>
              <a:rPr lang="en-US" b="1" dirty="0" smtClean="0"/>
              <a:t>Treatment of choice:</a:t>
            </a:r>
            <a:endParaRPr lang="en-US" sz="2400" dirty="0" smtClean="0"/>
          </a:p>
          <a:p>
            <a:pPr lvl="2">
              <a:buFont typeface="Wingdings" pitchFamily="2" charset="2"/>
              <a:buChar char="Ø"/>
            </a:pPr>
            <a:r>
              <a:rPr lang="en-US" sz="2700" dirty="0" smtClean="0"/>
              <a:t>TOTAL EXCISION</a:t>
            </a:r>
          </a:p>
          <a:p>
            <a:pPr lvl="2" algn="l" rtl="0">
              <a:buNone/>
            </a:pPr>
            <a:endParaRPr lang="en-US" sz="1200" dirty="0" smtClean="0"/>
          </a:p>
          <a:p>
            <a:pPr lvl="0" algn="l" rtl="0"/>
            <a:r>
              <a:rPr lang="en-US" sz="3000" i="1" u="sng" dirty="0" smtClean="0"/>
              <a:t>High recurrence rates occur in cases of</a:t>
            </a:r>
            <a:r>
              <a:rPr lang="en-US" sz="3000" dirty="0" smtClean="0"/>
              <a:t>:</a:t>
            </a:r>
          </a:p>
          <a:p>
            <a:pPr lvl="1" algn="l" rtl="0"/>
            <a:r>
              <a:rPr lang="en-US" sz="3000" dirty="0" smtClean="0"/>
              <a:t>Incomplete excision</a:t>
            </a:r>
          </a:p>
          <a:p>
            <a:pPr lvl="1" algn="l" rtl="0"/>
            <a:r>
              <a:rPr lang="en-US" sz="3000" dirty="0" smtClean="0"/>
              <a:t>Malignant M.</a:t>
            </a:r>
          </a:p>
          <a:p>
            <a:pPr algn="l" rtl="0">
              <a:buNone/>
            </a:pPr>
            <a:endParaRPr lang="en-US" sz="1200" dirty="0" smtClean="0"/>
          </a:p>
          <a:p>
            <a:pPr lvl="0" algn="l" rtl="0"/>
            <a:r>
              <a:rPr lang="en-US" sz="3000" i="1" u="sng" dirty="0" smtClean="0"/>
              <a:t>Radiotherapy</a:t>
            </a:r>
            <a:r>
              <a:rPr lang="en-US" sz="3000" dirty="0" smtClean="0"/>
              <a:t> plays a very limited role </a:t>
            </a:r>
          </a:p>
          <a:p>
            <a:pPr algn="l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927848" cy="990600"/>
          </a:xfrm>
        </p:spPr>
        <p:txBody>
          <a:bodyPr/>
          <a:lstStyle/>
          <a:p>
            <a:r>
              <a:rPr lang="en-US" dirty="0" smtClean="0"/>
              <a:t>Pituitary </a:t>
            </a:r>
            <a:r>
              <a:rPr lang="en-US" dirty="0" smtClean="0"/>
              <a:t>T</a:t>
            </a:r>
            <a:r>
              <a:rPr lang="en-US" dirty="0" smtClean="0"/>
              <a:t>umors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05000"/>
            <a:ext cx="7851648" cy="4191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Pituitary tumors represent between 10% and 15% of all intracranial tumors.</a:t>
            </a:r>
          </a:p>
          <a:p>
            <a:r>
              <a:rPr lang="en-US" sz="3200" dirty="0" smtClean="0"/>
              <a:t>Slightly m</a:t>
            </a:r>
            <a:r>
              <a:rPr lang="en-US" sz="3200" dirty="0" smtClean="0"/>
              <a:t>ore frequent </a:t>
            </a:r>
            <a:r>
              <a:rPr lang="en-US" sz="3200" dirty="0" smtClean="0"/>
              <a:t>in women</a:t>
            </a:r>
          </a:p>
          <a:p>
            <a:r>
              <a:rPr lang="en-US" sz="3200" dirty="0" smtClean="0"/>
              <a:t>Most pituitary tumors occur in young adults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xmlns="" val="14316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230"/>
            <a:ext cx="7927848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Pituitary </a:t>
            </a:r>
            <a:r>
              <a:rPr lang="en-US" dirty="0" smtClean="0"/>
              <a:t>tumors:</a:t>
            </a:r>
            <a:br>
              <a:rPr lang="en-US" dirty="0" smtClean="0"/>
            </a:br>
            <a:r>
              <a:rPr lang="en-US" dirty="0" smtClean="0"/>
              <a:t>Classification &amp; Presentation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828800"/>
            <a:ext cx="7498080" cy="46244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Secretary : ~70-80%</a:t>
            </a:r>
          </a:p>
          <a:p>
            <a:pPr lvl="1">
              <a:lnSpc>
                <a:spcPct val="90000"/>
              </a:lnSpc>
            </a:pPr>
            <a:r>
              <a:rPr lang="en-US" sz="2800" dirty="0" err="1" smtClean="0"/>
              <a:t>Prolactinoma</a:t>
            </a:r>
            <a:r>
              <a:rPr lang="en-US" sz="2800" dirty="0" smtClean="0"/>
              <a:t>: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In women → amenorrhea-</a:t>
            </a:r>
            <a:r>
              <a:rPr lang="en-US" sz="2400" dirty="0" err="1" smtClean="0"/>
              <a:t>galactorrhea</a:t>
            </a:r>
            <a:r>
              <a:rPr lang="en-US" sz="2400" dirty="0" smtClean="0"/>
              <a:t> syndrome.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In men → impotence</a:t>
            </a:r>
            <a:r>
              <a:rPr lang="en-US" sz="2400" dirty="0" smtClean="0"/>
              <a:t>.</a:t>
            </a:r>
            <a:endParaRPr lang="en-US" sz="800" dirty="0" smtClean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GH secreting: cause gigantism, </a:t>
            </a:r>
            <a:r>
              <a:rPr lang="en-US" sz="2800" dirty="0" err="1" smtClean="0"/>
              <a:t>acromegaly</a:t>
            </a:r>
            <a:endParaRPr lang="en-US" sz="800" dirty="0" smtClean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ACTH secreting: cause Cushing’s </a:t>
            </a:r>
            <a:r>
              <a:rPr lang="en-US" sz="2800" dirty="0" smtClean="0"/>
              <a:t>disease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Non-secretary: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Produce compressive symptoms: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O</a:t>
            </a:r>
            <a:r>
              <a:rPr lang="en-US" dirty="0" smtClean="0"/>
              <a:t>n </a:t>
            </a:r>
            <a:r>
              <a:rPr lang="en-US" dirty="0" smtClean="0"/>
              <a:t>optic chiasm → </a:t>
            </a:r>
            <a:r>
              <a:rPr lang="en-US" dirty="0" err="1" smtClean="0"/>
              <a:t>bitemporal</a:t>
            </a:r>
            <a:r>
              <a:rPr lang="en-US" dirty="0" smtClean="0"/>
              <a:t> </a:t>
            </a:r>
            <a:r>
              <a:rPr lang="en-US" dirty="0" err="1" smtClean="0"/>
              <a:t>hemianopia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O</a:t>
            </a:r>
            <a:r>
              <a:rPr lang="en-US" dirty="0" smtClean="0"/>
              <a:t>n </a:t>
            </a:r>
            <a:r>
              <a:rPr lang="en-US" dirty="0" err="1" smtClean="0"/>
              <a:t>secretory</a:t>
            </a:r>
            <a:r>
              <a:rPr lang="en-US" dirty="0" smtClean="0"/>
              <a:t> cells → </a:t>
            </a:r>
            <a:r>
              <a:rPr lang="en-US" dirty="0" err="1" smtClean="0"/>
              <a:t>hypopituitarism</a:t>
            </a:r>
            <a:endParaRPr lang="ar-SA" dirty="0" smtClean="0"/>
          </a:p>
          <a:p>
            <a:pPr lvl="1">
              <a:lnSpc>
                <a:spcPct val="90000"/>
              </a:lnSpc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53126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Investigation: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267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MRI: Method of choice.</a:t>
            </a:r>
          </a:p>
          <a:p>
            <a:pPr>
              <a:lnSpc>
                <a:spcPct val="90000"/>
              </a:lnSpc>
            </a:pP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CT : is contraindicated if MRI available because of radiation of optic chiasm</a:t>
            </a:r>
            <a:r>
              <a:rPr lang="en-US" sz="3200" dirty="0" smtClean="0"/>
              <a:t>.</a:t>
            </a:r>
          </a:p>
          <a:p>
            <a:pPr>
              <a:lnSpc>
                <a:spcPct val="90000"/>
              </a:lnSpc>
            </a:pP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Ophthalmological assessment.</a:t>
            </a:r>
          </a:p>
          <a:p>
            <a:pPr>
              <a:lnSpc>
                <a:spcPct val="90000"/>
              </a:lnSpc>
            </a:pP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sz="3200" dirty="0" err="1" smtClean="0"/>
              <a:t>Endocrinological</a:t>
            </a:r>
            <a:r>
              <a:rPr lang="en-US" sz="3200" dirty="0" smtClean="0"/>
              <a:t> assessment.</a:t>
            </a:r>
          </a:p>
          <a:p>
            <a:pPr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7032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tuitaryTumor_4_smal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5556"/>
          <a:stretch>
            <a:fillRect/>
          </a:stretch>
        </p:blipFill>
        <p:spPr>
          <a:xfrm>
            <a:off x="274864" y="0"/>
            <a:ext cx="8622953" cy="6858000"/>
          </a:xfrm>
        </p:spPr>
      </p:pic>
    </p:spTree>
    <p:extLst>
      <p:ext uri="{BB962C8B-B14F-4D97-AF65-F5344CB8AC3E}">
        <p14:creationId xmlns:p14="http://schemas.microsoft.com/office/powerpoint/2010/main" xmlns="" val="28736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00404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Treatment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8080248" cy="4267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 smtClean="0"/>
              <a:t>Prolactinomas</a:t>
            </a:r>
            <a:r>
              <a:rPr lang="en-US" sz="3200" dirty="0" smtClean="0"/>
              <a:t>: Medical treatment</a:t>
            </a:r>
          </a:p>
          <a:p>
            <a:pPr lvl="1">
              <a:lnSpc>
                <a:spcPct val="90000"/>
              </a:lnSpc>
            </a:pPr>
            <a:r>
              <a:rPr lang="en-US" sz="2800" dirty="0" err="1" smtClean="0"/>
              <a:t>Dopamin</a:t>
            </a:r>
            <a:r>
              <a:rPr lang="en-US" sz="2800" dirty="0" smtClean="0"/>
              <a:t> agonists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Other pituitary adenomas: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Surgical excision: </a:t>
            </a:r>
          </a:p>
          <a:p>
            <a:pPr lvl="2">
              <a:lnSpc>
                <a:spcPct val="90000"/>
              </a:lnSpc>
            </a:pPr>
            <a:r>
              <a:rPr lang="en-US" sz="2400" dirty="0" err="1" smtClean="0"/>
              <a:t>T</a:t>
            </a:r>
            <a:r>
              <a:rPr lang="en-US" sz="2400" dirty="0" err="1" smtClean="0"/>
              <a:t>ranssphenoidal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400" dirty="0" err="1" smtClean="0"/>
              <a:t>Transcranial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Radiotherapy: as adjunct to surgery </a:t>
            </a:r>
            <a:r>
              <a:rPr lang="en-US" sz="2800" dirty="0" smtClean="0"/>
              <a:t>for large or recurrent tumors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 </a:t>
            </a:r>
            <a:r>
              <a:rPr lang="en-US" sz="3200" dirty="0" smtClean="0"/>
              <a:t>Hormonal substitution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xmlns="" val="25437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Presenting Symptoms &amp; </a:t>
            </a:r>
            <a:r>
              <a:rPr lang="en-US" dirty="0" smtClean="0"/>
              <a:t>Signs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u="sng" dirty="0" smtClean="0"/>
              <a:t>The main groups</a:t>
            </a:r>
            <a:r>
              <a:rPr lang="en-US" sz="3200" b="1" dirty="0" smtClean="0"/>
              <a:t>: </a:t>
            </a:r>
          </a:p>
          <a:p>
            <a:pPr marL="571500" indent="-571500">
              <a:buSzPct val="100000"/>
              <a:buFont typeface="+mj-lt"/>
              <a:buAutoNum type="romanUcPeriod"/>
            </a:pPr>
            <a:r>
              <a:rPr lang="en-US" sz="3200" dirty="0" smtClean="0"/>
              <a:t>Symptoms of raised ICP</a:t>
            </a:r>
          </a:p>
          <a:p>
            <a:pPr marL="571500" indent="-571500">
              <a:buSzPct val="100000"/>
              <a:buFont typeface="+mj-lt"/>
              <a:buAutoNum type="romanUcPeriod"/>
            </a:pPr>
            <a:r>
              <a:rPr lang="en-US" sz="3200" dirty="0" smtClean="0"/>
              <a:t>Seizures</a:t>
            </a:r>
          </a:p>
          <a:p>
            <a:pPr marL="571500" indent="-571500">
              <a:buSzPct val="100000"/>
              <a:buFont typeface="+mj-lt"/>
              <a:buAutoNum type="romanUcPeriod"/>
            </a:pPr>
            <a:r>
              <a:rPr lang="en-US" sz="3200" dirty="0" smtClean="0"/>
              <a:t>Neurological deficit (focal signs)</a:t>
            </a:r>
          </a:p>
          <a:p>
            <a:pPr marL="571500" indent="-571500">
              <a:buSzPct val="100000"/>
              <a:buFont typeface="+mj-lt"/>
              <a:buAutoNum type="romanUcPeriod"/>
            </a:pPr>
            <a:r>
              <a:rPr lang="en-US" sz="3200" dirty="0" smtClean="0"/>
              <a:t>Endocrine dysfunction</a:t>
            </a:r>
          </a:p>
          <a:p>
            <a:pPr marL="571500" indent="-571500">
              <a:buSzPct val="100000"/>
              <a:buFont typeface="+mj-lt"/>
              <a:buAutoNum type="romanUcPeriod"/>
            </a:pPr>
            <a:r>
              <a:rPr lang="en-US" sz="3200" dirty="0" smtClean="0"/>
              <a:t>Personality changes &amp; impaired higher functions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 rot="18947213">
            <a:off x="6274910" y="1457713"/>
            <a:ext cx="2532933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Very important</a:t>
            </a:r>
            <a:endParaRPr lang="en-US" sz="4000" b="1" dirty="0">
              <a:ln>
                <a:solidFill>
                  <a:schemeClr val="tx2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927848" cy="990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Vestibular </a:t>
            </a:r>
            <a:r>
              <a:rPr lang="en-US" sz="4400" dirty="0" err="1" smtClean="0"/>
              <a:t>Schwannoma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(</a:t>
            </a:r>
            <a:r>
              <a:rPr lang="en-US" sz="3600" dirty="0" smtClean="0"/>
              <a:t>Acoustic </a:t>
            </a:r>
            <a:r>
              <a:rPr lang="en-US" sz="3600" dirty="0" err="1" smtClean="0"/>
              <a:t>Neuroma</a:t>
            </a:r>
            <a:r>
              <a:rPr lang="en-US" sz="3600" dirty="0" smtClean="0"/>
              <a:t>)</a:t>
            </a: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752600"/>
            <a:ext cx="7927848" cy="4648200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sz="3200" dirty="0" smtClean="0"/>
              <a:t>Arise in the internal auditory </a:t>
            </a:r>
            <a:r>
              <a:rPr lang="en-US" sz="3200" dirty="0" err="1" smtClean="0"/>
              <a:t>meatus</a:t>
            </a:r>
            <a:r>
              <a:rPr lang="en-US" sz="3200" dirty="0" smtClean="0"/>
              <a:t> from the </a:t>
            </a:r>
            <a:r>
              <a:rPr lang="en-US" sz="3200" dirty="0" smtClean="0"/>
              <a:t>nerve sheath (Schwann) cells of the vestibular branch of the 8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cranial nerve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Early symptoms: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Unilateral </a:t>
            </a:r>
            <a:r>
              <a:rPr lang="en-US" dirty="0" err="1" smtClean="0"/>
              <a:t>sensori</a:t>
            </a:r>
            <a:r>
              <a:rPr lang="en-US" dirty="0" smtClean="0"/>
              <a:t>-neural </a:t>
            </a:r>
            <a:r>
              <a:rPr lang="en-US" dirty="0" smtClean="0"/>
              <a:t>deafness, tinnitus &amp;</a:t>
            </a:r>
            <a:r>
              <a:rPr lang="en-US" dirty="0" smtClean="0"/>
              <a:t> vertigo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Late symptoms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Loss of corneal reflexes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Facial </a:t>
            </a:r>
            <a:r>
              <a:rPr lang="en-US" dirty="0" smtClean="0"/>
              <a:t>weakness and unilateral taste loss. 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Dysphagia</a:t>
            </a:r>
            <a:r>
              <a:rPr lang="en-US" dirty="0" smtClean="0"/>
              <a:t>, </a:t>
            </a:r>
            <a:r>
              <a:rPr lang="en-US" dirty="0" err="1" smtClean="0"/>
              <a:t>dysarthria</a:t>
            </a:r>
            <a:r>
              <a:rPr lang="en-US" dirty="0" smtClean="0"/>
              <a:t> and hoarseness.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Ataxia </a:t>
            </a:r>
            <a:r>
              <a:rPr lang="en-US" dirty="0" smtClean="0"/>
              <a:t>and </a:t>
            </a:r>
            <a:r>
              <a:rPr lang="en-US" dirty="0" err="1" smtClean="0"/>
              <a:t>nystagmus</a:t>
            </a:r>
            <a:r>
              <a:rPr lang="en-US" dirty="0" smtClean="0"/>
              <a:t>.</a:t>
            </a:r>
          </a:p>
          <a:p>
            <a:pPr algn="l" rtl="0">
              <a:lnSpc>
                <a:spcPct val="90000"/>
              </a:lnSpc>
            </a:pPr>
            <a:endParaRPr lang="en-US" sz="3200" dirty="0" smtClean="0"/>
          </a:p>
          <a:p>
            <a:pPr algn="l" rtl="0">
              <a:buNone/>
            </a:pP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85164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Investigations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3662" y="1764322"/>
            <a:ext cx="8153400" cy="4495800"/>
          </a:xfrm>
        </p:spPr>
        <p:txBody>
          <a:bodyPr>
            <a:normAutofit/>
          </a:bodyPr>
          <a:lstStyle/>
          <a:p>
            <a:r>
              <a:rPr lang="en-US" b="1" dirty="0" smtClean="0"/>
              <a:t>ENT assessment:</a:t>
            </a:r>
          </a:p>
          <a:p>
            <a:pPr lvl="1"/>
            <a:r>
              <a:rPr lang="en-US" dirty="0" err="1" smtClean="0"/>
              <a:t>Audiometry</a:t>
            </a:r>
            <a:endParaRPr lang="en-US" dirty="0" smtClean="0"/>
          </a:p>
          <a:p>
            <a:r>
              <a:rPr lang="en-US" b="1" dirty="0" smtClean="0"/>
              <a:t>Radiological imaging:</a:t>
            </a:r>
          </a:p>
          <a:p>
            <a:pPr lvl="1"/>
            <a:r>
              <a:rPr lang="en-US" dirty="0" smtClean="0"/>
              <a:t>MRI</a:t>
            </a:r>
          </a:p>
          <a:p>
            <a:pPr lvl="1"/>
            <a:r>
              <a:rPr lang="en-US" dirty="0" smtClean="0"/>
              <a:t>CT-scan</a:t>
            </a:r>
            <a:endParaRPr lang="en-US" dirty="0" smtClean="0"/>
          </a:p>
          <a:p>
            <a:pPr lvl="1"/>
            <a:r>
              <a:rPr lang="en-US" dirty="0" smtClean="0"/>
              <a:t>Are helpful in determining the location and size of a tumor and also in planning its removal.</a:t>
            </a:r>
          </a:p>
          <a:p>
            <a:r>
              <a:rPr lang="en-US" b="1" dirty="0" err="1" smtClean="0"/>
              <a:t>Neurophysiological</a:t>
            </a:r>
            <a:r>
              <a:rPr lang="en-US" b="1" dirty="0" smtClean="0"/>
              <a:t> testing:</a:t>
            </a:r>
          </a:p>
          <a:p>
            <a:pPr lvl="1"/>
            <a:r>
              <a:rPr lang="en-US" dirty="0" smtClean="0"/>
              <a:t>Brainstem auditory evoked response (BAER)</a:t>
            </a: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AD32D516-61FF-4B36-81B9-F3A9E5751228}" type="slidenum">
              <a:rPr lang="en-US"/>
              <a:pPr/>
              <a:t>42</a:t>
            </a:fld>
            <a:endParaRPr lang="en-US"/>
          </a:p>
        </p:txBody>
      </p:sp>
      <p:pic>
        <p:nvPicPr>
          <p:cNvPr id="8" name="Picture 12" descr="DSC00021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>
          <a:xfrm>
            <a:off x="495300" y="2565400"/>
            <a:ext cx="4038600" cy="30289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539750" y="1498600"/>
            <a:ext cx="8064500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322388" y="1844675"/>
            <a:ext cx="2478087" cy="4857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sz="2800" b="1">
                <a:solidFill>
                  <a:schemeClr val="bg1"/>
                </a:solidFill>
              </a:rPr>
              <a:t>Preop.</a:t>
            </a:r>
          </a:p>
        </p:txBody>
      </p:sp>
      <p:pic>
        <p:nvPicPr>
          <p:cNvPr id="11" name="Picture 14" descr="DSC00022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>
          <a:xfrm>
            <a:off x="4643438" y="2565400"/>
            <a:ext cx="4038600" cy="30289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318125" y="1844675"/>
            <a:ext cx="2478088" cy="4857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sz="2800" b="1">
                <a:solidFill>
                  <a:schemeClr val="bg1"/>
                </a:solidFill>
              </a:rPr>
              <a:t>Postop.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Vestibular </a:t>
            </a:r>
            <a:r>
              <a:rPr lang="en-US" dirty="0" err="1" smtClean="0"/>
              <a:t>Schwannoma</a:t>
            </a:r>
            <a:r>
              <a:rPr lang="en-US" dirty="0" smtClean="0"/>
              <a:t>: MRI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927848" cy="990600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828800"/>
            <a:ext cx="7315200" cy="3810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Standard treatment: Surgical excision</a:t>
            </a:r>
          </a:p>
          <a:p>
            <a:r>
              <a:rPr lang="en-US" dirty="0" smtClean="0"/>
              <a:t>Main surgical risk in large tumors: Facial paralysis</a:t>
            </a:r>
            <a:endParaRPr lang="en-US" dirty="0" smtClean="0"/>
          </a:p>
          <a:p>
            <a:r>
              <a:rPr lang="en-US" dirty="0" smtClean="0"/>
              <a:t>Alternative options:</a:t>
            </a:r>
          </a:p>
          <a:p>
            <a:pPr lvl="1"/>
            <a:r>
              <a:rPr lang="en-US" dirty="0" smtClean="0"/>
              <a:t>Observation for patients with small lesion and little symptoms</a:t>
            </a:r>
          </a:p>
          <a:p>
            <a:pPr lvl="1"/>
            <a:r>
              <a:rPr lang="en-US" dirty="0" err="1" smtClean="0"/>
              <a:t>Radiosurgery</a:t>
            </a:r>
            <a:r>
              <a:rPr lang="en-US" dirty="0" smtClean="0"/>
              <a:t>:  Can be </a:t>
            </a:r>
            <a:r>
              <a:rPr lang="en-US" dirty="0" smtClean="0"/>
              <a:t>used to reduce the size or limit the growth of </a:t>
            </a:r>
            <a:r>
              <a:rPr lang="en-US" dirty="0" smtClean="0"/>
              <a:t> </a:t>
            </a:r>
            <a:r>
              <a:rPr lang="en-US" dirty="0" smtClean="0"/>
              <a:t>tumors up to 25 mm in diameter</a:t>
            </a:r>
          </a:p>
          <a:p>
            <a:pPr lvl="2"/>
            <a:endParaRPr lang="ar-SA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615" y="228600"/>
            <a:ext cx="800404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Medulloblastoma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851648" cy="4267200"/>
          </a:xfrm>
        </p:spPr>
        <p:txBody>
          <a:bodyPr>
            <a:normAutofit/>
          </a:bodyPr>
          <a:lstStyle/>
          <a:p>
            <a:pPr lvl="0" algn="l" rtl="0"/>
            <a:r>
              <a:rPr lang="en-US" sz="3200" dirty="0" smtClean="0"/>
              <a:t>A highly cellular, malignant tumor</a:t>
            </a:r>
          </a:p>
          <a:p>
            <a:pPr lvl="0" algn="l" rtl="0"/>
            <a:r>
              <a:rPr lang="en-US" sz="3200" dirty="0" smtClean="0"/>
              <a:t>Originates from the external granular layer of the fetal cerebellum (</a:t>
            </a:r>
            <a:r>
              <a:rPr lang="en-US" sz="3200" dirty="0" err="1" smtClean="0"/>
              <a:t>Obersteiner’s</a:t>
            </a:r>
            <a:r>
              <a:rPr lang="en-US" sz="3200" dirty="0" smtClean="0"/>
              <a:t> layer)</a:t>
            </a:r>
          </a:p>
          <a:p>
            <a:pPr lvl="0" algn="l" rtl="0"/>
            <a:r>
              <a:rPr lang="en-US" sz="3200" dirty="0" smtClean="0"/>
              <a:t>Comprises ~3% of all brain tumors</a:t>
            </a:r>
          </a:p>
          <a:p>
            <a:pPr lvl="0" algn="l" rtl="0"/>
            <a:r>
              <a:rPr lang="en-US" sz="3200" dirty="0" smtClean="0"/>
              <a:t>2/3 of patients are </a:t>
            </a:r>
            <a:r>
              <a:rPr lang="en-US" sz="3200" dirty="0" smtClean="0">
                <a:solidFill>
                  <a:srgbClr val="FF0000"/>
                </a:solidFill>
              </a:rPr>
              <a:t>children</a:t>
            </a:r>
          </a:p>
          <a:p>
            <a:pPr lvl="0" algn="l" rtl="0"/>
            <a:r>
              <a:rPr lang="en-US" sz="3200" dirty="0" smtClean="0"/>
              <a:t>Higher </a:t>
            </a:r>
            <a:r>
              <a:rPr lang="en-US" sz="3200" dirty="0" smtClean="0"/>
              <a:t>involvement of males</a:t>
            </a:r>
          </a:p>
          <a:p>
            <a:pPr algn="l"/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</a:t>
            </a:r>
            <a:r>
              <a:rPr lang="en-US" dirty="0" smtClean="0"/>
              <a:t>P</a:t>
            </a:r>
            <a:r>
              <a:rPr lang="en-US" dirty="0" smtClean="0"/>
              <a:t>resentation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05000"/>
            <a:ext cx="7851648" cy="4191000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 smtClean="0"/>
              <a:t>Relatively short history (1-4 months)</a:t>
            </a:r>
          </a:p>
          <a:p>
            <a:pPr lvl="0" algn="l" rtl="0"/>
            <a:r>
              <a:rPr lang="en-US" sz="3200" dirty="0" smtClean="0"/>
              <a:t>Symptoms &amp; signs of raised </a:t>
            </a:r>
            <a:r>
              <a:rPr lang="en-US" sz="3200" dirty="0" smtClean="0"/>
              <a:t>ICP mainly due to obstructive hydrocephalus→ </a:t>
            </a:r>
            <a:r>
              <a:rPr lang="en-US" sz="3200" dirty="0" smtClean="0"/>
              <a:t>80%</a:t>
            </a:r>
          </a:p>
          <a:p>
            <a:pPr lvl="0" algn="l" rtl="0"/>
            <a:r>
              <a:rPr lang="en-US" sz="3200" dirty="0" smtClean="0"/>
              <a:t>Focal neurological signs   → 60% </a:t>
            </a:r>
          </a:p>
          <a:p>
            <a:pPr lvl="1" algn="l" rtl="0"/>
            <a:r>
              <a:rPr lang="en-US" sz="3200" dirty="0" err="1" smtClean="0"/>
              <a:t>Cerebellar</a:t>
            </a:r>
            <a:r>
              <a:rPr lang="en-US" sz="3200" dirty="0" smtClean="0"/>
              <a:t>: </a:t>
            </a:r>
            <a:r>
              <a:rPr lang="en-US" sz="3200" dirty="0" err="1" smtClean="0"/>
              <a:t>Truncal</a:t>
            </a:r>
            <a:r>
              <a:rPr lang="en-US" sz="3200" dirty="0" smtClean="0"/>
              <a:t> &amp; gait ataxia</a:t>
            </a:r>
          </a:p>
          <a:p>
            <a:pPr lvl="1" algn="l" rtl="0"/>
            <a:r>
              <a:rPr lang="en-US" sz="3200" dirty="0" smtClean="0"/>
              <a:t>False localizing : 6th nerve palsy</a:t>
            </a:r>
          </a:p>
          <a:p>
            <a:pPr lvl="1" algn="l" rtl="0"/>
            <a:r>
              <a:rPr lang="en-US" sz="3200" dirty="0" smtClean="0"/>
              <a:t>Brain stem: </a:t>
            </a:r>
            <a:r>
              <a:rPr lang="en-US" sz="3200" dirty="0" err="1" smtClean="0"/>
              <a:t>Nystagmus</a:t>
            </a:r>
            <a:r>
              <a:rPr lang="en-US" sz="3200" dirty="0" smtClean="0"/>
              <a:t> </a:t>
            </a:r>
          </a:p>
          <a:p>
            <a:pPr algn="l">
              <a:buNone/>
            </a:pP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85164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Investigations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86000"/>
            <a:ext cx="7851648" cy="3810000"/>
          </a:xfrm>
        </p:spPr>
        <p:txBody>
          <a:bodyPr/>
          <a:lstStyle/>
          <a:p>
            <a:r>
              <a:rPr lang="en-US" dirty="0" smtClean="0"/>
              <a:t>CT scan </a:t>
            </a:r>
          </a:p>
          <a:p>
            <a:r>
              <a:rPr lang="en-US" dirty="0" smtClean="0"/>
              <a:t>MRI</a:t>
            </a:r>
            <a:r>
              <a:rPr lang="en-US" dirty="0" smtClean="0"/>
              <a:t>: Brain &amp; spine</a:t>
            </a:r>
            <a:r>
              <a:rPr lang="en-US" dirty="0" smtClean="0"/>
              <a:t> (</a:t>
            </a:r>
            <a:r>
              <a:rPr lang="en-US" dirty="0" smtClean="0"/>
              <a:t>Diagnostic </a:t>
            </a:r>
            <a:r>
              <a:rPr lang="en-US" dirty="0" smtClean="0"/>
              <a:t>test of </a:t>
            </a:r>
            <a:r>
              <a:rPr lang="en-US" dirty="0" smtClean="0"/>
              <a:t>choice)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361_thumb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0"/>
            <a:ext cx="81439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927848" cy="990600"/>
          </a:xfrm>
        </p:spPr>
        <p:txBody>
          <a:bodyPr>
            <a:normAutofit/>
          </a:bodyPr>
          <a:lstStyle/>
          <a:p>
            <a:pPr lvl="0" rtl="0"/>
            <a:r>
              <a:rPr lang="en-US" dirty="0" smtClean="0"/>
              <a:t>Treatment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828800"/>
            <a:ext cx="7927848" cy="4267200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 smtClean="0"/>
              <a:t>Surgical </a:t>
            </a:r>
            <a:r>
              <a:rPr lang="en-US" sz="3200" dirty="0" smtClean="0"/>
              <a:t>excision + Radiotherapy </a:t>
            </a:r>
            <a:r>
              <a:rPr lang="en-US" sz="3200" dirty="0" smtClean="0"/>
              <a:t>(+Chemotherapy</a:t>
            </a:r>
            <a:r>
              <a:rPr lang="en-US" sz="3200" dirty="0" smtClean="0"/>
              <a:t>)</a:t>
            </a:r>
          </a:p>
          <a:p>
            <a:pPr algn="l" rtl="0"/>
            <a:r>
              <a:rPr lang="en-US" sz="3200" dirty="0" err="1" smtClean="0"/>
              <a:t>Ventriculoperitoneal</a:t>
            </a:r>
            <a:r>
              <a:rPr lang="en-US" sz="3200" dirty="0" smtClean="0"/>
              <a:t> shunt often needed</a:t>
            </a:r>
            <a:endParaRPr lang="en-US" sz="3200" dirty="0" smtClean="0"/>
          </a:p>
          <a:p>
            <a:pPr algn="l" rtl="0"/>
            <a:r>
              <a:rPr lang="en-US" sz="3200" dirty="0" smtClean="0"/>
              <a:t>Prognosis:</a:t>
            </a:r>
          </a:p>
          <a:p>
            <a:pPr lvl="1" algn="l" rtl="0"/>
            <a:r>
              <a:rPr lang="en-US" sz="3200" dirty="0" smtClean="0"/>
              <a:t>5-year survival = 70%</a:t>
            </a:r>
          </a:p>
          <a:p>
            <a:pPr algn="l" rtl="0">
              <a:buNone/>
            </a:pP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927848" cy="990600"/>
          </a:xfrm>
        </p:spPr>
        <p:txBody>
          <a:bodyPr/>
          <a:lstStyle/>
          <a:p>
            <a:r>
              <a:rPr lang="en-US" dirty="0" smtClean="0"/>
              <a:t>Brain </a:t>
            </a:r>
            <a:r>
              <a:rPr lang="en-US" dirty="0" smtClean="0"/>
              <a:t>M</a:t>
            </a:r>
            <a:r>
              <a:rPr lang="en-US" dirty="0" smtClean="0"/>
              <a:t>etastasis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7851648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It account almost 50% of brain tumors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L</a:t>
            </a:r>
            <a:r>
              <a:rPr lang="en-US" sz="3200" dirty="0" smtClean="0"/>
              <a:t>ung </a:t>
            </a:r>
            <a:r>
              <a:rPr lang="en-US" sz="3200" dirty="0" smtClean="0"/>
              <a:t>(most common)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Breast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Kidney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Melanoma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Colon (the least)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I.</a:t>
            </a:r>
            <a:r>
              <a:rPr lang="en-US" dirty="0" smtClean="0"/>
              <a:t> Symptoms &amp; Signs </a:t>
            </a:r>
            <a:r>
              <a:rPr lang="en-US" dirty="0" smtClean="0"/>
              <a:t>of </a:t>
            </a:r>
            <a:r>
              <a:rPr lang="en-US" dirty="0" smtClean="0"/>
              <a:t>Raised ICP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724400"/>
          </a:xfrm>
        </p:spPr>
        <p:txBody>
          <a:bodyPr>
            <a:noAutofit/>
          </a:bodyPr>
          <a:lstStyle/>
          <a:p>
            <a:pPr algn="l" rtl="0">
              <a:spcBef>
                <a:spcPts val="0"/>
              </a:spcBef>
            </a:pPr>
            <a:r>
              <a:rPr lang="en-US" sz="3200" dirty="0" smtClean="0"/>
              <a:t> </a:t>
            </a:r>
            <a:r>
              <a:rPr lang="en-US" sz="3200" dirty="0" smtClean="0"/>
              <a:t>Headache: Worsens in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Early morning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Flat position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3200" dirty="0" smtClean="0"/>
              <a:t>Nausea </a:t>
            </a:r>
            <a:r>
              <a:rPr lang="en-US" sz="3200" dirty="0" smtClean="0"/>
              <a:t>and/or </a:t>
            </a:r>
            <a:r>
              <a:rPr lang="en-US" sz="3200" dirty="0" smtClean="0"/>
              <a:t>vomiting </a:t>
            </a:r>
            <a:r>
              <a:rPr lang="en-US" sz="3200" dirty="0" smtClean="0"/>
              <a:t>(projectile in the morning)</a:t>
            </a:r>
          </a:p>
          <a:p>
            <a:pPr algn="l" rtl="0">
              <a:spcBef>
                <a:spcPts val="0"/>
              </a:spcBef>
            </a:pPr>
            <a:r>
              <a:rPr lang="en-US" sz="3200" dirty="0" smtClean="0"/>
              <a:t>V</a:t>
            </a:r>
            <a:r>
              <a:rPr lang="en-US" sz="3200" dirty="0" smtClean="0"/>
              <a:t>isual disturbances:</a:t>
            </a:r>
            <a:endParaRPr lang="en-US" sz="3200" dirty="0" smtClean="0"/>
          </a:p>
          <a:p>
            <a:pPr lvl="1">
              <a:spcBef>
                <a:spcPts val="0"/>
              </a:spcBef>
            </a:pPr>
            <a:r>
              <a:rPr lang="en-US" sz="2800" dirty="0" err="1" smtClean="0"/>
              <a:t>Papilledema</a:t>
            </a:r>
            <a:endParaRPr lang="en-US" sz="2800" dirty="0" smtClean="0"/>
          </a:p>
          <a:p>
            <a:pPr lvl="1">
              <a:spcBef>
                <a:spcPts val="0"/>
              </a:spcBef>
            </a:pPr>
            <a:r>
              <a:rPr lang="en-US" sz="2800" dirty="0" err="1" smtClean="0"/>
              <a:t>Abducent</a:t>
            </a:r>
            <a:r>
              <a:rPr lang="en-US" sz="2800" dirty="0" smtClean="0"/>
              <a:t> nerve palsy (False localizing</a:t>
            </a:r>
            <a:r>
              <a:rPr lang="en-US" sz="28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Impaired consciousness</a:t>
            </a:r>
            <a:endParaRPr lang="en-US" sz="3200" dirty="0" smtClean="0"/>
          </a:p>
          <a:p>
            <a:pPr>
              <a:spcBef>
                <a:spcPts val="0"/>
              </a:spcBef>
              <a:buNone/>
            </a:pPr>
            <a:endParaRPr lang="en-US" sz="3200" dirty="0" smtClean="0"/>
          </a:p>
          <a:p>
            <a:pPr algn="l">
              <a:spcBef>
                <a:spcPts val="0"/>
              </a:spcBef>
            </a:pP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92784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Surgical Intracranial </a:t>
            </a:r>
            <a:r>
              <a:rPr lang="en-US" dirty="0" smtClean="0"/>
              <a:t>infections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851648" cy="44196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3200" dirty="0" smtClean="0"/>
              <a:t>A</a:t>
            </a:r>
            <a:r>
              <a:rPr lang="en-US" sz="3200" dirty="0" smtClean="0"/>
              <a:t> </a:t>
            </a:r>
            <a:r>
              <a:rPr lang="en-US" sz="3200" dirty="0" smtClean="0"/>
              <a:t>large spectrum of microorganisms </a:t>
            </a:r>
            <a:r>
              <a:rPr lang="en-US" sz="3200" dirty="0" smtClean="0"/>
              <a:t>can give rise to infectious intracranial mass lesions</a:t>
            </a:r>
            <a:endParaRPr lang="en-US" sz="3200" dirty="0" smtClean="0"/>
          </a:p>
          <a:p>
            <a:pPr algn="l" rtl="0"/>
            <a:r>
              <a:rPr lang="en-US" sz="3200" dirty="0" smtClean="0"/>
              <a:t> </a:t>
            </a:r>
            <a:r>
              <a:rPr lang="en-US" sz="3200" dirty="0" smtClean="0"/>
              <a:t>Causative organisms include:</a:t>
            </a:r>
            <a:endParaRPr lang="en-US" sz="3200" dirty="0" smtClean="0"/>
          </a:p>
          <a:p>
            <a:pPr lvl="1"/>
            <a:r>
              <a:rPr lang="en-US" sz="3200" dirty="0" smtClean="0"/>
              <a:t>Bacteria </a:t>
            </a:r>
          </a:p>
          <a:p>
            <a:pPr lvl="1"/>
            <a:r>
              <a:rPr lang="en-US" sz="3200" dirty="0" smtClean="0"/>
              <a:t>Parasites</a:t>
            </a:r>
          </a:p>
          <a:p>
            <a:pPr lvl="1"/>
            <a:r>
              <a:rPr lang="en-US" sz="3200" dirty="0" smtClean="0"/>
              <a:t>Fungi</a:t>
            </a:r>
          </a:p>
          <a:p>
            <a:r>
              <a:rPr lang="en-US" sz="3500" dirty="0" smtClean="0"/>
              <a:t>Most common:</a:t>
            </a:r>
          </a:p>
          <a:p>
            <a:pPr lvl="1"/>
            <a:r>
              <a:rPr lang="en-US" sz="3200" dirty="0" smtClean="0"/>
              <a:t>Brain abscess</a:t>
            </a:r>
          </a:p>
          <a:p>
            <a:pPr lvl="1"/>
            <a:r>
              <a:rPr lang="en-US" sz="3200" dirty="0" smtClean="0"/>
              <a:t>Intracranial </a:t>
            </a:r>
            <a:r>
              <a:rPr lang="en-US" sz="3200" dirty="0" err="1" smtClean="0"/>
              <a:t>tuberculoma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</a:t>
            </a:r>
            <a:r>
              <a:rPr lang="en-US" dirty="0" smtClean="0"/>
              <a:t>abscess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8153400" cy="449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Brain abscess is a focal </a:t>
            </a:r>
            <a:r>
              <a:rPr lang="en-US" sz="3200" dirty="0" smtClean="0"/>
              <a:t>infection</a:t>
            </a:r>
            <a:r>
              <a:rPr lang="en-US" sz="3200" dirty="0" smtClean="0"/>
              <a:t>, which begins when organisms are inoculated into the brain parenchyma, usually from a site distant from the central nervous system (CNS).</a:t>
            </a:r>
          </a:p>
          <a:p>
            <a:r>
              <a:rPr lang="en-US" sz="3200" dirty="0" smtClean="0"/>
              <a:t>Male &gt; female</a:t>
            </a:r>
          </a:p>
          <a:p>
            <a:r>
              <a:rPr lang="en-US" sz="3200" dirty="0" smtClean="0"/>
              <a:t>P</a:t>
            </a:r>
            <a:r>
              <a:rPr lang="en-US" sz="3200" dirty="0" smtClean="0"/>
              <a:t>eak </a:t>
            </a:r>
            <a:r>
              <a:rPr lang="en-US" sz="3200" dirty="0" smtClean="0"/>
              <a:t>incidence in the </a:t>
            </a:r>
            <a:r>
              <a:rPr lang="en-US" sz="3200" dirty="0" smtClean="0"/>
              <a:t>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to 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  <a:r>
              <a:rPr lang="en-US" sz="3200" dirty="0" smtClean="0"/>
              <a:t>decades </a:t>
            </a:r>
            <a:r>
              <a:rPr lang="en-US" sz="3200" dirty="0" smtClean="0"/>
              <a:t>of </a:t>
            </a:r>
            <a:r>
              <a:rPr lang="en-US" sz="3200" dirty="0" smtClean="0"/>
              <a:t>life</a:t>
            </a:r>
          </a:p>
          <a:p>
            <a:r>
              <a:rPr lang="en-US" sz="3200" dirty="0" smtClean="0"/>
              <a:t>Up to 25% of abscesses are cryptogenic and have no clear </a:t>
            </a:r>
            <a:r>
              <a:rPr lang="en-US" sz="3200" dirty="0" smtClean="0"/>
              <a:t>primary source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52600"/>
            <a:ext cx="7719274" cy="4667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There are  3 mechanisms of entry of organisms  to the brain:</a:t>
            </a:r>
          </a:p>
          <a:p>
            <a:pPr>
              <a:buNone/>
            </a:pPr>
            <a:r>
              <a:rPr lang="en-US" dirty="0" smtClean="0"/>
              <a:t>1- Direct extension: Infections stemming from the sinuses, teeth, middle ear, or mastoid </a:t>
            </a:r>
          </a:p>
          <a:p>
            <a:pPr>
              <a:buNone/>
            </a:pPr>
            <a:r>
              <a:rPr lang="en-US" dirty="0" smtClean="0"/>
              <a:t>2- </a:t>
            </a:r>
            <a:r>
              <a:rPr lang="en-US" dirty="0" err="1" smtClean="0"/>
              <a:t>Hematogenous</a:t>
            </a:r>
            <a:r>
              <a:rPr lang="en-US" dirty="0" smtClean="0"/>
              <a:t>: Seeding of the brain occurs from distant infection sites and often results in multiple brain abscesses.</a:t>
            </a:r>
          </a:p>
          <a:p>
            <a:pPr>
              <a:buNone/>
            </a:pPr>
            <a:r>
              <a:rPr lang="en-US" dirty="0" smtClean="0"/>
              <a:t>3- Following penetrating head injury or </a:t>
            </a:r>
            <a:r>
              <a:rPr lang="en-US" dirty="0" smtClean="0"/>
              <a:t>neurosurgery</a:t>
            </a:r>
            <a:endParaRPr lang="ar-S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Pathogenesis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</a:t>
            </a:r>
            <a:r>
              <a:rPr lang="en-US" dirty="0" smtClean="0"/>
              <a:t>Presentation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There are no </a:t>
            </a:r>
            <a:r>
              <a:rPr lang="en-US" sz="2800" dirty="0" smtClean="0"/>
              <a:t>specific symptoms for brain abscess</a:t>
            </a:r>
            <a:r>
              <a:rPr lang="en-US" sz="2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Mainly present with symptoms of </a:t>
            </a:r>
            <a:r>
              <a:rPr lang="en-US" sz="2800" dirty="0" smtClean="0"/>
              <a:t>ICSOL, including: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Headache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Vomiting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Lethargy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Neurological deficit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Also can present with </a:t>
            </a:r>
            <a:r>
              <a:rPr lang="en-US" sz="2800" dirty="0" smtClean="0"/>
              <a:t>symptoms </a:t>
            </a:r>
            <a:r>
              <a:rPr lang="en-US" sz="2800" dirty="0" smtClean="0"/>
              <a:t>of toxicity include: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Fever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Irritability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Neck stiffness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Symptoms </a:t>
            </a:r>
            <a:r>
              <a:rPr lang="en-US" sz="2800" dirty="0" smtClean="0"/>
              <a:t>from the </a:t>
            </a:r>
            <a:r>
              <a:rPr lang="en-US" sz="2800" dirty="0" smtClean="0"/>
              <a:t>primary site </a:t>
            </a:r>
            <a:r>
              <a:rPr lang="en-US" sz="2800" dirty="0" smtClean="0"/>
              <a:t>of </a:t>
            </a:r>
            <a:r>
              <a:rPr lang="en-US" sz="2800" dirty="0" smtClean="0"/>
              <a:t>infection e.g</a:t>
            </a:r>
            <a:r>
              <a:rPr lang="en-US" sz="2800" dirty="0" smtClean="0"/>
              <a:t>. middle ear infection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Imaging:</a:t>
            </a:r>
          </a:p>
          <a:p>
            <a:pPr lvl="1"/>
            <a:r>
              <a:rPr lang="en-US" dirty="0" smtClean="0"/>
              <a:t>CT-scan</a:t>
            </a:r>
          </a:p>
          <a:p>
            <a:pPr lvl="1"/>
            <a:r>
              <a:rPr lang="en-US" dirty="0" smtClean="0"/>
              <a:t>MRI</a:t>
            </a:r>
            <a:endParaRPr lang="en-US" dirty="0" smtClean="0"/>
          </a:p>
          <a:p>
            <a:r>
              <a:rPr lang="en-US" b="1" dirty="0" smtClean="0"/>
              <a:t>Lab </a:t>
            </a:r>
            <a:r>
              <a:rPr lang="en-US" b="1" dirty="0" smtClean="0"/>
              <a:t>work-up:</a:t>
            </a:r>
          </a:p>
          <a:p>
            <a:r>
              <a:rPr lang="en-US" b="1" dirty="0" smtClean="0"/>
              <a:t>Lumbar </a:t>
            </a:r>
            <a:r>
              <a:rPr lang="en-US" b="1" dirty="0" smtClean="0"/>
              <a:t>puncture: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Should be </a:t>
            </a:r>
            <a:r>
              <a:rPr lang="en-US" dirty="0" smtClean="0"/>
              <a:t>avoided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There is a high risk of </a:t>
            </a:r>
            <a:r>
              <a:rPr lang="en-US" dirty="0" err="1" smtClean="0"/>
              <a:t>transtentorial</a:t>
            </a:r>
            <a:r>
              <a:rPr lang="en-US" dirty="0" smtClean="0"/>
              <a:t> </a:t>
            </a:r>
            <a:r>
              <a:rPr lang="en-US" dirty="0" err="1" smtClean="0"/>
              <a:t>herniation</a:t>
            </a:r>
            <a:endParaRPr lang="en-US" dirty="0" smtClean="0"/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B1F6ADA5-3DFE-42FC-9BEE-E9F6CD88387B}" type="slidenum">
              <a:rPr lang="en-US"/>
              <a:pPr/>
              <a:t>55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Right frontal brain abscess </a:t>
            </a:r>
          </a:p>
        </p:txBody>
      </p:sp>
      <p:pic>
        <p:nvPicPr>
          <p:cNvPr id="7" name="Picture 7" descr="Frontal abscess 1 - precontrast 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49325" y="1484313"/>
            <a:ext cx="3406775" cy="46085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" name="Picture 8" descr="Frontal abscess 2 - postcontrast 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37075" y="1484313"/>
            <a:ext cx="3602038" cy="45799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692275" y="5516563"/>
            <a:ext cx="18002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Before contrast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508625" y="5516563"/>
            <a:ext cx="18002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After contrast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004048" cy="990600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76400"/>
            <a:ext cx="7498080" cy="4876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/>
              <a:t>The </a:t>
            </a:r>
            <a:r>
              <a:rPr lang="en-US" sz="3200" dirty="0" smtClean="0"/>
              <a:t>main treatment of </a:t>
            </a:r>
            <a:r>
              <a:rPr lang="en-US" sz="3200" dirty="0" smtClean="0"/>
              <a:t>brain abscess is </a:t>
            </a:r>
            <a:r>
              <a:rPr lang="en-US" sz="3200" dirty="0" smtClean="0"/>
              <a:t>the antimicrobial therapy.</a:t>
            </a:r>
            <a:endParaRPr lang="en-US" sz="3200" dirty="0" smtClean="0"/>
          </a:p>
          <a:p>
            <a:pPr>
              <a:spcBef>
                <a:spcPts val="0"/>
              </a:spcBef>
            </a:pPr>
            <a:r>
              <a:rPr lang="en-US" sz="3200" dirty="0" smtClean="0"/>
              <a:t>Surgery is necessary for 2 reasons:</a:t>
            </a:r>
          </a:p>
          <a:p>
            <a:pPr marL="822960" lvl="1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800" dirty="0" smtClean="0"/>
              <a:t>Gain samples of the </a:t>
            </a:r>
            <a:r>
              <a:rPr lang="en-US" sz="2800" dirty="0" err="1" smtClean="0"/>
              <a:t>infectuous</a:t>
            </a:r>
            <a:r>
              <a:rPr lang="en-US" sz="2800" dirty="0" smtClean="0"/>
              <a:t> material to identify the causative organism and the suitable antibiotic(s) </a:t>
            </a:r>
            <a:endParaRPr lang="en-US" sz="2800" dirty="0" smtClean="0"/>
          </a:p>
          <a:p>
            <a:pPr marL="822960" lvl="1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800" dirty="0" smtClean="0"/>
              <a:t>Decrease </a:t>
            </a:r>
            <a:r>
              <a:rPr lang="en-US" sz="2800" dirty="0" smtClean="0"/>
              <a:t>the mass </a:t>
            </a:r>
            <a:r>
              <a:rPr lang="en-US" sz="2800" dirty="0" smtClean="0"/>
              <a:t>effect &amp; ICP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Surgery consists typically of: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Burr hole &amp;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Aspiration of abscess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851648" cy="990600"/>
          </a:xfrm>
        </p:spPr>
        <p:txBody>
          <a:bodyPr/>
          <a:lstStyle/>
          <a:p>
            <a:r>
              <a:rPr lang="en-US" sz="4000" dirty="0" smtClean="0"/>
              <a:t>Intracranial </a:t>
            </a:r>
            <a:r>
              <a:rPr lang="en-US" sz="4000" dirty="0" err="1" smtClean="0"/>
              <a:t>Tuberculoma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35608" y="1142984"/>
            <a:ext cx="7498080" cy="542928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Tuberculosis may affect the central nervous system in which case it is called TB meningitis, TB </a:t>
            </a:r>
            <a:r>
              <a:rPr lang="en-US" dirty="0" err="1" smtClean="0"/>
              <a:t>cerebritis</a:t>
            </a:r>
            <a:r>
              <a:rPr lang="en-US" dirty="0" smtClean="0"/>
              <a:t>, and TB myelitis ,respectively.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Granulomas</a:t>
            </a:r>
            <a:r>
              <a:rPr lang="en-US" dirty="0" smtClean="0"/>
              <a:t> from CSF extension or blood spread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Widely distributed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Usually multiple and less than 1cm diameter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Central zone of </a:t>
            </a:r>
            <a:r>
              <a:rPr lang="en-US" dirty="0" err="1" smtClean="0"/>
              <a:t>caseatin</a:t>
            </a: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presentation: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1538" y="1071546"/>
            <a:ext cx="7862150" cy="55721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The  patient may be asymptomatic , have pulmonary symptoms or have Symptoms and signs of raised intracranial pressure  ( the usual presenting feature).</a:t>
            </a:r>
          </a:p>
          <a:p>
            <a:pPr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20000"/>
              </a:lnSpc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0A104F4F-1715-4776-A99E-E5BB69700C1A}" type="slidenum">
              <a:rPr lang="en-US"/>
              <a:pPr/>
              <a:t>59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7848600" cy="993775"/>
          </a:xfrm>
        </p:spPr>
        <p:txBody>
          <a:bodyPr>
            <a:normAutofit/>
          </a:bodyPr>
          <a:lstStyle/>
          <a:p>
            <a:pPr eaLnBrk="1" hangingPunct="1"/>
            <a:endParaRPr lang="en-US" sz="3200" dirty="0" smtClean="0">
              <a:solidFill>
                <a:srgbClr val="6CBCC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1752600"/>
            <a:ext cx="8001000" cy="4908550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Incidence:</a:t>
            </a:r>
          </a:p>
          <a:p>
            <a:pPr marL="777240" lvl="1" indent="-320040" algn="l" rtl="0">
              <a:lnSpc>
                <a:spcPct val="90000"/>
              </a:lnSpc>
              <a:spcBef>
                <a:spcPts val="700"/>
              </a:spcBef>
              <a:buClr>
                <a:srgbClr val="0070C0"/>
              </a:buClr>
              <a:buSzPct val="60000"/>
              <a:buFont typeface="Wingdings"/>
              <a:buChar char=""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western countries: &lt;1% of all ICSOL</a:t>
            </a: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Saudi Arabia: ~5% of all ICSOL</a:t>
            </a: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last 2 decades there was a worldwide rise in  association with AIDS</a:t>
            </a: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Often affects children &amp; young adults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242048" cy="9906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II.</a:t>
            </a:r>
            <a:r>
              <a:rPr lang="en-US" dirty="0" smtClean="0"/>
              <a:t> Seizures</a:t>
            </a:r>
            <a:r>
              <a:rPr lang="en-US" dirty="0" smtClean="0"/>
              <a:t>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59169" y="1981200"/>
            <a:ext cx="6934200" cy="4267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Benign lesions tend to present more with seizures</a:t>
            </a:r>
          </a:p>
          <a:p>
            <a:pPr lvl="0" algn="l" rtl="0"/>
            <a:r>
              <a:rPr lang="en-US" sz="3200" dirty="0" smtClean="0"/>
              <a:t>Generalized</a:t>
            </a:r>
            <a:r>
              <a:rPr lang="en-US" sz="3200" dirty="0" smtClean="0"/>
              <a:t>:</a:t>
            </a:r>
          </a:p>
          <a:p>
            <a:pPr lvl="0" algn="l" rtl="0"/>
            <a:r>
              <a:rPr lang="en-US" sz="3200" dirty="0" smtClean="0"/>
              <a:t>Partial:</a:t>
            </a:r>
          </a:p>
          <a:p>
            <a:pPr lvl="1"/>
            <a:r>
              <a:rPr lang="en-US" sz="3200" dirty="0" smtClean="0"/>
              <a:t>Simple</a:t>
            </a:r>
          </a:p>
          <a:p>
            <a:pPr lvl="1"/>
            <a:r>
              <a:rPr lang="en-US" sz="3200" dirty="0" smtClean="0"/>
              <a:t>Complex</a:t>
            </a:r>
          </a:p>
          <a:p>
            <a:pPr algn="l"/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851648" cy="990600"/>
          </a:xfrm>
        </p:spPr>
        <p:txBody>
          <a:bodyPr/>
          <a:lstStyle/>
          <a:p>
            <a:r>
              <a:rPr lang="en-US" dirty="0" smtClean="0"/>
              <a:t>Intracranial </a:t>
            </a:r>
            <a:r>
              <a:rPr lang="en-US" dirty="0" err="1" smtClean="0"/>
              <a:t>Tuberculoma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2057400"/>
            <a:ext cx="7623048" cy="403860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3200" dirty="0" smtClean="0"/>
              <a:t>Incidence: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In </a:t>
            </a:r>
            <a:r>
              <a:rPr lang="en-US" sz="2800" dirty="0" smtClean="0"/>
              <a:t>western countries: &lt;1% of all ICSOL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In Saudi Arabia: ~5% of all ICSOL</a:t>
            </a:r>
          </a:p>
          <a:p>
            <a:pPr lvl="0">
              <a:lnSpc>
                <a:spcPct val="90000"/>
              </a:lnSpc>
              <a:defRPr/>
            </a:pPr>
            <a:r>
              <a:rPr lang="en-US" sz="3200" dirty="0" smtClean="0"/>
              <a:t>In last 2 decades there was a worldwide rise in </a:t>
            </a:r>
            <a:r>
              <a:rPr lang="en-US" sz="3200" dirty="0" smtClean="0"/>
              <a:t>incidence secondary to AIDS.</a:t>
            </a:r>
            <a:endParaRPr lang="en-US" sz="3200" dirty="0" smtClean="0"/>
          </a:p>
          <a:p>
            <a:pPr lvl="0">
              <a:lnSpc>
                <a:spcPct val="90000"/>
              </a:lnSpc>
              <a:buNone/>
              <a:defRPr/>
            </a:pPr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0F43DE03-64DC-4C0A-A387-4DEB5339E5DC}" type="slidenum">
              <a:rPr lang="en-US"/>
              <a:pPr/>
              <a:t>61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001000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100" dirty="0" smtClean="0"/>
              <a:t>Intracranial </a:t>
            </a:r>
            <a:r>
              <a:rPr lang="en-US" sz="3100" dirty="0" err="1" smtClean="0"/>
              <a:t>Tuberculoma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>
                <a:solidFill>
                  <a:srgbClr val="6CBCC2"/>
                </a:solidFill>
                <a:latin typeface="Times New Roman" pitchFamily="18" charset="0"/>
                <a:cs typeface="Times New Roman" pitchFamily="18" charset="0"/>
              </a:rPr>
              <a:t>ETIOLOGY &amp; PATHOGENSIS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8313" y="1631070"/>
            <a:ext cx="8218487" cy="4824412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Caused by human type of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Mucobacterium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tuberculosis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but rarely by atypical strains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Secondary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hematogenous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spread from another lesion elsewhere in the body, usually lungs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patients have no history of T.B. meningitis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 of patients have a +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history of T.B. or contact with T.B. patient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Concomitant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extracranial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T.B. lesions detected: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10% of patients in clinical series, and 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&gt;70% of autopsied patients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A95BB307-14B6-42B9-8422-BC76B497F038}" type="slidenum">
              <a:rPr lang="en-US"/>
              <a:pPr/>
              <a:t>62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399" y="260350"/>
            <a:ext cx="7783513" cy="11525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Intracranial </a:t>
            </a:r>
            <a:r>
              <a:rPr lang="en-US" sz="2800" dirty="0" err="1" smtClean="0"/>
              <a:t>Tuberculoma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>
                <a:solidFill>
                  <a:srgbClr val="6CBCC2"/>
                </a:solidFill>
                <a:latin typeface="Times New Roman" pitchFamily="18" charset="0"/>
                <a:cs typeface="Times New Roman" pitchFamily="18" charset="0"/>
              </a:rPr>
              <a:t>CLINICAL PRESENTATION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1844675"/>
            <a:ext cx="8001000" cy="4464050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Symptoms &amp; signs of progressive ICSOL: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Raised ICP: in nearly all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infratentorial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most (80%) of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supratentorial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tuberculomas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Epileptic seizures: in 70 – 85% of patients with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supratentorial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tuberculomas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Focal neurological deficit: ~50% of patients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symptoms (malaise, anorexia, perspiration, fever): ~50% of cases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539750" y="1511300"/>
            <a:ext cx="8064500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63F63D4F-541E-4D8E-847F-BB9FF8D1BAC0}" type="slidenum">
              <a:rPr lang="en-US"/>
              <a:pPr/>
              <a:t>63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7924800" cy="777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Intracranial </a:t>
            </a:r>
            <a:r>
              <a:rPr lang="en-US" sz="3600" dirty="0" err="1" smtClean="0"/>
              <a:t>Tuberculoma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6CBCC2"/>
                </a:solidFill>
                <a:latin typeface="Times New Roman" pitchFamily="18" charset="0"/>
                <a:cs typeface="Times New Roman" pitchFamily="18" charset="0"/>
              </a:rPr>
              <a:t>INVESTIGATIONS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0" y="1905000"/>
            <a:ext cx="7913687" cy="4176713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 work-up:</a:t>
            </a:r>
          </a:p>
          <a:p>
            <a:pPr marL="640080" marR="0" lvl="1" indent="-274320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Increased WBC: 60% of cases</a:t>
            </a:r>
          </a:p>
          <a:p>
            <a:pPr marL="640080" marR="0" lvl="1" indent="-274320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ESR: elevated or normal</a:t>
            </a:r>
          </a:p>
          <a:p>
            <a:pPr marL="640080" marR="0" lvl="1" indent="-274320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Mantoux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test: Often positive</a:t>
            </a: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CXR: +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findings for T.B. in ~50% of cases</a:t>
            </a: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Methods of choice:</a:t>
            </a: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539750" y="1282700"/>
            <a:ext cx="8064500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19600" y="4495800"/>
            <a:ext cx="2376487" cy="1076325"/>
          </a:xfrm>
          <a:prstGeom prst="rect">
            <a:avLst/>
          </a:prstGeom>
          <a:solidFill>
            <a:srgbClr val="FF99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CT- scan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MRI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DAE38A7B-F7CF-4AA3-840E-0039D6ADCD3D}" type="slidenum">
              <a:rPr lang="en-US"/>
              <a:pPr/>
              <a:t>64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Multiple intracranial tuberculomas</a:t>
            </a:r>
          </a:p>
        </p:txBody>
      </p:sp>
      <p:pic>
        <p:nvPicPr>
          <p:cNvPr id="7" name="Picture 9" descr="Tuberculomas without contr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69888" y="1844675"/>
            <a:ext cx="3197225" cy="38893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" name="Picture 10" descr="Tuberculomas after contra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657600" y="1844675"/>
            <a:ext cx="2922588" cy="38893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9" name="Picture 11" descr="Tuberculomas with contrast 4 months after anti-TB R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804025" y="1527175"/>
            <a:ext cx="1774825" cy="23034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" name="Picture 12" descr="Tuberculomas with contrast 1 year after anti-TB Rx"/>
          <p:cNvPicPr>
            <a:picLocks noChangeAspect="1" noChangeArrowheads="1"/>
          </p:cNvPicPr>
          <p:nvPr/>
        </p:nvPicPr>
        <p:blipFill>
          <a:blip r:embed="rId6" cstate="print"/>
          <a:srcRect b="17548"/>
          <a:stretch>
            <a:fillRect/>
          </a:stretch>
        </p:blipFill>
        <p:spPr>
          <a:xfrm>
            <a:off x="6819900" y="3933825"/>
            <a:ext cx="1771650" cy="2159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r>
              <a:rPr lang="en-US" dirty="0" smtClean="0"/>
              <a:t>&amp; P</a:t>
            </a:r>
            <a:r>
              <a:rPr lang="en-US" dirty="0" smtClean="0"/>
              <a:t>rognosis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267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main treatment is a combined </a:t>
            </a:r>
            <a:r>
              <a:rPr lang="en-US" sz="3200" dirty="0" smtClean="0"/>
              <a:t>anti-TB drug therapy </a:t>
            </a:r>
            <a:r>
              <a:rPr lang="en-US" sz="3200" dirty="0" smtClean="0"/>
              <a:t>for at least one year or even longer.</a:t>
            </a:r>
          </a:p>
          <a:p>
            <a:r>
              <a:rPr lang="en-US" sz="3200" dirty="0" smtClean="0"/>
              <a:t>Surgery is often required for </a:t>
            </a:r>
            <a:r>
              <a:rPr lang="en-US" sz="3200" dirty="0" err="1" smtClean="0"/>
              <a:t>histopathological</a:t>
            </a:r>
            <a:r>
              <a:rPr lang="en-US" sz="3200" dirty="0" smtClean="0"/>
              <a:t> confirmation of diagnosis</a:t>
            </a:r>
          </a:p>
          <a:p>
            <a:r>
              <a:rPr lang="en-US" sz="3200" dirty="0" smtClean="0"/>
              <a:t>Prognosis is generally good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0"/>
            <a:ext cx="7696200" cy="2514600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Thank you ..</a:t>
            </a:r>
            <a:br>
              <a:rPr lang="en-US" sz="6600" dirty="0"/>
            </a:br>
            <a:endParaRPr lang="ar-SA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III. </a:t>
            </a:r>
            <a:r>
              <a:rPr lang="en-US" dirty="0" smtClean="0"/>
              <a:t>Neurological </a:t>
            </a:r>
            <a:r>
              <a:rPr lang="en-US" dirty="0" smtClean="0"/>
              <a:t>deficit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(</a:t>
            </a:r>
            <a:r>
              <a:rPr lang="en-US" dirty="0" smtClean="0"/>
              <a:t>Localizing signs</a:t>
            </a:r>
            <a:r>
              <a:rPr lang="en-US" dirty="0" smtClean="0"/>
              <a:t>)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8247888" cy="441960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Depends on </a:t>
            </a:r>
            <a:r>
              <a:rPr lang="en-US" sz="3200" dirty="0" smtClean="0"/>
              <a:t>the location </a:t>
            </a:r>
            <a:r>
              <a:rPr lang="en-US" sz="3200" dirty="0" smtClean="0"/>
              <a:t>of the lesion</a:t>
            </a:r>
          </a:p>
          <a:p>
            <a:pPr lvl="0"/>
            <a:r>
              <a:rPr lang="en-US" sz="3200" dirty="0" smtClean="0"/>
              <a:t>Includes:</a:t>
            </a:r>
          </a:p>
          <a:p>
            <a:pPr lvl="1"/>
            <a:r>
              <a:rPr lang="en-US" sz="3200" dirty="0" smtClean="0"/>
              <a:t>Cranial nerve deficits: mainly in skull base tumors </a:t>
            </a:r>
          </a:p>
          <a:p>
            <a:pPr lvl="1"/>
            <a:r>
              <a:rPr lang="en-US" sz="3200" dirty="0" smtClean="0"/>
              <a:t>Motor weakness</a:t>
            </a:r>
          </a:p>
          <a:p>
            <a:pPr lvl="1"/>
            <a:r>
              <a:rPr lang="en-US" sz="3200" dirty="0" smtClean="0"/>
              <a:t>Sensory </a:t>
            </a:r>
            <a:r>
              <a:rPr lang="en-US" sz="3200" dirty="0" smtClean="0"/>
              <a:t>deficit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IV.</a:t>
            </a:r>
            <a:r>
              <a:rPr lang="en-US" dirty="0" smtClean="0"/>
              <a:t> </a:t>
            </a:r>
            <a:r>
              <a:rPr lang="en-US" dirty="0" smtClean="0"/>
              <a:t>Endocrine </a:t>
            </a:r>
            <a:r>
              <a:rPr lang="en-US" dirty="0" smtClean="0"/>
              <a:t>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2937"/>
            <a:ext cx="8153400" cy="449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Mainly caused by pituitary lesions</a:t>
            </a:r>
          </a:p>
          <a:p>
            <a:r>
              <a:rPr lang="en-US" sz="3200" dirty="0" err="1" smtClean="0"/>
              <a:t>Hyperscretion</a:t>
            </a:r>
            <a:r>
              <a:rPr lang="en-US" sz="3200" dirty="0" smtClean="0"/>
              <a:t>:</a:t>
            </a:r>
          </a:p>
          <a:p>
            <a:pPr lvl="1"/>
            <a:r>
              <a:rPr lang="en-US" sz="2800" dirty="0" err="1" smtClean="0"/>
              <a:t>Prolactinoma</a:t>
            </a:r>
            <a:endParaRPr lang="en-US" sz="2800" dirty="0" smtClean="0"/>
          </a:p>
          <a:p>
            <a:pPr lvl="1"/>
            <a:r>
              <a:rPr lang="en-US" sz="2800" dirty="0" err="1" smtClean="0"/>
              <a:t>Acromegaly</a:t>
            </a:r>
            <a:endParaRPr lang="en-US" sz="2800" dirty="0" smtClean="0"/>
          </a:p>
          <a:p>
            <a:pPr lvl="1"/>
            <a:r>
              <a:rPr lang="en-US" sz="2800" dirty="0" smtClean="0"/>
              <a:t>Cushing disease</a:t>
            </a:r>
          </a:p>
          <a:p>
            <a:r>
              <a:rPr lang="en-US" sz="3200" dirty="0" err="1" smtClean="0"/>
              <a:t>Hyposecretion</a:t>
            </a:r>
            <a:r>
              <a:rPr lang="en-US" sz="3200" dirty="0" smtClean="0"/>
              <a:t>:</a:t>
            </a:r>
          </a:p>
          <a:p>
            <a:pPr lvl="1"/>
            <a:r>
              <a:rPr lang="en-US" sz="2800" dirty="0" smtClean="0"/>
              <a:t>Non-secreting pituitary adenoma</a:t>
            </a:r>
          </a:p>
          <a:p>
            <a:pPr lvl="1"/>
            <a:r>
              <a:rPr lang="en-US" sz="2800" dirty="0" err="1" smtClean="0"/>
              <a:t>Craniopharyngioma</a:t>
            </a:r>
            <a:endParaRPr lang="en-US" sz="2800" dirty="0" smtClean="0"/>
          </a:p>
          <a:p>
            <a:pPr>
              <a:buNone/>
            </a:pP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927848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V.</a:t>
            </a:r>
            <a:r>
              <a:rPr lang="en-US" dirty="0" smtClean="0"/>
              <a:t> Personality Changes &amp; </a:t>
            </a:r>
            <a:br>
              <a:rPr lang="en-US" dirty="0" smtClean="0"/>
            </a:br>
            <a:r>
              <a:rPr lang="en-US" dirty="0" smtClean="0"/>
              <a:t>    Impaired Higher Functions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44062" y="1981200"/>
            <a:ext cx="7498080" cy="41624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Personality alteration</a:t>
            </a:r>
          </a:p>
          <a:p>
            <a:pPr lvl="0"/>
            <a:endParaRPr lang="en-US" sz="1200" dirty="0" smtClean="0"/>
          </a:p>
          <a:p>
            <a:pPr lvl="0"/>
            <a:r>
              <a:rPr lang="en-US" sz="3200" dirty="0" smtClean="0"/>
              <a:t>Changes in mood</a:t>
            </a:r>
          </a:p>
          <a:p>
            <a:pPr lvl="0" algn="l" rtl="0"/>
            <a:endParaRPr lang="en-US" sz="1200" dirty="0" smtClean="0"/>
          </a:p>
          <a:p>
            <a:pPr lvl="0" algn="l" rtl="0"/>
            <a:r>
              <a:rPr lang="en-US" sz="3200" dirty="0" smtClean="0"/>
              <a:t>Inability to concentrate</a:t>
            </a:r>
          </a:p>
          <a:p>
            <a:pPr lvl="0" algn="l" rtl="0"/>
            <a:endParaRPr lang="en-US" sz="1200" dirty="0" smtClean="0"/>
          </a:p>
          <a:p>
            <a:pPr lvl="0" algn="l" rtl="0"/>
            <a:r>
              <a:rPr lang="en-US" sz="3200" dirty="0" smtClean="0"/>
              <a:t>Memory disturbance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1640</TotalTime>
  <Words>2010</Words>
  <Application>Microsoft Office PowerPoint</Application>
  <PresentationFormat>On-screen Show (4:3)</PresentationFormat>
  <Paragraphs>515</Paragraphs>
  <Slides>66</Slides>
  <Notes>66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Median</vt:lpstr>
      <vt:lpstr>Presentation and Management of Intracranial Space Occupying lesions (ICSOL)</vt:lpstr>
      <vt:lpstr>Types of ICSOL’s</vt:lpstr>
      <vt:lpstr>Slide 3</vt:lpstr>
      <vt:lpstr>Presenting Symptoms &amp; Signs</vt:lpstr>
      <vt:lpstr>I. Symptoms &amp; Signs of Raised ICP</vt:lpstr>
      <vt:lpstr>II. Seizures:</vt:lpstr>
      <vt:lpstr> III. Neurological deficit        (Localizing signs)</vt:lpstr>
      <vt:lpstr>IV. Endocrine dysfunction</vt:lpstr>
      <vt:lpstr>V. Personality Changes &amp;      Impaired Higher Functions</vt:lpstr>
      <vt:lpstr>Management</vt:lpstr>
      <vt:lpstr>Neurological Examination Do not forget: PAPILLEDEMA</vt:lpstr>
      <vt:lpstr>Investigations</vt:lpstr>
      <vt:lpstr>Treatment</vt:lpstr>
      <vt:lpstr>Initial treatment</vt:lpstr>
      <vt:lpstr>Management of raised ICP</vt:lpstr>
      <vt:lpstr>Control of Seizures</vt:lpstr>
      <vt:lpstr>Definitive treatment</vt:lpstr>
      <vt:lpstr>Intracranial tumors</vt:lpstr>
      <vt:lpstr>Etiology</vt:lpstr>
      <vt:lpstr>Classifications</vt:lpstr>
      <vt:lpstr>WHO Classification Based on the cell of origin</vt:lpstr>
      <vt:lpstr>Glioma</vt:lpstr>
      <vt:lpstr>Astrocytoma</vt:lpstr>
      <vt:lpstr>Histopathological Grading</vt:lpstr>
      <vt:lpstr>Clinical presentation :</vt:lpstr>
      <vt:lpstr>Investigations</vt:lpstr>
      <vt:lpstr>Slide 27</vt:lpstr>
      <vt:lpstr>Treatment</vt:lpstr>
      <vt:lpstr>Prognosis :</vt:lpstr>
      <vt:lpstr>Meningioma</vt:lpstr>
      <vt:lpstr>Clinical presentation</vt:lpstr>
      <vt:lpstr>Investigations</vt:lpstr>
      <vt:lpstr>Slide 33</vt:lpstr>
      <vt:lpstr>Treatment &amp; Prognosis</vt:lpstr>
      <vt:lpstr>Pituitary Tumors</vt:lpstr>
      <vt:lpstr>Pituitary tumors: Classification &amp; Presentation</vt:lpstr>
      <vt:lpstr>Investigation:</vt:lpstr>
      <vt:lpstr>Slide 38</vt:lpstr>
      <vt:lpstr>Treatment</vt:lpstr>
      <vt:lpstr>Vestibular Schwannoma (Acoustic Neuroma)</vt:lpstr>
      <vt:lpstr>Investigations</vt:lpstr>
      <vt:lpstr>Vestibular Schwannoma: MRI</vt:lpstr>
      <vt:lpstr>Treatment</vt:lpstr>
      <vt:lpstr>Medulloblastoma</vt:lpstr>
      <vt:lpstr>Clinical Presentation </vt:lpstr>
      <vt:lpstr>Investigations</vt:lpstr>
      <vt:lpstr>Slide 47</vt:lpstr>
      <vt:lpstr>Treatment </vt:lpstr>
      <vt:lpstr>Brain Metastasis </vt:lpstr>
      <vt:lpstr>Surgical Intracranial infections</vt:lpstr>
      <vt:lpstr>Brain abscess</vt:lpstr>
      <vt:lpstr>Pathogenesis</vt:lpstr>
      <vt:lpstr>Clinical Presentation</vt:lpstr>
      <vt:lpstr>Investigations</vt:lpstr>
      <vt:lpstr>Right frontal brain abscess </vt:lpstr>
      <vt:lpstr>Treatment</vt:lpstr>
      <vt:lpstr>Intracranial Tuberculoma</vt:lpstr>
      <vt:lpstr>Clinical presentation:</vt:lpstr>
      <vt:lpstr>Slide 59</vt:lpstr>
      <vt:lpstr>Intracranial Tuberculoma</vt:lpstr>
      <vt:lpstr>Intracranial Tuberculoma ETIOLOGY &amp; PATHOGENSIS</vt:lpstr>
      <vt:lpstr>Intracranial Tuberculoma CLINICAL PRESENTATION</vt:lpstr>
      <vt:lpstr>Intracranial Tuberculoma INVESTIGATIONS</vt:lpstr>
      <vt:lpstr>Multiple intracranial tuberculomas</vt:lpstr>
      <vt:lpstr>Treatment &amp; Prognosis</vt:lpstr>
      <vt:lpstr>Thank you ..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Zainalabedeen Jamjoom</cp:lastModifiedBy>
  <cp:revision>222</cp:revision>
  <dcterms:created xsi:type="dcterms:W3CDTF">2010-02-26T14:25:50Z</dcterms:created>
  <dcterms:modified xsi:type="dcterms:W3CDTF">2011-05-21T23:03:49Z</dcterms:modified>
</cp:coreProperties>
</file>