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3" r:id="rId1"/>
  </p:sldMasterIdLst>
  <p:notesMasterIdLst>
    <p:notesMasterId r:id="rId68"/>
  </p:notesMasterIdLst>
  <p:sldIdLst>
    <p:sldId id="256" r:id="rId2"/>
    <p:sldId id="257" r:id="rId3"/>
    <p:sldId id="327" r:id="rId4"/>
    <p:sldId id="258" r:id="rId5"/>
    <p:sldId id="259" r:id="rId6"/>
    <p:sldId id="260" r:id="rId7"/>
    <p:sldId id="261" r:id="rId8"/>
    <p:sldId id="334" r:id="rId9"/>
    <p:sldId id="276" r:id="rId10"/>
    <p:sldId id="336" r:id="rId11"/>
    <p:sldId id="331" r:id="rId12"/>
    <p:sldId id="333" r:id="rId13"/>
    <p:sldId id="275" r:id="rId14"/>
    <p:sldId id="337" r:id="rId15"/>
    <p:sldId id="310" r:id="rId16"/>
    <p:sldId id="312" r:id="rId17"/>
    <p:sldId id="314" r:id="rId18"/>
    <p:sldId id="316" r:id="rId19"/>
    <p:sldId id="274" r:id="rId20"/>
    <p:sldId id="263" r:id="rId21"/>
    <p:sldId id="264" r:id="rId22"/>
    <p:sldId id="265" r:id="rId23"/>
    <p:sldId id="266" r:id="rId24"/>
    <p:sldId id="267" r:id="rId25"/>
    <p:sldId id="268" r:id="rId26"/>
    <p:sldId id="339" r:id="rId27"/>
    <p:sldId id="269" r:id="rId28"/>
    <p:sldId id="340" r:id="rId29"/>
    <p:sldId id="342" r:id="rId30"/>
    <p:sldId id="344" r:id="rId31"/>
    <p:sldId id="345" r:id="rId32"/>
    <p:sldId id="272" r:id="rId33"/>
    <p:sldId id="281" r:id="rId34"/>
    <p:sldId id="282" r:id="rId35"/>
    <p:sldId id="283" r:id="rId36"/>
    <p:sldId id="346" r:id="rId37"/>
    <p:sldId id="349" r:id="rId38"/>
    <p:sldId id="351" r:id="rId39"/>
    <p:sldId id="347" r:id="rId40"/>
    <p:sldId id="284" r:id="rId41"/>
    <p:sldId id="289" r:id="rId42"/>
    <p:sldId id="352" r:id="rId43"/>
    <p:sldId id="290" r:id="rId44"/>
    <p:sldId id="291" r:id="rId45"/>
    <p:sldId id="353" r:id="rId46"/>
    <p:sldId id="292" r:id="rId47"/>
    <p:sldId id="293" r:id="rId48"/>
    <p:sldId id="298" r:id="rId49"/>
    <p:sldId id="299" r:id="rId50"/>
    <p:sldId id="300" r:id="rId51"/>
    <p:sldId id="302" r:id="rId52"/>
    <p:sldId id="322" r:id="rId53"/>
    <p:sldId id="323" r:id="rId54"/>
    <p:sldId id="324" r:id="rId55"/>
    <p:sldId id="325" r:id="rId56"/>
    <p:sldId id="318" r:id="rId57"/>
    <p:sldId id="320" r:id="rId58"/>
    <p:sldId id="326" r:id="rId59"/>
    <p:sldId id="355" r:id="rId60"/>
    <p:sldId id="357" r:id="rId61"/>
    <p:sldId id="358" r:id="rId62"/>
    <p:sldId id="360" r:id="rId63"/>
    <p:sldId id="364" r:id="rId64"/>
    <p:sldId id="365" r:id="rId65"/>
    <p:sldId id="367" r:id="rId66"/>
    <p:sldId id="369" r:id="rId6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769F17-CA82-44EF-A986-9C97470DADA6}" type="datetimeFigureOut">
              <a:rPr lang="ar-SA" smtClean="0"/>
              <a:pPr/>
              <a:t>25/03/1432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FB939A-8AD4-48E5-B4BE-CDA6C8D39CCC}" type="slidenum">
              <a:rPr lang="ar-SA" smtClean="0"/>
              <a:pPr/>
              <a:t>‹#›</a:t>
            </a:fld>
            <a:endParaRPr lang="ar-SA"/>
          </a:p>
        </p:txBody>
      </p:sp>
    </p:spTree>
    <p:extLst>
      <p:ext uri="{BB962C8B-B14F-4D97-AF65-F5344CB8AC3E}">
        <p14:creationId xmlns:p14="http://schemas.microsoft.com/office/powerpoint/2010/main" val="14403638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7E3855A-4C46-4AD0-8895-BF7FD01AECBD}"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buFontTx/>
              <a:buChar char="•"/>
            </a:pPr>
            <a:r>
              <a:rPr lang="en-US" sz="1000" dirty="0" smtClean="0"/>
              <a:t>The prevalence of polyps can only be estimated from data gathered in autopsy surveys or selected population-screening studies—the sources for this prevalence range.</a:t>
            </a:r>
          </a:p>
          <a:p>
            <a:pPr eaLnBrk="1" hangingPunct="1">
              <a:buFontTx/>
              <a:buChar char="•"/>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F5E2E-D363-4CC9-AEFA-93A093F95E3E}" type="slidenum">
              <a:rPr lang="en-US"/>
              <a:pPr/>
              <a:t>14</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t>Images downloaded from: http://www.endoatlas.com/atlas_co.html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8CC0F-AE38-41AA-96EA-962532BC80E4}" type="slidenum">
              <a:rPr lang="en-US"/>
              <a:pPr/>
              <a:t>15</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EDA3F-45F3-4E0B-B259-644B8F1D1D8B}" type="slidenum">
              <a:rPr lang="en-US"/>
              <a:pPr/>
              <a:t>16</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AF71C-7B41-4DCC-9240-4603D9794338}" type="slidenum">
              <a:rPr lang="en-US"/>
              <a:pPr/>
              <a:t>17</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CCC31-7D0B-4414-89BE-274DE28C5C81}" type="slidenum">
              <a:rPr lang="en-US"/>
              <a:pPr/>
              <a:t>18</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D8D5228-BC52-4A61-A1B5-95D59AF9C392}" type="slidenum">
              <a:rPr lang="en-US"/>
              <a:pPr/>
              <a:t>31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buFontTx/>
              <a:buChar char="•"/>
            </a:pPr>
            <a:r>
              <a:rPr lang="en-US" sz="1000" dirty="0" smtClean="0"/>
              <a:t>Epidemiological studies in many different countries implicate environmental factors, particularly diet, in CRC incidence and mortality rates.  Populations in countries with highest risk, including the U.S. and Canada, consume a diet that is high in red meat and total fat.  Individuals moving from a low risk country to a high risk country assume the higher risk of the new country within a generation or two as they westernize their diets.  Although genetic alterations are the underlying mechanisms of CRC carcinogenesis, genetic-environmental interactions seem to be key to the process.</a:t>
            </a:r>
          </a:p>
          <a:p>
            <a:pPr eaLnBrk="1" hangingPunct="1">
              <a:buFontTx/>
              <a:buChar char="•"/>
            </a:pPr>
            <a:r>
              <a:rPr lang="en-US" sz="1000" dirty="0" smtClean="0"/>
              <a:t>Biochemical basis for cancer-promoting action of fat has not been identified, but proposed mechanisms include: 1) High-fat diets increase concentration of </a:t>
            </a:r>
            <a:r>
              <a:rPr lang="en-US" sz="1000" dirty="0" err="1" smtClean="0"/>
              <a:t>biliary</a:t>
            </a:r>
            <a:r>
              <a:rPr lang="en-US" sz="1000" dirty="0" smtClean="0"/>
              <a:t> sterols that damage epithelial cells; 2) Lipid </a:t>
            </a:r>
            <a:r>
              <a:rPr lang="en-US" sz="1000" dirty="0" err="1" smtClean="0"/>
              <a:t>peroxidation</a:t>
            </a:r>
            <a:r>
              <a:rPr lang="en-US" sz="1000" dirty="0" smtClean="0"/>
              <a:t> releases free radicals that enhance carcinogenesis; and 3) Fat-induced prostaglandin synthesis promotes cellular proliferation</a:t>
            </a:r>
          </a:p>
          <a:p>
            <a:pPr eaLnBrk="1" hangingPunct="1">
              <a:buFontTx/>
              <a:buChar char="•"/>
            </a:pPr>
            <a:r>
              <a:rPr lang="en-US" sz="1000" dirty="0" smtClean="0"/>
              <a:t>Effects of fiber: 1) Inhibits carcinogenesis by diluting and decreasing intestinal transit time of luminal contents; 2) Reduces luminal pH, inhibiting harmful bacteria and reducing effects of bile acids;  and 3) Binds and neutralizes potential carcinogenic substances. </a:t>
            </a:r>
          </a:p>
          <a:p>
            <a:pPr eaLnBrk="1" hangingPunct="1">
              <a:buFontTx/>
              <a:buChar char="•"/>
            </a:pPr>
            <a:r>
              <a:rPr lang="en-US" sz="1000" dirty="0" smtClean="0"/>
              <a:t>Case control studies have shown inconsistent results regarding the association between dietary fiber and colon cancer, although meta-analyses of these studies show an overall beneficial effect of fiber on CRC incidence (USPSTF 1996). </a:t>
            </a:r>
          </a:p>
          <a:p>
            <a:pPr eaLnBrk="1" hangingPunct="1">
              <a:buFontTx/>
              <a:buChar char="•"/>
            </a:pPr>
            <a:r>
              <a:rPr lang="en-US" sz="1000" dirty="0" smtClean="0"/>
              <a:t>It is not known how excessive calorie intake enhances carcinogenesis.  The direct effect of calories, lack of exercise altering metabolic rates, and altered body weight and composition have all been postulated as primary factors enhancing CRC risk.</a:t>
            </a:r>
          </a:p>
          <a:p>
            <a:pPr eaLnBrk="1" hangingPunct="1">
              <a:buFontTx/>
              <a:buChar char="•"/>
            </a:pPr>
            <a:r>
              <a:rPr lang="en-US" sz="1000" dirty="0" smtClean="0"/>
              <a:t>Physical activity decreases colonic transit time, (like fiber ingestion), which may decrease exposure to luminal carcinogens (Bond 2000).  </a:t>
            </a:r>
          </a:p>
          <a:p>
            <a:pPr eaLnBrk="1" hangingPunct="1">
              <a:buFontTx/>
              <a:buChar char="•"/>
            </a:pPr>
            <a:r>
              <a:rPr lang="en-US" sz="1000" dirty="0" smtClean="0"/>
              <a:t>Specific dietary guidelines for CRC prevention include limiting daily fat intake to less than 30% of total daily caloric intake and ingesting at least 20-23 g of fiber daily </a:t>
            </a:r>
          </a:p>
          <a:p>
            <a:pPr eaLnBrk="1" hangingPunct="1">
              <a:buFontTx/>
              <a:buChar char="•"/>
            </a:pPr>
            <a:endParaRPr lang="en-US" sz="900" dirty="0" smtClean="0"/>
          </a:p>
          <a:p>
            <a:pPr eaLnBrk="1" hangingPunct="1"/>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F6200-504A-4A5C-93AE-95DC6B1F5BE6}" type="slidenum">
              <a:rPr lang="en-US"/>
              <a:pPr/>
              <a:t>56</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19B27-C3D1-4090-B9F9-52F425B514D9}" type="slidenum">
              <a:rPr lang="en-US"/>
              <a:pPr/>
              <a:t>57</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19" name="عنصر نائب للتذييل 18"/>
          <p:cNvSpPr>
            <a:spLocks noGrp="1"/>
          </p:cNvSpPr>
          <p:nvPr>
            <p:ph type="ftr" sz="quarter" idx="11"/>
          </p:nvPr>
        </p:nvSpPr>
        <p:spPr/>
        <p:txBody>
          <a:bodyPr/>
          <a:lstStyle/>
          <a:p>
            <a:endParaRPr lang="ar-SA" dirty="0"/>
          </a:p>
        </p:txBody>
      </p:sp>
      <p:sp>
        <p:nvSpPr>
          <p:cNvPr id="27" name="عنصر نائب لرقم الشريحة 26"/>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محتوى 2"/>
          <p:cNvSpPr>
            <a:spLocks noGrp="1"/>
          </p:cNvSpPr>
          <p:nvPr>
            <p:ph sz="quarter" idx="1"/>
          </p:nvPr>
        </p:nvSpPr>
        <p:spPr>
          <a:xfrm>
            <a:off x="457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محتوى 4"/>
          <p:cNvSpPr>
            <a:spLocks noGrp="1"/>
          </p:cNvSpPr>
          <p:nvPr>
            <p:ph sz="quarter" idx="3"/>
          </p:nvPr>
        </p:nvSpPr>
        <p:spPr>
          <a:xfrm>
            <a:off x="457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محتوى 5"/>
          <p:cNvSpPr>
            <a:spLocks noGrp="1"/>
          </p:cNvSpPr>
          <p:nvPr>
            <p:ph sz="quarter" idx="4"/>
          </p:nvPr>
        </p:nvSpPr>
        <p:spPr>
          <a:xfrm>
            <a:off x="4648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a:xfrm>
            <a:off x="457200" y="6245225"/>
            <a:ext cx="2133600" cy="476250"/>
          </a:xfrm>
        </p:spPr>
        <p:txBody>
          <a:bodyPr/>
          <a:lstStyle>
            <a:lvl1pPr>
              <a:defRPr/>
            </a:lvl1pPr>
          </a:lstStyle>
          <a:p>
            <a:endParaRPr lang="en-US"/>
          </a:p>
        </p:txBody>
      </p:sp>
      <p:sp>
        <p:nvSpPr>
          <p:cNvPr id="8" name="عنصر نائب للتذييل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عنصر نائب لرقم الشريحة 8"/>
          <p:cNvSpPr>
            <a:spLocks noGrp="1"/>
          </p:cNvSpPr>
          <p:nvPr>
            <p:ph type="sldNum" sz="quarter" idx="12"/>
          </p:nvPr>
        </p:nvSpPr>
        <p:spPr>
          <a:xfrm>
            <a:off x="6553200" y="6245225"/>
            <a:ext cx="2133600" cy="476250"/>
          </a:xfrm>
        </p:spPr>
        <p:txBody>
          <a:bodyPr/>
          <a:lstStyle>
            <a:lvl1pPr>
              <a:defRPr/>
            </a:lvl1pPr>
          </a:lstStyle>
          <a:p>
            <a:fld id="{FB0E6738-1852-474F-9854-FFA025C3EF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محتوى 4"/>
          <p:cNvSpPr>
            <a:spLocks noGrp="1"/>
          </p:cNvSpPr>
          <p:nvPr>
            <p:ph sz="quarter" idx="3"/>
          </p:nvPr>
        </p:nvSpPr>
        <p:spPr>
          <a:xfrm>
            <a:off x="4648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اريخ 5"/>
          <p:cNvSpPr>
            <a:spLocks noGrp="1"/>
          </p:cNvSpPr>
          <p:nvPr>
            <p:ph type="dt" sz="half" idx="10"/>
          </p:nvPr>
        </p:nvSpPr>
        <p:spPr>
          <a:xfrm>
            <a:off x="457200" y="6245225"/>
            <a:ext cx="2133600" cy="476250"/>
          </a:xfrm>
        </p:spPr>
        <p:txBody>
          <a:bodyPr/>
          <a:lstStyle>
            <a:lvl1pPr>
              <a:defRPr/>
            </a:lvl1pPr>
          </a:lstStyle>
          <a:p>
            <a:endParaRPr lang="en-US"/>
          </a:p>
        </p:txBody>
      </p:sp>
      <p:sp>
        <p:nvSpPr>
          <p:cNvPr id="7" name="عنصر نائب للتذييل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عنصر نائب لرقم الشريحة 7"/>
          <p:cNvSpPr>
            <a:spLocks noGrp="1"/>
          </p:cNvSpPr>
          <p:nvPr>
            <p:ph type="sldNum" sz="quarter" idx="12"/>
          </p:nvPr>
        </p:nvSpPr>
        <p:spPr>
          <a:xfrm>
            <a:off x="6553200" y="6245225"/>
            <a:ext cx="2133600" cy="476250"/>
          </a:xfrm>
        </p:spPr>
        <p:txBody>
          <a:bodyPr/>
          <a:lstStyle>
            <a:lvl1pPr>
              <a:defRPr/>
            </a:lvl1pPr>
          </a:lstStyle>
          <a:p>
            <a:fld id="{43B2CBF4-0693-4665-BC7E-393637CCFAB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108E9-911E-488A-B529-14255066546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5E89A63-75D3-4969-9ACF-FAC6332E1337}"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3077E-589B-4A92-AD85-60C61B2FFFE3}" type="datetimeFigureOut">
              <a:rPr lang="ar-SA" smtClean="0"/>
              <a:pPr/>
              <a:t>25/03/1432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a:xfrm>
            <a:off x="8077200" y="6356350"/>
            <a:ext cx="609600" cy="365125"/>
          </a:xfrm>
        </p:spPr>
        <p:txBody>
          <a:bodyPr/>
          <a:lstStyle/>
          <a:p>
            <a:fld id="{05E89A63-75D3-4969-9ACF-FAC6332E1337}" type="slidenum">
              <a:rPr lang="ar-SA" smtClean="0"/>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53077E-589B-4A92-AD85-60C61B2FFFE3}" type="datetimeFigureOut">
              <a:rPr lang="ar-SA" smtClean="0"/>
              <a:pPr/>
              <a:t>25/03/1432</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E89A63-75D3-4969-9ACF-FAC6332E1337}" type="slidenum">
              <a:rPr lang="ar-SA" smtClean="0"/>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hyperlink" Target="../../../Local%20Settings/Temporary%20Internet%20Files/OLK2/25%20-%20Cancer%20potential%20of%20colonic%20polyps.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dirty="0" smtClean="0"/>
              <a:t>Left lower quadrant abdominal pain and mass</a:t>
            </a:r>
            <a:endParaRPr lang="ar-SA" dirty="0"/>
          </a:p>
        </p:txBody>
      </p:sp>
      <p:sp>
        <p:nvSpPr>
          <p:cNvPr id="3" name="عنوان فرعي 2"/>
          <p:cNvSpPr>
            <a:spLocks noGrp="1"/>
          </p:cNvSpPr>
          <p:nvPr>
            <p:ph type="subTitle" idx="1"/>
          </p:nvPr>
        </p:nvSpPr>
        <p:spPr/>
        <p:txBody>
          <a:bodyPr/>
          <a:lstStyle/>
          <a:p>
            <a:pPr algn="ctr"/>
            <a:endParaRPr lang="ar-SA" dirty="0"/>
          </a:p>
        </p:txBody>
      </p:sp>
      <p:pic>
        <p:nvPicPr>
          <p:cNvPr id="4" name="Picture 12" descr="~ME082E"/>
          <p:cNvPicPr>
            <a:picLocks noChangeAspect="1" noChangeArrowheads="1"/>
          </p:cNvPicPr>
          <p:nvPr/>
        </p:nvPicPr>
        <p:blipFill>
          <a:blip r:embed="rId2" cstate="print">
            <a:lum bright="-8000" contrast="-6000"/>
          </a:blip>
          <a:srcRect/>
          <a:stretch>
            <a:fillRect/>
          </a:stretch>
        </p:blipFill>
        <p:spPr bwMode="auto">
          <a:xfrm>
            <a:off x="6172200" y="3429000"/>
            <a:ext cx="2789237" cy="327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4" name="AutoShape 9"/>
          <p:cNvSpPr>
            <a:spLocks noChangeArrowheads="1"/>
          </p:cNvSpPr>
          <p:nvPr/>
        </p:nvSpPr>
        <p:spPr bwMode="auto">
          <a:xfrm flipV="1">
            <a:off x="5745163" y="3883025"/>
            <a:ext cx="985837" cy="265113"/>
          </a:xfrm>
          <a:prstGeom prst="rightArrow">
            <a:avLst>
              <a:gd name="adj1" fmla="val 52102"/>
              <a:gd name="adj2" fmla="val 75456"/>
            </a:avLst>
          </a:prstGeom>
          <a:gradFill rotWithShape="1">
            <a:gsLst>
              <a:gs pos="0">
                <a:srgbClr val="F9A71D">
                  <a:gamma/>
                  <a:tint val="0"/>
                  <a:invGamma/>
                </a:srgbClr>
              </a:gs>
              <a:gs pos="100000">
                <a:srgbClr val="F9A71D"/>
              </a:gs>
            </a:gsLst>
            <a:lin ang="0" scaled="1"/>
          </a:gradFill>
          <a:ln w="9525">
            <a:noFill/>
            <a:miter lim="800000"/>
            <a:headEnd/>
            <a:tailEnd/>
          </a:ln>
          <a:effectLst/>
        </p:spPr>
        <p:txBody>
          <a:bodyPr wrap="none" anchor="ctr"/>
          <a:lstStyle/>
          <a:p>
            <a:endParaRPr lang="ar-SA"/>
          </a:p>
        </p:txBody>
      </p:sp>
      <p:sp>
        <p:nvSpPr>
          <p:cNvPr id="5" name="AutoShape 12"/>
          <p:cNvSpPr>
            <a:spLocks noChangeArrowheads="1"/>
          </p:cNvSpPr>
          <p:nvPr/>
        </p:nvSpPr>
        <p:spPr bwMode="auto">
          <a:xfrm flipV="1">
            <a:off x="2740025" y="3883025"/>
            <a:ext cx="1327150" cy="265113"/>
          </a:xfrm>
          <a:prstGeom prst="rightArrow">
            <a:avLst>
              <a:gd name="adj1" fmla="val 52102"/>
              <a:gd name="adj2" fmla="val 69898"/>
            </a:avLst>
          </a:prstGeom>
          <a:gradFill rotWithShape="1">
            <a:gsLst>
              <a:gs pos="0">
                <a:srgbClr val="F9A71D">
                  <a:gamma/>
                  <a:tint val="0"/>
                  <a:invGamma/>
                </a:srgbClr>
              </a:gs>
              <a:gs pos="100000">
                <a:srgbClr val="F9A71D"/>
              </a:gs>
            </a:gsLst>
            <a:lin ang="0" scaled="1"/>
          </a:gradFill>
          <a:ln w="9525">
            <a:noFill/>
            <a:miter lim="800000"/>
            <a:headEnd/>
            <a:tailEnd/>
          </a:ln>
          <a:effectLst/>
        </p:spPr>
        <p:txBody>
          <a:bodyPr wrap="none" anchor="ctr"/>
          <a:lstStyle/>
          <a:p>
            <a:endParaRPr lang="ar-SA"/>
          </a:p>
        </p:txBody>
      </p:sp>
      <p:pic>
        <p:nvPicPr>
          <p:cNvPr id="7" name="Picture 2" descr="red_square"/>
          <p:cNvPicPr>
            <a:picLocks noChangeAspect="1" noChangeArrowheads="1"/>
          </p:cNvPicPr>
          <p:nvPr/>
        </p:nvPicPr>
        <p:blipFill>
          <a:blip r:embed="rId2" cstate="print"/>
          <a:srcRect/>
          <a:stretch>
            <a:fillRect/>
          </a:stretch>
        </p:blipFill>
        <p:spPr bwMode="auto">
          <a:xfrm>
            <a:off x="176213" y="385763"/>
            <a:ext cx="334962" cy="330200"/>
          </a:xfrm>
          <a:prstGeom prst="rect">
            <a:avLst/>
          </a:prstGeom>
          <a:noFill/>
        </p:spPr>
      </p:pic>
      <p:grpSp>
        <p:nvGrpSpPr>
          <p:cNvPr id="6" name="Group 6"/>
          <p:cNvGrpSpPr>
            <a:grpSpLocks/>
          </p:cNvGrpSpPr>
          <p:nvPr/>
        </p:nvGrpSpPr>
        <p:grpSpPr bwMode="auto">
          <a:xfrm>
            <a:off x="228600" y="304800"/>
            <a:ext cx="8686799" cy="3962399"/>
            <a:chOff x="945" y="716"/>
            <a:chExt cx="4305" cy="1352"/>
          </a:xfrm>
        </p:grpSpPr>
        <p:pic>
          <p:nvPicPr>
            <p:cNvPr id="9" name="Picture 3" descr="54"/>
            <p:cNvPicPr>
              <a:picLocks noChangeAspect="1" noChangeArrowheads="1"/>
            </p:cNvPicPr>
            <p:nvPr/>
          </p:nvPicPr>
          <p:blipFill>
            <a:blip r:embed="rId3" cstate="print"/>
            <a:srcRect/>
            <a:stretch>
              <a:fillRect/>
            </a:stretch>
          </p:blipFill>
          <p:spPr bwMode="auto">
            <a:xfrm>
              <a:off x="962" y="726"/>
              <a:ext cx="4270" cy="1333"/>
            </a:xfrm>
            <a:prstGeom prst="rect">
              <a:avLst/>
            </a:prstGeom>
            <a:noFill/>
            <a:ln/>
            <a:effectLst/>
          </p:spPr>
        </p:pic>
        <p:sp>
          <p:nvSpPr>
            <p:cNvPr id="10" name="Rectangle 5"/>
            <p:cNvSpPr>
              <a:spLocks noChangeArrowheads="1"/>
            </p:cNvSpPr>
            <p:nvPr/>
          </p:nvSpPr>
          <p:spPr bwMode="auto">
            <a:xfrm>
              <a:off x="945" y="716"/>
              <a:ext cx="4305" cy="1352"/>
            </a:xfrm>
            <a:prstGeom prst="rect">
              <a:avLst/>
            </a:prstGeom>
            <a:noFill/>
            <a:ln w="76200">
              <a:solidFill>
                <a:schemeClr val="tx1"/>
              </a:solidFill>
              <a:miter lim="800000"/>
              <a:headEnd/>
              <a:tailEnd/>
            </a:ln>
            <a:effectLst/>
          </p:spPr>
          <p:txBody>
            <a:bodyPr wrap="none" anchor="ctr"/>
            <a:lstStyle/>
            <a:p>
              <a:endParaRPr lang="ar-SA"/>
            </a:p>
          </p:txBody>
        </p:sp>
      </p:grpSp>
      <p:sp>
        <p:nvSpPr>
          <p:cNvPr id="11" name="Text Box 13"/>
          <p:cNvSpPr txBox="1">
            <a:spLocks noChangeArrowheads="1"/>
          </p:cNvSpPr>
          <p:nvPr/>
        </p:nvSpPr>
        <p:spPr bwMode="auto">
          <a:xfrm>
            <a:off x="1905000" y="4343400"/>
            <a:ext cx="6248400" cy="1601977"/>
          </a:xfrm>
          <a:prstGeom prst="rect">
            <a:avLst/>
          </a:prstGeom>
          <a:noFill/>
          <a:ln w="9525">
            <a:noFill/>
            <a:miter lim="800000"/>
            <a:headEnd/>
            <a:tailEnd/>
          </a:ln>
          <a:effectLst/>
        </p:spPr>
        <p:txBody>
          <a:bodyPr wrap="square">
            <a:spAutoFit/>
          </a:bodyPr>
          <a:lstStyle/>
          <a:p>
            <a:pPr algn="ctr">
              <a:lnSpc>
                <a:spcPct val="90000"/>
              </a:lnSpc>
              <a:spcBef>
                <a:spcPct val="50000"/>
              </a:spcBef>
            </a:pPr>
            <a:r>
              <a:rPr lang="en-US" sz="3600" dirty="0">
                <a:solidFill>
                  <a:srgbClr val="0038A8"/>
                </a:solidFill>
                <a:latin typeface="FrutigerRoman" pitchFamily="2" charset="0"/>
              </a:rPr>
              <a:t>Human colon carcinogenesis </a:t>
            </a:r>
            <a:br>
              <a:rPr lang="en-US" sz="3600" dirty="0">
                <a:solidFill>
                  <a:srgbClr val="0038A8"/>
                </a:solidFill>
                <a:latin typeface="FrutigerRoman" pitchFamily="2" charset="0"/>
              </a:rPr>
            </a:br>
            <a:r>
              <a:rPr lang="en-US" sz="3600" dirty="0">
                <a:solidFill>
                  <a:srgbClr val="0038A8"/>
                </a:solidFill>
                <a:latin typeface="FrutigerRoman" pitchFamily="2" charset="0"/>
              </a:rPr>
              <a:t>progresses by the dysplasia/adenoma </a:t>
            </a:r>
            <a:br>
              <a:rPr lang="en-US" sz="3600" dirty="0">
                <a:solidFill>
                  <a:srgbClr val="0038A8"/>
                </a:solidFill>
                <a:latin typeface="FrutigerRoman" pitchFamily="2" charset="0"/>
              </a:rPr>
            </a:br>
            <a:r>
              <a:rPr lang="en-US" sz="3600" dirty="0">
                <a:solidFill>
                  <a:srgbClr val="0038A8"/>
                </a:solidFill>
                <a:latin typeface="FrutigerRoman" pitchFamily="2" charset="0"/>
              </a:rPr>
              <a:t>to carcinoma pathway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43712"/>
          </a:xfrm>
        </p:spPr>
        <p:txBody>
          <a:bodyPr>
            <a:noAutofit/>
          </a:bodyPr>
          <a:lstStyle/>
          <a:p>
            <a:pPr algn="ctr"/>
            <a:r>
              <a:rPr lang="en-US" sz="4800" b="1" dirty="0" smtClean="0">
                <a:solidFill>
                  <a:schemeClr val="bg2">
                    <a:lumMod val="50000"/>
                  </a:schemeClr>
                </a:solidFill>
              </a:rPr>
              <a:t>Epidemiology</a:t>
            </a:r>
            <a:endParaRPr lang="ar-SA" sz="4800" b="1" dirty="0">
              <a:solidFill>
                <a:schemeClr val="bg2">
                  <a:lumMod val="50000"/>
                </a:schemeClr>
              </a:solidFill>
            </a:endParaRPr>
          </a:p>
        </p:txBody>
      </p:sp>
      <p:sp>
        <p:nvSpPr>
          <p:cNvPr id="3" name="عنصر نائب للمحتوى 2"/>
          <p:cNvSpPr>
            <a:spLocks noGrp="1"/>
          </p:cNvSpPr>
          <p:nvPr>
            <p:ph idx="1"/>
          </p:nvPr>
        </p:nvSpPr>
        <p:spPr>
          <a:xfrm>
            <a:off x="457200" y="1371600"/>
            <a:ext cx="8229600" cy="5486400"/>
          </a:xfrm>
        </p:spPr>
        <p:txBody>
          <a:bodyPr>
            <a:normAutofit/>
          </a:bodyPr>
          <a:lstStyle/>
          <a:p>
            <a:pPr>
              <a:buNone/>
            </a:pPr>
            <a:endParaRPr lang="en-US" dirty="0" smtClean="0"/>
          </a:p>
          <a:p>
            <a:pPr algn="l">
              <a:buNone/>
            </a:pPr>
            <a:r>
              <a:rPr lang="en-US" sz="3200" dirty="0" smtClean="0">
                <a:solidFill>
                  <a:srgbClr val="C00000"/>
                </a:solidFill>
              </a:rPr>
              <a:t>*</a:t>
            </a:r>
            <a:r>
              <a:rPr lang="en-US" sz="3200" dirty="0" smtClean="0"/>
              <a:t>There</a:t>
            </a:r>
            <a:r>
              <a:rPr lang="en-US" sz="3200" baseline="30000" dirty="0" smtClean="0"/>
              <a:t> </a:t>
            </a:r>
            <a:r>
              <a:rPr lang="en-US" sz="3200" dirty="0" smtClean="0"/>
              <a:t>are nearly one million new cases of </a:t>
            </a:r>
            <a:r>
              <a:rPr lang="en-US" sz="3200" b="1" dirty="0"/>
              <a:t>colorectal</a:t>
            </a:r>
            <a:r>
              <a:rPr lang="en-US" sz="3200" dirty="0" smtClean="0"/>
              <a:t> </a:t>
            </a:r>
            <a:r>
              <a:rPr lang="en-US" sz="3200" b="1" dirty="0"/>
              <a:t>cancer</a:t>
            </a:r>
            <a:r>
              <a:rPr lang="en-US" sz="3200" dirty="0" smtClean="0"/>
              <a:t> diagnosed</a:t>
            </a:r>
            <a:r>
              <a:rPr lang="en-US" sz="3200" baseline="30000" dirty="0" smtClean="0"/>
              <a:t> </a:t>
            </a:r>
            <a:r>
              <a:rPr lang="en-US" sz="3200" dirty="0" smtClean="0"/>
              <a:t>world-wide each year and half a million deaths.</a:t>
            </a:r>
          </a:p>
          <a:p>
            <a:pPr algn="l">
              <a:buNone/>
            </a:pPr>
            <a:r>
              <a:rPr lang="en-US" sz="3200" dirty="0" smtClean="0">
                <a:solidFill>
                  <a:srgbClr val="C00000"/>
                </a:solidFill>
              </a:rPr>
              <a:t>*</a:t>
            </a:r>
            <a:r>
              <a:rPr lang="en-US" sz="3200" dirty="0" smtClean="0"/>
              <a:t>Most frequent form of </a:t>
            </a:r>
            <a:r>
              <a:rPr lang="en-US" sz="3200" b="1" dirty="0"/>
              <a:t>cancer</a:t>
            </a:r>
            <a:r>
              <a:rPr lang="en-US" sz="3200" baseline="30000" dirty="0" smtClean="0"/>
              <a:t> </a:t>
            </a:r>
            <a:r>
              <a:rPr lang="en-US" sz="3200" dirty="0" smtClean="0"/>
              <a:t>among persons aged 75 years and older.</a:t>
            </a:r>
          </a:p>
          <a:p>
            <a:pPr algn="l">
              <a:buNone/>
            </a:pPr>
            <a:r>
              <a:rPr lang="en-US" sz="3200" dirty="0" smtClean="0">
                <a:solidFill>
                  <a:srgbClr val="C00000"/>
                </a:solidFill>
              </a:rPr>
              <a:t>*</a:t>
            </a:r>
            <a:r>
              <a:rPr lang="en-US" sz="3200" dirty="0" smtClean="0"/>
              <a:t>It is the fifth most common form of cancer in the United States and the third leading cause of cancer-related death in the Western world</a:t>
            </a:r>
            <a:r>
              <a:rPr lang="en-US" sz="2800" dirty="0" smtClean="0"/>
              <a:t>.</a:t>
            </a:r>
            <a:endParaRPr lang="ar-SA"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04088"/>
            <a:ext cx="8229600" cy="896112"/>
          </a:xfrm>
          <a:noFill/>
        </p:spPr>
        <p:txBody>
          <a:bodyPr/>
          <a:lstStyle/>
          <a:p>
            <a:pPr algn="ctr" eaLnBrk="1" hangingPunct="1"/>
            <a:r>
              <a:rPr lang="en-US" sz="5400" b="1" dirty="0" smtClean="0">
                <a:solidFill>
                  <a:schemeClr val="bg2">
                    <a:lumMod val="50000"/>
                  </a:schemeClr>
                </a:solidFill>
              </a:rPr>
              <a:t>Epidemiology</a:t>
            </a:r>
            <a:r>
              <a:rPr lang="en-US" dirty="0" smtClean="0"/>
              <a:t> </a:t>
            </a:r>
          </a:p>
        </p:txBody>
      </p:sp>
      <p:sp>
        <p:nvSpPr>
          <p:cNvPr id="9219" name="Rectangle 3"/>
          <p:cNvSpPr>
            <a:spLocks noGrp="1" noChangeArrowheads="1"/>
          </p:cNvSpPr>
          <p:nvPr>
            <p:ph type="body" idx="1"/>
          </p:nvPr>
        </p:nvSpPr>
        <p:spPr>
          <a:xfrm>
            <a:off x="685800" y="1981200"/>
            <a:ext cx="7620000" cy="4921250"/>
          </a:xfrm>
          <a:noFill/>
        </p:spPr>
        <p:txBody>
          <a:bodyPr>
            <a:normAutofit lnSpcReduction="10000"/>
          </a:bodyPr>
          <a:lstStyle/>
          <a:p>
            <a:pPr algn="l" eaLnBrk="1" hangingPunct="1">
              <a:spcAft>
                <a:spcPct val="20000"/>
              </a:spcAft>
              <a:buNone/>
            </a:pPr>
            <a:r>
              <a:rPr lang="en-US" sz="3200" dirty="0" smtClean="0">
                <a:solidFill>
                  <a:srgbClr val="C00000"/>
                </a:solidFill>
              </a:rPr>
              <a:t>30% - 50% of population will develop </a:t>
            </a:r>
            <a:r>
              <a:rPr lang="en-US" sz="3200" dirty="0" err="1" smtClean="0">
                <a:solidFill>
                  <a:srgbClr val="C00000"/>
                </a:solidFill>
              </a:rPr>
              <a:t>adenomatous</a:t>
            </a:r>
            <a:r>
              <a:rPr lang="en-US" sz="3200" dirty="0" smtClean="0">
                <a:solidFill>
                  <a:srgbClr val="C00000"/>
                </a:solidFill>
              </a:rPr>
              <a:t> polyps over lifetime</a:t>
            </a:r>
          </a:p>
          <a:p>
            <a:pPr lvl="1" algn="l" eaLnBrk="1" hangingPunct="1">
              <a:spcAft>
                <a:spcPct val="20000"/>
              </a:spcAft>
              <a:buNone/>
            </a:pPr>
            <a:r>
              <a:rPr lang="en-US" sz="3200" dirty="0" smtClean="0"/>
              <a:t>1% - 3% of polyps become malignant</a:t>
            </a:r>
          </a:p>
          <a:p>
            <a:pPr lvl="1" algn="l" eaLnBrk="1" hangingPunct="1">
              <a:spcAft>
                <a:spcPct val="20000"/>
              </a:spcAft>
              <a:buNone/>
            </a:pPr>
            <a:r>
              <a:rPr lang="en-US" sz="3200" dirty="0" smtClean="0"/>
              <a:t>Most remain asymptomatic &amp; undetected</a:t>
            </a:r>
          </a:p>
          <a:p>
            <a:pPr algn="l" eaLnBrk="1" hangingPunct="1">
              <a:spcAft>
                <a:spcPct val="20000"/>
              </a:spcAft>
              <a:buNone/>
            </a:pPr>
            <a:r>
              <a:rPr lang="en-US" sz="3200" dirty="0" smtClean="0">
                <a:solidFill>
                  <a:srgbClr val="C00000"/>
                </a:solidFill>
              </a:rPr>
              <a:t>Prevalence of polyps increases with age</a:t>
            </a:r>
          </a:p>
          <a:p>
            <a:pPr lvl="1" algn="l" eaLnBrk="1" hangingPunct="1">
              <a:spcAft>
                <a:spcPct val="20000"/>
              </a:spcAft>
              <a:buNone/>
            </a:pPr>
            <a:r>
              <a:rPr lang="en-US" sz="3200" dirty="0" smtClean="0"/>
              <a:t>50% of men, 40% of women by age 50</a:t>
            </a:r>
          </a:p>
          <a:p>
            <a:pPr algn="l" eaLnBrk="1" hangingPunct="1">
              <a:spcAft>
                <a:spcPct val="20000"/>
              </a:spcAft>
              <a:buNone/>
            </a:pPr>
            <a:r>
              <a:rPr lang="en-US" sz="3200" dirty="0" smtClean="0"/>
              <a:t>&gt; 90% of CRC diagnosed after 55 yrs</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pathology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sz="3200" dirty="0" smtClean="0"/>
              <a:t>Colorectal cancer is a disease originating from the epithelial cells lining the colon or rectum , as a result of mutations along the '</a:t>
            </a:r>
            <a:r>
              <a:rPr lang="en-US" sz="3200" dirty="0" err="1" smtClean="0"/>
              <a:t>Wnt</a:t>
            </a:r>
            <a:r>
              <a:rPr lang="en-US" sz="3200" dirty="0" smtClean="0"/>
              <a:t> </a:t>
            </a:r>
            <a:r>
              <a:rPr lang="en-US" sz="3200" i="1" dirty="0" smtClean="0"/>
              <a:t>signaling pathway</a:t>
            </a:r>
            <a:r>
              <a:rPr lang="en-US" sz="3200" dirty="0" smtClean="0"/>
              <a:t>. Some of the mutations are inherited, and others are acquired. The most commonly mutated gene in all colorectal cancer is the APC gene, which produces the APC protein</a:t>
            </a:r>
            <a:r>
              <a:rPr lang="en-US" dirty="0" smtClean="0"/>
              <a:t>. </a:t>
            </a: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sz="quarter"/>
          </p:nvPr>
        </p:nvSpPr>
        <p:spPr/>
        <p:txBody>
          <a:bodyPr/>
          <a:lstStyle/>
          <a:p>
            <a:endParaRPr lang="en-US" sz="3800" dirty="0"/>
          </a:p>
        </p:txBody>
      </p:sp>
      <p:pic>
        <p:nvPicPr>
          <p:cNvPr id="416771" name="Picture 3" descr="co_bt_28"/>
          <p:cNvPicPr>
            <a:picLocks noGrp="1" noChangeAspect="1" noChangeArrowheads="1"/>
          </p:cNvPicPr>
          <p:nvPr>
            <p:ph sz="quarter" idx="1"/>
          </p:nvPr>
        </p:nvPicPr>
        <p:blipFill>
          <a:blip r:embed="rId3" cstate="print"/>
          <a:srcRect/>
          <a:stretch>
            <a:fillRect/>
          </a:stretch>
        </p:blipFill>
        <p:spPr>
          <a:xfrm>
            <a:off x="0" y="2286000"/>
            <a:ext cx="2590800" cy="1524000"/>
          </a:xfrm>
          <a:noFill/>
          <a:ln/>
        </p:spPr>
      </p:pic>
      <p:pic>
        <p:nvPicPr>
          <p:cNvPr id="416772" name="Picture 4" descr="co_bt_22"/>
          <p:cNvPicPr>
            <a:picLocks noGrp="1" noChangeAspect="1" noChangeArrowheads="1"/>
          </p:cNvPicPr>
          <p:nvPr>
            <p:ph sz="quarter" idx="2"/>
          </p:nvPr>
        </p:nvPicPr>
        <p:blipFill>
          <a:blip r:embed="rId4" cstate="print"/>
          <a:srcRect/>
          <a:stretch>
            <a:fillRect/>
          </a:stretch>
        </p:blipFill>
        <p:spPr>
          <a:xfrm>
            <a:off x="5334000" y="2286000"/>
            <a:ext cx="1676400" cy="1524000"/>
          </a:xfrm>
          <a:noFill/>
          <a:ln/>
        </p:spPr>
      </p:pic>
      <p:pic>
        <p:nvPicPr>
          <p:cNvPr id="416773" name="Picture 5" descr="co_bt_61"/>
          <p:cNvPicPr>
            <a:picLocks noGrp="1" noChangeAspect="1" noChangeArrowheads="1"/>
          </p:cNvPicPr>
          <p:nvPr>
            <p:ph sz="quarter" idx="3"/>
          </p:nvPr>
        </p:nvPicPr>
        <p:blipFill>
          <a:blip r:embed="rId5" cstate="print"/>
          <a:srcRect/>
          <a:stretch>
            <a:fillRect/>
          </a:stretch>
        </p:blipFill>
        <p:spPr>
          <a:xfrm>
            <a:off x="2895600" y="2286000"/>
            <a:ext cx="2286000" cy="1524000"/>
          </a:xfrm>
          <a:noFill/>
          <a:ln/>
        </p:spPr>
      </p:pic>
      <p:sp>
        <p:nvSpPr>
          <p:cNvPr id="416774" name="Rectangle 6"/>
          <p:cNvSpPr>
            <a:spLocks noGrp="1" noChangeArrowheads="1"/>
          </p:cNvSpPr>
          <p:nvPr>
            <p:ph type="body" idx="4294967295"/>
          </p:nvPr>
        </p:nvSpPr>
        <p:spPr>
          <a:xfrm>
            <a:off x="457200" y="533400"/>
            <a:ext cx="8305800" cy="2209800"/>
          </a:xfrm>
        </p:spPr>
        <p:txBody>
          <a:bodyPr>
            <a:normAutofit/>
          </a:bodyPr>
          <a:lstStyle/>
          <a:p>
            <a:pPr>
              <a:buFontTx/>
              <a:buNone/>
            </a:pPr>
            <a:r>
              <a:rPr lang="en-US" sz="2200" dirty="0"/>
              <a:t>	The malignant potential of a polyp based on histology is: tubular &lt; </a:t>
            </a:r>
            <a:r>
              <a:rPr lang="en-US" sz="2200" dirty="0" err="1"/>
              <a:t>tubulovillous</a:t>
            </a:r>
            <a:r>
              <a:rPr lang="en-US" sz="2200" dirty="0"/>
              <a:t> &lt; villous. Cancer risk also rises with increasing size of the polyp. The table below shows the incidence of invasive carcinoma related to polyp histology and size based on analysis of 7000 </a:t>
            </a:r>
            <a:r>
              <a:rPr lang="en-US" sz="2200" dirty="0" err="1"/>
              <a:t>polypectomy</a:t>
            </a:r>
            <a:r>
              <a:rPr lang="en-US" sz="2200" dirty="0"/>
              <a:t> specimens. </a:t>
            </a:r>
          </a:p>
        </p:txBody>
      </p:sp>
      <p:sp>
        <p:nvSpPr>
          <p:cNvPr id="416775" name="Text Box 7"/>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416776" name="Line 8"/>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416777" name="AutoShape 9">
            <a:hlinkClick r:id="rId6" action="ppaction://hlinksldjump" highlightClick="1"/>
          </p:cNvPr>
          <p:cNvSpPr>
            <a:spLocks noChangeArrowheads="1"/>
          </p:cNvSpPr>
          <p:nvPr/>
        </p:nvSpPr>
        <p:spPr bwMode="auto">
          <a:xfrm>
            <a:off x="7391400" y="5943600"/>
            <a:ext cx="1371600" cy="6096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sp>
        <p:nvSpPr>
          <p:cNvPr id="416778" name="Text Box 10"/>
          <p:cNvSpPr txBox="1">
            <a:spLocks noChangeArrowheads="1"/>
          </p:cNvSpPr>
          <p:nvPr/>
        </p:nvSpPr>
        <p:spPr bwMode="auto">
          <a:xfrm>
            <a:off x="685800" y="3810000"/>
            <a:ext cx="1676400" cy="366713"/>
          </a:xfrm>
          <a:prstGeom prst="rect">
            <a:avLst/>
          </a:prstGeom>
          <a:noFill/>
          <a:ln w="9525">
            <a:noFill/>
            <a:miter lim="800000"/>
            <a:headEnd/>
            <a:tailEnd/>
          </a:ln>
          <a:effectLst/>
        </p:spPr>
        <p:txBody>
          <a:bodyPr wrap="square">
            <a:spAutoFit/>
          </a:bodyPr>
          <a:lstStyle/>
          <a:p>
            <a:pPr>
              <a:spcBef>
                <a:spcPct val="50000"/>
              </a:spcBef>
            </a:pPr>
            <a:r>
              <a:rPr lang="en-US" dirty="0"/>
              <a:t>Tubular</a:t>
            </a:r>
          </a:p>
        </p:txBody>
      </p:sp>
      <p:sp>
        <p:nvSpPr>
          <p:cNvPr id="416779" name="Text Box 11"/>
          <p:cNvSpPr txBox="1">
            <a:spLocks noChangeArrowheads="1"/>
          </p:cNvSpPr>
          <p:nvPr/>
        </p:nvSpPr>
        <p:spPr bwMode="auto">
          <a:xfrm>
            <a:off x="3886200" y="4572000"/>
            <a:ext cx="990600" cy="366713"/>
          </a:xfrm>
          <a:prstGeom prst="rect">
            <a:avLst/>
          </a:prstGeom>
          <a:noFill/>
          <a:ln w="9525">
            <a:noFill/>
            <a:miter lim="800000"/>
            <a:headEnd/>
            <a:tailEnd/>
          </a:ln>
          <a:effectLst/>
        </p:spPr>
        <p:txBody>
          <a:bodyPr>
            <a:spAutoFit/>
          </a:bodyPr>
          <a:lstStyle/>
          <a:p>
            <a:endParaRPr lang="ar-SA"/>
          </a:p>
        </p:txBody>
      </p:sp>
      <p:sp>
        <p:nvSpPr>
          <p:cNvPr id="416780" name="Text Box 12"/>
          <p:cNvSpPr txBox="1">
            <a:spLocks noChangeArrowheads="1"/>
          </p:cNvSpPr>
          <p:nvPr/>
        </p:nvSpPr>
        <p:spPr bwMode="auto">
          <a:xfrm>
            <a:off x="3200400" y="3810000"/>
            <a:ext cx="1676400" cy="366713"/>
          </a:xfrm>
          <a:prstGeom prst="rect">
            <a:avLst/>
          </a:prstGeom>
          <a:noFill/>
          <a:ln w="9525">
            <a:noFill/>
            <a:miter lim="800000"/>
            <a:headEnd/>
            <a:tailEnd/>
          </a:ln>
          <a:effectLst/>
        </p:spPr>
        <p:txBody>
          <a:bodyPr wrap="square">
            <a:spAutoFit/>
          </a:bodyPr>
          <a:lstStyle/>
          <a:p>
            <a:pPr algn="l">
              <a:spcBef>
                <a:spcPct val="50000"/>
              </a:spcBef>
            </a:pPr>
            <a:r>
              <a:rPr lang="en-US" dirty="0" err="1"/>
              <a:t>Tubulovillous</a:t>
            </a:r>
            <a:endParaRPr lang="en-US" dirty="0"/>
          </a:p>
        </p:txBody>
      </p:sp>
      <p:sp>
        <p:nvSpPr>
          <p:cNvPr id="416781" name="Text Box 13"/>
          <p:cNvSpPr txBox="1">
            <a:spLocks noChangeArrowheads="1"/>
          </p:cNvSpPr>
          <p:nvPr/>
        </p:nvSpPr>
        <p:spPr bwMode="auto">
          <a:xfrm>
            <a:off x="5867400" y="3810000"/>
            <a:ext cx="1066800" cy="646331"/>
          </a:xfrm>
          <a:prstGeom prst="rect">
            <a:avLst/>
          </a:prstGeom>
          <a:noFill/>
          <a:ln w="9525">
            <a:noFill/>
            <a:miter lim="800000"/>
            <a:headEnd/>
            <a:tailEnd/>
          </a:ln>
          <a:effectLst/>
        </p:spPr>
        <p:txBody>
          <a:bodyPr>
            <a:spAutoFit/>
          </a:bodyPr>
          <a:lstStyle/>
          <a:p>
            <a:pPr>
              <a:spcBef>
                <a:spcPct val="50000"/>
              </a:spcBef>
            </a:pPr>
            <a:r>
              <a:rPr lang="en-US" dirty="0" smtClean="0"/>
              <a:t>Villous   size cm</a:t>
            </a:r>
            <a:endParaRPr lang="en-US" dirty="0"/>
          </a:p>
        </p:txBody>
      </p:sp>
      <p:sp>
        <p:nvSpPr>
          <p:cNvPr id="416782" name="Text Box 14"/>
          <p:cNvSpPr txBox="1">
            <a:spLocks noChangeArrowheads="1"/>
          </p:cNvSpPr>
          <p:nvPr/>
        </p:nvSpPr>
        <p:spPr bwMode="auto">
          <a:xfrm>
            <a:off x="1371600" y="4267200"/>
            <a:ext cx="5791200" cy="1604963"/>
          </a:xfrm>
          <a:prstGeom prst="rect">
            <a:avLst/>
          </a:prstGeom>
          <a:noFill/>
          <a:ln w="9525">
            <a:noFill/>
            <a:miter lim="800000"/>
            <a:headEnd/>
            <a:tailEnd/>
          </a:ln>
          <a:effectLst/>
        </p:spPr>
        <p:txBody>
          <a:bodyPr>
            <a:spAutoFit/>
          </a:bodyPr>
          <a:lstStyle/>
          <a:p>
            <a:pPr algn="l">
              <a:spcBef>
                <a:spcPct val="50000"/>
              </a:spcBef>
            </a:pPr>
            <a:r>
              <a:rPr lang="en-US" dirty="0"/>
              <a:t>0.5-0.9	     0.3%		   1.5%		  2.5%</a:t>
            </a:r>
          </a:p>
          <a:p>
            <a:pPr algn="l">
              <a:spcBef>
                <a:spcPct val="50000"/>
              </a:spcBef>
            </a:pPr>
            <a:r>
              <a:rPr lang="en-US" dirty="0"/>
              <a:t>1.0-1.9	     3.6%		   6.4%		  5.7%</a:t>
            </a:r>
          </a:p>
          <a:p>
            <a:pPr algn="l">
              <a:spcBef>
                <a:spcPct val="50000"/>
              </a:spcBef>
            </a:pPr>
            <a:r>
              <a:rPr lang="en-US" dirty="0"/>
              <a:t>2.0-2.9	     6.5%		  11.4%		 17.0%</a:t>
            </a:r>
          </a:p>
          <a:p>
            <a:pPr algn="l">
              <a:spcBef>
                <a:spcPct val="50000"/>
              </a:spcBef>
            </a:pPr>
            <a:r>
              <a:rPr lang="en-US" u="sng" dirty="0"/>
              <a:t>&gt;</a:t>
            </a:r>
            <a:r>
              <a:rPr lang="en-US" dirty="0"/>
              <a:t>3.0	    11.0%		  16.0%		 20.0%</a:t>
            </a:r>
          </a:p>
        </p:txBody>
      </p:sp>
      <p:pic>
        <p:nvPicPr>
          <p:cNvPr id="416787" name="Picture 19" descr="pdf_logo">
            <a:hlinkClick r:id="rId7" action="ppaction://hlinkfile"/>
          </p:cNvPr>
          <p:cNvPicPr>
            <a:picLocks noChangeAspect="1" noChangeArrowheads="1"/>
          </p:cNvPicPr>
          <p:nvPr/>
        </p:nvPicPr>
        <p:blipFill>
          <a:blip r:embed="rId8" cstate="print"/>
          <a:srcRect/>
          <a:stretch>
            <a:fillRect/>
          </a:stretch>
        </p:blipFill>
        <p:spPr bwMode="auto">
          <a:xfrm>
            <a:off x="304800" y="5867400"/>
            <a:ext cx="744538" cy="685800"/>
          </a:xfrm>
          <a:prstGeom prst="rect">
            <a:avLst/>
          </a:prstGeom>
          <a:noFill/>
        </p:spPr>
      </p:pic>
      <p:sp>
        <p:nvSpPr>
          <p:cNvPr id="416788" name="Text Box 20">
            <a:hlinkClick r:id="rId7" action="ppaction://hlinkfile"/>
          </p:cNvPr>
          <p:cNvSpPr txBox="1">
            <a:spLocks noChangeArrowheads="1"/>
          </p:cNvSpPr>
          <p:nvPr/>
        </p:nvSpPr>
        <p:spPr bwMode="auto">
          <a:xfrm>
            <a:off x="914400" y="6019800"/>
            <a:ext cx="3886200" cy="396875"/>
          </a:xfrm>
          <a:prstGeom prst="rect">
            <a:avLst/>
          </a:prstGeom>
          <a:noFill/>
          <a:ln w="9525">
            <a:noFill/>
            <a:miter lim="800000"/>
            <a:headEnd/>
            <a:tailEnd/>
          </a:ln>
          <a:effectLst/>
        </p:spPr>
        <p:txBody>
          <a:bodyPr>
            <a:spAutoFit/>
          </a:bodyPr>
          <a:lstStyle/>
          <a:p>
            <a:pPr algn="l">
              <a:spcBef>
                <a:spcPct val="50000"/>
              </a:spcBef>
            </a:pPr>
            <a:r>
              <a:rPr lang="en-US" sz="2000" u="sng">
                <a:solidFill>
                  <a:srgbClr val="CCCCFF"/>
                </a:solidFill>
                <a:hlinkClick r:id="rId7" action="ppaction://hlinkfile"/>
              </a:rPr>
              <a:t>Colonic polyps article </a:t>
            </a:r>
            <a:endParaRPr lang="en-US" sz="2000" u="sng">
              <a:solidFill>
                <a:srgbClr val="CCCCFF"/>
              </a:solidFill>
            </a:endParaRPr>
          </a:p>
        </p:txBody>
      </p:sp>
      <p:sp>
        <p:nvSpPr>
          <p:cNvPr id="416789" name="Rectangle 21"/>
          <p:cNvSpPr>
            <a:spLocks noChangeArrowheads="1"/>
          </p:cNvSpPr>
          <p:nvPr/>
        </p:nvSpPr>
        <p:spPr bwMode="auto">
          <a:xfrm>
            <a:off x="2968625" y="6477000"/>
            <a:ext cx="2868613" cy="244475"/>
          </a:xfrm>
          <a:prstGeom prst="rect">
            <a:avLst/>
          </a:prstGeom>
          <a:noFill/>
          <a:ln w="9525">
            <a:noFill/>
            <a:miter lim="800000"/>
            <a:headEnd/>
            <a:tailEnd/>
          </a:ln>
          <a:effectLst/>
        </p:spPr>
        <p:txBody>
          <a:bodyPr wrap="none">
            <a:spAutoFit/>
          </a:bodyPr>
          <a:lstStyle/>
          <a:p>
            <a:pPr>
              <a:spcBef>
                <a:spcPct val="30000"/>
              </a:spcBef>
            </a:pPr>
            <a:r>
              <a:rPr lang="en-US" sz="1000"/>
              <a:t>Images from: www.endoatlas.com/atlas_co.html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418819" name="Line 3"/>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418820" name="Text Box 4"/>
          <p:cNvSpPr txBox="1">
            <a:spLocks noChangeArrowheads="1"/>
          </p:cNvSpPr>
          <p:nvPr/>
        </p:nvSpPr>
        <p:spPr bwMode="auto">
          <a:xfrm>
            <a:off x="2803525" y="1789113"/>
            <a:ext cx="184150" cy="366712"/>
          </a:xfrm>
          <a:prstGeom prst="rect">
            <a:avLst/>
          </a:prstGeom>
          <a:noFill/>
          <a:ln w="9525">
            <a:noFill/>
            <a:miter lim="800000"/>
            <a:headEnd/>
            <a:tailEnd/>
          </a:ln>
          <a:effectLst/>
        </p:spPr>
        <p:txBody>
          <a:bodyPr wrap="none">
            <a:spAutoFit/>
          </a:bodyPr>
          <a:lstStyle/>
          <a:p>
            <a:pPr algn="l"/>
            <a:endParaRPr lang="ar-SA"/>
          </a:p>
        </p:txBody>
      </p:sp>
      <p:sp>
        <p:nvSpPr>
          <p:cNvPr id="418821" name="AutoShape 5">
            <a:hlinkClick r:id="" action="ppaction://noaction" highlightClick="1"/>
          </p:cNvPr>
          <p:cNvSpPr>
            <a:spLocks noChangeArrowheads="1"/>
          </p:cNvSpPr>
          <p:nvPr/>
        </p:nvSpPr>
        <p:spPr bwMode="auto">
          <a:xfrm>
            <a:off x="7315200" y="5867400"/>
            <a:ext cx="1524000" cy="5334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sp>
        <p:nvSpPr>
          <p:cNvPr id="418823" name="Text Box 7"/>
          <p:cNvSpPr txBox="1">
            <a:spLocks noChangeArrowheads="1"/>
          </p:cNvSpPr>
          <p:nvPr/>
        </p:nvSpPr>
        <p:spPr bwMode="auto">
          <a:xfrm>
            <a:off x="2438400" y="730250"/>
            <a:ext cx="5029200" cy="641350"/>
          </a:xfrm>
          <a:prstGeom prst="rect">
            <a:avLst/>
          </a:prstGeom>
          <a:noFill/>
          <a:ln w="9525">
            <a:noFill/>
            <a:miter lim="800000"/>
            <a:headEnd/>
            <a:tailEnd/>
          </a:ln>
          <a:effectLst/>
        </p:spPr>
        <p:txBody>
          <a:bodyPr>
            <a:spAutoFit/>
          </a:bodyPr>
          <a:lstStyle/>
          <a:p>
            <a:pPr algn="l">
              <a:spcBef>
                <a:spcPct val="50000"/>
              </a:spcBef>
            </a:pPr>
            <a:r>
              <a:rPr lang="en-US" sz="3600">
                <a:solidFill>
                  <a:schemeClr val="tx2"/>
                </a:solidFill>
              </a:rPr>
              <a:t>Hyperplastic Polyps</a:t>
            </a:r>
          </a:p>
        </p:txBody>
      </p:sp>
      <p:sp>
        <p:nvSpPr>
          <p:cNvPr id="418825" name="Text Box 9"/>
          <p:cNvSpPr txBox="1">
            <a:spLocks noChangeArrowheads="1"/>
          </p:cNvSpPr>
          <p:nvPr/>
        </p:nvSpPr>
        <p:spPr bwMode="auto">
          <a:xfrm>
            <a:off x="152400" y="5181600"/>
            <a:ext cx="4648200" cy="1465263"/>
          </a:xfrm>
          <a:prstGeom prst="rect">
            <a:avLst/>
          </a:prstGeom>
          <a:noFill/>
          <a:ln w="9525">
            <a:noFill/>
            <a:miter lim="800000"/>
            <a:headEnd/>
            <a:tailEnd/>
          </a:ln>
          <a:effectLst/>
        </p:spPr>
        <p:txBody>
          <a:bodyPr>
            <a:spAutoFit/>
          </a:bodyPr>
          <a:lstStyle/>
          <a:p>
            <a:pPr algn="l">
              <a:spcBef>
                <a:spcPct val="50000"/>
              </a:spcBef>
            </a:pPr>
            <a:r>
              <a:rPr lang="en-US"/>
              <a:t>The epithelial cells at the base of the crypt (regenerative zone) have mildly enlarged, but uniform nuclei and brisk mitotic rate, feature which is normally present in reactive colonic mucosa </a:t>
            </a:r>
          </a:p>
        </p:txBody>
      </p:sp>
      <p:sp>
        <p:nvSpPr>
          <p:cNvPr id="418826" name="Text Box 10"/>
          <p:cNvSpPr txBox="1">
            <a:spLocks noChangeArrowheads="1"/>
          </p:cNvSpPr>
          <p:nvPr/>
        </p:nvSpPr>
        <p:spPr bwMode="auto">
          <a:xfrm>
            <a:off x="5486400" y="5073650"/>
            <a:ext cx="3048000" cy="641350"/>
          </a:xfrm>
          <a:prstGeom prst="rect">
            <a:avLst/>
          </a:prstGeom>
          <a:noFill/>
          <a:ln w="9525">
            <a:noFill/>
            <a:miter lim="800000"/>
            <a:headEnd/>
            <a:tailEnd/>
          </a:ln>
          <a:effectLst/>
        </p:spPr>
        <p:txBody>
          <a:bodyPr>
            <a:spAutoFit/>
          </a:bodyPr>
          <a:lstStyle/>
          <a:p>
            <a:pPr algn="l">
              <a:spcBef>
                <a:spcPct val="50000"/>
              </a:spcBef>
            </a:pPr>
            <a:r>
              <a:rPr lang="en-US"/>
              <a:t>Endoscopic image of hyperplastic polyps</a:t>
            </a:r>
          </a:p>
        </p:txBody>
      </p:sp>
      <p:pic>
        <p:nvPicPr>
          <p:cNvPr id="418831" name="Picture 15" descr="10"/>
          <p:cNvPicPr>
            <a:picLocks noChangeAspect="1" noChangeArrowheads="1"/>
          </p:cNvPicPr>
          <p:nvPr/>
        </p:nvPicPr>
        <p:blipFill>
          <a:blip r:embed="rId3" cstate="print"/>
          <a:srcRect/>
          <a:stretch>
            <a:fillRect/>
          </a:stretch>
        </p:blipFill>
        <p:spPr bwMode="auto">
          <a:xfrm>
            <a:off x="228600" y="1738313"/>
            <a:ext cx="4419600" cy="3255962"/>
          </a:xfrm>
          <a:prstGeom prst="rect">
            <a:avLst/>
          </a:prstGeom>
          <a:noFill/>
        </p:spPr>
      </p:pic>
      <p:pic>
        <p:nvPicPr>
          <p:cNvPr id="418832" name="Picture 16" descr="11"/>
          <p:cNvPicPr>
            <a:picLocks noChangeAspect="1" noChangeArrowheads="1"/>
          </p:cNvPicPr>
          <p:nvPr/>
        </p:nvPicPr>
        <p:blipFill>
          <a:blip r:embed="rId4" cstate="print"/>
          <a:srcRect/>
          <a:stretch>
            <a:fillRect/>
          </a:stretch>
        </p:blipFill>
        <p:spPr bwMode="auto">
          <a:xfrm>
            <a:off x="4562475" y="1738313"/>
            <a:ext cx="4276725" cy="3265487"/>
          </a:xfrm>
          <a:prstGeom prst="rect">
            <a:avLst/>
          </a:prstGeom>
          <a:noFill/>
        </p:spPr>
      </p:pic>
      <p:sp>
        <p:nvSpPr>
          <p:cNvPr id="418833" name="Rectangle 17"/>
          <p:cNvSpPr>
            <a:spLocks noChangeArrowheads="1"/>
          </p:cNvSpPr>
          <p:nvPr/>
        </p:nvSpPr>
        <p:spPr bwMode="auto">
          <a:xfrm>
            <a:off x="152400" y="1676400"/>
            <a:ext cx="1441450" cy="244475"/>
          </a:xfrm>
          <a:prstGeom prst="rect">
            <a:avLst/>
          </a:prstGeom>
          <a:noFill/>
          <a:ln w="9525">
            <a:noFill/>
            <a:miter lim="800000"/>
            <a:headEnd/>
            <a:tailEnd/>
          </a:ln>
          <a:effectLst/>
        </p:spPr>
        <p:txBody>
          <a:bodyPr wrap="none">
            <a:spAutoFit/>
          </a:bodyPr>
          <a:lstStyle/>
          <a:p>
            <a:pPr>
              <a:spcBef>
                <a:spcPct val="30000"/>
              </a:spcBef>
            </a:pPr>
            <a:r>
              <a:rPr lang="en-US" sz="1000"/>
              <a:t>www.GI-Pathology.net</a:t>
            </a:r>
          </a:p>
        </p:txBody>
      </p:sp>
      <p:sp>
        <p:nvSpPr>
          <p:cNvPr id="418834" name="Rectangle 18"/>
          <p:cNvSpPr>
            <a:spLocks noChangeArrowheads="1"/>
          </p:cNvSpPr>
          <p:nvPr/>
        </p:nvSpPr>
        <p:spPr bwMode="auto">
          <a:xfrm>
            <a:off x="4502150" y="1676400"/>
            <a:ext cx="1441450" cy="244475"/>
          </a:xfrm>
          <a:prstGeom prst="rect">
            <a:avLst/>
          </a:prstGeom>
          <a:noFill/>
          <a:ln w="9525">
            <a:noFill/>
            <a:miter lim="800000"/>
            <a:headEnd/>
            <a:tailEnd/>
          </a:ln>
          <a:effectLst/>
        </p:spPr>
        <p:txBody>
          <a:bodyPr wrap="none">
            <a:spAutoFit/>
          </a:bodyPr>
          <a:lstStyle/>
          <a:p>
            <a:pPr>
              <a:spcBef>
                <a:spcPct val="30000"/>
              </a:spcBef>
            </a:pPr>
            <a:r>
              <a:rPr lang="en-US" sz="1000"/>
              <a:t>www.GI-Pathology.net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420867" name="Line 3"/>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420868" name="Text Box 4"/>
          <p:cNvSpPr txBox="1">
            <a:spLocks noChangeArrowheads="1"/>
          </p:cNvSpPr>
          <p:nvPr/>
        </p:nvSpPr>
        <p:spPr bwMode="auto">
          <a:xfrm>
            <a:off x="2803525" y="1789113"/>
            <a:ext cx="184150" cy="366712"/>
          </a:xfrm>
          <a:prstGeom prst="rect">
            <a:avLst/>
          </a:prstGeom>
          <a:noFill/>
          <a:ln w="9525">
            <a:noFill/>
            <a:miter lim="800000"/>
            <a:headEnd/>
            <a:tailEnd/>
          </a:ln>
          <a:effectLst/>
        </p:spPr>
        <p:txBody>
          <a:bodyPr wrap="none">
            <a:spAutoFit/>
          </a:bodyPr>
          <a:lstStyle/>
          <a:p>
            <a:pPr algn="l"/>
            <a:endParaRPr lang="ar-SA"/>
          </a:p>
        </p:txBody>
      </p:sp>
      <p:sp>
        <p:nvSpPr>
          <p:cNvPr id="420869" name="Text Box 5"/>
          <p:cNvSpPr txBox="1">
            <a:spLocks noChangeArrowheads="1"/>
          </p:cNvSpPr>
          <p:nvPr/>
        </p:nvSpPr>
        <p:spPr bwMode="auto">
          <a:xfrm>
            <a:off x="2362200" y="533400"/>
            <a:ext cx="5029200" cy="641350"/>
          </a:xfrm>
          <a:prstGeom prst="rect">
            <a:avLst/>
          </a:prstGeom>
          <a:noFill/>
          <a:ln w="9525">
            <a:noFill/>
            <a:miter lim="800000"/>
            <a:headEnd/>
            <a:tailEnd/>
          </a:ln>
          <a:effectLst/>
        </p:spPr>
        <p:txBody>
          <a:bodyPr>
            <a:spAutoFit/>
          </a:bodyPr>
          <a:lstStyle/>
          <a:p>
            <a:pPr algn="l">
              <a:spcBef>
                <a:spcPct val="50000"/>
              </a:spcBef>
            </a:pPr>
            <a:r>
              <a:rPr lang="en-US" sz="3600">
                <a:solidFill>
                  <a:schemeClr val="tx2"/>
                </a:solidFill>
              </a:rPr>
              <a:t>Tubular Adenoma</a:t>
            </a:r>
          </a:p>
        </p:txBody>
      </p:sp>
      <p:sp>
        <p:nvSpPr>
          <p:cNvPr id="420870" name="AutoShape 6">
            <a:hlinkClick r:id="" action="ppaction://noaction" highlightClick="1"/>
          </p:cNvPr>
          <p:cNvSpPr>
            <a:spLocks noChangeArrowheads="1"/>
          </p:cNvSpPr>
          <p:nvPr/>
        </p:nvSpPr>
        <p:spPr bwMode="auto">
          <a:xfrm>
            <a:off x="7315200" y="5867400"/>
            <a:ext cx="1524000" cy="5334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sp>
        <p:nvSpPr>
          <p:cNvPr id="420871" name="Text Box 7"/>
          <p:cNvSpPr txBox="1">
            <a:spLocks noChangeArrowheads="1"/>
          </p:cNvSpPr>
          <p:nvPr/>
        </p:nvSpPr>
        <p:spPr bwMode="auto">
          <a:xfrm>
            <a:off x="457200" y="5057775"/>
            <a:ext cx="4419600" cy="1190625"/>
          </a:xfrm>
          <a:prstGeom prst="rect">
            <a:avLst/>
          </a:prstGeom>
          <a:noFill/>
          <a:ln w="9525">
            <a:noFill/>
            <a:miter lim="800000"/>
            <a:headEnd/>
            <a:tailEnd/>
          </a:ln>
          <a:effectLst/>
        </p:spPr>
        <p:txBody>
          <a:bodyPr>
            <a:spAutoFit/>
          </a:bodyPr>
          <a:lstStyle/>
          <a:p>
            <a:pPr algn="l">
              <a:spcBef>
                <a:spcPct val="50000"/>
              </a:spcBef>
            </a:pPr>
            <a:r>
              <a:rPr lang="en-US"/>
              <a:t> The adenomatous polyp has a smooth outline and is composed of numerous architecturally simple crypts with mild irregularity in size and shape </a:t>
            </a:r>
          </a:p>
        </p:txBody>
      </p:sp>
      <p:sp>
        <p:nvSpPr>
          <p:cNvPr id="420873" name="Text Box 9"/>
          <p:cNvSpPr txBox="1">
            <a:spLocks noChangeArrowheads="1"/>
          </p:cNvSpPr>
          <p:nvPr/>
        </p:nvSpPr>
        <p:spPr bwMode="auto">
          <a:xfrm>
            <a:off x="5562600" y="5149850"/>
            <a:ext cx="3048000" cy="641350"/>
          </a:xfrm>
          <a:prstGeom prst="rect">
            <a:avLst/>
          </a:prstGeom>
          <a:noFill/>
          <a:ln w="9525">
            <a:noFill/>
            <a:miter lim="800000"/>
            <a:headEnd/>
            <a:tailEnd/>
          </a:ln>
          <a:effectLst/>
        </p:spPr>
        <p:txBody>
          <a:bodyPr>
            <a:spAutoFit/>
          </a:bodyPr>
          <a:lstStyle/>
          <a:p>
            <a:pPr algn="l">
              <a:spcBef>
                <a:spcPct val="50000"/>
              </a:spcBef>
            </a:pPr>
            <a:r>
              <a:rPr lang="en-US"/>
              <a:t>Endoscopic image of a tubular adenoma </a:t>
            </a:r>
          </a:p>
        </p:txBody>
      </p:sp>
      <p:pic>
        <p:nvPicPr>
          <p:cNvPr id="420878" name="Picture 14" descr="12"/>
          <p:cNvPicPr>
            <a:picLocks noChangeAspect="1" noChangeArrowheads="1"/>
          </p:cNvPicPr>
          <p:nvPr/>
        </p:nvPicPr>
        <p:blipFill>
          <a:blip r:embed="rId3" cstate="print"/>
          <a:srcRect/>
          <a:stretch>
            <a:fillRect/>
          </a:stretch>
        </p:blipFill>
        <p:spPr bwMode="auto">
          <a:xfrm>
            <a:off x="457200" y="1295400"/>
            <a:ext cx="4419600" cy="3660775"/>
          </a:xfrm>
          <a:prstGeom prst="rect">
            <a:avLst/>
          </a:prstGeom>
          <a:noFill/>
        </p:spPr>
      </p:pic>
      <p:pic>
        <p:nvPicPr>
          <p:cNvPr id="420879" name="Picture 15" descr="13"/>
          <p:cNvPicPr>
            <a:picLocks noChangeAspect="1" noChangeArrowheads="1"/>
          </p:cNvPicPr>
          <p:nvPr/>
        </p:nvPicPr>
        <p:blipFill>
          <a:blip r:embed="rId4" cstate="print"/>
          <a:srcRect/>
          <a:stretch>
            <a:fillRect/>
          </a:stretch>
        </p:blipFill>
        <p:spPr bwMode="auto">
          <a:xfrm>
            <a:off x="4848225" y="1295400"/>
            <a:ext cx="3838575" cy="3692525"/>
          </a:xfrm>
          <a:prstGeom prst="rect">
            <a:avLst/>
          </a:prstGeom>
          <a:noFill/>
        </p:spPr>
      </p:pic>
      <p:sp>
        <p:nvSpPr>
          <p:cNvPr id="420880" name="Rectangle 16"/>
          <p:cNvSpPr>
            <a:spLocks noChangeArrowheads="1"/>
          </p:cNvSpPr>
          <p:nvPr/>
        </p:nvSpPr>
        <p:spPr bwMode="auto">
          <a:xfrm>
            <a:off x="381000" y="1066800"/>
            <a:ext cx="1441450" cy="244475"/>
          </a:xfrm>
          <a:prstGeom prst="rect">
            <a:avLst/>
          </a:prstGeom>
          <a:noFill/>
          <a:ln w="9525">
            <a:noFill/>
            <a:miter lim="800000"/>
            <a:headEnd/>
            <a:tailEnd/>
          </a:ln>
          <a:effectLst/>
        </p:spPr>
        <p:txBody>
          <a:bodyPr wrap="none">
            <a:spAutoFit/>
          </a:bodyPr>
          <a:lstStyle/>
          <a:p>
            <a:pPr>
              <a:spcBef>
                <a:spcPct val="30000"/>
              </a:spcBef>
            </a:pPr>
            <a:r>
              <a:rPr lang="en-US" sz="1000"/>
              <a:t>www.GI-Pathology.net</a:t>
            </a:r>
          </a:p>
        </p:txBody>
      </p:sp>
      <p:sp>
        <p:nvSpPr>
          <p:cNvPr id="420881" name="Rectangle 17"/>
          <p:cNvSpPr>
            <a:spLocks noChangeArrowheads="1"/>
          </p:cNvSpPr>
          <p:nvPr/>
        </p:nvSpPr>
        <p:spPr bwMode="auto">
          <a:xfrm>
            <a:off x="6667500" y="1066800"/>
            <a:ext cx="2095500" cy="244475"/>
          </a:xfrm>
          <a:prstGeom prst="rect">
            <a:avLst/>
          </a:prstGeom>
          <a:noFill/>
          <a:ln w="9525">
            <a:noFill/>
            <a:miter lim="800000"/>
            <a:headEnd/>
            <a:tailEnd/>
          </a:ln>
          <a:effectLst/>
        </p:spPr>
        <p:txBody>
          <a:bodyPr wrap="none">
            <a:spAutoFit/>
          </a:bodyPr>
          <a:lstStyle/>
          <a:p>
            <a:pPr>
              <a:spcBef>
                <a:spcPct val="30000"/>
              </a:spcBef>
            </a:pPr>
            <a:r>
              <a:rPr lang="en-US" sz="1000"/>
              <a:t>www.endoatlas.com/atlas_co.html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422915" name="Line 3"/>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422916" name="Text Box 4"/>
          <p:cNvSpPr txBox="1">
            <a:spLocks noChangeArrowheads="1"/>
          </p:cNvSpPr>
          <p:nvPr/>
        </p:nvSpPr>
        <p:spPr bwMode="auto">
          <a:xfrm>
            <a:off x="2803525" y="1789113"/>
            <a:ext cx="184150" cy="366712"/>
          </a:xfrm>
          <a:prstGeom prst="rect">
            <a:avLst/>
          </a:prstGeom>
          <a:noFill/>
          <a:ln w="9525">
            <a:noFill/>
            <a:miter lim="800000"/>
            <a:headEnd/>
            <a:tailEnd/>
          </a:ln>
          <a:effectLst/>
        </p:spPr>
        <p:txBody>
          <a:bodyPr wrap="none">
            <a:spAutoFit/>
          </a:bodyPr>
          <a:lstStyle/>
          <a:p>
            <a:pPr algn="l"/>
            <a:endParaRPr lang="ar-SA"/>
          </a:p>
        </p:txBody>
      </p:sp>
      <p:sp>
        <p:nvSpPr>
          <p:cNvPr id="422917" name="Text Box 5"/>
          <p:cNvSpPr txBox="1">
            <a:spLocks noChangeArrowheads="1"/>
          </p:cNvSpPr>
          <p:nvPr/>
        </p:nvSpPr>
        <p:spPr bwMode="auto">
          <a:xfrm>
            <a:off x="2057400" y="533400"/>
            <a:ext cx="5029200" cy="641350"/>
          </a:xfrm>
          <a:prstGeom prst="rect">
            <a:avLst/>
          </a:prstGeom>
          <a:noFill/>
          <a:ln w="9525">
            <a:noFill/>
            <a:miter lim="800000"/>
            <a:headEnd/>
            <a:tailEnd/>
          </a:ln>
          <a:effectLst/>
        </p:spPr>
        <p:txBody>
          <a:bodyPr>
            <a:spAutoFit/>
          </a:bodyPr>
          <a:lstStyle/>
          <a:p>
            <a:pPr>
              <a:spcBef>
                <a:spcPct val="50000"/>
              </a:spcBef>
            </a:pPr>
            <a:r>
              <a:rPr lang="en-US" sz="3600">
                <a:solidFill>
                  <a:schemeClr val="tx2"/>
                </a:solidFill>
              </a:rPr>
              <a:t>Villous Adenoma</a:t>
            </a:r>
          </a:p>
        </p:txBody>
      </p:sp>
      <p:sp>
        <p:nvSpPr>
          <p:cNvPr id="422918" name="AutoShape 6">
            <a:hlinkClick r:id="" action="ppaction://noaction" highlightClick="1"/>
          </p:cNvPr>
          <p:cNvSpPr>
            <a:spLocks noChangeArrowheads="1"/>
          </p:cNvSpPr>
          <p:nvPr/>
        </p:nvSpPr>
        <p:spPr bwMode="auto">
          <a:xfrm>
            <a:off x="7315200" y="5867400"/>
            <a:ext cx="1524000" cy="5334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sp>
        <p:nvSpPr>
          <p:cNvPr id="422919" name="Text Box 7"/>
          <p:cNvSpPr txBox="1">
            <a:spLocks noChangeArrowheads="1"/>
          </p:cNvSpPr>
          <p:nvPr/>
        </p:nvSpPr>
        <p:spPr bwMode="auto">
          <a:xfrm>
            <a:off x="914400" y="5105400"/>
            <a:ext cx="4191000" cy="915988"/>
          </a:xfrm>
          <a:prstGeom prst="rect">
            <a:avLst/>
          </a:prstGeom>
          <a:noFill/>
          <a:ln w="9525">
            <a:noFill/>
            <a:miter lim="800000"/>
            <a:headEnd/>
            <a:tailEnd/>
          </a:ln>
          <a:effectLst/>
        </p:spPr>
        <p:txBody>
          <a:bodyPr>
            <a:spAutoFit/>
          </a:bodyPr>
          <a:lstStyle/>
          <a:p>
            <a:pPr algn="l">
              <a:spcBef>
                <a:spcPct val="50000"/>
              </a:spcBef>
            </a:pPr>
            <a:r>
              <a:rPr lang="en-US"/>
              <a:t>Villous adenoma with glands that extend straight down from the surface to the base as fingerlike projections</a:t>
            </a:r>
          </a:p>
        </p:txBody>
      </p:sp>
      <p:sp>
        <p:nvSpPr>
          <p:cNvPr id="422921" name="Text Box 9"/>
          <p:cNvSpPr txBox="1">
            <a:spLocks noChangeArrowheads="1"/>
          </p:cNvSpPr>
          <p:nvPr/>
        </p:nvSpPr>
        <p:spPr bwMode="auto">
          <a:xfrm>
            <a:off x="5562600" y="5149850"/>
            <a:ext cx="3048000" cy="641350"/>
          </a:xfrm>
          <a:prstGeom prst="rect">
            <a:avLst/>
          </a:prstGeom>
          <a:noFill/>
          <a:ln w="9525">
            <a:noFill/>
            <a:miter lim="800000"/>
            <a:headEnd/>
            <a:tailEnd/>
          </a:ln>
          <a:effectLst/>
        </p:spPr>
        <p:txBody>
          <a:bodyPr>
            <a:spAutoFit/>
          </a:bodyPr>
          <a:lstStyle/>
          <a:p>
            <a:pPr algn="l">
              <a:spcBef>
                <a:spcPct val="50000"/>
              </a:spcBef>
            </a:pPr>
            <a:r>
              <a:rPr lang="en-US"/>
              <a:t>Endoscopic image of a villous adenoma</a:t>
            </a:r>
          </a:p>
        </p:txBody>
      </p:sp>
      <p:pic>
        <p:nvPicPr>
          <p:cNvPr id="422926" name="Picture 14" descr="14"/>
          <p:cNvPicPr>
            <a:picLocks noChangeAspect="1" noChangeArrowheads="1"/>
          </p:cNvPicPr>
          <p:nvPr/>
        </p:nvPicPr>
        <p:blipFill>
          <a:blip r:embed="rId3" cstate="print"/>
          <a:srcRect/>
          <a:stretch>
            <a:fillRect/>
          </a:stretch>
        </p:blipFill>
        <p:spPr bwMode="auto">
          <a:xfrm>
            <a:off x="457200" y="1371600"/>
            <a:ext cx="4343400" cy="3398838"/>
          </a:xfrm>
          <a:prstGeom prst="rect">
            <a:avLst/>
          </a:prstGeom>
          <a:noFill/>
        </p:spPr>
      </p:pic>
      <p:pic>
        <p:nvPicPr>
          <p:cNvPr id="422927" name="Picture 15" descr="15"/>
          <p:cNvPicPr>
            <a:picLocks noChangeAspect="1" noChangeArrowheads="1"/>
          </p:cNvPicPr>
          <p:nvPr/>
        </p:nvPicPr>
        <p:blipFill>
          <a:blip r:embed="rId4" cstate="print"/>
          <a:srcRect/>
          <a:stretch>
            <a:fillRect/>
          </a:stretch>
        </p:blipFill>
        <p:spPr bwMode="auto">
          <a:xfrm>
            <a:off x="4800600" y="1371600"/>
            <a:ext cx="3657600" cy="3452813"/>
          </a:xfrm>
          <a:prstGeom prst="rect">
            <a:avLst/>
          </a:prstGeom>
          <a:noFill/>
        </p:spPr>
      </p:pic>
      <p:sp>
        <p:nvSpPr>
          <p:cNvPr id="422928" name="Rectangle 16"/>
          <p:cNvSpPr>
            <a:spLocks noChangeArrowheads="1"/>
          </p:cNvSpPr>
          <p:nvPr/>
        </p:nvSpPr>
        <p:spPr bwMode="auto">
          <a:xfrm>
            <a:off x="6477000" y="1143000"/>
            <a:ext cx="2095500" cy="244475"/>
          </a:xfrm>
          <a:prstGeom prst="rect">
            <a:avLst/>
          </a:prstGeom>
          <a:noFill/>
          <a:ln w="9525">
            <a:noFill/>
            <a:miter lim="800000"/>
            <a:headEnd/>
            <a:tailEnd/>
          </a:ln>
          <a:effectLst/>
        </p:spPr>
        <p:txBody>
          <a:bodyPr wrap="none">
            <a:spAutoFit/>
          </a:bodyPr>
          <a:lstStyle/>
          <a:p>
            <a:pPr>
              <a:spcBef>
                <a:spcPct val="30000"/>
              </a:spcBef>
            </a:pPr>
            <a:r>
              <a:rPr lang="en-US" sz="1000"/>
              <a:t>www.endoatlas.com/atlas_co.html</a:t>
            </a:r>
          </a:p>
        </p:txBody>
      </p:sp>
      <p:sp>
        <p:nvSpPr>
          <p:cNvPr id="422929" name="Rectangle 17"/>
          <p:cNvSpPr>
            <a:spLocks noChangeArrowheads="1"/>
          </p:cNvSpPr>
          <p:nvPr/>
        </p:nvSpPr>
        <p:spPr bwMode="auto">
          <a:xfrm>
            <a:off x="381000" y="1127125"/>
            <a:ext cx="1441450" cy="244475"/>
          </a:xfrm>
          <a:prstGeom prst="rect">
            <a:avLst/>
          </a:prstGeom>
          <a:noFill/>
          <a:ln w="9525">
            <a:noFill/>
            <a:miter lim="800000"/>
            <a:headEnd/>
            <a:tailEnd/>
          </a:ln>
          <a:effectLst/>
        </p:spPr>
        <p:txBody>
          <a:bodyPr wrap="none">
            <a:spAutoFit/>
          </a:bodyPr>
          <a:lstStyle/>
          <a:p>
            <a:pPr>
              <a:spcBef>
                <a:spcPct val="30000"/>
              </a:spcBef>
            </a:pPr>
            <a:r>
              <a:rPr lang="en-US" sz="1000"/>
              <a:t>www.GI-Pathology.net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424963" name="Line 3"/>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424964" name="Text Box 4"/>
          <p:cNvSpPr txBox="1">
            <a:spLocks noChangeArrowheads="1"/>
          </p:cNvSpPr>
          <p:nvPr/>
        </p:nvSpPr>
        <p:spPr bwMode="auto">
          <a:xfrm>
            <a:off x="2803525" y="1789113"/>
            <a:ext cx="184150" cy="366712"/>
          </a:xfrm>
          <a:prstGeom prst="rect">
            <a:avLst/>
          </a:prstGeom>
          <a:noFill/>
          <a:ln w="9525">
            <a:noFill/>
            <a:miter lim="800000"/>
            <a:headEnd/>
            <a:tailEnd/>
          </a:ln>
          <a:effectLst/>
        </p:spPr>
        <p:txBody>
          <a:bodyPr wrap="none">
            <a:spAutoFit/>
          </a:bodyPr>
          <a:lstStyle/>
          <a:p>
            <a:pPr algn="l"/>
            <a:endParaRPr lang="ar-SA"/>
          </a:p>
        </p:txBody>
      </p:sp>
      <p:sp>
        <p:nvSpPr>
          <p:cNvPr id="424965" name="Text Box 5"/>
          <p:cNvSpPr txBox="1">
            <a:spLocks noChangeArrowheads="1"/>
          </p:cNvSpPr>
          <p:nvPr/>
        </p:nvSpPr>
        <p:spPr bwMode="auto">
          <a:xfrm>
            <a:off x="2057400" y="533400"/>
            <a:ext cx="5029200" cy="641350"/>
          </a:xfrm>
          <a:prstGeom prst="rect">
            <a:avLst/>
          </a:prstGeom>
          <a:noFill/>
          <a:ln w="9525">
            <a:noFill/>
            <a:miter lim="800000"/>
            <a:headEnd/>
            <a:tailEnd/>
          </a:ln>
          <a:effectLst/>
        </p:spPr>
        <p:txBody>
          <a:bodyPr>
            <a:spAutoFit/>
          </a:bodyPr>
          <a:lstStyle/>
          <a:p>
            <a:pPr algn="l">
              <a:spcBef>
                <a:spcPct val="50000"/>
              </a:spcBef>
            </a:pPr>
            <a:r>
              <a:rPr lang="en-US" sz="3600">
                <a:solidFill>
                  <a:schemeClr val="tx2"/>
                </a:solidFill>
              </a:rPr>
              <a:t>Tubulovillous Adenoma</a:t>
            </a:r>
          </a:p>
        </p:txBody>
      </p:sp>
      <p:sp>
        <p:nvSpPr>
          <p:cNvPr id="424966" name="AutoShape 6">
            <a:hlinkClick r:id="" action="ppaction://noaction" highlightClick="1"/>
          </p:cNvPr>
          <p:cNvSpPr>
            <a:spLocks noChangeArrowheads="1"/>
          </p:cNvSpPr>
          <p:nvPr/>
        </p:nvSpPr>
        <p:spPr bwMode="auto">
          <a:xfrm>
            <a:off x="7315200" y="5867400"/>
            <a:ext cx="1524000" cy="5334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sp>
        <p:nvSpPr>
          <p:cNvPr id="424967" name="Text Box 7"/>
          <p:cNvSpPr txBox="1">
            <a:spLocks noChangeArrowheads="1"/>
          </p:cNvSpPr>
          <p:nvPr/>
        </p:nvSpPr>
        <p:spPr bwMode="auto">
          <a:xfrm>
            <a:off x="533400" y="5226050"/>
            <a:ext cx="4724400" cy="641350"/>
          </a:xfrm>
          <a:prstGeom prst="rect">
            <a:avLst/>
          </a:prstGeom>
          <a:noFill/>
          <a:ln w="9525">
            <a:noFill/>
            <a:miter lim="800000"/>
            <a:headEnd/>
            <a:tailEnd/>
          </a:ln>
          <a:effectLst/>
        </p:spPr>
        <p:txBody>
          <a:bodyPr>
            <a:spAutoFit/>
          </a:bodyPr>
          <a:lstStyle/>
          <a:p>
            <a:pPr algn="l">
              <a:spcBef>
                <a:spcPct val="50000"/>
              </a:spcBef>
            </a:pPr>
            <a:r>
              <a:rPr lang="en-US"/>
              <a:t>Tubulovillous adenoma with 80% tubular histology and 20% villous histology</a:t>
            </a:r>
          </a:p>
        </p:txBody>
      </p:sp>
      <p:sp>
        <p:nvSpPr>
          <p:cNvPr id="424970" name="Text Box 10"/>
          <p:cNvSpPr txBox="1">
            <a:spLocks noChangeArrowheads="1"/>
          </p:cNvSpPr>
          <p:nvPr/>
        </p:nvSpPr>
        <p:spPr bwMode="auto">
          <a:xfrm>
            <a:off x="5715000" y="5181600"/>
            <a:ext cx="3048000" cy="641350"/>
          </a:xfrm>
          <a:prstGeom prst="rect">
            <a:avLst/>
          </a:prstGeom>
          <a:noFill/>
          <a:ln w="9525">
            <a:noFill/>
            <a:miter lim="800000"/>
            <a:headEnd/>
            <a:tailEnd/>
          </a:ln>
          <a:effectLst/>
        </p:spPr>
        <p:txBody>
          <a:bodyPr>
            <a:spAutoFit/>
          </a:bodyPr>
          <a:lstStyle/>
          <a:p>
            <a:pPr algn="l">
              <a:spcBef>
                <a:spcPct val="50000"/>
              </a:spcBef>
            </a:pPr>
            <a:r>
              <a:rPr lang="en-US"/>
              <a:t>Endoscopic image of a tubulovillous adenoma </a:t>
            </a:r>
          </a:p>
        </p:txBody>
      </p:sp>
      <p:pic>
        <p:nvPicPr>
          <p:cNvPr id="424974" name="Picture 14" descr="16"/>
          <p:cNvPicPr>
            <a:picLocks noChangeAspect="1" noChangeArrowheads="1"/>
          </p:cNvPicPr>
          <p:nvPr/>
        </p:nvPicPr>
        <p:blipFill>
          <a:blip r:embed="rId3" cstate="print"/>
          <a:srcRect/>
          <a:stretch>
            <a:fillRect/>
          </a:stretch>
        </p:blipFill>
        <p:spPr bwMode="auto">
          <a:xfrm>
            <a:off x="381000" y="1600200"/>
            <a:ext cx="4562475" cy="3467100"/>
          </a:xfrm>
          <a:prstGeom prst="rect">
            <a:avLst/>
          </a:prstGeom>
          <a:noFill/>
        </p:spPr>
      </p:pic>
      <p:pic>
        <p:nvPicPr>
          <p:cNvPr id="424975" name="Picture 15" descr="17"/>
          <p:cNvPicPr>
            <a:picLocks noChangeAspect="1" noChangeArrowheads="1"/>
          </p:cNvPicPr>
          <p:nvPr/>
        </p:nvPicPr>
        <p:blipFill>
          <a:blip r:embed="rId4" cstate="print"/>
          <a:srcRect/>
          <a:stretch>
            <a:fillRect/>
          </a:stretch>
        </p:blipFill>
        <p:spPr bwMode="auto">
          <a:xfrm>
            <a:off x="4953000" y="1600200"/>
            <a:ext cx="3771900" cy="3478213"/>
          </a:xfrm>
          <a:prstGeom prst="rect">
            <a:avLst/>
          </a:prstGeom>
          <a:noFill/>
        </p:spPr>
      </p:pic>
      <p:sp>
        <p:nvSpPr>
          <p:cNvPr id="424976" name="Rectangle 16"/>
          <p:cNvSpPr>
            <a:spLocks noChangeArrowheads="1"/>
          </p:cNvSpPr>
          <p:nvPr/>
        </p:nvSpPr>
        <p:spPr bwMode="auto">
          <a:xfrm>
            <a:off x="6667500" y="1355725"/>
            <a:ext cx="2095500" cy="244475"/>
          </a:xfrm>
          <a:prstGeom prst="rect">
            <a:avLst/>
          </a:prstGeom>
          <a:noFill/>
          <a:ln w="9525">
            <a:noFill/>
            <a:miter lim="800000"/>
            <a:headEnd/>
            <a:tailEnd/>
          </a:ln>
          <a:effectLst/>
        </p:spPr>
        <p:txBody>
          <a:bodyPr wrap="none">
            <a:spAutoFit/>
          </a:bodyPr>
          <a:lstStyle/>
          <a:p>
            <a:pPr>
              <a:spcBef>
                <a:spcPct val="30000"/>
              </a:spcBef>
            </a:pPr>
            <a:r>
              <a:rPr lang="en-US" sz="1000"/>
              <a:t>www.endoatlas.com/atlas_co.html</a:t>
            </a:r>
          </a:p>
        </p:txBody>
      </p:sp>
      <p:sp>
        <p:nvSpPr>
          <p:cNvPr id="424977" name="Rectangle 17"/>
          <p:cNvSpPr>
            <a:spLocks noChangeArrowheads="1"/>
          </p:cNvSpPr>
          <p:nvPr/>
        </p:nvSpPr>
        <p:spPr bwMode="auto">
          <a:xfrm>
            <a:off x="304800" y="1355725"/>
            <a:ext cx="1441450" cy="244475"/>
          </a:xfrm>
          <a:prstGeom prst="rect">
            <a:avLst/>
          </a:prstGeom>
          <a:noFill/>
          <a:ln w="9525">
            <a:noFill/>
            <a:miter lim="800000"/>
            <a:headEnd/>
            <a:tailEnd/>
          </a:ln>
          <a:effectLst/>
        </p:spPr>
        <p:txBody>
          <a:bodyPr wrap="none">
            <a:spAutoFit/>
          </a:bodyPr>
          <a:lstStyle/>
          <a:p>
            <a:pPr>
              <a:spcBef>
                <a:spcPct val="30000"/>
              </a:spcBef>
            </a:pPr>
            <a:r>
              <a:rPr lang="en-US" sz="1000"/>
              <a:t>www.GI-Pathology.net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990601"/>
            <a:ext cx="8229600" cy="3733800"/>
          </a:xfrm>
        </p:spPr>
        <p:txBody>
          <a:bodyPr/>
          <a:lstStyle/>
          <a:p>
            <a:endParaRPr lang="ar-SA" dirty="0" smtClean="0"/>
          </a:p>
          <a:p>
            <a:pPr algn="l">
              <a:buNone/>
            </a:pPr>
            <a:r>
              <a:rPr lang="en-US" sz="3200" dirty="0" smtClean="0"/>
              <a:t>The most common colon cancer cell type is </a:t>
            </a:r>
            <a:r>
              <a:rPr lang="en-US" sz="3200" dirty="0" err="1" smtClean="0">
                <a:solidFill>
                  <a:srgbClr val="C00000"/>
                </a:solidFill>
              </a:rPr>
              <a:t>adenocarcinoma</a:t>
            </a:r>
            <a:r>
              <a:rPr lang="en-US" sz="3200" dirty="0" smtClean="0"/>
              <a:t> which accounts for </a:t>
            </a:r>
            <a:r>
              <a:rPr lang="en-US" sz="3200" dirty="0" smtClean="0">
                <a:solidFill>
                  <a:srgbClr val="C00000"/>
                </a:solidFill>
              </a:rPr>
              <a:t>95%</a:t>
            </a:r>
            <a:r>
              <a:rPr lang="en-US" sz="3200" dirty="0" smtClean="0"/>
              <a:t> of cases. Other, rarer types include lymphoma</a:t>
            </a:r>
          </a:p>
          <a:p>
            <a:pPr algn="l">
              <a:buNone/>
            </a:pPr>
            <a:r>
              <a:rPr lang="en-US" sz="3200" dirty="0" smtClean="0"/>
              <a:t>and </a:t>
            </a:r>
            <a:r>
              <a:rPr lang="en-US" sz="3200" dirty="0" err="1" smtClean="0"/>
              <a:t>squamous</a:t>
            </a:r>
            <a:r>
              <a:rPr lang="en-US" sz="3200" dirty="0" smtClean="0"/>
              <a:t> cell carcinoma.</a:t>
            </a:r>
            <a:endParaRPr lang="ar-SA"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990600"/>
          </a:xfrm>
        </p:spPr>
        <p:txBody>
          <a:bodyPr>
            <a:normAutofit fontScale="90000"/>
          </a:bodyPr>
          <a:lstStyle/>
          <a:p>
            <a:r>
              <a:rPr lang="en-US" dirty="0" smtClean="0"/>
              <a:t/>
            </a:r>
            <a:br>
              <a:rPr lang="en-US" dirty="0" smtClean="0"/>
            </a:br>
            <a:r>
              <a:rPr lang="en-US" b="1" dirty="0" smtClean="0">
                <a:solidFill>
                  <a:schemeClr val="bg2">
                    <a:lumMod val="50000"/>
                  </a:schemeClr>
                </a:solidFill>
              </a:rPr>
              <a:t>left lower quadrant mass causes</a:t>
            </a:r>
            <a:endParaRPr lang="ar-SA" b="1" dirty="0">
              <a:solidFill>
                <a:schemeClr val="bg2">
                  <a:lumMod val="50000"/>
                </a:schemeClr>
              </a:solidFill>
            </a:endParaRPr>
          </a:p>
        </p:txBody>
      </p:sp>
      <p:sp>
        <p:nvSpPr>
          <p:cNvPr id="3" name="عنصر نائب للمحتوى 2"/>
          <p:cNvSpPr>
            <a:spLocks noGrp="1"/>
          </p:cNvSpPr>
          <p:nvPr>
            <p:ph idx="1"/>
          </p:nvPr>
        </p:nvSpPr>
        <p:spPr>
          <a:xfrm>
            <a:off x="457200" y="1676400"/>
            <a:ext cx="8229600" cy="5181600"/>
          </a:xfrm>
        </p:spPr>
        <p:txBody>
          <a:bodyPr>
            <a:normAutofit fontScale="32500" lnSpcReduction="20000"/>
          </a:bodyPr>
          <a:lstStyle/>
          <a:p>
            <a:pPr algn="l">
              <a:buNone/>
            </a:pPr>
            <a:r>
              <a:rPr lang="en-US" sz="7000" b="1" dirty="0" smtClean="0">
                <a:solidFill>
                  <a:schemeClr val="bg2">
                    <a:lumMod val="50000"/>
                  </a:schemeClr>
                </a:solidFill>
              </a:rPr>
              <a:t>1-Skin</a:t>
            </a:r>
          </a:p>
          <a:p>
            <a:pPr algn="l">
              <a:buNone/>
            </a:pPr>
            <a:r>
              <a:rPr lang="en-US" sz="7000" dirty="0" smtClean="0"/>
              <a:t>Sebaceous cyst (malformation)</a:t>
            </a:r>
          </a:p>
          <a:p>
            <a:pPr algn="l">
              <a:buNone/>
            </a:pPr>
            <a:r>
              <a:rPr lang="en-US" sz="7000" dirty="0" smtClean="0"/>
              <a:t>Abscess (inflammation)</a:t>
            </a:r>
          </a:p>
          <a:p>
            <a:pPr algn="l">
              <a:buNone/>
            </a:pPr>
            <a:r>
              <a:rPr lang="en-US" sz="7000" dirty="0" smtClean="0"/>
              <a:t>Primary and metastatic carcinomas (neoplasm)</a:t>
            </a:r>
          </a:p>
          <a:p>
            <a:pPr algn="l">
              <a:buNone/>
            </a:pPr>
            <a:r>
              <a:rPr lang="en-US" sz="7000" dirty="0" smtClean="0"/>
              <a:t>Contusion(truma)</a:t>
            </a:r>
          </a:p>
          <a:p>
            <a:pPr algn="l">
              <a:buNone/>
            </a:pPr>
            <a:r>
              <a:rPr lang="en-US" sz="7000" b="1" dirty="0" smtClean="0">
                <a:solidFill>
                  <a:schemeClr val="bg2">
                    <a:lumMod val="50000"/>
                  </a:schemeClr>
                </a:solidFill>
              </a:rPr>
              <a:t>2-Subcutaneous Tissue and Fascia</a:t>
            </a:r>
          </a:p>
          <a:p>
            <a:pPr algn="l">
              <a:buNone/>
            </a:pPr>
            <a:r>
              <a:rPr lang="en-US" sz="7000" dirty="0" smtClean="0"/>
              <a:t>Hernia</a:t>
            </a:r>
          </a:p>
          <a:p>
            <a:pPr algn="l">
              <a:buNone/>
            </a:pPr>
            <a:r>
              <a:rPr lang="en-US" sz="7000" dirty="0" err="1" smtClean="0"/>
              <a:t>Cellulitis</a:t>
            </a:r>
            <a:endParaRPr lang="en-US" sz="7000" dirty="0" smtClean="0"/>
          </a:p>
          <a:p>
            <a:pPr algn="l">
              <a:buNone/>
            </a:pPr>
            <a:r>
              <a:rPr lang="en-US" sz="7000" dirty="0" smtClean="0"/>
              <a:t>Metastatic </a:t>
            </a:r>
            <a:r>
              <a:rPr lang="en-US" sz="7000" dirty="0" smtClean="0"/>
              <a:t>carcinoma </a:t>
            </a:r>
            <a:r>
              <a:rPr lang="en-US" sz="2800" dirty="0" smtClean="0"/>
              <a:t>⇧ </a:t>
            </a:r>
            <a:endParaRPr lang="en-US" sz="7000" dirty="0" smtClean="0"/>
          </a:p>
          <a:p>
            <a:pPr algn="l">
              <a:buNone/>
            </a:pPr>
            <a:r>
              <a:rPr lang="en-US" sz="7000" dirty="0" smtClean="0"/>
              <a:t>Contusion</a:t>
            </a:r>
          </a:p>
          <a:p>
            <a:pPr algn="l">
              <a:buNone/>
            </a:pPr>
            <a:r>
              <a:rPr lang="en-US" sz="7000" dirty="0" smtClean="0"/>
              <a:t>      </a:t>
            </a:r>
            <a:r>
              <a:rPr lang="en-US" sz="7000" dirty="0" err="1" smtClean="0"/>
              <a:t>Lipoma</a:t>
            </a:r>
            <a:endParaRPr lang="en-US" sz="7000" dirty="0" smtClean="0"/>
          </a:p>
          <a:p>
            <a:pPr algn="l">
              <a:buNone/>
            </a:pPr>
            <a:r>
              <a:rPr lang="en-US" sz="7000" b="1" dirty="0" smtClean="0">
                <a:solidFill>
                  <a:schemeClr val="bg2">
                    <a:lumMod val="50000"/>
                  </a:schemeClr>
                </a:solidFill>
              </a:rPr>
              <a:t>3-Muscle</a:t>
            </a:r>
          </a:p>
          <a:p>
            <a:pPr algn="l">
              <a:buNone/>
            </a:pPr>
            <a:r>
              <a:rPr lang="en-US" sz="7000" dirty="0" smtClean="0"/>
              <a:t>  </a:t>
            </a:r>
            <a:r>
              <a:rPr lang="en-US" sz="7000" dirty="0" err="1" smtClean="0"/>
              <a:t>Myositis</a:t>
            </a:r>
            <a:endParaRPr lang="en-US" sz="7000" dirty="0" smtClean="0"/>
          </a:p>
          <a:p>
            <a:pPr algn="l">
              <a:buNone/>
            </a:pPr>
            <a:r>
              <a:rPr lang="en-US" sz="7000" dirty="0" smtClean="0"/>
              <a:t>  Contusion</a:t>
            </a:r>
          </a:p>
          <a:p>
            <a:pPr algn="l">
              <a:buNone/>
            </a:pP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762000"/>
          </a:xfrm>
        </p:spPr>
        <p:txBody>
          <a:bodyPr>
            <a:normAutofit fontScale="90000"/>
          </a:bodyPr>
          <a:lstStyle/>
          <a:p>
            <a:pPr algn="ctr"/>
            <a:r>
              <a:rPr lang="en-US" b="1" dirty="0" smtClean="0">
                <a:solidFill>
                  <a:schemeClr val="bg2">
                    <a:lumMod val="50000"/>
                  </a:schemeClr>
                </a:solidFill>
              </a:rPr>
              <a:t>Local symptoms</a:t>
            </a:r>
            <a:endParaRPr lang="ar-SA" b="1" dirty="0">
              <a:solidFill>
                <a:schemeClr val="bg2">
                  <a:lumMod val="50000"/>
                </a:schemeClr>
              </a:solidFill>
            </a:endParaRPr>
          </a:p>
        </p:txBody>
      </p:sp>
      <p:sp>
        <p:nvSpPr>
          <p:cNvPr id="3" name="عنصر نائب للمحتوى 2"/>
          <p:cNvSpPr>
            <a:spLocks noGrp="1"/>
          </p:cNvSpPr>
          <p:nvPr>
            <p:ph idx="1"/>
          </p:nvPr>
        </p:nvSpPr>
        <p:spPr>
          <a:xfrm>
            <a:off x="609600" y="1295400"/>
            <a:ext cx="8229600" cy="5562600"/>
          </a:xfrm>
        </p:spPr>
        <p:txBody>
          <a:bodyPr>
            <a:normAutofit/>
          </a:bodyPr>
          <a:lstStyle/>
          <a:p>
            <a:pPr algn="l">
              <a:buNone/>
            </a:pPr>
            <a:r>
              <a:rPr lang="en-US" sz="3000" dirty="0" smtClean="0">
                <a:solidFill>
                  <a:srgbClr val="C00000"/>
                </a:solidFill>
              </a:rPr>
              <a:t>*</a:t>
            </a:r>
            <a:r>
              <a:rPr lang="en-US" sz="3200" dirty="0" smtClean="0"/>
              <a:t>change in bowel habit</a:t>
            </a:r>
          </a:p>
          <a:p>
            <a:pPr algn="l">
              <a:buNone/>
            </a:pPr>
            <a:r>
              <a:rPr lang="en-US" sz="3200" dirty="0" smtClean="0">
                <a:solidFill>
                  <a:srgbClr val="C00000"/>
                </a:solidFill>
              </a:rPr>
              <a:t>*</a:t>
            </a:r>
            <a:r>
              <a:rPr lang="en-US" sz="3200" dirty="0" smtClean="0"/>
              <a:t>feeling of incomplete defecation (</a:t>
            </a:r>
            <a:r>
              <a:rPr lang="en-US" sz="3200" dirty="0" err="1" smtClean="0"/>
              <a:t>tenesmus</a:t>
            </a:r>
            <a:r>
              <a:rPr lang="en-US" sz="3200" dirty="0" smtClean="0"/>
              <a:t>)</a:t>
            </a:r>
          </a:p>
          <a:p>
            <a:pPr algn="l">
              <a:buNone/>
            </a:pPr>
            <a:r>
              <a:rPr lang="en-US" sz="3200" dirty="0" smtClean="0"/>
              <a:t>and reduction in diameter of </a:t>
            </a:r>
            <a:r>
              <a:rPr lang="en-US" sz="3200" dirty="0" err="1" smtClean="0"/>
              <a:t>stool</a:t>
            </a:r>
            <a:r>
              <a:rPr lang="en-US" sz="3200" dirty="0" err="1" smtClean="0">
                <a:sym typeface="Wingdings" pitchFamily="2" charset="2"/>
              </a:rPr>
              <a:t></a:t>
            </a:r>
            <a:r>
              <a:rPr lang="en-US" sz="3200" dirty="0" err="1" smtClean="0"/>
              <a:t>rectal</a:t>
            </a:r>
            <a:r>
              <a:rPr lang="en-US" sz="3200" dirty="0" smtClean="0"/>
              <a:t> cancer.</a:t>
            </a:r>
          </a:p>
          <a:p>
            <a:pPr algn="l">
              <a:buNone/>
            </a:pPr>
            <a:r>
              <a:rPr lang="en-US" sz="3200" dirty="0" smtClean="0">
                <a:solidFill>
                  <a:srgbClr val="C00000"/>
                </a:solidFill>
              </a:rPr>
              <a:t>*</a:t>
            </a:r>
            <a:r>
              <a:rPr lang="en-US" sz="3200" dirty="0" smtClean="0"/>
              <a:t>passage of bright red blood in the stool. </a:t>
            </a:r>
          </a:p>
          <a:p>
            <a:pPr algn="l">
              <a:buNone/>
            </a:pPr>
            <a:r>
              <a:rPr lang="en-US" sz="3200" dirty="0" smtClean="0">
                <a:solidFill>
                  <a:srgbClr val="C00000"/>
                </a:solidFill>
              </a:rPr>
              <a:t>*</a:t>
            </a:r>
            <a:r>
              <a:rPr lang="en-US" sz="3200" dirty="0" smtClean="0"/>
              <a:t>mucus</a:t>
            </a:r>
          </a:p>
          <a:p>
            <a:pPr algn="l">
              <a:buNone/>
            </a:pPr>
            <a:r>
              <a:rPr lang="en-US" sz="3200" dirty="0" smtClean="0">
                <a:solidFill>
                  <a:srgbClr val="C00000"/>
                </a:solidFill>
              </a:rPr>
              <a:t>*</a:t>
            </a:r>
            <a:r>
              <a:rPr lang="en-US" sz="3200" dirty="0" err="1" smtClean="0"/>
              <a:t>Melena</a:t>
            </a:r>
            <a:r>
              <a:rPr lang="en-US" sz="3200" dirty="0" smtClean="0"/>
              <a:t> </a:t>
            </a:r>
            <a:r>
              <a:rPr lang="en-US" sz="3200" dirty="0" smtClean="0">
                <a:sym typeface="Wingdings" pitchFamily="2" charset="2"/>
              </a:rPr>
              <a:t></a:t>
            </a:r>
            <a:r>
              <a:rPr lang="en-US" sz="3200" dirty="0" smtClean="0"/>
              <a:t>when the disease is located in the beginning of the large bowel.</a:t>
            </a:r>
            <a:endParaRPr lang="ar-SA"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Local symptoms</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sz="3200" dirty="0" smtClean="0">
                <a:solidFill>
                  <a:srgbClr val="C00000"/>
                </a:solidFill>
              </a:rPr>
              <a:t>Large tumor:</a:t>
            </a:r>
          </a:p>
          <a:p>
            <a:pPr algn="l">
              <a:buNone/>
            </a:pPr>
            <a:r>
              <a:rPr lang="en-US" sz="3200" dirty="0" smtClean="0">
                <a:solidFill>
                  <a:srgbClr val="C00000"/>
                </a:solidFill>
              </a:rPr>
              <a:t>*</a:t>
            </a:r>
            <a:r>
              <a:rPr lang="en-US" sz="3200" dirty="0" smtClean="0"/>
              <a:t>Bowel obstruction(constipation, abdominal pain, abdominal distension, vomiting, perforation and peritonitis)</a:t>
            </a:r>
          </a:p>
          <a:p>
            <a:pPr algn="l">
              <a:buNone/>
            </a:pPr>
            <a:endParaRPr lang="en-US" sz="3200" dirty="0" smtClean="0"/>
          </a:p>
          <a:p>
            <a:pPr algn="l">
              <a:buNone/>
            </a:pPr>
            <a:r>
              <a:rPr lang="en-US" sz="3200" dirty="0" smtClean="0">
                <a:solidFill>
                  <a:srgbClr val="C00000"/>
                </a:solidFill>
              </a:rPr>
              <a:t>*</a:t>
            </a:r>
            <a:r>
              <a:rPr lang="en-US" sz="3200" dirty="0" smtClean="0"/>
              <a:t>Noticed by physical examination</a:t>
            </a:r>
            <a:r>
              <a:rPr lang="en-US" dirty="0" smtClean="0"/>
              <a:t>.</a:t>
            </a:r>
          </a:p>
          <a:p>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Local symptoms</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sz="3200" b="1" dirty="0" smtClean="0">
                <a:solidFill>
                  <a:srgbClr val="C00000"/>
                </a:solidFill>
              </a:rPr>
              <a:t>Local invasion</a:t>
            </a:r>
            <a:r>
              <a:rPr lang="en-US" dirty="0" smtClean="0">
                <a:solidFill>
                  <a:srgbClr val="C00000"/>
                </a:solidFill>
              </a:rPr>
              <a:t>:</a:t>
            </a:r>
          </a:p>
          <a:p>
            <a:pPr algn="l">
              <a:buNone/>
            </a:pPr>
            <a:r>
              <a:rPr lang="en-US" sz="3200" dirty="0" smtClean="0"/>
              <a:t>-blood or air in the urine (invasion of the bladder)</a:t>
            </a:r>
          </a:p>
          <a:p>
            <a:pPr algn="l">
              <a:buNone/>
            </a:pPr>
            <a:r>
              <a:rPr lang="en-US" sz="3200" dirty="0" smtClean="0"/>
              <a:t>-vaginal discharge (invasion of the female</a:t>
            </a:r>
          </a:p>
          <a:p>
            <a:pPr algn="l">
              <a:buNone/>
            </a:pPr>
            <a:r>
              <a:rPr lang="en-US" sz="3200" dirty="0" smtClean="0"/>
              <a:t>reproductive tract).</a:t>
            </a:r>
            <a:endParaRPr lang="ar-SA"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Constitutional symptoms</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lnSpcReduction="10000"/>
          </a:bodyPr>
          <a:lstStyle/>
          <a:p>
            <a:endParaRPr lang="en-US" b="1" dirty="0" smtClean="0"/>
          </a:p>
          <a:p>
            <a:pPr algn="l">
              <a:buNone/>
            </a:pPr>
            <a:r>
              <a:rPr lang="en-US" dirty="0" smtClean="0"/>
              <a:t> </a:t>
            </a:r>
            <a:r>
              <a:rPr lang="en-US" dirty="0" smtClean="0">
                <a:solidFill>
                  <a:srgbClr val="C00000"/>
                </a:solidFill>
              </a:rPr>
              <a:t>*</a:t>
            </a:r>
            <a:r>
              <a:rPr lang="en-US" sz="3200" dirty="0" smtClean="0"/>
              <a:t>chronic occult bleeding cause iron deficiency anemia</a:t>
            </a:r>
            <a:r>
              <a:rPr lang="en-US" sz="3200" dirty="0" smtClean="0">
                <a:sym typeface="Wingdings" pitchFamily="2" charset="2"/>
              </a:rPr>
              <a:t></a:t>
            </a:r>
            <a:r>
              <a:rPr lang="en-US" sz="3200" dirty="0" smtClean="0"/>
              <a:t> fatigue, palpitations and  pallor.</a:t>
            </a:r>
          </a:p>
          <a:p>
            <a:pPr algn="l">
              <a:buNone/>
            </a:pPr>
            <a:r>
              <a:rPr lang="en-US" sz="3200" dirty="0" smtClean="0"/>
              <a:t> </a:t>
            </a:r>
            <a:r>
              <a:rPr lang="en-US" sz="3200" dirty="0" smtClean="0">
                <a:solidFill>
                  <a:srgbClr val="C00000"/>
                </a:solidFill>
              </a:rPr>
              <a:t>*</a:t>
            </a:r>
            <a:r>
              <a:rPr lang="en-US" sz="3200" dirty="0" smtClean="0"/>
              <a:t>decreased appetite and </a:t>
            </a:r>
            <a:r>
              <a:rPr lang="en-US" sz="3200" dirty="0" err="1" smtClean="0"/>
              <a:t>wieght</a:t>
            </a:r>
            <a:r>
              <a:rPr lang="en-US" sz="3200" dirty="0" smtClean="0"/>
              <a:t> loss. </a:t>
            </a:r>
            <a:r>
              <a:rPr lang="en-US" sz="3200" b="1" dirty="0" err="1" smtClean="0">
                <a:solidFill>
                  <a:srgbClr val="C00000"/>
                </a:solidFill>
              </a:rPr>
              <a:t>paraneoplastic</a:t>
            </a:r>
            <a:r>
              <a:rPr lang="en-US" sz="3200" b="1" dirty="0" smtClean="0">
                <a:solidFill>
                  <a:srgbClr val="C00000"/>
                </a:solidFill>
              </a:rPr>
              <a:t> syndrome:</a:t>
            </a:r>
          </a:p>
          <a:p>
            <a:pPr algn="l">
              <a:buNone/>
            </a:pPr>
            <a:r>
              <a:rPr lang="en-US" sz="3200" dirty="0" smtClean="0">
                <a:solidFill>
                  <a:srgbClr val="C00000"/>
                </a:solidFill>
              </a:rPr>
              <a:t>*</a:t>
            </a:r>
            <a:r>
              <a:rPr lang="en-US" sz="3200" dirty="0" smtClean="0"/>
              <a:t>Fever(unusual)</a:t>
            </a:r>
          </a:p>
          <a:p>
            <a:pPr algn="l">
              <a:buNone/>
            </a:pPr>
            <a:r>
              <a:rPr lang="en-US" sz="3200" dirty="0" smtClean="0">
                <a:solidFill>
                  <a:srgbClr val="C00000"/>
                </a:solidFill>
              </a:rPr>
              <a:t>*</a:t>
            </a:r>
            <a:r>
              <a:rPr lang="en-US" sz="3200" dirty="0" smtClean="0"/>
              <a:t>thrombosis, usually deep vein thrombosis (most common)</a:t>
            </a:r>
          </a:p>
          <a:p>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Metastatic symptom</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dirty="0" smtClean="0"/>
              <a:t>Colorectal cancer most commonly spreads to the liver</a:t>
            </a:r>
            <a:r>
              <a:rPr lang="en-US" dirty="0"/>
              <a:t> </a:t>
            </a:r>
            <a:r>
              <a:rPr lang="en-US" dirty="0" smtClean="0">
                <a:sym typeface="Wingdings" pitchFamily="2" charset="2"/>
              </a:rPr>
              <a:t></a:t>
            </a:r>
            <a:r>
              <a:rPr lang="en-US" dirty="0" smtClean="0"/>
              <a:t>jaundice , abdominal pain.</a:t>
            </a:r>
            <a:endParaRPr lang="ar-SA" dirty="0"/>
          </a:p>
        </p:txBody>
      </p:sp>
      <p:pic>
        <p:nvPicPr>
          <p:cNvPr id="4" name="صورة 3" descr="liver_resection.jpg"/>
          <p:cNvPicPr>
            <a:picLocks noChangeAspect="1"/>
          </p:cNvPicPr>
          <p:nvPr/>
        </p:nvPicPr>
        <p:blipFill>
          <a:blip r:embed="rId2" cstate="print"/>
          <a:stretch>
            <a:fillRect/>
          </a:stretch>
        </p:blipFill>
        <p:spPr>
          <a:xfrm>
            <a:off x="5410200" y="2743200"/>
            <a:ext cx="3733800" cy="4114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Risk factor</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lnSpc>
                <a:spcPct val="90000"/>
              </a:lnSpc>
              <a:spcAft>
                <a:spcPct val="20000"/>
              </a:spcAft>
              <a:buNone/>
            </a:pPr>
            <a:r>
              <a:rPr lang="en-US" sz="3200" dirty="0" smtClean="0">
                <a:solidFill>
                  <a:srgbClr val="C00000"/>
                </a:solidFill>
              </a:rPr>
              <a:t>Average risk”</a:t>
            </a:r>
          </a:p>
          <a:p>
            <a:pPr lvl="1" algn="l">
              <a:lnSpc>
                <a:spcPct val="90000"/>
              </a:lnSpc>
              <a:spcAft>
                <a:spcPct val="20000"/>
              </a:spcAft>
              <a:buNone/>
            </a:pPr>
            <a:r>
              <a:rPr lang="en-US" sz="3200" dirty="0" smtClean="0"/>
              <a:t>AGE: population </a:t>
            </a:r>
            <a:r>
              <a:rPr lang="en-US" sz="3200" u="sng" dirty="0" smtClean="0"/>
              <a:t>&gt;</a:t>
            </a:r>
            <a:r>
              <a:rPr lang="en-US" sz="3200" dirty="0" smtClean="0"/>
              <a:t> 50 years</a:t>
            </a:r>
          </a:p>
          <a:p>
            <a:pPr lvl="1" algn="l">
              <a:lnSpc>
                <a:spcPct val="90000"/>
              </a:lnSpc>
              <a:spcAft>
                <a:spcPct val="20000"/>
              </a:spcAft>
              <a:buNone/>
            </a:pPr>
            <a:r>
              <a:rPr lang="en-US" sz="3200" dirty="0" smtClean="0"/>
              <a:t>~ 75% of CRC cases occur in this group</a:t>
            </a:r>
            <a:endParaRPr lang="en-US" dirty="0" smtClean="0"/>
          </a:p>
          <a:p>
            <a:pPr algn="l">
              <a:buNone/>
            </a:pPr>
            <a:r>
              <a:rPr lang="en-US" sz="3200" dirty="0" smtClean="0"/>
              <a:t> </a:t>
            </a:r>
          </a:p>
          <a:p>
            <a:pPr algn="l">
              <a:buNone/>
            </a:pPr>
            <a:r>
              <a:rPr lang="en-US" sz="3200" dirty="0" smtClean="0"/>
              <a:t> </a:t>
            </a:r>
            <a:r>
              <a:rPr lang="en-US" sz="3200" dirty="0" smtClean="0">
                <a:solidFill>
                  <a:srgbClr val="C00000"/>
                </a:solidFill>
              </a:rPr>
              <a:t>*</a:t>
            </a:r>
            <a:r>
              <a:rPr lang="en-US" sz="3200" dirty="0" smtClean="0"/>
              <a:t>Before  50  uncommon unless a family history of early colon cancer.</a:t>
            </a:r>
          </a:p>
          <a:p>
            <a:pPr algn="l">
              <a:buNone/>
            </a:pPr>
            <a:r>
              <a:rPr lang="en-US" dirty="0" smtClean="0"/>
              <a:t> </a:t>
            </a:r>
            <a:endParaRPr lang="ar-SA" dirty="0" smtClean="0"/>
          </a:p>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Risk factor</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lnSpc>
                <a:spcPct val="90000"/>
              </a:lnSpc>
              <a:spcAft>
                <a:spcPct val="20000"/>
              </a:spcAft>
              <a:buNone/>
            </a:pPr>
            <a:r>
              <a:rPr lang="en-US" sz="3200" dirty="0" smtClean="0">
                <a:solidFill>
                  <a:srgbClr val="C00000"/>
                </a:solidFill>
              </a:rPr>
              <a:t>High risk”</a:t>
            </a:r>
          </a:p>
          <a:p>
            <a:pPr lvl="1" algn="l">
              <a:lnSpc>
                <a:spcPct val="90000"/>
              </a:lnSpc>
              <a:spcAft>
                <a:spcPct val="20000"/>
              </a:spcAft>
              <a:buNone/>
            </a:pPr>
            <a:r>
              <a:rPr lang="en-US" sz="3200" dirty="0" smtClean="0"/>
              <a:t>Factors include personal and/or familial history of CRC or polyps, genetic syndromes (hereditary CRC), history of inflammatory bowel disease </a:t>
            </a:r>
          </a:p>
          <a:p>
            <a:pPr lvl="1" algn="l">
              <a:lnSpc>
                <a:spcPct val="90000"/>
              </a:lnSpc>
              <a:spcAft>
                <a:spcPct val="20000"/>
              </a:spcAft>
              <a:buNone/>
            </a:pPr>
            <a:r>
              <a:rPr lang="en-US" sz="3200" dirty="0" smtClean="0"/>
              <a:t>~ 25% of CRC cases occur in this group</a:t>
            </a:r>
          </a:p>
          <a:p>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Risk factor</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fontScale="92500"/>
          </a:bodyPr>
          <a:lstStyle/>
          <a:p>
            <a:pPr algn="l">
              <a:buNone/>
            </a:pPr>
            <a:r>
              <a:rPr lang="en-US" sz="3600" b="1" dirty="0" smtClean="0">
                <a:solidFill>
                  <a:srgbClr val="C00000"/>
                </a:solidFill>
              </a:rPr>
              <a:t>Hereditary: </a:t>
            </a:r>
          </a:p>
          <a:p>
            <a:pPr marL="274320" lvl="1" indent="-274320" algn="l">
              <a:buClr>
                <a:schemeClr val="accent3"/>
              </a:buClr>
              <a:buSzPct val="95000"/>
              <a:buNone/>
            </a:pPr>
            <a:r>
              <a:rPr lang="en-US" sz="3200" b="1" dirty="0" smtClean="0">
                <a:solidFill>
                  <a:schemeClr val="bg2">
                    <a:lumMod val="50000"/>
                  </a:schemeClr>
                </a:solidFill>
              </a:rPr>
              <a:t>Familial </a:t>
            </a:r>
            <a:r>
              <a:rPr lang="en-US" sz="3200" b="1" dirty="0" err="1" smtClean="0">
                <a:solidFill>
                  <a:schemeClr val="bg2">
                    <a:lumMod val="50000"/>
                  </a:schemeClr>
                </a:solidFill>
              </a:rPr>
              <a:t>adenomatous</a:t>
            </a:r>
            <a:r>
              <a:rPr lang="en-US" sz="3200" b="1" dirty="0" smtClean="0">
                <a:solidFill>
                  <a:schemeClr val="bg2">
                    <a:lumMod val="50000"/>
                  </a:schemeClr>
                </a:solidFill>
              </a:rPr>
              <a:t>  </a:t>
            </a:r>
            <a:r>
              <a:rPr lang="en-US" sz="3200" b="1" dirty="0" err="1" smtClean="0">
                <a:solidFill>
                  <a:schemeClr val="bg2">
                    <a:lumMod val="50000"/>
                  </a:schemeClr>
                </a:solidFill>
              </a:rPr>
              <a:t>polyposis</a:t>
            </a:r>
            <a:r>
              <a:rPr lang="en-US" sz="3200" b="1" dirty="0" smtClean="0">
                <a:solidFill>
                  <a:schemeClr val="bg2">
                    <a:lumMod val="50000"/>
                  </a:schemeClr>
                </a:solidFill>
              </a:rPr>
              <a:t> (FAP)</a:t>
            </a:r>
            <a:r>
              <a:rPr lang="en-US" sz="3200" dirty="0" smtClean="0">
                <a:solidFill>
                  <a:schemeClr val="bg2">
                    <a:lumMod val="50000"/>
                  </a:schemeClr>
                </a:solidFill>
              </a:rPr>
              <a:t> </a:t>
            </a:r>
            <a:r>
              <a:rPr lang="en-US" sz="3200" dirty="0" smtClean="0"/>
              <a:t>carries a near </a:t>
            </a:r>
            <a:r>
              <a:rPr lang="en-US" sz="3200" i="1" dirty="0" smtClean="0"/>
              <a:t>100%</a:t>
            </a:r>
            <a:r>
              <a:rPr lang="en-US" sz="3200" dirty="0" smtClean="0"/>
              <a:t> risk of developing colorectal cancer by the age of 40 if untreated</a:t>
            </a:r>
          </a:p>
          <a:p>
            <a:pPr algn="l">
              <a:buNone/>
            </a:pPr>
            <a:endParaRPr lang="en-US" sz="3200" dirty="0" smtClean="0"/>
          </a:p>
          <a:p>
            <a:pPr algn="l">
              <a:buNone/>
            </a:pPr>
            <a:endParaRPr lang="en-US" sz="3200" b="1" dirty="0" smtClean="0">
              <a:solidFill>
                <a:schemeClr val="bg2">
                  <a:lumMod val="50000"/>
                </a:schemeClr>
              </a:solidFill>
            </a:endParaRPr>
          </a:p>
          <a:p>
            <a:pPr algn="l">
              <a:buNone/>
            </a:pPr>
            <a:r>
              <a:rPr lang="en-US" sz="3200" b="1" dirty="0" smtClean="0">
                <a:solidFill>
                  <a:schemeClr val="bg2">
                    <a:lumMod val="50000"/>
                  </a:schemeClr>
                </a:solidFill>
              </a:rPr>
              <a:t>Hereditary </a:t>
            </a:r>
            <a:r>
              <a:rPr lang="en-US" sz="3200" b="1" dirty="0" err="1" smtClean="0">
                <a:solidFill>
                  <a:schemeClr val="bg2">
                    <a:lumMod val="50000"/>
                  </a:schemeClr>
                </a:solidFill>
              </a:rPr>
              <a:t>nonpolyposis</a:t>
            </a:r>
            <a:r>
              <a:rPr lang="en-US" sz="3200" b="1" dirty="0" smtClean="0">
                <a:solidFill>
                  <a:schemeClr val="bg2">
                    <a:lumMod val="50000"/>
                  </a:schemeClr>
                </a:solidFill>
              </a:rPr>
              <a:t> colorectal cancer (HNPCC) or Lynch syndrome</a:t>
            </a:r>
          </a:p>
          <a:p>
            <a:pPr lvl="1" algn="l">
              <a:buNone/>
            </a:pPr>
            <a:endParaRPr lang="en-US" sz="3200" b="1" dirty="0" smtClean="0">
              <a:solidFill>
                <a:schemeClr val="bg2">
                  <a:lumMod val="50000"/>
                </a:schemeClr>
              </a:solidFill>
            </a:endParaRPr>
          </a:p>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Risk factor</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b="1" dirty="0" smtClean="0">
                <a:solidFill>
                  <a:srgbClr val="C00000"/>
                </a:solidFill>
              </a:rPr>
              <a:t>Inflammatory bowel disease: </a:t>
            </a:r>
            <a:r>
              <a:rPr lang="en-US" dirty="0" smtClean="0"/>
              <a:t>About one percent of colorectal cancer patients have a history of chronic ulcerative colitis. </a:t>
            </a:r>
          </a:p>
          <a:p>
            <a:pPr algn="l">
              <a:buNone/>
            </a:pPr>
            <a:r>
              <a:rPr lang="en-US" dirty="0" smtClean="0"/>
              <a:t>  </a:t>
            </a:r>
            <a:r>
              <a:rPr lang="en-US" b="1" dirty="0" err="1" smtClean="0">
                <a:solidFill>
                  <a:srgbClr val="C00000"/>
                </a:solidFill>
              </a:rPr>
              <a:t>Crohn's</a:t>
            </a:r>
            <a:r>
              <a:rPr lang="en-US" b="1" dirty="0" smtClean="0">
                <a:solidFill>
                  <a:srgbClr val="C00000"/>
                </a:solidFill>
              </a:rPr>
              <a:t> disease </a:t>
            </a:r>
            <a:r>
              <a:rPr lang="en-US" dirty="0" smtClean="0"/>
              <a:t>have a  risk of colorectal cancer, but less than that of patients with ulcerative colitis.</a:t>
            </a:r>
          </a:p>
          <a:p>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Text Box 4"/>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459781" name="Line 5"/>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459782" name="Rectangle 6"/>
          <p:cNvSpPr>
            <a:spLocks noChangeArrowheads="1"/>
          </p:cNvSpPr>
          <p:nvPr/>
        </p:nvSpPr>
        <p:spPr bwMode="auto">
          <a:xfrm>
            <a:off x="457200" y="685800"/>
            <a:ext cx="8229600" cy="1143000"/>
          </a:xfrm>
          <a:prstGeom prst="rect">
            <a:avLst/>
          </a:prstGeom>
          <a:noFill/>
          <a:ln w="9525">
            <a:noFill/>
            <a:miter lim="800000"/>
            <a:headEnd/>
            <a:tailEnd/>
          </a:ln>
          <a:effectLst/>
        </p:spPr>
        <p:txBody>
          <a:bodyPr anchor="ctr"/>
          <a:lstStyle/>
          <a:p>
            <a:r>
              <a:rPr lang="en-US" sz="3600" b="1" dirty="0">
                <a:solidFill>
                  <a:schemeClr val="tx2"/>
                </a:solidFill>
              </a:rPr>
              <a:t>Inflammatory Bowel Disease </a:t>
            </a:r>
            <a:r>
              <a:rPr lang="en-US" sz="3600" dirty="0">
                <a:solidFill>
                  <a:schemeClr val="tx2"/>
                </a:solidFill>
              </a:rPr>
              <a:t/>
            </a:r>
            <a:br>
              <a:rPr lang="en-US" sz="3600" dirty="0">
                <a:solidFill>
                  <a:schemeClr val="tx2"/>
                </a:solidFill>
              </a:rPr>
            </a:br>
            <a:r>
              <a:rPr lang="en-US" sz="2400" b="1" i="1" dirty="0">
                <a:solidFill>
                  <a:schemeClr val="bg2">
                    <a:lumMod val="50000"/>
                  </a:schemeClr>
                </a:solidFill>
              </a:rPr>
              <a:t>Ulcerative Colitis &amp; </a:t>
            </a:r>
            <a:r>
              <a:rPr lang="en-US" sz="2400" b="1" i="1" dirty="0" err="1">
                <a:solidFill>
                  <a:schemeClr val="bg2">
                    <a:lumMod val="50000"/>
                  </a:schemeClr>
                </a:solidFill>
              </a:rPr>
              <a:t>Crohn’s</a:t>
            </a:r>
            <a:r>
              <a:rPr lang="en-US" sz="2400" b="1" i="1" dirty="0">
                <a:solidFill>
                  <a:schemeClr val="bg2">
                    <a:lumMod val="50000"/>
                  </a:schemeClr>
                </a:solidFill>
              </a:rPr>
              <a:t> Colitis</a:t>
            </a:r>
            <a:r>
              <a:rPr lang="en-US" sz="4000" dirty="0">
                <a:solidFill>
                  <a:schemeClr val="tx2"/>
                </a:solidFill>
              </a:rPr>
              <a:t/>
            </a:r>
            <a:br>
              <a:rPr lang="en-US" sz="4000" dirty="0">
                <a:solidFill>
                  <a:schemeClr val="tx2"/>
                </a:solidFill>
              </a:rPr>
            </a:br>
            <a:endParaRPr lang="en-US" sz="4000" dirty="0">
              <a:solidFill>
                <a:schemeClr val="tx2"/>
              </a:solidFill>
            </a:endParaRPr>
          </a:p>
        </p:txBody>
      </p:sp>
      <p:graphicFrame>
        <p:nvGraphicFramePr>
          <p:cNvPr id="459783" name="Object 7"/>
          <p:cNvGraphicFramePr>
            <a:graphicFrameLocks noGrp="1" noChangeAspect="1"/>
          </p:cNvGraphicFramePr>
          <p:nvPr>
            <p:ph sz="half" idx="1"/>
          </p:nvPr>
        </p:nvGraphicFramePr>
        <p:xfrm>
          <a:off x="152400" y="1905000"/>
          <a:ext cx="3286125" cy="2390775"/>
        </p:xfrm>
        <a:graphic>
          <a:graphicData uri="http://schemas.openxmlformats.org/presentationml/2006/ole">
            <mc:AlternateContent xmlns:mc="http://schemas.openxmlformats.org/markup-compatibility/2006">
              <mc:Choice xmlns:v="urn:schemas-microsoft-com:vml" Requires="v">
                <p:oleObj spid="_x0000_s55304" name="Bitmap Image" r:id="rId3" imgW="3285714" imgH="2390476" progId="PBrush">
                  <p:embed/>
                </p:oleObj>
              </mc:Choice>
              <mc:Fallback>
                <p:oleObj name="Bitmap Image" r:id="rId3" imgW="3285714" imgH="2390476"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32861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8" name="Object 12"/>
          <p:cNvGraphicFramePr>
            <a:graphicFrameLocks noGrp="1" noChangeAspect="1"/>
          </p:cNvGraphicFramePr>
          <p:nvPr>
            <p:ph sz="quarter" idx="2"/>
          </p:nvPr>
        </p:nvGraphicFramePr>
        <p:xfrm>
          <a:off x="3429000" y="2667000"/>
          <a:ext cx="2355850" cy="3124200"/>
        </p:xfrm>
        <a:graphic>
          <a:graphicData uri="http://schemas.openxmlformats.org/presentationml/2006/ole">
            <mc:AlternateContent xmlns:mc="http://schemas.openxmlformats.org/markup-compatibility/2006">
              <mc:Choice xmlns:v="urn:schemas-microsoft-com:vml" Requires="v">
                <p:oleObj spid="_x0000_s55305" name="Bitmap Image" r:id="rId5" imgW="1400000" imgH="1857143" progId="PBrush">
                  <p:embed/>
                </p:oleObj>
              </mc:Choice>
              <mc:Fallback>
                <p:oleObj name="Bitmap Image" r:id="rId5" imgW="1400000" imgH="1857143"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000"/>
                        <a:ext cx="23558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91" name="Object 15"/>
          <p:cNvGraphicFramePr>
            <a:graphicFrameLocks noGrp="1" noChangeAspect="1"/>
          </p:cNvGraphicFramePr>
          <p:nvPr>
            <p:ph sz="quarter" idx="3"/>
          </p:nvPr>
        </p:nvGraphicFramePr>
        <p:xfrm>
          <a:off x="5791200" y="1905000"/>
          <a:ext cx="3198813" cy="2317750"/>
        </p:xfrm>
        <a:graphic>
          <a:graphicData uri="http://schemas.openxmlformats.org/presentationml/2006/ole">
            <mc:AlternateContent xmlns:mc="http://schemas.openxmlformats.org/markup-compatibility/2006">
              <mc:Choice xmlns:v="urn:schemas-microsoft-com:vml" Requires="v">
                <p:oleObj spid="_x0000_s55306" name="Bitmap Image" r:id="rId7" imgW="1209524" imgH="876190" progId="PBrush">
                  <p:embed/>
                </p:oleObj>
              </mc:Choice>
              <mc:Fallback>
                <p:oleObj name="Bitmap Image" r:id="rId7" imgW="1209524" imgH="876190"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905000"/>
                        <a:ext cx="3198813"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9794" name="Rectangle 18"/>
          <p:cNvSpPr>
            <a:spLocks noChangeArrowheads="1"/>
          </p:cNvSpPr>
          <p:nvPr/>
        </p:nvSpPr>
        <p:spPr bwMode="auto">
          <a:xfrm>
            <a:off x="76200" y="4251325"/>
            <a:ext cx="1441450" cy="244475"/>
          </a:xfrm>
          <a:prstGeom prst="rect">
            <a:avLst/>
          </a:prstGeom>
          <a:noFill/>
          <a:ln w="9525">
            <a:noFill/>
            <a:miter lim="800000"/>
            <a:headEnd/>
            <a:tailEnd/>
          </a:ln>
          <a:effectLst/>
        </p:spPr>
        <p:txBody>
          <a:bodyPr wrap="none">
            <a:spAutoFit/>
          </a:bodyPr>
          <a:lstStyle/>
          <a:p>
            <a:r>
              <a:rPr lang="en-US" sz="1000"/>
              <a:t>www.GI-Pathology.net</a:t>
            </a:r>
          </a:p>
        </p:txBody>
      </p:sp>
      <p:sp>
        <p:nvSpPr>
          <p:cNvPr id="459795" name="Rectangle 19"/>
          <p:cNvSpPr>
            <a:spLocks noChangeArrowheads="1"/>
          </p:cNvSpPr>
          <p:nvPr/>
        </p:nvSpPr>
        <p:spPr bwMode="auto">
          <a:xfrm>
            <a:off x="5715000" y="4191000"/>
            <a:ext cx="1441450" cy="244475"/>
          </a:xfrm>
          <a:prstGeom prst="rect">
            <a:avLst/>
          </a:prstGeom>
          <a:noFill/>
          <a:ln w="9525">
            <a:noFill/>
            <a:miter lim="800000"/>
            <a:headEnd/>
            <a:tailEnd/>
          </a:ln>
          <a:effectLst/>
        </p:spPr>
        <p:txBody>
          <a:bodyPr wrap="none">
            <a:spAutoFit/>
          </a:bodyPr>
          <a:lstStyle/>
          <a:p>
            <a:r>
              <a:rPr lang="en-US" sz="1000"/>
              <a:t>www.GI-Pathology.net</a:t>
            </a:r>
          </a:p>
        </p:txBody>
      </p:sp>
      <p:sp>
        <p:nvSpPr>
          <p:cNvPr id="459796" name="Text Box 20"/>
          <p:cNvSpPr txBox="1">
            <a:spLocks noChangeArrowheads="1"/>
          </p:cNvSpPr>
          <p:nvPr/>
        </p:nvSpPr>
        <p:spPr bwMode="auto">
          <a:xfrm>
            <a:off x="914400" y="4676775"/>
            <a:ext cx="2133600" cy="581025"/>
          </a:xfrm>
          <a:prstGeom prst="rect">
            <a:avLst/>
          </a:prstGeom>
          <a:noFill/>
          <a:ln w="9525">
            <a:noFill/>
            <a:miter lim="800000"/>
            <a:headEnd/>
            <a:tailEnd/>
          </a:ln>
          <a:effectLst/>
        </p:spPr>
        <p:txBody>
          <a:bodyPr>
            <a:spAutoFit/>
          </a:bodyPr>
          <a:lstStyle/>
          <a:p>
            <a:pPr algn="l">
              <a:spcBef>
                <a:spcPct val="50000"/>
              </a:spcBef>
            </a:pPr>
            <a:r>
              <a:rPr lang="en-US" sz="1600"/>
              <a:t>Ulcerative Colitis    gross specimen</a:t>
            </a:r>
          </a:p>
        </p:txBody>
      </p:sp>
      <p:sp>
        <p:nvSpPr>
          <p:cNvPr id="459797" name="Text Box 21"/>
          <p:cNvSpPr txBox="1">
            <a:spLocks noChangeArrowheads="1"/>
          </p:cNvSpPr>
          <p:nvPr/>
        </p:nvSpPr>
        <p:spPr bwMode="auto">
          <a:xfrm>
            <a:off x="6629400" y="4646613"/>
            <a:ext cx="2438400" cy="611187"/>
          </a:xfrm>
          <a:prstGeom prst="rect">
            <a:avLst/>
          </a:prstGeom>
          <a:noFill/>
          <a:ln w="9525">
            <a:noFill/>
            <a:miter lim="800000"/>
            <a:headEnd/>
            <a:tailEnd/>
          </a:ln>
          <a:effectLst/>
        </p:spPr>
        <p:txBody>
          <a:bodyPr>
            <a:spAutoFit/>
          </a:bodyPr>
          <a:lstStyle/>
          <a:p>
            <a:pPr algn="l">
              <a:spcBef>
                <a:spcPct val="50000"/>
              </a:spcBef>
            </a:pPr>
            <a:r>
              <a:rPr lang="en-US" sz="1600"/>
              <a:t>Crohn’s Colitis                endoscopic view</a:t>
            </a:r>
            <a:r>
              <a:rPr lang="en-US"/>
              <a:t>    </a:t>
            </a:r>
          </a:p>
        </p:txBody>
      </p:sp>
      <p:sp>
        <p:nvSpPr>
          <p:cNvPr id="459798" name="Text Box 22"/>
          <p:cNvSpPr txBox="1">
            <a:spLocks noChangeArrowheads="1"/>
          </p:cNvSpPr>
          <p:nvPr/>
        </p:nvSpPr>
        <p:spPr bwMode="auto">
          <a:xfrm>
            <a:off x="2895600" y="5942013"/>
            <a:ext cx="3505200" cy="825500"/>
          </a:xfrm>
          <a:prstGeom prst="rect">
            <a:avLst/>
          </a:prstGeom>
          <a:noFill/>
          <a:ln w="9525">
            <a:noFill/>
            <a:miter lim="800000"/>
            <a:headEnd/>
            <a:tailEnd/>
          </a:ln>
          <a:effectLst/>
        </p:spPr>
        <p:txBody>
          <a:bodyPr>
            <a:spAutoFit/>
          </a:bodyPr>
          <a:lstStyle/>
          <a:p>
            <a:pPr algn="l">
              <a:spcBef>
                <a:spcPct val="50000"/>
              </a:spcBef>
            </a:pPr>
            <a:r>
              <a:rPr lang="en-US" sz="1600"/>
              <a:t>Barium</a:t>
            </a:r>
            <a:r>
              <a:rPr lang="en-US" sz="1600" i="1"/>
              <a:t> enema: colon with "lead-pipe" appearance in ulcerative colitis </a:t>
            </a:r>
            <a:br>
              <a:rPr lang="en-US" sz="1600" i="1"/>
            </a:br>
            <a:endParaRPr lang="en-US" sz="1600" i="1"/>
          </a:p>
        </p:txBody>
      </p:sp>
      <p:sp>
        <p:nvSpPr>
          <p:cNvPr id="459799" name="Rectangle 23"/>
          <p:cNvSpPr>
            <a:spLocks noChangeArrowheads="1"/>
          </p:cNvSpPr>
          <p:nvPr/>
        </p:nvSpPr>
        <p:spPr bwMode="auto">
          <a:xfrm>
            <a:off x="3373438" y="2422525"/>
            <a:ext cx="1731962" cy="244475"/>
          </a:xfrm>
          <a:prstGeom prst="rect">
            <a:avLst/>
          </a:prstGeom>
          <a:noFill/>
          <a:ln w="9525">
            <a:noFill/>
            <a:miter lim="800000"/>
            <a:headEnd/>
            <a:tailEnd/>
          </a:ln>
          <a:effectLst/>
        </p:spPr>
        <p:txBody>
          <a:bodyPr wrap="none">
            <a:spAutoFit/>
          </a:bodyPr>
          <a:lstStyle/>
          <a:p>
            <a:pPr>
              <a:spcBef>
                <a:spcPct val="30000"/>
              </a:spcBef>
            </a:pPr>
            <a:r>
              <a:rPr lang="en-US" sz="1000"/>
              <a:t>www.learningradiology.com</a:t>
            </a:r>
          </a:p>
        </p:txBody>
      </p:sp>
      <p:sp>
        <p:nvSpPr>
          <p:cNvPr id="459800" name="AutoShape 24">
            <a:hlinkClick r:id="" action="ppaction://hlinkshowjump?jump=previousslide" highlightClick="1"/>
          </p:cNvPr>
          <p:cNvSpPr>
            <a:spLocks noChangeArrowheads="1"/>
          </p:cNvSpPr>
          <p:nvPr/>
        </p:nvSpPr>
        <p:spPr bwMode="auto">
          <a:xfrm>
            <a:off x="7239000" y="5943600"/>
            <a:ext cx="1371600" cy="6096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81000"/>
            <a:ext cx="8229600" cy="990600"/>
          </a:xfrm>
        </p:spPr>
        <p:txBody>
          <a:bodyPr>
            <a:normAutofit fontScale="90000"/>
          </a:bodyPr>
          <a:lstStyle/>
          <a:p>
            <a:r>
              <a:rPr lang="en-US" b="1" dirty="0" smtClean="0">
                <a:solidFill>
                  <a:schemeClr val="bg2">
                    <a:lumMod val="50000"/>
                  </a:schemeClr>
                </a:solidFill>
              </a:rPr>
              <a:t>left lower quadrant mass causes</a:t>
            </a:r>
            <a:endParaRPr lang="ar-SA" b="1" dirty="0">
              <a:solidFill>
                <a:schemeClr val="bg2">
                  <a:lumMod val="50000"/>
                </a:schemeClr>
              </a:solidFill>
            </a:endParaRPr>
          </a:p>
        </p:txBody>
      </p:sp>
      <p:sp>
        <p:nvSpPr>
          <p:cNvPr id="3" name="عنصر نائب للمحتوى 2"/>
          <p:cNvSpPr>
            <a:spLocks noGrp="1"/>
          </p:cNvSpPr>
          <p:nvPr>
            <p:ph idx="1"/>
          </p:nvPr>
        </p:nvSpPr>
        <p:spPr>
          <a:xfrm>
            <a:off x="457200" y="1295400"/>
            <a:ext cx="8229600" cy="5562600"/>
          </a:xfrm>
        </p:spPr>
        <p:txBody>
          <a:bodyPr>
            <a:normAutofit fontScale="85000" lnSpcReduction="20000"/>
          </a:bodyPr>
          <a:lstStyle/>
          <a:p>
            <a:pPr algn="l">
              <a:buNone/>
            </a:pPr>
            <a:r>
              <a:rPr lang="en-US" sz="3500" b="1" dirty="0" smtClean="0">
                <a:solidFill>
                  <a:schemeClr val="bg2">
                    <a:lumMod val="50000"/>
                  </a:schemeClr>
                </a:solidFill>
              </a:rPr>
              <a:t>4-Sigmoid Colon</a:t>
            </a:r>
          </a:p>
          <a:p>
            <a:pPr algn="l">
              <a:buNone/>
            </a:pPr>
            <a:r>
              <a:rPr lang="en-US" sz="3500" dirty="0" err="1" smtClean="0"/>
              <a:t>Diverticulum</a:t>
            </a:r>
            <a:endParaRPr lang="en-US" sz="3500" dirty="0" smtClean="0"/>
          </a:p>
          <a:p>
            <a:pPr algn="l">
              <a:buNone/>
            </a:pPr>
            <a:r>
              <a:rPr lang="en-US" sz="3500" dirty="0" smtClean="0"/>
              <a:t>Diverticulitis and abscess</a:t>
            </a:r>
          </a:p>
          <a:p>
            <a:pPr algn="l">
              <a:buNone/>
            </a:pPr>
            <a:r>
              <a:rPr lang="en-US" sz="3500" dirty="0" smtClean="0"/>
              <a:t>Carcinoma and polyp</a:t>
            </a:r>
          </a:p>
          <a:p>
            <a:pPr algn="l">
              <a:buNone/>
            </a:pPr>
            <a:r>
              <a:rPr lang="en-US" sz="3500" dirty="0" smtClean="0"/>
              <a:t>Perforation</a:t>
            </a:r>
          </a:p>
          <a:p>
            <a:pPr algn="l">
              <a:buNone/>
            </a:pPr>
            <a:r>
              <a:rPr lang="en-US" sz="3500" dirty="0" smtClean="0"/>
              <a:t> </a:t>
            </a:r>
            <a:r>
              <a:rPr lang="en-US" sz="3500" dirty="0" err="1" smtClean="0"/>
              <a:t>Volvulus</a:t>
            </a:r>
            <a:endParaRPr lang="en-US" sz="3500" dirty="0" smtClean="0"/>
          </a:p>
          <a:p>
            <a:pPr algn="l">
              <a:buNone/>
            </a:pPr>
            <a:r>
              <a:rPr lang="en-US" sz="3500" dirty="0" smtClean="0"/>
              <a:t> Contusion</a:t>
            </a:r>
          </a:p>
          <a:p>
            <a:pPr algn="l">
              <a:buNone/>
            </a:pPr>
            <a:r>
              <a:rPr lang="en-US" sz="3500" dirty="0" smtClean="0"/>
              <a:t> Intestinal obstruction</a:t>
            </a:r>
          </a:p>
          <a:p>
            <a:pPr algn="l">
              <a:buNone/>
            </a:pPr>
            <a:r>
              <a:rPr lang="en-US" sz="3500" dirty="0" smtClean="0"/>
              <a:t>Tuberculosis</a:t>
            </a:r>
          </a:p>
          <a:p>
            <a:pPr algn="l">
              <a:buNone/>
            </a:pPr>
            <a:r>
              <a:rPr lang="en-US" sz="3500" dirty="0" smtClean="0"/>
              <a:t> Foreign body</a:t>
            </a:r>
          </a:p>
          <a:p>
            <a:pPr algn="l">
              <a:buNone/>
            </a:pPr>
            <a:r>
              <a:rPr lang="en-US" sz="3500" dirty="0" smtClean="0"/>
              <a:t> </a:t>
            </a:r>
            <a:r>
              <a:rPr lang="en-US" sz="3500" dirty="0" err="1" smtClean="0"/>
              <a:t>Granulomatous</a:t>
            </a:r>
            <a:r>
              <a:rPr lang="en-US" sz="3500" dirty="0" smtClean="0"/>
              <a:t> and ulcerative colitis</a:t>
            </a:r>
          </a:p>
          <a:p>
            <a:pPr algn="l">
              <a:buNone/>
            </a:pPr>
            <a:r>
              <a:rPr lang="en-US" sz="3200" dirty="0" smtClean="0"/>
              <a:t> </a:t>
            </a:r>
            <a:endParaRPr lang="ar-SA"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4294967295"/>
          </p:nvPr>
        </p:nvSpPr>
        <p:spPr>
          <a:xfrm>
            <a:off x="0" y="1600200"/>
            <a:ext cx="4038600" cy="4525963"/>
          </a:xfrm>
        </p:spPr>
        <p:txBody>
          <a:bodyPr/>
          <a:lstStyle/>
          <a:p>
            <a:pPr algn="l">
              <a:buNone/>
            </a:pPr>
            <a:r>
              <a:rPr lang="en-US" sz="3200" b="1" dirty="0" smtClean="0">
                <a:solidFill>
                  <a:schemeClr val="tx2"/>
                </a:solidFill>
              </a:rPr>
              <a:t>Familial </a:t>
            </a:r>
            <a:r>
              <a:rPr lang="en-US" sz="3200" b="1" dirty="0" err="1" smtClean="0">
                <a:solidFill>
                  <a:schemeClr val="tx2"/>
                </a:solidFill>
              </a:rPr>
              <a:t>Adenomatous</a:t>
            </a:r>
            <a:r>
              <a:rPr lang="en-US" sz="3200" b="1" dirty="0" smtClean="0">
                <a:solidFill>
                  <a:schemeClr val="tx2"/>
                </a:solidFill>
              </a:rPr>
              <a:t> </a:t>
            </a:r>
            <a:r>
              <a:rPr lang="en-US" sz="3200" b="1" dirty="0" err="1" smtClean="0">
                <a:solidFill>
                  <a:schemeClr val="tx2"/>
                </a:solidFill>
              </a:rPr>
              <a:t>Polyposis</a:t>
            </a:r>
            <a:endParaRPr lang="ar-SA" b="1" dirty="0"/>
          </a:p>
        </p:txBody>
      </p:sp>
      <p:pic>
        <p:nvPicPr>
          <p:cNvPr id="6" name="Picture 9" descr="FAP endoscopy"/>
          <p:cNvPicPr>
            <a:picLocks noGrp="1" noChangeAspect="1" noChangeArrowheads="1"/>
          </p:cNvPicPr>
          <p:nvPr>
            <p:ph sz="quarter" idx="4294967295"/>
          </p:nvPr>
        </p:nvPicPr>
        <p:blipFill>
          <a:blip r:embed="rId2" cstate="print"/>
          <a:stretch>
            <a:fillRect/>
          </a:stretch>
        </p:blipFill>
        <p:spPr bwMode="auto">
          <a:xfrm>
            <a:off x="4114800" y="762000"/>
            <a:ext cx="5029200" cy="3024188"/>
          </a:xfrm>
          <a:prstGeom prst="rect">
            <a:avLst/>
          </a:prstGeom>
          <a:noFill/>
        </p:spPr>
      </p:pic>
      <p:pic>
        <p:nvPicPr>
          <p:cNvPr id="7" name="Picture 10" descr="FAP histo"/>
          <p:cNvPicPr>
            <a:picLocks noGrp="1" noChangeAspect="1" noChangeArrowheads="1"/>
          </p:cNvPicPr>
          <p:nvPr>
            <p:ph sz="quarter" idx="4294967295"/>
          </p:nvPr>
        </p:nvPicPr>
        <p:blipFill>
          <a:blip r:embed="rId3" cstate="print"/>
          <a:stretch>
            <a:fillRect/>
          </a:stretch>
        </p:blipFill>
        <p:spPr bwMode="auto">
          <a:xfrm>
            <a:off x="4038600" y="3810000"/>
            <a:ext cx="5105401" cy="2895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algn="ctr" eaLnBrk="1" hangingPunct="1"/>
            <a:r>
              <a:rPr lang="en-US" b="1" dirty="0" smtClean="0">
                <a:solidFill>
                  <a:schemeClr val="bg2">
                    <a:lumMod val="50000"/>
                  </a:schemeClr>
                </a:solidFill>
              </a:rPr>
              <a:t>Risk for Colorectal Cancer</a:t>
            </a:r>
          </a:p>
        </p:txBody>
      </p:sp>
      <p:sp>
        <p:nvSpPr>
          <p:cNvPr id="11267" name="Rectangle 3"/>
          <p:cNvSpPr>
            <a:spLocks noGrp="1" noChangeArrowheads="1"/>
          </p:cNvSpPr>
          <p:nvPr>
            <p:ph type="body" idx="1"/>
          </p:nvPr>
        </p:nvSpPr>
        <p:spPr>
          <a:xfrm>
            <a:off x="685800" y="1905000"/>
            <a:ext cx="7696200" cy="4891088"/>
          </a:xfrm>
          <a:noFill/>
        </p:spPr>
        <p:txBody>
          <a:bodyPr/>
          <a:lstStyle/>
          <a:p>
            <a:pPr algn="l" eaLnBrk="1" hangingPunct="1">
              <a:spcAft>
                <a:spcPct val="20000"/>
              </a:spcAft>
              <a:buNone/>
            </a:pPr>
            <a:r>
              <a:rPr lang="en-US" sz="2800" dirty="0" smtClean="0">
                <a:solidFill>
                  <a:srgbClr val="C00000"/>
                </a:solidFill>
              </a:rPr>
              <a:t>Dietary factors</a:t>
            </a:r>
          </a:p>
          <a:p>
            <a:pPr lvl="1" algn="l" eaLnBrk="1" hangingPunct="1">
              <a:spcAft>
                <a:spcPct val="20000"/>
              </a:spcAft>
              <a:buNone/>
            </a:pPr>
            <a:r>
              <a:rPr lang="en-US" sz="2800" dirty="0" smtClean="0">
                <a:solidFill>
                  <a:srgbClr val="C00000"/>
                </a:solidFill>
              </a:rPr>
              <a:t>*</a:t>
            </a:r>
            <a:r>
              <a:rPr lang="en-US" sz="2800" dirty="0" smtClean="0"/>
              <a:t>High fat diets correlate w/ high rates of CRC</a:t>
            </a:r>
          </a:p>
          <a:p>
            <a:pPr lvl="1" algn="l" eaLnBrk="1" hangingPunct="1">
              <a:spcAft>
                <a:spcPct val="20000"/>
              </a:spcAft>
              <a:buNone/>
            </a:pPr>
            <a:r>
              <a:rPr lang="en-US" sz="2800" dirty="0" smtClean="0">
                <a:solidFill>
                  <a:srgbClr val="C00000"/>
                </a:solidFill>
              </a:rPr>
              <a:t>*</a:t>
            </a:r>
            <a:r>
              <a:rPr lang="en-US" sz="2800" dirty="0" smtClean="0"/>
              <a:t>Protective effects of fiber are still unproven</a:t>
            </a:r>
          </a:p>
          <a:p>
            <a:pPr lvl="1" algn="l" eaLnBrk="1" hangingPunct="1">
              <a:spcAft>
                <a:spcPct val="20000"/>
              </a:spcAft>
              <a:buNone/>
            </a:pPr>
            <a:r>
              <a:rPr lang="en-US" sz="2800" dirty="0" smtClean="0">
                <a:solidFill>
                  <a:srgbClr val="C00000"/>
                </a:solidFill>
              </a:rPr>
              <a:t>*</a:t>
            </a:r>
            <a:r>
              <a:rPr lang="en-US" sz="2800" dirty="0" smtClean="0"/>
              <a:t>Excessive calorie intake may enhance risk</a:t>
            </a:r>
          </a:p>
          <a:p>
            <a:pPr algn="l" eaLnBrk="1" hangingPunct="1">
              <a:spcAft>
                <a:spcPct val="20000"/>
              </a:spcAft>
              <a:buNone/>
            </a:pPr>
            <a:r>
              <a:rPr lang="en-US" sz="2800" dirty="0" smtClean="0">
                <a:solidFill>
                  <a:srgbClr val="C00000"/>
                </a:solidFill>
              </a:rPr>
              <a:t>Behavioral factors</a:t>
            </a:r>
          </a:p>
          <a:p>
            <a:pPr lvl="1" algn="l" eaLnBrk="1" hangingPunct="1">
              <a:spcAft>
                <a:spcPct val="20000"/>
              </a:spcAft>
              <a:buNone/>
            </a:pPr>
            <a:r>
              <a:rPr lang="en-US" sz="2800" dirty="0" smtClean="0">
                <a:solidFill>
                  <a:srgbClr val="C00000"/>
                </a:solidFill>
              </a:rPr>
              <a:t>*</a:t>
            </a:r>
            <a:r>
              <a:rPr lang="en-US" sz="2800" dirty="0" smtClean="0"/>
              <a:t>Physical activity may reduce risk</a:t>
            </a:r>
          </a:p>
          <a:p>
            <a:pPr lvl="1" algn="l" eaLnBrk="1" hangingPunct="1">
              <a:spcAft>
                <a:spcPct val="20000"/>
              </a:spcAft>
              <a:buNone/>
            </a:pPr>
            <a:r>
              <a:rPr lang="en-US" sz="2800" dirty="0" smtClean="0">
                <a:solidFill>
                  <a:srgbClr val="C00000"/>
                </a:solidFill>
              </a:rPr>
              <a:t>*</a:t>
            </a:r>
            <a:r>
              <a:rPr lang="en-US" sz="2800" dirty="0" smtClean="0"/>
              <a:t>Excessive alcohol use and smoking have been associated with increased risk</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762000"/>
            <a:ext cx="8229600" cy="1143000"/>
          </a:xfrm>
        </p:spPr>
        <p:txBody>
          <a:bodyPr/>
          <a:lstStyle/>
          <a:p>
            <a:pPr algn="ctr"/>
            <a:r>
              <a:rPr lang="en-US" b="1" dirty="0" smtClean="0">
                <a:solidFill>
                  <a:schemeClr val="bg2">
                    <a:lumMod val="50000"/>
                  </a:schemeClr>
                </a:solidFill>
              </a:rPr>
              <a:t>Colorectal cancer risk</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lnSpcReduction="10000"/>
          </a:bodyPr>
          <a:lstStyle/>
          <a:p>
            <a:pPr algn="l">
              <a:buNone/>
            </a:pPr>
            <a:r>
              <a:rPr lang="en-US" sz="2800" dirty="0" smtClean="0">
                <a:solidFill>
                  <a:srgbClr val="C00000"/>
                </a:solidFill>
              </a:rPr>
              <a:t>*</a:t>
            </a:r>
            <a:r>
              <a:rPr lang="en-US" sz="2800" dirty="0" smtClean="0"/>
              <a:t>Women who have had cancer of the ovary, uterus, or breast are at higher  risk of developing colorectal cancer.</a:t>
            </a:r>
          </a:p>
          <a:p>
            <a:pPr algn="l">
              <a:buNone/>
            </a:pPr>
            <a:endParaRPr lang="en-US" sz="2800" dirty="0" smtClean="0"/>
          </a:p>
          <a:p>
            <a:pPr algn="l">
              <a:buNone/>
            </a:pPr>
            <a:r>
              <a:rPr lang="en-US" sz="2800" dirty="0" smtClean="0">
                <a:solidFill>
                  <a:srgbClr val="C00000"/>
                </a:solidFill>
              </a:rPr>
              <a:t>*</a:t>
            </a:r>
            <a:r>
              <a:rPr lang="en-US" sz="2800" dirty="0" smtClean="0"/>
              <a:t>Exogenous estrogens such as hormone replacement therapy (HRT), </a:t>
            </a:r>
            <a:r>
              <a:rPr lang="en-US" sz="2800" dirty="0" err="1" smtClean="0"/>
              <a:t>tamoxifen</a:t>
            </a:r>
            <a:r>
              <a:rPr lang="en-US" sz="2800" dirty="0" smtClean="0"/>
              <a:t>, or oral contraceptives might be associated with colorectal tumors</a:t>
            </a:r>
          </a:p>
          <a:p>
            <a:pPr algn="l">
              <a:buNone/>
            </a:pPr>
            <a:r>
              <a:rPr lang="en-US" sz="2800" dirty="0" smtClean="0"/>
              <a:t> </a:t>
            </a:r>
          </a:p>
          <a:p>
            <a:pPr algn="l">
              <a:buNone/>
            </a:pPr>
            <a:r>
              <a:rPr lang="en-US" sz="2800" dirty="0" smtClean="0">
                <a:solidFill>
                  <a:srgbClr val="C00000"/>
                </a:solidFill>
              </a:rPr>
              <a:t>*Lifestyle changes could decrease the risk of</a:t>
            </a:r>
          </a:p>
          <a:p>
            <a:pPr algn="l">
              <a:buNone/>
            </a:pPr>
            <a:r>
              <a:rPr lang="en-US" sz="2800" dirty="0" smtClean="0">
                <a:solidFill>
                  <a:srgbClr val="C00000"/>
                </a:solidFill>
              </a:rPr>
              <a:t>colorectal cancer as much as 60-80%.</a:t>
            </a:r>
            <a:endParaRPr lang="ar-SA"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Early Detection of Colorectal Cancer</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Detecting and removing polyps has been shown to reduce incidence of CRC</a:t>
            </a:r>
          </a:p>
          <a:p>
            <a:pPr algn="l">
              <a:spcAft>
                <a:spcPct val="25000"/>
              </a:spcAft>
              <a:buNone/>
            </a:pPr>
            <a:r>
              <a:rPr lang="en-US" dirty="0" smtClean="0">
                <a:solidFill>
                  <a:srgbClr val="C00000"/>
                </a:solidFill>
              </a:rPr>
              <a:t>Commonly used screening tests include</a:t>
            </a:r>
          </a:p>
          <a:p>
            <a:pPr lvl="1" algn="l">
              <a:spcAft>
                <a:spcPct val="25000"/>
              </a:spcAft>
              <a:buNone/>
            </a:pPr>
            <a:r>
              <a:rPr lang="en-US" dirty="0" smtClean="0"/>
              <a:t>Digital Rectal Exam</a:t>
            </a:r>
          </a:p>
          <a:p>
            <a:pPr lvl="1" algn="l">
              <a:spcAft>
                <a:spcPct val="25000"/>
              </a:spcAft>
              <a:buNone/>
            </a:pPr>
            <a:r>
              <a:rPr lang="en-US" dirty="0" smtClean="0"/>
              <a:t>Double-Contrast Barium Enema (DCBE)</a:t>
            </a:r>
          </a:p>
          <a:p>
            <a:pPr lvl="1" algn="l">
              <a:spcAft>
                <a:spcPct val="25000"/>
              </a:spcAft>
              <a:buNone/>
            </a:pPr>
            <a:r>
              <a:rPr lang="en-US" dirty="0" smtClean="0"/>
              <a:t>Fecal Occult Blood Test (FOBT)</a:t>
            </a:r>
          </a:p>
          <a:p>
            <a:pPr lvl="1" algn="l">
              <a:spcAft>
                <a:spcPct val="25000"/>
              </a:spcAft>
              <a:buNone/>
            </a:pPr>
            <a:r>
              <a:rPr lang="en-US" dirty="0" smtClean="0"/>
              <a:t>Flexible </a:t>
            </a:r>
            <a:r>
              <a:rPr lang="en-US" dirty="0" err="1" smtClean="0"/>
              <a:t>Sigmoidoscopy</a:t>
            </a:r>
            <a:r>
              <a:rPr lang="en-US" dirty="0" smtClean="0"/>
              <a:t> (FS)</a:t>
            </a:r>
          </a:p>
          <a:p>
            <a:pPr lvl="1" algn="l">
              <a:spcAft>
                <a:spcPct val="25000"/>
              </a:spcAft>
              <a:buNone/>
            </a:pPr>
            <a:r>
              <a:rPr lang="en-US" dirty="0" smtClean="0"/>
              <a:t>Colonoscopy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Digital Rectal Examination (DRE)</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spcAft>
                <a:spcPct val="20000"/>
              </a:spcAft>
              <a:buNone/>
            </a:pPr>
            <a:r>
              <a:rPr lang="en-US" sz="3200" dirty="0" smtClean="0">
                <a:solidFill>
                  <a:srgbClr val="C00000"/>
                </a:solidFill>
              </a:rPr>
              <a:t>*</a:t>
            </a:r>
            <a:r>
              <a:rPr lang="en-US" sz="3200" dirty="0" smtClean="0"/>
              <a:t>Not effective as CRC screening test</a:t>
            </a:r>
          </a:p>
          <a:p>
            <a:pPr lvl="1" algn="l">
              <a:spcAft>
                <a:spcPct val="20000"/>
              </a:spcAft>
              <a:buNone/>
            </a:pPr>
            <a:r>
              <a:rPr lang="en-US" sz="3200" dirty="0" smtClean="0">
                <a:solidFill>
                  <a:srgbClr val="C00000"/>
                </a:solidFill>
              </a:rPr>
              <a:t>*</a:t>
            </a:r>
            <a:r>
              <a:rPr lang="en-US" sz="3200" dirty="0" smtClean="0"/>
              <a:t>Sensitivity for CRC less than 10%</a:t>
            </a:r>
            <a:endParaRPr lang="en-US" sz="3200" b="1" dirty="0" smtClean="0"/>
          </a:p>
          <a:p>
            <a:pPr lvl="1" algn="l">
              <a:spcAft>
                <a:spcPct val="20000"/>
              </a:spcAft>
              <a:buNone/>
            </a:pPr>
            <a:r>
              <a:rPr lang="en-US" sz="3200" dirty="0" smtClean="0">
                <a:solidFill>
                  <a:srgbClr val="C00000"/>
                </a:solidFill>
              </a:rPr>
              <a:t>*</a:t>
            </a:r>
            <a:r>
              <a:rPr lang="en-US" sz="3200" dirty="0" smtClean="0"/>
              <a:t>Often used to obtain stool sample for FOBT with chance for increased false positive results </a:t>
            </a:r>
          </a:p>
          <a:p>
            <a:pPr algn="l">
              <a:spcAft>
                <a:spcPct val="20000"/>
              </a:spcAft>
              <a:buNone/>
            </a:pPr>
            <a:endParaRPr lang="en-US" sz="3200" dirty="0" smtClean="0"/>
          </a:p>
          <a:p>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Double-Contrast Barium Enema</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buNone/>
            </a:pPr>
            <a:r>
              <a:rPr lang="en-US" dirty="0" smtClean="0">
                <a:solidFill>
                  <a:srgbClr val="C00000"/>
                </a:solidFill>
              </a:rPr>
              <a:t>*</a:t>
            </a:r>
            <a:r>
              <a:rPr lang="en-US" dirty="0" smtClean="0"/>
              <a:t>Radiologic study</a:t>
            </a:r>
            <a:r>
              <a:rPr lang="en-US" dirty="0" smtClean="0">
                <a:cs typeface="Arial" pitchFamily="34" charset="0"/>
              </a:rPr>
              <a:t>—</a:t>
            </a:r>
            <a:r>
              <a:rPr lang="en-US" dirty="0" smtClean="0"/>
              <a:t>barium is used as contrast material to visualize lumen of the colon</a:t>
            </a:r>
          </a:p>
          <a:p>
            <a:pPr algn="l">
              <a:buNone/>
            </a:pPr>
            <a:r>
              <a:rPr lang="en-US" dirty="0" smtClean="0">
                <a:solidFill>
                  <a:srgbClr val="C00000"/>
                </a:solidFill>
              </a:rPr>
              <a:t>*</a:t>
            </a:r>
            <a:r>
              <a:rPr lang="en-US" dirty="0" smtClean="0"/>
              <a:t>Effectiveness  as  screening  test  debated</a:t>
            </a:r>
          </a:p>
          <a:p>
            <a:pPr lvl="1" algn="l">
              <a:buNone/>
            </a:pPr>
            <a:r>
              <a:rPr lang="en-US" dirty="0" smtClean="0">
                <a:solidFill>
                  <a:srgbClr val="C00000"/>
                </a:solidFill>
              </a:rPr>
              <a:t>*</a:t>
            </a:r>
            <a:r>
              <a:rPr lang="en-US" dirty="0" smtClean="0"/>
              <a:t>National Polyp Study: Sensitivity of 48% for polyps &gt; 1 cm</a:t>
            </a:r>
          </a:p>
          <a:p>
            <a:pPr lvl="1" algn="l">
              <a:buNone/>
            </a:pPr>
            <a:r>
              <a:rPr lang="en-US" dirty="0" smtClean="0">
                <a:solidFill>
                  <a:srgbClr val="C00000"/>
                </a:solidFill>
              </a:rPr>
              <a:t>*</a:t>
            </a:r>
            <a:r>
              <a:rPr lang="en-US" dirty="0" smtClean="0"/>
              <a:t>Further evaluation required if polyps detected</a:t>
            </a:r>
          </a:p>
          <a:p>
            <a:pPr lvl="1" algn="l">
              <a:buNone/>
            </a:pPr>
            <a:r>
              <a:rPr lang="en-US" dirty="0" smtClean="0">
                <a:solidFill>
                  <a:srgbClr val="C00000"/>
                </a:solidFill>
              </a:rPr>
              <a:t>*</a:t>
            </a:r>
            <a:r>
              <a:rPr lang="en-US" dirty="0" smtClean="0"/>
              <a:t>Less risk of perforation than endoscopic exams</a:t>
            </a:r>
          </a:p>
          <a:p>
            <a:pPr algn="l">
              <a:buNone/>
            </a:pPr>
            <a:r>
              <a:rPr lang="en-US" dirty="0" smtClean="0">
                <a:solidFill>
                  <a:srgbClr val="C00000"/>
                </a:solidFill>
              </a:rPr>
              <a:t>*</a:t>
            </a:r>
            <a:r>
              <a:rPr lang="en-US" dirty="0" smtClean="0"/>
              <a:t>May be recommended with flexible </a:t>
            </a:r>
            <a:r>
              <a:rPr lang="en-US" dirty="0" err="1" smtClean="0"/>
              <a:t>sigmoidoscopy</a:t>
            </a:r>
            <a:r>
              <a:rPr lang="en-US" dirty="0" smtClean="0"/>
              <a:t> for CRC screening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hdg7_bariumenema.jpg"/>
          <p:cNvPicPr>
            <a:picLocks noChangeAspect="1"/>
          </p:cNvPicPr>
          <p:nvPr/>
        </p:nvPicPr>
        <p:blipFill>
          <a:blip r:embed="rId2" cstate="print"/>
          <a:stretch>
            <a:fillRect/>
          </a:stretch>
        </p:blipFill>
        <p:spPr>
          <a:xfrm>
            <a:off x="5105400" y="762000"/>
            <a:ext cx="4038600" cy="5410200"/>
          </a:xfrm>
          <a:prstGeom prst="rect">
            <a:avLst/>
          </a:prstGeom>
        </p:spPr>
      </p:pic>
      <p:pic>
        <p:nvPicPr>
          <p:cNvPr id="5" name="صورة 4" descr="1064.jpg"/>
          <p:cNvPicPr>
            <a:picLocks noChangeAspect="1"/>
          </p:cNvPicPr>
          <p:nvPr/>
        </p:nvPicPr>
        <p:blipFill>
          <a:blip r:embed="rId3" cstate="print"/>
          <a:stretch>
            <a:fillRect/>
          </a:stretch>
        </p:blipFill>
        <p:spPr>
          <a:xfrm>
            <a:off x="0" y="838200"/>
            <a:ext cx="5105400" cy="5257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ColonCancerBE.jpg"/>
          <p:cNvPicPr>
            <a:picLocks noGrp="1" noChangeAspect="1"/>
          </p:cNvPicPr>
          <p:nvPr>
            <p:ph sz="half" idx="1"/>
          </p:nvPr>
        </p:nvPicPr>
        <p:blipFill>
          <a:blip r:embed="rId2" cstate="print"/>
          <a:stretch>
            <a:fillRect/>
          </a:stretch>
        </p:blipFill>
        <p:spPr>
          <a:xfrm>
            <a:off x="3429000" y="762000"/>
            <a:ext cx="5714999" cy="5867400"/>
          </a:xfrm>
        </p:spPr>
      </p:pic>
      <p:sp>
        <p:nvSpPr>
          <p:cNvPr id="4" name="عنصر نائب للنص 3"/>
          <p:cNvSpPr>
            <a:spLocks noGrp="1"/>
          </p:cNvSpPr>
          <p:nvPr>
            <p:ph type="body" idx="2"/>
          </p:nvPr>
        </p:nvSpPr>
        <p:spPr/>
        <p:txBody>
          <a:bodyPr>
            <a:normAutofit fontScale="92500" lnSpcReduction="20000"/>
          </a:bodyPr>
          <a:lstStyle/>
          <a:p>
            <a:r>
              <a:rPr lang="en-US" sz="2600" b="1" dirty="0" smtClean="0"/>
              <a:t>This is an x-ray called barium enema. The area in the circle shows an advanced cancer of colon that has produced an apple core lesion.  The name apple core comes from the x-ray appearance of circumferentially eaten apple.</a:t>
            </a:r>
            <a:endParaRPr lang="en-US" sz="2600" dirty="0" smtClean="0"/>
          </a:p>
          <a:p>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p:cNvSpPr>
            <a:spLocks noGrp="1"/>
          </p:cNvSpPr>
          <p:nvPr>
            <p:ph type="title"/>
          </p:nvPr>
        </p:nvSpPr>
        <p:spPr/>
        <p:txBody>
          <a:bodyPr/>
          <a:lstStyle/>
          <a:p>
            <a:endParaRPr lang="ar-SA"/>
          </a:p>
        </p:txBody>
      </p:sp>
      <p:sp>
        <p:nvSpPr>
          <p:cNvPr id="11" name="عنصر نائب للنص 10"/>
          <p:cNvSpPr>
            <a:spLocks noGrp="1"/>
          </p:cNvSpPr>
          <p:nvPr>
            <p:ph type="body" idx="2"/>
          </p:nvPr>
        </p:nvSpPr>
        <p:spPr/>
        <p:txBody>
          <a:bodyPr>
            <a:noAutofit/>
          </a:bodyPr>
          <a:lstStyle/>
          <a:p>
            <a:r>
              <a:rPr lang="en-US" sz="2800" dirty="0" smtClean="0"/>
              <a:t>This represents the infiltration of the cancer into the muscular wall of the colon and the consequent loss of elasticity of the colon itself</a:t>
            </a:r>
            <a:endParaRPr lang="ar-SA" sz="2800" dirty="0"/>
          </a:p>
        </p:txBody>
      </p:sp>
      <p:pic>
        <p:nvPicPr>
          <p:cNvPr id="9" name="عنصر نائب للجدول 8" descr="untitled.bmp"/>
          <p:cNvPicPr>
            <a:picLocks noGrp="1" noChangeAspect="1"/>
          </p:cNvPicPr>
          <p:nvPr>
            <p:ph sz="half" idx="1"/>
          </p:nvPr>
        </p:nvPicPr>
        <p:blipFill>
          <a:blip r:embed="rId2" cstate="print"/>
          <a:stretch>
            <a:fillRect/>
          </a:stretch>
        </p:blipFill>
        <p:spPr>
          <a:xfrm>
            <a:off x="3505201" y="838200"/>
            <a:ext cx="5638800" cy="5867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762000"/>
          </a:xfrm>
        </p:spPr>
        <p:txBody>
          <a:bodyPr>
            <a:normAutofit fontScale="90000"/>
          </a:bodyPr>
          <a:lstStyle/>
          <a:p>
            <a:r>
              <a:rPr lang="en-US" b="1" dirty="0" smtClean="0">
                <a:solidFill>
                  <a:schemeClr val="bg2">
                    <a:lumMod val="50000"/>
                  </a:schemeClr>
                </a:solidFill>
              </a:rPr>
              <a:t>Double-Contrast Barium Enema</a:t>
            </a:r>
            <a:endParaRPr lang="ar-SA" dirty="0"/>
          </a:p>
        </p:txBody>
      </p:sp>
      <p:sp>
        <p:nvSpPr>
          <p:cNvPr id="3" name="عنصر نائب للنص 2"/>
          <p:cNvSpPr>
            <a:spLocks noGrp="1"/>
          </p:cNvSpPr>
          <p:nvPr>
            <p:ph type="body" idx="1"/>
          </p:nvPr>
        </p:nvSpPr>
        <p:spPr>
          <a:xfrm>
            <a:off x="457200" y="1371600"/>
            <a:ext cx="2819400" cy="533400"/>
          </a:xfrm>
        </p:spPr>
        <p:txBody>
          <a:bodyPr/>
          <a:lstStyle/>
          <a:p>
            <a:r>
              <a:rPr lang="en-US" dirty="0" smtClean="0"/>
              <a:t>Rectal cancer</a:t>
            </a:r>
            <a:endParaRPr lang="ar-SA" dirty="0"/>
          </a:p>
        </p:txBody>
      </p:sp>
      <p:pic>
        <p:nvPicPr>
          <p:cNvPr id="8" name="عنصر نائب للمحتوى 7" descr="1196.jpg"/>
          <p:cNvPicPr>
            <a:picLocks noGrp="1" noChangeAspect="1"/>
          </p:cNvPicPr>
          <p:nvPr>
            <p:ph sz="quarter" idx="2"/>
          </p:nvPr>
        </p:nvPicPr>
        <p:blipFill>
          <a:blip r:embed="rId2" cstate="print"/>
          <a:stretch>
            <a:fillRect/>
          </a:stretch>
        </p:blipFill>
        <p:spPr>
          <a:xfrm>
            <a:off x="1" y="1905000"/>
            <a:ext cx="4648200" cy="4953000"/>
          </a:xfrm>
        </p:spPr>
      </p:pic>
      <p:sp>
        <p:nvSpPr>
          <p:cNvPr id="5" name="عنصر نائب للنص 4"/>
          <p:cNvSpPr>
            <a:spLocks noGrp="1"/>
          </p:cNvSpPr>
          <p:nvPr>
            <p:ph type="body" sz="half" idx="3"/>
          </p:nvPr>
        </p:nvSpPr>
        <p:spPr>
          <a:xfrm>
            <a:off x="4724401" y="1371601"/>
            <a:ext cx="3276600" cy="533400"/>
          </a:xfrm>
        </p:spPr>
        <p:txBody>
          <a:bodyPr>
            <a:normAutofit/>
          </a:bodyPr>
          <a:lstStyle/>
          <a:p>
            <a:r>
              <a:rPr lang="en-US" dirty="0" smtClean="0"/>
              <a:t>Colon cancer</a:t>
            </a:r>
            <a:endParaRPr lang="ar-SA" dirty="0"/>
          </a:p>
        </p:txBody>
      </p:sp>
      <p:pic>
        <p:nvPicPr>
          <p:cNvPr id="7" name="عنصر نائب للمحتوى 6" descr="art-ar428357_janu_fig2.jpg"/>
          <p:cNvPicPr>
            <a:picLocks noGrp="1" noChangeAspect="1"/>
          </p:cNvPicPr>
          <p:nvPr>
            <p:ph sz="quarter" idx="4"/>
          </p:nvPr>
        </p:nvPicPr>
        <p:blipFill>
          <a:blip r:embed="rId3" cstate="print"/>
          <a:stretch>
            <a:fillRect/>
          </a:stretch>
        </p:blipFill>
        <p:spPr>
          <a:xfrm>
            <a:off x="4724401" y="1905000"/>
            <a:ext cx="4419599" cy="495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95400"/>
          </a:xfrm>
        </p:spPr>
        <p:txBody>
          <a:bodyPr>
            <a:normAutofit fontScale="90000"/>
          </a:bodyPr>
          <a:lstStyle/>
          <a:p>
            <a:r>
              <a:rPr lang="en-US" b="1" dirty="0" smtClean="0">
                <a:solidFill>
                  <a:schemeClr val="bg2">
                    <a:lumMod val="50000"/>
                  </a:schemeClr>
                </a:solidFill>
              </a:rPr>
              <a:t>left lower quadrant mass causes</a:t>
            </a:r>
            <a:endParaRPr lang="ar-SA" b="1" dirty="0">
              <a:solidFill>
                <a:schemeClr val="bg2">
                  <a:lumMod val="50000"/>
                </a:schemeClr>
              </a:solidFill>
            </a:endParaRPr>
          </a:p>
        </p:txBody>
      </p:sp>
      <p:sp>
        <p:nvSpPr>
          <p:cNvPr id="3" name="عنصر نائب للمحتوى 2"/>
          <p:cNvSpPr>
            <a:spLocks noGrp="1"/>
          </p:cNvSpPr>
          <p:nvPr>
            <p:ph idx="1"/>
          </p:nvPr>
        </p:nvSpPr>
        <p:spPr>
          <a:xfrm>
            <a:off x="381000" y="1143000"/>
            <a:ext cx="8229600" cy="5715000"/>
          </a:xfrm>
        </p:spPr>
        <p:txBody>
          <a:bodyPr>
            <a:normAutofit/>
          </a:bodyPr>
          <a:lstStyle/>
          <a:p>
            <a:pPr algn="l">
              <a:buNone/>
            </a:pPr>
            <a:r>
              <a:rPr lang="en-US" sz="3200" b="1" dirty="0" smtClean="0">
                <a:solidFill>
                  <a:schemeClr val="bg2">
                    <a:lumMod val="50000"/>
                  </a:schemeClr>
                </a:solidFill>
              </a:rPr>
              <a:t>5-Tube and Ovary</a:t>
            </a:r>
          </a:p>
          <a:p>
            <a:pPr algn="l">
              <a:buNone/>
            </a:pPr>
            <a:r>
              <a:rPr lang="en-US" sz="3200" dirty="0" err="1" smtClean="0"/>
              <a:t>Hydatid</a:t>
            </a:r>
            <a:r>
              <a:rPr lang="en-US" sz="3200" dirty="0" smtClean="0"/>
              <a:t> cyst of </a:t>
            </a:r>
            <a:r>
              <a:rPr lang="en-US" sz="3200" dirty="0" err="1" smtClean="0"/>
              <a:t>Morgagni</a:t>
            </a:r>
            <a:endParaRPr lang="en-US" sz="3200" dirty="0" smtClean="0"/>
          </a:p>
          <a:p>
            <a:pPr algn="l">
              <a:buNone/>
            </a:pPr>
            <a:r>
              <a:rPr lang="en-US" sz="3200" dirty="0" err="1" smtClean="0"/>
              <a:t>Tubo</a:t>
            </a:r>
            <a:r>
              <a:rPr lang="en-US" sz="3200" dirty="0" smtClean="0"/>
              <a:t>-ovarian abscess</a:t>
            </a:r>
          </a:p>
          <a:p>
            <a:pPr algn="l">
              <a:buNone/>
            </a:pPr>
            <a:r>
              <a:rPr lang="en-US" sz="3200" dirty="0" smtClean="0"/>
              <a:t>Ovarian cyst and carcinoma</a:t>
            </a:r>
          </a:p>
          <a:p>
            <a:pPr algn="l">
              <a:buNone/>
            </a:pPr>
            <a:r>
              <a:rPr lang="en-US" sz="3200" dirty="0" smtClean="0"/>
              <a:t> Ectopic pregnancy</a:t>
            </a:r>
          </a:p>
          <a:p>
            <a:pPr algn="l">
              <a:buNone/>
            </a:pPr>
            <a:r>
              <a:rPr lang="en-US" sz="3200" dirty="0" smtClean="0"/>
              <a:t> </a:t>
            </a:r>
            <a:r>
              <a:rPr lang="en-US" sz="3200" b="1" dirty="0" smtClean="0">
                <a:solidFill>
                  <a:schemeClr val="bg2">
                    <a:lumMod val="50000"/>
                  </a:schemeClr>
                </a:solidFill>
              </a:rPr>
              <a:t>6-Iliac Artery and Veins and Aorta</a:t>
            </a:r>
          </a:p>
          <a:p>
            <a:pPr algn="l">
              <a:buNone/>
            </a:pPr>
            <a:r>
              <a:rPr lang="en-US" sz="3200" dirty="0" smtClean="0"/>
              <a:t>Aneurysm</a:t>
            </a:r>
          </a:p>
          <a:p>
            <a:pPr algn="l">
              <a:buNone/>
            </a:pPr>
            <a:r>
              <a:rPr lang="en-US" sz="3200" dirty="0" err="1" smtClean="0"/>
              <a:t>Thrombophlebitis</a:t>
            </a:r>
            <a:endParaRPr lang="en-US" sz="3200" dirty="0" smtClean="0"/>
          </a:p>
          <a:p>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19200"/>
          </a:xfrm>
        </p:spPr>
        <p:txBody>
          <a:bodyPr>
            <a:normAutofit fontScale="90000"/>
          </a:bodyPr>
          <a:lstStyle/>
          <a:p>
            <a:pPr algn="ctr"/>
            <a:r>
              <a:rPr lang="en-US" b="1" dirty="0" smtClean="0">
                <a:solidFill>
                  <a:schemeClr val="bg2">
                    <a:lumMod val="50000"/>
                  </a:schemeClr>
                </a:solidFill>
              </a:rPr>
              <a:t>Fecal Occult Blood Testing (FOBT)</a:t>
            </a:r>
            <a:endParaRPr lang="ar-SA" b="1" dirty="0">
              <a:solidFill>
                <a:schemeClr val="bg2">
                  <a:lumMod val="50000"/>
                </a:schemeClr>
              </a:solidFill>
            </a:endParaRPr>
          </a:p>
        </p:txBody>
      </p:sp>
      <p:sp>
        <p:nvSpPr>
          <p:cNvPr id="3" name="عنصر نائب للمحتوى 2"/>
          <p:cNvSpPr>
            <a:spLocks noGrp="1"/>
          </p:cNvSpPr>
          <p:nvPr>
            <p:ph idx="1"/>
          </p:nvPr>
        </p:nvSpPr>
        <p:spPr>
          <a:xfrm>
            <a:off x="457200" y="1143000"/>
            <a:ext cx="8229600" cy="5486400"/>
          </a:xfrm>
        </p:spPr>
        <p:txBody>
          <a:bodyPr>
            <a:normAutofit fontScale="70000" lnSpcReduction="20000"/>
          </a:bodyPr>
          <a:lstStyle/>
          <a:p>
            <a:pPr algn="l">
              <a:buNone/>
            </a:pPr>
            <a:r>
              <a:rPr lang="en-US" sz="4500" dirty="0" smtClean="0">
                <a:solidFill>
                  <a:srgbClr val="C00000"/>
                </a:solidFill>
              </a:rPr>
              <a:t>*</a:t>
            </a:r>
            <a:r>
              <a:rPr lang="en-US" sz="4500" dirty="0" smtClean="0"/>
              <a:t>Detects blood from cancers or large polyps</a:t>
            </a:r>
          </a:p>
          <a:p>
            <a:pPr algn="l">
              <a:buNone/>
            </a:pPr>
            <a:r>
              <a:rPr lang="en-US" sz="4500" dirty="0" smtClean="0">
                <a:solidFill>
                  <a:srgbClr val="C00000"/>
                </a:solidFill>
              </a:rPr>
              <a:t>*</a:t>
            </a:r>
            <a:r>
              <a:rPr lang="en-US" sz="4500" dirty="0" smtClean="0"/>
              <a:t>Bleeding is intermittent and increases with polyp size and stage of cancer</a:t>
            </a:r>
          </a:p>
          <a:p>
            <a:pPr algn="l">
              <a:buNone/>
            </a:pPr>
            <a:r>
              <a:rPr lang="en-US" sz="4500" dirty="0" smtClean="0">
                <a:solidFill>
                  <a:srgbClr val="C00000"/>
                </a:solidFill>
              </a:rPr>
              <a:t>*</a:t>
            </a:r>
            <a:r>
              <a:rPr lang="en-US" sz="4500" dirty="0" err="1" smtClean="0"/>
              <a:t>Hemoccult</a:t>
            </a:r>
            <a:r>
              <a:rPr lang="en-US" sz="4500" dirty="0" smtClean="0"/>
              <a:t> II (</a:t>
            </a:r>
            <a:r>
              <a:rPr lang="en-US" sz="4500" dirty="0" err="1" smtClean="0"/>
              <a:t>guaiac</a:t>
            </a:r>
            <a:r>
              <a:rPr lang="en-US" sz="4500" dirty="0" smtClean="0"/>
              <a:t>-based) most widely used (0ne of FOBT type)</a:t>
            </a:r>
          </a:p>
          <a:p>
            <a:pPr lvl="1" algn="l">
              <a:buNone/>
            </a:pPr>
            <a:r>
              <a:rPr lang="en-US" sz="4500" dirty="0" smtClean="0">
                <a:solidFill>
                  <a:srgbClr val="C00000"/>
                </a:solidFill>
              </a:rPr>
              <a:t>*</a:t>
            </a:r>
            <a:r>
              <a:rPr lang="en-US" sz="4500" dirty="0" smtClean="0"/>
              <a:t>Inexpensive and easy to perform </a:t>
            </a:r>
          </a:p>
          <a:p>
            <a:pPr lvl="1" algn="l">
              <a:buNone/>
            </a:pPr>
            <a:r>
              <a:rPr lang="en-US" sz="4500" dirty="0" smtClean="0">
                <a:solidFill>
                  <a:srgbClr val="C00000"/>
                </a:solidFill>
              </a:rPr>
              <a:t>*</a:t>
            </a:r>
            <a:r>
              <a:rPr lang="en-US" sz="4500" dirty="0" smtClean="0"/>
              <a:t>Diet and medications affect results</a:t>
            </a:r>
          </a:p>
          <a:p>
            <a:pPr lvl="2" algn="l">
              <a:buNone/>
            </a:pPr>
            <a:r>
              <a:rPr lang="en-US" sz="4500" dirty="0" smtClean="0">
                <a:solidFill>
                  <a:srgbClr val="C00000"/>
                </a:solidFill>
              </a:rPr>
              <a:t>False positives:</a:t>
            </a:r>
            <a:r>
              <a:rPr lang="en-US" sz="4500" dirty="0" smtClean="0"/>
              <a:t> oral iron, aspirin, NSAIDs, </a:t>
            </a:r>
            <a:r>
              <a:rPr lang="en-US" sz="4500" dirty="0" err="1" smtClean="0"/>
              <a:t>anticoagualants</a:t>
            </a:r>
            <a:endParaRPr lang="en-US" sz="4500" dirty="0" smtClean="0"/>
          </a:p>
          <a:p>
            <a:pPr lvl="2" algn="l">
              <a:buNone/>
            </a:pPr>
            <a:r>
              <a:rPr lang="en-US" sz="4500" dirty="0" smtClean="0">
                <a:solidFill>
                  <a:srgbClr val="C00000"/>
                </a:solidFill>
              </a:rPr>
              <a:t>False negatives:  </a:t>
            </a:r>
            <a:r>
              <a:rPr lang="en-US" sz="4500" dirty="0" smtClean="0"/>
              <a:t>vitamin C</a:t>
            </a:r>
          </a:p>
          <a:p>
            <a:pPr lvl="2" algn="l">
              <a:buNone/>
            </a:pPr>
            <a:r>
              <a:rPr lang="en-US" sz="4500" dirty="0" smtClean="0">
                <a:solidFill>
                  <a:srgbClr val="C00000"/>
                </a:solidFill>
              </a:rPr>
              <a:t>*</a:t>
            </a:r>
            <a:r>
              <a:rPr lang="en-US" sz="4500" dirty="0" smtClean="0"/>
              <a:t>33% CRC mortality reduction with annual screening</a:t>
            </a:r>
          </a:p>
          <a:p>
            <a:pPr lvl="2" algn="l">
              <a:buNone/>
            </a:pPr>
            <a:endParaRPr lang="en-US" sz="2800" dirty="0" smtClean="0"/>
          </a:p>
          <a:p>
            <a:pPr lvl="2">
              <a:spcAft>
                <a:spcPct val="20000"/>
              </a:spcAft>
            </a:pPr>
            <a:endParaRPr lang="en-US" dirty="0" smtClean="0"/>
          </a:p>
          <a:p>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819912"/>
          </a:xfrm>
        </p:spPr>
        <p:txBody>
          <a:bodyPr/>
          <a:lstStyle/>
          <a:p>
            <a:pPr algn="ctr"/>
            <a:r>
              <a:rPr lang="en-US" b="1" dirty="0" err="1" smtClean="0">
                <a:solidFill>
                  <a:schemeClr val="bg2">
                    <a:lumMod val="50000"/>
                  </a:schemeClr>
                </a:solidFill>
              </a:rPr>
              <a:t>Sigmoidoscopy</a:t>
            </a:r>
            <a:endParaRPr lang="ar-SA" b="1" dirty="0">
              <a:solidFill>
                <a:schemeClr val="bg2">
                  <a:lumMod val="50000"/>
                </a:schemeClr>
              </a:solidFill>
            </a:endParaRPr>
          </a:p>
        </p:txBody>
      </p:sp>
      <p:sp>
        <p:nvSpPr>
          <p:cNvPr id="3" name="عنصر نائب للمحتوى 2"/>
          <p:cNvSpPr>
            <a:spLocks noGrp="1"/>
          </p:cNvSpPr>
          <p:nvPr>
            <p:ph idx="1"/>
          </p:nvPr>
        </p:nvSpPr>
        <p:spPr>
          <a:xfrm>
            <a:off x="0" y="1371600"/>
            <a:ext cx="8686800" cy="4953000"/>
          </a:xfrm>
        </p:spPr>
        <p:txBody>
          <a:bodyPr/>
          <a:lstStyle/>
          <a:p>
            <a:pPr algn="l">
              <a:buNone/>
            </a:pPr>
            <a:endParaRPr lang="en-US" sz="2800" dirty="0" smtClean="0">
              <a:solidFill>
                <a:srgbClr val="C00000"/>
              </a:solidFill>
            </a:endParaRPr>
          </a:p>
          <a:p>
            <a:pPr algn="l">
              <a:buNone/>
            </a:pPr>
            <a:r>
              <a:rPr lang="en-US" sz="2800" dirty="0" smtClean="0">
                <a:solidFill>
                  <a:srgbClr val="C00000"/>
                </a:solidFill>
              </a:rPr>
              <a:t>Advantages</a:t>
            </a:r>
          </a:p>
          <a:p>
            <a:pPr lvl="1" algn="l">
              <a:buNone/>
            </a:pPr>
            <a:r>
              <a:rPr lang="en-US" sz="2800" dirty="0" smtClean="0"/>
              <a:t>Relatively accurate </a:t>
            </a:r>
          </a:p>
          <a:p>
            <a:pPr lvl="1" algn="l">
              <a:buNone/>
            </a:pPr>
            <a:r>
              <a:rPr lang="en-US" sz="2800" dirty="0" smtClean="0"/>
              <a:t>Quick procedure performed w/out sedation</a:t>
            </a:r>
          </a:p>
          <a:p>
            <a:pPr lvl="1" algn="l">
              <a:buNone/>
            </a:pPr>
            <a:r>
              <a:rPr lang="en-US" sz="2800" dirty="0" smtClean="0"/>
              <a:t>Inexpensive</a:t>
            </a:r>
            <a:r>
              <a:rPr lang="en-US" sz="2800" b="1" dirty="0" smtClean="0"/>
              <a:t> </a:t>
            </a:r>
          </a:p>
          <a:p>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R0000415503.jpg"/>
          <p:cNvPicPr>
            <a:picLocks noGrp="1" noChangeAspect="1"/>
          </p:cNvPicPr>
          <p:nvPr>
            <p:ph idx="1"/>
          </p:nvPr>
        </p:nvPicPr>
        <p:blipFill>
          <a:blip r:embed="rId2" cstate="print"/>
          <a:stretch>
            <a:fillRect/>
          </a:stretch>
        </p:blipFill>
        <p:spPr>
          <a:xfrm>
            <a:off x="5084596" y="609600"/>
            <a:ext cx="4059404" cy="5791200"/>
          </a:xfrm>
          <a:prstGeom prst="rect">
            <a:avLst/>
          </a:prstGeom>
        </p:spPr>
      </p:pic>
      <p:pic>
        <p:nvPicPr>
          <p:cNvPr id="5" name="صورة 4" descr="1083.jpg"/>
          <p:cNvPicPr>
            <a:picLocks noChangeAspect="1"/>
          </p:cNvPicPr>
          <p:nvPr/>
        </p:nvPicPr>
        <p:blipFill>
          <a:blip r:embed="rId3" cstate="print"/>
          <a:stretch>
            <a:fillRect/>
          </a:stretch>
        </p:blipFill>
        <p:spPr>
          <a:xfrm>
            <a:off x="228600" y="685800"/>
            <a:ext cx="4724400" cy="5715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err="1" smtClean="0">
                <a:solidFill>
                  <a:schemeClr val="bg2">
                    <a:lumMod val="50000"/>
                  </a:schemeClr>
                </a:solidFill>
              </a:rPr>
              <a:t>Sigmoidoscopy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lnSpc>
                <a:spcPct val="90000"/>
              </a:lnSpc>
              <a:spcAft>
                <a:spcPct val="20000"/>
              </a:spcAft>
              <a:buNone/>
            </a:pPr>
            <a:r>
              <a:rPr lang="en-US" sz="3200" b="1" dirty="0" smtClean="0">
                <a:solidFill>
                  <a:srgbClr val="C00000"/>
                </a:solidFill>
              </a:rPr>
              <a:t>Disadvantages</a:t>
            </a:r>
            <a:r>
              <a:rPr lang="en-US" sz="3200" dirty="0" smtClean="0"/>
              <a:t> </a:t>
            </a:r>
          </a:p>
          <a:p>
            <a:pPr lvl="1" algn="l">
              <a:lnSpc>
                <a:spcPct val="90000"/>
              </a:lnSpc>
              <a:spcAft>
                <a:spcPct val="20000"/>
              </a:spcAft>
              <a:buNone/>
            </a:pPr>
            <a:r>
              <a:rPr lang="en-US" sz="3200" dirty="0" smtClean="0">
                <a:solidFill>
                  <a:srgbClr val="C00000"/>
                </a:solidFill>
              </a:rPr>
              <a:t>*</a:t>
            </a:r>
            <a:r>
              <a:rPr lang="en-US" sz="3200" dirty="0" smtClean="0"/>
              <a:t>Misses 40% - 50% of CRC and polyps </a:t>
            </a:r>
          </a:p>
          <a:p>
            <a:pPr lvl="1" algn="l">
              <a:lnSpc>
                <a:spcPct val="90000"/>
              </a:lnSpc>
              <a:spcAft>
                <a:spcPct val="20000"/>
              </a:spcAft>
              <a:buNone/>
            </a:pPr>
            <a:r>
              <a:rPr lang="en-US" sz="3200" dirty="0" smtClean="0">
                <a:solidFill>
                  <a:srgbClr val="C00000"/>
                </a:solidFill>
              </a:rPr>
              <a:t>*</a:t>
            </a:r>
            <a:r>
              <a:rPr lang="en-US" sz="3200" dirty="0" smtClean="0"/>
              <a:t>Risk of colon perforation is 1 to 2 per 10,000 </a:t>
            </a:r>
            <a:r>
              <a:rPr lang="en-US" sz="3200" dirty="0" err="1" smtClean="0"/>
              <a:t>exa</a:t>
            </a:r>
            <a:endParaRPr lang="en-US" sz="3200" dirty="0" smtClean="0"/>
          </a:p>
          <a:p>
            <a:pPr algn="l">
              <a:lnSpc>
                <a:spcPct val="90000"/>
              </a:lnSpc>
              <a:spcAft>
                <a:spcPct val="20000"/>
              </a:spcAft>
              <a:buNone/>
            </a:pPr>
            <a:r>
              <a:rPr lang="en-US" sz="3200" dirty="0" smtClean="0">
                <a:solidFill>
                  <a:srgbClr val="C00000"/>
                </a:solidFill>
              </a:rPr>
              <a:t>*</a:t>
            </a:r>
            <a:r>
              <a:rPr lang="en-US" sz="3200" dirty="0" smtClean="0"/>
              <a:t>Evidence for most effective screening interval is inconclusive</a:t>
            </a:r>
          </a:p>
          <a:p>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Colonoscopy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lnSpc>
                <a:spcPct val="90000"/>
              </a:lnSpc>
              <a:spcAft>
                <a:spcPct val="20000"/>
              </a:spcAft>
              <a:buNone/>
            </a:pPr>
            <a:r>
              <a:rPr lang="en-US" sz="3200" dirty="0" smtClean="0">
                <a:solidFill>
                  <a:srgbClr val="C00000"/>
                </a:solidFill>
              </a:rPr>
              <a:t>*</a:t>
            </a:r>
            <a:r>
              <a:rPr lang="en-US" sz="3200" dirty="0" smtClean="0"/>
              <a:t>95% of CRC in reach of </a:t>
            </a:r>
            <a:r>
              <a:rPr lang="en-US" sz="3200" dirty="0" err="1" smtClean="0"/>
              <a:t>colonoscope</a:t>
            </a:r>
            <a:endParaRPr lang="en-US" sz="3200" dirty="0" smtClean="0"/>
          </a:p>
          <a:p>
            <a:pPr algn="l">
              <a:lnSpc>
                <a:spcPct val="90000"/>
              </a:lnSpc>
              <a:spcAft>
                <a:spcPct val="20000"/>
              </a:spcAft>
              <a:buNone/>
            </a:pPr>
            <a:r>
              <a:rPr lang="en-US" sz="3200" b="1" dirty="0" smtClean="0">
                <a:solidFill>
                  <a:srgbClr val="C00000"/>
                </a:solidFill>
              </a:rPr>
              <a:t>*</a:t>
            </a:r>
            <a:r>
              <a:rPr lang="en-US" sz="3200" dirty="0" smtClean="0"/>
              <a:t>could eliminate 80% to 90% of CRC mortality in population over age 50 years</a:t>
            </a:r>
          </a:p>
          <a:p>
            <a:pPr algn="l">
              <a:lnSpc>
                <a:spcPct val="90000"/>
              </a:lnSpc>
              <a:spcAft>
                <a:spcPct val="20000"/>
              </a:spcAft>
              <a:buNone/>
            </a:pPr>
            <a:r>
              <a:rPr lang="en-US" sz="3200" dirty="0" smtClean="0">
                <a:solidFill>
                  <a:srgbClr val="C00000"/>
                </a:solidFill>
              </a:rPr>
              <a:t>*</a:t>
            </a:r>
            <a:r>
              <a:rPr lang="en-US" sz="3200" dirty="0" smtClean="0"/>
              <a:t>Diagnostic use after positive results on FOBT or FS </a:t>
            </a:r>
          </a:p>
          <a:p>
            <a:pPr algn="l">
              <a:lnSpc>
                <a:spcPct val="90000"/>
              </a:lnSpc>
              <a:spcAft>
                <a:spcPct val="20000"/>
              </a:spcAft>
              <a:buNone/>
            </a:pPr>
            <a:r>
              <a:rPr lang="en-US" sz="3200" dirty="0" smtClean="0">
                <a:solidFill>
                  <a:srgbClr val="C00000"/>
                </a:solidFill>
              </a:rPr>
              <a:t>*</a:t>
            </a:r>
            <a:r>
              <a:rPr lang="en-US" sz="3200" dirty="0" smtClean="0"/>
              <a:t>Recommended as initial screening test for high risk individuals</a:t>
            </a:r>
          </a:p>
          <a:p>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SA"/>
          </a:p>
        </p:txBody>
      </p:sp>
      <p:sp>
        <p:nvSpPr>
          <p:cNvPr id="6" name="عنصر نائب للنص 5"/>
          <p:cNvSpPr>
            <a:spLocks noGrp="1"/>
          </p:cNvSpPr>
          <p:nvPr>
            <p:ph type="body" idx="2"/>
          </p:nvPr>
        </p:nvSpPr>
        <p:spPr>
          <a:xfrm>
            <a:off x="762000" y="1676400"/>
            <a:ext cx="2743200" cy="4572000"/>
          </a:xfrm>
        </p:spPr>
        <p:txBody>
          <a:bodyPr>
            <a:normAutofit fontScale="85000" lnSpcReduction="20000"/>
          </a:bodyPr>
          <a:lstStyle/>
          <a:p>
            <a:r>
              <a:rPr lang="en-US" sz="3300" dirty="0" smtClean="0"/>
              <a:t>Polyps  can be detected and removed during colonoscopy. Studies show this procedure would decrease by &gt; 80% the risk of cancer death,  started by the age of 50, and repeated every 5 or 10 years.</a:t>
            </a:r>
          </a:p>
          <a:p>
            <a:endParaRPr lang="ar-SA" sz="3200" dirty="0"/>
          </a:p>
        </p:txBody>
      </p:sp>
      <p:pic>
        <p:nvPicPr>
          <p:cNvPr id="4" name="عنصر نائب للمحتوى 3" descr="colonscopy.jpg"/>
          <p:cNvPicPr>
            <a:picLocks noGrp="1" noChangeAspect="1"/>
          </p:cNvPicPr>
          <p:nvPr>
            <p:ph sz="half" idx="1"/>
          </p:nvPr>
        </p:nvPicPr>
        <p:blipFill>
          <a:blip r:embed="rId2" cstate="print"/>
          <a:stretch>
            <a:fillRect/>
          </a:stretch>
        </p:blipFill>
        <p:spPr>
          <a:xfrm>
            <a:off x="3429001" y="762000"/>
            <a:ext cx="5715000" cy="6096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Colonoscopy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spcAft>
                <a:spcPct val="20000"/>
              </a:spcAft>
              <a:buNone/>
            </a:pPr>
            <a:r>
              <a:rPr lang="en-US" sz="3200" b="1" dirty="0" smtClean="0">
                <a:solidFill>
                  <a:srgbClr val="C00000"/>
                </a:solidFill>
              </a:rPr>
              <a:t>Disadvantages</a:t>
            </a:r>
          </a:p>
          <a:p>
            <a:pPr lvl="1" algn="l">
              <a:spcAft>
                <a:spcPct val="20000"/>
              </a:spcAft>
              <a:buNone/>
            </a:pPr>
            <a:r>
              <a:rPr lang="en-US" sz="3200" dirty="0" smtClean="0"/>
              <a:t>Expensive</a:t>
            </a:r>
          </a:p>
          <a:p>
            <a:pPr lvl="1" algn="l">
              <a:spcAft>
                <a:spcPct val="20000"/>
              </a:spcAft>
              <a:buNone/>
            </a:pPr>
            <a:r>
              <a:rPr lang="en-US" sz="3200" dirty="0" smtClean="0"/>
              <a:t>Negative impact on patient’s daily life</a:t>
            </a:r>
          </a:p>
          <a:p>
            <a:pPr lvl="1" algn="l">
              <a:spcAft>
                <a:spcPct val="20000"/>
              </a:spcAft>
              <a:buNone/>
            </a:pPr>
            <a:r>
              <a:rPr lang="en-US" sz="3200" dirty="0" smtClean="0"/>
              <a:t>Trained </a:t>
            </a:r>
            <a:r>
              <a:rPr lang="en-US" sz="3200" dirty="0" err="1" smtClean="0"/>
              <a:t>endoscopists</a:t>
            </a:r>
            <a:r>
              <a:rPr lang="en-US" sz="3200" dirty="0" smtClean="0"/>
              <a:t> must perform</a:t>
            </a:r>
          </a:p>
          <a:p>
            <a:pPr lvl="1" algn="l">
              <a:spcAft>
                <a:spcPct val="20000"/>
              </a:spcAft>
              <a:buNone/>
            </a:pPr>
            <a:r>
              <a:rPr lang="en-US" sz="3200" dirty="0" smtClean="0"/>
              <a:t>Bowel perforation most serious complication</a:t>
            </a:r>
            <a:r>
              <a:rPr lang="en-US" sz="3200" dirty="0" smtClean="0">
                <a:sym typeface="Wingdings" pitchFamily="2" charset="2"/>
              </a:rPr>
              <a:t></a:t>
            </a:r>
            <a:r>
              <a:rPr lang="en-US" sz="3200" dirty="0" smtClean="0"/>
              <a:t>1 to 3 per 1000 procedures</a:t>
            </a:r>
          </a:p>
          <a:p>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smtClean="0">
                <a:solidFill>
                  <a:schemeClr val="bg2">
                    <a:lumMod val="50000"/>
                  </a:schemeClr>
                </a:solidFill>
              </a:rPr>
              <a:t>CRC Screening Guidelines </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lnSpcReduction="10000"/>
          </a:bodyPr>
          <a:lstStyle/>
          <a:p>
            <a:pPr algn="l">
              <a:lnSpc>
                <a:spcPct val="90000"/>
              </a:lnSpc>
              <a:spcAft>
                <a:spcPct val="20000"/>
              </a:spcAft>
              <a:buNone/>
            </a:pPr>
            <a:r>
              <a:rPr lang="en-US" sz="3200" dirty="0" smtClean="0"/>
              <a:t>Screening should be individualized according to age and </a:t>
            </a:r>
            <a:r>
              <a:rPr lang="en-US" sz="3200" dirty="0" err="1" smtClean="0"/>
              <a:t>comorbidities</a:t>
            </a:r>
            <a:endParaRPr lang="en-US" sz="3200" dirty="0" smtClean="0"/>
          </a:p>
          <a:p>
            <a:pPr algn="l">
              <a:lnSpc>
                <a:spcPct val="90000"/>
              </a:lnSpc>
              <a:spcAft>
                <a:spcPct val="20000"/>
              </a:spcAft>
              <a:buNone/>
            </a:pPr>
            <a:r>
              <a:rPr lang="en-US" sz="3200" b="1" dirty="0" smtClean="0">
                <a:solidFill>
                  <a:srgbClr val="C00000"/>
                </a:solidFill>
              </a:rPr>
              <a:t>Three screening options suggested: </a:t>
            </a:r>
          </a:p>
          <a:p>
            <a:pPr lvl="1" algn="l">
              <a:lnSpc>
                <a:spcPct val="90000"/>
              </a:lnSpc>
              <a:spcAft>
                <a:spcPct val="20000"/>
              </a:spcAft>
              <a:buNone/>
            </a:pPr>
            <a:r>
              <a:rPr lang="en-US" sz="3200" dirty="0" smtClean="0">
                <a:solidFill>
                  <a:srgbClr val="C00000"/>
                </a:solidFill>
              </a:rPr>
              <a:t>*</a:t>
            </a:r>
            <a:r>
              <a:rPr lang="en-US" sz="3200" dirty="0" smtClean="0"/>
              <a:t>Double-contrast barium enema (DCBE) plus FS every 5 years</a:t>
            </a:r>
          </a:p>
          <a:p>
            <a:pPr lvl="1" algn="l">
              <a:lnSpc>
                <a:spcPct val="90000"/>
              </a:lnSpc>
              <a:spcAft>
                <a:spcPct val="20000"/>
              </a:spcAft>
              <a:buNone/>
            </a:pPr>
            <a:r>
              <a:rPr lang="en-US" sz="3200" dirty="0" smtClean="0">
                <a:solidFill>
                  <a:srgbClr val="C00000"/>
                </a:solidFill>
              </a:rPr>
              <a:t>*</a:t>
            </a:r>
            <a:r>
              <a:rPr lang="en-US" sz="3200" dirty="0" smtClean="0"/>
              <a:t>Colonoscopy every 10 years</a:t>
            </a:r>
          </a:p>
          <a:p>
            <a:pPr algn="l">
              <a:lnSpc>
                <a:spcPct val="90000"/>
              </a:lnSpc>
              <a:spcAft>
                <a:spcPct val="20000"/>
              </a:spcAft>
              <a:buNone/>
            </a:pPr>
            <a:r>
              <a:rPr lang="en-US" sz="3200" dirty="0" smtClean="0">
                <a:solidFill>
                  <a:srgbClr val="C00000"/>
                </a:solidFill>
              </a:rPr>
              <a:t>*</a:t>
            </a:r>
            <a:r>
              <a:rPr lang="en-US" sz="3200" dirty="0" smtClean="0"/>
              <a:t>FOBT annually </a:t>
            </a:r>
            <a:r>
              <a:rPr lang="en-US" sz="3200" u="sng" dirty="0" smtClean="0"/>
              <a:t>and</a:t>
            </a:r>
            <a:r>
              <a:rPr lang="en-US" sz="3200" dirty="0" smtClean="0"/>
              <a:t> </a:t>
            </a:r>
          </a:p>
          <a:p>
            <a:pPr algn="l">
              <a:lnSpc>
                <a:spcPct val="90000"/>
              </a:lnSpc>
              <a:spcAft>
                <a:spcPct val="20000"/>
              </a:spcAft>
              <a:buNone/>
            </a:pPr>
            <a:r>
              <a:rPr lang="en-US" sz="3200" dirty="0" smtClean="0"/>
              <a:t>flexible </a:t>
            </a:r>
            <a:r>
              <a:rPr lang="en-US" sz="3200" dirty="0" err="1" smtClean="0"/>
              <a:t>sigmoidoscopy</a:t>
            </a:r>
            <a:r>
              <a:rPr lang="en-US" sz="3200" dirty="0" smtClean="0"/>
              <a:t> (FS) every 5 year.</a:t>
            </a:r>
          </a:p>
          <a:p>
            <a:pPr lvl="1" algn="l">
              <a:lnSpc>
                <a:spcPct val="90000"/>
              </a:lnSpc>
              <a:spcAft>
                <a:spcPct val="20000"/>
              </a:spcAft>
              <a:buNone/>
            </a:pPr>
            <a:endParaRPr lang="en-US" dirty="0" smtClean="0"/>
          </a:p>
          <a:p>
            <a:pPr>
              <a:lnSpc>
                <a:spcPct val="90000"/>
              </a:lnSpc>
            </a:pPr>
            <a:endParaRPr lang="en-US" sz="2600" dirty="0" smtClean="0">
              <a:solidFill>
                <a:srgbClr val="B5CC33"/>
              </a:solidFill>
            </a:endParaRPr>
          </a:p>
          <a:p>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Monitoring</a:t>
            </a:r>
            <a:r>
              <a:rPr lang="en-US" b="1" dirty="0" smtClean="0"/>
              <a:t/>
            </a:r>
            <a:br>
              <a:rPr lang="en-US" b="1" dirty="0" smtClean="0"/>
            </a:br>
            <a:endParaRPr lang="ar-SA" dirty="0"/>
          </a:p>
        </p:txBody>
      </p:sp>
      <p:sp>
        <p:nvSpPr>
          <p:cNvPr id="3" name="عنصر نائب للمحتوى 2"/>
          <p:cNvSpPr>
            <a:spLocks noGrp="1"/>
          </p:cNvSpPr>
          <p:nvPr>
            <p:ph idx="1"/>
          </p:nvPr>
        </p:nvSpPr>
        <p:spPr/>
        <p:txBody>
          <a:bodyPr/>
          <a:lstStyle/>
          <a:p>
            <a:pPr algn="l">
              <a:buNone/>
            </a:pPr>
            <a:r>
              <a:rPr lang="en-US" sz="3200" dirty="0" err="1" smtClean="0"/>
              <a:t>Carcinoembryonic</a:t>
            </a:r>
            <a:r>
              <a:rPr lang="en-US" sz="3200" dirty="0" smtClean="0"/>
              <a:t> antigen (CEA) is a protein found on virtually all colorectal tumors. CEA may be used to monitor and assess response to treatment in patients with metastatic disease. CEA can also be used to monitor recurrence in patients post-operatively.</a:t>
            </a:r>
          </a:p>
          <a:p>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staging</a:t>
            </a:r>
            <a:endParaRPr lang="ar-SA" b="1" dirty="0">
              <a:solidFill>
                <a:schemeClr val="bg2">
                  <a:lumMod val="50000"/>
                </a:schemeClr>
              </a:solidFill>
            </a:endParaRPr>
          </a:p>
        </p:txBody>
      </p:sp>
      <p:sp>
        <p:nvSpPr>
          <p:cNvPr id="3" name="عنصر نائب للمحتوى 2"/>
          <p:cNvSpPr>
            <a:spLocks noGrp="1"/>
          </p:cNvSpPr>
          <p:nvPr>
            <p:ph idx="1"/>
          </p:nvPr>
        </p:nvSpPr>
        <p:spPr>
          <a:xfrm>
            <a:off x="457200" y="1905000"/>
            <a:ext cx="8229600" cy="4389120"/>
          </a:xfrm>
        </p:spPr>
        <p:txBody>
          <a:bodyPr/>
          <a:lstStyle/>
          <a:p>
            <a:pPr algn="l">
              <a:buNone/>
            </a:pPr>
            <a:r>
              <a:rPr lang="en-US" dirty="0" smtClean="0">
                <a:solidFill>
                  <a:srgbClr val="C00000"/>
                </a:solidFill>
              </a:rPr>
              <a:t>TNM (for tumors/nodes/metastases) system</a:t>
            </a:r>
          </a:p>
          <a:p>
            <a:pPr algn="l">
              <a:buNone/>
            </a:pPr>
            <a:r>
              <a:rPr lang="en-US" dirty="0" smtClean="0">
                <a:solidFill>
                  <a:srgbClr val="C00000"/>
                </a:solidFill>
              </a:rPr>
              <a:t>"T"</a:t>
            </a:r>
            <a:r>
              <a:rPr lang="en-US" dirty="0" smtClean="0"/>
              <a:t> denotes the degree of invasion of the intestinal wall, </a:t>
            </a:r>
            <a:r>
              <a:rPr lang="en-US" dirty="0" smtClean="0">
                <a:solidFill>
                  <a:srgbClr val="C00000"/>
                </a:solidFill>
              </a:rPr>
              <a:t>"N"</a:t>
            </a:r>
            <a:r>
              <a:rPr lang="en-US" dirty="0" smtClean="0"/>
              <a:t> the degree of lymphatic node involvement, and </a:t>
            </a:r>
            <a:r>
              <a:rPr lang="en-US" dirty="0" smtClean="0">
                <a:solidFill>
                  <a:srgbClr val="C00000"/>
                </a:solidFill>
              </a:rPr>
              <a:t>"M"</a:t>
            </a:r>
            <a:r>
              <a:rPr lang="en-US" dirty="0" smtClean="0"/>
              <a:t> the degree of metastasis.</a:t>
            </a:r>
            <a:endParaRPr lang="ar-SA" dirty="0"/>
          </a:p>
        </p:txBody>
      </p:sp>
      <p:pic>
        <p:nvPicPr>
          <p:cNvPr id="4" name="صورة 3" descr="staging1.jpg"/>
          <p:cNvPicPr>
            <a:picLocks noChangeAspect="1"/>
          </p:cNvPicPr>
          <p:nvPr/>
        </p:nvPicPr>
        <p:blipFill>
          <a:blip r:embed="rId2" cstate="print"/>
          <a:stretch>
            <a:fillRect/>
          </a:stretch>
        </p:blipFill>
        <p:spPr>
          <a:xfrm>
            <a:off x="4724400" y="3200400"/>
            <a:ext cx="4419600"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bg2">
                    <a:lumMod val="50000"/>
                  </a:schemeClr>
                </a:solidFill>
              </a:rPr>
              <a:t>left lower quadrant mass causes</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sz="3200" b="1" dirty="0" smtClean="0">
                <a:solidFill>
                  <a:schemeClr val="bg2">
                    <a:lumMod val="50000"/>
                  </a:schemeClr>
                </a:solidFill>
              </a:rPr>
              <a:t>7-Lymph Nodes</a:t>
            </a:r>
          </a:p>
          <a:p>
            <a:pPr algn="l">
              <a:buNone/>
            </a:pPr>
            <a:r>
              <a:rPr lang="en-US" sz="3200" dirty="0" smtClean="0"/>
              <a:t> </a:t>
            </a:r>
            <a:r>
              <a:rPr lang="en-US" sz="3200" dirty="0" err="1" smtClean="0"/>
              <a:t>Tuberculous</a:t>
            </a:r>
            <a:r>
              <a:rPr lang="en-US" sz="3200" dirty="0" smtClean="0"/>
              <a:t> and acute infectious adenitis</a:t>
            </a:r>
          </a:p>
          <a:p>
            <a:pPr algn="l">
              <a:buNone/>
            </a:pPr>
            <a:r>
              <a:rPr lang="en-US" sz="3200" dirty="0" smtClean="0"/>
              <a:t>Metastatic tumor</a:t>
            </a:r>
          </a:p>
          <a:p>
            <a:pPr algn="l">
              <a:buNone/>
            </a:pPr>
            <a:r>
              <a:rPr lang="en-US" sz="3200" b="1" dirty="0" smtClean="0">
                <a:solidFill>
                  <a:schemeClr val="bg2">
                    <a:lumMod val="50000"/>
                  </a:schemeClr>
                </a:solidFill>
              </a:rPr>
              <a:t>8-Ilium</a:t>
            </a:r>
          </a:p>
          <a:p>
            <a:pPr algn="l">
              <a:buNone/>
            </a:pPr>
            <a:r>
              <a:rPr lang="en-US" sz="3200" dirty="0" err="1" smtClean="0"/>
              <a:t>Osteomyelitis</a:t>
            </a:r>
            <a:endParaRPr lang="en-US" sz="3200" dirty="0" smtClean="0"/>
          </a:p>
          <a:p>
            <a:pPr algn="l">
              <a:buNone/>
            </a:pPr>
            <a:r>
              <a:rPr lang="en-US" sz="3200" dirty="0" smtClean="0"/>
              <a:t>Sarcoma</a:t>
            </a:r>
          </a:p>
          <a:p>
            <a:pPr algn="l">
              <a:buNone/>
            </a:pPr>
            <a:r>
              <a:rPr lang="en-US" sz="3200" dirty="0" smtClean="0"/>
              <a:t>Fracture or contusion</a:t>
            </a:r>
          </a:p>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a:r>
              <a:rPr lang="en-US" b="1" dirty="0" smtClean="0">
                <a:solidFill>
                  <a:schemeClr val="bg2">
                    <a:lumMod val="50000"/>
                  </a:schemeClr>
                </a:solidFill>
              </a:rPr>
              <a:t>staging</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buNone/>
            </a:pPr>
            <a:r>
              <a:rPr lang="en-US" b="1" dirty="0" smtClean="0">
                <a:solidFill>
                  <a:srgbClr val="C00000"/>
                </a:solidFill>
              </a:rPr>
              <a:t>Dukes system</a:t>
            </a:r>
          </a:p>
          <a:p>
            <a:pPr algn="l">
              <a:buNone/>
            </a:pPr>
            <a:r>
              <a:rPr lang="en-US" b="1" dirty="0" smtClean="0">
                <a:solidFill>
                  <a:srgbClr val="C00000"/>
                </a:solidFill>
              </a:rPr>
              <a:t>A -</a:t>
            </a:r>
            <a:r>
              <a:rPr lang="en-US" dirty="0" smtClean="0"/>
              <a:t> </a:t>
            </a:r>
            <a:r>
              <a:rPr lang="en-US" dirty="0" err="1" smtClean="0"/>
              <a:t>Tumour</a:t>
            </a:r>
            <a:r>
              <a:rPr lang="en-US" dirty="0" smtClean="0"/>
              <a:t> confined to the intestinal wall</a:t>
            </a:r>
          </a:p>
          <a:p>
            <a:pPr algn="l">
              <a:buNone/>
            </a:pPr>
            <a:r>
              <a:rPr lang="en-US" b="1" dirty="0" smtClean="0">
                <a:solidFill>
                  <a:srgbClr val="C00000"/>
                </a:solidFill>
              </a:rPr>
              <a:t>B </a:t>
            </a:r>
            <a:r>
              <a:rPr lang="en-US" dirty="0" smtClean="0">
                <a:solidFill>
                  <a:srgbClr val="C00000"/>
                </a:solidFill>
              </a:rPr>
              <a:t>-</a:t>
            </a:r>
            <a:r>
              <a:rPr lang="en-US" dirty="0" smtClean="0"/>
              <a:t> </a:t>
            </a:r>
            <a:r>
              <a:rPr lang="en-US" dirty="0" err="1" smtClean="0"/>
              <a:t>Tumour</a:t>
            </a:r>
            <a:r>
              <a:rPr lang="en-US" dirty="0" smtClean="0"/>
              <a:t> invading through the intestinal wall</a:t>
            </a:r>
          </a:p>
          <a:p>
            <a:pPr algn="l">
              <a:buNone/>
            </a:pPr>
            <a:r>
              <a:rPr lang="en-US" b="1" dirty="0" smtClean="0">
                <a:solidFill>
                  <a:srgbClr val="C00000"/>
                </a:solidFill>
              </a:rPr>
              <a:t>C -</a:t>
            </a:r>
            <a:r>
              <a:rPr lang="en-US" dirty="0" smtClean="0"/>
              <a:t> With lymph node(s) involvement (this is further subdivided into C1 lymph node involvement where the apical node is not involved and C2 where the apical lymph node is involved)</a:t>
            </a:r>
          </a:p>
          <a:p>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endParaRPr lang="en-US" sz="4000" dirty="0" smtClean="0"/>
          </a:p>
        </p:txBody>
      </p:sp>
      <p:graphicFrame>
        <p:nvGraphicFramePr>
          <p:cNvPr id="21699" name="Group 195"/>
          <p:cNvGraphicFramePr>
            <a:graphicFrameLocks noGrp="1"/>
          </p:cNvGraphicFramePr>
          <p:nvPr>
            <p:ph type="tbl" idx="1"/>
          </p:nvPr>
        </p:nvGraphicFramePr>
        <p:xfrm>
          <a:off x="457200" y="685800"/>
          <a:ext cx="8305800" cy="6016629"/>
        </p:xfrm>
        <a:graphic>
          <a:graphicData uri="http://schemas.openxmlformats.org/drawingml/2006/table">
            <a:tbl>
              <a:tblPr rtl="1"/>
              <a:tblGrid>
                <a:gridCol w="5982397"/>
                <a:gridCol w="1635865"/>
                <a:gridCol w="687538"/>
              </a:tblGrid>
              <a:tr h="89824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TNM stage criteria for colorectal cancer</a:t>
                      </a:r>
                      <a:r>
                        <a:rPr kumimoji="0" lang="en-US" sz="1200" b="0" i="0" u="none" strike="noStrike" cap="none" normalizeH="0" baseline="30000" dirty="0" smtClean="0">
                          <a:ln>
                            <a:noFill/>
                          </a:ln>
                          <a:solidFill>
                            <a:schemeClr val="tx1"/>
                          </a:solidFill>
                          <a:effectLst/>
                          <a:latin typeface="Times New Roman" pitchFamily="18" charset="0"/>
                          <a:cs typeface="Times New Roman" pitchFamily="18" charset="0"/>
                          <a:hlinkClick r:id="" action="ppaction://noaction"/>
                        </a:rPr>
                        <a:t>[39]</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hlinkClick r:id=""/>
                        </a:rPr>
                        <a:t>TNM stage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hlinkClick r:id=""/>
                        </a:rPr>
                        <a:t>AJCC stage</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FEF"/>
                    </a:solidFill>
                  </a:tcPr>
                </a:tc>
              </a:tr>
              <a:tr h="54016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Tis: Tumor confined to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hlinkClick r:id=""/>
                        </a:rPr>
                        <a:t>mucosa</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cancer-</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in</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situ</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Tis N0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0</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218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T1: Tumor invades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hlinkClick r:id=""/>
                        </a:rPr>
                        <a:t>submucosa</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T1 N0 M0</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016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T2: Tumor invades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hlinkClick r:id=""/>
                        </a:rPr>
                        <a:t>muscularis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hlinkClick r:id=""/>
                        </a:rPr>
                        <a:t>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hlinkClick r:id=""/>
                        </a:rPr>
                        <a:t>propria</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T2 N0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264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T3: Tumor invades subserosa or beyond (without other organs involved)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T3 N0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II-A</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264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T4: Tumor invades adjacent organs or perforates the visceral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hlinkClick r:id=""/>
                        </a:rPr>
                        <a:t>peritoneum</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T4 N0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II-B</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264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N1: Metastasis to 1 to 3 regional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hlinkClick r:id=""/>
                        </a:rPr>
                        <a:t>lymph nodes</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T1 or T2.</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T1-2 N1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III-A</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264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N1: Metastasis to 1 to 3 regional lymph nodes. T3 or T4.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T3-4 N1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III-B</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264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N2: Metastasis to 4 or more regional lymph nodes. Any T.</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any T, N2 M0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III-C</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264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M1: Distant metastases present. Any T, any N.</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any T, any N, M1</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Stage IV</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عنوان 17"/>
          <p:cNvSpPr>
            <a:spLocks noGrp="1"/>
          </p:cNvSpPr>
          <p:nvPr>
            <p:ph type="title"/>
          </p:nvPr>
        </p:nvSpPr>
        <p:spPr>
          <a:xfrm>
            <a:off x="457200" y="533400"/>
            <a:ext cx="8229600" cy="5257800"/>
          </a:xfrm>
        </p:spPr>
        <p:txBody>
          <a:bodyPr>
            <a:normAutofit fontScale="90000"/>
          </a:bodyPr>
          <a:lstStyle/>
          <a:p>
            <a:pPr algn="ctr"/>
            <a:r>
              <a:rPr lang="en-US" b="1" dirty="0" smtClean="0">
                <a:solidFill>
                  <a:schemeClr val="bg2">
                    <a:lumMod val="50000"/>
                  </a:schemeClr>
                </a:solidFill>
              </a:rPr>
              <a:t>Treatment</a:t>
            </a:r>
            <a:r>
              <a:rPr lang="en-US" dirty="0" smtClean="0"/>
              <a:t/>
            </a:r>
            <a:br>
              <a:rPr lang="en-US" dirty="0" smtClean="0"/>
            </a:br>
            <a:r>
              <a:rPr lang="en-US" dirty="0" smtClean="0"/>
              <a:t/>
            </a:r>
            <a:br>
              <a:rPr lang="en-US" dirty="0" smtClean="0"/>
            </a:br>
            <a:r>
              <a:rPr lang="en-US" dirty="0" smtClean="0"/>
              <a:t>Surgery remains the primary treatment while chemotherapy and/or radiotherapy may be recommended depending on the individual patient's staging and other medical factors.</a:t>
            </a:r>
            <a:endParaRPr lang="ar-S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surgery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Autofit/>
          </a:bodyPr>
          <a:lstStyle/>
          <a:p>
            <a:pPr algn="l">
              <a:buNone/>
            </a:pPr>
            <a:r>
              <a:rPr lang="en-US" sz="2800" dirty="0" smtClean="0"/>
              <a:t>Curative</a:t>
            </a:r>
          </a:p>
          <a:p>
            <a:pPr algn="l">
              <a:buNone/>
            </a:pPr>
            <a:endParaRPr lang="en-US" sz="2800" dirty="0" smtClean="0"/>
          </a:p>
          <a:p>
            <a:pPr algn="l">
              <a:buNone/>
            </a:pPr>
            <a:r>
              <a:rPr lang="en-US" sz="2800" dirty="0" smtClean="0"/>
              <a:t> palliative</a:t>
            </a:r>
          </a:p>
          <a:p>
            <a:pPr algn="l">
              <a:buNone/>
            </a:pPr>
            <a:endParaRPr lang="en-US" sz="2800" dirty="0" smtClean="0"/>
          </a:p>
          <a:p>
            <a:pPr algn="l">
              <a:buNone/>
            </a:pPr>
            <a:r>
              <a:rPr lang="en-US" sz="2800" dirty="0" smtClean="0"/>
              <a:t> bypass</a:t>
            </a:r>
          </a:p>
          <a:p>
            <a:pPr algn="l">
              <a:buNone/>
            </a:pPr>
            <a:endParaRPr lang="en-US" sz="2800" dirty="0" smtClean="0"/>
          </a:p>
          <a:p>
            <a:pPr algn="l">
              <a:buNone/>
            </a:pPr>
            <a:r>
              <a:rPr lang="en-US" sz="2800" dirty="0" smtClean="0"/>
              <a:t> fecal diversion</a:t>
            </a:r>
          </a:p>
          <a:p>
            <a:pPr algn="l">
              <a:buNone/>
            </a:pPr>
            <a:endParaRPr lang="en-US" sz="2800" dirty="0" smtClean="0"/>
          </a:p>
          <a:p>
            <a:pPr algn="l">
              <a:buNone/>
            </a:pPr>
            <a:r>
              <a:rPr lang="en-US" sz="2800" dirty="0" smtClean="0"/>
              <a:t> open-and-close.</a:t>
            </a:r>
            <a:endParaRPr lang="ar-SA"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3200" b="1" dirty="0" err="1" smtClean="0">
                <a:solidFill>
                  <a:schemeClr val="bg2">
                    <a:lumMod val="50000"/>
                  </a:schemeClr>
                </a:solidFill>
              </a:rPr>
              <a:t>polypectomy</a:t>
            </a:r>
            <a:endParaRPr lang="ar-SA" sz="3200" b="1" dirty="0">
              <a:solidFill>
                <a:schemeClr val="bg2">
                  <a:lumMod val="50000"/>
                </a:schemeClr>
              </a:solidFill>
            </a:endParaRPr>
          </a:p>
        </p:txBody>
      </p:sp>
      <p:sp>
        <p:nvSpPr>
          <p:cNvPr id="5" name="عنصر نائب للنص 4"/>
          <p:cNvSpPr>
            <a:spLocks noGrp="1"/>
          </p:cNvSpPr>
          <p:nvPr>
            <p:ph type="body" idx="2"/>
          </p:nvPr>
        </p:nvSpPr>
        <p:spPr/>
        <p:txBody>
          <a:bodyPr/>
          <a:lstStyle/>
          <a:p>
            <a:endParaRPr lang="ar-SA"/>
          </a:p>
        </p:txBody>
      </p:sp>
      <p:sp>
        <p:nvSpPr>
          <p:cNvPr id="3" name="عنصر نائب للمحتوى 2"/>
          <p:cNvSpPr>
            <a:spLocks noGrp="1"/>
          </p:cNvSpPr>
          <p:nvPr>
            <p:ph sz="half" idx="1"/>
          </p:nvPr>
        </p:nvSpPr>
        <p:spPr>
          <a:xfrm>
            <a:off x="4495800" y="1676400"/>
            <a:ext cx="4191000" cy="4572000"/>
          </a:xfrm>
        </p:spPr>
        <p:txBody>
          <a:bodyPr/>
          <a:lstStyle/>
          <a:p>
            <a:pPr algn="l">
              <a:buNone/>
            </a:pPr>
            <a:r>
              <a:rPr lang="en-US" b="1" dirty="0" smtClean="0">
                <a:solidFill>
                  <a:srgbClr val="C00000"/>
                </a:solidFill>
              </a:rPr>
              <a:t>Curative</a:t>
            </a:r>
            <a:r>
              <a:rPr lang="en-US" dirty="0" smtClean="0"/>
              <a:t> </a:t>
            </a:r>
          </a:p>
          <a:p>
            <a:pPr algn="l">
              <a:buNone/>
            </a:pPr>
            <a:r>
              <a:rPr lang="en-US" dirty="0" smtClean="0">
                <a:solidFill>
                  <a:srgbClr val="C00000"/>
                </a:solidFill>
              </a:rPr>
              <a:t>*</a:t>
            </a:r>
            <a:r>
              <a:rPr lang="en-US" dirty="0" smtClean="0"/>
              <a:t>tumor is localized.</a:t>
            </a:r>
          </a:p>
          <a:p>
            <a:pPr algn="l">
              <a:buNone/>
            </a:pPr>
            <a:r>
              <a:rPr lang="en-US" dirty="0" smtClean="0">
                <a:solidFill>
                  <a:srgbClr val="C00000"/>
                </a:solidFill>
              </a:rPr>
              <a:t>*</a:t>
            </a:r>
            <a:r>
              <a:rPr lang="en-US" dirty="0" smtClean="0"/>
              <a:t>Very early cancer </a:t>
            </a:r>
            <a:r>
              <a:rPr lang="en-US" dirty="0" smtClean="0">
                <a:sym typeface="Wingdings" pitchFamily="2" charset="2"/>
              </a:rPr>
              <a:t></a:t>
            </a:r>
            <a:r>
              <a:rPr lang="en-US" dirty="0" smtClean="0"/>
              <a:t>   </a:t>
            </a:r>
            <a:r>
              <a:rPr lang="en-US" dirty="0" err="1" smtClean="0"/>
              <a:t>polypectomy</a:t>
            </a:r>
            <a:r>
              <a:rPr lang="en-US" dirty="0" smtClean="0"/>
              <a:t> at the time of colonoscopy.</a:t>
            </a:r>
          </a:p>
          <a:p>
            <a:endParaRPr lang="ar-SA" dirty="0"/>
          </a:p>
        </p:txBody>
      </p:sp>
      <p:pic>
        <p:nvPicPr>
          <p:cNvPr id="4" name="صورة 3" descr="128416145640546250polypectomy.jpg"/>
          <p:cNvPicPr>
            <a:picLocks noChangeAspect="1"/>
          </p:cNvPicPr>
          <p:nvPr/>
        </p:nvPicPr>
        <p:blipFill>
          <a:blip r:embed="rId2" cstate="print"/>
          <a:stretch>
            <a:fillRect/>
          </a:stretch>
        </p:blipFill>
        <p:spPr>
          <a:xfrm>
            <a:off x="0" y="1676400"/>
            <a:ext cx="4495800" cy="4953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 curative surgery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buNone/>
            </a:pPr>
            <a:r>
              <a:rPr lang="en-US" b="1" dirty="0" smtClean="0">
                <a:solidFill>
                  <a:srgbClr val="C00000"/>
                </a:solidFill>
              </a:rPr>
              <a:t>more advanced tumor </a:t>
            </a:r>
            <a:r>
              <a:rPr lang="en-US" dirty="0" smtClean="0">
                <a:sym typeface="Wingdings" pitchFamily="2" charset="2"/>
              </a:rPr>
              <a:t></a:t>
            </a:r>
            <a:r>
              <a:rPr lang="en-US" dirty="0" err="1" smtClean="0">
                <a:sym typeface="Wingdings" pitchFamily="2" charset="2"/>
              </a:rPr>
              <a:t>colectomy</a:t>
            </a:r>
            <a:r>
              <a:rPr lang="en-US" dirty="0" smtClean="0">
                <a:sym typeface="Wingdings" pitchFamily="2" charset="2"/>
              </a:rPr>
              <a:t>:</a:t>
            </a:r>
            <a:endParaRPr lang="en-US" dirty="0" smtClean="0"/>
          </a:p>
          <a:p>
            <a:pPr algn="l">
              <a:buNone/>
            </a:pPr>
            <a:r>
              <a:rPr lang="en-US" dirty="0" smtClean="0"/>
              <a:t>removal of the section of colon containing the tumor with sufficient margins</a:t>
            </a:r>
          </a:p>
          <a:p>
            <a:pPr algn="l">
              <a:buNone/>
            </a:pPr>
            <a:r>
              <a:rPr lang="en-US" dirty="0" smtClean="0"/>
              <a:t>and radical  resection of mesentery  and lymph nodes to reduce local recurrence. </a:t>
            </a:r>
          </a:p>
          <a:p>
            <a:pPr algn="l">
              <a:buNone/>
            </a:pPr>
            <a:r>
              <a:rPr lang="en-US" dirty="0" smtClean="0"/>
              <a:t> </a:t>
            </a:r>
          </a:p>
          <a:p>
            <a:pPr algn="l">
              <a:buNone/>
            </a:pPr>
            <a:r>
              <a:rPr lang="en-US" dirty="0" smtClean="0">
                <a:solidFill>
                  <a:srgbClr val="C00000"/>
                </a:solidFill>
              </a:rPr>
              <a:t>*</a:t>
            </a:r>
            <a:r>
              <a:rPr lang="en-US" dirty="0" smtClean="0"/>
              <a:t>The remaining parts of colon are </a:t>
            </a:r>
            <a:r>
              <a:rPr lang="en-US" dirty="0" err="1" smtClean="0"/>
              <a:t>anastomosed</a:t>
            </a:r>
            <a:endParaRPr lang="en-US" dirty="0" smtClean="0"/>
          </a:p>
          <a:p>
            <a:pPr algn="l">
              <a:buNone/>
            </a:pPr>
            <a:r>
              <a:rPr lang="en-US" dirty="0" smtClean="0">
                <a:solidFill>
                  <a:srgbClr val="C00000"/>
                </a:solidFill>
              </a:rPr>
              <a:t>*</a:t>
            </a:r>
            <a:r>
              <a:rPr lang="en-US" dirty="0" smtClean="0"/>
              <a:t>If </a:t>
            </a:r>
            <a:r>
              <a:rPr lang="en-US" dirty="0" err="1" smtClean="0"/>
              <a:t>anastomosis</a:t>
            </a:r>
            <a:r>
              <a:rPr lang="en-US" dirty="0" smtClean="0"/>
              <a:t> not possible, a stoma  is created</a:t>
            </a:r>
          </a:p>
          <a:p>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0" y="0"/>
            <a:ext cx="2393950" cy="366713"/>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381955" name="Line 3"/>
          <p:cNvSpPr>
            <a:spLocks noChangeShapeType="1"/>
          </p:cNvSpPr>
          <p:nvPr/>
        </p:nvSpPr>
        <p:spPr bwMode="auto">
          <a:xfrm>
            <a:off x="0" y="381000"/>
            <a:ext cx="2362200" cy="0"/>
          </a:xfrm>
          <a:prstGeom prst="line">
            <a:avLst/>
          </a:prstGeom>
          <a:noFill/>
          <a:ln w="38100">
            <a:solidFill>
              <a:srgbClr val="FF0000"/>
            </a:solidFill>
            <a:round/>
            <a:headEnd/>
            <a:tailEnd/>
          </a:ln>
          <a:effectLst/>
        </p:spPr>
        <p:txBody>
          <a:bodyPr/>
          <a:lstStyle/>
          <a:p>
            <a:endParaRPr lang="ar-SA"/>
          </a:p>
        </p:txBody>
      </p:sp>
      <p:sp>
        <p:nvSpPr>
          <p:cNvPr id="381956" name="Text Box 4"/>
          <p:cNvSpPr txBox="1">
            <a:spLocks noChangeArrowheads="1"/>
          </p:cNvSpPr>
          <p:nvPr/>
        </p:nvSpPr>
        <p:spPr bwMode="auto">
          <a:xfrm>
            <a:off x="304800" y="533400"/>
            <a:ext cx="8153400" cy="641350"/>
          </a:xfrm>
          <a:prstGeom prst="rect">
            <a:avLst/>
          </a:prstGeom>
          <a:noFill/>
          <a:ln w="9525">
            <a:noFill/>
            <a:miter lim="800000"/>
            <a:headEnd/>
            <a:tailEnd/>
          </a:ln>
          <a:effectLst/>
        </p:spPr>
        <p:txBody>
          <a:bodyPr>
            <a:spAutoFit/>
          </a:bodyPr>
          <a:lstStyle/>
          <a:p>
            <a:pPr algn="ctr"/>
            <a:r>
              <a:rPr lang="en-US" sz="3600" b="1" dirty="0">
                <a:solidFill>
                  <a:schemeClr val="bg2">
                    <a:lumMod val="50000"/>
                  </a:schemeClr>
                </a:solidFill>
              </a:rPr>
              <a:t>Left </a:t>
            </a:r>
            <a:r>
              <a:rPr lang="en-US" sz="3600" b="1" dirty="0" err="1">
                <a:solidFill>
                  <a:schemeClr val="bg2">
                    <a:lumMod val="50000"/>
                  </a:schemeClr>
                </a:solidFill>
              </a:rPr>
              <a:t>Hemicolectomy</a:t>
            </a:r>
            <a:endParaRPr lang="en-US" sz="3600" b="1" dirty="0">
              <a:solidFill>
                <a:schemeClr val="bg2">
                  <a:lumMod val="50000"/>
                </a:schemeClr>
              </a:solidFill>
            </a:endParaRPr>
          </a:p>
        </p:txBody>
      </p:sp>
      <p:sp>
        <p:nvSpPr>
          <p:cNvPr id="381959" name="AutoShape 7">
            <a:hlinkClick r:id="rId3" action="ppaction://hlinksldjump" highlightClick="1"/>
          </p:cNvPr>
          <p:cNvSpPr>
            <a:spLocks noChangeArrowheads="1"/>
          </p:cNvSpPr>
          <p:nvPr/>
        </p:nvSpPr>
        <p:spPr bwMode="auto">
          <a:xfrm>
            <a:off x="7543800" y="5943600"/>
            <a:ext cx="1371600" cy="609600"/>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pic>
        <p:nvPicPr>
          <p:cNvPr id="381965" name="Picture 13" descr="shared_2294_NH-24"/>
          <p:cNvPicPr>
            <a:picLocks noChangeAspect="1" noChangeArrowheads="1"/>
          </p:cNvPicPr>
          <p:nvPr/>
        </p:nvPicPr>
        <p:blipFill>
          <a:blip r:embed="rId4" cstate="print"/>
          <a:srcRect/>
          <a:stretch>
            <a:fillRect/>
          </a:stretch>
        </p:blipFill>
        <p:spPr bwMode="auto">
          <a:xfrm>
            <a:off x="533400" y="1143000"/>
            <a:ext cx="8077200" cy="5410200"/>
          </a:xfrm>
          <a:prstGeom prst="rect">
            <a:avLst/>
          </a:prstGeom>
          <a:noFill/>
        </p:spPr>
      </p:pic>
      <p:sp>
        <p:nvSpPr>
          <p:cNvPr id="381969" name="Rectangle 17"/>
          <p:cNvSpPr>
            <a:spLocks noChangeArrowheads="1"/>
          </p:cNvSpPr>
          <p:nvPr/>
        </p:nvSpPr>
        <p:spPr bwMode="auto">
          <a:xfrm>
            <a:off x="2362200" y="4800600"/>
            <a:ext cx="228600" cy="381000"/>
          </a:xfrm>
          <a:prstGeom prst="rect">
            <a:avLst/>
          </a:prstGeom>
          <a:solidFill>
            <a:schemeClr val="accent1"/>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8915400" cy="6553200"/>
            <a:chOff x="0" y="0"/>
            <a:chExt cx="5616" cy="4128"/>
          </a:xfrm>
        </p:grpSpPr>
        <p:sp>
          <p:nvSpPr>
            <p:cNvPr id="394242" name="Text Box 2"/>
            <p:cNvSpPr txBox="1">
              <a:spLocks noChangeArrowheads="1"/>
            </p:cNvSpPr>
            <p:nvPr/>
          </p:nvSpPr>
          <p:spPr bwMode="auto">
            <a:xfrm>
              <a:off x="0" y="0"/>
              <a:ext cx="1508" cy="231"/>
            </a:xfrm>
            <a:prstGeom prst="rect">
              <a:avLst/>
            </a:prstGeom>
            <a:noFill/>
            <a:ln w="9525">
              <a:noFill/>
              <a:miter lim="800000"/>
              <a:headEnd/>
              <a:tailEnd/>
            </a:ln>
            <a:effectLst/>
          </p:spPr>
          <p:txBody>
            <a:bodyPr wrap="none">
              <a:spAutoFit/>
            </a:bodyPr>
            <a:lstStyle/>
            <a:p>
              <a:pPr algn="l"/>
              <a:r>
                <a:rPr lang="en-US" i="1">
                  <a:solidFill>
                    <a:schemeClr val="tx2"/>
                  </a:solidFill>
                </a:rPr>
                <a:t>Colon Cancer Module</a:t>
              </a:r>
            </a:p>
          </p:txBody>
        </p:sp>
        <p:sp>
          <p:nvSpPr>
            <p:cNvPr id="394243" name="Line 3"/>
            <p:cNvSpPr>
              <a:spLocks noChangeShapeType="1"/>
            </p:cNvSpPr>
            <p:nvPr/>
          </p:nvSpPr>
          <p:spPr bwMode="auto">
            <a:xfrm>
              <a:off x="0" y="240"/>
              <a:ext cx="1488" cy="0"/>
            </a:xfrm>
            <a:prstGeom prst="line">
              <a:avLst/>
            </a:prstGeom>
            <a:noFill/>
            <a:ln w="38100">
              <a:solidFill>
                <a:srgbClr val="FF0000"/>
              </a:solidFill>
              <a:round/>
              <a:headEnd/>
              <a:tailEnd/>
            </a:ln>
            <a:effectLst/>
          </p:spPr>
          <p:txBody>
            <a:bodyPr/>
            <a:lstStyle/>
            <a:p>
              <a:endParaRPr lang="ar-SA"/>
            </a:p>
          </p:txBody>
        </p:sp>
        <p:sp>
          <p:nvSpPr>
            <p:cNvPr id="394244" name="Text Box 4"/>
            <p:cNvSpPr txBox="1">
              <a:spLocks noChangeArrowheads="1"/>
            </p:cNvSpPr>
            <p:nvPr/>
          </p:nvSpPr>
          <p:spPr bwMode="auto">
            <a:xfrm>
              <a:off x="192" y="336"/>
              <a:ext cx="5136" cy="404"/>
            </a:xfrm>
            <a:prstGeom prst="rect">
              <a:avLst/>
            </a:prstGeom>
            <a:noFill/>
            <a:ln w="9525">
              <a:noFill/>
              <a:miter lim="800000"/>
              <a:headEnd/>
              <a:tailEnd/>
            </a:ln>
            <a:effectLst/>
          </p:spPr>
          <p:txBody>
            <a:bodyPr>
              <a:spAutoFit/>
            </a:bodyPr>
            <a:lstStyle/>
            <a:p>
              <a:pPr algn="ctr"/>
              <a:r>
                <a:rPr lang="en-US" sz="3600" b="1" dirty="0" err="1">
                  <a:solidFill>
                    <a:schemeClr val="bg2">
                      <a:lumMod val="50000"/>
                    </a:schemeClr>
                  </a:solidFill>
                </a:rPr>
                <a:t>Abdominoperineal</a:t>
              </a:r>
              <a:r>
                <a:rPr lang="en-US" sz="3600" b="1" dirty="0">
                  <a:solidFill>
                    <a:schemeClr val="bg2">
                      <a:lumMod val="50000"/>
                    </a:schemeClr>
                  </a:solidFill>
                </a:rPr>
                <a:t> Resection</a:t>
              </a:r>
            </a:p>
          </p:txBody>
        </p:sp>
        <p:sp>
          <p:nvSpPr>
            <p:cNvPr id="394245" name="AutoShape 5">
              <a:hlinkClick r:id="rId3" action="ppaction://hlinksldjump" highlightClick="1"/>
            </p:cNvPr>
            <p:cNvSpPr>
              <a:spLocks noChangeArrowheads="1"/>
            </p:cNvSpPr>
            <p:nvPr/>
          </p:nvSpPr>
          <p:spPr bwMode="auto">
            <a:xfrm>
              <a:off x="4752" y="3744"/>
              <a:ext cx="864" cy="384"/>
            </a:xfrm>
            <a:prstGeom prst="actionButtonBlank">
              <a:avLst/>
            </a:prstGeom>
            <a:solidFill>
              <a:srgbClr val="FFFF66"/>
            </a:solidFill>
            <a:ln w="9525">
              <a:noFill/>
              <a:miter lim="800000"/>
              <a:headEnd/>
              <a:tailEnd/>
            </a:ln>
            <a:effectLst/>
          </p:spPr>
          <p:txBody>
            <a:bodyPr wrap="none" anchor="ctr"/>
            <a:lstStyle/>
            <a:p>
              <a:r>
                <a:rPr lang="en-US" b="1">
                  <a:solidFill>
                    <a:schemeClr val="bg2"/>
                  </a:solidFill>
                  <a:latin typeface="Times New Roman" pitchFamily="18" charset="0"/>
                </a:rPr>
                <a:t>Back</a:t>
              </a:r>
            </a:p>
          </p:txBody>
        </p:sp>
        <p:pic>
          <p:nvPicPr>
            <p:cNvPr id="394248" name="Picture 8" descr="shared_2304_NH-28"/>
            <p:cNvPicPr>
              <a:picLocks noChangeAspect="1" noChangeArrowheads="1"/>
            </p:cNvPicPr>
            <p:nvPr/>
          </p:nvPicPr>
          <p:blipFill>
            <a:blip r:embed="rId4" cstate="print"/>
            <a:srcRect/>
            <a:stretch>
              <a:fillRect/>
            </a:stretch>
          </p:blipFill>
          <p:spPr bwMode="auto">
            <a:xfrm>
              <a:off x="192" y="720"/>
              <a:ext cx="5328" cy="3408"/>
            </a:xfrm>
            <a:prstGeom prst="rect">
              <a:avLst/>
            </a:prstGeom>
            <a:noFill/>
          </p:spPr>
        </p:pic>
        <p:sp>
          <p:nvSpPr>
            <p:cNvPr id="394249" name="Rectangle 9"/>
            <p:cNvSpPr>
              <a:spLocks noChangeArrowheads="1"/>
            </p:cNvSpPr>
            <p:nvPr/>
          </p:nvSpPr>
          <p:spPr bwMode="auto">
            <a:xfrm>
              <a:off x="4272" y="1152"/>
              <a:ext cx="144" cy="288"/>
            </a:xfrm>
            <a:prstGeom prst="rect">
              <a:avLst/>
            </a:prstGeom>
            <a:solidFill>
              <a:schemeClr val="accent1"/>
            </a:solidFill>
            <a:ln w="9525">
              <a:solidFill>
                <a:schemeClr val="tx1"/>
              </a:solidFill>
              <a:miter lim="800000"/>
              <a:headEnd/>
              <a:tailEnd/>
            </a:ln>
            <a:effectLst/>
          </p:spPr>
          <p:txBody>
            <a:bodyPr wrap="none" anchor="ctr"/>
            <a:lstStyle/>
            <a:p>
              <a:endParaRPr lang="ar-SA"/>
            </a:p>
          </p:txBody>
        </p:sp>
        <p:sp>
          <p:nvSpPr>
            <p:cNvPr id="394250" name="Rectangle 10"/>
            <p:cNvSpPr>
              <a:spLocks noChangeArrowheads="1"/>
            </p:cNvSpPr>
            <p:nvPr/>
          </p:nvSpPr>
          <p:spPr bwMode="auto">
            <a:xfrm>
              <a:off x="4416" y="1344"/>
              <a:ext cx="48" cy="96"/>
            </a:xfrm>
            <a:prstGeom prst="rect">
              <a:avLst/>
            </a:prstGeom>
            <a:solidFill>
              <a:schemeClr val="accent1"/>
            </a:solidFill>
            <a:ln w="9525">
              <a:solidFill>
                <a:schemeClr val="tx1"/>
              </a:solidFill>
              <a:miter lim="800000"/>
              <a:headEnd/>
              <a:tailEnd/>
            </a:ln>
            <a:effectLst/>
          </p:spPr>
          <p:txBody>
            <a:bodyPr wrap="none" anchor="ctr"/>
            <a:lstStyle/>
            <a:p>
              <a:endParaRPr lang="ar-SA"/>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SA"/>
          </a:p>
        </p:txBody>
      </p:sp>
      <p:sp>
        <p:nvSpPr>
          <p:cNvPr id="6" name="عنصر نائب للنص 5"/>
          <p:cNvSpPr>
            <a:spLocks noGrp="1"/>
          </p:cNvSpPr>
          <p:nvPr>
            <p:ph type="body" idx="2"/>
          </p:nvPr>
        </p:nvSpPr>
        <p:spPr>
          <a:xfrm>
            <a:off x="685800" y="1600200"/>
            <a:ext cx="2743200" cy="4572000"/>
          </a:xfrm>
        </p:spPr>
        <p:txBody>
          <a:bodyPr/>
          <a:lstStyle/>
          <a:p>
            <a:r>
              <a:rPr lang="ar-SA" dirty="0" smtClean="0"/>
              <a:t> </a:t>
            </a:r>
            <a:r>
              <a:rPr lang="en-US" sz="3200" dirty="0" err="1" smtClean="0"/>
              <a:t>colectomy</a:t>
            </a:r>
            <a:r>
              <a:rPr lang="en-US" sz="3200" dirty="0" smtClean="0"/>
              <a:t>  specimen containing two </a:t>
            </a:r>
            <a:r>
              <a:rPr lang="en-US" sz="3200" dirty="0" err="1" smtClean="0"/>
              <a:t>adenomatou</a:t>
            </a:r>
            <a:r>
              <a:rPr lang="en-US" sz="3200" dirty="0" smtClean="0"/>
              <a:t> polyps</a:t>
            </a:r>
            <a:endParaRPr lang="ar-SA" dirty="0" smtClean="0"/>
          </a:p>
          <a:p>
            <a:endParaRPr lang="ar-SA" dirty="0" smtClean="0"/>
          </a:p>
          <a:p>
            <a:endParaRPr lang="ar-SA" dirty="0"/>
          </a:p>
        </p:txBody>
      </p:sp>
      <p:pic>
        <p:nvPicPr>
          <p:cNvPr id="4" name="عنصر نائب للمحتوى 3" descr="m.jpg"/>
          <p:cNvPicPr>
            <a:picLocks noGrp="1" noChangeAspect="1"/>
          </p:cNvPicPr>
          <p:nvPr>
            <p:ph sz="half" idx="1"/>
          </p:nvPr>
        </p:nvPicPr>
        <p:blipFill>
          <a:blip r:embed="rId2" cstate="print"/>
          <a:stretch>
            <a:fillRect/>
          </a:stretch>
        </p:blipFill>
        <p:spPr>
          <a:xfrm>
            <a:off x="3352800" y="685800"/>
            <a:ext cx="5791200" cy="59436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palliative (non curative) resection</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buNone/>
            </a:pPr>
            <a:r>
              <a:rPr lang="en-US" sz="3200" dirty="0" smtClean="0">
                <a:solidFill>
                  <a:srgbClr val="C00000"/>
                </a:solidFill>
              </a:rPr>
              <a:t>In case of multiple metastases</a:t>
            </a:r>
          </a:p>
          <a:p>
            <a:pPr algn="l">
              <a:buNone/>
            </a:pPr>
            <a:r>
              <a:rPr lang="en-US" sz="3200" dirty="0" smtClean="0"/>
              <a:t>to reduce further morbidity </a:t>
            </a:r>
            <a:r>
              <a:rPr lang="en-US" sz="3200" dirty="0" smtClean="0">
                <a:sym typeface="Wingdings" pitchFamily="2" charset="2"/>
              </a:rPr>
              <a:t></a:t>
            </a:r>
            <a:r>
              <a:rPr lang="en-US" sz="3200" dirty="0" smtClean="0"/>
              <a:t> bleeding, invasion, and  catabolic effect</a:t>
            </a:r>
          </a:p>
          <a:p>
            <a:pPr algn="l">
              <a:buNone/>
            </a:pPr>
            <a:r>
              <a:rPr lang="en-US" sz="3200" dirty="0" smtClean="0"/>
              <a:t> </a:t>
            </a:r>
            <a:r>
              <a:rPr lang="en-US" sz="3200" dirty="0" smtClean="0">
                <a:solidFill>
                  <a:srgbClr val="C00000"/>
                </a:solidFill>
              </a:rPr>
              <a:t>*</a:t>
            </a:r>
            <a:r>
              <a:rPr lang="en-US" sz="3200" dirty="0" smtClean="0"/>
              <a:t>Surgical removal of isolated liver metastases ( common ) with chemotherapy may be curative in selected patients.</a:t>
            </a:r>
            <a:endParaRPr lang="ar-SA"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313688"/>
          </a:xfrm>
        </p:spPr>
        <p:txBody>
          <a:bodyPr>
            <a:normAutofit fontScale="90000"/>
          </a:bodyPr>
          <a:lstStyle/>
          <a:p>
            <a:r>
              <a:rPr lang="en-US" b="1" dirty="0" smtClean="0">
                <a:solidFill>
                  <a:schemeClr val="bg2">
                    <a:lumMod val="50000"/>
                  </a:schemeClr>
                </a:solidFill>
              </a:rPr>
              <a:t>Left lower quadrant pain causes </a:t>
            </a:r>
            <a:r>
              <a:rPr lang="en-US" b="1" dirty="0" smtClean="0"/>
              <a:t/>
            </a:r>
            <a:br>
              <a:rPr lang="en-US" b="1" dirty="0" smtClean="0"/>
            </a:br>
            <a:endParaRPr lang="ar-SA" dirty="0"/>
          </a:p>
        </p:txBody>
      </p:sp>
      <p:sp>
        <p:nvSpPr>
          <p:cNvPr id="3" name="عنصر نائب للمحتوى 2"/>
          <p:cNvSpPr>
            <a:spLocks noGrp="1"/>
          </p:cNvSpPr>
          <p:nvPr>
            <p:ph idx="1"/>
          </p:nvPr>
        </p:nvSpPr>
        <p:spPr>
          <a:xfrm>
            <a:off x="457200" y="1143000"/>
            <a:ext cx="8229600" cy="5715000"/>
          </a:xfrm>
        </p:spPr>
        <p:txBody>
          <a:bodyPr>
            <a:normAutofit fontScale="40000" lnSpcReduction="20000"/>
          </a:bodyPr>
          <a:lstStyle/>
          <a:p>
            <a:pPr marL="514350" indent="-514350" algn="l">
              <a:buNone/>
            </a:pPr>
            <a:r>
              <a:rPr lang="en-US" sz="6000" dirty="0" smtClean="0"/>
              <a:t>1-Abdominal abscess</a:t>
            </a:r>
          </a:p>
          <a:p>
            <a:pPr marL="514350" indent="-514350" algn="l">
              <a:buNone/>
            </a:pPr>
            <a:r>
              <a:rPr lang="en-US" sz="6000" dirty="0" smtClean="0"/>
              <a:t>2. Colonic </a:t>
            </a:r>
            <a:r>
              <a:rPr lang="en-US" sz="6000" dirty="0" err="1" smtClean="0"/>
              <a:t>volvulus</a:t>
            </a:r>
            <a:r>
              <a:rPr lang="en-US" sz="6000" dirty="0" smtClean="0"/>
              <a:t/>
            </a:r>
            <a:br>
              <a:rPr lang="en-US" sz="6000" dirty="0" smtClean="0"/>
            </a:br>
            <a:r>
              <a:rPr lang="en-US" sz="6000" dirty="0" smtClean="0"/>
              <a:t>3. Constipation</a:t>
            </a:r>
            <a:br>
              <a:rPr lang="en-US" sz="6000" dirty="0" smtClean="0"/>
            </a:br>
            <a:r>
              <a:rPr lang="en-US" sz="6000" dirty="0" smtClean="0"/>
              <a:t>4. </a:t>
            </a:r>
            <a:r>
              <a:rPr lang="en-US" sz="6000" dirty="0" err="1" smtClean="0"/>
              <a:t>Crohn's</a:t>
            </a:r>
            <a:r>
              <a:rPr lang="en-US" sz="6000" dirty="0" smtClean="0"/>
              <a:t> disease</a:t>
            </a:r>
          </a:p>
          <a:p>
            <a:pPr marL="514350" indent="-514350" algn="l">
              <a:buNone/>
            </a:pPr>
            <a:r>
              <a:rPr lang="en-US" sz="6000" dirty="0" smtClean="0"/>
              <a:t>5. Cystitis</a:t>
            </a:r>
            <a:br>
              <a:rPr lang="en-US" sz="6000" dirty="0" smtClean="0"/>
            </a:br>
            <a:r>
              <a:rPr lang="en-US" sz="6000" dirty="0" smtClean="0"/>
              <a:t>6. </a:t>
            </a:r>
            <a:r>
              <a:rPr lang="en-US" sz="6000" dirty="0" err="1" smtClean="0"/>
              <a:t>Diverticular</a:t>
            </a:r>
            <a:r>
              <a:rPr lang="en-US" sz="6000" dirty="0" smtClean="0"/>
              <a:t> Disease</a:t>
            </a:r>
            <a:br>
              <a:rPr lang="en-US" sz="6000" dirty="0" smtClean="0"/>
            </a:br>
            <a:r>
              <a:rPr lang="en-US" sz="6000" dirty="0" smtClean="0"/>
              <a:t>7. Ectopic pregnancy</a:t>
            </a:r>
            <a:br>
              <a:rPr lang="en-US" sz="6000" dirty="0" smtClean="0"/>
            </a:br>
            <a:r>
              <a:rPr lang="en-US" sz="6000" dirty="0" smtClean="0"/>
              <a:t>8. Inguinal hernia</a:t>
            </a:r>
          </a:p>
          <a:p>
            <a:pPr marL="514350" indent="-514350" algn="l">
              <a:buNone/>
            </a:pPr>
            <a:r>
              <a:rPr lang="en-US" sz="6000" dirty="0" smtClean="0"/>
              <a:t>9. </a:t>
            </a:r>
            <a:r>
              <a:rPr lang="en-US" sz="6000" dirty="0" err="1" smtClean="0"/>
              <a:t>Intussusception</a:t>
            </a:r>
            <a:r>
              <a:rPr lang="en-US" sz="6000" dirty="0" smtClean="0"/>
              <a:t/>
            </a:r>
            <a:br>
              <a:rPr lang="en-US" sz="6000" dirty="0" smtClean="0"/>
            </a:br>
            <a:r>
              <a:rPr lang="en-US" sz="6000" dirty="0" smtClean="0"/>
              <a:t>10. Ovarian cysts</a:t>
            </a:r>
            <a:br>
              <a:rPr lang="en-US" sz="6000" dirty="0" smtClean="0"/>
            </a:br>
            <a:r>
              <a:rPr lang="en-US" sz="6000" dirty="0" smtClean="0"/>
              <a:t>11. Pelvic Inflammatory Disease</a:t>
            </a:r>
            <a:br>
              <a:rPr lang="en-US" sz="6000" dirty="0" smtClean="0"/>
            </a:br>
            <a:r>
              <a:rPr lang="en-US" sz="6000" dirty="0" smtClean="0"/>
              <a:t>12. Pelvic abscess</a:t>
            </a:r>
          </a:p>
          <a:p>
            <a:pPr marL="514350" indent="-514350" algn="l">
              <a:buNone/>
            </a:pPr>
            <a:r>
              <a:rPr lang="en-US" sz="6000" dirty="0" smtClean="0"/>
              <a:t>13. Rectal abscess</a:t>
            </a:r>
            <a:br>
              <a:rPr lang="en-US" sz="6000" dirty="0" smtClean="0"/>
            </a:br>
            <a:r>
              <a:rPr lang="en-US" sz="6000" dirty="0" smtClean="0"/>
              <a:t>14. Tuberculosis</a:t>
            </a:r>
            <a:br>
              <a:rPr lang="en-US" sz="6000" dirty="0" smtClean="0"/>
            </a:br>
            <a:r>
              <a:rPr lang="en-US" sz="6000" dirty="0" smtClean="0"/>
              <a:t>15. Ulcerative colitis</a:t>
            </a:r>
            <a:br>
              <a:rPr lang="en-US" sz="6000" dirty="0" smtClean="0"/>
            </a:br>
            <a:r>
              <a:rPr lang="en-US" sz="6000" dirty="0" smtClean="0"/>
              <a:t>16. Ulcerative </a:t>
            </a:r>
            <a:r>
              <a:rPr lang="en-US" sz="6000" dirty="0" err="1" smtClean="0"/>
              <a:t>proctosigmoiditis</a:t>
            </a:r>
            <a:r>
              <a:rPr lang="en-US" sz="6000" dirty="0" smtClean="0"/>
              <a:t/>
            </a:r>
            <a:br>
              <a:rPr lang="en-US" sz="6000" dirty="0" smtClean="0"/>
            </a:br>
            <a:r>
              <a:rPr lang="en-US" sz="6000" dirty="0" smtClean="0"/>
              <a:t>17. Uterine fibroids</a:t>
            </a:r>
            <a:br>
              <a:rPr lang="en-US" sz="6000" dirty="0" smtClean="0"/>
            </a:br>
            <a:endParaRPr lang="ar-SA" sz="6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bg2">
                    <a:lumMod val="50000"/>
                  </a:schemeClr>
                </a:solidFill>
              </a:rPr>
              <a:t>palliative (non curative) resection</a:t>
            </a:r>
            <a:endParaRPr lang="ar-SA" dirty="0"/>
          </a:p>
        </p:txBody>
      </p:sp>
      <p:sp>
        <p:nvSpPr>
          <p:cNvPr id="3" name="عنصر نائب للمحتوى 2"/>
          <p:cNvSpPr>
            <a:spLocks noGrp="1"/>
          </p:cNvSpPr>
          <p:nvPr>
            <p:ph idx="1"/>
          </p:nvPr>
        </p:nvSpPr>
        <p:spPr/>
        <p:txBody>
          <a:bodyPr>
            <a:normAutofit/>
          </a:bodyPr>
          <a:lstStyle/>
          <a:p>
            <a:pPr algn="l">
              <a:buNone/>
            </a:pPr>
            <a:r>
              <a:rPr lang="en-US" sz="3200" dirty="0" smtClean="0"/>
              <a:t>If the tumor invaded into adjacent vital structures which makes excision technically difficult, the surgeons may prefer to </a:t>
            </a:r>
            <a:r>
              <a:rPr lang="en-US" sz="3200" b="1" dirty="0" smtClean="0"/>
              <a:t>bypass</a:t>
            </a:r>
            <a:r>
              <a:rPr lang="en-US" sz="3200" dirty="0" smtClean="0"/>
              <a:t> the tumor (</a:t>
            </a:r>
            <a:r>
              <a:rPr lang="en-US" sz="3200" dirty="0" err="1" smtClean="0"/>
              <a:t>ileotransverse</a:t>
            </a:r>
            <a:r>
              <a:rPr lang="en-US" sz="3200" dirty="0" smtClean="0"/>
              <a:t> bypass) or to do a proximal </a:t>
            </a:r>
            <a:r>
              <a:rPr lang="en-US" sz="3200" b="1" dirty="0" smtClean="0"/>
              <a:t>fecal diversion</a:t>
            </a:r>
            <a:r>
              <a:rPr lang="en-US" sz="3200" dirty="0" smtClean="0"/>
              <a:t> through a stoma.</a:t>
            </a:r>
            <a:endParaRPr lang="ar-SA"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9991314_002.jpg"/>
          <p:cNvPicPr>
            <a:picLocks noGrp="1" noChangeAspect="1"/>
          </p:cNvPicPr>
          <p:nvPr>
            <p:ph idx="1"/>
          </p:nvPr>
        </p:nvPicPr>
        <p:blipFill>
          <a:blip r:embed="rId2" cstate="print"/>
          <a:stretch>
            <a:fillRect/>
          </a:stretch>
        </p:blipFill>
        <p:spPr>
          <a:xfrm>
            <a:off x="990600" y="990600"/>
            <a:ext cx="7086600" cy="54864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open-and-close</a:t>
            </a:r>
            <a:endParaRPr lang="ar-SA" dirty="0">
              <a:solidFill>
                <a:schemeClr val="bg2">
                  <a:lumMod val="50000"/>
                </a:schemeClr>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The worst case would be an </a:t>
            </a:r>
            <a:r>
              <a:rPr lang="en-US" b="1" dirty="0" smtClean="0"/>
              <a:t>open-and-close</a:t>
            </a:r>
            <a:r>
              <a:rPr lang="en-US" dirty="0" smtClean="0"/>
              <a:t> surgery, when surgeons find the tumor </a:t>
            </a:r>
            <a:r>
              <a:rPr lang="en-US" dirty="0" err="1" smtClean="0"/>
              <a:t>unresectable</a:t>
            </a:r>
            <a:r>
              <a:rPr lang="en-US" dirty="0" smtClean="0"/>
              <a:t> and the small bowel involved; any more procedures would do more harm than good to the patient. This is uncommon with the advent of laparoscopy and better radiological imaging. Most of these cases formerly subjected to "open and close" procedures are now diagnosed in advance and surgery avoided.</a:t>
            </a:r>
            <a:endParaRPr lang="ar-S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chemeClr val="bg2">
                    <a:lumMod val="50000"/>
                  </a:schemeClr>
                </a:solidFill>
              </a:rPr>
              <a:t>Chemotherapy</a:t>
            </a:r>
            <a:endParaRPr lang="ar-SA" b="1" dirty="0">
              <a:solidFill>
                <a:schemeClr val="bg2">
                  <a:lumMod val="50000"/>
                </a:schemeClr>
              </a:solidFill>
            </a:endParaRPr>
          </a:p>
        </p:txBody>
      </p:sp>
      <p:sp>
        <p:nvSpPr>
          <p:cNvPr id="3" name="عنصر نائب للمحتوى 2"/>
          <p:cNvSpPr>
            <a:spLocks noGrp="1"/>
          </p:cNvSpPr>
          <p:nvPr>
            <p:ph idx="1"/>
          </p:nvPr>
        </p:nvSpPr>
        <p:spPr/>
        <p:txBody>
          <a:bodyPr>
            <a:normAutofit fontScale="92500" lnSpcReduction="20000"/>
          </a:bodyPr>
          <a:lstStyle/>
          <a:p>
            <a:pPr>
              <a:buNone/>
            </a:pPr>
            <a:endParaRPr lang="en-US" dirty="0" smtClean="0"/>
          </a:p>
          <a:p>
            <a:pPr algn="l">
              <a:buNone/>
            </a:pPr>
            <a:r>
              <a:rPr lang="en-US" dirty="0" smtClean="0"/>
              <a:t>• Stage III patients benefit most from chemotherapy</a:t>
            </a:r>
          </a:p>
          <a:p>
            <a:pPr algn="l">
              <a:buNone/>
            </a:pPr>
            <a:r>
              <a:rPr lang="en-US" dirty="0" smtClean="0"/>
              <a:t>after surgery.</a:t>
            </a:r>
          </a:p>
          <a:p>
            <a:pPr algn="l">
              <a:buNone/>
            </a:pPr>
            <a:r>
              <a:rPr lang="en-US" dirty="0" smtClean="0"/>
              <a:t>• Some Stage II patients may also benefit.</a:t>
            </a:r>
          </a:p>
          <a:p>
            <a:pPr algn="l">
              <a:buNone/>
            </a:pPr>
            <a:r>
              <a:rPr lang="en-US" dirty="0" smtClean="0"/>
              <a:t>• Usually given for 6 months.</a:t>
            </a:r>
          </a:p>
          <a:p>
            <a:pPr algn="l">
              <a:buNone/>
            </a:pPr>
            <a:r>
              <a:rPr lang="en-US" dirty="0" smtClean="0"/>
              <a:t>• Old standard was 5-FU/</a:t>
            </a:r>
            <a:r>
              <a:rPr lang="en-US" dirty="0" err="1" smtClean="0"/>
              <a:t>Leucovorin</a:t>
            </a:r>
            <a:r>
              <a:rPr lang="en-US" dirty="0" smtClean="0"/>
              <a:t> given weekly,</a:t>
            </a:r>
          </a:p>
          <a:p>
            <a:pPr algn="l">
              <a:buNone/>
            </a:pPr>
            <a:r>
              <a:rPr lang="en-US" dirty="0" smtClean="0"/>
              <a:t>or for 5 days in a row once a month.</a:t>
            </a:r>
          </a:p>
          <a:p>
            <a:pPr algn="l">
              <a:buNone/>
            </a:pPr>
            <a:r>
              <a:rPr lang="en-US" dirty="0" smtClean="0"/>
              <a:t>• Oral chemotherapy drug, </a:t>
            </a:r>
            <a:r>
              <a:rPr lang="en-US" dirty="0" err="1" smtClean="0"/>
              <a:t>Xeloda</a:t>
            </a:r>
            <a:r>
              <a:rPr lang="en-US" dirty="0" smtClean="0"/>
              <a:t>, is equivalent to</a:t>
            </a:r>
          </a:p>
          <a:p>
            <a:pPr algn="l">
              <a:buNone/>
            </a:pPr>
            <a:r>
              <a:rPr lang="en-US" dirty="0" smtClean="0"/>
              <a:t>the IV 5-FU.</a:t>
            </a:r>
          </a:p>
          <a:p>
            <a:pPr algn="l">
              <a:buNone/>
            </a:pPr>
            <a:r>
              <a:rPr lang="en-US" dirty="0" smtClean="0"/>
              <a:t>• Newly approved drug, </a:t>
            </a:r>
            <a:r>
              <a:rPr lang="en-US" dirty="0" err="1" smtClean="0"/>
              <a:t>Oxaliplatin</a:t>
            </a:r>
            <a:r>
              <a:rPr lang="en-US" dirty="0" smtClean="0"/>
              <a:t>, given with 5-</a:t>
            </a:r>
          </a:p>
          <a:p>
            <a:pPr algn="l">
              <a:buNone/>
            </a:pPr>
            <a:r>
              <a:rPr lang="en-US" dirty="0" smtClean="0"/>
              <a:t>FU adds additional benefit.</a:t>
            </a:r>
            <a:endParaRPr lang="ar-S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Follow-up after Surgery/Chemo</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pPr algn="l">
              <a:buNone/>
            </a:pPr>
            <a:r>
              <a:rPr lang="en-US" dirty="0" smtClean="0"/>
              <a:t>• </a:t>
            </a:r>
            <a:r>
              <a:rPr lang="en-US" sz="2800" dirty="0" smtClean="0"/>
              <a:t>Clinical Exam every 3 months for 2 years,</a:t>
            </a:r>
          </a:p>
          <a:p>
            <a:pPr algn="l">
              <a:buNone/>
            </a:pPr>
            <a:r>
              <a:rPr lang="en-US" sz="2800" dirty="0" smtClean="0"/>
              <a:t>every 6 months for 5 years</a:t>
            </a:r>
          </a:p>
          <a:p>
            <a:pPr algn="l">
              <a:buNone/>
            </a:pPr>
            <a:r>
              <a:rPr lang="en-US" sz="2800" dirty="0" smtClean="0"/>
              <a:t>• Colonoscopy within 1 year of resection</a:t>
            </a:r>
          </a:p>
          <a:p>
            <a:pPr algn="l">
              <a:buNone/>
            </a:pPr>
            <a:r>
              <a:rPr lang="en-US" sz="2800" dirty="0" smtClean="0"/>
              <a:t>• Tumor Markers- (CEA and CA 19-9)</a:t>
            </a:r>
          </a:p>
          <a:p>
            <a:pPr algn="l">
              <a:buNone/>
            </a:pPr>
            <a:r>
              <a:rPr lang="en-US" sz="2800" dirty="0" smtClean="0"/>
              <a:t>substances produced by cancer cells which</a:t>
            </a:r>
          </a:p>
          <a:p>
            <a:pPr algn="l">
              <a:buNone/>
            </a:pPr>
            <a:r>
              <a:rPr lang="en-US" sz="2800" dirty="0" smtClean="0"/>
              <a:t>are detectable in the blood, may be any</a:t>
            </a:r>
          </a:p>
          <a:p>
            <a:pPr algn="l">
              <a:buNone/>
            </a:pPr>
            <a:r>
              <a:rPr lang="en-US" sz="2800" dirty="0" smtClean="0"/>
              <a:t>early indication of recurrent disease</a:t>
            </a:r>
          </a:p>
          <a:p>
            <a:pPr algn="l">
              <a:buNone/>
            </a:pPr>
            <a:r>
              <a:rPr lang="en-US" sz="2800" dirty="0" smtClean="0"/>
              <a:t>• CT scans can be considered for high risk</a:t>
            </a:r>
            <a:endParaRPr lang="ar-SA"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bg2">
                    <a:lumMod val="50000"/>
                  </a:schemeClr>
                </a:solidFill>
              </a:rPr>
              <a:t>Rectal Cancer</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dirty="0" smtClean="0"/>
              <a:t>• Radiation has a major role</a:t>
            </a:r>
          </a:p>
          <a:p>
            <a:pPr algn="l">
              <a:buNone/>
            </a:pPr>
            <a:r>
              <a:rPr lang="en-US" dirty="0" smtClean="0"/>
              <a:t>• Given either before surgery, or after surgery</a:t>
            </a:r>
          </a:p>
          <a:p>
            <a:pPr algn="l">
              <a:buNone/>
            </a:pPr>
            <a:r>
              <a:rPr lang="en-US" dirty="0" smtClean="0"/>
              <a:t>• Chemotherapy with 5-FU is given by continuous</a:t>
            </a:r>
          </a:p>
          <a:p>
            <a:pPr algn="l">
              <a:buNone/>
            </a:pPr>
            <a:r>
              <a:rPr lang="en-US" dirty="0" smtClean="0"/>
              <a:t>infusion through an intravenous (IV) line at the</a:t>
            </a:r>
          </a:p>
          <a:p>
            <a:pPr algn="l">
              <a:buNone/>
            </a:pPr>
            <a:r>
              <a:rPr lang="en-US" dirty="0" smtClean="0"/>
              <a:t>same time as radiation to make the radiation more</a:t>
            </a:r>
          </a:p>
          <a:p>
            <a:pPr algn="l">
              <a:buNone/>
            </a:pPr>
            <a:r>
              <a:rPr lang="en-US" dirty="0" smtClean="0"/>
              <a:t>effective.</a:t>
            </a:r>
          </a:p>
          <a:p>
            <a:pPr algn="l">
              <a:buNone/>
            </a:pPr>
            <a:r>
              <a:rPr lang="en-US" dirty="0" smtClean="0"/>
              <a:t>• Studies show that radiation along with surgery</a:t>
            </a:r>
          </a:p>
          <a:p>
            <a:pPr algn="l">
              <a:buNone/>
            </a:pPr>
            <a:r>
              <a:rPr lang="en-US" dirty="0" smtClean="0"/>
              <a:t>decreases the risk of recurrence</a:t>
            </a:r>
          </a:p>
          <a:p>
            <a:pPr algn="l">
              <a:buNone/>
            </a:pPr>
            <a:r>
              <a:rPr lang="en-US" dirty="0" smtClean="0"/>
              <a:t>Radiotherapy is not used routinely in colon cancer</a:t>
            </a:r>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Progonsis</a:t>
            </a:r>
          </a:p>
        </p:txBody>
      </p:sp>
      <p:graphicFrame>
        <p:nvGraphicFramePr>
          <p:cNvPr id="6" name="Content Placeholder 5"/>
          <p:cNvGraphicFramePr>
            <a:graphicFrameLocks noGrp="1"/>
          </p:cNvGraphicFramePr>
          <p:nvPr>
            <p:ph idx="1"/>
          </p:nvPr>
        </p:nvGraphicFramePr>
        <p:xfrm>
          <a:off x="2" y="-1"/>
          <a:ext cx="8991598" cy="6847750"/>
        </p:xfrm>
        <a:graphic>
          <a:graphicData uri="http://schemas.openxmlformats.org/drawingml/2006/table">
            <a:tbl>
              <a:tblPr firstRow="1" bandRow="1">
                <a:tableStyleId>{5C22544A-7EE6-4342-B048-85BDC9FD1C3A}</a:tableStyleId>
              </a:tblPr>
              <a:tblGrid>
                <a:gridCol w="1284514"/>
                <a:gridCol w="1284514"/>
                <a:gridCol w="1284514"/>
                <a:gridCol w="1284514"/>
                <a:gridCol w="1284514"/>
                <a:gridCol w="1284514"/>
                <a:gridCol w="1284514"/>
              </a:tblGrid>
              <a:tr h="370756">
                <a:tc>
                  <a:txBody>
                    <a:bodyPr/>
                    <a:lstStyle/>
                    <a:p>
                      <a:endParaRPr lang="en-US" dirty="0"/>
                    </a:p>
                  </a:txBody>
                  <a:tcPr/>
                </a:tc>
                <a:tc>
                  <a:txBody>
                    <a:bodyPr/>
                    <a:lstStyle/>
                    <a:p>
                      <a:r>
                        <a:rPr lang="en-US" b="1">
                          <a:solidFill>
                            <a:srgbClr val="FFFFFF"/>
                          </a:solidFill>
                          <a:cs typeface="Times New Roman"/>
                        </a:rPr>
                        <a:t>STAGE</a:t>
                      </a:r>
                      <a:r>
                        <a:rPr lang="en-US" b="1">
                          <a:solidFill>
                            <a:srgbClr val="FFFFFF"/>
                          </a:solidFill>
                        </a:rPr>
                        <a:t> </a:t>
                      </a:r>
                      <a:endParaRPr lang="en-US"/>
                    </a:p>
                  </a:txBody>
                  <a:tcPr marL="0" marR="0" marT="0" marB="0" anchor="ctr"/>
                </a:tc>
                <a:tc>
                  <a:txBody>
                    <a:bodyPr/>
                    <a:lstStyle/>
                    <a:p>
                      <a:r>
                        <a:rPr lang="en-US" b="1">
                          <a:solidFill>
                            <a:srgbClr val="FFFFFF"/>
                          </a:solidFill>
                          <a:cs typeface="Times New Roman"/>
                        </a:rPr>
                        <a:t>TNM</a:t>
                      </a:r>
                      <a:r>
                        <a:rPr lang="en-US" b="1">
                          <a:solidFill>
                            <a:srgbClr val="FFFFFF"/>
                          </a:solidFill>
                        </a:rPr>
                        <a:t> </a:t>
                      </a:r>
                      <a:endParaRPr lang="en-US"/>
                    </a:p>
                  </a:txBody>
                  <a:tcPr marL="0" marR="0" marT="0" marB="0" anchor="ctr"/>
                </a:tc>
                <a:tc>
                  <a:txBody>
                    <a:bodyPr/>
                    <a:lstStyle/>
                    <a:p>
                      <a:r>
                        <a:rPr lang="en-US" b="1">
                          <a:solidFill>
                            <a:srgbClr val="FFFFFF"/>
                          </a:solidFill>
                          <a:cs typeface="Times New Roman"/>
                        </a:rPr>
                        <a:t>GROUP</a:t>
                      </a:r>
                      <a:r>
                        <a:rPr lang="en-US" b="1">
                          <a:solidFill>
                            <a:srgbClr val="FFFFFF"/>
                          </a:solidFill>
                        </a:rPr>
                        <a:t> </a:t>
                      </a:r>
                      <a:endParaRPr lang="en-US"/>
                    </a:p>
                  </a:txBody>
                  <a:tcPr marL="0" marR="0" marT="0" marB="0" anchor="ctr"/>
                </a:tc>
                <a:tc>
                  <a:txBody>
                    <a:bodyPr/>
                    <a:lstStyle/>
                    <a:p>
                      <a:r>
                        <a:rPr lang="en-US" b="1">
                          <a:solidFill>
                            <a:srgbClr val="FFFFFF"/>
                          </a:solidFill>
                          <a:cs typeface="Times New Roman"/>
                        </a:rPr>
                        <a:t>GROUP</a:t>
                      </a:r>
                      <a:r>
                        <a:rPr lang="en-US" b="1">
                          <a:solidFill>
                            <a:srgbClr val="FFFFFF"/>
                          </a:solidFill>
                        </a:rPr>
                        <a:t> </a:t>
                      </a:r>
                      <a:endParaRPr lang="en-US"/>
                    </a:p>
                  </a:txBody>
                  <a:tcPr marL="0" marR="0" marT="0" marB="0" anchor="ctr"/>
                </a:tc>
                <a:tc>
                  <a:txBody>
                    <a:bodyPr/>
                    <a:lstStyle/>
                    <a:p>
                      <a:r>
                        <a:rPr lang="en-US" b="1">
                          <a:solidFill>
                            <a:srgbClr val="FFFFFF"/>
                          </a:solidFill>
                          <a:cs typeface="Times New Roman"/>
                        </a:rPr>
                        <a:t>DUKE’S</a:t>
                      </a:r>
                      <a:r>
                        <a:rPr lang="en-US" b="1">
                          <a:solidFill>
                            <a:srgbClr val="FFFFFF"/>
                          </a:solidFill>
                        </a:rPr>
                        <a:t> </a:t>
                      </a:r>
                      <a:endParaRPr lang="en-US"/>
                    </a:p>
                  </a:txBody>
                  <a:tcPr marL="0" marR="0" marT="0" marB="0"/>
                </a:tc>
                <a:tc>
                  <a:txBody>
                    <a:bodyPr/>
                    <a:lstStyle/>
                    <a:p>
                      <a:r>
                        <a:rPr lang="en-US" b="1">
                          <a:solidFill>
                            <a:srgbClr val="FFFFFF"/>
                          </a:solidFill>
                          <a:cs typeface="Times New Roman"/>
                        </a:rPr>
                        <a:t>Prognosis </a:t>
                      </a:r>
                      <a:endParaRPr lang="en-US"/>
                    </a:p>
                  </a:txBody>
                  <a:tcPr marL="0" marR="0" marT="0" marB="0"/>
                </a:tc>
              </a:tr>
              <a:tr h="807784">
                <a:tc>
                  <a:txBody>
                    <a:bodyPr/>
                    <a:lstStyle/>
                    <a:p>
                      <a:endParaRPr lang="en-US"/>
                    </a:p>
                  </a:txBody>
                  <a:tcPr/>
                </a:tc>
                <a:tc>
                  <a:txBody>
                    <a:bodyPr/>
                    <a:lstStyle/>
                    <a:p>
                      <a:r>
                        <a:rPr lang="en-US"/>
                        <a:t>Stage I </a:t>
                      </a:r>
                    </a:p>
                  </a:txBody>
                  <a:tcPr marL="0" marR="0" marT="0" marB="0" anchor="ctr"/>
                </a:tc>
                <a:tc>
                  <a:txBody>
                    <a:bodyPr/>
                    <a:lstStyle/>
                    <a:p>
                      <a:r>
                        <a:rPr lang="en-US"/>
                        <a:t>T1 </a:t>
                      </a:r>
                    </a:p>
                  </a:txBody>
                  <a:tcPr marL="0" marR="0" marT="0" marB="0" anchor="ctr"/>
                </a:tc>
                <a:tc>
                  <a:txBody>
                    <a:bodyPr/>
                    <a:lstStyle/>
                    <a:p>
                      <a:r>
                        <a:rPr lang="en-US"/>
                        <a:t>N0 </a:t>
                      </a:r>
                    </a:p>
                  </a:txBody>
                  <a:tcPr marL="0" marR="0" marT="0" marB="0" anchor="ctr"/>
                </a:tc>
                <a:tc>
                  <a:txBody>
                    <a:bodyPr/>
                    <a:lstStyle/>
                    <a:p>
                      <a:r>
                        <a:rPr lang="en-US"/>
                        <a:t>M0 </a:t>
                      </a:r>
                    </a:p>
                  </a:txBody>
                  <a:tcPr marL="0" marR="0" marT="0" marB="0" anchor="ctr"/>
                </a:tc>
                <a:tc>
                  <a:txBody>
                    <a:bodyPr/>
                    <a:lstStyle/>
                    <a:p>
                      <a:r>
                        <a:rPr lang="en-US" dirty="0"/>
                        <a:t>Duke’s A </a:t>
                      </a:r>
                    </a:p>
                  </a:txBody>
                  <a:tcPr marL="0" marR="0" marT="0" marB="0"/>
                </a:tc>
                <a:tc>
                  <a:txBody>
                    <a:bodyPr/>
                    <a:lstStyle/>
                    <a:p>
                      <a:r>
                        <a:rPr lang="en-US"/>
                        <a:t>5 year survival &gt;90% </a:t>
                      </a:r>
                    </a:p>
                  </a:txBody>
                  <a:tcPr marL="0" marR="0" marT="0" marB="0"/>
                </a:tc>
              </a:tr>
              <a:tr h="370756">
                <a:tc>
                  <a:txBody>
                    <a:bodyPr/>
                    <a:lstStyle/>
                    <a:p>
                      <a:endParaRPr lang="en-US"/>
                    </a:p>
                  </a:txBody>
                  <a:tcPr/>
                </a:tc>
                <a:tc>
                  <a:txBody>
                    <a:bodyPr/>
                    <a:lstStyle/>
                    <a:p>
                      <a:r>
                        <a:rPr lang="en-US"/>
                        <a:t>  </a:t>
                      </a:r>
                    </a:p>
                  </a:txBody>
                  <a:tcPr marL="0" marR="0" marT="0" marB="0" anchor="ctr"/>
                </a:tc>
                <a:tc>
                  <a:txBody>
                    <a:bodyPr/>
                    <a:lstStyle/>
                    <a:p>
                      <a:r>
                        <a:rPr lang="en-US"/>
                        <a:t>T2 </a:t>
                      </a:r>
                    </a:p>
                  </a:txBody>
                  <a:tcPr marL="0" marR="0" marT="0" marB="0" anchor="ctr"/>
                </a:tc>
                <a:tc>
                  <a:txBody>
                    <a:bodyPr/>
                    <a:lstStyle/>
                    <a:p>
                      <a:r>
                        <a:rPr lang="en-US"/>
                        <a:t>N0 </a:t>
                      </a:r>
                    </a:p>
                  </a:txBody>
                  <a:tcPr marL="0" marR="0" marT="0" marB="0" anchor="ctr"/>
                </a:tc>
                <a:tc>
                  <a:txBody>
                    <a:bodyPr/>
                    <a:lstStyle/>
                    <a:p>
                      <a:r>
                        <a:rPr lang="en-US"/>
                        <a:t>M0 </a:t>
                      </a:r>
                    </a:p>
                  </a:txBody>
                  <a:tcPr marL="0" marR="0" marT="0" marB="0" anchor="ctr"/>
                </a:tc>
                <a:tc>
                  <a:txBody>
                    <a:bodyPr/>
                    <a:lstStyle/>
                    <a:p>
                      <a:r>
                        <a:rPr lang="en-US"/>
                        <a:t>  </a:t>
                      </a:r>
                    </a:p>
                  </a:txBody>
                  <a:tcPr marL="0" marR="0" marT="0" marB="0"/>
                </a:tc>
                <a:tc>
                  <a:txBody>
                    <a:bodyPr/>
                    <a:lstStyle/>
                    <a:p>
                      <a:r>
                        <a:rPr lang="en-US"/>
                        <a:t>  </a:t>
                      </a:r>
                    </a:p>
                  </a:txBody>
                  <a:tcPr marL="0" marR="0" marT="0" marB="0"/>
                </a:tc>
              </a:tr>
              <a:tr h="370756">
                <a:tc>
                  <a:txBody>
                    <a:bodyPr/>
                    <a:lstStyle/>
                    <a:p>
                      <a:endParaRPr lang="en-US"/>
                    </a:p>
                  </a:txBody>
                  <a:tcP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tc>
                <a:tc>
                  <a:txBody>
                    <a:bodyPr/>
                    <a:lstStyle/>
                    <a:p>
                      <a:r>
                        <a:rPr lang="en-US"/>
                        <a:t>  </a:t>
                      </a:r>
                    </a:p>
                  </a:txBody>
                  <a:tcPr marL="0" marR="0" marT="0" marB="0"/>
                </a:tc>
              </a:tr>
              <a:tr h="834202">
                <a:tc>
                  <a:txBody>
                    <a:bodyPr/>
                    <a:lstStyle/>
                    <a:p>
                      <a:endParaRPr lang="en-US"/>
                    </a:p>
                  </a:txBody>
                  <a:tcPr/>
                </a:tc>
                <a:tc>
                  <a:txBody>
                    <a:bodyPr/>
                    <a:lstStyle/>
                    <a:p>
                      <a:r>
                        <a:rPr lang="en-US"/>
                        <a:t>Stage II </a:t>
                      </a:r>
                    </a:p>
                  </a:txBody>
                  <a:tcPr marL="0" marR="0" marT="0" marB="0" anchor="ctr"/>
                </a:tc>
                <a:tc>
                  <a:txBody>
                    <a:bodyPr/>
                    <a:lstStyle/>
                    <a:p>
                      <a:r>
                        <a:rPr lang="en-US"/>
                        <a:t>T3 </a:t>
                      </a:r>
                    </a:p>
                  </a:txBody>
                  <a:tcPr marL="0" marR="0" marT="0" marB="0" anchor="ctr"/>
                </a:tc>
                <a:tc>
                  <a:txBody>
                    <a:bodyPr/>
                    <a:lstStyle/>
                    <a:p>
                      <a:r>
                        <a:rPr lang="en-US"/>
                        <a:t>N0 </a:t>
                      </a:r>
                    </a:p>
                  </a:txBody>
                  <a:tcPr marL="0" marR="0" marT="0" marB="0" anchor="ctr"/>
                </a:tc>
                <a:tc>
                  <a:txBody>
                    <a:bodyPr/>
                    <a:lstStyle/>
                    <a:p>
                      <a:r>
                        <a:rPr lang="en-US"/>
                        <a:t>M0 </a:t>
                      </a:r>
                    </a:p>
                  </a:txBody>
                  <a:tcPr marL="0" marR="0" marT="0" marB="0" anchor="ctr"/>
                </a:tc>
                <a:tc>
                  <a:txBody>
                    <a:bodyPr/>
                    <a:lstStyle/>
                    <a:p>
                      <a:r>
                        <a:rPr lang="en-US"/>
                        <a:t>Duke’s B </a:t>
                      </a:r>
                    </a:p>
                  </a:txBody>
                  <a:tcPr marL="0" marR="0" marT="0" marB="0"/>
                </a:tc>
                <a:tc>
                  <a:txBody>
                    <a:bodyPr/>
                    <a:lstStyle/>
                    <a:p>
                      <a:r>
                        <a:rPr lang="en-US"/>
                        <a:t>5 year survival 70-85% </a:t>
                      </a:r>
                    </a:p>
                  </a:txBody>
                  <a:tcPr marL="0" marR="0" marT="0" marB="0"/>
                </a:tc>
              </a:tr>
              <a:tr h="834202">
                <a:tc>
                  <a:txBody>
                    <a:bodyPr/>
                    <a:lstStyle/>
                    <a:p>
                      <a:endParaRPr lang="en-US"/>
                    </a:p>
                  </a:txBody>
                  <a:tcPr/>
                </a:tc>
                <a:tc>
                  <a:txBody>
                    <a:bodyPr/>
                    <a:lstStyle/>
                    <a:p>
                      <a:r>
                        <a:rPr lang="en-US"/>
                        <a:t>  </a:t>
                      </a:r>
                    </a:p>
                  </a:txBody>
                  <a:tcPr marL="0" marR="0" marT="0" marB="0" anchor="ctr"/>
                </a:tc>
                <a:tc>
                  <a:txBody>
                    <a:bodyPr/>
                    <a:lstStyle/>
                    <a:p>
                      <a:r>
                        <a:rPr lang="en-US"/>
                        <a:t>T4 </a:t>
                      </a:r>
                    </a:p>
                  </a:txBody>
                  <a:tcPr marL="0" marR="0" marT="0" marB="0" anchor="ctr"/>
                </a:tc>
                <a:tc>
                  <a:txBody>
                    <a:bodyPr/>
                    <a:lstStyle/>
                    <a:p>
                      <a:r>
                        <a:rPr lang="en-US"/>
                        <a:t>N0 </a:t>
                      </a:r>
                    </a:p>
                  </a:txBody>
                  <a:tcPr marL="0" marR="0" marT="0" marB="0" anchor="ctr"/>
                </a:tc>
                <a:tc>
                  <a:txBody>
                    <a:bodyPr/>
                    <a:lstStyle/>
                    <a:p>
                      <a:r>
                        <a:rPr lang="en-US"/>
                        <a:t>M0 </a:t>
                      </a:r>
                    </a:p>
                  </a:txBody>
                  <a:tcPr marL="0" marR="0" marT="0" marB="0" anchor="ctr"/>
                </a:tc>
                <a:tc>
                  <a:txBody>
                    <a:bodyPr/>
                    <a:lstStyle/>
                    <a:p>
                      <a:r>
                        <a:rPr lang="en-US"/>
                        <a:t>  </a:t>
                      </a:r>
                    </a:p>
                  </a:txBody>
                  <a:tcPr marL="0" marR="0" marT="0" marB="0"/>
                </a:tc>
                <a:tc>
                  <a:txBody>
                    <a:bodyPr/>
                    <a:lstStyle/>
                    <a:p>
                      <a:r>
                        <a:rPr lang="en-US"/>
                        <a:t>5 year survival 55-65% </a:t>
                      </a:r>
                    </a:p>
                  </a:txBody>
                  <a:tcPr marL="0" marR="0" marT="0" marB="0"/>
                </a:tc>
              </a:tr>
              <a:tr h="370756">
                <a:tc>
                  <a:txBody>
                    <a:bodyPr/>
                    <a:lstStyle/>
                    <a:p>
                      <a:endParaRPr lang="en-US"/>
                    </a:p>
                  </a:txBody>
                  <a:tcP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tc>
                <a:tc>
                  <a:txBody>
                    <a:bodyPr/>
                    <a:lstStyle/>
                    <a:p>
                      <a:r>
                        <a:rPr lang="en-US"/>
                        <a:t>  </a:t>
                      </a:r>
                    </a:p>
                  </a:txBody>
                  <a:tcPr marL="0" marR="0" marT="0" marB="0"/>
                </a:tc>
              </a:tr>
              <a:tr h="834202">
                <a:tc>
                  <a:txBody>
                    <a:bodyPr/>
                    <a:lstStyle/>
                    <a:p>
                      <a:endParaRPr lang="en-US"/>
                    </a:p>
                  </a:txBody>
                  <a:tcPr/>
                </a:tc>
                <a:tc>
                  <a:txBody>
                    <a:bodyPr/>
                    <a:lstStyle/>
                    <a:p>
                      <a:r>
                        <a:rPr lang="en-US"/>
                        <a:t>Stage III </a:t>
                      </a:r>
                    </a:p>
                  </a:txBody>
                  <a:tcPr marL="0" marR="0" marT="0" marB="0" anchor="ctr"/>
                </a:tc>
                <a:tc>
                  <a:txBody>
                    <a:bodyPr/>
                    <a:lstStyle/>
                    <a:p>
                      <a:r>
                        <a:rPr lang="en-US"/>
                        <a:t>any T </a:t>
                      </a:r>
                    </a:p>
                  </a:txBody>
                  <a:tcPr marL="0" marR="0" marT="0" marB="0" anchor="ctr"/>
                </a:tc>
                <a:tc>
                  <a:txBody>
                    <a:bodyPr/>
                    <a:lstStyle/>
                    <a:p>
                      <a:r>
                        <a:rPr lang="en-US"/>
                        <a:t>N1 </a:t>
                      </a:r>
                    </a:p>
                  </a:txBody>
                  <a:tcPr marL="0" marR="0" marT="0" marB="0" anchor="ctr"/>
                </a:tc>
                <a:tc>
                  <a:txBody>
                    <a:bodyPr/>
                    <a:lstStyle/>
                    <a:p>
                      <a:r>
                        <a:rPr lang="en-US"/>
                        <a:t>M0 </a:t>
                      </a:r>
                    </a:p>
                  </a:txBody>
                  <a:tcPr marL="0" marR="0" marT="0" marB="0" anchor="ctr"/>
                </a:tc>
                <a:tc>
                  <a:txBody>
                    <a:bodyPr/>
                    <a:lstStyle/>
                    <a:p>
                      <a:r>
                        <a:rPr lang="en-US"/>
                        <a:t>Duke’s C </a:t>
                      </a:r>
                    </a:p>
                  </a:txBody>
                  <a:tcPr marL="0" marR="0" marT="0" marB="0"/>
                </a:tc>
                <a:tc>
                  <a:txBody>
                    <a:bodyPr/>
                    <a:lstStyle/>
                    <a:p>
                      <a:r>
                        <a:rPr lang="en-US"/>
                        <a:t>5 year survival 45-55% </a:t>
                      </a:r>
                    </a:p>
                  </a:txBody>
                  <a:tcPr marL="0" marR="0" marT="0" marB="0"/>
                </a:tc>
              </a:tr>
              <a:tr h="834202">
                <a:tc>
                  <a:txBody>
                    <a:bodyPr/>
                    <a:lstStyle/>
                    <a:p>
                      <a:endParaRPr lang="en-US"/>
                    </a:p>
                  </a:txBody>
                  <a:tcPr/>
                </a:tc>
                <a:tc>
                  <a:txBody>
                    <a:bodyPr/>
                    <a:lstStyle/>
                    <a:p>
                      <a:r>
                        <a:rPr lang="en-US"/>
                        <a:t>  </a:t>
                      </a:r>
                    </a:p>
                  </a:txBody>
                  <a:tcPr marL="0" marR="0" marT="0" marB="0" anchor="ctr"/>
                </a:tc>
                <a:tc>
                  <a:txBody>
                    <a:bodyPr/>
                    <a:lstStyle/>
                    <a:p>
                      <a:r>
                        <a:rPr lang="en-US"/>
                        <a:t>any T </a:t>
                      </a:r>
                    </a:p>
                  </a:txBody>
                  <a:tcPr marL="0" marR="0" marT="0" marB="0" anchor="ctr"/>
                </a:tc>
                <a:tc>
                  <a:txBody>
                    <a:bodyPr/>
                    <a:lstStyle/>
                    <a:p>
                      <a:r>
                        <a:rPr lang="en-US"/>
                        <a:t>N2, N3 </a:t>
                      </a:r>
                    </a:p>
                  </a:txBody>
                  <a:tcPr marL="0" marR="0" marT="0" marB="0" anchor="ctr"/>
                </a:tc>
                <a:tc>
                  <a:txBody>
                    <a:bodyPr/>
                    <a:lstStyle/>
                    <a:p>
                      <a:r>
                        <a:rPr lang="en-US"/>
                        <a:t>M0 </a:t>
                      </a:r>
                    </a:p>
                  </a:txBody>
                  <a:tcPr marL="0" marR="0" marT="0" marB="0" anchor="ctr"/>
                </a:tc>
                <a:tc>
                  <a:txBody>
                    <a:bodyPr/>
                    <a:lstStyle/>
                    <a:p>
                      <a:r>
                        <a:rPr lang="en-US"/>
                        <a:t>  </a:t>
                      </a:r>
                    </a:p>
                  </a:txBody>
                  <a:tcPr marL="0" marR="0" marT="0" marB="0"/>
                </a:tc>
                <a:tc>
                  <a:txBody>
                    <a:bodyPr/>
                    <a:lstStyle/>
                    <a:p>
                      <a:r>
                        <a:rPr lang="en-US"/>
                        <a:t>5 year survival 20-30% </a:t>
                      </a:r>
                    </a:p>
                  </a:txBody>
                  <a:tcPr marL="0" marR="0" marT="0" marB="0"/>
                </a:tc>
              </a:tr>
              <a:tr h="370756">
                <a:tc>
                  <a:txBody>
                    <a:bodyPr/>
                    <a:lstStyle/>
                    <a:p>
                      <a:endParaRPr lang="en-US"/>
                    </a:p>
                  </a:txBody>
                  <a:tcP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nchor="ctr"/>
                </a:tc>
                <a:tc>
                  <a:txBody>
                    <a:bodyPr/>
                    <a:lstStyle/>
                    <a:p>
                      <a:r>
                        <a:rPr lang="en-US"/>
                        <a:t>  </a:t>
                      </a:r>
                    </a:p>
                  </a:txBody>
                  <a:tcPr marL="0" marR="0" marT="0" marB="0"/>
                </a:tc>
                <a:tc>
                  <a:txBody>
                    <a:bodyPr/>
                    <a:lstStyle/>
                    <a:p>
                      <a:r>
                        <a:rPr lang="en-US"/>
                        <a:t>  </a:t>
                      </a:r>
                    </a:p>
                  </a:txBody>
                  <a:tcPr marL="0" marR="0" marT="0" marB="0"/>
                </a:tc>
              </a:tr>
              <a:tr h="834202">
                <a:tc>
                  <a:txBody>
                    <a:bodyPr/>
                    <a:lstStyle/>
                    <a:p>
                      <a:endParaRPr lang="en-US"/>
                    </a:p>
                  </a:txBody>
                  <a:tcPr/>
                </a:tc>
                <a:tc>
                  <a:txBody>
                    <a:bodyPr/>
                    <a:lstStyle/>
                    <a:p>
                      <a:r>
                        <a:rPr lang="en-US"/>
                        <a:t>Stage IV </a:t>
                      </a:r>
                    </a:p>
                  </a:txBody>
                  <a:tcPr marL="0" marR="0" marT="0" marB="0" anchor="ctr"/>
                </a:tc>
                <a:tc>
                  <a:txBody>
                    <a:bodyPr/>
                    <a:lstStyle/>
                    <a:p>
                      <a:r>
                        <a:rPr lang="en-US"/>
                        <a:t>any T </a:t>
                      </a:r>
                    </a:p>
                  </a:txBody>
                  <a:tcPr marL="0" marR="0" marT="0" marB="0" anchor="ctr"/>
                </a:tc>
                <a:tc>
                  <a:txBody>
                    <a:bodyPr/>
                    <a:lstStyle/>
                    <a:p>
                      <a:r>
                        <a:rPr lang="en-US"/>
                        <a:t>any N </a:t>
                      </a:r>
                    </a:p>
                  </a:txBody>
                  <a:tcPr marL="0" marR="0" marT="0" marB="0" anchor="ctr"/>
                </a:tc>
                <a:tc>
                  <a:txBody>
                    <a:bodyPr/>
                    <a:lstStyle/>
                    <a:p>
                      <a:r>
                        <a:rPr lang="en-US"/>
                        <a:t>M1 (distant) </a:t>
                      </a:r>
                    </a:p>
                  </a:txBody>
                  <a:tcPr marL="0" marR="0" marT="0" marB="0" anchor="ctr"/>
                </a:tc>
                <a:tc>
                  <a:txBody>
                    <a:bodyPr/>
                    <a:lstStyle/>
                    <a:p>
                      <a:r>
                        <a:rPr lang="en-US"/>
                        <a:t>Duke’s D </a:t>
                      </a:r>
                    </a:p>
                  </a:txBody>
                  <a:tcPr marL="0" marR="0" marT="0" marB="0"/>
                </a:tc>
                <a:tc>
                  <a:txBody>
                    <a:bodyPr/>
                    <a:lstStyle/>
                    <a:p>
                      <a:r>
                        <a:rPr lang="en-US" dirty="0"/>
                        <a:t>5 year survival </a:t>
                      </a:r>
                    </a:p>
                    <a:p>
                      <a:r>
                        <a:rPr lang="en-US" dirty="0"/>
                        <a:t>&lt; 5% </a:t>
                      </a:r>
                    </a:p>
                  </a:txBody>
                  <a:tcPr marL="0" marR="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95400"/>
          </a:xfrm>
        </p:spPr>
        <p:txBody>
          <a:bodyPr/>
          <a:lstStyle/>
          <a:p>
            <a:pPr algn="ctr"/>
            <a:r>
              <a:rPr lang="en-US" b="1" dirty="0" smtClean="0">
                <a:solidFill>
                  <a:schemeClr val="bg2">
                    <a:lumMod val="50000"/>
                  </a:schemeClr>
                </a:solidFill>
              </a:rPr>
              <a:t>Colorectal cancer</a:t>
            </a:r>
            <a:endParaRPr lang="ar-SA" b="1" dirty="0">
              <a:solidFill>
                <a:schemeClr val="bg2">
                  <a:lumMod val="50000"/>
                </a:schemeClr>
              </a:solidFill>
            </a:endParaRPr>
          </a:p>
        </p:txBody>
      </p:sp>
      <p:sp>
        <p:nvSpPr>
          <p:cNvPr id="3" name="عنصر نائب للمحتوى 2"/>
          <p:cNvSpPr>
            <a:spLocks noGrp="1"/>
          </p:cNvSpPr>
          <p:nvPr>
            <p:ph idx="1"/>
          </p:nvPr>
        </p:nvSpPr>
        <p:spPr>
          <a:xfrm>
            <a:off x="228600" y="1524000"/>
            <a:ext cx="8229600" cy="4389120"/>
          </a:xfrm>
        </p:spPr>
        <p:txBody>
          <a:bodyPr>
            <a:normAutofit lnSpcReduction="10000"/>
          </a:bodyPr>
          <a:lstStyle/>
          <a:p>
            <a:pPr algn="l">
              <a:buNone/>
            </a:pPr>
            <a:r>
              <a:rPr lang="en-US" sz="4000" dirty="0" smtClean="0">
                <a:solidFill>
                  <a:srgbClr val="C00000"/>
                </a:solidFill>
              </a:rPr>
              <a:t>*</a:t>
            </a:r>
            <a:r>
              <a:rPr lang="en-US" dirty="0" smtClean="0"/>
              <a:t> </a:t>
            </a:r>
            <a:r>
              <a:rPr lang="en-US" sz="3500" dirty="0" smtClean="0"/>
              <a:t>Includes cancerous growths in the colon, rectum and appendix.</a:t>
            </a:r>
          </a:p>
          <a:p>
            <a:pPr algn="l">
              <a:buNone/>
            </a:pPr>
            <a:r>
              <a:rPr lang="en-US" sz="3500" dirty="0" smtClean="0">
                <a:solidFill>
                  <a:srgbClr val="C00000"/>
                </a:solidFill>
              </a:rPr>
              <a:t>*</a:t>
            </a:r>
            <a:r>
              <a:rPr lang="en-US" sz="3600" dirty="0" smtClean="0"/>
              <a:t>Precursor of ~90% of colorectal cancers is the </a:t>
            </a:r>
            <a:r>
              <a:rPr lang="en-US" sz="3600" dirty="0" err="1" smtClean="0"/>
              <a:t>adenomatous</a:t>
            </a:r>
            <a:r>
              <a:rPr lang="en-US" sz="3600" dirty="0" smtClean="0"/>
              <a:t> polyp.</a:t>
            </a:r>
            <a:r>
              <a:rPr lang="en-US" sz="3500" dirty="0" smtClean="0"/>
              <a:t> These mushroom-shaped growths are usually benign, but some develop into cancer over time. </a:t>
            </a:r>
          </a:p>
          <a:p>
            <a:pPr algn="l">
              <a:buNone/>
            </a:pPr>
            <a:r>
              <a:rPr lang="en-US" sz="3600" dirty="0" smtClean="0">
                <a:solidFill>
                  <a:srgbClr val="C00000"/>
                </a:solidFill>
              </a:rPr>
              <a:t>*</a:t>
            </a:r>
            <a:r>
              <a:rPr lang="en-US" sz="3600" dirty="0" smtClean="0"/>
              <a:t>Very </a:t>
            </a:r>
            <a:r>
              <a:rPr lang="en-US" sz="3600" dirty="0"/>
              <a:t>curable if detected in early </a:t>
            </a:r>
            <a:r>
              <a:rPr lang="en-US" sz="3600" dirty="0" smtClean="0"/>
              <a:t>stage</a:t>
            </a:r>
            <a:endParaRPr lang="en-US" sz="35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SA"/>
          </a:p>
        </p:txBody>
      </p:sp>
      <p:sp>
        <p:nvSpPr>
          <p:cNvPr id="6" name="عنصر نائب للنص 5"/>
          <p:cNvSpPr>
            <a:spLocks noGrp="1"/>
          </p:cNvSpPr>
          <p:nvPr>
            <p:ph type="body" idx="1"/>
          </p:nvPr>
        </p:nvSpPr>
        <p:spPr>
          <a:xfrm>
            <a:off x="457200" y="1143000"/>
            <a:ext cx="4040188" cy="838200"/>
          </a:xfrm>
        </p:spPr>
        <p:txBody>
          <a:bodyPr/>
          <a:lstStyle/>
          <a:p>
            <a:r>
              <a:rPr lang="en-US" dirty="0" err="1" smtClean="0"/>
              <a:t>adenomatous</a:t>
            </a:r>
            <a:r>
              <a:rPr lang="en-US" dirty="0" smtClean="0"/>
              <a:t> polyp</a:t>
            </a:r>
            <a:endParaRPr lang="ar-SA" dirty="0"/>
          </a:p>
        </p:txBody>
      </p:sp>
      <p:sp>
        <p:nvSpPr>
          <p:cNvPr id="7" name="عنصر نائب للنص 6"/>
          <p:cNvSpPr>
            <a:spLocks noGrp="1"/>
          </p:cNvSpPr>
          <p:nvPr>
            <p:ph type="body" sz="half" idx="3"/>
          </p:nvPr>
        </p:nvSpPr>
        <p:spPr>
          <a:xfrm>
            <a:off x="4645025" y="1066801"/>
            <a:ext cx="4041775" cy="914399"/>
          </a:xfrm>
        </p:spPr>
        <p:txBody>
          <a:bodyPr/>
          <a:lstStyle/>
          <a:p>
            <a:r>
              <a:rPr lang="en-US" dirty="0" smtClean="0"/>
              <a:t>colorectal cancers</a:t>
            </a:r>
            <a:endParaRPr lang="ar-SA" dirty="0"/>
          </a:p>
        </p:txBody>
      </p:sp>
      <p:pic>
        <p:nvPicPr>
          <p:cNvPr id="4" name="عنصر نائب للمحتوى 3" descr="polyp.jpg"/>
          <p:cNvPicPr>
            <a:picLocks noGrp="1" noChangeAspect="1"/>
          </p:cNvPicPr>
          <p:nvPr>
            <p:ph sz="quarter" idx="2"/>
          </p:nvPr>
        </p:nvPicPr>
        <p:blipFill>
          <a:blip r:embed="rId2" cstate="print"/>
          <a:stretch>
            <a:fillRect/>
          </a:stretch>
        </p:blipFill>
        <p:spPr>
          <a:xfrm>
            <a:off x="0" y="1828801"/>
            <a:ext cx="4648200" cy="4800600"/>
          </a:xfrm>
        </p:spPr>
      </p:pic>
      <p:pic>
        <p:nvPicPr>
          <p:cNvPr id="9" name="عنصر نائب للمحتوى 8" descr="cancer.jpg"/>
          <p:cNvPicPr>
            <a:picLocks noGrp="1" noChangeAspect="1"/>
          </p:cNvPicPr>
          <p:nvPr>
            <p:ph sz="quarter" idx="4"/>
          </p:nvPr>
        </p:nvPicPr>
        <p:blipFill>
          <a:blip r:embed="rId3" cstate="print"/>
          <a:stretch>
            <a:fillRect/>
          </a:stretch>
        </p:blipFill>
        <p:spPr>
          <a:xfrm>
            <a:off x="4648200" y="1828800"/>
            <a:ext cx="4495799" cy="4800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chemeClr val="bg2">
                    <a:lumMod val="50000"/>
                  </a:schemeClr>
                </a:solidFill>
              </a:rPr>
              <a:t>Colorectal cancer</a:t>
            </a:r>
            <a:endParaRPr lang="ar-SA" dirty="0">
              <a:solidFill>
                <a:schemeClr val="bg2">
                  <a:lumMod val="50000"/>
                </a:schemeClr>
              </a:solidFill>
            </a:endParaRPr>
          </a:p>
        </p:txBody>
      </p:sp>
      <p:sp>
        <p:nvSpPr>
          <p:cNvPr id="3" name="عنصر نائب للمحتوى 2"/>
          <p:cNvSpPr>
            <a:spLocks noGrp="1"/>
          </p:cNvSpPr>
          <p:nvPr>
            <p:ph idx="1"/>
          </p:nvPr>
        </p:nvSpPr>
        <p:spPr/>
        <p:txBody>
          <a:bodyPr/>
          <a:lstStyle/>
          <a:p>
            <a:pPr algn="l">
              <a:buNone/>
            </a:pPr>
            <a:r>
              <a:rPr lang="en-US" sz="3200" dirty="0" smtClean="0">
                <a:solidFill>
                  <a:srgbClr val="C00000"/>
                </a:solidFill>
              </a:rPr>
              <a:t>*</a:t>
            </a:r>
            <a:r>
              <a:rPr lang="en-US" sz="3200" dirty="0" smtClean="0"/>
              <a:t>The transition from normal mucosa to polyp to invasive cancer is usually a lengthy process (7 – 12 years in many cases).</a:t>
            </a:r>
          </a:p>
          <a:p>
            <a:pPr algn="l">
              <a:buNone/>
            </a:pPr>
            <a:r>
              <a:rPr lang="en-US" sz="3200" dirty="0" smtClean="0"/>
              <a:t> </a:t>
            </a:r>
          </a:p>
          <a:p>
            <a:pPr algn="l">
              <a:buNone/>
            </a:pPr>
            <a:r>
              <a:rPr lang="en-US" sz="3200" dirty="0" smtClean="0">
                <a:solidFill>
                  <a:srgbClr val="C00000"/>
                </a:solidFill>
              </a:rPr>
              <a:t>Polyp size correlates to cancer probability</a:t>
            </a:r>
          </a:p>
          <a:p>
            <a:pPr lvl="1" algn="l">
              <a:buNone/>
            </a:pPr>
            <a:r>
              <a:rPr lang="en-US" sz="3200" dirty="0" smtClean="0"/>
              <a:t>Polyps &lt; 1 cm </a:t>
            </a:r>
            <a:r>
              <a:rPr lang="en-US" sz="3200" dirty="0" smtClean="0">
                <a:sym typeface="Wingdings" pitchFamily="2" charset="2"/>
              </a:rPr>
              <a:t></a:t>
            </a:r>
            <a:r>
              <a:rPr lang="en-US" sz="3200" dirty="0" smtClean="0"/>
              <a:t> 1% are cancerous</a:t>
            </a:r>
          </a:p>
          <a:p>
            <a:pPr lvl="1" algn="l">
              <a:spcAft>
                <a:spcPct val="20000"/>
              </a:spcAft>
              <a:buNone/>
            </a:pPr>
            <a:r>
              <a:rPr lang="en-US" sz="3200" dirty="0" smtClean="0"/>
              <a:t>Polyps &gt; 2 cm </a:t>
            </a:r>
            <a:r>
              <a:rPr lang="en-US" sz="3200" dirty="0" smtClean="0">
                <a:sym typeface="Wingdings" pitchFamily="2" charset="2"/>
              </a:rPr>
              <a:t></a:t>
            </a:r>
            <a:r>
              <a:rPr lang="en-US" sz="3200" dirty="0" smtClean="0"/>
              <a:t> 30% are cancerous</a:t>
            </a:r>
          </a:p>
          <a:p>
            <a:endParaRPr lang="ar-S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1064</TotalTime>
  <Words>2729</Words>
  <Application>Microsoft Office PowerPoint</Application>
  <PresentationFormat>On-screen Show (4:3)</PresentationFormat>
  <Paragraphs>451</Paragraphs>
  <Slides>66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تدفق</vt:lpstr>
      <vt:lpstr>Bitmap Image</vt:lpstr>
      <vt:lpstr>Left lower quadrant abdominal pain and mass</vt:lpstr>
      <vt:lpstr> left lower quadrant mass causes</vt:lpstr>
      <vt:lpstr>left lower quadrant mass causes</vt:lpstr>
      <vt:lpstr>left lower quadrant mass causes</vt:lpstr>
      <vt:lpstr>left lower quadrant mass causes</vt:lpstr>
      <vt:lpstr>Left lower quadrant pain causes  </vt:lpstr>
      <vt:lpstr>Colorectal cancer</vt:lpstr>
      <vt:lpstr>PowerPoint Presentation</vt:lpstr>
      <vt:lpstr>Colorectal cancer</vt:lpstr>
      <vt:lpstr>PowerPoint Presentation</vt:lpstr>
      <vt:lpstr>Epidemiology</vt:lpstr>
      <vt:lpstr>Epidemiology </vt:lpstr>
      <vt:lpstr>pathology</vt:lpstr>
      <vt:lpstr>PowerPoint Presentation</vt:lpstr>
      <vt:lpstr>PowerPoint Presentation</vt:lpstr>
      <vt:lpstr>PowerPoint Presentation</vt:lpstr>
      <vt:lpstr>PowerPoint Presentation</vt:lpstr>
      <vt:lpstr>PowerPoint Presentation</vt:lpstr>
      <vt:lpstr>PowerPoint Presentation</vt:lpstr>
      <vt:lpstr>Local symptoms</vt:lpstr>
      <vt:lpstr>Local symptoms</vt:lpstr>
      <vt:lpstr>Local symptoms</vt:lpstr>
      <vt:lpstr>Constitutional symptoms</vt:lpstr>
      <vt:lpstr>Metastatic symptom</vt:lpstr>
      <vt:lpstr>Risk factor</vt:lpstr>
      <vt:lpstr>Risk factor</vt:lpstr>
      <vt:lpstr>Risk factor</vt:lpstr>
      <vt:lpstr>Risk factor</vt:lpstr>
      <vt:lpstr>PowerPoint Presentation</vt:lpstr>
      <vt:lpstr>PowerPoint Presentation</vt:lpstr>
      <vt:lpstr>Risk for Colorectal Cancer</vt:lpstr>
      <vt:lpstr>Colorectal cancer risk</vt:lpstr>
      <vt:lpstr>Early Detection of Colorectal Cancer</vt:lpstr>
      <vt:lpstr>Digital Rectal Examination (DRE)</vt:lpstr>
      <vt:lpstr>Double-Contrast Barium Enema</vt:lpstr>
      <vt:lpstr>PowerPoint Presentation</vt:lpstr>
      <vt:lpstr>PowerPoint Presentation</vt:lpstr>
      <vt:lpstr>PowerPoint Presentation</vt:lpstr>
      <vt:lpstr>Double-Contrast Barium Enema</vt:lpstr>
      <vt:lpstr>Fecal Occult Blood Testing (FOBT)</vt:lpstr>
      <vt:lpstr>Sigmoidoscopy</vt:lpstr>
      <vt:lpstr>PowerPoint Presentation</vt:lpstr>
      <vt:lpstr>Sigmoidoscopy</vt:lpstr>
      <vt:lpstr>Colonoscopy</vt:lpstr>
      <vt:lpstr>PowerPoint Presentation</vt:lpstr>
      <vt:lpstr>Colonoscopy</vt:lpstr>
      <vt:lpstr>CRC Screening Guidelines </vt:lpstr>
      <vt:lpstr>Monitoring </vt:lpstr>
      <vt:lpstr>staging</vt:lpstr>
      <vt:lpstr>staging</vt:lpstr>
      <vt:lpstr>PowerPoint Presentation</vt:lpstr>
      <vt:lpstr>Treatment  Surgery remains the primary treatment while chemotherapy and/or radiotherapy may be recommended depending on the individual patient's staging and other medical factors.</vt:lpstr>
      <vt:lpstr>surgery</vt:lpstr>
      <vt:lpstr>polypectomy</vt:lpstr>
      <vt:lpstr> curative surgery</vt:lpstr>
      <vt:lpstr>PowerPoint Presentation</vt:lpstr>
      <vt:lpstr>PowerPoint Presentation</vt:lpstr>
      <vt:lpstr>PowerPoint Presentation</vt:lpstr>
      <vt:lpstr>palliative (non curative) resection</vt:lpstr>
      <vt:lpstr>palliative (non curative) resection</vt:lpstr>
      <vt:lpstr>PowerPoint Presentation</vt:lpstr>
      <vt:lpstr>open-and-close</vt:lpstr>
      <vt:lpstr>Chemotherapy</vt:lpstr>
      <vt:lpstr>Follow-up after Surgery/Chemo </vt:lpstr>
      <vt:lpstr>Rectal Cancer </vt:lpstr>
      <vt:lpstr>Progonsis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fahad</dc:title>
  <dc:creator>author</dc:creator>
  <cp:lastModifiedBy>improving</cp:lastModifiedBy>
  <cp:revision>84</cp:revision>
  <dcterms:created xsi:type="dcterms:W3CDTF">2010-02-26T13:59:14Z</dcterms:created>
  <dcterms:modified xsi:type="dcterms:W3CDTF">2011-02-28T21:11:34Z</dcterms:modified>
</cp:coreProperties>
</file>