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sldIdLst>
    <p:sldId id="337" r:id="rId2"/>
    <p:sldId id="257" r:id="rId3"/>
    <p:sldId id="264" r:id="rId4"/>
    <p:sldId id="336" r:id="rId5"/>
    <p:sldId id="377" r:id="rId6"/>
    <p:sldId id="258" r:id="rId7"/>
    <p:sldId id="378" r:id="rId8"/>
    <p:sldId id="379" r:id="rId9"/>
    <p:sldId id="259" r:id="rId10"/>
    <p:sldId id="380" r:id="rId11"/>
    <p:sldId id="260" r:id="rId12"/>
    <p:sldId id="261" r:id="rId13"/>
    <p:sldId id="262" r:id="rId14"/>
    <p:sldId id="263" r:id="rId15"/>
    <p:sldId id="266" r:id="rId16"/>
    <p:sldId id="268" r:id="rId17"/>
    <p:sldId id="269" r:id="rId18"/>
    <p:sldId id="271" r:id="rId19"/>
    <p:sldId id="272" r:id="rId20"/>
    <p:sldId id="375" r:id="rId21"/>
    <p:sldId id="338" r:id="rId22"/>
    <p:sldId id="339" r:id="rId23"/>
    <p:sldId id="340" r:id="rId24"/>
    <p:sldId id="382"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76"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snapToObjects="1">
      <p:cViewPr>
        <p:scale>
          <a:sx n="78" d="100"/>
          <a:sy n="78" d="100"/>
        </p:scale>
        <p:origin x="-924" y="-78"/>
      </p:cViewPr>
      <p:guideLst>
        <p:guide orient="horz" pos="2160"/>
        <p:guide pos="2880"/>
      </p:guideLst>
    </p:cSldViewPr>
  </p:slideViewPr>
  <p:outlineViewPr>
    <p:cViewPr>
      <p:scale>
        <a:sx n="33" d="100"/>
        <a:sy n="33" d="100"/>
      </p:scale>
      <p:origin x="0" y="750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7C27B2-96E6-0840-ABB5-1B9611B6ED8A}"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C27B2-96E6-0840-ABB5-1B9611B6ED8A}"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C27B2-96E6-0840-ABB5-1B9611B6ED8A}"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7C27B2-96E6-0840-ABB5-1B9611B6ED8A}"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C27B2-96E6-0840-ABB5-1B9611B6ED8A}" type="datetimeFigureOut">
              <a:rPr lang="en-US" smtClean="0"/>
              <a:pPr/>
              <a:t>5/22/2011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7C27B2-96E6-0840-ABB5-1B9611B6ED8A}"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C27B2-96E6-0840-ABB5-1B9611B6ED8A}" type="datetimeFigureOut">
              <a:rPr lang="en-US" smtClean="0"/>
              <a:pPr/>
              <a:t>5/22/2011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7C27B2-96E6-0840-ABB5-1B9611B6ED8A}" type="datetimeFigureOut">
              <a:rPr lang="en-US" smtClean="0"/>
              <a:pPr/>
              <a:t>5/22/2011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C27B2-96E6-0840-ABB5-1B9611B6ED8A}" type="datetimeFigureOut">
              <a:rPr lang="en-US" smtClean="0"/>
              <a:pPr/>
              <a:t>5/22/2011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128CFC-A877-D44C-B080-E1780D2119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C27B2-96E6-0840-ABB5-1B9611B6ED8A}" type="datetimeFigureOut">
              <a:rPr lang="en-US" smtClean="0"/>
              <a:pPr/>
              <a:t>5/22/2011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128CFC-A877-D44C-B080-E1780D21195D}"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77C27B2-96E6-0840-ABB5-1B9611B6ED8A}" type="datetimeFigureOut">
              <a:rPr lang="en-US" smtClean="0"/>
              <a:pPr/>
              <a:t>5/22/2011</a:t>
            </a:fld>
            <a:endParaRPr lang="en-US"/>
          </a:p>
        </p:txBody>
      </p:sp>
      <p:sp>
        <p:nvSpPr>
          <p:cNvPr id="9" name="Slide Number Placeholder 8"/>
          <p:cNvSpPr>
            <a:spLocks noGrp="1"/>
          </p:cNvSpPr>
          <p:nvPr>
            <p:ph type="sldNum" sz="quarter" idx="11"/>
          </p:nvPr>
        </p:nvSpPr>
        <p:spPr/>
        <p:txBody>
          <a:bodyPr/>
          <a:lstStyle/>
          <a:p>
            <a:fld id="{DF128CFC-A877-D44C-B080-E1780D21195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F128CFC-A877-D44C-B080-E1780D21195D}"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7C27B2-96E6-0840-ABB5-1B9611B6ED8A}" type="datetimeFigureOut">
              <a:rPr lang="en-US" smtClean="0"/>
              <a:pPr/>
              <a:t>5/22/2011</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medicine.medscape.com/article/154706-overvie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33" y="1295400"/>
            <a:ext cx="8229600" cy="1143000"/>
          </a:xfrm>
        </p:spPr>
        <p:txBody>
          <a:bodyPr>
            <a:normAutofit/>
          </a:bodyPr>
          <a:lstStyle/>
          <a:p>
            <a:pPr algn="ctr"/>
            <a:r>
              <a:rPr lang="en-US" sz="6000" dirty="0" smtClean="0">
                <a:solidFill>
                  <a:schemeClr val="bg2"/>
                </a:solidFill>
                <a:latin typeface="Chiller" pitchFamily="82" charset="0"/>
              </a:rPr>
              <a:t>SURGICAL EMERGENCIES</a:t>
            </a:r>
            <a:endParaRPr lang="en-US" sz="6000" dirty="0">
              <a:solidFill>
                <a:schemeClr val="bg2"/>
              </a:solidFill>
              <a:latin typeface="Chiller" pitchFamily="82" charset="0"/>
            </a:endParaRPr>
          </a:p>
        </p:txBody>
      </p:sp>
      <p:sp>
        <p:nvSpPr>
          <p:cNvPr id="4" name="مستطيل 3"/>
          <p:cNvSpPr/>
          <p:nvPr/>
        </p:nvSpPr>
        <p:spPr>
          <a:xfrm>
            <a:off x="1219200" y="3105835"/>
            <a:ext cx="5638800" cy="830997"/>
          </a:xfrm>
          <a:prstGeom prst="rect">
            <a:avLst/>
          </a:prstGeom>
        </p:spPr>
        <p:txBody>
          <a:bodyPr wrap="square">
            <a:spAutoFit/>
          </a:bodyPr>
          <a:lstStyle/>
          <a:p>
            <a:r>
              <a:rPr lang="en-US" sz="2400" b="1" dirty="0" smtClean="0"/>
              <a:t>Supervised by</a:t>
            </a:r>
          </a:p>
          <a:p>
            <a:r>
              <a:rPr lang="en-US" sz="2400" b="1" dirty="0" smtClean="0"/>
              <a:t>Dr. </a:t>
            </a:r>
            <a:r>
              <a:rPr lang="en-US" sz="2400" b="1" dirty="0" err="1" smtClean="0"/>
              <a:t>Zohair</a:t>
            </a:r>
            <a:r>
              <a:rPr lang="en-US" sz="2400" b="1" dirty="0" smtClean="0"/>
              <a:t> </a:t>
            </a:r>
            <a:r>
              <a:rPr lang="en-US" sz="2400" b="1" dirty="0" err="1" smtClean="0"/>
              <a:t>Alaseri</a:t>
            </a:r>
            <a:endParaRPr lang="en-US" sz="2400" b="1" dirty="0"/>
          </a:p>
        </p:txBody>
      </p:sp>
    </p:spTree>
    <p:extLst>
      <p:ext uri="{BB962C8B-B14F-4D97-AF65-F5344CB8AC3E}">
        <p14:creationId xmlns:p14="http://schemas.microsoft.com/office/powerpoint/2010/main" xmlns="" val="1097036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             NOTES</a:t>
            </a:r>
            <a:endParaRPr lang="ar-SA" dirty="0"/>
          </a:p>
        </p:txBody>
      </p:sp>
      <p:sp>
        <p:nvSpPr>
          <p:cNvPr id="4" name="Content Placeholder 2"/>
          <p:cNvSpPr>
            <a:spLocks noGrp="1"/>
          </p:cNvSpPr>
          <p:nvPr>
            <p:ph idx="1"/>
          </p:nvPr>
        </p:nvSpPr>
        <p:spPr/>
        <p:txBody>
          <a:bodyPr/>
          <a:lstStyle/>
          <a:p>
            <a:r>
              <a:rPr lang="en-US" dirty="0" smtClean="0"/>
              <a:t>JVP may be a good indicator of shock, but its absence doesn’t mean absence of shock. Because, tension </a:t>
            </a:r>
            <a:r>
              <a:rPr lang="en-US" dirty="0" err="1" smtClean="0"/>
              <a:t>pneumothorax</a:t>
            </a:r>
            <a:r>
              <a:rPr lang="en-US" dirty="0" smtClean="0"/>
              <a:t> and cardiac </a:t>
            </a:r>
            <a:r>
              <a:rPr lang="en-US" dirty="0" err="1" smtClean="0"/>
              <a:t>tamponade</a:t>
            </a:r>
            <a:r>
              <a:rPr lang="en-US" dirty="0" smtClean="0"/>
              <a:t> have high JVP, and patients are in shock.</a:t>
            </a:r>
          </a:p>
          <a:p>
            <a:r>
              <a:rPr lang="en-US" dirty="0" smtClean="0"/>
              <a:t>So JVP is important to include shock but not to exclude shock.</a:t>
            </a:r>
            <a:endParaRPr lang="ar-S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Hemodynamic changes associated with different types of shock</a:t>
            </a:r>
            <a:endParaRPr lang="en-US" dirty="0"/>
          </a:p>
        </p:txBody>
      </p:sp>
      <p:graphicFrame>
        <p:nvGraphicFramePr>
          <p:cNvPr id="4" name="Content Placeholder 3"/>
          <p:cNvGraphicFramePr>
            <a:graphicFrameLocks noGrp="1"/>
          </p:cNvGraphicFramePr>
          <p:nvPr>
            <p:ph idx="1"/>
          </p:nvPr>
        </p:nvGraphicFramePr>
        <p:xfrm>
          <a:off x="457200" y="1600200"/>
          <a:ext cx="7620000" cy="3657600"/>
        </p:xfrm>
        <a:graphic>
          <a:graphicData uri="http://schemas.openxmlformats.org/drawingml/2006/table">
            <a:tbl>
              <a:tblPr firstRow="1" bandRow="1">
                <a:tableStyleId>{5C22544A-7EE6-4342-B048-85BDC9FD1C3A}</a:tableStyleId>
              </a:tblPr>
              <a:tblGrid>
                <a:gridCol w="1905000"/>
                <a:gridCol w="1905000"/>
                <a:gridCol w="1905000"/>
                <a:gridCol w="1905000"/>
              </a:tblGrid>
              <a:tr h="731520">
                <a:tc>
                  <a:txBody>
                    <a:bodyPr/>
                    <a:lstStyle/>
                    <a:p>
                      <a:pPr algn="ctr"/>
                      <a:r>
                        <a:rPr lang="en-US" dirty="0" smtClean="0"/>
                        <a:t>Shock</a:t>
                      </a:r>
                      <a:endParaRPr lang="en-US" dirty="0"/>
                    </a:p>
                  </a:txBody>
                  <a:tcPr marL="84667" marR="84667"/>
                </a:tc>
                <a:tc>
                  <a:txBody>
                    <a:bodyPr/>
                    <a:lstStyle/>
                    <a:p>
                      <a:pPr algn="ctr"/>
                      <a:r>
                        <a:rPr lang="en-US" dirty="0" smtClean="0"/>
                        <a:t>Cardiac output</a:t>
                      </a:r>
                      <a:endParaRPr lang="en-US" dirty="0"/>
                    </a:p>
                  </a:txBody>
                  <a:tcPr marL="84667" marR="84667"/>
                </a:tc>
                <a:tc>
                  <a:txBody>
                    <a:bodyPr/>
                    <a:lstStyle/>
                    <a:p>
                      <a:pPr algn="ctr"/>
                      <a:r>
                        <a:rPr lang="en-US" dirty="0" smtClean="0"/>
                        <a:t>SVR</a:t>
                      </a:r>
                      <a:endParaRPr lang="en-US" dirty="0"/>
                    </a:p>
                  </a:txBody>
                  <a:tcPr marL="84667" marR="84667"/>
                </a:tc>
                <a:tc>
                  <a:txBody>
                    <a:bodyPr/>
                    <a:lstStyle/>
                    <a:p>
                      <a:pPr algn="ctr"/>
                      <a:r>
                        <a:rPr lang="en-US" dirty="0" smtClean="0"/>
                        <a:t>PCWP</a:t>
                      </a:r>
                      <a:endParaRPr lang="en-US" dirty="0"/>
                    </a:p>
                  </a:txBody>
                  <a:tcPr marL="84667" marR="84667"/>
                </a:tc>
              </a:tr>
              <a:tr h="731520">
                <a:tc>
                  <a:txBody>
                    <a:bodyPr/>
                    <a:lstStyle/>
                    <a:p>
                      <a:r>
                        <a:rPr lang="en-US" dirty="0" err="1" smtClean="0"/>
                        <a:t>Cardiogenic</a:t>
                      </a:r>
                      <a:endParaRPr lang="en-US" dirty="0"/>
                    </a:p>
                  </a:txBody>
                  <a:tcPr marL="84667" marR="84667"/>
                </a:tc>
                <a:tc>
                  <a:txBody>
                    <a:bodyPr/>
                    <a:lstStyle/>
                    <a:p>
                      <a:endParaRPr lang="en-US" dirty="0"/>
                    </a:p>
                  </a:txBody>
                  <a:tcPr marL="84667" marR="84667"/>
                </a:tc>
                <a:tc>
                  <a:txBody>
                    <a:bodyPr/>
                    <a:lstStyle/>
                    <a:p>
                      <a:endParaRPr lang="en-US" dirty="0"/>
                    </a:p>
                  </a:txBody>
                  <a:tcPr marL="84667" marR="84667"/>
                </a:tc>
                <a:tc>
                  <a:txBody>
                    <a:bodyPr/>
                    <a:lstStyle/>
                    <a:p>
                      <a:endParaRPr lang="en-US" dirty="0"/>
                    </a:p>
                  </a:txBody>
                  <a:tcPr marL="84667" marR="84667"/>
                </a:tc>
              </a:tr>
              <a:tr h="731520">
                <a:tc>
                  <a:txBody>
                    <a:bodyPr/>
                    <a:lstStyle/>
                    <a:p>
                      <a:r>
                        <a:rPr lang="en-US" dirty="0" err="1" smtClean="0"/>
                        <a:t>Hypovolemic</a:t>
                      </a:r>
                      <a:endParaRPr lang="en-US" dirty="0"/>
                    </a:p>
                  </a:txBody>
                  <a:tcPr marL="84667" marR="84667"/>
                </a:tc>
                <a:tc>
                  <a:txBody>
                    <a:bodyPr/>
                    <a:lstStyle/>
                    <a:p>
                      <a:endParaRPr lang="en-US" dirty="0"/>
                    </a:p>
                  </a:txBody>
                  <a:tcPr marL="84667" marR="84667"/>
                </a:tc>
                <a:tc>
                  <a:txBody>
                    <a:bodyPr/>
                    <a:lstStyle/>
                    <a:p>
                      <a:endParaRPr lang="en-US" dirty="0"/>
                    </a:p>
                  </a:txBody>
                  <a:tcPr marL="84667" marR="84667"/>
                </a:tc>
                <a:tc>
                  <a:txBody>
                    <a:bodyPr/>
                    <a:lstStyle/>
                    <a:p>
                      <a:endParaRPr lang="en-US" dirty="0"/>
                    </a:p>
                  </a:txBody>
                  <a:tcPr marL="84667" marR="84667"/>
                </a:tc>
              </a:tr>
              <a:tr h="731520">
                <a:tc>
                  <a:txBody>
                    <a:bodyPr/>
                    <a:lstStyle/>
                    <a:p>
                      <a:r>
                        <a:rPr lang="en-US" dirty="0" err="1" smtClean="0"/>
                        <a:t>Neurogenic</a:t>
                      </a:r>
                      <a:endParaRPr lang="en-US" dirty="0"/>
                    </a:p>
                  </a:txBody>
                  <a:tcPr marL="84667" marR="84667"/>
                </a:tc>
                <a:tc>
                  <a:txBody>
                    <a:bodyPr/>
                    <a:lstStyle/>
                    <a:p>
                      <a:endParaRPr lang="en-US" dirty="0"/>
                    </a:p>
                  </a:txBody>
                  <a:tcPr marL="84667" marR="84667"/>
                </a:tc>
                <a:tc>
                  <a:txBody>
                    <a:bodyPr/>
                    <a:lstStyle/>
                    <a:p>
                      <a:endParaRPr lang="en-US" dirty="0"/>
                    </a:p>
                  </a:txBody>
                  <a:tcPr marL="84667" marR="84667"/>
                </a:tc>
                <a:tc>
                  <a:txBody>
                    <a:bodyPr/>
                    <a:lstStyle/>
                    <a:p>
                      <a:endParaRPr lang="en-US" dirty="0"/>
                    </a:p>
                  </a:txBody>
                  <a:tcPr marL="84667" marR="84667"/>
                </a:tc>
              </a:tr>
              <a:tr h="731520">
                <a:tc>
                  <a:txBody>
                    <a:bodyPr/>
                    <a:lstStyle/>
                    <a:p>
                      <a:r>
                        <a:rPr lang="en-US" dirty="0" smtClean="0"/>
                        <a:t>Septic</a:t>
                      </a:r>
                      <a:endParaRPr lang="en-US" dirty="0"/>
                    </a:p>
                  </a:txBody>
                  <a:tcPr marL="84667" marR="84667"/>
                </a:tc>
                <a:tc>
                  <a:txBody>
                    <a:bodyPr/>
                    <a:lstStyle/>
                    <a:p>
                      <a:endParaRPr lang="en-US" dirty="0"/>
                    </a:p>
                  </a:txBody>
                  <a:tcPr marL="84667" marR="84667"/>
                </a:tc>
                <a:tc>
                  <a:txBody>
                    <a:bodyPr/>
                    <a:lstStyle/>
                    <a:p>
                      <a:endParaRPr lang="en-US" dirty="0"/>
                    </a:p>
                  </a:txBody>
                  <a:tcPr marL="84667" marR="84667"/>
                </a:tc>
                <a:tc>
                  <a:txBody>
                    <a:bodyPr/>
                    <a:lstStyle/>
                    <a:p>
                      <a:endParaRPr lang="en-US" dirty="0"/>
                    </a:p>
                  </a:txBody>
                  <a:tcPr marL="84667" marR="84667"/>
                </a:tc>
              </a:tr>
            </a:tbl>
          </a:graphicData>
        </a:graphic>
      </p:graphicFrame>
      <p:sp>
        <p:nvSpPr>
          <p:cNvPr id="6" name="Down Arrow 5"/>
          <p:cNvSpPr/>
          <p:nvPr/>
        </p:nvSpPr>
        <p:spPr>
          <a:xfrm>
            <a:off x="3276600" y="3276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314700" y="4038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3276600" y="2514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5410200" y="4038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wn Arrow 9"/>
          <p:cNvSpPr/>
          <p:nvPr/>
        </p:nvSpPr>
        <p:spPr>
          <a:xfrm>
            <a:off x="5410200" y="46482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7467600" y="32385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7467600" y="40386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7467600" y="4648200"/>
            <a:ext cx="228600"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a:off x="3314700" y="4648200"/>
            <a:ext cx="2286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Up Arrow 17"/>
          <p:cNvSpPr/>
          <p:nvPr/>
        </p:nvSpPr>
        <p:spPr>
          <a:xfrm>
            <a:off x="5410200" y="2514600"/>
            <a:ext cx="2286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5410200" y="3276600"/>
            <a:ext cx="2286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Up Arrow 19"/>
          <p:cNvSpPr/>
          <p:nvPr/>
        </p:nvSpPr>
        <p:spPr>
          <a:xfrm>
            <a:off x="7467600" y="2514600"/>
            <a:ext cx="228600" cy="3810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38200" y="5791200"/>
            <a:ext cx="7620000" cy="369332"/>
          </a:xfrm>
          <a:prstGeom prst="rect">
            <a:avLst/>
          </a:prstGeom>
          <a:noFill/>
        </p:spPr>
        <p:txBody>
          <a:bodyPr wrap="square" rtlCol="1">
            <a:spAutoFit/>
          </a:bodyPr>
          <a:lstStyle/>
          <a:p>
            <a:r>
              <a:rPr lang="en-US" dirty="0" smtClean="0"/>
              <a:t>SVR: systemic vascular resistance.</a:t>
            </a:r>
            <a:endParaRPr lang="x-non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a:xfrm>
            <a:off x="422476" y="2048719"/>
            <a:ext cx="7620000" cy="3361481"/>
          </a:xfrm>
        </p:spPr>
        <p:txBody>
          <a:bodyPr>
            <a:normAutofit/>
          </a:bodyPr>
          <a:lstStyle/>
          <a:p>
            <a:pPr marL="514350" indent="-514350">
              <a:buFont typeface="+mj-lt"/>
              <a:buAutoNum type="arabicPeriod"/>
            </a:pPr>
            <a:r>
              <a:rPr lang="en-US" b="1" u="sng" dirty="0" smtClean="0">
                <a:solidFill>
                  <a:srgbClr val="FF6600"/>
                </a:solidFill>
              </a:rPr>
              <a:t>History and PE to determine possible cause:</a:t>
            </a:r>
          </a:p>
          <a:p>
            <a:pPr marL="514350" indent="-514350">
              <a:buAutoNum type="alphaLcPeriod"/>
            </a:pPr>
            <a:r>
              <a:rPr lang="en-US" dirty="0" smtClean="0"/>
              <a:t>Fever and a possible site of infection </a:t>
            </a:r>
            <a:r>
              <a:rPr lang="en-US" dirty="0" err="1" smtClean="0">
                <a:sym typeface="Wingdings"/>
              </a:rPr>
              <a:t></a:t>
            </a:r>
            <a:r>
              <a:rPr lang="en-US" dirty="0" smtClean="0"/>
              <a:t>septic shock.</a:t>
            </a:r>
          </a:p>
          <a:p>
            <a:pPr marL="514350" indent="-514350">
              <a:buAutoNum type="alphaLcPeriod"/>
            </a:pPr>
            <a:r>
              <a:rPr lang="en-US" dirty="0" smtClean="0"/>
              <a:t>Trauma, GI bleeding, vomiting, or diarrhea </a:t>
            </a:r>
            <a:r>
              <a:rPr lang="en-US" dirty="0" smtClean="0">
                <a:sym typeface="Wingdings"/>
              </a:rPr>
              <a:t></a:t>
            </a:r>
            <a:r>
              <a:rPr lang="en-US" dirty="0" err="1" smtClean="0"/>
              <a:t>hypovolemic</a:t>
            </a:r>
            <a:r>
              <a:rPr lang="en-US" dirty="0" smtClean="0"/>
              <a:t> shock.</a:t>
            </a:r>
          </a:p>
          <a:p>
            <a:pPr marL="514350" indent="-514350">
              <a:buAutoNum type="alphaLcPeriod"/>
            </a:pPr>
            <a:r>
              <a:rPr lang="en-US" dirty="0" smtClean="0"/>
              <a:t>History of MI, angina, or heart disease </a:t>
            </a:r>
            <a:r>
              <a:rPr lang="en-US" dirty="0" err="1" smtClean="0">
                <a:sym typeface="Wingdings"/>
              </a:rPr>
              <a:t>cardiogenic</a:t>
            </a:r>
            <a:r>
              <a:rPr lang="en-US" dirty="0" smtClean="0">
                <a:sym typeface="Wingdings"/>
              </a:rPr>
              <a:t> shock</a:t>
            </a:r>
          </a:p>
          <a:p>
            <a:pPr marL="514350" indent="-514350">
              <a:buAutoNum type="alphaLcPeriod"/>
            </a:pPr>
            <a:r>
              <a:rPr lang="en-US" dirty="0" smtClean="0">
                <a:sym typeface="Wingdings"/>
              </a:rPr>
              <a:t>If JVD is present </a:t>
            </a:r>
            <a:r>
              <a:rPr lang="en-US" dirty="0" err="1" smtClean="0">
                <a:sym typeface="Wingdings"/>
              </a:rPr>
              <a:t>cardiogenic</a:t>
            </a:r>
            <a:r>
              <a:rPr lang="en-US" dirty="0" smtClean="0">
                <a:sym typeface="Wingdings"/>
              </a:rPr>
              <a:t> shock</a:t>
            </a:r>
          </a:p>
          <a:p>
            <a:pPr marL="514350" indent="-514350">
              <a:buAutoNum type="alphaLcPeriod"/>
            </a:pPr>
            <a:r>
              <a:rPr lang="en-US" dirty="0" smtClean="0">
                <a:sym typeface="Wingdings"/>
              </a:rPr>
              <a:t>Spinal cord injury or neurologic deficits </a:t>
            </a:r>
            <a:r>
              <a:rPr lang="en-US" dirty="0" err="1" smtClean="0">
                <a:sym typeface="Wingdings"/>
              </a:rPr>
              <a:t>neurogenic</a:t>
            </a:r>
            <a:r>
              <a:rPr lang="en-US" dirty="0" smtClean="0">
                <a:sym typeface="Wingdings"/>
              </a:rPr>
              <a:t> shock.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Approach</a:t>
            </a:r>
            <a:endParaRPr lang="en-US" dirty="0"/>
          </a:p>
        </p:txBody>
      </p:sp>
      <p:sp>
        <p:nvSpPr>
          <p:cNvPr id="3" name="Content Placeholder 2"/>
          <p:cNvSpPr>
            <a:spLocks noGrp="1"/>
          </p:cNvSpPr>
          <p:nvPr>
            <p:ph idx="1"/>
          </p:nvPr>
        </p:nvSpPr>
        <p:spPr>
          <a:xfrm>
            <a:off x="304800" y="1676400"/>
            <a:ext cx="8229600" cy="4267200"/>
          </a:xfrm>
        </p:spPr>
        <p:txBody>
          <a:bodyPr>
            <a:normAutofit/>
          </a:bodyPr>
          <a:lstStyle/>
          <a:p>
            <a:pPr>
              <a:lnSpc>
                <a:spcPct val="120000"/>
              </a:lnSpc>
              <a:buNone/>
            </a:pPr>
            <a:r>
              <a:rPr lang="en-US" dirty="0" smtClean="0">
                <a:solidFill>
                  <a:srgbClr val="FF6600"/>
                </a:solidFill>
              </a:rPr>
              <a:t>2. </a:t>
            </a:r>
            <a:r>
              <a:rPr lang="en-US" b="1" u="sng" dirty="0" smtClean="0">
                <a:solidFill>
                  <a:srgbClr val="FF6600"/>
                </a:solidFill>
              </a:rPr>
              <a:t>Initial steps:</a:t>
            </a:r>
          </a:p>
          <a:p>
            <a:pPr marL="514350" indent="-514350">
              <a:lnSpc>
                <a:spcPct val="120000"/>
              </a:lnSpc>
              <a:buAutoNum type="alphaLcPeriod"/>
            </a:pPr>
            <a:r>
              <a:rPr lang="en-US" dirty="0" smtClean="0"/>
              <a:t>2 large-bore IV, peripheral, </a:t>
            </a:r>
            <a:r>
              <a:rPr lang="en-US" dirty="0" err="1" smtClean="0"/>
              <a:t>intraosseous</a:t>
            </a:r>
            <a:r>
              <a:rPr lang="en-US" dirty="0" smtClean="0"/>
              <a:t>, central line </a:t>
            </a:r>
          </a:p>
          <a:p>
            <a:pPr marL="514350" indent="-514350">
              <a:lnSpc>
                <a:spcPct val="120000"/>
              </a:lnSpc>
              <a:buAutoNum type="alphaLcPeriod"/>
            </a:pPr>
            <a:r>
              <a:rPr lang="en-US" dirty="0" smtClean="0"/>
              <a:t>Fluid bolus (500-1,000 mL NS ) given in most cases.</a:t>
            </a:r>
          </a:p>
          <a:p>
            <a:pPr marL="514350" indent="-514350">
              <a:lnSpc>
                <a:spcPct val="120000"/>
              </a:lnSpc>
              <a:buAutoNum type="alphaLcPeriod"/>
            </a:pPr>
            <a:r>
              <a:rPr lang="en-US" dirty="0" smtClean="0"/>
              <a:t>Draw blood: CBC, electrolytes, renal function, PT/PTT</a:t>
            </a:r>
          </a:p>
          <a:p>
            <a:pPr marL="514350" indent="-514350">
              <a:lnSpc>
                <a:spcPct val="120000"/>
              </a:lnSpc>
              <a:buAutoNum type="alphaLcPeriod"/>
            </a:pPr>
            <a:r>
              <a:rPr lang="en-US" dirty="0" smtClean="0"/>
              <a:t>ECG, CXR</a:t>
            </a:r>
          </a:p>
          <a:p>
            <a:pPr marL="514350" indent="-514350">
              <a:lnSpc>
                <a:spcPct val="120000"/>
              </a:lnSpc>
              <a:buAutoNum type="alphaLcPeriod"/>
            </a:pPr>
            <a:r>
              <a:rPr lang="en-US" dirty="0" smtClean="0"/>
              <a:t>Continuous pulse </a:t>
            </a:r>
            <a:r>
              <a:rPr lang="en-US" dirty="0" err="1" smtClean="0"/>
              <a:t>oximetry</a:t>
            </a:r>
            <a:endParaRPr lang="en-US" dirty="0" smtClean="0"/>
          </a:p>
          <a:p>
            <a:pPr marL="514350" indent="-514350">
              <a:lnSpc>
                <a:spcPct val="120000"/>
              </a:lnSpc>
              <a:buAutoNum type="alphaLcPeriod"/>
            </a:pPr>
            <a:r>
              <a:rPr lang="en-US" dirty="0" err="1" smtClean="0"/>
              <a:t>Vasopressors</a:t>
            </a:r>
            <a:r>
              <a:rPr lang="en-US" dirty="0" smtClean="0"/>
              <a:t> (dopamine or </a:t>
            </a:r>
            <a:r>
              <a:rPr lang="en-US" dirty="0" err="1" smtClean="0"/>
              <a:t>norepinephrine</a:t>
            </a:r>
            <a:r>
              <a:rPr lang="en-US" dirty="0" smtClean="0"/>
              <a:t>) if patient remains </a:t>
            </a:r>
            <a:r>
              <a:rPr lang="en-US" dirty="0" err="1" smtClean="0"/>
              <a:t>hypotensive</a:t>
            </a:r>
            <a:r>
              <a:rPr lang="en-US" dirty="0" smtClean="0"/>
              <a:t> despite fluids.</a:t>
            </a:r>
          </a:p>
          <a:p>
            <a:pPr marL="514350" indent="-514350">
              <a:lnSpc>
                <a:spcPct val="120000"/>
              </a:lnSpc>
              <a:buAutoNum type="alphaLcPeriod"/>
            </a:pPr>
            <a:r>
              <a:rPr lang="en-US" dirty="0" smtClean="0"/>
              <a:t>Still </a:t>
            </a:r>
            <a:r>
              <a:rPr lang="en-US" dirty="0" err="1" smtClean="0"/>
              <a:t>Dx</a:t>
            </a:r>
            <a:r>
              <a:rPr lang="en-US" dirty="0" smtClean="0"/>
              <a:t>? </a:t>
            </a:r>
            <a:r>
              <a:rPr lang="en-US" dirty="0" smtClean="0">
                <a:sym typeface="Wingdings"/>
              </a:rPr>
              <a:t> echocardiogram may help.</a:t>
            </a:r>
            <a:endParaRPr lang="en-US" dirty="0">
              <a:sym typeface="Wingding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rgbClr val="FF0000"/>
                </a:solidFill>
              </a:rPr>
              <a:t>ABCs</a:t>
            </a:r>
            <a:r>
              <a:rPr lang="en-US" dirty="0" smtClean="0"/>
              <a:t> (airway, breathing and circulation.) all patients in shock</a:t>
            </a:r>
          </a:p>
          <a:p>
            <a:pPr marL="514350" indent="-514350">
              <a:buFont typeface="+mj-lt"/>
              <a:buAutoNum type="arabicPeriod"/>
            </a:pPr>
            <a:r>
              <a:rPr lang="en-US" dirty="0" smtClean="0"/>
              <a:t>Specific treatment for each type.</a:t>
            </a:r>
          </a:p>
          <a:p>
            <a:pPr marL="514350" indent="-514350">
              <a:buNone/>
            </a:pPr>
            <a:r>
              <a:rPr lang="en-US" dirty="0" smtClean="0">
                <a:solidFill>
                  <a:srgbClr val="FF0000"/>
                </a:solidFill>
                <a:sym typeface="Wingdings"/>
              </a:rPr>
              <a:t>Note: central arterial line is not standard. </a:t>
            </a:r>
          </a:p>
          <a:p>
            <a:pPr marL="514350" indent="-514350">
              <a:buNone/>
            </a:pPr>
            <a:r>
              <a:rPr lang="en-US" dirty="0" smtClean="0">
                <a:solidFill>
                  <a:srgbClr val="FF0000"/>
                </a:solidFill>
                <a:sym typeface="Wingdings"/>
              </a:rPr>
              <a:t>What is best for the patient central or peripheral line in early stage of shock? Peripheral, because the 18 gauge needle is very wide and short, makes giving fluids thru it very easy. And it an easy procedure.</a:t>
            </a:r>
          </a:p>
          <a:p>
            <a:pPr marL="514350" indent="-514350">
              <a:buNone/>
            </a:pPr>
            <a:r>
              <a:rPr lang="en-US" dirty="0" smtClean="0">
                <a:solidFill>
                  <a:srgbClr val="FF0000"/>
                </a:solidFill>
                <a:sym typeface="Wingdings"/>
              </a:rPr>
              <a:t>If peripheral fails, do </a:t>
            </a:r>
            <a:r>
              <a:rPr lang="en-US" dirty="0" err="1" smtClean="0">
                <a:solidFill>
                  <a:srgbClr val="FF0000"/>
                </a:solidFill>
                <a:sym typeface="Wingdings"/>
              </a:rPr>
              <a:t>intraosseous</a:t>
            </a:r>
            <a:r>
              <a:rPr lang="en-US" dirty="0" smtClean="0">
                <a:solidFill>
                  <a:srgbClr val="FF0000"/>
                </a:solidFill>
                <a:sym typeface="Wingdings"/>
              </a:rPr>
              <a:t>, if it fails, then insert a central line. </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323850" y="260350"/>
            <a:ext cx="3449638" cy="1077218"/>
          </a:xfrm>
          <a:prstGeom prst="rect">
            <a:avLst/>
          </a:prstGeom>
          <a:noFill/>
          <a:ln w="9525">
            <a:noFill/>
            <a:miter lim="800000"/>
            <a:headEnd/>
            <a:tailEnd/>
          </a:ln>
        </p:spPr>
        <p:txBody>
          <a:bodyPr wrap="square" anchor="ctr">
            <a:prstTxWarp prst="textNoShape">
              <a:avLst/>
            </a:prstTxWarp>
            <a:spAutoFit/>
          </a:bodyPr>
          <a:lstStyle/>
          <a:p>
            <a:pPr algn="l" rtl="0"/>
            <a:r>
              <a:rPr kumimoji="1" lang="en-US" sz="3200" i="1" dirty="0" smtClean="0">
                <a:solidFill>
                  <a:srgbClr val="FF6600"/>
                </a:solidFill>
                <a:latin typeface="Times New Roman" charset="0"/>
                <a:ea typeface="Times New Roman" charset="0"/>
                <a:cs typeface="Times New Roman" charset="0"/>
              </a:rPr>
              <a:t>Hemorrhagic Shock =</a:t>
            </a:r>
            <a:r>
              <a:rPr kumimoji="1" lang="en-US" sz="3200" i="1" dirty="0" err="1" smtClean="0">
                <a:solidFill>
                  <a:srgbClr val="FF6600"/>
                </a:solidFill>
                <a:latin typeface="Times New Roman" charset="0"/>
                <a:ea typeface="Times New Roman" charset="0"/>
                <a:cs typeface="Times New Roman" charset="0"/>
              </a:rPr>
              <a:t>Hypovolemic</a:t>
            </a:r>
            <a:endParaRPr kumimoji="1" lang="en-US" sz="3200" i="1" dirty="0">
              <a:solidFill>
                <a:srgbClr val="FF6600"/>
              </a:solidFill>
              <a:latin typeface="Times New Roman" charset="0"/>
              <a:ea typeface="Times New Roman" charset="0"/>
              <a:cs typeface="Times New Roman" charset="0"/>
            </a:endParaRPr>
          </a:p>
        </p:txBody>
      </p:sp>
      <p:sp>
        <p:nvSpPr>
          <p:cNvPr id="31748" name="Rectangle 4"/>
          <p:cNvSpPr>
            <a:spLocks noChangeArrowheads="1"/>
          </p:cNvSpPr>
          <p:nvPr/>
        </p:nvSpPr>
        <p:spPr bwMode="auto">
          <a:xfrm>
            <a:off x="1846796" y="1268413"/>
            <a:ext cx="4936593" cy="523220"/>
          </a:xfrm>
          <a:prstGeom prst="rect">
            <a:avLst/>
          </a:prstGeom>
          <a:noFill/>
          <a:ln w="9525">
            <a:noFill/>
            <a:miter lim="800000"/>
            <a:headEnd/>
            <a:tailEnd/>
          </a:ln>
        </p:spPr>
        <p:txBody>
          <a:bodyPr wrap="none">
            <a:prstTxWarp prst="textNoShape">
              <a:avLst/>
            </a:prstTxWarp>
            <a:spAutoFit/>
          </a:bodyPr>
          <a:lstStyle/>
          <a:p>
            <a:pPr algn="r"/>
            <a:r>
              <a:rPr kumimoji="1" lang="en-US" sz="2800" dirty="0"/>
              <a:t>Rapid reduction in blood volume</a:t>
            </a:r>
          </a:p>
        </p:txBody>
      </p:sp>
      <p:sp>
        <p:nvSpPr>
          <p:cNvPr id="31749" name="Rectangle 5"/>
          <p:cNvSpPr>
            <a:spLocks noChangeArrowheads="1"/>
          </p:cNvSpPr>
          <p:nvPr/>
        </p:nvSpPr>
        <p:spPr bwMode="auto">
          <a:xfrm>
            <a:off x="2995883" y="2492375"/>
            <a:ext cx="3201718" cy="461665"/>
          </a:xfrm>
          <a:prstGeom prst="rect">
            <a:avLst/>
          </a:prstGeom>
          <a:noFill/>
          <a:ln w="9525">
            <a:noFill/>
            <a:miter lim="800000"/>
            <a:headEnd/>
            <a:tailEnd/>
          </a:ln>
        </p:spPr>
        <p:txBody>
          <a:bodyPr wrap="none">
            <a:prstTxWarp prst="textNoShape">
              <a:avLst/>
            </a:prstTxWarp>
            <a:spAutoFit/>
          </a:bodyPr>
          <a:lstStyle/>
          <a:p>
            <a:pPr algn="r"/>
            <a:r>
              <a:rPr kumimoji="1" lang="en-US" sz="2400" b="1" dirty="0" err="1">
                <a:solidFill>
                  <a:srgbClr val="FFFFFF"/>
                </a:solidFill>
              </a:rPr>
              <a:t>Baroreceptor</a:t>
            </a:r>
            <a:r>
              <a:rPr kumimoji="1" lang="en-US" sz="2400" b="1" dirty="0">
                <a:solidFill>
                  <a:srgbClr val="FFFFFF"/>
                </a:solidFill>
              </a:rPr>
              <a:t> activation</a:t>
            </a:r>
          </a:p>
        </p:txBody>
      </p:sp>
      <p:sp>
        <p:nvSpPr>
          <p:cNvPr id="31750" name="Rectangle 6"/>
          <p:cNvSpPr>
            <a:spLocks noChangeArrowheads="1"/>
          </p:cNvSpPr>
          <p:nvPr/>
        </p:nvSpPr>
        <p:spPr bwMode="auto">
          <a:xfrm>
            <a:off x="6593213" y="4076700"/>
            <a:ext cx="2298376" cy="461665"/>
          </a:xfrm>
          <a:prstGeom prst="rect">
            <a:avLst/>
          </a:prstGeom>
          <a:noFill/>
          <a:ln w="9525">
            <a:noFill/>
            <a:miter lim="800000"/>
            <a:headEnd/>
            <a:tailEnd/>
          </a:ln>
        </p:spPr>
        <p:txBody>
          <a:bodyPr wrap="none">
            <a:prstTxWarp prst="textNoShape">
              <a:avLst/>
            </a:prstTxWarp>
            <a:spAutoFit/>
          </a:bodyPr>
          <a:lstStyle/>
          <a:p>
            <a:pPr algn="r"/>
            <a:r>
              <a:rPr kumimoji="1" lang="en-US" sz="2400" b="1" dirty="0">
                <a:solidFill>
                  <a:srgbClr val="FFFFFF"/>
                </a:solidFill>
              </a:rPr>
              <a:t>Vasoconstriction</a:t>
            </a:r>
          </a:p>
        </p:txBody>
      </p:sp>
      <p:sp>
        <p:nvSpPr>
          <p:cNvPr id="31751" name="Rectangle 7"/>
          <p:cNvSpPr>
            <a:spLocks noChangeArrowheads="1"/>
          </p:cNvSpPr>
          <p:nvPr/>
        </p:nvSpPr>
        <p:spPr bwMode="auto">
          <a:xfrm>
            <a:off x="2987675" y="3789363"/>
            <a:ext cx="2514600" cy="646331"/>
          </a:xfrm>
          <a:prstGeom prst="rect">
            <a:avLst/>
          </a:prstGeom>
          <a:noFill/>
          <a:ln w="9525">
            <a:noFill/>
            <a:miter lim="800000"/>
            <a:headEnd/>
            <a:tailEnd/>
          </a:ln>
        </p:spPr>
        <p:txBody>
          <a:bodyPr>
            <a:prstTxWarp prst="textNoShape">
              <a:avLst/>
            </a:prstTxWarp>
            <a:spAutoFit/>
          </a:bodyPr>
          <a:lstStyle/>
          <a:p>
            <a:r>
              <a:rPr kumimoji="1" lang="en-US" b="1" dirty="0">
                <a:solidFill>
                  <a:srgbClr val="FFFFFF"/>
                </a:solidFill>
              </a:rPr>
              <a:t>Increased strength of cardiac contraction</a:t>
            </a:r>
          </a:p>
        </p:txBody>
      </p:sp>
      <p:sp>
        <p:nvSpPr>
          <p:cNvPr id="31752" name="Rectangle 8"/>
          <p:cNvSpPr>
            <a:spLocks noChangeArrowheads="1"/>
          </p:cNvSpPr>
          <p:nvPr/>
        </p:nvSpPr>
        <p:spPr bwMode="auto">
          <a:xfrm>
            <a:off x="539750" y="3860800"/>
            <a:ext cx="1949450" cy="830997"/>
          </a:xfrm>
          <a:prstGeom prst="rect">
            <a:avLst/>
          </a:prstGeom>
          <a:noFill/>
          <a:ln w="9525">
            <a:noFill/>
            <a:miter lim="800000"/>
            <a:headEnd/>
            <a:tailEnd/>
          </a:ln>
        </p:spPr>
        <p:txBody>
          <a:bodyPr>
            <a:prstTxWarp prst="textNoShape">
              <a:avLst/>
            </a:prstTxWarp>
            <a:spAutoFit/>
          </a:bodyPr>
          <a:lstStyle/>
          <a:p>
            <a:pPr algn="r"/>
            <a:r>
              <a:rPr kumimoji="1" lang="en-US" sz="2400" b="1" dirty="0">
                <a:solidFill>
                  <a:srgbClr val="FFFFFF"/>
                </a:solidFill>
              </a:rPr>
              <a:t>Increased heart rate</a:t>
            </a:r>
          </a:p>
        </p:txBody>
      </p:sp>
      <p:sp>
        <p:nvSpPr>
          <p:cNvPr id="31753" name="Line 9"/>
          <p:cNvSpPr>
            <a:spLocks noChangeShapeType="1"/>
          </p:cNvSpPr>
          <p:nvPr/>
        </p:nvSpPr>
        <p:spPr bwMode="auto">
          <a:xfrm>
            <a:off x="611188" y="3789363"/>
            <a:ext cx="8137525" cy="0"/>
          </a:xfrm>
          <a:prstGeom prst="line">
            <a:avLst/>
          </a:prstGeom>
          <a:noFill/>
          <a:ln w="76200">
            <a:solidFill>
              <a:srgbClr val="FFFF00"/>
            </a:solidFill>
            <a:round/>
            <a:headEnd/>
            <a:tailEnd/>
          </a:ln>
        </p:spPr>
        <p:txBody>
          <a:bodyPr>
            <a:prstTxWarp prst="textNoShape">
              <a:avLst/>
            </a:prstTxWarp>
          </a:bodyPr>
          <a:lstStyle/>
          <a:p>
            <a:endParaRPr lang="en-US"/>
          </a:p>
        </p:txBody>
      </p:sp>
      <p:sp>
        <p:nvSpPr>
          <p:cNvPr id="31754" name="AutoShape 10"/>
          <p:cNvSpPr>
            <a:spLocks noChangeArrowheads="1"/>
          </p:cNvSpPr>
          <p:nvPr/>
        </p:nvSpPr>
        <p:spPr bwMode="auto">
          <a:xfrm>
            <a:off x="4211638" y="1844675"/>
            <a:ext cx="215900" cy="504825"/>
          </a:xfrm>
          <a:prstGeom prst="downArrow">
            <a:avLst>
              <a:gd name="adj1" fmla="val 50000"/>
              <a:gd name="adj2" fmla="val 58456"/>
            </a:avLst>
          </a:prstGeom>
          <a:solidFill>
            <a:schemeClr val="tx1"/>
          </a:solidFill>
          <a:ln w="9525">
            <a:solidFill>
              <a:srgbClr val="FFFF00"/>
            </a:solidFill>
            <a:miter lim="800000"/>
            <a:headEnd/>
            <a:tailEnd/>
          </a:ln>
        </p:spPr>
        <p:txBody>
          <a:bodyPr vert="eaVert" wrap="none" anchor="ctr">
            <a:prstTxWarp prst="textNoShape">
              <a:avLst/>
            </a:prstTxWarp>
          </a:bodyPr>
          <a:lstStyle/>
          <a:p>
            <a:endParaRPr lang="en-US"/>
          </a:p>
        </p:txBody>
      </p:sp>
      <p:sp>
        <p:nvSpPr>
          <p:cNvPr id="31755" name="AutoShape 11"/>
          <p:cNvSpPr>
            <a:spLocks noChangeArrowheads="1"/>
          </p:cNvSpPr>
          <p:nvPr/>
        </p:nvSpPr>
        <p:spPr bwMode="auto">
          <a:xfrm>
            <a:off x="4211638" y="3141663"/>
            <a:ext cx="215900" cy="504825"/>
          </a:xfrm>
          <a:prstGeom prst="downArrow">
            <a:avLst>
              <a:gd name="adj1" fmla="val 50000"/>
              <a:gd name="adj2" fmla="val 58456"/>
            </a:avLst>
          </a:prstGeom>
          <a:solidFill>
            <a:schemeClr val="tx1"/>
          </a:solidFill>
          <a:ln w="9525">
            <a:solidFill>
              <a:srgbClr val="FFFF00"/>
            </a:solidFill>
            <a:miter lim="800000"/>
            <a:headEnd/>
            <a:tailEnd/>
          </a:ln>
        </p:spPr>
        <p:txBody>
          <a:bodyPr vert="eaVert" wrap="none" anchor="ctr">
            <a:prstTxWarp prst="textNoShape">
              <a:avLst/>
            </a:prstTxWarp>
          </a:bodyPr>
          <a:lstStyle/>
          <a:p>
            <a:endParaRPr lang="en-US"/>
          </a:p>
        </p:txBody>
      </p:sp>
      <p:sp>
        <p:nvSpPr>
          <p:cNvPr id="31760" name="AutoShape 16"/>
          <p:cNvSpPr>
            <a:spLocks noChangeArrowheads="1"/>
          </p:cNvSpPr>
          <p:nvPr/>
        </p:nvSpPr>
        <p:spPr bwMode="auto">
          <a:xfrm>
            <a:off x="5651500" y="4292600"/>
            <a:ext cx="431800" cy="215900"/>
          </a:xfrm>
          <a:prstGeom prst="rightArrow">
            <a:avLst>
              <a:gd name="adj1" fmla="val 50000"/>
              <a:gd name="adj2" fmla="val 50000"/>
            </a:avLst>
          </a:prstGeom>
          <a:solidFill>
            <a:schemeClr val="tx1"/>
          </a:solidFill>
          <a:ln w="9525">
            <a:solidFill>
              <a:srgbClr val="FFFF00"/>
            </a:solidFill>
            <a:miter lim="800000"/>
            <a:headEnd/>
            <a:tailEnd/>
          </a:ln>
        </p:spPr>
        <p:txBody>
          <a:bodyPr wrap="none" anchor="ctr">
            <a:prstTxWarp prst="textNoShape">
              <a:avLst/>
            </a:prstTxWarp>
          </a:bodyPr>
          <a:lstStyle/>
          <a:p>
            <a:endParaRPr lang="en-US">
              <a:solidFill>
                <a:srgbClr val="FFFF00"/>
              </a:solidFill>
            </a:endParaRPr>
          </a:p>
        </p:txBody>
      </p:sp>
      <p:sp>
        <p:nvSpPr>
          <p:cNvPr id="31761" name="Text Box 17"/>
          <p:cNvSpPr txBox="1">
            <a:spLocks noChangeArrowheads="1"/>
          </p:cNvSpPr>
          <p:nvPr/>
        </p:nvSpPr>
        <p:spPr bwMode="auto">
          <a:xfrm>
            <a:off x="2585969" y="3933825"/>
            <a:ext cx="466794" cy="769441"/>
          </a:xfrm>
          <a:prstGeom prst="rect">
            <a:avLst/>
          </a:prstGeom>
          <a:noFill/>
          <a:ln w="9525">
            <a:noFill/>
            <a:miter lim="800000"/>
            <a:headEnd/>
            <a:tailEnd/>
          </a:ln>
        </p:spPr>
        <p:txBody>
          <a:bodyPr wrap="none">
            <a:prstTxWarp prst="textNoShape">
              <a:avLst/>
            </a:prstTxWarp>
            <a:spAutoFit/>
          </a:bodyPr>
          <a:lstStyle/>
          <a:p>
            <a:pPr algn="r"/>
            <a:r>
              <a:rPr lang="en-GB" sz="4400" b="1" dirty="0">
                <a:solidFill>
                  <a:srgbClr val="000000"/>
                </a:solidFill>
              </a:rPr>
              <a:t>+</a:t>
            </a:r>
            <a:endParaRPr lang="en-US" sz="4400" b="1" dirty="0">
              <a:solidFill>
                <a:srgbClr val="000000"/>
              </a:solidFill>
            </a:endParaRPr>
          </a:p>
        </p:txBody>
      </p:sp>
      <p:sp>
        <p:nvSpPr>
          <p:cNvPr id="31763" name="Rectangle 19"/>
          <p:cNvSpPr>
            <a:spLocks noChangeArrowheads="1"/>
          </p:cNvSpPr>
          <p:nvPr/>
        </p:nvSpPr>
        <p:spPr bwMode="auto">
          <a:xfrm>
            <a:off x="1547813" y="5229225"/>
            <a:ext cx="5543550" cy="641350"/>
          </a:xfrm>
          <a:prstGeom prst="rect">
            <a:avLst/>
          </a:prstGeom>
          <a:noFill/>
          <a:ln w="9525">
            <a:noFill/>
            <a:miter lim="800000"/>
            <a:headEnd/>
            <a:tailEnd/>
          </a:ln>
        </p:spPr>
        <p:txBody>
          <a:bodyPr>
            <a:prstTxWarp prst="textNoShape">
              <a:avLst/>
            </a:prstTxWarp>
            <a:spAutoFit/>
          </a:bodyPr>
          <a:lstStyle/>
          <a:p>
            <a:r>
              <a:rPr kumimoji="1" lang="en-US" b="1" dirty="0">
                <a:solidFill>
                  <a:srgbClr val="FFFFFF"/>
                </a:solidFill>
              </a:rPr>
              <a:t>increase in the diastolic BP narrow</a:t>
            </a:r>
          </a:p>
          <a:p>
            <a:r>
              <a:rPr kumimoji="1" lang="en-US" b="1" dirty="0">
                <a:solidFill>
                  <a:srgbClr val="FFFFFF"/>
                </a:solidFill>
              </a:rPr>
              <a:t>pulse pressure</a:t>
            </a:r>
          </a:p>
        </p:txBody>
      </p:sp>
      <p:sp>
        <p:nvSpPr>
          <p:cNvPr id="31764" name="Line 20"/>
          <p:cNvSpPr>
            <a:spLocks noChangeShapeType="1"/>
          </p:cNvSpPr>
          <p:nvPr/>
        </p:nvSpPr>
        <p:spPr bwMode="auto">
          <a:xfrm flipH="1">
            <a:off x="7308850" y="4797425"/>
            <a:ext cx="503238" cy="431800"/>
          </a:xfrm>
          <a:prstGeom prst="line">
            <a:avLst/>
          </a:prstGeom>
          <a:noFill/>
          <a:ln w="57150">
            <a:solidFill>
              <a:srgbClr val="FFFF00"/>
            </a:solidFill>
            <a:round/>
            <a:headEnd/>
            <a:tailEnd type="triangle" w="med" len="med"/>
          </a:ln>
        </p:spPr>
        <p:txBody>
          <a:bodyPr>
            <a:prstTxWarp prst="textNoShape">
              <a:avLst/>
            </a:prstTxWarp>
          </a:bodyPr>
          <a:lstStyle/>
          <a:p>
            <a:endParaRPr lang="en-US"/>
          </a:p>
        </p:txBody>
      </p:sp>
      <p:sp>
        <p:nvSpPr>
          <p:cNvPr id="31765" name="Line 21"/>
          <p:cNvSpPr>
            <a:spLocks noChangeShapeType="1"/>
          </p:cNvSpPr>
          <p:nvPr/>
        </p:nvSpPr>
        <p:spPr bwMode="auto">
          <a:xfrm flipH="1">
            <a:off x="4067175" y="4797425"/>
            <a:ext cx="0" cy="360363"/>
          </a:xfrm>
          <a:prstGeom prst="line">
            <a:avLst/>
          </a:prstGeom>
          <a:noFill/>
          <a:ln w="57150">
            <a:solidFill>
              <a:srgbClr val="FFFF00"/>
            </a:solidFill>
            <a:round/>
            <a:headEnd/>
            <a:tailEnd type="triangle" w="med" len="med"/>
          </a:ln>
        </p:spPr>
        <p:txBody>
          <a:bodyPr>
            <a:prstTxWarp prst="textNoShape">
              <a:avLst/>
            </a:prstTxWarp>
          </a:bodyPr>
          <a:lstStyle/>
          <a:p>
            <a:endParaRPr lang="en-US"/>
          </a:p>
        </p:txBody>
      </p:sp>
      <p:sp>
        <p:nvSpPr>
          <p:cNvPr id="31766" name="Line 22"/>
          <p:cNvSpPr>
            <a:spLocks noChangeShapeType="1"/>
          </p:cNvSpPr>
          <p:nvPr/>
        </p:nvSpPr>
        <p:spPr bwMode="auto">
          <a:xfrm>
            <a:off x="1042988" y="4797425"/>
            <a:ext cx="288925" cy="503238"/>
          </a:xfrm>
          <a:prstGeom prst="line">
            <a:avLst/>
          </a:prstGeom>
          <a:noFill/>
          <a:ln w="57150">
            <a:solidFill>
              <a:srgbClr val="FFFF00"/>
            </a:solidFill>
            <a:round/>
            <a:headEnd/>
            <a:tailEnd type="triangle" w="med" len="med"/>
          </a:ln>
        </p:spPr>
        <p:txBody>
          <a:bodyPr>
            <a:prstTxWarp prst="textNoShape">
              <a:avLst/>
            </a:prstTxWarp>
          </a:bodyPr>
          <a:lstStyle/>
          <a:p>
            <a:endParaRPr lang="en-US"/>
          </a:p>
        </p:txBody>
      </p:sp>
      <p:sp>
        <p:nvSpPr>
          <p:cNvPr id="31768" name="Rectangle 24"/>
          <p:cNvSpPr>
            <a:spLocks noChangeArrowheads="1"/>
          </p:cNvSpPr>
          <p:nvPr/>
        </p:nvSpPr>
        <p:spPr bwMode="auto">
          <a:xfrm>
            <a:off x="419333" y="6272213"/>
            <a:ext cx="2120668" cy="400110"/>
          </a:xfrm>
          <a:prstGeom prst="rect">
            <a:avLst/>
          </a:prstGeom>
          <a:noFill/>
          <a:ln w="9525">
            <a:noFill/>
            <a:miter lim="800000"/>
            <a:headEnd/>
            <a:tailEnd/>
          </a:ln>
        </p:spPr>
        <p:txBody>
          <a:bodyPr wrap="none">
            <a:prstTxWarp prst="textNoShape">
              <a:avLst/>
            </a:prstTxWarp>
            <a:spAutoFit/>
          </a:bodyPr>
          <a:lstStyle/>
          <a:p>
            <a:pPr algn="r"/>
            <a:r>
              <a:rPr kumimoji="1" lang="en-US" sz="2000" b="1" dirty="0">
                <a:solidFill>
                  <a:srgbClr val="FFFFFF"/>
                </a:solidFill>
              </a:rPr>
              <a:t>  Ventricular filling</a:t>
            </a:r>
          </a:p>
        </p:txBody>
      </p:sp>
      <p:sp>
        <p:nvSpPr>
          <p:cNvPr id="31769" name="Line 25"/>
          <p:cNvSpPr>
            <a:spLocks noChangeShapeType="1"/>
          </p:cNvSpPr>
          <p:nvPr/>
        </p:nvSpPr>
        <p:spPr bwMode="auto">
          <a:xfrm>
            <a:off x="107950" y="6308725"/>
            <a:ext cx="0" cy="360363"/>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31770" name="Rectangle 26"/>
          <p:cNvSpPr>
            <a:spLocks noChangeArrowheads="1"/>
          </p:cNvSpPr>
          <p:nvPr/>
        </p:nvSpPr>
        <p:spPr bwMode="auto">
          <a:xfrm>
            <a:off x="3563938" y="6237288"/>
            <a:ext cx="2160587" cy="366712"/>
          </a:xfrm>
          <a:prstGeom prst="rect">
            <a:avLst/>
          </a:prstGeom>
          <a:noFill/>
          <a:ln w="9525">
            <a:noFill/>
            <a:miter lim="800000"/>
            <a:headEnd/>
            <a:tailEnd/>
          </a:ln>
        </p:spPr>
        <p:txBody>
          <a:bodyPr>
            <a:prstTxWarp prst="textNoShape">
              <a:avLst/>
            </a:prstTxWarp>
            <a:spAutoFit/>
          </a:bodyPr>
          <a:lstStyle/>
          <a:p>
            <a:pPr algn="r"/>
            <a:r>
              <a:rPr kumimoji="1" lang="en-US" b="1" dirty="0">
                <a:solidFill>
                  <a:srgbClr val="FFFFFF"/>
                </a:solidFill>
              </a:rPr>
              <a:t>Cardiac output</a:t>
            </a:r>
          </a:p>
        </p:txBody>
      </p:sp>
      <p:sp>
        <p:nvSpPr>
          <p:cNvPr id="31772" name="Line 28"/>
          <p:cNvSpPr>
            <a:spLocks noChangeShapeType="1"/>
          </p:cNvSpPr>
          <p:nvPr/>
        </p:nvSpPr>
        <p:spPr bwMode="auto">
          <a:xfrm>
            <a:off x="3635375" y="6237288"/>
            <a:ext cx="0" cy="360362"/>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31773" name="Line 29"/>
          <p:cNvSpPr>
            <a:spLocks noChangeShapeType="1"/>
          </p:cNvSpPr>
          <p:nvPr/>
        </p:nvSpPr>
        <p:spPr bwMode="auto">
          <a:xfrm>
            <a:off x="2771775" y="6381750"/>
            <a:ext cx="720725" cy="0"/>
          </a:xfrm>
          <a:prstGeom prst="line">
            <a:avLst/>
          </a:prstGeom>
          <a:noFill/>
          <a:ln w="57150">
            <a:solidFill>
              <a:srgbClr val="FFFF00"/>
            </a:solidFill>
            <a:round/>
            <a:headEnd/>
            <a:tailEnd type="triangle" w="med" len="med"/>
          </a:ln>
        </p:spPr>
        <p:txBody>
          <a:bodyPr>
            <a:prstTxWarp prst="textNoShape">
              <a:avLst/>
            </a:prstTxWarp>
          </a:bodyPr>
          <a:lstStyle/>
          <a:p>
            <a:endParaRPr lang="en-US"/>
          </a:p>
        </p:txBody>
      </p:sp>
      <p:sp>
        <p:nvSpPr>
          <p:cNvPr id="31774" name="Line 30"/>
          <p:cNvSpPr>
            <a:spLocks noChangeShapeType="1"/>
          </p:cNvSpPr>
          <p:nvPr/>
        </p:nvSpPr>
        <p:spPr bwMode="auto">
          <a:xfrm flipV="1">
            <a:off x="5724525" y="6453188"/>
            <a:ext cx="792163" cy="19050"/>
          </a:xfrm>
          <a:prstGeom prst="line">
            <a:avLst/>
          </a:prstGeom>
          <a:noFill/>
          <a:ln w="57150">
            <a:solidFill>
              <a:srgbClr val="FF0000"/>
            </a:solidFill>
            <a:round/>
            <a:headEnd/>
            <a:tailEnd type="triangle" w="med" len="med"/>
          </a:ln>
        </p:spPr>
        <p:txBody>
          <a:bodyPr>
            <a:prstTxWarp prst="textNoShape">
              <a:avLst/>
            </a:prstTxWarp>
          </a:bodyPr>
          <a:lstStyle/>
          <a:p>
            <a:endParaRPr lang="en-US"/>
          </a:p>
        </p:txBody>
      </p:sp>
      <p:sp>
        <p:nvSpPr>
          <p:cNvPr id="31775" name="Rectangle 31"/>
          <p:cNvSpPr>
            <a:spLocks noChangeArrowheads="1"/>
          </p:cNvSpPr>
          <p:nvPr/>
        </p:nvSpPr>
        <p:spPr bwMode="auto">
          <a:xfrm>
            <a:off x="6516688" y="5965825"/>
            <a:ext cx="1941513" cy="831850"/>
          </a:xfrm>
          <a:prstGeom prst="rect">
            <a:avLst/>
          </a:prstGeom>
          <a:noFill/>
          <a:ln w="9525">
            <a:solidFill>
              <a:srgbClr val="FF0000"/>
            </a:solidFill>
            <a:miter lim="800000"/>
            <a:headEnd/>
            <a:tailEnd/>
          </a:ln>
        </p:spPr>
        <p:txBody>
          <a:bodyPr wrap="square" anchor="ctr">
            <a:prstTxWarp prst="textNoShape">
              <a:avLst/>
            </a:prstTxWarp>
            <a:spAutoFit/>
          </a:bodyPr>
          <a:lstStyle/>
          <a:p>
            <a:pPr rtl="0"/>
            <a:r>
              <a:rPr kumimoji="1" lang="en-US" sz="2400" b="1" i="1" dirty="0">
                <a:solidFill>
                  <a:schemeClr val="tx2"/>
                </a:solidFill>
                <a:latin typeface="Times New Roman" charset="0"/>
                <a:ea typeface="Times New Roman" charset="0"/>
                <a:cs typeface="Times New Roman" charset="0"/>
              </a:rPr>
              <a:t>Hemorrhagic Shock</a:t>
            </a:r>
          </a:p>
        </p:txBody>
      </p:sp>
      <p:sp>
        <p:nvSpPr>
          <p:cNvPr id="31776" name="Line 32"/>
          <p:cNvSpPr>
            <a:spLocks noChangeShapeType="1"/>
          </p:cNvSpPr>
          <p:nvPr/>
        </p:nvSpPr>
        <p:spPr bwMode="auto">
          <a:xfrm flipH="1">
            <a:off x="1042988" y="5805488"/>
            <a:ext cx="395287" cy="360362"/>
          </a:xfrm>
          <a:prstGeom prst="line">
            <a:avLst/>
          </a:prstGeom>
          <a:noFill/>
          <a:ln w="57150">
            <a:solidFill>
              <a:srgbClr val="FFFF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a:t>
            </a:r>
            <a:r>
              <a:rPr lang="en-US" dirty="0" err="1" smtClean="0"/>
              <a:t>hypovolemic</a:t>
            </a:r>
            <a:endParaRPr lang="en-US" dirty="0"/>
          </a:p>
        </p:txBody>
      </p:sp>
      <p:sp>
        <p:nvSpPr>
          <p:cNvPr id="3" name="Content Placeholder 2"/>
          <p:cNvSpPr>
            <a:spLocks noGrp="1"/>
          </p:cNvSpPr>
          <p:nvPr>
            <p:ph idx="1"/>
          </p:nvPr>
        </p:nvSpPr>
        <p:spPr>
          <a:xfrm>
            <a:off x="457200" y="1981200"/>
            <a:ext cx="7620000" cy="4038600"/>
          </a:xfrm>
        </p:spPr>
        <p:txBody>
          <a:bodyPr>
            <a:normAutofit lnSpcReduction="10000"/>
          </a:bodyPr>
          <a:lstStyle/>
          <a:p>
            <a:r>
              <a:rPr lang="en-US" b="1" dirty="0" smtClean="0"/>
              <a:t>Hemorrhage:</a:t>
            </a:r>
          </a:p>
          <a:p>
            <a:pPr>
              <a:buNone/>
            </a:pPr>
            <a:r>
              <a:rPr lang="en-US" dirty="0" smtClean="0"/>
              <a:t>    - Trauma</a:t>
            </a:r>
          </a:p>
          <a:p>
            <a:pPr>
              <a:buNone/>
            </a:pPr>
            <a:r>
              <a:rPr lang="en-US" dirty="0" smtClean="0"/>
              <a:t>    - GI bleeding</a:t>
            </a:r>
          </a:p>
          <a:p>
            <a:pPr>
              <a:buNone/>
            </a:pPr>
            <a:r>
              <a:rPr lang="en-US" dirty="0" smtClean="0"/>
              <a:t>    - Retroperitoneal</a:t>
            </a:r>
          </a:p>
          <a:p>
            <a:r>
              <a:rPr lang="en-US" b="1" dirty="0" err="1" smtClean="0"/>
              <a:t>Nonhemorrhagic</a:t>
            </a:r>
            <a:endParaRPr lang="en-US" b="1" dirty="0" smtClean="0"/>
          </a:p>
          <a:p>
            <a:pPr>
              <a:buNone/>
            </a:pPr>
            <a:r>
              <a:rPr lang="en-US" dirty="0" smtClean="0"/>
              <a:t>    - Voluminous vomiting</a:t>
            </a:r>
          </a:p>
          <a:p>
            <a:pPr>
              <a:buNone/>
            </a:pPr>
            <a:r>
              <a:rPr lang="en-US" dirty="0" smtClean="0"/>
              <a:t>    - Severe diarrhea</a:t>
            </a:r>
          </a:p>
          <a:p>
            <a:pPr>
              <a:buNone/>
            </a:pPr>
            <a:r>
              <a:rPr lang="en-US" dirty="0" smtClean="0"/>
              <a:t>    - Severe dehydration</a:t>
            </a:r>
          </a:p>
          <a:p>
            <a:pPr>
              <a:buNone/>
            </a:pPr>
            <a:r>
              <a:rPr lang="en-US" dirty="0" smtClean="0"/>
              <a:t>    - Burns</a:t>
            </a:r>
          </a:p>
          <a:p>
            <a:pPr>
              <a:buNone/>
            </a:pPr>
            <a:r>
              <a:rPr lang="en-US" dirty="0" smtClean="0"/>
              <a:t>    - Third-space losses in bowel obstruction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lstStyle/>
          <a:p>
            <a:pPr>
              <a:buNone/>
            </a:pPr>
            <a:r>
              <a:rPr lang="en-US" dirty="0" smtClean="0"/>
              <a:t>If unclear from the vital signs and clinical picture, a central venous line maybe helpful for hemodynamic monitoring .</a:t>
            </a:r>
          </a:p>
          <a:p>
            <a:pPr algn="ctr">
              <a:buNone/>
            </a:pPr>
            <a:endParaRPr lang="en-US" dirty="0"/>
          </a:p>
          <a:p>
            <a:pPr algn="ctr">
              <a:buNone/>
            </a:pPr>
            <a:r>
              <a:rPr lang="en-US" dirty="0"/>
              <a:t>( CVP/PCWP, SVR, CO </a:t>
            </a:r>
            <a:r>
              <a:rPr lang="en-US" dirty="0" smtClean="0"/>
              <a:t>)</a:t>
            </a:r>
          </a:p>
          <a:p>
            <a:pPr algn="ctr">
              <a:buNone/>
            </a:pPr>
            <a:endParaRPr lang="en-US" dirty="0" smtClean="0"/>
          </a:p>
          <a:p>
            <a:pPr algn="ctr">
              <a:buNone/>
            </a:pPr>
            <a:endParaRPr lang="en-US" dirty="0" smtClean="0"/>
          </a:p>
          <a:p>
            <a:r>
              <a:rPr lang="en-US" dirty="0" smtClean="0">
                <a:solidFill>
                  <a:srgbClr val="FF0000"/>
                </a:solidFill>
              </a:rPr>
              <a:t>Almost always normal BP doesn’t exclude shock in trauma cases.</a:t>
            </a:r>
          </a:p>
          <a:p>
            <a:r>
              <a:rPr lang="en-US" dirty="0" smtClean="0">
                <a:solidFill>
                  <a:srgbClr val="FF0000"/>
                </a:solidFill>
              </a:rPr>
              <a:t>Increase in HR, and BP is still normal.</a:t>
            </a:r>
            <a:endParaRPr lang="ar-SA" dirty="0" smtClean="0">
              <a:solidFill>
                <a:srgbClr val="FF0000"/>
              </a:solidFill>
            </a:endParaRPr>
          </a:p>
          <a:p>
            <a:pPr algn="ctr">
              <a:buNone/>
            </a:pPr>
            <a:endParaRPr lang="en-US" dirty="0" smtClean="0"/>
          </a:p>
          <a:p>
            <a:pPr algn="ctr">
              <a:buNone/>
            </a:pPr>
            <a:endParaRPr lang="en-US" dirty="0" smtClean="0"/>
          </a:p>
          <a:p>
            <a:pPr algn="ct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499179" y="1216375"/>
            <a:ext cx="7890840" cy="5016758"/>
          </a:xfrm>
          <a:prstGeom prst="rect">
            <a:avLst/>
          </a:prstGeom>
          <a:noFill/>
          <a:ln w="9525">
            <a:noFill/>
            <a:miter lim="800000"/>
            <a:headEnd/>
            <a:tailEnd/>
          </a:ln>
        </p:spPr>
        <p:txBody>
          <a:bodyPr wrap="square">
            <a:prstTxWarp prst="textNoShape">
              <a:avLst/>
            </a:prstTxWarp>
            <a:spAutoFit/>
          </a:bodyPr>
          <a:lstStyle/>
          <a:p>
            <a:pPr algn="l" rtl="0">
              <a:buFontTx/>
              <a:buChar char="•"/>
            </a:pPr>
            <a:r>
              <a:rPr kumimoji="1" lang="en-US" sz="2000" dirty="0">
                <a:latin typeface="Times New Roman" charset="0"/>
                <a:ea typeface="Times New Roman" charset="0"/>
                <a:cs typeface="Times New Roman" charset="0"/>
              </a:rPr>
              <a:t>Ensure adequate ventilation/oxygenation. </a:t>
            </a:r>
          </a:p>
          <a:p>
            <a:pPr algn="l" rtl="0">
              <a:buFontTx/>
              <a:buChar char="•"/>
            </a:pPr>
            <a:endParaRPr kumimoji="1" lang="en-US" sz="2000" dirty="0">
              <a:latin typeface="Times New Roman" charset="0"/>
              <a:ea typeface="Times New Roman" charset="0"/>
              <a:cs typeface="Times New Roman" charset="0"/>
            </a:endParaRPr>
          </a:p>
          <a:p>
            <a:pPr algn="l" rtl="0">
              <a:buFontTx/>
              <a:buChar char="•"/>
            </a:pPr>
            <a:endParaRPr kumimoji="1" lang="en-US" sz="2000" dirty="0">
              <a:latin typeface="Times New Roman" charset="0"/>
              <a:ea typeface="Times New Roman" charset="0"/>
              <a:cs typeface="Times New Roman" charset="0"/>
            </a:endParaRPr>
          </a:p>
          <a:p>
            <a:pPr algn="l" rtl="0">
              <a:buFontTx/>
              <a:buChar char="•"/>
            </a:pPr>
            <a:r>
              <a:rPr kumimoji="1" lang="en-US" sz="2000" dirty="0">
                <a:latin typeface="Times New Roman" charset="0"/>
                <a:ea typeface="Times New Roman" charset="0"/>
                <a:cs typeface="Times New Roman" charset="0"/>
              </a:rPr>
              <a:t>Provide immediate control of hemorrhage, when possible (e.g., traction for long bone fractures, direct pressure). </a:t>
            </a:r>
          </a:p>
          <a:p>
            <a:pPr algn="l" rtl="0"/>
            <a:endParaRPr kumimoji="1" lang="en-US" sz="2000" dirty="0">
              <a:latin typeface="Times New Roman" charset="0"/>
              <a:ea typeface="Times New Roman" charset="0"/>
              <a:cs typeface="Times New Roman" charset="0"/>
            </a:endParaRPr>
          </a:p>
          <a:p>
            <a:pPr algn="l" rtl="0">
              <a:buFontTx/>
              <a:buChar char="•"/>
            </a:pPr>
            <a:r>
              <a:rPr kumimoji="1" lang="en-US" sz="2000" dirty="0">
                <a:latin typeface="Times New Roman" charset="0"/>
                <a:ea typeface="Times New Roman" charset="0"/>
                <a:cs typeface="Times New Roman" charset="0"/>
              </a:rPr>
              <a:t>Initiate </a:t>
            </a:r>
            <a:r>
              <a:rPr kumimoji="1" lang="en-US" sz="2000" dirty="0" smtClean="0">
                <a:latin typeface="Times New Roman" charset="0"/>
                <a:ea typeface="Times New Roman" charset="0"/>
                <a:cs typeface="Times New Roman" charset="0"/>
              </a:rPr>
              <a:t>infusion </a:t>
            </a:r>
            <a:r>
              <a:rPr kumimoji="1" lang="en-US" sz="2000" dirty="0">
                <a:latin typeface="Times New Roman" charset="0"/>
                <a:ea typeface="Times New Roman" charset="0"/>
                <a:cs typeface="Times New Roman" charset="0"/>
              </a:rPr>
              <a:t>of </a:t>
            </a:r>
            <a:r>
              <a:rPr kumimoji="1" lang="en-US" sz="2000" dirty="0" err="1">
                <a:latin typeface="Times New Roman" charset="0"/>
                <a:ea typeface="Times New Roman" charset="0"/>
                <a:cs typeface="Times New Roman" charset="0"/>
              </a:rPr>
              <a:t>crystolloid</a:t>
            </a:r>
            <a:r>
              <a:rPr kumimoji="1" lang="en-US" sz="2000" dirty="0">
                <a:latin typeface="Times New Roman" charset="0"/>
                <a:ea typeface="Times New Roman" charset="0"/>
                <a:cs typeface="Times New Roman" charset="0"/>
              </a:rPr>
              <a:t> solution (10–20 ml/kg</a:t>
            </a:r>
            <a:r>
              <a:rPr kumimoji="1" lang="en-US" sz="2000" dirty="0" smtClean="0">
                <a:latin typeface="Times New Roman" charset="0"/>
                <a:ea typeface="Times New Roman" charset="0"/>
                <a:cs typeface="Times New Roman" charset="0"/>
              </a:rPr>
              <a:t>)</a:t>
            </a:r>
          </a:p>
          <a:p>
            <a:pPr marL="0" lvl="1">
              <a:buFontTx/>
              <a:buChar char="•"/>
            </a:pPr>
            <a:r>
              <a:rPr kumimoji="1" lang="en-US" sz="2000" dirty="0" smtClean="0">
                <a:solidFill>
                  <a:srgbClr val="FF0000"/>
                </a:solidFill>
                <a:latin typeface="Times New Roman" charset="0"/>
                <a:ea typeface="Times New Roman" charset="0"/>
                <a:cs typeface="Times New Roman" charset="0"/>
              </a:rPr>
              <a:t>Note: give 2 L of NS, if doesn’t work,  give RL to avoid </a:t>
            </a:r>
            <a:r>
              <a:rPr kumimoji="1" lang="en-US" sz="2000" dirty="0" err="1" smtClean="0">
                <a:solidFill>
                  <a:srgbClr val="FF0000"/>
                </a:solidFill>
                <a:latin typeface="Times New Roman" charset="0"/>
                <a:ea typeface="Times New Roman" charset="0"/>
                <a:cs typeface="Times New Roman" charset="0"/>
              </a:rPr>
              <a:t>hyperchloremic</a:t>
            </a:r>
            <a:r>
              <a:rPr kumimoji="1" lang="en-US" sz="2000" dirty="0" smtClean="0">
                <a:solidFill>
                  <a:srgbClr val="FF0000"/>
                </a:solidFill>
                <a:latin typeface="Times New Roman" charset="0"/>
                <a:ea typeface="Times New Roman" charset="0"/>
                <a:cs typeface="Times New Roman" charset="0"/>
              </a:rPr>
              <a:t> metabolic acidosis, still doesn’t work, give blood products.</a:t>
            </a:r>
          </a:p>
          <a:p>
            <a:pPr marL="0" lvl="1"/>
            <a:endParaRPr kumimoji="1" lang="en-US" sz="2000" dirty="0" smtClean="0">
              <a:solidFill>
                <a:srgbClr val="FF0000"/>
              </a:solidFill>
              <a:latin typeface="Times New Roman" charset="0"/>
              <a:ea typeface="Times New Roman" charset="0"/>
              <a:cs typeface="Times New Roman" charset="0"/>
            </a:endParaRPr>
          </a:p>
          <a:p>
            <a:pPr algn="l" rtl="0">
              <a:buFontTx/>
              <a:buChar char="•"/>
            </a:pPr>
            <a:r>
              <a:rPr kumimoji="1" lang="en-US" sz="2000" dirty="0" smtClean="0">
                <a:latin typeface="Times New Roman" charset="0"/>
                <a:ea typeface="Times New Roman" charset="0"/>
                <a:cs typeface="Times New Roman" charset="0"/>
              </a:rPr>
              <a:t>With </a:t>
            </a:r>
            <a:r>
              <a:rPr kumimoji="1" lang="en-US" sz="2000" dirty="0">
                <a:latin typeface="Times New Roman" charset="0"/>
                <a:ea typeface="Times New Roman" charset="0"/>
                <a:cs typeface="Times New Roman" charset="0"/>
              </a:rPr>
              <a:t>evidence of poor organ perfusion and 30-minute anticipated delay to hemorrhage control, begin packed red blood cell (PRBC) infusion (5–10 ml/kg).  </a:t>
            </a:r>
          </a:p>
          <a:p>
            <a:pPr algn="l" rtl="0">
              <a:buFontTx/>
              <a:buChar char="•"/>
            </a:pPr>
            <a:r>
              <a:rPr kumimoji="1" lang="en-US" sz="2000" dirty="0">
                <a:latin typeface="Times New Roman" charset="0"/>
                <a:ea typeface="Times New Roman" charset="0"/>
                <a:cs typeface="Times New Roman" charset="0"/>
              </a:rPr>
              <a:t>With suspected central nervous system trauma or Glasgow Coma Scale score &lt;9, immediate PRBC transfusion may be preferable as initial resuscitation fluid. </a:t>
            </a:r>
          </a:p>
        </p:txBody>
      </p:sp>
      <p:sp>
        <p:nvSpPr>
          <p:cNvPr id="14339" name="Rectangle 3"/>
          <p:cNvSpPr>
            <a:spLocks noChangeArrowheads="1"/>
          </p:cNvSpPr>
          <p:nvPr/>
        </p:nvSpPr>
        <p:spPr bwMode="auto">
          <a:xfrm>
            <a:off x="0" y="0"/>
            <a:ext cx="5638800" cy="954107"/>
          </a:xfrm>
          <a:prstGeom prst="rect">
            <a:avLst/>
          </a:prstGeom>
          <a:noFill/>
          <a:ln w="9525">
            <a:noFill/>
            <a:miter lim="800000"/>
            <a:headEnd/>
            <a:tailEnd/>
          </a:ln>
        </p:spPr>
        <p:txBody>
          <a:bodyPr wrap="square">
            <a:prstTxWarp prst="textNoShape">
              <a:avLst/>
            </a:prstTxWarp>
            <a:spAutoFit/>
          </a:bodyPr>
          <a:lstStyle/>
          <a:p>
            <a:pPr algn="l" rtl="0"/>
            <a:r>
              <a:rPr kumimoji="1" lang="en-US" sz="2800" b="1" i="1" dirty="0">
                <a:solidFill>
                  <a:srgbClr val="FF6600"/>
                </a:solidFill>
                <a:latin typeface="Times New Roman" charset="0"/>
                <a:ea typeface="Times New Roman" charset="0"/>
                <a:cs typeface="Times New Roman" charset="0"/>
              </a:rPr>
              <a:t>Hemorrhagic Shock</a:t>
            </a:r>
            <a:endParaRPr kumimoji="1" lang="en-GB" sz="2800" b="1" i="1" dirty="0">
              <a:solidFill>
                <a:srgbClr val="FF6600"/>
              </a:solidFill>
              <a:latin typeface="Times New Roman" charset="0"/>
              <a:ea typeface="Times New Roman" charset="0"/>
              <a:cs typeface="Times New Roman" charset="0"/>
            </a:endParaRPr>
          </a:p>
          <a:p>
            <a:pPr algn="l" rtl="0"/>
            <a:r>
              <a:rPr kumimoji="1" lang="en-GB" sz="2800" b="1" i="1" dirty="0">
                <a:solidFill>
                  <a:srgbClr val="FF6600"/>
                </a:solidFill>
                <a:latin typeface="Times New Roman" charset="0"/>
                <a:ea typeface="Times New Roman" charset="0"/>
                <a:cs typeface="Times New Roman" charset="0"/>
              </a:rPr>
              <a:t>Treat.</a:t>
            </a:r>
          </a:p>
        </p:txBody>
      </p:sp>
      <p:sp>
        <p:nvSpPr>
          <p:cNvPr id="14340" name="Rectangle 4"/>
          <p:cNvSpPr>
            <a:spLocks noChangeArrowheads="1"/>
          </p:cNvSpPr>
          <p:nvPr/>
        </p:nvSpPr>
        <p:spPr bwMode="auto">
          <a:xfrm>
            <a:off x="428707" y="6207125"/>
            <a:ext cx="7961312" cy="650875"/>
          </a:xfrm>
          <a:prstGeom prst="rect">
            <a:avLst/>
          </a:prstGeom>
          <a:noFill/>
          <a:ln w="9525">
            <a:solidFill>
              <a:srgbClr val="FFFF00"/>
            </a:solidFill>
            <a:miter lim="800000"/>
            <a:headEnd/>
            <a:tailEnd/>
          </a:ln>
        </p:spPr>
        <p:txBody>
          <a:bodyPr>
            <a:prstTxWarp prst="textNoShape">
              <a:avLst/>
            </a:prstTxWarp>
            <a:spAutoFit/>
          </a:bodyPr>
          <a:lstStyle/>
          <a:p>
            <a:pPr rtl="0"/>
            <a:r>
              <a:rPr kumimoji="1" lang="en-US" dirty="0">
                <a:solidFill>
                  <a:schemeClr val="tx2"/>
                </a:solidFill>
              </a:rPr>
              <a:t>O-negative blood is used in women of childbearing age and O-positive blood in all others </a:t>
            </a:r>
            <a:r>
              <a:rPr kumimoji="1" lang="en-US" dirty="0" smtClean="0">
                <a:solidFill>
                  <a:schemeClr val="tx2"/>
                </a:solidFill>
              </a:rPr>
              <a:t> imp.</a:t>
            </a:r>
            <a:endParaRPr kumimoji="1" lang="en-US"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Treatment</a:t>
            </a:r>
            <a:endParaRPr lang="en-US" dirty="0"/>
          </a:p>
        </p:txBody>
      </p:sp>
      <p:sp>
        <p:nvSpPr>
          <p:cNvPr id="3" name="Content Placeholder 2"/>
          <p:cNvSpPr>
            <a:spLocks noGrp="1"/>
          </p:cNvSpPr>
          <p:nvPr>
            <p:ph idx="1"/>
          </p:nvPr>
        </p:nvSpPr>
        <p:spPr/>
        <p:txBody>
          <a:bodyPr/>
          <a:lstStyle/>
          <a:p>
            <a:r>
              <a:rPr lang="en-US" dirty="0" smtClean="0"/>
              <a:t>For </a:t>
            </a:r>
            <a:r>
              <a:rPr lang="en-US" dirty="0" err="1" smtClean="0"/>
              <a:t>nonhemorrhagic</a:t>
            </a:r>
            <a:r>
              <a:rPr lang="en-US" dirty="0" smtClean="0"/>
              <a:t> (</a:t>
            </a:r>
            <a:r>
              <a:rPr lang="en-US" dirty="0" err="1" smtClean="0"/>
              <a:t>hypovolemic</a:t>
            </a:r>
            <a:r>
              <a:rPr lang="en-US" dirty="0" smtClean="0"/>
              <a:t> shock), blood is not necessary. Crystalloid solution with appropriate electrolyte replacement.</a:t>
            </a:r>
          </a:p>
          <a:p>
            <a:pPr>
              <a:buNone/>
            </a:pPr>
            <a:endParaRPr lang="en-US" dirty="0" smtClean="0"/>
          </a:p>
          <a:p>
            <a:r>
              <a:rPr lang="en-US" dirty="0" smtClean="0"/>
              <a:t>Monitoring urine output is the useful indicator of the effectiveness of treatment.</a:t>
            </a:r>
          </a:p>
          <a:p>
            <a:r>
              <a:rPr lang="en-US" dirty="0" smtClean="0">
                <a:solidFill>
                  <a:srgbClr val="FF0000"/>
                </a:solidFill>
              </a:rPr>
              <a:t>When there is massive bleeding we should be cautious to give </a:t>
            </a:r>
            <a:r>
              <a:rPr lang="en-US" dirty="0" err="1" smtClean="0">
                <a:solidFill>
                  <a:srgbClr val="FF0000"/>
                </a:solidFill>
              </a:rPr>
              <a:t>vasopressor</a:t>
            </a:r>
            <a:r>
              <a:rPr lang="en-US" dirty="0" smtClean="0">
                <a:solidFill>
                  <a:srgbClr val="FF0000"/>
                </a:solidFill>
              </a:rPr>
              <a:t>.</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Definition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b="1" i="1" u="sng" dirty="0" smtClean="0"/>
              <a:t>Shock</a:t>
            </a:r>
            <a:r>
              <a:rPr lang="en-US" dirty="0" smtClean="0"/>
              <a:t> is equivalent to </a:t>
            </a:r>
            <a:r>
              <a:rPr lang="en-US" b="1" dirty="0" err="1" smtClean="0"/>
              <a:t>underperfusion</a:t>
            </a:r>
            <a:r>
              <a:rPr lang="en-US" b="1" dirty="0" smtClean="0"/>
              <a:t> of tissue</a:t>
            </a:r>
            <a:r>
              <a:rPr lang="en-US" dirty="0" smtClean="0"/>
              <a:t>.</a:t>
            </a:r>
          </a:p>
          <a:p>
            <a:pPr algn="ctr">
              <a:buNone/>
            </a:pPr>
            <a:endParaRPr lang="en-US" dirty="0" smtClean="0"/>
          </a:p>
          <a:p>
            <a:pPr algn="ctr">
              <a:buNone/>
            </a:pPr>
            <a:r>
              <a:rPr lang="en-US" dirty="0" smtClean="0">
                <a:solidFill>
                  <a:srgbClr val="FF0000"/>
                </a:solidFill>
              </a:rPr>
              <a:t>Medical emergency</a:t>
            </a:r>
          </a:p>
          <a:p>
            <a:pPr algn="ctr">
              <a:buNone/>
            </a:pPr>
            <a:endParaRPr lang="en-US" dirty="0" smtClean="0">
              <a:solidFill>
                <a:srgbClr val="FF0000"/>
              </a:solidFill>
            </a:endParaRPr>
          </a:p>
          <a:p>
            <a:pPr algn="ctr">
              <a:buNone/>
            </a:pPr>
            <a:r>
              <a:rPr kumimoji="1" lang="en-US" b="1" i="1" u="sng" dirty="0" smtClean="0"/>
              <a:t>Mortality: </a:t>
            </a:r>
            <a:r>
              <a:rPr kumimoji="1" lang="en-US" dirty="0" smtClean="0"/>
              <a:t>Always greater than 20% in large studies regardless the cause</a:t>
            </a:r>
          </a:p>
          <a:p>
            <a:pPr algn="ctr">
              <a:buNone/>
            </a:pPr>
            <a:endParaRPr lang="en-US" dirty="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4267200"/>
            <a:ext cx="7620000" cy="2133600"/>
          </a:xfrm>
        </p:spPr>
        <p:txBody>
          <a:bodyPr/>
          <a:lstStyle/>
          <a:p>
            <a:endParaRPr lang="ar-SA" dirty="0"/>
          </a:p>
        </p:txBody>
      </p:sp>
      <p:pic>
        <p:nvPicPr>
          <p:cNvPr id="1026" name="Picture 2" descr="http://imagecache.te3p.com/imgcache/061af5c664b7f76162a38a1607fec876.jpg"/>
          <p:cNvPicPr>
            <a:picLocks noChangeAspect="1" noChangeArrowheads="1"/>
          </p:cNvPicPr>
          <p:nvPr/>
        </p:nvPicPr>
        <p:blipFill>
          <a:blip r:embed="rId2"/>
          <a:srcRect/>
          <a:stretch>
            <a:fillRect/>
          </a:stretch>
        </p:blipFill>
        <p:spPr bwMode="auto">
          <a:xfrm>
            <a:off x="0" y="-609600"/>
            <a:ext cx="9144000" cy="7924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62000" y="1143000"/>
            <a:ext cx="7772400" cy="461665"/>
          </a:xfrm>
          <a:prstGeom prst="rect">
            <a:avLst/>
          </a:prstGeom>
          <a:noFill/>
          <a:ln w="9525">
            <a:noFill/>
            <a:miter lim="800000"/>
            <a:headEnd/>
            <a:tailEnd/>
          </a:ln>
        </p:spPr>
        <p:txBody>
          <a:bodyPr>
            <a:prstTxWarp prst="textNoShape">
              <a:avLst/>
            </a:prstTxWarp>
            <a:spAutoFit/>
          </a:bodyPr>
          <a:lstStyle/>
          <a:p>
            <a:pPr rtl="0"/>
            <a:r>
              <a:rPr kumimoji="1" lang="en-US" sz="2400" dirty="0">
                <a:latin typeface="Times New Roman" charset="0"/>
                <a:ea typeface="Times New Roman" charset="0"/>
                <a:cs typeface="Times New Roman" charset="0"/>
              </a:rPr>
              <a:t>Acute massive pulmonary embolism (PE</a:t>
            </a:r>
            <a:r>
              <a:rPr kumimoji="1" lang="en-US" sz="2400" dirty="0" smtClean="0">
                <a:latin typeface="Times New Roman" charset="0"/>
                <a:ea typeface="Times New Roman" charset="0"/>
                <a:cs typeface="Times New Roman" charset="0"/>
              </a:rPr>
              <a:t>)</a:t>
            </a:r>
            <a:endParaRPr kumimoji="1" lang="en-US" sz="2400" dirty="0">
              <a:latin typeface="Times New Roman" charset="0"/>
              <a:ea typeface="Times New Roman" charset="0"/>
              <a:cs typeface="Times New Roman" charset="0"/>
            </a:endParaRPr>
          </a:p>
        </p:txBody>
      </p:sp>
      <p:sp>
        <p:nvSpPr>
          <p:cNvPr id="32771" name="Rectangle 3"/>
          <p:cNvSpPr>
            <a:spLocks noChangeArrowheads="1"/>
          </p:cNvSpPr>
          <p:nvPr/>
        </p:nvSpPr>
        <p:spPr bwMode="auto">
          <a:xfrm>
            <a:off x="1565700" y="304800"/>
            <a:ext cx="4315412" cy="769441"/>
          </a:xfrm>
          <a:prstGeom prst="rect">
            <a:avLst/>
          </a:prstGeom>
          <a:noFill/>
          <a:ln w="9525">
            <a:noFill/>
            <a:miter lim="800000"/>
            <a:headEnd/>
            <a:tailEnd/>
          </a:ln>
        </p:spPr>
        <p:txBody>
          <a:bodyPr wrap="none">
            <a:prstTxWarp prst="textNoShape">
              <a:avLst/>
            </a:prstTxWarp>
            <a:spAutoFit/>
          </a:bodyPr>
          <a:lstStyle/>
          <a:p>
            <a:pPr algn="r"/>
            <a:r>
              <a:rPr kumimoji="1" lang="en-US" sz="4400" dirty="0">
                <a:solidFill>
                  <a:srgbClr val="FFFFFF"/>
                </a:solidFill>
              </a:rPr>
              <a:t>Obstructive Shock</a:t>
            </a:r>
          </a:p>
        </p:txBody>
      </p:sp>
      <p:sp>
        <p:nvSpPr>
          <p:cNvPr id="39940" name="Rectangle 4"/>
          <p:cNvSpPr>
            <a:spLocks noChangeArrowheads="1"/>
          </p:cNvSpPr>
          <p:nvPr/>
        </p:nvSpPr>
        <p:spPr bwMode="auto">
          <a:xfrm>
            <a:off x="2814638" y="5157788"/>
            <a:ext cx="2909887" cy="528637"/>
          </a:xfrm>
          <a:prstGeom prst="rect">
            <a:avLst/>
          </a:prstGeom>
          <a:noFill/>
          <a:ln w="9525">
            <a:solidFill>
              <a:srgbClr val="FF0000"/>
            </a:solidFill>
            <a:miter lim="800000"/>
            <a:headEnd/>
            <a:tailEnd/>
          </a:ln>
        </p:spPr>
        <p:txBody>
          <a:bodyPr wrap="none">
            <a:prstTxWarp prst="textNoShape">
              <a:avLst/>
            </a:prstTxWarp>
            <a:spAutoFit/>
          </a:bodyPr>
          <a:lstStyle/>
          <a:p>
            <a:pPr algn="r"/>
            <a:r>
              <a:rPr kumimoji="1" lang="en-US" sz="2800" i="1" dirty="0">
                <a:solidFill>
                  <a:schemeClr val="tx2"/>
                </a:solidFill>
              </a:rPr>
              <a:t>Circulatory Shock</a:t>
            </a:r>
          </a:p>
        </p:txBody>
      </p:sp>
      <p:sp>
        <p:nvSpPr>
          <p:cNvPr id="39941" name="Rectangle 5"/>
          <p:cNvSpPr>
            <a:spLocks noChangeArrowheads="1"/>
          </p:cNvSpPr>
          <p:nvPr/>
        </p:nvSpPr>
        <p:spPr bwMode="auto">
          <a:xfrm>
            <a:off x="2339975" y="2562225"/>
            <a:ext cx="3654425" cy="457200"/>
          </a:xfrm>
          <a:prstGeom prst="rect">
            <a:avLst/>
          </a:prstGeom>
          <a:noFill/>
          <a:ln w="9525">
            <a:noFill/>
            <a:miter lim="800000"/>
            <a:headEnd/>
            <a:tailEnd/>
          </a:ln>
        </p:spPr>
        <p:txBody>
          <a:bodyPr wrap="none">
            <a:prstTxWarp prst="textNoShape">
              <a:avLst/>
            </a:prstTxWarp>
            <a:spAutoFit/>
          </a:bodyPr>
          <a:lstStyle/>
          <a:p>
            <a:pPr algn="r" rtl="0"/>
            <a:r>
              <a:rPr kumimoji="1" lang="en-US" sz="2400"/>
              <a:t>right ventricular overload </a:t>
            </a:r>
          </a:p>
        </p:txBody>
      </p:sp>
      <p:sp>
        <p:nvSpPr>
          <p:cNvPr id="39942" name="Rectangle 6"/>
          <p:cNvSpPr>
            <a:spLocks noChangeArrowheads="1"/>
          </p:cNvSpPr>
          <p:nvPr/>
        </p:nvSpPr>
        <p:spPr bwMode="auto">
          <a:xfrm>
            <a:off x="2608263" y="3859213"/>
            <a:ext cx="3187700" cy="457200"/>
          </a:xfrm>
          <a:prstGeom prst="rect">
            <a:avLst/>
          </a:prstGeom>
          <a:noFill/>
          <a:ln w="9525">
            <a:noFill/>
            <a:miter lim="800000"/>
            <a:headEnd/>
            <a:tailEnd/>
          </a:ln>
        </p:spPr>
        <p:txBody>
          <a:bodyPr wrap="none">
            <a:prstTxWarp prst="textNoShape">
              <a:avLst/>
            </a:prstTxWarp>
            <a:spAutoFit/>
          </a:bodyPr>
          <a:lstStyle/>
          <a:p>
            <a:pPr algn="r" rtl="0"/>
            <a:r>
              <a:rPr kumimoji="1" lang="en-US" sz="2400"/>
              <a:t>impairs left ventricular</a:t>
            </a:r>
          </a:p>
        </p:txBody>
      </p:sp>
      <p:sp>
        <p:nvSpPr>
          <p:cNvPr id="39943" name="Line 7"/>
          <p:cNvSpPr>
            <a:spLocks noChangeShapeType="1"/>
          </p:cNvSpPr>
          <p:nvPr/>
        </p:nvSpPr>
        <p:spPr bwMode="auto">
          <a:xfrm>
            <a:off x="4211638" y="2060575"/>
            <a:ext cx="0" cy="576263"/>
          </a:xfrm>
          <a:prstGeom prst="line">
            <a:avLst/>
          </a:prstGeom>
          <a:noFill/>
          <a:ln w="76200">
            <a:solidFill>
              <a:srgbClr val="FFFF00"/>
            </a:solidFill>
            <a:round/>
            <a:headEnd/>
            <a:tailEnd type="triangle" w="med" len="med"/>
          </a:ln>
        </p:spPr>
        <p:txBody>
          <a:bodyPr>
            <a:prstTxWarp prst="textNoShape">
              <a:avLst/>
            </a:prstTxWarp>
          </a:bodyPr>
          <a:lstStyle/>
          <a:p>
            <a:endParaRPr lang="en-US"/>
          </a:p>
        </p:txBody>
      </p:sp>
      <p:sp>
        <p:nvSpPr>
          <p:cNvPr id="39945" name="Line 9"/>
          <p:cNvSpPr>
            <a:spLocks noChangeShapeType="1"/>
          </p:cNvSpPr>
          <p:nvPr/>
        </p:nvSpPr>
        <p:spPr bwMode="auto">
          <a:xfrm>
            <a:off x="4211638" y="3213100"/>
            <a:ext cx="0" cy="576263"/>
          </a:xfrm>
          <a:prstGeom prst="line">
            <a:avLst/>
          </a:prstGeom>
          <a:noFill/>
          <a:ln w="76200">
            <a:solidFill>
              <a:srgbClr val="FFFF00"/>
            </a:solidFill>
            <a:round/>
            <a:headEnd/>
            <a:tailEnd type="triangle" w="med" len="med"/>
          </a:ln>
        </p:spPr>
        <p:txBody>
          <a:bodyPr>
            <a:prstTxWarp prst="textNoShape">
              <a:avLst/>
            </a:prstTxWarp>
          </a:bodyPr>
          <a:lstStyle/>
          <a:p>
            <a:endParaRPr lang="en-US"/>
          </a:p>
        </p:txBody>
      </p:sp>
      <p:sp>
        <p:nvSpPr>
          <p:cNvPr id="39946" name="Line 10"/>
          <p:cNvSpPr>
            <a:spLocks noChangeShapeType="1"/>
          </p:cNvSpPr>
          <p:nvPr/>
        </p:nvSpPr>
        <p:spPr bwMode="auto">
          <a:xfrm>
            <a:off x="4211638" y="4437063"/>
            <a:ext cx="0" cy="576262"/>
          </a:xfrm>
          <a:prstGeom prst="line">
            <a:avLst/>
          </a:prstGeom>
          <a:noFill/>
          <a:ln w="76200">
            <a:solidFill>
              <a:srgbClr val="FFFF00"/>
            </a:solidFill>
            <a:round/>
            <a:headEnd/>
            <a:tailEnd type="triangle" w="med" len="med"/>
          </a:ln>
        </p:spPr>
        <p:txBody>
          <a:bodyPr>
            <a:prstTxWarp prst="textNoShape">
              <a:avLst/>
            </a:prstTxWarp>
          </a:bodyPr>
          <a:lstStyle/>
          <a:p>
            <a:endParaRPr lang="en-US"/>
          </a:p>
        </p:txBody>
      </p:sp>
      <p:sp>
        <p:nvSpPr>
          <p:cNvPr id="10" name="TextBox 10"/>
          <p:cNvSpPr txBox="1"/>
          <p:nvPr/>
        </p:nvSpPr>
        <p:spPr>
          <a:xfrm>
            <a:off x="304800" y="5871091"/>
            <a:ext cx="8229600" cy="646331"/>
          </a:xfrm>
          <a:prstGeom prst="rect">
            <a:avLst/>
          </a:prstGeom>
          <a:noFill/>
        </p:spPr>
        <p:txBody>
          <a:bodyPr wrap="square" rtlCol="1">
            <a:spAutoFit/>
          </a:bodyPr>
          <a:lstStyle/>
          <a:p>
            <a:r>
              <a:rPr lang="en-US" dirty="0" smtClean="0">
                <a:solidFill>
                  <a:srgbClr val="FF0000"/>
                </a:solidFill>
              </a:rPr>
              <a:t>Note: #1 cause of PE and DVT in hospitals is orthopedic surgery. Pt always started on heparin. </a:t>
            </a:r>
            <a:endParaRPr lang="ar-SA" dirty="0">
              <a:solidFill>
                <a:srgbClr val="FF0000"/>
              </a:solidFill>
            </a:endParaRPr>
          </a:p>
        </p:txBody>
      </p:sp>
    </p:spTree>
    <p:extLst>
      <p:ext uri="{BB962C8B-B14F-4D97-AF65-F5344CB8AC3E}">
        <p14:creationId xmlns:p14="http://schemas.microsoft.com/office/powerpoint/2010/main" xmlns="" val="3735046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3"/>
          <p:cNvSpPr>
            <a:spLocks noGrp="1" noChangeArrowheads="1"/>
          </p:cNvSpPr>
          <p:nvPr>
            <p:ph idx="1"/>
          </p:nvPr>
        </p:nvSpPr>
        <p:spPr/>
        <p:txBody>
          <a:bodyPr/>
          <a:lstStyle/>
          <a:p>
            <a:pPr eaLnBrk="1" hangingPunct="1"/>
            <a:endParaRPr lang="en-US"/>
          </a:p>
        </p:txBody>
      </p:sp>
      <p:pic>
        <p:nvPicPr>
          <p:cNvPr id="33795" name="Picture 4"/>
          <p:cNvPicPr>
            <a:picLocks noChangeAspect="1" noChangeArrowheads="1"/>
          </p:cNvPicPr>
          <p:nvPr/>
        </p:nvPicPr>
        <p:blipFill>
          <a:blip r:embed="rId2" cstate="print"/>
          <a:srcRect/>
          <a:stretch>
            <a:fillRect/>
          </a:stretch>
        </p:blipFill>
        <p:spPr bwMode="auto">
          <a:xfrm>
            <a:off x="190500" y="685800"/>
            <a:ext cx="8820150" cy="5445125"/>
          </a:xfrm>
          <a:prstGeom prst="rect">
            <a:avLst/>
          </a:prstGeom>
          <a:noFill/>
          <a:ln w="9525">
            <a:noFill/>
            <a:miter lim="800000"/>
            <a:headEnd/>
            <a:tailEnd/>
          </a:ln>
        </p:spPr>
      </p:pic>
      <p:sp>
        <p:nvSpPr>
          <p:cNvPr id="33796" name="Rectangle 5"/>
          <p:cNvSpPr>
            <a:spLocks noChangeArrowheads="1"/>
          </p:cNvSpPr>
          <p:nvPr/>
        </p:nvSpPr>
        <p:spPr bwMode="auto">
          <a:xfrm>
            <a:off x="2250063" y="0"/>
            <a:ext cx="3518912" cy="584776"/>
          </a:xfrm>
          <a:prstGeom prst="rect">
            <a:avLst/>
          </a:prstGeom>
          <a:noFill/>
          <a:ln w="9525">
            <a:noFill/>
            <a:miter lim="800000"/>
            <a:headEnd/>
            <a:tailEnd/>
          </a:ln>
        </p:spPr>
        <p:txBody>
          <a:bodyPr wrap="none">
            <a:prstTxWarp prst="textNoShape">
              <a:avLst/>
            </a:prstTxWarp>
            <a:spAutoFit/>
          </a:bodyPr>
          <a:lstStyle/>
          <a:p>
            <a:pPr algn="r"/>
            <a:r>
              <a:rPr kumimoji="1" lang="en-US" sz="3200" dirty="0">
                <a:solidFill>
                  <a:srgbClr val="FFFFFF"/>
                </a:solidFill>
                <a:latin typeface="Script MT Bold" pitchFamily="66" charset="0"/>
              </a:rPr>
              <a:t>Obstructive Shock</a:t>
            </a:r>
          </a:p>
        </p:txBody>
      </p:sp>
      <p:sp>
        <p:nvSpPr>
          <p:cNvPr id="5" name="TextBox 4"/>
          <p:cNvSpPr txBox="1"/>
          <p:nvPr/>
        </p:nvSpPr>
        <p:spPr>
          <a:xfrm>
            <a:off x="190500" y="6130925"/>
            <a:ext cx="8686800" cy="646331"/>
          </a:xfrm>
          <a:prstGeom prst="rect">
            <a:avLst/>
          </a:prstGeom>
          <a:noFill/>
        </p:spPr>
        <p:txBody>
          <a:bodyPr wrap="square" rtlCol="1">
            <a:spAutoFit/>
          </a:bodyPr>
          <a:lstStyle/>
          <a:p>
            <a:r>
              <a:rPr lang="en-US" dirty="0" smtClean="0">
                <a:solidFill>
                  <a:srgbClr val="FF0000"/>
                </a:solidFill>
              </a:rPr>
              <a:t>Note: </a:t>
            </a:r>
            <a:r>
              <a:rPr lang="en-US" dirty="0" err="1" smtClean="0">
                <a:solidFill>
                  <a:srgbClr val="FF0000"/>
                </a:solidFill>
              </a:rPr>
              <a:t>Rt</a:t>
            </a:r>
            <a:r>
              <a:rPr lang="en-US" dirty="0" smtClean="0">
                <a:solidFill>
                  <a:srgbClr val="FF0000"/>
                </a:solidFill>
              </a:rPr>
              <a:t> ventricle enlarges on the expense of left ventricle, End Diastolic Volume of left ventricle will fall, and as a result COP will decrease.</a:t>
            </a:r>
            <a:endParaRPr lang="ar-SA" dirty="0">
              <a:solidFill>
                <a:srgbClr val="FF0000"/>
              </a:solidFill>
            </a:endParaRPr>
          </a:p>
        </p:txBody>
      </p:sp>
    </p:spTree>
    <p:extLst>
      <p:ext uri="{BB962C8B-B14F-4D97-AF65-F5344CB8AC3E}">
        <p14:creationId xmlns:p14="http://schemas.microsoft.com/office/powerpoint/2010/main" xmlns="" val="3733677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944562"/>
          </a:xfrm>
        </p:spPr>
        <p:txBody>
          <a:bodyPr>
            <a:normAutofit fontScale="90000"/>
          </a:bodyPr>
          <a:lstStyle/>
          <a:p>
            <a:r>
              <a:rPr kumimoji="1" lang="en-US" sz="4800" b="1" dirty="0" smtClean="0">
                <a:solidFill>
                  <a:srgbClr val="FF6600"/>
                </a:solidFill>
                <a:latin typeface="Times New Roman" charset="0"/>
                <a:ea typeface="Times New Roman" charset="0"/>
                <a:cs typeface="Times New Roman" charset="0"/>
              </a:rPr>
              <a:t>Massive Pulmonary Embolism</a:t>
            </a:r>
            <a:br>
              <a:rPr kumimoji="1" lang="en-US" sz="4800" b="1" dirty="0" smtClean="0">
                <a:solidFill>
                  <a:srgbClr val="FF6600"/>
                </a:solidFill>
                <a:latin typeface="Times New Roman" charset="0"/>
                <a:ea typeface="Times New Roman" charset="0"/>
                <a:cs typeface="Times New Roman" charset="0"/>
              </a:rPr>
            </a:br>
            <a:endParaRPr lang="ar-SA" dirty="0"/>
          </a:p>
        </p:txBody>
      </p:sp>
      <p:sp>
        <p:nvSpPr>
          <p:cNvPr id="3" name="عنصر نائب للمحتوى 2"/>
          <p:cNvSpPr>
            <a:spLocks noGrp="1"/>
          </p:cNvSpPr>
          <p:nvPr>
            <p:ph idx="1"/>
          </p:nvPr>
        </p:nvSpPr>
        <p:spPr/>
        <p:txBody>
          <a:bodyPr>
            <a:normAutofit fontScale="92500" lnSpcReduction="20000"/>
          </a:bodyPr>
          <a:lstStyle/>
          <a:p>
            <a:pPr algn="l" rtl="0"/>
            <a:endParaRPr kumimoji="1" lang="en-US" sz="2800" dirty="0" smtClean="0">
              <a:latin typeface="Times New Roman" charset="0"/>
              <a:ea typeface="Times New Roman" charset="0"/>
              <a:cs typeface="Times New Roman" charset="0"/>
            </a:endParaRPr>
          </a:p>
          <a:p>
            <a:pPr algn="l" rtl="0"/>
            <a:r>
              <a:rPr kumimoji="1" lang="en-US" sz="2800" dirty="0" smtClean="0">
                <a:latin typeface="Times New Roman" charset="0"/>
                <a:ea typeface="Times New Roman" charset="0"/>
                <a:cs typeface="Times New Roman" charset="0"/>
              </a:rPr>
              <a:t>PE complicated by shock is best treated by</a:t>
            </a:r>
          </a:p>
          <a:p>
            <a:pPr algn="l" rtl="0"/>
            <a:endParaRPr kumimoji="1" lang="en-US" sz="2800" dirty="0" smtClean="0">
              <a:latin typeface="Times New Roman" charset="0"/>
              <a:ea typeface="Times New Roman" charset="0"/>
              <a:cs typeface="Times New Roman" charset="0"/>
            </a:endParaRPr>
          </a:p>
          <a:p>
            <a:pPr marL="550926" indent="-514350" algn="l" rtl="0">
              <a:buClr>
                <a:srgbClr val="FF0000"/>
              </a:buClr>
              <a:buFont typeface="+mj-lt"/>
              <a:buAutoNum type="arabicPeriod"/>
            </a:pPr>
            <a:r>
              <a:rPr kumimoji="1" lang="en-US" sz="3200" dirty="0" smtClean="0">
                <a:latin typeface="Times New Roman" charset="0"/>
                <a:ea typeface="Times New Roman" charset="0"/>
                <a:cs typeface="Times New Roman" charset="0"/>
              </a:rPr>
              <a:t>Ventilatory support</a:t>
            </a:r>
          </a:p>
          <a:p>
            <a:pPr marL="550926" indent="-514350" algn="l" rtl="0">
              <a:buClr>
                <a:srgbClr val="FF0000"/>
              </a:buClr>
              <a:buFont typeface="+mj-lt"/>
              <a:buAutoNum type="arabicPeriod"/>
            </a:pPr>
            <a:endParaRPr kumimoji="1" lang="en-US" sz="3200" dirty="0" smtClean="0">
              <a:latin typeface="Times New Roman" charset="0"/>
              <a:ea typeface="Times New Roman" charset="0"/>
              <a:cs typeface="Times New Roman" charset="0"/>
            </a:endParaRPr>
          </a:p>
          <a:p>
            <a:pPr marL="550926" indent="-514350" algn="l" rtl="0">
              <a:buClr>
                <a:srgbClr val="FF0000"/>
              </a:buClr>
              <a:buFont typeface="+mj-lt"/>
              <a:buAutoNum type="arabicPeriod"/>
            </a:pPr>
            <a:r>
              <a:rPr kumimoji="1" lang="en-US" sz="3200" dirty="0" smtClean="0">
                <a:latin typeface="Times New Roman" charset="0"/>
                <a:ea typeface="Times New Roman" charset="0"/>
                <a:cs typeface="Times New Roman" charset="0"/>
              </a:rPr>
              <a:t>Volume infusion</a:t>
            </a:r>
          </a:p>
          <a:p>
            <a:pPr marL="550926" indent="-514350" algn="l" rtl="0">
              <a:buClr>
                <a:srgbClr val="FF0000"/>
              </a:buClr>
              <a:buFont typeface="+mj-lt"/>
              <a:buAutoNum type="arabicPeriod"/>
            </a:pPr>
            <a:endParaRPr kumimoji="1" lang="en-US" sz="3200" dirty="0" smtClean="0">
              <a:latin typeface="Times New Roman" charset="0"/>
              <a:ea typeface="Times New Roman" charset="0"/>
              <a:cs typeface="Times New Roman" charset="0"/>
            </a:endParaRPr>
          </a:p>
          <a:p>
            <a:pPr marL="550926" indent="-514350" algn="l" rtl="0">
              <a:buClr>
                <a:srgbClr val="FF0000"/>
              </a:buClr>
              <a:buFont typeface="+mj-lt"/>
              <a:buAutoNum type="arabicPeriod"/>
            </a:pPr>
            <a:r>
              <a:rPr kumimoji="1" lang="en-US" sz="3200" dirty="0" smtClean="0">
                <a:latin typeface="Times New Roman" charset="0"/>
                <a:ea typeface="Times New Roman" charset="0"/>
                <a:cs typeface="Times New Roman" charset="0"/>
              </a:rPr>
              <a:t>Norepinephrine</a:t>
            </a:r>
          </a:p>
          <a:p>
            <a:pPr marL="550926" indent="-514350" algn="l" rtl="0">
              <a:buClr>
                <a:srgbClr val="FF0000"/>
              </a:buClr>
              <a:buFont typeface="+mj-lt"/>
              <a:buAutoNum type="arabicPeriod"/>
            </a:pPr>
            <a:endParaRPr kumimoji="1" lang="en-US" sz="3200" dirty="0" smtClean="0">
              <a:latin typeface="Times New Roman" charset="0"/>
              <a:ea typeface="Times New Roman" charset="0"/>
              <a:cs typeface="Times New Roman" charset="0"/>
            </a:endParaRPr>
          </a:p>
          <a:p>
            <a:pPr marL="550926" indent="-514350" algn="l" rtl="0">
              <a:buClr>
                <a:srgbClr val="FF0000"/>
              </a:buClr>
              <a:buFont typeface="+mj-lt"/>
              <a:buAutoNum type="arabicPeriod"/>
            </a:pPr>
            <a:r>
              <a:rPr kumimoji="1" lang="en-US" sz="3200" dirty="0" smtClean="0">
                <a:latin typeface="Times New Roman" charset="0"/>
                <a:ea typeface="Times New Roman" charset="0"/>
                <a:cs typeface="Times New Roman" charset="0"/>
              </a:rPr>
              <a:t>Thrombolytic therapy.</a:t>
            </a:r>
          </a:p>
          <a:p>
            <a:pPr algn="l" rtl="0"/>
            <a:endParaRPr kumimoji="1" lang="en-GB" sz="3200" dirty="0" smtClean="0">
              <a:latin typeface="Times New Roman" charset="0"/>
              <a:ea typeface="Times New Roman" charset="0"/>
              <a:cs typeface="Times New Roman" charset="0"/>
            </a:endParaRPr>
          </a:p>
          <a:p>
            <a:pPr algn="l" rtl="0"/>
            <a:endParaRPr kumimoji="1" lang="en-US" sz="3200" dirty="0" smtClean="0">
              <a:latin typeface="Times New Roman" charset="0"/>
              <a:ea typeface="Times New Roman" charset="0"/>
              <a:cs typeface="Times New Roman" charset="0"/>
            </a:endParaRPr>
          </a:p>
          <a:p>
            <a:pPr algn="l" rtl="0"/>
            <a:endParaRPr kumimoji="1" lang="en-US" sz="2800" dirty="0" smtClean="0">
              <a:latin typeface="Times New Roman" charset="0"/>
              <a:ea typeface="Times New Roman" charset="0"/>
              <a:cs typeface="Times New Roman" charset="0"/>
            </a:endParaRPr>
          </a:p>
          <a:p>
            <a:pPr algn="l" rtl="0"/>
            <a:endParaRPr kumimoji="1" lang="en-US" sz="2800" dirty="0" smtClean="0">
              <a:latin typeface="Times New Roman" charset="0"/>
              <a:ea typeface="Times New Roman" charset="0"/>
              <a:cs typeface="Times New Roman" charset="0"/>
            </a:endParaRPr>
          </a:p>
          <a:p>
            <a:pPr algn="l" rtl="0"/>
            <a:endParaRPr lang="ar-SA" dirty="0"/>
          </a:p>
        </p:txBody>
      </p:sp>
      <p:sp>
        <p:nvSpPr>
          <p:cNvPr id="4" name="TextBox 7"/>
          <p:cNvSpPr txBox="1"/>
          <p:nvPr/>
        </p:nvSpPr>
        <p:spPr>
          <a:xfrm>
            <a:off x="3733800" y="3352800"/>
            <a:ext cx="4679950" cy="1200329"/>
          </a:xfrm>
          <a:prstGeom prst="rect">
            <a:avLst/>
          </a:prstGeom>
          <a:noFill/>
        </p:spPr>
        <p:txBody>
          <a:bodyPr wrap="square" rtlCol="1">
            <a:spAutoFit/>
          </a:bodyPr>
          <a:lstStyle/>
          <a:p>
            <a:r>
              <a:rPr lang="en-US" dirty="0" smtClean="0">
                <a:solidFill>
                  <a:srgbClr val="FF0000"/>
                </a:solidFill>
              </a:rPr>
              <a:t>Note: </a:t>
            </a:r>
            <a:r>
              <a:rPr lang="en-US" dirty="0" err="1" smtClean="0">
                <a:solidFill>
                  <a:srgbClr val="FF0000"/>
                </a:solidFill>
              </a:rPr>
              <a:t>norepi</a:t>
            </a:r>
            <a:r>
              <a:rPr lang="en-US" dirty="0" smtClean="0">
                <a:solidFill>
                  <a:srgbClr val="FF0000"/>
                </a:solidFill>
              </a:rPr>
              <a:t> is the best </a:t>
            </a:r>
            <a:r>
              <a:rPr lang="en-US" dirty="0" err="1" smtClean="0">
                <a:solidFill>
                  <a:srgbClr val="FF0000"/>
                </a:solidFill>
              </a:rPr>
              <a:t>vasopressor</a:t>
            </a:r>
            <a:r>
              <a:rPr lang="en-US" dirty="0" smtClean="0">
                <a:solidFill>
                  <a:srgbClr val="FF0000"/>
                </a:solidFill>
              </a:rPr>
              <a:t>, why?</a:t>
            </a:r>
          </a:p>
          <a:p>
            <a:r>
              <a:rPr lang="en-US" dirty="0" smtClean="0">
                <a:solidFill>
                  <a:srgbClr val="FF0000"/>
                </a:solidFill>
              </a:rPr>
              <a:t>Selectively decreases pulmonary vascular resistance. </a:t>
            </a:r>
            <a:endParaRPr lang="ar-SA" dirty="0" smtClean="0">
              <a:solidFill>
                <a:srgbClr val="FF0000"/>
              </a:solidFill>
            </a:endParaRPr>
          </a:p>
          <a:p>
            <a:r>
              <a:rPr lang="en-US" dirty="0" smtClean="0">
                <a:solidFill>
                  <a:srgbClr val="FF0000"/>
                </a:solidFill>
              </a:rPr>
              <a:t>Can we give other vasopressors? Yes</a:t>
            </a:r>
          </a:p>
        </p:txBody>
      </p:sp>
    </p:spTree>
    <p:extLst>
      <p:ext uri="{BB962C8B-B14F-4D97-AF65-F5344CB8AC3E}">
        <p14:creationId xmlns:p14="http://schemas.microsoft.com/office/powerpoint/2010/main" xmlns="" val="1120932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Fluid therapy in Massive PE</a:t>
            </a:r>
            <a:endParaRPr lang="en-US" dirty="0"/>
          </a:p>
        </p:txBody>
      </p:sp>
      <p:sp>
        <p:nvSpPr>
          <p:cNvPr id="3" name="Content Placeholder 2"/>
          <p:cNvSpPr>
            <a:spLocks noGrp="1"/>
          </p:cNvSpPr>
          <p:nvPr>
            <p:ph idx="1"/>
          </p:nvPr>
        </p:nvSpPr>
        <p:spPr/>
        <p:txBody>
          <a:bodyPr>
            <a:normAutofit/>
          </a:bodyPr>
          <a:lstStyle/>
          <a:p>
            <a:r>
              <a:rPr lang="en-US" b="0" dirty="0" smtClean="0"/>
              <a:t>Infusion of 500 </a:t>
            </a:r>
            <a:r>
              <a:rPr lang="en-US" b="0" dirty="0" err="1" smtClean="0"/>
              <a:t>mL</a:t>
            </a:r>
            <a:r>
              <a:rPr lang="en-US" b="0" dirty="0" smtClean="0"/>
              <a:t> of </a:t>
            </a:r>
            <a:r>
              <a:rPr lang="en-US" b="0" dirty="0" err="1" smtClean="0"/>
              <a:t>dextran</a:t>
            </a:r>
            <a:r>
              <a:rPr lang="en-US" b="0" dirty="0" smtClean="0"/>
              <a:t> 40 over 20 </a:t>
            </a:r>
            <a:r>
              <a:rPr lang="en-US" b="0" dirty="0" err="1" smtClean="0"/>
              <a:t>mins</a:t>
            </a:r>
          </a:p>
          <a:p>
            <a:r>
              <a:rPr lang="en-CA" dirty="0" smtClean="0">
                <a:effectLst/>
              </a:rPr>
              <a:t>Excessive fluid may be counterproductive in massive PE and has been reported to worsen hypotension.</a:t>
            </a:r>
            <a:endParaRPr lang="en-US" dirty="0" smtClean="0"/>
          </a:p>
          <a:p>
            <a:r>
              <a:rPr lang="en-US" dirty="0" smtClean="0">
                <a:effectLst/>
              </a:rPr>
              <a:t>Since right ventricular pressure is already elevated, volume administration further raises pressure that compromises coronary diastolic filling and left ventricular function.</a:t>
            </a:r>
          </a:p>
          <a:p>
            <a:pPr>
              <a:buNone/>
            </a:pPr>
            <a:endParaRPr lang="en-US" dirty="0" smtClean="0">
              <a:effectLst/>
            </a:endParaRPr>
          </a:p>
          <a:p>
            <a:pPr>
              <a:buNone/>
            </a:pPr>
            <a:r>
              <a:rPr lang="en-US" dirty="0" smtClean="0">
                <a:solidFill>
                  <a:srgbClr val="FF0000"/>
                </a:solidFill>
              </a:rPr>
              <a:t>Note: first line fluid is NS</a:t>
            </a:r>
          </a:p>
          <a:p>
            <a:pPr>
              <a:buNone/>
            </a:pPr>
            <a:endParaRPr lang="en-US" dirty="0" smtClean="0">
              <a:solidFill>
                <a:srgbClr val="FF0000"/>
              </a:solidFill>
            </a:endParaRPr>
          </a:p>
        </p:txBody>
      </p:sp>
      <p:sp>
        <p:nvSpPr>
          <p:cNvPr id="4" name="Rectangle 2"/>
          <p:cNvSpPr>
            <a:spLocks noChangeArrowheads="1"/>
          </p:cNvSpPr>
          <p:nvPr/>
        </p:nvSpPr>
        <p:spPr bwMode="auto">
          <a:xfrm>
            <a:off x="152400" y="4769584"/>
            <a:ext cx="8229600" cy="1631216"/>
          </a:xfrm>
          <a:prstGeom prst="rect">
            <a:avLst/>
          </a:prstGeom>
          <a:noFill/>
          <a:ln w="9525">
            <a:noFill/>
            <a:miter lim="800000"/>
            <a:headEnd/>
            <a:tailEnd/>
          </a:ln>
          <a:effectLst/>
        </p:spPr>
        <p:txBody>
          <a:bodyPr wrap="square">
            <a:prstTxWarp prst="textNoShape">
              <a:avLst/>
            </a:prstTxWarp>
            <a:spAutoFit/>
          </a:bodyPr>
          <a:lstStyle/>
          <a:p>
            <a:pPr algn="ctr"/>
            <a:r>
              <a:rPr lang="en-US" sz="2000" b="0" dirty="0" smtClean="0">
                <a:solidFill>
                  <a:srgbClr val="FF0000"/>
                </a:solidFill>
              </a:rPr>
              <a:t>Over distension </a:t>
            </a:r>
            <a:r>
              <a:rPr lang="en-US" sz="2000" b="0" dirty="0">
                <a:solidFill>
                  <a:srgbClr val="FF0000"/>
                </a:solidFill>
              </a:rPr>
              <a:t>of the right ventricle causes a shift of the septum towards the left ventricle. This limits left ventricular filling and subsequent cardiac output. </a:t>
            </a:r>
          </a:p>
          <a:p>
            <a:pPr algn="ctr"/>
            <a:endParaRPr lang="en-US" sz="2000" b="0" dirty="0">
              <a:solidFill>
                <a:srgbClr val="FF0000"/>
              </a:solidFill>
            </a:endParaRPr>
          </a:p>
          <a:p>
            <a:pPr algn="ctr"/>
            <a:r>
              <a:rPr lang="en-US" sz="2000" b="0" dirty="0">
                <a:solidFill>
                  <a:srgbClr val="FF0000"/>
                </a:solidFill>
              </a:rPr>
              <a:t>Therefore, cautious, judicious administration of fluids is recommended</a:t>
            </a:r>
            <a:r>
              <a:rPr lang="en-US" sz="2000" b="0" dirty="0" smtClean="0">
                <a:solidFill>
                  <a:srgbClr val="FF0000"/>
                </a:solidFill>
              </a:rPr>
              <a:t>.</a:t>
            </a:r>
          </a:p>
          <a:p>
            <a:pPr algn="ctr"/>
            <a:r>
              <a:rPr lang="en-US" sz="2000" b="0" dirty="0" smtClean="0">
                <a:solidFill>
                  <a:srgbClr val="FF0000"/>
                </a:solidFill>
              </a:rPr>
              <a:t>Note: if u give fluids, it will decrease the resistance.</a:t>
            </a:r>
            <a:endParaRPr lang="en-US" sz="2000" b="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1026" name="Picture 2" descr="D:\hc4781874001.jpe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Tree>
    <p:extLst>
      <p:ext uri="{BB962C8B-B14F-4D97-AF65-F5344CB8AC3E}">
        <p14:creationId xmlns:p14="http://schemas.microsoft.com/office/powerpoint/2010/main" xmlns="" val="411985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5" name="Picture 3" descr="D:\2.png"/>
          <p:cNvPicPr>
            <a:picLocks noChangeAspect="1" noChangeArrowheads="1"/>
          </p:cNvPicPr>
          <p:nvPr/>
        </p:nvPicPr>
        <p:blipFill>
          <a:blip r:embed="rId2" cstate="print"/>
          <a:srcRect/>
          <a:stretch>
            <a:fillRect/>
          </a:stretch>
        </p:blipFill>
        <p:spPr bwMode="auto">
          <a:xfrm>
            <a:off x="152401" y="2133600"/>
            <a:ext cx="7924800" cy="2971800"/>
          </a:xfrm>
          <a:prstGeom prst="rect">
            <a:avLst/>
          </a:prstGeom>
          <a:noFill/>
        </p:spPr>
      </p:pic>
    </p:spTree>
    <p:extLst>
      <p:ext uri="{BB962C8B-B14F-4D97-AF65-F5344CB8AC3E}">
        <p14:creationId xmlns:p14="http://schemas.microsoft.com/office/powerpoint/2010/main" xmlns="" val="26525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2050" name="Picture 2" descr="D:\1.png"/>
          <p:cNvPicPr>
            <a:picLocks noChangeAspect="1" noChangeArrowheads="1"/>
          </p:cNvPicPr>
          <p:nvPr/>
        </p:nvPicPr>
        <p:blipFill>
          <a:blip r:embed="rId2" cstate="print"/>
          <a:srcRect/>
          <a:stretch>
            <a:fillRect/>
          </a:stretch>
        </p:blipFill>
        <p:spPr bwMode="auto">
          <a:xfrm>
            <a:off x="428263" y="1981200"/>
            <a:ext cx="7696200" cy="3016423"/>
          </a:xfrm>
          <a:prstGeom prst="rect">
            <a:avLst/>
          </a:prstGeom>
          <a:noFill/>
        </p:spPr>
      </p:pic>
    </p:spTree>
    <p:extLst>
      <p:ext uri="{BB962C8B-B14F-4D97-AF65-F5344CB8AC3E}">
        <p14:creationId xmlns:p14="http://schemas.microsoft.com/office/powerpoint/2010/main" xmlns="" val="2876262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944562"/>
          </a:xfrm>
        </p:spPr>
        <p:txBody>
          <a:bodyPr>
            <a:normAutofit fontScale="90000"/>
          </a:bodyPr>
          <a:lstStyle/>
          <a:p>
            <a:r>
              <a:rPr lang="en-US" dirty="0" smtClean="0"/>
              <a:t>Thrombolysis vs. Surgical Therapy</a:t>
            </a:r>
            <a:br>
              <a:rPr lang="en-US" dirty="0" smtClean="0"/>
            </a:br>
            <a:endParaRPr lang="ar-SA" dirty="0"/>
          </a:p>
        </p:txBody>
      </p:sp>
      <p:sp>
        <p:nvSpPr>
          <p:cNvPr id="3" name="عنصر نائب للمحتوى 2"/>
          <p:cNvSpPr>
            <a:spLocks noGrp="1"/>
          </p:cNvSpPr>
          <p:nvPr>
            <p:ph idx="1"/>
          </p:nvPr>
        </p:nvSpPr>
        <p:spPr>
          <a:xfrm>
            <a:off x="0" y="1219200"/>
            <a:ext cx="8458200" cy="5257800"/>
          </a:xfrm>
        </p:spPr>
        <p:txBody>
          <a:bodyPr>
            <a:noAutofit/>
          </a:bodyPr>
          <a:lstStyle/>
          <a:p>
            <a:pPr algn="just" rtl="0"/>
            <a:endParaRPr lang="en-US" sz="2000" dirty="0" smtClean="0"/>
          </a:p>
          <a:p>
            <a:pPr algn="just" rtl="0"/>
            <a:r>
              <a:rPr lang="en-US" sz="2000" dirty="0" smtClean="0"/>
              <a:t>Very little data are available on the benefits of thrombolysis versus </a:t>
            </a:r>
          </a:p>
          <a:p>
            <a:pPr algn="just" rtl="0"/>
            <a:r>
              <a:rPr lang="en-US" sz="2000" dirty="0" smtClean="0"/>
              <a:t>surgical therapy for pulmonary embolism.</a:t>
            </a:r>
          </a:p>
          <a:p>
            <a:pPr algn="just" rtl="0"/>
            <a:r>
              <a:rPr lang="en-US" sz="2000" dirty="0" smtClean="0"/>
              <a:t> The largest study to date to compare these therapies examined 37 patients with massive PE and shock who were randomized to receive one of the two interventions.</a:t>
            </a:r>
          </a:p>
          <a:p>
            <a:pPr algn="just" rtl="0"/>
            <a:r>
              <a:rPr lang="en-US" sz="2000" dirty="0" smtClean="0"/>
              <a:t> It showed that </a:t>
            </a:r>
            <a:r>
              <a:rPr lang="en-US" sz="2000" b="1" dirty="0" smtClean="0">
                <a:solidFill>
                  <a:srgbClr val="FF0000"/>
                </a:solidFill>
              </a:rPr>
              <a:t>patients treated with thrombolytic therapy had a </a:t>
            </a:r>
          </a:p>
          <a:p>
            <a:pPr algn="just" rtl="0"/>
            <a:r>
              <a:rPr lang="en-US" sz="2000" b="1" dirty="0" smtClean="0">
                <a:solidFill>
                  <a:srgbClr val="FF0000"/>
                </a:solidFill>
              </a:rPr>
              <a:t>higher death rate</a:t>
            </a:r>
            <a:r>
              <a:rPr lang="en-US" sz="2000" b="1" dirty="0" smtClean="0"/>
              <a:t>, </a:t>
            </a:r>
            <a:r>
              <a:rPr lang="en-US" sz="2000" dirty="0" smtClean="0"/>
              <a:t>increased risk of major hemorrhage and an increased </a:t>
            </a:r>
          </a:p>
          <a:p>
            <a:pPr algn="just" rtl="0"/>
            <a:r>
              <a:rPr lang="en-US" sz="2000" dirty="0" smtClean="0"/>
              <a:t>rate of PE recurrence when compared with patients treated surgically </a:t>
            </a:r>
          </a:p>
          <a:p>
            <a:pPr algn="just" rtl="0"/>
            <a:r>
              <a:rPr lang="en-US" sz="2000" dirty="0" smtClean="0"/>
              <a:t>with embolectomy.</a:t>
            </a:r>
          </a:p>
          <a:p>
            <a:pPr algn="just" rtl="0"/>
            <a:r>
              <a:rPr lang="en-US" sz="2000" dirty="0" smtClean="0"/>
              <a:t> However, the disadvantage of embolectomy is that it requires more </a:t>
            </a:r>
          </a:p>
          <a:p>
            <a:pPr algn="just" rtl="0"/>
            <a:r>
              <a:rPr lang="en-US" sz="2000" dirty="0" smtClean="0"/>
              <a:t>hospital resources and may not always be available.</a:t>
            </a:r>
            <a:endParaRPr lang="ar-SA" sz="2000" dirty="0"/>
          </a:p>
        </p:txBody>
      </p:sp>
    </p:spTree>
    <p:extLst>
      <p:ext uri="{BB962C8B-B14F-4D97-AF65-F5344CB8AC3E}">
        <p14:creationId xmlns:p14="http://schemas.microsoft.com/office/powerpoint/2010/main" xmlns="" val="1879990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TENSION PNEUMOTHORAX</a:t>
            </a:r>
          </a:p>
        </p:txBody>
      </p:sp>
      <p:sp>
        <p:nvSpPr>
          <p:cNvPr id="32771" name="Content Placeholder 2"/>
          <p:cNvSpPr>
            <a:spLocks noGrp="1"/>
          </p:cNvSpPr>
          <p:nvPr>
            <p:ph idx="1"/>
          </p:nvPr>
        </p:nvSpPr>
        <p:spPr>
          <a:xfrm>
            <a:off x="457200" y="1600200"/>
            <a:ext cx="7848600" cy="4525963"/>
          </a:xfrm>
        </p:spPr>
        <p:txBody>
          <a:bodyPr>
            <a:normAutofit/>
          </a:bodyPr>
          <a:lstStyle/>
          <a:p>
            <a:pPr algn="just" rtl="0"/>
            <a:endParaRPr lang="en-US" dirty="0" smtClean="0"/>
          </a:p>
          <a:p>
            <a:pPr algn="just" rtl="0"/>
            <a:r>
              <a:rPr lang="en-US" dirty="0" smtClean="0"/>
              <a:t>It is the accumulation of air under pressure in the pleural space.</a:t>
            </a:r>
          </a:p>
          <a:p>
            <a:pPr algn="just" rtl="0">
              <a:buFont typeface="Wingdings 2" pitchFamily="18" charset="2"/>
              <a:buNone/>
            </a:pPr>
            <a:endParaRPr lang="en-US" dirty="0" smtClean="0"/>
          </a:p>
          <a:p>
            <a:pPr algn="just" rtl="0"/>
            <a:endParaRPr lang="en-US" dirty="0" smtClean="0"/>
          </a:p>
          <a:p>
            <a:pPr algn="just" rtl="0"/>
            <a:r>
              <a:rPr lang="en-US" dirty="0" smtClean="0"/>
              <a:t>this condition rapidly progresses to respiratory insufficiency, cardiovascular collapse, and, ultimately, death if unrecognized and untreated. </a:t>
            </a:r>
          </a:p>
          <a:p>
            <a:pPr algn="just" rtl="0">
              <a:buFont typeface="Wingdings 2" pitchFamily="18" charset="2"/>
              <a:buNone/>
            </a:pPr>
            <a:endParaRPr lang="en-US" dirty="0" smtClean="0"/>
          </a:p>
        </p:txBody>
      </p:sp>
    </p:spTree>
    <p:extLst>
      <p:ext uri="{BB962C8B-B14F-4D97-AF65-F5344CB8AC3E}">
        <p14:creationId xmlns:p14="http://schemas.microsoft.com/office/powerpoint/2010/main" xmlns="" val="2466314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95288" y="5013325"/>
            <a:ext cx="2743200" cy="1200329"/>
          </a:xfrm>
          <a:prstGeom prst="rect">
            <a:avLst/>
          </a:prstGeom>
          <a:noFill/>
          <a:ln w="9525">
            <a:noFill/>
            <a:miter lim="800000"/>
            <a:headEnd/>
            <a:tailEnd/>
          </a:ln>
        </p:spPr>
        <p:txBody>
          <a:bodyPr>
            <a:prstTxWarp prst="textNoShape">
              <a:avLst/>
            </a:prstTxWarp>
            <a:spAutoFit/>
          </a:bodyPr>
          <a:lstStyle/>
          <a:p>
            <a:pPr algn="l" rtl="0"/>
            <a:endParaRPr kumimoji="1" lang="en-US" dirty="0">
              <a:latin typeface="Times New Roman" charset="0"/>
              <a:ea typeface="Times New Roman" charset="0"/>
              <a:cs typeface="Times New Roman" charset="0"/>
            </a:endParaRPr>
          </a:p>
          <a:p>
            <a:pPr algn="l" rtl="0"/>
            <a:r>
              <a:rPr kumimoji="1" lang="en-US" dirty="0">
                <a:latin typeface="Times New Roman" charset="0"/>
                <a:ea typeface="Times New Roman" charset="0"/>
                <a:cs typeface="Times New Roman" charset="0"/>
              </a:rPr>
              <a:t>Carbon monoxide</a:t>
            </a:r>
          </a:p>
          <a:p>
            <a:pPr algn="l" rtl="0"/>
            <a:r>
              <a:rPr kumimoji="1" lang="en-US" dirty="0" smtClean="0">
                <a:latin typeface="Times New Roman" charset="0"/>
                <a:ea typeface="Times New Roman" charset="0"/>
                <a:cs typeface="Times New Roman" charset="0"/>
              </a:rPr>
              <a:t>Hydrogen </a:t>
            </a:r>
            <a:r>
              <a:rPr kumimoji="1" lang="en-US" dirty="0">
                <a:latin typeface="Times New Roman" charset="0"/>
                <a:ea typeface="Times New Roman" charset="0"/>
                <a:cs typeface="Times New Roman" charset="0"/>
              </a:rPr>
              <a:t>sulfide</a:t>
            </a:r>
          </a:p>
          <a:p>
            <a:pPr algn="l" rtl="0"/>
            <a:r>
              <a:rPr kumimoji="1" lang="en-US" dirty="0">
                <a:latin typeface="Times New Roman" charset="0"/>
                <a:ea typeface="Times New Roman" charset="0"/>
                <a:cs typeface="Times New Roman" charset="0"/>
              </a:rPr>
              <a:t>Cyanide</a:t>
            </a:r>
          </a:p>
        </p:txBody>
      </p:sp>
      <p:sp>
        <p:nvSpPr>
          <p:cNvPr id="43011" name="Rectangle 3"/>
          <p:cNvSpPr>
            <a:spLocks noChangeArrowheads="1"/>
          </p:cNvSpPr>
          <p:nvPr/>
        </p:nvSpPr>
        <p:spPr bwMode="auto">
          <a:xfrm>
            <a:off x="3276600" y="4632325"/>
            <a:ext cx="4033838" cy="2225675"/>
          </a:xfrm>
          <a:prstGeom prst="rect">
            <a:avLst/>
          </a:prstGeom>
          <a:noFill/>
          <a:ln w="9525">
            <a:noFill/>
            <a:miter lim="800000"/>
            <a:headEnd/>
            <a:tailEnd/>
          </a:ln>
        </p:spPr>
        <p:txBody>
          <a:bodyPr>
            <a:prstTxWarp prst="textNoShape">
              <a:avLst/>
            </a:prstTxWarp>
            <a:spAutoFit/>
          </a:bodyPr>
          <a:lstStyle/>
          <a:p>
            <a:pPr algn="l" rtl="0"/>
            <a:r>
              <a:rPr kumimoji="1" lang="en-US" sz="2000">
                <a:latin typeface="Times New Roman" charset="0"/>
                <a:ea typeface="Times New Roman" charset="0"/>
                <a:cs typeface="Times New Roman" charset="0"/>
              </a:rPr>
              <a:t>Hyperdynamic sepsis syndrome (early sepsis)</a:t>
            </a:r>
          </a:p>
          <a:p>
            <a:pPr algn="l" rtl="0"/>
            <a:r>
              <a:rPr kumimoji="1" lang="en-US" sz="2000">
                <a:latin typeface="Times New Roman" charset="0"/>
                <a:ea typeface="Times New Roman" charset="0"/>
                <a:cs typeface="Times New Roman" charset="0"/>
              </a:rPr>
              <a:t>Anaphylactic shock</a:t>
            </a:r>
          </a:p>
          <a:p>
            <a:pPr algn="l" rtl="0"/>
            <a:r>
              <a:rPr kumimoji="1" lang="en-US" sz="2000">
                <a:latin typeface="Times New Roman" charset="0"/>
                <a:ea typeface="Times New Roman" charset="0"/>
                <a:cs typeface="Times New Roman" charset="0"/>
              </a:rPr>
              <a:t>Central neurogenic shock</a:t>
            </a:r>
          </a:p>
          <a:p>
            <a:pPr algn="l" rtl="0"/>
            <a:r>
              <a:rPr kumimoji="1" lang="en-US" sz="2000">
                <a:latin typeface="Times New Roman" charset="0"/>
                <a:ea typeface="Times New Roman" charset="0"/>
                <a:cs typeface="Times New Roman" charset="0"/>
              </a:rPr>
              <a:t>Drug overdose (dihydropyridines, α1 -antagonists)</a:t>
            </a:r>
          </a:p>
          <a:p>
            <a:pPr algn="l" rtl="0"/>
            <a:r>
              <a:rPr kumimoji="1" lang="en-GB" sz="2000">
                <a:latin typeface="Times New Roman" charset="0"/>
                <a:ea typeface="Times New Roman" charset="0"/>
                <a:cs typeface="Times New Roman" charset="0"/>
              </a:rPr>
              <a:t>Adrenal crisis</a:t>
            </a:r>
            <a:endParaRPr kumimoji="1" lang="en-US" sz="2000">
              <a:latin typeface="Times New Roman" charset="0"/>
              <a:ea typeface="Times New Roman" charset="0"/>
              <a:cs typeface="Times New Roman" charset="0"/>
            </a:endParaRPr>
          </a:p>
        </p:txBody>
      </p:sp>
      <p:sp>
        <p:nvSpPr>
          <p:cNvPr id="43012" name="Rectangle 4"/>
          <p:cNvSpPr>
            <a:spLocks noChangeArrowheads="1"/>
          </p:cNvSpPr>
          <p:nvPr/>
        </p:nvSpPr>
        <p:spPr bwMode="auto">
          <a:xfrm>
            <a:off x="2090738" y="206375"/>
            <a:ext cx="4110037" cy="2225675"/>
          </a:xfrm>
          <a:prstGeom prst="rect">
            <a:avLst/>
          </a:prstGeom>
          <a:noFill/>
          <a:ln w="9525">
            <a:noFill/>
            <a:miter lim="800000"/>
            <a:headEnd/>
            <a:tailEnd/>
          </a:ln>
        </p:spPr>
        <p:txBody>
          <a:bodyPr>
            <a:prstTxWarp prst="textNoShape">
              <a:avLst/>
            </a:prstTxWarp>
            <a:spAutoFit/>
          </a:bodyPr>
          <a:lstStyle/>
          <a:p>
            <a:pPr algn="l" rtl="0"/>
            <a:r>
              <a:rPr kumimoji="1" lang="en-US" sz="2000">
                <a:latin typeface="Times New Roman" charset="0"/>
                <a:ea typeface="Times New Roman" charset="0"/>
                <a:cs typeface="Times New Roman" charset="0"/>
              </a:rPr>
              <a:t>Pulmonary embolism</a:t>
            </a:r>
          </a:p>
          <a:p>
            <a:pPr algn="l" rtl="0"/>
            <a:r>
              <a:rPr kumimoji="1" lang="en-US" sz="2000">
                <a:latin typeface="Times New Roman" charset="0"/>
                <a:ea typeface="Times New Roman" charset="0"/>
                <a:cs typeface="Times New Roman" charset="0"/>
              </a:rPr>
              <a:t>Cardiac tamponade</a:t>
            </a:r>
          </a:p>
          <a:p>
            <a:pPr algn="l" rtl="0"/>
            <a:r>
              <a:rPr kumimoji="1" lang="en-US" sz="2000">
                <a:latin typeface="Times New Roman" charset="0"/>
                <a:ea typeface="Times New Roman" charset="0"/>
                <a:cs typeface="Times New Roman" charset="0"/>
              </a:rPr>
              <a:t>Pneumothorax</a:t>
            </a:r>
          </a:p>
          <a:p>
            <a:pPr algn="l" rtl="0"/>
            <a:r>
              <a:rPr kumimoji="1" lang="en-US" sz="2000">
                <a:latin typeface="Times New Roman" charset="0"/>
                <a:ea typeface="Times New Roman" charset="0"/>
                <a:cs typeface="Times New Roman" charset="0"/>
              </a:rPr>
              <a:t>Valvular dysfunction</a:t>
            </a:r>
          </a:p>
          <a:p>
            <a:pPr algn="l" rtl="0"/>
            <a:r>
              <a:rPr kumimoji="1" lang="en-US" sz="2000">
                <a:latin typeface="Times New Roman" charset="0"/>
                <a:ea typeface="Times New Roman" charset="0"/>
                <a:cs typeface="Times New Roman" charset="0"/>
              </a:rPr>
              <a:t>Acute thrombosis of prosthetic valve</a:t>
            </a:r>
          </a:p>
          <a:p>
            <a:pPr algn="l" rtl="0"/>
            <a:r>
              <a:rPr kumimoji="1" lang="en-US" sz="2000">
                <a:latin typeface="Times New Roman" charset="0"/>
                <a:ea typeface="Times New Roman" charset="0"/>
                <a:cs typeface="Times New Roman" charset="0"/>
              </a:rPr>
              <a:t>Critical aortic stenosis</a:t>
            </a:r>
          </a:p>
          <a:p>
            <a:pPr algn="l" rtl="0"/>
            <a:endParaRPr kumimoji="1" lang="en-US" sz="2000">
              <a:latin typeface="Times New Roman" charset="0"/>
              <a:ea typeface="Times New Roman" charset="0"/>
              <a:cs typeface="Times New Roman" charset="0"/>
            </a:endParaRPr>
          </a:p>
        </p:txBody>
      </p:sp>
      <p:sp>
        <p:nvSpPr>
          <p:cNvPr id="43013" name="Text Box 5"/>
          <p:cNvSpPr txBox="1">
            <a:spLocks noChangeArrowheads="1"/>
          </p:cNvSpPr>
          <p:nvPr/>
        </p:nvSpPr>
        <p:spPr bwMode="auto">
          <a:xfrm>
            <a:off x="3635375" y="2565400"/>
            <a:ext cx="1420813" cy="1616075"/>
          </a:xfrm>
          <a:prstGeom prst="rect">
            <a:avLst/>
          </a:prstGeom>
          <a:noFill/>
          <a:ln w="9525">
            <a:noFill/>
            <a:miter lim="800000"/>
            <a:headEnd/>
            <a:tailEnd/>
          </a:ln>
        </p:spPr>
        <p:txBody>
          <a:bodyPr wrap="none">
            <a:prstTxWarp prst="textNoShape">
              <a:avLst/>
            </a:prstTxWarp>
            <a:spAutoFit/>
          </a:bodyPr>
          <a:lstStyle/>
          <a:p>
            <a:pPr algn="l"/>
            <a:endParaRPr lang="en-GB" sz="2000" b="1" i="1" dirty="0"/>
          </a:p>
          <a:p>
            <a:pPr algn="l" rtl="0"/>
            <a:endParaRPr lang="en-GB" sz="2000" dirty="0"/>
          </a:p>
          <a:p>
            <a:pPr algn="l" rtl="0"/>
            <a:r>
              <a:rPr lang="en-GB" sz="2000" dirty="0"/>
              <a:t>Arrhythmia</a:t>
            </a:r>
          </a:p>
          <a:p>
            <a:pPr algn="l" rtl="0"/>
            <a:r>
              <a:rPr lang="en-GB" sz="2000" dirty="0"/>
              <a:t>Ischemia</a:t>
            </a:r>
          </a:p>
          <a:p>
            <a:pPr algn="l" rtl="0"/>
            <a:r>
              <a:rPr lang="en-US" sz="2000" dirty="0" smtClean="0"/>
              <a:t>rupture</a:t>
            </a:r>
            <a:endParaRPr lang="en-US" sz="2000" dirty="0"/>
          </a:p>
        </p:txBody>
      </p:sp>
      <p:sp>
        <p:nvSpPr>
          <p:cNvPr id="43014" name="Text Box 6"/>
          <p:cNvSpPr txBox="1">
            <a:spLocks noChangeArrowheads="1"/>
          </p:cNvSpPr>
          <p:nvPr/>
        </p:nvSpPr>
        <p:spPr bwMode="auto">
          <a:xfrm>
            <a:off x="6659563" y="1268413"/>
            <a:ext cx="1006556" cy="923330"/>
          </a:xfrm>
          <a:prstGeom prst="rect">
            <a:avLst/>
          </a:prstGeom>
          <a:noFill/>
          <a:ln w="9525">
            <a:noFill/>
            <a:miter lim="800000"/>
            <a:headEnd/>
            <a:tailEnd/>
          </a:ln>
        </p:spPr>
        <p:txBody>
          <a:bodyPr wrap="none">
            <a:prstTxWarp prst="textNoShape">
              <a:avLst/>
            </a:prstTxWarp>
            <a:spAutoFit/>
          </a:bodyPr>
          <a:lstStyle/>
          <a:p>
            <a:pPr algn="l" rtl="0"/>
            <a:r>
              <a:rPr lang="en-GB" dirty="0" smtClean="0"/>
              <a:t>Bleeding</a:t>
            </a:r>
          </a:p>
          <a:p>
            <a:pPr algn="l" rtl="0"/>
            <a:r>
              <a:rPr lang="en-GB" dirty="0" smtClean="0"/>
              <a:t>Burns</a:t>
            </a:r>
          </a:p>
          <a:p>
            <a:pPr algn="l" rtl="0"/>
            <a:r>
              <a:rPr lang="en-GB" dirty="0" smtClean="0"/>
              <a:t>vomiting</a:t>
            </a:r>
            <a:endParaRPr lang="en-US" dirty="0"/>
          </a:p>
        </p:txBody>
      </p:sp>
      <p:sp>
        <p:nvSpPr>
          <p:cNvPr id="9223" name="AutoShape 12"/>
          <p:cNvSpPr>
            <a:spLocks noChangeArrowheads="1"/>
          </p:cNvSpPr>
          <p:nvPr/>
        </p:nvSpPr>
        <p:spPr bwMode="auto">
          <a:xfrm>
            <a:off x="3490913" y="2420938"/>
            <a:ext cx="2089150" cy="2089150"/>
          </a:xfrm>
          <a:prstGeom prst="flowChartMagneticDisk">
            <a:avLst/>
          </a:prstGeom>
          <a:noFill/>
          <a:ln w="76200" cap="rnd">
            <a:solidFill>
              <a:srgbClr val="99FFCC"/>
            </a:solidFill>
            <a:round/>
            <a:headEnd/>
            <a:tailEnd/>
          </a:ln>
        </p:spPr>
        <p:txBody>
          <a:bodyPr wrap="none" anchor="ctr">
            <a:prstTxWarp prst="textNoShape">
              <a:avLst/>
            </a:prstTxWarp>
          </a:bodyPr>
          <a:lstStyle/>
          <a:p>
            <a:endParaRPr lang="en-US"/>
          </a:p>
        </p:txBody>
      </p:sp>
      <p:sp>
        <p:nvSpPr>
          <p:cNvPr id="9224" name="AutoShape 13"/>
          <p:cNvSpPr>
            <a:spLocks noChangeArrowheads="1"/>
          </p:cNvSpPr>
          <p:nvPr/>
        </p:nvSpPr>
        <p:spPr bwMode="auto">
          <a:xfrm>
            <a:off x="323850" y="4437063"/>
            <a:ext cx="2232025" cy="2420937"/>
          </a:xfrm>
          <a:prstGeom prst="flowChartMagneticDisk">
            <a:avLst/>
          </a:prstGeom>
          <a:noFill/>
          <a:ln w="76200" cap="rnd">
            <a:solidFill>
              <a:srgbClr val="99FFCC"/>
            </a:solidFill>
            <a:round/>
            <a:headEnd/>
            <a:tailEnd/>
          </a:ln>
        </p:spPr>
        <p:txBody>
          <a:bodyPr wrap="none" anchor="ctr">
            <a:prstTxWarp prst="textNoShape">
              <a:avLst/>
            </a:prstTxWarp>
          </a:bodyPr>
          <a:lstStyle/>
          <a:p>
            <a:endParaRPr lang="en-US"/>
          </a:p>
        </p:txBody>
      </p:sp>
      <p:sp>
        <p:nvSpPr>
          <p:cNvPr id="9225" name="AutoShape 14"/>
          <p:cNvSpPr>
            <a:spLocks noChangeArrowheads="1"/>
          </p:cNvSpPr>
          <p:nvPr/>
        </p:nvSpPr>
        <p:spPr bwMode="auto">
          <a:xfrm>
            <a:off x="2771775" y="4581525"/>
            <a:ext cx="6372225" cy="2276475"/>
          </a:xfrm>
          <a:prstGeom prst="flowChartMagneticDrum">
            <a:avLst/>
          </a:prstGeom>
          <a:noFill/>
          <a:ln w="76200" cap="rnd">
            <a:solidFill>
              <a:srgbClr val="99FFCC"/>
            </a:solidFill>
            <a:round/>
            <a:headEnd/>
            <a:tailEnd/>
          </a:ln>
        </p:spPr>
        <p:txBody>
          <a:bodyPr wrap="none" anchor="ctr">
            <a:prstTxWarp prst="textNoShape">
              <a:avLst/>
            </a:prstTxWarp>
          </a:bodyPr>
          <a:lstStyle/>
          <a:p>
            <a:endParaRPr lang="en-US"/>
          </a:p>
        </p:txBody>
      </p:sp>
      <p:sp>
        <p:nvSpPr>
          <p:cNvPr id="9226" name="Rectangle 15"/>
          <p:cNvSpPr>
            <a:spLocks noChangeArrowheads="1"/>
          </p:cNvSpPr>
          <p:nvPr/>
        </p:nvSpPr>
        <p:spPr bwMode="auto">
          <a:xfrm>
            <a:off x="7308850" y="5589588"/>
            <a:ext cx="1647825" cy="366712"/>
          </a:xfrm>
          <a:prstGeom prst="rect">
            <a:avLst/>
          </a:prstGeom>
          <a:solidFill>
            <a:srgbClr val="FFFF00"/>
          </a:solidFill>
          <a:ln w="76200" cap="rnd">
            <a:noFill/>
            <a:miter lim="800000"/>
            <a:headEnd/>
            <a:tailEnd/>
          </a:ln>
        </p:spPr>
        <p:txBody>
          <a:bodyPr wrap="none">
            <a:prstTxWarp prst="textNoShape">
              <a:avLst/>
            </a:prstTxWarp>
            <a:spAutoFit/>
          </a:bodyPr>
          <a:lstStyle/>
          <a:p>
            <a:pPr rtl="0"/>
            <a:r>
              <a:rPr kumimoji="1" lang="en-US" b="1" i="1">
                <a:solidFill>
                  <a:srgbClr val="000000"/>
                </a:solidFill>
              </a:rPr>
              <a:t>disturbutive</a:t>
            </a:r>
          </a:p>
        </p:txBody>
      </p:sp>
      <p:sp>
        <p:nvSpPr>
          <p:cNvPr id="9227" name="AutoShape 16"/>
          <p:cNvSpPr>
            <a:spLocks noChangeArrowheads="1"/>
          </p:cNvSpPr>
          <p:nvPr/>
        </p:nvSpPr>
        <p:spPr bwMode="auto">
          <a:xfrm>
            <a:off x="6227763" y="549275"/>
            <a:ext cx="2592387" cy="1655763"/>
          </a:xfrm>
          <a:prstGeom prst="flowChartMagneticDisk">
            <a:avLst/>
          </a:prstGeom>
          <a:noFill/>
          <a:ln w="76200" cap="rnd">
            <a:solidFill>
              <a:srgbClr val="99FFCC"/>
            </a:solidFill>
            <a:round/>
            <a:headEnd/>
            <a:tailEnd/>
          </a:ln>
        </p:spPr>
        <p:txBody>
          <a:bodyPr wrap="none" anchor="ctr">
            <a:prstTxWarp prst="textNoShape">
              <a:avLst/>
            </a:prstTxWarp>
          </a:bodyPr>
          <a:lstStyle/>
          <a:p>
            <a:endParaRPr lang="en-US"/>
          </a:p>
        </p:txBody>
      </p:sp>
      <p:sp>
        <p:nvSpPr>
          <p:cNvPr id="9228" name="AutoShape 17"/>
          <p:cNvSpPr>
            <a:spLocks noChangeArrowheads="1"/>
          </p:cNvSpPr>
          <p:nvPr/>
        </p:nvSpPr>
        <p:spPr bwMode="auto">
          <a:xfrm rot="10800000">
            <a:off x="0" y="188913"/>
            <a:ext cx="6121400" cy="2016125"/>
          </a:xfrm>
          <a:prstGeom prst="flowChartMagneticDrum">
            <a:avLst/>
          </a:prstGeom>
          <a:noFill/>
          <a:ln w="76200" cap="rnd">
            <a:solidFill>
              <a:srgbClr val="99FFCC"/>
            </a:solidFill>
            <a:round/>
            <a:headEnd/>
            <a:tailEnd/>
          </a:ln>
        </p:spPr>
        <p:txBody>
          <a:bodyPr rot="10800000" wrap="none" anchor="ctr">
            <a:prstTxWarp prst="textNoShape">
              <a:avLst/>
            </a:prstTxWarp>
          </a:bodyPr>
          <a:lstStyle/>
          <a:p>
            <a:pPr rtl="0"/>
            <a:endParaRPr kumimoji="1" lang="en-US"/>
          </a:p>
          <a:p>
            <a:endParaRPr lang="en-US"/>
          </a:p>
        </p:txBody>
      </p:sp>
      <p:sp>
        <p:nvSpPr>
          <p:cNvPr id="9229" name="Rectangle 18"/>
          <p:cNvSpPr>
            <a:spLocks noChangeArrowheads="1"/>
          </p:cNvSpPr>
          <p:nvPr/>
        </p:nvSpPr>
        <p:spPr bwMode="auto">
          <a:xfrm>
            <a:off x="217488" y="998538"/>
            <a:ext cx="1514475" cy="366712"/>
          </a:xfrm>
          <a:prstGeom prst="rect">
            <a:avLst/>
          </a:prstGeom>
          <a:solidFill>
            <a:srgbClr val="FFFF00"/>
          </a:solidFill>
          <a:ln w="76200" cap="rnd">
            <a:noFill/>
            <a:miter lim="800000"/>
            <a:headEnd/>
            <a:tailEnd/>
          </a:ln>
        </p:spPr>
        <p:txBody>
          <a:bodyPr wrap="none">
            <a:prstTxWarp prst="textNoShape">
              <a:avLst/>
            </a:prstTxWarp>
            <a:spAutoFit/>
          </a:bodyPr>
          <a:lstStyle/>
          <a:p>
            <a:r>
              <a:rPr kumimoji="1" lang="en-US" b="1" i="1" dirty="0">
                <a:solidFill>
                  <a:srgbClr val="000000"/>
                </a:solidFill>
              </a:rPr>
              <a:t>Obstructive</a:t>
            </a:r>
          </a:p>
        </p:txBody>
      </p:sp>
      <p:sp>
        <p:nvSpPr>
          <p:cNvPr id="9230" name="Rectangle 21"/>
          <p:cNvSpPr>
            <a:spLocks noChangeArrowheads="1"/>
          </p:cNvSpPr>
          <p:nvPr/>
        </p:nvSpPr>
        <p:spPr bwMode="auto">
          <a:xfrm>
            <a:off x="6659563" y="620713"/>
            <a:ext cx="1676400" cy="366712"/>
          </a:xfrm>
          <a:prstGeom prst="rect">
            <a:avLst/>
          </a:prstGeom>
          <a:solidFill>
            <a:srgbClr val="FFFF00"/>
          </a:solidFill>
          <a:ln w="76200" cap="rnd">
            <a:noFill/>
            <a:miter lim="800000"/>
            <a:headEnd/>
            <a:tailEnd/>
          </a:ln>
        </p:spPr>
        <p:txBody>
          <a:bodyPr wrap="none">
            <a:prstTxWarp prst="textNoShape">
              <a:avLst/>
            </a:prstTxWarp>
            <a:spAutoFit/>
          </a:bodyPr>
          <a:lstStyle/>
          <a:p>
            <a:pPr rtl="0">
              <a:spcBef>
                <a:spcPct val="50000"/>
              </a:spcBef>
            </a:pPr>
            <a:r>
              <a:rPr lang="en-GB" b="1" i="1">
                <a:solidFill>
                  <a:srgbClr val="000000"/>
                </a:solidFill>
              </a:rPr>
              <a:t>Hypovolemia</a:t>
            </a:r>
          </a:p>
        </p:txBody>
      </p:sp>
      <p:sp>
        <p:nvSpPr>
          <p:cNvPr id="9231" name="Rectangle 22"/>
          <p:cNvSpPr>
            <a:spLocks noChangeArrowheads="1"/>
          </p:cNvSpPr>
          <p:nvPr/>
        </p:nvSpPr>
        <p:spPr bwMode="auto">
          <a:xfrm>
            <a:off x="3779838" y="2565400"/>
            <a:ext cx="1541462" cy="366713"/>
          </a:xfrm>
          <a:prstGeom prst="rect">
            <a:avLst/>
          </a:prstGeom>
          <a:solidFill>
            <a:srgbClr val="FFFF00"/>
          </a:solidFill>
          <a:ln w="76200" cap="rnd">
            <a:noFill/>
            <a:miter lim="800000"/>
            <a:headEnd/>
            <a:tailEnd/>
          </a:ln>
        </p:spPr>
        <p:txBody>
          <a:bodyPr wrap="none">
            <a:prstTxWarp prst="textNoShape">
              <a:avLst/>
            </a:prstTxWarp>
            <a:spAutoFit/>
          </a:bodyPr>
          <a:lstStyle/>
          <a:p>
            <a:r>
              <a:rPr lang="en-GB" b="1" i="1">
                <a:solidFill>
                  <a:srgbClr val="000000"/>
                </a:solidFill>
              </a:rPr>
              <a:t>Cardiogenic</a:t>
            </a:r>
            <a:endParaRPr lang="en-US" b="1" i="1">
              <a:solidFill>
                <a:srgbClr val="000000"/>
              </a:solidFill>
            </a:endParaRPr>
          </a:p>
        </p:txBody>
      </p:sp>
      <p:sp>
        <p:nvSpPr>
          <p:cNvPr id="9232" name="Rectangle 23"/>
          <p:cNvSpPr>
            <a:spLocks noChangeArrowheads="1"/>
          </p:cNvSpPr>
          <p:nvPr/>
        </p:nvSpPr>
        <p:spPr bwMode="auto">
          <a:xfrm>
            <a:off x="468313" y="4581525"/>
            <a:ext cx="2008187" cy="366713"/>
          </a:xfrm>
          <a:prstGeom prst="rect">
            <a:avLst/>
          </a:prstGeom>
          <a:solidFill>
            <a:srgbClr val="FFFF00"/>
          </a:solidFill>
          <a:ln w="76200" cap="rnd">
            <a:noFill/>
            <a:miter lim="800000"/>
            <a:headEnd/>
            <a:tailEnd/>
          </a:ln>
        </p:spPr>
        <p:txBody>
          <a:bodyPr wrap="none">
            <a:prstTxWarp prst="textNoShape">
              <a:avLst/>
            </a:prstTxWarp>
            <a:spAutoFit/>
          </a:bodyPr>
          <a:lstStyle/>
          <a:p>
            <a:pPr rtl="0"/>
            <a:r>
              <a:rPr kumimoji="1" lang="en-US" b="1" i="1">
                <a:solidFill>
                  <a:srgbClr val="000000"/>
                </a:solidFill>
              </a:rPr>
              <a:t>Cellular Poisons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Content Placeholder 5" descr="pneumothorax.gif"/>
          <p:cNvPicPr>
            <a:picLocks noChangeAspect="1"/>
          </p:cNvPicPr>
          <p:nvPr/>
        </p:nvPicPr>
        <p:blipFill>
          <a:blip r:embed="rId2" cstate="print"/>
          <a:srcRect/>
          <a:stretch>
            <a:fillRect/>
          </a:stretch>
        </p:blipFill>
        <p:spPr bwMode="auto">
          <a:xfrm>
            <a:off x="4572000" y="471778"/>
            <a:ext cx="3886200" cy="4587217"/>
          </a:xfrm>
          <a:prstGeom prst="rect">
            <a:avLst/>
          </a:prstGeom>
          <a:noFill/>
          <a:ln w="9525">
            <a:noFill/>
            <a:miter lim="800000"/>
            <a:headEnd/>
            <a:tailEnd/>
          </a:ln>
        </p:spPr>
      </p:pic>
      <p:pic>
        <p:nvPicPr>
          <p:cNvPr id="5" name="Picture 2" descr="D:\10104W.jpg"/>
          <p:cNvPicPr>
            <a:picLocks noChangeAspect="1" noChangeArrowheads="1"/>
          </p:cNvPicPr>
          <p:nvPr/>
        </p:nvPicPr>
        <p:blipFill>
          <a:blip r:embed="rId3" cstate="print"/>
          <a:srcRect/>
          <a:stretch>
            <a:fillRect/>
          </a:stretch>
        </p:blipFill>
        <p:spPr bwMode="auto">
          <a:xfrm>
            <a:off x="228600" y="533400"/>
            <a:ext cx="3886200" cy="4463974"/>
          </a:xfrm>
          <a:prstGeom prst="rect">
            <a:avLst/>
          </a:prstGeom>
          <a:noFill/>
        </p:spPr>
      </p:pic>
    </p:spTree>
    <p:extLst>
      <p:ext uri="{BB962C8B-B14F-4D97-AF65-F5344CB8AC3E}">
        <p14:creationId xmlns:p14="http://schemas.microsoft.com/office/powerpoint/2010/main" xmlns="" val="23339220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r>
              <a:rPr lang="en-US" smtClean="0"/>
              <a:t>TENSION PNEUMOTHORAX cont.</a:t>
            </a:r>
          </a:p>
        </p:txBody>
      </p:sp>
      <p:sp>
        <p:nvSpPr>
          <p:cNvPr id="33795" name="Content Placeholder 2"/>
          <p:cNvSpPr>
            <a:spLocks noGrp="1"/>
          </p:cNvSpPr>
          <p:nvPr>
            <p:ph idx="1"/>
          </p:nvPr>
        </p:nvSpPr>
        <p:spPr/>
        <p:txBody>
          <a:bodyPr>
            <a:normAutofit/>
          </a:bodyPr>
          <a:lstStyle/>
          <a:p>
            <a:pPr algn="l" rtl="0">
              <a:buNone/>
            </a:pPr>
            <a:r>
              <a:rPr lang="en-US" dirty="0" smtClean="0"/>
              <a:t>It is a </a:t>
            </a:r>
            <a:r>
              <a:rPr lang="en-US" sz="2800" b="1" dirty="0" smtClean="0">
                <a:solidFill>
                  <a:srgbClr val="FF0000"/>
                </a:solidFill>
              </a:rPr>
              <a:t>clinical diagnosis: No time for investigation</a:t>
            </a:r>
            <a:r>
              <a:rPr lang="en-US" sz="3200" b="1" dirty="0" smtClean="0">
                <a:solidFill>
                  <a:srgbClr val="FF0000"/>
                </a:solidFill>
              </a:rPr>
              <a:t>.</a:t>
            </a:r>
          </a:p>
          <a:p>
            <a:pPr algn="l" rtl="0">
              <a:buFont typeface="Wingdings" pitchFamily="2" charset="2"/>
              <a:buChar char="q"/>
            </a:pPr>
            <a:r>
              <a:rPr lang="en-US" dirty="0" err="1" smtClean="0"/>
              <a:t>Dyspnea</a:t>
            </a:r>
            <a:endParaRPr lang="en-US" dirty="0" smtClean="0"/>
          </a:p>
          <a:p>
            <a:pPr algn="l" rtl="0">
              <a:buFont typeface="Wingdings" pitchFamily="2" charset="2"/>
              <a:buChar char="q"/>
            </a:pPr>
            <a:r>
              <a:rPr lang="en-US" dirty="0" err="1" smtClean="0"/>
              <a:t>Tachypnea</a:t>
            </a:r>
            <a:endParaRPr lang="en-US" dirty="0" smtClean="0"/>
          </a:p>
          <a:p>
            <a:pPr algn="l" rtl="0">
              <a:buFont typeface="Wingdings" pitchFamily="2" charset="2"/>
              <a:buChar char="q"/>
            </a:pPr>
            <a:r>
              <a:rPr lang="en-US" dirty="0" smtClean="0"/>
              <a:t>Tachycardia</a:t>
            </a:r>
          </a:p>
          <a:p>
            <a:pPr algn="l" rtl="0">
              <a:buFont typeface="Wingdings" pitchFamily="2" charset="2"/>
              <a:buChar char="q"/>
            </a:pPr>
            <a:r>
              <a:rPr lang="en-US" dirty="0" err="1" smtClean="0"/>
              <a:t>pleuritic</a:t>
            </a:r>
            <a:r>
              <a:rPr lang="en-US" dirty="0" smtClean="0"/>
              <a:t> chest pain</a:t>
            </a:r>
          </a:p>
          <a:p>
            <a:pPr algn="l" rtl="0">
              <a:buFont typeface="Wingdings" pitchFamily="2" charset="2"/>
              <a:buChar char="q"/>
            </a:pPr>
            <a:r>
              <a:rPr lang="en-US" dirty="0" smtClean="0"/>
              <a:t>decrease breath sounds &amp; </a:t>
            </a:r>
            <a:r>
              <a:rPr lang="en-US" b="1" dirty="0" err="1" smtClean="0"/>
              <a:t>hyperresonance</a:t>
            </a:r>
            <a:r>
              <a:rPr lang="en-US" dirty="0" smtClean="0"/>
              <a:t> on the affected side</a:t>
            </a:r>
          </a:p>
          <a:p>
            <a:pPr algn="l" rtl="0">
              <a:buFont typeface="Wingdings" pitchFamily="2" charset="2"/>
              <a:buChar char="q"/>
            </a:pPr>
            <a:r>
              <a:rPr lang="en-US" dirty="0" smtClean="0"/>
              <a:t>Tracheal deviation away</a:t>
            </a:r>
          </a:p>
          <a:p>
            <a:pPr algn="l" rtl="0">
              <a:buFont typeface="Wingdings" pitchFamily="2" charset="2"/>
              <a:buChar char="q"/>
            </a:pPr>
            <a:r>
              <a:rPr lang="en-US" dirty="0" smtClean="0"/>
              <a:t>JVD</a:t>
            </a:r>
          </a:p>
          <a:p>
            <a:pPr algn="l" rtl="0">
              <a:buFont typeface="Wingdings" pitchFamily="2" charset="2"/>
              <a:buChar char="§"/>
            </a:pPr>
            <a:endParaRPr lang="en-US" dirty="0" smtClean="0"/>
          </a:p>
        </p:txBody>
      </p:sp>
    </p:spTree>
    <p:extLst>
      <p:ext uri="{BB962C8B-B14F-4D97-AF65-F5344CB8AC3E}">
        <p14:creationId xmlns:p14="http://schemas.microsoft.com/office/powerpoint/2010/main" xmlns="" val="2053029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1600200"/>
            <a:ext cx="8686800" cy="4525963"/>
          </a:xfrm>
        </p:spPr>
        <p:txBody>
          <a:bodyPr>
            <a:normAutofit/>
          </a:bodyPr>
          <a:lstStyle/>
          <a:p>
            <a:pPr algn="l" rtl="0">
              <a:buFont typeface="Wingdings" pitchFamily="2" charset="2"/>
              <a:buChar char="§"/>
            </a:pPr>
            <a:r>
              <a:rPr lang="en-US" sz="2400" dirty="0" smtClean="0"/>
              <a:t>Rx : Immediate decompression by needle thoracostomy in the 2</a:t>
            </a:r>
            <a:r>
              <a:rPr lang="en-US" sz="2400" baseline="30000" dirty="0" smtClean="0"/>
              <a:t>nd</a:t>
            </a:r>
            <a:r>
              <a:rPr lang="en-US" sz="2400" dirty="0" smtClean="0"/>
              <a:t> intercostal space midclavicular line</a:t>
            </a:r>
          </a:p>
          <a:p>
            <a:pPr algn="l" rtl="0">
              <a:buNone/>
            </a:pPr>
            <a:r>
              <a:rPr lang="en-US" sz="2400" dirty="0" smtClean="0"/>
              <a:t> </a:t>
            </a:r>
          </a:p>
          <a:p>
            <a:pPr algn="l" rtl="0">
              <a:buFont typeface="Wingdings" pitchFamily="2" charset="2"/>
              <a:buChar char="§"/>
            </a:pPr>
            <a:r>
              <a:rPr lang="en-US" sz="2400" dirty="0" smtClean="0"/>
              <a:t>followed by tube thoracostomy</a:t>
            </a:r>
          </a:p>
          <a:p>
            <a:pPr algn="l" rtl="0">
              <a:buNone/>
            </a:pPr>
            <a:r>
              <a:rPr lang="en-US" sz="2400" dirty="0" smtClean="0"/>
              <a:t> in the midaxillary line in the 4</a:t>
            </a:r>
            <a:r>
              <a:rPr lang="en-US" sz="2400" baseline="30000" dirty="0" smtClean="0"/>
              <a:t>th</a:t>
            </a:r>
          </a:p>
          <a:p>
            <a:pPr>
              <a:buNone/>
            </a:pPr>
            <a:r>
              <a:rPr lang="en-US" sz="2400" dirty="0" smtClean="0"/>
              <a:t> </a:t>
            </a:r>
            <a:r>
              <a:rPr lang="en-US" sz="2400" dirty="0" err="1" smtClean="0"/>
              <a:t>intercostal</a:t>
            </a:r>
            <a:r>
              <a:rPr lang="en-US" sz="2400" dirty="0" smtClean="0"/>
              <a:t> space</a:t>
            </a:r>
            <a:r>
              <a:rPr lang="en-GB" sz="2400" dirty="0" smtClean="0"/>
              <a:t> (</a:t>
            </a:r>
            <a:r>
              <a:rPr lang="en-GB" sz="2400" dirty="0" smtClean="0">
                <a:solidFill>
                  <a:srgbClr val="FFFF00"/>
                </a:solidFill>
              </a:rPr>
              <a:t>definitive</a:t>
            </a:r>
            <a:r>
              <a:rPr lang="en-GB" sz="2400" dirty="0" smtClean="0"/>
              <a:t>)</a:t>
            </a:r>
            <a:r>
              <a:rPr lang="en-US" sz="2400" dirty="0" smtClean="0"/>
              <a:t>  </a:t>
            </a:r>
          </a:p>
          <a:p>
            <a:pPr algn="l" rtl="0">
              <a:buFont typeface="Wingdings 2" pitchFamily="18" charset="2"/>
              <a:buNone/>
            </a:pPr>
            <a:endParaRPr lang="en-US" sz="2400" dirty="0" smtClean="0"/>
          </a:p>
          <a:p>
            <a:endParaRPr lang="ar-SA" sz="2400" dirty="0"/>
          </a:p>
        </p:txBody>
      </p:sp>
      <p:pic>
        <p:nvPicPr>
          <p:cNvPr id="3075" name="Picture 3" descr="D:\AnimNeedleThorac.gif"/>
          <p:cNvPicPr>
            <a:picLocks noChangeAspect="1" noChangeArrowheads="1" noCrop="1"/>
          </p:cNvPicPr>
          <p:nvPr/>
        </p:nvPicPr>
        <p:blipFill>
          <a:blip r:embed="rId2" cstate="print"/>
          <a:srcRect/>
          <a:stretch>
            <a:fillRect/>
          </a:stretch>
        </p:blipFill>
        <p:spPr bwMode="auto">
          <a:xfrm>
            <a:off x="4191000" y="3428999"/>
            <a:ext cx="4953000" cy="3429001"/>
          </a:xfrm>
          <a:prstGeom prst="rect">
            <a:avLst/>
          </a:prstGeom>
          <a:noFill/>
        </p:spPr>
      </p:pic>
    </p:spTree>
    <p:extLst>
      <p:ext uri="{BB962C8B-B14F-4D97-AF65-F5344CB8AC3E}">
        <p14:creationId xmlns:p14="http://schemas.microsoft.com/office/powerpoint/2010/main" xmlns="" val="4221767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CARDIAC TEMPONADE </a:t>
            </a:r>
            <a:endParaRPr lang="ar-SA" dirty="0"/>
          </a:p>
        </p:txBody>
      </p:sp>
      <p:sp>
        <p:nvSpPr>
          <p:cNvPr id="3" name="عنصر نائب للمحتوى 2"/>
          <p:cNvSpPr>
            <a:spLocks noGrp="1"/>
          </p:cNvSpPr>
          <p:nvPr>
            <p:ph idx="1"/>
          </p:nvPr>
        </p:nvSpPr>
        <p:spPr/>
        <p:txBody>
          <a:bodyPr>
            <a:normAutofit/>
          </a:bodyPr>
          <a:lstStyle/>
          <a:p>
            <a:pPr algn="l" rtl="0">
              <a:lnSpc>
                <a:spcPct val="80000"/>
              </a:lnSpc>
              <a:buFont typeface="Wingdings" pitchFamily="2" charset="2"/>
              <a:buChar char="§"/>
            </a:pPr>
            <a:endParaRPr lang="en-US" sz="3200" dirty="0" smtClean="0"/>
          </a:p>
          <a:p>
            <a:pPr algn="l" rtl="0">
              <a:lnSpc>
                <a:spcPct val="80000"/>
              </a:lnSpc>
              <a:buFont typeface="Wingdings" pitchFamily="2" charset="2"/>
              <a:buChar char="§"/>
            </a:pPr>
            <a:endParaRPr lang="en-US" sz="3200" dirty="0" smtClean="0"/>
          </a:p>
          <a:p>
            <a:pPr algn="l" rtl="0">
              <a:lnSpc>
                <a:spcPct val="80000"/>
              </a:lnSpc>
              <a:buFont typeface="Wingdings" pitchFamily="2" charset="2"/>
              <a:buChar char="§"/>
            </a:pPr>
            <a:r>
              <a:rPr lang="en-US" sz="3200" dirty="0" smtClean="0"/>
              <a:t>It is a bleeding into the pericardial sac resulting in constriction of heart , decrease inflow &amp; decreased cardiac output .  </a:t>
            </a:r>
          </a:p>
          <a:p>
            <a:pPr algn="l" rtl="0">
              <a:lnSpc>
                <a:spcPct val="80000"/>
              </a:lnSpc>
              <a:buFont typeface="Wingdings" pitchFamily="2" charset="2"/>
              <a:buChar char="§"/>
            </a:pPr>
            <a:endParaRPr lang="en-US" sz="3200" dirty="0" smtClean="0"/>
          </a:p>
        </p:txBody>
      </p:sp>
    </p:spTree>
    <p:extLst>
      <p:ext uri="{BB962C8B-B14F-4D97-AF65-F5344CB8AC3E}">
        <p14:creationId xmlns:p14="http://schemas.microsoft.com/office/powerpoint/2010/main" xmlns="" val="493479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a:xfrm>
            <a:off x="381000" y="914400"/>
            <a:ext cx="7620000" cy="4800600"/>
          </a:xfrm>
        </p:spPr>
        <p:txBody>
          <a:bodyPr/>
          <a:lstStyle/>
          <a:p>
            <a:pPr algn="l" rtl="0">
              <a:lnSpc>
                <a:spcPct val="80000"/>
              </a:lnSpc>
              <a:buNone/>
            </a:pPr>
            <a:r>
              <a:rPr lang="en-US" sz="2800" dirty="0" err="1" smtClean="0"/>
              <a:t>Dx</a:t>
            </a:r>
            <a:r>
              <a:rPr lang="en-US" sz="2800" dirty="0" smtClean="0"/>
              <a:t> :</a:t>
            </a:r>
          </a:p>
          <a:p>
            <a:pPr algn="l" rtl="0">
              <a:lnSpc>
                <a:spcPct val="80000"/>
              </a:lnSpc>
              <a:buFont typeface="Wingdings" pitchFamily="2" charset="2"/>
              <a:buChar char="§"/>
            </a:pPr>
            <a:r>
              <a:rPr lang="en-US" sz="2800" dirty="0" smtClean="0"/>
              <a:t> Tachycardia</a:t>
            </a:r>
          </a:p>
          <a:p>
            <a:pPr algn="l" rtl="0">
              <a:lnSpc>
                <a:spcPct val="80000"/>
              </a:lnSpc>
              <a:buFont typeface="Wingdings" pitchFamily="2" charset="2"/>
              <a:buChar char="§"/>
            </a:pPr>
            <a:r>
              <a:rPr lang="en-US" sz="2800" dirty="0" smtClean="0"/>
              <a:t>beck’s tried ( hypotension , </a:t>
            </a:r>
            <a:r>
              <a:rPr lang="en-US" sz="2800" b="1" dirty="0" smtClean="0"/>
              <a:t>muffled heart sound </a:t>
            </a:r>
            <a:r>
              <a:rPr lang="en-US" sz="2800" dirty="0" smtClean="0"/>
              <a:t>, JVD ) </a:t>
            </a:r>
          </a:p>
          <a:p>
            <a:pPr algn="l" rtl="0">
              <a:lnSpc>
                <a:spcPct val="80000"/>
              </a:lnSpc>
              <a:buFont typeface="Wingdings" pitchFamily="2" charset="2"/>
              <a:buChar char="§"/>
            </a:pPr>
            <a:r>
              <a:rPr lang="en-US" sz="2800" dirty="0" smtClean="0"/>
              <a:t> </a:t>
            </a:r>
            <a:r>
              <a:rPr lang="en-US" sz="2800" dirty="0" err="1" smtClean="0"/>
              <a:t>Kussmaul’s</a:t>
            </a:r>
            <a:r>
              <a:rPr lang="en-US" sz="2800" dirty="0" smtClean="0"/>
              <a:t> sign ( JVP rises with inspiration )</a:t>
            </a:r>
          </a:p>
          <a:p>
            <a:pPr algn="l" rtl="0">
              <a:lnSpc>
                <a:spcPct val="80000"/>
              </a:lnSpc>
              <a:buFont typeface="Wingdings" pitchFamily="2" charset="2"/>
              <a:buChar char="§"/>
            </a:pPr>
            <a:endParaRPr lang="en-US" sz="2800" dirty="0" smtClean="0"/>
          </a:p>
          <a:p>
            <a:pPr algn="l" rtl="0">
              <a:lnSpc>
                <a:spcPct val="80000"/>
              </a:lnSpc>
              <a:buFont typeface="Wingdings" pitchFamily="2" charset="2"/>
              <a:buChar char="§"/>
            </a:pPr>
            <a:endParaRPr lang="en-US" sz="2800" dirty="0" smtClean="0"/>
          </a:p>
          <a:p>
            <a:pPr algn="l" rtl="0">
              <a:lnSpc>
                <a:spcPct val="80000"/>
              </a:lnSpc>
              <a:buFont typeface="Wingdings" pitchFamily="2" charset="2"/>
              <a:buChar char="§"/>
            </a:pPr>
            <a:endParaRPr lang="en-US" sz="2800" dirty="0" smtClean="0"/>
          </a:p>
          <a:p>
            <a:pPr algn="l" rtl="0"/>
            <a:endParaRPr lang="ar-SA" dirty="0" smtClean="0"/>
          </a:p>
          <a:p>
            <a:endParaRPr lang="ar-SA" dirty="0"/>
          </a:p>
        </p:txBody>
      </p:sp>
      <p:pic>
        <p:nvPicPr>
          <p:cNvPr id="4" name="Picture 7" descr="Cardiac tamponade.gif"/>
          <p:cNvPicPr>
            <a:picLocks noChangeAspect="1"/>
          </p:cNvPicPr>
          <p:nvPr/>
        </p:nvPicPr>
        <p:blipFill>
          <a:blip r:embed="rId2" cstate="print"/>
          <a:srcRect/>
          <a:stretch>
            <a:fillRect/>
          </a:stretch>
        </p:blipFill>
        <p:spPr bwMode="auto">
          <a:xfrm>
            <a:off x="2514600" y="3352800"/>
            <a:ext cx="3971925" cy="3276600"/>
          </a:xfrm>
          <a:prstGeom prst="rect">
            <a:avLst/>
          </a:prstGeom>
          <a:noFill/>
          <a:ln w="9525">
            <a:noFill/>
            <a:miter lim="800000"/>
            <a:headEnd/>
            <a:tailEnd/>
          </a:ln>
        </p:spPr>
      </p:pic>
    </p:spTree>
    <p:extLst>
      <p:ext uri="{BB962C8B-B14F-4D97-AF65-F5344CB8AC3E}">
        <p14:creationId xmlns:p14="http://schemas.microsoft.com/office/powerpoint/2010/main" xmlns="" val="2560799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800" dirty="0" err="1" smtClean="0"/>
              <a:t>ECG:</a:t>
            </a:r>
            <a:r>
              <a:rPr lang="en-US" sz="4800" dirty="0" err="1" smtClean="0">
                <a:hlinkClick r:id="rId2"/>
              </a:rPr>
              <a:t>Electrical</a:t>
            </a:r>
            <a:r>
              <a:rPr lang="en-US" sz="4800" dirty="0" smtClean="0">
                <a:hlinkClick r:id="rId2"/>
              </a:rPr>
              <a:t> </a:t>
            </a:r>
            <a:r>
              <a:rPr lang="en-US" sz="4800" dirty="0" err="1" smtClean="0">
                <a:hlinkClick r:id="rId2"/>
              </a:rPr>
              <a:t>alternans</a:t>
            </a:r>
            <a:r>
              <a:rPr lang="en-US" sz="4800" dirty="0" smtClean="0"/>
              <a:t>   </a:t>
            </a:r>
            <a:endParaRPr lang="ar-SA" dirty="0"/>
          </a:p>
        </p:txBody>
      </p:sp>
      <p:sp>
        <p:nvSpPr>
          <p:cNvPr id="3" name="عنصر نائب للمحتوى 2"/>
          <p:cNvSpPr>
            <a:spLocks noGrp="1"/>
          </p:cNvSpPr>
          <p:nvPr>
            <p:ph idx="1"/>
          </p:nvPr>
        </p:nvSpPr>
        <p:spPr/>
        <p:txBody>
          <a:bodyPr/>
          <a:lstStyle/>
          <a:p>
            <a:endParaRPr lang="ar-SA" dirty="0"/>
          </a:p>
        </p:txBody>
      </p:sp>
      <p:pic>
        <p:nvPicPr>
          <p:cNvPr id="4098" name="Picture 2" descr="D:\800px-Electrical_Alternans.JPG"/>
          <p:cNvPicPr>
            <a:picLocks noChangeAspect="1" noChangeArrowheads="1"/>
          </p:cNvPicPr>
          <p:nvPr/>
        </p:nvPicPr>
        <p:blipFill>
          <a:blip r:embed="rId3" cstate="print"/>
          <a:srcRect/>
          <a:stretch>
            <a:fillRect/>
          </a:stretch>
        </p:blipFill>
        <p:spPr bwMode="auto">
          <a:xfrm>
            <a:off x="31830" y="1272251"/>
            <a:ext cx="8458201" cy="4800600"/>
          </a:xfrm>
          <a:prstGeom prst="rect">
            <a:avLst/>
          </a:prstGeom>
          <a:noFill/>
        </p:spPr>
      </p:pic>
      <p:sp>
        <p:nvSpPr>
          <p:cNvPr id="5" name="عنوان 1"/>
          <p:cNvSpPr txBox="1">
            <a:spLocks/>
          </p:cNvSpPr>
          <p:nvPr/>
        </p:nvSpPr>
        <p:spPr>
          <a:xfrm>
            <a:off x="457200" y="5715000"/>
            <a:ext cx="7467600" cy="1143000"/>
          </a:xfrm>
          <a:prstGeom prst="rect">
            <a:avLst/>
          </a:prstGeom>
        </p:spPr>
        <p:txBody>
          <a:bodyPr vert="horz" lIns="45720" rIns="45720" anchor="ctr">
            <a:noAutofit/>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Alteration of QRS amplitude or axis</a:t>
            </a:r>
            <a:endParaRPr kumimoji="0" lang="ar-SA"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مستطيل 5"/>
          <p:cNvSpPr/>
          <p:nvPr/>
        </p:nvSpPr>
        <p:spPr>
          <a:xfrm>
            <a:off x="0" y="2438400"/>
            <a:ext cx="28194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xmlns="" val="2164648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buNone/>
            </a:pPr>
            <a:r>
              <a:rPr lang="en-US" sz="3200" dirty="0" smtClean="0"/>
              <a:t>Rx :</a:t>
            </a:r>
          </a:p>
          <a:p>
            <a:pPr algn="l" rtl="0">
              <a:buNone/>
            </a:pPr>
            <a:endParaRPr lang="en-US" sz="3200" dirty="0" smtClean="0"/>
          </a:p>
          <a:p>
            <a:pPr algn="l" rtl="0"/>
            <a:r>
              <a:rPr lang="en-US" sz="3200" dirty="0" smtClean="0"/>
              <a:t> O</a:t>
            </a:r>
            <a:r>
              <a:rPr lang="en-US" sz="1800" dirty="0" smtClean="0"/>
              <a:t>2 </a:t>
            </a:r>
            <a:r>
              <a:rPr lang="en-US" sz="3200" dirty="0" smtClean="0"/>
              <a:t>,  IV line fluid bolus </a:t>
            </a:r>
          </a:p>
          <a:p>
            <a:pPr algn="l" rtl="0"/>
            <a:r>
              <a:rPr lang="en-US" sz="3200" dirty="0" smtClean="0"/>
              <a:t>Inotropic agent (dobutamine)</a:t>
            </a:r>
          </a:p>
          <a:p>
            <a:pPr algn="l" rtl="0"/>
            <a:r>
              <a:rPr lang="en-US" sz="3200" dirty="0" smtClean="0"/>
              <a:t>pericardiocentesis. (through the fifth intercostal space, and aspirating fluid) </a:t>
            </a:r>
          </a:p>
          <a:p>
            <a:pPr algn="l" rtl="0"/>
            <a:endParaRPr lang="ar-SA" dirty="0"/>
          </a:p>
        </p:txBody>
      </p:sp>
      <p:sp>
        <p:nvSpPr>
          <p:cNvPr id="4" name="مستطيل 3"/>
          <p:cNvSpPr/>
          <p:nvPr/>
        </p:nvSpPr>
        <p:spPr>
          <a:xfrm>
            <a:off x="685800" y="5257800"/>
            <a:ext cx="6934200" cy="1107996"/>
          </a:xfrm>
          <a:prstGeom prst="rect">
            <a:avLst/>
          </a:prstGeom>
        </p:spPr>
        <p:txBody>
          <a:bodyPr wrap="square">
            <a:spAutoFit/>
          </a:bodyPr>
          <a:lstStyle/>
          <a:p>
            <a:r>
              <a:rPr lang="en-US" sz="2400" dirty="0" smtClean="0">
                <a:solidFill>
                  <a:srgbClr val="FF0000"/>
                </a:solidFill>
              </a:rPr>
              <a:t>in cardiac </a:t>
            </a:r>
            <a:r>
              <a:rPr lang="en-US" sz="2400" dirty="0" err="1" smtClean="0">
                <a:solidFill>
                  <a:srgbClr val="FF0000"/>
                </a:solidFill>
              </a:rPr>
              <a:t>tamponade</a:t>
            </a:r>
            <a:r>
              <a:rPr lang="en-US" sz="2400" dirty="0" smtClean="0">
                <a:solidFill>
                  <a:srgbClr val="FF0000"/>
                </a:solidFill>
              </a:rPr>
              <a:t> </a:t>
            </a:r>
            <a:r>
              <a:rPr lang="en-US" sz="2400" dirty="0" err="1" smtClean="0">
                <a:solidFill>
                  <a:srgbClr val="FF0000"/>
                </a:solidFill>
              </a:rPr>
              <a:t>dx</a:t>
            </a:r>
            <a:r>
              <a:rPr lang="en-US" sz="2400" dirty="0" smtClean="0">
                <a:solidFill>
                  <a:srgbClr val="FF0000"/>
                </a:solidFill>
              </a:rPr>
              <a:t> by echocardiogram</a:t>
            </a:r>
            <a:br>
              <a:rPr lang="en-US" sz="2400" dirty="0" smtClean="0">
                <a:solidFill>
                  <a:srgbClr val="FF0000"/>
                </a:solidFill>
              </a:rPr>
            </a:br>
            <a:r>
              <a:rPr lang="en-US" sz="2400" dirty="0" smtClean="0">
                <a:solidFill>
                  <a:srgbClr val="FF0000"/>
                </a:solidFill>
              </a:rPr>
              <a:t>in treatment surgery is mandatory</a:t>
            </a:r>
            <a:r>
              <a:rPr lang="en-US" dirty="0" smtClean="0"/>
              <a:t/>
            </a:r>
            <a:br>
              <a:rPr lang="en-US" dirty="0" smtClean="0"/>
            </a:br>
            <a:endParaRPr lang="ar-SA" dirty="0"/>
          </a:p>
        </p:txBody>
      </p:sp>
    </p:spTree>
    <p:extLst>
      <p:ext uri="{BB962C8B-B14F-4D97-AF65-F5344CB8AC3E}">
        <p14:creationId xmlns:p14="http://schemas.microsoft.com/office/powerpoint/2010/main" xmlns="" val="266274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dirty="0" smtClean="0"/>
              <a:t>Acute </a:t>
            </a:r>
            <a:r>
              <a:rPr lang="en-US" sz="3200" dirty="0" err="1" smtClean="0"/>
              <a:t>splenicsequestration</a:t>
            </a:r>
            <a:r>
              <a:rPr lang="en-US" sz="3200" dirty="0" smtClean="0"/>
              <a:t> crisis (ASSC)</a:t>
            </a:r>
            <a:br>
              <a:rPr lang="en-US" sz="3200" dirty="0" smtClean="0"/>
            </a:br>
            <a:endParaRPr lang="ar-SA" sz="3200" dirty="0"/>
          </a:p>
        </p:txBody>
      </p:sp>
      <p:sp>
        <p:nvSpPr>
          <p:cNvPr id="3" name="عنصر نائب للمحتوى 2"/>
          <p:cNvSpPr>
            <a:spLocks noGrp="1"/>
          </p:cNvSpPr>
          <p:nvPr>
            <p:ph idx="1"/>
          </p:nvPr>
        </p:nvSpPr>
        <p:spPr/>
        <p:txBody>
          <a:bodyPr>
            <a:normAutofit fontScale="92500" lnSpcReduction="10000"/>
          </a:bodyPr>
          <a:lstStyle/>
          <a:p>
            <a:pPr algn="l" rtl="0">
              <a:lnSpc>
                <a:spcPct val="80000"/>
              </a:lnSpc>
            </a:pPr>
            <a:r>
              <a:rPr lang="en-US" sz="2800" dirty="0" smtClean="0"/>
              <a:t>Pooling of blood in the spleen</a:t>
            </a:r>
          </a:p>
          <a:p>
            <a:pPr algn="l" rtl="0">
              <a:lnSpc>
                <a:spcPct val="80000"/>
              </a:lnSpc>
            </a:pPr>
            <a:endParaRPr lang="en-US" sz="2800" dirty="0" smtClean="0"/>
          </a:p>
          <a:p>
            <a:pPr algn="l" rtl="0">
              <a:lnSpc>
                <a:spcPct val="80000"/>
              </a:lnSpc>
            </a:pPr>
            <a:r>
              <a:rPr lang="en-US" sz="2800" dirty="0" smtClean="0"/>
              <a:t>characterized by </a:t>
            </a:r>
          </a:p>
          <a:p>
            <a:pPr lvl="1" algn="l" rtl="0">
              <a:lnSpc>
                <a:spcPct val="80000"/>
              </a:lnSpc>
            </a:pPr>
            <a:r>
              <a:rPr lang="en-US" sz="2400" dirty="0" smtClean="0"/>
              <a:t>rapid fall in hemoglobin concentration</a:t>
            </a:r>
          </a:p>
          <a:p>
            <a:pPr lvl="1" algn="l" rtl="0">
              <a:lnSpc>
                <a:spcPct val="80000"/>
              </a:lnSpc>
            </a:pPr>
            <a:r>
              <a:rPr lang="en-US" sz="2400" dirty="0" smtClean="0"/>
              <a:t>rise in </a:t>
            </a:r>
            <a:r>
              <a:rPr lang="en-US" sz="2400" dirty="0" err="1" smtClean="0"/>
              <a:t>reticulocyte</a:t>
            </a:r>
            <a:r>
              <a:rPr lang="en-US" sz="2400" dirty="0" smtClean="0"/>
              <a:t> count</a:t>
            </a:r>
          </a:p>
          <a:p>
            <a:pPr lvl="1" algn="l" rtl="0">
              <a:lnSpc>
                <a:spcPct val="80000"/>
              </a:lnSpc>
            </a:pPr>
            <a:r>
              <a:rPr lang="en-US" sz="2400" dirty="0" err="1" smtClean="0"/>
              <a:t>splenomegaly</a:t>
            </a:r>
            <a:r>
              <a:rPr lang="en-US" sz="2400" dirty="0" smtClean="0"/>
              <a:t> </a:t>
            </a:r>
          </a:p>
          <a:p>
            <a:pPr lvl="1" algn="l" rtl="0">
              <a:lnSpc>
                <a:spcPct val="80000"/>
              </a:lnSpc>
            </a:pPr>
            <a:r>
              <a:rPr lang="en-US" sz="2400" dirty="0" smtClean="0"/>
              <a:t>shock</a:t>
            </a:r>
          </a:p>
          <a:p>
            <a:pPr algn="l" rtl="0">
              <a:lnSpc>
                <a:spcPct val="80000"/>
              </a:lnSpc>
            </a:pPr>
            <a:endParaRPr lang="en-US" sz="2800" dirty="0" smtClean="0"/>
          </a:p>
          <a:p>
            <a:pPr algn="l" rtl="0">
              <a:lnSpc>
                <a:spcPct val="80000"/>
              </a:lnSpc>
            </a:pPr>
            <a:r>
              <a:rPr lang="en-US" sz="2800" dirty="0" smtClean="0"/>
              <a:t>requires prompt recognition and treatment. </a:t>
            </a:r>
          </a:p>
          <a:p>
            <a:pPr algn="l" rtl="0">
              <a:lnSpc>
                <a:spcPct val="80000"/>
              </a:lnSpc>
            </a:pPr>
            <a:endParaRPr lang="en-US" sz="2800" dirty="0" smtClean="0"/>
          </a:p>
          <a:p>
            <a:pPr algn="l" rtl="0">
              <a:lnSpc>
                <a:spcPct val="80000"/>
              </a:lnSpc>
            </a:pPr>
            <a:r>
              <a:rPr lang="en-US" sz="2800" dirty="0" smtClean="0"/>
              <a:t>In the adult patient, ASSC is extremely rare. </a:t>
            </a:r>
          </a:p>
          <a:p>
            <a:pPr algn="l" rtl="0">
              <a:lnSpc>
                <a:spcPct val="80000"/>
              </a:lnSpc>
              <a:buNone/>
            </a:pPr>
            <a:r>
              <a:rPr lang="en-US" sz="2800" dirty="0" smtClean="0"/>
              <a:t/>
            </a:r>
            <a:br>
              <a:rPr lang="en-US" sz="2800" dirty="0" smtClean="0"/>
            </a:br>
            <a:r>
              <a:rPr lang="en-US" sz="2800" dirty="0" smtClean="0"/>
              <a:t/>
            </a:r>
            <a:br>
              <a:rPr lang="en-US" sz="2800" dirty="0" smtClean="0"/>
            </a:br>
            <a:endParaRPr lang="en-US" sz="2800" dirty="0" smtClean="0"/>
          </a:p>
          <a:p>
            <a:endParaRPr lang="ar-SA" dirty="0"/>
          </a:p>
        </p:txBody>
      </p:sp>
    </p:spTree>
    <p:extLst>
      <p:ext uri="{BB962C8B-B14F-4D97-AF65-F5344CB8AC3E}">
        <p14:creationId xmlns:p14="http://schemas.microsoft.com/office/powerpoint/2010/main" xmlns="" val="8682947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dirty="0" smtClean="0"/>
              <a:t>Hypotension caused by large volumes of blood (mainly sickled cells) entrapped in the spleen. </a:t>
            </a:r>
          </a:p>
          <a:p>
            <a:pPr algn="l" rtl="0"/>
            <a:endParaRPr lang="en-US" dirty="0" smtClean="0"/>
          </a:p>
          <a:p>
            <a:pPr algn="l" rtl="0"/>
            <a:r>
              <a:rPr lang="en-US" dirty="0" err="1" smtClean="0"/>
              <a:t>Hb</a:t>
            </a:r>
            <a:r>
              <a:rPr lang="en-US" dirty="0" smtClean="0"/>
              <a:t> levels may fall acutely more than 2 g/</a:t>
            </a:r>
            <a:r>
              <a:rPr lang="en-US" dirty="0" err="1" smtClean="0"/>
              <a:t>dL</a:t>
            </a:r>
            <a:r>
              <a:rPr lang="en-US" dirty="0" smtClean="0"/>
              <a:t> less than the patient's normal value, causing circulatory compromise </a:t>
            </a:r>
          </a:p>
          <a:p>
            <a:endParaRPr lang="en-US" dirty="0" smtClean="0"/>
          </a:p>
          <a:p>
            <a:r>
              <a:rPr lang="en-US" dirty="0" smtClean="0"/>
              <a:t>Prompt diagnosis and Rx with red blood cell </a:t>
            </a:r>
            <a:r>
              <a:rPr lang="en-US" b="1" u="sng" dirty="0" smtClean="0"/>
              <a:t>transfusions</a:t>
            </a:r>
            <a:r>
              <a:rPr lang="en-US" dirty="0" smtClean="0"/>
              <a:t> are therefore crucial to prevent </a:t>
            </a:r>
            <a:r>
              <a:rPr lang="en-US" dirty="0" err="1" smtClean="0"/>
              <a:t>hypovolemic</a:t>
            </a:r>
            <a:r>
              <a:rPr lang="en-US" dirty="0" smtClean="0"/>
              <a:t> shock. </a:t>
            </a:r>
          </a:p>
          <a:p>
            <a:endParaRPr lang="en-US" dirty="0" smtClean="0"/>
          </a:p>
          <a:p>
            <a:r>
              <a:rPr lang="en-US" b="1" u="sng" dirty="0" smtClean="0"/>
              <a:t>Surgical </a:t>
            </a:r>
            <a:r>
              <a:rPr lang="en-US" b="1" u="sng" dirty="0" err="1" smtClean="0"/>
              <a:t>splenectomy</a:t>
            </a:r>
            <a:r>
              <a:rPr lang="en-US" b="1" u="sng" dirty="0" smtClean="0"/>
              <a:t> </a:t>
            </a:r>
            <a:r>
              <a:rPr lang="en-US" dirty="0" smtClean="0"/>
              <a:t>may be indicated in certain patients to prevent recurrences </a:t>
            </a:r>
          </a:p>
          <a:p>
            <a:pPr>
              <a:buNone/>
            </a:pPr>
            <a:endParaRPr lang="ar-SA" dirty="0"/>
          </a:p>
        </p:txBody>
      </p:sp>
    </p:spTree>
    <p:extLst>
      <p:ext uri="{BB962C8B-B14F-4D97-AF65-F5344CB8AC3E}">
        <p14:creationId xmlns:p14="http://schemas.microsoft.com/office/powerpoint/2010/main" xmlns="" val="223946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57200" y="5867400"/>
            <a:ext cx="7620000" cy="533400"/>
          </a:xfrm>
        </p:spPr>
        <p:txBody>
          <a:bodyPr/>
          <a:lstStyle/>
          <a:p>
            <a:endParaRPr lang="ar-SA" dirty="0"/>
          </a:p>
        </p:txBody>
      </p:sp>
      <p:pic>
        <p:nvPicPr>
          <p:cNvPr id="67586" name="Picture 2" descr="http://imagecache.te3p.com/imgcache/307853020ac5dee227c528b5f1793971.jpg"/>
          <p:cNvPicPr>
            <a:picLocks noChangeAspect="1" noChangeArrowheads="1"/>
          </p:cNvPicPr>
          <p:nvPr/>
        </p:nvPicPr>
        <p:blipFill>
          <a:blip r:embed="rId2"/>
          <a:srcRect/>
          <a:stretch>
            <a:fillRect/>
          </a:stretch>
        </p:blipFill>
        <p:spPr bwMode="auto">
          <a:xfrm>
            <a:off x="0" y="-762000"/>
            <a:ext cx="9144000" cy="8077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a:t>SURGICAL CAUSES OF SHOCK:  (present acutely)</a:t>
            </a:r>
            <a:br>
              <a:rPr lang="en-US" dirty="0"/>
            </a:br>
            <a:endParaRPr lang="en-US" dirty="0"/>
          </a:p>
        </p:txBody>
      </p:sp>
      <p:sp>
        <p:nvSpPr>
          <p:cNvPr id="3" name="Content Placeholder 2"/>
          <p:cNvSpPr>
            <a:spLocks noGrp="1"/>
          </p:cNvSpPr>
          <p:nvPr>
            <p:ph idx="1"/>
          </p:nvPr>
        </p:nvSpPr>
        <p:spPr>
          <a:xfrm>
            <a:off x="457200" y="2590800"/>
            <a:ext cx="7620000" cy="3352800"/>
          </a:xfrm>
        </p:spPr>
        <p:txBody>
          <a:bodyPr>
            <a:normAutofit/>
          </a:bodyPr>
          <a:lstStyle/>
          <a:p>
            <a:r>
              <a:rPr lang="en-US" dirty="0" smtClean="0"/>
              <a:t>Obstructive  </a:t>
            </a:r>
            <a:r>
              <a:rPr lang="en-US" dirty="0"/>
              <a:t>: PE </a:t>
            </a:r>
            <a:r>
              <a:rPr lang="en-US" dirty="0" smtClean="0"/>
              <a:t>,pneumothorax.</a:t>
            </a:r>
          </a:p>
          <a:p>
            <a:endParaRPr lang="en-US" dirty="0"/>
          </a:p>
          <a:p>
            <a:r>
              <a:rPr lang="en-US" dirty="0"/>
              <a:t>Hypovolemic: bleeding</a:t>
            </a:r>
            <a:r>
              <a:rPr lang="en-US" dirty="0" smtClean="0"/>
              <a:t>.</a:t>
            </a:r>
          </a:p>
          <a:p>
            <a:endParaRPr lang="en-US" dirty="0"/>
          </a:p>
          <a:p>
            <a:r>
              <a:rPr lang="en-US" dirty="0"/>
              <a:t>Cardiac: rupture</a:t>
            </a:r>
            <a:r>
              <a:rPr lang="en-US" dirty="0" smtClean="0"/>
              <a:t>.</a:t>
            </a:r>
          </a:p>
          <a:p>
            <a:endParaRPr lang="en-US" dirty="0"/>
          </a:p>
          <a:p>
            <a:r>
              <a:rPr lang="en-US" dirty="0"/>
              <a:t>Distributive: neurogenic shock. </a:t>
            </a:r>
          </a:p>
          <a:p>
            <a:pPr>
              <a:buNone/>
            </a:pPr>
            <a:endParaRPr lang="en-US" dirty="0"/>
          </a:p>
          <a:p>
            <a:endParaRPr lang="en-US" dirty="0"/>
          </a:p>
        </p:txBody>
      </p:sp>
    </p:spTree>
    <p:extLst>
      <p:ext uri="{BB962C8B-B14F-4D97-AF65-F5344CB8AC3E}">
        <p14:creationId xmlns:p14="http://schemas.microsoft.com/office/powerpoint/2010/main" xmlns="" val="1910385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smtClean="0"/>
              <a:t>Distributive shock</a:t>
            </a:r>
            <a:endParaRPr lang="ar-SA" smtClean="0"/>
          </a:p>
        </p:txBody>
      </p:sp>
      <p:sp>
        <p:nvSpPr>
          <p:cNvPr id="2051" name="Content Placeholder 3"/>
          <p:cNvSpPr>
            <a:spLocks noGrp="1"/>
          </p:cNvSpPr>
          <p:nvPr>
            <p:ph idx="1"/>
          </p:nvPr>
        </p:nvSpPr>
        <p:spPr/>
        <p:txBody>
          <a:bodyPr/>
          <a:lstStyle/>
          <a:p>
            <a:pPr>
              <a:lnSpc>
                <a:spcPct val="200000"/>
              </a:lnSpc>
            </a:pPr>
            <a:r>
              <a:rPr lang="en-US" smtClean="0"/>
              <a:t>Anaphylactic shock</a:t>
            </a:r>
          </a:p>
          <a:p>
            <a:pPr>
              <a:lnSpc>
                <a:spcPct val="200000"/>
              </a:lnSpc>
            </a:pPr>
            <a:r>
              <a:rPr lang="en-US" smtClean="0"/>
              <a:t>Septic shock</a:t>
            </a:r>
          </a:p>
          <a:p>
            <a:pPr>
              <a:lnSpc>
                <a:spcPct val="200000"/>
              </a:lnSpc>
            </a:pPr>
            <a:r>
              <a:rPr lang="en-US" smtClean="0"/>
              <a:t>Neurogenic shock</a:t>
            </a:r>
            <a:endParaRPr lang="ar-SA" smtClean="0"/>
          </a:p>
        </p:txBody>
      </p:sp>
    </p:spTree>
    <p:extLst>
      <p:ext uri="{BB962C8B-B14F-4D97-AF65-F5344CB8AC3E}">
        <p14:creationId xmlns:p14="http://schemas.microsoft.com/office/powerpoint/2010/main" xmlns="" val="1064195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Anaphylactic shock</a:t>
            </a:r>
            <a:endParaRPr lang="ar-SA" dirty="0" smtClean="0"/>
          </a:p>
        </p:txBody>
      </p:sp>
      <p:sp>
        <p:nvSpPr>
          <p:cNvPr id="3" name="Content Placeholder 2"/>
          <p:cNvSpPr>
            <a:spLocks noGrp="1"/>
          </p:cNvSpPr>
          <p:nvPr>
            <p:ph idx="1"/>
          </p:nvPr>
        </p:nvSpPr>
        <p:spPr>
          <a:xfrm>
            <a:off x="457200" y="1417638"/>
            <a:ext cx="8229600" cy="5059362"/>
          </a:xfrm>
        </p:spPr>
        <p:txBody>
          <a:bodyPr rtlCol="0">
            <a:normAutofit fontScale="92500" lnSpcReduction="20000"/>
          </a:bodyPr>
          <a:lstStyle/>
          <a:p>
            <a:pPr fontAlgn="auto">
              <a:spcAft>
                <a:spcPts val="0"/>
              </a:spcAft>
              <a:buFont typeface="Arial"/>
              <a:buNone/>
              <a:defRPr/>
            </a:pPr>
            <a:r>
              <a:rPr lang="en-US" sz="3400" b="1" dirty="0" smtClean="0"/>
              <a:t>Presentation:</a:t>
            </a:r>
          </a:p>
          <a:p>
            <a:pPr marL="514350" indent="-514350" fontAlgn="auto">
              <a:lnSpc>
                <a:spcPct val="120000"/>
              </a:lnSpc>
              <a:spcAft>
                <a:spcPts val="0"/>
              </a:spcAft>
              <a:buFont typeface="+mj-lt"/>
              <a:buAutoNum type="arabicPeriod"/>
              <a:defRPr/>
            </a:pPr>
            <a:r>
              <a:rPr lang="en-US" dirty="0" err="1" smtClean="0"/>
              <a:t>Dyspnea</a:t>
            </a:r>
            <a:endParaRPr lang="en-US" dirty="0" smtClean="0"/>
          </a:p>
          <a:p>
            <a:pPr marL="514350" indent="-514350" fontAlgn="auto">
              <a:lnSpc>
                <a:spcPct val="120000"/>
              </a:lnSpc>
              <a:spcAft>
                <a:spcPts val="0"/>
              </a:spcAft>
              <a:buFont typeface="+mj-lt"/>
              <a:buAutoNum type="arabicPeriod"/>
              <a:defRPr/>
            </a:pPr>
            <a:r>
              <a:rPr lang="en-US" dirty="0" smtClean="0"/>
              <a:t>Wheeze</a:t>
            </a:r>
          </a:p>
          <a:p>
            <a:pPr marL="514350" indent="-514350" fontAlgn="auto">
              <a:lnSpc>
                <a:spcPct val="120000"/>
              </a:lnSpc>
              <a:spcAft>
                <a:spcPts val="0"/>
              </a:spcAft>
              <a:buFont typeface="+mj-lt"/>
              <a:buAutoNum type="arabicPeriod"/>
              <a:defRPr/>
            </a:pPr>
            <a:r>
              <a:rPr lang="en-US" dirty="0" smtClean="0"/>
              <a:t>Vomiting</a:t>
            </a:r>
          </a:p>
          <a:p>
            <a:pPr marL="514350" indent="-514350" fontAlgn="auto">
              <a:lnSpc>
                <a:spcPct val="120000"/>
              </a:lnSpc>
              <a:spcAft>
                <a:spcPts val="0"/>
              </a:spcAft>
              <a:buFont typeface="+mj-lt"/>
              <a:buAutoNum type="arabicPeriod"/>
              <a:defRPr/>
            </a:pPr>
            <a:r>
              <a:rPr lang="en-US" dirty="0" smtClean="0"/>
              <a:t>Bronchial spasm</a:t>
            </a:r>
          </a:p>
          <a:p>
            <a:pPr marL="514350" indent="-514350" fontAlgn="auto">
              <a:lnSpc>
                <a:spcPct val="120000"/>
              </a:lnSpc>
              <a:spcAft>
                <a:spcPts val="0"/>
              </a:spcAft>
              <a:buFont typeface="+mj-lt"/>
              <a:buAutoNum type="arabicPeriod"/>
              <a:defRPr/>
            </a:pPr>
            <a:r>
              <a:rPr lang="en-US" dirty="0" smtClean="0"/>
              <a:t>Syncope &amp; dizziness</a:t>
            </a:r>
          </a:p>
          <a:p>
            <a:pPr marL="514350" indent="-514350" fontAlgn="auto">
              <a:lnSpc>
                <a:spcPct val="120000"/>
              </a:lnSpc>
              <a:spcAft>
                <a:spcPts val="0"/>
              </a:spcAft>
              <a:buFont typeface="+mj-lt"/>
              <a:buAutoNum type="arabicPeriod"/>
              <a:defRPr/>
            </a:pPr>
            <a:r>
              <a:rPr lang="en-US" dirty="0" smtClean="0"/>
              <a:t>Respiratory rate ≥25</a:t>
            </a:r>
          </a:p>
          <a:p>
            <a:pPr marL="514350" indent="-514350" fontAlgn="auto">
              <a:lnSpc>
                <a:spcPct val="120000"/>
              </a:lnSpc>
              <a:spcAft>
                <a:spcPts val="0"/>
              </a:spcAft>
              <a:buFont typeface="+mj-lt"/>
              <a:buAutoNum type="arabicPeriod"/>
              <a:defRPr/>
            </a:pPr>
            <a:r>
              <a:rPr lang="en-US" dirty="0" smtClean="0"/>
              <a:t>SBP &lt;90 mmHg </a:t>
            </a:r>
          </a:p>
          <a:p>
            <a:pPr marL="514350" indent="-514350" fontAlgn="auto">
              <a:lnSpc>
                <a:spcPct val="120000"/>
              </a:lnSpc>
              <a:spcAft>
                <a:spcPts val="0"/>
              </a:spcAft>
              <a:buFont typeface="+mj-lt"/>
              <a:buAutoNum type="arabicPeriod"/>
              <a:defRPr/>
            </a:pPr>
            <a:r>
              <a:rPr lang="en-US" dirty="0" smtClean="0"/>
              <a:t>Laryngeal edema</a:t>
            </a:r>
          </a:p>
          <a:p>
            <a:pPr marL="514350" indent="-514350" fontAlgn="auto">
              <a:lnSpc>
                <a:spcPct val="120000"/>
              </a:lnSpc>
              <a:spcAft>
                <a:spcPts val="0"/>
              </a:spcAft>
              <a:buFont typeface="+mj-lt"/>
              <a:buAutoNum type="arabicPeriod"/>
              <a:defRPr/>
            </a:pPr>
            <a:r>
              <a:rPr lang="en-US" dirty="0" err="1" smtClean="0"/>
              <a:t>Stridor</a:t>
            </a:r>
            <a:endParaRPr lang="en-US" dirty="0" smtClean="0"/>
          </a:p>
          <a:p>
            <a:pPr marL="514350" indent="-514350" fontAlgn="auto">
              <a:lnSpc>
                <a:spcPct val="120000"/>
              </a:lnSpc>
              <a:spcAft>
                <a:spcPts val="0"/>
              </a:spcAft>
              <a:buFont typeface="+mj-lt"/>
              <a:buAutoNum type="arabicPeriod"/>
              <a:defRPr/>
            </a:pPr>
            <a:r>
              <a:rPr lang="en-US" dirty="0" smtClean="0"/>
              <a:t>Cyanosis</a:t>
            </a:r>
          </a:p>
          <a:p>
            <a:pPr marL="514350" indent="-514350" fontAlgn="auto">
              <a:lnSpc>
                <a:spcPct val="120000"/>
              </a:lnSpc>
              <a:spcAft>
                <a:spcPts val="0"/>
              </a:spcAft>
              <a:buFont typeface="+mj-lt"/>
              <a:buAutoNum type="arabicPeriod"/>
              <a:defRPr/>
            </a:pPr>
            <a:r>
              <a:rPr lang="en-US" dirty="0" smtClean="0"/>
              <a:t>flushing, and swelling of the lips</a:t>
            </a:r>
          </a:p>
          <a:p>
            <a:pPr marL="514350" indent="-514350" fontAlgn="auto">
              <a:lnSpc>
                <a:spcPct val="120000"/>
              </a:lnSpc>
              <a:spcAft>
                <a:spcPts val="0"/>
              </a:spcAft>
              <a:buFont typeface="+mj-lt"/>
              <a:buAutoNum type="arabicPeriod"/>
              <a:defRPr/>
            </a:pPr>
            <a:r>
              <a:rPr lang="en-US" dirty="0" smtClean="0"/>
              <a:t>loss of consciousness</a:t>
            </a:r>
            <a:endParaRPr lang="x-none" smtClean="0"/>
          </a:p>
          <a:p>
            <a:pPr marL="514350" indent="-514350" fontAlgn="auto">
              <a:lnSpc>
                <a:spcPct val="120000"/>
              </a:lnSpc>
              <a:spcAft>
                <a:spcPts val="0"/>
              </a:spcAft>
              <a:buFont typeface="Arial"/>
              <a:buNone/>
              <a:defRPr/>
            </a:pPr>
            <a:endParaRPr lang="en-US" dirty="0" smtClean="0"/>
          </a:p>
        </p:txBody>
      </p:sp>
    </p:spTree>
    <p:extLst>
      <p:ext uri="{BB962C8B-B14F-4D97-AF65-F5344CB8AC3E}">
        <p14:creationId xmlns:p14="http://schemas.microsoft.com/office/powerpoint/2010/main" xmlns="" val="2997379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Anaphylactic shock</a:t>
            </a:r>
            <a:endParaRPr lang="ar-SA" smtClean="0"/>
          </a:p>
        </p:txBody>
      </p:sp>
      <p:sp>
        <p:nvSpPr>
          <p:cNvPr id="3" name="Content Placeholder 2"/>
          <p:cNvSpPr>
            <a:spLocks noGrp="1"/>
          </p:cNvSpPr>
          <p:nvPr>
            <p:ph idx="1"/>
          </p:nvPr>
        </p:nvSpPr>
        <p:spPr>
          <a:xfrm>
            <a:off x="428625" y="1571625"/>
            <a:ext cx="8229600" cy="5143500"/>
          </a:xfrm>
        </p:spPr>
        <p:txBody>
          <a:bodyPr rtlCol="0">
            <a:normAutofit fontScale="70000" lnSpcReduction="20000"/>
          </a:bodyPr>
          <a:lstStyle/>
          <a:p>
            <a:pPr fontAlgn="auto">
              <a:spcAft>
                <a:spcPts val="0"/>
              </a:spcAft>
              <a:buFont typeface="Arial"/>
              <a:buNone/>
              <a:defRPr/>
            </a:pPr>
            <a:r>
              <a:rPr lang="en-US" sz="3800" b="1" dirty="0" smtClean="0"/>
              <a:t>Treatment:</a:t>
            </a:r>
          </a:p>
          <a:p>
            <a:pPr fontAlgn="auto">
              <a:lnSpc>
                <a:spcPct val="120000"/>
              </a:lnSpc>
              <a:spcAft>
                <a:spcPts val="0"/>
              </a:spcAft>
              <a:buFont typeface="Arial"/>
              <a:buChar char="•"/>
              <a:defRPr/>
            </a:pPr>
            <a:r>
              <a:rPr lang="en-US" sz="3300" dirty="0" smtClean="0"/>
              <a:t>Remove antigen</a:t>
            </a:r>
          </a:p>
          <a:p>
            <a:pPr fontAlgn="auto">
              <a:lnSpc>
                <a:spcPct val="120000"/>
              </a:lnSpc>
              <a:spcAft>
                <a:spcPts val="0"/>
              </a:spcAft>
              <a:buFont typeface="Arial"/>
              <a:buChar char="•"/>
              <a:defRPr/>
            </a:pPr>
            <a:endParaRPr lang="en-US" sz="3300" dirty="0" smtClean="0"/>
          </a:p>
          <a:p>
            <a:pPr fontAlgn="auto">
              <a:lnSpc>
                <a:spcPct val="120000"/>
              </a:lnSpc>
              <a:spcAft>
                <a:spcPts val="0"/>
              </a:spcAft>
              <a:buFont typeface="Arial"/>
              <a:buChar char="•"/>
              <a:defRPr/>
            </a:pPr>
            <a:r>
              <a:rPr lang="en-US" sz="3300" dirty="0"/>
              <a:t>A</a:t>
            </a:r>
            <a:r>
              <a:rPr lang="en-US" sz="3300" dirty="0" smtClean="0"/>
              <a:t>irway. </a:t>
            </a:r>
          </a:p>
          <a:p>
            <a:pPr lvl="1" fontAlgn="auto">
              <a:lnSpc>
                <a:spcPct val="120000"/>
              </a:lnSpc>
              <a:spcAft>
                <a:spcPts val="0"/>
              </a:spcAft>
              <a:buFont typeface="Arial"/>
              <a:buChar char="–"/>
              <a:defRPr/>
            </a:pPr>
            <a:r>
              <a:rPr lang="en-US" sz="3300" dirty="0" smtClean="0"/>
              <a:t>Have a low threshold for intubation.</a:t>
            </a:r>
          </a:p>
          <a:p>
            <a:pPr fontAlgn="auto">
              <a:lnSpc>
                <a:spcPct val="120000"/>
              </a:lnSpc>
              <a:spcAft>
                <a:spcPts val="0"/>
              </a:spcAft>
              <a:buFont typeface="Arial"/>
              <a:buChar char="•"/>
              <a:defRPr/>
            </a:pPr>
            <a:endParaRPr lang="en-US" sz="3300" dirty="0" smtClean="0"/>
          </a:p>
          <a:p>
            <a:pPr fontAlgn="auto">
              <a:lnSpc>
                <a:spcPct val="120000"/>
              </a:lnSpc>
              <a:spcAft>
                <a:spcPts val="0"/>
              </a:spcAft>
              <a:buFont typeface="Arial"/>
              <a:buChar char="•"/>
              <a:defRPr/>
            </a:pPr>
            <a:r>
              <a:rPr lang="en-US" sz="3300" dirty="0" smtClean="0"/>
              <a:t> Breathing.</a:t>
            </a:r>
          </a:p>
          <a:p>
            <a:pPr lvl="1" fontAlgn="auto">
              <a:lnSpc>
                <a:spcPct val="120000"/>
              </a:lnSpc>
              <a:spcAft>
                <a:spcPts val="0"/>
              </a:spcAft>
              <a:buFont typeface="Arial"/>
              <a:buChar char="–"/>
              <a:defRPr/>
            </a:pPr>
            <a:r>
              <a:rPr lang="en-US" sz="3300" dirty="0" smtClean="0"/>
              <a:t>100% oxygen administration </a:t>
            </a:r>
          </a:p>
          <a:p>
            <a:pPr fontAlgn="auto">
              <a:lnSpc>
                <a:spcPct val="120000"/>
              </a:lnSpc>
              <a:spcAft>
                <a:spcPts val="0"/>
              </a:spcAft>
              <a:buFont typeface="Arial"/>
              <a:buChar char="•"/>
              <a:defRPr/>
            </a:pPr>
            <a:endParaRPr lang="en-US" sz="3300" dirty="0" smtClean="0"/>
          </a:p>
          <a:p>
            <a:pPr fontAlgn="auto">
              <a:lnSpc>
                <a:spcPct val="120000"/>
              </a:lnSpc>
              <a:spcAft>
                <a:spcPts val="0"/>
              </a:spcAft>
              <a:buFont typeface="Arial"/>
              <a:buChar char="•"/>
              <a:defRPr/>
            </a:pPr>
            <a:r>
              <a:rPr lang="en-US" sz="3300" dirty="0"/>
              <a:t>I</a:t>
            </a:r>
            <a:r>
              <a:rPr lang="en-US" sz="3300" dirty="0" smtClean="0"/>
              <a:t>ntravascular volume expansion</a:t>
            </a:r>
          </a:p>
          <a:p>
            <a:pPr fontAlgn="auto">
              <a:lnSpc>
                <a:spcPct val="120000"/>
              </a:lnSpc>
              <a:spcAft>
                <a:spcPts val="0"/>
              </a:spcAft>
              <a:buFont typeface="Arial"/>
              <a:buChar char="•"/>
              <a:defRPr/>
            </a:pPr>
            <a:r>
              <a:rPr lang="en-US" sz="3300" dirty="0" smtClean="0"/>
              <a:t>Epinephrine, mainstay of treatment.</a:t>
            </a:r>
          </a:p>
          <a:p>
            <a:pPr fontAlgn="auto">
              <a:lnSpc>
                <a:spcPct val="120000"/>
              </a:lnSpc>
              <a:spcAft>
                <a:spcPts val="0"/>
              </a:spcAft>
              <a:buFont typeface="Arial"/>
              <a:buChar char="•"/>
              <a:defRPr/>
            </a:pPr>
            <a:r>
              <a:rPr lang="en-US" sz="3300" dirty="0" smtClean="0"/>
              <a:t>Steroids, IV</a:t>
            </a:r>
            <a:endParaRPr lang="x-none" sz="3300" dirty="0"/>
          </a:p>
        </p:txBody>
      </p:sp>
    </p:spTree>
    <p:extLst>
      <p:ext uri="{BB962C8B-B14F-4D97-AF65-F5344CB8AC3E}">
        <p14:creationId xmlns:p14="http://schemas.microsoft.com/office/powerpoint/2010/main" xmlns="" val="2532612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Anaphylactic shock</a:t>
            </a:r>
            <a:endParaRPr lang="ar-SA" dirty="0" smtClean="0"/>
          </a:p>
        </p:txBody>
      </p:sp>
      <p:sp>
        <p:nvSpPr>
          <p:cNvPr id="3" name="Content Placeholder 2"/>
          <p:cNvSpPr>
            <a:spLocks noGrp="1"/>
          </p:cNvSpPr>
          <p:nvPr>
            <p:ph idx="1"/>
          </p:nvPr>
        </p:nvSpPr>
        <p:spPr/>
        <p:txBody>
          <a:bodyPr rtlCol="0">
            <a:normAutofit fontScale="77500" lnSpcReduction="20000"/>
          </a:bodyPr>
          <a:lstStyle/>
          <a:p>
            <a:pPr fontAlgn="auto">
              <a:spcAft>
                <a:spcPts val="0"/>
              </a:spcAft>
              <a:buFont typeface="Arial"/>
              <a:buNone/>
              <a:defRPr/>
            </a:pPr>
            <a:r>
              <a:rPr lang="en-US" b="1" dirty="0" smtClean="0"/>
              <a:t>Fluid Resuscitation </a:t>
            </a:r>
            <a:r>
              <a:rPr lang="en-US" dirty="0" smtClean="0"/>
              <a:t>:</a:t>
            </a:r>
          </a:p>
          <a:p>
            <a:pPr fontAlgn="auto">
              <a:lnSpc>
                <a:spcPct val="160000"/>
              </a:lnSpc>
              <a:spcAft>
                <a:spcPts val="0"/>
              </a:spcAft>
              <a:buFont typeface="Arial"/>
              <a:buNone/>
              <a:defRPr/>
            </a:pPr>
            <a:r>
              <a:rPr lang="en-US" sz="3100" dirty="0" smtClean="0"/>
              <a:t>Volume expansion is important as part of the resuscitation with epinephrine to treat acute hypotension.Because anaphylaxis causes increase in vascular permeability, transferring intravascular fluid into the </a:t>
            </a:r>
            <a:r>
              <a:rPr lang="en-US" sz="3100" dirty="0" err="1" smtClean="0"/>
              <a:t>extravascular</a:t>
            </a:r>
            <a:r>
              <a:rPr lang="en-US" sz="3100" dirty="0" smtClean="0"/>
              <a:t> space rapidly.</a:t>
            </a:r>
          </a:p>
          <a:p>
            <a:pPr fontAlgn="auto">
              <a:lnSpc>
                <a:spcPct val="160000"/>
              </a:lnSpc>
              <a:spcAft>
                <a:spcPts val="0"/>
              </a:spcAft>
              <a:buFont typeface="Arial"/>
              <a:buNone/>
              <a:defRPr/>
            </a:pPr>
            <a:endParaRPr lang="en-US" sz="3100" dirty="0" smtClean="0"/>
          </a:p>
          <a:p>
            <a:pPr fontAlgn="auto">
              <a:lnSpc>
                <a:spcPct val="160000"/>
              </a:lnSpc>
              <a:spcAft>
                <a:spcPts val="0"/>
              </a:spcAft>
              <a:buFont typeface="Arial"/>
              <a:buChar char="•"/>
              <a:defRPr/>
            </a:pPr>
            <a:r>
              <a:rPr lang="en-US" sz="3100" dirty="0" smtClean="0"/>
              <a:t> Initially we give,  2 to 4 L of Ringer Lactate, NS or colloid.</a:t>
            </a:r>
          </a:p>
          <a:p>
            <a:pPr fontAlgn="auto">
              <a:spcAft>
                <a:spcPts val="0"/>
              </a:spcAft>
              <a:buFont typeface="Arial"/>
              <a:buNone/>
              <a:defRPr/>
            </a:pPr>
            <a:endParaRPr lang="x-none" dirty="0"/>
          </a:p>
        </p:txBody>
      </p:sp>
    </p:spTree>
    <p:extLst>
      <p:ext uri="{BB962C8B-B14F-4D97-AF65-F5344CB8AC3E}">
        <p14:creationId xmlns:p14="http://schemas.microsoft.com/office/powerpoint/2010/main" xmlns="" val="3995492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mtClean="0"/>
              <a:t>Causes of death in anaphylaxis</a:t>
            </a:r>
            <a:endParaRPr lang="ar-SA" smtClean="0"/>
          </a:p>
        </p:txBody>
      </p:sp>
      <p:sp>
        <p:nvSpPr>
          <p:cNvPr id="6147" name="Content Placeholder 4"/>
          <p:cNvSpPr>
            <a:spLocks noGrp="1"/>
          </p:cNvSpPr>
          <p:nvPr>
            <p:ph idx="1"/>
          </p:nvPr>
        </p:nvSpPr>
        <p:spPr>
          <a:xfrm>
            <a:off x="457200" y="1600200"/>
            <a:ext cx="7924800" cy="4800600"/>
          </a:xfrm>
        </p:spPr>
        <p:txBody>
          <a:bodyPr>
            <a:normAutofit fontScale="85000" lnSpcReduction="20000"/>
          </a:bodyPr>
          <a:lstStyle/>
          <a:p>
            <a:pPr>
              <a:lnSpc>
                <a:spcPct val="200000"/>
              </a:lnSpc>
            </a:pPr>
            <a:r>
              <a:rPr lang="en-US" sz="2800" dirty="0" smtClean="0"/>
              <a:t>Respiratory failure, 75%</a:t>
            </a:r>
          </a:p>
          <a:p>
            <a:pPr>
              <a:lnSpc>
                <a:spcPct val="200000"/>
              </a:lnSpc>
            </a:pPr>
            <a:r>
              <a:rPr lang="ar-SA" sz="2800" dirty="0" smtClean="0"/>
              <a:t>loss of consciousness</a:t>
            </a:r>
            <a:r>
              <a:rPr lang="en-US" sz="2800" dirty="0" smtClean="0"/>
              <a:t>, 12.5 %</a:t>
            </a:r>
          </a:p>
          <a:p>
            <a:pPr>
              <a:lnSpc>
                <a:spcPct val="200000"/>
              </a:lnSpc>
            </a:pPr>
            <a:r>
              <a:rPr lang="en-US" sz="2800" dirty="0" smtClean="0"/>
              <a:t>Cardiovascular system, 12.5 %</a:t>
            </a:r>
          </a:p>
          <a:p>
            <a:pPr>
              <a:lnSpc>
                <a:spcPct val="200000"/>
              </a:lnSpc>
            </a:pPr>
            <a:r>
              <a:rPr lang="en-US" sz="2400" dirty="0" smtClean="0">
                <a:solidFill>
                  <a:srgbClr val="FF0000"/>
                </a:solidFill>
              </a:rPr>
              <a:t>THE best treatment is Anaphylactic shock IS Epinephrine IM</a:t>
            </a:r>
          </a:p>
          <a:p>
            <a:pPr>
              <a:lnSpc>
                <a:spcPct val="200000"/>
              </a:lnSpc>
            </a:pPr>
            <a:r>
              <a:rPr lang="en-US" sz="2400" dirty="0" smtClean="0">
                <a:solidFill>
                  <a:srgbClr val="FF0000"/>
                </a:solidFill>
              </a:rPr>
              <a:t>Venom                    give anti venom</a:t>
            </a:r>
          </a:p>
          <a:p>
            <a:pPr>
              <a:lnSpc>
                <a:spcPct val="200000"/>
              </a:lnSpc>
            </a:pPr>
            <a:r>
              <a:rPr lang="en-US" sz="2400" dirty="0" smtClean="0">
                <a:solidFill>
                  <a:srgbClr val="FF0000"/>
                </a:solidFill>
              </a:rPr>
              <a:t>Insect bite                anaphylactic                 Epinephrine</a:t>
            </a:r>
          </a:p>
          <a:p>
            <a:pPr>
              <a:lnSpc>
                <a:spcPct val="200000"/>
              </a:lnSpc>
              <a:buNone/>
            </a:pPr>
            <a:r>
              <a:rPr lang="en-US" sz="2400" dirty="0" smtClean="0">
                <a:solidFill>
                  <a:srgbClr val="FF0000"/>
                </a:solidFill>
              </a:rPr>
              <a:t> </a:t>
            </a:r>
          </a:p>
        </p:txBody>
      </p:sp>
      <p:cxnSp>
        <p:nvCxnSpPr>
          <p:cNvPr id="5" name="رابط كسهم مستقيم 4"/>
          <p:cNvCxnSpPr/>
          <p:nvPr/>
        </p:nvCxnSpPr>
        <p:spPr>
          <a:xfrm>
            <a:off x="1828800" y="4800600"/>
            <a:ext cx="838200" cy="1588"/>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a:off x="1981200" y="5410200"/>
            <a:ext cx="838200" cy="1588"/>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4267200" y="5408612"/>
            <a:ext cx="838200" cy="1588"/>
          </a:xfrm>
          <a:prstGeom prst="straightConnector1">
            <a:avLst/>
          </a:prstGeom>
          <a:ln>
            <a:solidFill>
              <a:schemeClr val="tx1">
                <a:lumMod val="9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92495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Septic shock</a:t>
            </a:r>
            <a:endParaRPr lang="ar-SA" smtClean="0"/>
          </a:p>
        </p:txBody>
      </p:sp>
      <p:sp>
        <p:nvSpPr>
          <p:cNvPr id="3" name="Content Placeholder 2"/>
          <p:cNvSpPr>
            <a:spLocks noGrp="1"/>
          </p:cNvSpPr>
          <p:nvPr>
            <p:ph idx="1"/>
          </p:nvPr>
        </p:nvSpPr>
        <p:spPr/>
        <p:txBody>
          <a:bodyPr rtlCol="0">
            <a:normAutofit/>
          </a:bodyPr>
          <a:lstStyle/>
          <a:p>
            <a:pPr fontAlgn="auto">
              <a:lnSpc>
                <a:spcPct val="150000"/>
              </a:lnSpc>
              <a:spcAft>
                <a:spcPts val="0"/>
              </a:spcAft>
              <a:buFont typeface="Arial"/>
              <a:buNone/>
              <a:defRPr/>
            </a:pPr>
            <a:r>
              <a:rPr lang="en-US" dirty="0" smtClean="0"/>
              <a:t>Primarily a form of distributive shock.</a:t>
            </a:r>
          </a:p>
          <a:p>
            <a:pPr fontAlgn="auto">
              <a:lnSpc>
                <a:spcPct val="150000"/>
              </a:lnSpc>
              <a:spcAft>
                <a:spcPts val="0"/>
              </a:spcAft>
              <a:buFont typeface="Arial"/>
              <a:buNone/>
              <a:defRPr/>
            </a:pPr>
            <a:r>
              <a:rPr lang="en-US" b="1" dirty="0" smtClean="0"/>
              <a:t>Sepsis</a:t>
            </a:r>
            <a:r>
              <a:rPr lang="en-US" dirty="0" smtClean="0"/>
              <a:t>: infection + systemic signs of inflammation(fever, ↑WBC, tachycardia)</a:t>
            </a:r>
          </a:p>
          <a:p>
            <a:pPr fontAlgn="auto">
              <a:lnSpc>
                <a:spcPct val="150000"/>
              </a:lnSpc>
              <a:spcAft>
                <a:spcPts val="0"/>
              </a:spcAft>
              <a:buFont typeface="Arial"/>
              <a:buNone/>
              <a:defRPr/>
            </a:pPr>
            <a:r>
              <a:rPr lang="en-US" b="1" dirty="0" smtClean="0"/>
              <a:t>Severe sepsis</a:t>
            </a:r>
            <a:r>
              <a:rPr lang="en-US" dirty="0" smtClean="0"/>
              <a:t>: </a:t>
            </a:r>
            <a:r>
              <a:rPr lang="en-US" dirty="0" err="1" smtClean="0"/>
              <a:t>hypoperfusion</a:t>
            </a:r>
            <a:r>
              <a:rPr lang="en-US" dirty="0" smtClean="0"/>
              <a:t> with signs of organ dysfunction.</a:t>
            </a:r>
          </a:p>
          <a:p>
            <a:pPr fontAlgn="auto">
              <a:lnSpc>
                <a:spcPct val="150000"/>
              </a:lnSpc>
              <a:spcAft>
                <a:spcPts val="0"/>
              </a:spcAft>
              <a:buFont typeface="Arial"/>
              <a:buNone/>
              <a:defRPr/>
            </a:pPr>
            <a:r>
              <a:rPr lang="en-US" b="1" dirty="0" smtClean="0"/>
              <a:t>Septic shock</a:t>
            </a:r>
            <a:r>
              <a:rPr lang="en-US" dirty="0" smtClean="0"/>
              <a:t>: the above &amp; significant tissue </a:t>
            </a:r>
            <a:r>
              <a:rPr lang="en-US" dirty="0" err="1" smtClean="0"/>
              <a:t>hypoperfusion</a:t>
            </a:r>
            <a:r>
              <a:rPr lang="en-US" dirty="0" smtClean="0"/>
              <a:t> and systemic hypotension. </a:t>
            </a:r>
          </a:p>
          <a:p>
            <a:pPr fontAlgn="auto">
              <a:lnSpc>
                <a:spcPct val="150000"/>
              </a:lnSpc>
              <a:spcAft>
                <a:spcPts val="0"/>
              </a:spcAft>
              <a:buFont typeface="Arial"/>
              <a:buNone/>
              <a:defRPr/>
            </a:pPr>
            <a:r>
              <a:rPr lang="en-US" sz="3600" b="1" dirty="0" smtClean="0"/>
              <a:t>Characterized by</a:t>
            </a:r>
            <a:r>
              <a:rPr lang="en-US" dirty="0" smtClean="0"/>
              <a:t>=  peripheral VD, ineffective oxygen delivery and utilization. </a:t>
            </a:r>
          </a:p>
        </p:txBody>
      </p:sp>
    </p:spTree>
    <p:extLst>
      <p:ext uri="{BB962C8B-B14F-4D97-AF65-F5344CB8AC3E}">
        <p14:creationId xmlns:p14="http://schemas.microsoft.com/office/powerpoint/2010/main" xmlns="" val="33217793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4343400" y="5682882"/>
            <a:ext cx="4190999" cy="707886"/>
          </a:xfrm>
          <a:prstGeom prst="rect">
            <a:avLst/>
          </a:prstGeom>
          <a:solidFill>
            <a:schemeClr val="tx1"/>
          </a:solidFill>
          <a:ln w="38100">
            <a:solidFill>
              <a:schemeClr val="tx2"/>
            </a:solidFill>
            <a:miter lim="800000"/>
            <a:headEnd/>
            <a:tailEnd/>
          </a:ln>
          <a:effectLst>
            <a:outerShdw dist="107763" dir="13500000" sx="75000" sy="75000" algn="tl" rotWithShape="0">
              <a:schemeClr val="bg2">
                <a:alpha val="50000"/>
              </a:schemeClr>
            </a:outerShdw>
          </a:effectLst>
        </p:spPr>
        <p:txBody>
          <a:bodyPr wrap="square">
            <a:spAutoFit/>
          </a:bodyPr>
          <a:lstStyle/>
          <a:p>
            <a:pPr algn="l" rtl="0" fontAlgn="auto">
              <a:spcBef>
                <a:spcPts val="0"/>
              </a:spcBef>
              <a:spcAft>
                <a:spcPts val="0"/>
              </a:spcAft>
              <a:defRPr/>
            </a:pPr>
            <a:r>
              <a:rPr lang="en-US" sz="2000" b="1" i="1" dirty="0">
                <a:solidFill>
                  <a:schemeClr val="bg2"/>
                </a:solidFill>
                <a:latin typeface="Times New Roman" pitchFamily="18" charset="0"/>
                <a:cs typeface="+mn-cs"/>
              </a:rPr>
              <a:t>Capillary leak (absolute </a:t>
            </a:r>
            <a:r>
              <a:rPr lang="en-US" sz="2000" b="1" i="1" dirty="0" err="1">
                <a:solidFill>
                  <a:schemeClr val="bg2"/>
                </a:solidFill>
                <a:latin typeface="Times New Roman" pitchFamily="18" charset="0"/>
                <a:cs typeface="+mn-cs"/>
              </a:rPr>
              <a:t>hypovolemia</a:t>
            </a:r>
            <a:r>
              <a:rPr lang="en-US" sz="2000" b="1" i="1" dirty="0">
                <a:solidFill>
                  <a:schemeClr val="bg2"/>
                </a:solidFill>
                <a:latin typeface="Times New Roman" pitchFamily="18" charset="0"/>
                <a:cs typeface="+mn-cs"/>
              </a:rPr>
              <a:t>)</a:t>
            </a:r>
          </a:p>
          <a:p>
            <a:pPr algn="l" rtl="0" fontAlgn="auto">
              <a:spcBef>
                <a:spcPts val="0"/>
              </a:spcBef>
              <a:spcAft>
                <a:spcPts val="0"/>
              </a:spcAft>
              <a:defRPr/>
            </a:pPr>
            <a:r>
              <a:rPr lang="en-US" sz="2000" b="1" i="1" dirty="0" err="1">
                <a:solidFill>
                  <a:schemeClr val="bg2"/>
                </a:solidFill>
                <a:latin typeface="Times New Roman" pitchFamily="18" charset="0"/>
                <a:cs typeface="+mn-cs"/>
              </a:rPr>
              <a:t>Venodilation</a:t>
            </a:r>
            <a:r>
              <a:rPr lang="en-US" sz="2000" b="1" i="1" dirty="0">
                <a:solidFill>
                  <a:schemeClr val="bg2"/>
                </a:solidFill>
                <a:latin typeface="Times New Roman" pitchFamily="18" charset="0"/>
                <a:cs typeface="+mn-cs"/>
              </a:rPr>
              <a:t> (relative </a:t>
            </a:r>
            <a:r>
              <a:rPr lang="en-US" sz="2000" b="1" i="1" dirty="0" err="1">
                <a:solidFill>
                  <a:schemeClr val="bg2"/>
                </a:solidFill>
                <a:latin typeface="Times New Roman" pitchFamily="18" charset="0"/>
                <a:cs typeface="+mn-cs"/>
              </a:rPr>
              <a:t>hypovolemia</a:t>
            </a:r>
            <a:r>
              <a:rPr lang="en-US" sz="2000" b="1" i="1" dirty="0">
                <a:solidFill>
                  <a:schemeClr val="bg2"/>
                </a:solidFill>
                <a:latin typeface="Times New Roman" pitchFamily="18" charset="0"/>
                <a:cs typeface="+mn-cs"/>
              </a:rPr>
              <a:t>)</a:t>
            </a:r>
          </a:p>
        </p:txBody>
      </p:sp>
      <p:sp>
        <p:nvSpPr>
          <p:cNvPr id="148483" name="Text Box 3"/>
          <p:cNvSpPr txBox="1">
            <a:spLocks noChangeArrowheads="1"/>
          </p:cNvSpPr>
          <p:nvPr/>
        </p:nvSpPr>
        <p:spPr bwMode="auto">
          <a:xfrm>
            <a:off x="6705600" y="1600200"/>
            <a:ext cx="1828800" cy="400110"/>
          </a:xfrm>
          <a:prstGeom prst="rect">
            <a:avLst/>
          </a:prstGeom>
          <a:solidFill>
            <a:schemeClr val="tx1"/>
          </a:solidFill>
          <a:ln w="28575">
            <a:noFill/>
            <a:miter lim="800000"/>
            <a:headEnd/>
            <a:tailEnd/>
          </a:ln>
          <a:effectLst>
            <a:prstShdw prst="shdw17" dist="17961" dir="2700000">
              <a:schemeClr val="tx1">
                <a:gamma/>
                <a:shade val="60000"/>
                <a:invGamma/>
              </a:schemeClr>
            </a:prstShdw>
          </a:effectLst>
        </p:spPr>
        <p:txBody>
          <a:bodyPr wrap="square">
            <a:spAutoFit/>
          </a:bodyPr>
          <a:lstStyle/>
          <a:p>
            <a:pPr algn="l" rtl="0" fontAlgn="auto">
              <a:spcBef>
                <a:spcPts val="0"/>
              </a:spcBef>
              <a:spcAft>
                <a:spcPts val="0"/>
              </a:spcAft>
              <a:defRPr/>
            </a:pPr>
            <a:r>
              <a:rPr lang="en-US" sz="2000" b="1" i="1">
                <a:solidFill>
                  <a:schemeClr val="bg2"/>
                </a:solidFill>
                <a:latin typeface="Times New Roman" pitchFamily="18" charset="0"/>
                <a:cs typeface="+mn-cs"/>
              </a:rPr>
              <a:t>  Contractility</a:t>
            </a:r>
          </a:p>
        </p:txBody>
      </p:sp>
      <p:sp>
        <p:nvSpPr>
          <p:cNvPr id="148484" name="Text Box 4"/>
          <p:cNvSpPr txBox="1">
            <a:spLocks noChangeArrowheads="1"/>
          </p:cNvSpPr>
          <p:nvPr/>
        </p:nvSpPr>
        <p:spPr bwMode="auto">
          <a:xfrm>
            <a:off x="152400" y="1828800"/>
            <a:ext cx="1447800" cy="396875"/>
          </a:xfrm>
          <a:prstGeom prst="rect">
            <a:avLst/>
          </a:prstGeom>
          <a:solidFill>
            <a:schemeClr val="tx1"/>
          </a:solidFill>
          <a:ln w="28575">
            <a:noFill/>
            <a:miter lim="800000"/>
            <a:headEnd/>
            <a:tailEnd/>
          </a:ln>
          <a:effectLst>
            <a:outerShdw dist="107763" dir="18900000" algn="ctr" rotWithShape="0">
              <a:srgbClr val="808080">
                <a:alpha val="50000"/>
              </a:srgbClr>
            </a:outerShdw>
          </a:effectLst>
        </p:spPr>
        <p:txBody>
          <a:bodyPr>
            <a:spAutoFit/>
          </a:bodyPr>
          <a:lstStyle/>
          <a:p>
            <a:pPr algn="l" rtl="0" fontAlgn="auto">
              <a:spcBef>
                <a:spcPts val="0"/>
              </a:spcBef>
              <a:spcAft>
                <a:spcPts val="0"/>
              </a:spcAft>
              <a:defRPr/>
            </a:pPr>
            <a:r>
              <a:rPr lang="en-US" sz="2000" b="1" i="1" dirty="0">
                <a:solidFill>
                  <a:schemeClr val="bg2"/>
                </a:solidFill>
                <a:latin typeface="Times New Roman" pitchFamily="18" charset="0"/>
                <a:cs typeface="+mn-cs"/>
              </a:rPr>
              <a:t>   PVR</a:t>
            </a:r>
          </a:p>
        </p:txBody>
      </p:sp>
      <p:sp>
        <p:nvSpPr>
          <p:cNvPr id="148485" name="Text Box 5"/>
          <p:cNvSpPr txBox="1">
            <a:spLocks noChangeArrowheads="1"/>
          </p:cNvSpPr>
          <p:nvPr/>
        </p:nvSpPr>
        <p:spPr bwMode="auto">
          <a:xfrm>
            <a:off x="1752600" y="304800"/>
            <a:ext cx="5867400" cy="1044575"/>
          </a:xfrm>
          <a:prstGeom prst="rect">
            <a:avLst/>
          </a:prstGeom>
          <a:solidFill>
            <a:schemeClr val="tx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a:spAutoFit/>
            <a:flatTx/>
          </a:bodyPr>
          <a:lstStyle/>
          <a:p>
            <a:pPr algn="l" rtl="0"/>
            <a:r>
              <a:rPr lang="en-US" sz="2000" b="1" i="1">
                <a:solidFill>
                  <a:schemeClr val="bg2"/>
                </a:solidFill>
                <a:latin typeface="Times New Roman" pitchFamily="18" charset="0"/>
              </a:rPr>
              <a:t>(hypoperfusion despite normal or high COP)</a:t>
            </a:r>
          </a:p>
          <a:p>
            <a:pPr algn="l" rtl="0"/>
            <a:r>
              <a:rPr lang="en-US" sz="2000" b="1" i="1">
                <a:solidFill>
                  <a:schemeClr val="bg2"/>
                </a:solidFill>
                <a:latin typeface="Times New Roman" pitchFamily="18" charset="0"/>
              </a:rPr>
              <a:t>Macrovascularsplanchnic blood flow</a:t>
            </a:r>
          </a:p>
          <a:p>
            <a:pPr algn="l" rtl="0"/>
            <a:r>
              <a:rPr lang="en-US" sz="2000" b="1" i="1">
                <a:solidFill>
                  <a:schemeClr val="bg2"/>
                </a:solidFill>
                <a:latin typeface="Times New Roman" pitchFamily="18" charset="0"/>
              </a:rPr>
              <a:t>Microvascular Shunting</a:t>
            </a:r>
          </a:p>
        </p:txBody>
      </p:sp>
      <p:sp>
        <p:nvSpPr>
          <p:cNvPr id="148486" name="Rectangle 6"/>
          <p:cNvSpPr>
            <a:spLocks noChangeArrowheads="1"/>
          </p:cNvSpPr>
          <p:nvPr/>
        </p:nvSpPr>
        <p:spPr bwMode="auto">
          <a:xfrm>
            <a:off x="2286000" y="2438400"/>
            <a:ext cx="3276600" cy="533400"/>
          </a:xfrm>
          <a:prstGeom prst="rect">
            <a:avLst/>
          </a:prstGeom>
          <a:noFill/>
          <a:ln w="9525">
            <a:noFill/>
            <a:miter lim="800000"/>
            <a:headEnd/>
            <a:tailEnd/>
          </a:ln>
          <a:effectLst>
            <a:outerShdw dist="107763" dir="8100000" algn="ctr" rotWithShape="0">
              <a:schemeClr val="bg2">
                <a:alpha val="50000"/>
              </a:schemeClr>
            </a:outerShdw>
          </a:effectLst>
        </p:spPr>
        <p:txBody>
          <a:bodyPr lIns="92075" tIns="46038" rIns="92075" bIns="46038" anchor="ctr"/>
          <a:lstStyle/>
          <a:p>
            <a:pPr algn="l" rtl="0" fontAlgn="auto">
              <a:spcBef>
                <a:spcPts val="0"/>
              </a:spcBef>
              <a:spcAft>
                <a:spcPts val="0"/>
              </a:spcAft>
              <a:defRPr/>
            </a:pPr>
            <a:endParaRPr lang="en-US" sz="4400">
              <a:solidFill>
                <a:schemeClr val="bg2"/>
              </a:solidFill>
              <a:effectLst>
                <a:outerShdw blurRad="38100" dist="38100" dir="2700000" algn="tl">
                  <a:srgbClr val="000000"/>
                </a:outerShdw>
              </a:effectLst>
              <a:latin typeface="+mn-lt"/>
              <a:cs typeface="+mn-cs"/>
            </a:endParaRPr>
          </a:p>
        </p:txBody>
      </p:sp>
      <p:sp>
        <p:nvSpPr>
          <p:cNvPr id="148487" name="AutoShape 7"/>
          <p:cNvSpPr>
            <a:spLocks noChangeArrowheads="1"/>
          </p:cNvSpPr>
          <p:nvPr/>
        </p:nvSpPr>
        <p:spPr bwMode="auto">
          <a:xfrm>
            <a:off x="3429000" y="2667000"/>
            <a:ext cx="2667000" cy="1981200"/>
          </a:xfrm>
          <a:prstGeom prst="star5">
            <a:avLst/>
          </a:prstGeom>
          <a:gradFill rotWithShape="1">
            <a:gsLst>
              <a:gs pos="0">
                <a:srgbClr val="FF3300"/>
              </a:gs>
              <a:gs pos="100000">
                <a:srgbClr val="CCFF66"/>
              </a:gs>
            </a:gsLst>
            <a:path path="shape">
              <a:fillToRect l="50000" t="50000" r="50000" b="50000"/>
            </a:path>
          </a:gradFill>
          <a:ln w="9525">
            <a:solidFill>
              <a:srgbClr val="000066"/>
            </a:solidFill>
            <a:miter lim="800000"/>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r>
              <a:rPr lang="en-US" sz="2800" b="1" i="1">
                <a:solidFill>
                  <a:schemeClr val="bg2"/>
                </a:solidFill>
                <a:effectLst>
                  <a:outerShdw blurRad="38100" dist="38100" dir="2700000" algn="tl">
                    <a:srgbClr val="000000"/>
                  </a:outerShdw>
                </a:effectLst>
                <a:latin typeface="Times New Roman" pitchFamily="18" charset="0"/>
                <a:cs typeface="+mn-cs"/>
              </a:rPr>
              <a:t>Septic </a:t>
            </a:r>
          </a:p>
          <a:p>
            <a:pPr algn="l" rtl="0" fontAlgn="auto">
              <a:spcBef>
                <a:spcPts val="0"/>
              </a:spcBef>
              <a:spcAft>
                <a:spcPts val="0"/>
              </a:spcAft>
              <a:defRPr/>
            </a:pPr>
            <a:r>
              <a:rPr lang="en-US" sz="2800" b="1" i="1">
                <a:solidFill>
                  <a:schemeClr val="bg2"/>
                </a:solidFill>
                <a:effectLst>
                  <a:outerShdw blurRad="38100" dist="38100" dir="2700000" algn="tl">
                    <a:srgbClr val="000000"/>
                  </a:outerShdw>
                </a:effectLst>
                <a:latin typeface="Times New Roman" pitchFamily="18" charset="0"/>
                <a:cs typeface="+mn-cs"/>
              </a:rPr>
              <a:t>Shock</a:t>
            </a:r>
          </a:p>
        </p:txBody>
      </p:sp>
      <p:sp>
        <p:nvSpPr>
          <p:cNvPr id="148488" name="Oval 8"/>
          <p:cNvSpPr>
            <a:spLocks noChangeArrowheads="1"/>
          </p:cNvSpPr>
          <p:nvPr/>
        </p:nvSpPr>
        <p:spPr bwMode="auto">
          <a:xfrm>
            <a:off x="1905000" y="2819400"/>
            <a:ext cx="1752600" cy="990600"/>
          </a:xfrm>
          <a:prstGeom prst="ellipse">
            <a:avLst/>
          </a:prstGeom>
          <a:solidFill>
            <a:srgbClr val="BCC082"/>
          </a:solidFill>
          <a:ln w="38100">
            <a:solidFill>
              <a:schemeClr val="bg2"/>
            </a:solidFill>
            <a:round/>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en-US" sz="2400" b="1" i="1">
              <a:solidFill>
                <a:schemeClr val="bg2"/>
              </a:solidFill>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p:txBody>
      </p:sp>
      <p:sp>
        <p:nvSpPr>
          <p:cNvPr id="148489" name="Oval 9"/>
          <p:cNvSpPr>
            <a:spLocks noChangeArrowheads="1"/>
          </p:cNvSpPr>
          <p:nvPr/>
        </p:nvSpPr>
        <p:spPr bwMode="auto">
          <a:xfrm>
            <a:off x="5791200" y="2895600"/>
            <a:ext cx="1600200" cy="1066800"/>
          </a:xfrm>
          <a:prstGeom prst="ellipse">
            <a:avLst/>
          </a:prstGeom>
          <a:solidFill>
            <a:srgbClr val="BCC082"/>
          </a:solidFill>
          <a:ln w="38100">
            <a:solidFill>
              <a:schemeClr val="bg2"/>
            </a:solidFill>
            <a:round/>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en-US" sz="2400" b="1" i="1">
              <a:solidFill>
                <a:schemeClr val="bg2"/>
              </a:solidFill>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p:txBody>
      </p:sp>
      <p:sp>
        <p:nvSpPr>
          <p:cNvPr id="148490" name="Oval 10"/>
          <p:cNvSpPr>
            <a:spLocks noChangeArrowheads="1"/>
          </p:cNvSpPr>
          <p:nvPr/>
        </p:nvSpPr>
        <p:spPr bwMode="auto">
          <a:xfrm>
            <a:off x="5334000" y="4267200"/>
            <a:ext cx="1752600" cy="990600"/>
          </a:xfrm>
          <a:prstGeom prst="ellipse">
            <a:avLst/>
          </a:prstGeom>
          <a:solidFill>
            <a:srgbClr val="BCC082"/>
          </a:solidFill>
          <a:ln w="38100">
            <a:solidFill>
              <a:schemeClr val="bg2"/>
            </a:solidFill>
            <a:round/>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en-US" sz="2400" b="1" i="1">
              <a:solidFill>
                <a:schemeClr val="bg2"/>
              </a:solidFill>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p:txBody>
      </p:sp>
      <p:sp>
        <p:nvSpPr>
          <p:cNvPr id="148491" name="Oval 11"/>
          <p:cNvSpPr>
            <a:spLocks noChangeArrowheads="1"/>
          </p:cNvSpPr>
          <p:nvPr/>
        </p:nvSpPr>
        <p:spPr bwMode="auto">
          <a:xfrm>
            <a:off x="2667000" y="4267200"/>
            <a:ext cx="1524000" cy="990600"/>
          </a:xfrm>
          <a:prstGeom prst="ellipse">
            <a:avLst/>
          </a:prstGeom>
          <a:solidFill>
            <a:srgbClr val="BCC082"/>
          </a:solidFill>
          <a:ln w="38100">
            <a:solidFill>
              <a:schemeClr val="bg2"/>
            </a:solidFill>
            <a:round/>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en-US" sz="2400" i="1">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p:txBody>
      </p:sp>
      <p:sp>
        <p:nvSpPr>
          <p:cNvPr id="148492" name="Oval 12"/>
          <p:cNvSpPr>
            <a:spLocks noChangeArrowheads="1"/>
          </p:cNvSpPr>
          <p:nvPr/>
        </p:nvSpPr>
        <p:spPr bwMode="auto">
          <a:xfrm>
            <a:off x="3962400" y="1752600"/>
            <a:ext cx="1828800" cy="990600"/>
          </a:xfrm>
          <a:prstGeom prst="ellipse">
            <a:avLst/>
          </a:prstGeom>
          <a:solidFill>
            <a:srgbClr val="BCC082"/>
          </a:solidFill>
          <a:ln w="38100">
            <a:solidFill>
              <a:schemeClr val="bg2"/>
            </a:solidFill>
            <a:round/>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en-US" sz="2400" b="1" i="1">
              <a:solidFill>
                <a:schemeClr val="bg2"/>
              </a:solidFill>
              <a:latin typeface="Times New Roman" pitchFamily="18" charset="0"/>
              <a:cs typeface="+mn-cs"/>
            </a:endParaRPr>
          </a:p>
          <a:p>
            <a:pPr algn="l" rtl="0" fontAlgn="auto">
              <a:spcBef>
                <a:spcPts val="0"/>
              </a:spcBef>
              <a:spcAft>
                <a:spcPts val="0"/>
              </a:spcAft>
              <a:defRPr/>
            </a:pPr>
            <a:endParaRPr lang="en-US" sz="2400" b="1" i="1">
              <a:solidFill>
                <a:schemeClr val="bg2"/>
              </a:solidFill>
              <a:latin typeface="Times New Roman" pitchFamily="18" charset="0"/>
              <a:cs typeface="+mn-cs"/>
            </a:endParaRPr>
          </a:p>
        </p:txBody>
      </p:sp>
      <p:sp>
        <p:nvSpPr>
          <p:cNvPr id="148493" name="Rectangle 13"/>
          <p:cNvSpPr>
            <a:spLocks noChangeArrowheads="1"/>
          </p:cNvSpPr>
          <p:nvPr/>
        </p:nvSpPr>
        <p:spPr bwMode="auto">
          <a:xfrm>
            <a:off x="3886200" y="1981200"/>
            <a:ext cx="2217738" cy="461963"/>
          </a:xfrm>
          <a:prstGeom prst="rect">
            <a:avLst/>
          </a:prstGeom>
          <a:noFill/>
          <a:ln w="9525">
            <a:noFill/>
            <a:miter lim="800000"/>
            <a:headEnd/>
            <a:tailEnd/>
          </a:ln>
        </p:spPr>
        <p:txBody>
          <a:bodyPr>
            <a:spAutoFit/>
          </a:bodyPr>
          <a:lstStyle/>
          <a:p>
            <a:pPr algn="l" rtl="0"/>
            <a:r>
              <a:rPr lang="en-US" sz="2400" b="1" i="1">
                <a:solidFill>
                  <a:schemeClr val="bg2"/>
                </a:solidFill>
                <a:latin typeface="Times New Roman" pitchFamily="18" charset="0"/>
              </a:rPr>
              <a:t>Distributive</a:t>
            </a:r>
          </a:p>
        </p:txBody>
      </p:sp>
      <p:sp>
        <p:nvSpPr>
          <p:cNvPr id="148494" name="Line 14"/>
          <p:cNvSpPr>
            <a:spLocks noChangeShapeType="1"/>
          </p:cNvSpPr>
          <p:nvPr/>
        </p:nvSpPr>
        <p:spPr bwMode="auto">
          <a:xfrm flipV="1">
            <a:off x="304800" y="1828800"/>
            <a:ext cx="0" cy="304800"/>
          </a:xfrm>
          <a:prstGeom prst="line">
            <a:avLst/>
          </a:prstGeom>
          <a:noFill/>
          <a:ln w="57150">
            <a:solidFill>
              <a:schemeClr val="bg1"/>
            </a:solidFill>
            <a:round/>
            <a:headEnd/>
            <a:tailEnd type="triangle" w="med" len="med"/>
          </a:ln>
        </p:spPr>
        <p:txBody>
          <a:bodyPr wrap="none"/>
          <a:lstStyle/>
          <a:p>
            <a:endParaRPr lang="ar-SA"/>
          </a:p>
        </p:txBody>
      </p:sp>
      <p:sp>
        <p:nvSpPr>
          <p:cNvPr id="148495" name="Line 15"/>
          <p:cNvSpPr>
            <a:spLocks noChangeShapeType="1"/>
          </p:cNvSpPr>
          <p:nvPr/>
        </p:nvSpPr>
        <p:spPr bwMode="auto">
          <a:xfrm>
            <a:off x="6781800" y="1658073"/>
            <a:ext cx="0" cy="304800"/>
          </a:xfrm>
          <a:prstGeom prst="line">
            <a:avLst/>
          </a:prstGeom>
          <a:noFill/>
          <a:ln w="57150">
            <a:solidFill>
              <a:schemeClr val="bg1"/>
            </a:solidFill>
            <a:round/>
            <a:headEnd/>
            <a:tailEnd type="triangle" w="med" len="med"/>
          </a:ln>
        </p:spPr>
        <p:txBody>
          <a:bodyPr wrap="none"/>
          <a:lstStyle/>
          <a:p>
            <a:endParaRPr lang="ar-SA"/>
          </a:p>
        </p:txBody>
      </p:sp>
      <p:sp>
        <p:nvSpPr>
          <p:cNvPr id="148496" name="Line 16"/>
          <p:cNvSpPr>
            <a:spLocks noChangeShapeType="1"/>
          </p:cNvSpPr>
          <p:nvPr/>
        </p:nvSpPr>
        <p:spPr bwMode="auto">
          <a:xfrm>
            <a:off x="1752600" y="304800"/>
            <a:ext cx="0" cy="971550"/>
          </a:xfrm>
          <a:prstGeom prst="line">
            <a:avLst/>
          </a:prstGeom>
          <a:noFill/>
          <a:ln w="57150">
            <a:solidFill>
              <a:schemeClr val="bg1"/>
            </a:solidFill>
            <a:round/>
            <a:headEnd/>
            <a:tailEnd type="triangle" w="med" len="med"/>
          </a:ln>
        </p:spPr>
        <p:txBody>
          <a:bodyPr wrap="none"/>
          <a:lstStyle/>
          <a:p>
            <a:endParaRPr lang="ar-SA"/>
          </a:p>
        </p:txBody>
      </p:sp>
      <p:sp>
        <p:nvSpPr>
          <p:cNvPr id="148497" name="Rectangle 17"/>
          <p:cNvSpPr>
            <a:spLocks noChangeArrowheads="1"/>
          </p:cNvSpPr>
          <p:nvPr/>
        </p:nvSpPr>
        <p:spPr bwMode="auto">
          <a:xfrm>
            <a:off x="228600" y="5715000"/>
            <a:ext cx="3886200" cy="739775"/>
          </a:xfrm>
          <a:prstGeom prst="rect">
            <a:avLst/>
          </a:prstGeom>
          <a:solidFill>
            <a:schemeClr val="tx1"/>
          </a:solidFill>
          <a:ln w="38100">
            <a:solidFill>
              <a:schemeClr val="tx2"/>
            </a:solidFill>
            <a:miter lim="800000"/>
            <a:headEnd/>
            <a:tailEnd/>
          </a:ln>
          <a:effectLst>
            <a:outerShdw dist="107763" dir="13500000" sx="75000" sy="75000" algn="tl" rotWithShape="0">
              <a:schemeClr val="bg2">
                <a:alpha val="50000"/>
              </a:schemeClr>
            </a:outerShdw>
          </a:effectLst>
        </p:spPr>
        <p:txBody>
          <a:bodyPr>
            <a:spAutoFit/>
          </a:bodyPr>
          <a:lstStyle/>
          <a:p>
            <a:pPr algn="l" rtl="0" fontAlgn="auto">
              <a:spcBef>
                <a:spcPts val="0"/>
              </a:spcBef>
              <a:spcAft>
                <a:spcPts val="0"/>
              </a:spcAft>
              <a:defRPr/>
            </a:pPr>
            <a:r>
              <a:rPr lang="en-US" sz="2000" b="1" i="1" dirty="0">
                <a:solidFill>
                  <a:schemeClr val="bg2"/>
                </a:solidFill>
                <a:latin typeface="Times New Roman" pitchFamily="18" charset="0"/>
                <a:cs typeface="+mn-cs"/>
              </a:rPr>
              <a:t>Cellular inability to utilize oxygen</a:t>
            </a:r>
          </a:p>
          <a:p>
            <a:pPr algn="l" rtl="0" fontAlgn="auto">
              <a:spcBef>
                <a:spcPts val="0"/>
              </a:spcBef>
              <a:spcAft>
                <a:spcPts val="0"/>
              </a:spcAft>
              <a:defRPr/>
            </a:pPr>
            <a:r>
              <a:rPr lang="en-US" sz="2000" b="1" i="1" dirty="0">
                <a:solidFill>
                  <a:schemeClr val="bg2"/>
                </a:solidFill>
                <a:latin typeface="Times New Roman" pitchFamily="18" charset="0"/>
                <a:cs typeface="+mn-cs"/>
              </a:rPr>
              <a:t> despite adequate supply</a:t>
            </a:r>
          </a:p>
        </p:txBody>
      </p:sp>
      <p:sp>
        <p:nvSpPr>
          <p:cNvPr id="148498" name="AutoShape 18"/>
          <p:cNvSpPr>
            <a:spLocks noChangeArrowheads="1"/>
          </p:cNvSpPr>
          <p:nvPr/>
        </p:nvSpPr>
        <p:spPr bwMode="auto">
          <a:xfrm rot="-3876797">
            <a:off x="1304926" y="4276725"/>
            <a:ext cx="1312862" cy="1138237"/>
          </a:xfrm>
          <a:prstGeom prst="curvedDownArrow">
            <a:avLst>
              <a:gd name="adj1" fmla="val 10295"/>
              <a:gd name="adj2" fmla="val 46137"/>
              <a:gd name="adj3" fmla="val 40898"/>
            </a:avLst>
          </a:prstGeom>
          <a:solidFill>
            <a:srgbClr val="CCFF66"/>
          </a:solidFill>
          <a:ln w="9525">
            <a:solidFill>
              <a:srgbClr val="CCFF66"/>
            </a:solidFill>
            <a:miter lim="800000"/>
            <a:headEnd/>
            <a:tailEnd/>
          </a:ln>
        </p:spPr>
        <p:txBody>
          <a:bodyPr wrap="none" anchor="ctr"/>
          <a:lstStyle/>
          <a:p>
            <a:pPr algn="l" rtl="0"/>
            <a:endParaRPr lang="ar-SA">
              <a:latin typeface="Calibri" pitchFamily="34" charset="0"/>
            </a:endParaRPr>
          </a:p>
        </p:txBody>
      </p:sp>
      <p:sp>
        <p:nvSpPr>
          <p:cNvPr id="148499" name="AutoShape 19"/>
          <p:cNvSpPr>
            <a:spLocks noChangeArrowheads="1"/>
          </p:cNvSpPr>
          <p:nvPr/>
        </p:nvSpPr>
        <p:spPr bwMode="auto">
          <a:xfrm rot="-6865790">
            <a:off x="6841331" y="4512469"/>
            <a:ext cx="1512888" cy="717550"/>
          </a:xfrm>
          <a:prstGeom prst="curvedUpArrow">
            <a:avLst>
              <a:gd name="adj1" fmla="val 42168"/>
              <a:gd name="adj2" fmla="val 84336"/>
              <a:gd name="adj3" fmla="val 31843"/>
            </a:avLst>
          </a:prstGeom>
          <a:solidFill>
            <a:srgbClr val="CCFF66"/>
          </a:solidFill>
          <a:ln w="9525">
            <a:solidFill>
              <a:schemeClr val="tx1"/>
            </a:solidFill>
            <a:miter lim="800000"/>
            <a:headEnd/>
            <a:tailEnd/>
          </a:ln>
        </p:spPr>
        <p:txBody>
          <a:bodyPr wrap="none" anchor="ctr"/>
          <a:lstStyle/>
          <a:p>
            <a:pPr algn="l" rtl="0"/>
            <a:endParaRPr lang="ar-SA">
              <a:latin typeface="Calibri" pitchFamily="34" charset="0"/>
            </a:endParaRPr>
          </a:p>
        </p:txBody>
      </p:sp>
      <p:sp>
        <p:nvSpPr>
          <p:cNvPr id="148500" name="AutoShape 20"/>
          <p:cNvSpPr>
            <a:spLocks noChangeArrowheads="1"/>
          </p:cNvSpPr>
          <p:nvPr/>
        </p:nvSpPr>
        <p:spPr bwMode="auto">
          <a:xfrm rot="1625733">
            <a:off x="755650" y="2576513"/>
            <a:ext cx="1143000" cy="304800"/>
          </a:xfrm>
          <a:custGeom>
            <a:avLst/>
            <a:gdLst>
              <a:gd name="T0" fmla="*/ 2147483647 w 21600"/>
              <a:gd name="T1" fmla="*/ 0 h 21600"/>
              <a:gd name="T2" fmla="*/ 0 w 21600"/>
              <a:gd name="T3" fmla="*/ 30346399 h 21600"/>
              <a:gd name="T4" fmla="*/ 2147483647 w 21600"/>
              <a:gd name="T5" fmla="*/ 60692798 h 21600"/>
              <a:gd name="T6" fmla="*/ 2147483647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p>
            <a:endParaRPr lang="ar-SA"/>
          </a:p>
        </p:txBody>
      </p:sp>
      <p:sp>
        <p:nvSpPr>
          <p:cNvPr id="148501" name="AutoShape 21"/>
          <p:cNvSpPr>
            <a:spLocks noChangeArrowheads="1"/>
          </p:cNvSpPr>
          <p:nvPr/>
        </p:nvSpPr>
        <p:spPr bwMode="auto">
          <a:xfrm rot="8051896">
            <a:off x="7007225" y="2570163"/>
            <a:ext cx="876300" cy="304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pPr algn="l" rtl="0" fontAlgn="auto">
              <a:spcBef>
                <a:spcPts val="0"/>
              </a:spcBef>
              <a:spcAft>
                <a:spcPts val="0"/>
              </a:spcAft>
              <a:defRPr/>
            </a:pPr>
            <a:endParaRPr lang="x-none">
              <a:latin typeface="+mn-lt"/>
              <a:cs typeface="+mn-cs"/>
            </a:endParaRPr>
          </a:p>
        </p:txBody>
      </p:sp>
      <p:sp>
        <p:nvSpPr>
          <p:cNvPr id="148502" name="AutoShape 22"/>
          <p:cNvSpPr>
            <a:spLocks noChangeArrowheads="1"/>
          </p:cNvSpPr>
          <p:nvPr/>
        </p:nvSpPr>
        <p:spPr bwMode="auto">
          <a:xfrm rot="1661542">
            <a:off x="2895600" y="1524000"/>
            <a:ext cx="1143000" cy="304800"/>
          </a:xfrm>
          <a:custGeom>
            <a:avLst/>
            <a:gdLst>
              <a:gd name="T0" fmla="*/ 2147483647 w 21600"/>
              <a:gd name="T1" fmla="*/ 0 h 21600"/>
              <a:gd name="T2" fmla="*/ 0 w 21600"/>
              <a:gd name="T3" fmla="*/ 30346399 h 21600"/>
              <a:gd name="T4" fmla="*/ 2147483647 w 21600"/>
              <a:gd name="T5" fmla="*/ 60692798 h 21600"/>
              <a:gd name="T6" fmla="*/ 2147483647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p>
            <a:endParaRPr lang="ar-SA"/>
          </a:p>
        </p:txBody>
      </p:sp>
      <p:sp>
        <p:nvSpPr>
          <p:cNvPr id="148503" name="AutoShape 23"/>
          <p:cNvSpPr>
            <a:spLocks noChangeArrowheads="1"/>
          </p:cNvSpPr>
          <p:nvPr/>
        </p:nvSpPr>
        <p:spPr bwMode="auto">
          <a:xfrm rot="8522368">
            <a:off x="5207000" y="1520825"/>
            <a:ext cx="898525" cy="304800"/>
          </a:xfrm>
          <a:custGeom>
            <a:avLst/>
            <a:gdLst>
              <a:gd name="T0" fmla="*/ 1166122961 w 21600"/>
              <a:gd name="T1" fmla="*/ 0 h 21600"/>
              <a:gd name="T2" fmla="*/ 0 w 21600"/>
              <a:gd name="T3" fmla="*/ 30346399 h 21600"/>
              <a:gd name="T4" fmla="*/ 1166122961 w 21600"/>
              <a:gd name="T5" fmla="*/ 60692798 h 21600"/>
              <a:gd name="T6" fmla="*/ 1554829062 w 21600"/>
              <a:gd name="T7" fmla="*/ 303463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p>
            <a:endParaRPr lang="ar-SA"/>
          </a:p>
        </p:txBody>
      </p:sp>
      <p:sp>
        <p:nvSpPr>
          <p:cNvPr id="8216" name="Oval 24"/>
          <p:cNvSpPr>
            <a:spLocks noChangeArrowheads="1"/>
          </p:cNvSpPr>
          <p:nvPr/>
        </p:nvSpPr>
        <p:spPr bwMode="auto">
          <a:xfrm>
            <a:off x="3276600" y="2590800"/>
            <a:ext cx="3048000" cy="2362200"/>
          </a:xfrm>
          <a:prstGeom prst="ellipse">
            <a:avLst/>
          </a:prstGeom>
          <a:noFill/>
          <a:ln w="76200">
            <a:pattFill prst="wdUpDiag">
              <a:fgClr>
                <a:srgbClr val="CCFF66"/>
              </a:fgClr>
              <a:bgClr>
                <a:srgbClr val="FFFFFF"/>
              </a:bgClr>
            </a:pattFill>
            <a:round/>
            <a:headEnd/>
            <a:tailEnd/>
          </a:ln>
        </p:spPr>
        <p:txBody>
          <a:bodyPr wrap="none" anchor="ctr"/>
          <a:lstStyle/>
          <a:p>
            <a:pPr algn="l" rtl="0"/>
            <a:endParaRPr lang="ar-SA">
              <a:latin typeface="Calibri" pitchFamily="34" charset="0"/>
            </a:endParaRPr>
          </a:p>
        </p:txBody>
      </p:sp>
      <p:sp>
        <p:nvSpPr>
          <p:cNvPr id="148505" name="Rectangle 25"/>
          <p:cNvSpPr>
            <a:spLocks noChangeArrowheads="1"/>
          </p:cNvSpPr>
          <p:nvPr/>
        </p:nvSpPr>
        <p:spPr bwMode="auto">
          <a:xfrm>
            <a:off x="5715000" y="3124200"/>
            <a:ext cx="1724025" cy="457200"/>
          </a:xfrm>
          <a:prstGeom prst="rect">
            <a:avLst/>
          </a:prstGeom>
          <a:noFill/>
          <a:ln w="9525">
            <a:noFill/>
            <a:miter lim="800000"/>
            <a:headEnd/>
            <a:tailEnd/>
          </a:ln>
        </p:spPr>
        <p:txBody>
          <a:bodyPr wrap="none">
            <a:spAutoFit/>
          </a:bodyPr>
          <a:lstStyle/>
          <a:p>
            <a:pPr algn="l" rtl="0"/>
            <a:r>
              <a:rPr lang="en-US" sz="2400" b="1" i="1">
                <a:solidFill>
                  <a:schemeClr val="bg2"/>
                </a:solidFill>
                <a:latin typeface="Times New Roman" pitchFamily="18" charset="0"/>
              </a:rPr>
              <a:t>Cardiogenic</a:t>
            </a:r>
          </a:p>
        </p:txBody>
      </p:sp>
      <p:sp>
        <p:nvSpPr>
          <p:cNvPr id="148506" name="Rectangle 26"/>
          <p:cNvSpPr>
            <a:spLocks noChangeArrowheads="1"/>
          </p:cNvSpPr>
          <p:nvPr/>
        </p:nvSpPr>
        <p:spPr bwMode="auto">
          <a:xfrm>
            <a:off x="1905000" y="3048000"/>
            <a:ext cx="1981200" cy="457200"/>
          </a:xfrm>
          <a:prstGeom prst="rect">
            <a:avLst/>
          </a:prstGeom>
          <a:noFill/>
          <a:ln w="9525">
            <a:noFill/>
            <a:miter lim="800000"/>
            <a:headEnd/>
            <a:tailEnd/>
          </a:ln>
        </p:spPr>
        <p:txBody>
          <a:bodyPr>
            <a:spAutoFit/>
          </a:bodyPr>
          <a:lstStyle/>
          <a:p>
            <a:pPr algn="l" rtl="0"/>
            <a:r>
              <a:rPr lang="en-US" sz="2400" b="1" i="1">
                <a:solidFill>
                  <a:schemeClr val="bg2"/>
                </a:solidFill>
                <a:latin typeface="Times New Roman" pitchFamily="18" charset="0"/>
              </a:rPr>
              <a:t>Obstructive</a:t>
            </a:r>
          </a:p>
        </p:txBody>
      </p:sp>
      <p:sp>
        <p:nvSpPr>
          <p:cNvPr id="148507" name="Rectangle 27"/>
          <p:cNvSpPr>
            <a:spLocks noChangeArrowheads="1"/>
          </p:cNvSpPr>
          <p:nvPr/>
        </p:nvSpPr>
        <p:spPr bwMode="auto">
          <a:xfrm>
            <a:off x="2743200" y="4495800"/>
            <a:ext cx="1366838" cy="457200"/>
          </a:xfrm>
          <a:prstGeom prst="rect">
            <a:avLst/>
          </a:prstGeom>
          <a:noFill/>
          <a:ln w="9525">
            <a:noFill/>
            <a:miter lim="800000"/>
            <a:headEnd/>
            <a:tailEnd/>
          </a:ln>
        </p:spPr>
        <p:txBody>
          <a:bodyPr wrap="none">
            <a:spAutoFit/>
          </a:bodyPr>
          <a:lstStyle/>
          <a:p>
            <a:pPr algn="l" rtl="0"/>
            <a:r>
              <a:rPr lang="en-US" sz="2400" b="1" i="1">
                <a:solidFill>
                  <a:schemeClr val="bg2"/>
                </a:solidFill>
                <a:latin typeface="Times New Roman" pitchFamily="18" charset="0"/>
              </a:rPr>
              <a:t>Cytotoxic</a:t>
            </a:r>
          </a:p>
        </p:txBody>
      </p:sp>
      <p:sp>
        <p:nvSpPr>
          <p:cNvPr id="148508" name="Rectangle 28"/>
          <p:cNvSpPr>
            <a:spLocks noChangeArrowheads="1"/>
          </p:cNvSpPr>
          <p:nvPr/>
        </p:nvSpPr>
        <p:spPr bwMode="auto">
          <a:xfrm>
            <a:off x="5257800" y="4495800"/>
            <a:ext cx="1822450" cy="457200"/>
          </a:xfrm>
          <a:prstGeom prst="rect">
            <a:avLst/>
          </a:prstGeom>
          <a:noFill/>
          <a:ln w="9525">
            <a:noFill/>
            <a:miter lim="800000"/>
            <a:headEnd/>
            <a:tailEnd/>
          </a:ln>
        </p:spPr>
        <p:txBody>
          <a:bodyPr wrap="none">
            <a:spAutoFit/>
          </a:bodyPr>
          <a:lstStyle/>
          <a:p>
            <a:pPr algn="l" rtl="0"/>
            <a:r>
              <a:rPr lang="en-US" sz="2400" b="1" i="1">
                <a:solidFill>
                  <a:schemeClr val="bg2"/>
                </a:solidFill>
                <a:latin typeface="Times New Roman" pitchFamily="18" charset="0"/>
              </a:rPr>
              <a:t>Hypovolemic</a:t>
            </a:r>
          </a:p>
        </p:txBody>
      </p:sp>
    </p:spTree>
    <p:extLst>
      <p:ext uri="{BB962C8B-B14F-4D97-AF65-F5344CB8AC3E}">
        <p14:creationId xmlns:p14="http://schemas.microsoft.com/office/powerpoint/2010/main" xmlns="" val="8640795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ar-SA" smtClean="0"/>
          </a:p>
        </p:txBody>
      </p:sp>
      <p:sp>
        <p:nvSpPr>
          <p:cNvPr id="3" name="Content Placeholder 2"/>
          <p:cNvSpPr>
            <a:spLocks noGrp="1"/>
          </p:cNvSpPr>
          <p:nvPr>
            <p:ph idx="1"/>
          </p:nvPr>
        </p:nvSpPr>
        <p:spPr>
          <a:xfrm>
            <a:off x="428625" y="1571625"/>
            <a:ext cx="8229600" cy="4525963"/>
          </a:xfrm>
        </p:spPr>
        <p:txBody>
          <a:bodyPr rtlCol="0">
            <a:normAutofit/>
          </a:bodyPr>
          <a:lstStyle/>
          <a:p>
            <a:pPr fontAlgn="auto">
              <a:lnSpc>
                <a:spcPct val="150000"/>
              </a:lnSpc>
              <a:spcAft>
                <a:spcPts val="0"/>
              </a:spcAft>
              <a:buFont typeface="Arial"/>
              <a:buNone/>
              <a:defRPr/>
            </a:pPr>
            <a:r>
              <a:rPr lang="en-US" sz="3600" b="1" dirty="0" smtClean="0"/>
              <a:t>Etiology:</a:t>
            </a:r>
          </a:p>
          <a:p>
            <a:pPr fontAlgn="auto">
              <a:lnSpc>
                <a:spcPct val="150000"/>
              </a:lnSpc>
              <a:spcAft>
                <a:spcPts val="0"/>
              </a:spcAft>
              <a:buFont typeface="Arial"/>
              <a:buChar char="•"/>
              <a:defRPr/>
            </a:pPr>
            <a:r>
              <a:rPr lang="en-US" dirty="0" smtClean="0"/>
              <a:t>Gram –</a:t>
            </a:r>
            <a:r>
              <a:rPr lang="en-US" dirty="0" err="1" smtClean="0"/>
              <a:t>ve</a:t>
            </a:r>
            <a:r>
              <a:rPr lang="en-US" dirty="0" smtClean="0"/>
              <a:t> </a:t>
            </a:r>
            <a:r>
              <a:rPr lang="en-US" dirty="0" err="1" smtClean="0"/>
              <a:t>septecemia</a:t>
            </a:r>
            <a:r>
              <a:rPr lang="en-US" dirty="0" smtClean="0"/>
              <a:t>, most common</a:t>
            </a:r>
          </a:p>
          <a:p>
            <a:pPr fontAlgn="auto">
              <a:lnSpc>
                <a:spcPct val="150000"/>
              </a:lnSpc>
              <a:spcAft>
                <a:spcPts val="0"/>
              </a:spcAft>
              <a:buFont typeface="Arial"/>
              <a:buChar char="•"/>
              <a:defRPr/>
            </a:pPr>
            <a:r>
              <a:rPr lang="en-US" dirty="0" smtClean="0"/>
              <a:t>Gram +</a:t>
            </a:r>
            <a:r>
              <a:rPr lang="en-US" dirty="0" err="1" smtClean="0"/>
              <a:t>ve</a:t>
            </a:r>
            <a:r>
              <a:rPr lang="en-US" dirty="0" smtClean="0"/>
              <a:t> </a:t>
            </a:r>
            <a:r>
              <a:rPr lang="en-US" dirty="0" err="1" smtClean="0"/>
              <a:t>septecemia</a:t>
            </a:r>
            <a:r>
              <a:rPr lang="en-US" dirty="0" smtClean="0"/>
              <a:t>, fungal, less common</a:t>
            </a:r>
          </a:p>
          <a:p>
            <a:pPr fontAlgn="auto">
              <a:lnSpc>
                <a:spcPct val="150000"/>
              </a:lnSpc>
              <a:spcAft>
                <a:spcPts val="0"/>
              </a:spcAft>
              <a:buFont typeface="Arial"/>
              <a:buNone/>
              <a:defRPr/>
            </a:pPr>
            <a:r>
              <a:rPr lang="en-US" dirty="0" smtClean="0"/>
              <a:t>	About 50% blood cultures are positive in pt with bacterial septic shock.</a:t>
            </a:r>
          </a:p>
          <a:p>
            <a:pPr fontAlgn="auto">
              <a:lnSpc>
                <a:spcPct val="150000"/>
              </a:lnSpc>
              <a:spcAft>
                <a:spcPts val="0"/>
              </a:spcAft>
              <a:buFont typeface="Arial"/>
              <a:buNone/>
              <a:defRPr/>
            </a:pPr>
            <a:r>
              <a:rPr lang="en-US" sz="3300" b="1" dirty="0" smtClean="0"/>
              <a:t>Major complications</a:t>
            </a:r>
            <a:r>
              <a:rPr lang="en-US" dirty="0" smtClean="0"/>
              <a:t>: DIC, multiple organ failure and death.</a:t>
            </a:r>
            <a:endParaRPr lang="x-none" dirty="0"/>
          </a:p>
        </p:txBody>
      </p:sp>
    </p:spTree>
    <p:extLst>
      <p:ext uri="{BB962C8B-B14F-4D97-AF65-F5344CB8AC3E}">
        <p14:creationId xmlns:p14="http://schemas.microsoft.com/office/powerpoint/2010/main" xmlns="" val="3220131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Septic shock</a:t>
            </a:r>
            <a:endParaRPr lang="ar-SA" dirty="0" smtClean="0"/>
          </a:p>
        </p:txBody>
      </p:sp>
      <p:sp>
        <p:nvSpPr>
          <p:cNvPr id="10243" name="Content Placeholder 2"/>
          <p:cNvSpPr>
            <a:spLocks noGrp="1"/>
          </p:cNvSpPr>
          <p:nvPr>
            <p:ph idx="1"/>
          </p:nvPr>
        </p:nvSpPr>
        <p:spPr>
          <a:xfrm>
            <a:off x="304800" y="1600200"/>
            <a:ext cx="7620000" cy="4800600"/>
          </a:xfrm>
        </p:spPr>
        <p:txBody>
          <a:bodyPr>
            <a:normAutofit/>
          </a:bodyPr>
          <a:lstStyle/>
          <a:p>
            <a:pPr>
              <a:lnSpc>
                <a:spcPct val="150000"/>
              </a:lnSpc>
              <a:buFont typeface="Arial" pitchFamily="34" charset="0"/>
              <a:buNone/>
            </a:pPr>
            <a:r>
              <a:rPr lang="en-US" sz="2800" b="1" dirty="0" smtClean="0"/>
              <a:t>Presentation:</a:t>
            </a:r>
          </a:p>
          <a:p>
            <a:pPr>
              <a:lnSpc>
                <a:spcPct val="150000"/>
              </a:lnSpc>
            </a:pPr>
            <a:r>
              <a:rPr lang="en-US" sz="2800" dirty="0" smtClean="0"/>
              <a:t>Fever</a:t>
            </a:r>
          </a:p>
          <a:p>
            <a:pPr>
              <a:lnSpc>
                <a:spcPct val="150000"/>
              </a:lnSpc>
            </a:pPr>
            <a:r>
              <a:rPr lang="en-US" sz="2800" dirty="0" smtClean="0"/>
              <a:t>Tachycardia</a:t>
            </a:r>
          </a:p>
          <a:p>
            <a:pPr>
              <a:lnSpc>
                <a:spcPct val="150000"/>
              </a:lnSpc>
            </a:pPr>
            <a:r>
              <a:rPr lang="en-US" sz="2800" dirty="0" err="1" smtClean="0"/>
              <a:t>Tachypnea</a:t>
            </a:r>
            <a:endParaRPr lang="en-US" sz="2800" dirty="0" smtClean="0"/>
          </a:p>
          <a:p>
            <a:pPr>
              <a:lnSpc>
                <a:spcPct val="150000"/>
              </a:lnSpc>
            </a:pPr>
            <a:r>
              <a:rPr lang="en-US" sz="2800" dirty="0" smtClean="0"/>
              <a:t>Hypotension</a:t>
            </a:r>
          </a:p>
          <a:p>
            <a:pPr>
              <a:lnSpc>
                <a:spcPct val="150000"/>
              </a:lnSpc>
            </a:pPr>
            <a:r>
              <a:rPr lang="en-US" sz="2800" dirty="0" err="1" smtClean="0"/>
              <a:t>Hypoperfusion</a:t>
            </a:r>
            <a:r>
              <a:rPr lang="en-US" sz="2800" dirty="0" smtClean="0"/>
              <a:t>: confusion, </a:t>
            </a:r>
            <a:r>
              <a:rPr lang="en-US" sz="2800" dirty="0" err="1" smtClean="0"/>
              <a:t>oliguria</a:t>
            </a:r>
            <a:endParaRPr lang="en-US" sz="2800" dirty="0" smtClean="0"/>
          </a:p>
        </p:txBody>
      </p:sp>
      <p:sp>
        <p:nvSpPr>
          <p:cNvPr id="4" name="مستطيل 3"/>
          <p:cNvSpPr/>
          <p:nvPr/>
        </p:nvSpPr>
        <p:spPr>
          <a:xfrm>
            <a:off x="3657600" y="1600200"/>
            <a:ext cx="4267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Septic shock (surgical causes):</a:t>
            </a:r>
            <a:endParaRPr lang="en-US" sz="2000" b="1" dirty="0" smtClean="0">
              <a:solidFill>
                <a:srgbClr val="FF0000"/>
              </a:solidFill>
            </a:endParaRPr>
          </a:p>
          <a:p>
            <a:pPr algn="ctr"/>
            <a:r>
              <a:rPr lang="en-US" dirty="0" smtClean="0"/>
              <a:t>1.Ascending </a:t>
            </a:r>
            <a:r>
              <a:rPr lang="ar-SA" dirty="0" smtClean="0"/>
              <a:t>Cholangitis</a:t>
            </a:r>
            <a:r>
              <a:rPr lang="en-US" dirty="0" smtClean="0"/>
              <a:t>.</a:t>
            </a:r>
          </a:p>
          <a:p>
            <a:pPr algn="ctr"/>
            <a:r>
              <a:rPr lang="en-US" dirty="0" smtClean="0"/>
              <a:t>2.Perforation.</a:t>
            </a:r>
          </a:p>
          <a:p>
            <a:pPr algn="ctr"/>
            <a:r>
              <a:rPr lang="en-US" dirty="0" smtClean="0"/>
              <a:t>3.Bowel obstruction or ischemic.</a:t>
            </a:r>
          </a:p>
          <a:p>
            <a:pPr algn="ctr"/>
            <a:r>
              <a:rPr lang="en-US" dirty="0" smtClean="0"/>
              <a:t>4. Necrotizing fasciitis.</a:t>
            </a:r>
          </a:p>
          <a:p>
            <a:pPr algn="ctr"/>
            <a:r>
              <a:rPr lang="en-US" dirty="0" smtClean="0"/>
              <a:t>5.</a:t>
            </a:r>
            <a:r>
              <a:rPr lang="ar-SA" i="1" dirty="0" smtClean="0"/>
              <a:t> </a:t>
            </a:r>
            <a:r>
              <a:rPr lang="ar-SA" dirty="0" smtClean="0"/>
              <a:t>pancreatitis</a:t>
            </a:r>
            <a:r>
              <a:rPr lang="en-US" dirty="0" smtClean="0"/>
              <a:t>.</a:t>
            </a:r>
            <a:endParaRPr lang="ar-SA" dirty="0"/>
          </a:p>
        </p:txBody>
      </p:sp>
      <p:sp>
        <p:nvSpPr>
          <p:cNvPr id="5" name="نجمة ذات 5 نقاط 4"/>
          <p:cNvSpPr/>
          <p:nvPr/>
        </p:nvSpPr>
        <p:spPr>
          <a:xfrm>
            <a:off x="3657600" y="1828800"/>
            <a:ext cx="533400" cy="457200"/>
          </a:xfrm>
          <a:prstGeom prst="star5">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600" b="1" dirty="0">
              <a:ln w="12700">
                <a:solidFill>
                  <a:schemeClr val="bg2"/>
                </a:solidFill>
                <a:prstDash val="solid"/>
              </a:ln>
              <a:solidFill>
                <a:schemeClr val="bg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 val="24099744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1143000"/>
          </a:xfrm>
        </p:spPr>
        <p:txBody>
          <a:bodyPr/>
          <a:lstStyle/>
          <a:p>
            <a:r>
              <a:rPr lang="en-US" smtClean="0"/>
              <a:t>Septic shock</a:t>
            </a:r>
            <a:endParaRPr lang="ar-SA" smtClean="0"/>
          </a:p>
        </p:txBody>
      </p:sp>
      <p:sp>
        <p:nvSpPr>
          <p:cNvPr id="11267" name="Content Placeholder 2"/>
          <p:cNvSpPr>
            <a:spLocks noGrp="1"/>
          </p:cNvSpPr>
          <p:nvPr>
            <p:ph idx="1"/>
          </p:nvPr>
        </p:nvSpPr>
        <p:spPr>
          <a:xfrm>
            <a:off x="304800" y="914400"/>
            <a:ext cx="8229600" cy="5334000"/>
          </a:xfrm>
        </p:spPr>
        <p:txBody>
          <a:bodyPr>
            <a:normAutofit fontScale="92500" lnSpcReduction="10000"/>
          </a:bodyPr>
          <a:lstStyle/>
          <a:p>
            <a:pPr>
              <a:lnSpc>
                <a:spcPct val="120000"/>
              </a:lnSpc>
              <a:buFont typeface="Arial" pitchFamily="34" charset="0"/>
              <a:buNone/>
            </a:pPr>
            <a:endParaRPr lang="en-US" sz="2000" b="1" dirty="0" smtClean="0"/>
          </a:p>
          <a:p>
            <a:pPr>
              <a:lnSpc>
                <a:spcPct val="120000"/>
              </a:lnSpc>
              <a:buFont typeface="Arial" pitchFamily="34" charset="0"/>
              <a:buNone/>
            </a:pPr>
            <a:r>
              <a:rPr lang="en-US" sz="2000" b="1" dirty="0" smtClean="0"/>
              <a:t>Treatment</a:t>
            </a:r>
            <a:r>
              <a:rPr lang="en-US" sz="2000" dirty="0" smtClean="0"/>
              <a:t>:</a:t>
            </a:r>
          </a:p>
          <a:p>
            <a:pPr>
              <a:lnSpc>
                <a:spcPct val="120000"/>
              </a:lnSpc>
            </a:pPr>
            <a:r>
              <a:rPr lang="en-US" sz="2000" dirty="0" smtClean="0"/>
              <a:t>ABC</a:t>
            </a:r>
          </a:p>
          <a:p>
            <a:pPr lvl="1">
              <a:lnSpc>
                <a:spcPct val="120000"/>
              </a:lnSpc>
            </a:pPr>
            <a:r>
              <a:rPr lang="en-US" sz="2000" dirty="0" smtClean="0"/>
              <a:t>Intubate if necessary</a:t>
            </a:r>
          </a:p>
          <a:p>
            <a:pPr>
              <a:lnSpc>
                <a:spcPct val="120000"/>
              </a:lnSpc>
            </a:pPr>
            <a:r>
              <a:rPr lang="en-US" sz="2000" dirty="0" smtClean="0"/>
              <a:t>Fluid resuscitation</a:t>
            </a:r>
          </a:p>
          <a:p>
            <a:pPr lvl="1">
              <a:lnSpc>
                <a:spcPct val="120000"/>
              </a:lnSpc>
            </a:pPr>
            <a:r>
              <a:rPr lang="en-US" sz="2000" dirty="0" smtClean="0"/>
              <a:t>500 –1000cc Crystalloid.</a:t>
            </a:r>
          </a:p>
          <a:p>
            <a:pPr>
              <a:lnSpc>
                <a:spcPct val="120000"/>
              </a:lnSpc>
            </a:pPr>
            <a:r>
              <a:rPr lang="en-US" sz="2000" dirty="0" smtClean="0"/>
              <a:t>Empiric antibiotics</a:t>
            </a:r>
          </a:p>
          <a:p>
            <a:pPr>
              <a:lnSpc>
                <a:spcPct val="120000"/>
              </a:lnSpc>
            </a:pPr>
            <a:r>
              <a:rPr lang="en-US" sz="2000" dirty="0" smtClean="0"/>
              <a:t>Vasopressors: norepinephrine, epinephrine, dopamine, phenylephrine</a:t>
            </a:r>
          </a:p>
          <a:p>
            <a:pPr>
              <a:lnSpc>
                <a:spcPct val="120000"/>
              </a:lnSpc>
            </a:pPr>
            <a:r>
              <a:rPr lang="en-US" sz="2000" dirty="0" smtClean="0"/>
              <a:t>Activated protein C for severe sepsis. </a:t>
            </a:r>
            <a:r>
              <a:rPr lang="en-US" sz="2000" dirty="0" smtClean="0">
                <a:solidFill>
                  <a:srgbClr val="FF0000"/>
                </a:solidFill>
              </a:rPr>
              <a:t>Why? </a:t>
            </a:r>
          </a:p>
          <a:p>
            <a:pPr>
              <a:lnSpc>
                <a:spcPct val="120000"/>
              </a:lnSpc>
              <a:buFont typeface="Arial" pitchFamily="34" charset="0"/>
              <a:buNone/>
            </a:pPr>
            <a:r>
              <a:rPr lang="en-US" sz="2000" dirty="0" smtClean="0">
                <a:solidFill>
                  <a:srgbClr val="FF0000"/>
                </a:solidFill>
              </a:rPr>
              <a:t>Cause in DIC it was found that it is mostly caused by deficiency of these factors.  </a:t>
            </a:r>
          </a:p>
          <a:p>
            <a:pPr>
              <a:lnSpc>
                <a:spcPct val="120000"/>
              </a:lnSpc>
            </a:pPr>
            <a:r>
              <a:rPr lang="en-US" sz="2000" dirty="0" smtClean="0"/>
              <a:t>Look for site of infection, drain if possible.</a:t>
            </a:r>
          </a:p>
          <a:p>
            <a:pPr>
              <a:lnSpc>
                <a:spcPct val="120000"/>
              </a:lnSpc>
            </a:pPr>
            <a:r>
              <a:rPr lang="en-US" sz="2000" dirty="0" smtClean="0"/>
              <a:t>Send blood for CBC, lactic acid, glucose, blood culture.</a:t>
            </a:r>
          </a:p>
          <a:p>
            <a:pPr lvl="1">
              <a:lnSpc>
                <a:spcPct val="120000"/>
              </a:lnSpc>
            </a:pPr>
            <a:r>
              <a:rPr lang="en-US" sz="2000" dirty="0" smtClean="0"/>
              <a:t>Hyperglycemia, leukocytosis, elevated lactic acid.</a:t>
            </a:r>
          </a:p>
          <a:p>
            <a:pPr lvl="1">
              <a:lnSpc>
                <a:spcPct val="120000"/>
              </a:lnSpc>
            </a:pPr>
            <a:r>
              <a:rPr lang="en-US" sz="2000" dirty="0" smtClean="0"/>
              <a:t>acidosis</a:t>
            </a:r>
            <a:endParaRPr lang="ar-SA" sz="2000" dirty="0" smtClean="0"/>
          </a:p>
        </p:txBody>
      </p:sp>
    </p:spTree>
    <p:extLst>
      <p:ext uri="{BB962C8B-B14F-4D97-AF65-F5344CB8AC3E}">
        <p14:creationId xmlns:p14="http://schemas.microsoft.com/office/powerpoint/2010/main" xmlns="" val="1706041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NOTES</a:t>
            </a:r>
            <a:endParaRPr lang="ar-SA" dirty="0"/>
          </a:p>
        </p:txBody>
      </p:sp>
      <p:sp>
        <p:nvSpPr>
          <p:cNvPr id="3" name="Content Placeholder 2"/>
          <p:cNvSpPr txBox="1">
            <a:spLocks/>
          </p:cNvSpPr>
          <p:nvPr/>
        </p:nvSpPr>
        <p:spPr>
          <a:xfrm>
            <a:off x="457200" y="1219200"/>
            <a:ext cx="8229600" cy="5486400"/>
          </a:xfrm>
          <a:prstGeom prst="rect">
            <a:avLst/>
          </a:prstGeom>
        </p:spPr>
        <p:txBody>
          <a:bodyPr>
            <a:normAutofit fontScale="92500"/>
          </a:bodyPr>
          <a:lstStyle/>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most common type of shock is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hypovolemic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shock.</a:t>
            </a:r>
          </a:p>
          <a:p>
            <a:pPr marL="342900" lvl="0" indent="-228600" defTabSz="914400">
              <a:spcBef>
                <a:spcPct val="20000"/>
              </a:spcBef>
              <a:buClr>
                <a:schemeClr val="accent1"/>
              </a:buClr>
              <a:buFont typeface="Arial" pitchFamily="34" charset="0"/>
              <a:buChar cha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In adult most common causes of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hypovolemic</a:t>
            </a:r>
            <a:r>
              <a:rPr lang="en-US" sz="2200" dirty="0" smtClean="0"/>
              <a:t>  shock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is bleeding from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RTA,but</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in pediatric bleeding from gastroenteritis.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Hypovolemia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may be caused by dehydration in pediatrics and underdeveloped countries.</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Most common cause of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cardiogenic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shock is arrhythmias and ischemia.</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Cellular poisons: may be imp in trauma, especially if patient is still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hypotensive</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or in shock. A common toxin with trauma is CYANIDE.</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SURGICAL CAUSES OF SHOCK:  (present acutely)</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Obstructive  : PE (massive, cannot be treated with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thrombolytics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treated by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embolectomy</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pneumothorax</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Hypovolemic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bleeding.</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Cardiac: rupture.</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Distributive: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neurogenic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shock. </a:t>
            </a:r>
          </a:p>
          <a:p>
            <a:pPr marL="342900" marR="0" lvl="0" indent="-228600" algn="l"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endParaRPr kumimoji="0" lang="en-US"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Necrotizing fasciitis</a:t>
            </a:r>
            <a:endParaRPr lang="ar-SA" dirty="0" smtClean="0"/>
          </a:p>
        </p:txBody>
      </p:sp>
      <p:sp>
        <p:nvSpPr>
          <p:cNvPr id="3" name="Content Placeholder 2"/>
          <p:cNvSpPr>
            <a:spLocks noGrp="1"/>
          </p:cNvSpPr>
          <p:nvPr>
            <p:ph idx="1"/>
          </p:nvPr>
        </p:nvSpPr>
        <p:spPr>
          <a:xfrm>
            <a:off x="457200" y="1600200"/>
            <a:ext cx="8229600" cy="5029200"/>
          </a:xfrm>
        </p:spPr>
        <p:txBody>
          <a:bodyPr rtlCol="0">
            <a:normAutofit fontScale="62500" lnSpcReduction="20000"/>
          </a:bodyPr>
          <a:lstStyle/>
          <a:p>
            <a:pPr fontAlgn="auto">
              <a:lnSpc>
                <a:spcPct val="170000"/>
              </a:lnSpc>
              <a:spcAft>
                <a:spcPts val="0"/>
              </a:spcAft>
              <a:buFont typeface="Arial"/>
              <a:buChar char="•"/>
              <a:defRPr/>
            </a:pPr>
            <a:r>
              <a:rPr lang="en-US" sz="2900" dirty="0" smtClean="0"/>
              <a:t>A surgical cause of septic shock.</a:t>
            </a:r>
          </a:p>
          <a:p>
            <a:pPr fontAlgn="auto">
              <a:lnSpc>
                <a:spcPct val="170000"/>
              </a:lnSpc>
              <a:spcAft>
                <a:spcPts val="0"/>
              </a:spcAft>
              <a:buFont typeface="Arial"/>
              <a:buChar char="•"/>
              <a:defRPr/>
            </a:pPr>
            <a:r>
              <a:rPr lang="en-US" sz="2900" dirty="0" smtClean="0"/>
              <a:t>A term used to label uncommon but potentially lethal infections.</a:t>
            </a:r>
          </a:p>
          <a:p>
            <a:pPr fontAlgn="auto">
              <a:lnSpc>
                <a:spcPct val="170000"/>
              </a:lnSpc>
              <a:spcAft>
                <a:spcPts val="0"/>
              </a:spcAft>
              <a:buFont typeface="Arial"/>
              <a:buChar char="•"/>
              <a:defRPr/>
            </a:pPr>
            <a:r>
              <a:rPr lang="en-US" sz="2900" b="1" dirty="0" smtClean="0"/>
              <a:t>Types:</a:t>
            </a:r>
          </a:p>
          <a:p>
            <a:pPr lvl="1" fontAlgn="auto">
              <a:lnSpc>
                <a:spcPct val="120000"/>
              </a:lnSpc>
              <a:spcAft>
                <a:spcPts val="0"/>
              </a:spcAft>
              <a:buFont typeface="Arial"/>
              <a:buNone/>
              <a:defRPr/>
            </a:pPr>
            <a:r>
              <a:rPr lang="en-US" sz="2900" dirty="0" smtClean="0"/>
              <a:t>1- Type 1 is </a:t>
            </a:r>
            <a:r>
              <a:rPr lang="en-US" sz="2900" dirty="0" err="1" smtClean="0"/>
              <a:t>polymicrobial</a:t>
            </a:r>
            <a:r>
              <a:rPr lang="en-US" sz="2900" dirty="0" smtClean="0"/>
              <a:t> and involves non-group A streptococci plus anaerobes.</a:t>
            </a:r>
          </a:p>
          <a:p>
            <a:pPr lvl="1" fontAlgn="auto">
              <a:lnSpc>
                <a:spcPct val="120000"/>
              </a:lnSpc>
              <a:spcAft>
                <a:spcPts val="0"/>
              </a:spcAft>
              <a:buFont typeface="Arial"/>
              <a:buNone/>
              <a:defRPr/>
            </a:pPr>
            <a:r>
              <a:rPr lang="en-US" sz="2900" dirty="0" smtClean="0"/>
              <a:t>2- type 2, the pathogen is group A beta-hemolytic streptococci.</a:t>
            </a:r>
          </a:p>
          <a:p>
            <a:pPr fontAlgn="auto">
              <a:lnSpc>
                <a:spcPct val="170000"/>
              </a:lnSpc>
              <a:spcAft>
                <a:spcPts val="0"/>
              </a:spcAft>
              <a:buFont typeface="Arial"/>
              <a:buChar char="•"/>
              <a:defRPr/>
            </a:pPr>
            <a:r>
              <a:rPr lang="en-US" sz="3600" dirty="0" smtClean="0"/>
              <a:t>Sites:</a:t>
            </a:r>
          </a:p>
          <a:p>
            <a:pPr lvl="1" fontAlgn="auto">
              <a:lnSpc>
                <a:spcPct val="120000"/>
              </a:lnSpc>
              <a:spcAft>
                <a:spcPts val="0"/>
              </a:spcAft>
              <a:buFont typeface="Arial"/>
              <a:buNone/>
              <a:defRPr/>
            </a:pPr>
            <a:r>
              <a:rPr lang="en-US" sz="2900" dirty="0" smtClean="0"/>
              <a:t>Type 1: abdomen, perineum</a:t>
            </a:r>
          </a:p>
          <a:p>
            <a:pPr lvl="1" fontAlgn="auto">
              <a:lnSpc>
                <a:spcPct val="120000"/>
              </a:lnSpc>
              <a:spcAft>
                <a:spcPts val="0"/>
              </a:spcAft>
              <a:buFont typeface="Arial"/>
              <a:buNone/>
              <a:defRPr/>
            </a:pPr>
            <a:r>
              <a:rPr lang="en-US" sz="2900" dirty="0" smtClean="0"/>
              <a:t>Type 2: extremities</a:t>
            </a:r>
          </a:p>
          <a:p>
            <a:pPr fontAlgn="auto">
              <a:lnSpc>
                <a:spcPct val="170000"/>
              </a:lnSpc>
              <a:spcAft>
                <a:spcPts val="0"/>
              </a:spcAft>
              <a:buFont typeface="Arial"/>
              <a:buChar char="•"/>
              <a:defRPr/>
            </a:pPr>
            <a:r>
              <a:rPr lang="en-US" sz="3600" dirty="0" smtClean="0"/>
              <a:t>Pathophysiology</a:t>
            </a:r>
            <a:r>
              <a:rPr lang="en-US" sz="2900" dirty="0" smtClean="0"/>
              <a:t>: </a:t>
            </a:r>
          </a:p>
          <a:p>
            <a:pPr fontAlgn="auto">
              <a:lnSpc>
                <a:spcPct val="170000"/>
              </a:lnSpc>
              <a:spcAft>
                <a:spcPts val="0"/>
              </a:spcAft>
              <a:buFont typeface="Arial"/>
              <a:buChar char="•"/>
              <a:defRPr/>
            </a:pPr>
            <a:r>
              <a:rPr lang="en-US" sz="2900" dirty="0" smtClean="0"/>
              <a:t>A substance in the cell wall of streptococci causes a separation of the dermal connective tissue, resulting in continued inflammation and necrosis</a:t>
            </a:r>
            <a:r>
              <a:rPr lang="en-US" sz="2600" dirty="0" smtClean="0"/>
              <a:t>.</a:t>
            </a:r>
            <a:endParaRPr lang="x-none" dirty="0"/>
          </a:p>
        </p:txBody>
      </p:sp>
    </p:spTree>
    <p:extLst>
      <p:ext uri="{BB962C8B-B14F-4D97-AF65-F5344CB8AC3E}">
        <p14:creationId xmlns:p14="http://schemas.microsoft.com/office/powerpoint/2010/main" xmlns="" val="67964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 Necrotizing fasciitis</a:t>
            </a:r>
            <a:endParaRPr lang="ar-SA" smtClean="0"/>
          </a:p>
        </p:txBody>
      </p:sp>
      <p:sp>
        <p:nvSpPr>
          <p:cNvPr id="3" name="Content Placeholder 2"/>
          <p:cNvSpPr>
            <a:spLocks noGrp="1"/>
          </p:cNvSpPr>
          <p:nvPr>
            <p:ph idx="1"/>
          </p:nvPr>
        </p:nvSpPr>
        <p:spPr>
          <a:xfrm>
            <a:off x="457200" y="1600200"/>
            <a:ext cx="8229600" cy="5257800"/>
          </a:xfrm>
        </p:spPr>
        <p:txBody>
          <a:bodyPr rtlCol="0">
            <a:normAutofit fontScale="47500" lnSpcReduction="20000"/>
          </a:bodyPr>
          <a:lstStyle/>
          <a:p>
            <a:pPr fontAlgn="auto">
              <a:spcAft>
                <a:spcPts val="0"/>
              </a:spcAft>
              <a:buFont typeface="Arial"/>
              <a:buNone/>
              <a:defRPr/>
            </a:pPr>
            <a:r>
              <a:rPr lang="en-US" sz="4211" b="1" dirty="0" smtClean="0"/>
              <a:t>Clinical features</a:t>
            </a:r>
            <a:r>
              <a:rPr lang="en-US" sz="4211" dirty="0" smtClean="0"/>
              <a:t>:</a:t>
            </a:r>
          </a:p>
          <a:p>
            <a:pPr fontAlgn="auto">
              <a:lnSpc>
                <a:spcPct val="170000"/>
              </a:lnSpc>
              <a:spcAft>
                <a:spcPts val="0"/>
              </a:spcAft>
              <a:buFont typeface="Arial"/>
              <a:buChar char="•"/>
              <a:defRPr/>
            </a:pPr>
            <a:r>
              <a:rPr lang="en-US" sz="4211" dirty="0" smtClean="0"/>
              <a:t>fever </a:t>
            </a:r>
          </a:p>
          <a:p>
            <a:pPr fontAlgn="auto">
              <a:lnSpc>
                <a:spcPct val="170000"/>
              </a:lnSpc>
              <a:spcAft>
                <a:spcPts val="0"/>
              </a:spcAft>
              <a:buFont typeface="Arial"/>
              <a:buChar char="•"/>
              <a:defRPr/>
            </a:pPr>
            <a:r>
              <a:rPr lang="en-US" sz="4211" dirty="0" smtClean="0"/>
              <a:t>Numbness </a:t>
            </a:r>
          </a:p>
          <a:p>
            <a:pPr fontAlgn="auto">
              <a:lnSpc>
                <a:spcPct val="170000"/>
              </a:lnSpc>
              <a:spcAft>
                <a:spcPts val="0"/>
              </a:spcAft>
              <a:buFont typeface="Arial"/>
              <a:buChar char="•"/>
              <a:defRPr/>
            </a:pPr>
            <a:r>
              <a:rPr lang="en-US" sz="4211" dirty="0" smtClean="0"/>
              <a:t> Early on, the skin of site is </a:t>
            </a:r>
            <a:r>
              <a:rPr lang="en-US" sz="4211" dirty="0" err="1" smtClean="0"/>
              <a:t>erythematous</a:t>
            </a:r>
            <a:r>
              <a:rPr lang="en-US" sz="4211" dirty="0" smtClean="0"/>
              <a:t>, tender, and edematous</a:t>
            </a:r>
          </a:p>
          <a:p>
            <a:pPr fontAlgn="auto">
              <a:lnSpc>
                <a:spcPct val="170000"/>
              </a:lnSpc>
              <a:spcAft>
                <a:spcPts val="0"/>
              </a:spcAft>
              <a:buFont typeface="Arial"/>
              <a:buChar char="•"/>
              <a:defRPr/>
            </a:pPr>
            <a:r>
              <a:rPr lang="en-US" sz="4211" dirty="0" smtClean="0"/>
              <a:t>Day2 to day 4, necrotic patches and </a:t>
            </a:r>
            <a:r>
              <a:rPr lang="en-US" sz="4211" dirty="0" err="1" smtClean="0"/>
              <a:t>bullae</a:t>
            </a:r>
            <a:r>
              <a:rPr lang="en-US" sz="4211" dirty="0" smtClean="0"/>
              <a:t>, as a </a:t>
            </a:r>
            <a:r>
              <a:rPr lang="en-US" sz="4211" dirty="0" err="1" smtClean="0"/>
              <a:t>serosanguinous</a:t>
            </a:r>
            <a:r>
              <a:rPr lang="en-US" sz="4211" dirty="0" smtClean="0"/>
              <a:t> watery fluid begins to ooze. </a:t>
            </a:r>
          </a:p>
          <a:p>
            <a:pPr fontAlgn="auto">
              <a:lnSpc>
                <a:spcPct val="170000"/>
              </a:lnSpc>
              <a:spcAft>
                <a:spcPts val="0"/>
              </a:spcAft>
              <a:buFont typeface="Arial"/>
              <a:buChar char="•"/>
              <a:defRPr/>
            </a:pPr>
            <a:r>
              <a:rPr lang="en-US" sz="4211" dirty="0" smtClean="0"/>
              <a:t>Deep structures and muscles are </a:t>
            </a:r>
            <a:r>
              <a:rPr lang="en-US" sz="4211" b="1" dirty="0" smtClean="0"/>
              <a:t>not</a:t>
            </a:r>
            <a:r>
              <a:rPr lang="en-US" sz="4211" dirty="0" smtClean="0"/>
              <a:t> involved.</a:t>
            </a:r>
          </a:p>
          <a:p>
            <a:pPr fontAlgn="auto">
              <a:lnSpc>
                <a:spcPct val="170000"/>
              </a:lnSpc>
              <a:spcAft>
                <a:spcPts val="0"/>
              </a:spcAft>
              <a:buFont typeface="Arial"/>
              <a:buChar char="•"/>
              <a:defRPr/>
            </a:pPr>
            <a:r>
              <a:rPr lang="en-US" sz="4211" dirty="0" smtClean="0"/>
              <a:t> Hypotension, tachycardia, </a:t>
            </a:r>
            <a:r>
              <a:rPr lang="en-US" sz="4211" dirty="0" err="1" smtClean="0"/>
              <a:t>leukocytosis</a:t>
            </a:r>
            <a:r>
              <a:rPr lang="en-US" sz="4211" dirty="0" smtClean="0"/>
              <a:t>, and </a:t>
            </a:r>
            <a:r>
              <a:rPr lang="en-US" sz="4211" dirty="0" err="1" smtClean="0"/>
              <a:t>hypocalcemia</a:t>
            </a:r>
            <a:r>
              <a:rPr lang="en-US" sz="4211" dirty="0" smtClean="0"/>
              <a:t> ensue with </a:t>
            </a:r>
            <a:r>
              <a:rPr lang="en-US" sz="4211" b="1" dirty="0" smtClean="0"/>
              <a:t>systemic toxicity </a:t>
            </a:r>
            <a:r>
              <a:rPr lang="en-US" sz="4211" dirty="0" smtClean="0"/>
              <a:t>out of proportion to the clinical findings.</a:t>
            </a:r>
          </a:p>
          <a:p>
            <a:pPr fontAlgn="auto">
              <a:lnSpc>
                <a:spcPct val="170000"/>
              </a:lnSpc>
              <a:spcAft>
                <a:spcPts val="0"/>
              </a:spcAft>
              <a:buFont typeface="Arial"/>
              <a:buNone/>
              <a:defRPr/>
            </a:pPr>
            <a:endParaRPr lang="en-US" sz="4211" dirty="0" smtClean="0"/>
          </a:p>
        </p:txBody>
      </p:sp>
    </p:spTree>
    <p:extLst>
      <p:ext uri="{BB962C8B-B14F-4D97-AF65-F5344CB8AC3E}">
        <p14:creationId xmlns:p14="http://schemas.microsoft.com/office/powerpoint/2010/main" xmlns="" val="2386105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Necrotizing fasciitis</a:t>
            </a:r>
            <a:endParaRPr lang="ar-SA" smtClean="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None/>
              <a:defRPr/>
            </a:pPr>
            <a:r>
              <a:rPr lang="en-US" sz="3400" b="1" dirty="0" smtClean="0"/>
              <a:t>Diagnosis</a:t>
            </a:r>
            <a:r>
              <a:rPr lang="en-US" dirty="0" smtClean="0"/>
              <a:t>:</a:t>
            </a:r>
          </a:p>
          <a:p>
            <a:pPr fontAlgn="auto">
              <a:lnSpc>
                <a:spcPct val="160000"/>
              </a:lnSpc>
              <a:spcAft>
                <a:spcPts val="0"/>
              </a:spcAft>
              <a:buFont typeface="Arial"/>
              <a:buChar char="•"/>
              <a:defRPr/>
            </a:pPr>
            <a:r>
              <a:rPr lang="en-US" dirty="0" smtClean="0"/>
              <a:t>X-ray:  may reveal gas in the tissues. Absence of gas does not exclude diagnosis.</a:t>
            </a:r>
          </a:p>
          <a:p>
            <a:pPr fontAlgn="auto">
              <a:lnSpc>
                <a:spcPct val="160000"/>
              </a:lnSpc>
              <a:spcAft>
                <a:spcPts val="0"/>
              </a:spcAft>
              <a:buFont typeface="Arial"/>
              <a:buChar char="•"/>
              <a:defRPr/>
            </a:pPr>
            <a:r>
              <a:rPr lang="en-US" dirty="0" smtClean="0"/>
              <a:t>MRI: helps differentiate acute </a:t>
            </a:r>
            <a:r>
              <a:rPr lang="en-US" dirty="0" err="1" smtClean="0"/>
              <a:t>cellulitis</a:t>
            </a:r>
            <a:r>
              <a:rPr lang="en-US" dirty="0" smtClean="0"/>
              <a:t> from necrotizing fasciitis.</a:t>
            </a:r>
          </a:p>
          <a:p>
            <a:pPr fontAlgn="auto">
              <a:lnSpc>
                <a:spcPct val="170000"/>
              </a:lnSpc>
              <a:spcAft>
                <a:spcPts val="0"/>
              </a:spcAft>
              <a:buFont typeface="Arial"/>
              <a:buChar char="•"/>
              <a:defRPr/>
            </a:pPr>
            <a:r>
              <a:rPr lang="en-US" dirty="0" smtClean="0"/>
              <a:t>Frozen section biopsy</a:t>
            </a:r>
          </a:p>
          <a:p>
            <a:pPr fontAlgn="auto">
              <a:lnSpc>
                <a:spcPct val="170000"/>
              </a:lnSpc>
              <a:spcAft>
                <a:spcPts val="0"/>
              </a:spcAft>
              <a:buFont typeface="Arial"/>
              <a:buNone/>
              <a:defRPr/>
            </a:pPr>
            <a:endParaRPr lang="en-US" dirty="0" smtClean="0"/>
          </a:p>
          <a:p>
            <a:pPr fontAlgn="auto">
              <a:lnSpc>
                <a:spcPct val="120000"/>
              </a:lnSpc>
              <a:spcAft>
                <a:spcPts val="0"/>
              </a:spcAft>
              <a:buFont typeface="Arial"/>
              <a:buNone/>
              <a:defRPr/>
            </a:pPr>
            <a:r>
              <a:rPr lang="en-US" dirty="0" smtClean="0"/>
              <a:t> 	Has a rapidly progressive and frequently fatal outcome, thus  </a:t>
            </a:r>
            <a:r>
              <a:rPr lang="en-US" b="1" dirty="0" smtClean="0"/>
              <a:t>delaying treatment to wait for imaging is not justified</a:t>
            </a:r>
            <a:r>
              <a:rPr lang="en-US" dirty="0" smtClean="0"/>
              <a:t>.</a:t>
            </a:r>
            <a:endParaRPr lang="x-none" dirty="0"/>
          </a:p>
        </p:txBody>
      </p:sp>
    </p:spTree>
    <p:extLst>
      <p:ext uri="{BB962C8B-B14F-4D97-AF65-F5344CB8AC3E}">
        <p14:creationId xmlns:p14="http://schemas.microsoft.com/office/powerpoint/2010/main" xmlns="" val="11101875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Necrotizing fasciitis</a:t>
            </a:r>
            <a:endParaRPr lang="ar-SA"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a:buNone/>
              <a:defRPr/>
            </a:pPr>
            <a:r>
              <a:rPr lang="en-US" sz="3800" b="1" dirty="0" smtClean="0"/>
              <a:t>Management</a:t>
            </a:r>
            <a:r>
              <a:rPr lang="en-US" sz="3400" b="1" dirty="0" smtClean="0"/>
              <a:t>:</a:t>
            </a:r>
          </a:p>
          <a:p>
            <a:pPr fontAlgn="auto">
              <a:spcAft>
                <a:spcPts val="0"/>
              </a:spcAft>
              <a:buFont typeface="Arial"/>
              <a:buChar char="•"/>
              <a:defRPr/>
            </a:pPr>
            <a:r>
              <a:rPr lang="en-US" dirty="0" smtClean="0"/>
              <a:t>surgical debridement</a:t>
            </a:r>
          </a:p>
          <a:p>
            <a:pPr lvl="1" fontAlgn="auto">
              <a:spcAft>
                <a:spcPts val="0"/>
              </a:spcAft>
              <a:buFont typeface="Arial"/>
              <a:buChar char="–"/>
              <a:defRPr/>
            </a:pPr>
            <a:r>
              <a:rPr lang="en-US" dirty="0" smtClean="0"/>
              <a:t>aggressive and may have to be repeated</a:t>
            </a:r>
          </a:p>
          <a:p>
            <a:pPr fontAlgn="auto">
              <a:spcAft>
                <a:spcPts val="0"/>
              </a:spcAft>
              <a:buFont typeface="Arial"/>
              <a:buChar char="•"/>
              <a:defRPr/>
            </a:pPr>
            <a:r>
              <a:rPr lang="en-US" dirty="0" smtClean="0"/>
              <a:t> fluid and critical care resuscitation</a:t>
            </a:r>
          </a:p>
          <a:p>
            <a:pPr fontAlgn="auto">
              <a:spcAft>
                <a:spcPts val="0"/>
              </a:spcAft>
              <a:buFont typeface="Arial"/>
              <a:buChar char="•"/>
              <a:defRPr/>
            </a:pPr>
            <a:r>
              <a:rPr lang="en-US" dirty="0" smtClean="0"/>
              <a:t>antibiotics. </a:t>
            </a:r>
          </a:p>
          <a:p>
            <a:pPr fontAlgn="auto">
              <a:spcAft>
                <a:spcPts val="0"/>
              </a:spcAft>
              <a:buFont typeface="Arial"/>
              <a:buNone/>
              <a:defRPr/>
            </a:pPr>
            <a:endParaRPr lang="en-US" dirty="0" smtClean="0"/>
          </a:p>
          <a:p>
            <a:pPr fontAlgn="auto">
              <a:spcAft>
                <a:spcPts val="0"/>
              </a:spcAft>
              <a:buFont typeface="Arial"/>
              <a:buNone/>
              <a:defRPr/>
            </a:pPr>
            <a:r>
              <a:rPr lang="en-US" dirty="0" smtClean="0"/>
              <a:t>The mortality rate: 6 to 76%</a:t>
            </a:r>
          </a:p>
          <a:p>
            <a:pPr fontAlgn="auto">
              <a:spcAft>
                <a:spcPts val="0"/>
              </a:spcAft>
              <a:buFont typeface="Arial"/>
              <a:buNone/>
              <a:defRPr/>
            </a:pPr>
            <a:endParaRPr lang="en-US" dirty="0" smtClean="0"/>
          </a:p>
          <a:p>
            <a:pPr fontAlgn="auto">
              <a:spcAft>
                <a:spcPts val="0"/>
              </a:spcAft>
              <a:buFont typeface="Arial"/>
              <a:buNone/>
              <a:defRPr/>
            </a:pPr>
            <a:r>
              <a:rPr lang="en-US" sz="3800" b="1" dirty="0" smtClean="0"/>
              <a:t>Predictors of mortality</a:t>
            </a:r>
            <a:r>
              <a:rPr lang="en-US" dirty="0" smtClean="0"/>
              <a:t>:</a:t>
            </a:r>
          </a:p>
          <a:p>
            <a:pPr marL="514350" indent="-514350" fontAlgn="auto">
              <a:spcAft>
                <a:spcPts val="0"/>
              </a:spcAft>
              <a:buFont typeface="+mj-lt"/>
              <a:buAutoNum type="arabicPeriod"/>
              <a:defRPr/>
            </a:pPr>
            <a:r>
              <a:rPr lang="en-US" dirty="0" smtClean="0"/>
              <a:t>Diabetes mellitus(the most important).</a:t>
            </a:r>
          </a:p>
          <a:p>
            <a:pPr marL="514350" indent="-514350" fontAlgn="auto">
              <a:spcAft>
                <a:spcPts val="0"/>
              </a:spcAft>
              <a:buFont typeface="+mj-lt"/>
              <a:buAutoNum type="arabicPeriod"/>
              <a:defRPr/>
            </a:pPr>
            <a:r>
              <a:rPr lang="en-US" dirty="0" smtClean="0"/>
              <a:t>Advanced age</a:t>
            </a:r>
          </a:p>
          <a:p>
            <a:pPr marL="514350" indent="-514350" fontAlgn="auto">
              <a:spcAft>
                <a:spcPts val="0"/>
              </a:spcAft>
              <a:buFont typeface="+mj-lt"/>
              <a:buAutoNum type="arabicPeriod"/>
              <a:defRPr/>
            </a:pPr>
            <a:r>
              <a:rPr lang="en-US" dirty="0" smtClean="0"/>
              <a:t>two or more associated </a:t>
            </a:r>
            <a:r>
              <a:rPr lang="en-US" dirty="0" err="1" smtClean="0"/>
              <a:t>comorbidities</a:t>
            </a:r>
            <a:r>
              <a:rPr lang="en-US" dirty="0" smtClean="0"/>
              <a:t>, </a:t>
            </a:r>
          </a:p>
          <a:p>
            <a:pPr marL="514350" indent="-514350" fontAlgn="auto">
              <a:spcAft>
                <a:spcPts val="0"/>
              </a:spcAft>
              <a:buFont typeface="+mj-lt"/>
              <a:buAutoNum type="arabicPeriod"/>
              <a:defRPr/>
            </a:pPr>
            <a:r>
              <a:rPr lang="en-US" dirty="0" smtClean="0"/>
              <a:t>a delay before surgery of greater than 24 hours</a:t>
            </a:r>
          </a:p>
          <a:p>
            <a:pPr marL="514350" indent="-514350" fontAlgn="auto">
              <a:spcAft>
                <a:spcPts val="0"/>
              </a:spcAft>
              <a:buFont typeface="+mj-lt"/>
              <a:buAutoNum type="arabicPeriod"/>
              <a:defRPr/>
            </a:pPr>
            <a:r>
              <a:rPr lang="en-US" dirty="0" smtClean="0"/>
              <a:t>presence of streptococcal toxic shock syndrome</a:t>
            </a:r>
            <a:endParaRPr lang="x-none" dirty="0"/>
          </a:p>
        </p:txBody>
      </p:sp>
    </p:spTree>
    <p:extLst>
      <p:ext uri="{BB962C8B-B14F-4D97-AF65-F5344CB8AC3E}">
        <p14:creationId xmlns:p14="http://schemas.microsoft.com/office/powerpoint/2010/main" xmlns="" val="8071929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Neurogenic shock </a:t>
            </a:r>
            <a:endParaRPr lang="ar-SA" smtClean="0"/>
          </a:p>
        </p:txBody>
      </p:sp>
      <p:sp>
        <p:nvSpPr>
          <p:cNvPr id="3" name="Content Placeholder 2"/>
          <p:cNvSpPr>
            <a:spLocks noGrp="1"/>
          </p:cNvSpPr>
          <p:nvPr>
            <p:ph idx="1"/>
          </p:nvPr>
        </p:nvSpPr>
        <p:spPr/>
        <p:txBody>
          <a:bodyPr rtlCol="0">
            <a:normAutofit fontScale="85000" lnSpcReduction="10000"/>
          </a:bodyPr>
          <a:lstStyle/>
          <a:p>
            <a:pPr fontAlgn="auto">
              <a:lnSpc>
                <a:spcPct val="200000"/>
              </a:lnSpc>
              <a:spcAft>
                <a:spcPts val="0"/>
              </a:spcAft>
              <a:buFont typeface="Arial"/>
              <a:buChar char="•"/>
              <a:defRPr/>
            </a:pPr>
            <a:r>
              <a:rPr lang="en-US" sz="2400" dirty="0" smtClean="0"/>
              <a:t>A shock that results from cervical spine injury.</a:t>
            </a:r>
          </a:p>
          <a:p>
            <a:pPr fontAlgn="auto">
              <a:lnSpc>
                <a:spcPct val="200000"/>
              </a:lnSpc>
              <a:spcAft>
                <a:spcPts val="0"/>
              </a:spcAft>
              <a:buFont typeface="Arial"/>
              <a:buChar char="•"/>
              <a:defRPr/>
            </a:pPr>
            <a:r>
              <a:rPr lang="en-US" sz="2400" dirty="0" smtClean="0"/>
              <a:t>Resulting in loss of sympathetic tone, which will result in:</a:t>
            </a:r>
          </a:p>
          <a:p>
            <a:pPr lvl="1" fontAlgn="auto">
              <a:lnSpc>
                <a:spcPct val="200000"/>
              </a:lnSpc>
              <a:spcAft>
                <a:spcPts val="0"/>
              </a:spcAft>
              <a:buFont typeface="Arial"/>
              <a:buChar char="–"/>
              <a:defRPr/>
            </a:pPr>
            <a:r>
              <a:rPr lang="en-US" sz="2100" dirty="0" smtClean="0"/>
              <a:t>Arterial and venous dilatation &gt;&gt; Blood pools in the periphery, venous return is decreased, and cardiac output falls, blood pressure falls.</a:t>
            </a:r>
          </a:p>
          <a:p>
            <a:pPr lvl="1" fontAlgn="auto">
              <a:lnSpc>
                <a:spcPct val="200000"/>
              </a:lnSpc>
              <a:spcAft>
                <a:spcPts val="0"/>
              </a:spcAft>
              <a:buFont typeface="Arial"/>
              <a:buChar char="–"/>
              <a:defRPr/>
            </a:pPr>
            <a:r>
              <a:rPr lang="en-US" sz="2100" dirty="0" err="1" smtClean="0"/>
              <a:t>Bradycardia</a:t>
            </a:r>
            <a:r>
              <a:rPr lang="en-US" sz="2100" dirty="0" smtClean="0"/>
              <a:t>.</a:t>
            </a:r>
          </a:p>
          <a:p>
            <a:pPr lvl="1" fontAlgn="auto">
              <a:lnSpc>
                <a:spcPct val="200000"/>
              </a:lnSpc>
              <a:spcAft>
                <a:spcPts val="0"/>
              </a:spcAft>
              <a:buFont typeface="Arial"/>
              <a:buNone/>
              <a:defRPr/>
            </a:pPr>
            <a:endParaRPr lang="en-US" sz="2000" dirty="0"/>
          </a:p>
          <a:p>
            <a:pPr lvl="1" fontAlgn="auto">
              <a:lnSpc>
                <a:spcPct val="120000"/>
              </a:lnSpc>
              <a:spcAft>
                <a:spcPts val="0"/>
              </a:spcAft>
              <a:buFont typeface="Arial"/>
              <a:buNone/>
              <a:defRPr/>
            </a:pPr>
            <a:r>
              <a:rPr lang="en-US" sz="2600" dirty="0" smtClean="0"/>
              <a:t>	All patients who have sustained spinal trauma should be assumed to have </a:t>
            </a:r>
            <a:r>
              <a:rPr lang="en-US" sz="2600" dirty="0" err="1" smtClean="0"/>
              <a:t>hypovolemic</a:t>
            </a:r>
            <a:r>
              <a:rPr lang="en-US" sz="2600" dirty="0" smtClean="0"/>
              <a:t> shock from associated injuries until proved otherwise</a:t>
            </a:r>
            <a:r>
              <a:rPr lang="en-US" sz="2000" dirty="0" smtClean="0"/>
              <a:t>. </a:t>
            </a:r>
          </a:p>
          <a:p>
            <a:pPr lvl="1" fontAlgn="auto">
              <a:lnSpc>
                <a:spcPct val="200000"/>
              </a:lnSpc>
              <a:spcAft>
                <a:spcPts val="0"/>
              </a:spcAft>
              <a:buFont typeface="Arial"/>
              <a:buNone/>
              <a:defRPr/>
            </a:pPr>
            <a:endParaRPr lang="en-US" sz="2000" dirty="0" smtClean="0"/>
          </a:p>
        </p:txBody>
      </p:sp>
    </p:spTree>
    <p:extLst>
      <p:ext uri="{BB962C8B-B14F-4D97-AF65-F5344CB8AC3E}">
        <p14:creationId xmlns:p14="http://schemas.microsoft.com/office/powerpoint/2010/main" xmlns="" val="138506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Neurogenic shock</a:t>
            </a:r>
            <a:endParaRPr lang="ar-SA" smtClean="0"/>
          </a:p>
        </p:txBody>
      </p:sp>
      <p:sp>
        <p:nvSpPr>
          <p:cNvPr id="3" name="Content Placeholder 2"/>
          <p:cNvSpPr>
            <a:spLocks noGrp="1"/>
          </p:cNvSpPr>
          <p:nvPr>
            <p:ph idx="1"/>
          </p:nvPr>
        </p:nvSpPr>
        <p:spPr>
          <a:xfrm>
            <a:off x="457200" y="1285875"/>
            <a:ext cx="8229600" cy="4429125"/>
          </a:xfrm>
        </p:spPr>
        <p:txBody>
          <a:bodyPr rtlCol="0">
            <a:noAutofit/>
          </a:bodyPr>
          <a:lstStyle/>
          <a:p>
            <a:pPr fontAlgn="auto">
              <a:lnSpc>
                <a:spcPct val="200000"/>
              </a:lnSpc>
              <a:spcAft>
                <a:spcPts val="0"/>
              </a:spcAft>
              <a:buFont typeface="Arial"/>
              <a:buNone/>
              <a:defRPr/>
            </a:pPr>
            <a:r>
              <a:rPr lang="en-US" sz="2800" b="1" dirty="0" smtClean="0"/>
              <a:t>Presentation:</a:t>
            </a:r>
          </a:p>
          <a:p>
            <a:pPr marL="514350" indent="-514350" fontAlgn="auto">
              <a:lnSpc>
                <a:spcPct val="150000"/>
              </a:lnSpc>
              <a:spcAft>
                <a:spcPts val="0"/>
              </a:spcAft>
              <a:buFont typeface="+mj-lt"/>
              <a:buAutoNum type="arabicPeriod"/>
              <a:defRPr/>
            </a:pPr>
            <a:r>
              <a:rPr lang="en-US" sz="2800" dirty="0" smtClean="0"/>
              <a:t>Hypotension </a:t>
            </a:r>
            <a:r>
              <a:rPr kumimoji="1" lang="en-US" sz="2800" dirty="0" smtClean="0">
                <a:latin typeface="Times New Roman" pitchFamily="18" charset="0"/>
                <a:cs typeface="Times New Roman" pitchFamily="18" charset="0"/>
              </a:rPr>
              <a:t>&lt; 90 mm Hg systolic, or mean arterial pressure &lt; 70 mm Hg.</a:t>
            </a:r>
          </a:p>
          <a:p>
            <a:pPr marL="914400" lvl="1" indent="-514350" fontAlgn="auto">
              <a:spcAft>
                <a:spcPts val="0"/>
              </a:spcAft>
              <a:buFont typeface="Arial"/>
              <a:buChar char="–"/>
              <a:defRPr/>
            </a:pPr>
            <a:r>
              <a:rPr kumimoji="1" lang="en-US" sz="2000" dirty="0" smtClean="0">
                <a:latin typeface="Times New Roman" pitchFamily="18" charset="0"/>
                <a:cs typeface="Times New Roman" pitchFamily="18" charset="0"/>
              </a:rPr>
              <a:t>should first be treated with atropine to increase HR and prevent sudden death.</a:t>
            </a:r>
          </a:p>
          <a:p>
            <a:pPr marL="514350" indent="-514350" fontAlgn="auto">
              <a:lnSpc>
                <a:spcPct val="150000"/>
              </a:lnSpc>
              <a:spcAft>
                <a:spcPts val="0"/>
              </a:spcAft>
              <a:buFont typeface="+mj-lt"/>
              <a:buAutoNum type="arabicPeriod"/>
              <a:defRPr/>
            </a:pPr>
            <a:r>
              <a:rPr kumimoji="1" lang="en-US" sz="2800" dirty="0" err="1" smtClean="0">
                <a:latin typeface="Times New Roman" pitchFamily="18" charset="0"/>
                <a:cs typeface="Times New Roman" pitchFamily="18" charset="0"/>
              </a:rPr>
              <a:t>Bradycardia</a:t>
            </a:r>
            <a:endParaRPr kumimoji="1" lang="en-US" sz="2800" dirty="0" smtClean="0">
              <a:latin typeface="Times New Roman" pitchFamily="18" charset="0"/>
              <a:cs typeface="Times New Roman" pitchFamily="18" charset="0"/>
            </a:endParaRPr>
          </a:p>
          <a:p>
            <a:pPr marL="514350" indent="-514350" fontAlgn="auto">
              <a:lnSpc>
                <a:spcPct val="150000"/>
              </a:lnSpc>
              <a:spcAft>
                <a:spcPts val="0"/>
              </a:spcAft>
              <a:buFont typeface="+mj-lt"/>
              <a:buAutoNum type="arabicPeriod"/>
              <a:defRPr/>
            </a:pPr>
            <a:r>
              <a:rPr kumimoji="1" lang="en-US" sz="2800" dirty="0" smtClean="0">
                <a:latin typeface="Times New Roman" pitchFamily="18" charset="0"/>
                <a:cs typeface="Times New Roman" pitchFamily="18" charset="0"/>
              </a:rPr>
              <a:t>Neurologic deficits</a:t>
            </a:r>
          </a:p>
        </p:txBody>
      </p:sp>
    </p:spTree>
    <p:extLst>
      <p:ext uri="{BB962C8B-B14F-4D97-AF65-F5344CB8AC3E}">
        <p14:creationId xmlns:p14="http://schemas.microsoft.com/office/powerpoint/2010/main" xmlns="" val="27542001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Neurogenic shock</a:t>
            </a:r>
            <a:endParaRPr lang="ar-SA" smtClean="0"/>
          </a:p>
        </p:txBody>
      </p:sp>
      <p:sp>
        <p:nvSpPr>
          <p:cNvPr id="3" name="Content Placeholder 2"/>
          <p:cNvSpPr>
            <a:spLocks noGrp="1"/>
          </p:cNvSpPr>
          <p:nvPr>
            <p:ph idx="1"/>
          </p:nvPr>
        </p:nvSpPr>
        <p:spPr>
          <a:xfrm>
            <a:off x="428625" y="1219200"/>
            <a:ext cx="7953375" cy="5410200"/>
          </a:xfrm>
        </p:spPr>
        <p:txBody>
          <a:bodyPr rtlCol="0">
            <a:normAutofit fontScale="40000" lnSpcReduction="20000"/>
          </a:bodyPr>
          <a:lstStyle/>
          <a:p>
            <a:pPr fontAlgn="auto">
              <a:spcAft>
                <a:spcPts val="0"/>
              </a:spcAft>
              <a:buFont typeface="Arial"/>
              <a:buNone/>
              <a:defRPr/>
            </a:pPr>
            <a:r>
              <a:rPr lang="en-US" sz="4400" b="1" dirty="0" smtClean="0"/>
              <a:t>Treatment:</a:t>
            </a:r>
          </a:p>
          <a:p>
            <a:pPr fontAlgn="auto">
              <a:lnSpc>
                <a:spcPct val="170000"/>
              </a:lnSpc>
              <a:spcAft>
                <a:spcPts val="0"/>
              </a:spcAft>
              <a:buFont typeface="Arial"/>
              <a:buChar char="•"/>
              <a:defRPr/>
            </a:pPr>
            <a:r>
              <a:rPr lang="en-US" sz="4000" dirty="0" smtClean="0"/>
              <a:t>ABC</a:t>
            </a:r>
          </a:p>
          <a:p>
            <a:pPr fontAlgn="auto">
              <a:lnSpc>
                <a:spcPct val="170000"/>
              </a:lnSpc>
              <a:spcAft>
                <a:spcPts val="0"/>
              </a:spcAft>
              <a:buFont typeface="Arial"/>
              <a:buChar char="•"/>
              <a:defRPr/>
            </a:pPr>
            <a:r>
              <a:rPr lang="en-US" sz="4000" dirty="0" smtClean="0"/>
              <a:t>Stabilize spine</a:t>
            </a:r>
          </a:p>
          <a:p>
            <a:pPr fontAlgn="auto">
              <a:lnSpc>
                <a:spcPct val="170000"/>
              </a:lnSpc>
              <a:spcAft>
                <a:spcPts val="0"/>
              </a:spcAft>
              <a:buFont typeface="Arial"/>
              <a:buChar char="•"/>
              <a:defRPr/>
            </a:pPr>
            <a:r>
              <a:rPr lang="en-US" sz="4000" dirty="0" smtClean="0"/>
              <a:t>Fluid resuscitation</a:t>
            </a:r>
          </a:p>
          <a:p>
            <a:pPr lvl="1" fontAlgn="auto">
              <a:lnSpc>
                <a:spcPct val="170000"/>
              </a:lnSpc>
              <a:spcAft>
                <a:spcPts val="0"/>
              </a:spcAft>
              <a:buFont typeface="Arial"/>
              <a:buChar char="–"/>
              <a:defRPr/>
            </a:pPr>
            <a:r>
              <a:rPr lang="en-US" sz="4000" dirty="0" smtClean="0"/>
              <a:t>begin with several liters of balanced salt solution</a:t>
            </a:r>
          </a:p>
          <a:p>
            <a:pPr fontAlgn="auto">
              <a:lnSpc>
                <a:spcPct val="170000"/>
              </a:lnSpc>
              <a:spcAft>
                <a:spcPts val="0"/>
              </a:spcAft>
              <a:buFont typeface="Arial"/>
              <a:buChar char="•"/>
              <a:defRPr/>
            </a:pPr>
            <a:r>
              <a:rPr lang="en-US" sz="4000" dirty="0" smtClean="0"/>
              <a:t>Atropine</a:t>
            </a:r>
          </a:p>
          <a:p>
            <a:pPr lvl="1" fontAlgn="auto">
              <a:lnSpc>
                <a:spcPct val="170000"/>
              </a:lnSpc>
              <a:spcAft>
                <a:spcPts val="0"/>
              </a:spcAft>
              <a:buFont typeface="Arial"/>
              <a:buChar char="–"/>
              <a:defRPr/>
            </a:pPr>
            <a:r>
              <a:rPr lang="en-US" sz="4000" dirty="0" smtClean="0"/>
              <a:t>rapidly reverse hypotension associated with </a:t>
            </a:r>
            <a:r>
              <a:rPr lang="en-US" sz="4000" dirty="0" err="1" smtClean="0"/>
              <a:t>bradycardia</a:t>
            </a:r>
            <a:r>
              <a:rPr lang="en-US" sz="4000" dirty="0" smtClean="0"/>
              <a:t>.</a:t>
            </a:r>
          </a:p>
          <a:p>
            <a:pPr fontAlgn="auto">
              <a:lnSpc>
                <a:spcPct val="170000"/>
              </a:lnSpc>
              <a:spcAft>
                <a:spcPts val="0"/>
              </a:spcAft>
              <a:buFont typeface="Arial"/>
              <a:buChar char="•"/>
              <a:defRPr/>
            </a:pPr>
            <a:r>
              <a:rPr lang="en-US" sz="4000" dirty="0" smtClean="0"/>
              <a:t>Vasoconstrictors</a:t>
            </a:r>
          </a:p>
          <a:p>
            <a:pPr lvl="1" fontAlgn="auto">
              <a:lnSpc>
                <a:spcPct val="170000"/>
              </a:lnSpc>
              <a:spcAft>
                <a:spcPts val="0"/>
              </a:spcAft>
              <a:buFont typeface="Arial"/>
              <a:buChar char="–"/>
              <a:defRPr/>
            </a:pPr>
            <a:r>
              <a:rPr lang="en-US" sz="4000" dirty="0" smtClean="0"/>
              <a:t>The agents of choice are α1 -adrenergic specific including </a:t>
            </a:r>
            <a:r>
              <a:rPr lang="en-US" sz="4000" dirty="0" err="1" smtClean="0"/>
              <a:t>phenylephrine</a:t>
            </a:r>
            <a:r>
              <a:rPr lang="en-US" sz="4000" dirty="0" smtClean="0"/>
              <a:t> and ephedrine.</a:t>
            </a:r>
            <a:endParaRPr lang="en-US" sz="4000" dirty="0"/>
          </a:p>
          <a:p>
            <a:pPr fontAlgn="auto">
              <a:lnSpc>
                <a:spcPct val="170000"/>
              </a:lnSpc>
              <a:spcAft>
                <a:spcPts val="0"/>
              </a:spcAft>
              <a:buFont typeface="Arial"/>
              <a:buChar char="•"/>
              <a:defRPr/>
            </a:pPr>
            <a:r>
              <a:rPr lang="en-US" sz="4000" dirty="0" smtClean="0"/>
              <a:t>Rule out other causes of shock</a:t>
            </a:r>
          </a:p>
          <a:p>
            <a:pPr fontAlgn="auto">
              <a:lnSpc>
                <a:spcPct val="170000"/>
              </a:lnSpc>
              <a:spcAft>
                <a:spcPts val="0"/>
              </a:spcAft>
              <a:buFont typeface="Arial"/>
              <a:buChar char="•"/>
              <a:defRPr/>
            </a:pPr>
            <a:r>
              <a:rPr kumimoji="1" lang="en-US" sz="4000" dirty="0" smtClean="0">
                <a:latin typeface="Times New Roman" pitchFamily="18" charset="0"/>
                <a:cs typeface="Times New Roman" pitchFamily="18" charset="0"/>
              </a:rPr>
              <a:t>With spinal cord injury, BP must be normalized, even if urine output indicates adequate renal perfusion. </a:t>
            </a:r>
            <a:endParaRPr lang="en-US" sz="4000" dirty="0" smtClean="0"/>
          </a:p>
          <a:p>
            <a:pPr fontAlgn="auto">
              <a:spcAft>
                <a:spcPts val="0"/>
              </a:spcAft>
              <a:buFont typeface="Arial"/>
              <a:buNone/>
              <a:defRPr/>
            </a:pPr>
            <a:endParaRPr lang="en-US" dirty="0" smtClean="0"/>
          </a:p>
          <a:p>
            <a:pPr fontAlgn="auto">
              <a:spcAft>
                <a:spcPts val="0"/>
              </a:spcAft>
              <a:buFont typeface="Arial"/>
              <a:buNone/>
              <a:defRPr/>
            </a:pPr>
            <a:endParaRPr lang="x-none" dirty="0"/>
          </a:p>
        </p:txBody>
      </p:sp>
    </p:spTree>
    <p:extLst>
      <p:ext uri="{BB962C8B-B14F-4D97-AF65-F5344CB8AC3E}">
        <p14:creationId xmlns:p14="http://schemas.microsoft.com/office/powerpoint/2010/main" xmlns="" val="23456426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Neurogenic shock</a:t>
            </a:r>
            <a:endParaRPr lang="ar-SA" smtClean="0"/>
          </a:p>
        </p:txBody>
      </p:sp>
      <p:sp>
        <p:nvSpPr>
          <p:cNvPr id="19459" name="Content Placeholder 2"/>
          <p:cNvSpPr>
            <a:spLocks noGrp="1"/>
          </p:cNvSpPr>
          <p:nvPr>
            <p:ph idx="1"/>
          </p:nvPr>
        </p:nvSpPr>
        <p:spPr/>
        <p:txBody>
          <a:bodyPr>
            <a:normAutofit/>
          </a:bodyPr>
          <a:lstStyle/>
          <a:p>
            <a:pPr>
              <a:lnSpc>
                <a:spcPct val="150000"/>
              </a:lnSpc>
            </a:pPr>
            <a:r>
              <a:rPr lang="en-US" sz="2400" smtClean="0"/>
              <a:t>Following recovery from spinal shock, reflex hypertension, sweating, pilomotor erection, or, rarely, bradycardia or cardiac arrest (autonomic dysreflexia) may occur. </a:t>
            </a:r>
          </a:p>
          <a:p>
            <a:pPr>
              <a:lnSpc>
                <a:spcPct val="150000"/>
              </a:lnSpc>
            </a:pPr>
            <a:r>
              <a:rPr lang="en-US" sz="2400" smtClean="0"/>
              <a:t>This is usually precipitated by painful stimuli such as bladder catheterization, respiratory suctioning, or colorectal manipulation. Hypertensive crises, which can be life-threatening, should be treated .</a:t>
            </a:r>
          </a:p>
          <a:p>
            <a:endParaRPr lang="ar-SA" smtClean="0"/>
          </a:p>
        </p:txBody>
      </p:sp>
    </p:spTree>
    <p:extLst>
      <p:ext uri="{BB962C8B-B14F-4D97-AF65-F5344CB8AC3E}">
        <p14:creationId xmlns:p14="http://schemas.microsoft.com/office/powerpoint/2010/main" xmlns="" val="3183796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a:buFont typeface="Arial" pitchFamily="34" charset="0"/>
              <a:buNone/>
            </a:pPr>
            <a:endParaRPr lang="en-US" dirty="0" smtClean="0"/>
          </a:p>
          <a:p>
            <a:pPr algn="ctr">
              <a:buFont typeface="Arial" pitchFamily="34" charset="0"/>
              <a:buNone/>
            </a:pPr>
            <a:endParaRPr lang="en-US" sz="6000" i="1" dirty="0" smtClean="0"/>
          </a:p>
          <a:p>
            <a:pPr algn="ctr">
              <a:buFont typeface="Arial" pitchFamily="34" charset="0"/>
              <a:buNone/>
            </a:pPr>
            <a:r>
              <a:rPr lang="en-US" sz="6000" i="1" dirty="0" smtClean="0"/>
              <a:t>Thank you..</a:t>
            </a:r>
          </a:p>
        </p:txBody>
      </p:sp>
    </p:spTree>
    <p:extLst>
      <p:ext uri="{BB962C8B-B14F-4D97-AF65-F5344CB8AC3E}">
        <p14:creationId xmlns:p14="http://schemas.microsoft.com/office/powerpoint/2010/main" xmlns="" val="213355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idx="1"/>
          </p:nvPr>
        </p:nvSpPr>
        <p:spPr>
          <a:xfrm>
            <a:off x="457200" y="1600200"/>
            <a:ext cx="6934200" cy="4800600"/>
          </a:xfrm>
        </p:spPr>
        <p:txBody>
          <a:bodyPr>
            <a:normAutofit/>
          </a:bodyPr>
          <a:lstStyle/>
          <a:p>
            <a:r>
              <a:rPr lang="en-US" i="1" dirty="0" smtClean="0">
                <a:solidFill>
                  <a:srgbClr val="FF6600"/>
                </a:solidFill>
              </a:rPr>
              <a:t>Decrease in BP </a:t>
            </a:r>
            <a:r>
              <a:rPr lang="en-US" dirty="0" smtClean="0">
                <a:solidFill>
                  <a:srgbClr val="FF6600"/>
                </a:solidFill>
              </a:rPr>
              <a:t>and </a:t>
            </a:r>
            <a:r>
              <a:rPr lang="en-US" i="1" dirty="0" smtClean="0">
                <a:solidFill>
                  <a:srgbClr val="FF6600"/>
                </a:solidFill>
              </a:rPr>
              <a:t>malfunction of </a:t>
            </a:r>
            <a:r>
              <a:rPr lang="en-US" i="1" dirty="0" err="1" smtClean="0">
                <a:solidFill>
                  <a:srgbClr val="FF6600"/>
                </a:solidFill>
              </a:rPr>
              <a:t>underperfused</a:t>
            </a:r>
            <a:r>
              <a:rPr lang="en-US" i="1" dirty="0" smtClean="0">
                <a:solidFill>
                  <a:srgbClr val="FF6600"/>
                </a:solidFill>
              </a:rPr>
              <a:t> organ systems</a:t>
            </a:r>
            <a:r>
              <a:rPr lang="en-US" dirty="0" smtClean="0">
                <a:solidFill>
                  <a:srgbClr val="FF6600"/>
                </a:solidFill>
              </a:rPr>
              <a:t>, most notably:</a:t>
            </a:r>
          </a:p>
          <a:p>
            <a:pPr marL="514350" indent="-514350">
              <a:buFont typeface="+mj-lt"/>
              <a:buAutoNum type="arabicPeriod"/>
            </a:pPr>
            <a:r>
              <a:rPr lang="en-US" dirty="0" smtClean="0"/>
              <a:t>Lactic acidosis. ( marker of </a:t>
            </a:r>
            <a:r>
              <a:rPr lang="en-US" dirty="0" err="1" smtClean="0"/>
              <a:t>underperfusion</a:t>
            </a:r>
            <a:r>
              <a:rPr lang="en-US" dirty="0"/>
              <a:t> </a:t>
            </a:r>
            <a:r>
              <a:rPr lang="en-US" dirty="0" smtClean="0"/>
              <a:t>)</a:t>
            </a:r>
          </a:p>
          <a:p>
            <a:pPr marL="514350" indent="-514350">
              <a:buFont typeface="+mj-lt"/>
              <a:buAutoNum type="arabicPeriod"/>
            </a:pPr>
            <a:r>
              <a:rPr lang="en-US" dirty="0" smtClean="0"/>
              <a:t>Renal (</a:t>
            </a:r>
            <a:r>
              <a:rPr lang="en-US" dirty="0" err="1" smtClean="0"/>
              <a:t>anuria/oliguria</a:t>
            </a:r>
            <a:r>
              <a:rPr lang="en-US" dirty="0" smtClean="0"/>
              <a:t>) </a:t>
            </a:r>
          </a:p>
          <a:p>
            <a:pPr marL="514350" indent="-514350">
              <a:buFont typeface="+mj-lt"/>
              <a:buAutoNum type="arabicPeriod"/>
            </a:pPr>
            <a:r>
              <a:rPr lang="en-US" dirty="0" smtClean="0"/>
              <a:t>CNS </a:t>
            </a:r>
            <a:r>
              <a:rPr lang="en-US" dirty="0" err="1" smtClean="0"/>
              <a:t>dysfunstion</a:t>
            </a:r>
            <a:r>
              <a:rPr lang="en-US" dirty="0" smtClean="0"/>
              <a:t> (altered </a:t>
            </a:r>
            <a:r>
              <a:rPr lang="en-US" dirty="0" err="1" smtClean="0"/>
              <a:t>mentation</a:t>
            </a:r>
            <a:r>
              <a:rPr lang="en-US" dirty="0" smtClean="0"/>
              <a:t>)</a:t>
            </a:r>
          </a:p>
          <a:p>
            <a:pPr marL="514350" indent="-514350">
              <a:buNone/>
            </a:pPr>
            <a:endParaRPr lang="en-US" dirty="0" smtClean="0"/>
          </a:p>
          <a:p>
            <a:pPr marL="514350" indent="-514350">
              <a:buNone/>
            </a:pPr>
            <a:endParaRPr lang="en-US" dirty="0"/>
          </a:p>
          <a:p>
            <a:pPr marL="514350" indent="-514350">
              <a:buNone/>
            </a:pPr>
            <a:endParaRPr lang="en-US" dirty="0" smtClean="0"/>
          </a:p>
          <a:p>
            <a:pPr marL="514350" indent="-514350">
              <a:buNone/>
            </a:pPr>
            <a:r>
              <a:rPr lang="en-US" dirty="0" smtClean="0"/>
              <a:t>[ Hypotension – </a:t>
            </a:r>
            <a:r>
              <a:rPr lang="en-US" dirty="0" err="1"/>
              <a:t>O</a:t>
            </a:r>
            <a:r>
              <a:rPr lang="en-US" dirty="0" err="1" smtClean="0"/>
              <a:t>liguria</a:t>
            </a:r>
            <a:r>
              <a:rPr lang="en-US" dirty="0" smtClean="0"/>
              <a:t> – Tachycardia – Altered mental status ]</a:t>
            </a:r>
            <a:r>
              <a:rPr lang="en-US" dirty="0" smtClean="0">
                <a:sym typeface="Wingdings"/>
              </a:rPr>
              <a:t> Common to all forms of shock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NOTES IMP.</a:t>
            </a:r>
            <a:endParaRPr lang="ar-SA" dirty="0"/>
          </a:p>
        </p:txBody>
      </p:sp>
      <p:sp>
        <p:nvSpPr>
          <p:cNvPr id="4" name="Content Placeholder 2"/>
          <p:cNvSpPr>
            <a:spLocks noGrp="1"/>
          </p:cNvSpPr>
          <p:nvPr>
            <p:ph idx="1"/>
          </p:nvPr>
        </p:nvSpPr>
        <p:spPr/>
        <p:txBody>
          <a:bodyPr>
            <a:normAutofit/>
          </a:bodyPr>
          <a:lstStyle/>
          <a:p>
            <a:r>
              <a:rPr lang="en-US" dirty="0" smtClean="0"/>
              <a:t>Is it important to have hypotension to diagnose shock?!</a:t>
            </a:r>
          </a:p>
          <a:p>
            <a:pPr lvl="1">
              <a:buNone/>
            </a:pPr>
            <a:r>
              <a:rPr lang="en-US" dirty="0" smtClean="0"/>
              <a:t>NO, because a young patient may have normal BP, but is behind in fluids. </a:t>
            </a:r>
          </a:p>
          <a:p>
            <a:pPr lvl="1">
              <a:buNone/>
            </a:pPr>
            <a:r>
              <a:rPr lang="en-US" dirty="0" smtClean="0"/>
              <a:t>A hypertensive patient may have a higher baseline.</a:t>
            </a:r>
          </a:p>
          <a:p>
            <a:pPr>
              <a:buNone/>
            </a:pPr>
            <a:r>
              <a:rPr lang="en-US" dirty="0" smtClean="0"/>
              <a:t>SO, u might have shock in a patient with normal BP.</a:t>
            </a:r>
          </a:p>
          <a:p>
            <a:r>
              <a:rPr lang="en-US" dirty="0" smtClean="0"/>
              <a:t>If patient is </a:t>
            </a:r>
            <a:r>
              <a:rPr lang="en-US" dirty="0" err="1" smtClean="0"/>
              <a:t>hypotensive</a:t>
            </a:r>
            <a:r>
              <a:rPr lang="en-US" dirty="0" smtClean="0"/>
              <a:t> then he is definitely in shock.</a:t>
            </a:r>
          </a:p>
          <a:p>
            <a:r>
              <a:rPr lang="en-US" dirty="0" smtClean="0"/>
              <a:t>If patient has normal BP,  u must have a </a:t>
            </a:r>
            <a:r>
              <a:rPr lang="en-US" i="1" dirty="0" smtClean="0"/>
              <a:t>combination of symptoms, signs and blood tests</a:t>
            </a:r>
            <a:r>
              <a:rPr lang="en-US" dirty="0" smtClean="0"/>
              <a:t>, to give u an idea of the patients perfusion status, and help u diagnose shock. </a:t>
            </a:r>
            <a:r>
              <a:rPr lang="en-US" dirty="0" err="1" smtClean="0"/>
              <a:t>E.g</a:t>
            </a:r>
            <a:r>
              <a:rPr lang="en-US" dirty="0" smtClean="0"/>
              <a:t> capillary refilling is a very sensitive sign of shock (but not in patients with bad vascular disease)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Blood Lactate and Shock</a:t>
            </a:r>
            <a:endParaRPr lang="ar-SA" dirty="0"/>
          </a:p>
        </p:txBody>
      </p:sp>
      <p:sp>
        <p:nvSpPr>
          <p:cNvPr id="4" name="Content Placeholder 2"/>
          <p:cNvSpPr>
            <a:spLocks noGrp="1"/>
          </p:cNvSpPr>
          <p:nvPr>
            <p:ph idx="1"/>
          </p:nvPr>
        </p:nvSpPr>
        <p:spPr/>
        <p:txBody>
          <a:bodyPr/>
          <a:lstStyle/>
          <a:p>
            <a:pPr algn="ctr">
              <a:buNone/>
            </a:pPr>
            <a:r>
              <a:rPr kumimoji="1" lang="en-US" dirty="0" smtClean="0">
                <a:ea typeface="Times New Roman" charset="0"/>
                <a:cs typeface="Times New Roman" charset="0"/>
              </a:rPr>
              <a:t>Elevated concentrations of  blood lactate is a sentinel marker of widespread inadequate tissue perfusion and disappear when adequate resuscitation has been achieved. </a:t>
            </a:r>
          </a:p>
          <a:p>
            <a:pPr algn="ctr">
              <a:buNone/>
            </a:pPr>
            <a:endParaRPr kumimoji="1" lang="en-US" dirty="0" smtClean="0">
              <a:ea typeface="Times New Roman" charset="0"/>
              <a:cs typeface="Times New Roman" charset="0"/>
            </a:endParaRPr>
          </a:p>
          <a:p>
            <a:pPr algn="ctr">
              <a:buNone/>
            </a:pPr>
            <a:endParaRPr kumimoji="1" lang="en-US" dirty="0" smtClean="0">
              <a:ea typeface="Times New Roman" charset="0"/>
              <a:cs typeface="Times New Roman" charset="0"/>
            </a:endParaRPr>
          </a:p>
          <a:p>
            <a:pPr algn="ctr">
              <a:buNone/>
            </a:pPr>
            <a:r>
              <a:rPr kumimoji="1" lang="en-US" dirty="0" smtClean="0">
                <a:ea typeface="Times New Roman" charset="0"/>
                <a:cs typeface="Times New Roman" charset="0"/>
              </a:rPr>
              <a:t> </a:t>
            </a:r>
          </a:p>
          <a:p>
            <a:r>
              <a:rPr lang="en-US" dirty="0" smtClean="0">
                <a:solidFill>
                  <a:srgbClr val="FF0000"/>
                </a:solidFill>
              </a:rPr>
              <a:t>Note: why is lactate produced? In </a:t>
            </a:r>
            <a:r>
              <a:rPr lang="en-US" dirty="0" err="1" smtClean="0">
                <a:solidFill>
                  <a:srgbClr val="FF0000"/>
                </a:solidFill>
              </a:rPr>
              <a:t>underperfusion</a:t>
            </a:r>
            <a:r>
              <a:rPr lang="en-US" dirty="0" smtClean="0">
                <a:solidFill>
                  <a:srgbClr val="FF0000"/>
                </a:solidFill>
              </a:rPr>
              <a:t>, </a:t>
            </a:r>
            <a:r>
              <a:rPr lang="en-US" dirty="0" err="1" smtClean="0">
                <a:solidFill>
                  <a:srgbClr val="FF0000"/>
                </a:solidFill>
              </a:rPr>
              <a:t>pyruvate</a:t>
            </a:r>
            <a:r>
              <a:rPr lang="en-US" dirty="0" smtClean="0">
                <a:solidFill>
                  <a:srgbClr val="FF0000"/>
                </a:solidFill>
              </a:rPr>
              <a:t> converts to lactic acid. </a:t>
            </a:r>
          </a:p>
          <a:p>
            <a:r>
              <a:rPr lang="en-US" b="1" dirty="0" smtClean="0">
                <a:solidFill>
                  <a:srgbClr val="FF0000"/>
                </a:solidFill>
              </a:rPr>
              <a:t>The most imp. Marker in shock is lactic acid</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Characteristics </a:t>
            </a:r>
            <a:endParaRPr lang="en-US" dirty="0"/>
          </a:p>
        </p:txBody>
      </p:sp>
      <p:sp>
        <p:nvSpPr>
          <p:cNvPr id="3" name="Content Placeholder 2"/>
          <p:cNvSpPr>
            <a:spLocks noGrp="1"/>
          </p:cNvSpPr>
          <p:nvPr>
            <p:ph idx="1"/>
          </p:nvPr>
        </p:nvSpPr>
        <p:spPr>
          <a:xfrm>
            <a:off x="304800" y="2209800"/>
            <a:ext cx="7924800" cy="4267200"/>
          </a:xfrm>
        </p:spPr>
        <p:txBody>
          <a:bodyPr>
            <a:normAutofit/>
          </a:bodyPr>
          <a:lstStyle/>
          <a:p>
            <a:r>
              <a:rPr lang="en-US" dirty="0" smtClean="0">
                <a:solidFill>
                  <a:srgbClr val="FF6600"/>
                </a:solidFill>
              </a:rPr>
              <a:t>Characterized by its effect on:</a:t>
            </a:r>
          </a:p>
          <a:p>
            <a:pPr marL="514350" indent="-514350">
              <a:buFont typeface="+mj-lt"/>
              <a:buAutoNum type="arabicPeriod"/>
            </a:pPr>
            <a:r>
              <a:rPr lang="en-US" dirty="0" smtClean="0"/>
              <a:t>Cardiac output</a:t>
            </a:r>
          </a:p>
          <a:p>
            <a:pPr marL="514350" indent="-514350">
              <a:buFont typeface="+mj-lt"/>
              <a:buAutoNum type="arabicPeriod"/>
            </a:pPr>
            <a:r>
              <a:rPr lang="en-US" dirty="0" smtClean="0"/>
              <a:t>Systemic vascular resistance (SVR)</a:t>
            </a:r>
          </a:p>
          <a:p>
            <a:pPr marL="514350" indent="-514350">
              <a:buFont typeface="+mj-lt"/>
              <a:buAutoNum type="arabicPeriod"/>
            </a:pPr>
            <a:r>
              <a:rPr lang="en-US" dirty="0" smtClean="0"/>
              <a:t>Volume status</a:t>
            </a:r>
          </a:p>
          <a:p>
            <a:pPr marL="514350" indent="-514350">
              <a:buNone/>
            </a:pPr>
            <a:r>
              <a:rPr lang="en-US" dirty="0" smtClean="0"/>
              <a:t>Volume status is assessed via jugular venous pressure or pulmonary capillary wedge pressure [PCWP] </a:t>
            </a:r>
          </a:p>
          <a:p>
            <a:pPr marL="514350" indent="-514350">
              <a:buNone/>
            </a:pPr>
            <a:r>
              <a:rPr lang="en-US" dirty="0" smtClean="0">
                <a:solidFill>
                  <a:srgbClr val="FF0000"/>
                </a:solidFill>
              </a:rPr>
              <a:t>Note: PCWP not recommended anymore, because it is invasive, u enter thru the </a:t>
            </a:r>
            <a:r>
              <a:rPr lang="en-US" dirty="0" err="1" smtClean="0">
                <a:solidFill>
                  <a:srgbClr val="FF0000"/>
                </a:solidFill>
              </a:rPr>
              <a:t>subclavian</a:t>
            </a:r>
            <a:r>
              <a:rPr lang="en-US" dirty="0" smtClean="0">
                <a:solidFill>
                  <a:srgbClr val="FF0000"/>
                </a:solidFill>
              </a:rPr>
              <a:t> artery to the right atrium to the right </a:t>
            </a:r>
            <a:r>
              <a:rPr lang="en-US" dirty="0" err="1" smtClean="0">
                <a:solidFill>
                  <a:srgbClr val="FF0000"/>
                </a:solidFill>
              </a:rPr>
              <a:t>venticle</a:t>
            </a:r>
            <a:r>
              <a:rPr lang="en-US" dirty="0" smtClean="0">
                <a:solidFill>
                  <a:srgbClr val="FF0000"/>
                </a:solidFill>
              </a:rPr>
              <a:t> to the pulmonary circulation.. A problem in any of these sights might give u a false reading. </a:t>
            </a:r>
            <a:r>
              <a:rPr lang="en-US" dirty="0" err="1" smtClean="0">
                <a:solidFill>
                  <a:srgbClr val="FF0000"/>
                </a:solidFill>
              </a:rPr>
              <a:t>E.g</a:t>
            </a:r>
            <a:r>
              <a:rPr lang="en-US" dirty="0" smtClean="0">
                <a:solidFill>
                  <a:srgbClr val="FF0000"/>
                </a:solidFill>
              </a:rPr>
              <a:t> old MI will give u    PCWP.</a:t>
            </a:r>
          </a:p>
          <a:p>
            <a:pPr marL="514350" indent="-514350">
              <a:buNone/>
            </a:pPr>
            <a:endParaRPr lang="en-US"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1485</TotalTime>
  <Words>2584</Words>
  <Application>Microsoft Office PowerPoint</Application>
  <PresentationFormat>عرض على الشاشة (3:4)‏</PresentationFormat>
  <Paragraphs>450</Paragraphs>
  <Slides>58</Slides>
  <Notes>0</Notes>
  <HiddenSlides>0</HiddenSlides>
  <MMClips>0</MMClips>
  <ScaleCrop>false</ScaleCrop>
  <HeadingPairs>
    <vt:vector size="4" baseType="variant">
      <vt:variant>
        <vt:lpstr>سمة</vt:lpstr>
      </vt:variant>
      <vt:variant>
        <vt:i4>1</vt:i4>
      </vt:variant>
      <vt:variant>
        <vt:lpstr>عناوين الشرائح</vt:lpstr>
      </vt:variant>
      <vt:variant>
        <vt:i4>58</vt:i4>
      </vt:variant>
    </vt:vector>
  </HeadingPairs>
  <TitlesOfParts>
    <vt:vector size="59" baseType="lpstr">
      <vt:lpstr>Adjacency</vt:lpstr>
      <vt:lpstr>SURGICAL EMERGENCIES</vt:lpstr>
      <vt:lpstr> Definition</vt:lpstr>
      <vt:lpstr>الشريحة 3</vt:lpstr>
      <vt:lpstr>SURGICAL CAUSES OF SHOCK:  (present acutely) </vt:lpstr>
      <vt:lpstr>NOTES</vt:lpstr>
      <vt:lpstr>Presentation</vt:lpstr>
      <vt:lpstr>NOTES IMP.</vt:lpstr>
      <vt:lpstr>Blood Lactate and Shock</vt:lpstr>
      <vt:lpstr>General Characteristics </vt:lpstr>
      <vt:lpstr>             NOTES</vt:lpstr>
      <vt:lpstr>Hemodynamic changes associated with different types of shock</vt:lpstr>
      <vt:lpstr>Approach</vt:lpstr>
      <vt:lpstr>Cont. Approach</vt:lpstr>
      <vt:lpstr>Treatment</vt:lpstr>
      <vt:lpstr>الشريحة 15</vt:lpstr>
      <vt:lpstr>Cause of hypovolemic</vt:lpstr>
      <vt:lpstr>Diagnosis</vt:lpstr>
      <vt:lpstr>الشريحة 18</vt:lpstr>
      <vt:lpstr>Cont. Treatment</vt:lpstr>
      <vt:lpstr>الشريحة 20</vt:lpstr>
      <vt:lpstr>الشريحة 21</vt:lpstr>
      <vt:lpstr>الشريحة 22</vt:lpstr>
      <vt:lpstr>Massive Pulmonary Embolism </vt:lpstr>
      <vt:lpstr>Fluid therapy in Massive PE</vt:lpstr>
      <vt:lpstr>الشريحة 25</vt:lpstr>
      <vt:lpstr>الشريحة 26</vt:lpstr>
      <vt:lpstr>الشريحة 27</vt:lpstr>
      <vt:lpstr>Thrombolysis vs. Surgical Therapy </vt:lpstr>
      <vt:lpstr>TENSION PNEUMOTHORAX</vt:lpstr>
      <vt:lpstr>الشريحة 30</vt:lpstr>
      <vt:lpstr>TENSION PNEUMOTHORAX cont.</vt:lpstr>
      <vt:lpstr>الشريحة 32</vt:lpstr>
      <vt:lpstr>CARDIAC TEMPONADE </vt:lpstr>
      <vt:lpstr>الشريحة 34</vt:lpstr>
      <vt:lpstr>ECG:Electrical alternans   </vt:lpstr>
      <vt:lpstr>الشريحة 36</vt:lpstr>
      <vt:lpstr>Acute splenicsequestration crisis (ASSC) </vt:lpstr>
      <vt:lpstr>الشريحة 38</vt:lpstr>
      <vt:lpstr>الشريحة 39</vt:lpstr>
      <vt:lpstr>Distributive shock</vt:lpstr>
      <vt:lpstr>Anaphylactic shock</vt:lpstr>
      <vt:lpstr>Anaphylactic shock</vt:lpstr>
      <vt:lpstr>Anaphylactic shock</vt:lpstr>
      <vt:lpstr>Causes of death in anaphylaxis</vt:lpstr>
      <vt:lpstr>Septic shock</vt:lpstr>
      <vt:lpstr>الشريحة 46</vt:lpstr>
      <vt:lpstr>الشريحة 47</vt:lpstr>
      <vt:lpstr>Septic shock</vt:lpstr>
      <vt:lpstr>Septic shock</vt:lpstr>
      <vt:lpstr>Necrotizing fasciitis</vt:lpstr>
      <vt:lpstr> Necrotizing fasciitis</vt:lpstr>
      <vt:lpstr>Necrotizing fasciitis</vt:lpstr>
      <vt:lpstr>Necrotizing fasciitis</vt:lpstr>
      <vt:lpstr>Neurogenic shock </vt:lpstr>
      <vt:lpstr>Neurogenic shock</vt:lpstr>
      <vt:lpstr>Neurogenic shock</vt:lpstr>
      <vt:lpstr>Neurogenic shock</vt:lpstr>
      <vt:lpstr>الشريحة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dc:title>
  <dc:creator>MAC</dc:creator>
  <cp:lastModifiedBy>ارسطو</cp:lastModifiedBy>
  <cp:revision>65</cp:revision>
  <dcterms:created xsi:type="dcterms:W3CDTF">2011-03-06T15:01:57Z</dcterms:created>
  <dcterms:modified xsi:type="dcterms:W3CDTF">2011-05-22T18:01:44Z</dcterms:modified>
</cp:coreProperties>
</file>