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60" r:id="rId5"/>
    <p:sldId id="261" r:id="rId6"/>
    <p:sldId id="262" r:id="rId7"/>
    <p:sldId id="263" r:id="rId8"/>
    <p:sldId id="296"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1"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85" autoAdjust="0"/>
    <p:restoredTop sz="94660"/>
  </p:normalViewPr>
  <p:slideViewPr>
    <p:cSldViewPr>
      <p:cViewPr varScale="1">
        <p:scale>
          <a:sx n="74" d="100"/>
          <a:sy n="74" d="100"/>
        </p:scale>
        <p:origin x="-4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64EE6F7-BBA0-480D-9E56-9688CCEA98CD}"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0FBAF-D539-4813-8192-DDE17F4ED132}"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4EE6F7-BBA0-480D-9E56-9688CCEA98CD}"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0FBAF-D539-4813-8192-DDE17F4ED1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4EE6F7-BBA0-480D-9E56-9688CCEA98CD}" type="datetimeFigureOut">
              <a:rPr lang="en-US" smtClean="0"/>
              <a:pPr/>
              <a:t>4/4/2011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E30FBAF-D539-4813-8192-DDE17F4ED1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4EE6F7-BBA0-480D-9E56-9688CCEA98CD}"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0FBAF-D539-4813-8192-DDE17F4ED1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4EE6F7-BBA0-480D-9E56-9688CCEA98CD}"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0FBAF-D539-4813-8192-DDE17F4ED13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4EE6F7-BBA0-480D-9E56-9688CCEA98CD}"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30FBAF-D539-4813-8192-DDE17F4ED1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4EE6F7-BBA0-480D-9E56-9688CCEA98CD}" type="datetimeFigureOut">
              <a:rPr lang="en-US" smtClean="0"/>
              <a:pPr/>
              <a:t>4/4/2011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30FBAF-D539-4813-8192-DDE17F4ED1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4EE6F7-BBA0-480D-9E56-9688CCEA98CD}" type="datetimeFigureOut">
              <a:rPr lang="en-US" smtClean="0"/>
              <a:pPr/>
              <a:t>4/4/2011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30FBAF-D539-4813-8192-DDE17F4ED1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EE6F7-BBA0-480D-9E56-9688CCEA98CD}" type="datetimeFigureOut">
              <a:rPr lang="en-US" smtClean="0"/>
              <a:pPr/>
              <a:t>4/4/2011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30FBAF-D539-4813-8192-DDE17F4ED1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4EE6F7-BBA0-480D-9E56-9688CCEA98CD}"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30FBAF-D539-4813-8192-DDE17F4ED13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64EE6F7-BBA0-480D-9E56-9688CCEA98CD}" type="datetimeFigureOut">
              <a:rPr lang="en-US" smtClean="0"/>
              <a:pPr/>
              <a:t>4/4/2011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E30FBAF-D539-4813-8192-DDE17F4ED13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64EE6F7-BBA0-480D-9E56-9688CCEA98CD}" type="datetimeFigureOut">
              <a:rPr lang="en-US" smtClean="0"/>
              <a:pPr/>
              <a:t>4/4/2011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E30FBAF-D539-4813-8192-DDE17F4ED1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9/9b/Major-2nd-degree-burn.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Presentation &amp; Management of Burn Patients</a:t>
            </a:r>
            <a:endParaRPr lang="en-US" dirty="0"/>
          </a:p>
        </p:txBody>
      </p:sp>
      <p:sp>
        <p:nvSpPr>
          <p:cNvPr id="3" name="Subtitle 2"/>
          <p:cNvSpPr>
            <a:spLocks noGrp="1"/>
          </p:cNvSpPr>
          <p:nvPr>
            <p:ph type="subTitle" idx="1"/>
          </p:nvPr>
        </p:nvSpPr>
        <p:spPr/>
        <p:txBody>
          <a:bodyPr/>
          <a:lstStyle/>
          <a:p>
            <a:r>
              <a:rPr lang="en-US" dirty="0" smtClean="0"/>
              <a:t>D r.  </a:t>
            </a:r>
            <a:r>
              <a:rPr lang="en-US" dirty="0" err="1" smtClean="0"/>
              <a:t>Gamal</a:t>
            </a:r>
            <a:r>
              <a:rPr lang="en-US" dirty="0" smtClean="0"/>
              <a:t> </a:t>
            </a:r>
            <a:r>
              <a:rPr lang="en-US" dirty="0" err="1" smtClean="0"/>
              <a:t>Hassanain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410200" y="2193925"/>
            <a:ext cx="3733800" cy="2554545"/>
          </a:xfrm>
          <a:prstGeom prst="rect">
            <a:avLst/>
          </a:prstGeom>
          <a:gradFill rotWithShape="1">
            <a:gsLst>
              <a:gs pos="0">
                <a:schemeClr val="bg2">
                  <a:alpha val="39998"/>
                </a:schemeClr>
              </a:gs>
              <a:gs pos="100000">
                <a:schemeClr val="bg1"/>
              </a:gs>
            </a:gsLst>
            <a:lin ang="0" scaled="1"/>
          </a:gradFill>
          <a:ln w="9525">
            <a:noFill/>
            <a:miter lim="800000"/>
            <a:headEnd/>
            <a:tailEnd/>
          </a:ln>
        </p:spPr>
        <p:txBody>
          <a:bodyPr>
            <a:spAutoFit/>
          </a:bodyPr>
          <a:lstStyle/>
          <a:p>
            <a:r>
              <a:rPr lang="en-US" sz="2000" b="1" dirty="0">
                <a:solidFill>
                  <a:schemeClr val="bg2"/>
                </a:solidFill>
                <a:latin typeface="Verdana" pitchFamily="34" charset="0"/>
              </a:rPr>
              <a:t> </a:t>
            </a:r>
            <a:r>
              <a:rPr lang="en-GB" sz="2000" dirty="0" smtClean="0">
                <a:solidFill>
                  <a:schemeClr val="tx1"/>
                </a:solidFill>
              </a:rPr>
              <a:t>1-UV light from sun or </a:t>
            </a:r>
            <a:r>
              <a:rPr lang="en-GB" sz="2000" dirty="0" err="1" smtClean="0">
                <a:solidFill>
                  <a:schemeClr val="tx1"/>
                </a:solidFill>
              </a:rPr>
              <a:t>sunbeds</a:t>
            </a:r>
            <a:r>
              <a:rPr lang="en-GB" sz="2000" dirty="0" smtClean="0">
                <a:solidFill>
                  <a:schemeClr val="tx1"/>
                </a:solidFill>
              </a:rPr>
              <a:t> </a:t>
            </a:r>
            <a:r>
              <a:rPr lang="en-GB" sz="2000" dirty="0" smtClean="0"/>
              <a:t>(</a:t>
            </a:r>
            <a:r>
              <a:rPr lang="en-GB" sz="2000" dirty="0" smtClean="0">
                <a:solidFill>
                  <a:schemeClr val="tx1"/>
                </a:solidFill>
              </a:rPr>
              <a:t>the commonest)</a:t>
            </a:r>
          </a:p>
          <a:p>
            <a:r>
              <a:rPr lang="en-GB" sz="2000" dirty="0" smtClean="0">
                <a:solidFill>
                  <a:schemeClr val="tx1"/>
                </a:solidFill>
              </a:rPr>
              <a:t>2-Usually superficial but may be widespread.</a:t>
            </a:r>
          </a:p>
          <a:p>
            <a:r>
              <a:rPr lang="en-GB" sz="2000" dirty="0" smtClean="0">
                <a:solidFill>
                  <a:schemeClr val="tx1"/>
                </a:solidFill>
              </a:rPr>
              <a:t>3-Post radiotherapy.</a:t>
            </a:r>
          </a:p>
          <a:p>
            <a:pPr>
              <a:spcBef>
                <a:spcPct val="50000"/>
              </a:spcBef>
            </a:pPr>
            <a:endParaRPr lang="en-US" sz="2000" b="1" dirty="0">
              <a:solidFill>
                <a:schemeClr val="bg2"/>
              </a:solidFill>
              <a:latin typeface="Verdana" pitchFamily="34" charset="0"/>
            </a:endParaRPr>
          </a:p>
          <a:p>
            <a:pPr>
              <a:spcBef>
                <a:spcPct val="50000"/>
              </a:spcBef>
              <a:buFontTx/>
              <a:buChar char="•"/>
            </a:pPr>
            <a:endParaRPr lang="en-US" sz="2000" b="1" dirty="0">
              <a:solidFill>
                <a:schemeClr val="bg2"/>
              </a:solidFill>
              <a:latin typeface="Verdana" pitchFamily="34" charset="0"/>
            </a:endParaRPr>
          </a:p>
        </p:txBody>
      </p:sp>
      <p:sp>
        <p:nvSpPr>
          <p:cNvPr id="11271" name="AutoShape 7"/>
          <p:cNvSpPr>
            <a:spLocks noChangeArrowheads="1"/>
          </p:cNvSpPr>
          <p:nvPr/>
        </p:nvSpPr>
        <p:spPr bwMode="gray">
          <a:xfrm rot="-5400000">
            <a:off x="4471194" y="981869"/>
            <a:ext cx="1555750" cy="1354138"/>
          </a:xfrm>
          <a:prstGeom prst="hexagon">
            <a:avLst>
              <a:gd name="adj" fmla="val 28722"/>
              <a:gd name="vf" fmla="val 115470"/>
            </a:avLst>
          </a:prstGeom>
          <a:solidFill>
            <a:schemeClr val="bg2"/>
          </a:solidFill>
          <a:ln w="9525">
            <a:miter lim="800000"/>
            <a:headEnd/>
            <a:tailEnd/>
          </a:ln>
          <a:scene3d>
            <a:camera prst="legacyObliqueLeft"/>
            <a:lightRig rig="legacyFlat2" dir="t"/>
          </a:scene3d>
          <a:sp3d extrusionH="430200" prstMaterial="legacyMatte">
            <a:bevelT w="13500" h="13500" prst="angle"/>
            <a:bevelB w="13500" h="13500" prst="angle"/>
            <a:extrusionClr>
              <a:schemeClr val="bg2"/>
            </a:extrusionClr>
          </a:sp3d>
        </p:spPr>
        <p:txBody>
          <a:bodyPr vert="eaVert" wrap="none" anchor="ctr">
            <a:flatTx/>
          </a:bodyPr>
          <a:lstStyle/>
          <a:p>
            <a:pPr algn="ctr" eaLnBrk="0" hangingPunct="0"/>
            <a:r>
              <a:rPr lang="en-US" altLang="ko-KR" sz="2000" b="1" dirty="0" smtClean="0">
                <a:solidFill>
                  <a:schemeClr val="bg1"/>
                </a:solidFill>
                <a:ea typeface="굴림" charset="-127"/>
              </a:rPr>
              <a:t>Radiation</a:t>
            </a:r>
            <a:endParaRPr lang="en-US" altLang="ko-KR" sz="2000" b="1" dirty="0">
              <a:solidFill>
                <a:schemeClr val="bg1"/>
              </a:solidFill>
              <a:ea typeface="굴림" charset="-127"/>
            </a:endParaRPr>
          </a:p>
        </p:txBody>
      </p:sp>
      <p:sp>
        <p:nvSpPr>
          <p:cNvPr id="10" name="AutoShape 2"/>
          <p:cNvSpPr>
            <a:spLocks noChangeArrowheads="1"/>
          </p:cNvSpPr>
          <p:nvPr/>
        </p:nvSpPr>
        <p:spPr bwMode="gray">
          <a:xfrm rot="16200000">
            <a:off x="3725862" y="3421063"/>
            <a:ext cx="1558925" cy="1352550"/>
          </a:xfrm>
          <a:prstGeom prst="hexagon">
            <a:avLst>
              <a:gd name="adj" fmla="val 2881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endParaRPr lang="en-US" altLang="ko-KR" sz="2000" b="1" dirty="0">
              <a:solidFill>
                <a:srgbClr val="FFFFFF"/>
              </a:solidFill>
              <a:ea typeface="굴림" charset="-127"/>
            </a:endParaRPr>
          </a:p>
          <a:p>
            <a:pPr algn="ctr" eaLnBrk="0" hangingPunct="0">
              <a:defRPr/>
            </a:pPr>
            <a:r>
              <a:rPr lang="en-US" altLang="ko-KR" sz="2000" b="1" dirty="0" smtClean="0">
                <a:solidFill>
                  <a:srgbClr val="FFFFFF"/>
                </a:solidFill>
                <a:ea typeface="굴림" charset="-127"/>
              </a:rPr>
              <a:t>Dry Heat</a:t>
            </a:r>
            <a:endParaRPr lang="en-US" altLang="ko-KR" sz="2000" b="1" dirty="0">
              <a:solidFill>
                <a:srgbClr val="FFFFFF"/>
              </a:solidFill>
              <a:ea typeface="굴림" charset="-127"/>
            </a:endParaRPr>
          </a:p>
          <a:p>
            <a:pPr algn="ctr" eaLnBrk="0" hangingPunct="0">
              <a:defRPr/>
            </a:pPr>
            <a:endParaRPr lang="en-US" altLang="ko-KR" sz="2000" b="1" dirty="0">
              <a:solidFill>
                <a:srgbClr val="FFFFFF"/>
              </a:solidFill>
              <a:ea typeface="굴림" charset="-127"/>
            </a:endParaRPr>
          </a:p>
        </p:txBody>
      </p:sp>
      <p:sp>
        <p:nvSpPr>
          <p:cNvPr id="11" name="AutoShape 3"/>
          <p:cNvSpPr>
            <a:spLocks noChangeArrowheads="1"/>
          </p:cNvSpPr>
          <p:nvPr/>
        </p:nvSpPr>
        <p:spPr bwMode="gray">
          <a:xfrm rot="16200000">
            <a:off x="3048000" y="2209800"/>
            <a:ext cx="1600200" cy="1447800"/>
          </a:xfrm>
          <a:prstGeom prst="hexagon">
            <a:avLst>
              <a:gd name="adj" fmla="val 28785"/>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a:defRPr/>
            </a:pPr>
            <a:r>
              <a:rPr lang="en-US" sz="2000" b="1" dirty="0" smtClean="0">
                <a:solidFill>
                  <a:schemeClr val="bg1"/>
                </a:solidFill>
              </a:rPr>
              <a:t>Wet Heat</a:t>
            </a:r>
            <a:endParaRPr lang="en-US" sz="2000" b="1" dirty="0">
              <a:solidFill>
                <a:schemeClr val="bg1"/>
              </a:solidFill>
            </a:endParaRPr>
          </a:p>
        </p:txBody>
      </p:sp>
      <p:sp>
        <p:nvSpPr>
          <p:cNvPr id="12" name="AutoShape 6"/>
          <p:cNvSpPr>
            <a:spLocks noChangeArrowheads="1"/>
          </p:cNvSpPr>
          <p:nvPr/>
        </p:nvSpPr>
        <p:spPr bwMode="gray">
          <a:xfrm rot="16200000">
            <a:off x="3059907" y="4585494"/>
            <a:ext cx="1555750" cy="1354137"/>
          </a:xfrm>
          <a:prstGeom prst="hexagon">
            <a:avLst>
              <a:gd name="adj" fmla="val 28722"/>
              <a:gd name="vf" fmla="val 115470"/>
            </a:avLst>
          </a:prstGeom>
          <a:solidFill>
            <a:schemeClr val="accent1"/>
          </a:solidFill>
          <a:ln w="9525">
            <a:miter lim="800000"/>
            <a:headEnd/>
            <a:tailEnd/>
          </a:ln>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en-US" altLang="ko-KR" sz="2000" b="1" dirty="0" smtClean="0">
                <a:solidFill>
                  <a:schemeClr val="bg1"/>
                </a:solidFill>
                <a:ea typeface="굴림" charset="-127"/>
              </a:rPr>
              <a:t>Chemicals</a:t>
            </a:r>
            <a:endParaRPr lang="en-US" altLang="ko-KR" sz="2000" b="1" dirty="0">
              <a:solidFill>
                <a:schemeClr val="bg1"/>
              </a:solidFill>
              <a:ea typeface="굴림" charset="-127"/>
            </a:endParaRPr>
          </a:p>
        </p:txBody>
      </p:sp>
      <p:sp>
        <p:nvSpPr>
          <p:cNvPr id="13" name="AutoShape 7"/>
          <p:cNvSpPr>
            <a:spLocks noChangeArrowheads="1"/>
          </p:cNvSpPr>
          <p:nvPr/>
        </p:nvSpPr>
        <p:spPr bwMode="gray">
          <a:xfrm rot="16200000">
            <a:off x="1704975" y="4581526"/>
            <a:ext cx="1558925" cy="1352550"/>
          </a:xfrm>
          <a:prstGeom prst="hexagon">
            <a:avLst>
              <a:gd name="adj" fmla="val 2881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r>
              <a:rPr lang="en-US" altLang="ko-KR" sz="2000" b="1" dirty="0" smtClean="0">
                <a:solidFill>
                  <a:srgbClr val="FFFFFF"/>
                </a:solidFill>
                <a:ea typeface="굴림" charset="-127"/>
              </a:rPr>
              <a:t>Electricity</a:t>
            </a:r>
            <a:endParaRPr lang="en-US" altLang="ko-KR" sz="2000" b="1" dirty="0">
              <a:solidFill>
                <a:srgbClr val="FFFFFF"/>
              </a:solidFill>
              <a:ea typeface="굴림" charset="-127"/>
            </a:endParaRPr>
          </a:p>
        </p:txBody>
      </p:sp>
      <p:sp>
        <p:nvSpPr>
          <p:cNvPr id="14" name="AutoShape 6"/>
          <p:cNvSpPr>
            <a:spLocks noChangeArrowheads="1"/>
          </p:cNvSpPr>
          <p:nvPr/>
        </p:nvSpPr>
        <p:spPr bwMode="gray">
          <a:xfrm rot="16200000">
            <a:off x="1664494" y="2235994"/>
            <a:ext cx="1557338" cy="1352550"/>
          </a:xfrm>
          <a:prstGeom prst="hexagon">
            <a:avLst>
              <a:gd name="adj" fmla="val 2878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r>
              <a:rPr lang="en-US" altLang="ko-KR" sz="2000" b="1" dirty="0" smtClean="0">
                <a:solidFill>
                  <a:srgbClr val="FFFFFF"/>
                </a:solidFill>
                <a:ea typeface="굴림" charset="-127"/>
              </a:rPr>
              <a:t>Friction</a:t>
            </a:r>
          </a:p>
          <a:p>
            <a:pPr algn="ctr" eaLnBrk="0" hangingPunct="0">
              <a:defRPr/>
            </a:pPr>
            <a:r>
              <a:rPr lang="en-US" altLang="ko-KR" sz="2000" b="1" dirty="0" smtClean="0">
                <a:solidFill>
                  <a:srgbClr val="FFFFFF"/>
                </a:solidFill>
                <a:ea typeface="굴림" charset="-127"/>
              </a:rPr>
              <a:t>Burn</a:t>
            </a:r>
            <a:endParaRPr lang="en-US" altLang="ko-KR" sz="2000" b="1" dirty="0">
              <a:solidFill>
                <a:srgbClr val="FFFFFF"/>
              </a:solidFill>
              <a:ea typeface="굴림"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1000"/>
                                        <p:tgtEl>
                                          <p:spTgt spid="11266">
                                            <p:txEl>
                                              <p:pRg st="0" end="0"/>
                                            </p:txEl>
                                          </p:spTgt>
                                        </p:tgtEl>
                                      </p:cBhvr>
                                    </p:animEffect>
                                    <p:anim calcmode="lin" valueType="num">
                                      <p:cBhvr>
                                        <p:cTn id="8" dur="10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6">
                                            <p:txEl>
                                              <p:pRg st="1" end="1"/>
                                            </p:txEl>
                                          </p:spTgt>
                                        </p:tgtEl>
                                        <p:attrNameLst>
                                          <p:attrName>style.visibility</p:attrName>
                                        </p:attrNameLst>
                                      </p:cBhvr>
                                      <p:to>
                                        <p:strVal val="visible"/>
                                      </p:to>
                                    </p:set>
                                    <p:animEffect transition="in" filter="fade">
                                      <p:cBhvr>
                                        <p:cTn id="14" dur="1000"/>
                                        <p:tgtEl>
                                          <p:spTgt spid="11266">
                                            <p:txEl>
                                              <p:pRg st="1" end="1"/>
                                            </p:txEl>
                                          </p:spTgt>
                                        </p:tgtEl>
                                      </p:cBhvr>
                                    </p:animEffect>
                                    <p:anim calcmode="lin" valueType="num">
                                      <p:cBhvr>
                                        <p:cTn id="15" dur="1000" fill="hold"/>
                                        <p:tgtEl>
                                          <p:spTgt spid="1126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6">
                                            <p:txEl>
                                              <p:pRg st="2" end="2"/>
                                            </p:txEl>
                                          </p:spTgt>
                                        </p:tgtEl>
                                        <p:attrNameLst>
                                          <p:attrName>style.visibility</p:attrName>
                                        </p:attrNameLst>
                                      </p:cBhvr>
                                      <p:to>
                                        <p:strVal val="visible"/>
                                      </p:to>
                                    </p:set>
                                    <p:animEffect transition="in" filter="fade">
                                      <p:cBhvr>
                                        <p:cTn id="21" dur="1000"/>
                                        <p:tgtEl>
                                          <p:spTgt spid="11266">
                                            <p:txEl>
                                              <p:pRg st="2" end="2"/>
                                            </p:txEl>
                                          </p:spTgt>
                                        </p:tgtEl>
                                      </p:cBhvr>
                                    </p:animEffect>
                                    <p:anim calcmode="lin" valueType="num">
                                      <p:cBhvr>
                                        <p:cTn id="22" dur="1000" fill="hold"/>
                                        <p:tgtEl>
                                          <p:spTgt spid="1126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410200" y="2193925"/>
            <a:ext cx="3733800" cy="1015663"/>
          </a:xfrm>
          <a:prstGeom prst="rect">
            <a:avLst/>
          </a:prstGeom>
          <a:gradFill rotWithShape="1">
            <a:gsLst>
              <a:gs pos="0">
                <a:schemeClr val="bg2">
                  <a:alpha val="39998"/>
                </a:schemeClr>
              </a:gs>
              <a:gs pos="100000">
                <a:schemeClr val="bg1"/>
              </a:gs>
            </a:gsLst>
            <a:lin ang="0" scaled="1"/>
          </a:gradFill>
          <a:ln w="9525">
            <a:noFill/>
            <a:miter lim="800000"/>
            <a:headEnd/>
            <a:tailEnd/>
          </a:ln>
        </p:spPr>
        <p:txBody>
          <a:bodyPr>
            <a:spAutoFit/>
          </a:bodyPr>
          <a:lstStyle/>
          <a:p>
            <a:pPr>
              <a:spcBef>
                <a:spcPct val="50000"/>
              </a:spcBef>
              <a:buFontTx/>
              <a:buChar char="•"/>
            </a:pPr>
            <a:r>
              <a:rPr lang="en-US" sz="2000" dirty="0" err="1" smtClean="0">
                <a:latin typeface="Verdana" pitchFamily="34" charset="0"/>
              </a:rPr>
              <a:t>E.g</a:t>
            </a:r>
            <a:r>
              <a:rPr lang="en-US" sz="2000" dirty="0" smtClean="0">
                <a:latin typeface="Verdana" pitchFamily="34" charset="0"/>
              </a:rPr>
              <a:t> RTA When the victim is pulled out of the car , Slides over the road.</a:t>
            </a:r>
            <a:endParaRPr lang="en-US" sz="2000" dirty="0">
              <a:latin typeface="Verdana" pitchFamily="34" charset="0"/>
            </a:endParaRPr>
          </a:p>
        </p:txBody>
      </p:sp>
      <p:sp>
        <p:nvSpPr>
          <p:cNvPr id="12294" name="AutoShape 7"/>
          <p:cNvSpPr>
            <a:spLocks noChangeArrowheads="1"/>
          </p:cNvSpPr>
          <p:nvPr/>
        </p:nvSpPr>
        <p:spPr bwMode="gray">
          <a:xfrm rot="-5400000">
            <a:off x="4471194" y="981869"/>
            <a:ext cx="1555750" cy="1354138"/>
          </a:xfrm>
          <a:prstGeom prst="hexagon">
            <a:avLst>
              <a:gd name="adj" fmla="val 28722"/>
              <a:gd name="vf" fmla="val 115470"/>
            </a:avLst>
          </a:prstGeom>
          <a:solidFill>
            <a:schemeClr val="bg2"/>
          </a:solidFill>
          <a:ln w="9525">
            <a:miter lim="800000"/>
            <a:headEnd/>
            <a:tailEnd/>
          </a:ln>
          <a:scene3d>
            <a:camera prst="legacyObliqueLeft"/>
            <a:lightRig rig="legacyFlat2" dir="t"/>
          </a:scene3d>
          <a:sp3d extrusionH="430200" prstMaterial="legacyMatte">
            <a:bevelT w="13500" h="13500" prst="angle"/>
            <a:bevelB w="13500" h="13500" prst="angle"/>
            <a:extrusionClr>
              <a:schemeClr val="bg2"/>
            </a:extrusionClr>
          </a:sp3d>
        </p:spPr>
        <p:txBody>
          <a:bodyPr vert="eaVert" wrap="none" anchor="ctr">
            <a:flatTx/>
          </a:bodyPr>
          <a:lstStyle/>
          <a:p>
            <a:pPr algn="ctr" eaLnBrk="0" hangingPunct="0"/>
            <a:r>
              <a:rPr lang="en-US" altLang="ko-KR" sz="2000" b="1" dirty="0" smtClean="0">
                <a:solidFill>
                  <a:srgbClr val="FFFFFF"/>
                </a:solidFill>
                <a:ea typeface="굴림" charset="-127"/>
              </a:rPr>
              <a:t>Friction</a:t>
            </a:r>
          </a:p>
          <a:p>
            <a:pPr algn="ctr" eaLnBrk="0" hangingPunct="0"/>
            <a:r>
              <a:rPr lang="en-US" altLang="ko-KR" sz="2000" b="1" dirty="0" smtClean="0">
                <a:solidFill>
                  <a:srgbClr val="FFFFFF"/>
                </a:solidFill>
                <a:ea typeface="굴림" charset="-127"/>
              </a:rPr>
              <a:t> Burns</a:t>
            </a:r>
            <a:endParaRPr lang="en-US" altLang="ko-KR" sz="2000" b="1" dirty="0">
              <a:solidFill>
                <a:srgbClr val="FFFFFF"/>
              </a:solidFill>
              <a:ea typeface="굴림" charset="-127"/>
            </a:endParaRPr>
          </a:p>
        </p:txBody>
      </p:sp>
      <p:sp>
        <p:nvSpPr>
          <p:cNvPr id="10" name="AutoShape 2"/>
          <p:cNvSpPr>
            <a:spLocks noChangeArrowheads="1"/>
          </p:cNvSpPr>
          <p:nvPr/>
        </p:nvSpPr>
        <p:spPr bwMode="gray">
          <a:xfrm rot="16200000">
            <a:off x="3725862" y="3421063"/>
            <a:ext cx="1558925" cy="1352550"/>
          </a:xfrm>
          <a:prstGeom prst="hexagon">
            <a:avLst>
              <a:gd name="adj" fmla="val 2881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endParaRPr lang="en-US" altLang="ko-KR" sz="2000" b="1" dirty="0">
              <a:solidFill>
                <a:srgbClr val="FFFFFF"/>
              </a:solidFill>
              <a:ea typeface="굴림" charset="-127"/>
            </a:endParaRPr>
          </a:p>
          <a:p>
            <a:pPr algn="ctr" eaLnBrk="0" hangingPunct="0">
              <a:defRPr/>
            </a:pPr>
            <a:r>
              <a:rPr lang="en-US" altLang="ko-KR" sz="2000" b="1" dirty="0" smtClean="0">
                <a:solidFill>
                  <a:srgbClr val="FFFFFF"/>
                </a:solidFill>
                <a:ea typeface="굴림" charset="-127"/>
              </a:rPr>
              <a:t>Dry Heat</a:t>
            </a:r>
            <a:endParaRPr lang="en-US" altLang="ko-KR" sz="2000" b="1" dirty="0">
              <a:solidFill>
                <a:srgbClr val="FFFFFF"/>
              </a:solidFill>
              <a:ea typeface="굴림" charset="-127"/>
            </a:endParaRPr>
          </a:p>
          <a:p>
            <a:pPr algn="ctr" eaLnBrk="0" hangingPunct="0">
              <a:defRPr/>
            </a:pPr>
            <a:endParaRPr lang="en-US" altLang="ko-KR" sz="2000" b="1" dirty="0">
              <a:solidFill>
                <a:srgbClr val="FFFFFF"/>
              </a:solidFill>
              <a:ea typeface="굴림" charset="-127"/>
            </a:endParaRPr>
          </a:p>
        </p:txBody>
      </p:sp>
      <p:sp>
        <p:nvSpPr>
          <p:cNvPr id="11" name="AutoShape 3"/>
          <p:cNvSpPr>
            <a:spLocks noChangeArrowheads="1"/>
          </p:cNvSpPr>
          <p:nvPr/>
        </p:nvSpPr>
        <p:spPr bwMode="gray">
          <a:xfrm rot="16200000">
            <a:off x="3048000" y="2209800"/>
            <a:ext cx="1600200" cy="1447800"/>
          </a:xfrm>
          <a:prstGeom prst="hexagon">
            <a:avLst>
              <a:gd name="adj" fmla="val 28785"/>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a:defRPr/>
            </a:pPr>
            <a:r>
              <a:rPr lang="en-US" sz="2000" b="1" dirty="0" smtClean="0">
                <a:solidFill>
                  <a:schemeClr val="bg1"/>
                </a:solidFill>
              </a:rPr>
              <a:t>Wet Heat</a:t>
            </a:r>
            <a:endParaRPr lang="en-US" sz="2000" b="1" dirty="0">
              <a:solidFill>
                <a:schemeClr val="bg1"/>
              </a:solidFill>
            </a:endParaRPr>
          </a:p>
        </p:txBody>
      </p:sp>
      <p:sp>
        <p:nvSpPr>
          <p:cNvPr id="12" name="AutoShape 6"/>
          <p:cNvSpPr>
            <a:spLocks noChangeArrowheads="1"/>
          </p:cNvSpPr>
          <p:nvPr/>
        </p:nvSpPr>
        <p:spPr bwMode="gray">
          <a:xfrm rot="16200000">
            <a:off x="3059907" y="4585494"/>
            <a:ext cx="1555750" cy="1354137"/>
          </a:xfrm>
          <a:prstGeom prst="hexagon">
            <a:avLst>
              <a:gd name="adj" fmla="val 28722"/>
              <a:gd name="vf" fmla="val 115470"/>
            </a:avLst>
          </a:prstGeom>
          <a:solidFill>
            <a:schemeClr val="accent1"/>
          </a:solidFill>
          <a:ln w="9525">
            <a:miter lim="800000"/>
            <a:headEnd/>
            <a:tailEnd/>
          </a:ln>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en-US" altLang="ko-KR" sz="2000" b="1" dirty="0" smtClean="0">
                <a:solidFill>
                  <a:schemeClr val="bg1"/>
                </a:solidFill>
                <a:ea typeface="굴림" charset="-127"/>
              </a:rPr>
              <a:t>Chemicals</a:t>
            </a:r>
            <a:endParaRPr lang="en-US" altLang="ko-KR" sz="2000" b="1" dirty="0">
              <a:solidFill>
                <a:schemeClr val="bg1"/>
              </a:solidFill>
              <a:ea typeface="굴림" charset="-127"/>
            </a:endParaRPr>
          </a:p>
        </p:txBody>
      </p:sp>
      <p:sp>
        <p:nvSpPr>
          <p:cNvPr id="13" name="AutoShape 7"/>
          <p:cNvSpPr>
            <a:spLocks noChangeArrowheads="1"/>
          </p:cNvSpPr>
          <p:nvPr/>
        </p:nvSpPr>
        <p:spPr bwMode="gray">
          <a:xfrm rot="16200000">
            <a:off x="1704975" y="4581526"/>
            <a:ext cx="1558925" cy="1352550"/>
          </a:xfrm>
          <a:prstGeom prst="hexagon">
            <a:avLst>
              <a:gd name="adj" fmla="val 2881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r>
              <a:rPr lang="en-US" altLang="ko-KR" sz="2000" b="1" dirty="0" smtClean="0">
                <a:solidFill>
                  <a:srgbClr val="FFFFFF"/>
                </a:solidFill>
                <a:ea typeface="굴림" charset="-127"/>
              </a:rPr>
              <a:t>Electricity</a:t>
            </a:r>
            <a:endParaRPr lang="en-US" altLang="ko-KR" sz="2000" b="1" dirty="0">
              <a:solidFill>
                <a:srgbClr val="FFFFFF"/>
              </a:solidFill>
              <a:ea typeface="굴림" charset="-127"/>
            </a:endParaRPr>
          </a:p>
        </p:txBody>
      </p:sp>
      <p:sp>
        <p:nvSpPr>
          <p:cNvPr id="15" name="AutoShape 9"/>
          <p:cNvSpPr>
            <a:spLocks noChangeArrowheads="1"/>
          </p:cNvSpPr>
          <p:nvPr/>
        </p:nvSpPr>
        <p:spPr bwMode="gray">
          <a:xfrm rot="16200000">
            <a:off x="959644" y="3413919"/>
            <a:ext cx="1555750" cy="1354138"/>
          </a:xfrm>
          <a:prstGeom prst="hexagon">
            <a:avLst>
              <a:gd name="adj" fmla="val 28722"/>
              <a:gd name="vf" fmla="val 115470"/>
            </a:avLst>
          </a:prstGeom>
          <a:solidFill>
            <a:schemeClr val="accent1"/>
          </a:solidFill>
          <a:ln w="9525">
            <a:miter lim="800000"/>
            <a:headEnd/>
            <a:tailEnd/>
          </a:ln>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en-US" altLang="ko-KR" sz="2000" b="1" dirty="0" smtClean="0">
                <a:solidFill>
                  <a:schemeClr val="bg1"/>
                </a:solidFill>
                <a:ea typeface="굴림" charset="-127"/>
              </a:rPr>
              <a:t>Radiation</a:t>
            </a:r>
            <a:endParaRPr lang="en-US" altLang="ko-KR" sz="2000" b="1" dirty="0">
              <a:solidFill>
                <a:schemeClr val="bg1"/>
              </a:solidFill>
              <a:ea typeface="굴림"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1000"/>
                                        <p:tgtEl>
                                          <p:spTgt spid="12290">
                                            <p:txEl>
                                              <p:pRg st="0" end="0"/>
                                            </p:txEl>
                                          </p:spTgt>
                                        </p:tgtEl>
                                      </p:cBhvr>
                                    </p:animEffect>
                                    <p:anim calcmode="lin" valueType="num">
                                      <p:cBhvr>
                                        <p:cTn id="8" dur="10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r>
              <a:rPr lang="en-US" dirty="0" smtClean="0"/>
              <a:t> </a:t>
            </a:r>
            <a:endParaRPr lang="en-US" dirty="0"/>
          </a:p>
        </p:txBody>
      </p:sp>
      <p:sp>
        <p:nvSpPr>
          <p:cNvPr id="3" name="Content Placeholder 2"/>
          <p:cNvSpPr>
            <a:spLocks noGrp="1"/>
          </p:cNvSpPr>
          <p:nvPr>
            <p:ph idx="1"/>
          </p:nvPr>
        </p:nvSpPr>
        <p:spPr/>
        <p:txBody>
          <a:bodyPr/>
          <a:lstStyle/>
          <a:p>
            <a:r>
              <a:rPr lang="en-US" dirty="0" smtClean="0"/>
              <a:t>Local Effect:</a:t>
            </a:r>
          </a:p>
          <a:p>
            <a:pPr lvl="1"/>
            <a:r>
              <a:rPr lang="en-US" dirty="0" smtClean="0"/>
              <a:t>Three Zones within a major burn</a:t>
            </a:r>
          </a:p>
          <a:p>
            <a:pPr lvl="3"/>
            <a:r>
              <a:rPr lang="en-US" dirty="0" smtClean="0"/>
              <a:t>Zone of coagulation</a:t>
            </a:r>
          </a:p>
          <a:p>
            <a:pPr lvl="3"/>
            <a:endParaRPr lang="en-US" dirty="0" smtClean="0"/>
          </a:p>
          <a:p>
            <a:pPr lvl="3"/>
            <a:endParaRPr lang="en-US" dirty="0" smtClean="0"/>
          </a:p>
          <a:p>
            <a:pPr lvl="3"/>
            <a:r>
              <a:rPr lang="en-US" dirty="0" smtClean="0"/>
              <a:t>Zone of stasis</a:t>
            </a:r>
          </a:p>
          <a:p>
            <a:pPr lvl="4">
              <a:buNone/>
            </a:pPr>
            <a:endParaRPr smtClean="0"/>
          </a:p>
          <a:p>
            <a:pPr lvl="4">
              <a:buNone/>
            </a:pPr>
            <a:endParaRPr lang="en-US" dirty="0" smtClean="0"/>
          </a:p>
          <a:p>
            <a:pPr lvl="3"/>
            <a:r>
              <a:rPr lang="en-US" dirty="0" smtClean="0"/>
              <a:t>Zone of Hyperemia</a:t>
            </a:r>
          </a:p>
          <a:p>
            <a:pPr lvl="4"/>
            <a:endParaRPr lang="en-US" dirty="0"/>
          </a:p>
        </p:txBody>
      </p:sp>
      <p:pic>
        <p:nvPicPr>
          <p:cNvPr id="1026" name="Picture 2"/>
          <p:cNvPicPr>
            <a:picLocks noChangeAspect="1" noChangeArrowheads="1"/>
          </p:cNvPicPr>
          <p:nvPr/>
        </p:nvPicPr>
        <p:blipFill>
          <a:blip r:embed="rId2"/>
          <a:srcRect l="18433" t="10101" r="7909" b="9085"/>
          <a:stretch>
            <a:fillRect/>
          </a:stretch>
        </p:blipFill>
        <p:spPr bwMode="auto">
          <a:xfrm>
            <a:off x="4000496" y="2857496"/>
            <a:ext cx="4696859" cy="3663232"/>
          </a:xfrm>
          <a:prstGeom prst="rect">
            <a:avLst/>
          </a:prstGeom>
          <a:noFill/>
          <a:ln w="9525">
            <a:noFill/>
            <a:miter lim="800000"/>
            <a:headEnd/>
            <a:tailEnd/>
          </a:ln>
        </p:spPr>
      </p:pic>
      <p:sp>
        <p:nvSpPr>
          <p:cNvPr id="5" name="Oval 4"/>
          <p:cNvSpPr/>
          <p:nvPr/>
        </p:nvSpPr>
        <p:spPr>
          <a:xfrm>
            <a:off x="5214942" y="3071810"/>
            <a:ext cx="714380"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00958" y="3000372"/>
            <a:ext cx="714380"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72396" y="3571876"/>
            <a:ext cx="785818"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p:cTn id="1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5" end="5"/>
                                            </p:txEl>
                                          </p:spTgt>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p:cTn id="29"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8" end="8"/>
                                            </p:txEl>
                                          </p:spTgt>
                                        </p:tgtEl>
                                      </p:cBhvr>
                                    </p:animEffect>
                                  </p:childTnLst>
                                </p:cTn>
                              </p:par>
                              <p:par>
                                <p:cTn id="32" presetID="2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Systemic Effect:</a:t>
            </a:r>
          </a:p>
          <a:p>
            <a:pPr lvl="2"/>
            <a:r>
              <a:rPr lang="en-US" dirty="0" smtClean="0"/>
              <a:t>The release of cytokines and other inflammatory mediators at the site of injury has a systemic effect once the burn reaches 30% of total body surface area.</a:t>
            </a:r>
          </a:p>
          <a:p>
            <a:pPr lvl="2"/>
            <a:endParaRPr lang="en-US" dirty="0" smtClean="0"/>
          </a:p>
          <a:p>
            <a:pPr lvl="2"/>
            <a:r>
              <a:rPr lang="en-US" i="1" dirty="0" smtClean="0"/>
              <a:t>Cardiovascular changes</a:t>
            </a:r>
            <a:r>
              <a:rPr lang="en-US" dirty="0" smtClean="0"/>
              <a:t>—Capillary permeability is increased, leading to loss of intravascular proteins and fluids into the interstitial compartment., result in systemic hypotension and end organ </a:t>
            </a:r>
            <a:r>
              <a:rPr lang="en-US" dirty="0" err="1" smtClean="0"/>
              <a:t>hypoperfusion</a:t>
            </a:r>
            <a:r>
              <a:rPr lang="en-US" dirty="0" smtClean="0"/>
              <a:t>.</a:t>
            </a:r>
          </a:p>
          <a:p>
            <a:pPr lvl="2">
              <a:buNone/>
            </a:pPr>
            <a:endParaRPr lang="en-US" dirty="0" smtClean="0"/>
          </a:p>
          <a:p>
            <a:pPr lvl="2"/>
            <a:r>
              <a:rPr lang="en-US" dirty="0" smtClean="0"/>
              <a:t>.</a:t>
            </a:r>
            <a:r>
              <a:rPr lang="en-US" i="1" dirty="0" smtClean="0"/>
              <a:t>Immunological changes</a:t>
            </a:r>
            <a:r>
              <a:rPr lang="en-US" dirty="0" smtClean="0"/>
              <a:t>—Non-specific down regulation of the immune response occurs, affecting both cell mediated and </a:t>
            </a:r>
            <a:r>
              <a:rPr lang="en-US" dirty="0" err="1" smtClean="0"/>
              <a:t>humoral</a:t>
            </a:r>
            <a:r>
              <a:rPr lang="en-US" dirty="0" smtClean="0"/>
              <a:t> pathways.​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75191"/>
            <a:ext cx="8229600" cy="4625609"/>
          </a:xfrm>
        </p:spPr>
        <p:txBody>
          <a:bodyPr/>
          <a:lstStyle/>
          <a:p>
            <a:endParaRPr lang="en-US" dirty="0"/>
          </a:p>
        </p:txBody>
      </p:sp>
      <p:cxnSp>
        <p:nvCxnSpPr>
          <p:cNvPr id="26" name="Straight Connector 25"/>
          <p:cNvCxnSpPr>
            <a:stCxn id="6" idx="3"/>
            <a:endCxn id="20" idx="1"/>
          </p:cNvCxnSpPr>
          <p:nvPr/>
        </p:nvCxnSpPr>
        <p:spPr>
          <a:xfrm>
            <a:off x="4659577" y="2689527"/>
            <a:ext cx="912555" cy="1386750"/>
          </a:xfrm>
          <a:prstGeom prst="line">
            <a:avLst/>
          </a:prstGeom>
          <a:ln w="50800">
            <a:solidFill>
              <a:schemeClr val="tx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Classification</a:t>
            </a:r>
            <a:endParaRPr lang="en-US" dirty="0"/>
          </a:p>
        </p:txBody>
      </p:sp>
      <p:sp>
        <p:nvSpPr>
          <p:cNvPr id="4" name="AutoShape 3"/>
          <p:cNvSpPr>
            <a:spLocks noChangeArrowheads="1"/>
          </p:cNvSpPr>
          <p:nvPr/>
        </p:nvSpPr>
        <p:spPr bwMode="gray">
          <a:xfrm>
            <a:off x="1319186" y="4747720"/>
            <a:ext cx="3324251" cy="512763"/>
          </a:xfrm>
          <a:prstGeom prst="roundRect">
            <a:avLst>
              <a:gd name="adj" fmla="val 16667"/>
            </a:avLst>
          </a:prstGeom>
          <a:gradFill rotWithShape="1">
            <a:gsLst>
              <a:gs pos="0">
                <a:schemeClr val="tx2"/>
              </a:gs>
              <a:gs pos="100000">
                <a:schemeClr val="tx2">
                  <a:gamma/>
                  <a:shade val="46275"/>
                  <a:invGamma/>
                </a:schemeClr>
              </a:gs>
            </a:gsLst>
            <a:lin ang="0" scaled="1"/>
          </a:gradFill>
          <a:ln w="9525">
            <a:noFill/>
            <a:round/>
            <a:headEnd/>
            <a:tailEnd/>
          </a:ln>
          <a:effectLst/>
        </p:spPr>
        <p:txBody>
          <a:bodyPr wrap="none" anchor="ctr"/>
          <a:lstStyle/>
          <a:p>
            <a:pPr>
              <a:defRPr/>
            </a:pPr>
            <a:endParaRPr lang="en-US"/>
          </a:p>
        </p:txBody>
      </p:sp>
      <p:sp>
        <p:nvSpPr>
          <p:cNvPr id="5" name="AutoShape 4"/>
          <p:cNvSpPr>
            <a:spLocks noChangeArrowheads="1"/>
          </p:cNvSpPr>
          <p:nvPr/>
        </p:nvSpPr>
        <p:spPr bwMode="gray">
          <a:xfrm>
            <a:off x="1242986" y="3209433"/>
            <a:ext cx="3400451" cy="512762"/>
          </a:xfrm>
          <a:prstGeom prst="roundRect">
            <a:avLst>
              <a:gd name="adj" fmla="val 16667"/>
            </a:avLst>
          </a:prstGeom>
          <a:gradFill rotWithShape="1">
            <a:gsLst>
              <a:gs pos="0">
                <a:schemeClr val="accent1">
                  <a:gamma/>
                  <a:shade val="46275"/>
                  <a:invGamma/>
                </a:schemeClr>
              </a:gs>
              <a:gs pos="100000">
                <a:schemeClr val="accent1"/>
              </a:gs>
            </a:gsLst>
            <a:lin ang="0" scaled="1"/>
          </a:gradFill>
          <a:ln w="9525">
            <a:noFill/>
            <a:round/>
            <a:headEnd/>
            <a:tailEnd/>
          </a:ln>
          <a:effectLst/>
        </p:spPr>
        <p:txBody>
          <a:bodyPr wrap="none" anchor="ctr"/>
          <a:lstStyle/>
          <a:p>
            <a:pPr>
              <a:defRPr/>
            </a:pPr>
            <a:endParaRPr lang="en-US"/>
          </a:p>
        </p:txBody>
      </p:sp>
      <p:sp>
        <p:nvSpPr>
          <p:cNvPr id="6" name="AutoShape 5"/>
          <p:cNvSpPr>
            <a:spLocks noChangeArrowheads="1"/>
          </p:cNvSpPr>
          <p:nvPr/>
        </p:nvSpPr>
        <p:spPr bwMode="gray">
          <a:xfrm>
            <a:off x="1242986" y="2433145"/>
            <a:ext cx="3416591" cy="512763"/>
          </a:xfrm>
          <a:prstGeom prst="roundRect">
            <a:avLst>
              <a:gd name="adj" fmla="val 16667"/>
            </a:avLst>
          </a:prstGeom>
          <a:gradFill rotWithShape="1">
            <a:gsLst>
              <a:gs pos="0">
                <a:schemeClr val="tx2"/>
              </a:gs>
              <a:gs pos="100000">
                <a:schemeClr val="tx2">
                  <a:gamma/>
                  <a:shade val="46275"/>
                  <a:invGamma/>
                </a:schemeClr>
              </a:gs>
            </a:gsLst>
            <a:lin ang="0" scaled="1"/>
          </a:gradFill>
          <a:ln w="9525">
            <a:noFill/>
            <a:round/>
            <a:headEnd/>
            <a:tailEnd/>
          </a:ln>
          <a:effectLst/>
        </p:spPr>
        <p:txBody>
          <a:bodyPr wrap="none" anchor="ctr"/>
          <a:lstStyle/>
          <a:p>
            <a:pPr>
              <a:defRPr/>
            </a:pPr>
            <a:endParaRPr lang="en-US"/>
          </a:p>
        </p:txBody>
      </p:sp>
      <p:sp>
        <p:nvSpPr>
          <p:cNvPr id="7" name="AutoShape 6"/>
          <p:cNvSpPr>
            <a:spLocks noChangeArrowheads="1"/>
          </p:cNvSpPr>
          <p:nvPr/>
        </p:nvSpPr>
        <p:spPr bwMode="gray">
          <a:xfrm>
            <a:off x="1319186" y="3985720"/>
            <a:ext cx="3324251" cy="512763"/>
          </a:xfrm>
          <a:prstGeom prst="roundRect">
            <a:avLst>
              <a:gd name="adj" fmla="val 16667"/>
            </a:avLst>
          </a:prstGeom>
          <a:solidFill>
            <a:schemeClr val="hlink"/>
          </a:solidFill>
          <a:ln w="9525">
            <a:noFill/>
            <a:round/>
            <a:headEnd/>
            <a:tailEnd/>
          </a:ln>
        </p:spPr>
        <p:txBody>
          <a:bodyPr wrap="none" anchor="ctr"/>
          <a:lstStyle/>
          <a:p>
            <a:endParaRPr lang="en-US"/>
          </a:p>
        </p:txBody>
      </p:sp>
      <p:sp>
        <p:nvSpPr>
          <p:cNvPr id="8" name="AutoShape 7"/>
          <p:cNvSpPr>
            <a:spLocks noChangeArrowheads="1"/>
          </p:cNvSpPr>
          <p:nvPr/>
        </p:nvSpPr>
        <p:spPr bwMode="gray">
          <a:xfrm>
            <a:off x="1571604" y="3200706"/>
            <a:ext cx="3067470" cy="542127"/>
          </a:xfrm>
          <a:prstGeom prst="roundRect">
            <a:avLst>
              <a:gd name="adj" fmla="val 16667"/>
            </a:avLst>
          </a:prstGeom>
          <a:noFill/>
          <a:ln w="38100">
            <a:noFill/>
            <a:round/>
            <a:headEnd/>
            <a:tailEnd/>
          </a:ln>
        </p:spPr>
        <p:txBody>
          <a:bodyPr wrap="none" anchor="ctr"/>
          <a:lstStyle/>
          <a:p>
            <a:pPr algn="ctr" latinLnBrk="1"/>
            <a:r>
              <a:rPr kumimoji="1" lang="en-US" altLang="ko-KR" sz="1400" b="1" dirty="0" smtClean="0">
                <a:solidFill>
                  <a:srgbClr val="FFFFFF"/>
                </a:solidFill>
                <a:ea typeface="굴림" charset="-127"/>
              </a:rPr>
              <a:t>Superficial partial-thickness 2</a:t>
            </a:r>
            <a:r>
              <a:rPr kumimoji="1" lang="en-US" altLang="ko-KR" sz="1400" b="1" baseline="30000" dirty="0" smtClean="0">
                <a:solidFill>
                  <a:srgbClr val="FFFFFF"/>
                </a:solidFill>
                <a:ea typeface="굴림" charset="-127"/>
              </a:rPr>
              <a:t>nd</a:t>
            </a:r>
            <a:r>
              <a:rPr kumimoji="1" lang="en-US" altLang="ko-KR" sz="1400" b="1" dirty="0" smtClean="0">
                <a:solidFill>
                  <a:srgbClr val="FFFFFF"/>
                </a:solidFill>
                <a:ea typeface="굴림" charset="-127"/>
              </a:rPr>
              <a:t> degree</a:t>
            </a:r>
            <a:endParaRPr kumimoji="1" lang="en-US" altLang="ko-KR" sz="1400" b="1" dirty="0">
              <a:solidFill>
                <a:srgbClr val="FFFFFF"/>
              </a:solidFill>
              <a:ea typeface="굴림" charset="-127"/>
            </a:endParaRPr>
          </a:p>
        </p:txBody>
      </p:sp>
      <p:sp>
        <p:nvSpPr>
          <p:cNvPr id="9" name="AutoShape 8"/>
          <p:cNvSpPr>
            <a:spLocks noChangeArrowheads="1"/>
          </p:cNvSpPr>
          <p:nvPr/>
        </p:nvSpPr>
        <p:spPr bwMode="gray">
          <a:xfrm>
            <a:off x="1785918" y="3912179"/>
            <a:ext cx="2457757" cy="664106"/>
          </a:xfrm>
          <a:prstGeom prst="roundRect">
            <a:avLst>
              <a:gd name="adj" fmla="val 16667"/>
            </a:avLst>
          </a:prstGeom>
          <a:noFill/>
          <a:ln w="38100">
            <a:noFill/>
            <a:round/>
            <a:headEnd/>
            <a:tailEnd/>
          </a:ln>
        </p:spPr>
        <p:txBody>
          <a:bodyPr wrap="none" anchor="ctr"/>
          <a:lstStyle/>
          <a:p>
            <a:pPr latinLnBrk="1"/>
            <a:r>
              <a:rPr kumimoji="1" lang="en-US" altLang="ko-KR" sz="1400" b="1" dirty="0" smtClean="0">
                <a:solidFill>
                  <a:schemeClr val="bg1"/>
                </a:solidFill>
                <a:ea typeface="굴림" charset="-127"/>
              </a:rPr>
              <a:t>Deep partial-thickness 2</a:t>
            </a:r>
            <a:r>
              <a:rPr kumimoji="1" lang="en-US" altLang="ko-KR" sz="1400" b="1" baseline="30000" dirty="0" smtClean="0">
                <a:solidFill>
                  <a:schemeClr val="bg1"/>
                </a:solidFill>
                <a:ea typeface="굴림" charset="-127"/>
              </a:rPr>
              <a:t>nd</a:t>
            </a:r>
            <a:r>
              <a:rPr kumimoji="1" lang="en-US" altLang="ko-KR" sz="1400" b="1" dirty="0" smtClean="0">
                <a:solidFill>
                  <a:schemeClr val="bg1"/>
                </a:solidFill>
                <a:ea typeface="굴림" charset="-127"/>
              </a:rPr>
              <a:t> degree</a:t>
            </a:r>
            <a:endParaRPr kumimoji="1" lang="en-US" altLang="ko-KR" sz="1200" b="1" dirty="0">
              <a:solidFill>
                <a:schemeClr val="bg1"/>
              </a:solidFill>
              <a:ea typeface="굴림" charset="-127"/>
            </a:endParaRPr>
          </a:p>
        </p:txBody>
      </p:sp>
      <p:sp>
        <p:nvSpPr>
          <p:cNvPr id="10" name="AutoShape 9"/>
          <p:cNvSpPr>
            <a:spLocks noChangeArrowheads="1"/>
          </p:cNvSpPr>
          <p:nvPr/>
        </p:nvSpPr>
        <p:spPr bwMode="gray">
          <a:xfrm>
            <a:off x="785786" y="2143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dirty="0">
                <a:solidFill>
                  <a:schemeClr val="bg1"/>
                </a:solidFill>
                <a:ea typeface="굴림" charset="-127"/>
              </a:rPr>
              <a:t>1</a:t>
            </a:r>
          </a:p>
        </p:txBody>
      </p:sp>
      <p:sp>
        <p:nvSpPr>
          <p:cNvPr id="11" name="AutoShape 10"/>
          <p:cNvSpPr>
            <a:spLocks noChangeArrowheads="1"/>
          </p:cNvSpPr>
          <p:nvPr/>
        </p:nvSpPr>
        <p:spPr bwMode="gray">
          <a:xfrm>
            <a:off x="785786" y="2905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a:solidFill>
                  <a:schemeClr val="bg1"/>
                </a:solidFill>
                <a:ea typeface="굴림" charset="-127"/>
              </a:rPr>
              <a:t>2</a:t>
            </a:r>
          </a:p>
        </p:txBody>
      </p:sp>
      <p:sp>
        <p:nvSpPr>
          <p:cNvPr id="12" name="AutoShape 11"/>
          <p:cNvSpPr>
            <a:spLocks noChangeArrowheads="1"/>
          </p:cNvSpPr>
          <p:nvPr/>
        </p:nvSpPr>
        <p:spPr bwMode="gray">
          <a:xfrm>
            <a:off x="785786" y="3667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a:solidFill>
                  <a:schemeClr val="bg1"/>
                </a:solidFill>
                <a:ea typeface="굴림" charset="-127"/>
              </a:rPr>
              <a:t>3</a:t>
            </a:r>
          </a:p>
        </p:txBody>
      </p:sp>
      <p:sp>
        <p:nvSpPr>
          <p:cNvPr id="13" name="AutoShape 12"/>
          <p:cNvSpPr>
            <a:spLocks noChangeArrowheads="1"/>
          </p:cNvSpPr>
          <p:nvPr/>
        </p:nvSpPr>
        <p:spPr bwMode="gray">
          <a:xfrm>
            <a:off x="785786" y="4429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a:solidFill>
                  <a:schemeClr val="bg1"/>
                </a:solidFill>
                <a:ea typeface="굴림" charset="-127"/>
              </a:rPr>
              <a:t>4</a:t>
            </a:r>
          </a:p>
        </p:txBody>
      </p:sp>
      <p:sp>
        <p:nvSpPr>
          <p:cNvPr id="14" name="AutoShape 14"/>
          <p:cNvSpPr>
            <a:spLocks noChangeArrowheads="1"/>
          </p:cNvSpPr>
          <p:nvPr/>
        </p:nvSpPr>
        <p:spPr bwMode="gray">
          <a:xfrm>
            <a:off x="1623986" y="4626540"/>
            <a:ext cx="2805137" cy="664106"/>
          </a:xfrm>
          <a:prstGeom prst="roundRect">
            <a:avLst>
              <a:gd name="adj" fmla="val 16667"/>
            </a:avLst>
          </a:prstGeom>
          <a:noFill/>
          <a:ln w="38100">
            <a:noFill/>
            <a:round/>
            <a:headEnd/>
            <a:tailEnd/>
          </a:ln>
        </p:spPr>
        <p:txBody>
          <a:bodyPr wrap="none" anchor="ctr"/>
          <a:lstStyle/>
          <a:p>
            <a:pPr algn="ctr" latinLnBrk="1"/>
            <a:r>
              <a:rPr kumimoji="1" lang="en-US" altLang="ko-KR" sz="1400" b="1" dirty="0" smtClean="0">
                <a:solidFill>
                  <a:schemeClr val="bg1"/>
                </a:solidFill>
                <a:ea typeface="굴림" charset="-127"/>
              </a:rPr>
              <a:t>Full thickness 3</a:t>
            </a:r>
            <a:r>
              <a:rPr kumimoji="1" lang="en-US" altLang="ko-KR" sz="1400" b="1" baseline="30000" dirty="0" smtClean="0">
                <a:solidFill>
                  <a:schemeClr val="bg1"/>
                </a:solidFill>
                <a:ea typeface="굴림" charset="-127"/>
              </a:rPr>
              <a:t>rd</a:t>
            </a:r>
            <a:r>
              <a:rPr kumimoji="1" lang="en-US" altLang="ko-KR" sz="1400" b="1" dirty="0" smtClean="0">
                <a:solidFill>
                  <a:schemeClr val="bg1"/>
                </a:solidFill>
                <a:ea typeface="굴림" charset="-127"/>
              </a:rPr>
              <a:t> degree</a:t>
            </a:r>
            <a:endParaRPr kumimoji="1" lang="en-US" altLang="ko-KR" sz="1400" b="1" dirty="0">
              <a:solidFill>
                <a:schemeClr val="bg1"/>
              </a:solidFill>
              <a:ea typeface="굴림" charset="-127"/>
            </a:endParaRPr>
          </a:p>
        </p:txBody>
      </p:sp>
      <p:sp>
        <p:nvSpPr>
          <p:cNvPr id="15" name="AutoShape 30"/>
          <p:cNvSpPr>
            <a:spLocks noChangeArrowheads="1"/>
          </p:cNvSpPr>
          <p:nvPr/>
        </p:nvSpPr>
        <p:spPr bwMode="gray">
          <a:xfrm>
            <a:off x="1557312" y="2311965"/>
            <a:ext cx="2728936" cy="664106"/>
          </a:xfrm>
          <a:prstGeom prst="roundRect">
            <a:avLst>
              <a:gd name="adj" fmla="val 16667"/>
            </a:avLst>
          </a:prstGeom>
          <a:noFill/>
          <a:ln w="38100">
            <a:noFill/>
            <a:round/>
            <a:headEnd/>
            <a:tailEnd/>
          </a:ln>
        </p:spPr>
        <p:txBody>
          <a:bodyPr wrap="none" anchor="ctr"/>
          <a:lstStyle/>
          <a:p>
            <a:pPr latinLnBrk="1"/>
            <a:r>
              <a:rPr kumimoji="1" lang="en-US" altLang="ko-KR" sz="1600" b="1" dirty="0" smtClean="0">
                <a:solidFill>
                  <a:schemeClr val="bg1"/>
                </a:solidFill>
                <a:ea typeface="굴림" charset="-127"/>
              </a:rPr>
              <a:t>Superficial burns  1</a:t>
            </a:r>
            <a:r>
              <a:rPr kumimoji="1" lang="en-US" altLang="ko-KR" sz="1600" b="1" baseline="30000" dirty="0" smtClean="0">
                <a:solidFill>
                  <a:schemeClr val="bg1"/>
                </a:solidFill>
                <a:ea typeface="굴림" charset="-127"/>
              </a:rPr>
              <a:t>st</a:t>
            </a:r>
            <a:r>
              <a:rPr kumimoji="1" lang="en-US" altLang="ko-KR" sz="1600" b="1" dirty="0" smtClean="0">
                <a:solidFill>
                  <a:schemeClr val="bg1"/>
                </a:solidFill>
                <a:ea typeface="굴림" charset="-127"/>
              </a:rPr>
              <a:t> degree </a:t>
            </a:r>
            <a:endParaRPr kumimoji="1" lang="en-US" altLang="ko-KR" sz="1600" b="1" dirty="0">
              <a:solidFill>
                <a:schemeClr val="bg1"/>
              </a:solidFill>
              <a:ea typeface="굴림" charset="-127"/>
            </a:endParaRPr>
          </a:p>
        </p:txBody>
      </p:sp>
      <p:sp>
        <p:nvSpPr>
          <p:cNvPr id="16" name="AutoShape 15"/>
          <p:cNvSpPr>
            <a:spLocks noChangeArrowheads="1"/>
          </p:cNvSpPr>
          <p:nvPr/>
        </p:nvSpPr>
        <p:spPr bwMode="gray">
          <a:xfrm>
            <a:off x="1362021" y="5433541"/>
            <a:ext cx="3281417" cy="484192"/>
          </a:xfrm>
          <a:prstGeom prst="roundRect">
            <a:avLst>
              <a:gd name="adj" fmla="val 16667"/>
            </a:avLst>
          </a:prstGeom>
          <a:gradFill rotWithShape="1">
            <a:gsLst>
              <a:gs pos="0">
                <a:schemeClr val="accent1">
                  <a:gamma/>
                  <a:shade val="46275"/>
                  <a:invGamma/>
                </a:schemeClr>
              </a:gs>
              <a:gs pos="100000">
                <a:schemeClr val="accent1"/>
              </a:gs>
            </a:gsLst>
            <a:lin ang="0" scaled="1"/>
          </a:gradFill>
          <a:ln w="9525">
            <a:noFill/>
            <a:round/>
            <a:headEnd/>
            <a:tailEnd/>
          </a:ln>
          <a:effectLst/>
        </p:spPr>
        <p:txBody>
          <a:bodyPr wrap="none" anchor="ctr"/>
          <a:lstStyle/>
          <a:p>
            <a:pPr>
              <a:defRPr/>
            </a:pPr>
            <a:endParaRPr lang="en-US"/>
          </a:p>
        </p:txBody>
      </p:sp>
      <p:sp>
        <p:nvSpPr>
          <p:cNvPr id="17" name="AutoShape 16"/>
          <p:cNvSpPr>
            <a:spLocks noChangeArrowheads="1"/>
          </p:cNvSpPr>
          <p:nvPr/>
        </p:nvSpPr>
        <p:spPr bwMode="gray">
          <a:xfrm>
            <a:off x="828620" y="5155024"/>
            <a:ext cx="777485" cy="921460"/>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dirty="0">
                <a:solidFill>
                  <a:schemeClr val="bg1"/>
                </a:solidFill>
                <a:ea typeface="굴림" charset="-127"/>
              </a:rPr>
              <a:t>5</a:t>
            </a:r>
          </a:p>
        </p:txBody>
      </p:sp>
      <p:sp>
        <p:nvSpPr>
          <p:cNvPr id="18" name="AutoShape 17"/>
          <p:cNvSpPr>
            <a:spLocks noChangeArrowheads="1"/>
          </p:cNvSpPr>
          <p:nvPr/>
        </p:nvSpPr>
        <p:spPr bwMode="gray">
          <a:xfrm>
            <a:off x="1562046" y="5344606"/>
            <a:ext cx="2938516" cy="627103"/>
          </a:xfrm>
          <a:prstGeom prst="roundRect">
            <a:avLst>
              <a:gd name="adj" fmla="val 16667"/>
            </a:avLst>
          </a:prstGeom>
          <a:noFill/>
          <a:ln w="38100">
            <a:noFill/>
            <a:round/>
            <a:headEnd/>
            <a:tailEnd/>
          </a:ln>
        </p:spPr>
        <p:txBody>
          <a:bodyPr wrap="none" anchor="ctr"/>
          <a:lstStyle/>
          <a:p>
            <a:pPr algn="ctr" latinLnBrk="1"/>
            <a:r>
              <a:rPr kumimoji="1" lang="en-US" altLang="ko-KR" sz="1400" b="1" dirty="0" smtClean="0">
                <a:solidFill>
                  <a:schemeClr val="bg1"/>
                </a:solidFill>
                <a:ea typeface="굴림" charset="-127"/>
              </a:rPr>
              <a:t>4</a:t>
            </a:r>
            <a:r>
              <a:rPr kumimoji="1" lang="en-US" altLang="ko-KR" sz="1400" b="1" baseline="30000" dirty="0" smtClean="0">
                <a:solidFill>
                  <a:schemeClr val="bg1"/>
                </a:solidFill>
                <a:ea typeface="굴림" charset="-127"/>
              </a:rPr>
              <a:t>th</a:t>
            </a:r>
            <a:r>
              <a:rPr kumimoji="1" lang="en-US" altLang="ko-KR" sz="1400" b="1" dirty="0" smtClean="0">
                <a:solidFill>
                  <a:schemeClr val="bg1"/>
                </a:solidFill>
                <a:ea typeface="굴림" charset="-127"/>
              </a:rPr>
              <a:t> degree</a:t>
            </a:r>
            <a:endParaRPr kumimoji="1" lang="en-US" altLang="ko-KR" sz="1400" b="1" dirty="0">
              <a:solidFill>
                <a:schemeClr val="bg1"/>
              </a:solidFill>
              <a:ea typeface="굴림" charset="-127"/>
            </a:endParaRPr>
          </a:p>
        </p:txBody>
      </p:sp>
      <p:grpSp>
        <p:nvGrpSpPr>
          <p:cNvPr id="19" name="Group 22"/>
          <p:cNvGrpSpPr>
            <a:grpSpLocks/>
          </p:cNvGrpSpPr>
          <p:nvPr/>
        </p:nvGrpSpPr>
        <p:grpSpPr bwMode="auto">
          <a:xfrm>
            <a:off x="5572132" y="1571612"/>
            <a:ext cx="3000396" cy="5000660"/>
            <a:chOff x="4150" y="1935"/>
            <a:chExt cx="1134" cy="4038"/>
          </a:xfrm>
        </p:grpSpPr>
        <p:sp>
          <p:nvSpPr>
            <p:cNvPr id="20" name="AutoShape 23"/>
            <p:cNvSpPr>
              <a:spLocks noChangeArrowheads="1"/>
            </p:cNvSpPr>
            <p:nvPr/>
          </p:nvSpPr>
          <p:spPr bwMode="auto">
            <a:xfrm>
              <a:off x="4150" y="1942"/>
              <a:ext cx="1134" cy="4031"/>
            </a:xfrm>
            <a:prstGeom prst="roundRect">
              <a:avLst>
                <a:gd name="adj" fmla="val 16667"/>
              </a:avLst>
            </a:prstGeom>
            <a:gradFill rotWithShape="1">
              <a:gsLst>
                <a:gs pos="0">
                  <a:schemeClr val="accent1"/>
                </a:gs>
                <a:gs pos="100000">
                  <a:schemeClr val="accent1">
                    <a:gamma/>
                    <a:shade val="46275"/>
                    <a:invGamma/>
                  </a:schemeClr>
                </a:gs>
              </a:gsLst>
              <a:lin ang="5400000" scaled="1"/>
            </a:gradFill>
            <a:ln w="28575" algn="ctr">
              <a:solidFill>
                <a:schemeClr val="bg2"/>
              </a:solidFill>
              <a:round/>
              <a:headEnd/>
              <a:tailEnd/>
            </a:ln>
            <a:effectLst/>
          </p:spPr>
          <p:txBody>
            <a:bodyPr wrap="none" anchor="ctr"/>
            <a:lstStyle/>
            <a:p>
              <a:pPr eaLnBrk="0" hangingPunct="0">
                <a:defRPr/>
              </a:pPr>
              <a:endParaRPr lang="en-US" altLang="ko-KR" dirty="0">
                <a:solidFill>
                  <a:schemeClr val="bg1"/>
                </a:solidFill>
                <a:latin typeface="Verdana" pitchFamily="34" charset="0"/>
                <a:ea typeface="굴림" charset="-127"/>
              </a:endParaRPr>
            </a:p>
            <a:p>
              <a:pPr eaLnBrk="0" hangingPunct="0">
                <a:defRPr/>
              </a:pPr>
              <a:endParaRPr lang="en-US" altLang="ko-KR" dirty="0">
                <a:solidFill>
                  <a:schemeClr val="bg1"/>
                </a:solidFill>
                <a:latin typeface="Verdana" pitchFamily="34" charset="0"/>
                <a:ea typeface="굴림" charset="-127"/>
              </a:endParaRPr>
            </a:p>
            <a:p>
              <a:pPr eaLnBrk="0" hangingPunct="0">
                <a:defRPr/>
              </a:pPr>
              <a:endParaRPr lang="ko-KR" altLang="en-US" dirty="0">
                <a:solidFill>
                  <a:schemeClr val="bg1"/>
                </a:solidFill>
                <a:latin typeface="Verdana" pitchFamily="34" charset="0"/>
                <a:ea typeface="굴림" charset="-127"/>
              </a:endParaRPr>
            </a:p>
          </p:txBody>
        </p:sp>
        <p:sp>
          <p:nvSpPr>
            <p:cNvPr id="21" name="Text Box 24"/>
            <p:cNvSpPr txBox="1">
              <a:spLocks noChangeArrowheads="1"/>
            </p:cNvSpPr>
            <p:nvPr/>
          </p:nvSpPr>
          <p:spPr bwMode="auto">
            <a:xfrm>
              <a:off x="4208" y="1935"/>
              <a:ext cx="998" cy="265"/>
            </a:xfrm>
            <a:prstGeom prst="rect">
              <a:avLst/>
            </a:prstGeom>
            <a:noFill/>
            <a:ln w="0" algn="ctr">
              <a:noFill/>
              <a:miter lim="800000"/>
              <a:headEnd/>
              <a:tailEnd/>
            </a:ln>
          </p:spPr>
          <p:txBody>
            <a:bodyPr>
              <a:spAutoFit/>
            </a:bodyPr>
            <a:lstStyle/>
            <a:p>
              <a:pPr eaLnBrk="0" hangingPunct="0">
                <a:defRPr/>
              </a:pPr>
              <a:endParaRPr lang="ko-KR" altLang="en-US" sz="1600" b="1" dirty="0">
                <a:solidFill>
                  <a:schemeClr val="bg1"/>
                </a:solidFill>
                <a:latin typeface="Verdana" pitchFamily="34" charset="0"/>
                <a:ea typeface="굴림" charset="-127"/>
              </a:endParaRPr>
            </a:p>
          </p:txBody>
        </p:sp>
      </p:grpSp>
      <p:sp>
        <p:nvSpPr>
          <p:cNvPr id="24" name="TextBox 23"/>
          <p:cNvSpPr txBox="1"/>
          <p:nvPr/>
        </p:nvSpPr>
        <p:spPr>
          <a:xfrm>
            <a:off x="5715008" y="1785926"/>
            <a:ext cx="2786082" cy="5078313"/>
          </a:xfrm>
          <a:prstGeom prst="rect">
            <a:avLst/>
          </a:prstGeom>
          <a:noFill/>
        </p:spPr>
        <p:txBody>
          <a:bodyPr wrap="square" rtlCol="0">
            <a:spAutoFit/>
          </a:bodyPr>
          <a:lstStyle/>
          <a:p>
            <a:pPr lvl="0" algn="just">
              <a:buFont typeface="Wingdings" pitchFamily="2" charset="2"/>
              <a:buChar char="Ø"/>
            </a:pPr>
            <a:endParaRPr lang="en-US" dirty="0" smtClean="0"/>
          </a:p>
          <a:p>
            <a:pPr lvl="0" algn="just">
              <a:buFont typeface="Wingdings" pitchFamily="2" charset="2"/>
              <a:buChar char="Ø"/>
            </a:pPr>
            <a:r>
              <a:rPr lang="en-US" dirty="0" smtClean="0"/>
              <a:t>destruction of epidermis.</a:t>
            </a:r>
            <a:endParaRPr lang="en-GB" u="sng" dirty="0" smtClean="0"/>
          </a:p>
          <a:p>
            <a:pPr algn="just">
              <a:buFont typeface="Wingdings" pitchFamily="2" charset="2"/>
              <a:buChar char="Ø"/>
            </a:pPr>
            <a:endParaRPr lang="en-GB" dirty="0" smtClean="0"/>
          </a:p>
          <a:p>
            <a:pPr algn="just">
              <a:buFont typeface="Wingdings" pitchFamily="2" charset="2"/>
              <a:buChar char="Ø"/>
            </a:pPr>
            <a:r>
              <a:rPr lang="en-GB" dirty="0" smtClean="0"/>
              <a:t> </a:t>
            </a:r>
            <a:r>
              <a:rPr lang="en-US" dirty="0" smtClean="0"/>
              <a:t>Very painful, dry, red burns due to dilation of dermal capillaries, which blanch with pressure. They usually take 3 to 7 days to heal without scarring.</a:t>
            </a:r>
          </a:p>
          <a:p>
            <a:pPr algn="just">
              <a:buFont typeface="Wingdings" pitchFamily="2" charset="2"/>
              <a:buChar char="Ø"/>
            </a:pPr>
            <a:endParaRPr lang="en-US" dirty="0" smtClean="0"/>
          </a:p>
          <a:p>
            <a:pPr algn="just">
              <a:buFont typeface="Wingdings" pitchFamily="2" charset="2"/>
              <a:buChar char="Ø"/>
            </a:pPr>
            <a:r>
              <a:rPr lang="en-US" dirty="0" smtClean="0"/>
              <a:t>The most common type of first-degree burn is sunburn. First-degree burns are limited to the epidermis, or upper layers of skin. </a:t>
            </a:r>
          </a:p>
          <a:p>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05"/>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 calcmode="lin" valueType="num">
                                      <p:cBhvr>
                                        <p:cTn id="9" dur="1000" fill="hold"/>
                                        <p:tgtEl>
                                          <p:spTgt spid="10"/>
                                        </p:tgtEl>
                                        <p:attrNameLst>
                                          <p:attrName>ppt_x</p:attrName>
                                        </p:attrNameLst>
                                      </p:cBhvr>
                                      <p:tavLst>
                                        <p:tav tm="0">
                                          <p:val>
                                            <p:strVal val="#ppt_x-.2"/>
                                          </p:val>
                                        </p:tav>
                                        <p:tav tm="100000">
                                          <p:val>
                                            <p:strVal val="#ppt_x"/>
                                          </p:val>
                                        </p:tav>
                                      </p:tavLst>
                                    </p:anim>
                                    <p:anim calcmode="lin" valueType="num">
                                      <p:cBhvr>
                                        <p:cTn id="10" dur="1000" fill="hold"/>
                                        <p:tgtEl>
                                          <p:spTgt spid="10"/>
                                        </p:tgtEl>
                                        <p:attrNameLst>
                                          <p:attrName>ppt_y</p:attrName>
                                        </p:attrNameLst>
                                      </p:cBhvr>
                                      <p:tavLst>
                                        <p:tav tm="0">
                                          <p:val>
                                            <p:strVal val="#ppt_y"/>
                                          </p:val>
                                        </p:tav>
                                        <p:tav tm="100000">
                                          <p:val>
                                            <p:strVal val="#ppt_y"/>
                                          </p:val>
                                        </p:tav>
                                      </p:tavLst>
                                    </p:anim>
                                    <p:animEffect transition="in" filter="fade">
                                      <p:cBhvr>
                                        <p:cTn id="11" dur="1000"/>
                                        <p:tgtEl>
                                          <p:spTgt spid="10"/>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05"/>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 calcmode="lin" valueType="num">
                                      <p:cBhvr>
                                        <p:cTn id="16" dur="1000" fill="hold"/>
                                        <p:tgtEl>
                                          <p:spTgt spid="15"/>
                                        </p:tgtEl>
                                        <p:attrNameLst>
                                          <p:attrName>ppt_x</p:attrName>
                                        </p:attrNameLst>
                                      </p:cBhvr>
                                      <p:tavLst>
                                        <p:tav tm="0">
                                          <p:val>
                                            <p:strVal val="#ppt_x-.2"/>
                                          </p:val>
                                        </p:tav>
                                        <p:tav tm="100000">
                                          <p:val>
                                            <p:strVal val="#ppt_x"/>
                                          </p:val>
                                        </p:tav>
                                      </p:tavLst>
                                    </p:anim>
                                    <p:anim calcmode="lin" valueType="num">
                                      <p:cBhvr>
                                        <p:cTn id="17" dur="1000" fill="hold"/>
                                        <p:tgtEl>
                                          <p:spTgt spid="15"/>
                                        </p:tgtEl>
                                        <p:attrNameLst>
                                          <p:attrName>ppt_y</p:attrName>
                                        </p:attrNameLst>
                                      </p:cBhvr>
                                      <p:tavLst>
                                        <p:tav tm="0">
                                          <p:val>
                                            <p:strVal val="#ppt_y"/>
                                          </p:val>
                                        </p:tav>
                                        <p:tav tm="100000">
                                          <p:val>
                                            <p:strVal val="#ppt_y"/>
                                          </p:val>
                                        </p:tav>
                                      </p:tavLst>
                                    </p:anim>
                                    <p:animEffect transition="in" filter="fade">
                                      <p:cBhvr>
                                        <p:cTn id="18" dur="1000"/>
                                        <p:tgtEl>
                                          <p:spTgt spid="15"/>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1000" fill="hold"/>
                                        <p:tgtEl>
                                          <p:spTgt spid="6"/>
                                        </p:tgtEl>
                                        <p:attrNameLst>
                                          <p:attrName>ppt_x</p:attrName>
                                        </p:attrNameLst>
                                      </p:cBhvr>
                                      <p:tavLst>
                                        <p:tav tm="0">
                                          <p:val>
                                            <p:strVal val="#ppt_x-.2"/>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strVal val="#ppt_w*0.05"/>
                                          </p:val>
                                        </p:tav>
                                        <p:tav tm="100000">
                                          <p:val>
                                            <p:strVal val="#ppt_w"/>
                                          </p:val>
                                        </p:tav>
                                      </p:tavLst>
                                    </p:anim>
                                    <p:anim calcmode="lin" valueType="num">
                                      <p:cBhvr>
                                        <p:cTn id="31" dur="1000" fill="hold"/>
                                        <p:tgtEl>
                                          <p:spTgt spid="11"/>
                                        </p:tgtEl>
                                        <p:attrNameLst>
                                          <p:attrName>ppt_h</p:attrName>
                                        </p:attrNameLst>
                                      </p:cBhvr>
                                      <p:tavLst>
                                        <p:tav tm="0">
                                          <p:val>
                                            <p:strVal val="#ppt_h"/>
                                          </p:val>
                                        </p:tav>
                                        <p:tav tm="100000">
                                          <p:val>
                                            <p:strVal val="#ppt_h"/>
                                          </p:val>
                                        </p:tav>
                                      </p:tavLst>
                                    </p:anim>
                                    <p:anim calcmode="lin" valueType="num">
                                      <p:cBhvr>
                                        <p:cTn id="32" dur="1000" fill="hold"/>
                                        <p:tgtEl>
                                          <p:spTgt spid="11"/>
                                        </p:tgtEl>
                                        <p:attrNameLst>
                                          <p:attrName>ppt_x</p:attrName>
                                        </p:attrNameLst>
                                      </p:cBhvr>
                                      <p:tavLst>
                                        <p:tav tm="0">
                                          <p:val>
                                            <p:strVal val="#ppt_x-.2"/>
                                          </p:val>
                                        </p:tav>
                                        <p:tav tm="100000">
                                          <p:val>
                                            <p:strVal val="#ppt_x"/>
                                          </p:val>
                                        </p:tav>
                                      </p:tavLst>
                                    </p:anim>
                                    <p:anim calcmode="lin" valueType="num">
                                      <p:cBhvr>
                                        <p:cTn id="33" dur="1000" fill="hold"/>
                                        <p:tgtEl>
                                          <p:spTgt spid="11"/>
                                        </p:tgtEl>
                                        <p:attrNameLst>
                                          <p:attrName>ppt_y</p:attrName>
                                        </p:attrNameLst>
                                      </p:cBhvr>
                                      <p:tavLst>
                                        <p:tav tm="0">
                                          <p:val>
                                            <p:strVal val="#ppt_y"/>
                                          </p:val>
                                        </p:tav>
                                        <p:tav tm="100000">
                                          <p:val>
                                            <p:strVal val="#ppt_y"/>
                                          </p:val>
                                        </p:tav>
                                      </p:tavLst>
                                    </p:anim>
                                    <p:animEffect transition="in" filter="fade">
                                      <p:cBhvr>
                                        <p:cTn id="34" dur="1000"/>
                                        <p:tgtEl>
                                          <p:spTgt spid="11"/>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strVal val="#ppt_w*0.05"/>
                                          </p:val>
                                        </p:tav>
                                        <p:tav tm="100000">
                                          <p:val>
                                            <p:strVal val="#ppt_w"/>
                                          </p:val>
                                        </p:tav>
                                      </p:tavLst>
                                    </p:anim>
                                    <p:anim calcmode="lin" valueType="num">
                                      <p:cBhvr>
                                        <p:cTn id="38" dur="1000" fill="hold"/>
                                        <p:tgtEl>
                                          <p:spTgt spid="8"/>
                                        </p:tgtEl>
                                        <p:attrNameLst>
                                          <p:attrName>ppt_h</p:attrName>
                                        </p:attrNameLst>
                                      </p:cBhvr>
                                      <p:tavLst>
                                        <p:tav tm="0">
                                          <p:val>
                                            <p:strVal val="#ppt_h"/>
                                          </p:val>
                                        </p:tav>
                                        <p:tav tm="100000">
                                          <p:val>
                                            <p:strVal val="#ppt_h"/>
                                          </p:val>
                                        </p:tav>
                                      </p:tavLst>
                                    </p:anim>
                                    <p:anim calcmode="lin" valueType="num">
                                      <p:cBhvr>
                                        <p:cTn id="39" dur="1000" fill="hold"/>
                                        <p:tgtEl>
                                          <p:spTgt spid="8"/>
                                        </p:tgtEl>
                                        <p:attrNameLst>
                                          <p:attrName>ppt_x</p:attrName>
                                        </p:attrNameLst>
                                      </p:cBhvr>
                                      <p:tavLst>
                                        <p:tav tm="0">
                                          <p:val>
                                            <p:strVal val="#ppt_x-.2"/>
                                          </p:val>
                                        </p:tav>
                                        <p:tav tm="100000">
                                          <p:val>
                                            <p:strVal val="#ppt_x"/>
                                          </p:val>
                                        </p:tav>
                                      </p:tavLst>
                                    </p:anim>
                                    <p:anim calcmode="lin" valueType="num">
                                      <p:cBhvr>
                                        <p:cTn id="40" dur="1000" fill="hold"/>
                                        <p:tgtEl>
                                          <p:spTgt spid="8"/>
                                        </p:tgtEl>
                                        <p:attrNameLst>
                                          <p:attrName>ppt_y</p:attrName>
                                        </p:attrNameLst>
                                      </p:cBhvr>
                                      <p:tavLst>
                                        <p:tav tm="0">
                                          <p:val>
                                            <p:strVal val="#ppt_y"/>
                                          </p:val>
                                        </p:tav>
                                        <p:tav tm="100000">
                                          <p:val>
                                            <p:strVal val="#ppt_y"/>
                                          </p:val>
                                        </p:tav>
                                      </p:tavLst>
                                    </p:anim>
                                    <p:animEffect transition="in" filter="fade">
                                      <p:cBhvr>
                                        <p:cTn id="41" dur="1000"/>
                                        <p:tgtEl>
                                          <p:spTgt spid="8"/>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ppt_w</p:attrName>
                                        </p:attrNameLst>
                                      </p:cBhvr>
                                      <p:tavLst>
                                        <p:tav tm="0">
                                          <p:val>
                                            <p:strVal val="#ppt_w*0.05"/>
                                          </p:val>
                                        </p:tav>
                                        <p:tav tm="100000">
                                          <p:val>
                                            <p:strVal val="#ppt_w"/>
                                          </p:val>
                                        </p:tav>
                                      </p:tavLst>
                                    </p:anim>
                                    <p:anim calcmode="lin" valueType="num">
                                      <p:cBhvr>
                                        <p:cTn id="45" dur="1000" fill="hold"/>
                                        <p:tgtEl>
                                          <p:spTgt spid="5"/>
                                        </p:tgtEl>
                                        <p:attrNameLst>
                                          <p:attrName>ppt_h</p:attrName>
                                        </p:attrNameLst>
                                      </p:cBhvr>
                                      <p:tavLst>
                                        <p:tav tm="0">
                                          <p:val>
                                            <p:strVal val="#ppt_h"/>
                                          </p:val>
                                        </p:tav>
                                        <p:tav tm="100000">
                                          <p:val>
                                            <p:strVal val="#ppt_h"/>
                                          </p:val>
                                        </p:tav>
                                      </p:tavLst>
                                    </p:anim>
                                    <p:anim calcmode="lin" valueType="num">
                                      <p:cBhvr>
                                        <p:cTn id="46" dur="1000" fill="hold"/>
                                        <p:tgtEl>
                                          <p:spTgt spid="5"/>
                                        </p:tgtEl>
                                        <p:attrNameLst>
                                          <p:attrName>ppt_x</p:attrName>
                                        </p:attrNameLst>
                                      </p:cBhvr>
                                      <p:tavLst>
                                        <p:tav tm="0">
                                          <p:val>
                                            <p:strVal val="#ppt_x-.2"/>
                                          </p:val>
                                        </p:tav>
                                        <p:tav tm="100000">
                                          <p:val>
                                            <p:strVal val="#ppt_x"/>
                                          </p:val>
                                        </p:tav>
                                      </p:tavLst>
                                    </p:anim>
                                    <p:anim calcmode="lin" valueType="num">
                                      <p:cBhvr>
                                        <p:cTn id="47" dur="1000" fill="hold"/>
                                        <p:tgtEl>
                                          <p:spTgt spid="5"/>
                                        </p:tgtEl>
                                        <p:attrNameLst>
                                          <p:attrName>ppt_y</p:attrName>
                                        </p:attrNameLst>
                                      </p:cBhvr>
                                      <p:tavLst>
                                        <p:tav tm="0">
                                          <p:val>
                                            <p:strVal val="#ppt_y"/>
                                          </p:val>
                                        </p:tav>
                                        <p:tav tm="100000">
                                          <p:val>
                                            <p:strVal val="#ppt_y"/>
                                          </p:val>
                                        </p:tav>
                                      </p:tavLst>
                                    </p:anim>
                                    <p:animEffect transition="in" filter="fade">
                                      <p:cBhvr>
                                        <p:cTn id="48" dur="1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54" presetClass="entr" presetSubtype="0" accel="10000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0.05"/>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 calcmode="lin" valueType="num">
                                      <p:cBhvr>
                                        <p:cTn id="55" dur="1000" fill="hold"/>
                                        <p:tgtEl>
                                          <p:spTgt spid="12"/>
                                        </p:tgtEl>
                                        <p:attrNameLst>
                                          <p:attrName>ppt_x</p:attrName>
                                        </p:attrNameLst>
                                      </p:cBhvr>
                                      <p:tavLst>
                                        <p:tav tm="0">
                                          <p:val>
                                            <p:strVal val="#ppt_x-.2"/>
                                          </p:val>
                                        </p:tav>
                                        <p:tav tm="100000">
                                          <p:val>
                                            <p:strVal val="#ppt_x"/>
                                          </p:val>
                                        </p:tav>
                                      </p:tavLst>
                                    </p:anim>
                                    <p:anim calcmode="lin" valueType="num">
                                      <p:cBhvr>
                                        <p:cTn id="56" dur="1000" fill="hold"/>
                                        <p:tgtEl>
                                          <p:spTgt spid="12"/>
                                        </p:tgtEl>
                                        <p:attrNameLst>
                                          <p:attrName>ppt_y</p:attrName>
                                        </p:attrNameLst>
                                      </p:cBhvr>
                                      <p:tavLst>
                                        <p:tav tm="0">
                                          <p:val>
                                            <p:strVal val="#ppt_y"/>
                                          </p:val>
                                        </p:tav>
                                        <p:tav tm="100000">
                                          <p:val>
                                            <p:strVal val="#ppt_y"/>
                                          </p:val>
                                        </p:tav>
                                      </p:tavLst>
                                    </p:anim>
                                    <p:animEffect transition="in" filter="fade">
                                      <p:cBhvr>
                                        <p:cTn id="57" dur="1000"/>
                                        <p:tgtEl>
                                          <p:spTgt spid="12"/>
                                        </p:tgtEl>
                                      </p:cBhvr>
                                    </p:animEffect>
                                  </p:childTnLst>
                                </p:cTn>
                              </p:par>
                              <p:par>
                                <p:cTn id="58" presetID="54" presetClass="entr" presetSubtype="0" accel="10000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1000" fill="hold"/>
                                        <p:tgtEl>
                                          <p:spTgt spid="9"/>
                                        </p:tgtEl>
                                        <p:attrNameLst>
                                          <p:attrName>ppt_w</p:attrName>
                                        </p:attrNameLst>
                                      </p:cBhvr>
                                      <p:tavLst>
                                        <p:tav tm="0">
                                          <p:val>
                                            <p:strVal val="#ppt_w*0.05"/>
                                          </p:val>
                                        </p:tav>
                                        <p:tav tm="100000">
                                          <p:val>
                                            <p:strVal val="#ppt_w"/>
                                          </p:val>
                                        </p:tav>
                                      </p:tavLst>
                                    </p:anim>
                                    <p:anim calcmode="lin" valueType="num">
                                      <p:cBhvr>
                                        <p:cTn id="61" dur="1000" fill="hold"/>
                                        <p:tgtEl>
                                          <p:spTgt spid="9"/>
                                        </p:tgtEl>
                                        <p:attrNameLst>
                                          <p:attrName>ppt_h</p:attrName>
                                        </p:attrNameLst>
                                      </p:cBhvr>
                                      <p:tavLst>
                                        <p:tav tm="0">
                                          <p:val>
                                            <p:strVal val="#ppt_h"/>
                                          </p:val>
                                        </p:tav>
                                        <p:tav tm="100000">
                                          <p:val>
                                            <p:strVal val="#ppt_h"/>
                                          </p:val>
                                        </p:tav>
                                      </p:tavLst>
                                    </p:anim>
                                    <p:anim calcmode="lin" valueType="num">
                                      <p:cBhvr>
                                        <p:cTn id="62" dur="1000" fill="hold"/>
                                        <p:tgtEl>
                                          <p:spTgt spid="9"/>
                                        </p:tgtEl>
                                        <p:attrNameLst>
                                          <p:attrName>ppt_x</p:attrName>
                                        </p:attrNameLst>
                                      </p:cBhvr>
                                      <p:tavLst>
                                        <p:tav tm="0">
                                          <p:val>
                                            <p:strVal val="#ppt_x-.2"/>
                                          </p:val>
                                        </p:tav>
                                        <p:tav tm="100000">
                                          <p:val>
                                            <p:strVal val="#ppt_x"/>
                                          </p:val>
                                        </p:tav>
                                      </p:tavLst>
                                    </p:anim>
                                    <p:anim calcmode="lin" valueType="num">
                                      <p:cBhvr>
                                        <p:cTn id="63" dur="1000" fill="hold"/>
                                        <p:tgtEl>
                                          <p:spTgt spid="9"/>
                                        </p:tgtEl>
                                        <p:attrNameLst>
                                          <p:attrName>ppt_y</p:attrName>
                                        </p:attrNameLst>
                                      </p:cBhvr>
                                      <p:tavLst>
                                        <p:tav tm="0">
                                          <p:val>
                                            <p:strVal val="#ppt_y"/>
                                          </p:val>
                                        </p:tav>
                                        <p:tav tm="100000">
                                          <p:val>
                                            <p:strVal val="#ppt_y"/>
                                          </p:val>
                                        </p:tav>
                                      </p:tavLst>
                                    </p:anim>
                                    <p:animEffect transition="in" filter="fade">
                                      <p:cBhvr>
                                        <p:cTn id="64" dur="1000"/>
                                        <p:tgtEl>
                                          <p:spTgt spid="9"/>
                                        </p:tgtEl>
                                      </p:cBhvr>
                                    </p:animEffect>
                                  </p:childTnLst>
                                </p:cTn>
                              </p:par>
                              <p:par>
                                <p:cTn id="65" presetID="54" presetClass="entr" presetSubtype="0" accel="10000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1000" fill="hold"/>
                                        <p:tgtEl>
                                          <p:spTgt spid="7"/>
                                        </p:tgtEl>
                                        <p:attrNameLst>
                                          <p:attrName>ppt_w</p:attrName>
                                        </p:attrNameLst>
                                      </p:cBhvr>
                                      <p:tavLst>
                                        <p:tav tm="0">
                                          <p:val>
                                            <p:strVal val="#ppt_w*0.05"/>
                                          </p:val>
                                        </p:tav>
                                        <p:tav tm="100000">
                                          <p:val>
                                            <p:strVal val="#ppt_w"/>
                                          </p:val>
                                        </p:tav>
                                      </p:tavLst>
                                    </p:anim>
                                    <p:anim calcmode="lin" valueType="num">
                                      <p:cBhvr>
                                        <p:cTn id="68" dur="1000" fill="hold"/>
                                        <p:tgtEl>
                                          <p:spTgt spid="7"/>
                                        </p:tgtEl>
                                        <p:attrNameLst>
                                          <p:attrName>ppt_h</p:attrName>
                                        </p:attrNameLst>
                                      </p:cBhvr>
                                      <p:tavLst>
                                        <p:tav tm="0">
                                          <p:val>
                                            <p:strVal val="#ppt_h"/>
                                          </p:val>
                                        </p:tav>
                                        <p:tav tm="100000">
                                          <p:val>
                                            <p:strVal val="#ppt_h"/>
                                          </p:val>
                                        </p:tav>
                                      </p:tavLst>
                                    </p:anim>
                                    <p:anim calcmode="lin" valueType="num">
                                      <p:cBhvr>
                                        <p:cTn id="69" dur="1000" fill="hold"/>
                                        <p:tgtEl>
                                          <p:spTgt spid="7"/>
                                        </p:tgtEl>
                                        <p:attrNameLst>
                                          <p:attrName>ppt_x</p:attrName>
                                        </p:attrNameLst>
                                      </p:cBhvr>
                                      <p:tavLst>
                                        <p:tav tm="0">
                                          <p:val>
                                            <p:strVal val="#ppt_x-.2"/>
                                          </p:val>
                                        </p:tav>
                                        <p:tav tm="100000">
                                          <p:val>
                                            <p:strVal val="#ppt_x"/>
                                          </p:val>
                                        </p:tav>
                                      </p:tavLst>
                                    </p:anim>
                                    <p:anim calcmode="lin" valueType="num">
                                      <p:cBhvr>
                                        <p:cTn id="70" dur="1000" fill="hold"/>
                                        <p:tgtEl>
                                          <p:spTgt spid="7"/>
                                        </p:tgtEl>
                                        <p:attrNameLst>
                                          <p:attrName>ppt_y</p:attrName>
                                        </p:attrNameLst>
                                      </p:cBhvr>
                                      <p:tavLst>
                                        <p:tav tm="0">
                                          <p:val>
                                            <p:strVal val="#ppt_y"/>
                                          </p:val>
                                        </p:tav>
                                        <p:tav tm="100000">
                                          <p:val>
                                            <p:strVal val="#ppt_y"/>
                                          </p:val>
                                        </p:tav>
                                      </p:tavLst>
                                    </p:anim>
                                    <p:animEffect transition="in" filter="fade">
                                      <p:cBhvr>
                                        <p:cTn id="71" dur="10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54" presetClass="entr" presetSubtype="0" accel="100000"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 calcmode="lin" valueType="num">
                                      <p:cBhvr>
                                        <p:cTn id="76" dur="1000" fill="hold"/>
                                        <p:tgtEl>
                                          <p:spTgt spid="4"/>
                                        </p:tgtEl>
                                        <p:attrNameLst>
                                          <p:attrName>ppt_w</p:attrName>
                                        </p:attrNameLst>
                                      </p:cBhvr>
                                      <p:tavLst>
                                        <p:tav tm="0">
                                          <p:val>
                                            <p:strVal val="#ppt_w*0.05"/>
                                          </p:val>
                                        </p:tav>
                                        <p:tav tm="100000">
                                          <p:val>
                                            <p:strVal val="#ppt_w"/>
                                          </p:val>
                                        </p:tav>
                                      </p:tavLst>
                                    </p:anim>
                                    <p:anim calcmode="lin" valueType="num">
                                      <p:cBhvr>
                                        <p:cTn id="77" dur="1000" fill="hold"/>
                                        <p:tgtEl>
                                          <p:spTgt spid="4"/>
                                        </p:tgtEl>
                                        <p:attrNameLst>
                                          <p:attrName>ppt_h</p:attrName>
                                        </p:attrNameLst>
                                      </p:cBhvr>
                                      <p:tavLst>
                                        <p:tav tm="0">
                                          <p:val>
                                            <p:strVal val="#ppt_h"/>
                                          </p:val>
                                        </p:tav>
                                        <p:tav tm="100000">
                                          <p:val>
                                            <p:strVal val="#ppt_h"/>
                                          </p:val>
                                        </p:tav>
                                      </p:tavLst>
                                    </p:anim>
                                    <p:anim calcmode="lin" valueType="num">
                                      <p:cBhvr>
                                        <p:cTn id="78" dur="1000" fill="hold"/>
                                        <p:tgtEl>
                                          <p:spTgt spid="4"/>
                                        </p:tgtEl>
                                        <p:attrNameLst>
                                          <p:attrName>ppt_x</p:attrName>
                                        </p:attrNameLst>
                                      </p:cBhvr>
                                      <p:tavLst>
                                        <p:tav tm="0">
                                          <p:val>
                                            <p:strVal val="#ppt_x-.2"/>
                                          </p:val>
                                        </p:tav>
                                        <p:tav tm="100000">
                                          <p:val>
                                            <p:strVal val="#ppt_x"/>
                                          </p:val>
                                        </p:tav>
                                      </p:tavLst>
                                    </p:anim>
                                    <p:anim calcmode="lin" valueType="num">
                                      <p:cBhvr>
                                        <p:cTn id="79" dur="1000" fill="hold"/>
                                        <p:tgtEl>
                                          <p:spTgt spid="4"/>
                                        </p:tgtEl>
                                        <p:attrNameLst>
                                          <p:attrName>ppt_y</p:attrName>
                                        </p:attrNameLst>
                                      </p:cBhvr>
                                      <p:tavLst>
                                        <p:tav tm="0">
                                          <p:val>
                                            <p:strVal val="#ppt_y"/>
                                          </p:val>
                                        </p:tav>
                                        <p:tav tm="100000">
                                          <p:val>
                                            <p:strVal val="#ppt_y"/>
                                          </p:val>
                                        </p:tav>
                                      </p:tavLst>
                                    </p:anim>
                                    <p:animEffect transition="in" filter="fade">
                                      <p:cBhvr>
                                        <p:cTn id="80" dur="1000"/>
                                        <p:tgtEl>
                                          <p:spTgt spid="4"/>
                                        </p:tgtEl>
                                      </p:cBhvr>
                                    </p:animEffect>
                                  </p:childTnLst>
                                </p:cTn>
                              </p:par>
                              <p:par>
                                <p:cTn id="81" presetID="54" presetClass="entr" presetSubtype="0" accel="100000"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1000" fill="hold"/>
                                        <p:tgtEl>
                                          <p:spTgt spid="14"/>
                                        </p:tgtEl>
                                        <p:attrNameLst>
                                          <p:attrName>ppt_w</p:attrName>
                                        </p:attrNameLst>
                                      </p:cBhvr>
                                      <p:tavLst>
                                        <p:tav tm="0">
                                          <p:val>
                                            <p:strVal val="#ppt_w*0.05"/>
                                          </p:val>
                                        </p:tav>
                                        <p:tav tm="100000">
                                          <p:val>
                                            <p:strVal val="#ppt_w"/>
                                          </p:val>
                                        </p:tav>
                                      </p:tavLst>
                                    </p:anim>
                                    <p:anim calcmode="lin" valueType="num">
                                      <p:cBhvr>
                                        <p:cTn id="84" dur="1000" fill="hold"/>
                                        <p:tgtEl>
                                          <p:spTgt spid="14"/>
                                        </p:tgtEl>
                                        <p:attrNameLst>
                                          <p:attrName>ppt_h</p:attrName>
                                        </p:attrNameLst>
                                      </p:cBhvr>
                                      <p:tavLst>
                                        <p:tav tm="0">
                                          <p:val>
                                            <p:strVal val="#ppt_h"/>
                                          </p:val>
                                        </p:tav>
                                        <p:tav tm="100000">
                                          <p:val>
                                            <p:strVal val="#ppt_h"/>
                                          </p:val>
                                        </p:tav>
                                      </p:tavLst>
                                    </p:anim>
                                    <p:anim calcmode="lin" valueType="num">
                                      <p:cBhvr>
                                        <p:cTn id="85" dur="1000" fill="hold"/>
                                        <p:tgtEl>
                                          <p:spTgt spid="14"/>
                                        </p:tgtEl>
                                        <p:attrNameLst>
                                          <p:attrName>ppt_x</p:attrName>
                                        </p:attrNameLst>
                                      </p:cBhvr>
                                      <p:tavLst>
                                        <p:tav tm="0">
                                          <p:val>
                                            <p:strVal val="#ppt_x-.2"/>
                                          </p:val>
                                        </p:tav>
                                        <p:tav tm="100000">
                                          <p:val>
                                            <p:strVal val="#ppt_x"/>
                                          </p:val>
                                        </p:tav>
                                      </p:tavLst>
                                    </p:anim>
                                    <p:anim calcmode="lin" valueType="num">
                                      <p:cBhvr>
                                        <p:cTn id="86" dur="1000" fill="hold"/>
                                        <p:tgtEl>
                                          <p:spTgt spid="14"/>
                                        </p:tgtEl>
                                        <p:attrNameLst>
                                          <p:attrName>ppt_y</p:attrName>
                                        </p:attrNameLst>
                                      </p:cBhvr>
                                      <p:tavLst>
                                        <p:tav tm="0">
                                          <p:val>
                                            <p:strVal val="#ppt_y"/>
                                          </p:val>
                                        </p:tav>
                                        <p:tav tm="100000">
                                          <p:val>
                                            <p:strVal val="#ppt_y"/>
                                          </p:val>
                                        </p:tav>
                                      </p:tavLst>
                                    </p:anim>
                                    <p:animEffect transition="in" filter="fade">
                                      <p:cBhvr>
                                        <p:cTn id="87" dur="1000"/>
                                        <p:tgtEl>
                                          <p:spTgt spid="14"/>
                                        </p:tgtEl>
                                      </p:cBhvr>
                                    </p:animEffect>
                                  </p:childTnLst>
                                </p:cTn>
                              </p:par>
                              <p:par>
                                <p:cTn id="88" presetID="54" presetClass="entr" presetSubtype="0" accel="100000" fill="hold" grpId="0" nodeType="with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p:cTn id="90" dur="1000" fill="hold"/>
                                        <p:tgtEl>
                                          <p:spTgt spid="13"/>
                                        </p:tgtEl>
                                        <p:attrNameLst>
                                          <p:attrName>ppt_w</p:attrName>
                                        </p:attrNameLst>
                                      </p:cBhvr>
                                      <p:tavLst>
                                        <p:tav tm="0">
                                          <p:val>
                                            <p:strVal val="#ppt_w*0.05"/>
                                          </p:val>
                                        </p:tav>
                                        <p:tav tm="100000">
                                          <p:val>
                                            <p:strVal val="#ppt_w"/>
                                          </p:val>
                                        </p:tav>
                                      </p:tavLst>
                                    </p:anim>
                                    <p:anim calcmode="lin" valueType="num">
                                      <p:cBhvr>
                                        <p:cTn id="91" dur="1000" fill="hold"/>
                                        <p:tgtEl>
                                          <p:spTgt spid="13"/>
                                        </p:tgtEl>
                                        <p:attrNameLst>
                                          <p:attrName>ppt_h</p:attrName>
                                        </p:attrNameLst>
                                      </p:cBhvr>
                                      <p:tavLst>
                                        <p:tav tm="0">
                                          <p:val>
                                            <p:strVal val="#ppt_h"/>
                                          </p:val>
                                        </p:tav>
                                        <p:tav tm="100000">
                                          <p:val>
                                            <p:strVal val="#ppt_h"/>
                                          </p:val>
                                        </p:tav>
                                      </p:tavLst>
                                    </p:anim>
                                    <p:anim calcmode="lin" valueType="num">
                                      <p:cBhvr>
                                        <p:cTn id="92" dur="1000" fill="hold"/>
                                        <p:tgtEl>
                                          <p:spTgt spid="13"/>
                                        </p:tgtEl>
                                        <p:attrNameLst>
                                          <p:attrName>ppt_x</p:attrName>
                                        </p:attrNameLst>
                                      </p:cBhvr>
                                      <p:tavLst>
                                        <p:tav tm="0">
                                          <p:val>
                                            <p:strVal val="#ppt_x-.2"/>
                                          </p:val>
                                        </p:tav>
                                        <p:tav tm="100000">
                                          <p:val>
                                            <p:strVal val="#ppt_x"/>
                                          </p:val>
                                        </p:tav>
                                      </p:tavLst>
                                    </p:anim>
                                    <p:anim calcmode="lin" valueType="num">
                                      <p:cBhvr>
                                        <p:cTn id="93" dur="1000" fill="hold"/>
                                        <p:tgtEl>
                                          <p:spTgt spid="13"/>
                                        </p:tgtEl>
                                        <p:attrNameLst>
                                          <p:attrName>ppt_y</p:attrName>
                                        </p:attrNameLst>
                                      </p:cBhvr>
                                      <p:tavLst>
                                        <p:tav tm="0">
                                          <p:val>
                                            <p:strVal val="#ppt_y"/>
                                          </p:val>
                                        </p:tav>
                                        <p:tav tm="100000">
                                          <p:val>
                                            <p:strVal val="#ppt_y"/>
                                          </p:val>
                                        </p:tav>
                                      </p:tavLst>
                                    </p:anim>
                                    <p:animEffect transition="in" filter="fade">
                                      <p:cBhvr>
                                        <p:cTn id="94" dur="1000"/>
                                        <p:tgtEl>
                                          <p:spTgt spid="13"/>
                                        </p:tgtEl>
                                      </p:cBhvr>
                                    </p:animEffect>
                                  </p:childTnLst>
                                </p:cTn>
                              </p:par>
                            </p:childTnLst>
                          </p:cTn>
                        </p:par>
                      </p:childTnLst>
                    </p:cTn>
                  </p:par>
                  <p:par>
                    <p:cTn id="95" fill="hold">
                      <p:stCondLst>
                        <p:cond delay="indefinite"/>
                      </p:stCondLst>
                      <p:childTnLst>
                        <p:par>
                          <p:cTn id="96" fill="hold">
                            <p:stCondLst>
                              <p:cond delay="0"/>
                            </p:stCondLst>
                            <p:childTnLst>
                              <p:par>
                                <p:cTn id="97" presetID="54" presetClass="entr" presetSubtype="0" accel="100000"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anim calcmode="lin" valueType="num">
                                      <p:cBhvr>
                                        <p:cTn id="99" dur="1000" fill="hold"/>
                                        <p:tgtEl>
                                          <p:spTgt spid="16"/>
                                        </p:tgtEl>
                                        <p:attrNameLst>
                                          <p:attrName>ppt_w</p:attrName>
                                        </p:attrNameLst>
                                      </p:cBhvr>
                                      <p:tavLst>
                                        <p:tav tm="0">
                                          <p:val>
                                            <p:strVal val="#ppt_w*0.05"/>
                                          </p:val>
                                        </p:tav>
                                        <p:tav tm="100000">
                                          <p:val>
                                            <p:strVal val="#ppt_w"/>
                                          </p:val>
                                        </p:tav>
                                      </p:tavLst>
                                    </p:anim>
                                    <p:anim calcmode="lin" valueType="num">
                                      <p:cBhvr>
                                        <p:cTn id="100" dur="1000" fill="hold"/>
                                        <p:tgtEl>
                                          <p:spTgt spid="16"/>
                                        </p:tgtEl>
                                        <p:attrNameLst>
                                          <p:attrName>ppt_h</p:attrName>
                                        </p:attrNameLst>
                                      </p:cBhvr>
                                      <p:tavLst>
                                        <p:tav tm="0">
                                          <p:val>
                                            <p:strVal val="#ppt_h"/>
                                          </p:val>
                                        </p:tav>
                                        <p:tav tm="100000">
                                          <p:val>
                                            <p:strVal val="#ppt_h"/>
                                          </p:val>
                                        </p:tav>
                                      </p:tavLst>
                                    </p:anim>
                                    <p:anim calcmode="lin" valueType="num">
                                      <p:cBhvr>
                                        <p:cTn id="101" dur="1000" fill="hold"/>
                                        <p:tgtEl>
                                          <p:spTgt spid="16"/>
                                        </p:tgtEl>
                                        <p:attrNameLst>
                                          <p:attrName>ppt_x</p:attrName>
                                        </p:attrNameLst>
                                      </p:cBhvr>
                                      <p:tavLst>
                                        <p:tav tm="0">
                                          <p:val>
                                            <p:strVal val="#ppt_x-.2"/>
                                          </p:val>
                                        </p:tav>
                                        <p:tav tm="100000">
                                          <p:val>
                                            <p:strVal val="#ppt_x"/>
                                          </p:val>
                                        </p:tav>
                                      </p:tavLst>
                                    </p:anim>
                                    <p:anim calcmode="lin" valueType="num">
                                      <p:cBhvr>
                                        <p:cTn id="102" dur="1000" fill="hold"/>
                                        <p:tgtEl>
                                          <p:spTgt spid="16"/>
                                        </p:tgtEl>
                                        <p:attrNameLst>
                                          <p:attrName>ppt_y</p:attrName>
                                        </p:attrNameLst>
                                      </p:cBhvr>
                                      <p:tavLst>
                                        <p:tav tm="0">
                                          <p:val>
                                            <p:strVal val="#ppt_y"/>
                                          </p:val>
                                        </p:tav>
                                        <p:tav tm="100000">
                                          <p:val>
                                            <p:strVal val="#ppt_y"/>
                                          </p:val>
                                        </p:tav>
                                      </p:tavLst>
                                    </p:anim>
                                    <p:animEffect transition="in" filter="fade">
                                      <p:cBhvr>
                                        <p:cTn id="103" dur="1000"/>
                                        <p:tgtEl>
                                          <p:spTgt spid="16"/>
                                        </p:tgtEl>
                                      </p:cBhvr>
                                    </p:animEffect>
                                  </p:childTnLst>
                                </p:cTn>
                              </p:par>
                              <p:par>
                                <p:cTn id="104" presetID="54" presetClass="entr" presetSubtype="0" accel="100000" fill="hold" grpId="0" nodeType="with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1000" fill="hold"/>
                                        <p:tgtEl>
                                          <p:spTgt spid="18"/>
                                        </p:tgtEl>
                                        <p:attrNameLst>
                                          <p:attrName>ppt_w</p:attrName>
                                        </p:attrNameLst>
                                      </p:cBhvr>
                                      <p:tavLst>
                                        <p:tav tm="0">
                                          <p:val>
                                            <p:strVal val="#ppt_w*0.05"/>
                                          </p:val>
                                        </p:tav>
                                        <p:tav tm="100000">
                                          <p:val>
                                            <p:strVal val="#ppt_w"/>
                                          </p:val>
                                        </p:tav>
                                      </p:tavLst>
                                    </p:anim>
                                    <p:anim calcmode="lin" valueType="num">
                                      <p:cBhvr>
                                        <p:cTn id="107" dur="1000" fill="hold"/>
                                        <p:tgtEl>
                                          <p:spTgt spid="18"/>
                                        </p:tgtEl>
                                        <p:attrNameLst>
                                          <p:attrName>ppt_h</p:attrName>
                                        </p:attrNameLst>
                                      </p:cBhvr>
                                      <p:tavLst>
                                        <p:tav tm="0">
                                          <p:val>
                                            <p:strVal val="#ppt_h"/>
                                          </p:val>
                                        </p:tav>
                                        <p:tav tm="100000">
                                          <p:val>
                                            <p:strVal val="#ppt_h"/>
                                          </p:val>
                                        </p:tav>
                                      </p:tavLst>
                                    </p:anim>
                                    <p:anim calcmode="lin" valueType="num">
                                      <p:cBhvr>
                                        <p:cTn id="108" dur="1000" fill="hold"/>
                                        <p:tgtEl>
                                          <p:spTgt spid="18"/>
                                        </p:tgtEl>
                                        <p:attrNameLst>
                                          <p:attrName>ppt_x</p:attrName>
                                        </p:attrNameLst>
                                      </p:cBhvr>
                                      <p:tavLst>
                                        <p:tav tm="0">
                                          <p:val>
                                            <p:strVal val="#ppt_x-.2"/>
                                          </p:val>
                                        </p:tav>
                                        <p:tav tm="100000">
                                          <p:val>
                                            <p:strVal val="#ppt_x"/>
                                          </p:val>
                                        </p:tav>
                                      </p:tavLst>
                                    </p:anim>
                                    <p:anim calcmode="lin" valueType="num">
                                      <p:cBhvr>
                                        <p:cTn id="109" dur="1000" fill="hold"/>
                                        <p:tgtEl>
                                          <p:spTgt spid="18"/>
                                        </p:tgtEl>
                                        <p:attrNameLst>
                                          <p:attrName>ppt_y</p:attrName>
                                        </p:attrNameLst>
                                      </p:cBhvr>
                                      <p:tavLst>
                                        <p:tav tm="0">
                                          <p:val>
                                            <p:strVal val="#ppt_y"/>
                                          </p:val>
                                        </p:tav>
                                        <p:tav tm="100000">
                                          <p:val>
                                            <p:strVal val="#ppt_y"/>
                                          </p:val>
                                        </p:tav>
                                      </p:tavLst>
                                    </p:anim>
                                    <p:animEffect transition="in" filter="fade">
                                      <p:cBhvr>
                                        <p:cTn id="110" dur="1000"/>
                                        <p:tgtEl>
                                          <p:spTgt spid="18"/>
                                        </p:tgtEl>
                                      </p:cBhvr>
                                    </p:animEffect>
                                  </p:childTnLst>
                                </p:cTn>
                              </p:par>
                              <p:par>
                                <p:cTn id="111" presetID="54" presetClass="entr" presetSubtype="0" accel="10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1000" fill="hold"/>
                                        <p:tgtEl>
                                          <p:spTgt spid="17"/>
                                        </p:tgtEl>
                                        <p:attrNameLst>
                                          <p:attrName>ppt_w</p:attrName>
                                        </p:attrNameLst>
                                      </p:cBhvr>
                                      <p:tavLst>
                                        <p:tav tm="0">
                                          <p:val>
                                            <p:strVal val="#ppt_w*0.05"/>
                                          </p:val>
                                        </p:tav>
                                        <p:tav tm="100000">
                                          <p:val>
                                            <p:strVal val="#ppt_w"/>
                                          </p:val>
                                        </p:tav>
                                      </p:tavLst>
                                    </p:anim>
                                    <p:anim calcmode="lin" valueType="num">
                                      <p:cBhvr>
                                        <p:cTn id="114" dur="1000" fill="hold"/>
                                        <p:tgtEl>
                                          <p:spTgt spid="17"/>
                                        </p:tgtEl>
                                        <p:attrNameLst>
                                          <p:attrName>ppt_h</p:attrName>
                                        </p:attrNameLst>
                                      </p:cBhvr>
                                      <p:tavLst>
                                        <p:tav tm="0">
                                          <p:val>
                                            <p:strVal val="#ppt_h"/>
                                          </p:val>
                                        </p:tav>
                                        <p:tav tm="100000">
                                          <p:val>
                                            <p:strVal val="#ppt_h"/>
                                          </p:val>
                                        </p:tav>
                                      </p:tavLst>
                                    </p:anim>
                                    <p:anim calcmode="lin" valueType="num">
                                      <p:cBhvr>
                                        <p:cTn id="115" dur="1000" fill="hold"/>
                                        <p:tgtEl>
                                          <p:spTgt spid="17"/>
                                        </p:tgtEl>
                                        <p:attrNameLst>
                                          <p:attrName>ppt_x</p:attrName>
                                        </p:attrNameLst>
                                      </p:cBhvr>
                                      <p:tavLst>
                                        <p:tav tm="0">
                                          <p:val>
                                            <p:strVal val="#ppt_x-.2"/>
                                          </p:val>
                                        </p:tav>
                                        <p:tav tm="100000">
                                          <p:val>
                                            <p:strVal val="#ppt_x"/>
                                          </p:val>
                                        </p:tav>
                                      </p:tavLst>
                                    </p:anim>
                                    <p:anim calcmode="lin" valueType="num">
                                      <p:cBhvr>
                                        <p:cTn id="116" dur="1000" fill="hold"/>
                                        <p:tgtEl>
                                          <p:spTgt spid="17"/>
                                        </p:tgtEl>
                                        <p:attrNameLst>
                                          <p:attrName>ppt_y</p:attrName>
                                        </p:attrNameLst>
                                      </p:cBhvr>
                                      <p:tavLst>
                                        <p:tav tm="0">
                                          <p:val>
                                            <p:strVal val="#ppt_y"/>
                                          </p:val>
                                        </p:tav>
                                        <p:tav tm="100000">
                                          <p:val>
                                            <p:strVal val="#ppt_y"/>
                                          </p:val>
                                        </p:tav>
                                      </p:tavLst>
                                    </p:anim>
                                    <p:animEffect transition="in" filter="fade">
                                      <p:cBhvr>
                                        <p:cTn id="117" dur="1000"/>
                                        <p:tgtEl>
                                          <p:spTgt spid="17"/>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additive="base">
                                        <p:cTn id="122" dur="500" fill="hold"/>
                                        <p:tgtEl>
                                          <p:spTgt spid="26"/>
                                        </p:tgtEl>
                                        <p:attrNameLst>
                                          <p:attrName>ppt_x</p:attrName>
                                        </p:attrNameLst>
                                      </p:cBhvr>
                                      <p:tavLst>
                                        <p:tav tm="0">
                                          <p:val>
                                            <p:strVal val="#ppt_x"/>
                                          </p:val>
                                        </p:tav>
                                        <p:tav tm="100000">
                                          <p:val>
                                            <p:strVal val="#ppt_x"/>
                                          </p:val>
                                        </p:tav>
                                      </p:tavLst>
                                    </p:anim>
                                    <p:anim calcmode="lin" valueType="num">
                                      <p:cBhvr additive="base">
                                        <p:cTn id="12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19"/>
                                        </p:tgtEl>
                                        <p:attrNameLst>
                                          <p:attrName>style.visibility</p:attrName>
                                        </p:attrNameLst>
                                      </p:cBhvr>
                                      <p:to>
                                        <p:strVal val="visible"/>
                                      </p:to>
                                    </p:set>
                                    <p:animEffect transition="in" filter="fade">
                                      <p:cBhvr>
                                        <p:cTn id="128" dur="1000"/>
                                        <p:tgtEl>
                                          <p:spTgt spid="19"/>
                                        </p:tgtEl>
                                      </p:cBhvr>
                                    </p:animEffect>
                                    <p:anim calcmode="lin" valueType="num">
                                      <p:cBhvr>
                                        <p:cTn id="129" dur="1000" fill="hold"/>
                                        <p:tgtEl>
                                          <p:spTgt spid="19"/>
                                        </p:tgtEl>
                                        <p:attrNameLst>
                                          <p:attrName>ppt_x</p:attrName>
                                        </p:attrNameLst>
                                      </p:cBhvr>
                                      <p:tavLst>
                                        <p:tav tm="0">
                                          <p:val>
                                            <p:strVal val="#ppt_x"/>
                                          </p:val>
                                        </p:tav>
                                        <p:tav tm="100000">
                                          <p:val>
                                            <p:strVal val="#ppt_x"/>
                                          </p:val>
                                        </p:tav>
                                      </p:tavLst>
                                    </p:anim>
                                    <p:anim calcmode="lin" valueType="num">
                                      <p:cBhvr>
                                        <p:cTn id="1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nodeType="clickEffect">
                                  <p:stCondLst>
                                    <p:cond delay="0"/>
                                  </p:stCondLst>
                                  <p:childTnLst>
                                    <p:set>
                                      <p:cBhvr>
                                        <p:cTn id="134" dur="1" fill="hold">
                                          <p:stCondLst>
                                            <p:cond delay="0"/>
                                          </p:stCondLst>
                                        </p:cTn>
                                        <p:tgtEl>
                                          <p:spTgt spid="24">
                                            <p:txEl>
                                              <p:pRg st="1" end="1"/>
                                            </p:txEl>
                                          </p:spTgt>
                                        </p:tgtEl>
                                        <p:attrNameLst>
                                          <p:attrName>style.visibility</p:attrName>
                                        </p:attrNameLst>
                                      </p:cBhvr>
                                      <p:to>
                                        <p:strVal val="visible"/>
                                      </p:to>
                                    </p:set>
                                    <p:animEffect transition="in" filter="fade">
                                      <p:cBhvr>
                                        <p:cTn id="135" dur="1000"/>
                                        <p:tgtEl>
                                          <p:spTgt spid="24">
                                            <p:txEl>
                                              <p:pRg st="1" end="1"/>
                                            </p:txEl>
                                          </p:spTgt>
                                        </p:tgtEl>
                                      </p:cBhvr>
                                    </p:animEffect>
                                    <p:anim calcmode="lin" valueType="num">
                                      <p:cBhvr>
                                        <p:cTn id="13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nodeType="clickEffect">
                                  <p:stCondLst>
                                    <p:cond delay="0"/>
                                  </p:stCondLst>
                                  <p:childTnLst>
                                    <p:set>
                                      <p:cBhvr>
                                        <p:cTn id="141" dur="1" fill="hold">
                                          <p:stCondLst>
                                            <p:cond delay="0"/>
                                          </p:stCondLst>
                                        </p:cTn>
                                        <p:tgtEl>
                                          <p:spTgt spid="24">
                                            <p:txEl>
                                              <p:pRg st="3" end="3"/>
                                            </p:txEl>
                                          </p:spTgt>
                                        </p:tgtEl>
                                        <p:attrNameLst>
                                          <p:attrName>style.visibility</p:attrName>
                                        </p:attrNameLst>
                                      </p:cBhvr>
                                      <p:to>
                                        <p:strVal val="visible"/>
                                      </p:to>
                                    </p:set>
                                    <p:animEffect transition="in" filter="fade">
                                      <p:cBhvr>
                                        <p:cTn id="142" dur="1000"/>
                                        <p:tgtEl>
                                          <p:spTgt spid="24">
                                            <p:txEl>
                                              <p:pRg st="3" end="3"/>
                                            </p:txEl>
                                          </p:spTgt>
                                        </p:tgtEl>
                                      </p:cBhvr>
                                    </p:animEffect>
                                    <p:anim calcmode="lin" valueType="num">
                                      <p:cBhvr>
                                        <p:cTn id="143"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144"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nodeType="clickEffect">
                                  <p:stCondLst>
                                    <p:cond delay="0"/>
                                  </p:stCondLst>
                                  <p:childTnLst>
                                    <p:set>
                                      <p:cBhvr>
                                        <p:cTn id="148" dur="1" fill="hold">
                                          <p:stCondLst>
                                            <p:cond delay="0"/>
                                          </p:stCondLst>
                                        </p:cTn>
                                        <p:tgtEl>
                                          <p:spTgt spid="24">
                                            <p:txEl>
                                              <p:pRg st="5" end="5"/>
                                            </p:txEl>
                                          </p:spTgt>
                                        </p:tgtEl>
                                        <p:attrNameLst>
                                          <p:attrName>style.visibility</p:attrName>
                                        </p:attrNameLst>
                                      </p:cBhvr>
                                      <p:to>
                                        <p:strVal val="visible"/>
                                      </p:to>
                                    </p:set>
                                    <p:animEffect transition="in" filter="fade">
                                      <p:cBhvr>
                                        <p:cTn id="149" dur="1000"/>
                                        <p:tgtEl>
                                          <p:spTgt spid="24">
                                            <p:txEl>
                                              <p:pRg st="5" end="5"/>
                                            </p:txEl>
                                          </p:spTgt>
                                        </p:tgtEl>
                                      </p:cBhvr>
                                    </p:animEffect>
                                    <p:anim calcmode="lin" valueType="num">
                                      <p:cBhvr>
                                        <p:cTn id="150"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4">
                                            <p:txEl>
                                              <p:pRg st="5" end="5"/>
                                            </p:txEl>
                                          </p:spTgt>
                                        </p:tgtEl>
                                        <p:attrNameLst>
                                          <p:attrName>ppt_y</p:attrName>
                                        </p:attrNameLst>
                                      </p:cBhvr>
                                      <p:tavLst>
                                        <p:tav tm="0">
                                          <p:val>
                                            <p:strVal val="#ppt_y+.1"/>
                                          </p:val>
                                        </p:tav>
                                        <p:tav tm="100000">
                                          <p:val>
                                            <p:strVal val="#ppt_y"/>
                                          </p:val>
                                        </p:tav>
                                      </p:tavLst>
                                    </p:anim>
                                  </p:childTnLst>
                                </p:cTn>
                              </p:par>
                              <p:par>
                                <p:cTn id="152" presetID="42" presetClass="entr" presetSubtype="0" fill="hold" nodeType="withEffect">
                                  <p:stCondLst>
                                    <p:cond delay="0"/>
                                  </p:stCondLst>
                                  <p:childTnLst>
                                    <p:set>
                                      <p:cBhvr>
                                        <p:cTn id="153" dur="1" fill="hold">
                                          <p:stCondLst>
                                            <p:cond delay="0"/>
                                          </p:stCondLst>
                                        </p:cTn>
                                        <p:tgtEl>
                                          <p:spTgt spid="24">
                                            <p:txEl>
                                              <p:pRg st="6" end="6"/>
                                            </p:txEl>
                                          </p:spTgt>
                                        </p:tgtEl>
                                        <p:attrNameLst>
                                          <p:attrName>style.visibility</p:attrName>
                                        </p:attrNameLst>
                                      </p:cBhvr>
                                      <p:to>
                                        <p:strVal val="visible"/>
                                      </p:to>
                                    </p:set>
                                    <p:animEffect transition="in" filter="fade">
                                      <p:cBhvr>
                                        <p:cTn id="154" dur="1000"/>
                                        <p:tgtEl>
                                          <p:spTgt spid="24">
                                            <p:txEl>
                                              <p:pRg st="6" end="6"/>
                                            </p:txEl>
                                          </p:spTgt>
                                        </p:tgtEl>
                                      </p:cBhvr>
                                    </p:animEffect>
                                    <p:anim calcmode="lin" valueType="num">
                                      <p:cBhvr>
                                        <p:cTn id="155"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156"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animBg="1"/>
      <p:bldP spid="11" grpId="0" animBg="1"/>
      <p:bldP spid="12" grpId="0" animBg="1"/>
      <p:bldP spid="13" grpId="0" animBg="1"/>
      <p:bldP spid="14" grpId="0"/>
      <p:bldP spid="15" grpId="0"/>
      <p:bldP spid="16" grpId="0" animBg="1"/>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75191"/>
            <a:ext cx="8229600" cy="4625609"/>
          </a:xfrm>
        </p:spPr>
        <p:txBody>
          <a:bodyPr/>
          <a:lstStyle/>
          <a:p>
            <a:endParaRPr lang="en-US" dirty="0"/>
          </a:p>
        </p:txBody>
      </p:sp>
      <p:cxnSp>
        <p:nvCxnSpPr>
          <p:cNvPr id="23" name="Straight Connector 22"/>
          <p:cNvCxnSpPr>
            <a:stCxn id="8" idx="3"/>
          </p:cNvCxnSpPr>
          <p:nvPr/>
        </p:nvCxnSpPr>
        <p:spPr>
          <a:xfrm>
            <a:off x="4639074" y="3471770"/>
            <a:ext cx="933058" cy="604507"/>
          </a:xfrm>
          <a:prstGeom prst="line">
            <a:avLst/>
          </a:prstGeom>
          <a:ln w="50800">
            <a:solidFill>
              <a:schemeClr val="tx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Classification</a:t>
            </a:r>
            <a:endParaRPr lang="en-US" dirty="0"/>
          </a:p>
        </p:txBody>
      </p:sp>
      <p:sp>
        <p:nvSpPr>
          <p:cNvPr id="4" name="AutoShape 3"/>
          <p:cNvSpPr>
            <a:spLocks noChangeArrowheads="1"/>
          </p:cNvSpPr>
          <p:nvPr/>
        </p:nvSpPr>
        <p:spPr bwMode="gray">
          <a:xfrm>
            <a:off x="1319186" y="4747720"/>
            <a:ext cx="3324251" cy="512763"/>
          </a:xfrm>
          <a:prstGeom prst="roundRect">
            <a:avLst>
              <a:gd name="adj" fmla="val 16667"/>
            </a:avLst>
          </a:prstGeom>
          <a:gradFill rotWithShape="1">
            <a:gsLst>
              <a:gs pos="0">
                <a:schemeClr val="tx2"/>
              </a:gs>
              <a:gs pos="100000">
                <a:schemeClr val="tx2">
                  <a:gamma/>
                  <a:shade val="46275"/>
                  <a:invGamma/>
                </a:schemeClr>
              </a:gs>
            </a:gsLst>
            <a:lin ang="0" scaled="1"/>
          </a:gradFill>
          <a:ln w="9525">
            <a:noFill/>
            <a:round/>
            <a:headEnd/>
            <a:tailEnd/>
          </a:ln>
          <a:effectLst/>
        </p:spPr>
        <p:txBody>
          <a:bodyPr wrap="none" anchor="ctr"/>
          <a:lstStyle/>
          <a:p>
            <a:pPr>
              <a:defRPr/>
            </a:pPr>
            <a:endParaRPr lang="en-US"/>
          </a:p>
        </p:txBody>
      </p:sp>
      <p:sp>
        <p:nvSpPr>
          <p:cNvPr id="5" name="AutoShape 4"/>
          <p:cNvSpPr>
            <a:spLocks noChangeArrowheads="1"/>
          </p:cNvSpPr>
          <p:nvPr/>
        </p:nvSpPr>
        <p:spPr bwMode="gray">
          <a:xfrm>
            <a:off x="1242986" y="3209433"/>
            <a:ext cx="3400451" cy="512762"/>
          </a:xfrm>
          <a:prstGeom prst="roundRect">
            <a:avLst>
              <a:gd name="adj" fmla="val 16667"/>
            </a:avLst>
          </a:prstGeom>
          <a:gradFill rotWithShape="1">
            <a:gsLst>
              <a:gs pos="0">
                <a:schemeClr val="accent1">
                  <a:gamma/>
                  <a:shade val="46275"/>
                  <a:invGamma/>
                </a:schemeClr>
              </a:gs>
              <a:gs pos="100000">
                <a:schemeClr val="accent1"/>
              </a:gs>
            </a:gsLst>
            <a:lin ang="0" scaled="1"/>
          </a:gradFill>
          <a:ln w="9525">
            <a:noFill/>
            <a:round/>
            <a:headEnd/>
            <a:tailEnd/>
          </a:ln>
          <a:effectLst/>
        </p:spPr>
        <p:txBody>
          <a:bodyPr wrap="none" anchor="ctr"/>
          <a:lstStyle/>
          <a:p>
            <a:pPr>
              <a:defRPr/>
            </a:pPr>
            <a:endParaRPr lang="en-US"/>
          </a:p>
        </p:txBody>
      </p:sp>
      <p:sp>
        <p:nvSpPr>
          <p:cNvPr id="6" name="AutoShape 5"/>
          <p:cNvSpPr>
            <a:spLocks noChangeArrowheads="1"/>
          </p:cNvSpPr>
          <p:nvPr/>
        </p:nvSpPr>
        <p:spPr bwMode="gray">
          <a:xfrm>
            <a:off x="1242986" y="2433145"/>
            <a:ext cx="3416591" cy="512763"/>
          </a:xfrm>
          <a:prstGeom prst="roundRect">
            <a:avLst>
              <a:gd name="adj" fmla="val 16667"/>
            </a:avLst>
          </a:prstGeom>
          <a:gradFill rotWithShape="1">
            <a:gsLst>
              <a:gs pos="0">
                <a:schemeClr val="tx2"/>
              </a:gs>
              <a:gs pos="100000">
                <a:schemeClr val="tx2">
                  <a:gamma/>
                  <a:shade val="46275"/>
                  <a:invGamma/>
                </a:schemeClr>
              </a:gs>
            </a:gsLst>
            <a:lin ang="0" scaled="1"/>
          </a:gradFill>
          <a:ln w="9525">
            <a:noFill/>
            <a:round/>
            <a:headEnd/>
            <a:tailEnd/>
          </a:ln>
          <a:effectLst/>
        </p:spPr>
        <p:txBody>
          <a:bodyPr wrap="none" anchor="ctr"/>
          <a:lstStyle/>
          <a:p>
            <a:pPr>
              <a:defRPr/>
            </a:pPr>
            <a:endParaRPr lang="en-US"/>
          </a:p>
        </p:txBody>
      </p:sp>
      <p:sp>
        <p:nvSpPr>
          <p:cNvPr id="7" name="AutoShape 6"/>
          <p:cNvSpPr>
            <a:spLocks noChangeArrowheads="1"/>
          </p:cNvSpPr>
          <p:nvPr/>
        </p:nvSpPr>
        <p:spPr bwMode="gray">
          <a:xfrm>
            <a:off x="1319186" y="3985720"/>
            <a:ext cx="3324251" cy="512763"/>
          </a:xfrm>
          <a:prstGeom prst="roundRect">
            <a:avLst>
              <a:gd name="adj" fmla="val 16667"/>
            </a:avLst>
          </a:prstGeom>
          <a:solidFill>
            <a:schemeClr val="hlink"/>
          </a:solidFill>
          <a:ln w="9525">
            <a:noFill/>
            <a:round/>
            <a:headEnd/>
            <a:tailEnd/>
          </a:ln>
        </p:spPr>
        <p:txBody>
          <a:bodyPr wrap="none" anchor="ctr"/>
          <a:lstStyle/>
          <a:p>
            <a:endParaRPr lang="en-US"/>
          </a:p>
        </p:txBody>
      </p:sp>
      <p:sp>
        <p:nvSpPr>
          <p:cNvPr id="8" name="AutoShape 7"/>
          <p:cNvSpPr>
            <a:spLocks noChangeArrowheads="1"/>
          </p:cNvSpPr>
          <p:nvPr/>
        </p:nvSpPr>
        <p:spPr bwMode="gray">
          <a:xfrm>
            <a:off x="1571604" y="3200706"/>
            <a:ext cx="3067470" cy="542127"/>
          </a:xfrm>
          <a:prstGeom prst="roundRect">
            <a:avLst>
              <a:gd name="adj" fmla="val 16667"/>
            </a:avLst>
          </a:prstGeom>
          <a:noFill/>
          <a:ln w="38100">
            <a:noFill/>
            <a:round/>
            <a:headEnd/>
            <a:tailEnd/>
          </a:ln>
        </p:spPr>
        <p:txBody>
          <a:bodyPr wrap="none" anchor="ctr"/>
          <a:lstStyle/>
          <a:p>
            <a:pPr algn="ctr" latinLnBrk="1"/>
            <a:r>
              <a:rPr kumimoji="1" lang="en-US" altLang="ko-KR" sz="1400" b="1" dirty="0" smtClean="0">
                <a:solidFill>
                  <a:srgbClr val="FFFFFF"/>
                </a:solidFill>
                <a:ea typeface="굴림" charset="-127"/>
              </a:rPr>
              <a:t>Superficial partial-thickness 2</a:t>
            </a:r>
            <a:r>
              <a:rPr kumimoji="1" lang="en-US" altLang="ko-KR" sz="1400" b="1" baseline="30000" dirty="0" smtClean="0">
                <a:solidFill>
                  <a:srgbClr val="FFFFFF"/>
                </a:solidFill>
                <a:ea typeface="굴림" charset="-127"/>
              </a:rPr>
              <a:t>nd</a:t>
            </a:r>
            <a:r>
              <a:rPr kumimoji="1" lang="en-US" altLang="ko-KR" sz="1400" b="1" dirty="0" smtClean="0">
                <a:solidFill>
                  <a:srgbClr val="FFFFFF"/>
                </a:solidFill>
                <a:ea typeface="굴림" charset="-127"/>
              </a:rPr>
              <a:t> degree</a:t>
            </a:r>
            <a:endParaRPr kumimoji="1" lang="en-US" altLang="ko-KR" sz="1400" b="1" dirty="0">
              <a:solidFill>
                <a:srgbClr val="FFFFFF"/>
              </a:solidFill>
              <a:ea typeface="굴림" charset="-127"/>
            </a:endParaRPr>
          </a:p>
        </p:txBody>
      </p:sp>
      <p:sp>
        <p:nvSpPr>
          <p:cNvPr id="9" name="AutoShape 8"/>
          <p:cNvSpPr>
            <a:spLocks noChangeArrowheads="1"/>
          </p:cNvSpPr>
          <p:nvPr/>
        </p:nvSpPr>
        <p:spPr bwMode="gray">
          <a:xfrm>
            <a:off x="1785918" y="3912179"/>
            <a:ext cx="2457757" cy="664106"/>
          </a:xfrm>
          <a:prstGeom prst="roundRect">
            <a:avLst>
              <a:gd name="adj" fmla="val 16667"/>
            </a:avLst>
          </a:prstGeom>
          <a:noFill/>
          <a:ln w="38100">
            <a:noFill/>
            <a:round/>
            <a:headEnd/>
            <a:tailEnd/>
          </a:ln>
        </p:spPr>
        <p:txBody>
          <a:bodyPr wrap="none" anchor="ctr"/>
          <a:lstStyle/>
          <a:p>
            <a:pPr latinLnBrk="1"/>
            <a:r>
              <a:rPr kumimoji="1" lang="en-US" altLang="ko-KR" sz="1400" b="1" dirty="0" smtClean="0">
                <a:solidFill>
                  <a:schemeClr val="bg1"/>
                </a:solidFill>
                <a:ea typeface="굴림" charset="-127"/>
              </a:rPr>
              <a:t>Deep partial-thickness 2</a:t>
            </a:r>
            <a:r>
              <a:rPr kumimoji="1" lang="en-US" altLang="ko-KR" sz="1400" b="1" baseline="30000" dirty="0" smtClean="0">
                <a:solidFill>
                  <a:schemeClr val="bg1"/>
                </a:solidFill>
                <a:ea typeface="굴림" charset="-127"/>
              </a:rPr>
              <a:t>nd</a:t>
            </a:r>
            <a:r>
              <a:rPr kumimoji="1" lang="en-US" altLang="ko-KR" sz="1400" b="1" dirty="0" smtClean="0">
                <a:solidFill>
                  <a:schemeClr val="bg1"/>
                </a:solidFill>
                <a:ea typeface="굴림" charset="-127"/>
              </a:rPr>
              <a:t> degree</a:t>
            </a:r>
            <a:endParaRPr kumimoji="1" lang="en-US" altLang="ko-KR" sz="1200" b="1" dirty="0">
              <a:solidFill>
                <a:schemeClr val="bg1"/>
              </a:solidFill>
              <a:ea typeface="굴림" charset="-127"/>
            </a:endParaRPr>
          </a:p>
        </p:txBody>
      </p:sp>
      <p:sp>
        <p:nvSpPr>
          <p:cNvPr id="10" name="AutoShape 9"/>
          <p:cNvSpPr>
            <a:spLocks noChangeArrowheads="1"/>
          </p:cNvSpPr>
          <p:nvPr/>
        </p:nvSpPr>
        <p:spPr bwMode="gray">
          <a:xfrm>
            <a:off x="785786" y="2143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dirty="0">
                <a:solidFill>
                  <a:schemeClr val="bg1"/>
                </a:solidFill>
                <a:ea typeface="굴림" charset="-127"/>
              </a:rPr>
              <a:t>1</a:t>
            </a:r>
          </a:p>
        </p:txBody>
      </p:sp>
      <p:sp>
        <p:nvSpPr>
          <p:cNvPr id="11" name="AutoShape 10"/>
          <p:cNvSpPr>
            <a:spLocks noChangeArrowheads="1"/>
          </p:cNvSpPr>
          <p:nvPr/>
        </p:nvSpPr>
        <p:spPr bwMode="gray">
          <a:xfrm>
            <a:off x="785786" y="2905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a:solidFill>
                  <a:schemeClr val="bg1"/>
                </a:solidFill>
                <a:ea typeface="굴림" charset="-127"/>
              </a:rPr>
              <a:t>2</a:t>
            </a:r>
          </a:p>
        </p:txBody>
      </p:sp>
      <p:sp>
        <p:nvSpPr>
          <p:cNvPr id="12" name="AutoShape 11"/>
          <p:cNvSpPr>
            <a:spLocks noChangeArrowheads="1"/>
          </p:cNvSpPr>
          <p:nvPr/>
        </p:nvSpPr>
        <p:spPr bwMode="gray">
          <a:xfrm>
            <a:off x="785786" y="3667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a:solidFill>
                  <a:schemeClr val="bg1"/>
                </a:solidFill>
                <a:ea typeface="굴림" charset="-127"/>
              </a:rPr>
              <a:t>3</a:t>
            </a:r>
          </a:p>
        </p:txBody>
      </p:sp>
      <p:sp>
        <p:nvSpPr>
          <p:cNvPr id="13" name="AutoShape 12"/>
          <p:cNvSpPr>
            <a:spLocks noChangeArrowheads="1"/>
          </p:cNvSpPr>
          <p:nvPr/>
        </p:nvSpPr>
        <p:spPr bwMode="gray">
          <a:xfrm>
            <a:off x="785786" y="4429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a:solidFill>
                  <a:schemeClr val="bg1"/>
                </a:solidFill>
                <a:ea typeface="굴림" charset="-127"/>
              </a:rPr>
              <a:t>4</a:t>
            </a:r>
          </a:p>
        </p:txBody>
      </p:sp>
      <p:sp>
        <p:nvSpPr>
          <p:cNvPr id="14" name="AutoShape 14"/>
          <p:cNvSpPr>
            <a:spLocks noChangeArrowheads="1"/>
          </p:cNvSpPr>
          <p:nvPr/>
        </p:nvSpPr>
        <p:spPr bwMode="gray">
          <a:xfrm>
            <a:off x="1623986" y="4626540"/>
            <a:ext cx="2805137" cy="664106"/>
          </a:xfrm>
          <a:prstGeom prst="roundRect">
            <a:avLst>
              <a:gd name="adj" fmla="val 16667"/>
            </a:avLst>
          </a:prstGeom>
          <a:noFill/>
          <a:ln w="38100">
            <a:noFill/>
            <a:round/>
            <a:headEnd/>
            <a:tailEnd/>
          </a:ln>
        </p:spPr>
        <p:txBody>
          <a:bodyPr wrap="none" anchor="ctr"/>
          <a:lstStyle/>
          <a:p>
            <a:pPr algn="ctr" latinLnBrk="1"/>
            <a:r>
              <a:rPr kumimoji="1" lang="en-US" altLang="ko-KR" sz="1400" b="1" dirty="0" smtClean="0">
                <a:solidFill>
                  <a:schemeClr val="bg1"/>
                </a:solidFill>
                <a:ea typeface="굴림" charset="-127"/>
              </a:rPr>
              <a:t>Full thickness 3</a:t>
            </a:r>
            <a:r>
              <a:rPr kumimoji="1" lang="en-US" altLang="ko-KR" sz="1400" b="1" baseline="30000" dirty="0" smtClean="0">
                <a:solidFill>
                  <a:schemeClr val="bg1"/>
                </a:solidFill>
                <a:ea typeface="굴림" charset="-127"/>
              </a:rPr>
              <a:t>rd</a:t>
            </a:r>
            <a:r>
              <a:rPr kumimoji="1" lang="en-US" altLang="ko-KR" sz="1400" b="1" dirty="0" smtClean="0">
                <a:solidFill>
                  <a:schemeClr val="bg1"/>
                </a:solidFill>
                <a:ea typeface="굴림" charset="-127"/>
              </a:rPr>
              <a:t> degree</a:t>
            </a:r>
            <a:endParaRPr kumimoji="1" lang="en-US" altLang="ko-KR" sz="1400" b="1" dirty="0">
              <a:solidFill>
                <a:schemeClr val="bg1"/>
              </a:solidFill>
              <a:ea typeface="굴림" charset="-127"/>
            </a:endParaRPr>
          </a:p>
        </p:txBody>
      </p:sp>
      <p:sp>
        <p:nvSpPr>
          <p:cNvPr id="15" name="AutoShape 30"/>
          <p:cNvSpPr>
            <a:spLocks noChangeArrowheads="1"/>
          </p:cNvSpPr>
          <p:nvPr/>
        </p:nvSpPr>
        <p:spPr bwMode="gray">
          <a:xfrm>
            <a:off x="1557312" y="2311965"/>
            <a:ext cx="2728936" cy="664106"/>
          </a:xfrm>
          <a:prstGeom prst="roundRect">
            <a:avLst>
              <a:gd name="adj" fmla="val 16667"/>
            </a:avLst>
          </a:prstGeom>
          <a:noFill/>
          <a:ln w="38100">
            <a:noFill/>
            <a:round/>
            <a:headEnd/>
            <a:tailEnd/>
          </a:ln>
        </p:spPr>
        <p:txBody>
          <a:bodyPr wrap="none" anchor="ctr"/>
          <a:lstStyle/>
          <a:p>
            <a:pPr latinLnBrk="1"/>
            <a:r>
              <a:rPr kumimoji="1" lang="en-US" altLang="ko-KR" sz="1600" b="1" dirty="0" smtClean="0">
                <a:solidFill>
                  <a:schemeClr val="bg1"/>
                </a:solidFill>
                <a:ea typeface="굴림" charset="-127"/>
              </a:rPr>
              <a:t>Superficial burns  1</a:t>
            </a:r>
            <a:r>
              <a:rPr kumimoji="1" lang="en-US" altLang="ko-KR" sz="1600" b="1" baseline="30000" dirty="0" smtClean="0">
                <a:solidFill>
                  <a:schemeClr val="bg1"/>
                </a:solidFill>
                <a:ea typeface="굴림" charset="-127"/>
              </a:rPr>
              <a:t>st</a:t>
            </a:r>
            <a:r>
              <a:rPr kumimoji="1" lang="en-US" altLang="ko-KR" sz="1600" b="1" dirty="0" smtClean="0">
                <a:solidFill>
                  <a:schemeClr val="bg1"/>
                </a:solidFill>
                <a:ea typeface="굴림" charset="-127"/>
              </a:rPr>
              <a:t> degree </a:t>
            </a:r>
            <a:endParaRPr kumimoji="1" lang="en-US" altLang="ko-KR" sz="1600" b="1" dirty="0">
              <a:solidFill>
                <a:schemeClr val="bg1"/>
              </a:solidFill>
              <a:ea typeface="굴림" charset="-127"/>
            </a:endParaRPr>
          </a:p>
        </p:txBody>
      </p:sp>
      <p:sp>
        <p:nvSpPr>
          <p:cNvPr id="16" name="AutoShape 15"/>
          <p:cNvSpPr>
            <a:spLocks noChangeArrowheads="1"/>
          </p:cNvSpPr>
          <p:nvPr/>
        </p:nvSpPr>
        <p:spPr bwMode="gray">
          <a:xfrm>
            <a:off x="1362021" y="5433541"/>
            <a:ext cx="3281417" cy="484192"/>
          </a:xfrm>
          <a:prstGeom prst="roundRect">
            <a:avLst>
              <a:gd name="adj" fmla="val 16667"/>
            </a:avLst>
          </a:prstGeom>
          <a:gradFill rotWithShape="1">
            <a:gsLst>
              <a:gs pos="0">
                <a:schemeClr val="accent1">
                  <a:gamma/>
                  <a:shade val="46275"/>
                  <a:invGamma/>
                </a:schemeClr>
              </a:gs>
              <a:gs pos="100000">
                <a:schemeClr val="accent1"/>
              </a:gs>
            </a:gsLst>
            <a:lin ang="0" scaled="1"/>
          </a:gradFill>
          <a:ln w="9525">
            <a:noFill/>
            <a:round/>
            <a:headEnd/>
            <a:tailEnd/>
          </a:ln>
          <a:effectLst/>
        </p:spPr>
        <p:txBody>
          <a:bodyPr wrap="none" anchor="ctr"/>
          <a:lstStyle/>
          <a:p>
            <a:pPr>
              <a:defRPr/>
            </a:pPr>
            <a:endParaRPr lang="en-US"/>
          </a:p>
        </p:txBody>
      </p:sp>
      <p:sp>
        <p:nvSpPr>
          <p:cNvPr id="17" name="AutoShape 16"/>
          <p:cNvSpPr>
            <a:spLocks noChangeArrowheads="1"/>
          </p:cNvSpPr>
          <p:nvPr/>
        </p:nvSpPr>
        <p:spPr bwMode="gray">
          <a:xfrm>
            <a:off x="828620" y="5155024"/>
            <a:ext cx="777485" cy="921460"/>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dirty="0">
                <a:solidFill>
                  <a:schemeClr val="bg1"/>
                </a:solidFill>
                <a:ea typeface="굴림" charset="-127"/>
              </a:rPr>
              <a:t>5</a:t>
            </a:r>
          </a:p>
        </p:txBody>
      </p:sp>
      <p:sp>
        <p:nvSpPr>
          <p:cNvPr id="18" name="AutoShape 17"/>
          <p:cNvSpPr>
            <a:spLocks noChangeArrowheads="1"/>
          </p:cNvSpPr>
          <p:nvPr/>
        </p:nvSpPr>
        <p:spPr bwMode="gray">
          <a:xfrm>
            <a:off x="1562046" y="5344606"/>
            <a:ext cx="2938516" cy="627103"/>
          </a:xfrm>
          <a:prstGeom prst="roundRect">
            <a:avLst>
              <a:gd name="adj" fmla="val 16667"/>
            </a:avLst>
          </a:prstGeom>
          <a:noFill/>
          <a:ln w="38100">
            <a:noFill/>
            <a:round/>
            <a:headEnd/>
            <a:tailEnd/>
          </a:ln>
        </p:spPr>
        <p:txBody>
          <a:bodyPr wrap="none" anchor="ctr"/>
          <a:lstStyle/>
          <a:p>
            <a:pPr algn="ctr" latinLnBrk="1"/>
            <a:r>
              <a:rPr kumimoji="1" lang="en-US" altLang="ko-KR" sz="1400" b="1" dirty="0" smtClean="0">
                <a:solidFill>
                  <a:schemeClr val="bg1"/>
                </a:solidFill>
                <a:ea typeface="굴림" charset="-127"/>
              </a:rPr>
              <a:t>4</a:t>
            </a:r>
            <a:r>
              <a:rPr kumimoji="1" lang="en-US" altLang="ko-KR" sz="1400" b="1" baseline="30000" dirty="0" smtClean="0">
                <a:solidFill>
                  <a:schemeClr val="bg1"/>
                </a:solidFill>
                <a:ea typeface="굴림" charset="-127"/>
              </a:rPr>
              <a:t>th</a:t>
            </a:r>
            <a:r>
              <a:rPr kumimoji="1" lang="en-US" altLang="ko-KR" sz="1400" b="1" dirty="0" smtClean="0">
                <a:solidFill>
                  <a:schemeClr val="bg1"/>
                </a:solidFill>
                <a:ea typeface="굴림" charset="-127"/>
              </a:rPr>
              <a:t> degree</a:t>
            </a:r>
            <a:endParaRPr kumimoji="1" lang="en-US" altLang="ko-KR" sz="1400" b="1" dirty="0">
              <a:solidFill>
                <a:schemeClr val="bg1"/>
              </a:solidFill>
              <a:ea typeface="굴림" charset="-127"/>
            </a:endParaRPr>
          </a:p>
        </p:txBody>
      </p:sp>
      <p:grpSp>
        <p:nvGrpSpPr>
          <p:cNvPr id="19" name="Group 22"/>
          <p:cNvGrpSpPr>
            <a:grpSpLocks/>
          </p:cNvGrpSpPr>
          <p:nvPr/>
        </p:nvGrpSpPr>
        <p:grpSpPr bwMode="auto">
          <a:xfrm>
            <a:off x="5619752" y="1571612"/>
            <a:ext cx="2952776" cy="5159238"/>
            <a:chOff x="4150" y="1935"/>
            <a:chExt cx="1134" cy="4038"/>
          </a:xfrm>
        </p:grpSpPr>
        <p:sp>
          <p:nvSpPr>
            <p:cNvPr id="20" name="AutoShape 23"/>
            <p:cNvSpPr>
              <a:spLocks noChangeArrowheads="1"/>
            </p:cNvSpPr>
            <p:nvPr/>
          </p:nvSpPr>
          <p:spPr bwMode="auto">
            <a:xfrm>
              <a:off x="4150" y="1942"/>
              <a:ext cx="1134" cy="4031"/>
            </a:xfrm>
            <a:prstGeom prst="roundRect">
              <a:avLst>
                <a:gd name="adj" fmla="val 16667"/>
              </a:avLst>
            </a:prstGeom>
            <a:gradFill rotWithShape="1">
              <a:gsLst>
                <a:gs pos="0">
                  <a:schemeClr val="accent1"/>
                </a:gs>
                <a:gs pos="100000">
                  <a:schemeClr val="accent1">
                    <a:gamma/>
                    <a:shade val="46275"/>
                    <a:invGamma/>
                  </a:schemeClr>
                </a:gs>
              </a:gsLst>
              <a:lin ang="5400000" scaled="1"/>
            </a:gradFill>
            <a:ln w="28575" algn="ctr">
              <a:solidFill>
                <a:schemeClr val="bg2"/>
              </a:solidFill>
              <a:round/>
              <a:headEnd/>
              <a:tailEnd/>
            </a:ln>
            <a:effectLst/>
          </p:spPr>
          <p:txBody>
            <a:bodyPr wrap="none" anchor="ctr"/>
            <a:lstStyle/>
            <a:p>
              <a:pPr eaLnBrk="0" hangingPunct="0">
                <a:defRPr/>
              </a:pPr>
              <a:endParaRPr lang="en-US" altLang="ko-KR" dirty="0">
                <a:solidFill>
                  <a:schemeClr val="bg1"/>
                </a:solidFill>
                <a:latin typeface="Verdana" pitchFamily="34" charset="0"/>
                <a:ea typeface="굴림" charset="-127"/>
              </a:endParaRPr>
            </a:p>
            <a:p>
              <a:pPr eaLnBrk="0" hangingPunct="0">
                <a:defRPr/>
              </a:pPr>
              <a:endParaRPr lang="en-US" altLang="ko-KR" dirty="0">
                <a:solidFill>
                  <a:schemeClr val="bg1"/>
                </a:solidFill>
                <a:latin typeface="Verdana" pitchFamily="34" charset="0"/>
                <a:ea typeface="굴림" charset="-127"/>
              </a:endParaRPr>
            </a:p>
            <a:p>
              <a:pPr eaLnBrk="0" hangingPunct="0">
                <a:defRPr/>
              </a:pPr>
              <a:endParaRPr lang="ko-KR" altLang="en-US" dirty="0">
                <a:solidFill>
                  <a:schemeClr val="bg1"/>
                </a:solidFill>
                <a:latin typeface="Verdana" pitchFamily="34" charset="0"/>
                <a:ea typeface="굴림" charset="-127"/>
              </a:endParaRPr>
            </a:p>
          </p:txBody>
        </p:sp>
        <p:sp>
          <p:nvSpPr>
            <p:cNvPr id="21" name="Text Box 24"/>
            <p:cNvSpPr txBox="1">
              <a:spLocks noChangeArrowheads="1"/>
            </p:cNvSpPr>
            <p:nvPr/>
          </p:nvSpPr>
          <p:spPr bwMode="auto">
            <a:xfrm>
              <a:off x="4208" y="1935"/>
              <a:ext cx="998" cy="265"/>
            </a:xfrm>
            <a:prstGeom prst="rect">
              <a:avLst/>
            </a:prstGeom>
            <a:noFill/>
            <a:ln w="0" algn="ctr">
              <a:noFill/>
              <a:miter lim="800000"/>
              <a:headEnd/>
              <a:tailEnd/>
            </a:ln>
          </p:spPr>
          <p:txBody>
            <a:bodyPr>
              <a:spAutoFit/>
            </a:bodyPr>
            <a:lstStyle/>
            <a:p>
              <a:pPr eaLnBrk="0" hangingPunct="0">
                <a:defRPr/>
              </a:pPr>
              <a:endParaRPr lang="ko-KR" altLang="en-US" sz="1600" b="1" dirty="0">
                <a:solidFill>
                  <a:schemeClr val="bg1"/>
                </a:solidFill>
                <a:latin typeface="Verdana" pitchFamily="34" charset="0"/>
                <a:ea typeface="굴림" charset="-127"/>
              </a:endParaRPr>
            </a:p>
          </p:txBody>
        </p:sp>
      </p:grpSp>
      <p:sp>
        <p:nvSpPr>
          <p:cNvPr id="22" name="TextBox 21"/>
          <p:cNvSpPr txBox="1"/>
          <p:nvPr/>
        </p:nvSpPr>
        <p:spPr>
          <a:xfrm>
            <a:off x="5715008" y="1785926"/>
            <a:ext cx="2786082" cy="4247317"/>
          </a:xfrm>
          <a:prstGeom prst="rect">
            <a:avLst/>
          </a:prstGeom>
          <a:noFill/>
        </p:spPr>
        <p:txBody>
          <a:bodyPr wrap="square" rtlCol="0">
            <a:spAutoFit/>
          </a:bodyPr>
          <a:lstStyle/>
          <a:p>
            <a:pPr>
              <a:buFont typeface="Wingdings" pitchFamily="2" charset="2"/>
              <a:buChar char="Ø"/>
            </a:pPr>
            <a:r>
              <a:rPr lang="en-US" dirty="0" smtClean="0"/>
              <a:t>Involve epidermis &amp; superficial portion of dermis.</a:t>
            </a:r>
          </a:p>
          <a:p>
            <a:r>
              <a:rPr lang="en-US" dirty="0" smtClean="0"/>
              <a:t> </a:t>
            </a:r>
          </a:p>
          <a:p>
            <a:pPr>
              <a:buFont typeface="Wingdings" pitchFamily="2" charset="2"/>
              <a:buChar char="Ø"/>
            </a:pPr>
            <a:r>
              <a:rPr lang="en-US" dirty="0" smtClean="0"/>
              <a:t>Typically, they </a:t>
            </a:r>
            <a:r>
              <a:rPr lang="en-US" b="1" u="sng" dirty="0" smtClean="0"/>
              <a:t>blister</a:t>
            </a:r>
            <a:r>
              <a:rPr lang="en-US" dirty="0" smtClean="0"/>
              <a:t> with clear fluid  and are moist, red, weeping burns which </a:t>
            </a:r>
            <a:r>
              <a:rPr lang="en-US" b="1" u="sng" dirty="0" smtClean="0"/>
              <a:t>blanch with pressure</a:t>
            </a:r>
            <a:r>
              <a:rPr lang="en-US" dirty="0" smtClean="0"/>
              <a:t> . </a:t>
            </a:r>
          </a:p>
          <a:p>
            <a:pPr>
              <a:buFont typeface="Wingdings" pitchFamily="2" charset="2"/>
              <a:buChar char="Ø"/>
            </a:pPr>
            <a:endParaRPr lang="en-US" dirty="0" smtClean="0"/>
          </a:p>
          <a:p>
            <a:pPr>
              <a:buFont typeface="Wingdings" pitchFamily="2" charset="2"/>
              <a:buChar char="Ø"/>
            </a:pPr>
            <a:r>
              <a:rPr lang="en-US" dirty="0" smtClean="0"/>
              <a:t>They heal in 7 to 21 days. </a:t>
            </a:r>
          </a:p>
          <a:p>
            <a:pPr>
              <a:buFont typeface="Wingdings" pitchFamily="2" charset="2"/>
              <a:buChar char="Ø"/>
            </a:pPr>
            <a:endParaRPr lang="en-US" dirty="0" smtClean="0"/>
          </a:p>
          <a:p>
            <a:pPr>
              <a:buFont typeface="Wingdings" pitchFamily="2" charset="2"/>
              <a:buChar char="Ø"/>
            </a:pPr>
            <a:r>
              <a:rPr lang="en-US" dirty="0" smtClean="0"/>
              <a:t> Scarring is usually confined to changes in skin pigment.</a:t>
            </a:r>
            <a:endParaRPr lang="en-US" dirty="0"/>
          </a:p>
        </p:txBody>
      </p:sp>
      <p:pic>
        <p:nvPicPr>
          <p:cNvPr id="24" name="Picture 2" descr="232"/>
          <p:cNvPicPr>
            <a:picLocks noChangeAspect="1" noChangeArrowheads="1"/>
          </p:cNvPicPr>
          <p:nvPr/>
        </p:nvPicPr>
        <p:blipFill>
          <a:blip r:embed="rId2" cstate="print"/>
          <a:srcRect/>
          <a:stretch>
            <a:fillRect/>
          </a:stretch>
        </p:blipFill>
        <p:spPr bwMode="auto">
          <a:xfrm>
            <a:off x="142844" y="2143116"/>
            <a:ext cx="5452149" cy="38576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1000"/>
                                        <p:tgtEl>
                                          <p:spTgt spid="22">
                                            <p:txEl>
                                              <p:pRg st="0" end="0"/>
                                            </p:txEl>
                                          </p:spTgt>
                                        </p:tgtEl>
                                      </p:cBhvr>
                                    </p:animEffect>
                                    <p:anim calcmode="lin" valueType="num">
                                      <p:cBhvr>
                                        <p:cTn id="14"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Effect transition="in" filter="fade">
                                      <p:cBhvr>
                                        <p:cTn id="18" dur="1000"/>
                                        <p:tgtEl>
                                          <p:spTgt spid="22">
                                            <p:txEl>
                                              <p:pRg st="1" end="1"/>
                                            </p:txEl>
                                          </p:spTgt>
                                        </p:tgtEl>
                                      </p:cBhvr>
                                    </p:animEffect>
                                    <p:anim calcmode="lin" valueType="num">
                                      <p:cBhvr>
                                        <p:cTn id="19"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1000"/>
                                        <p:tgtEl>
                                          <p:spTgt spid="22">
                                            <p:txEl>
                                              <p:pRg st="2" end="2"/>
                                            </p:txEl>
                                          </p:spTgt>
                                        </p:tgtEl>
                                      </p:cBhvr>
                                    </p:animEffect>
                                    <p:anim calcmode="lin" valueType="num">
                                      <p:cBhvr>
                                        <p:cTn id="26"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fade">
                                      <p:cBhvr>
                                        <p:cTn id="32" dur="1000"/>
                                        <p:tgtEl>
                                          <p:spTgt spid="22">
                                            <p:txEl>
                                              <p:pRg st="4" end="4"/>
                                            </p:txEl>
                                          </p:spTgt>
                                        </p:tgtEl>
                                      </p:cBhvr>
                                    </p:animEffect>
                                    <p:anim calcmode="lin" valueType="num">
                                      <p:cBhvr>
                                        <p:cTn id="33"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2">
                                            <p:txEl>
                                              <p:pRg st="6" end="6"/>
                                            </p:txEl>
                                          </p:spTgt>
                                        </p:tgtEl>
                                        <p:attrNameLst>
                                          <p:attrName>style.visibility</p:attrName>
                                        </p:attrNameLst>
                                      </p:cBhvr>
                                      <p:to>
                                        <p:strVal val="visible"/>
                                      </p:to>
                                    </p:set>
                                    <p:animEffect transition="in" filter="fade">
                                      <p:cBhvr>
                                        <p:cTn id="39" dur="1000"/>
                                        <p:tgtEl>
                                          <p:spTgt spid="22">
                                            <p:txEl>
                                              <p:pRg st="6" end="6"/>
                                            </p:txEl>
                                          </p:spTgt>
                                        </p:tgtEl>
                                      </p:cBhvr>
                                    </p:animEffect>
                                    <p:anim calcmode="lin" valueType="num">
                                      <p:cBhvr>
                                        <p:cTn id="4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75191"/>
            <a:ext cx="8229600" cy="4625609"/>
          </a:xfrm>
        </p:spPr>
        <p:txBody>
          <a:bodyPr/>
          <a:lstStyle/>
          <a:p>
            <a:endParaRPr lang="en-US" dirty="0"/>
          </a:p>
        </p:txBody>
      </p:sp>
      <p:cxnSp>
        <p:nvCxnSpPr>
          <p:cNvPr id="23" name="Straight Connector 22"/>
          <p:cNvCxnSpPr>
            <a:stCxn id="7" idx="3"/>
          </p:cNvCxnSpPr>
          <p:nvPr/>
        </p:nvCxnSpPr>
        <p:spPr>
          <a:xfrm flipV="1">
            <a:off x="4643437" y="4076277"/>
            <a:ext cx="928695" cy="165825"/>
          </a:xfrm>
          <a:prstGeom prst="line">
            <a:avLst/>
          </a:prstGeom>
          <a:ln w="50800">
            <a:solidFill>
              <a:schemeClr val="tx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Classification</a:t>
            </a:r>
            <a:endParaRPr lang="en-US" dirty="0"/>
          </a:p>
        </p:txBody>
      </p:sp>
      <p:sp>
        <p:nvSpPr>
          <p:cNvPr id="4" name="AutoShape 3"/>
          <p:cNvSpPr>
            <a:spLocks noChangeArrowheads="1"/>
          </p:cNvSpPr>
          <p:nvPr/>
        </p:nvSpPr>
        <p:spPr bwMode="gray">
          <a:xfrm>
            <a:off x="1319186" y="4747720"/>
            <a:ext cx="3324251" cy="512763"/>
          </a:xfrm>
          <a:prstGeom prst="roundRect">
            <a:avLst>
              <a:gd name="adj" fmla="val 16667"/>
            </a:avLst>
          </a:prstGeom>
          <a:gradFill rotWithShape="1">
            <a:gsLst>
              <a:gs pos="0">
                <a:schemeClr val="tx2"/>
              </a:gs>
              <a:gs pos="100000">
                <a:schemeClr val="tx2">
                  <a:gamma/>
                  <a:shade val="46275"/>
                  <a:invGamma/>
                </a:schemeClr>
              </a:gs>
            </a:gsLst>
            <a:lin ang="0" scaled="1"/>
          </a:gradFill>
          <a:ln w="9525">
            <a:noFill/>
            <a:round/>
            <a:headEnd/>
            <a:tailEnd/>
          </a:ln>
          <a:effectLst/>
        </p:spPr>
        <p:txBody>
          <a:bodyPr wrap="none" anchor="ctr"/>
          <a:lstStyle/>
          <a:p>
            <a:pPr>
              <a:defRPr/>
            </a:pPr>
            <a:endParaRPr lang="en-US"/>
          </a:p>
        </p:txBody>
      </p:sp>
      <p:sp>
        <p:nvSpPr>
          <p:cNvPr id="5" name="AutoShape 4"/>
          <p:cNvSpPr>
            <a:spLocks noChangeArrowheads="1"/>
          </p:cNvSpPr>
          <p:nvPr/>
        </p:nvSpPr>
        <p:spPr bwMode="gray">
          <a:xfrm>
            <a:off x="1242986" y="3209433"/>
            <a:ext cx="3400451" cy="512762"/>
          </a:xfrm>
          <a:prstGeom prst="roundRect">
            <a:avLst>
              <a:gd name="adj" fmla="val 16667"/>
            </a:avLst>
          </a:prstGeom>
          <a:gradFill rotWithShape="1">
            <a:gsLst>
              <a:gs pos="0">
                <a:schemeClr val="accent1">
                  <a:gamma/>
                  <a:shade val="46275"/>
                  <a:invGamma/>
                </a:schemeClr>
              </a:gs>
              <a:gs pos="100000">
                <a:schemeClr val="accent1"/>
              </a:gs>
            </a:gsLst>
            <a:lin ang="0" scaled="1"/>
          </a:gradFill>
          <a:ln w="9525">
            <a:noFill/>
            <a:round/>
            <a:headEnd/>
            <a:tailEnd/>
          </a:ln>
          <a:effectLst/>
        </p:spPr>
        <p:txBody>
          <a:bodyPr wrap="none" anchor="ctr"/>
          <a:lstStyle/>
          <a:p>
            <a:pPr>
              <a:defRPr/>
            </a:pPr>
            <a:endParaRPr lang="en-US"/>
          </a:p>
        </p:txBody>
      </p:sp>
      <p:sp>
        <p:nvSpPr>
          <p:cNvPr id="6" name="AutoShape 5"/>
          <p:cNvSpPr>
            <a:spLocks noChangeArrowheads="1"/>
          </p:cNvSpPr>
          <p:nvPr/>
        </p:nvSpPr>
        <p:spPr bwMode="gray">
          <a:xfrm>
            <a:off x="1242986" y="2433145"/>
            <a:ext cx="3416591" cy="512763"/>
          </a:xfrm>
          <a:prstGeom prst="roundRect">
            <a:avLst>
              <a:gd name="adj" fmla="val 16667"/>
            </a:avLst>
          </a:prstGeom>
          <a:gradFill rotWithShape="1">
            <a:gsLst>
              <a:gs pos="0">
                <a:schemeClr val="tx2"/>
              </a:gs>
              <a:gs pos="100000">
                <a:schemeClr val="tx2">
                  <a:gamma/>
                  <a:shade val="46275"/>
                  <a:invGamma/>
                </a:schemeClr>
              </a:gs>
            </a:gsLst>
            <a:lin ang="0" scaled="1"/>
          </a:gradFill>
          <a:ln w="9525">
            <a:noFill/>
            <a:round/>
            <a:headEnd/>
            <a:tailEnd/>
          </a:ln>
          <a:effectLst/>
        </p:spPr>
        <p:txBody>
          <a:bodyPr wrap="none" anchor="ctr"/>
          <a:lstStyle/>
          <a:p>
            <a:pPr>
              <a:defRPr/>
            </a:pPr>
            <a:endParaRPr lang="en-US"/>
          </a:p>
        </p:txBody>
      </p:sp>
      <p:sp>
        <p:nvSpPr>
          <p:cNvPr id="7" name="AutoShape 6"/>
          <p:cNvSpPr>
            <a:spLocks noChangeArrowheads="1"/>
          </p:cNvSpPr>
          <p:nvPr/>
        </p:nvSpPr>
        <p:spPr bwMode="gray">
          <a:xfrm>
            <a:off x="1319186" y="3985720"/>
            <a:ext cx="3324251" cy="512763"/>
          </a:xfrm>
          <a:prstGeom prst="roundRect">
            <a:avLst>
              <a:gd name="adj" fmla="val 16667"/>
            </a:avLst>
          </a:prstGeom>
          <a:solidFill>
            <a:schemeClr val="hlink"/>
          </a:solidFill>
          <a:ln w="9525">
            <a:noFill/>
            <a:round/>
            <a:headEnd/>
            <a:tailEnd/>
          </a:ln>
        </p:spPr>
        <p:txBody>
          <a:bodyPr wrap="none" anchor="ctr"/>
          <a:lstStyle/>
          <a:p>
            <a:endParaRPr lang="en-US"/>
          </a:p>
        </p:txBody>
      </p:sp>
      <p:sp>
        <p:nvSpPr>
          <p:cNvPr id="8" name="AutoShape 7"/>
          <p:cNvSpPr>
            <a:spLocks noChangeArrowheads="1"/>
          </p:cNvSpPr>
          <p:nvPr/>
        </p:nvSpPr>
        <p:spPr bwMode="gray">
          <a:xfrm>
            <a:off x="1571604" y="3200706"/>
            <a:ext cx="3067470" cy="542127"/>
          </a:xfrm>
          <a:prstGeom prst="roundRect">
            <a:avLst>
              <a:gd name="adj" fmla="val 16667"/>
            </a:avLst>
          </a:prstGeom>
          <a:noFill/>
          <a:ln w="38100">
            <a:noFill/>
            <a:round/>
            <a:headEnd/>
            <a:tailEnd/>
          </a:ln>
        </p:spPr>
        <p:txBody>
          <a:bodyPr wrap="none" anchor="ctr"/>
          <a:lstStyle/>
          <a:p>
            <a:pPr algn="ctr" latinLnBrk="1"/>
            <a:r>
              <a:rPr kumimoji="1" lang="en-US" altLang="ko-KR" sz="1400" b="1" dirty="0" smtClean="0">
                <a:solidFill>
                  <a:srgbClr val="FFFFFF"/>
                </a:solidFill>
                <a:ea typeface="굴림" charset="-127"/>
              </a:rPr>
              <a:t>Superficial partial-thickness 2</a:t>
            </a:r>
            <a:r>
              <a:rPr kumimoji="1" lang="en-US" altLang="ko-KR" sz="1400" b="1" baseline="30000" dirty="0" smtClean="0">
                <a:solidFill>
                  <a:srgbClr val="FFFFFF"/>
                </a:solidFill>
                <a:ea typeface="굴림" charset="-127"/>
              </a:rPr>
              <a:t>nd</a:t>
            </a:r>
            <a:r>
              <a:rPr kumimoji="1" lang="en-US" altLang="ko-KR" sz="1400" b="1" dirty="0" smtClean="0">
                <a:solidFill>
                  <a:srgbClr val="FFFFFF"/>
                </a:solidFill>
                <a:ea typeface="굴림" charset="-127"/>
              </a:rPr>
              <a:t> degree</a:t>
            </a:r>
            <a:endParaRPr kumimoji="1" lang="en-US" altLang="ko-KR" sz="1400" b="1" dirty="0">
              <a:solidFill>
                <a:srgbClr val="FFFFFF"/>
              </a:solidFill>
              <a:ea typeface="굴림" charset="-127"/>
            </a:endParaRPr>
          </a:p>
        </p:txBody>
      </p:sp>
      <p:sp>
        <p:nvSpPr>
          <p:cNvPr id="9" name="AutoShape 8"/>
          <p:cNvSpPr>
            <a:spLocks noChangeArrowheads="1"/>
          </p:cNvSpPr>
          <p:nvPr/>
        </p:nvSpPr>
        <p:spPr bwMode="gray">
          <a:xfrm>
            <a:off x="1785918" y="3912179"/>
            <a:ext cx="2457757" cy="664106"/>
          </a:xfrm>
          <a:prstGeom prst="roundRect">
            <a:avLst>
              <a:gd name="adj" fmla="val 16667"/>
            </a:avLst>
          </a:prstGeom>
          <a:noFill/>
          <a:ln w="38100">
            <a:noFill/>
            <a:round/>
            <a:headEnd/>
            <a:tailEnd/>
          </a:ln>
        </p:spPr>
        <p:txBody>
          <a:bodyPr wrap="none" anchor="ctr"/>
          <a:lstStyle/>
          <a:p>
            <a:pPr latinLnBrk="1"/>
            <a:r>
              <a:rPr kumimoji="1" lang="en-US" altLang="ko-KR" sz="1400" b="1" dirty="0" smtClean="0">
                <a:solidFill>
                  <a:schemeClr val="bg1"/>
                </a:solidFill>
                <a:ea typeface="굴림" charset="-127"/>
              </a:rPr>
              <a:t>Deep partial-thickness 2</a:t>
            </a:r>
            <a:r>
              <a:rPr kumimoji="1" lang="en-US" altLang="ko-KR" sz="1400" b="1" baseline="30000" dirty="0" smtClean="0">
                <a:solidFill>
                  <a:schemeClr val="bg1"/>
                </a:solidFill>
                <a:ea typeface="굴림" charset="-127"/>
              </a:rPr>
              <a:t>nd</a:t>
            </a:r>
            <a:r>
              <a:rPr kumimoji="1" lang="en-US" altLang="ko-KR" sz="1400" b="1" dirty="0" smtClean="0">
                <a:solidFill>
                  <a:schemeClr val="bg1"/>
                </a:solidFill>
                <a:ea typeface="굴림" charset="-127"/>
              </a:rPr>
              <a:t> degree</a:t>
            </a:r>
            <a:endParaRPr kumimoji="1" lang="en-US" altLang="ko-KR" sz="1200" b="1" dirty="0">
              <a:solidFill>
                <a:schemeClr val="bg1"/>
              </a:solidFill>
              <a:ea typeface="굴림" charset="-127"/>
            </a:endParaRPr>
          </a:p>
        </p:txBody>
      </p:sp>
      <p:sp>
        <p:nvSpPr>
          <p:cNvPr id="10" name="AutoShape 9"/>
          <p:cNvSpPr>
            <a:spLocks noChangeArrowheads="1"/>
          </p:cNvSpPr>
          <p:nvPr/>
        </p:nvSpPr>
        <p:spPr bwMode="gray">
          <a:xfrm>
            <a:off x="785786" y="2143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dirty="0">
                <a:solidFill>
                  <a:schemeClr val="bg1"/>
                </a:solidFill>
                <a:ea typeface="굴림" charset="-127"/>
              </a:rPr>
              <a:t>1</a:t>
            </a:r>
          </a:p>
        </p:txBody>
      </p:sp>
      <p:sp>
        <p:nvSpPr>
          <p:cNvPr id="11" name="AutoShape 10"/>
          <p:cNvSpPr>
            <a:spLocks noChangeArrowheads="1"/>
          </p:cNvSpPr>
          <p:nvPr/>
        </p:nvSpPr>
        <p:spPr bwMode="gray">
          <a:xfrm>
            <a:off x="785786" y="2905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a:solidFill>
                  <a:schemeClr val="bg1"/>
                </a:solidFill>
                <a:ea typeface="굴림" charset="-127"/>
              </a:rPr>
              <a:t>2</a:t>
            </a:r>
          </a:p>
        </p:txBody>
      </p:sp>
      <p:sp>
        <p:nvSpPr>
          <p:cNvPr id="12" name="AutoShape 11"/>
          <p:cNvSpPr>
            <a:spLocks noChangeArrowheads="1"/>
          </p:cNvSpPr>
          <p:nvPr/>
        </p:nvSpPr>
        <p:spPr bwMode="gray">
          <a:xfrm>
            <a:off x="785786" y="3667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a:solidFill>
                  <a:schemeClr val="bg1"/>
                </a:solidFill>
                <a:ea typeface="굴림" charset="-127"/>
              </a:rPr>
              <a:t>3</a:t>
            </a:r>
          </a:p>
        </p:txBody>
      </p:sp>
      <p:sp>
        <p:nvSpPr>
          <p:cNvPr id="13" name="AutoShape 12"/>
          <p:cNvSpPr>
            <a:spLocks noChangeArrowheads="1"/>
          </p:cNvSpPr>
          <p:nvPr/>
        </p:nvSpPr>
        <p:spPr bwMode="gray">
          <a:xfrm>
            <a:off x="785786" y="4429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a:solidFill>
                  <a:schemeClr val="bg1"/>
                </a:solidFill>
                <a:ea typeface="굴림" charset="-127"/>
              </a:rPr>
              <a:t>4</a:t>
            </a:r>
          </a:p>
        </p:txBody>
      </p:sp>
      <p:sp>
        <p:nvSpPr>
          <p:cNvPr id="14" name="AutoShape 14"/>
          <p:cNvSpPr>
            <a:spLocks noChangeArrowheads="1"/>
          </p:cNvSpPr>
          <p:nvPr/>
        </p:nvSpPr>
        <p:spPr bwMode="gray">
          <a:xfrm>
            <a:off x="1623986" y="4626540"/>
            <a:ext cx="2805137" cy="664106"/>
          </a:xfrm>
          <a:prstGeom prst="roundRect">
            <a:avLst>
              <a:gd name="adj" fmla="val 16667"/>
            </a:avLst>
          </a:prstGeom>
          <a:noFill/>
          <a:ln w="38100">
            <a:noFill/>
            <a:round/>
            <a:headEnd/>
            <a:tailEnd/>
          </a:ln>
        </p:spPr>
        <p:txBody>
          <a:bodyPr wrap="none" anchor="ctr"/>
          <a:lstStyle/>
          <a:p>
            <a:pPr algn="ctr" latinLnBrk="1"/>
            <a:r>
              <a:rPr kumimoji="1" lang="en-US" altLang="ko-KR" sz="1400" b="1" dirty="0" smtClean="0">
                <a:solidFill>
                  <a:schemeClr val="bg1"/>
                </a:solidFill>
                <a:ea typeface="굴림" charset="-127"/>
              </a:rPr>
              <a:t>Full thickness 3</a:t>
            </a:r>
            <a:r>
              <a:rPr kumimoji="1" lang="en-US" altLang="ko-KR" sz="1400" b="1" baseline="30000" dirty="0" smtClean="0">
                <a:solidFill>
                  <a:schemeClr val="bg1"/>
                </a:solidFill>
                <a:ea typeface="굴림" charset="-127"/>
              </a:rPr>
              <a:t>rd</a:t>
            </a:r>
            <a:r>
              <a:rPr kumimoji="1" lang="en-US" altLang="ko-KR" sz="1400" b="1" dirty="0" smtClean="0">
                <a:solidFill>
                  <a:schemeClr val="bg1"/>
                </a:solidFill>
                <a:ea typeface="굴림" charset="-127"/>
              </a:rPr>
              <a:t> degree</a:t>
            </a:r>
            <a:endParaRPr kumimoji="1" lang="en-US" altLang="ko-KR" sz="1400" b="1" dirty="0">
              <a:solidFill>
                <a:schemeClr val="bg1"/>
              </a:solidFill>
              <a:ea typeface="굴림" charset="-127"/>
            </a:endParaRPr>
          </a:p>
        </p:txBody>
      </p:sp>
      <p:sp>
        <p:nvSpPr>
          <p:cNvPr id="15" name="AutoShape 30"/>
          <p:cNvSpPr>
            <a:spLocks noChangeArrowheads="1"/>
          </p:cNvSpPr>
          <p:nvPr/>
        </p:nvSpPr>
        <p:spPr bwMode="gray">
          <a:xfrm>
            <a:off x="1557312" y="2311965"/>
            <a:ext cx="2728936" cy="664106"/>
          </a:xfrm>
          <a:prstGeom prst="roundRect">
            <a:avLst>
              <a:gd name="adj" fmla="val 16667"/>
            </a:avLst>
          </a:prstGeom>
          <a:noFill/>
          <a:ln w="38100">
            <a:noFill/>
            <a:round/>
            <a:headEnd/>
            <a:tailEnd/>
          </a:ln>
        </p:spPr>
        <p:txBody>
          <a:bodyPr wrap="none" anchor="ctr"/>
          <a:lstStyle/>
          <a:p>
            <a:pPr latinLnBrk="1"/>
            <a:r>
              <a:rPr kumimoji="1" lang="en-US" altLang="ko-KR" sz="1600" b="1" dirty="0" smtClean="0">
                <a:solidFill>
                  <a:schemeClr val="bg1"/>
                </a:solidFill>
                <a:ea typeface="굴림" charset="-127"/>
              </a:rPr>
              <a:t>Superficial burns  1</a:t>
            </a:r>
            <a:r>
              <a:rPr kumimoji="1" lang="en-US" altLang="ko-KR" sz="1600" b="1" baseline="30000" dirty="0" smtClean="0">
                <a:solidFill>
                  <a:schemeClr val="bg1"/>
                </a:solidFill>
                <a:ea typeface="굴림" charset="-127"/>
              </a:rPr>
              <a:t>st</a:t>
            </a:r>
            <a:r>
              <a:rPr kumimoji="1" lang="en-US" altLang="ko-KR" sz="1600" b="1" dirty="0" smtClean="0">
                <a:solidFill>
                  <a:schemeClr val="bg1"/>
                </a:solidFill>
                <a:ea typeface="굴림" charset="-127"/>
              </a:rPr>
              <a:t> degree </a:t>
            </a:r>
            <a:endParaRPr kumimoji="1" lang="en-US" altLang="ko-KR" sz="1600" b="1" dirty="0">
              <a:solidFill>
                <a:schemeClr val="bg1"/>
              </a:solidFill>
              <a:ea typeface="굴림" charset="-127"/>
            </a:endParaRPr>
          </a:p>
        </p:txBody>
      </p:sp>
      <p:sp>
        <p:nvSpPr>
          <p:cNvPr id="16" name="AutoShape 15"/>
          <p:cNvSpPr>
            <a:spLocks noChangeArrowheads="1"/>
          </p:cNvSpPr>
          <p:nvPr/>
        </p:nvSpPr>
        <p:spPr bwMode="gray">
          <a:xfrm>
            <a:off x="1362021" y="5433541"/>
            <a:ext cx="3281417" cy="484192"/>
          </a:xfrm>
          <a:prstGeom prst="roundRect">
            <a:avLst>
              <a:gd name="adj" fmla="val 16667"/>
            </a:avLst>
          </a:prstGeom>
          <a:gradFill rotWithShape="1">
            <a:gsLst>
              <a:gs pos="0">
                <a:schemeClr val="accent1">
                  <a:gamma/>
                  <a:shade val="46275"/>
                  <a:invGamma/>
                </a:schemeClr>
              </a:gs>
              <a:gs pos="100000">
                <a:schemeClr val="accent1"/>
              </a:gs>
            </a:gsLst>
            <a:lin ang="0" scaled="1"/>
          </a:gradFill>
          <a:ln w="9525">
            <a:noFill/>
            <a:round/>
            <a:headEnd/>
            <a:tailEnd/>
          </a:ln>
          <a:effectLst/>
        </p:spPr>
        <p:txBody>
          <a:bodyPr wrap="none" anchor="ctr"/>
          <a:lstStyle/>
          <a:p>
            <a:pPr>
              <a:defRPr/>
            </a:pPr>
            <a:endParaRPr lang="en-US"/>
          </a:p>
        </p:txBody>
      </p:sp>
      <p:sp>
        <p:nvSpPr>
          <p:cNvPr id="17" name="AutoShape 16"/>
          <p:cNvSpPr>
            <a:spLocks noChangeArrowheads="1"/>
          </p:cNvSpPr>
          <p:nvPr/>
        </p:nvSpPr>
        <p:spPr bwMode="gray">
          <a:xfrm>
            <a:off x="828620" y="5155024"/>
            <a:ext cx="777485" cy="921460"/>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dirty="0">
                <a:solidFill>
                  <a:schemeClr val="bg1"/>
                </a:solidFill>
                <a:ea typeface="굴림" charset="-127"/>
              </a:rPr>
              <a:t>5</a:t>
            </a:r>
          </a:p>
        </p:txBody>
      </p:sp>
      <p:sp>
        <p:nvSpPr>
          <p:cNvPr id="18" name="AutoShape 17"/>
          <p:cNvSpPr>
            <a:spLocks noChangeArrowheads="1"/>
          </p:cNvSpPr>
          <p:nvPr/>
        </p:nvSpPr>
        <p:spPr bwMode="gray">
          <a:xfrm>
            <a:off x="1562046" y="5344606"/>
            <a:ext cx="2938516" cy="627103"/>
          </a:xfrm>
          <a:prstGeom prst="roundRect">
            <a:avLst>
              <a:gd name="adj" fmla="val 16667"/>
            </a:avLst>
          </a:prstGeom>
          <a:noFill/>
          <a:ln w="38100">
            <a:noFill/>
            <a:round/>
            <a:headEnd/>
            <a:tailEnd/>
          </a:ln>
        </p:spPr>
        <p:txBody>
          <a:bodyPr wrap="none" anchor="ctr"/>
          <a:lstStyle/>
          <a:p>
            <a:pPr algn="ctr" latinLnBrk="1"/>
            <a:r>
              <a:rPr kumimoji="1" lang="en-US" altLang="ko-KR" sz="1400" b="1" dirty="0" smtClean="0">
                <a:solidFill>
                  <a:schemeClr val="bg1"/>
                </a:solidFill>
                <a:ea typeface="굴림" charset="-127"/>
              </a:rPr>
              <a:t>4</a:t>
            </a:r>
            <a:r>
              <a:rPr kumimoji="1" lang="en-US" altLang="ko-KR" sz="1400" b="1" baseline="30000" dirty="0" smtClean="0">
                <a:solidFill>
                  <a:schemeClr val="bg1"/>
                </a:solidFill>
                <a:ea typeface="굴림" charset="-127"/>
              </a:rPr>
              <a:t>th</a:t>
            </a:r>
            <a:r>
              <a:rPr kumimoji="1" lang="en-US" altLang="ko-KR" sz="1400" b="1" dirty="0" smtClean="0">
                <a:solidFill>
                  <a:schemeClr val="bg1"/>
                </a:solidFill>
                <a:ea typeface="굴림" charset="-127"/>
              </a:rPr>
              <a:t> degree</a:t>
            </a:r>
            <a:endParaRPr kumimoji="1" lang="en-US" altLang="ko-KR" sz="1400" b="1" dirty="0">
              <a:solidFill>
                <a:schemeClr val="bg1"/>
              </a:solidFill>
              <a:ea typeface="굴림" charset="-127"/>
            </a:endParaRPr>
          </a:p>
        </p:txBody>
      </p:sp>
      <p:grpSp>
        <p:nvGrpSpPr>
          <p:cNvPr id="19" name="Group 22"/>
          <p:cNvGrpSpPr>
            <a:grpSpLocks/>
          </p:cNvGrpSpPr>
          <p:nvPr/>
        </p:nvGrpSpPr>
        <p:grpSpPr bwMode="auto">
          <a:xfrm>
            <a:off x="5619752" y="1357298"/>
            <a:ext cx="2952776" cy="5373552"/>
            <a:chOff x="4150" y="1935"/>
            <a:chExt cx="1134" cy="4038"/>
          </a:xfrm>
        </p:grpSpPr>
        <p:sp>
          <p:nvSpPr>
            <p:cNvPr id="20" name="AutoShape 23"/>
            <p:cNvSpPr>
              <a:spLocks noChangeArrowheads="1"/>
            </p:cNvSpPr>
            <p:nvPr/>
          </p:nvSpPr>
          <p:spPr bwMode="auto">
            <a:xfrm>
              <a:off x="4150" y="1942"/>
              <a:ext cx="1134" cy="4031"/>
            </a:xfrm>
            <a:prstGeom prst="roundRect">
              <a:avLst>
                <a:gd name="adj" fmla="val 16667"/>
              </a:avLst>
            </a:prstGeom>
            <a:gradFill rotWithShape="1">
              <a:gsLst>
                <a:gs pos="0">
                  <a:schemeClr val="accent1"/>
                </a:gs>
                <a:gs pos="100000">
                  <a:schemeClr val="accent1">
                    <a:gamma/>
                    <a:shade val="46275"/>
                    <a:invGamma/>
                  </a:schemeClr>
                </a:gs>
              </a:gsLst>
              <a:lin ang="5400000" scaled="1"/>
            </a:gradFill>
            <a:ln w="28575" algn="ctr">
              <a:solidFill>
                <a:schemeClr val="bg2"/>
              </a:solidFill>
              <a:round/>
              <a:headEnd/>
              <a:tailEnd/>
            </a:ln>
            <a:effectLst/>
          </p:spPr>
          <p:txBody>
            <a:bodyPr wrap="none" anchor="ctr"/>
            <a:lstStyle/>
            <a:p>
              <a:pPr eaLnBrk="0" hangingPunct="0">
                <a:defRPr/>
              </a:pPr>
              <a:endParaRPr lang="en-US" altLang="ko-KR" dirty="0">
                <a:solidFill>
                  <a:schemeClr val="bg1"/>
                </a:solidFill>
                <a:latin typeface="Verdana" pitchFamily="34" charset="0"/>
                <a:ea typeface="굴림" charset="-127"/>
              </a:endParaRPr>
            </a:p>
            <a:p>
              <a:pPr eaLnBrk="0" hangingPunct="0">
                <a:defRPr/>
              </a:pPr>
              <a:endParaRPr lang="en-US" altLang="ko-KR" dirty="0">
                <a:solidFill>
                  <a:schemeClr val="bg1"/>
                </a:solidFill>
                <a:latin typeface="Verdana" pitchFamily="34" charset="0"/>
                <a:ea typeface="굴림" charset="-127"/>
              </a:endParaRPr>
            </a:p>
            <a:p>
              <a:pPr eaLnBrk="0" hangingPunct="0">
                <a:defRPr/>
              </a:pPr>
              <a:endParaRPr lang="ko-KR" altLang="en-US" dirty="0">
                <a:solidFill>
                  <a:schemeClr val="bg1"/>
                </a:solidFill>
                <a:latin typeface="Verdana" pitchFamily="34" charset="0"/>
                <a:ea typeface="굴림" charset="-127"/>
              </a:endParaRPr>
            </a:p>
          </p:txBody>
        </p:sp>
        <p:sp>
          <p:nvSpPr>
            <p:cNvPr id="21" name="Text Box 24"/>
            <p:cNvSpPr txBox="1">
              <a:spLocks noChangeArrowheads="1"/>
            </p:cNvSpPr>
            <p:nvPr/>
          </p:nvSpPr>
          <p:spPr bwMode="auto">
            <a:xfrm>
              <a:off x="4208" y="1935"/>
              <a:ext cx="998" cy="265"/>
            </a:xfrm>
            <a:prstGeom prst="rect">
              <a:avLst/>
            </a:prstGeom>
            <a:noFill/>
            <a:ln w="0" algn="ctr">
              <a:noFill/>
              <a:miter lim="800000"/>
              <a:headEnd/>
              <a:tailEnd/>
            </a:ln>
          </p:spPr>
          <p:txBody>
            <a:bodyPr>
              <a:spAutoFit/>
            </a:bodyPr>
            <a:lstStyle/>
            <a:p>
              <a:pPr eaLnBrk="0" hangingPunct="0">
                <a:defRPr/>
              </a:pPr>
              <a:endParaRPr lang="ko-KR" altLang="en-US" sz="1600" b="1" dirty="0">
                <a:solidFill>
                  <a:schemeClr val="bg1"/>
                </a:solidFill>
                <a:latin typeface="Verdana" pitchFamily="34" charset="0"/>
                <a:ea typeface="굴림" charset="-127"/>
              </a:endParaRPr>
            </a:p>
          </p:txBody>
        </p:sp>
      </p:grpSp>
      <p:sp>
        <p:nvSpPr>
          <p:cNvPr id="22" name="TextBox 21"/>
          <p:cNvSpPr txBox="1"/>
          <p:nvPr/>
        </p:nvSpPr>
        <p:spPr>
          <a:xfrm>
            <a:off x="5715008" y="1571612"/>
            <a:ext cx="2786082" cy="5078313"/>
          </a:xfrm>
          <a:prstGeom prst="rect">
            <a:avLst/>
          </a:prstGeom>
          <a:noFill/>
        </p:spPr>
        <p:txBody>
          <a:bodyPr wrap="square" rtlCol="0">
            <a:spAutoFit/>
          </a:bodyPr>
          <a:lstStyle/>
          <a:p>
            <a:pPr algn="justLow">
              <a:buFont typeface="Wingdings" pitchFamily="2" charset="2"/>
              <a:buChar char="Ø"/>
            </a:pPr>
            <a:r>
              <a:rPr lang="en-US" dirty="0" smtClean="0"/>
              <a:t>Extend to reticular dermis.</a:t>
            </a:r>
          </a:p>
          <a:p>
            <a:pPr algn="justLow">
              <a:buFont typeface="Wingdings" pitchFamily="2" charset="2"/>
              <a:buChar char="Ø"/>
            </a:pPr>
            <a:endParaRPr lang="en-US" dirty="0" smtClean="0"/>
          </a:p>
          <a:p>
            <a:pPr algn="justLow">
              <a:buFont typeface="Wingdings" pitchFamily="2" charset="2"/>
              <a:buChar char="Ø"/>
            </a:pPr>
            <a:r>
              <a:rPr lang="en-US" dirty="0" smtClean="0"/>
              <a:t>Bloody blistering  which are non blanching which could be wet or waxy. </a:t>
            </a:r>
          </a:p>
          <a:p>
            <a:pPr algn="justLow">
              <a:buFont typeface="Wingdings" pitchFamily="2" charset="2"/>
              <a:buChar char="Ø"/>
            </a:pPr>
            <a:endParaRPr lang="en-US" dirty="0" smtClean="0"/>
          </a:p>
          <a:p>
            <a:pPr algn="justLow">
              <a:buFont typeface="Wingdings" pitchFamily="2" charset="2"/>
              <a:buChar char="Ø"/>
            </a:pPr>
            <a:r>
              <a:rPr lang="en-US" dirty="0" smtClean="0"/>
              <a:t>Their color may range from patchy, cheesy white to red.</a:t>
            </a:r>
          </a:p>
          <a:p>
            <a:pPr algn="justLow">
              <a:buFont typeface="Wingdings" pitchFamily="2" charset="2"/>
              <a:buChar char="Ø"/>
            </a:pPr>
            <a:endParaRPr lang="en-US" dirty="0" smtClean="0"/>
          </a:p>
          <a:p>
            <a:pPr algn="justLow">
              <a:buFont typeface="Wingdings" pitchFamily="2" charset="2"/>
              <a:buChar char="Ø"/>
            </a:pPr>
            <a:r>
              <a:rPr lang="en-US" dirty="0" smtClean="0"/>
              <a:t>Less painful than superficial partial thickness burn.</a:t>
            </a:r>
          </a:p>
          <a:p>
            <a:pPr algn="justLow">
              <a:buFont typeface="Wingdings" pitchFamily="2" charset="2"/>
              <a:buChar char="Ø"/>
            </a:pPr>
            <a:endParaRPr lang="en-US" dirty="0" smtClean="0"/>
          </a:p>
          <a:p>
            <a:pPr algn="justLow">
              <a:buFont typeface="Wingdings" pitchFamily="2" charset="2"/>
              <a:buChar char="Ø"/>
            </a:pPr>
            <a:r>
              <a:rPr lang="en-US" dirty="0" smtClean="0"/>
              <a:t>They take over 21 days to heal and scarring may be severe,</a:t>
            </a:r>
            <a:r>
              <a:rPr lang="en-GB" dirty="0" smtClean="0"/>
              <a:t> May need grafting.</a:t>
            </a:r>
          </a:p>
        </p:txBody>
      </p:sp>
      <p:pic>
        <p:nvPicPr>
          <p:cNvPr id="24" name="Picture 2" descr="File:Major-2nd-degree-burn.jpg">
            <a:hlinkClick r:id="rId2"/>
          </p:cNvPr>
          <p:cNvPicPr>
            <a:picLocks noChangeAspect="1" noChangeArrowheads="1"/>
          </p:cNvPicPr>
          <p:nvPr/>
        </p:nvPicPr>
        <p:blipFill>
          <a:blip r:embed="rId3" cstate="print"/>
          <a:srcRect/>
          <a:stretch>
            <a:fillRect/>
          </a:stretch>
        </p:blipFill>
        <p:spPr bwMode="auto">
          <a:xfrm>
            <a:off x="214282" y="1643050"/>
            <a:ext cx="5295912" cy="48545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1000"/>
                                        <p:tgtEl>
                                          <p:spTgt spid="22">
                                            <p:txEl>
                                              <p:pRg st="0" end="0"/>
                                            </p:txEl>
                                          </p:spTgt>
                                        </p:tgtEl>
                                      </p:cBhvr>
                                    </p:animEffect>
                                    <p:anim calcmode="lin" valueType="num">
                                      <p:cBhvr>
                                        <p:cTn id="14"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Effect transition="in" filter="fade">
                                      <p:cBhvr>
                                        <p:cTn id="20" dur="1000"/>
                                        <p:tgtEl>
                                          <p:spTgt spid="22">
                                            <p:txEl>
                                              <p:pRg st="2" end="2"/>
                                            </p:txEl>
                                          </p:spTgt>
                                        </p:tgtEl>
                                      </p:cBhvr>
                                    </p:animEffect>
                                    <p:anim calcmode="lin" valueType="num">
                                      <p:cBhvr>
                                        <p:cTn id="21"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fade">
                                      <p:cBhvr>
                                        <p:cTn id="27" dur="1000"/>
                                        <p:tgtEl>
                                          <p:spTgt spid="22">
                                            <p:txEl>
                                              <p:pRg st="4" end="4"/>
                                            </p:txEl>
                                          </p:spTgt>
                                        </p:tgtEl>
                                      </p:cBhvr>
                                    </p:animEffect>
                                    <p:anim calcmode="lin" valueType="num">
                                      <p:cBhvr>
                                        <p:cTn id="28"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xEl>
                                              <p:pRg st="6" end="6"/>
                                            </p:txEl>
                                          </p:spTgt>
                                        </p:tgtEl>
                                        <p:attrNameLst>
                                          <p:attrName>style.visibility</p:attrName>
                                        </p:attrNameLst>
                                      </p:cBhvr>
                                      <p:to>
                                        <p:strVal val="visible"/>
                                      </p:to>
                                    </p:set>
                                    <p:animEffect transition="in" filter="fade">
                                      <p:cBhvr>
                                        <p:cTn id="34" dur="1000"/>
                                        <p:tgtEl>
                                          <p:spTgt spid="22">
                                            <p:txEl>
                                              <p:pRg st="6" end="6"/>
                                            </p:txEl>
                                          </p:spTgt>
                                        </p:tgtEl>
                                      </p:cBhvr>
                                    </p:animEffect>
                                    <p:anim calcmode="lin" valueType="num">
                                      <p:cBhvr>
                                        <p:cTn id="35"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2">
                                            <p:txEl>
                                              <p:pRg st="8" end="8"/>
                                            </p:txEl>
                                          </p:spTgt>
                                        </p:tgtEl>
                                        <p:attrNameLst>
                                          <p:attrName>style.visibility</p:attrName>
                                        </p:attrNameLst>
                                      </p:cBhvr>
                                      <p:to>
                                        <p:strVal val="visible"/>
                                      </p:to>
                                    </p:set>
                                    <p:animEffect transition="in" filter="fade">
                                      <p:cBhvr>
                                        <p:cTn id="41" dur="1000"/>
                                        <p:tgtEl>
                                          <p:spTgt spid="22">
                                            <p:txEl>
                                              <p:pRg st="8" end="8"/>
                                            </p:txEl>
                                          </p:spTgt>
                                        </p:tgtEl>
                                      </p:cBhvr>
                                    </p:animEffect>
                                    <p:anim calcmode="lin" valueType="num">
                                      <p:cBhvr>
                                        <p:cTn id="42" dur="10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75191"/>
            <a:ext cx="8229600" cy="4625609"/>
          </a:xfrm>
        </p:spPr>
        <p:txBody>
          <a:bodyPr/>
          <a:lstStyle/>
          <a:p>
            <a:endParaRPr lang="en-US" dirty="0"/>
          </a:p>
        </p:txBody>
      </p:sp>
      <p:cxnSp>
        <p:nvCxnSpPr>
          <p:cNvPr id="23" name="Straight Connector 22"/>
          <p:cNvCxnSpPr>
            <a:stCxn id="4" idx="3"/>
          </p:cNvCxnSpPr>
          <p:nvPr/>
        </p:nvCxnSpPr>
        <p:spPr>
          <a:xfrm flipV="1">
            <a:off x="4643437" y="4076277"/>
            <a:ext cx="928695" cy="927825"/>
          </a:xfrm>
          <a:prstGeom prst="line">
            <a:avLst/>
          </a:prstGeom>
          <a:ln w="50800">
            <a:solidFill>
              <a:schemeClr val="tx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Classification</a:t>
            </a:r>
            <a:endParaRPr lang="en-US" dirty="0"/>
          </a:p>
        </p:txBody>
      </p:sp>
      <p:sp>
        <p:nvSpPr>
          <p:cNvPr id="4" name="AutoShape 3"/>
          <p:cNvSpPr>
            <a:spLocks noChangeArrowheads="1"/>
          </p:cNvSpPr>
          <p:nvPr/>
        </p:nvSpPr>
        <p:spPr bwMode="gray">
          <a:xfrm>
            <a:off x="1319186" y="4747720"/>
            <a:ext cx="3324251" cy="512763"/>
          </a:xfrm>
          <a:prstGeom prst="roundRect">
            <a:avLst>
              <a:gd name="adj" fmla="val 16667"/>
            </a:avLst>
          </a:prstGeom>
          <a:gradFill rotWithShape="1">
            <a:gsLst>
              <a:gs pos="0">
                <a:schemeClr val="tx2"/>
              </a:gs>
              <a:gs pos="100000">
                <a:schemeClr val="tx2">
                  <a:gamma/>
                  <a:shade val="46275"/>
                  <a:invGamma/>
                </a:schemeClr>
              </a:gs>
            </a:gsLst>
            <a:lin ang="0" scaled="1"/>
          </a:gradFill>
          <a:ln w="9525">
            <a:noFill/>
            <a:round/>
            <a:headEnd/>
            <a:tailEnd/>
          </a:ln>
          <a:effectLst/>
        </p:spPr>
        <p:txBody>
          <a:bodyPr wrap="none" anchor="ctr"/>
          <a:lstStyle/>
          <a:p>
            <a:pPr>
              <a:defRPr/>
            </a:pPr>
            <a:endParaRPr lang="en-US"/>
          </a:p>
        </p:txBody>
      </p:sp>
      <p:sp>
        <p:nvSpPr>
          <p:cNvPr id="5" name="AutoShape 4"/>
          <p:cNvSpPr>
            <a:spLocks noChangeArrowheads="1"/>
          </p:cNvSpPr>
          <p:nvPr/>
        </p:nvSpPr>
        <p:spPr bwMode="gray">
          <a:xfrm>
            <a:off x="1242986" y="3209433"/>
            <a:ext cx="3400451" cy="512762"/>
          </a:xfrm>
          <a:prstGeom prst="roundRect">
            <a:avLst>
              <a:gd name="adj" fmla="val 16667"/>
            </a:avLst>
          </a:prstGeom>
          <a:gradFill rotWithShape="1">
            <a:gsLst>
              <a:gs pos="0">
                <a:schemeClr val="accent1">
                  <a:gamma/>
                  <a:shade val="46275"/>
                  <a:invGamma/>
                </a:schemeClr>
              </a:gs>
              <a:gs pos="100000">
                <a:schemeClr val="accent1"/>
              </a:gs>
            </a:gsLst>
            <a:lin ang="0" scaled="1"/>
          </a:gradFill>
          <a:ln w="9525">
            <a:noFill/>
            <a:round/>
            <a:headEnd/>
            <a:tailEnd/>
          </a:ln>
          <a:effectLst/>
        </p:spPr>
        <p:txBody>
          <a:bodyPr wrap="none" anchor="ctr"/>
          <a:lstStyle/>
          <a:p>
            <a:pPr>
              <a:defRPr/>
            </a:pPr>
            <a:endParaRPr lang="en-US"/>
          </a:p>
        </p:txBody>
      </p:sp>
      <p:sp>
        <p:nvSpPr>
          <p:cNvPr id="6" name="AutoShape 5"/>
          <p:cNvSpPr>
            <a:spLocks noChangeArrowheads="1"/>
          </p:cNvSpPr>
          <p:nvPr/>
        </p:nvSpPr>
        <p:spPr bwMode="gray">
          <a:xfrm>
            <a:off x="1242986" y="2433145"/>
            <a:ext cx="3416591" cy="512763"/>
          </a:xfrm>
          <a:prstGeom prst="roundRect">
            <a:avLst>
              <a:gd name="adj" fmla="val 16667"/>
            </a:avLst>
          </a:prstGeom>
          <a:gradFill rotWithShape="1">
            <a:gsLst>
              <a:gs pos="0">
                <a:schemeClr val="tx2"/>
              </a:gs>
              <a:gs pos="100000">
                <a:schemeClr val="tx2">
                  <a:gamma/>
                  <a:shade val="46275"/>
                  <a:invGamma/>
                </a:schemeClr>
              </a:gs>
            </a:gsLst>
            <a:lin ang="0" scaled="1"/>
          </a:gradFill>
          <a:ln w="9525">
            <a:noFill/>
            <a:round/>
            <a:headEnd/>
            <a:tailEnd/>
          </a:ln>
          <a:effectLst/>
        </p:spPr>
        <p:txBody>
          <a:bodyPr wrap="none" anchor="ctr"/>
          <a:lstStyle/>
          <a:p>
            <a:pPr>
              <a:defRPr/>
            </a:pPr>
            <a:endParaRPr lang="en-US"/>
          </a:p>
        </p:txBody>
      </p:sp>
      <p:sp>
        <p:nvSpPr>
          <p:cNvPr id="7" name="AutoShape 6"/>
          <p:cNvSpPr>
            <a:spLocks noChangeArrowheads="1"/>
          </p:cNvSpPr>
          <p:nvPr/>
        </p:nvSpPr>
        <p:spPr bwMode="gray">
          <a:xfrm>
            <a:off x="1319186" y="3985720"/>
            <a:ext cx="3324251" cy="512763"/>
          </a:xfrm>
          <a:prstGeom prst="roundRect">
            <a:avLst>
              <a:gd name="adj" fmla="val 16667"/>
            </a:avLst>
          </a:prstGeom>
          <a:solidFill>
            <a:schemeClr val="hlink"/>
          </a:solidFill>
          <a:ln w="9525">
            <a:noFill/>
            <a:round/>
            <a:headEnd/>
            <a:tailEnd/>
          </a:ln>
        </p:spPr>
        <p:txBody>
          <a:bodyPr wrap="none" anchor="ctr"/>
          <a:lstStyle/>
          <a:p>
            <a:endParaRPr lang="en-US"/>
          </a:p>
        </p:txBody>
      </p:sp>
      <p:sp>
        <p:nvSpPr>
          <p:cNvPr id="8" name="AutoShape 7"/>
          <p:cNvSpPr>
            <a:spLocks noChangeArrowheads="1"/>
          </p:cNvSpPr>
          <p:nvPr/>
        </p:nvSpPr>
        <p:spPr bwMode="gray">
          <a:xfrm>
            <a:off x="1571604" y="3200706"/>
            <a:ext cx="3067470" cy="542127"/>
          </a:xfrm>
          <a:prstGeom prst="roundRect">
            <a:avLst>
              <a:gd name="adj" fmla="val 16667"/>
            </a:avLst>
          </a:prstGeom>
          <a:noFill/>
          <a:ln w="38100">
            <a:noFill/>
            <a:round/>
            <a:headEnd/>
            <a:tailEnd/>
          </a:ln>
        </p:spPr>
        <p:txBody>
          <a:bodyPr wrap="none" anchor="ctr"/>
          <a:lstStyle/>
          <a:p>
            <a:pPr algn="ctr" latinLnBrk="1"/>
            <a:r>
              <a:rPr kumimoji="1" lang="en-US" altLang="ko-KR" sz="1400" b="1" dirty="0" smtClean="0">
                <a:solidFill>
                  <a:srgbClr val="FFFFFF"/>
                </a:solidFill>
                <a:ea typeface="굴림" charset="-127"/>
              </a:rPr>
              <a:t>Superficial partial-thickness 2</a:t>
            </a:r>
            <a:r>
              <a:rPr kumimoji="1" lang="en-US" altLang="ko-KR" sz="1400" b="1" baseline="30000" dirty="0" smtClean="0">
                <a:solidFill>
                  <a:srgbClr val="FFFFFF"/>
                </a:solidFill>
                <a:ea typeface="굴림" charset="-127"/>
              </a:rPr>
              <a:t>nd</a:t>
            </a:r>
            <a:r>
              <a:rPr kumimoji="1" lang="en-US" altLang="ko-KR" sz="1400" b="1" dirty="0" smtClean="0">
                <a:solidFill>
                  <a:srgbClr val="FFFFFF"/>
                </a:solidFill>
                <a:ea typeface="굴림" charset="-127"/>
              </a:rPr>
              <a:t> degree</a:t>
            </a:r>
            <a:endParaRPr kumimoji="1" lang="en-US" altLang="ko-KR" sz="1400" b="1" dirty="0">
              <a:solidFill>
                <a:srgbClr val="FFFFFF"/>
              </a:solidFill>
              <a:ea typeface="굴림" charset="-127"/>
            </a:endParaRPr>
          </a:p>
        </p:txBody>
      </p:sp>
      <p:sp>
        <p:nvSpPr>
          <p:cNvPr id="9" name="AutoShape 8"/>
          <p:cNvSpPr>
            <a:spLocks noChangeArrowheads="1"/>
          </p:cNvSpPr>
          <p:nvPr/>
        </p:nvSpPr>
        <p:spPr bwMode="gray">
          <a:xfrm>
            <a:off x="1785918" y="3912179"/>
            <a:ext cx="2457757" cy="664106"/>
          </a:xfrm>
          <a:prstGeom prst="roundRect">
            <a:avLst>
              <a:gd name="adj" fmla="val 16667"/>
            </a:avLst>
          </a:prstGeom>
          <a:noFill/>
          <a:ln w="38100">
            <a:noFill/>
            <a:round/>
            <a:headEnd/>
            <a:tailEnd/>
          </a:ln>
        </p:spPr>
        <p:txBody>
          <a:bodyPr wrap="none" anchor="ctr"/>
          <a:lstStyle/>
          <a:p>
            <a:pPr latinLnBrk="1"/>
            <a:r>
              <a:rPr kumimoji="1" lang="en-US" altLang="ko-KR" sz="1400" b="1" dirty="0" smtClean="0">
                <a:solidFill>
                  <a:schemeClr val="bg1"/>
                </a:solidFill>
                <a:ea typeface="굴림" charset="-127"/>
              </a:rPr>
              <a:t>Deep partial-thickness 2</a:t>
            </a:r>
            <a:r>
              <a:rPr kumimoji="1" lang="en-US" altLang="ko-KR" sz="1400" b="1" baseline="30000" dirty="0" smtClean="0">
                <a:solidFill>
                  <a:schemeClr val="bg1"/>
                </a:solidFill>
                <a:ea typeface="굴림" charset="-127"/>
              </a:rPr>
              <a:t>nd</a:t>
            </a:r>
            <a:r>
              <a:rPr kumimoji="1" lang="en-US" altLang="ko-KR" sz="1400" b="1" dirty="0" smtClean="0">
                <a:solidFill>
                  <a:schemeClr val="bg1"/>
                </a:solidFill>
                <a:ea typeface="굴림" charset="-127"/>
              </a:rPr>
              <a:t> degree</a:t>
            </a:r>
            <a:endParaRPr kumimoji="1" lang="en-US" altLang="ko-KR" sz="1200" b="1" dirty="0">
              <a:solidFill>
                <a:schemeClr val="bg1"/>
              </a:solidFill>
              <a:ea typeface="굴림" charset="-127"/>
            </a:endParaRPr>
          </a:p>
        </p:txBody>
      </p:sp>
      <p:sp>
        <p:nvSpPr>
          <p:cNvPr id="10" name="AutoShape 9"/>
          <p:cNvSpPr>
            <a:spLocks noChangeArrowheads="1"/>
          </p:cNvSpPr>
          <p:nvPr/>
        </p:nvSpPr>
        <p:spPr bwMode="gray">
          <a:xfrm>
            <a:off x="785786" y="2143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dirty="0">
                <a:solidFill>
                  <a:schemeClr val="bg1"/>
                </a:solidFill>
                <a:ea typeface="굴림" charset="-127"/>
              </a:rPr>
              <a:t>1</a:t>
            </a:r>
          </a:p>
        </p:txBody>
      </p:sp>
      <p:sp>
        <p:nvSpPr>
          <p:cNvPr id="11" name="AutoShape 10"/>
          <p:cNvSpPr>
            <a:spLocks noChangeArrowheads="1"/>
          </p:cNvSpPr>
          <p:nvPr/>
        </p:nvSpPr>
        <p:spPr bwMode="gray">
          <a:xfrm>
            <a:off x="785786" y="2905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a:solidFill>
                  <a:schemeClr val="bg1"/>
                </a:solidFill>
                <a:ea typeface="굴림" charset="-127"/>
              </a:rPr>
              <a:t>2</a:t>
            </a:r>
          </a:p>
        </p:txBody>
      </p:sp>
      <p:sp>
        <p:nvSpPr>
          <p:cNvPr id="12" name="AutoShape 11"/>
          <p:cNvSpPr>
            <a:spLocks noChangeArrowheads="1"/>
          </p:cNvSpPr>
          <p:nvPr/>
        </p:nvSpPr>
        <p:spPr bwMode="gray">
          <a:xfrm>
            <a:off x="785786" y="3667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a:solidFill>
                  <a:schemeClr val="bg1"/>
                </a:solidFill>
                <a:ea typeface="굴림" charset="-127"/>
              </a:rPr>
              <a:t>3</a:t>
            </a:r>
          </a:p>
        </p:txBody>
      </p:sp>
      <p:sp>
        <p:nvSpPr>
          <p:cNvPr id="13" name="AutoShape 12"/>
          <p:cNvSpPr>
            <a:spLocks noChangeArrowheads="1"/>
          </p:cNvSpPr>
          <p:nvPr/>
        </p:nvSpPr>
        <p:spPr bwMode="gray">
          <a:xfrm>
            <a:off x="785786" y="4429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a:solidFill>
                  <a:schemeClr val="bg1"/>
                </a:solidFill>
                <a:ea typeface="굴림" charset="-127"/>
              </a:rPr>
              <a:t>4</a:t>
            </a:r>
          </a:p>
        </p:txBody>
      </p:sp>
      <p:sp>
        <p:nvSpPr>
          <p:cNvPr id="14" name="AutoShape 14"/>
          <p:cNvSpPr>
            <a:spLocks noChangeArrowheads="1"/>
          </p:cNvSpPr>
          <p:nvPr/>
        </p:nvSpPr>
        <p:spPr bwMode="gray">
          <a:xfrm>
            <a:off x="1623986" y="4626540"/>
            <a:ext cx="2805137" cy="664106"/>
          </a:xfrm>
          <a:prstGeom prst="roundRect">
            <a:avLst>
              <a:gd name="adj" fmla="val 16667"/>
            </a:avLst>
          </a:prstGeom>
          <a:noFill/>
          <a:ln w="38100">
            <a:noFill/>
            <a:round/>
            <a:headEnd/>
            <a:tailEnd/>
          </a:ln>
        </p:spPr>
        <p:txBody>
          <a:bodyPr wrap="none" anchor="ctr"/>
          <a:lstStyle/>
          <a:p>
            <a:pPr algn="ctr" latinLnBrk="1"/>
            <a:r>
              <a:rPr kumimoji="1" lang="en-US" altLang="ko-KR" sz="1400" b="1" dirty="0" smtClean="0">
                <a:solidFill>
                  <a:schemeClr val="bg1"/>
                </a:solidFill>
                <a:ea typeface="굴림" charset="-127"/>
              </a:rPr>
              <a:t>Full thickness 3</a:t>
            </a:r>
            <a:r>
              <a:rPr kumimoji="1" lang="en-US" altLang="ko-KR" sz="1400" b="1" baseline="30000" dirty="0" smtClean="0">
                <a:solidFill>
                  <a:schemeClr val="bg1"/>
                </a:solidFill>
                <a:ea typeface="굴림" charset="-127"/>
              </a:rPr>
              <a:t>rd</a:t>
            </a:r>
            <a:r>
              <a:rPr kumimoji="1" lang="en-US" altLang="ko-KR" sz="1400" b="1" dirty="0" smtClean="0">
                <a:solidFill>
                  <a:schemeClr val="bg1"/>
                </a:solidFill>
                <a:ea typeface="굴림" charset="-127"/>
              </a:rPr>
              <a:t> degree</a:t>
            </a:r>
            <a:endParaRPr kumimoji="1" lang="en-US" altLang="ko-KR" sz="1400" b="1" dirty="0">
              <a:solidFill>
                <a:schemeClr val="bg1"/>
              </a:solidFill>
              <a:ea typeface="굴림" charset="-127"/>
            </a:endParaRPr>
          </a:p>
        </p:txBody>
      </p:sp>
      <p:sp>
        <p:nvSpPr>
          <p:cNvPr id="15" name="AutoShape 30"/>
          <p:cNvSpPr>
            <a:spLocks noChangeArrowheads="1"/>
          </p:cNvSpPr>
          <p:nvPr/>
        </p:nvSpPr>
        <p:spPr bwMode="gray">
          <a:xfrm>
            <a:off x="1557312" y="2311965"/>
            <a:ext cx="2728936" cy="664106"/>
          </a:xfrm>
          <a:prstGeom prst="roundRect">
            <a:avLst>
              <a:gd name="adj" fmla="val 16667"/>
            </a:avLst>
          </a:prstGeom>
          <a:noFill/>
          <a:ln w="38100">
            <a:noFill/>
            <a:round/>
            <a:headEnd/>
            <a:tailEnd/>
          </a:ln>
        </p:spPr>
        <p:txBody>
          <a:bodyPr wrap="none" anchor="ctr"/>
          <a:lstStyle/>
          <a:p>
            <a:pPr latinLnBrk="1"/>
            <a:r>
              <a:rPr kumimoji="1" lang="en-US" altLang="ko-KR" sz="1600" b="1" dirty="0" smtClean="0">
                <a:solidFill>
                  <a:schemeClr val="bg1"/>
                </a:solidFill>
                <a:ea typeface="굴림" charset="-127"/>
              </a:rPr>
              <a:t>Superficial burns  1</a:t>
            </a:r>
            <a:r>
              <a:rPr kumimoji="1" lang="en-US" altLang="ko-KR" sz="1600" b="1" baseline="30000" dirty="0" smtClean="0">
                <a:solidFill>
                  <a:schemeClr val="bg1"/>
                </a:solidFill>
                <a:ea typeface="굴림" charset="-127"/>
              </a:rPr>
              <a:t>st</a:t>
            </a:r>
            <a:r>
              <a:rPr kumimoji="1" lang="en-US" altLang="ko-KR" sz="1600" b="1" dirty="0" smtClean="0">
                <a:solidFill>
                  <a:schemeClr val="bg1"/>
                </a:solidFill>
                <a:ea typeface="굴림" charset="-127"/>
              </a:rPr>
              <a:t> degree </a:t>
            </a:r>
            <a:endParaRPr kumimoji="1" lang="en-US" altLang="ko-KR" sz="1600" b="1" dirty="0">
              <a:solidFill>
                <a:schemeClr val="bg1"/>
              </a:solidFill>
              <a:ea typeface="굴림" charset="-127"/>
            </a:endParaRPr>
          </a:p>
        </p:txBody>
      </p:sp>
      <p:sp>
        <p:nvSpPr>
          <p:cNvPr id="16" name="AutoShape 15"/>
          <p:cNvSpPr>
            <a:spLocks noChangeArrowheads="1"/>
          </p:cNvSpPr>
          <p:nvPr/>
        </p:nvSpPr>
        <p:spPr bwMode="gray">
          <a:xfrm>
            <a:off x="1362021" y="5433541"/>
            <a:ext cx="3281417" cy="484192"/>
          </a:xfrm>
          <a:prstGeom prst="roundRect">
            <a:avLst>
              <a:gd name="adj" fmla="val 16667"/>
            </a:avLst>
          </a:prstGeom>
          <a:gradFill rotWithShape="1">
            <a:gsLst>
              <a:gs pos="0">
                <a:schemeClr val="accent1">
                  <a:gamma/>
                  <a:shade val="46275"/>
                  <a:invGamma/>
                </a:schemeClr>
              </a:gs>
              <a:gs pos="100000">
                <a:schemeClr val="accent1"/>
              </a:gs>
            </a:gsLst>
            <a:lin ang="0" scaled="1"/>
          </a:gradFill>
          <a:ln w="9525">
            <a:noFill/>
            <a:round/>
            <a:headEnd/>
            <a:tailEnd/>
          </a:ln>
          <a:effectLst/>
        </p:spPr>
        <p:txBody>
          <a:bodyPr wrap="none" anchor="ctr"/>
          <a:lstStyle/>
          <a:p>
            <a:pPr>
              <a:defRPr/>
            </a:pPr>
            <a:endParaRPr lang="en-US"/>
          </a:p>
        </p:txBody>
      </p:sp>
      <p:sp>
        <p:nvSpPr>
          <p:cNvPr id="17" name="AutoShape 16"/>
          <p:cNvSpPr>
            <a:spLocks noChangeArrowheads="1"/>
          </p:cNvSpPr>
          <p:nvPr/>
        </p:nvSpPr>
        <p:spPr bwMode="gray">
          <a:xfrm>
            <a:off x="828620" y="5155024"/>
            <a:ext cx="777485" cy="921460"/>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dirty="0">
                <a:solidFill>
                  <a:schemeClr val="bg1"/>
                </a:solidFill>
                <a:ea typeface="굴림" charset="-127"/>
              </a:rPr>
              <a:t>5</a:t>
            </a:r>
          </a:p>
        </p:txBody>
      </p:sp>
      <p:sp>
        <p:nvSpPr>
          <p:cNvPr id="18" name="AutoShape 17"/>
          <p:cNvSpPr>
            <a:spLocks noChangeArrowheads="1"/>
          </p:cNvSpPr>
          <p:nvPr/>
        </p:nvSpPr>
        <p:spPr bwMode="gray">
          <a:xfrm>
            <a:off x="1562046" y="5344606"/>
            <a:ext cx="2938516" cy="627103"/>
          </a:xfrm>
          <a:prstGeom prst="roundRect">
            <a:avLst>
              <a:gd name="adj" fmla="val 16667"/>
            </a:avLst>
          </a:prstGeom>
          <a:noFill/>
          <a:ln w="38100">
            <a:noFill/>
            <a:round/>
            <a:headEnd/>
            <a:tailEnd/>
          </a:ln>
        </p:spPr>
        <p:txBody>
          <a:bodyPr wrap="none" anchor="ctr"/>
          <a:lstStyle/>
          <a:p>
            <a:pPr algn="ctr" latinLnBrk="1"/>
            <a:r>
              <a:rPr kumimoji="1" lang="en-US" altLang="ko-KR" sz="1400" b="1" dirty="0" smtClean="0">
                <a:solidFill>
                  <a:schemeClr val="bg1"/>
                </a:solidFill>
                <a:ea typeface="굴림" charset="-127"/>
              </a:rPr>
              <a:t>4</a:t>
            </a:r>
            <a:r>
              <a:rPr kumimoji="1" lang="en-US" altLang="ko-KR" sz="1400" b="1" baseline="30000" dirty="0" smtClean="0">
                <a:solidFill>
                  <a:schemeClr val="bg1"/>
                </a:solidFill>
                <a:ea typeface="굴림" charset="-127"/>
              </a:rPr>
              <a:t>th</a:t>
            </a:r>
            <a:r>
              <a:rPr kumimoji="1" lang="en-US" altLang="ko-KR" sz="1400" b="1" dirty="0" smtClean="0">
                <a:solidFill>
                  <a:schemeClr val="bg1"/>
                </a:solidFill>
                <a:ea typeface="굴림" charset="-127"/>
              </a:rPr>
              <a:t> degree</a:t>
            </a:r>
            <a:endParaRPr kumimoji="1" lang="en-US" altLang="ko-KR" sz="1400" b="1" dirty="0">
              <a:solidFill>
                <a:schemeClr val="bg1"/>
              </a:solidFill>
              <a:ea typeface="굴림" charset="-127"/>
            </a:endParaRPr>
          </a:p>
        </p:txBody>
      </p:sp>
      <p:grpSp>
        <p:nvGrpSpPr>
          <p:cNvPr id="19" name="Group 22"/>
          <p:cNvGrpSpPr>
            <a:grpSpLocks/>
          </p:cNvGrpSpPr>
          <p:nvPr/>
        </p:nvGrpSpPr>
        <p:grpSpPr bwMode="auto">
          <a:xfrm>
            <a:off x="5619752" y="1571612"/>
            <a:ext cx="2952776" cy="4929222"/>
            <a:chOff x="4150" y="1935"/>
            <a:chExt cx="1134" cy="4038"/>
          </a:xfrm>
        </p:grpSpPr>
        <p:sp>
          <p:nvSpPr>
            <p:cNvPr id="20" name="AutoShape 23"/>
            <p:cNvSpPr>
              <a:spLocks noChangeArrowheads="1"/>
            </p:cNvSpPr>
            <p:nvPr/>
          </p:nvSpPr>
          <p:spPr bwMode="auto">
            <a:xfrm>
              <a:off x="4150" y="1942"/>
              <a:ext cx="1134" cy="4031"/>
            </a:xfrm>
            <a:prstGeom prst="roundRect">
              <a:avLst>
                <a:gd name="adj" fmla="val 16667"/>
              </a:avLst>
            </a:prstGeom>
            <a:gradFill rotWithShape="1">
              <a:gsLst>
                <a:gs pos="0">
                  <a:schemeClr val="accent1"/>
                </a:gs>
                <a:gs pos="100000">
                  <a:schemeClr val="accent1">
                    <a:gamma/>
                    <a:shade val="46275"/>
                    <a:invGamma/>
                  </a:schemeClr>
                </a:gs>
              </a:gsLst>
              <a:lin ang="5400000" scaled="1"/>
            </a:gradFill>
            <a:ln w="28575" algn="ctr">
              <a:solidFill>
                <a:schemeClr val="bg2"/>
              </a:solidFill>
              <a:round/>
              <a:headEnd/>
              <a:tailEnd/>
            </a:ln>
            <a:effectLst/>
          </p:spPr>
          <p:txBody>
            <a:bodyPr wrap="none" anchor="ctr"/>
            <a:lstStyle/>
            <a:p>
              <a:pPr eaLnBrk="0" hangingPunct="0">
                <a:defRPr/>
              </a:pPr>
              <a:endParaRPr lang="en-US" altLang="ko-KR" dirty="0">
                <a:solidFill>
                  <a:schemeClr val="bg1"/>
                </a:solidFill>
                <a:latin typeface="Verdana" pitchFamily="34" charset="0"/>
                <a:ea typeface="굴림" charset="-127"/>
              </a:endParaRPr>
            </a:p>
            <a:p>
              <a:pPr eaLnBrk="0" hangingPunct="0">
                <a:defRPr/>
              </a:pPr>
              <a:endParaRPr lang="en-US" altLang="ko-KR" dirty="0">
                <a:solidFill>
                  <a:schemeClr val="bg1"/>
                </a:solidFill>
                <a:latin typeface="Verdana" pitchFamily="34" charset="0"/>
                <a:ea typeface="굴림" charset="-127"/>
              </a:endParaRPr>
            </a:p>
            <a:p>
              <a:pPr eaLnBrk="0" hangingPunct="0">
                <a:defRPr/>
              </a:pPr>
              <a:endParaRPr lang="ko-KR" altLang="en-US" dirty="0">
                <a:solidFill>
                  <a:schemeClr val="bg1"/>
                </a:solidFill>
                <a:latin typeface="Verdana" pitchFamily="34" charset="0"/>
                <a:ea typeface="굴림" charset="-127"/>
              </a:endParaRPr>
            </a:p>
          </p:txBody>
        </p:sp>
        <p:sp>
          <p:nvSpPr>
            <p:cNvPr id="21" name="Text Box 24"/>
            <p:cNvSpPr txBox="1">
              <a:spLocks noChangeArrowheads="1"/>
            </p:cNvSpPr>
            <p:nvPr/>
          </p:nvSpPr>
          <p:spPr bwMode="auto">
            <a:xfrm>
              <a:off x="4208" y="1935"/>
              <a:ext cx="998" cy="265"/>
            </a:xfrm>
            <a:prstGeom prst="rect">
              <a:avLst/>
            </a:prstGeom>
            <a:noFill/>
            <a:ln w="0" algn="ctr">
              <a:noFill/>
              <a:miter lim="800000"/>
              <a:headEnd/>
              <a:tailEnd/>
            </a:ln>
          </p:spPr>
          <p:txBody>
            <a:bodyPr>
              <a:spAutoFit/>
            </a:bodyPr>
            <a:lstStyle/>
            <a:p>
              <a:pPr eaLnBrk="0" hangingPunct="0">
                <a:defRPr/>
              </a:pPr>
              <a:endParaRPr lang="ko-KR" altLang="en-US" sz="1600" b="1" dirty="0">
                <a:solidFill>
                  <a:schemeClr val="bg1"/>
                </a:solidFill>
                <a:latin typeface="Verdana" pitchFamily="34" charset="0"/>
                <a:ea typeface="굴림" charset="-127"/>
              </a:endParaRPr>
            </a:p>
          </p:txBody>
        </p:sp>
      </p:grpSp>
      <p:sp>
        <p:nvSpPr>
          <p:cNvPr id="22" name="TextBox 21"/>
          <p:cNvSpPr txBox="1"/>
          <p:nvPr/>
        </p:nvSpPr>
        <p:spPr>
          <a:xfrm>
            <a:off x="5715008" y="1785926"/>
            <a:ext cx="2786082" cy="4385816"/>
          </a:xfrm>
          <a:prstGeom prst="rect">
            <a:avLst/>
          </a:prstGeom>
          <a:noFill/>
        </p:spPr>
        <p:txBody>
          <a:bodyPr wrap="square" rtlCol="0">
            <a:spAutoFit/>
          </a:bodyPr>
          <a:lstStyle/>
          <a:p>
            <a:pPr algn="just">
              <a:spcBef>
                <a:spcPct val="50000"/>
              </a:spcBef>
              <a:buFont typeface="Wingdings" pitchFamily="2" charset="2"/>
              <a:buChar char="Ø"/>
            </a:pPr>
            <a:r>
              <a:rPr lang="en-US" dirty="0" smtClean="0"/>
              <a:t>Whole of the dermis .</a:t>
            </a:r>
          </a:p>
          <a:p>
            <a:pPr algn="just">
              <a:spcBef>
                <a:spcPct val="50000"/>
              </a:spcBef>
              <a:buFont typeface="Wingdings" pitchFamily="2" charset="2"/>
              <a:buChar char="Ø"/>
            </a:pPr>
            <a:r>
              <a:rPr lang="en-US" dirty="0" smtClean="0"/>
              <a:t>It is Painless, dry, hard leathery.</a:t>
            </a:r>
          </a:p>
          <a:p>
            <a:pPr algn="just">
              <a:spcBef>
                <a:spcPct val="50000"/>
              </a:spcBef>
              <a:buFont typeface="Wingdings" pitchFamily="2" charset="2"/>
              <a:buChar char="Ø"/>
            </a:pPr>
            <a:r>
              <a:rPr lang="en-GB" dirty="0" smtClean="0"/>
              <a:t>Capillary refill will be absent .</a:t>
            </a:r>
          </a:p>
          <a:p>
            <a:pPr algn="just">
              <a:spcBef>
                <a:spcPct val="50000"/>
              </a:spcBef>
              <a:buFont typeface="Wingdings" pitchFamily="2" charset="2"/>
              <a:buChar char="Ø"/>
            </a:pPr>
            <a:r>
              <a:rPr lang="en-GB" dirty="0" smtClean="0"/>
              <a:t> May see  coagulated vessels.</a:t>
            </a:r>
          </a:p>
          <a:p>
            <a:pPr algn="just">
              <a:spcBef>
                <a:spcPct val="50000"/>
              </a:spcBef>
              <a:buFont typeface="Wingdings" pitchFamily="2" charset="2"/>
              <a:buChar char="Ø"/>
            </a:pPr>
            <a:r>
              <a:rPr lang="en-GB" dirty="0" smtClean="0"/>
              <a:t>Skin grafts are necessary.</a:t>
            </a:r>
          </a:p>
          <a:p>
            <a:pPr algn="just">
              <a:spcBef>
                <a:spcPct val="50000"/>
              </a:spcBef>
              <a:buFont typeface="Wingdings" pitchFamily="2" charset="2"/>
              <a:buChar char="Ø"/>
            </a:pPr>
            <a:r>
              <a:rPr lang="en-US" dirty="0" smtClean="0"/>
              <a:t>Charred with </a:t>
            </a:r>
            <a:r>
              <a:rPr lang="en-US" dirty="0" err="1" smtClean="0"/>
              <a:t>eschar</a:t>
            </a:r>
            <a:r>
              <a:rPr lang="en-US" dirty="0" smtClean="0"/>
              <a:t> which is black, grey, white or cherry red in </a:t>
            </a:r>
            <a:r>
              <a:rPr lang="en-US" dirty="0" err="1" smtClean="0"/>
              <a:t>colour</a:t>
            </a:r>
            <a:r>
              <a:rPr lang="en-US" dirty="0" smtClean="0"/>
              <a:t>, hairs not attached, may see </a:t>
            </a:r>
            <a:r>
              <a:rPr lang="en-US" dirty="0" err="1" smtClean="0"/>
              <a:t>thrombosed</a:t>
            </a:r>
            <a:r>
              <a:rPr lang="en-US" dirty="0" smtClean="0"/>
              <a:t> veins.</a:t>
            </a:r>
          </a:p>
        </p:txBody>
      </p:sp>
      <p:pic>
        <p:nvPicPr>
          <p:cNvPr id="24" name="Picture 2" descr="C:\Users\Nahla\Documents\Desktop\3rdburn-thumb.jpg"/>
          <p:cNvPicPr>
            <a:picLocks noChangeAspect="1" noChangeArrowheads="1"/>
          </p:cNvPicPr>
          <p:nvPr/>
        </p:nvPicPr>
        <p:blipFill>
          <a:blip r:embed="rId2" cstate="print"/>
          <a:srcRect/>
          <a:stretch>
            <a:fillRect/>
          </a:stretch>
        </p:blipFill>
        <p:spPr bwMode="auto">
          <a:xfrm>
            <a:off x="142844" y="1785926"/>
            <a:ext cx="5457836" cy="46138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1000"/>
                                        <p:tgtEl>
                                          <p:spTgt spid="22">
                                            <p:txEl>
                                              <p:pRg st="0" end="0"/>
                                            </p:txEl>
                                          </p:spTgt>
                                        </p:tgtEl>
                                      </p:cBhvr>
                                    </p:animEffect>
                                    <p:anim calcmode="lin" valueType="num">
                                      <p:cBhvr>
                                        <p:cTn id="14"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1000"/>
                                        <p:tgtEl>
                                          <p:spTgt spid="22">
                                            <p:txEl>
                                              <p:pRg st="1" end="1"/>
                                            </p:txEl>
                                          </p:spTgt>
                                        </p:tgtEl>
                                      </p:cBhvr>
                                    </p:animEffect>
                                    <p:anim calcmode="lin" valueType="num">
                                      <p:cBhvr>
                                        <p:cTn id="21"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fade">
                                      <p:cBhvr>
                                        <p:cTn id="27" dur="1000"/>
                                        <p:tgtEl>
                                          <p:spTgt spid="22">
                                            <p:txEl>
                                              <p:pRg st="2" end="2"/>
                                            </p:txEl>
                                          </p:spTgt>
                                        </p:tgtEl>
                                      </p:cBhvr>
                                    </p:animEffect>
                                    <p:anim calcmode="lin" valueType="num">
                                      <p:cBhvr>
                                        <p:cTn id="2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xEl>
                                              <p:pRg st="3" end="3"/>
                                            </p:txEl>
                                          </p:spTgt>
                                        </p:tgtEl>
                                        <p:attrNameLst>
                                          <p:attrName>style.visibility</p:attrName>
                                        </p:attrNameLst>
                                      </p:cBhvr>
                                      <p:to>
                                        <p:strVal val="visible"/>
                                      </p:to>
                                    </p:set>
                                    <p:animEffect transition="in" filter="fade">
                                      <p:cBhvr>
                                        <p:cTn id="34" dur="1000"/>
                                        <p:tgtEl>
                                          <p:spTgt spid="22">
                                            <p:txEl>
                                              <p:pRg st="3" end="3"/>
                                            </p:txEl>
                                          </p:spTgt>
                                        </p:tgtEl>
                                      </p:cBhvr>
                                    </p:animEffect>
                                    <p:anim calcmode="lin" valueType="num">
                                      <p:cBhvr>
                                        <p:cTn id="35"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2">
                                            <p:txEl>
                                              <p:pRg st="4" end="4"/>
                                            </p:txEl>
                                          </p:spTgt>
                                        </p:tgtEl>
                                        <p:attrNameLst>
                                          <p:attrName>style.visibility</p:attrName>
                                        </p:attrNameLst>
                                      </p:cBhvr>
                                      <p:to>
                                        <p:strVal val="visible"/>
                                      </p:to>
                                    </p:set>
                                    <p:animEffect transition="in" filter="fade">
                                      <p:cBhvr>
                                        <p:cTn id="41" dur="1000"/>
                                        <p:tgtEl>
                                          <p:spTgt spid="22">
                                            <p:txEl>
                                              <p:pRg st="4" end="4"/>
                                            </p:txEl>
                                          </p:spTgt>
                                        </p:tgtEl>
                                      </p:cBhvr>
                                    </p:animEffect>
                                    <p:anim calcmode="lin" valueType="num">
                                      <p:cBhvr>
                                        <p:cTn id="42"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2">
                                            <p:txEl>
                                              <p:pRg st="5" end="5"/>
                                            </p:txEl>
                                          </p:spTgt>
                                        </p:tgtEl>
                                        <p:attrNameLst>
                                          <p:attrName>style.visibility</p:attrName>
                                        </p:attrNameLst>
                                      </p:cBhvr>
                                      <p:to>
                                        <p:strVal val="visible"/>
                                      </p:to>
                                    </p:set>
                                    <p:animEffect transition="in" filter="fade">
                                      <p:cBhvr>
                                        <p:cTn id="48" dur="1000"/>
                                        <p:tgtEl>
                                          <p:spTgt spid="22">
                                            <p:txEl>
                                              <p:pRg st="5" end="5"/>
                                            </p:txEl>
                                          </p:spTgt>
                                        </p:tgtEl>
                                      </p:cBhvr>
                                    </p:animEffect>
                                    <p:anim calcmode="lin" valueType="num">
                                      <p:cBhvr>
                                        <p:cTn id="49"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75191"/>
            <a:ext cx="8229600" cy="4625609"/>
          </a:xfrm>
        </p:spPr>
        <p:txBody>
          <a:bodyPr/>
          <a:lstStyle/>
          <a:p>
            <a:endParaRPr lang="en-US" dirty="0"/>
          </a:p>
        </p:txBody>
      </p:sp>
      <p:cxnSp>
        <p:nvCxnSpPr>
          <p:cNvPr id="24" name="Straight Connector 23"/>
          <p:cNvCxnSpPr/>
          <p:nvPr/>
        </p:nvCxnSpPr>
        <p:spPr>
          <a:xfrm flipV="1">
            <a:off x="4643438" y="4044219"/>
            <a:ext cx="928694" cy="1599359"/>
          </a:xfrm>
          <a:prstGeom prst="line">
            <a:avLst/>
          </a:prstGeom>
          <a:ln w="50800">
            <a:solidFill>
              <a:schemeClr val="tx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Classification</a:t>
            </a:r>
            <a:endParaRPr lang="en-US" dirty="0"/>
          </a:p>
        </p:txBody>
      </p:sp>
      <p:sp>
        <p:nvSpPr>
          <p:cNvPr id="4" name="AutoShape 3"/>
          <p:cNvSpPr>
            <a:spLocks noChangeArrowheads="1"/>
          </p:cNvSpPr>
          <p:nvPr/>
        </p:nvSpPr>
        <p:spPr bwMode="gray">
          <a:xfrm>
            <a:off x="1319186" y="4747720"/>
            <a:ext cx="3324251" cy="512763"/>
          </a:xfrm>
          <a:prstGeom prst="roundRect">
            <a:avLst>
              <a:gd name="adj" fmla="val 16667"/>
            </a:avLst>
          </a:prstGeom>
          <a:gradFill rotWithShape="1">
            <a:gsLst>
              <a:gs pos="0">
                <a:schemeClr val="tx2"/>
              </a:gs>
              <a:gs pos="100000">
                <a:schemeClr val="tx2">
                  <a:gamma/>
                  <a:shade val="46275"/>
                  <a:invGamma/>
                </a:schemeClr>
              </a:gs>
            </a:gsLst>
            <a:lin ang="0" scaled="1"/>
          </a:gradFill>
          <a:ln w="9525">
            <a:noFill/>
            <a:round/>
            <a:headEnd/>
            <a:tailEnd/>
          </a:ln>
          <a:effectLst/>
        </p:spPr>
        <p:txBody>
          <a:bodyPr wrap="none" anchor="ctr"/>
          <a:lstStyle/>
          <a:p>
            <a:pPr>
              <a:defRPr/>
            </a:pPr>
            <a:endParaRPr lang="en-US"/>
          </a:p>
        </p:txBody>
      </p:sp>
      <p:sp>
        <p:nvSpPr>
          <p:cNvPr id="5" name="AutoShape 4"/>
          <p:cNvSpPr>
            <a:spLocks noChangeArrowheads="1"/>
          </p:cNvSpPr>
          <p:nvPr/>
        </p:nvSpPr>
        <p:spPr bwMode="gray">
          <a:xfrm>
            <a:off x="1242986" y="3209433"/>
            <a:ext cx="3400451" cy="512762"/>
          </a:xfrm>
          <a:prstGeom prst="roundRect">
            <a:avLst>
              <a:gd name="adj" fmla="val 16667"/>
            </a:avLst>
          </a:prstGeom>
          <a:gradFill rotWithShape="1">
            <a:gsLst>
              <a:gs pos="0">
                <a:schemeClr val="accent1">
                  <a:gamma/>
                  <a:shade val="46275"/>
                  <a:invGamma/>
                </a:schemeClr>
              </a:gs>
              <a:gs pos="100000">
                <a:schemeClr val="accent1"/>
              </a:gs>
            </a:gsLst>
            <a:lin ang="0" scaled="1"/>
          </a:gradFill>
          <a:ln w="9525">
            <a:noFill/>
            <a:round/>
            <a:headEnd/>
            <a:tailEnd/>
          </a:ln>
          <a:effectLst/>
        </p:spPr>
        <p:txBody>
          <a:bodyPr wrap="none" anchor="ctr"/>
          <a:lstStyle/>
          <a:p>
            <a:pPr>
              <a:defRPr/>
            </a:pPr>
            <a:endParaRPr lang="en-US"/>
          </a:p>
        </p:txBody>
      </p:sp>
      <p:sp>
        <p:nvSpPr>
          <p:cNvPr id="6" name="AutoShape 5"/>
          <p:cNvSpPr>
            <a:spLocks noChangeArrowheads="1"/>
          </p:cNvSpPr>
          <p:nvPr/>
        </p:nvSpPr>
        <p:spPr bwMode="gray">
          <a:xfrm>
            <a:off x="1242986" y="2433145"/>
            <a:ext cx="3416591" cy="512763"/>
          </a:xfrm>
          <a:prstGeom prst="roundRect">
            <a:avLst>
              <a:gd name="adj" fmla="val 16667"/>
            </a:avLst>
          </a:prstGeom>
          <a:gradFill rotWithShape="1">
            <a:gsLst>
              <a:gs pos="0">
                <a:schemeClr val="tx2"/>
              </a:gs>
              <a:gs pos="100000">
                <a:schemeClr val="tx2">
                  <a:gamma/>
                  <a:shade val="46275"/>
                  <a:invGamma/>
                </a:schemeClr>
              </a:gs>
            </a:gsLst>
            <a:lin ang="0" scaled="1"/>
          </a:gradFill>
          <a:ln w="9525">
            <a:noFill/>
            <a:round/>
            <a:headEnd/>
            <a:tailEnd/>
          </a:ln>
          <a:effectLst/>
        </p:spPr>
        <p:txBody>
          <a:bodyPr wrap="none" anchor="ctr"/>
          <a:lstStyle/>
          <a:p>
            <a:pPr>
              <a:defRPr/>
            </a:pPr>
            <a:endParaRPr lang="en-US"/>
          </a:p>
        </p:txBody>
      </p:sp>
      <p:sp>
        <p:nvSpPr>
          <p:cNvPr id="7" name="AutoShape 6"/>
          <p:cNvSpPr>
            <a:spLocks noChangeArrowheads="1"/>
          </p:cNvSpPr>
          <p:nvPr/>
        </p:nvSpPr>
        <p:spPr bwMode="gray">
          <a:xfrm>
            <a:off x="1319186" y="3985720"/>
            <a:ext cx="3324251" cy="512763"/>
          </a:xfrm>
          <a:prstGeom prst="roundRect">
            <a:avLst>
              <a:gd name="adj" fmla="val 16667"/>
            </a:avLst>
          </a:prstGeom>
          <a:solidFill>
            <a:schemeClr val="hlink"/>
          </a:solidFill>
          <a:ln w="9525">
            <a:noFill/>
            <a:round/>
            <a:headEnd/>
            <a:tailEnd/>
          </a:ln>
        </p:spPr>
        <p:txBody>
          <a:bodyPr wrap="none" anchor="ctr"/>
          <a:lstStyle/>
          <a:p>
            <a:endParaRPr lang="en-US"/>
          </a:p>
        </p:txBody>
      </p:sp>
      <p:sp>
        <p:nvSpPr>
          <p:cNvPr id="8" name="AutoShape 7"/>
          <p:cNvSpPr>
            <a:spLocks noChangeArrowheads="1"/>
          </p:cNvSpPr>
          <p:nvPr/>
        </p:nvSpPr>
        <p:spPr bwMode="gray">
          <a:xfrm>
            <a:off x="1571604" y="3200706"/>
            <a:ext cx="3067470" cy="542127"/>
          </a:xfrm>
          <a:prstGeom prst="roundRect">
            <a:avLst>
              <a:gd name="adj" fmla="val 16667"/>
            </a:avLst>
          </a:prstGeom>
          <a:noFill/>
          <a:ln w="38100">
            <a:noFill/>
            <a:round/>
            <a:headEnd/>
            <a:tailEnd/>
          </a:ln>
        </p:spPr>
        <p:txBody>
          <a:bodyPr wrap="none" anchor="ctr"/>
          <a:lstStyle/>
          <a:p>
            <a:pPr algn="ctr" latinLnBrk="1"/>
            <a:r>
              <a:rPr kumimoji="1" lang="en-US" altLang="ko-KR" sz="1400" b="1" dirty="0" smtClean="0">
                <a:solidFill>
                  <a:srgbClr val="FFFFFF"/>
                </a:solidFill>
                <a:ea typeface="굴림" charset="-127"/>
              </a:rPr>
              <a:t>Superficial partial-thickness 2</a:t>
            </a:r>
            <a:r>
              <a:rPr kumimoji="1" lang="en-US" altLang="ko-KR" sz="1400" b="1" baseline="30000" dirty="0" smtClean="0">
                <a:solidFill>
                  <a:srgbClr val="FFFFFF"/>
                </a:solidFill>
                <a:ea typeface="굴림" charset="-127"/>
              </a:rPr>
              <a:t>nd</a:t>
            </a:r>
            <a:r>
              <a:rPr kumimoji="1" lang="en-US" altLang="ko-KR" sz="1400" b="1" dirty="0" smtClean="0">
                <a:solidFill>
                  <a:srgbClr val="FFFFFF"/>
                </a:solidFill>
                <a:ea typeface="굴림" charset="-127"/>
              </a:rPr>
              <a:t> degree</a:t>
            </a:r>
            <a:endParaRPr kumimoji="1" lang="en-US" altLang="ko-KR" sz="1400" b="1" dirty="0">
              <a:solidFill>
                <a:srgbClr val="FFFFFF"/>
              </a:solidFill>
              <a:ea typeface="굴림" charset="-127"/>
            </a:endParaRPr>
          </a:p>
        </p:txBody>
      </p:sp>
      <p:sp>
        <p:nvSpPr>
          <p:cNvPr id="9" name="AutoShape 8"/>
          <p:cNvSpPr>
            <a:spLocks noChangeArrowheads="1"/>
          </p:cNvSpPr>
          <p:nvPr/>
        </p:nvSpPr>
        <p:spPr bwMode="gray">
          <a:xfrm>
            <a:off x="1785918" y="3912179"/>
            <a:ext cx="2457757" cy="664106"/>
          </a:xfrm>
          <a:prstGeom prst="roundRect">
            <a:avLst>
              <a:gd name="adj" fmla="val 16667"/>
            </a:avLst>
          </a:prstGeom>
          <a:noFill/>
          <a:ln w="38100">
            <a:noFill/>
            <a:round/>
            <a:headEnd/>
            <a:tailEnd/>
          </a:ln>
        </p:spPr>
        <p:txBody>
          <a:bodyPr wrap="none" anchor="ctr"/>
          <a:lstStyle/>
          <a:p>
            <a:pPr latinLnBrk="1"/>
            <a:r>
              <a:rPr kumimoji="1" lang="en-US" altLang="ko-KR" sz="1400" b="1" dirty="0" smtClean="0">
                <a:solidFill>
                  <a:schemeClr val="bg1"/>
                </a:solidFill>
                <a:ea typeface="굴림" charset="-127"/>
              </a:rPr>
              <a:t>Deep partial-thickness 2</a:t>
            </a:r>
            <a:r>
              <a:rPr kumimoji="1" lang="en-US" altLang="ko-KR" sz="1400" b="1" baseline="30000" dirty="0" smtClean="0">
                <a:solidFill>
                  <a:schemeClr val="bg1"/>
                </a:solidFill>
                <a:ea typeface="굴림" charset="-127"/>
              </a:rPr>
              <a:t>nd</a:t>
            </a:r>
            <a:r>
              <a:rPr kumimoji="1" lang="en-US" altLang="ko-KR" sz="1400" b="1" dirty="0" smtClean="0">
                <a:solidFill>
                  <a:schemeClr val="bg1"/>
                </a:solidFill>
                <a:ea typeface="굴림" charset="-127"/>
              </a:rPr>
              <a:t> degree</a:t>
            </a:r>
            <a:endParaRPr kumimoji="1" lang="en-US" altLang="ko-KR" sz="1200" b="1" dirty="0">
              <a:solidFill>
                <a:schemeClr val="bg1"/>
              </a:solidFill>
              <a:ea typeface="굴림" charset="-127"/>
            </a:endParaRPr>
          </a:p>
        </p:txBody>
      </p:sp>
      <p:sp>
        <p:nvSpPr>
          <p:cNvPr id="10" name="AutoShape 9"/>
          <p:cNvSpPr>
            <a:spLocks noChangeArrowheads="1"/>
          </p:cNvSpPr>
          <p:nvPr/>
        </p:nvSpPr>
        <p:spPr bwMode="gray">
          <a:xfrm>
            <a:off x="785786" y="2143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dirty="0">
                <a:solidFill>
                  <a:schemeClr val="bg1"/>
                </a:solidFill>
                <a:ea typeface="굴림" charset="-127"/>
              </a:rPr>
              <a:t>1</a:t>
            </a:r>
          </a:p>
        </p:txBody>
      </p:sp>
      <p:sp>
        <p:nvSpPr>
          <p:cNvPr id="11" name="AutoShape 10"/>
          <p:cNvSpPr>
            <a:spLocks noChangeArrowheads="1"/>
          </p:cNvSpPr>
          <p:nvPr/>
        </p:nvSpPr>
        <p:spPr bwMode="gray">
          <a:xfrm>
            <a:off x="785786" y="2905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a:solidFill>
                  <a:schemeClr val="bg1"/>
                </a:solidFill>
                <a:ea typeface="굴림" charset="-127"/>
              </a:rPr>
              <a:t>2</a:t>
            </a:r>
          </a:p>
        </p:txBody>
      </p:sp>
      <p:sp>
        <p:nvSpPr>
          <p:cNvPr id="12" name="AutoShape 11"/>
          <p:cNvSpPr>
            <a:spLocks noChangeArrowheads="1"/>
          </p:cNvSpPr>
          <p:nvPr/>
        </p:nvSpPr>
        <p:spPr bwMode="gray">
          <a:xfrm>
            <a:off x="785786" y="3667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a:solidFill>
                  <a:schemeClr val="bg1"/>
                </a:solidFill>
                <a:ea typeface="굴림" charset="-127"/>
              </a:rPr>
              <a:t>3</a:t>
            </a:r>
          </a:p>
        </p:txBody>
      </p:sp>
      <p:sp>
        <p:nvSpPr>
          <p:cNvPr id="13" name="AutoShape 12"/>
          <p:cNvSpPr>
            <a:spLocks noChangeArrowheads="1"/>
          </p:cNvSpPr>
          <p:nvPr/>
        </p:nvSpPr>
        <p:spPr bwMode="gray">
          <a:xfrm>
            <a:off x="785786" y="4429116"/>
            <a:ext cx="793535" cy="975829"/>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a:solidFill>
                  <a:schemeClr val="bg1"/>
                </a:solidFill>
                <a:ea typeface="굴림" charset="-127"/>
              </a:rPr>
              <a:t>4</a:t>
            </a:r>
          </a:p>
        </p:txBody>
      </p:sp>
      <p:sp>
        <p:nvSpPr>
          <p:cNvPr id="14" name="AutoShape 14"/>
          <p:cNvSpPr>
            <a:spLocks noChangeArrowheads="1"/>
          </p:cNvSpPr>
          <p:nvPr/>
        </p:nvSpPr>
        <p:spPr bwMode="gray">
          <a:xfrm>
            <a:off x="1623986" y="4626540"/>
            <a:ext cx="2805137" cy="664106"/>
          </a:xfrm>
          <a:prstGeom prst="roundRect">
            <a:avLst>
              <a:gd name="adj" fmla="val 16667"/>
            </a:avLst>
          </a:prstGeom>
          <a:noFill/>
          <a:ln w="38100">
            <a:noFill/>
            <a:round/>
            <a:headEnd/>
            <a:tailEnd/>
          </a:ln>
        </p:spPr>
        <p:txBody>
          <a:bodyPr wrap="none" anchor="ctr"/>
          <a:lstStyle/>
          <a:p>
            <a:pPr algn="ctr" latinLnBrk="1"/>
            <a:r>
              <a:rPr kumimoji="1" lang="en-US" altLang="ko-KR" sz="1400" b="1" dirty="0" smtClean="0">
                <a:solidFill>
                  <a:schemeClr val="bg1"/>
                </a:solidFill>
                <a:ea typeface="굴림" charset="-127"/>
              </a:rPr>
              <a:t>Full thickness 3</a:t>
            </a:r>
            <a:r>
              <a:rPr kumimoji="1" lang="en-US" altLang="ko-KR" sz="1400" b="1" baseline="30000" dirty="0" smtClean="0">
                <a:solidFill>
                  <a:schemeClr val="bg1"/>
                </a:solidFill>
                <a:ea typeface="굴림" charset="-127"/>
              </a:rPr>
              <a:t>rd</a:t>
            </a:r>
            <a:r>
              <a:rPr kumimoji="1" lang="en-US" altLang="ko-KR" sz="1400" b="1" dirty="0" smtClean="0">
                <a:solidFill>
                  <a:schemeClr val="bg1"/>
                </a:solidFill>
                <a:ea typeface="굴림" charset="-127"/>
              </a:rPr>
              <a:t> degree</a:t>
            </a:r>
            <a:endParaRPr kumimoji="1" lang="en-US" altLang="ko-KR" sz="1400" b="1" dirty="0">
              <a:solidFill>
                <a:schemeClr val="bg1"/>
              </a:solidFill>
              <a:ea typeface="굴림" charset="-127"/>
            </a:endParaRPr>
          </a:p>
        </p:txBody>
      </p:sp>
      <p:sp>
        <p:nvSpPr>
          <p:cNvPr id="15" name="AutoShape 30"/>
          <p:cNvSpPr>
            <a:spLocks noChangeArrowheads="1"/>
          </p:cNvSpPr>
          <p:nvPr/>
        </p:nvSpPr>
        <p:spPr bwMode="gray">
          <a:xfrm>
            <a:off x="1557312" y="2311965"/>
            <a:ext cx="2728936" cy="664106"/>
          </a:xfrm>
          <a:prstGeom prst="roundRect">
            <a:avLst>
              <a:gd name="adj" fmla="val 16667"/>
            </a:avLst>
          </a:prstGeom>
          <a:noFill/>
          <a:ln w="38100">
            <a:noFill/>
            <a:round/>
            <a:headEnd/>
            <a:tailEnd/>
          </a:ln>
        </p:spPr>
        <p:txBody>
          <a:bodyPr wrap="none" anchor="ctr"/>
          <a:lstStyle/>
          <a:p>
            <a:pPr latinLnBrk="1"/>
            <a:r>
              <a:rPr kumimoji="1" lang="en-US" altLang="ko-KR" sz="1600" b="1" dirty="0" smtClean="0">
                <a:solidFill>
                  <a:schemeClr val="bg1"/>
                </a:solidFill>
                <a:ea typeface="굴림" charset="-127"/>
              </a:rPr>
              <a:t>Superficial burns  1</a:t>
            </a:r>
            <a:r>
              <a:rPr kumimoji="1" lang="en-US" altLang="ko-KR" sz="1600" b="1" baseline="30000" dirty="0" smtClean="0">
                <a:solidFill>
                  <a:schemeClr val="bg1"/>
                </a:solidFill>
                <a:ea typeface="굴림" charset="-127"/>
              </a:rPr>
              <a:t>st</a:t>
            </a:r>
            <a:r>
              <a:rPr kumimoji="1" lang="en-US" altLang="ko-KR" sz="1600" b="1" dirty="0" smtClean="0">
                <a:solidFill>
                  <a:schemeClr val="bg1"/>
                </a:solidFill>
                <a:ea typeface="굴림" charset="-127"/>
              </a:rPr>
              <a:t> degree </a:t>
            </a:r>
            <a:endParaRPr kumimoji="1" lang="en-US" altLang="ko-KR" sz="1600" b="1" dirty="0">
              <a:solidFill>
                <a:schemeClr val="bg1"/>
              </a:solidFill>
              <a:ea typeface="굴림" charset="-127"/>
            </a:endParaRPr>
          </a:p>
        </p:txBody>
      </p:sp>
      <p:sp>
        <p:nvSpPr>
          <p:cNvPr id="16" name="AutoShape 15"/>
          <p:cNvSpPr>
            <a:spLocks noChangeArrowheads="1"/>
          </p:cNvSpPr>
          <p:nvPr/>
        </p:nvSpPr>
        <p:spPr bwMode="gray">
          <a:xfrm>
            <a:off x="1362021" y="5433541"/>
            <a:ext cx="3281417" cy="484192"/>
          </a:xfrm>
          <a:prstGeom prst="roundRect">
            <a:avLst>
              <a:gd name="adj" fmla="val 16667"/>
            </a:avLst>
          </a:prstGeom>
          <a:gradFill rotWithShape="1">
            <a:gsLst>
              <a:gs pos="0">
                <a:schemeClr val="accent1">
                  <a:gamma/>
                  <a:shade val="46275"/>
                  <a:invGamma/>
                </a:schemeClr>
              </a:gs>
              <a:gs pos="100000">
                <a:schemeClr val="accent1"/>
              </a:gs>
            </a:gsLst>
            <a:lin ang="0" scaled="1"/>
          </a:gradFill>
          <a:ln w="9525">
            <a:noFill/>
            <a:round/>
            <a:headEnd/>
            <a:tailEnd/>
          </a:ln>
          <a:effectLst/>
        </p:spPr>
        <p:txBody>
          <a:bodyPr wrap="none" anchor="ctr"/>
          <a:lstStyle/>
          <a:p>
            <a:pPr>
              <a:defRPr/>
            </a:pPr>
            <a:endParaRPr lang="en-US"/>
          </a:p>
        </p:txBody>
      </p:sp>
      <p:sp>
        <p:nvSpPr>
          <p:cNvPr id="17" name="AutoShape 16"/>
          <p:cNvSpPr>
            <a:spLocks noChangeArrowheads="1"/>
          </p:cNvSpPr>
          <p:nvPr/>
        </p:nvSpPr>
        <p:spPr bwMode="gray">
          <a:xfrm>
            <a:off x="828620" y="5155024"/>
            <a:ext cx="777485" cy="921460"/>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eaLnBrk="0" hangingPunct="0">
              <a:defRPr/>
            </a:pPr>
            <a:r>
              <a:rPr lang="en-US" altLang="ko-KR" sz="2400" b="1" dirty="0">
                <a:solidFill>
                  <a:schemeClr val="bg1"/>
                </a:solidFill>
                <a:ea typeface="굴림" charset="-127"/>
              </a:rPr>
              <a:t>5</a:t>
            </a:r>
          </a:p>
        </p:txBody>
      </p:sp>
      <p:sp>
        <p:nvSpPr>
          <p:cNvPr id="18" name="AutoShape 17"/>
          <p:cNvSpPr>
            <a:spLocks noChangeArrowheads="1"/>
          </p:cNvSpPr>
          <p:nvPr/>
        </p:nvSpPr>
        <p:spPr bwMode="gray">
          <a:xfrm>
            <a:off x="1562046" y="5344606"/>
            <a:ext cx="2938516" cy="627103"/>
          </a:xfrm>
          <a:prstGeom prst="roundRect">
            <a:avLst>
              <a:gd name="adj" fmla="val 16667"/>
            </a:avLst>
          </a:prstGeom>
          <a:noFill/>
          <a:ln w="38100">
            <a:noFill/>
            <a:round/>
            <a:headEnd/>
            <a:tailEnd/>
          </a:ln>
        </p:spPr>
        <p:txBody>
          <a:bodyPr wrap="none" anchor="ctr"/>
          <a:lstStyle/>
          <a:p>
            <a:pPr algn="ctr" latinLnBrk="1"/>
            <a:r>
              <a:rPr kumimoji="1" lang="en-US" altLang="ko-KR" sz="1400" b="1" dirty="0" smtClean="0">
                <a:solidFill>
                  <a:schemeClr val="bg1"/>
                </a:solidFill>
                <a:ea typeface="굴림" charset="-127"/>
              </a:rPr>
              <a:t>4</a:t>
            </a:r>
            <a:r>
              <a:rPr kumimoji="1" lang="en-US" altLang="ko-KR" sz="1400" b="1" baseline="30000" dirty="0" smtClean="0">
                <a:solidFill>
                  <a:schemeClr val="bg1"/>
                </a:solidFill>
                <a:ea typeface="굴림" charset="-127"/>
              </a:rPr>
              <a:t>th</a:t>
            </a:r>
            <a:r>
              <a:rPr kumimoji="1" lang="en-US" altLang="ko-KR" sz="1400" b="1" dirty="0" smtClean="0">
                <a:solidFill>
                  <a:schemeClr val="bg1"/>
                </a:solidFill>
                <a:ea typeface="굴림" charset="-127"/>
              </a:rPr>
              <a:t> degree</a:t>
            </a:r>
            <a:endParaRPr kumimoji="1" lang="en-US" altLang="ko-KR" sz="1400" b="1" dirty="0">
              <a:solidFill>
                <a:schemeClr val="bg1"/>
              </a:solidFill>
              <a:ea typeface="굴림" charset="-127"/>
            </a:endParaRPr>
          </a:p>
        </p:txBody>
      </p:sp>
      <p:grpSp>
        <p:nvGrpSpPr>
          <p:cNvPr id="19" name="Group 22"/>
          <p:cNvGrpSpPr>
            <a:grpSpLocks/>
          </p:cNvGrpSpPr>
          <p:nvPr/>
        </p:nvGrpSpPr>
        <p:grpSpPr bwMode="auto">
          <a:xfrm>
            <a:off x="5619752" y="2428868"/>
            <a:ext cx="2952776" cy="3357586"/>
            <a:chOff x="4150" y="1935"/>
            <a:chExt cx="1134" cy="4038"/>
          </a:xfrm>
        </p:grpSpPr>
        <p:sp>
          <p:nvSpPr>
            <p:cNvPr id="20" name="AutoShape 23"/>
            <p:cNvSpPr>
              <a:spLocks noChangeArrowheads="1"/>
            </p:cNvSpPr>
            <p:nvPr/>
          </p:nvSpPr>
          <p:spPr bwMode="auto">
            <a:xfrm>
              <a:off x="4150" y="1942"/>
              <a:ext cx="1134" cy="4031"/>
            </a:xfrm>
            <a:prstGeom prst="roundRect">
              <a:avLst>
                <a:gd name="adj" fmla="val 16667"/>
              </a:avLst>
            </a:prstGeom>
            <a:gradFill rotWithShape="1">
              <a:gsLst>
                <a:gs pos="0">
                  <a:schemeClr val="accent1"/>
                </a:gs>
                <a:gs pos="100000">
                  <a:schemeClr val="accent1">
                    <a:gamma/>
                    <a:shade val="46275"/>
                    <a:invGamma/>
                  </a:schemeClr>
                </a:gs>
              </a:gsLst>
              <a:lin ang="5400000" scaled="1"/>
            </a:gradFill>
            <a:ln w="28575" algn="ctr">
              <a:solidFill>
                <a:schemeClr val="bg2"/>
              </a:solidFill>
              <a:round/>
              <a:headEnd/>
              <a:tailEnd/>
            </a:ln>
            <a:effectLst/>
          </p:spPr>
          <p:txBody>
            <a:bodyPr wrap="none" anchor="ctr"/>
            <a:lstStyle/>
            <a:p>
              <a:pPr eaLnBrk="0" hangingPunct="0">
                <a:defRPr/>
              </a:pPr>
              <a:endParaRPr lang="en-US" altLang="ko-KR" dirty="0">
                <a:solidFill>
                  <a:schemeClr val="bg1"/>
                </a:solidFill>
                <a:latin typeface="Verdana" pitchFamily="34" charset="0"/>
                <a:ea typeface="굴림" charset="-127"/>
              </a:endParaRPr>
            </a:p>
            <a:p>
              <a:pPr eaLnBrk="0" hangingPunct="0">
                <a:defRPr/>
              </a:pPr>
              <a:endParaRPr lang="en-US" altLang="ko-KR" dirty="0">
                <a:solidFill>
                  <a:schemeClr val="bg1"/>
                </a:solidFill>
                <a:latin typeface="Verdana" pitchFamily="34" charset="0"/>
                <a:ea typeface="굴림" charset="-127"/>
              </a:endParaRPr>
            </a:p>
            <a:p>
              <a:pPr eaLnBrk="0" hangingPunct="0">
                <a:defRPr/>
              </a:pPr>
              <a:endParaRPr lang="ko-KR" altLang="en-US" dirty="0">
                <a:solidFill>
                  <a:schemeClr val="bg1"/>
                </a:solidFill>
                <a:latin typeface="Verdana" pitchFamily="34" charset="0"/>
                <a:ea typeface="굴림" charset="-127"/>
              </a:endParaRPr>
            </a:p>
          </p:txBody>
        </p:sp>
        <p:sp>
          <p:nvSpPr>
            <p:cNvPr id="21" name="Text Box 24"/>
            <p:cNvSpPr txBox="1">
              <a:spLocks noChangeArrowheads="1"/>
            </p:cNvSpPr>
            <p:nvPr/>
          </p:nvSpPr>
          <p:spPr bwMode="auto">
            <a:xfrm>
              <a:off x="4208" y="1935"/>
              <a:ext cx="998" cy="265"/>
            </a:xfrm>
            <a:prstGeom prst="rect">
              <a:avLst/>
            </a:prstGeom>
            <a:noFill/>
            <a:ln w="0" algn="ctr">
              <a:noFill/>
              <a:miter lim="800000"/>
              <a:headEnd/>
              <a:tailEnd/>
            </a:ln>
          </p:spPr>
          <p:txBody>
            <a:bodyPr>
              <a:spAutoFit/>
            </a:bodyPr>
            <a:lstStyle/>
            <a:p>
              <a:pPr eaLnBrk="0" hangingPunct="0">
                <a:defRPr/>
              </a:pPr>
              <a:endParaRPr lang="ko-KR" altLang="en-US" sz="1600" b="1" dirty="0">
                <a:solidFill>
                  <a:schemeClr val="bg1"/>
                </a:solidFill>
                <a:latin typeface="Verdana" pitchFamily="34" charset="0"/>
                <a:ea typeface="굴림" charset="-127"/>
              </a:endParaRPr>
            </a:p>
          </p:txBody>
        </p:sp>
      </p:grpSp>
      <p:sp>
        <p:nvSpPr>
          <p:cNvPr id="22" name="TextBox 21"/>
          <p:cNvSpPr txBox="1"/>
          <p:nvPr/>
        </p:nvSpPr>
        <p:spPr>
          <a:xfrm>
            <a:off x="5715008" y="2643182"/>
            <a:ext cx="2786082" cy="2585323"/>
          </a:xfrm>
          <a:prstGeom prst="rect">
            <a:avLst/>
          </a:prstGeom>
          <a:noFill/>
        </p:spPr>
        <p:txBody>
          <a:bodyPr wrap="square" rtlCol="0">
            <a:spAutoFit/>
          </a:bodyPr>
          <a:lstStyle/>
          <a:p>
            <a:pPr>
              <a:buFont typeface="Wingdings" pitchFamily="2" charset="2"/>
              <a:buChar char="Ø"/>
            </a:pPr>
            <a:r>
              <a:rPr lang="en-US" dirty="0" smtClean="0"/>
              <a:t>It is a life threatening injuries.</a:t>
            </a:r>
          </a:p>
          <a:p>
            <a:pPr>
              <a:buFont typeface="Wingdings" pitchFamily="2" charset="2"/>
              <a:buChar char="Ø"/>
            </a:pPr>
            <a:endParaRPr lang="en-US" dirty="0" smtClean="0"/>
          </a:p>
          <a:p>
            <a:pPr>
              <a:buFont typeface="Wingdings" pitchFamily="2" charset="2"/>
              <a:buChar char="Ø"/>
            </a:pPr>
            <a:r>
              <a:rPr lang="en-US" dirty="0" smtClean="0"/>
              <a:t>Extends through skin, subcutaneous tissue and into underlying muscle and bone.</a:t>
            </a:r>
          </a:p>
          <a:p>
            <a:pPr>
              <a:buFont typeface="Wingdings" pitchFamily="2" charset="2"/>
              <a:buChar char="Ø"/>
            </a:pPr>
            <a:endParaRPr lang="en-US" dirty="0" smtClean="0"/>
          </a:p>
          <a:p>
            <a:pPr>
              <a:buFont typeface="Wingdings" pitchFamily="2" charset="2"/>
              <a:buChar char="Ø"/>
            </a:pPr>
            <a:r>
              <a:rPr lang="en-US" dirty="0" smtClean="0"/>
              <a:t>Dry, painless.</a:t>
            </a:r>
          </a:p>
        </p:txBody>
      </p:sp>
      <p:pic>
        <p:nvPicPr>
          <p:cNvPr id="25" name="Picture 3"/>
          <p:cNvPicPr>
            <a:picLocks noChangeAspect="1" noChangeArrowheads="1"/>
          </p:cNvPicPr>
          <p:nvPr/>
        </p:nvPicPr>
        <p:blipFill>
          <a:blip r:embed="rId2" cstate="print"/>
          <a:srcRect/>
          <a:stretch>
            <a:fillRect/>
          </a:stretch>
        </p:blipFill>
        <p:spPr bwMode="auto">
          <a:xfrm>
            <a:off x="785786" y="1643050"/>
            <a:ext cx="4071966" cy="49135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1000"/>
                                        <p:tgtEl>
                                          <p:spTgt spid="22">
                                            <p:txEl>
                                              <p:pRg st="0" end="0"/>
                                            </p:txEl>
                                          </p:spTgt>
                                        </p:tgtEl>
                                      </p:cBhvr>
                                    </p:animEffect>
                                    <p:anim calcmode="lin" valueType="num">
                                      <p:cBhvr>
                                        <p:cTn id="14"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Effect transition="in" filter="fade">
                                      <p:cBhvr>
                                        <p:cTn id="20" dur="1000"/>
                                        <p:tgtEl>
                                          <p:spTgt spid="22">
                                            <p:txEl>
                                              <p:pRg st="2" end="2"/>
                                            </p:txEl>
                                          </p:spTgt>
                                        </p:tgtEl>
                                      </p:cBhvr>
                                    </p:animEffect>
                                    <p:anim calcmode="lin" valueType="num">
                                      <p:cBhvr>
                                        <p:cTn id="21"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fade">
                                      <p:cBhvr>
                                        <p:cTn id="27" dur="1000"/>
                                        <p:tgtEl>
                                          <p:spTgt spid="22">
                                            <p:txEl>
                                              <p:pRg st="4" end="4"/>
                                            </p:txEl>
                                          </p:spTgt>
                                        </p:tgtEl>
                                      </p:cBhvr>
                                    </p:animEffect>
                                    <p:anim calcmode="lin" valueType="num">
                                      <p:cBhvr>
                                        <p:cTn id="28"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Rule of nines</a:t>
            </a:r>
          </a:p>
          <a:p>
            <a:pPr lvl="3"/>
            <a:r>
              <a:rPr lang="en-US" dirty="0" smtClean="0"/>
              <a:t>Also known as Wallace’s rule of 9.</a:t>
            </a:r>
          </a:p>
          <a:p>
            <a:pPr lvl="3"/>
            <a:r>
              <a:rPr lang="en-US" dirty="0" smtClean="0"/>
              <a:t>The most common method, but not the best.</a:t>
            </a:r>
          </a:p>
          <a:p>
            <a:pPr lvl="3"/>
            <a:r>
              <a:rPr lang="en-GB" dirty="0" smtClean="0"/>
              <a:t>It is different in children due to their different surface area, they have bigger head and small limbs in proportion to their trunk  </a:t>
            </a:r>
            <a:endParaRPr lang="en-US" dirty="0" smtClean="0"/>
          </a:p>
          <a:p>
            <a:pPr lvl="2">
              <a:buNone/>
            </a:pPr>
            <a:endParaRPr lang="en-US" dirty="0"/>
          </a:p>
        </p:txBody>
      </p:sp>
      <p:sp>
        <p:nvSpPr>
          <p:cNvPr id="2" name="Title 1"/>
          <p:cNvSpPr>
            <a:spLocks noGrp="1"/>
          </p:cNvSpPr>
          <p:nvPr>
            <p:ph type="title"/>
          </p:nvPr>
        </p:nvSpPr>
        <p:spPr/>
        <p:txBody>
          <a:bodyPr/>
          <a:lstStyle/>
          <a:p>
            <a:r>
              <a:rPr lang="en-US" dirty="0" smtClean="0"/>
              <a:t>Estimation of burn size</a:t>
            </a:r>
            <a:endParaRPr lang="en-US" dirty="0"/>
          </a:p>
        </p:txBody>
      </p:sp>
      <p:pic>
        <p:nvPicPr>
          <p:cNvPr id="4" name="Picture 14" descr="ruleof9'sboth"/>
          <p:cNvPicPr>
            <a:picLocks noChangeAspect="1" noChangeArrowheads="1"/>
          </p:cNvPicPr>
          <p:nvPr/>
        </p:nvPicPr>
        <p:blipFill>
          <a:blip r:embed="rId2" cstate="print"/>
          <a:stretch>
            <a:fillRect/>
          </a:stretch>
        </p:blipFill>
        <p:spPr>
          <a:xfrm>
            <a:off x="928662" y="1643050"/>
            <a:ext cx="7535476" cy="4880933"/>
          </a:xfrm>
          <a:prstGeom prst="rect">
            <a:avLst/>
          </a:prstGeom>
          <a:solidFill>
            <a:schemeClr val="tx2">
              <a:lumMod val="40000"/>
              <a:lumOff val="60000"/>
              <a:alpha val="88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AutoShape 3"/>
          <p:cNvSpPr>
            <a:spLocks noChangeArrowheads="1"/>
          </p:cNvSpPr>
          <p:nvPr/>
        </p:nvSpPr>
        <p:spPr bwMode="gray">
          <a:xfrm rot="17766275">
            <a:off x="2076255" y="2539990"/>
            <a:ext cx="1944688" cy="1008063"/>
          </a:xfrm>
          <a:prstGeom prst="upArrow">
            <a:avLst>
              <a:gd name="adj1" fmla="val 43843"/>
              <a:gd name="adj2" fmla="val 63148"/>
            </a:avLst>
          </a:prstGeom>
          <a:gradFill rotWithShape="1">
            <a:gsLst>
              <a:gs pos="0">
                <a:schemeClr val="bg2"/>
              </a:gs>
              <a:gs pos="100000">
                <a:schemeClr val="bg2">
                  <a:gamma/>
                  <a:tint val="92157"/>
                  <a:invGamma/>
                  <a:alpha val="0"/>
                </a:schemeClr>
              </a:gs>
            </a:gsLst>
            <a:lin ang="5400000" scaled="1"/>
          </a:gradFill>
          <a:ln w="9525" algn="ctr">
            <a:noFill/>
            <a:miter lim="800000"/>
            <a:headEnd/>
            <a:tailEnd/>
          </a:ln>
          <a:effectLst/>
        </p:spPr>
        <p:txBody>
          <a:bodyPr wrap="none" anchor="ctr"/>
          <a:lstStyle/>
          <a:p>
            <a:pPr>
              <a:defRPr/>
            </a:pPr>
            <a:endParaRPr lang="en-US" dirty="0"/>
          </a:p>
        </p:txBody>
      </p:sp>
      <p:sp>
        <p:nvSpPr>
          <p:cNvPr id="258052" name="AutoShape 4"/>
          <p:cNvSpPr>
            <a:spLocks noChangeArrowheads="1"/>
          </p:cNvSpPr>
          <p:nvPr/>
        </p:nvSpPr>
        <p:spPr bwMode="gray">
          <a:xfrm rot="3840703" flipH="1">
            <a:off x="4874599" y="2596975"/>
            <a:ext cx="1944688" cy="935038"/>
          </a:xfrm>
          <a:prstGeom prst="upArrow">
            <a:avLst>
              <a:gd name="adj1" fmla="val 46778"/>
              <a:gd name="adj2" fmla="val 63495"/>
            </a:avLst>
          </a:prstGeom>
          <a:gradFill rotWithShape="1">
            <a:gsLst>
              <a:gs pos="0">
                <a:schemeClr val="bg2"/>
              </a:gs>
              <a:gs pos="100000">
                <a:schemeClr val="bg2">
                  <a:gamma/>
                  <a:tint val="92157"/>
                  <a:invGamma/>
                  <a:alpha val="0"/>
                </a:schemeClr>
              </a:gs>
            </a:gsLst>
            <a:lin ang="5400000" scaled="1"/>
          </a:gradFill>
          <a:ln w="9525" algn="ctr">
            <a:noFill/>
            <a:miter lim="800000"/>
            <a:headEnd/>
            <a:tailEnd/>
          </a:ln>
          <a:effectLst/>
        </p:spPr>
        <p:txBody>
          <a:bodyPr wrap="none" anchor="ctr"/>
          <a:lstStyle/>
          <a:p>
            <a:pPr>
              <a:defRPr/>
            </a:pPr>
            <a:endParaRPr lang="en-US" dirty="0"/>
          </a:p>
        </p:txBody>
      </p:sp>
      <p:sp>
        <p:nvSpPr>
          <p:cNvPr id="258058" name="AutoShape 10"/>
          <p:cNvSpPr>
            <a:spLocks noChangeArrowheads="1"/>
          </p:cNvSpPr>
          <p:nvPr/>
        </p:nvSpPr>
        <p:spPr bwMode="gray">
          <a:xfrm>
            <a:off x="357158" y="2071678"/>
            <a:ext cx="1970088" cy="1219200"/>
          </a:xfrm>
          <a:prstGeom prst="can">
            <a:avLst>
              <a:gd name="adj" fmla="val 25000"/>
            </a:avLst>
          </a:prstGeom>
          <a:gradFill rotWithShape="1">
            <a:gsLst>
              <a:gs pos="0">
                <a:schemeClr val="accent1">
                  <a:gamma/>
                  <a:shade val="66667"/>
                  <a:invGamma/>
                </a:schemeClr>
              </a:gs>
              <a:gs pos="50000">
                <a:schemeClr val="accent1"/>
              </a:gs>
              <a:gs pos="100000">
                <a:schemeClr val="accent1">
                  <a:gamma/>
                  <a:shade val="66667"/>
                  <a:invGamma/>
                </a:schemeClr>
              </a:gs>
            </a:gsLst>
            <a:lin ang="0" scaled="1"/>
          </a:gradFill>
          <a:ln w="9525">
            <a:noFill/>
            <a:round/>
            <a:headEnd/>
            <a:tailEnd/>
          </a:ln>
          <a:effectLst/>
        </p:spPr>
        <p:txBody>
          <a:bodyPr wrap="none" anchor="ctr"/>
          <a:lstStyle/>
          <a:p>
            <a:pPr algn="ctr" eaLnBrk="0" hangingPunct="0">
              <a:defRPr/>
            </a:pPr>
            <a:endParaRPr lang="en-US" altLang="ko-KR" b="1" dirty="0">
              <a:solidFill>
                <a:schemeClr val="bg1"/>
              </a:solidFill>
              <a:latin typeface="Verdana" pitchFamily="34" charset="0"/>
              <a:ea typeface="굴림" charset="-127"/>
            </a:endParaRPr>
          </a:p>
        </p:txBody>
      </p:sp>
      <p:sp>
        <p:nvSpPr>
          <p:cNvPr id="258065" name="AutoShape 17"/>
          <p:cNvSpPr>
            <a:spLocks noChangeArrowheads="1"/>
          </p:cNvSpPr>
          <p:nvPr/>
        </p:nvSpPr>
        <p:spPr bwMode="gray">
          <a:xfrm flipH="1">
            <a:off x="3500430" y="1922458"/>
            <a:ext cx="1944687" cy="935038"/>
          </a:xfrm>
          <a:prstGeom prst="upArrow">
            <a:avLst>
              <a:gd name="adj1" fmla="val 46778"/>
              <a:gd name="adj2" fmla="val 63495"/>
            </a:avLst>
          </a:prstGeom>
          <a:gradFill rotWithShape="1">
            <a:gsLst>
              <a:gs pos="0">
                <a:schemeClr val="bg2"/>
              </a:gs>
              <a:gs pos="100000">
                <a:schemeClr val="bg2">
                  <a:gamma/>
                  <a:tint val="92157"/>
                  <a:invGamma/>
                  <a:alpha val="0"/>
                </a:schemeClr>
              </a:gs>
            </a:gsLst>
            <a:lin ang="5400000" scaled="1"/>
          </a:gradFill>
          <a:ln w="9525" algn="ctr">
            <a:noFill/>
            <a:miter lim="800000"/>
            <a:headEnd/>
            <a:tailEnd/>
          </a:ln>
          <a:effectLst/>
        </p:spPr>
        <p:txBody>
          <a:bodyPr wrap="none" anchor="ctr"/>
          <a:lstStyle/>
          <a:p>
            <a:pPr>
              <a:defRPr/>
            </a:pPr>
            <a:endParaRPr lang="en-US" dirty="0"/>
          </a:p>
        </p:txBody>
      </p:sp>
      <p:sp>
        <p:nvSpPr>
          <p:cNvPr id="258069" name="AutoShape 21"/>
          <p:cNvSpPr>
            <a:spLocks noChangeArrowheads="1"/>
          </p:cNvSpPr>
          <p:nvPr/>
        </p:nvSpPr>
        <p:spPr bwMode="gray">
          <a:xfrm rot="10800000" flipH="1">
            <a:off x="3519488" y="4637101"/>
            <a:ext cx="1944687" cy="935038"/>
          </a:xfrm>
          <a:prstGeom prst="upArrow">
            <a:avLst>
              <a:gd name="adj1" fmla="val 46778"/>
              <a:gd name="adj2" fmla="val 63495"/>
            </a:avLst>
          </a:prstGeom>
          <a:gradFill rotWithShape="1">
            <a:gsLst>
              <a:gs pos="0">
                <a:schemeClr val="bg2"/>
              </a:gs>
              <a:gs pos="100000">
                <a:schemeClr val="bg2">
                  <a:gamma/>
                  <a:tint val="92157"/>
                  <a:invGamma/>
                  <a:alpha val="0"/>
                </a:schemeClr>
              </a:gs>
            </a:gsLst>
            <a:lin ang="5400000" scaled="1"/>
          </a:gradFill>
          <a:ln w="9525" algn="ctr">
            <a:noFill/>
            <a:miter lim="800000"/>
            <a:headEnd/>
            <a:tailEnd/>
          </a:ln>
          <a:effectLst/>
        </p:spPr>
        <p:txBody>
          <a:bodyPr wrap="none" anchor="ctr"/>
          <a:lstStyle/>
          <a:p>
            <a:pPr>
              <a:defRPr/>
            </a:pPr>
            <a:endParaRPr lang="en-US" dirty="0"/>
          </a:p>
        </p:txBody>
      </p:sp>
      <p:sp>
        <p:nvSpPr>
          <p:cNvPr id="13" name="Hexagon 12"/>
          <p:cNvSpPr/>
          <p:nvPr/>
        </p:nvSpPr>
        <p:spPr>
          <a:xfrm>
            <a:off x="3357554" y="2857496"/>
            <a:ext cx="2214578" cy="1785950"/>
          </a:xfrm>
          <a:prstGeom prst="hexagon">
            <a:avLst/>
          </a:prstGeom>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Content</a:t>
            </a:r>
            <a:endParaRPr lang="en-US" sz="2800" b="1" dirty="0"/>
          </a:p>
        </p:txBody>
      </p:sp>
      <p:sp>
        <p:nvSpPr>
          <p:cNvPr id="19" name="AutoShape 10"/>
          <p:cNvSpPr>
            <a:spLocks noChangeArrowheads="1"/>
          </p:cNvSpPr>
          <p:nvPr/>
        </p:nvSpPr>
        <p:spPr bwMode="gray">
          <a:xfrm>
            <a:off x="3581400" y="533400"/>
            <a:ext cx="1970088" cy="1219200"/>
          </a:xfrm>
          <a:prstGeom prst="can">
            <a:avLst>
              <a:gd name="adj" fmla="val 25000"/>
            </a:avLst>
          </a:prstGeom>
          <a:gradFill rotWithShape="1">
            <a:gsLst>
              <a:gs pos="0">
                <a:schemeClr val="accent1">
                  <a:gamma/>
                  <a:shade val="66667"/>
                  <a:invGamma/>
                </a:schemeClr>
              </a:gs>
              <a:gs pos="50000">
                <a:schemeClr val="accent1"/>
              </a:gs>
              <a:gs pos="100000">
                <a:schemeClr val="accent1">
                  <a:gamma/>
                  <a:shade val="66667"/>
                  <a:invGamma/>
                </a:schemeClr>
              </a:gs>
            </a:gsLst>
            <a:lin ang="0" scaled="1"/>
          </a:gradFill>
          <a:ln w="9525">
            <a:noFill/>
            <a:round/>
            <a:headEnd/>
            <a:tailEnd/>
          </a:ln>
          <a:effectLst/>
        </p:spPr>
        <p:txBody>
          <a:bodyPr wrap="none" anchor="ctr"/>
          <a:lstStyle/>
          <a:p>
            <a:pPr algn="ctr" eaLnBrk="0" hangingPunct="0">
              <a:defRPr/>
            </a:pPr>
            <a:r>
              <a:rPr lang="en-US" altLang="ko-KR" b="1" dirty="0">
                <a:solidFill>
                  <a:schemeClr val="bg1"/>
                </a:solidFill>
                <a:latin typeface="Verdana" pitchFamily="34" charset="0"/>
                <a:ea typeface="굴림" charset="-127"/>
              </a:rPr>
              <a:t>Introduction</a:t>
            </a:r>
          </a:p>
        </p:txBody>
      </p:sp>
      <p:sp>
        <p:nvSpPr>
          <p:cNvPr id="20" name="AutoShape 10"/>
          <p:cNvSpPr>
            <a:spLocks noChangeArrowheads="1"/>
          </p:cNvSpPr>
          <p:nvPr/>
        </p:nvSpPr>
        <p:spPr bwMode="gray">
          <a:xfrm>
            <a:off x="3581400" y="5638800"/>
            <a:ext cx="1970088" cy="1219200"/>
          </a:xfrm>
          <a:prstGeom prst="can">
            <a:avLst>
              <a:gd name="adj" fmla="val 25000"/>
            </a:avLst>
          </a:prstGeom>
          <a:gradFill rotWithShape="1">
            <a:gsLst>
              <a:gs pos="0">
                <a:schemeClr val="accent1">
                  <a:gamma/>
                  <a:shade val="66667"/>
                  <a:invGamma/>
                </a:schemeClr>
              </a:gs>
              <a:gs pos="50000">
                <a:schemeClr val="accent1"/>
              </a:gs>
              <a:gs pos="100000">
                <a:schemeClr val="accent1">
                  <a:gamma/>
                  <a:shade val="66667"/>
                  <a:invGamma/>
                </a:schemeClr>
              </a:gs>
            </a:gsLst>
            <a:lin ang="0" scaled="1"/>
          </a:gradFill>
          <a:ln w="9525">
            <a:noFill/>
            <a:round/>
            <a:headEnd/>
            <a:tailEnd/>
          </a:ln>
          <a:effectLst/>
        </p:spPr>
        <p:txBody>
          <a:bodyPr wrap="none" anchor="ctr"/>
          <a:lstStyle/>
          <a:p>
            <a:pPr algn="ctr" eaLnBrk="0" hangingPunct="0">
              <a:defRPr/>
            </a:pPr>
            <a:r>
              <a:rPr lang="en-US" altLang="ko-KR" b="1" dirty="0">
                <a:solidFill>
                  <a:schemeClr val="bg1"/>
                </a:solidFill>
                <a:latin typeface="Verdana" pitchFamily="34" charset="0"/>
                <a:ea typeface="굴림" charset="-127"/>
              </a:rPr>
              <a:t>Estimate of</a:t>
            </a:r>
          </a:p>
          <a:p>
            <a:pPr algn="ctr" eaLnBrk="0" hangingPunct="0">
              <a:defRPr/>
            </a:pPr>
            <a:r>
              <a:rPr lang="en-US" altLang="ko-KR" b="1" dirty="0">
                <a:solidFill>
                  <a:schemeClr val="bg1"/>
                </a:solidFill>
                <a:latin typeface="Verdana" pitchFamily="34" charset="0"/>
                <a:ea typeface="굴림" charset="-127"/>
              </a:rPr>
              <a:t> burn size</a:t>
            </a:r>
          </a:p>
        </p:txBody>
      </p:sp>
      <p:sp>
        <p:nvSpPr>
          <p:cNvPr id="21" name="AutoShape 10"/>
          <p:cNvSpPr>
            <a:spLocks noChangeArrowheads="1"/>
          </p:cNvSpPr>
          <p:nvPr/>
        </p:nvSpPr>
        <p:spPr bwMode="gray">
          <a:xfrm>
            <a:off x="6786578" y="2000240"/>
            <a:ext cx="1970088" cy="1219200"/>
          </a:xfrm>
          <a:prstGeom prst="can">
            <a:avLst>
              <a:gd name="adj" fmla="val 25000"/>
            </a:avLst>
          </a:prstGeom>
          <a:gradFill rotWithShape="1">
            <a:gsLst>
              <a:gs pos="0">
                <a:schemeClr val="accent1">
                  <a:gamma/>
                  <a:shade val="66667"/>
                  <a:invGamma/>
                </a:schemeClr>
              </a:gs>
              <a:gs pos="50000">
                <a:schemeClr val="accent1"/>
              </a:gs>
              <a:gs pos="100000">
                <a:schemeClr val="accent1">
                  <a:gamma/>
                  <a:shade val="66667"/>
                  <a:invGamma/>
                </a:schemeClr>
              </a:gs>
            </a:gsLst>
            <a:lin ang="0" scaled="1"/>
          </a:gradFill>
          <a:ln w="9525">
            <a:noFill/>
            <a:round/>
            <a:headEnd/>
            <a:tailEnd/>
          </a:ln>
          <a:effectLst/>
        </p:spPr>
        <p:txBody>
          <a:bodyPr wrap="none" anchor="ctr"/>
          <a:lstStyle/>
          <a:p>
            <a:pPr algn="ctr" eaLnBrk="0" hangingPunct="0">
              <a:defRPr/>
            </a:pPr>
            <a:r>
              <a:rPr lang="en-US" altLang="ko-KR" b="1" dirty="0" smtClean="0">
                <a:solidFill>
                  <a:schemeClr val="bg1"/>
                </a:solidFill>
                <a:latin typeface="Verdana" pitchFamily="34" charset="0"/>
                <a:ea typeface="굴림" charset="-127"/>
              </a:rPr>
              <a:t>Classification</a:t>
            </a:r>
            <a:endParaRPr lang="en-US" altLang="ko-KR" b="1" dirty="0">
              <a:solidFill>
                <a:schemeClr val="bg1"/>
              </a:solidFill>
              <a:latin typeface="Verdana" pitchFamily="34" charset="0"/>
              <a:ea typeface="굴림" charset="-127"/>
            </a:endParaRPr>
          </a:p>
        </p:txBody>
      </p:sp>
      <p:sp>
        <p:nvSpPr>
          <p:cNvPr id="14" name="AutoShape 21"/>
          <p:cNvSpPr>
            <a:spLocks noChangeArrowheads="1"/>
          </p:cNvSpPr>
          <p:nvPr/>
        </p:nvSpPr>
        <p:spPr bwMode="gray">
          <a:xfrm rot="14544899" flipH="1">
            <a:off x="1926124" y="4016915"/>
            <a:ext cx="1944687" cy="1010866"/>
          </a:xfrm>
          <a:prstGeom prst="upArrow">
            <a:avLst>
              <a:gd name="adj1" fmla="val 46778"/>
              <a:gd name="adj2" fmla="val 63495"/>
            </a:avLst>
          </a:prstGeom>
          <a:gradFill rotWithShape="1">
            <a:gsLst>
              <a:gs pos="0">
                <a:schemeClr val="bg2"/>
              </a:gs>
              <a:gs pos="100000">
                <a:schemeClr val="bg2">
                  <a:gamma/>
                  <a:tint val="92157"/>
                  <a:invGamma/>
                  <a:alpha val="0"/>
                </a:schemeClr>
              </a:gs>
            </a:gsLst>
            <a:lin ang="5400000" scaled="1"/>
          </a:gradFill>
          <a:ln w="9525" algn="ctr">
            <a:noFill/>
            <a:miter lim="800000"/>
            <a:headEnd/>
            <a:tailEnd/>
          </a:ln>
          <a:effectLst/>
        </p:spPr>
        <p:txBody>
          <a:bodyPr wrap="none" anchor="ctr"/>
          <a:lstStyle/>
          <a:p>
            <a:pPr>
              <a:defRPr/>
            </a:pPr>
            <a:endParaRPr lang="en-US" dirty="0"/>
          </a:p>
        </p:txBody>
      </p:sp>
      <p:sp>
        <p:nvSpPr>
          <p:cNvPr id="15" name="AutoShape 4"/>
          <p:cNvSpPr>
            <a:spLocks noChangeArrowheads="1"/>
          </p:cNvSpPr>
          <p:nvPr/>
        </p:nvSpPr>
        <p:spPr bwMode="gray">
          <a:xfrm rot="6955734" flipH="1">
            <a:off x="5088219" y="4040372"/>
            <a:ext cx="1944688" cy="935038"/>
          </a:xfrm>
          <a:prstGeom prst="upArrow">
            <a:avLst>
              <a:gd name="adj1" fmla="val 46778"/>
              <a:gd name="adj2" fmla="val 63495"/>
            </a:avLst>
          </a:prstGeom>
          <a:gradFill rotWithShape="1">
            <a:gsLst>
              <a:gs pos="0">
                <a:schemeClr val="bg2"/>
              </a:gs>
              <a:gs pos="100000">
                <a:schemeClr val="bg2">
                  <a:gamma/>
                  <a:tint val="92157"/>
                  <a:invGamma/>
                  <a:alpha val="0"/>
                </a:schemeClr>
              </a:gs>
            </a:gsLst>
            <a:lin ang="5400000" scaled="1"/>
          </a:gradFill>
          <a:ln w="9525" algn="ctr">
            <a:noFill/>
            <a:miter lim="800000"/>
            <a:headEnd/>
            <a:tailEnd/>
          </a:ln>
          <a:effectLst/>
        </p:spPr>
        <p:txBody>
          <a:bodyPr wrap="none" anchor="ctr"/>
          <a:lstStyle/>
          <a:p>
            <a:pPr>
              <a:defRPr/>
            </a:pPr>
            <a:endParaRPr lang="en-US" dirty="0"/>
          </a:p>
        </p:txBody>
      </p:sp>
      <p:sp>
        <p:nvSpPr>
          <p:cNvPr id="16" name="AutoShape 10"/>
          <p:cNvSpPr>
            <a:spLocks noChangeArrowheads="1"/>
          </p:cNvSpPr>
          <p:nvPr/>
        </p:nvSpPr>
        <p:spPr bwMode="gray">
          <a:xfrm>
            <a:off x="6786578" y="4281502"/>
            <a:ext cx="1970088" cy="1219200"/>
          </a:xfrm>
          <a:prstGeom prst="can">
            <a:avLst>
              <a:gd name="adj" fmla="val 25000"/>
            </a:avLst>
          </a:prstGeom>
          <a:gradFill rotWithShape="1">
            <a:gsLst>
              <a:gs pos="0">
                <a:schemeClr val="accent1">
                  <a:gamma/>
                  <a:shade val="66667"/>
                  <a:invGamma/>
                </a:schemeClr>
              </a:gs>
              <a:gs pos="50000">
                <a:schemeClr val="accent1"/>
              </a:gs>
              <a:gs pos="100000">
                <a:schemeClr val="accent1">
                  <a:gamma/>
                  <a:shade val="66667"/>
                  <a:invGamma/>
                </a:schemeClr>
              </a:gs>
            </a:gsLst>
            <a:lin ang="0" scaled="1"/>
          </a:gradFill>
          <a:ln w="9525">
            <a:noFill/>
            <a:round/>
            <a:headEnd/>
            <a:tailEnd/>
          </a:ln>
          <a:effectLst/>
        </p:spPr>
        <p:txBody>
          <a:bodyPr wrap="none" anchor="ctr"/>
          <a:lstStyle/>
          <a:p>
            <a:pPr algn="ctr" eaLnBrk="0" hangingPunct="0">
              <a:defRPr/>
            </a:pPr>
            <a:r>
              <a:rPr lang="en-US" altLang="ko-KR" b="1" dirty="0">
                <a:solidFill>
                  <a:schemeClr val="bg1"/>
                </a:solidFill>
                <a:latin typeface="Verdana" pitchFamily="34" charset="0"/>
                <a:ea typeface="굴림" charset="-127"/>
              </a:rPr>
              <a:t>Management</a:t>
            </a:r>
          </a:p>
        </p:txBody>
      </p:sp>
      <p:sp>
        <p:nvSpPr>
          <p:cNvPr id="17" name="AutoShape 10"/>
          <p:cNvSpPr>
            <a:spLocks noChangeArrowheads="1"/>
          </p:cNvSpPr>
          <p:nvPr/>
        </p:nvSpPr>
        <p:spPr bwMode="gray">
          <a:xfrm>
            <a:off x="357158" y="4067188"/>
            <a:ext cx="1970088" cy="1219200"/>
          </a:xfrm>
          <a:prstGeom prst="can">
            <a:avLst>
              <a:gd name="adj" fmla="val 25000"/>
            </a:avLst>
          </a:prstGeom>
          <a:gradFill rotWithShape="1">
            <a:gsLst>
              <a:gs pos="0">
                <a:schemeClr val="accent1">
                  <a:gamma/>
                  <a:shade val="66667"/>
                  <a:invGamma/>
                </a:schemeClr>
              </a:gs>
              <a:gs pos="50000">
                <a:schemeClr val="accent1"/>
              </a:gs>
              <a:gs pos="100000">
                <a:schemeClr val="accent1">
                  <a:gamma/>
                  <a:shade val="66667"/>
                  <a:invGamma/>
                </a:schemeClr>
              </a:gs>
            </a:gsLst>
            <a:lin ang="0" scaled="1"/>
          </a:gradFill>
          <a:ln w="9525">
            <a:noFill/>
            <a:round/>
            <a:headEnd/>
            <a:tailEnd/>
          </a:ln>
          <a:effectLst/>
        </p:spPr>
        <p:txBody>
          <a:bodyPr wrap="none" anchor="ctr"/>
          <a:lstStyle/>
          <a:p>
            <a:pPr algn="ctr" eaLnBrk="0" hangingPunct="0">
              <a:defRPr/>
            </a:pPr>
            <a:r>
              <a:rPr lang="en-US" altLang="ko-KR" b="1" dirty="0" smtClean="0">
                <a:solidFill>
                  <a:schemeClr val="bg1"/>
                </a:solidFill>
                <a:latin typeface="Verdana" pitchFamily="34" charset="0"/>
                <a:ea typeface="굴림" charset="-127"/>
              </a:rPr>
              <a:t>Complications</a:t>
            </a:r>
            <a:endParaRPr lang="en-US" altLang="ko-KR" b="1" dirty="0">
              <a:solidFill>
                <a:schemeClr val="bg1"/>
              </a:solidFill>
              <a:latin typeface="Verdana" pitchFamily="34" charset="0"/>
              <a:ea typeface="굴림" charset="-127"/>
            </a:endParaRPr>
          </a:p>
        </p:txBody>
      </p:sp>
      <p:sp>
        <p:nvSpPr>
          <p:cNvPr id="18" name="TextBox 17"/>
          <p:cNvSpPr txBox="1"/>
          <p:nvPr/>
        </p:nvSpPr>
        <p:spPr>
          <a:xfrm>
            <a:off x="142844" y="2568355"/>
            <a:ext cx="2357454" cy="584775"/>
          </a:xfrm>
          <a:prstGeom prst="rect">
            <a:avLst/>
          </a:prstGeom>
          <a:noFill/>
        </p:spPr>
        <p:txBody>
          <a:bodyPr wrap="square" rtlCol="0">
            <a:spAutoFit/>
          </a:bodyPr>
          <a:lstStyle/>
          <a:p>
            <a:pPr algn="ctr"/>
            <a:r>
              <a:rPr lang="en-US" altLang="ko-KR" sz="1600" b="1" dirty="0" err="1" smtClean="0">
                <a:solidFill>
                  <a:schemeClr val="bg1"/>
                </a:solidFill>
                <a:latin typeface="Verdana" pitchFamily="34" charset="0"/>
                <a:ea typeface="굴림" charset="-127"/>
              </a:rPr>
              <a:t>Pathophysiology</a:t>
            </a:r>
            <a:endParaRPr lang="en-US" altLang="ko-KR" sz="1600" b="1" dirty="0" smtClean="0">
              <a:solidFill>
                <a:schemeClr val="bg1"/>
              </a:solidFill>
              <a:latin typeface="Verdana" pitchFamily="34" charset="0"/>
              <a:ea typeface="굴림" charset="-127"/>
            </a:endParaRPr>
          </a:p>
          <a:p>
            <a:pPr algn="ct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58058"/>
                                        </p:tgtEl>
                                        <p:attrNameLst>
                                          <p:attrName>style.visibility</p:attrName>
                                        </p:attrNameLst>
                                      </p:cBhvr>
                                      <p:to>
                                        <p:strVal val="visible"/>
                                      </p:to>
                                    </p:set>
                                    <p:anim calcmode="lin" valueType="num">
                                      <p:cBhvr>
                                        <p:cTn id="14" dur="1000" fill="hold"/>
                                        <p:tgtEl>
                                          <p:spTgt spid="258058"/>
                                        </p:tgtEl>
                                        <p:attrNameLst>
                                          <p:attrName>ppt_x</p:attrName>
                                        </p:attrNameLst>
                                      </p:cBhvr>
                                      <p:tavLst>
                                        <p:tav tm="0">
                                          <p:val>
                                            <p:strVal val="#ppt_x-.2"/>
                                          </p:val>
                                        </p:tav>
                                        <p:tav tm="100000">
                                          <p:val>
                                            <p:strVal val="#ppt_x"/>
                                          </p:val>
                                        </p:tav>
                                      </p:tavLst>
                                    </p:anim>
                                    <p:anim calcmode="lin" valueType="num">
                                      <p:cBhvr>
                                        <p:cTn id="15" dur="1000" fill="hold"/>
                                        <p:tgtEl>
                                          <p:spTgt spid="25805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5805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ppt_x</p:attrName>
                                        </p:attrNameLst>
                                      </p:cBhvr>
                                      <p:tavLst>
                                        <p:tav tm="0">
                                          <p:val>
                                            <p:strVal val="#ppt_x-.2"/>
                                          </p:val>
                                        </p:tav>
                                        <p:tav tm="100000">
                                          <p:val>
                                            <p:strVal val="#ppt_x"/>
                                          </p:val>
                                        </p:tav>
                                      </p:tavLst>
                                    </p:anim>
                                    <p:anim calcmode="lin" valueType="num">
                                      <p:cBhvr>
                                        <p:cTn id="36"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ppt_x</p:attrName>
                                        </p:attrNameLst>
                                      </p:cBhvr>
                                      <p:tavLst>
                                        <p:tav tm="0">
                                          <p:val>
                                            <p:strVal val="#ppt_x-.2"/>
                                          </p:val>
                                        </p:tav>
                                        <p:tav tm="100000">
                                          <p:val>
                                            <p:strVal val="#ppt_x"/>
                                          </p:val>
                                        </p:tav>
                                      </p:tavLst>
                                    </p:anim>
                                    <p:anim calcmode="lin" valueType="num">
                                      <p:cBhvr>
                                        <p:cTn id="4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8" grpId="0" animBg="1"/>
      <p:bldP spid="19" grpId="0" animBg="1"/>
      <p:bldP spid="20" grpId="0" animBg="1"/>
      <p:bldP spid="21"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of burn size</a:t>
            </a:r>
            <a:endParaRPr lang="en-US" dirty="0"/>
          </a:p>
        </p:txBody>
      </p:sp>
      <p:sp>
        <p:nvSpPr>
          <p:cNvPr id="3" name="Content Placeholder 2"/>
          <p:cNvSpPr>
            <a:spLocks noGrp="1"/>
          </p:cNvSpPr>
          <p:nvPr>
            <p:ph idx="1"/>
          </p:nvPr>
        </p:nvSpPr>
        <p:spPr/>
        <p:txBody>
          <a:bodyPr/>
          <a:lstStyle/>
          <a:p>
            <a:r>
              <a:rPr lang="en-US" dirty="0" smtClean="0"/>
              <a:t>Lund an Browder Chart</a:t>
            </a:r>
            <a:endParaRPr lang="en-US" sz="2000" dirty="0" smtClean="0"/>
          </a:p>
          <a:p>
            <a:pPr lvl="3"/>
            <a:r>
              <a:rPr lang="en-US" dirty="0" smtClean="0"/>
              <a:t>The best and most accurate method.</a:t>
            </a:r>
            <a:endParaRPr lang="en-GB" dirty="0" smtClean="0"/>
          </a:p>
          <a:p>
            <a:pPr lvl="3"/>
            <a:r>
              <a:rPr lang="en-GB" dirty="0" smtClean="0"/>
              <a:t>It considers the variation of the surface area according to the age.</a:t>
            </a:r>
          </a:p>
          <a:p>
            <a:pPr lvl="3"/>
            <a:r>
              <a:rPr lang="en-GB" dirty="0" smtClean="0"/>
              <a:t>Is expressed as a percentage of total body surface area.</a:t>
            </a:r>
          </a:p>
          <a:p>
            <a:pPr lvl="3"/>
            <a:r>
              <a:rPr lang="en-GB" dirty="0" smtClean="0"/>
              <a:t>There are 3 variables  (A, B and C)</a:t>
            </a:r>
            <a:r>
              <a:rPr lang="en-US" dirty="0" smtClean="0"/>
              <a:t> which are the areas that their size percentage is affected by growth.</a:t>
            </a:r>
          </a:p>
          <a:p>
            <a:pPr lvl="3"/>
            <a:r>
              <a:rPr lang="en-US" dirty="0" smtClean="0"/>
              <a:t>Only partial and full thickness burns are included in this estimate of burn size.</a:t>
            </a:r>
            <a:endParaRPr lang="en-GB" dirty="0" smtClean="0"/>
          </a:p>
        </p:txBody>
      </p:sp>
      <p:sp>
        <p:nvSpPr>
          <p:cNvPr id="5" name="TextBox 4"/>
          <p:cNvSpPr txBox="1"/>
          <p:nvPr/>
        </p:nvSpPr>
        <p:spPr>
          <a:xfrm>
            <a:off x="857224" y="4500570"/>
            <a:ext cx="1643074" cy="369332"/>
          </a:xfrm>
          <a:prstGeom prst="rect">
            <a:avLst/>
          </a:prstGeom>
          <a:noFill/>
        </p:spPr>
        <p:txBody>
          <a:bodyPr wrap="square" rtlCol="0">
            <a:spAutoFit/>
          </a:bodyPr>
          <a:lstStyle/>
          <a:p>
            <a:endParaRPr lang="en-US" dirty="0"/>
          </a:p>
        </p:txBody>
      </p:sp>
      <p:pic>
        <p:nvPicPr>
          <p:cNvPr id="4" name="Picture 2"/>
          <p:cNvPicPr>
            <a:picLocks noChangeAspect="1" noChangeArrowheads="1"/>
          </p:cNvPicPr>
          <p:nvPr/>
        </p:nvPicPr>
        <p:blipFill>
          <a:blip r:embed="rId2" cstate="print"/>
          <a:stretch>
            <a:fillRect/>
          </a:stretch>
        </p:blipFill>
        <p:spPr bwMode="auto">
          <a:xfrm>
            <a:off x="2000232" y="285728"/>
            <a:ext cx="4454674" cy="6357982"/>
          </a:xfrm>
          <a:prstGeom prst="rect">
            <a:avLst/>
          </a:prstGeom>
          <a:noFill/>
          <a:ln w="9525">
            <a:noFill/>
            <a:miter lim="800000"/>
            <a:headEnd/>
            <a:tailEnd/>
          </a:ln>
          <a:effectLst/>
        </p:spPr>
      </p:pic>
      <p:sp>
        <p:nvSpPr>
          <p:cNvPr id="6" name="Rectangle 5"/>
          <p:cNvSpPr/>
          <p:nvPr/>
        </p:nvSpPr>
        <p:spPr>
          <a:xfrm>
            <a:off x="428596" y="4526829"/>
            <a:ext cx="3088281" cy="830997"/>
          </a:xfrm>
          <a:prstGeom prst="rect">
            <a:avLst/>
          </a:prstGeom>
          <a:solidFill>
            <a:srgbClr val="99FF99">
              <a:alpha val="61000"/>
            </a:srgbClr>
          </a:solidFill>
        </p:spPr>
        <p:txBody>
          <a:bodyPr wrap="square">
            <a:spAutoFit/>
          </a:bodyPr>
          <a:lstStyle/>
          <a:p>
            <a:pPr algn="ctr"/>
            <a:r>
              <a:rPr lang="en-US" sz="2400" b="1" u="sng" dirty="0" smtClean="0">
                <a:solidFill>
                  <a:schemeClr val="tx2">
                    <a:lumMod val="75000"/>
                  </a:schemeClr>
                </a:solidFill>
              </a:rPr>
              <a:t>(A) head (B) thigh (C) lower leg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of burn size</a:t>
            </a:r>
            <a:endParaRPr lang="en-US" dirty="0"/>
          </a:p>
        </p:txBody>
      </p:sp>
      <p:sp>
        <p:nvSpPr>
          <p:cNvPr id="3" name="Content Placeholder 2"/>
          <p:cNvSpPr>
            <a:spLocks noGrp="1"/>
          </p:cNvSpPr>
          <p:nvPr>
            <p:ph idx="1"/>
          </p:nvPr>
        </p:nvSpPr>
        <p:spPr/>
        <p:txBody>
          <a:bodyPr/>
          <a:lstStyle/>
          <a:p>
            <a:r>
              <a:rPr lang="en-US" dirty="0" smtClean="0"/>
              <a:t>Rule of Outstretched Hand</a:t>
            </a:r>
          </a:p>
          <a:p>
            <a:endParaRPr lang="en-US" dirty="0" smtClean="0"/>
          </a:p>
          <a:p>
            <a:pPr lvl="2"/>
            <a:r>
              <a:rPr lang="en-GB" dirty="0" smtClean="0"/>
              <a:t>Gives a rough estimate of the total body surface area.</a:t>
            </a:r>
          </a:p>
          <a:p>
            <a:pPr lvl="2"/>
            <a:endParaRPr lang="en-GB" dirty="0" smtClean="0"/>
          </a:p>
          <a:p>
            <a:pPr lvl="2"/>
            <a:r>
              <a:rPr lang="en-GB" dirty="0" smtClean="0"/>
              <a:t>The out stretched patient’s hand equals </a:t>
            </a:r>
            <a:r>
              <a:rPr lang="en-GB" b="1" dirty="0" smtClean="0"/>
              <a:t>1%</a:t>
            </a:r>
            <a:r>
              <a:rPr lang="en-GB" dirty="0" smtClean="0"/>
              <a:t> of his body’s surface area.</a:t>
            </a:r>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smtClean="0"/>
              <a:t>Resuscitation</a:t>
            </a:r>
            <a:r>
              <a:rPr lang="en-US" dirty="0" smtClean="0"/>
              <a:t> </a:t>
            </a:r>
          </a:p>
          <a:p>
            <a:pPr lvl="1"/>
            <a:r>
              <a:rPr lang="en-US" dirty="0" smtClean="0"/>
              <a:t>ABC’s</a:t>
            </a:r>
          </a:p>
          <a:p>
            <a:pPr marL="1014984" lvl="2" indent="-457200">
              <a:buNone/>
            </a:pPr>
            <a:r>
              <a:rPr lang="en-US" sz="2100" dirty="0" smtClean="0"/>
              <a:t>     a)Airway:  ensure adequate airway. </a:t>
            </a:r>
          </a:p>
          <a:p>
            <a:pPr lvl="2">
              <a:buNone/>
            </a:pPr>
            <a:r>
              <a:rPr lang="en-US" sz="2100" dirty="0" smtClean="0"/>
              <a:t>b)Breathing: </a:t>
            </a:r>
          </a:p>
          <a:p>
            <a:pPr lvl="2"/>
            <a:r>
              <a:rPr lang="en-US" sz="2100" dirty="0" smtClean="0"/>
              <a:t>Circumferential burns of neck or chest may constrict breathing. </a:t>
            </a:r>
          </a:p>
          <a:p>
            <a:pPr lvl="2"/>
            <a:r>
              <a:rPr lang="en-US" sz="2100" dirty="0" err="1" smtClean="0"/>
              <a:t>Stridor</a:t>
            </a:r>
            <a:r>
              <a:rPr lang="en-US" sz="2100" dirty="0" smtClean="0"/>
              <a:t> or difficulty breathing indicates </a:t>
            </a:r>
            <a:r>
              <a:rPr lang="en-US" sz="2100" dirty="0" err="1" smtClean="0"/>
              <a:t>endotracheal</a:t>
            </a:r>
            <a:r>
              <a:rPr lang="en-US" sz="2100" dirty="0" smtClean="0"/>
              <a:t> intubation</a:t>
            </a:r>
          </a:p>
          <a:p>
            <a:pPr lvl="2">
              <a:buNone/>
            </a:pPr>
            <a:r>
              <a:rPr lang="en-US" sz="2100" dirty="0" smtClean="0"/>
              <a:t>    or ventilation . </a:t>
            </a:r>
          </a:p>
          <a:p>
            <a:pPr lvl="2"/>
            <a:r>
              <a:rPr lang="en-US" sz="2100" dirty="0" smtClean="0"/>
              <a:t>Prophylactic </a:t>
            </a:r>
            <a:r>
              <a:rPr lang="en-US" sz="2100" dirty="0" err="1" smtClean="0"/>
              <a:t>endotracheal</a:t>
            </a:r>
            <a:r>
              <a:rPr lang="en-US" sz="2100" dirty="0" smtClean="0"/>
              <a:t>/ </a:t>
            </a:r>
            <a:r>
              <a:rPr lang="en-US" sz="2100" dirty="0" err="1" smtClean="0"/>
              <a:t>nasotracheal</a:t>
            </a:r>
            <a:r>
              <a:rPr lang="en-US" sz="2100" dirty="0" smtClean="0"/>
              <a:t> intubation in case of:</a:t>
            </a:r>
          </a:p>
          <a:p>
            <a:pPr lvl="2">
              <a:buNone/>
            </a:pPr>
            <a:r>
              <a:rPr lang="en-US" sz="2100" dirty="0" smtClean="0"/>
              <a:t>		inhalation Injury. </a:t>
            </a:r>
          </a:p>
          <a:p>
            <a:pPr lvl="2">
              <a:buNone/>
            </a:pPr>
            <a:r>
              <a:rPr lang="en-US" sz="2100" dirty="0" smtClean="0"/>
              <a:t>		</a:t>
            </a:r>
            <a:r>
              <a:rPr lang="en-US" sz="2100" dirty="0" err="1" smtClean="0"/>
              <a:t>supraglottic</a:t>
            </a:r>
            <a:r>
              <a:rPr lang="en-US" sz="2100" dirty="0" smtClean="0"/>
              <a:t> obstruction.</a:t>
            </a:r>
          </a:p>
          <a:p>
            <a:pPr lvl="2">
              <a:buNone/>
            </a:pPr>
            <a:r>
              <a:rPr lang="en-US" sz="2100" dirty="0" smtClean="0"/>
              <a:t>		extensive burns &gt; 60%.</a:t>
            </a:r>
          </a:p>
          <a:p>
            <a:pPr lvl="2">
              <a:buNone/>
            </a:pPr>
            <a:r>
              <a:rPr lang="en-US" sz="2100" dirty="0" smtClean="0"/>
              <a:t>		deep facial burns. facial fracture. Closed head injury with    	unconsciousness.    </a:t>
            </a:r>
          </a:p>
          <a:p>
            <a:pPr lvl="2">
              <a:buNone/>
            </a:pPr>
            <a:r>
              <a:rPr lang="en-US" sz="2100" dirty="0" smtClean="0"/>
              <a:t>c)Circulation:</a:t>
            </a:r>
          </a:p>
          <a:p>
            <a:pPr lvl="2">
              <a:buNone/>
            </a:pPr>
            <a:r>
              <a:rPr lang="en-US" sz="2100" dirty="0" smtClean="0"/>
              <a:t>	Monitor : pulse, BP, failure to maintain adequate circulation may be followed by renal failure and eventually multi-organ failure.</a:t>
            </a:r>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fade">
                                      <p:cBhvr>
                                        <p:cTn id="71" dur="1000"/>
                                        <p:tgtEl>
                                          <p:spTgt spid="3">
                                            <p:txEl>
                                              <p:pRg st="12" end="12"/>
                                            </p:txEl>
                                          </p:spTgt>
                                        </p:tgtEl>
                                      </p:cBhvr>
                                    </p:animEffect>
                                    <p:anim calcmode="lin" valueType="num">
                                      <p:cBhvr>
                                        <p:cTn id="7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
                                            <p:txEl>
                                              <p:pRg st="13" end="13"/>
                                            </p:txEl>
                                          </p:spTgt>
                                        </p:tgtEl>
                                        <p:attrNameLst>
                                          <p:attrName>style.visibility</p:attrName>
                                        </p:attrNameLst>
                                      </p:cBhvr>
                                      <p:to>
                                        <p:strVal val="visible"/>
                                      </p:to>
                                    </p:set>
                                    <p:animEffect transition="in" filter="fade">
                                      <p:cBhvr>
                                        <p:cTn id="76" dur="1000"/>
                                        <p:tgtEl>
                                          <p:spTgt spid="3">
                                            <p:txEl>
                                              <p:pRg st="13" end="13"/>
                                            </p:txEl>
                                          </p:spTgt>
                                        </p:tgtEl>
                                      </p:cBhvr>
                                    </p:animEffect>
                                    <p:anim calcmode="lin" valueType="num">
                                      <p:cBhvr>
                                        <p:cTn id="7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b="1" u="sng" dirty="0" err="1" smtClean="0"/>
              <a:t>Hx</a:t>
            </a:r>
            <a:endParaRPr lang="en-US" b="1" u="sng" dirty="0" smtClean="0"/>
          </a:p>
          <a:p>
            <a:pPr lvl="1"/>
            <a:r>
              <a:rPr lang="en-US" dirty="0" smtClean="0"/>
              <a:t>The cause</a:t>
            </a:r>
          </a:p>
          <a:p>
            <a:pPr lvl="1"/>
            <a:r>
              <a:rPr lang="en-US" dirty="0" smtClean="0"/>
              <a:t>Time and place</a:t>
            </a:r>
          </a:p>
          <a:p>
            <a:pPr lvl="1"/>
            <a:r>
              <a:rPr lang="en-US" dirty="0" smtClean="0"/>
              <a:t>Age</a:t>
            </a:r>
          </a:p>
          <a:p>
            <a:pPr lvl="1"/>
            <a:r>
              <a:rPr lang="en-US" dirty="0" smtClean="0"/>
              <a:t>Any chronic illnesses, e.g. DM, HTN..etc</a:t>
            </a:r>
          </a:p>
          <a:p>
            <a:pPr lvl="1"/>
            <a:r>
              <a:rPr lang="en-US" dirty="0" smtClean="0"/>
              <a:t>Immunization for tetanus ( open wounds), we give </a:t>
            </a:r>
            <a:r>
              <a:rPr lang="en-US" dirty="0" err="1" smtClean="0"/>
              <a:t>immunoglobulins</a:t>
            </a:r>
            <a:r>
              <a:rPr lang="en-US" dirty="0" smtClean="0"/>
              <a:t> for patients who have never been vaccinated</a:t>
            </a:r>
          </a:p>
          <a:p>
            <a:pPr lvl="2">
              <a:buNone/>
            </a:pPr>
            <a:endParaRPr lang="en-US"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b="1" u="sng" dirty="0" smtClean="0"/>
              <a:t>Exam.</a:t>
            </a:r>
          </a:p>
          <a:p>
            <a:pPr lvl="1"/>
            <a:r>
              <a:rPr lang="en-US" dirty="0" smtClean="0"/>
              <a:t>Expose patient TOTALLY, remove any burned clothing.</a:t>
            </a:r>
          </a:p>
          <a:p>
            <a:pPr lvl="1"/>
            <a:r>
              <a:rPr lang="en-US" dirty="0" smtClean="0"/>
              <a:t>Examine generally.</a:t>
            </a:r>
          </a:p>
          <a:p>
            <a:pPr lvl="1"/>
            <a:r>
              <a:rPr lang="en-US" dirty="0" smtClean="0"/>
              <a:t>Suspect any associated injury.</a:t>
            </a:r>
          </a:p>
          <a:p>
            <a:pPr lvl="1"/>
            <a:r>
              <a:rPr lang="en-US" dirty="0" smtClean="0"/>
              <a:t>Examine locally at the site of burn:</a:t>
            </a:r>
          </a:p>
          <a:p>
            <a:pPr lvl="1">
              <a:buNone/>
            </a:pPr>
            <a:r>
              <a:rPr lang="en-US" dirty="0" smtClean="0"/>
              <a:t>   	 Assess depth (degree) &amp; calculate the size of burn.</a:t>
            </a:r>
          </a:p>
          <a:p>
            <a:pPr lvl="1"/>
            <a:endParaRPr lang="en-US"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b="1" u="sng" dirty="0" smtClean="0"/>
              <a:t>Monitor the resuscitation by IV fluids:</a:t>
            </a:r>
          </a:p>
          <a:p>
            <a:pPr lvl="1"/>
            <a:r>
              <a:rPr lang="en-US" dirty="0" smtClean="0"/>
              <a:t>Fluid replacement is the prime object of initial burn treatment.</a:t>
            </a:r>
          </a:p>
          <a:p>
            <a:pPr lvl="1"/>
            <a:r>
              <a:rPr lang="en-US" dirty="0" smtClean="0"/>
              <a:t>IV resuscitation is required for any burn patient with; more than 10% of body surface in children </a:t>
            </a:r>
          </a:p>
          <a:p>
            <a:pPr lvl="1">
              <a:buNone/>
            </a:pPr>
            <a:r>
              <a:rPr lang="en-US" dirty="0" smtClean="0"/>
              <a:t>	or more than 15% of body surface in adult.</a:t>
            </a:r>
          </a:p>
          <a:p>
            <a:pPr lvl="1"/>
            <a:r>
              <a:rPr lang="en-US" dirty="0" smtClean="0"/>
              <a:t>Assess fluid requirement.</a:t>
            </a:r>
          </a:p>
        </p:txBody>
      </p:sp>
      <p:sp>
        <p:nvSpPr>
          <p:cNvPr id="4" name="Folded Corner 3"/>
          <p:cNvSpPr/>
          <p:nvPr/>
        </p:nvSpPr>
        <p:spPr>
          <a:xfrm>
            <a:off x="5286380" y="4129801"/>
            <a:ext cx="3643338" cy="228601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p:cNvSpPr txBox="1"/>
          <p:nvPr/>
        </p:nvSpPr>
        <p:spPr>
          <a:xfrm>
            <a:off x="5572132" y="4272677"/>
            <a:ext cx="3071834" cy="2585323"/>
          </a:xfrm>
          <a:prstGeom prst="rect">
            <a:avLst/>
          </a:prstGeom>
          <a:noFill/>
        </p:spPr>
        <p:txBody>
          <a:bodyPr wrap="square" rtlCol="0">
            <a:spAutoFit/>
          </a:bodyPr>
          <a:lstStyle/>
          <a:p>
            <a:r>
              <a:rPr lang="en-US" dirty="0" smtClean="0"/>
              <a:t>To assess fluid requirement we need to identify:</a:t>
            </a:r>
          </a:p>
          <a:p>
            <a:endParaRPr lang="en-US" dirty="0" smtClean="0"/>
          </a:p>
          <a:p>
            <a:pPr marL="550926" lvl="0" indent="-514350">
              <a:buFont typeface="+mj-lt"/>
              <a:buAutoNum type="arabicPeriod"/>
            </a:pPr>
            <a:r>
              <a:rPr lang="en-US" dirty="0" smtClean="0"/>
              <a:t>Time of burn </a:t>
            </a:r>
          </a:p>
          <a:p>
            <a:pPr marL="550926" lvl="0" indent="-514350">
              <a:buFont typeface="+mj-lt"/>
              <a:buAutoNum type="arabicPeriod"/>
            </a:pPr>
            <a:r>
              <a:rPr lang="en-US" dirty="0" smtClean="0"/>
              <a:t>Patient weight </a:t>
            </a:r>
          </a:p>
          <a:p>
            <a:pPr marL="550926" lvl="0" indent="-514350">
              <a:buFont typeface="+mj-lt"/>
              <a:buAutoNum type="arabicPeriod"/>
            </a:pPr>
            <a:r>
              <a:rPr lang="en-US" dirty="0" smtClean="0"/>
              <a:t>%TBSA involved </a:t>
            </a:r>
          </a:p>
          <a:p>
            <a:endParaRPr lang="en-US" dirty="0" smtClean="0"/>
          </a:p>
          <a:p>
            <a:pPr algn="ct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1+#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1+#ppt_w/2"/>
                                          </p:val>
                                        </p:tav>
                                        <p:tav tm="100000">
                                          <p:val>
                                            <p:strVal val="#ppt_x"/>
                                          </p:val>
                                        </p:tav>
                                      </p:tavLst>
                                    </p:anim>
                                    <p:anim calcmode="lin" valueType="num">
                                      <p:cBhvr additive="base">
                                        <p:cTn id="4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85786" y="3071810"/>
            <a:ext cx="5857916" cy="100013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fontScale="92500" lnSpcReduction="10000"/>
          </a:bodyPr>
          <a:lstStyle/>
          <a:p>
            <a:r>
              <a:rPr lang="en-US" dirty="0" smtClean="0"/>
              <a:t>Parkland’s formula:</a:t>
            </a:r>
          </a:p>
          <a:p>
            <a:pPr lvl="1"/>
            <a:r>
              <a:rPr lang="en-US" dirty="0" smtClean="0"/>
              <a:t>Using Ringer's lactate solution</a:t>
            </a:r>
          </a:p>
          <a:p>
            <a:pPr lvl="1"/>
            <a:endParaRPr lang="en-US" dirty="0" smtClean="0"/>
          </a:p>
          <a:p>
            <a:pPr lvl="1">
              <a:buNone/>
            </a:pPr>
            <a:r>
              <a:rPr lang="en-US" sz="2400" dirty="0" smtClean="0"/>
              <a:t>  4ml ringer's lactate </a:t>
            </a:r>
            <a:r>
              <a:rPr lang="en-US" dirty="0" smtClean="0"/>
              <a:t>x</a:t>
            </a:r>
            <a:r>
              <a:rPr lang="en-US" sz="2400" dirty="0" smtClean="0"/>
              <a:t> body weight </a:t>
            </a:r>
            <a:r>
              <a:rPr lang="en-US" dirty="0" smtClean="0"/>
              <a:t>x</a:t>
            </a:r>
            <a:r>
              <a:rPr lang="en-US" sz="2400" dirty="0" smtClean="0"/>
              <a:t> % of burn </a:t>
            </a:r>
          </a:p>
          <a:p>
            <a:pPr lvl="1">
              <a:buNone/>
            </a:pPr>
            <a:r>
              <a:rPr lang="en-US" sz="2400" dirty="0" smtClean="0"/>
              <a:t>                    = total fluids for 24 hours</a:t>
            </a:r>
          </a:p>
          <a:p>
            <a:pPr lvl="1">
              <a:buNone/>
            </a:pPr>
            <a:endParaRPr lang="en-US" dirty="0" smtClean="0"/>
          </a:p>
          <a:p>
            <a:pPr lvl="2"/>
            <a:r>
              <a:rPr lang="en-US" dirty="0" smtClean="0"/>
              <a:t>Give half of the calculated total fluid  in first 8.</a:t>
            </a:r>
          </a:p>
          <a:p>
            <a:pPr lvl="2"/>
            <a:r>
              <a:rPr lang="en-US" dirty="0" smtClean="0"/>
              <a:t>Second and third 8 hrs, give one fourth.</a:t>
            </a:r>
          </a:p>
          <a:p>
            <a:pPr lvl="2"/>
            <a:endParaRPr lang="en-US" dirty="0" smtClean="0"/>
          </a:p>
          <a:p>
            <a:pPr lvl="1"/>
            <a:r>
              <a:rPr lang="en-US" dirty="0" smtClean="0"/>
              <a:t>In the 2</a:t>
            </a:r>
            <a:r>
              <a:rPr lang="en-US" baseline="30000" dirty="0" smtClean="0"/>
              <a:t>nd</a:t>
            </a:r>
            <a:r>
              <a:rPr lang="en-US" dirty="0" smtClean="0"/>
              <a:t> day u give colloids..and plasma </a:t>
            </a:r>
            <a:r>
              <a:rPr lang="en-US" dirty="0" err="1" smtClean="0"/>
              <a:t>protien</a:t>
            </a:r>
            <a:r>
              <a:rPr lang="en-US" dirty="0" smtClean="0"/>
              <a:t> factors..and </a:t>
            </a:r>
            <a:r>
              <a:rPr lang="en-US" dirty="0" err="1" smtClean="0"/>
              <a:t>pottasuim</a:t>
            </a:r>
            <a:endParaRPr lang="en-US" dirty="0" smtClean="0"/>
          </a:p>
          <a:p>
            <a:endParaRPr lang="en-US" dirty="0"/>
          </a:p>
        </p:txBody>
      </p:sp>
      <p:sp>
        <p:nvSpPr>
          <p:cNvPr id="2" name="Title 1"/>
          <p:cNvSpPr>
            <a:spLocks noGrp="1"/>
          </p:cNvSpPr>
          <p:nvPr>
            <p:ph type="title"/>
          </p:nvPr>
        </p:nvSpPr>
        <p:spPr/>
        <p:txBody>
          <a:bodyPr/>
          <a:lstStyle/>
          <a:p>
            <a:r>
              <a:rPr lang="en-US" dirty="0" smtClean="0"/>
              <a:t>Resuscitation Formulas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1"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additive="base">
                                        <p:cTn id="4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785786" y="2928934"/>
            <a:ext cx="5857916" cy="100013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Resuscitation Formulas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Muir and Barclay formula:</a:t>
            </a:r>
          </a:p>
          <a:p>
            <a:pPr lvl="1"/>
            <a:r>
              <a:rPr lang="en-US" dirty="0" smtClean="0"/>
              <a:t>Using colloid with plasma</a:t>
            </a:r>
          </a:p>
          <a:p>
            <a:pPr lvl="1"/>
            <a:endParaRPr lang="en-US" dirty="0" smtClean="0"/>
          </a:p>
          <a:p>
            <a:pPr lvl="1">
              <a:buNone/>
            </a:pPr>
            <a:r>
              <a:rPr lang="en-US" dirty="0" smtClean="0"/>
              <a:t>       Body weight x % of burn /2 =1 ratio</a:t>
            </a:r>
          </a:p>
          <a:p>
            <a:pPr lvl="1"/>
            <a:endParaRPr lang="en-US" dirty="0" smtClean="0"/>
          </a:p>
          <a:p>
            <a:pPr lvl="1"/>
            <a:r>
              <a:rPr lang="en-US" dirty="0" smtClean="0"/>
              <a:t>In first 12hours, give 3 ratios.</a:t>
            </a:r>
          </a:p>
          <a:p>
            <a:pPr lvl="1">
              <a:buNone/>
            </a:pPr>
            <a:endParaRPr lang="en-US" dirty="0" smtClean="0"/>
          </a:p>
          <a:p>
            <a:pPr lvl="1"/>
            <a:r>
              <a:rPr lang="en-US" dirty="0" smtClean="0"/>
              <a:t>In second 12 hours, Give 2 ratios .</a:t>
            </a:r>
          </a:p>
          <a:p>
            <a:pPr lvl="1"/>
            <a:endParaRPr lang="en-US" dirty="0" smtClean="0"/>
          </a:p>
          <a:p>
            <a:pPr lvl="1"/>
            <a:r>
              <a:rPr lang="en-US" dirty="0" smtClean="0"/>
              <a:t>In the third 12hours, give 1 ratio.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Resuscitation Formulas</a:t>
            </a:r>
            <a:endParaRPr lang="en-US" dirty="0"/>
          </a:p>
        </p:txBody>
      </p:sp>
      <p:sp>
        <p:nvSpPr>
          <p:cNvPr id="4" name="Snip Diagonal Corner Rectangle 3"/>
          <p:cNvSpPr/>
          <p:nvPr/>
        </p:nvSpPr>
        <p:spPr>
          <a:xfrm>
            <a:off x="1500166" y="3357562"/>
            <a:ext cx="3286148" cy="42862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1500166" y="4500570"/>
            <a:ext cx="3286148" cy="42862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Diagonal Corner Rectangle 5"/>
          <p:cNvSpPr/>
          <p:nvPr/>
        </p:nvSpPr>
        <p:spPr>
          <a:xfrm>
            <a:off x="1500166" y="5715016"/>
            <a:ext cx="4929222" cy="42862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r>
              <a:rPr lang="en-US" dirty="0" smtClean="0"/>
              <a:t>Modified Brook formula:</a:t>
            </a:r>
          </a:p>
          <a:p>
            <a:pPr lvl="1"/>
            <a:r>
              <a:rPr lang="en-US" dirty="0" smtClean="0"/>
              <a:t>Using lactate Ringer’s solution.</a:t>
            </a:r>
          </a:p>
          <a:p>
            <a:pPr lvl="2"/>
            <a:r>
              <a:rPr lang="en-US" dirty="0" smtClean="0"/>
              <a:t>In adult at the first day:</a:t>
            </a:r>
          </a:p>
          <a:p>
            <a:pPr lvl="3">
              <a:buNone/>
            </a:pPr>
            <a:r>
              <a:rPr lang="en-US" dirty="0" smtClean="0"/>
              <a:t>	2ml/(body weight X %burn)</a:t>
            </a:r>
          </a:p>
          <a:p>
            <a:pPr lvl="3">
              <a:buNone/>
            </a:pPr>
            <a:endParaRPr lang="en-US" dirty="0" smtClean="0"/>
          </a:p>
          <a:p>
            <a:pPr lvl="2"/>
            <a:r>
              <a:rPr lang="en-US" dirty="0" smtClean="0"/>
              <a:t>In children at the first day:</a:t>
            </a:r>
          </a:p>
          <a:p>
            <a:pPr lvl="3">
              <a:buNone/>
            </a:pPr>
            <a:r>
              <a:rPr lang="en-US" dirty="0" smtClean="0"/>
              <a:t> 	3ml/(body </a:t>
            </a:r>
            <a:r>
              <a:rPr lang="en-US" dirty="0" err="1" smtClean="0"/>
              <a:t>weightX%burn</a:t>
            </a:r>
            <a:r>
              <a:rPr lang="en-US" dirty="0" smtClean="0"/>
              <a:t>)</a:t>
            </a:r>
          </a:p>
          <a:p>
            <a:pPr lvl="3">
              <a:buNone/>
            </a:pPr>
            <a:endParaRPr lang="en-US" dirty="0" smtClean="0"/>
          </a:p>
          <a:p>
            <a:pPr lvl="2"/>
            <a:r>
              <a:rPr lang="en-US" dirty="0" smtClean="0"/>
              <a:t>In the second day, to maintain urine output:</a:t>
            </a:r>
          </a:p>
          <a:p>
            <a:pPr lvl="3">
              <a:buNone/>
            </a:pPr>
            <a:r>
              <a:rPr lang="en-US" dirty="0" smtClean="0"/>
              <a:t>	0.5 ml colloid x %burn + 5% dextrose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1000"/>
                                        <p:tgtEl>
                                          <p:spTgt spid="6"/>
                                        </p:tgtEl>
                                      </p:cBhvr>
                                    </p:animEffect>
                                    <p:anim calcmode="lin" valueType="num">
                                      <p:cBhvr>
                                        <p:cTn id="65" dur="1000" fill="hold"/>
                                        <p:tgtEl>
                                          <p:spTgt spid="6"/>
                                        </p:tgtEl>
                                        <p:attrNameLst>
                                          <p:attrName>ppt_x</p:attrName>
                                        </p:attrNameLst>
                                      </p:cBhvr>
                                      <p:tavLst>
                                        <p:tav tm="0">
                                          <p:val>
                                            <p:strVal val="#ppt_x"/>
                                          </p:val>
                                        </p:tav>
                                        <p:tav tm="100000">
                                          <p:val>
                                            <p:strVal val="#ppt_x"/>
                                          </p:val>
                                        </p:tav>
                                      </p:tavLst>
                                    </p:anim>
                                    <p:anim calcmode="lin" valueType="num">
                                      <p:cBhvr>
                                        <p:cTn id="6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b="1" u="sng" dirty="0" smtClean="0"/>
              <a:t>Maintenance fluid:</a:t>
            </a:r>
          </a:p>
          <a:p>
            <a:pPr lvl="1"/>
            <a:r>
              <a:rPr lang="en-US" dirty="0" smtClean="0"/>
              <a:t>For adult ; 2-3 liters/day</a:t>
            </a:r>
          </a:p>
          <a:p>
            <a:pPr lvl="1">
              <a:buNone/>
            </a:pPr>
            <a:endParaRPr lang="en-US" dirty="0" smtClean="0"/>
          </a:p>
          <a:p>
            <a:pPr lvl="1"/>
            <a:r>
              <a:rPr lang="en-US" dirty="0" smtClean="0"/>
              <a:t>For children  </a:t>
            </a:r>
          </a:p>
          <a:p>
            <a:pPr lvl="1">
              <a:buNone/>
            </a:pPr>
            <a:r>
              <a:rPr lang="en-US" dirty="0" smtClean="0"/>
              <a:t>                  A- first 10 kg            100cc/kg</a:t>
            </a:r>
          </a:p>
          <a:p>
            <a:pPr lvl="1">
              <a:buNone/>
            </a:pPr>
            <a:r>
              <a:rPr lang="en-US" dirty="0" smtClean="0"/>
              <a:t>                  B- from 10-20kg        50cc/kg</a:t>
            </a:r>
          </a:p>
          <a:p>
            <a:pPr lvl="1">
              <a:buNone/>
            </a:pPr>
            <a:r>
              <a:rPr lang="en-US" dirty="0" smtClean="0"/>
              <a:t>                  C- above 20kg           20cc/kg</a:t>
            </a:r>
          </a:p>
          <a:p>
            <a:endParaRPr lang="en-US" dirty="0" smtClean="0"/>
          </a:p>
          <a:p>
            <a:pPr lvl="1"/>
            <a:endParaRPr lang="en-US"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A burn is defined as a </a:t>
            </a:r>
            <a:r>
              <a:rPr lang="en-US" dirty="0" err="1" smtClean="0"/>
              <a:t>coagulative</a:t>
            </a:r>
            <a:r>
              <a:rPr lang="en-US" dirty="0" smtClean="0"/>
              <a:t> necrosis causing destruction of the epithelium.</a:t>
            </a:r>
          </a:p>
          <a:p>
            <a:pPr>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b="1" u="sng" dirty="0" smtClean="0"/>
              <a:t>Dressing:</a:t>
            </a:r>
          </a:p>
          <a:p>
            <a:pPr lvl="1"/>
            <a:r>
              <a:rPr lang="en-AU" dirty="0" smtClean="0"/>
              <a:t>The aim of the burn dressing is to keep the wound clean and dry, and prevent infection</a:t>
            </a:r>
          </a:p>
          <a:p>
            <a:pPr lvl="1"/>
            <a:r>
              <a:rPr lang="en-AU" dirty="0" smtClean="0"/>
              <a:t>Two types.</a:t>
            </a:r>
          </a:p>
          <a:p>
            <a:pPr lvl="1">
              <a:buNone/>
            </a:pPr>
            <a:endParaRPr lang="en-US" dirty="0" smtClean="0"/>
          </a:p>
          <a:p>
            <a:pPr lvl="1">
              <a:buNone/>
            </a:pPr>
            <a:endParaRPr lang="en-US" b="1"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endParaRPr lang="en-US" b="1" u="sng" dirty="0" smtClean="0"/>
          </a:p>
        </p:txBody>
      </p:sp>
      <p:sp>
        <p:nvSpPr>
          <p:cNvPr id="4" name="AutoShape 4"/>
          <p:cNvSpPr>
            <a:spLocks noChangeArrowheads="1"/>
          </p:cNvSpPr>
          <p:nvPr/>
        </p:nvSpPr>
        <p:spPr bwMode="auto">
          <a:xfrm flipH="1">
            <a:off x="1643042" y="1500174"/>
            <a:ext cx="2662240" cy="1150938"/>
          </a:xfrm>
          <a:prstGeom prst="curvedDownArrow">
            <a:avLst>
              <a:gd name="adj1" fmla="val 30361"/>
              <a:gd name="adj2" fmla="val 76093"/>
              <a:gd name="adj3" fmla="val 56722"/>
            </a:avLst>
          </a:prstGeom>
          <a:solidFill>
            <a:schemeClr val="folHlink"/>
          </a:solidFill>
          <a:ln w="9525">
            <a:noFill/>
            <a:miter lim="800000"/>
            <a:headEnd/>
            <a:tailEnd/>
          </a:ln>
        </p:spPr>
        <p:txBody>
          <a:bodyPr wrap="none" anchor="ctr"/>
          <a:lstStyle/>
          <a:p>
            <a:endParaRPr lang="en-US"/>
          </a:p>
        </p:txBody>
      </p:sp>
      <p:grpSp>
        <p:nvGrpSpPr>
          <p:cNvPr id="6" name="Group 6"/>
          <p:cNvGrpSpPr>
            <a:grpSpLocks/>
          </p:cNvGrpSpPr>
          <p:nvPr/>
        </p:nvGrpSpPr>
        <p:grpSpPr bwMode="auto">
          <a:xfrm rot="-3103388">
            <a:off x="3303587" y="2463801"/>
            <a:ext cx="2765425" cy="2768600"/>
            <a:chOff x="748" y="1661"/>
            <a:chExt cx="1134" cy="1111"/>
          </a:xfrm>
        </p:grpSpPr>
        <p:sp>
          <p:nvSpPr>
            <p:cNvPr id="7" name="Freeform 7"/>
            <p:cNvSpPr>
              <a:spLocks/>
            </p:cNvSpPr>
            <p:nvPr/>
          </p:nvSpPr>
          <p:spPr bwMode="gray">
            <a:xfrm rot="5400000">
              <a:off x="1318" y="1736"/>
              <a:ext cx="471" cy="480"/>
            </a:xfrm>
            <a:custGeom>
              <a:avLst/>
              <a:gdLst>
                <a:gd name="T0" fmla="*/ 0 w 1448"/>
                <a:gd name="T1" fmla="*/ 18 h 1452"/>
                <a:gd name="T2" fmla="*/ 0 w 1448"/>
                <a:gd name="T3" fmla="*/ 16 h 1452"/>
                <a:gd name="T4" fmla="*/ 0 w 1448"/>
                <a:gd name="T5" fmla="*/ 14 h 1452"/>
                <a:gd name="T6" fmla="*/ 1 w 1448"/>
                <a:gd name="T7" fmla="*/ 13 h 1452"/>
                <a:gd name="T8" fmla="*/ 1 w 1448"/>
                <a:gd name="T9" fmla="*/ 11 h 1452"/>
                <a:gd name="T10" fmla="*/ 2 w 1448"/>
                <a:gd name="T11" fmla="*/ 10 h 1452"/>
                <a:gd name="T12" fmla="*/ 2 w 1448"/>
                <a:gd name="T13" fmla="*/ 9 h 1452"/>
                <a:gd name="T14" fmla="*/ 3 w 1448"/>
                <a:gd name="T15" fmla="*/ 7 h 1452"/>
                <a:gd name="T16" fmla="*/ 4 w 1448"/>
                <a:gd name="T17" fmla="*/ 6 h 1452"/>
                <a:gd name="T18" fmla="*/ 5 w 1448"/>
                <a:gd name="T19" fmla="*/ 5 h 1452"/>
                <a:gd name="T20" fmla="*/ 6 w 1448"/>
                <a:gd name="T21" fmla="*/ 4 h 1452"/>
                <a:gd name="T22" fmla="*/ 7 w 1448"/>
                <a:gd name="T23" fmla="*/ 3 h 1452"/>
                <a:gd name="T24" fmla="*/ 8 w 1448"/>
                <a:gd name="T25" fmla="*/ 2 h 1452"/>
                <a:gd name="T26" fmla="*/ 9 w 1448"/>
                <a:gd name="T27" fmla="*/ 2 h 1452"/>
                <a:gd name="T28" fmla="*/ 11 w 1448"/>
                <a:gd name="T29" fmla="*/ 1 h 1452"/>
                <a:gd name="T30" fmla="*/ 12 w 1448"/>
                <a:gd name="T31" fmla="*/ 1 h 1452"/>
                <a:gd name="T32" fmla="*/ 13 w 1448"/>
                <a:gd name="T33" fmla="*/ 0 h 1452"/>
                <a:gd name="T34" fmla="*/ 15 w 1448"/>
                <a:gd name="T35" fmla="*/ 0 h 1452"/>
                <a:gd name="T36" fmla="*/ 16 w 1448"/>
                <a:gd name="T37" fmla="*/ 0 h 1452"/>
                <a:gd name="T38" fmla="*/ 16 w 1448"/>
                <a:gd name="T39" fmla="*/ 9 h 1452"/>
                <a:gd name="T40" fmla="*/ 15 w 1448"/>
                <a:gd name="T41" fmla="*/ 9 h 1452"/>
                <a:gd name="T42" fmla="*/ 14 w 1448"/>
                <a:gd name="T43" fmla="*/ 9 h 1452"/>
                <a:gd name="T44" fmla="*/ 13 w 1448"/>
                <a:gd name="T45" fmla="*/ 9 h 1452"/>
                <a:gd name="T46" fmla="*/ 12 w 1448"/>
                <a:gd name="T47" fmla="*/ 10 h 1452"/>
                <a:gd name="T48" fmla="*/ 11 w 1448"/>
                <a:gd name="T49" fmla="*/ 10 h 1452"/>
                <a:gd name="T50" fmla="*/ 11 w 1448"/>
                <a:gd name="T51" fmla="*/ 11 h 1452"/>
                <a:gd name="T52" fmla="*/ 10 w 1448"/>
                <a:gd name="T53" fmla="*/ 12 h 1452"/>
                <a:gd name="T54" fmla="*/ 9 w 1448"/>
                <a:gd name="T55" fmla="*/ 12 h 1452"/>
                <a:gd name="T56" fmla="*/ 9 w 1448"/>
                <a:gd name="T57" fmla="*/ 13 h 1452"/>
                <a:gd name="T58" fmla="*/ 9 w 1448"/>
                <a:gd name="T59" fmla="*/ 14 h 1452"/>
                <a:gd name="T60" fmla="*/ 8 w 1448"/>
                <a:gd name="T61" fmla="*/ 15 h 1452"/>
                <a:gd name="T62" fmla="*/ 8 w 1448"/>
                <a:gd name="T63" fmla="*/ 16 h 1452"/>
                <a:gd name="T64" fmla="*/ 8 w 1448"/>
                <a:gd name="T65" fmla="*/ 18 h 1452"/>
                <a:gd name="T66" fmla="*/ 0 w 1448"/>
                <a:gd name="T67" fmla="*/ 18 h 1452"/>
                <a:gd name="T68" fmla="*/ 0 w 1448"/>
                <a:gd name="T69" fmla="*/ 18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8"/>
                <a:gd name="T106" fmla="*/ 0 h 1452"/>
                <a:gd name="T107" fmla="*/ 1448 w 1448"/>
                <a:gd name="T108" fmla="*/ 1452 h 1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solidFill>
              <a:schemeClr val="accent2"/>
            </a:solidFill>
            <a:ln w="0">
              <a:noFill/>
              <a:round/>
              <a:headEnd/>
              <a:tailEnd/>
            </a:ln>
          </p:spPr>
          <p:txBody>
            <a:bodyPr/>
            <a:lstStyle/>
            <a:p>
              <a:endParaRPr lang="en-US"/>
            </a:p>
          </p:txBody>
        </p:sp>
        <p:sp>
          <p:nvSpPr>
            <p:cNvPr id="8" name="Freeform 8"/>
            <p:cNvSpPr>
              <a:spLocks/>
            </p:cNvSpPr>
            <p:nvPr/>
          </p:nvSpPr>
          <p:spPr bwMode="gray">
            <a:xfrm rot="7200000">
              <a:off x="1407" y="1886"/>
              <a:ext cx="472" cy="479"/>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adFill rotWithShape="1">
              <a:gsLst>
                <a:gs pos="0">
                  <a:schemeClr val="accent2">
                    <a:gamma/>
                    <a:tint val="0"/>
                    <a:invGamma/>
                  </a:schemeClr>
                </a:gs>
                <a:gs pos="100000">
                  <a:schemeClr val="accent2"/>
                </a:gs>
              </a:gsLst>
              <a:lin ang="5400000" scaled="1"/>
            </a:gradFill>
            <a:ln w="0">
              <a:noFill/>
              <a:prstDash val="solid"/>
              <a:round/>
              <a:headEnd/>
              <a:tailEnd/>
            </a:ln>
          </p:spPr>
          <p:txBody>
            <a:bodyPr/>
            <a:lstStyle/>
            <a:p>
              <a:pPr>
                <a:defRPr/>
              </a:pPr>
              <a:endParaRPr lang="en-US"/>
            </a:p>
          </p:txBody>
        </p:sp>
        <p:sp>
          <p:nvSpPr>
            <p:cNvPr id="9" name="AutoShape 9"/>
            <p:cNvSpPr>
              <a:spLocks noChangeArrowheads="1"/>
            </p:cNvSpPr>
            <p:nvPr/>
          </p:nvSpPr>
          <p:spPr bwMode="gray">
            <a:xfrm rot="1800000">
              <a:off x="1433" y="2205"/>
              <a:ext cx="404" cy="256"/>
            </a:xfrm>
            <a:prstGeom prst="triangle">
              <a:avLst>
                <a:gd name="adj" fmla="val 50000"/>
              </a:avLst>
            </a:prstGeom>
            <a:solidFill>
              <a:schemeClr val="bg2"/>
            </a:solidFill>
            <a:ln w="9525" algn="ctr">
              <a:noFill/>
              <a:miter lim="800000"/>
              <a:headEnd/>
              <a:tailEnd/>
            </a:ln>
          </p:spPr>
          <p:txBody>
            <a:bodyPr wrap="none" anchor="ctr"/>
            <a:lstStyle/>
            <a:p>
              <a:endParaRPr lang="en-US"/>
            </a:p>
          </p:txBody>
        </p:sp>
        <p:sp>
          <p:nvSpPr>
            <p:cNvPr id="10" name="Freeform 10"/>
            <p:cNvSpPr>
              <a:spLocks/>
            </p:cNvSpPr>
            <p:nvPr/>
          </p:nvSpPr>
          <p:spPr bwMode="gray">
            <a:xfrm rot="-9000000">
              <a:off x="1161" y="2299"/>
              <a:ext cx="478" cy="473"/>
            </a:xfrm>
            <a:custGeom>
              <a:avLst/>
              <a:gdLst>
                <a:gd name="T0" fmla="*/ 0 w 1448"/>
                <a:gd name="T1" fmla="*/ 16 h 1452"/>
                <a:gd name="T2" fmla="*/ 0 w 1448"/>
                <a:gd name="T3" fmla="*/ 15 h 1452"/>
                <a:gd name="T4" fmla="*/ 0 w 1448"/>
                <a:gd name="T5" fmla="*/ 13 h 1452"/>
                <a:gd name="T6" fmla="*/ 1 w 1448"/>
                <a:gd name="T7" fmla="*/ 12 h 1452"/>
                <a:gd name="T8" fmla="*/ 1 w 1448"/>
                <a:gd name="T9" fmla="*/ 11 h 1452"/>
                <a:gd name="T10" fmla="*/ 2 w 1448"/>
                <a:gd name="T11" fmla="*/ 9 h 1452"/>
                <a:gd name="T12" fmla="*/ 2 w 1448"/>
                <a:gd name="T13" fmla="*/ 8 h 1452"/>
                <a:gd name="T14" fmla="*/ 3 w 1448"/>
                <a:gd name="T15" fmla="*/ 7 h 1452"/>
                <a:gd name="T16" fmla="*/ 4 w 1448"/>
                <a:gd name="T17" fmla="*/ 6 h 1452"/>
                <a:gd name="T18" fmla="*/ 5 w 1448"/>
                <a:gd name="T19" fmla="*/ 5 h 1452"/>
                <a:gd name="T20" fmla="*/ 6 w 1448"/>
                <a:gd name="T21" fmla="*/ 4 h 1452"/>
                <a:gd name="T22" fmla="*/ 7 w 1448"/>
                <a:gd name="T23" fmla="*/ 3 h 1452"/>
                <a:gd name="T24" fmla="*/ 9 w 1448"/>
                <a:gd name="T25" fmla="*/ 2 h 1452"/>
                <a:gd name="T26" fmla="*/ 10 w 1448"/>
                <a:gd name="T27" fmla="*/ 2 h 1452"/>
                <a:gd name="T28" fmla="*/ 11 w 1448"/>
                <a:gd name="T29" fmla="*/ 1 h 1452"/>
                <a:gd name="T30" fmla="*/ 13 w 1448"/>
                <a:gd name="T31" fmla="*/ 1 h 1452"/>
                <a:gd name="T32" fmla="*/ 14 w 1448"/>
                <a:gd name="T33" fmla="*/ 0 h 1452"/>
                <a:gd name="T34" fmla="*/ 16 w 1448"/>
                <a:gd name="T35" fmla="*/ 0 h 1452"/>
                <a:gd name="T36" fmla="*/ 17 w 1448"/>
                <a:gd name="T37" fmla="*/ 0 h 1452"/>
                <a:gd name="T38" fmla="*/ 17 w 1448"/>
                <a:gd name="T39" fmla="*/ 8 h 1452"/>
                <a:gd name="T40" fmla="*/ 16 w 1448"/>
                <a:gd name="T41" fmla="*/ 8 h 1452"/>
                <a:gd name="T42" fmla="*/ 15 w 1448"/>
                <a:gd name="T43" fmla="*/ 8 h 1452"/>
                <a:gd name="T44" fmla="*/ 14 w 1448"/>
                <a:gd name="T45" fmla="*/ 9 h 1452"/>
                <a:gd name="T46" fmla="*/ 13 w 1448"/>
                <a:gd name="T47" fmla="*/ 9 h 1452"/>
                <a:gd name="T48" fmla="*/ 12 w 1448"/>
                <a:gd name="T49" fmla="*/ 10 h 1452"/>
                <a:gd name="T50" fmla="*/ 12 w 1448"/>
                <a:gd name="T51" fmla="*/ 10 h 1452"/>
                <a:gd name="T52" fmla="*/ 11 w 1448"/>
                <a:gd name="T53" fmla="*/ 11 h 1452"/>
                <a:gd name="T54" fmla="*/ 10 w 1448"/>
                <a:gd name="T55" fmla="*/ 12 h 1452"/>
                <a:gd name="T56" fmla="*/ 10 w 1448"/>
                <a:gd name="T57" fmla="*/ 12 h 1452"/>
                <a:gd name="T58" fmla="*/ 9 w 1448"/>
                <a:gd name="T59" fmla="*/ 13 h 1452"/>
                <a:gd name="T60" fmla="*/ 9 w 1448"/>
                <a:gd name="T61" fmla="*/ 14 h 1452"/>
                <a:gd name="T62" fmla="*/ 9 w 1448"/>
                <a:gd name="T63" fmla="*/ 15 h 1452"/>
                <a:gd name="T64" fmla="*/ 9 w 1448"/>
                <a:gd name="T65" fmla="*/ 16 h 1452"/>
                <a:gd name="T66" fmla="*/ 0 w 1448"/>
                <a:gd name="T67" fmla="*/ 16 h 1452"/>
                <a:gd name="T68" fmla="*/ 0 w 1448"/>
                <a:gd name="T69" fmla="*/ 16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8"/>
                <a:gd name="T106" fmla="*/ 0 h 1452"/>
                <a:gd name="T107" fmla="*/ 1448 w 1448"/>
                <a:gd name="T108" fmla="*/ 1452 h 1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solidFill>
              <a:schemeClr val="bg2"/>
            </a:solidFill>
            <a:ln w="0">
              <a:noFill/>
              <a:round/>
              <a:headEnd/>
              <a:tailEnd/>
            </a:ln>
          </p:spPr>
          <p:txBody>
            <a:bodyPr/>
            <a:lstStyle/>
            <a:p>
              <a:endParaRPr lang="en-US"/>
            </a:p>
          </p:txBody>
        </p:sp>
        <p:sp>
          <p:nvSpPr>
            <p:cNvPr id="11" name="Freeform 11"/>
            <p:cNvSpPr>
              <a:spLocks/>
            </p:cNvSpPr>
            <p:nvPr/>
          </p:nvSpPr>
          <p:spPr bwMode="gray">
            <a:xfrm rot="14400000">
              <a:off x="990" y="2295"/>
              <a:ext cx="471" cy="478"/>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adFill rotWithShape="1">
              <a:gsLst>
                <a:gs pos="0">
                  <a:schemeClr val="bg2">
                    <a:gamma/>
                    <a:tint val="0"/>
                    <a:invGamma/>
                  </a:schemeClr>
                </a:gs>
                <a:gs pos="100000">
                  <a:schemeClr val="bg2"/>
                </a:gs>
              </a:gsLst>
              <a:lin ang="5400000" scaled="1"/>
            </a:gradFill>
            <a:ln w="0">
              <a:noFill/>
              <a:prstDash val="solid"/>
              <a:round/>
              <a:headEnd/>
              <a:tailEnd/>
            </a:ln>
          </p:spPr>
          <p:txBody>
            <a:bodyPr/>
            <a:lstStyle/>
            <a:p>
              <a:pPr>
                <a:defRPr/>
              </a:pPr>
              <a:endParaRPr lang="en-US"/>
            </a:p>
          </p:txBody>
        </p:sp>
        <p:sp>
          <p:nvSpPr>
            <p:cNvPr id="12" name="AutoShape 12"/>
            <p:cNvSpPr>
              <a:spLocks noChangeArrowheads="1"/>
            </p:cNvSpPr>
            <p:nvPr/>
          </p:nvSpPr>
          <p:spPr bwMode="gray">
            <a:xfrm rot="9000000">
              <a:off x="823" y="2299"/>
              <a:ext cx="404" cy="230"/>
            </a:xfrm>
            <a:prstGeom prst="triangle">
              <a:avLst>
                <a:gd name="adj" fmla="val 50000"/>
              </a:avLst>
            </a:prstGeom>
            <a:solidFill>
              <a:schemeClr val="accent1"/>
            </a:solidFill>
            <a:ln w="9525" algn="ctr">
              <a:noFill/>
              <a:miter lim="800000"/>
              <a:headEnd/>
              <a:tailEnd/>
            </a:ln>
          </p:spPr>
          <p:txBody>
            <a:bodyPr wrap="none" anchor="ctr"/>
            <a:lstStyle/>
            <a:p>
              <a:endParaRPr lang="en-US"/>
            </a:p>
          </p:txBody>
        </p:sp>
        <p:sp>
          <p:nvSpPr>
            <p:cNvPr id="13" name="Freeform 13"/>
            <p:cNvSpPr>
              <a:spLocks/>
            </p:cNvSpPr>
            <p:nvPr/>
          </p:nvSpPr>
          <p:spPr bwMode="gray">
            <a:xfrm rot="-1800000">
              <a:off x="748" y="1889"/>
              <a:ext cx="478" cy="473"/>
            </a:xfrm>
            <a:custGeom>
              <a:avLst/>
              <a:gdLst>
                <a:gd name="T0" fmla="*/ 0 w 1448"/>
                <a:gd name="T1" fmla="*/ 16 h 1452"/>
                <a:gd name="T2" fmla="*/ 0 w 1448"/>
                <a:gd name="T3" fmla="*/ 15 h 1452"/>
                <a:gd name="T4" fmla="*/ 0 w 1448"/>
                <a:gd name="T5" fmla="*/ 13 h 1452"/>
                <a:gd name="T6" fmla="*/ 1 w 1448"/>
                <a:gd name="T7" fmla="*/ 12 h 1452"/>
                <a:gd name="T8" fmla="*/ 1 w 1448"/>
                <a:gd name="T9" fmla="*/ 11 h 1452"/>
                <a:gd name="T10" fmla="*/ 2 w 1448"/>
                <a:gd name="T11" fmla="*/ 9 h 1452"/>
                <a:gd name="T12" fmla="*/ 2 w 1448"/>
                <a:gd name="T13" fmla="*/ 8 h 1452"/>
                <a:gd name="T14" fmla="*/ 3 w 1448"/>
                <a:gd name="T15" fmla="*/ 7 h 1452"/>
                <a:gd name="T16" fmla="*/ 4 w 1448"/>
                <a:gd name="T17" fmla="*/ 6 h 1452"/>
                <a:gd name="T18" fmla="*/ 5 w 1448"/>
                <a:gd name="T19" fmla="*/ 5 h 1452"/>
                <a:gd name="T20" fmla="*/ 6 w 1448"/>
                <a:gd name="T21" fmla="*/ 4 h 1452"/>
                <a:gd name="T22" fmla="*/ 7 w 1448"/>
                <a:gd name="T23" fmla="*/ 3 h 1452"/>
                <a:gd name="T24" fmla="*/ 9 w 1448"/>
                <a:gd name="T25" fmla="*/ 2 h 1452"/>
                <a:gd name="T26" fmla="*/ 10 w 1448"/>
                <a:gd name="T27" fmla="*/ 2 h 1452"/>
                <a:gd name="T28" fmla="*/ 11 w 1448"/>
                <a:gd name="T29" fmla="*/ 1 h 1452"/>
                <a:gd name="T30" fmla="*/ 13 w 1448"/>
                <a:gd name="T31" fmla="*/ 1 h 1452"/>
                <a:gd name="T32" fmla="*/ 14 w 1448"/>
                <a:gd name="T33" fmla="*/ 0 h 1452"/>
                <a:gd name="T34" fmla="*/ 16 w 1448"/>
                <a:gd name="T35" fmla="*/ 0 h 1452"/>
                <a:gd name="T36" fmla="*/ 17 w 1448"/>
                <a:gd name="T37" fmla="*/ 0 h 1452"/>
                <a:gd name="T38" fmla="*/ 17 w 1448"/>
                <a:gd name="T39" fmla="*/ 8 h 1452"/>
                <a:gd name="T40" fmla="*/ 16 w 1448"/>
                <a:gd name="T41" fmla="*/ 8 h 1452"/>
                <a:gd name="T42" fmla="*/ 15 w 1448"/>
                <a:gd name="T43" fmla="*/ 8 h 1452"/>
                <a:gd name="T44" fmla="*/ 14 w 1448"/>
                <a:gd name="T45" fmla="*/ 9 h 1452"/>
                <a:gd name="T46" fmla="*/ 13 w 1448"/>
                <a:gd name="T47" fmla="*/ 9 h 1452"/>
                <a:gd name="T48" fmla="*/ 12 w 1448"/>
                <a:gd name="T49" fmla="*/ 10 h 1452"/>
                <a:gd name="T50" fmla="*/ 12 w 1448"/>
                <a:gd name="T51" fmla="*/ 10 h 1452"/>
                <a:gd name="T52" fmla="*/ 11 w 1448"/>
                <a:gd name="T53" fmla="*/ 11 h 1452"/>
                <a:gd name="T54" fmla="*/ 10 w 1448"/>
                <a:gd name="T55" fmla="*/ 12 h 1452"/>
                <a:gd name="T56" fmla="*/ 10 w 1448"/>
                <a:gd name="T57" fmla="*/ 12 h 1452"/>
                <a:gd name="T58" fmla="*/ 9 w 1448"/>
                <a:gd name="T59" fmla="*/ 13 h 1452"/>
                <a:gd name="T60" fmla="*/ 9 w 1448"/>
                <a:gd name="T61" fmla="*/ 14 h 1452"/>
                <a:gd name="T62" fmla="*/ 9 w 1448"/>
                <a:gd name="T63" fmla="*/ 15 h 1452"/>
                <a:gd name="T64" fmla="*/ 9 w 1448"/>
                <a:gd name="T65" fmla="*/ 16 h 1452"/>
                <a:gd name="T66" fmla="*/ 0 w 1448"/>
                <a:gd name="T67" fmla="*/ 16 h 1452"/>
                <a:gd name="T68" fmla="*/ 0 w 1448"/>
                <a:gd name="T69" fmla="*/ 16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8"/>
                <a:gd name="T106" fmla="*/ 0 h 1452"/>
                <a:gd name="T107" fmla="*/ 1448 w 1448"/>
                <a:gd name="T108" fmla="*/ 1452 h 1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solidFill>
              <a:schemeClr val="accent1"/>
            </a:solidFill>
            <a:ln w="0">
              <a:noFill/>
              <a:round/>
              <a:headEnd/>
              <a:tailEnd/>
            </a:ln>
          </p:spPr>
          <p:txBody>
            <a:bodyPr/>
            <a:lstStyle/>
            <a:p>
              <a:endParaRPr lang="en-US"/>
            </a:p>
          </p:txBody>
        </p:sp>
        <p:sp>
          <p:nvSpPr>
            <p:cNvPr id="14" name="Freeform 14"/>
            <p:cNvSpPr>
              <a:spLocks/>
            </p:cNvSpPr>
            <p:nvPr/>
          </p:nvSpPr>
          <p:spPr bwMode="gray">
            <a:xfrm>
              <a:off x="836" y="1738"/>
              <a:ext cx="478" cy="473"/>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adFill rotWithShape="1">
              <a:gsLst>
                <a:gs pos="0">
                  <a:schemeClr val="accent1">
                    <a:gamma/>
                    <a:tint val="0"/>
                    <a:invGamma/>
                  </a:schemeClr>
                </a:gs>
                <a:gs pos="100000">
                  <a:schemeClr val="accent1"/>
                </a:gs>
              </a:gsLst>
              <a:lin ang="5400000" scaled="1"/>
            </a:gradFill>
            <a:ln w="0">
              <a:noFill/>
              <a:prstDash val="solid"/>
              <a:round/>
              <a:headEnd/>
              <a:tailEnd/>
            </a:ln>
          </p:spPr>
          <p:txBody>
            <a:bodyPr/>
            <a:lstStyle/>
            <a:p>
              <a:pPr>
                <a:defRPr/>
              </a:pPr>
              <a:endParaRPr lang="en-US"/>
            </a:p>
          </p:txBody>
        </p:sp>
        <p:sp>
          <p:nvSpPr>
            <p:cNvPr id="15" name="AutoShape 15"/>
            <p:cNvSpPr>
              <a:spLocks noChangeArrowheads="1"/>
            </p:cNvSpPr>
            <p:nvPr/>
          </p:nvSpPr>
          <p:spPr bwMode="gray">
            <a:xfrm rot="-5400000">
              <a:off x="1057" y="1730"/>
              <a:ext cx="399" cy="261"/>
            </a:xfrm>
            <a:prstGeom prst="triangle">
              <a:avLst>
                <a:gd name="adj" fmla="val 50000"/>
              </a:avLst>
            </a:prstGeom>
            <a:solidFill>
              <a:schemeClr val="accent2"/>
            </a:solidFill>
            <a:ln w="9525" algn="ctr">
              <a:noFill/>
              <a:miter lim="800000"/>
              <a:headEnd/>
              <a:tailEnd/>
            </a:ln>
          </p:spPr>
          <p:txBody>
            <a:bodyPr wrap="none" anchor="ctr"/>
            <a:lstStyle/>
            <a:p>
              <a:endParaRPr lang="en-US"/>
            </a:p>
          </p:txBody>
        </p:sp>
      </p:grpSp>
      <p:grpSp>
        <p:nvGrpSpPr>
          <p:cNvPr id="16" name="Group 23"/>
          <p:cNvGrpSpPr>
            <a:grpSpLocks/>
          </p:cNvGrpSpPr>
          <p:nvPr/>
        </p:nvGrpSpPr>
        <p:grpSpPr bwMode="auto">
          <a:xfrm>
            <a:off x="1000100" y="2703517"/>
            <a:ext cx="2057400" cy="1439863"/>
            <a:chOff x="244" y="2131"/>
            <a:chExt cx="1104" cy="907"/>
          </a:xfrm>
        </p:grpSpPr>
        <p:sp>
          <p:nvSpPr>
            <p:cNvPr id="17" name="AutoShape 24"/>
            <p:cNvSpPr>
              <a:spLocks noChangeArrowheads="1"/>
            </p:cNvSpPr>
            <p:nvPr/>
          </p:nvSpPr>
          <p:spPr bwMode="auto">
            <a:xfrm>
              <a:off x="244" y="2131"/>
              <a:ext cx="1104" cy="907"/>
            </a:xfrm>
            <a:prstGeom prst="roundRect">
              <a:avLst>
                <a:gd name="adj" fmla="val 14222"/>
              </a:avLst>
            </a:prstGeom>
            <a:solidFill>
              <a:schemeClr val="accent2"/>
            </a:solidFill>
            <a:ln w="9525">
              <a:noFill/>
              <a:round/>
              <a:headEnd/>
              <a:tailEnd/>
            </a:ln>
          </p:spPr>
          <p:txBody>
            <a:bodyPr wrap="none" anchor="ctr"/>
            <a:lstStyle/>
            <a:p>
              <a:r>
                <a:rPr lang="en-US" sz="2000" b="1" dirty="0" smtClean="0">
                  <a:solidFill>
                    <a:schemeClr val="bg1"/>
                  </a:solidFill>
                  <a:ea typeface="굴림" charset="-127"/>
                </a:rPr>
                <a:t>Closed Method</a:t>
              </a:r>
              <a:endParaRPr lang="en-US" sz="2000" dirty="0"/>
            </a:p>
          </p:txBody>
        </p:sp>
        <p:sp>
          <p:nvSpPr>
            <p:cNvPr id="18" name="AutoShape 25"/>
            <p:cNvSpPr>
              <a:spLocks noChangeArrowheads="1"/>
            </p:cNvSpPr>
            <p:nvPr/>
          </p:nvSpPr>
          <p:spPr bwMode="auto">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headEnd/>
              <a:tailEnd/>
            </a:ln>
            <a:effectLst/>
          </p:spPr>
          <p:txBody>
            <a:bodyPr wrap="none" anchor="ctr"/>
            <a:lstStyle/>
            <a:p>
              <a:pPr>
                <a:defRPr/>
              </a:pPr>
              <a:endParaRPr lang="en-US"/>
            </a:p>
          </p:txBody>
        </p:sp>
      </p:grpSp>
      <p:grpSp>
        <p:nvGrpSpPr>
          <p:cNvPr id="19" name="Group 26"/>
          <p:cNvGrpSpPr>
            <a:grpSpLocks/>
          </p:cNvGrpSpPr>
          <p:nvPr/>
        </p:nvGrpSpPr>
        <p:grpSpPr bwMode="auto">
          <a:xfrm>
            <a:off x="6369076" y="2703517"/>
            <a:ext cx="1917700" cy="1439863"/>
            <a:chOff x="340" y="2131"/>
            <a:chExt cx="907" cy="907"/>
          </a:xfrm>
        </p:grpSpPr>
        <p:sp>
          <p:nvSpPr>
            <p:cNvPr id="20" name="AutoShape 27"/>
            <p:cNvSpPr>
              <a:spLocks noChangeArrowheads="1"/>
            </p:cNvSpPr>
            <p:nvPr/>
          </p:nvSpPr>
          <p:spPr bwMode="auto">
            <a:xfrm>
              <a:off x="340" y="2131"/>
              <a:ext cx="907" cy="907"/>
            </a:xfrm>
            <a:prstGeom prst="roundRect">
              <a:avLst>
                <a:gd name="adj" fmla="val 14222"/>
              </a:avLst>
            </a:prstGeom>
            <a:solidFill>
              <a:schemeClr val="hlink"/>
            </a:solidFill>
            <a:ln w="9525">
              <a:noFill/>
              <a:round/>
              <a:headEnd/>
              <a:tailEnd/>
            </a:ln>
          </p:spPr>
          <p:txBody>
            <a:bodyPr wrap="none" anchor="ctr"/>
            <a:lstStyle/>
            <a:p>
              <a:r>
                <a:rPr lang="en-US" sz="2000" b="1" dirty="0" smtClean="0">
                  <a:solidFill>
                    <a:schemeClr val="bg1"/>
                  </a:solidFill>
                </a:rPr>
                <a:t>Open Method</a:t>
              </a:r>
              <a:endParaRPr lang="en-US" sz="2000" dirty="0"/>
            </a:p>
          </p:txBody>
        </p:sp>
        <p:sp>
          <p:nvSpPr>
            <p:cNvPr id="21" name="AutoShape 28"/>
            <p:cNvSpPr>
              <a:spLocks noChangeArrowheads="1"/>
            </p:cNvSpPr>
            <p:nvPr/>
          </p:nvSpPr>
          <p:spPr bwMode="auto">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pPr>
                <a:defRPr/>
              </a:pPr>
              <a:endParaRPr lang="en-US"/>
            </a:p>
          </p:txBody>
        </p:sp>
      </p:grpSp>
      <p:sp>
        <p:nvSpPr>
          <p:cNvPr id="22" name="TextBox 21"/>
          <p:cNvSpPr txBox="1"/>
          <p:nvPr/>
        </p:nvSpPr>
        <p:spPr>
          <a:xfrm>
            <a:off x="3786182" y="3286124"/>
            <a:ext cx="1828800" cy="1447800"/>
          </a:xfrm>
          <a:prstGeom prst="rect">
            <a:avLst/>
          </a:prstGeom>
          <a:noFill/>
        </p:spPr>
        <p:txBody>
          <a:bodyPr/>
          <a:lstStyle/>
          <a:p>
            <a:pPr algn="ctr">
              <a:defRPr/>
            </a:pPr>
            <a:r>
              <a:rPr lang="en-US" sz="3200" b="1" dirty="0" smtClean="0"/>
              <a:t>Dressing Types</a:t>
            </a:r>
            <a:endParaRPr lang="en-US" sz="3200" b="1" i="1" u="sng" dirty="0">
              <a:solidFill>
                <a:schemeClr val="tx1">
                  <a:lumMod val="50000"/>
                </a:schemeClr>
              </a:solidFill>
            </a:endParaRPr>
          </a:p>
        </p:txBody>
      </p:sp>
      <p:sp>
        <p:nvSpPr>
          <p:cNvPr id="5" name="AutoShape 5"/>
          <p:cNvSpPr>
            <a:spLocks noChangeArrowheads="1"/>
          </p:cNvSpPr>
          <p:nvPr/>
        </p:nvSpPr>
        <p:spPr bwMode="auto">
          <a:xfrm>
            <a:off x="5000628" y="1500174"/>
            <a:ext cx="2714644" cy="1214446"/>
          </a:xfrm>
          <a:prstGeom prst="curvedDownArrow">
            <a:avLst>
              <a:gd name="adj1" fmla="val 24493"/>
              <a:gd name="adj2" fmla="val 74932"/>
              <a:gd name="adj3" fmla="val 56722"/>
            </a:avLst>
          </a:prstGeom>
          <a:solidFill>
            <a:schemeClr val="folHlink"/>
          </a:solid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endParaRPr lang="en-US" b="1" u="sng" dirty="0" smtClean="0"/>
          </a:p>
        </p:txBody>
      </p:sp>
      <p:grpSp>
        <p:nvGrpSpPr>
          <p:cNvPr id="6" name="Group 6"/>
          <p:cNvGrpSpPr>
            <a:grpSpLocks/>
          </p:cNvGrpSpPr>
          <p:nvPr/>
        </p:nvGrpSpPr>
        <p:grpSpPr bwMode="auto">
          <a:xfrm rot="-3103388">
            <a:off x="3303587" y="2463801"/>
            <a:ext cx="2765425" cy="2768600"/>
            <a:chOff x="748" y="1661"/>
            <a:chExt cx="1134" cy="1111"/>
          </a:xfrm>
        </p:grpSpPr>
        <p:sp>
          <p:nvSpPr>
            <p:cNvPr id="7" name="Freeform 7"/>
            <p:cNvSpPr>
              <a:spLocks/>
            </p:cNvSpPr>
            <p:nvPr/>
          </p:nvSpPr>
          <p:spPr bwMode="gray">
            <a:xfrm rot="5400000">
              <a:off x="1318" y="1736"/>
              <a:ext cx="471" cy="480"/>
            </a:xfrm>
            <a:custGeom>
              <a:avLst/>
              <a:gdLst>
                <a:gd name="T0" fmla="*/ 0 w 1448"/>
                <a:gd name="T1" fmla="*/ 18 h 1452"/>
                <a:gd name="T2" fmla="*/ 0 w 1448"/>
                <a:gd name="T3" fmla="*/ 16 h 1452"/>
                <a:gd name="T4" fmla="*/ 0 w 1448"/>
                <a:gd name="T5" fmla="*/ 14 h 1452"/>
                <a:gd name="T6" fmla="*/ 1 w 1448"/>
                <a:gd name="T7" fmla="*/ 13 h 1452"/>
                <a:gd name="T8" fmla="*/ 1 w 1448"/>
                <a:gd name="T9" fmla="*/ 11 h 1452"/>
                <a:gd name="T10" fmla="*/ 2 w 1448"/>
                <a:gd name="T11" fmla="*/ 10 h 1452"/>
                <a:gd name="T12" fmla="*/ 2 w 1448"/>
                <a:gd name="T13" fmla="*/ 9 h 1452"/>
                <a:gd name="T14" fmla="*/ 3 w 1448"/>
                <a:gd name="T15" fmla="*/ 7 h 1452"/>
                <a:gd name="T16" fmla="*/ 4 w 1448"/>
                <a:gd name="T17" fmla="*/ 6 h 1452"/>
                <a:gd name="T18" fmla="*/ 5 w 1448"/>
                <a:gd name="T19" fmla="*/ 5 h 1452"/>
                <a:gd name="T20" fmla="*/ 6 w 1448"/>
                <a:gd name="T21" fmla="*/ 4 h 1452"/>
                <a:gd name="T22" fmla="*/ 7 w 1448"/>
                <a:gd name="T23" fmla="*/ 3 h 1452"/>
                <a:gd name="T24" fmla="*/ 8 w 1448"/>
                <a:gd name="T25" fmla="*/ 2 h 1452"/>
                <a:gd name="T26" fmla="*/ 9 w 1448"/>
                <a:gd name="T27" fmla="*/ 2 h 1452"/>
                <a:gd name="T28" fmla="*/ 11 w 1448"/>
                <a:gd name="T29" fmla="*/ 1 h 1452"/>
                <a:gd name="T30" fmla="*/ 12 w 1448"/>
                <a:gd name="T31" fmla="*/ 1 h 1452"/>
                <a:gd name="T32" fmla="*/ 13 w 1448"/>
                <a:gd name="T33" fmla="*/ 0 h 1452"/>
                <a:gd name="T34" fmla="*/ 15 w 1448"/>
                <a:gd name="T35" fmla="*/ 0 h 1452"/>
                <a:gd name="T36" fmla="*/ 16 w 1448"/>
                <a:gd name="T37" fmla="*/ 0 h 1452"/>
                <a:gd name="T38" fmla="*/ 16 w 1448"/>
                <a:gd name="T39" fmla="*/ 9 h 1452"/>
                <a:gd name="T40" fmla="*/ 15 w 1448"/>
                <a:gd name="T41" fmla="*/ 9 h 1452"/>
                <a:gd name="T42" fmla="*/ 14 w 1448"/>
                <a:gd name="T43" fmla="*/ 9 h 1452"/>
                <a:gd name="T44" fmla="*/ 13 w 1448"/>
                <a:gd name="T45" fmla="*/ 9 h 1452"/>
                <a:gd name="T46" fmla="*/ 12 w 1448"/>
                <a:gd name="T47" fmla="*/ 10 h 1452"/>
                <a:gd name="T48" fmla="*/ 11 w 1448"/>
                <a:gd name="T49" fmla="*/ 10 h 1452"/>
                <a:gd name="T50" fmla="*/ 11 w 1448"/>
                <a:gd name="T51" fmla="*/ 11 h 1452"/>
                <a:gd name="T52" fmla="*/ 10 w 1448"/>
                <a:gd name="T53" fmla="*/ 12 h 1452"/>
                <a:gd name="T54" fmla="*/ 9 w 1448"/>
                <a:gd name="T55" fmla="*/ 12 h 1452"/>
                <a:gd name="T56" fmla="*/ 9 w 1448"/>
                <a:gd name="T57" fmla="*/ 13 h 1452"/>
                <a:gd name="T58" fmla="*/ 9 w 1448"/>
                <a:gd name="T59" fmla="*/ 14 h 1452"/>
                <a:gd name="T60" fmla="*/ 8 w 1448"/>
                <a:gd name="T61" fmla="*/ 15 h 1452"/>
                <a:gd name="T62" fmla="*/ 8 w 1448"/>
                <a:gd name="T63" fmla="*/ 16 h 1452"/>
                <a:gd name="T64" fmla="*/ 8 w 1448"/>
                <a:gd name="T65" fmla="*/ 18 h 1452"/>
                <a:gd name="T66" fmla="*/ 0 w 1448"/>
                <a:gd name="T67" fmla="*/ 18 h 1452"/>
                <a:gd name="T68" fmla="*/ 0 w 1448"/>
                <a:gd name="T69" fmla="*/ 18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8"/>
                <a:gd name="T106" fmla="*/ 0 h 1452"/>
                <a:gd name="T107" fmla="*/ 1448 w 1448"/>
                <a:gd name="T108" fmla="*/ 1452 h 1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solidFill>
              <a:schemeClr val="accent2"/>
            </a:solidFill>
            <a:ln w="0">
              <a:noFill/>
              <a:round/>
              <a:headEnd/>
              <a:tailEnd/>
            </a:ln>
          </p:spPr>
          <p:txBody>
            <a:bodyPr/>
            <a:lstStyle/>
            <a:p>
              <a:endParaRPr lang="en-US"/>
            </a:p>
          </p:txBody>
        </p:sp>
        <p:sp>
          <p:nvSpPr>
            <p:cNvPr id="8" name="Freeform 8"/>
            <p:cNvSpPr>
              <a:spLocks/>
            </p:cNvSpPr>
            <p:nvPr/>
          </p:nvSpPr>
          <p:spPr bwMode="gray">
            <a:xfrm rot="7200000">
              <a:off x="1407" y="1886"/>
              <a:ext cx="472" cy="479"/>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adFill rotWithShape="1">
              <a:gsLst>
                <a:gs pos="0">
                  <a:schemeClr val="accent2">
                    <a:gamma/>
                    <a:tint val="0"/>
                    <a:invGamma/>
                  </a:schemeClr>
                </a:gs>
                <a:gs pos="100000">
                  <a:schemeClr val="accent2"/>
                </a:gs>
              </a:gsLst>
              <a:lin ang="5400000" scaled="1"/>
            </a:gradFill>
            <a:ln w="0">
              <a:noFill/>
              <a:prstDash val="solid"/>
              <a:round/>
              <a:headEnd/>
              <a:tailEnd/>
            </a:ln>
          </p:spPr>
          <p:txBody>
            <a:bodyPr/>
            <a:lstStyle/>
            <a:p>
              <a:pPr>
                <a:defRPr/>
              </a:pPr>
              <a:endParaRPr lang="en-US"/>
            </a:p>
          </p:txBody>
        </p:sp>
        <p:sp>
          <p:nvSpPr>
            <p:cNvPr id="9" name="AutoShape 9"/>
            <p:cNvSpPr>
              <a:spLocks noChangeArrowheads="1"/>
            </p:cNvSpPr>
            <p:nvPr/>
          </p:nvSpPr>
          <p:spPr bwMode="gray">
            <a:xfrm rot="1800000">
              <a:off x="1433" y="2205"/>
              <a:ext cx="404" cy="256"/>
            </a:xfrm>
            <a:prstGeom prst="triangle">
              <a:avLst>
                <a:gd name="adj" fmla="val 50000"/>
              </a:avLst>
            </a:prstGeom>
            <a:solidFill>
              <a:schemeClr val="bg2"/>
            </a:solidFill>
            <a:ln w="9525" algn="ctr">
              <a:noFill/>
              <a:miter lim="800000"/>
              <a:headEnd/>
              <a:tailEnd/>
            </a:ln>
          </p:spPr>
          <p:txBody>
            <a:bodyPr wrap="none" anchor="ctr"/>
            <a:lstStyle/>
            <a:p>
              <a:endParaRPr lang="en-US"/>
            </a:p>
          </p:txBody>
        </p:sp>
        <p:sp>
          <p:nvSpPr>
            <p:cNvPr id="10" name="Freeform 10"/>
            <p:cNvSpPr>
              <a:spLocks/>
            </p:cNvSpPr>
            <p:nvPr/>
          </p:nvSpPr>
          <p:spPr bwMode="gray">
            <a:xfrm rot="-9000000">
              <a:off x="1161" y="2299"/>
              <a:ext cx="478" cy="473"/>
            </a:xfrm>
            <a:custGeom>
              <a:avLst/>
              <a:gdLst>
                <a:gd name="T0" fmla="*/ 0 w 1448"/>
                <a:gd name="T1" fmla="*/ 16 h 1452"/>
                <a:gd name="T2" fmla="*/ 0 w 1448"/>
                <a:gd name="T3" fmla="*/ 15 h 1452"/>
                <a:gd name="T4" fmla="*/ 0 w 1448"/>
                <a:gd name="T5" fmla="*/ 13 h 1452"/>
                <a:gd name="T6" fmla="*/ 1 w 1448"/>
                <a:gd name="T7" fmla="*/ 12 h 1452"/>
                <a:gd name="T8" fmla="*/ 1 w 1448"/>
                <a:gd name="T9" fmla="*/ 11 h 1452"/>
                <a:gd name="T10" fmla="*/ 2 w 1448"/>
                <a:gd name="T11" fmla="*/ 9 h 1452"/>
                <a:gd name="T12" fmla="*/ 2 w 1448"/>
                <a:gd name="T13" fmla="*/ 8 h 1452"/>
                <a:gd name="T14" fmla="*/ 3 w 1448"/>
                <a:gd name="T15" fmla="*/ 7 h 1452"/>
                <a:gd name="T16" fmla="*/ 4 w 1448"/>
                <a:gd name="T17" fmla="*/ 6 h 1452"/>
                <a:gd name="T18" fmla="*/ 5 w 1448"/>
                <a:gd name="T19" fmla="*/ 5 h 1452"/>
                <a:gd name="T20" fmla="*/ 6 w 1448"/>
                <a:gd name="T21" fmla="*/ 4 h 1452"/>
                <a:gd name="T22" fmla="*/ 7 w 1448"/>
                <a:gd name="T23" fmla="*/ 3 h 1452"/>
                <a:gd name="T24" fmla="*/ 9 w 1448"/>
                <a:gd name="T25" fmla="*/ 2 h 1452"/>
                <a:gd name="T26" fmla="*/ 10 w 1448"/>
                <a:gd name="T27" fmla="*/ 2 h 1452"/>
                <a:gd name="T28" fmla="*/ 11 w 1448"/>
                <a:gd name="T29" fmla="*/ 1 h 1452"/>
                <a:gd name="T30" fmla="*/ 13 w 1448"/>
                <a:gd name="T31" fmla="*/ 1 h 1452"/>
                <a:gd name="T32" fmla="*/ 14 w 1448"/>
                <a:gd name="T33" fmla="*/ 0 h 1452"/>
                <a:gd name="T34" fmla="*/ 16 w 1448"/>
                <a:gd name="T35" fmla="*/ 0 h 1452"/>
                <a:gd name="T36" fmla="*/ 17 w 1448"/>
                <a:gd name="T37" fmla="*/ 0 h 1452"/>
                <a:gd name="T38" fmla="*/ 17 w 1448"/>
                <a:gd name="T39" fmla="*/ 8 h 1452"/>
                <a:gd name="T40" fmla="*/ 16 w 1448"/>
                <a:gd name="T41" fmla="*/ 8 h 1452"/>
                <a:gd name="T42" fmla="*/ 15 w 1448"/>
                <a:gd name="T43" fmla="*/ 8 h 1452"/>
                <a:gd name="T44" fmla="*/ 14 w 1448"/>
                <a:gd name="T45" fmla="*/ 9 h 1452"/>
                <a:gd name="T46" fmla="*/ 13 w 1448"/>
                <a:gd name="T47" fmla="*/ 9 h 1452"/>
                <a:gd name="T48" fmla="*/ 12 w 1448"/>
                <a:gd name="T49" fmla="*/ 10 h 1452"/>
                <a:gd name="T50" fmla="*/ 12 w 1448"/>
                <a:gd name="T51" fmla="*/ 10 h 1452"/>
                <a:gd name="T52" fmla="*/ 11 w 1448"/>
                <a:gd name="T53" fmla="*/ 11 h 1452"/>
                <a:gd name="T54" fmla="*/ 10 w 1448"/>
                <a:gd name="T55" fmla="*/ 12 h 1452"/>
                <a:gd name="T56" fmla="*/ 10 w 1448"/>
                <a:gd name="T57" fmla="*/ 12 h 1452"/>
                <a:gd name="T58" fmla="*/ 9 w 1448"/>
                <a:gd name="T59" fmla="*/ 13 h 1452"/>
                <a:gd name="T60" fmla="*/ 9 w 1448"/>
                <a:gd name="T61" fmla="*/ 14 h 1452"/>
                <a:gd name="T62" fmla="*/ 9 w 1448"/>
                <a:gd name="T63" fmla="*/ 15 h 1452"/>
                <a:gd name="T64" fmla="*/ 9 w 1448"/>
                <a:gd name="T65" fmla="*/ 16 h 1452"/>
                <a:gd name="T66" fmla="*/ 0 w 1448"/>
                <a:gd name="T67" fmla="*/ 16 h 1452"/>
                <a:gd name="T68" fmla="*/ 0 w 1448"/>
                <a:gd name="T69" fmla="*/ 16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8"/>
                <a:gd name="T106" fmla="*/ 0 h 1452"/>
                <a:gd name="T107" fmla="*/ 1448 w 1448"/>
                <a:gd name="T108" fmla="*/ 1452 h 1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solidFill>
              <a:schemeClr val="bg2"/>
            </a:solidFill>
            <a:ln w="0">
              <a:noFill/>
              <a:round/>
              <a:headEnd/>
              <a:tailEnd/>
            </a:ln>
          </p:spPr>
          <p:txBody>
            <a:bodyPr/>
            <a:lstStyle/>
            <a:p>
              <a:endParaRPr lang="en-US"/>
            </a:p>
          </p:txBody>
        </p:sp>
        <p:sp>
          <p:nvSpPr>
            <p:cNvPr id="11" name="Freeform 11"/>
            <p:cNvSpPr>
              <a:spLocks/>
            </p:cNvSpPr>
            <p:nvPr/>
          </p:nvSpPr>
          <p:spPr bwMode="gray">
            <a:xfrm rot="14400000">
              <a:off x="990" y="2295"/>
              <a:ext cx="471" cy="478"/>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adFill rotWithShape="1">
              <a:gsLst>
                <a:gs pos="0">
                  <a:schemeClr val="bg2">
                    <a:gamma/>
                    <a:tint val="0"/>
                    <a:invGamma/>
                  </a:schemeClr>
                </a:gs>
                <a:gs pos="100000">
                  <a:schemeClr val="bg2"/>
                </a:gs>
              </a:gsLst>
              <a:lin ang="5400000" scaled="1"/>
            </a:gradFill>
            <a:ln w="0">
              <a:noFill/>
              <a:prstDash val="solid"/>
              <a:round/>
              <a:headEnd/>
              <a:tailEnd/>
            </a:ln>
          </p:spPr>
          <p:txBody>
            <a:bodyPr/>
            <a:lstStyle/>
            <a:p>
              <a:pPr>
                <a:defRPr/>
              </a:pPr>
              <a:endParaRPr lang="en-US"/>
            </a:p>
          </p:txBody>
        </p:sp>
        <p:sp>
          <p:nvSpPr>
            <p:cNvPr id="12" name="AutoShape 12"/>
            <p:cNvSpPr>
              <a:spLocks noChangeArrowheads="1"/>
            </p:cNvSpPr>
            <p:nvPr/>
          </p:nvSpPr>
          <p:spPr bwMode="gray">
            <a:xfrm rot="9000000">
              <a:off x="823" y="2299"/>
              <a:ext cx="404" cy="230"/>
            </a:xfrm>
            <a:prstGeom prst="triangle">
              <a:avLst>
                <a:gd name="adj" fmla="val 50000"/>
              </a:avLst>
            </a:prstGeom>
            <a:solidFill>
              <a:schemeClr val="accent1"/>
            </a:solidFill>
            <a:ln w="9525" algn="ctr">
              <a:noFill/>
              <a:miter lim="800000"/>
              <a:headEnd/>
              <a:tailEnd/>
            </a:ln>
          </p:spPr>
          <p:txBody>
            <a:bodyPr wrap="none" anchor="ctr"/>
            <a:lstStyle/>
            <a:p>
              <a:endParaRPr lang="en-US"/>
            </a:p>
          </p:txBody>
        </p:sp>
        <p:sp>
          <p:nvSpPr>
            <p:cNvPr id="13" name="Freeform 13"/>
            <p:cNvSpPr>
              <a:spLocks/>
            </p:cNvSpPr>
            <p:nvPr/>
          </p:nvSpPr>
          <p:spPr bwMode="gray">
            <a:xfrm rot="-1800000">
              <a:off x="748" y="1889"/>
              <a:ext cx="478" cy="473"/>
            </a:xfrm>
            <a:custGeom>
              <a:avLst/>
              <a:gdLst>
                <a:gd name="T0" fmla="*/ 0 w 1448"/>
                <a:gd name="T1" fmla="*/ 16 h 1452"/>
                <a:gd name="T2" fmla="*/ 0 w 1448"/>
                <a:gd name="T3" fmla="*/ 15 h 1452"/>
                <a:gd name="T4" fmla="*/ 0 w 1448"/>
                <a:gd name="T5" fmla="*/ 13 h 1452"/>
                <a:gd name="T6" fmla="*/ 1 w 1448"/>
                <a:gd name="T7" fmla="*/ 12 h 1452"/>
                <a:gd name="T8" fmla="*/ 1 w 1448"/>
                <a:gd name="T9" fmla="*/ 11 h 1452"/>
                <a:gd name="T10" fmla="*/ 2 w 1448"/>
                <a:gd name="T11" fmla="*/ 9 h 1452"/>
                <a:gd name="T12" fmla="*/ 2 w 1448"/>
                <a:gd name="T13" fmla="*/ 8 h 1452"/>
                <a:gd name="T14" fmla="*/ 3 w 1448"/>
                <a:gd name="T15" fmla="*/ 7 h 1452"/>
                <a:gd name="T16" fmla="*/ 4 w 1448"/>
                <a:gd name="T17" fmla="*/ 6 h 1452"/>
                <a:gd name="T18" fmla="*/ 5 w 1448"/>
                <a:gd name="T19" fmla="*/ 5 h 1452"/>
                <a:gd name="T20" fmla="*/ 6 w 1448"/>
                <a:gd name="T21" fmla="*/ 4 h 1452"/>
                <a:gd name="T22" fmla="*/ 7 w 1448"/>
                <a:gd name="T23" fmla="*/ 3 h 1452"/>
                <a:gd name="T24" fmla="*/ 9 w 1448"/>
                <a:gd name="T25" fmla="*/ 2 h 1452"/>
                <a:gd name="T26" fmla="*/ 10 w 1448"/>
                <a:gd name="T27" fmla="*/ 2 h 1452"/>
                <a:gd name="T28" fmla="*/ 11 w 1448"/>
                <a:gd name="T29" fmla="*/ 1 h 1452"/>
                <a:gd name="T30" fmla="*/ 13 w 1448"/>
                <a:gd name="T31" fmla="*/ 1 h 1452"/>
                <a:gd name="T32" fmla="*/ 14 w 1448"/>
                <a:gd name="T33" fmla="*/ 0 h 1452"/>
                <a:gd name="T34" fmla="*/ 16 w 1448"/>
                <a:gd name="T35" fmla="*/ 0 h 1452"/>
                <a:gd name="T36" fmla="*/ 17 w 1448"/>
                <a:gd name="T37" fmla="*/ 0 h 1452"/>
                <a:gd name="T38" fmla="*/ 17 w 1448"/>
                <a:gd name="T39" fmla="*/ 8 h 1452"/>
                <a:gd name="T40" fmla="*/ 16 w 1448"/>
                <a:gd name="T41" fmla="*/ 8 h 1452"/>
                <a:gd name="T42" fmla="*/ 15 w 1448"/>
                <a:gd name="T43" fmla="*/ 8 h 1452"/>
                <a:gd name="T44" fmla="*/ 14 w 1448"/>
                <a:gd name="T45" fmla="*/ 9 h 1452"/>
                <a:gd name="T46" fmla="*/ 13 w 1448"/>
                <a:gd name="T47" fmla="*/ 9 h 1452"/>
                <a:gd name="T48" fmla="*/ 12 w 1448"/>
                <a:gd name="T49" fmla="*/ 10 h 1452"/>
                <a:gd name="T50" fmla="*/ 12 w 1448"/>
                <a:gd name="T51" fmla="*/ 10 h 1452"/>
                <a:gd name="T52" fmla="*/ 11 w 1448"/>
                <a:gd name="T53" fmla="*/ 11 h 1452"/>
                <a:gd name="T54" fmla="*/ 10 w 1448"/>
                <a:gd name="T55" fmla="*/ 12 h 1452"/>
                <a:gd name="T56" fmla="*/ 10 w 1448"/>
                <a:gd name="T57" fmla="*/ 12 h 1452"/>
                <a:gd name="T58" fmla="*/ 9 w 1448"/>
                <a:gd name="T59" fmla="*/ 13 h 1452"/>
                <a:gd name="T60" fmla="*/ 9 w 1448"/>
                <a:gd name="T61" fmla="*/ 14 h 1452"/>
                <a:gd name="T62" fmla="*/ 9 w 1448"/>
                <a:gd name="T63" fmla="*/ 15 h 1452"/>
                <a:gd name="T64" fmla="*/ 9 w 1448"/>
                <a:gd name="T65" fmla="*/ 16 h 1452"/>
                <a:gd name="T66" fmla="*/ 0 w 1448"/>
                <a:gd name="T67" fmla="*/ 16 h 1452"/>
                <a:gd name="T68" fmla="*/ 0 w 1448"/>
                <a:gd name="T69" fmla="*/ 16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8"/>
                <a:gd name="T106" fmla="*/ 0 h 1452"/>
                <a:gd name="T107" fmla="*/ 1448 w 1448"/>
                <a:gd name="T108" fmla="*/ 1452 h 1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solidFill>
              <a:schemeClr val="accent1"/>
            </a:solidFill>
            <a:ln w="0">
              <a:noFill/>
              <a:round/>
              <a:headEnd/>
              <a:tailEnd/>
            </a:ln>
          </p:spPr>
          <p:txBody>
            <a:bodyPr/>
            <a:lstStyle/>
            <a:p>
              <a:endParaRPr lang="en-US"/>
            </a:p>
          </p:txBody>
        </p:sp>
        <p:sp>
          <p:nvSpPr>
            <p:cNvPr id="14" name="Freeform 14"/>
            <p:cNvSpPr>
              <a:spLocks/>
            </p:cNvSpPr>
            <p:nvPr/>
          </p:nvSpPr>
          <p:spPr bwMode="gray">
            <a:xfrm>
              <a:off x="836" y="1738"/>
              <a:ext cx="478" cy="473"/>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adFill rotWithShape="1">
              <a:gsLst>
                <a:gs pos="0">
                  <a:schemeClr val="accent1">
                    <a:gamma/>
                    <a:tint val="0"/>
                    <a:invGamma/>
                  </a:schemeClr>
                </a:gs>
                <a:gs pos="100000">
                  <a:schemeClr val="accent1"/>
                </a:gs>
              </a:gsLst>
              <a:lin ang="5400000" scaled="1"/>
            </a:gradFill>
            <a:ln w="0">
              <a:noFill/>
              <a:prstDash val="solid"/>
              <a:round/>
              <a:headEnd/>
              <a:tailEnd/>
            </a:ln>
          </p:spPr>
          <p:txBody>
            <a:bodyPr/>
            <a:lstStyle/>
            <a:p>
              <a:pPr>
                <a:defRPr/>
              </a:pPr>
              <a:endParaRPr lang="en-US"/>
            </a:p>
          </p:txBody>
        </p:sp>
        <p:sp>
          <p:nvSpPr>
            <p:cNvPr id="15" name="AutoShape 15"/>
            <p:cNvSpPr>
              <a:spLocks noChangeArrowheads="1"/>
            </p:cNvSpPr>
            <p:nvPr/>
          </p:nvSpPr>
          <p:spPr bwMode="gray">
            <a:xfrm rot="-5400000">
              <a:off x="1057" y="1730"/>
              <a:ext cx="399" cy="261"/>
            </a:xfrm>
            <a:prstGeom prst="triangle">
              <a:avLst>
                <a:gd name="adj" fmla="val 50000"/>
              </a:avLst>
            </a:prstGeom>
            <a:solidFill>
              <a:schemeClr val="accent2"/>
            </a:solidFill>
            <a:ln w="9525" algn="ctr">
              <a:noFill/>
              <a:miter lim="800000"/>
              <a:headEnd/>
              <a:tailEnd/>
            </a:ln>
          </p:spPr>
          <p:txBody>
            <a:bodyPr wrap="none" anchor="ctr"/>
            <a:lstStyle/>
            <a:p>
              <a:endParaRPr lang="en-US"/>
            </a:p>
          </p:txBody>
        </p:sp>
      </p:grpSp>
      <p:sp>
        <p:nvSpPr>
          <p:cNvPr id="22" name="TextBox 21"/>
          <p:cNvSpPr txBox="1"/>
          <p:nvPr/>
        </p:nvSpPr>
        <p:spPr>
          <a:xfrm>
            <a:off x="3786182" y="3286124"/>
            <a:ext cx="1828800" cy="1447800"/>
          </a:xfrm>
          <a:prstGeom prst="rect">
            <a:avLst/>
          </a:prstGeom>
          <a:noFill/>
        </p:spPr>
        <p:txBody>
          <a:bodyPr/>
          <a:lstStyle/>
          <a:p>
            <a:pPr algn="ctr">
              <a:defRPr/>
            </a:pPr>
            <a:r>
              <a:rPr lang="en-US" sz="3200" b="1" dirty="0" smtClean="0"/>
              <a:t>Dressing Types</a:t>
            </a:r>
            <a:endParaRPr lang="en-US" sz="3200" b="1" i="1" u="sng" dirty="0">
              <a:solidFill>
                <a:schemeClr val="tx1">
                  <a:lumMod val="50000"/>
                </a:schemeClr>
              </a:solidFill>
            </a:endParaRPr>
          </a:p>
        </p:txBody>
      </p:sp>
      <p:grpSp>
        <p:nvGrpSpPr>
          <p:cNvPr id="23" name="Group 26"/>
          <p:cNvGrpSpPr>
            <a:grpSpLocks/>
          </p:cNvGrpSpPr>
          <p:nvPr/>
        </p:nvGrpSpPr>
        <p:grpSpPr bwMode="auto">
          <a:xfrm>
            <a:off x="285720" y="1643050"/>
            <a:ext cx="3071834" cy="4857784"/>
            <a:chOff x="340" y="2131"/>
            <a:chExt cx="907" cy="907"/>
          </a:xfrm>
        </p:grpSpPr>
        <p:sp>
          <p:nvSpPr>
            <p:cNvPr id="24" name="AutoShape 27"/>
            <p:cNvSpPr>
              <a:spLocks noChangeArrowheads="1"/>
            </p:cNvSpPr>
            <p:nvPr/>
          </p:nvSpPr>
          <p:spPr bwMode="auto">
            <a:xfrm>
              <a:off x="340" y="2131"/>
              <a:ext cx="907" cy="907"/>
            </a:xfrm>
            <a:prstGeom prst="roundRect">
              <a:avLst>
                <a:gd name="adj" fmla="val 14222"/>
              </a:avLst>
            </a:prstGeom>
            <a:solidFill>
              <a:schemeClr val="accent2">
                <a:lumMod val="60000"/>
                <a:lumOff val="40000"/>
                <a:alpha val="65000"/>
              </a:schemeClr>
            </a:solidFill>
            <a:ln w="9525">
              <a:noFill/>
              <a:round/>
              <a:headEnd/>
              <a:tailEnd/>
            </a:ln>
          </p:spPr>
          <p:txBody>
            <a:bodyPr wrap="none" anchor="ctr"/>
            <a:lstStyle/>
            <a:p>
              <a:endParaRPr lang="en-US" sz="2000" dirty="0"/>
            </a:p>
          </p:txBody>
        </p:sp>
        <p:sp>
          <p:nvSpPr>
            <p:cNvPr id="25" name="AutoShape 28"/>
            <p:cNvSpPr>
              <a:spLocks noChangeArrowheads="1"/>
            </p:cNvSpPr>
            <p:nvPr/>
          </p:nvSpPr>
          <p:spPr bwMode="auto">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pPr>
                <a:defRPr/>
              </a:pPr>
              <a:endParaRPr lang="en-US"/>
            </a:p>
          </p:txBody>
        </p:sp>
      </p:grpSp>
      <p:sp>
        <p:nvSpPr>
          <p:cNvPr id="26" name="TextBox 25"/>
          <p:cNvSpPr txBox="1"/>
          <p:nvPr/>
        </p:nvSpPr>
        <p:spPr>
          <a:xfrm>
            <a:off x="571472" y="1643050"/>
            <a:ext cx="2500330" cy="5078313"/>
          </a:xfrm>
          <a:prstGeom prst="rect">
            <a:avLst/>
          </a:prstGeom>
          <a:noFill/>
        </p:spPr>
        <p:txBody>
          <a:bodyPr wrap="square" rtlCol="0">
            <a:spAutoFit/>
          </a:bodyPr>
          <a:lstStyle/>
          <a:p>
            <a:pPr algn="just">
              <a:buFont typeface="Wingdings" pitchFamily="2" charset="2"/>
              <a:buChar char="Ø"/>
            </a:pPr>
            <a:r>
              <a:rPr lang="en-US" dirty="0" smtClean="0"/>
              <a:t>Leave it exposed</a:t>
            </a:r>
          </a:p>
          <a:p>
            <a:pPr algn="just">
              <a:buFont typeface="Wingdings" pitchFamily="2" charset="2"/>
              <a:buChar char="Ø"/>
            </a:pPr>
            <a:r>
              <a:rPr lang="en-US" dirty="0" smtClean="0"/>
              <a:t>Just put ointment  such as </a:t>
            </a:r>
            <a:r>
              <a:rPr lang="en-US" dirty="0" err="1" smtClean="0"/>
              <a:t>Flamazine</a:t>
            </a:r>
            <a:r>
              <a:rPr lang="en-US" dirty="0" smtClean="0"/>
              <a:t> (silver </a:t>
            </a:r>
            <a:r>
              <a:rPr lang="en-US" dirty="0" err="1" smtClean="0"/>
              <a:t>sulphadiazine</a:t>
            </a:r>
            <a:r>
              <a:rPr lang="en-US" dirty="0" smtClean="0"/>
              <a:t> cream or </a:t>
            </a:r>
            <a:r>
              <a:rPr lang="en-US" dirty="0" err="1" smtClean="0"/>
              <a:t>Mebo</a:t>
            </a:r>
            <a:r>
              <a:rPr lang="en-US" dirty="0" smtClean="0"/>
              <a:t> ).</a:t>
            </a:r>
          </a:p>
          <a:p>
            <a:pPr algn="just">
              <a:buFont typeface="Wingdings" pitchFamily="2" charset="2"/>
              <a:buChar char="Ø"/>
            </a:pPr>
            <a:r>
              <a:rPr lang="en-US" dirty="0" smtClean="0"/>
              <a:t>Used for face or limbs burns (the limb should be elevated to reduce edema).</a:t>
            </a:r>
          </a:p>
          <a:p>
            <a:pPr algn="just">
              <a:buFont typeface="Wingdings" pitchFamily="2" charset="2"/>
              <a:buChar char="Ø"/>
            </a:pPr>
            <a:r>
              <a:rPr lang="en-US" dirty="0" smtClean="0"/>
              <a:t>S</a:t>
            </a:r>
            <a:r>
              <a:rPr lang="en-GB" dirty="0" err="1" smtClean="0"/>
              <a:t>ilver</a:t>
            </a:r>
            <a:r>
              <a:rPr lang="en-GB" dirty="0" smtClean="0"/>
              <a:t> </a:t>
            </a:r>
            <a:r>
              <a:rPr lang="en-GB" dirty="0" err="1" smtClean="0"/>
              <a:t>Sulphadiazine</a:t>
            </a:r>
            <a:r>
              <a:rPr lang="en-GB" dirty="0" smtClean="0"/>
              <a:t> is for pseudomonas &amp; not to apply on face </a:t>
            </a:r>
            <a:r>
              <a:rPr lang="en-US" dirty="0" smtClean="0"/>
              <a:t>( very irritant !) </a:t>
            </a:r>
            <a:r>
              <a:rPr lang="en-US" dirty="0" smtClean="0">
                <a:sym typeface="Wingdings"/>
              </a:rPr>
              <a:t></a:t>
            </a:r>
            <a:r>
              <a:rPr lang="en-US" dirty="0" smtClean="0"/>
              <a:t> use MEBO instead .</a:t>
            </a:r>
          </a:p>
          <a:p>
            <a:pPr algn="just">
              <a:buFont typeface="Wingdings" pitchFamily="2" charset="2"/>
              <a:buChar char="Ø"/>
            </a:pPr>
            <a:r>
              <a:rPr lang="en-US" dirty="0" smtClean="0"/>
              <a:t>Be careful for silver allergy( they will lose their skin).</a:t>
            </a:r>
          </a:p>
          <a:p>
            <a:pPr algn="just">
              <a:buFont typeface="Wingdings" pitchFamily="2" charset="2"/>
              <a:buChar char="Ø"/>
            </a:pPr>
            <a:endParaRPr lang="en-US" dirty="0"/>
          </a:p>
        </p:txBody>
      </p:sp>
      <p:grpSp>
        <p:nvGrpSpPr>
          <p:cNvPr id="27" name="Group 26"/>
          <p:cNvGrpSpPr>
            <a:grpSpLocks/>
          </p:cNvGrpSpPr>
          <p:nvPr/>
        </p:nvGrpSpPr>
        <p:grpSpPr bwMode="auto">
          <a:xfrm>
            <a:off x="6369076" y="2703517"/>
            <a:ext cx="1917700" cy="1439863"/>
            <a:chOff x="340" y="2131"/>
            <a:chExt cx="907" cy="907"/>
          </a:xfrm>
        </p:grpSpPr>
        <p:sp>
          <p:nvSpPr>
            <p:cNvPr id="28" name="AutoShape 27"/>
            <p:cNvSpPr>
              <a:spLocks noChangeArrowheads="1"/>
            </p:cNvSpPr>
            <p:nvPr/>
          </p:nvSpPr>
          <p:spPr bwMode="auto">
            <a:xfrm>
              <a:off x="340" y="2131"/>
              <a:ext cx="907" cy="907"/>
            </a:xfrm>
            <a:prstGeom prst="roundRect">
              <a:avLst>
                <a:gd name="adj" fmla="val 14222"/>
              </a:avLst>
            </a:prstGeom>
            <a:solidFill>
              <a:schemeClr val="hlink"/>
            </a:solidFill>
            <a:ln w="9525">
              <a:noFill/>
              <a:round/>
              <a:headEnd/>
              <a:tailEnd/>
            </a:ln>
          </p:spPr>
          <p:txBody>
            <a:bodyPr wrap="none" anchor="ctr"/>
            <a:lstStyle/>
            <a:p>
              <a:r>
                <a:rPr lang="en-US" sz="2000" b="1" dirty="0" smtClean="0">
                  <a:solidFill>
                    <a:schemeClr val="bg1"/>
                  </a:solidFill>
                </a:rPr>
                <a:t>Open Method</a:t>
              </a:r>
              <a:endParaRPr lang="en-US" sz="2000" dirty="0"/>
            </a:p>
          </p:txBody>
        </p:sp>
        <p:sp>
          <p:nvSpPr>
            <p:cNvPr id="29" name="AutoShape 28"/>
            <p:cNvSpPr>
              <a:spLocks noChangeArrowheads="1"/>
            </p:cNvSpPr>
            <p:nvPr/>
          </p:nvSpPr>
          <p:spPr bwMode="auto">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pPr>
                <a:defRPr/>
              </a:pPr>
              <a:endParaRPr lang="en-US"/>
            </a:p>
          </p:txBody>
        </p:sp>
      </p:grpSp>
      <p:sp>
        <p:nvSpPr>
          <p:cNvPr id="30" name="AutoShape 5"/>
          <p:cNvSpPr>
            <a:spLocks noChangeArrowheads="1"/>
          </p:cNvSpPr>
          <p:nvPr/>
        </p:nvSpPr>
        <p:spPr bwMode="auto">
          <a:xfrm>
            <a:off x="5000628" y="1500174"/>
            <a:ext cx="2714644" cy="1214446"/>
          </a:xfrm>
          <a:prstGeom prst="curvedDownArrow">
            <a:avLst>
              <a:gd name="adj1" fmla="val 24493"/>
              <a:gd name="adj2" fmla="val 74932"/>
              <a:gd name="adj3" fmla="val 56722"/>
            </a:avLst>
          </a:prstGeom>
          <a:solidFill>
            <a:schemeClr val="folHlink"/>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1000"/>
                                        <p:tgtEl>
                                          <p:spTgt spid="26">
                                            <p:txEl>
                                              <p:pRg st="0" end="0"/>
                                            </p:txEl>
                                          </p:spTgt>
                                        </p:tgtEl>
                                      </p:cBhvr>
                                    </p:animEffect>
                                    <p:anim calcmode="lin" valueType="num">
                                      <p:cBhvr>
                                        <p:cTn id="13"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6">
                                            <p:txEl>
                                              <p:pRg st="1" end="1"/>
                                            </p:txEl>
                                          </p:spTgt>
                                        </p:tgtEl>
                                        <p:attrNameLst>
                                          <p:attrName>style.visibility</p:attrName>
                                        </p:attrNameLst>
                                      </p:cBhvr>
                                      <p:to>
                                        <p:strVal val="visible"/>
                                      </p:to>
                                    </p:set>
                                    <p:animEffect transition="in" filter="fade">
                                      <p:cBhvr>
                                        <p:cTn id="19" dur="1000"/>
                                        <p:tgtEl>
                                          <p:spTgt spid="26">
                                            <p:txEl>
                                              <p:pRg st="1" end="1"/>
                                            </p:txEl>
                                          </p:spTgt>
                                        </p:tgtEl>
                                      </p:cBhvr>
                                    </p:animEffect>
                                    <p:anim calcmode="lin" valueType="num">
                                      <p:cBhvr>
                                        <p:cTn id="20"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6">
                                            <p:txEl>
                                              <p:pRg st="2" end="2"/>
                                            </p:txEl>
                                          </p:spTgt>
                                        </p:tgtEl>
                                        <p:attrNameLst>
                                          <p:attrName>style.visibility</p:attrName>
                                        </p:attrNameLst>
                                      </p:cBhvr>
                                      <p:to>
                                        <p:strVal val="visible"/>
                                      </p:to>
                                    </p:set>
                                    <p:animEffect transition="in" filter="fade">
                                      <p:cBhvr>
                                        <p:cTn id="26" dur="1000"/>
                                        <p:tgtEl>
                                          <p:spTgt spid="26">
                                            <p:txEl>
                                              <p:pRg st="2" end="2"/>
                                            </p:txEl>
                                          </p:spTgt>
                                        </p:tgtEl>
                                      </p:cBhvr>
                                    </p:animEffect>
                                    <p:anim calcmode="lin" valueType="num">
                                      <p:cBhvr>
                                        <p:cTn id="27"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6">
                                            <p:txEl>
                                              <p:pRg st="3" end="3"/>
                                            </p:txEl>
                                          </p:spTgt>
                                        </p:tgtEl>
                                        <p:attrNameLst>
                                          <p:attrName>style.visibility</p:attrName>
                                        </p:attrNameLst>
                                      </p:cBhvr>
                                      <p:to>
                                        <p:strVal val="visible"/>
                                      </p:to>
                                    </p:set>
                                    <p:animEffect transition="in" filter="fade">
                                      <p:cBhvr>
                                        <p:cTn id="33" dur="1000"/>
                                        <p:tgtEl>
                                          <p:spTgt spid="26">
                                            <p:txEl>
                                              <p:pRg st="3" end="3"/>
                                            </p:txEl>
                                          </p:spTgt>
                                        </p:tgtEl>
                                      </p:cBhvr>
                                    </p:animEffect>
                                    <p:anim calcmode="lin" valueType="num">
                                      <p:cBhvr>
                                        <p:cTn id="34"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6">
                                            <p:txEl>
                                              <p:pRg st="4" end="4"/>
                                            </p:txEl>
                                          </p:spTgt>
                                        </p:tgtEl>
                                        <p:attrNameLst>
                                          <p:attrName>style.visibility</p:attrName>
                                        </p:attrNameLst>
                                      </p:cBhvr>
                                      <p:to>
                                        <p:strVal val="visible"/>
                                      </p:to>
                                    </p:set>
                                    <p:animEffect transition="in" filter="fade">
                                      <p:cBhvr>
                                        <p:cTn id="40" dur="1000"/>
                                        <p:tgtEl>
                                          <p:spTgt spid="26">
                                            <p:txEl>
                                              <p:pRg st="4" end="4"/>
                                            </p:txEl>
                                          </p:spTgt>
                                        </p:tgtEl>
                                      </p:cBhvr>
                                    </p:animEffect>
                                    <p:anim calcmode="lin" valueType="num">
                                      <p:cBhvr>
                                        <p:cTn id="41"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endParaRPr lang="en-US" b="1" u="sng" dirty="0" smtClean="0"/>
          </a:p>
        </p:txBody>
      </p:sp>
      <p:grpSp>
        <p:nvGrpSpPr>
          <p:cNvPr id="6" name="Group 6"/>
          <p:cNvGrpSpPr>
            <a:grpSpLocks/>
          </p:cNvGrpSpPr>
          <p:nvPr/>
        </p:nvGrpSpPr>
        <p:grpSpPr bwMode="auto">
          <a:xfrm rot="-3103388">
            <a:off x="3303587" y="2463801"/>
            <a:ext cx="2765425" cy="2768600"/>
            <a:chOff x="748" y="1661"/>
            <a:chExt cx="1134" cy="1111"/>
          </a:xfrm>
        </p:grpSpPr>
        <p:sp>
          <p:nvSpPr>
            <p:cNvPr id="7" name="Freeform 7"/>
            <p:cNvSpPr>
              <a:spLocks/>
            </p:cNvSpPr>
            <p:nvPr/>
          </p:nvSpPr>
          <p:spPr bwMode="gray">
            <a:xfrm rot="5400000">
              <a:off x="1318" y="1736"/>
              <a:ext cx="471" cy="480"/>
            </a:xfrm>
            <a:custGeom>
              <a:avLst/>
              <a:gdLst>
                <a:gd name="T0" fmla="*/ 0 w 1448"/>
                <a:gd name="T1" fmla="*/ 18 h 1452"/>
                <a:gd name="T2" fmla="*/ 0 w 1448"/>
                <a:gd name="T3" fmla="*/ 16 h 1452"/>
                <a:gd name="T4" fmla="*/ 0 w 1448"/>
                <a:gd name="T5" fmla="*/ 14 h 1452"/>
                <a:gd name="T6" fmla="*/ 1 w 1448"/>
                <a:gd name="T7" fmla="*/ 13 h 1452"/>
                <a:gd name="T8" fmla="*/ 1 w 1448"/>
                <a:gd name="T9" fmla="*/ 11 h 1452"/>
                <a:gd name="T10" fmla="*/ 2 w 1448"/>
                <a:gd name="T11" fmla="*/ 10 h 1452"/>
                <a:gd name="T12" fmla="*/ 2 w 1448"/>
                <a:gd name="T13" fmla="*/ 9 h 1452"/>
                <a:gd name="T14" fmla="*/ 3 w 1448"/>
                <a:gd name="T15" fmla="*/ 7 h 1452"/>
                <a:gd name="T16" fmla="*/ 4 w 1448"/>
                <a:gd name="T17" fmla="*/ 6 h 1452"/>
                <a:gd name="T18" fmla="*/ 5 w 1448"/>
                <a:gd name="T19" fmla="*/ 5 h 1452"/>
                <a:gd name="T20" fmla="*/ 6 w 1448"/>
                <a:gd name="T21" fmla="*/ 4 h 1452"/>
                <a:gd name="T22" fmla="*/ 7 w 1448"/>
                <a:gd name="T23" fmla="*/ 3 h 1452"/>
                <a:gd name="T24" fmla="*/ 8 w 1448"/>
                <a:gd name="T25" fmla="*/ 2 h 1452"/>
                <a:gd name="T26" fmla="*/ 9 w 1448"/>
                <a:gd name="T27" fmla="*/ 2 h 1452"/>
                <a:gd name="T28" fmla="*/ 11 w 1448"/>
                <a:gd name="T29" fmla="*/ 1 h 1452"/>
                <a:gd name="T30" fmla="*/ 12 w 1448"/>
                <a:gd name="T31" fmla="*/ 1 h 1452"/>
                <a:gd name="T32" fmla="*/ 13 w 1448"/>
                <a:gd name="T33" fmla="*/ 0 h 1452"/>
                <a:gd name="T34" fmla="*/ 15 w 1448"/>
                <a:gd name="T35" fmla="*/ 0 h 1452"/>
                <a:gd name="T36" fmla="*/ 16 w 1448"/>
                <a:gd name="T37" fmla="*/ 0 h 1452"/>
                <a:gd name="T38" fmla="*/ 16 w 1448"/>
                <a:gd name="T39" fmla="*/ 9 h 1452"/>
                <a:gd name="T40" fmla="*/ 15 w 1448"/>
                <a:gd name="T41" fmla="*/ 9 h 1452"/>
                <a:gd name="T42" fmla="*/ 14 w 1448"/>
                <a:gd name="T43" fmla="*/ 9 h 1452"/>
                <a:gd name="T44" fmla="*/ 13 w 1448"/>
                <a:gd name="T45" fmla="*/ 9 h 1452"/>
                <a:gd name="T46" fmla="*/ 12 w 1448"/>
                <a:gd name="T47" fmla="*/ 10 h 1452"/>
                <a:gd name="T48" fmla="*/ 11 w 1448"/>
                <a:gd name="T49" fmla="*/ 10 h 1452"/>
                <a:gd name="T50" fmla="*/ 11 w 1448"/>
                <a:gd name="T51" fmla="*/ 11 h 1452"/>
                <a:gd name="T52" fmla="*/ 10 w 1448"/>
                <a:gd name="T53" fmla="*/ 12 h 1452"/>
                <a:gd name="T54" fmla="*/ 9 w 1448"/>
                <a:gd name="T55" fmla="*/ 12 h 1452"/>
                <a:gd name="T56" fmla="*/ 9 w 1448"/>
                <a:gd name="T57" fmla="*/ 13 h 1452"/>
                <a:gd name="T58" fmla="*/ 9 w 1448"/>
                <a:gd name="T59" fmla="*/ 14 h 1452"/>
                <a:gd name="T60" fmla="*/ 8 w 1448"/>
                <a:gd name="T61" fmla="*/ 15 h 1452"/>
                <a:gd name="T62" fmla="*/ 8 w 1448"/>
                <a:gd name="T63" fmla="*/ 16 h 1452"/>
                <a:gd name="T64" fmla="*/ 8 w 1448"/>
                <a:gd name="T65" fmla="*/ 18 h 1452"/>
                <a:gd name="T66" fmla="*/ 0 w 1448"/>
                <a:gd name="T67" fmla="*/ 18 h 1452"/>
                <a:gd name="T68" fmla="*/ 0 w 1448"/>
                <a:gd name="T69" fmla="*/ 18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8"/>
                <a:gd name="T106" fmla="*/ 0 h 1452"/>
                <a:gd name="T107" fmla="*/ 1448 w 1448"/>
                <a:gd name="T108" fmla="*/ 1452 h 1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solidFill>
              <a:schemeClr val="accent2"/>
            </a:solidFill>
            <a:ln w="0">
              <a:noFill/>
              <a:round/>
              <a:headEnd/>
              <a:tailEnd/>
            </a:ln>
          </p:spPr>
          <p:txBody>
            <a:bodyPr/>
            <a:lstStyle/>
            <a:p>
              <a:endParaRPr lang="en-US"/>
            </a:p>
          </p:txBody>
        </p:sp>
        <p:sp>
          <p:nvSpPr>
            <p:cNvPr id="8" name="Freeform 8"/>
            <p:cNvSpPr>
              <a:spLocks/>
            </p:cNvSpPr>
            <p:nvPr/>
          </p:nvSpPr>
          <p:spPr bwMode="gray">
            <a:xfrm rot="7200000">
              <a:off x="1407" y="1886"/>
              <a:ext cx="472" cy="479"/>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adFill rotWithShape="1">
              <a:gsLst>
                <a:gs pos="0">
                  <a:schemeClr val="accent2">
                    <a:gamma/>
                    <a:tint val="0"/>
                    <a:invGamma/>
                  </a:schemeClr>
                </a:gs>
                <a:gs pos="100000">
                  <a:schemeClr val="accent2"/>
                </a:gs>
              </a:gsLst>
              <a:lin ang="5400000" scaled="1"/>
            </a:gradFill>
            <a:ln w="0">
              <a:noFill/>
              <a:prstDash val="solid"/>
              <a:round/>
              <a:headEnd/>
              <a:tailEnd/>
            </a:ln>
          </p:spPr>
          <p:txBody>
            <a:bodyPr/>
            <a:lstStyle/>
            <a:p>
              <a:pPr>
                <a:defRPr/>
              </a:pPr>
              <a:endParaRPr lang="en-US"/>
            </a:p>
          </p:txBody>
        </p:sp>
        <p:sp>
          <p:nvSpPr>
            <p:cNvPr id="9" name="AutoShape 9"/>
            <p:cNvSpPr>
              <a:spLocks noChangeArrowheads="1"/>
            </p:cNvSpPr>
            <p:nvPr/>
          </p:nvSpPr>
          <p:spPr bwMode="gray">
            <a:xfrm rot="1800000">
              <a:off x="1433" y="2205"/>
              <a:ext cx="404" cy="256"/>
            </a:xfrm>
            <a:prstGeom prst="triangle">
              <a:avLst>
                <a:gd name="adj" fmla="val 50000"/>
              </a:avLst>
            </a:prstGeom>
            <a:solidFill>
              <a:schemeClr val="bg2"/>
            </a:solidFill>
            <a:ln w="9525" algn="ctr">
              <a:noFill/>
              <a:miter lim="800000"/>
              <a:headEnd/>
              <a:tailEnd/>
            </a:ln>
          </p:spPr>
          <p:txBody>
            <a:bodyPr wrap="none" anchor="ctr"/>
            <a:lstStyle/>
            <a:p>
              <a:endParaRPr lang="en-US"/>
            </a:p>
          </p:txBody>
        </p:sp>
        <p:sp>
          <p:nvSpPr>
            <p:cNvPr id="10" name="Freeform 10"/>
            <p:cNvSpPr>
              <a:spLocks/>
            </p:cNvSpPr>
            <p:nvPr/>
          </p:nvSpPr>
          <p:spPr bwMode="gray">
            <a:xfrm rot="-9000000">
              <a:off x="1161" y="2299"/>
              <a:ext cx="478" cy="473"/>
            </a:xfrm>
            <a:custGeom>
              <a:avLst/>
              <a:gdLst>
                <a:gd name="T0" fmla="*/ 0 w 1448"/>
                <a:gd name="T1" fmla="*/ 16 h 1452"/>
                <a:gd name="T2" fmla="*/ 0 w 1448"/>
                <a:gd name="T3" fmla="*/ 15 h 1452"/>
                <a:gd name="T4" fmla="*/ 0 w 1448"/>
                <a:gd name="T5" fmla="*/ 13 h 1452"/>
                <a:gd name="T6" fmla="*/ 1 w 1448"/>
                <a:gd name="T7" fmla="*/ 12 h 1452"/>
                <a:gd name="T8" fmla="*/ 1 w 1448"/>
                <a:gd name="T9" fmla="*/ 11 h 1452"/>
                <a:gd name="T10" fmla="*/ 2 w 1448"/>
                <a:gd name="T11" fmla="*/ 9 h 1452"/>
                <a:gd name="T12" fmla="*/ 2 w 1448"/>
                <a:gd name="T13" fmla="*/ 8 h 1452"/>
                <a:gd name="T14" fmla="*/ 3 w 1448"/>
                <a:gd name="T15" fmla="*/ 7 h 1452"/>
                <a:gd name="T16" fmla="*/ 4 w 1448"/>
                <a:gd name="T17" fmla="*/ 6 h 1452"/>
                <a:gd name="T18" fmla="*/ 5 w 1448"/>
                <a:gd name="T19" fmla="*/ 5 h 1452"/>
                <a:gd name="T20" fmla="*/ 6 w 1448"/>
                <a:gd name="T21" fmla="*/ 4 h 1452"/>
                <a:gd name="T22" fmla="*/ 7 w 1448"/>
                <a:gd name="T23" fmla="*/ 3 h 1452"/>
                <a:gd name="T24" fmla="*/ 9 w 1448"/>
                <a:gd name="T25" fmla="*/ 2 h 1452"/>
                <a:gd name="T26" fmla="*/ 10 w 1448"/>
                <a:gd name="T27" fmla="*/ 2 h 1452"/>
                <a:gd name="T28" fmla="*/ 11 w 1448"/>
                <a:gd name="T29" fmla="*/ 1 h 1452"/>
                <a:gd name="T30" fmla="*/ 13 w 1448"/>
                <a:gd name="T31" fmla="*/ 1 h 1452"/>
                <a:gd name="T32" fmla="*/ 14 w 1448"/>
                <a:gd name="T33" fmla="*/ 0 h 1452"/>
                <a:gd name="T34" fmla="*/ 16 w 1448"/>
                <a:gd name="T35" fmla="*/ 0 h 1452"/>
                <a:gd name="T36" fmla="*/ 17 w 1448"/>
                <a:gd name="T37" fmla="*/ 0 h 1452"/>
                <a:gd name="T38" fmla="*/ 17 w 1448"/>
                <a:gd name="T39" fmla="*/ 8 h 1452"/>
                <a:gd name="T40" fmla="*/ 16 w 1448"/>
                <a:gd name="T41" fmla="*/ 8 h 1452"/>
                <a:gd name="T42" fmla="*/ 15 w 1448"/>
                <a:gd name="T43" fmla="*/ 8 h 1452"/>
                <a:gd name="T44" fmla="*/ 14 w 1448"/>
                <a:gd name="T45" fmla="*/ 9 h 1452"/>
                <a:gd name="T46" fmla="*/ 13 w 1448"/>
                <a:gd name="T47" fmla="*/ 9 h 1452"/>
                <a:gd name="T48" fmla="*/ 12 w 1448"/>
                <a:gd name="T49" fmla="*/ 10 h 1452"/>
                <a:gd name="T50" fmla="*/ 12 w 1448"/>
                <a:gd name="T51" fmla="*/ 10 h 1452"/>
                <a:gd name="T52" fmla="*/ 11 w 1448"/>
                <a:gd name="T53" fmla="*/ 11 h 1452"/>
                <a:gd name="T54" fmla="*/ 10 w 1448"/>
                <a:gd name="T55" fmla="*/ 12 h 1452"/>
                <a:gd name="T56" fmla="*/ 10 w 1448"/>
                <a:gd name="T57" fmla="*/ 12 h 1452"/>
                <a:gd name="T58" fmla="*/ 9 w 1448"/>
                <a:gd name="T59" fmla="*/ 13 h 1452"/>
                <a:gd name="T60" fmla="*/ 9 w 1448"/>
                <a:gd name="T61" fmla="*/ 14 h 1452"/>
                <a:gd name="T62" fmla="*/ 9 w 1448"/>
                <a:gd name="T63" fmla="*/ 15 h 1452"/>
                <a:gd name="T64" fmla="*/ 9 w 1448"/>
                <a:gd name="T65" fmla="*/ 16 h 1452"/>
                <a:gd name="T66" fmla="*/ 0 w 1448"/>
                <a:gd name="T67" fmla="*/ 16 h 1452"/>
                <a:gd name="T68" fmla="*/ 0 w 1448"/>
                <a:gd name="T69" fmla="*/ 16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8"/>
                <a:gd name="T106" fmla="*/ 0 h 1452"/>
                <a:gd name="T107" fmla="*/ 1448 w 1448"/>
                <a:gd name="T108" fmla="*/ 1452 h 1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solidFill>
              <a:schemeClr val="bg2"/>
            </a:solidFill>
            <a:ln w="0">
              <a:noFill/>
              <a:round/>
              <a:headEnd/>
              <a:tailEnd/>
            </a:ln>
          </p:spPr>
          <p:txBody>
            <a:bodyPr/>
            <a:lstStyle/>
            <a:p>
              <a:endParaRPr lang="en-US"/>
            </a:p>
          </p:txBody>
        </p:sp>
        <p:sp>
          <p:nvSpPr>
            <p:cNvPr id="11" name="Freeform 11"/>
            <p:cNvSpPr>
              <a:spLocks/>
            </p:cNvSpPr>
            <p:nvPr/>
          </p:nvSpPr>
          <p:spPr bwMode="gray">
            <a:xfrm rot="14400000">
              <a:off x="990" y="2295"/>
              <a:ext cx="471" cy="478"/>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adFill rotWithShape="1">
              <a:gsLst>
                <a:gs pos="0">
                  <a:schemeClr val="bg2">
                    <a:gamma/>
                    <a:tint val="0"/>
                    <a:invGamma/>
                  </a:schemeClr>
                </a:gs>
                <a:gs pos="100000">
                  <a:schemeClr val="bg2"/>
                </a:gs>
              </a:gsLst>
              <a:lin ang="5400000" scaled="1"/>
            </a:gradFill>
            <a:ln w="0">
              <a:noFill/>
              <a:prstDash val="solid"/>
              <a:round/>
              <a:headEnd/>
              <a:tailEnd/>
            </a:ln>
          </p:spPr>
          <p:txBody>
            <a:bodyPr/>
            <a:lstStyle/>
            <a:p>
              <a:pPr>
                <a:defRPr/>
              </a:pPr>
              <a:endParaRPr lang="en-US"/>
            </a:p>
          </p:txBody>
        </p:sp>
        <p:sp>
          <p:nvSpPr>
            <p:cNvPr id="12" name="AutoShape 12"/>
            <p:cNvSpPr>
              <a:spLocks noChangeArrowheads="1"/>
            </p:cNvSpPr>
            <p:nvPr/>
          </p:nvSpPr>
          <p:spPr bwMode="gray">
            <a:xfrm rot="9000000">
              <a:off x="823" y="2299"/>
              <a:ext cx="404" cy="230"/>
            </a:xfrm>
            <a:prstGeom prst="triangle">
              <a:avLst>
                <a:gd name="adj" fmla="val 50000"/>
              </a:avLst>
            </a:prstGeom>
            <a:solidFill>
              <a:schemeClr val="accent1"/>
            </a:solidFill>
            <a:ln w="9525" algn="ctr">
              <a:noFill/>
              <a:miter lim="800000"/>
              <a:headEnd/>
              <a:tailEnd/>
            </a:ln>
          </p:spPr>
          <p:txBody>
            <a:bodyPr wrap="none" anchor="ctr"/>
            <a:lstStyle/>
            <a:p>
              <a:endParaRPr lang="en-US"/>
            </a:p>
          </p:txBody>
        </p:sp>
        <p:sp>
          <p:nvSpPr>
            <p:cNvPr id="13" name="Freeform 13"/>
            <p:cNvSpPr>
              <a:spLocks/>
            </p:cNvSpPr>
            <p:nvPr/>
          </p:nvSpPr>
          <p:spPr bwMode="gray">
            <a:xfrm rot="-1800000">
              <a:off x="748" y="1889"/>
              <a:ext cx="478" cy="473"/>
            </a:xfrm>
            <a:custGeom>
              <a:avLst/>
              <a:gdLst>
                <a:gd name="T0" fmla="*/ 0 w 1448"/>
                <a:gd name="T1" fmla="*/ 16 h 1452"/>
                <a:gd name="T2" fmla="*/ 0 w 1448"/>
                <a:gd name="T3" fmla="*/ 15 h 1452"/>
                <a:gd name="T4" fmla="*/ 0 w 1448"/>
                <a:gd name="T5" fmla="*/ 13 h 1452"/>
                <a:gd name="T6" fmla="*/ 1 w 1448"/>
                <a:gd name="T7" fmla="*/ 12 h 1452"/>
                <a:gd name="T8" fmla="*/ 1 w 1448"/>
                <a:gd name="T9" fmla="*/ 11 h 1452"/>
                <a:gd name="T10" fmla="*/ 2 w 1448"/>
                <a:gd name="T11" fmla="*/ 9 h 1452"/>
                <a:gd name="T12" fmla="*/ 2 w 1448"/>
                <a:gd name="T13" fmla="*/ 8 h 1452"/>
                <a:gd name="T14" fmla="*/ 3 w 1448"/>
                <a:gd name="T15" fmla="*/ 7 h 1452"/>
                <a:gd name="T16" fmla="*/ 4 w 1448"/>
                <a:gd name="T17" fmla="*/ 6 h 1452"/>
                <a:gd name="T18" fmla="*/ 5 w 1448"/>
                <a:gd name="T19" fmla="*/ 5 h 1452"/>
                <a:gd name="T20" fmla="*/ 6 w 1448"/>
                <a:gd name="T21" fmla="*/ 4 h 1452"/>
                <a:gd name="T22" fmla="*/ 7 w 1448"/>
                <a:gd name="T23" fmla="*/ 3 h 1452"/>
                <a:gd name="T24" fmla="*/ 9 w 1448"/>
                <a:gd name="T25" fmla="*/ 2 h 1452"/>
                <a:gd name="T26" fmla="*/ 10 w 1448"/>
                <a:gd name="T27" fmla="*/ 2 h 1452"/>
                <a:gd name="T28" fmla="*/ 11 w 1448"/>
                <a:gd name="T29" fmla="*/ 1 h 1452"/>
                <a:gd name="T30" fmla="*/ 13 w 1448"/>
                <a:gd name="T31" fmla="*/ 1 h 1452"/>
                <a:gd name="T32" fmla="*/ 14 w 1448"/>
                <a:gd name="T33" fmla="*/ 0 h 1452"/>
                <a:gd name="T34" fmla="*/ 16 w 1448"/>
                <a:gd name="T35" fmla="*/ 0 h 1452"/>
                <a:gd name="T36" fmla="*/ 17 w 1448"/>
                <a:gd name="T37" fmla="*/ 0 h 1452"/>
                <a:gd name="T38" fmla="*/ 17 w 1448"/>
                <a:gd name="T39" fmla="*/ 8 h 1452"/>
                <a:gd name="T40" fmla="*/ 16 w 1448"/>
                <a:gd name="T41" fmla="*/ 8 h 1452"/>
                <a:gd name="T42" fmla="*/ 15 w 1448"/>
                <a:gd name="T43" fmla="*/ 8 h 1452"/>
                <a:gd name="T44" fmla="*/ 14 w 1448"/>
                <a:gd name="T45" fmla="*/ 9 h 1452"/>
                <a:gd name="T46" fmla="*/ 13 w 1448"/>
                <a:gd name="T47" fmla="*/ 9 h 1452"/>
                <a:gd name="T48" fmla="*/ 12 w 1448"/>
                <a:gd name="T49" fmla="*/ 10 h 1452"/>
                <a:gd name="T50" fmla="*/ 12 w 1448"/>
                <a:gd name="T51" fmla="*/ 10 h 1452"/>
                <a:gd name="T52" fmla="*/ 11 w 1448"/>
                <a:gd name="T53" fmla="*/ 11 h 1452"/>
                <a:gd name="T54" fmla="*/ 10 w 1448"/>
                <a:gd name="T55" fmla="*/ 12 h 1452"/>
                <a:gd name="T56" fmla="*/ 10 w 1448"/>
                <a:gd name="T57" fmla="*/ 12 h 1452"/>
                <a:gd name="T58" fmla="*/ 9 w 1448"/>
                <a:gd name="T59" fmla="*/ 13 h 1452"/>
                <a:gd name="T60" fmla="*/ 9 w 1448"/>
                <a:gd name="T61" fmla="*/ 14 h 1452"/>
                <a:gd name="T62" fmla="*/ 9 w 1448"/>
                <a:gd name="T63" fmla="*/ 15 h 1452"/>
                <a:gd name="T64" fmla="*/ 9 w 1448"/>
                <a:gd name="T65" fmla="*/ 16 h 1452"/>
                <a:gd name="T66" fmla="*/ 0 w 1448"/>
                <a:gd name="T67" fmla="*/ 16 h 1452"/>
                <a:gd name="T68" fmla="*/ 0 w 1448"/>
                <a:gd name="T69" fmla="*/ 16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8"/>
                <a:gd name="T106" fmla="*/ 0 h 1452"/>
                <a:gd name="T107" fmla="*/ 1448 w 1448"/>
                <a:gd name="T108" fmla="*/ 1452 h 1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solidFill>
              <a:schemeClr val="accent1"/>
            </a:solidFill>
            <a:ln w="0">
              <a:noFill/>
              <a:round/>
              <a:headEnd/>
              <a:tailEnd/>
            </a:ln>
          </p:spPr>
          <p:txBody>
            <a:bodyPr/>
            <a:lstStyle/>
            <a:p>
              <a:endParaRPr lang="en-US"/>
            </a:p>
          </p:txBody>
        </p:sp>
        <p:sp>
          <p:nvSpPr>
            <p:cNvPr id="14" name="Freeform 14"/>
            <p:cNvSpPr>
              <a:spLocks/>
            </p:cNvSpPr>
            <p:nvPr/>
          </p:nvSpPr>
          <p:spPr bwMode="gray">
            <a:xfrm>
              <a:off x="836" y="1738"/>
              <a:ext cx="478" cy="473"/>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adFill rotWithShape="1">
              <a:gsLst>
                <a:gs pos="0">
                  <a:schemeClr val="accent1">
                    <a:gamma/>
                    <a:tint val="0"/>
                    <a:invGamma/>
                  </a:schemeClr>
                </a:gs>
                <a:gs pos="100000">
                  <a:schemeClr val="accent1"/>
                </a:gs>
              </a:gsLst>
              <a:lin ang="5400000" scaled="1"/>
            </a:gradFill>
            <a:ln w="0">
              <a:noFill/>
              <a:prstDash val="solid"/>
              <a:round/>
              <a:headEnd/>
              <a:tailEnd/>
            </a:ln>
          </p:spPr>
          <p:txBody>
            <a:bodyPr/>
            <a:lstStyle/>
            <a:p>
              <a:pPr>
                <a:defRPr/>
              </a:pPr>
              <a:endParaRPr lang="en-US"/>
            </a:p>
          </p:txBody>
        </p:sp>
        <p:sp>
          <p:nvSpPr>
            <p:cNvPr id="15" name="AutoShape 15"/>
            <p:cNvSpPr>
              <a:spLocks noChangeArrowheads="1"/>
            </p:cNvSpPr>
            <p:nvPr/>
          </p:nvSpPr>
          <p:spPr bwMode="gray">
            <a:xfrm rot="-5400000">
              <a:off x="1057" y="1730"/>
              <a:ext cx="399" cy="261"/>
            </a:xfrm>
            <a:prstGeom prst="triangle">
              <a:avLst>
                <a:gd name="adj" fmla="val 50000"/>
              </a:avLst>
            </a:prstGeom>
            <a:solidFill>
              <a:schemeClr val="accent2"/>
            </a:solidFill>
            <a:ln w="9525" algn="ctr">
              <a:noFill/>
              <a:miter lim="800000"/>
              <a:headEnd/>
              <a:tailEnd/>
            </a:ln>
          </p:spPr>
          <p:txBody>
            <a:bodyPr wrap="none" anchor="ctr"/>
            <a:lstStyle/>
            <a:p>
              <a:endParaRPr lang="en-US"/>
            </a:p>
          </p:txBody>
        </p:sp>
      </p:grpSp>
      <p:sp>
        <p:nvSpPr>
          <p:cNvPr id="20" name="AutoShape 27"/>
          <p:cNvSpPr>
            <a:spLocks noChangeArrowheads="1"/>
          </p:cNvSpPr>
          <p:nvPr/>
        </p:nvSpPr>
        <p:spPr bwMode="auto">
          <a:xfrm>
            <a:off x="6083300" y="1500174"/>
            <a:ext cx="2846418" cy="5214974"/>
          </a:xfrm>
          <a:prstGeom prst="roundRect">
            <a:avLst>
              <a:gd name="adj" fmla="val 14222"/>
            </a:avLst>
          </a:prstGeom>
          <a:solidFill>
            <a:schemeClr val="accent2">
              <a:lumMod val="75000"/>
              <a:alpha val="66000"/>
            </a:schemeClr>
          </a:solidFill>
          <a:ln w="9525">
            <a:noFill/>
            <a:round/>
            <a:headEnd/>
            <a:tailEnd/>
          </a:ln>
        </p:spPr>
        <p:txBody>
          <a:bodyPr wrap="none" anchor="ctr"/>
          <a:lstStyle/>
          <a:p>
            <a:endParaRPr lang="en-US" sz="2000" dirty="0"/>
          </a:p>
        </p:txBody>
      </p:sp>
      <p:sp>
        <p:nvSpPr>
          <p:cNvPr id="22" name="TextBox 21"/>
          <p:cNvSpPr txBox="1"/>
          <p:nvPr/>
        </p:nvSpPr>
        <p:spPr>
          <a:xfrm>
            <a:off x="3786182" y="3286124"/>
            <a:ext cx="1828800" cy="1447800"/>
          </a:xfrm>
          <a:prstGeom prst="rect">
            <a:avLst/>
          </a:prstGeom>
          <a:noFill/>
        </p:spPr>
        <p:txBody>
          <a:bodyPr/>
          <a:lstStyle/>
          <a:p>
            <a:pPr algn="ctr">
              <a:defRPr/>
            </a:pPr>
            <a:r>
              <a:rPr lang="en-US" sz="3200" b="1" dirty="0" smtClean="0"/>
              <a:t>Dressing Types</a:t>
            </a:r>
            <a:endParaRPr lang="en-US" sz="3200" b="1" i="1" u="sng" dirty="0">
              <a:solidFill>
                <a:schemeClr val="tx1">
                  <a:lumMod val="50000"/>
                </a:schemeClr>
              </a:solidFill>
            </a:endParaRPr>
          </a:p>
        </p:txBody>
      </p:sp>
      <p:sp>
        <p:nvSpPr>
          <p:cNvPr id="23" name="TextBox 22"/>
          <p:cNvSpPr txBox="1"/>
          <p:nvPr/>
        </p:nvSpPr>
        <p:spPr>
          <a:xfrm>
            <a:off x="6143636" y="1500174"/>
            <a:ext cx="2714644" cy="5355312"/>
          </a:xfrm>
          <a:prstGeom prst="rect">
            <a:avLst/>
          </a:prstGeom>
          <a:noFill/>
        </p:spPr>
        <p:txBody>
          <a:bodyPr wrap="square" rtlCol="0">
            <a:spAutoFit/>
          </a:bodyPr>
          <a:lstStyle/>
          <a:p>
            <a:pPr>
              <a:buFont typeface="Wingdings" pitchFamily="2" charset="2"/>
              <a:buChar char="Ø"/>
            </a:pPr>
            <a:r>
              <a:rPr lang="en-US" dirty="0" smtClean="0"/>
              <a:t>The burn is cleansed with antiseptic solution</a:t>
            </a:r>
          </a:p>
          <a:p>
            <a:pPr>
              <a:buFont typeface="Wingdings" pitchFamily="2" charset="2"/>
              <a:buChar char="Ø"/>
            </a:pPr>
            <a:r>
              <a:rPr lang="en-US" dirty="0" smtClean="0"/>
              <a:t>Covered with silver </a:t>
            </a:r>
            <a:r>
              <a:rPr lang="en-US" dirty="0" err="1" smtClean="0"/>
              <a:t>sulphadiazine</a:t>
            </a:r>
            <a:r>
              <a:rPr lang="en-US" dirty="0" smtClean="0"/>
              <a:t> cream (antibacterial).</a:t>
            </a:r>
          </a:p>
          <a:p>
            <a:pPr>
              <a:buFont typeface="Wingdings" pitchFamily="2" charset="2"/>
              <a:buChar char="Ø"/>
            </a:pPr>
            <a:r>
              <a:rPr lang="en-US" dirty="0" smtClean="0"/>
              <a:t>          Non adherent layer of gauze.</a:t>
            </a:r>
          </a:p>
          <a:p>
            <a:pPr>
              <a:buFont typeface="Wingdings" pitchFamily="2" charset="2"/>
              <a:buChar char="Ø"/>
            </a:pPr>
            <a:r>
              <a:rPr lang="en-US" dirty="0" smtClean="0"/>
              <a:t>Absorbent layer  Cotton wool</a:t>
            </a:r>
          </a:p>
          <a:p>
            <a:pPr>
              <a:buFont typeface="Wingdings" pitchFamily="2" charset="2"/>
              <a:buChar char="Ø"/>
            </a:pPr>
            <a:r>
              <a:rPr lang="en-US" dirty="0" smtClean="0"/>
              <a:t>Change the dressing daily or as often as necessary.</a:t>
            </a:r>
          </a:p>
          <a:p>
            <a:pPr>
              <a:buFont typeface="Wingdings" pitchFamily="2" charset="2"/>
              <a:buChar char="Ø"/>
            </a:pPr>
            <a:r>
              <a:rPr lang="en-US" dirty="0" smtClean="0"/>
              <a:t>On each dressing change, remove any loose tissue. </a:t>
            </a:r>
          </a:p>
          <a:p>
            <a:pPr>
              <a:buFont typeface="Wingdings" pitchFamily="2" charset="2"/>
              <a:buChar char="Ø"/>
            </a:pPr>
            <a:r>
              <a:rPr lang="en-GB" dirty="0" smtClean="0"/>
              <a:t>Always use Closed dressing except :</a:t>
            </a:r>
            <a:endParaRPr lang="en-US" dirty="0" smtClean="0"/>
          </a:p>
          <a:p>
            <a:r>
              <a:rPr lang="en-GB" dirty="0" smtClean="0"/>
              <a:t> Face ,hand ,perineum.</a:t>
            </a:r>
            <a:endParaRPr lang="en-US" dirty="0" smtClean="0"/>
          </a:p>
          <a:p>
            <a:pPr>
              <a:buFont typeface="Wingdings" pitchFamily="2" charset="2"/>
              <a:buChar char="Ø"/>
            </a:pPr>
            <a:endParaRPr lang="en-US" dirty="0"/>
          </a:p>
        </p:txBody>
      </p:sp>
      <p:sp>
        <p:nvSpPr>
          <p:cNvPr id="21" name="AutoShape 4"/>
          <p:cNvSpPr>
            <a:spLocks noChangeArrowheads="1"/>
          </p:cNvSpPr>
          <p:nvPr/>
        </p:nvSpPr>
        <p:spPr bwMode="auto">
          <a:xfrm flipH="1">
            <a:off x="1643042" y="1500174"/>
            <a:ext cx="2662240" cy="1150938"/>
          </a:xfrm>
          <a:prstGeom prst="curvedDownArrow">
            <a:avLst>
              <a:gd name="adj1" fmla="val 30361"/>
              <a:gd name="adj2" fmla="val 76093"/>
              <a:gd name="adj3" fmla="val 56722"/>
            </a:avLst>
          </a:prstGeom>
          <a:solidFill>
            <a:schemeClr val="folHlink"/>
          </a:solidFill>
          <a:ln w="9525">
            <a:noFill/>
            <a:miter lim="800000"/>
            <a:headEnd/>
            <a:tailEnd/>
          </a:ln>
        </p:spPr>
        <p:txBody>
          <a:bodyPr wrap="none" anchor="ctr"/>
          <a:lstStyle/>
          <a:p>
            <a:endParaRPr lang="en-US"/>
          </a:p>
        </p:txBody>
      </p:sp>
      <p:grpSp>
        <p:nvGrpSpPr>
          <p:cNvPr id="24" name="Group 23"/>
          <p:cNvGrpSpPr>
            <a:grpSpLocks/>
          </p:cNvGrpSpPr>
          <p:nvPr/>
        </p:nvGrpSpPr>
        <p:grpSpPr bwMode="auto">
          <a:xfrm>
            <a:off x="1000100" y="2703517"/>
            <a:ext cx="2057400" cy="1439863"/>
            <a:chOff x="244" y="2131"/>
            <a:chExt cx="1104" cy="907"/>
          </a:xfrm>
        </p:grpSpPr>
        <p:sp>
          <p:nvSpPr>
            <p:cNvPr id="25" name="AutoShape 24"/>
            <p:cNvSpPr>
              <a:spLocks noChangeArrowheads="1"/>
            </p:cNvSpPr>
            <p:nvPr/>
          </p:nvSpPr>
          <p:spPr bwMode="auto">
            <a:xfrm>
              <a:off x="244" y="2131"/>
              <a:ext cx="1104" cy="907"/>
            </a:xfrm>
            <a:prstGeom prst="roundRect">
              <a:avLst>
                <a:gd name="adj" fmla="val 14222"/>
              </a:avLst>
            </a:prstGeom>
            <a:solidFill>
              <a:schemeClr val="accent2"/>
            </a:solidFill>
            <a:ln w="9525">
              <a:noFill/>
              <a:round/>
              <a:headEnd/>
              <a:tailEnd/>
            </a:ln>
          </p:spPr>
          <p:txBody>
            <a:bodyPr wrap="none" anchor="ctr"/>
            <a:lstStyle/>
            <a:p>
              <a:r>
                <a:rPr lang="en-US" sz="2000" b="1" dirty="0" smtClean="0">
                  <a:solidFill>
                    <a:schemeClr val="bg1"/>
                  </a:solidFill>
                  <a:ea typeface="굴림" charset="-127"/>
                </a:rPr>
                <a:t>Closed Method</a:t>
              </a:r>
              <a:endParaRPr lang="en-US" sz="2000" dirty="0"/>
            </a:p>
          </p:txBody>
        </p:sp>
        <p:sp>
          <p:nvSpPr>
            <p:cNvPr id="26" name="AutoShape 25"/>
            <p:cNvSpPr>
              <a:spLocks noChangeArrowheads="1"/>
            </p:cNvSpPr>
            <p:nvPr/>
          </p:nvSpPr>
          <p:spPr bwMode="auto">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headEnd/>
              <a:tailEnd/>
            </a:ln>
            <a:effectLst/>
          </p:spPr>
          <p:txBody>
            <a:bodyPr wrap="none"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Effect transition="in" filter="fade">
                                      <p:cBhvr>
                                        <p:cTn id="19" dur="1000"/>
                                        <p:tgtEl>
                                          <p:spTgt spid="23">
                                            <p:txEl>
                                              <p:pRg st="1" end="1"/>
                                            </p:txEl>
                                          </p:spTgt>
                                        </p:tgtEl>
                                      </p:cBhvr>
                                    </p:animEffect>
                                    <p:anim calcmode="lin" valueType="num">
                                      <p:cBhvr>
                                        <p:cTn id="20"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xEl>
                                              <p:pRg st="2" end="2"/>
                                            </p:txEl>
                                          </p:spTgt>
                                        </p:tgtEl>
                                        <p:attrNameLst>
                                          <p:attrName>style.visibility</p:attrName>
                                        </p:attrNameLst>
                                      </p:cBhvr>
                                      <p:to>
                                        <p:strVal val="visible"/>
                                      </p:to>
                                    </p:set>
                                    <p:animEffect transition="in" filter="fade">
                                      <p:cBhvr>
                                        <p:cTn id="26" dur="1000"/>
                                        <p:tgtEl>
                                          <p:spTgt spid="23">
                                            <p:txEl>
                                              <p:pRg st="2" end="2"/>
                                            </p:txEl>
                                          </p:spTgt>
                                        </p:tgtEl>
                                      </p:cBhvr>
                                    </p:animEffect>
                                    <p:anim calcmode="lin" valueType="num">
                                      <p:cBhvr>
                                        <p:cTn id="27"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3">
                                            <p:txEl>
                                              <p:pRg st="3" end="3"/>
                                            </p:txEl>
                                          </p:spTgt>
                                        </p:tgtEl>
                                        <p:attrNameLst>
                                          <p:attrName>style.visibility</p:attrName>
                                        </p:attrNameLst>
                                      </p:cBhvr>
                                      <p:to>
                                        <p:strVal val="visible"/>
                                      </p:to>
                                    </p:set>
                                    <p:animEffect transition="in" filter="fade">
                                      <p:cBhvr>
                                        <p:cTn id="31" dur="1000"/>
                                        <p:tgtEl>
                                          <p:spTgt spid="23">
                                            <p:txEl>
                                              <p:pRg st="3" end="3"/>
                                            </p:txEl>
                                          </p:spTgt>
                                        </p:tgtEl>
                                      </p:cBhvr>
                                    </p:animEffect>
                                    <p:anim calcmode="lin" valueType="num">
                                      <p:cBhvr>
                                        <p:cTn id="3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3">
                                            <p:txEl>
                                              <p:pRg st="4" end="4"/>
                                            </p:txEl>
                                          </p:spTgt>
                                        </p:tgtEl>
                                        <p:attrNameLst>
                                          <p:attrName>style.visibility</p:attrName>
                                        </p:attrNameLst>
                                      </p:cBhvr>
                                      <p:to>
                                        <p:strVal val="visible"/>
                                      </p:to>
                                    </p:set>
                                    <p:animEffect transition="in" filter="fade">
                                      <p:cBhvr>
                                        <p:cTn id="38" dur="1000"/>
                                        <p:tgtEl>
                                          <p:spTgt spid="23">
                                            <p:txEl>
                                              <p:pRg st="4" end="4"/>
                                            </p:txEl>
                                          </p:spTgt>
                                        </p:tgtEl>
                                      </p:cBhvr>
                                    </p:animEffect>
                                    <p:anim calcmode="lin" valueType="num">
                                      <p:cBhvr>
                                        <p:cTn id="39"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3">
                                            <p:txEl>
                                              <p:pRg st="5" end="5"/>
                                            </p:txEl>
                                          </p:spTgt>
                                        </p:tgtEl>
                                        <p:attrNameLst>
                                          <p:attrName>style.visibility</p:attrName>
                                        </p:attrNameLst>
                                      </p:cBhvr>
                                      <p:to>
                                        <p:strVal val="visible"/>
                                      </p:to>
                                    </p:set>
                                    <p:animEffect transition="in" filter="fade">
                                      <p:cBhvr>
                                        <p:cTn id="45" dur="1000"/>
                                        <p:tgtEl>
                                          <p:spTgt spid="23">
                                            <p:txEl>
                                              <p:pRg st="5" end="5"/>
                                            </p:txEl>
                                          </p:spTgt>
                                        </p:tgtEl>
                                      </p:cBhvr>
                                    </p:animEffect>
                                    <p:anim calcmode="lin" valueType="num">
                                      <p:cBhvr>
                                        <p:cTn id="46"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3">
                                            <p:txEl>
                                              <p:pRg st="6" end="6"/>
                                            </p:txEl>
                                          </p:spTgt>
                                        </p:tgtEl>
                                        <p:attrNameLst>
                                          <p:attrName>style.visibility</p:attrName>
                                        </p:attrNameLst>
                                      </p:cBhvr>
                                      <p:to>
                                        <p:strVal val="visible"/>
                                      </p:to>
                                    </p:set>
                                    <p:animEffect transition="in" filter="fade">
                                      <p:cBhvr>
                                        <p:cTn id="52" dur="1000"/>
                                        <p:tgtEl>
                                          <p:spTgt spid="23">
                                            <p:txEl>
                                              <p:pRg st="6" end="6"/>
                                            </p:txEl>
                                          </p:spTgt>
                                        </p:tgtEl>
                                      </p:cBhvr>
                                    </p:animEffect>
                                    <p:anim calcmode="lin" valueType="num">
                                      <p:cBhvr>
                                        <p:cTn id="53"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3">
                                            <p:txEl>
                                              <p:pRg st="7" end="7"/>
                                            </p:txEl>
                                          </p:spTgt>
                                        </p:tgtEl>
                                        <p:attrNameLst>
                                          <p:attrName>style.visibility</p:attrName>
                                        </p:attrNameLst>
                                      </p:cBhvr>
                                      <p:to>
                                        <p:strVal val="visible"/>
                                      </p:to>
                                    </p:set>
                                    <p:animEffect transition="in" filter="fade">
                                      <p:cBhvr>
                                        <p:cTn id="59" dur="1000"/>
                                        <p:tgtEl>
                                          <p:spTgt spid="23">
                                            <p:txEl>
                                              <p:pRg st="7" end="7"/>
                                            </p:txEl>
                                          </p:spTgt>
                                        </p:tgtEl>
                                      </p:cBhvr>
                                    </p:animEffect>
                                    <p:anim calcmode="lin" valueType="num">
                                      <p:cBhvr>
                                        <p:cTn id="6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AU" dirty="0" smtClean="0"/>
              <a:t>Burned Hand Dressing</a:t>
            </a:r>
          </a:p>
          <a:p>
            <a:pPr lvl="1"/>
            <a:r>
              <a:rPr lang="en-US" dirty="0" smtClean="0"/>
              <a:t>Treat burned hands with special care to preserve function. </a:t>
            </a:r>
          </a:p>
          <a:p>
            <a:pPr lvl="1"/>
            <a:endParaRPr lang="en-US" dirty="0" smtClean="0"/>
          </a:p>
          <a:p>
            <a:pPr lvl="1"/>
            <a:r>
              <a:rPr lang="en-US" dirty="0" smtClean="0"/>
              <a:t> Cover the hands with silver sulfadiazine and place them in loose polythene gloves or bags </a:t>
            </a:r>
          </a:p>
          <a:p>
            <a:pPr lvl="1"/>
            <a:endParaRPr lang="en-US" dirty="0" smtClean="0"/>
          </a:p>
          <a:p>
            <a:pPr lvl="1"/>
            <a:endParaRPr lang="en-AU" dirty="0" smtClean="0"/>
          </a:p>
          <a:p>
            <a:pPr lvl="1">
              <a:buNone/>
            </a:pPr>
            <a:r>
              <a:rPr lang="en-US" dirty="0" smtClean="0"/>
              <a:t>	</a:t>
            </a:r>
          </a:p>
          <a:p>
            <a:pPr lvl="1">
              <a:buNone/>
            </a:pPr>
            <a:endParaRPr lang="en-US" b="1" u="sng" dirty="0" smtClean="0"/>
          </a:p>
        </p:txBody>
      </p:sp>
      <p:pic>
        <p:nvPicPr>
          <p:cNvPr id="4" name="Picture 2"/>
          <p:cNvPicPr>
            <a:picLocks noChangeAspect="1" noChangeArrowheads="1"/>
          </p:cNvPicPr>
          <p:nvPr/>
        </p:nvPicPr>
        <p:blipFill>
          <a:blip r:embed="rId2" cstate="print"/>
          <a:stretch>
            <a:fillRect/>
          </a:stretch>
        </p:blipFill>
        <p:spPr bwMode="auto">
          <a:xfrm>
            <a:off x="3071802" y="4824473"/>
            <a:ext cx="2643198" cy="18459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1" end="1"/>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strVal val="#ppt_w*0.05"/>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anim calcmode="lin" valueType="num">
                                      <p:cBhvr>
                                        <p:cTn id="26" dur="500" fill="hold"/>
                                        <p:tgtEl>
                                          <p:spTgt spid="4"/>
                                        </p:tgtEl>
                                        <p:attrNameLst>
                                          <p:attrName>ppt_x</p:attrName>
                                        </p:attrNameLst>
                                      </p:cBhvr>
                                      <p:tavLst>
                                        <p:tav tm="0">
                                          <p:val>
                                            <p:strVal val="#ppt_x-.2"/>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animEffect transition="in" filter="fade">
                                      <p:cBhvr>
                                        <p:cTn id="28" dur="500"/>
                                        <p:tgtEl>
                                          <p:spTgt spid="4"/>
                                        </p:tgtEl>
                                      </p:cBhvr>
                                    </p:animEffect>
                                  </p:childTnLst>
                                </p:cTn>
                              </p:par>
                              <p:par>
                                <p:cTn id="29" presetID="23" presetClass="entr" presetSubtype="16"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a:xfrm>
            <a:off x="500034" y="1571612"/>
            <a:ext cx="8229600" cy="4929222"/>
          </a:xfrm>
        </p:spPr>
        <p:txBody>
          <a:bodyPr>
            <a:noAutofit/>
          </a:bodyPr>
          <a:lstStyle/>
          <a:p>
            <a:r>
              <a:rPr lang="en-US" sz="2800" b="1" u="sng" dirty="0" smtClean="0"/>
              <a:t>Skin Graft</a:t>
            </a:r>
          </a:p>
          <a:p>
            <a:pPr lvl="1"/>
            <a:r>
              <a:rPr lang="en-US" sz="2200" dirty="0" smtClean="0"/>
              <a:t>Skin grafts are used in treating partial thickness and full thickness burns</a:t>
            </a:r>
          </a:p>
          <a:p>
            <a:pPr lvl="1"/>
            <a:r>
              <a:rPr lang="en-US" sz="2200" dirty="0" smtClean="0"/>
              <a:t>Early surgical removal (excision or debridement) of burned skin followed by skin grafting reduces the number of days in the hospital and usually improves the function and appearance of the burned area, especially when the face, hands, or feet are involved.</a:t>
            </a:r>
          </a:p>
          <a:p>
            <a:pPr lvl="1"/>
            <a:r>
              <a:rPr lang="en-US" sz="2200" u="sng" dirty="0" smtClean="0"/>
              <a:t>Role of grafting:</a:t>
            </a:r>
          </a:p>
          <a:p>
            <a:pPr lvl="8"/>
            <a:r>
              <a:rPr lang="en-US" sz="2000" dirty="0" smtClean="0"/>
              <a:t>Decrease evaporation &amp; pain.</a:t>
            </a:r>
          </a:p>
          <a:p>
            <a:pPr lvl="8"/>
            <a:r>
              <a:rPr lang="en-US" sz="2000" dirty="0" smtClean="0"/>
              <a:t> Protects neurovascular tissue &amp; tendons.</a:t>
            </a:r>
          </a:p>
          <a:p>
            <a:pPr lvl="8"/>
            <a:r>
              <a:rPr lang="en-US" sz="2000" dirty="0" smtClean="0"/>
              <a:t> Prevent facial desiccation &amp; subsequent infection.</a:t>
            </a:r>
          </a:p>
          <a:p>
            <a:pPr lvl="8"/>
            <a:r>
              <a:rPr lang="en-US" sz="2000" dirty="0" smtClean="0"/>
              <a:t> Prevent scarring ,contracture &amp; deformity.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smtClean="0"/>
              <a:t>Types of Skin Graft</a:t>
            </a:r>
          </a:p>
          <a:p>
            <a:endParaRPr lang="en-US" b="1" u="sng" dirty="0" smtClean="0"/>
          </a:p>
          <a:p>
            <a:pPr lvl="1"/>
            <a:r>
              <a:rPr lang="en-US" dirty="0" err="1" smtClean="0"/>
              <a:t>Autograft</a:t>
            </a:r>
            <a:r>
              <a:rPr lang="en-US" dirty="0" smtClean="0"/>
              <a:t> </a:t>
            </a:r>
            <a:r>
              <a:rPr lang="en-US" sz="2400" dirty="0" smtClean="0"/>
              <a:t>(from self)</a:t>
            </a:r>
            <a:r>
              <a:rPr lang="en-US" dirty="0" smtClean="0"/>
              <a:t>.                         </a:t>
            </a:r>
          </a:p>
          <a:p>
            <a:pPr lvl="4">
              <a:buNone/>
            </a:pPr>
            <a:r>
              <a:rPr lang="en-US" dirty="0" smtClean="0"/>
              <a:t>     1. Split-thickness (sheet vs. mesh).</a:t>
            </a:r>
          </a:p>
          <a:p>
            <a:pPr lvl="4">
              <a:buNone/>
            </a:pPr>
            <a:r>
              <a:rPr lang="en-US" dirty="0" smtClean="0"/>
              <a:t>     2. Full-thickness.</a:t>
            </a:r>
          </a:p>
          <a:p>
            <a:pPr lvl="1"/>
            <a:endParaRPr lang="en-US" dirty="0" smtClean="0"/>
          </a:p>
          <a:p>
            <a:pPr lvl="1"/>
            <a:r>
              <a:rPr lang="en-US" dirty="0" smtClean="0"/>
              <a:t>Allograft </a:t>
            </a:r>
            <a:r>
              <a:rPr lang="en-US" sz="2400" dirty="0" smtClean="0"/>
              <a:t>( same species i.e. cadaver)</a:t>
            </a:r>
            <a:endParaRPr lang="en-US" dirty="0" smtClean="0"/>
          </a:p>
          <a:p>
            <a:pPr lvl="1"/>
            <a:endParaRPr lang="en-US" dirty="0" smtClean="0"/>
          </a:p>
          <a:p>
            <a:pPr lvl="1"/>
            <a:r>
              <a:rPr lang="en-US" dirty="0" err="1" smtClean="0"/>
              <a:t>Xenograft</a:t>
            </a:r>
            <a:r>
              <a:rPr lang="en-US" dirty="0" smtClean="0"/>
              <a:t> </a:t>
            </a:r>
            <a:r>
              <a:rPr lang="en-US" sz="2400" dirty="0" smtClean="0"/>
              <a:t>( different species i.e. porcine)</a:t>
            </a:r>
            <a:endParaRPr lang="en-US" dirty="0" smtClean="0"/>
          </a:p>
          <a:p>
            <a:pPr lvl="1"/>
            <a:endParaRPr lang="en-US" dirty="0" smtClean="0"/>
          </a:p>
          <a:p>
            <a:pPr lvl="1"/>
            <a:r>
              <a:rPr lang="en-US" dirty="0" smtClean="0"/>
              <a:t>Skin substitutes </a:t>
            </a:r>
            <a:r>
              <a:rPr lang="en-US" sz="2400" dirty="0" smtClean="0"/>
              <a:t>( e.g. cultured </a:t>
            </a:r>
            <a:r>
              <a:rPr lang="en-US" sz="2400" dirty="0" err="1" smtClean="0"/>
              <a:t>keratocytes</a:t>
            </a:r>
            <a:r>
              <a:rPr lang="en-US" sz="2400" dirty="0" smtClean="0"/>
              <a:t>) </a:t>
            </a:r>
            <a:endParaRPr lang="en-US" dirty="0" smtClean="0"/>
          </a:p>
          <a:p>
            <a:pPr lvl="1">
              <a:buNone/>
            </a:pPr>
            <a:endParaRPr lang="en-US" b="1"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anim calcmode="lin" valueType="num">
                                      <p:cBhvr>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a:bodyPr>
          <a:lstStyle/>
          <a:p>
            <a:r>
              <a:rPr lang="en-US" b="1" u="sng" dirty="0" smtClean="0"/>
              <a:t>Supportive Care</a:t>
            </a:r>
          </a:p>
          <a:p>
            <a:pPr lvl="1"/>
            <a:r>
              <a:rPr lang="en-US" sz="2400" b="1" dirty="0" smtClean="0">
                <a:effectLst>
                  <a:outerShdw blurRad="38100" dist="38100" dir="2700000" algn="tl">
                    <a:srgbClr val="000000">
                      <a:alpha val="43137"/>
                    </a:srgbClr>
                  </a:outerShdw>
                </a:effectLst>
              </a:rPr>
              <a:t>Physiotherapy</a:t>
            </a:r>
            <a:r>
              <a:rPr lang="en-US" sz="2400" dirty="0" smtClean="0">
                <a:effectLst>
                  <a:outerShdw blurRad="38100" dist="38100" dir="2700000" algn="tl">
                    <a:srgbClr val="000000">
                      <a:alpha val="43137"/>
                    </a:srgbClr>
                  </a:outerShdw>
                </a:effectLst>
              </a:rPr>
              <a:t>: </a:t>
            </a:r>
          </a:p>
          <a:p>
            <a:pPr lvl="1">
              <a:buNone/>
            </a:pPr>
            <a:r>
              <a:rPr lang="en-US" dirty="0" smtClean="0"/>
              <a:t>             from the first day.</a:t>
            </a:r>
          </a:p>
          <a:p>
            <a:pPr lvl="1"/>
            <a:endParaRPr lang="en-US" b="1" dirty="0" smtClean="0"/>
          </a:p>
          <a:p>
            <a:pPr lvl="1"/>
            <a:r>
              <a:rPr lang="en-US" sz="2400" b="1" dirty="0" smtClean="0">
                <a:effectLst>
                  <a:outerShdw blurRad="38100" dist="38100" dir="2700000" algn="tl">
                    <a:srgbClr val="000000">
                      <a:alpha val="43137"/>
                    </a:srgbClr>
                  </a:outerShdw>
                </a:effectLst>
              </a:rPr>
              <a:t>Analgesia</a:t>
            </a:r>
            <a:r>
              <a:rPr lang="en-US" sz="2400" b="1" dirty="0" smtClean="0"/>
              <a:t>:</a:t>
            </a:r>
            <a:r>
              <a:rPr lang="en-US" sz="2400" dirty="0" smtClean="0"/>
              <a:t>  </a:t>
            </a:r>
          </a:p>
          <a:p>
            <a:pPr lvl="1">
              <a:buNone/>
            </a:pPr>
            <a:r>
              <a:rPr lang="en-US" dirty="0" smtClean="0"/>
              <a:t>                   Methadone.</a:t>
            </a:r>
          </a:p>
          <a:p>
            <a:pPr lvl="1">
              <a:buNone/>
            </a:pPr>
            <a:r>
              <a:rPr lang="en-US" dirty="0" smtClean="0"/>
              <a:t>                   IV morphine for acute pain</a:t>
            </a:r>
          </a:p>
          <a:p>
            <a:pPr lvl="3"/>
            <a:r>
              <a:rPr lang="en-GB" dirty="0" smtClean="0">
                <a:solidFill>
                  <a:schemeClr val="tx1">
                    <a:lumMod val="85000"/>
                    <a:lumOff val="15000"/>
                  </a:schemeClr>
                </a:solidFill>
              </a:rPr>
              <a:t>Don't give analgesia in cases of intracranial or intra abdominal injury (we have to exclude them first) </a:t>
            </a:r>
            <a:r>
              <a:rPr lang="en-GB" dirty="0" smtClean="0">
                <a:solidFill>
                  <a:schemeClr val="tx1">
                    <a:lumMod val="85000"/>
                    <a:lumOff val="15000"/>
                  </a:schemeClr>
                </a:solidFill>
                <a:sym typeface="Wingdings"/>
              </a:rPr>
              <a:t></a:t>
            </a:r>
            <a:r>
              <a:rPr lang="en-GB" dirty="0" smtClean="0">
                <a:solidFill>
                  <a:schemeClr val="tx1">
                    <a:lumMod val="85000"/>
                    <a:lumOff val="15000"/>
                  </a:schemeClr>
                </a:solidFill>
              </a:rPr>
              <a:t> coz it will mask them.</a:t>
            </a:r>
            <a:endParaRPr lang="en-US" dirty="0" smtClean="0">
              <a:solidFill>
                <a:schemeClr val="tx1">
                  <a:lumMod val="85000"/>
                  <a:lumOff val="15000"/>
                </a:schemeClr>
              </a:solidFill>
            </a:endParaRPr>
          </a:p>
          <a:p>
            <a:endParaRPr lang="en-US" b="1"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 Complication</a:t>
            </a:r>
            <a:endParaRPr lang="en-US" dirty="0"/>
          </a:p>
        </p:txBody>
      </p:sp>
      <p:sp>
        <p:nvSpPr>
          <p:cNvPr id="3" name="Content Placeholder 2"/>
          <p:cNvSpPr>
            <a:spLocks noGrp="1"/>
          </p:cNvSpPr>
          <p:nvPr>
            <p:ph idx="1"/>
          </p:nvPr>
        </p:nvSpPr>
        <p:spPr>
          <a:xfrm>
            <a:off x="457200" y="1571612"/>
            <a:ext cx="8229600" cy="5572163"/>
          </a:xfrm>
        </p:spPr>
        <p:txBody>
          <a:bodyPr>
            <a:normAutofit fontScale="32500" lnSpcReduction="20000"/>
          </a:bodyPr>
          <a:lstStyle/>
          <a:p>
            <a:pPr lvl="1"/>
            <a:r>
              <a:rPr lang="en-US" sz="4900" u="sng" dirty="0" smtClean="0"/>
              <a:t>Infection</a:t>
            </a:r>
            <a:r>
              <a:rPr lang="en-US" sz="4900" dirty="0" smtClean="0"/>
              <a:t>: most serious complication (pneumonia)</a:t>
            </a:r>
          </a:p>
          <a:p>
            <a:pPr lvl="1"/>
            <a:endParaRPr lang="en-US" sz="3700" dirty="0" smtClean="0"/>
          </a:p>
          <a:p>
            <a:pPr lvl="1"/>
            <a:r>
              <a:rPr lang="en-US" sz="4900" u="sng" dirty="0" smtClean="0"/>
              <a:t>GI complications</a:t>
            </a:r>
            <a:r>
              <a:rPr lang="en-US" sz="4900" dirty="0" smtClean="0"/>
              <a:t>: Curling ulcer in 12% of all burn patients (prevented by prophylactic </a:t>
            </a:r>
            <a:r>
              <a:rPr lang="en-US" sz="4900" dirty="0" err="1" smtClean="0"/>
              <a:t>antiacids</a:t>
            </a:r>
            <a:r>
              <a:rPr lang="en-US" sz="4900" dirty="0" smtClean="0"/>
              <a:t> and H2 blockers)  </a:t>
            </a:r>
          </a:p>
          <a:p>
            <a:pPr lvl="1"/>
            <a:endParaRPr lang="en-US" sz="3700" dirty="0" smtClean="0"/>
          </a:p>
          <a:p>
            <a:pPr lvl="1"/>
            <a:r>
              <a:rPr lang="en-US" sz="4900" u="sng" dirty="0" smtClean="0"/>
              <a:t>Respiratory complication</a:t>
            </a:r>
            <a:r>
              <a:rPr lang="en-US" sz="4900" dirty="0" smtClean="0"/>
              <a:t>: major cause of death in burned patient. </a:t>
            </a:r>
          </a:p>
          <a:p>
            <a:pPr lvl="1"/>
            <a:endParaRPr lang="en-US" sz="3700" dirty="0" smtClean="0"/>
          </a:p>
          <a:p>
            <a:pPr lvl="1"/>
            <a:r>
              <a:rPr lang="en-US" sz="4900" dirty="0" err="1" smtClean="0"/>
              <a:t>Hyperkalaemia</a:t>
            </a:r>
            <a:r>
              <a:rPr lang="en-US" sz="4900" dirty="0" smtClean="0"/>
              <a:t> in the 1</a:t>
            </a:r>
            <a:r>
              <a:rPr lang="en-US" sz="4900" baseline="30000" dirty="0" smtClean="0"/>
              <a:t>st</a:t>
            </a:r>
            <a:r>
              <a:rPr lang="en-US" sz="4900" dirty="0" smtClean="0"/>
              <a:t> 24 hr because the destruction of RBCs.</a:t>
            </a:r>
          </a:p>
          <a:p>
            <a:pPr lvl="1">
              <a:buNone/>
            </a:pPr>
            <a:r>
              <a:rPr lang="en-US" sz="4900" dirty="0" smtClean="0"/>
              <a:t>	In the 2</a:t>
            </a:r>
            <a:r>
              <a:rPr lang="en-US" sz="4900" baseline="30000" dirty="0" smtClean="0"/>
              <a:t>nd</a:t>
            </a:r>
            <a:r>
              <a:rPr lang="en-US" sz="4900" dirty="0" smtClean="0"/>
              <a:t> day there will be </a:t>
            </a:r>
            <a:r>
              <a:rPr lang="en-US" sz="4900" dirty="0" err="1" smtClean="0"/>
              <a:t>hypokalemia</a:t>
            </a:r>
            <a:r>
              <a:rPr lang="en-US" sz="4900" dirty="0" smtClean="0"/>
              <a:t> due to potassium loss in the urine.</a:t>
            </a:r>
          </a:p>
          <a:p>
            <a:pPr lvl="1"/>
            <a:endParaRPr lang="en-US" sz="4900" dirty="0" smtClean="0"/>
          </a:p>
          <a:p>
            <a:pPr lvl="1"/>
            <a:r>
              <a:rPr lang="en-US" sz="4900" dirty="0" err="1" smtClean="0"/>
              <a:t>Suppurative</a:t>
            </a:r>
            <a:r>
              <a:rPr lang="en-US" sz="4900" dirty="0" smtClean="0"/>
              <a:t> </a:t>
            </a:r>
            <a:r>
              <a:rPr lang="en-US" sz="4900" dirty="0" err="1" smtClean="0"/>
              <a:t>thrombphlebitis</a:t>
            </a:r>
            <a:r>
              <a:rPr lang="en-US" sz="4900" dirty="0" smtClean="0"/>
              <a:t>(change iv position in the first 72hours)</a:t>
            </a:r>
          </a:p>
          <a:p>
            <a:pPr lvl="1"/>
            <a:endParaRPr lang="en-US" sz="3700" dirty="0" smtClean="0"/>
          </a:p>
          <a:p>
            <a:pPr lvl="1"/>
            <a:r>
              <a:rPr lang="en-US" sz="4900" dirty="0" smtClean="0"/>
              <a:t>Circumferential burn relived by </a:t>
            </a:r>
            <a:r>
              <a:rPr lang="en-US" sz="4900" dirty="0" err="1" smtClean="0"/>
              <a:t>escharotomy</a:t>
            </a:r>
            <a:endParaRPr lang="en-US" sz="4900" dirty="0" smtClean="0"/>
          </a:p>
          <a:p>
            <a:pPr lvl="1"/>
            <a:endParaRPr lang="en-US" sz="3700" dirty="0" smtClean="0"/>
          </a:p>
          <a:p>
            <a:pPr lvl="1"/>
            <a:r>
              <a:rPr lang="en-US" sz="4900" dirty="0" smtClean="0"/>
              <a:t>Cataract.</a:t>
            </a:r>
          </a:p>
          <a:p>
            <a:pPr lvl="1">
              <a:buNone/>
            </a:pPr>
            <a:endParaRPr lang="en-US" sz="4900" dirty="0" smtClean="0"/>
          </a:p>
          <a:p>
            <a:pPr lvl="1"/>
            <a:r>
              <a:rPr lang="en-US" sz="5500" u="sng" dirty="0" smtClean="0"/>
              <a:t>Late Complications:</a:t>
            </a:r>
          </a:p>
          <a:p>
            <a:endParaRPr lang="en-US" sz="4900" dirty="0" smtClean="0"/>
          </a:p>
          <a:p>
            <a:pPr lvl="2"/>
            <a:r>
              <a:rPr lang="en-US" sz="4900" dirty="0" err="1" smtClean="0"/>
              <a:t>Dyspigmentation</a:t>
            </a:r>
            <a:r>
              <a:rPr lang="en-US" sz="4900" dirty="0" smtClean="0"/>
              <a:t> .</a:t>
            </a:r>
          </a:p>
          <a:p>
            <a:pPr lvl="2"/>
            <a:r>
              <a:rPr lang="en-US" sz="4900" dirty="0" smtClean="0"/>
              <a:t>Wound  contracture.</a:t>
            </a:r>
          </a:p>
          <a:p>
            <a:pPr lvl="2"/>
            <a:r>
              <a:rPr lang="en-US" sz="4900" dirty="0" smtClean="0"/>
              <a:t>hypertrophic scar and </a:t>
            </a:r>
            <a:r>
              <a:rPr lang="en-US" sz="4900" dirty="0" err="1" smtClean="0"/>
              <a:t>keloid</a:t>
            </a:r>
            <a:r>
              <a:rPr lang="en-US" sz="4900" dirty="0" smtClean="0"/>
              <a:t> (in deep </a:t>
            </a:r>
            <a:r>
              <a:rPr lang="en-US" sz="4900" dirty="0" err="1" smtClean="0"/>
              <a:t>parital</a:t>
            </a:r>
            <a:r>
              <a:rPr lang="en-US" sz="4900" dirty="0" smtClean="0"/>
              <a:t> &amp; post-graft) .</a:t>
            </a:r>
          </a:p>
          <a:p>
            <a:pPr lvl="2"/>
            <a:r>
              <a:rPr lang="en-US" sz="4900" dirty="0" err="1" smtClean="0"/>
              <a:t>Hyperpigmentation</a:t>
            </a:r>
            <a:r>
              <a:rPr lang="en-US" sz="49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1000"/>
                                        <p:tgtEl>
                                          <p:spTgt spid="3">
                                            <p:txEl>
                                              <p:pRg st="13" end="13"/>
                                            </p:txEl>
                                          </p:spTgt>
                                        </p:tgtEl>
                                      </p:cBhvr>
                                    </p:animEffect>
                                    <p:anim calcmode="lin" valueType="num">
                                      <p:cBhvr>
                                        <p:cTn id="5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Effect transition="in" filter="fade">
                                      <p:cBhvr>
                                        <p:cTn id="63" dur="1000"/>
                                        <p:tgtEl>
                                          <p:spTgt spid="3">
                                            <p:txEl>
                                              <p:pRg st="15" end="15"/>
                                            </p:txEl>
                                          </p:spTgt>
                                        </p:tgtEl>
                                      </p:cBhvr>
                                    </p:animEffect>
                                    <p:anim calcmode="lin" valueType="num">
                                      <p:cBhvr>
                                        <p:cTn id="64"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xEl>
                                              <p:pRg st="17" end="17"/>
                                            </p:txEl>
                                          </p:spTgt>
                                        </p:tgtEl>
                                        <p:attrNameLst>
                                          <p:attrName>style.visibility</p:attrName>
                                        </p:attrNameLst>
                                      </p:cBhvr>
                                      <p:to>
                                        <p:strVal val="visible"/>
                                      </p:to>
                                    </p:set>
                                    <p:animEffect transition="in" filter="fade">
                                      <p:cBhvr>
                                        <p:cTn id="68" dur="1000"/>
                                        <p:tgtEl>
                                          <p:spTgt spid="3">
                                            <p:txEl>
                                              <p:pRg st="17" end="17"/>
                                            </p:txEl>
                                          </p:spTgt>
                                        </p:tgtEl>
                                      </p:cBhvr>
                                    </p:animEffect>
                                    <p:anim calcmode="lin" valueType="num">
                                      <p:cBhvr>
                                        <p:cTn id="69"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
                                            <p:txEl>
                                              <p:pRg st="18" end="18"/>
                                            </p:txEl>
                                          </p:spTgt>
                                        </p:tgtEl>
                                        <p:attrNameLst>
                                          <p:attrName>style.visibility</p:attrName>
                                        </p:attrNameLst>
                                      </p:cBhvr>
                                      <p:to>
                                        <p:strVal val="visible"/>
                                      </p:to>
                                    </p:set>
                                    <p:animEffect transition="in" filter="fade">
                                      <p:cBhvr>
                                        <p:cTn id="73" dur="1000"/>
                                        <p:tgtEl>
                                          <p:spTgt spid="3">
                                            <p:txEl>
                                              <p:pRg st="18" end="18"/>
                                            </p:txEl>
                                          </p:spTgt>
                                        </p:tgtEl>
                                      </p:cBhvr>
                                    </p:animEffect>
                                    <p:anim calcmode="lin" valueType="num">
                                      <p:cBhvr>
                                        <p:cTn id="74"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
                                            <p:txEl>
                                              <p:pRg st="19" end="19"/>
                                            </p:txEl>
                                          </p:spTgt>
                                        </p:tgtEl>
                                        <p:attrNameLst>
                                          <p:attrName>style.visibility</p:attrName>
                                        </p:attrNameLst>
                                      </p:cBhvr>
                                      <p:to>
                                        <p:strVal val="visible"/>
                                      </p:to>
                                    </p:set>
                                    <p:animEffect transition="in" filter="fade">
                                      <p:cBhvr>
                                        <p:cTn id="78" dur="1000"/>
                                        <p:tgtEl>
                                          <p:spTgt spid="3">
                                            <p:txEl>
                                              <p:pRg st="19" end="19"/>
                                            </p:txEl>
                                          </p:spTgt>
                                        </p:tgtEl>
                                      </p:cBhvr>
                                    </p:animEffect>
                                    <p:anim calcmode="lin" valueType="num">
                                      <p:cBhvr>
                                        <p:cTn id="79"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9" end="19"/>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
                                            <p:txEl>
                                              <p:pRg st="20" end="20"/>
                                            </p:txEl>
                                          </p:spTgt>
                                        </p:tgtEl>
                                        <p:attrNameLst>
                                          <p:attrName>style.visibility</p:attrName>
                                        </p:attrNameLst>
                                      </p:cBhvr>
                                      <p:to>
                                        <p:strVal val="visible"/>
                                      </p:to>
                                    </p:set>
                                    <p:animEffect transition="in" filter="fade">
                                      <p:cBhvr>
                                        <p:cTn id="83" dur="1000"/>
                                        <p:tgtEl>
                                          <p:spTgt spid="3">
                                            <p:txEl>
                                              <p:pRg st="20" end="20"/>
                                            </p:txEl>
                                          </p:spTgt>
                                        </p:tgtEl>
                                      </p:cBhvr>
                                    </p:animEffect>
                                    <p:anim calcmode="lin" valueType="num">
                                      <p:cBhvr>
                                        <p:cTn id="84"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 Unit Referral Criteria</a:t>
            </a:r>
            <a:endParaRPr lang="en-US" dirty="0"/>
          </a:p>
        </p:txBody>
      </p:sp>
      <p:sp>
        <p:nvSpPr>
          <p:cNvPr id="3" name="Content Placeholder 2"/>
          <p:cNvSpPr>
            <a:spLocks noGrp="1"/>
          </p:cNvSpPr>
          <p:nvPr>
            <p:ph idx="1"/>
          </p:nvPr>
        </p:nvSpPr>
        <p:spPr>
          <a:xfrm>
            <a:off x="457200" y="1571613"/>
            <a:ext cx="8229600" cy="5000660"/>
          </a:xfrm>
        </p:spPr>
        <p:txBody>
          <a:bodyPr>
            <a:normAutofit fontScale="77500" lnSpcReduction="20000"/>
          </a:bodyPr>
          <a:lstStyle/>
          <a:p>
            <a:pPr lvl="1"/>
            <a:r>
              <a:rPr lang="en-US" dirty="0" smtClean="0"/>
              <a:t>Greater than 15% burns in an adult, and more than 10% burns in a child .</a:t>
            </a:r>
          </a:p>
          <a:p>
            <a:pPr lvl="1"/>
            <a:endParaRPr lang="en-US" dirty="0" smtClean="0"/>
          </a:p>
          <a:p>
            <a:pPr lvl="1"/>
            <a:r>
              <a:rPr lang="en-US" dirty="0" smtClean="0"/>
              <a:t>Inhalation injury.</a:t>
            </a:r>
          </a:p>
          <a:p>
            <a:pPr lvl="1"/>
            <a:endParaRPr lang="en-US" dirty="0" smtClean="0"/>
          </a:p>
          <a:p>
            <a:pPr lvl="1"/>
            <a:r>
              <a:rPr lang="en-US" dirty="0" smtClean="0"/>
              <a:t> Any full thickness or deep dermal burn .</a:t>
            </a:r>
          </a:p>
          <a:p>
            <a:pPr lvl="1"/>
            <a:endParaRPr lang="en-US" dirty="0" smtClean="0"/>
          </a:p>
          <a:p>
            <a:pPr lvl="1"/>
            <a:r>
              <a:rPr lang="en-US" dirty="0" smtClean="0"/>
              <a:t> Burns of special regions: face, hands, perineum. </a:t>
            </a:r>
          </a:p>
          <a:p>
            <a:pPr lvl="1"/>
            <a:endParaRPr lang="en-US" dirty="0" smtClean="0"/>
          </a:p>
          <a:p>
            <a:pPr lvl="1"/>
            <a:r>
              <a:rPr lang="en-US" dirty="0" smtClean="0"/>
              <a:t> Circumferential burns .</a:t>
            </a:r>
          </a:p>
          <a:p>
            <a:pPr lvl="1">
              <a:buNone/>
            </a:pPr>
            <a:endParaRPr lang="en-US" sz="3000" dirty="0" smtClean="0"/>
          </a:p>
          <a:p>
            <a:pPr lvl="1"/>
            <a:r>
              <a:rPr lang="en-US" dirty="0" smtClean="0"/>
              <a:t> Associated trauma or significant pre-burn illness: e.g. diabetes .</a:t>
            </a:r>
          </a:p>
          <a:p>
            <a:pPr lvl="1"/>
            <a:endParaRPr lang="en-US" dirty="0" smtClean="0"/>
          </a:p>
          <a:p>
            <a:pPr lvl="1"/>
            <a:r>
              <a:rPr lang="en-US" dirty="0" smtClean="0"/>
              <a:t>  Any patients with burns and concomitant trauma (e.g., fractures).</a:t>
            </a:r>
          </a:p>
          <a:p>
            <a:pPr lvl="1"/>
            <a:endParaRPr lang="en-US" sz="3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Introduction</a:t>
            </a:r>
            <a:endParaRPr lang="en-US" dirty="0"/>
          </a:p>
        </p:txBody>
      </p:sp>
      <p:sp>
        <p:nvSpPr>
          <p:cNvPr id="4" name="AutoShape 2"/>
          <p:cNvSpPr>
            <a:spLocks noChangeArrowheads="1"/>
          </p:cNvSpPr>
          <p:nvPr/>
        </p:nvSpPr>
        <p:spPr bwMode="gray">
          <a:xfrm rot="16200000">
            <a:off x="3725862" y="3421063"/>
            <a:ext cx="1558925" cy="1352550"/>
          </a:xfrm>
          <a:prstGeom prst="hexagon">
            <a:avLst>
              <a:gd name="adj" fmla="val 2881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endParaRPr lang="en-US" altLang="ko-KR" sz="2000" b="1" dirty="0">
              <a:solidFill>
                <a:srgbClr val="FFFFFF"/>
              </a:solidFill>
              <a:ea typeface="굴림" charset="-127"/>
            </a:endParaRPr>
          </a:p>
          <a:p>
            <a:pPr algn="ctr" eaLnBrk="0" hangingPunct="0">
              <a:defRPr/>
            </a:pPr>
            <a:r>
              <a:rPr lang="en-US" altLang="ko-KR" sz="2000" b="1" dirty="0" smtClean="0">
                <a:solidFill>
                  <a:srgbClr val="FFFFFF"/>
                </a:solidFill>
                <a:ea typeface="굴림" charset="-127"/>
              </a:rPr>
              <a:t>Dry Heat</a:t>
            </a:r>
            <a:endParaRPr lang="en-US" altLang="ko-KR" sz="2000" b="1" dirty="0">
              <a:solidFill>
                <a:srgbClr val="FFFFFF"/>
              </a:solidFill>
              <a:ea typeface="굴림" charset="-127"/>
            </a:endParaRPr>
          </a:p>
          <a:p>
            <a:pPr algn="ctr" eaLnBrk="0" hangingPunct="0">
              <a:defRPr/>
            </a:pPr>
            <a:endParaRPr lang="en-US" altLang="ko-KR" sz="2000" b="1" dirty="0">
              <a:solidFill>
                <a:srgbClr val="FFFFFF"/>
              </a:solidFill>
              <a:ea typeface="굴림" charset="-127"/>
            </a:endParaRPr>
          </a:p>
        </p:txBody>
      </p:sp>
      <p:sp>
        <p:nvSpPr>
          <p:cNvPr id="5" name="AutoShape 3"/>
          <p:cNvSpPr>
            <a:spLocks noChangeArrowheads="1"/>
          </p:cNvSpPr>
          <p:nvPr/>
        </p:nvSpPr>
        <p:spPr bwMode="gray">
          <a:xfrm rot="16200000">
            <a:off x="3048000" y="2209800"/>
            <a:ext cx="1600200" cy="1447800"/>
          </a:xfrm>
          <a:prstGeom prst="hexagon">
            <a:avLst>
              <a:gd name="adj" fmla="val 28785"/>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a:defRPr/>
            </a:pPr>
            <a:r>
              <a:rPr lang="en-US" sz="2000" b="1" dirty="0" smtClean="0">
                <a:solidFill>
                  <a:schemeClr val="bg1"/>
                </a:solidFill>
              </a:rPr>
              <a:t>Wet Heat</a:t>
            </a:r>
            <a:endParaRPr lang="en-US" sz="2000" b="1" dirty="0">
              <a:solidFill>
                <a:schemeClr val="bg1"/>
              </a:solidFill>
            </a:endParaRPr>
          </a:p>
        </p:txBody>
      </p:sp>
      <p:sp>
        <p:nvSpPr>
          <p:cNvPr id="7" name="Freeform 5"/>
          <p:cNvSpPr>
            <a:spLocks noEditPoints="1"/>
          </p:cNvSpPr>
          <p:nvPr/>
        </p:nvSpPr>
        <p:spPr bwMode="gray">
          <a:xfrm rot="10608509">
            <a:off x="5105400" y="2274888"/>
            <a:ext cx="2390775" cy="2809875"/>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tx1"/>
              </a:gs>
              <a:gs pos="100000">
                <a:schemeClr val="tx1">
                  <a:gamma/>
                  <a:tint val="39216"/>
                  <a:invGamma/>
                </a:schemeClr>
              </a:gs>
            </a:gsLst>
            <a:lin ang="2700000" scaled="1"/>
          </a:gradFill>
          <a:ln w="0">
            <a:noFill/>
            <a:prstDash val="solid"/>
            <a:round/>
            <a:headEnd/>
            <a:tailEnd/>
          </a:ln>
          <a:effectLst/>
        </p:spPr>
        <p:txBody>
          <a:bodyPr/>
          <a:lstStyle/>
          <a:p>
            <a:pPr>
              <a:defRPr/>
            </a:pPr>
            <a:endParaRPr lang="en-US"/>
          </a:p>
        </p:txBody>
      </p:sp>
      <p:sp>
        <p:nvSpPr>
          <p:cNvPr id="8" name="AutoShape 6"/>
          <p:cNvSpPr>
            <a:spLocks noChangeArrowheads="1"/>
          </p:cNvSpPr>
          <p:nvPr/>
        </p:nvSpPr>
        <p:spPr bwMode="gray">
          <a:xfrm rot="16200000">
            <a:off x="3059907" y="4585494"/>
            <a:ext cx="1555750" cy="1354137"/>
          </a:xfrm>
          <a:prstGeom prst="hexagon">
            <a:avLst>
              <a:gd name="adj" fmla="val 28722"/>
              <a:gd name="vf" fmla="val 115470"/>
            </a:avLst>
          </a:prstGeom>
          <a:solidFill>
            <a:schemeClr val="accent1"/>
          </a:solidFill>
          <a:ln w="9525">
            <a:miter lim="800000"/>
            <a:headEnd/>
            <a:tailEnd/>
          </a:ln>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en-US" altLang="ko-KR" sz="2000" b="1" dirty="0" smtClean="0">
                <a:solidFill>
                  <a:schemeClr val="bg1"/>
                </a:solidFill>
                <a:ea typeface="굴림" charset="-127"/>
              </a:rPr>
              <a:t>Chemicals</a:t>
            </a:r>
            <a:endParaRPr lang="en-US" altLang="ko-KR" sz="2000" b="1" dirty="0">
              <a:solidFill>
                <a:schemeClr val="bg1"/>
              </a:solidFill>
              <a:ea typeface="굴림" charset="-127"/>
            </a:endParaRPr>
          </a:p>
        </p:txBody>
      </p:sp>
      <p:sp>
        <p:nvSpPr>
          <p:cNvPr id="9" name="AutoShape 7"/>
          <p:cNvSpPr>
            <a:spLocks noChangeArrowheads="1"/>
          </p:cNvSpPr>
          <p:nvPr/>
        </p:nvSpPr>
        <p:spPr bwMode="gray">
          <a:xfrm rot="16200000">
            <a:off x="1704975" y="4581526"/>
            <a:ext cx="1558925" cy="1352550"/>
          </a:xfrm>
          <a:prstGeom prst="hexagon">
            <a:avLst>
              <a:gd name="adj" fmla="val 2881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r>
              <a:rPr lang="en-US" altLang="ko-KR" sz="2000" b="1" dirty="0" smtClean="0">
                <a:solidFill>
                  <a:srgbClr val="FFFFFF"/>
                </a:solidFill>
                <a:ea typeface="굴림" charset="-127"/>
              </a:rPr>
              <a:t>Electricity</a:t>
            </a:r>
            <a:endParaRPr lang="en-US" altLang="ko-KR" sz="2000" b="1" dirty="0">
              <a:solidFill>
                <a:srgbClr val="FFFFFF"/>
              </a:solidFill>
              <a:ea typeface="굴림" charset="-127"/>
            </a:endParaRPr>
          </a:p>
        </p:txBody>
      </p:sp>
      <p:grpSp>
        <p:nvGrpSpPr>
          <p:cNvPr id="11" name="Group 6"/>
          <p:cNvGrpSpPr>
            <a:grpSpLocks/>
          </p:cNvGrpSpPr>
          <p:nvPr/>
        </p:nvGrpSpPr>
        <p:grpSpPr bwMode="auto">
          <a:xfrm>
            <a:off x="5357818" y="4786322"/>
            <a:ext cx="3000396" cy="1846253"/>
            <a:chOff x="415" y="1752"/>
            <a:chExt cx="1422" cy="1315"/>
          </a:xfrm>
        </p:grpSpPr>
        <p:grpSp>
          <p:nvGrpSpPr>
            <p:cNvPr id="12" name="Group 7"/>
            <p:cNvGrpSpPr>
              <a:grpSpLocks/>
            </p:cNvGrpSpPr>
            <p:nvPr/>
          </p:nvGrpSpPr>
          <p:grpSpPr bwMode="auto">
            <a:xfrm>
              <a:off x="475" y="1752"/>
              <a:ext cx="1311" cy="1315"/>
              <a:chOff x="2201" y="1570"/>
              <a:chExt cx="1491" cy="1496"/>
            </a:xfrm>
          </p:grpSpPr>
          <p:sp>
            <p:nvSpPr>
              <p:cNvPr id="14" name="Oval 8"/>
              <p:cNvSpPr>
                <a:spLocks noChangeArrowheads="1"/>
              </p:cNvSpPr>
              <p:nvPr/>
            </p:nvSpPr>
            <p:spPr bwMode="gray">
              <a:xfrm>
                <a:off x="2201" y="1570"/>
                <a:ext cx="1491" cy="149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5" name="Oval 9"/>
              <p:cNvSpPr>
                <a:spLocks noChangeArrowheads="1"/>
              </p:cNvSpPr>
              <p:nvPr/>
            </p:nvSpPr>
            <p:spPr bwMode="gray">
              <a:xfrm>
                <a:off x="2201" y="1570"/>
                <a:ext cx="1491" cy="1496"/>
              </a:xfrm>
              <a:prstGeom prst="ellipse">
                <a:avLst/>
              </a:prstGeom>
              <a:gradFill rotWithShape="1">
                <a:gsLst>
                  <a:gs pos="0">
                    <a:schemeClr val="accent1">
                      <a:gamma/>
                      <a:shade val="0"/>
                      <a:invGamma/>
                    </a:schemeClr>
                  </a:gs>
                  <a:gs pos="100000">
                    <a:schemeClr val="accent1"/>
                  </a:gs>
                </a:gsLst>
                <a:lin ang="2700000" scaled="1"/>
              </a:gradFill>
              <a:ln w="38100" algn="ctr">
                <a:noFill/>
                <a:round/>
                <a:headEnd/>
                <a:tailEnd/>
              </a:ln>
              <a:effectLst/>
            </p:spPr>
            <p:txBody>
              <a:bodyPr wrap="none" anchor="ctr">
                <a:spAutoFit/>
              </a:bodyPr>
              <a:lstStyle/>
              <a:p>
                <a:pPr>
                  <a:defRPr/>
                </a:pPr>
                <a:endParaRPr lang="en-US"/>
              </a:p>
            </p:txBody>
          </p:sp>
          <p:sp>
            <p:nvSpPr>
              <p:cNvPr id="16" name="Oval 10"/>
              <p:cNvSpPr>
                <a:spLocks noChangeArrowheads="1"/>
              </p:cNvSpPr>
              <p:nvPr/>
            </p:nvSpPr>
            <p:spPr bwMode="gray">
              <a:xfrm>
                <a:off x="2303" y="1668"/>
                <a:ext cx="1295" cy="130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7" name="Oval 11"/>
              <p:cNvSpPr>
                <a:spLocks noChangeArrowheads="1"/>
              </p:cNvSpPr>
              <p:nvPr/>
            </p:nvSpPr>
            <p:spPr bwMode="gray">
              <a:xfrm>
                <a:off x="2303" y="1668"/>
                <a:ext cx="1295" cy="1300"/>
              </a:xfrm>
              <a:prstGeom prst="ellipse">
                <a:avLst/>
              </a:prstGeom>
              <a:gradFill rotWithShape="1">
                <a:gsLst>
                  <a:gs pos="0">
                    <a:schemeClr val="accent1"/>
                  </a:gs>
                  <a:gs pos="100000">
                    <a:schemeClr val="accent1">
                      <a:gamma/>
                      <a:shade val="48627"/>
                      <a:invGamma/>
                    </a:schemeClr>
                  </a:gs>
                </a:gsLst>
                <a:lin ang="2700000" scaled="1"/>
              </a:gradFill>
              <a:ln w="38100" algn="ctr">
                <a:noFill/>
                <a:round/>
                <a:headEnd/>
                <a:tailEnd/>
              </a:ln>
              <a:effectLst/>
            </p:spPr>
            <p:txBody>
              <a:bodyPr anchor="ctr">
                <a:spAutoFit/>
              </a:bodyPr>
              <a:lstStyle/>
              <a:p>
                <a:pPr>
                  <a:defRPr/>
                </a:pPr>
                <a:endParaRPr lang="en-US"/>
              </a:p>
            </p:txBody>
          </p:sp>
          <p:sp>
            <p:nvSpPr>
              <p:cNvPr id="18" name="Oval 12"/>
              <p:cNvSpPr>
                <a:spLocks noChangeArrowheads="1"/>
              </p:cNvSpPr>
              <p:nvPr/>
            </p:nvSpPr>
            <p:spPr bwMode="gray">
              <a:xfrm>
                <a:off x="2341" y="1854"/>
                <a:ext cx="1169" cy="1170"/>
              </a:xfrm>
              <a:prstGeom prst="ellipse">
                <a:avLst/>
              </a:prstGeom>
              <a:gradFill rotWithShape="1">
                <a:gsLst>
                  <a:gs pos="0">
                    <a:schemeClr val="accent1">
                      <a:gamma/>
                      <a:shade val="46275"/>
                      <a:invGamma/>
                    </a:schemeClr>
                  </a:gs>
                  <a:gs pos="100000">
                    <a:schemeClr val="accent1"/>
                  </a:gs>
                </a:gsLst>
                <a:lin ang="5400000" scaled="1"/>
              </a:gradFill>
              <a:ln w="38100" algn="ctr">
                <a:noFill/>
                <a:round/>
                <a:headEnd/>
                <a:tailEnd/>
              </a:ln>
              <a:effectLst/>
            </p:spPr>
            <p:txBody>
              <a:bodyPr anchor="ctr">
                <a:spAutoFit/>
              </a:bodyPr>
              <a:lstStyle/>
              <a:p>
                <a:pPr>
                  <a:defRPr/>
                </a:pPr>
                <a:endParaRPr lang="en-US"/>
              </a:p>
            </p:txBody>
          </p:sp>
        </p:grpSp>
        <p:sp>
          <p:nvSpPr>
            <p:cNvPr id="13" name="Oval 13"/>
            <p:cNvSpPr>
              <a:spLocks noChangeArrowheads="1"/>
            </p:cNvSpPr>
            <p:nvPr/>
          </p:nvSpPr>
          <p:spPr bwMode="gray">
            <a:xfrm>
              <a:off x="415" y="2069"/>
              <a:ext cx="1422" cy="638"/>
            </a:xfrm>
            <a:prstGeom prst="ellipse">
              <a:avLst/>
            </a:prstGeom>
            <a:noFill/>
            <a:ln w="9525" algn="ctr">
              <a:noFill/>
              <a:round/>
              <a:headEnd/>
              <a:tailEnd/>
            </a:ln>
          </p:spPr>
          <p:txBody>
            <a:bodyPr wrap="none" anchor="ctr"/>
            <a:lstStyle/>
            <a:p>
              <a:pPr algn="ctr" eaLnBrk="0" hangingPunct="0"/>
              <a:r>
                <a:rPr lang="en-US" altLang="ko-KR" b="1" dirty="0" smtClean="0">
                  <a:solidFill>
                    <a:schemeClr val="bg1"/>
                  </a:solidFill>
                  <a:latin typeface="Verdana" pitchFamily="34" charset="0"/>
                  <a:ea typeface="굴림" charset="-127"/>
                </a:rPr>
                <a:t>Causative Agents</a:t>
              </a:r>
              <a:endParaRPr lang="en-US" altLang="ko-KR" b="1" dirty="0">
                <a:solidFill>
                  <a:schemeClr val="bg1"/>
                </a:solidFill>
                <a:latin typeface="Verdana" pitchFamily="34" charset="0"/>
                <a:ea typeface="굴림" charset="-127"/>
              </a:endParaRPr>
            </a:p>
          </p:txBody>
        </p:sp>
      </p:grpSp>
      <p:sp>
        <p:nvSpPr>
          <p:cNvPr id="21" name="AutoShape 6"/>
          <p:cNvSpPr>
            <a:spLocks noChangeArrowheads="1"/>
          </p:cNvSpPr>
          <p:nvPr/>
        </p:nvSpPr>
        <p:spPr bwMode="gray">
          <a:xfrm rot="16200000">
            <a:off x="1664494" y="2235994"/>
            <a:ext cx="1557338" cy="1352550"/>
          </a:xfrm>
          <a:prstGeom prst="hexagon">
            <a:avLst>
              <a:gd name="adj" fmla="val 2878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r>
              <a:rPr lang="en-US" altLang="ko-KR" sz="2000" b="1" dirty="0" smtClean="0">
                <a:solidFill>
                  <a:srgbClr val="FFFFFF"/>
                </a:solidFill>
                <a:ea typeface="굴림" charset="-127"/>
              </a:rPr>
              <a:t>Friction</a:t>
            </a:r>
          </a:p>
          <a:p>
            <a:pPr algn="ctr" eaLnBrk="0" hangingPunct="0">
              <a:defRPr/>
            </a:pPr>
            <a:r>
              <a:rPr lang="en-US" altLang="ko-KR" sz="2000" b="1" dirty="0" smtClean="0">
                <a:solidFill>
                  <a:srgbClr val="FFFFFF"/>
                </a:solidFill>
                <a:ea typeface="굴림" charset="-127"/>
              </a:rPr>
              <a:t>Burn</a:t>
            </a:r>
            <a:endParaRPr lang="en-US" altLang="ko-KR" sz="2000" b="1" dirty="0">
              <a:solidFill>
                <a:srgbClr val="FFFFFF"/>
              </a:solidFill>
              <a:ea typeface="굴림" charset="-127"/>
            </a:endParaRPr>
          </a:p>
        </p:txBody>
      </p:sp>
      <p:sp>
        <p:nvSpPr>
          <p:cNvPr id="10" name="AutoShape 9"/>
          <p:cNvSpPr>
            <a:spLocks noChangeArrowheads="1"/>
          </p:cNvSpPr>
          <p:nvPr/>
        </p:nvSpPr>
        <p:spPr bwMode="gray">
          <a:xfrm rot="16200000">
            <a:off x="959644" y="3413919"/>
            <a:ext cx="1555750" cy="1354138"/>
          </a:xfrm>
          <a:prstGeom prst="hexagon">
            <a:avLst>
              <a:gd name="adj" fmla="val 28722"/>
              <a:gd name="vf" fmla="val 115470"/>
            </a:avLst>
          </a:prstGeom>
          <a:solidFill>
            <a:schemeClr val="accent1"/>
          </a:solidFill>
          <a:ln w="9525">
            <a:miter lim="800000"/>
            <a:headEnd/>
            <a:tailEnd/>
          </a:ln>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en-US" altLang="ko-KR" sz="2000" b="1" dirty="0" smtClean="0">
                <a:solidFill>
                  <a:schemeClr val="bg1"/>
                </a:solidFill>
                <a:ea typeface="굴림" charset="-127"/>
              </a:rPr>
              <a:t>Radiation</a:t>
            </a:r>
            <a:endParaRPr lang="en-US" altLang="ko-KR" sz="2000" b="1" dirty="0">
              <a:solidFill>
                <a:schemeClr val="bg1"/>
              </a:solidFill>
              <a:ea typeface="굴림"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anim calcmode="lin" valueType="num">
                                      <p:cBhvr>
                                        <p:cTn id="31" dur="2000" fill="hold"/>
                                        <p:tgtEl>
                                          <p:spTgt spid="21"/>
                                        </p:tgtEl>
                                        <p:attrNameLst>
                                          <p:attrName>style.rotation</p:attrName>
                                        </p:attrNameLst>
                                      </p:cBhvr>
                                      <p:tavLst>
                                        <p:tav tm="0">
                                          <p:val>
                                            <p:fltVal val="720"/>
                                          </p:val>
                                        </p:tav>
                                        <p:tav tm="100000">
                                          <p:val>
                                            <p:fltVal val="0"/>
                                          </p:val>
                                        </p:tav>
                                      </p:tavLst>
                                    </p:anim>
                                    <p:anim calcmode="lin" valueType="num">
                                      <p:cBhvr>
                                        <p:cTn id="32" dur="2000" fill="hold"/>
                                        <p:tgtEl>
                                          <p:spTgt spid="21"/>
                                        </p:tgtEl>
                                        <p:attrNameLst>
                                          <p:attrName>ppt_h</p:attrName>
                                        </p:attrNameLst>
                                      </p:cBhvr>
                                      <p:tavLst>
                                        <p:tav tm="0">
                                          <p:val>
                                            <p:fltVal val="0"/>
                                          </p:val>
                                        </p:tav>
                                        <p:tav tm="100000">
                                          <p:val>
                                            <p:strVal val="#ppt_h"/>
                                          </p:val>
                                        </p:tav>
                                      </p:tavLst>
                                    </p:anim>
                                    <p:anim calcmode="lin" valueType="num">
                                      <p:cBhvr>
                                        <p:cTn id="33" dur="2000" fill="hold"/>
                                        <p:tgtEl>
                                          <p:spTgt spid="21"/>
                                        </p:tgtEl>
                                        <p:attrNameLst>
                                          <p:attrName>ppt_w</p:attrName>
                                        </p:attrNameLst>
                                      </p:cBhvr>
                                      <p:tavLst>
                                        <p:tav tm="0">
                                          <p:val>
                                            <p:fltVal val="0"/>
                                          </p:val>
                                        </p:tav>
                                        <p:tav tm="100000">
                                          <p:val>
                                            <p:strVal val="#ppt_w"/>
                                          </p:val>
                                        </p:tav>
                                      </p:tavLst>
                                    </p:anim>
                                  </p:childTnLst>
                                </p:cTn>
                              </p:par>
                              <p:par>
                                <p:cTn id="34" presetID="35"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anim calcmode="lin" valueType="num">
                                      <p:cBhvr>
                                        <p:cTn id="37" dur="2000" fill="hold"/>
                                        <p:tgtEl>
                                          <p:spTgt spid="5"/>
                                        </p:tgtEl>
                                        <p:attrNameLst>
                                          <p:attrName>style.rotation</p:attrName>
                                        </p:attrNameLst>
                                      </p:cBhvr>
                                      <p:tavLst>
                                        <p:tav tm="0">
                                          <p:val>
                                            <p:fltVal val="720"/>
                                          </p:val>
                                        </p:tav>
                                        <p:tav tm="100000">
                                          <p:val>
                                            <p:fltVal val="0"/>
                                          </p:val>
                                        </p:tav>
                                      </p:tavLst>
                                    </p:anim>
                                    <p:anim calcmode="lin" valueType="num">
                                      <p:cBhvr>
                                        <p:cTn id="38" dur="2000" fill="hold"/>
                                        <p:tgtEl>
                                          <p:spTgt spid="5"/>
                                        </p:tgtEl>
                                        <p:attrNameLst>
                                          <p:attrName>ppt_h</p:attrName>
                                        </p:attrNameLst>
                                      </p:cBhvr>
                                      <p:tavLst>
                                        <p:tav tm="0">
                                          <p:val>
                                            <p:fltVal val="0"/>
                                          </p:val>
                                        </p:tav>
                                        <p:tav tm="100000">
                                          <p:val>
                                            <p:strVal val="#ppt_h"/>
                                          </p:val>
                                        </p:tav>
                                      </p:tavLst>
                                    </p:anim>
                                    <p:anim calcmode="lin" valueType="num">
                                      <p:cBhvr>
                                        <p:cTn id="39" dur="2000" fill="hold"/>
                                        <p:tgtEl>
                                          <p:spTgt spid="5"/>
                                        </p:tgtEl>
                                        <p:attrNameLst>
                                          <p:attrName>ppt_w</p:attrName>
                                        </p:attrNameLst>
                                      </p:cBhvr>
                                      <p:tavLst>
                                        <p:tav tm="0">
                                          <p:val>
                                            <p:fltVal val="0"/>
                                          </p:val>
                                        </p:tav>
                                        <p:tav tm="100000">
                                          <p:val>
                                            <p:strVal val="#ppt_w"/>
                                          </p:val>
                                        </p:tav>
                                      </p:tavLst>
                                    </p:anim>
                                  </p:childTnLst>
                                </p:cTn>
                              </p:par>
                              <p:par>
                                <p:cTn id="40" presetID="35"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anim calcmode="lin" valueType="num">
                                      <p:cBhvr>
                                        <p:cTn id="43" dur="2000" fill="hold"/>
                                        <p:tgtEl>
                                          <p:spTgt spid="10"/>
                                        </p:tgtEl>
                                        <p:attrNameLst>
                                          <p:attrName>style.rotation</p:attrName>
                                        </p:attrNameLst>
                                      </p:cBhvr>
                                      <p:tavLst>
                                        <p:tav tm="0">
                                          <p:val>
                                            <p:fltVal val="720"/>
                                          </p:val>
                                        </p:tav>
                                        <p:tav tm="100000">
                                          <p:val>
                                            <p:fltVal val="0"/>
                                          </p:val>
                                        </p:tav>
                                      </p:tavLst>
                                    </p:anim>
                                    <p:anim calcmode="lin" valueType="num">
                                      <p:cBhvr>
                                        <p:cTn id="44" dur="2000" fill="hold"/>
                                        <p:tgtEl>
                                          <p:spTgt spid="10"/>
                                        </p:tgtEl>
                                        <p:attrNameLst>
                                          <p:attrName>ppt_h</p:attrName>
                                        </p:attrNameLst>
                                      </p:cBhvr>
                                      <p:tavLst>
                                        <p:tav tm="0">
                                          <p:val>
                                            <p:fltVal val="0"/>
                                          </p:val>
                                        </p:tav>
                                        <p:tav tm="100000">
                                          <p:val>
                                            <p:strVal val="#ppt_h"/>
                                          </p:val>
                                        </p:tav>
                                      </p:tavLst>
                                    </p:anim>
                                    <p:anim calcmode="lin" valueType="num">
                                      <p:cBhvr>
                                        <p:cTn id="45" dur="2000" fill="hold"/>
                                        <p:tgtEl>
                                          <p:spTgt spid="10"/>
                                        </p:tgtEl>
                                        <p:attrNameLst>
                                          <p:attrName>ppt_w</p:attrName>
                                        </p:attrNameLst>
                                      </p:cBhvr>
                                      <p:tavLst>
                                        <p:tav tm="0">
                                          <p:val>
                                            <p:fltVal val="0"/>
                                          </p:val>
                                        </p:tav>
                                        <p:tav tm="100000">
                                          <p:val>
                                            <p:strVal val="#ppt_w"/>
                                          </p:val>
                                        </p:tav>
                                      </p:tavLst>
                                    </p:anim>
                                  </p:childTnLst>
                                </p:cTn>
                              </p:par>
                              <p:par>
                                <p:cTn id="46" presetID="35"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2000"/>
                                        <p:tgtEl>
                                          <p:spTgt spid="9"/>
                                        </p:tgtEl>
                                      </p:cBhvr>
                                    </p:animEffect>
                                    <p:anim calcmode="lin" valueType="num">
                                      <p:cBhvr>
                                        <p:cTn id="49" dur="2000" fill="hold"/>
                                        <p:tgtEl>
                                          <p:spTgt spid="9"/>
                                        </p:tgtEl>
                                        <p:attrNameLst>
                                          <p:attrName>style.rotation</p:attrName>
                                        </p:attrNameLst>
                                      </p:cBhvr>
                                      <p:tavLst>
                                        <p:tav tm="0">
                                          <p:val>
                                            <p:fltVal val="720"/>
                                          </p:val>
                                        </p:tav>
                                        <p:tav tm="100000">
                                          <p:val>
                                            <p:fltVal val="0"/>
                                          </p:val>
                                        </p:tav>
                                      </p:tavLst>
                                    </p:anim>
                                    <p:anim calcmode="lin" valueType="num">
                                      <p:cBhvr>
                                        <p:cTn id="50" dur="2000" fill="hold"/>
                                        <p:tgtEl>
                                          <p:spTgt spid="9"/>
                                        </p:tgtEl>
                                        <p:attrNameLst>
                                          <p:attrName>ppt_h</p:attrName>
                                        </p:attrNameLst>
                                      </p:cBhvr>
                                      <p:tavLst>
                                        <p:tav tm="0">
                                          <p:val>
                                            <p:fltVal val="0"/>
                                          </p:val>
                                        </p:tav>
                                        <p:tav tm="100000">
                                          <p:val>
                                            <p:strVal val="#ppt_h"/>
                                          </p:val>
                                        </p:tav>
                                      </p:tavLst>
                                    </p:anim>
                                    <p:anim calcmode="lin" valueType="num">
                                      <p:cBhvr>
                                        <p:cTn id="51" dur="2000" fill="hold"/>
                                        <p:tgtEl>
                                          <p:spTgt spid="9"/>
                                        </p:tgtEl>
                                        <p:attrNameLst>
                                          <p:attrName>ppt_w</p:attrName>
                                        </p:attrNameLst>
                                      </p:cBhvr>
                                      <p:tavLst>
                                        <p:tav tm="0">
                                          <p:val>
                                            <p:fltVal val="0"/>
                                          </p:val>
                                        </p:tav>
                                        <p:tav tm="100000">
                                          <p:val>
                                            <p:strVal val="#ppt_w"/>
                                          </p:val>
                                        </p:tav>
                                      </p:tavLst>
                                    </p:anim>
                                  </p:childTnLst>
                                </p:cTn>
                              </p:par>
                              <p:par>
                                <p:cTn id="52" presetID="35"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2000"/>
                                        <p:tgtEl>
                                          <p:spTgt spid="8"/>
                                        </p:tgtEl>
                                      </p:cBhvr>
                                    </p:animEffect>
                                    <p:anim calcmode="lin" valueType="num">
                                      <p:cBhvr>
                                        <p:cTn id="55" dur="2000" fill="hold"/>
                                        <p:tgtEl>
                                          <p:spTgt spid="8"/>
                                        </p:tgtEl>
                                        <p:attrNameLst>
                                          <p:attrName>style.rotation</p:attrName>
                                        </p:attrNameLst>
                                      </p:cBhvr>
                                      <p:tavLst>
                                        <p:tav tm="0">
                                          <p:val>
                                            <p:fltVal val="720"/>
                                          </p:val>
                                        </p:tav>
                                        <p:tav tm="100000">
                                          <p:val>
                                            <p:fltVal val="0"/>
                                          </p:val>
                                        </p:tav>
                                      </p:tavLst>
                                    </p:anim>
                                    <p:anim calcmode="lin" valueType="num">
                                      <p:cBhvr>
                                        <p:cTn id="56" dur="2000" fill="hold"/>
                                        <p:tgtEl>
                                          <p:spTgt spid="8"/>
                                        </p:tgtEl>
                                        <p:attrNameLst>
                                          <p:attrName>ppt_h</p:attrName>
                                        </p:attrNameLst>
                                      </p:cBhvr>
                                      <p:tavLst>
                                        <p:tav tm="0">
                                          <p:val>
                                            <p:fltVal val="0"/>
                                          </p:val>
                                        </p:tav>
                                        <p:tav tm="100000">
                                          <p:val>
                                            <p:strVal val="#ppt_h"/>
                                          </p:val>
                                        </p:tav>
                                      </p:tavLst>
                                    </p:anim>
                                    <p:anim calcmode="lin" valueType="num">
                                      <p:cBhvr>
                                        <p:cTn id="57" dur="2000" fill="hold"/>
                                        <p:tgtEl>
                                          <p:spTgt spid="8"/>
                                        </p:tgtEl>
                                        <p:attrNameLst>
                                          <p:attrName>ppt_w</p:attrName>
                                        </p:attrNameLst>
                                      </p:cBhvr>
                                      <p:tavLst>
                                        <p:tav tm="0">
                                          <p:val>
                                            <p:fltVal val="0"/>
                                          </p:val>
                                        </p:tav>
                                        <p:tav tm="100000">
                                          <p:val>
                                            <p:strVal val="#ppt_w"/>
                                          </p:val>
                                        </p:tav>
                                      </p:tavLst>
                                    </p:anim>
                                  </p:childTnLst>
                                </p:cTn>
                              </p:par>
                              <p:par>
                                <p:cTn id="58" presetID="35"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2000"/>
                                        <p:tgtEl>
                                          <p:spTgt spid="4"/>
                                        </p:tgtEl>
                                      </p:cBhvr>
                                    </p:animEffect>
                                    <p:anim calcmode="lin" valueType="num">
                                      <p:cBhvr>
                                        <p:cTn id="61" dur="2000" fill="hold"/>
                                        <p:tgtEl>
                                          <p:spTgt spid="4"/>
                                        </p:tgtEl>
                                        <p:attrNameLst>
                                          <p:attrName>style.rotation</p:attrName>
                                        </p:attrNameLst>
                                      </p:cBhvr>
                                      <p:tavLst>
                                        <p:tav tm="0">
                                          <p:val>
                                            <p:fltVal val="720"/>
                                          </p:val>
                                        </p:tav>
                                        <p:tav tm="100000">
                                          <p:val>
                                            <p:fltVal val="0"/>
                                          </p:val>
                                        </p:tav>
                                      </p:tavLst>
                                    </p:anim>
                                    <p:anim calcmode="lin" valueType="num">
                                      <p:cBhvr>
                                        <p:cTn id="62" dur="2000" fill="hold"/>
                                        <p:tgtEl>
                                          <p:spTgt spid="4"/>
                                        </p:tgtEl>
                                        <p:attrNameLst>
                                          <p:attrName>ppt_h</p:attrName>
                                        </p:attrNameLst>
                                      </p:cBhvr>
                                      <p:tavLst>
                                        <p:tav tm="0">
                                          <p:val>
                                            <p:fltVal val="0"/>
                                          </p:val>
                                        </p:tav>
                                        <p:tav tm="100000">
                                          <p:val>
                                            <p:strVal val="#ppt_h"/>
                                          </p:val>
                                        </p:tav>
                                      </p:tavLst>
                                    </p:anim>
                                    <p:anim calcmode="lin" valueType="num">
                                      <p:cBhvr>
                                        <p:cTn id="63"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21"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latin typeface="Aharoni" pitchFamily="2" charset="-79"/>
                <a:cs typeface="Aharoni" pitchFamily="2" charset="-79"/>
              </a:rPr>
              <a:t>Thank You</a:t>
            </a:r>
            <a:endParaRPr lang="en-US" sz="7200" dirty="0">
              <a:latin typeface="Aharoni" pitchFamily="2" charset="-79"/>
              <a:cs typeface="Aharoni" pitchFamily="2" charset="-79"/>
            </a:endParaRPr>
          </a:p>
        </p:txBody>
      </p:sp>
      <p:sp>
        <p:nvSpPr>
          <p:cNvPr id="3" name="Text Placeholder 2"/>
          <p:cNvSpPr>
            <a:spLocks noGrp="1"/>
          </p:cNvSpPr>
          <p:nvPr>
            <p:ph type="body" idx="1"/>
          </p:nvPr>
        </p:nvSpPr>
        <p:spPr/>
        <p:txBody>
          <a:bodyPr/>
          <a:lstStyle/>
          <a:p>
            <a:r>
              <a:rPr lang="en-US" dirty="0" smtClean="0"/>
              <a:t>Any Questions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3" name="AutoShape 7"/>
          <p:cNvSpPr>
            <a:spLocks noChangeArrowheads="1"/>
          </p:cNvSpPr>
          <p:nvPr/>
        </p:nvSpPr>
        <p:spPr bwMode="gray">
          <a:xfrm rot="16200000">
            <a:off x="4183061" y="1031858"/>
            <a:ext cx="1558925" cy="1352550"/>
          </a:xfrm>
          <a:prstGeom prst="hexagon">
            <a:avLst>
              <a:gd name="adj" fmla="val 28815"/>
              <a:gd name="vf" fmla="val 115470"/>
            </a:avLst>
          </a:prstGeom>
          <a:gradFill rotWithShape="1">
            <a:gsLst>
              <a:gs pos="0">
                <a:schemeClr val="bg2">
                  <a:gamma/>
                  <a:shade val="46275"/>
                  <a:invGamma/>
                </a:schemeClr>
              </a:gs>
              <a:gs pos="50000">
                <a:schemeClr val="bg2"/>
              </a:gs>
              <a:gs pos="100000">
                <a:schemeClr val="bg2">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bg2"/>
            </a:extrusionClr>
          </a:sp3d>
        </p:spPr>
        <p:txBody>
          <a:bodyPr vert="eaVert" wrap="none" anchor="ctr">
            <a:flatTx/>
          </a:bodyPr>
          <a:lstStyle/>
          <a:p>
            <a:pPr algn="ctr" eaLnBrk="0" hangingPunct="0">
              <a:defRPr/>
            </a:pPr>
            <a:r>
              <a:rPr lang="en-US" altLang="ko-KR" sz="2000" b="1" dirty="0" smtClean="0">
                <a:solidFill>
                  <a:srgbClr val="FFFFFF"/>
                </a:solidFill>
                <a:ea typeface="굴림" charset="-127"/>
              </a:rPr>
              <a:t>Wet Heat</a:t>
            </a:r>
          </a:p>
        </p:txBody>
      </p:sp>
      <p:sp>
        <p:nvSpPr>
          <p:cNvPr id="7176" name="Text Box 8"/>
          <p:cNvSpPr txBox="1">
            <a:spLocks noChangeArrowheads="1"/>
          </p:cNvSpPr>
          <p:nvPr/>
        </p:nvSpPr>
        <p:spPr bwMode="auto">
          <a:xfrm>
            <a:off x="5410200" y="2193925"/>
            <a:ext cx="3733800" cy="2800767"/>
          </a:xfrm>
          <a:prstGeom prst="rect">
            <a:avLst/>
          </a:prstGeom>
          <a:gradFill rotWithShape="1">
            <a:gsLst>
              <a:gs pos="0">
                <a:schemeClr val="bg2">
                  <a:alpha val="39998"/>
                </a:schemeClr>
              </a:gs>
              <a:gs pos="100000">
                <a:schemeClr val="bg1"/>
              </a:gs>
            </a:gsLst>
            <a:lin ang="0" scaled="1"/>
          </a:gradFill>
          <a:ln w="9525">
            <a:noFill/>
            <a:miter lim="800000"/>
            <a:headEnd/>
            <a:tailEnd/>
          </a:ln>
        </p:spPr>
        <p:txBody>
          <a:bodyPr>
            <a:spAutoFit/>
          </a:bodyPr>
          <a:lstStyle/>
          <a:p>
            <a:r>
              <a:rPr lang="en-GB" sz="1600" dirty="0" smtClean="0">
                <a:solidFill>
                  <a:schemeClr val="tx1"/>
                </a:solidFill>
              </a:rPr>
              <a:t>Commonest  type of burn injury</a:t>
            </a:r>
          </a:p>
          <a:p>
            <a:endParaRPr lang="en-GB" sz="1600" dirty="0" smtClean="0">
              <a:solidFill>
                <a:schemeClr val="tx1"/>
              </a:solidFill>
            </a:endParaRPr>
          </a:p>
          <a:p>
            <a:r>
              <a:rPr lang="en-GB" sz="1600" dirty="0" smtClean="0">
                <a:solidFill>
                  <a:schemeClr val="tx1"/>
                </a:solidFill>
              </a:rPr>
              <a:t>1-Water</a:t>
            </a:r>
          </a:p>
          <a:p>
            <a:endParaRPr lang="en-GB" sz="1600" dirty="0" smtClean="0">
              <a:solidFill>
                <a:schemeClr val="tx1"/>
              </a:solidFill>
            </a:endParaRPr>
          </a:p>
          <a:p>
            <a:r>
              <a:rPr lang="en-GB" sz="1600" dirty="0" smtClean="0">
                <a:solidFill>
                  <a:schemeClr val="tx1"/>
                </a:solidFill>
              </a:rPr>
              <a:t>2-Steam</a:t>
            </a:r>
          </a:p>
          <a:p>
            <a:endParaRPr lang="en-GB" sz="1600" dirty="0" smtClean="0">
              <a:solidFill>
                <a:schemeClr val="tx1"/>
              </a:solidFill>
            </a:endParaRPr>
          </a:p>
          <a:p>
            <a:r>
              <a:rPr lang="en-GB" sz="1600" dirty="0" smtClean="0"/>
              <a:t>3-fat-oil</a:t>
            </a:r>
            <a:endParaRPr lang="en-GB" sz="1600" dirty="0" smtClean="0">
              <a:solidFill>
                <a:schemeClr val="tx1"/>
              </a:solidFill>
            </a:endParaRPr>
          </a:p>
          <a:p>
            <a:endParaRPr lang="en-US" sz="1600" dirty="0"/>
          </a:p>
          <a:p>
            <a:r>
              <a:rPr lang="en-US" sz="1600" dirty="0" smtClean="0"/>
              <a:t>( the max temperature u can hold in your hand without throwing the object away is 60 degrees).</a:t>
            </a:r>
          </a:p>
        </p:txBody>
      </p:sp>
      <p:sp>
        <p:nvSpPr>
          <p:cNvPr id="16" name="AutoShape 2"/>
          <p:cNvSpPr>
            <a:spLocks noChangeArrowheads="1"/>
          </p:cNvSpPr>
          <p:nvPr/>
        </p:nvSpPr>
        <p:spPr bwMode="gray">
          <a:xfrm rot="16200000">
            <a:off x="3725862" y="3421063"/>
            <a:ext cx="1558925" cy="1352550"/>
          </a:xfrm>
          <a:prstGeom prst="hexagon">
            <a:avLst>
              <a:gd name="adj" fmla="val 2881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endParaRPr lang="en-US" altLang="ko-KR" sz="2000" b="1" dirty="0">
              <a:solidFill>
                <a:srgbClr val="FFFFFF"/>
              </a:solidFill>
              <a:ea typeface="굴림" charset="-127"/>
            </a:endParaRPr>
          </a:p>
          <a:p>
            <a:pPr algn="ctr" eaLnBrk="0" hangingPunct="0">
              <a:defRPr/>
            </a:pPr>
            <a:r>
              <a:rPr lang="en-US" altLang="ko-KR" sz="2000" b="1" dirty="0" smtClean="0">
                <a:solidFill>
                  <a:srgbClr val="FFFFFF"/>
                </a:solidFill>
                <a:ea typeface="굴림" charset="-127"/>
              </a:rPr>
              <a:t>Dry Heat</a:t>
            </a:r>
            <a:endParaRPr lang="en-US" altLang="ko-KR" sz="2000" b="1" dirty="0">
              <a:solidFill>
                <a:srgbClr val="FFFFFF"/>
              </a:solidFill>
              <a:ea typeface="굴림" charset="-127"/>
            </a:endParaRPr>
          </a:p>
          <a:p>
            <a:pPr algn="ctr" eaLnBrk="0" hangingPunct="0">
              <a:defRPr/>
            </a:pPr>
            <a:endParaRPr lang="en-US" altLang="ko-KR" sz="2000" b="1" dirty="0">
              <a:solidFill>
                <a:srgbClr val="FFFFFF"/>
              </a:solidFill>
              <a:ea typeface="굴림" charset="-127"/>
            </a:endParaRPr>
          </a:p>
        </p:txBody>
      </p:sp>
      <p:sp>
        <p:nvSpPr>
          <p:cNvPr id="18" name="AutoShape 6"/>
          <p:cNvSpPr>
            <a:spLocks noChangeArrowheads="1"/>
          </p:cNvSpPr>
          <p:nvPr/>
        </p:nvSpPr>
        <p:spPr bwMode="gray">
          <a:xfrm rot="16200000">
            <a:off x="3059907" y="4585494"/>
            <a:ext cx="1555750" cy="1354137"/>
          </a:xfrm>
          <a:prstGeom prst="hexagon">
            <a:avLst>
              <a:gd name="adj" fmla="val 28722"/>
              <a:gd name="vf" fmla="val 115470"/>
            </a:avLst>
          </a:prstGeom>
          <a:solidFill>
            <a:schemeClr val="accent1"/>
          </a:solidFill>
          <a:ln w="9525">
            <a:miter lim="800000"/>
            <a:headEnd/>
            <a:tailEnd/>
          </a:ln>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en-US" altLang="ko-KR" sz="2000" b="1" dirty="0" smtClean="0">
                <a:solidFill>
                  <a:schemeClr val="bg1"/>
                </a:solidFill>
                <a:ea typeface="굴림" charset="-127"/>
              </a:rPr>
              <a:t>Chemicals</a:t>
            </a:r>
            <a:endParaRPr lang="en-US" altLang="ko-KR" sz="2000" b="1" dirty="0">
              <a:solidFill>
                <a:schemeClr val="bg1"/>
              </a:solidFill>
              <a:ea typeface="굴림" charset="-127"/>
            </a:endParaRPr>
          </a:p>
        </p:txBody>
      </p:sp>
      <p:sp>
        <p:nvSpPr>
          <p:cNvPr id="19" name="AutoShape 7"/>
          <p:cNvSpPr>
            <a:spLocks noChangeArrowheads="1"/>
          </p:cNvSpPr>
          <p:nvPr/>
        </p:nvSpPr>
        <p:spPr bwMode="gray">
          <a:xfrm rot="16200000">
            <a:off x="1704975" y="4581526"/>
            <a:ext cx="1558925" cy="1352550"/>
          </a:xfrm>
          <a:prstGeom prst="hexagon">
            <a:avLst>
              <a:gd name="adj" fmla="val 2881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r>
              <a:rPr lang="en-US" altLang="ko-KR" sz="2000" b="1" dirty="0" smtClean="0">
                <a:solidFill>
                  <a:srgbClr val="FFFFFF"/>
                </a:solidFill>
                <a:ea typeface="굴림" charset="-127"/>
              </a:rPr>
              <a:t>Electricity</a:t>
            </a:r>
            <a:endParaRPr lang="en-US" altLang="ko-KR" sz="2000" b="1" dirty="0">
              <a:solidFill>
                <a:srgbClr val="FFFFFF"/>
              </a:solidFill>
              <a:ea typeface="굴림" charset="-127"/>
            </a:endParaRPr>
          </a:p>
        </p:txBody>
      </p:sp>
      <p:sp>
        <p:nvSpPr>
          <p:cNvPr id="20" name="AutoShape 6"/>
          <p:cNvSpPr>
            <a:spLocks noChangeArrowheads="1"/>
          </p:cNvSpPr>
          <p:nvPr/>
        </p:nvSpPr>
        <p:spPr bwMode="gray">
          <a:xfrm rot="16200000">
            <a:off x="1664494" y="2235994"/>
            <a:ext cx="1557338" cy="1352550"/>
          </a:xfrm>
          <a:prstGeom prst="hexagon">
            <a:avLst>
              <a:gd name="adj" fmla="val 2878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r>
              <a:rPr lang="en-US" altLang="ko-KR" sz="2000" b="1" dirty="0" smtClean="0">
                <a:solidFill>
                  <a:srgbClr val="FFFFFF"/>
                </a:solidFill>
                <a:ea typeface="굴림" charset="-127"/>
              </a:rPr>
              <a:t>Friction</a:t>
            </a:r>
          </a:p>
          <a:p>
            <a:pPr algn="ctr" eaLnBrk="0" hangingPunct="0">
              <a:defRPr/>
            </a:pPr>
            <a:r>
              <a:rPr lang="en-US" altLang="ko-KR" sz="2000" b="1" dirty="0" smtClean="0">
                <a:solidFill>
                  <a:srgbClr val="FFFFFF"/>
                </a:solidFill>
                <a:ea typeface="굴림" charset="-127"/>
              </a:rPr>
              <a:t>Burn</a:t>
            </a:r>
            <a:endParaRPr lang="en-US" altLang="ko-KR" sz="2000" b="1" dirty="0">
              <a:solidFill>
                <a:srgbClr val="FFFFFF"/>
              </a:solidFill>
              <a:ea typeface="굴림" charset="-127"/>
            </a:endParaRPr>
          </a:p>
        </p:txBody>
      </p:sp>
      <p:sp>
        <p:nvSpPr>
          <p:cNvPr id="21" name="AutoShape 9"/>
          <p:cNvSpPr>
            <a:spLocks noChangeArrowheads="1"/>
          </p:cNvSpPr>
          <p:nvPr/>
        </p:nvSpPr>
        <p:spPr bwMode="gray">
          <a:xfrm rot="16200000">
            <a:off x="959644" y="3413919"/>
            <a:ext cx="1555750" cy="1354138"/>
          </a:xfrm>
          <a:prstGeom prst="hexagon">
            <a:avLst>
              <a:gd name="adj" fmla="val 28722"/>
              <a:gd name="vf" fmla="val 115470"/>
            </a:avLst>
          </a:prstGeom>
          <a:solidFill>
            <a:schemeClr val="accent1"/>
          </a:solidFill>
          <a:ln w="9525">
            <a:miter lim="800000"/>
            <a:headEnd/>
            <a:tailEnd/>
          </a:ln>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en-US" altLang="ko-KR" sz="2000" b="1" dirty="0" smtClean="0">
                <a:solidFill>
                  <a:schemeClr val="bg1"/>
                </a:solidFill>
                <a:ea typeface="굴림" charset="-127"/>
              </a:rPr>
              <a:t>Radiation</a:t>
            </a:r>
            <a:endParaRPr lang="en-US" altLang="ko-KR" sz="2000" b="1" dirty="0">
              <a:solidFill>
                <a:schemeClr val="bg1"/>
              </a:solidFill>
              <a:ea typeface="굴림"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6">
                                            <p:txEl>
                                              <p:pRg st="0" end="0"/>
                                            </p:txEl>
                                          </p:spTgt>
                                        </p:tgtEl>
                                        <p:attrNameLst>
                                          <p:attrName>style.visibility</p:attrName>
                                        </p:attrNameLst>
                                      </p:cBhvr>
                                      <p:to>
                                        <p:strVal val="visible"/>
                                      </p:to>
                                    </p:set>
                                    <p:animEffect transition="in" filter="fade">
                                      <p:cBhvr>
                                        <p:cTn id="7" dur="1000"/>
                                        <p:tgtEl>
                                          <p:spTgt spid="7176">
                                            <p:txEl>
                                              <p:pRg st="0" end="0"/>
                                            </p:txEl>
                                          </p:spTgt>
                                        </p:tgtEl>
                                      </p:cBhvr>
                                    </p:animEffect>
                                    <p:anim calcmode="lin" valueType="num">
                                      <p:cBhvr>
                                        <p:cTn id="8" dur="1000" fill="hold"/>
                                        <p:tgtEl>
                                          <p:spTgt spid="717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6">
                                            <p:txEl>
                                              <p:pRg st="2" end="2"/>
                                            </p:txEl>
                                          </p:spTgt>
                                        </p:tgtEl>
                                        <p:attrNameLst>
                                          <p:attrName>style.visibility</p:attrName>
                                        </p:attrNameLst>
                                      </p:cBhvr>
                                      <p:to>
                                        <p:strVal val="visible"/>
                                      </p:to>
                                    </p:set>
                                    <p:animEffect transition="in" filter="fade">
                                      <p:cBhvr>
                                        <p:cTn id="14" dur="1000"/>
                                        <p:tgtEl>
                                          <p:spTgt spid="7176">
                                            <p:txEl>
                                              <p:pRg st="2" end="2"/>
                                            </p:txEl>
                                          </p:spTgt>
                                        </p:tgtEl>
                                      </p:cBhvr>
                                    </p:animEffect>
                                    <p:anim calcmode="lin" valueType="num">
                                      <p:cBhvr>
                                        <p:cTn id="15" dur="1000" fill="hold"/>
                                        <p:tgtEl>
                                          <p:spTgt spid="717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6">
                                            <p:txEl>
                                              <p:pRg st="4" end="4"/>
                                            </p:txEl>
                                          </p:spTgt>
                                        </p:tgtEl>
                                        <p:attrNameLst>
                                          <p:attrName>style.visibility</p:attrName>
                                        </p:attrNameLst>
                                      </p:cBhvr>
                                      <p:to>
                                        <p:strVal val="visible"/>
                                      </p:to>
                                    </p:set>
                                    <p:animEffect transition="in" filter="fade">
                                      <p:cBhvr>
                                        <p:cTn id="21" dur="1000"/>
                                        <p:tgtEl>
                                          <p:spTgt spid="7176">
                                            <p:txEl>
                                              <p:pRg st="4" end="4"/>
                                            </p:txEl>
                                          </p:spTgt>
                                        </p:tgtEl>
                                      </p:cBhvr>
                                    </p:animEffect>
                                    <p:anim calcmode="lin" valueType="num">
                                      <p:cBhvr>
                                        <p:cTn id="22" dur="1000" fill="hold"/>
                                        <p:tgtEl>
                                          <p:spTgt spid="717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6">
                                            <p:txEl>
                                              <p:pRg st="6" end="6"/>
                                            </p:txEl>
                                          </p:spTgt>
                                        </p:tgtEl>
                                        <p:attrNameLst>
                                          <p:attrName>style.visibility</p:attrName>
                                        </p:attrNameLst>
                                      </p:cBhvr>
                                      <p:to>
                                        <p:strVal val="visible"/>
                                      </p:to>
                                    </p:set>
                                    <p:animEffect transition="in" filter="fade">
                                      <p:cBhvr>
                                        <p:cTn id="28" dur="1000"/>
                                        <p:tgtEl>
                                          <p:spTgt spid="7176">
                                            <p:txEl>
                                              <p:pRg st="6" end="6"/>
                                            </p:txEl>
                                          </p:spTgt>
                                        </p:tgtEl>
                                      </p:cBhvr>
                                    </p:animEffect>
                                    <p:anim calcmode="lin" valueType="num">
                                      <p:cBhvr>
                                        <p:cTn id="29" dur="1000" fill="hold"/>
                                        <p:tgtEl>
                                          <p:spTgt spid="717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17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6">
                                            <p:txEl>
                                              <p:pRg st="8" end="8"/>
                                            </p:txEl>
                                          </p:spTgt>
                                        </p:tgtEl>
                                        <p:attrNameLst>
                                          <p:attrName>style.visibility</p:attrName>
                                        </p:attrNameLst>
                                      </p:cBhvr>
                                      <p:to>
                                        <p:strVal val="visible"/>
                                      </p:to>
                                    </p:set>
                                    <p:animEffect transition="in" filter="fade">
                                      <p:cBhvr>
                                        <p:cTn id="35" dur="1000"/>
                                        <p:tgtEl>
                                          <p:spTgt spid="7176">
                                            <p:txEl>
                                              <p:pRg st="8" end="8"/>
                                            </p:txEl>
                                          </p:spTgt>
                                        </p:tgtEl>
                                      </p:cBhvr>
                                    </p:animEffect>
                                    <p:anim calcmode="lin" valueType="num">
                                      <p:cBhvr>
                                        <p:cTn id="36" dur="1000" fill="hold"/>
                                        <p:tgtEl>
                                          <p:spTgt spid="717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717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AutoShape 2"/>
          <p:cNvSpPr>
            <a:spLocks noChangeArrowheads="1"/>
          </p:cNvSpPr>
          <p:nvPr/>
        </p:nvSpPr>
        <p:spPr bwMode="gray">
          <a:xfrm rot="16200000">
            <a:off x="4468812" y="1017588"/>
            <a:ext cx="1558925" cy="1352550"/>
          </a:xfrm>
          <a:prstGeom prst="hexagon">
            <a:avLst>
              <a:gd name="adj" fmla="val 28815"/>
              <a:gd name="vf" fmla="val 115470"/>
            </a:avLst>
          </a:prstGeom>
          <a:gradFill rotWithShape="1">
            <a:gsLst>
              <a:gs pos="0">
                <a:schemeClr val="bg2">
                  <a:gamma/>
                  <a:shade val="46275"/>
                  <a:invGamma/>
                </a:schemeClr>
              </a:gs>
              <a:gs pos="50000">
                <a:schemeClr val="bg2"/>
              </a:gs>
              <a:gs pos="100000">
                <a:schemeClr val="bg2">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bg2"/>
            </a:extrusionClr>
          </a:sp3d>
        </p:spPr>
        <p:txBody>
          <a:bodyPr vert="eaVert" wrap="none" anchor="ctr">
            <a:flatTx/>
          </a:bodyPr>
          <a:lstStyle/>
          <a:p>
            <a:pPr algn="ctr" eaLnBrk="0" hangingPunct="0">
              <a:defRPr/>
            </a:pPr>
            <a:r>
              <a:rPr lang="en-US" altLang="ko-KR" sz="2000" b="1" dirty="0" smtClean="0">
                <a:solidFill>
                  <a:srgbClr val="FFFFFF"/>
                </a:solidFill>
                <a:ea typeface="굴림" charset="-127"/>
              </a:rPr>
              <a:t>Dry Heat</a:t>
            </a:r>
            <a:endParaRPr lang="en-US" altLang="ko-KR" sz="2000" b="1" dirty="0">
              <a:solidFill>
                <a:srgbClr val="FFFFFF"/>
              </a:solidFill>
              <a:ea typeface="굴림" charset="-127"/>
            </a:endParaRPr>
          </a:p>
        </p:txBody>
      </p:sp>
      <p:sp>
        <p:nvSpPr>
          <p:cNvPr id="8200" name="Text Box 8"/>
          <p:cNvSpPr txBox="1">
            <a:spLocks noChangeArrowheads="1"/>
          </p:cNvSpPr>
          <p:nvPr/>
        </p:nvSpPr>
        <p:spPr bwMode="auto">
          <a:xfrm>
            <a:off x="5410200" y="2193925"/>
            <a:ext cx="3733800" cy="1323439"/>
          </a:xfrm>
          <a:prstGeom prst="rect">
            <a:avLst/>
          </a:prstGeom>
          <a:gradFill rotWithShape="1">
            <a:gsLst>
              <a:gs pos="0">
                <a:schemeClr val="bg2">
                  <a:alpha val="39998"/>
                </a:schemeClr>
              </a:gs>
              <a:gs pos="100000">
                <a:schemeClr val="bg1"/>
              </a:gs>
            </a:gsLst>
            <a:lin ang="0" scaled="1"/>
          </a:gradFill>
          <a:ln w="9525">
            <a:noFill/>
            <a:miter lim="800000"/>
            <a:headEnd/>
            <a:tailEnd/>
          </a:ln>
        </p:spPr>
        <p:txBody>
          <a:bodyPr>
            <a:spAutoFit/>
          </a:bodyPr>
          <a:lstStyle/>
          <a:p>
            <a:r>
              <a:rPr lang="en-GB" sz="2000" dirty="0" smtClean="0">
                <a:solidFill>
                  <a:schemeClr val="tx1"/>
                </a:solidFill>
              </a:rPr>
              <a:t>1-Flame </a:t>
            </a:r>
            <a:r>
              <a:rPr lang="en-US" sz="2000" dirty="0" smtClean="0">
                <a:solidFill>
                  <a:schemeClr val="tx1"/>
                </a:solidFill>
              </a:rPr>
              <a:t>:</a:t>
            </a:r>
            <a:r>
              <a:rPr lang="en-GB" sz="2000" dirty="0" smtClean="0">
                <a:solidFill>
                  <a:schemeClr val="tx1"/>
                </a:solidFill>
              </a:rPr>
              <a:t> </a:t>
            </a:r>
            <a:r>
              <a:rPr lang="en-GB" sz="2000" dirty="0" err="1" smtClean="0">
                <a:solidFill>
                  <a:schemeClr val="tx1"/>
                </a:solidFill>
              </a:rPr>
              <a:t>e.g</a:t>
            </a:r>
            <a:r>
              <a:rPr lang="en-GB" sz="2000" dirty="0" smtClean="0">
                <a:solidFill>
                  <a:schemeClr val="tx1"/>
                </a:solidFill>
              </a:rPr>
              <a:t> matches, cigarettes, gas .</a:t>
            </a:r>
          </a:p>
          <a:p>
            <a:endParaRPr lang="en-GB" sz="2000" dirty="0" smtClean="0">
              <a:solidFill>
                <a:schemeClr val="tx1"/>
              </a:solidFill>
            </a:endParaRPr>
          </a:p>
          <a:p>
            <a:r>
              <a:rPr lang="en-GB" sz="2000" dirty="0" smtClean="0">
                <a:solidFill>
                  <a:schemeClr val="tx1"/>
                </a:solidFill>
              </a:rPr>
              <a:t>2-</a:t>
            </a:r>
            <a:r>
              <a:rPr lang="en-US" sz="2000" dirty="0" smtClean="0"/>
              <a:t>D</a:t>
            </a:r>
            <a:r>
              <a:rPr lang="en-GB" sz="2000" dirty="0" err="1" smtClean="0">
                <a:solidFill>
                  <a:schemeClr val="tx1"/>
                </a:solidFill>
              </a:rPr>
              <a:t>omestic</a:t>
            </a:r>
            <a:r>
              <a:rPr lang="en-GB" sz="2000" dirty="0" smtClean="0">
                <a:solidFill>
                  <a:schemeClr val="tx1"/>
                </a:solidFill>
              </a:rPr>
              <a:t> appliances </a:t>
            </a:r>
            <a:r>
              <a:rPr lang="en-GB" sz="2000" dirty="0" err="1" smtClean="0">
                <a:solidFill>
                  <a:schemeClr val="tx1"/>
                </a:solidFill>
              </a:rPr>
              <a:t>e.g</a:t>
            </a:r>
            <a:r>
              <a:rPr lang="en-GB" sz="2000" dirty="0" smtClean="0">
                <a:solidFill>
                  <a:schemeClr val="tx1"/>
                </a:solidFill>
              </a:rPr>
              <a:t>: irons.</a:t>
            </a:r>
          </a:p>
        </p:txBody>
      </p:sp>
      <p:sp>
        <p:nvSpPr>
          <p:cNvPr id="11" name="AutoShape 3"/>
          <p:cNvSpPr>
            <a:spLocks noChangeArrowheads="1"/>
          </p:cNvSpPr>
          <p:nvPr/>
        </p:nvSpPr>
        <p:spPr bwMode="gray">
          <a:xfrm rot="16200000">
            <a:off x="3048000" y="2209800"/>
            <a:ext cx="1600200" cy="1447800"/>
          </a:xfrm>
          <a:prstGeom prst="hexagon">
            <a:avLst>
              <a:gd name="adj" fmla="val 28785"/>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a:defRPr/>
            </a:pPr>
            <a:r>
              <a:rPr lang="en-US" sz="2000" b="1" dirty="0" smtClean="0">
                <a:solidFill>
                  <a:schemeClr val="bg1"/>
                </a:solidFill>
              </a:rPr>
              <a:t>Wet Heat</a:t>
            </a:r>
            <a:endParaRPr lang="en-US" sz="2000" b="1" dirty="0">
              <a:solidFill>
                <a:schemeClr val="bg1"/>
              </a:solidFill>
            </a:endParaRPr>
          </a:p>
        </p:txBody>
      </p:sp>
      <p:sp>
        <p:nvSpPr>
          <p:cNvPr id="12" name="AutoShape 6"/>
          <p:cNvSpPr>
            <a:spLocks noChangeArrowheads="1"/>
          </p:cNvSpPr>
          <p:nvPr/>
        </p:nvSpPr>
        <p:spPr bwMode="gray">
          <a:xfrm rot="16200000">
            <a:off x="3059907" y="4585494"/>
            <a:ext cx="1555750" cy="1354137"/>
          </a:xfrm>
          <a:prstGeom prst="hexagon">
            <a:avLst>
              <a:gd name="adj" fmla="val 28722"/>
              <a:gd name="vf" fmla="val 115470"/>
            </a:avLst>
          </a:prstGeom>
          <a:solidFill>
            <a:schemeClr val="accent1"/>
          </a:solidFill>
          <a:ln w="9525">
            <a:miter lim="800000"/>
            <a:headEnd/>
            <a:tailEnd/>
          </a:ln>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en-US" altLang="ko-KR" sz="2000" b="1" dirty="0" smtClean="0">
                <a:solidFill>
                  <a:schemeClr val="bg1"/>
                </a:solidFill>
                <a:ea typeface="굴림" charset="-127"/>
              </a:rPr>
              <a:t>Chemicals</a:t>
            </a:r>
            <a:endParaRPr lang="en-US" altLang="ko-KR" sz="2000" b="1" dirty="0">
              <a:solidFill>
                <a:schemeClr val="bg1"/>
              </a:solidFill>
              <a:ea typeface="굴림" charset="-127"/>
            </a:endParaRPr>
          </a:p>
        </p:txBody>
      </p:sp>
      <p:sp>
        <p:nvSpPr>
          <p:cNvPr id="13" name="AutoShape 7"/>
          <p:cNvSpPr>
            <a:spLocks noChangeArrowheads="1"/>
          </p:cNvSpPr>
          <p:nvPr/>
        </p:nvSpPr>
        <p:spPr bwMode="gray">
          <a:xfrm rot="16200000">
            <a:off x="1704975" y="4581526"/>
            <a:ext cx="1558925" cy="1352550"/>
          </a:xfrm>
          <a:prstGeom prst="hexagon">
            <a:avLst>
              <a:gd name="adj" fmla="val 2881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r>
              <a:rPr lang="en-US" altLang="ko-KR" sz="2000" b="1" dirty="0" smtClean="0">
                <a:solidFill>
                  <a:srgbClr val="FFFFFF"/>
                </a:solidFill>
                <a:ea typeface="굴림" charset="-127"/>
              </a:rPr>
              <a:t>Electricity</a:t>
            </a:r>
            <a:endParaRPr lang="en-US" altLang="ko-KR" sz="2000" b="1" dirty="0">
              <a:solidFill>
                <a:srgbClr val="FFFFFF"/>
              </a:solidFill>
              <a:ea typeface="굴림" charset="-127"/>
            </a:endParaRPr>
          </a:p>
        </p:txBody>
      </p:sp>
      <p:sp>
        <p:nvSpPr>
          <p:cNvPr id="14" name="AutoShape 6"/>
          <p:cNvSpPr>
            <a:spLocks noChangeArrowheads="1"/>
          </p:cNvSpPr>
          <p:nvPr/>
        </p:nvSpPr>
        <p:spPr bwMode="gray">
          <a:xfrm rot="16200000">
            <a:off x="1664494" y="2235994"/>
            <a:ext cx="1557338" cy="1352550"/>
          </a:xfrm>
          <a:prstGeom prst="hexagon">
            <a:avLst>
              <a:gd name="adj" fmla="val 2878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r>
              <a:rPr lang="en-US" altLang="ko-KR" sz="2000" b="1" dirty="0" smtClean="0">
                <a:solidFill>
                  <a:srgbClr val="FFFFFF"/>
                </a:solidFill>
                <a:ea typeface="굴림" charset="-127"/>
              </a:rPr>
              <a:t>Friction</a:t>
            </a:r>
          </a:p>
          <a:p>
            <a:pPr algn="ctr" eaLnBrk="0" hangingPunct="0">
              <a:defRPr/>
            </a:pPr>
            <a:r>
              <a:rPr lang="en-US" altLang="ko-KR" sz="2000" b="1" dirty="0" smtClean="0">
                <a:solidFill>
                  <a:srgbClr val="FFFFFF"/>
                </a:solidFill>
                <a:ea typeface="굴림" charset="-127"/>
              </a:rPr>
              <a:t>Burn</a:t>
            </a:r>
            <a:endParaRPr lang="en-US" altLang="ko-KR" sz="2000" b="1" dirty="0">
              <a:solidFill>
                <a:srgbClr val="FFFFFF"/>
              </a:solidFill>
              <a:ea typeface="굴림" charset="-127"/>
            </a:endParaRPr>
          </a:p>
        </p:txBody>
      </p:sp>
      <p:sp>
        <p:nvSpPr>
          <p:cNvPr id="15" name="AutoShape 9"/>
          <p:cNvSpPr>
            <a:spLocks noChangeArrowheads="1"/>
          </p:cNvSpPr>
          <p:nvPr/>
        </p:nvSpPr>
        <p:spPr bwMode="gray">
          <a:xfrm rot="16200000">
            <a:off x="959644" y="3413919"/>
            <a:ext cx="1555750" cy="1354138"/>
          </a:xfrm>
          <a:prstGeom prst="hexagon">
            <a:avLst>
              <a:gd name="adj" fmla="val 28722"/>
              <a:gd name="vf" fmla="val 115470"/>
            </a:avLst>
          </a:prstGeom>
          <a:solidFill>
            <a:schemeClr val="accent1"/>
          </a:solidFill>
          <a:ln w="9525">
            <a:miter lim="800000"/>
            <a:headEnd/>
            <a:tailEnd/>
          </a:ln>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en-US" altLang="ko-KR" sz="2000" b="1" dirty="0" smtClean="0">
                <a:solidFill>
                  <a:schemeClr val="bg1"/>
                </a:solidFill>
                <a:ea typeface="굴림" charset="-127"/>
              </a:rPr>
              <a:t>Radiation</a:t>
            </a:r>
            <a:endParaRPr lang="en-US" altLang="ko-KR" sz="2000" b="1" dirty="0">
              <a:solidFill>
                <a:schemeClr val="bg1"/>
              </a:solidFill>
              <a:ea typeface="굴림"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fade">
                                      <p:cBhvr>
                                        <p:cTn id="7" dur="1000"/>
                                        <p:tgtEl>
                                          <p:spTgt spid="8200">
                                            <p:txEl>
                                              <p:pRg st="0" end="0"/>
                                            </p:txEl>
                                          </p:spTgt>
                                        </p:tgtEl>
                                      </p:cBhvr>
                                    </p:animEffect>
                                    <p:anim calcmode="lin" valueType="num">
                                      <p:cBhvr>
                                        <p:cTn id="8" dur="1000" fill="hold"/>
                                        <p:tgtEl>
                                          <p:spTgt spid="82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2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200">
                                            <p:txEl>
                                              <p:pRg st="2" end="2"/>
                                            </p:txEl>
                                          </p:spTgt>
                                        </p:tgtEl>
                                        <p:attrNameLst>
                                          <p:attrName>style.visibility</p:attrName>
                                        </p:attrNameLst>
                                      </p:cBhvr>
                                      <p:to>
                                        <p:strVal val="visible"/>
                                      </p:to>
                                    </p:set>
                                    <p:animEffect transition="in" filter="fade">
                                      <p:cBhvr>
                                        <p:cTn id="14" dur="1000"/>
                                        <p:tgtEl>
                                          <p:spTgt spid="8200">
                                            <p:txEl>
                                              <p:pRg st="2" end="2"/>
                                            </p:txEl>
                                          </p:spTgt>
                                        </p:tgtEl>
                                      </p:cBhvr>
                                    </p:animEffect>
                                    <p:anim calcmode="lin" valueType="num">
                                      <p:cBhvr>
                                        <p:cTn id="15" dur="1000" fill="hold"/>
                                        <p:tgtEl>
                                          <p:spTgt spid="820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20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Text Box 8"/>
          <p:cNvSpPr txBox="1">
            <a:spLocks noChangeArrowheads="1"/>
          </p:cNvSpPr>
          <p:nvPr/>
        </p:nvSpPr>
        <p:spPr bwMode="auto">
          <a:xfrm>
            <a:off x="5410200" y="2193925"/>
            <a:ext cx="3733800" cy="3600986"/>
          </a:xfrm>
          <a:prstGeom prst="rect">
            <a:avLst/>
          </a:prstGeom>
          <a:gradFill rotWithShape="1">
            <a:gsLst>
              <a:gs pos="0">
                <a:schemeClr val="bg2">
                  <a:alpha val="39998"/>
                </a:schemeClr>
              </a:gs>
              <a:gs pos="100000">
                <a:schemeClr val="bg1"/>
              </a:gs>
            </a:gsLst>
            <a:lin ang="0" scaled="1"/>
          </a:gradFill>
          <a:ln w="9525">
            <a:noFill/>
            <a:miter lim="800000"/>
            <a:headEnd/>
            <a:tailEnd/>
          </a:ln>
        </p:spPr>
        <p:txBody>
          <a:bodyPr>
            <a:spAutoFit/>
          </a:bodyPr>
          <a:lstStyle/>
          <a:p>
            <a:pPr>
              <a:lnSpc>
                <a:spcPct val="90000"/>
              </a:lnSpc>
            </a:pPr>
            <a:r>
              <a:rPr lang="en-GB" sz="2000" dirty="0" smtClean="0"/>
              <a:t>1-</a:t>
            </a:r>
            <a:r>
              <a:rPr lang="en-US" sz="2000" dirty="0" smtClean="0"/>
              <a:t>It can be acid or alkali.</a:t>
            </a:r>
          </a:p>
          <a:p>
            <a:pPr>
              <a:lnSpc>
                <a:spcPct val="90000"/>
              </a:lnSpc>
            </a:pPr>
            <a:endParaRPr lang="en-GB" sz="2000" dirty="0" smtClean="0"/>
          </a:p>
          <a:p>
            <a:pPr>
              <a:lnSpc>
                <a:spcPct val="90000"/>
              </a:lnSpc>
            </a:pPr>
            <a:r>
              <a:rPr lang="en-GB" sz="2000" dirty="0" smtClean="0"/>
              <a:t>2-Degree of injury depends on strength of agent, its concentration and duration of contact with skin.</a:t>
            </a:r>
          </a:p>
          <a:p>
            <a:pPr>
              <a:lnSpc>
                <a:spcPct val="90000"/>
              </a:lnSpc>
            </a:pPr>
            <a:endParaRPr lang="en-GB" sz="2000" dirty="0" smtClean="0"/>
          </a:p>
          <a:p>
            <a:pPr>
              <a:lnSpc>
                <a:spcPct val="90000"/>
              </a:lnSpc>
            </a:pPr>
            <a:r>
              <a:rPr lang="en-GB" sz="2000" dirty="0" smtClean="0"/>
              <a:t>3-Risk of absorption and systemic effect.</a:t>
            </a:r>
          </a:p>
          <a:p>
            <a:pPr>
              <a:lnSpc>
                <a:spcPct val="90000"/>
              </a:lnSpc>
            </a:pPr>
            <a:endParaRPr lang="en-GB" sz="2000" dirty="0" smtClean="0"/>
          </a:p>
          <a:p>
            <a:pPr>
              <a:lnSpc>
                <a:spcPct val="90000"/>
              </a:lnSpc>
            </a:pPr>
            <a:r>
              <a:rPr lang="en-GB" sz="2000" dirty="0" smtClean="0"/>
              <a:t>4-Risk of inhalation of fumes.</a:t>
            </a:r>
          </a:p>
          <a:p>
            <a:pPr>
              <a:spcBef>
                <a:spcPct val="50000"/>
              </a:spcBef>
              <a:buFontTx/>
              <a:buChar char="•"/>
            </a:pPr>
            <a:endParaRPr lang="en-US" sz="2000" b="1" dirty="0">
              <a:solidFill>
                <a:schemeClr val="bg2"/>
              </a:solidFill>
              <a:latin typeface="Verdana" pitchFamily="34" charset="0"/>
            </a:endParaRPr>
          </a:p>
        </p:txBody>
      </p:sp>
      <p:sp>
        <p:nvSpPr>
          <p:cNvPr id="9221" name="AutoShape 5"/>
          <p:cNvSpPr>
            <a:spLocks noChangeArrowheads="1"/>
          </p:cNvSpPr>
          <p:nvPr/>
        </p:nvSpPr>
        <p:spPr bwMode="gray">
          <a:xfrm rot="-5400000">
            <a:off x="4471194" y="939006"/>
            <a:ext cx="1555750" cy="1354138"/>
          </a:xfrm>
          <a:prstGeom prst="hexagon">
            <a:avLst>
              <a:gd name="adj" fmla="val 28722"/>
              <a:gd name="vf" fmla="val 115470"/>
            </a:avLst>
          </a:prstGeom>
          <a:solidFill>
            <a:schemeClr val="bg2"/>
          </a:solidFill>
          <a:ln w="9525">
            <a:miter lim="800000"/>
            <a:headEnd/>
            <a:tailEnd/>
          </a:ln>
          <a:scene3d>
            <a:camera prst="legacyObliqueLeft"/>
            <a:lightRig rig="legacyFlat2" dir="t"/>
          </a:scene3d>
          <a:sp3d extrusionH="430200" prstMaterial="legacyMatte">
            <a:bevelT w="13500" h="13500" prst="angle"/>
            <a:bevelB w="13500" h="13500" prst="angle"/>
            <a:extrusionClr>
              <a:schemeClr val="bg2"/>
            </a:extrusionClr>
          </a:sp3d>
        </p:spPr>
        <p:txBody>
          <a:bodyPr vert="eaVert" wrap="none" anchor="ctr">
            <a:flatTx/>
          </a:bodyPr>
          <a:lstStyle/>
          <a:p>
            <a:pPr algn="ctr" eaLnBrk="0" hangingPunct="0"/>
            <a:r>
              <a:rPr lang="en-US" altLang="ko-KR" sz="2000" b="1" dirty="0" smtClean="0">
                <a:solidFill>
                  <a:schemeClr val="bg1"/>
                </a:solidFill>
                <a:ea typeface="굴림" charset="-127"/>
              </a:rPr>
              <a:t>Chemicals</a:t>
            </a:r>
            <a:endParaRPr lang="en-US" altLang="ko-KR" sz="2000" b="1" dirty="0">
              <a:solidFill>
                <a:schemeClr val="bg1"/>
              </a:solidFill>
              <a:ea typeface="굴림" charset="-127"/>
            </a:endParaRPr>
          </a:p>
        </p:txBody>
      </p:sp>
      <p:sp>
        <p:nvSpPr>
          <p:cNvPr id="11" name="AutoShape 2"/>
          <p:cNvSpPr>
            <a:spLocks noChangeArrowheads="1"/>
          </p:cNvSpPr>
          <p:nvPr/>
        </p:nvSpPr>
        <p:spPr bwMode="gray">
          <a:xfrm rot="16200000">
            <a:off x="3725862" y="3421063"/>
            <a:ext cx="1558925" cy="1352550"/>
          </a:xfrm>
          <a:prstGeom prst="hexagon">
            <a:avLst>
              <a:gd name="adj" fmla="val 2881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endParaRPr lang="en-US" altLang="ko-KR" sz="2000" b="1" dirty="0">
              <a:solidFill>
                <a:srgbClr val="FFFFFF"/>
              </a:solidFill>
              <a:ea typeface="굴림" charset="-127"/>
            </a:endParaRPr>
          </a:p>
          <a:p>
            <a:pPr algn="ctr" eaLnBrk="0" hangingPunct="0">
              <a:defRPr/>
            </a:pPr>
            <a:r>
              <a:rPr lang="en-US" altLang="ko-KR" sz="2000" b="1" dirty="0" smtClean="0">
                <a:solidFill>
                  <a:srgbClr val="FFFFFF"/>
                </a:solidFill>
                <a:ea typeface="굴림" charset="-127"/>
              </a:rPr>
              <a:t>Dry Heat</a:t>
            </a:r>
            <a:endParaRPr lang="en-US" altLang="ko-KR" sz="2000" b="1" dirty="0">
              <a:solidFill>
                <a:srgbClr val="FFFFFF"/>
              </a:solidFill>
              <a:ea typeface="굴림" charset="-127"/>
            </a:endParaRPr>
          </a:p>
          <a:p>
            <a:pPr algn="ctr" eaLnBrk="0" hangingPunct="0">
              <a:defRPr/>
            </a:pPr>
            <a:endParaRPr lang="en-US" altLang="ko-KR" sz="2000" b="1" dirty="0">
              <a:solidFill>
                <a:srgbClr val="FFFFFF"/>
              </a:solidFill>
              <a:ea typeface="굴림" charset="-127"/>
            </a:endParaRPr>
          </a:p>
        </p:txBody>
      </p:sp>
      <p:sp>
        <p:nvSpPr>
          <p:cNvPr id="12" name="AutoShape 3"/>
          <p:cNvSpPr>
            <a:spLocks noChangeArrowheads="1"/>
          </p:cNvSpPr>
          <p:nvPr/>
        </p:nvSpPr>
        <p:spPr bwMode="gray">
          <a:xfrm rot="16200000">
            <a:off x="3048000" y="2209800"/>
            <a:ext cx="1600200" cy="1447800"/>
          </a:xfrm>
          <a:prstGeom prst="hexagon">
            <a:avLst>
              <a:gd name="adj" fmla="val 28785"/>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a:defRPr/>
            </a:pPr>
            <a:r>
              <a:rPr lang="en-US" sz="2000" b="1" dirty="0" smtClean="0">
                <a:solidFill>
                  <a:schemeClr val="bg1"/>
                </a:solidFill>
              </a:rPr>
              <a:t>Wet Heat</a:t>
            </a:r>
            <a:endParaRPr lang="en-US" sz="2000" b="1" dirty="0">
              <a:solidFill>
                <a:schemeClr val="bg1"/>
              </a:solidFill>
            </a:endParaRPr>
          </a:p>
        </p:txBody>
      </p:sp>
      <p:sp>
        <p:nvSpPr>
          <p:cNvPr id="14" name="AutoShape 7"/>
          <p:cNvSpPr>
            <a:spLocks noChangeArrowheads="1"/>
          </p:cNvSpPr>
          <p:nvPr/>
        </p:nvSpPr>
        <p:spPr bwMode="gray">
          <a:xfrm rot="16200000">
            <a:off x="1704975" y="4581526"/>
            <a:ext cx="1558925" cy="1352550"/>
          </a:xfrm>
          <a:prstGeom prst="hexagon">
            <a:avLst>
              <a:gd name="adj" fmla="val 2881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r>
              <a:rPr lang="en-US" altLang="ko-KR" sz="2000" b="1" dirty="0" smtClean="0">
                <a:solidFill>
                  <a:srgbClr val="FFFFFF"/>
                </a:solidFill>
                <a:ea typeface="굴림" charset="-127"/>
              </a:rPr>
              <a:t>Electricity</a:t>
            </a:r>
            <a:endParaRPr lang="en-US" altLang="ko-KR" sz="2000" b="1" dirty="0">
              <a:solidFill>
                <a:srgbClr val="FFFFFF"/>
              </a:solidFill>
              <a:ea typeface="굴림" charset="-127"/>
            </a:endParaRPr>
          </a:p>
        </p:txBody>
      </p:sp>
      <p:sp>
        <p:nvSpPr>
          <p:cNvPr id="15" name="AutoShape 6"/>
          <p:cNvSpPr>
            <a:spLocks noChangeArrowheads="1"/>
          </p:cNvSpPr>
          <p:nvPr/>
        </p:nvSpPr>
        <p:spPr bwMode="gray">
          <a:xfrm rot="16200000">
            <a:off x="1664494" y="2235994"/>
            <a:ext cx="1557338" cy="1352550"/>
          </a:xfrm>
          <a:prstGeom prst="hexagon">
            <a:avLst>
              <a:gd name="adj" fmla="val 2878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r>
              <a:rPr lang="en-US" altLang="ko-KR" sz="2000" b="1" dirty="0" smtClean="0">
                <a:solidFill>
                  <a:srgbClr val="FFFFFF"/>
                </a:solidFill>
                <a:ea typeface="굴림" charset="-127"/>
              </a:rPr>
              <a:t>Friction</a:t>
            </a:r>
          </a:p>
          <a:p>
            <a:pPr algn="ctr" eaLnBrk="0" hangingPunct="0">
              <a:defRPr/>
            </a:pPr>
            <a:r>
              <a:rPr lang="en-US" altLang="ko-KR" sz="2000" b="1" dirty="0" smtClean="0">
                <a:solidFill>
                  <a:srgbClr val="FFFFFF"/>
                </a:solidFill>
                <a:ea typeface="굴림" charset="-127"/>
              </a:rPr>
              <a:t>Burn</a:t>
            </a:r>
            <a:endParaRPr lang="en-US" altLang="ko-KR" sz="2000" b="1" dirty="0">
              <a:solidFill>
                <a:srgbClr val="FFFFFF"/>
              </a:solidFill>
              <a:ea typeface="굴림" charset="-127"/>
            </a:endParaRPr>
          </a:p>
        </p:txBody>
      </p:sp>
      <p:sp>
        <p:nvSpPr>
          <p:cNvPr id="16" name="AutoShape 9"/>
          <p:cNvSpPr>
            <a:spLocks noChangeArrowheads="1"/>
          </p:cNvSpPr>
          <p:nvPr/>
        </p:nvSpPr>
        <p:spPr bwMode="gray">
          <a:xfrm rot="16200000">
            <a:off x="959644" y="3413919"/>
            <a:ext cx="1555750" cy="1354138"/>
          </a:xfrm>
          <a:prstGeom prst="hexagon">
            <a:avLst>
              <a:gd name="adj" fmla="val 28722"/>
              <a:gd name="vf" fmla="val 115470"/>
            </a:avLst>
          </a:prstGeom>
          <a:solidFill>
            <a:schemeClr val="accent1"/>
          </a:solidFill>
          <a:ln w="9525">
            <a:miter lim="800000"/>
            <a:headEnd/>
            <a:tailEnd/>
          </a:ln>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en-US" altLang="ko-KR" sz="2000" b="1" dirty="0" smtClean="0">
                <a:solidFill>
                  <a:schemeClr val="bg1"/>
                </a:solidFill>
                <a:ea typeface="굴림" charset="-127"/>
              </a:rPr>
              <a:t>Radiation</a:t>
            </a:r>
            <a:endParaRPr lang="en-US" altLang="ko-KR" sz="2000" b="1" dirty="0">
              <a:solidFill>
                <a:schemeClr val="bg1"/>
              </a:solidFill>
              <a:ea typeface="굴림" charset="-127"/>
            </a:endParaRPr>
          </a:p>
        </p:txBody>
      </p:sp>
      <p:graphicFrame>
        <p:nvGraphicFramePr>
          <p:cNvPr id="10" name="Table 9"/>
          <p:cNvGraphicFramePr>
            <a:graphicFrameLocks noGrp="1"/>
          </p:cNvGraphicFramePr>
          <p:nvPr/>
        </p:nvGraphicFramePr>
        <p:xfrm>
          <a:off x="0" y="6858000"/>
          <a:ext cx="9144000" cy="4313695"/>
        </p:xfrm>
        <a:graphic>
          <a:graphicData uri="http://schemas.openxmlformats.org/drawingml/2006/table">
            <a:tbl>
              <a:tblPr firstRow="1" bandRow="1">
                <a:tableStyleId>{5C22544A-7EE6-4342-B048-85BDC9FD1C3A}</a:tableStyleId>
              </a:tblPr>
              <a:tblGrid>
                <a:gridCol w="4156364"/>
                <a:gridCol w="4987636"/>
              </a:tblGrid>
              <a:tr h="704105">
                <a:tc>
                  <a:txBody>
                    <a:bodyPr/>
                    <a:lstStyle/>
                    <a:p>
                      <a:pPr algn="ctr"/>
                      <a:r>
                        <a:rPr lang="en-US" sz="2400" b="1" i="1" dirty="0" smtClean="0"/>
                        <a:t>Acid </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1" dirty="0" smtClean="0"/>
                        <a:t>Alkali </a:t>
                      </a:r>
                      <a:endParaRPr lang="en-US" sz="2400" dirty="0" smtClean="0"/>
                    </a:p>
                    <a:p>
                      <a:endParaRPr lang="en-US" dirty="0"/>
                    </a:p>
                  </a:txBody>
                  <a:tcPr/>
                </a:tc>
              </a:tr>
              <a:tr h="3582175">
                <a:tc>
                  <a:txBody>
                    <a:bodyPr/>
                    <a:lstStyle/>
                    <a:p>
                      <a:pPr lvl="0" algn="ctr"/>
                      <a:r>
                        <a:rPr lang="en-US" sz="2800" dirty="0" err="1" smtClean="0"/>
                        <a:t>Coagulative</a:t>
                      </a:r>
                      <a:r>
                        <a:rPr lang="en-US" sz="2800" dirty="0" smtClean="0"/>
                        <a:t> necrosis</a:t>
                      </a:r>
                    </a:p>
                    <a:p>
                      <a:pPr lvl="0" algn="ctr"/>
                      <a:r>
                        <a:rPr lang="en-US" sz="2800" dirty="0" smtClean="0"/>
                        <a:t>with a result</a:t>
                      </a:r>
                      <a:r>
                        <a:rPr lang="en-US" sz="2800" baseline="0" dirty="0" smtClean="0"/>
                        <a:t> of </a:t>
                      </a:r>
                      <a:r>
                        <a:rPr lang="en-US" sz="2800" dirty="0" smtClean="0"/>
                        <a:t>hard tissue. </a:t>
                      </a:r>
                    </a:p>
                    <a:p>
                      <a:pPr lvl="0" algn="ctr"/>
                      <a:r>
                        <a:rPr lang="en-US" sz="2800" dirty="0" smtClean="0"/>
                        <a:t>The burns are clearly demarcated, dry and hard. Edema is mild </a:t>
                      </a:r>
                    </a:p>
                    <a:p>
                      <a:endParaRPr lang="en-US" sz="2800" dirty="0"/>
                    </a:p>
                  </a:txBody>
                  <a:tcPr/>
                </a:tc>
                <a:tc>
                  <a:txBody>
                    <a:bodyPr/>
                    <a:lstStyle/>
                    <a:p>
                      <a:pPr lvl="0" algn="ctr"/>
                      <a:r>
                        <a:rPr lang="en-US" sz="2800" dirty="0" err="1" smtClean="0"/>
                        <a:t>Lequifactive</a:t>
                      </a:r>
                      <a:r>
                        <a:rPr lang="en-US" sz="2800" dirty="0" smtClean="0"/>
                        <a:t> necrosis</a:t>
                      </a:r>
                    </a:p>
                    <a:p>
                      <a:pPr lvl="0" algn="ctr"/>
                      <a:r>
                        <a:rPr lang="en-US" sz="2800" dirty="0" smtClean="0"/>
                        <a:t>permitting the deeper invasion of the tissue so the burns are deep with marked edema </a:t>
                      </a:r>
                    </a:p>
                    <a:p>
                      <a:endParaRPr lang="en-US" sz="28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1000"/>
                                        <p:tgtEl>
                                          <p:spTgt spid="9224">
                                            <p:txEl>
                                              <p:pRg st="0" end="0"/>
                                            </p:txEl>
                                          </p:spTgt>
                                        </p:tgtEl>
                                      </p:cBhvr>
                                    </p:animEffect>
                                    <p:anim calcmode="lin" valueType="num">
                                      <p:cBhvr>
                                        <p:cTn id="8"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24">
                                            <p:txEl>
                                              <p:pRg st="2" end="2"/>
                                            </p:txEl>
                                          </p:spTgt>
                                        </p:tgtEl>
                                        <p:attrNameLst>
                                          <p:attrName>style.visibility</p:attrName>
                                        </p:attrNameLst>
                                      </p:cBhvr>
                                      <p:to>
                                        <p:strVal val="visible"/>
                                      </p:to>
                                    </p:set>
                                    <p:animEffect transition="in" filter="fade">
                                      <p:cBhvr>
                                        <p:cTn id="14" dur="1000"/>
                                        <p:tgtEl>
                                          <p:spTgt spid="9224">
                                            <p:txEl>
                                              <p:pRg st="2" end="2"/>
                                            </p:txEl>
                                          </p:spTgt>
                                        </p:tgtEl>
                                      </p:cBhvr>
                                    </p:animEffect>
                                    <p:anim calcmode="lin" valueType="num">
                                      <p:cBhvr>
                                        <p:cTn id="15" dur="1000" fill="hold"/>
                                        <p:tgtEl>
                                          <p:spTgt spid="922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2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24">
                                            <p:txEl>
                                              <p:pRg st="4" end="4"/>
                                            </p:txEl>
                                          </p:spTgt>
                                        </p:tgtEl>
                                        <p:attrNameLst>
                                          <p:attrName>style.visibility</p:attrName>
                                        </p:attrNameLst>
                                      </p:cBhvr>
                                      <p:to>
                                        <p:strVal val="visible"/>
                                      </p:to>
                                    </p:set>
                                    <p:animEffect transition="in" filter="fade">
                                      <p:cBhvr>
                                        <p:cTn id="21" dur="1000"/>
                                        <p:tgtEl>
                                          <p:spTgt spid="9224">
                                            <p:txEl>
                                              <p:pRg st="4" end="4"/>
                                            </p:txEl>
                                          </p:spTgt>
                                        </p:tgtEl>
                                      </p:cBhvr>
                                    </p:animEffect>
                                    <p:anim calcmode="lin" valueType="num">
                                      <p:cBhvr>
                                        <p:cTn id="22" dur="1000" fill="hold"/>
                                        <p:tgtEl>
                                          <p:spTgt spid="922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2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24">
                                            <p:txEl>
                                              <p:pRg st="6" end="6"/>
                                            </p:txEl>
                                          </p:spTgt>
                                        </p:tgtEl>
                                        <p:attrNameLst>
                                          <p:attrName>style.visibility</p:attrName>
                                        </p:attrNameLst>
                                      </p:cBhvr>
                                      <p:to>
                                        <p:strVal val="visible"/>
                                      </p:to>
                                    </p:set>
                                    <p:animEffect transition="in" filter="fade">
                                      <p:cBhvr>
                                        <p:cTn id="28" dur="1000"/>
                                        <p:tgtEl>
                                          <p:spTgt spid="9224">
                                            <p:txEl>
                                              <p:pRg st="6" end="6"/>
                                            </p:txEl>
                                          </p:spTgt>
                                        </p:tgtEl>
                                      </p:cBhvr>
                                    </p:animEffect>
                                    <p:anim calcmode="lin" valueType="num">
                                      <p:cBhvr>
                                        <p:cTn id="29" dur="1000" fill="hold"/>
                                        <p:tgtEl>
                                          <p:spTgt spid="922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2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path" presetSubtype="0" accel="50000" decel="50000" fill="hold" nodeType="clickEffect">
                                  <p:stCondLst>
                                    <p:cond delay="0"/>
                                  </p:stCondLst>
                                  <p:childTnLst>
                                    <p:animMotion origin="layout" path="M 0 0.31938 L 0 -0.82401 " pathEditMode="relative" rAng="0" ptsTypes="AA">
                                      <p:cBhvr>
                                        <p:cTn id="34" dur="2000" fill="hold"/>
                                        <p:tgtEl>
                                          <p:spTgt spid="10"/>
                                        </p:tgtEl>
                                        <p:attrNameLst>
                                          <p:attrName>ppt_x</p:attrName>
                                          <p:attrName>ppt_y</p:attrName>
                                        </p:attrNameLst>
                                      </p:cBhvr>
                                      <p:rCtr x="0" y="-5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Text Box 8"/>
          <p:cNvSpPr txBox="1">
            <a:spLocks noChangeArrowheads="1"/>
          </p:cNvSpPr>
          <p:nvPr/>
        </p:nvSpPr>
        <p:spPr bwMode="auto">
          <a:xfrm>
            <a:off x="5410200" y="2193925"/>
            <a:ext cx="3733800" cy="3939540"/>
          </a:xfrm>
          <a:prstGeom prst="rect">
            <a:avLst/>
          </a:prstGeom>
          <a:gradFill rotWithShape="1">
            <a:gsLst>
              <a:gs pos="0">
                <a:schemeClr val="bg2">
                  <a:alpha val="39998"/>
                </a:schemeClr>
              </a:gs>
              <a:gs pos="100000">
                <a:schemeClr val="bg1"/>
              </a:gs>
            </a:gsLst>
            <a:lin ang="0" scaled="1"/>
          </a:gradFill>
          <a:ln w="9525">
            <a:noFill/>
            <a:miter lim="800000"/>
            <a:headEnd/>
            <a:tailEnd/>
          </a:ln>
        </p:spPr>
        <p:txBody>
          <a:bodyPr>
            <a:spAutoFit/>
          </a:bodyPr>
          <a:lstStyle/>
          <a:p>
            <a:r>
              <a:rPr lang="en-US" sz="2400" u="sng" dirty="0" smtClean="0"/>
              <a:t>Indicators of inhalation injury:</a:t>
            </a:r>
          </a:p>
          <a:p>
            <a:r>
              <a:rPr lang="en-US" sz="2400" u="sng" dirty="0" smtClean="0"/>
              <a:t> </a:t>
            </a:r>
          </a:p>
          <a:p>
            <a:pPr>
              <a:buFont typeface="Arial" pitchFamily="34" charset="0"/>
              <a:buChar char="•"/>
            </a:pPr>
            <a:r>
              <a:rPr lang="en-US" sz="2000" dirty="0" smtClean="0"/>
              <a:t>In closed space </a:t>
            </a:r>
          </a:p>
          <a:p>
            <a:pPr>
              <a:buFont typeface="Arial" pitchFamily="34" charset="0"/>
              <a:buChar char="•"/>
            </a:pPr>
            <a:r>
              <a:rPr lang="en-US" sz="2000" dirty="0" smtClean="0"/>
              <a:t>Head, Face, Neck or Chest burn</a:t>
            </a:r>
          </a:p>
          <a:p>
            <a:pPr>
              <a:buFont typeface="Arial" pitchFamily="34" charset="0"/>
              <a:buChar char="•"/>
            </a:pPr>
            <a:r>
              <a:rPr lang="en-US" sz="2000" dirty="0" smtClean="0"/>
              <a:t>Singed Nasal hair or eyebrow </a:t>
            </a:r>
          </a:p>
          <a:p>
            <a:pPr>
              <a:buFont typeface="Arial" pitchFamily="34" charset="0"/>
              <a:buChar char="•"/>
            </a:pPr>
            <a:r>
              <a:rPr lang="en-US" sz="2000" dirty="0" smtClean="0"/>
              <a:t>Hoarseness, </a:t>
            </a:r>
            <a:r>
              <a:rPr lang="en-US" sz="2000" dirty="0" err="1" smtClean="0"/>
              <a:t>tachypnea</a:t>
            </a:r>
            <a:r>
              <a:rPr lang="en-US" sz="2000" dirty="0" smtClean="0"/>
              <a:t> </a:t>
            </a:r>
          </a:p>
          <a:p>
            <a:pPr>
              <a:buFont typeface="Arial" pitchFamily="34" charset="0"/>
              <a:buChar char="•"/>
            </a:pPr>
            <a:r>
              <a:rPr lang="en-US" sz="2000" dirty="0" smtClean="0"/>
              <a:t>Nasal/Oral mucosa red or dry</a:t>
            </a:r>
          </a:p>
          <a:p>
            <a:pPr>
              <a:buFont typeface="Arial" pitchFamily="34" charset="0"/>
              <a:buChar char="•"/>
            </a:pPr>
            <a:r>
              <a:rPr lang="en-US" sz="2000" dirty="0" smtClean="0"/>
              <a:t>Soot around mouth or nose</a:t>
            </a:r>
          </a:p>
          <a:p>
            <a:pPr>
              <a:buFont typeface="Arial" pitchFamily="34" charset="0"/>
              <a:buChar char="•"/>
            </a:pPr>
            <a:r>
              <a:rPr lang="en-US" sz="2000" dirty="0" smtClean="0"/>
              <a:t>Coughing up black sputum (carbon particle).</a:t>
            </a:r>
          </a:p>
          <a:p>
            <a:pPr>
              <a:buFont typeface="Arial" pitchFamily="34" charset="0"/>
              <a:buChar char="•"/>
            </a:pPr>
            <a:endParaRPr lang="en-US" sz="2000" dirty="0"/>
          </a:p>
        </p:txBody>
      </p:sp>
      <p:sp>
        <p:nvSpPr>
          <p:cNvPr id="9221" name="AutoShape 5"/>
          <p:cNvSpPr>
            <a:spLocks noChangeArrowheads="1"/>
          </p:cNvSpPr>
          <p:nvPr/>
        </p:nvSpPr>
        <p:spPr bwMode="gray">
          <a:xfrm rot="-5400000">
            <a:off x="4471194" y="939006"/>
            <a:ext cx="1555750" cy="1354138"/>
          </a:xfrm>
          <a:prstGeom prst="hexagon">
            <a:avLst>
              <a:gd name="adj" fmla="val 28722"/>
              <a:gd name="vf" fmla="val 115470"/>
            </a:avLst>
          </a:prstGeom>
          <a:solidFill>
            <a:schemeClr val="bg2"/>
          </a:solidFill>
          <a:ln w="9525">
            <a:miter lim="800000"/>
            <a:headEnd/>
            <a:tailEnd/>
          </a:ln>
          <a:scene3d>
            <a:camera prst="legacyObliqueLeft"/>
            <a:lightRig rig="legacyFlat2" dir="t"/>
          </a:scene3d>
          <a:sp3d extrusionH="430200" prstMaterial="legacyMatte">
            <a:bevelT w="13500" h="13500" prst="angle"/>
            <a:bevelB w="13500" h="13500" prst="angle"/>
            <a:extrusionClr>
              <a:schemeClr val="bg2"/>
            </a:extrusionClr>
          </a:sp3d>
        </p:spPr>
        <p:txBody>
          <a:bodyPr vert="eaVert" wrap="none" anchor="ctr">
            <a:flatTx/>
          </a:bodyPr>
          <a:lstStyle/>
          <a:p>
            <a:pPr algn="ctr" eaLnBrk="0" hangingPunct="0"/>
            <a:r>
              <a:rPr lang="en-US" altLang="ko-KR" sz="2000" b="1" dirty="0" smtClean="0">
                <a:solidFill>
                  <a:schemeClr val="bg1"/>
                </a:solidFill>
                <a:ea typeface="굴림" charset="-127"/>
              </a:rPr>
              <a:t>Chemicals</a:t>
            </a:r>
            <a:endParaRPr lang="en-US" altLang="ko-KR" sz="2000" b="1" dirty="0">
              <a:solidFill>
                <a:schemeClr val="bg1"/>
              </a:solidFill>
              <a:ea typeface="굴림" charset="-127"/>
            </a:endParaRPr>
          </a:p>
        </p:txBody>
      </p:sp>
      <p:sp>
        <p:nvSpPr>
          <p:cNvPr id="11" name="AutoShape 2"/>
          <p:cNvSpPr>
            <a:spLocks noChangeArrowheads="1"/>
          </p:cNvSpPr>
          <p:nvPr/>
        </p:nvSpPr>
        <p:spPr bwMode="gray">
          <a:xfrm rot="16200000">
            <a:off x="3725862" y="3421063"/>
            <a:ext cx="1558925" cy="1352550"/>
          </a:xfrm>
          <a:prstGeom prst="hexagon">
            <a:avLst>
              <a:gd name="adj" fmla="val 2881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endParaRPr lang="en-US" altLang="ko-KR" sz="2000" b="1" dirty="0">
              <a:solidFill>
                <a:srgbClr val="FFFFFF"/>
              </a:solidFill>
              <a:ea typeface="굴림" charset="-127"/>
            </a:endParaRPr>
          </a:p>
          <a:p>
            <a:pPr algn="ctr" eaLnBrk="0" hangingPunct="0">
              <a:defRPr/>
            </a:pPr>
            <a:r>
              <a:rPr lang="en-US" altLang="ko-KR" sz="2000" b="1" dirty="0" smtClean="0">
                <a:solidFill>
                  <a:srgbClr val="FFFFFF"/>
                </a:solidFill>
                <a:ea typeface="굴림" charset="-127"/>
              </a:rPr>
              <a:t>Dry Heat</a:t>
            </a:r>
            <a:endParaRPr lang="en-US" altLang="ko-KR" sz="2000" b="1" dirty="0">
              <a:solidFill>
                <a:srgbClr val="FFFFFF"/>
              </a:solidFill>
              <a:ea typeface="굴림" charset="-127"/>
            </a:endParaRPr>
          </a:p>
          <a:p>
            <a:pPr algn="ctr" eaLnBrk="0" hangingPunct="0">
              <a:defRPr/>
            </a:pPr>
            <a:endParaRPr lang="en-US" altLang="ko-KR" sz="2000" b="1" dirty="0">
              <a:solidFill>
                <a:srgbClr val="FFFFFF"/>
              </a:solidFill>
              <a:ea typeface="굴림" charset="-127"/>
            </a:endParaRPr>
          </a:p>
        </p:txBody>
      </p:sp>
      <p:sp>
        <p:nvSpPr>
          <p:cNvPr id="12" name="AutoShape 3"/>
          <p:cNvSpPr>
            <a:spLocks noChangeArrowheads="1"/>
          </p:cNvSpPr>
          <p:nvPr/>
        </p:nvSpPr>
        <p:spPr bwMode="gray">
          <a:xfrm rot="16200000">
            <a:off x="3048000" y="2209800"/>
            <a:ext cx="1600200" cy="1447800"/>
          </a:xfrm>
          <a:prstGeom prst="hexagon">
            <a:avLst>
              <a:gd name="adj" fmla="val 28785"/>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a:defRPr/>
            </a:pPr>
            <a:r>
              <a:rPr lang="en-US" sz="2000" b="1" dirty="0" smtClean="0">
                <a:solidFill>
                  <a:schemeClr val="bg1"/>
                </a:solidFill>
              </a:rPr>
              <a:t>Wet Heat</a:t>
            </a:r>
            <a:endParaRPr lang="en-US" sz="2000" b="1" dirty="0">
              <a:solidFill>
                <a:schemeClr val="bg1"/>
              </a:solidFill>
            </a:endParaRPr>
          </a:p>
        </p:txBody>
      </p:sp>
      <p:sp>
        <p:nvSpPr>
          <p:cNvPr id="14" name="AutoShape 7"/>
          <p:cNvSpPr>
            <a:spLocks noChangeArrowheads="1"/>
          </p:cNvSpPr>
          <p:nvPr/>
        </p:nvSpPr>
        <p:spPr bwMode="gray">
          <a:xfrm rot="16200000">
            <a:off x="1704975" y="4581526"/>
            <a:ext cx="1558925" cy="1352550"/>
          </a:xfrm>
          <a:prstGeom prst="hexagon">
            <a:avLst>
              <a:gd name="adj" fmla="val 2881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r>
              <a:rPr lang="en-US" altLang="ko-KR" sz="2000" b="1" dirty="0" smtClean="0">
                <a:solidFill>
                  <a:srgbClr val="FFFFFF"/>
                </a:solidFill>
                <a:ea typeface="굴림" charset="-127"/>
              </a:rPr>
              <a:t>Electricity</a:t>
            </a:r>
            <a:endParaRPr lang="en-US" altLang="ko-KR" sz="2000" b="1" dirty="0">
              <a:solidFill>
                <a:srgbClr val="FFFFFF"/>
              </a:solidFill>
              <a:ea typeface="굴림" charset="-127"/>
            </a:endParaRPr>
          </a:p>
        </p:txBody>
      </p:sp>
      <p:sp>
        <p:nvSpPr>
          <p:cNvPr id="15" name="AutoShape 6"/>
          <p:cNvSpPr>
            <a:spLocks noChangeArrowheads="1"/>
          </p:cNvSpPr>
          <p:nvPr/>
        </p:nvSpPr>
        <p:spPr bwMode="gray">
          <a:xfrm rot="16200000">
            <a:off x="1664494" y="2235994"/>
            <a:ext cx="1557338" cy="1352550"/>
          </a:xfrm>
          <a:prstGeom prst="hexagon">
            <a:avLst>
              <a:gd name="adj" fmla="val 2878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r>
              <a:rPr lang="en-US" altLang="ko-KR" sz="2000" b="1" dirty="0" smtClean="0">
                <a:solidFill>
                  <a:srgbClr val="FFFFFF"/>
                </a:solidFill>
                <a:ea typeface="굴림" charset="-127"/>
              </a:rPr>
              <a:t>Friction</a:t>
            </a:r>
          </a:p>
          <a:p>
            <a:pPr algn="ctr" eaLnBrk="0" hangingPunct="0">
              <a:defRPr/>
            </a:pPr>
            <a:r>
              <a:rPr lang="en-US" altLang="ko-KR" sz="2000" b="1" dirty="0" smtClean="0">
                <a:solidFill>
                  <a:srgbClr val="FFFFFF"/>
                </a:solidFill>
                <a:ea typeface="굴림" charset="-127"/>
              </a:rPr>
              <a:t>Burn</a:t>
            </a:r>
            <a:endParaRPr lang="en-US" altLang="ko-KR" sz="2000" b="1" dirty="0">
              <a:solidFill>
                <a:srgbClr val="FFFFFF"/>
              </a:solidFill>
              <a:ea typeface="굴림" charset="-127"/>
            </a:endParaRPr>
          </a:p>
        </p:txBody>
      </p:sp>
      <p:sp>
        <p:nvSpPr>
          <p:cNvPr id="16" name="AutoShape 9"/>
          <p:cNvSpPr>
            <a:spLocks noChangeArrowheads="1"/>
          </p:cNvSpPr>
          <p:nvPr/>
        </p:nvSpPr>
        <p:spPr bwMode="gray">
          <a:xfrm rot="16200000">
            <a:off x="959644" y="3413919"/>
            <a:ext cx="1555750" cy="1354138"/>
          </a:xfrm>
          <a:prstGeom prst="hexagon">
            <a:avLst>
              <a:gd name="adj" fmla="val 28722"/>
              <a:gd name="vf" fmla="val 115470"/>
            </a:avLst>
          </a:prstGeom>
          <a:solidFill>
            <a:schemeClr val="accent1"/>
          </a:solidFill>
          <a:ln w="9525">
            <a:miter lim="800000"/>
            <a:headEnd/>
            <a:tailEnd/>
          </a:ln>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en-US" altLang="ko-KR" sz="2000" b="1" dirty="0" smtClean="0">
                <a:solidFill>
                  <a:schemeClr val="bg1"/>
                </a:solidFill>
                <a:ea typeface="굴림" charset="-127"/>
              </a:rPr>
              <a:t>Radiation</a:t>
            </a:r>
            <a:endParaRPr lang="en-US" altLang="ko-KR" sz="2000" b="1" dirty="0">
              <a:solidFill>
                <a:schemeClr val="bg1"/>
              </a:solidFill>
              <a:ea typeface="굴림"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fade">
                                      <p:cBhvr>
                                        <p:cTn id="7" dur="1000"/>
                                        <p:tgtEl>
                                          <p:spTgt spid="9224">
                                            <p:txEl>
                                              <p:pRg st="0" end="0"/>
                                            </p:txEl>
                                          </p:spTgt>
                                        </p:tgtEl>
                                      </p:cBhvr>
                                    </p:animEffect>
                                    <p:anim calcmode="lin" valueType="num">
                                      <p:cBhvr>
                                        <p:cTn id="8"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24">
                                            <p:txEl>
                                              <p:pRg st="2" end="2"/>
                                            </p:txEl>
                                          </p:spTgt>
                                        </p:tgtEl>
                                        <p:attrNameLst>
                                          <p:attrName>style.visibility</p:attrName>
                                        </p:attrNameLst>
                                      </p:cBhvr>
                                      <p:to>
                                        <p:strVal val="visible"/>
                                      </p:to>
                                    </p:set>
                                    <p:animEffect transition="in" filter="fade">
                                      <p:cBhvr>
                                        <p:cTn id="14" dur="1000"/>
                                        <p:tgtEl>
                                          <p:spTgt spid="9224">
                                            <p:txEl>
                                              <p:pRg st="2" end="2"/>
                                            </p:txEl>
                                          </p:spTgt>
                                        </p:tgtEl>
                                      </p:cBhvr>
                                    </p:animEffect>
                                    <p:anim calcmode="lin" valueType="num">
                                      <p:cBhvr>
                                        <p:cTn id="15" dur="1000" fill="hold"/>
                                        <p:tgtEl>
                                          <p:spTgt spid="922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2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24">
                                            <p:txEl>
                                              <p:pRg st="3" end="3"/>
                                            </p:txEl>
                                          </p:spTgt>
                                        </p:tgtEl>
                                        <p:attrNameLst>
                                          <p:attrName>style.visibility</p:attrName>
                                        </p:attrNameLst>
                                      </p:cBhvr>
                                      <p:to>
                                        <p:strVal val="visible"/>
                                      </p:to>
                                    </p:set>
                                    <p:animEffect transition="in" filter="fade">
                                      <p:cBhvr>
                                        <p:cTn id="21" dur="1000"/>
                                        <p:tgtEl>
                                          <p:spTgt spid="9224">
                                            <p:txEl>
                                              <p:pRg st="3" end="3"/>
                                            </p:txEl>
                                          </p:spTgt>
                                        </p:tgtEl>
                                      </p:cBhvr>
                                    </p:animEffect>
                                    <p:anim calcmode="lin" valueType="num">
                                      <p:cBhvr>
                                        <p:cTn id="22" dur="1000" fill="hold"/>
                                        <p:tgtEl>
                                          <p:spTgt spid="922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2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24">
                                            <p:txEl>
                                              <p:pRg st="4" end="4"/>
                                            </p:txEl>
                                          </p:spTgt>
                                        </p:tgtEl>
                                        <p:attrNameLst>
                                          <p:attrName>style.visibility</p:attrName>
                                        </p:attrNameLst>
                                      </p:cBhvr>
                                      <p:to>
                                        <p:strVal val="visible"/>
                                      </p:to>
                                    </p:set>
                                    <p:animEffect transition="in" filter="fade">
                                      <p:cBhvr>
                                        <p:cTn id="28" dur="1000"/>
                                        <p:tgtEl>
                                          <p:spTgt spid="9224">
                                            <p:txEl>
                                              <p:pRg st="4" end="4"/>
                                            </p:txEl>
                                          </p:spTgt>
                                        </p:tgtEl>
                                      </p:cBhvr>
                                    </p:animEffect>
                                    <p:anim calcmode="lin" valueType="num">
                                      <p:cBhvr>
                                        <p:cTn id="29" dur="1000" fill="hold"/>
                                        <p:tgtEl>
                                          <p:spTgt spid="922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2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224">
                                            <p:txEl>
                                              <p:pRg st="5" end="5"/>
                                            </p:txEl>
                                          </p:spTgt>
                                        </p:tgtEl>
                                        <p:attrNameLst>
                                          <p:attrName>style.visibility</p:attrName>
                                        </p:attrNameLst>
                                      </p:cBhvr>
                                      <p:to>
                                        <p:strVal val="visible"/>
                                      </p:to>
                                    </p:set>
                                    <p:animEffect transition="in" filter="fade">
                                      <p:cBhvr>
                                        <p:cTn id="35" dur="1000"/>
                                        <p:tgtEl>
                                          <p:spTgt spid="9224">
                                            <p:txEl>
                                              <p:pRg st="5" end="5"/>
                                            </p:txEl>
                                          </p:spTgt>
                                        </p:tgtEl>
                                      </p:cBhvr>
                                    </p:animEffect>
                                    <p:anim calcmode="lin" valueType="num">
                                      <p:cBhvr>
                                        <p:cTn id="36" dur="1000" fill="hold"/>
                                        <p:tgtEl>
                                          <p:spTgt spid="922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92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224">
                                            <p:txEl>
                                              <p:pRg st="6" end="6"/>
                                            </p:txEl>
                                          </p:spTgt>
                                        </p:tgtEl>
                                        <p:attrNameLst>
                                          <p:attrName>style.visibility</p:attrName>
                                        </p:attrNameLst>
                                      </p:cBhvr>
                                      <p:to>
                                        <p:strVal val="visible"/>
                                      </p:to>
                                    </p:set>
                                    <p:animEffect transition="in" filter="fade">
                                      <p:cBhvr>
                                        <p:cTn id="42" dur="1000"/>
                                        <p:tgtEl>
                                          <p:spTgt spid="9224">
                                            <p:txEl>
                                              <p:pRg st="6" end="6"/>
                                            </p:txEl>
                                          </p:spTgt>
                                        </p:tgtEl>
                                      </p:cBhvr>
                                    </p:animEffect>
                                    <p:anim calcmode="lin" valueType="num">
                                      <p:cBhvr>
                                        <p:cTn id="43" dur="1000" fill="hold"/>
                                        <p:tgtEl>
                                          <p:spTgt spid="922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92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224">
                                            <p:txEl>
                                              <p:pRg st="7" end="7"/>
                                            </p:txEl>
                                          </p:spTgt>
                                        </p:tgtEl>
                                        <p:attrNameLst>
                                          <p:attrName>style.visibility</p:attrName>
                                        </p:attrNameLst>
                                      </p:cBhvr>
                                      <p:to>
                                        <p:strVal val="visible"/>
                                      </p:to>
                                    </p:set>
                                    <p:animEffect transition="in" filter="fade">
                                      <p:cBhvr>
                                        <p:cTn id="49" dur="1000"/>
                                        <p:tgtEl>
                                          <p:spTgt spid="9224">
                                            <p:txEl>
                                              <p:pRg st="7" end="7"/>
                                            </p:txEl>
                                          </p:spTgt>
                                        </p:tgtEl>
                                      </p:cBhvr>
                                    </p:animEffect>
                                    <p:anim calcmode="lin" valueType="num">
                                      <p:cBhvr>
                                        <p:cTn id="50" dur="1000" fill="hold"/>
                                        <p:tgtEl>
                                          <p:spTgt spid="922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922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224">
                                            <p:txEl>
                                              <p:pRg st="8" end="8"/>
                                            </p:txEl>
                                          </p:spTgt>
                                        </p:tgtEl>
                                        <p:attrNameLst>
                                          <p:attrName>style.visibility</p:attrName>
                                        </p:attrNameLst>
                                      </p:cBhvr>
                                      <p:to>
                                        <p:strVal val="visible"/>
                                      </p:to>
                                    </p:set>
                                    <p:animEffect transition="in" filter="fade">
                                      <p:cBhvr>
                                        <p:cTn id="56" dur="1000"/>
                                        <p:tgtEl>
                                          <p:spTgt spid="9224">
                                            <p:txEl>
                                              <p:pRg st="8" end="8"/>
                                            </p:txEl>
                                          </p:spTgt>
                                        </p:tgtEl>
                                      </p:cBhvr>
                                    </p:animEffect>
                                    <p:anim calcmode="lin" valueType="num">
                                      <p:cBhvr>
                                        <p:cTn id="57" dur="1000" fill="hold"/>
                                        <p:tgtEl>
                                          <p:spTgt spid="9224">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922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8"/>
          <p:cNvSpPr txBox="1">
            <a:spLocks noChangeArrowheads="1"/>
          </p:cNvSpPr>
          <p:nvPr/>
        </p:nvSpPr>
        <p:spPr bwMode="auto">
          <a:xfrm>
            <a:off x="5410200" y="2193925"/>
            <a:ext cx="3733800" cy="5262979"/>
          </a:xfrm>
          <a:prstGeom prst="rect">
            <a:avLst/>
          </a:prstGeom>
          <a:gradFill rotWithShape="1">
            <a:gsLst>
              <a:gs pos="0">
                <a:schemeClr val="bg2">
                  <a:alpha val="39998"/>
                </a:schemeClr>
              </a:gs>
              <a:gs pos="100000">
                <a:schemeClr val="bg1"/>
              </a:gs>
            </a:gsLst>
            <a:lin ang="0" scaled="1"/>
          </a:gradFill>
          <a:ln w="9525">
            <a:noFill/>
            <a:miter lim="800000"/>
            <a:headEnd/>
            <a:tailEnd/>
          </a:ln>
        </p:spPr>
        <p:txBody>
          <a:bodyPr>
            <a:spAutoFit/>
          </a:bodyPr>
          <a:lstStyle/>
          <a:p>
            <a:pPr>
              <a:lnSpc>
                <a:spcPct val="90000"/>
              </a:lnSpc>
            </a:pPr>
            <a:r>
              <a:rPr lang="en-US" sz="2000" b="1" dirty="0">
                <a:solidFill>
                  <a:schemeClr val="bg2"/>
                </a:solidFill>
                <a:latin typeface="Verdana" pitchFamily="34" charset="0"/>
              </a:rPr>
              <a:t> </a:t>
            </a:r>
            <a:r>
              <a:rPr lang="en-GB" sz="2000" dirty="0" smtClean="0">
                <a:solidFill>
                  <a:schemeClr val="tx1"/>
                </a:solidFill>
              </a:rPr>
              <a:t>Effects depend on:</a:t>
            </a:r>
          </a:p>
          <a:p>
            <a:pPr>
              <a:lnSpc>
                <a:spcPct val="90000"/>
              </a:lnSpc>
            </a:pPr>
            <a:endParaRPr lang="en-GB" sz="2000" dirty="0" smtClean="0">
              <a:solidFill>
                <a:schemeClr val="tx1"/>
              </a:solidFill>
            </a:endParaRPr>
          </a:p>
          <a:p>
            <a:pPr>
              <a:lnSpc>
                <a:spcPct val="90000"/>
              </a:lnSpc>
            </a:pPr>
            <a:r>
              <a:rPr lang="en-GB" sz="2000" dirty="0" smtClean="0">
                <a:solidFill>
                  <a:schemeClr val="tx1"/>
                </a:solidFill>
              </a:rPr>
              <a:t>1-Amount of electricity (Voltage)</a:t>
            </a:r>
          </a:p>
          <a:p>
            <a:pPr>
              <a:lnSpc>
                <a:spcPct val="90000"/>
              </a:lnSpc>
            </a:pPr>
            <a:r>
              <a:rPr lang="en-GB" sz="2000" dirty="0" smtClean="0">
                <a:solidFill>
                  <a:schemeClr val="tx1"/>
                </a:solidFill>
              </a:rPr>
              <a:t>2-Nature of current (AC or DC)</a:t>
            </a:r>
          </a:p>
          <a:p>
            <a:pPr>
              <a:lnSpc>
                <a:spcPct val="90000"/>
              </a:lnSpc>
            </a:pPr>
            <a:r>
              <a:rPr lang="en-GB" sz="2000" dirty="0" smtClean="0">
                <a:solidFill>
                  <a:schemeClr val="tx1"/>
                </a:solidFill>
              </a:rPr>
              <a:t>3-Area of contact</a:t>
            </a:r>
          </a:p>
          <a:p>
            <a:pPr>
              <a:lnSpc>
                <a:spcPct val="90000"/>
              </a:lnSpc>
            </a:pPr>
            <a:r>
              <a:rPr lang="en-GB" sz="2000" dirty="0" smtClean="0">
                <a:solidFill>
                  <a:schemeClr val="tx1"/>
                </a:solidFill>
              </a:rPr>
              <a:t>4-Duration of contact</a:t>
            </a:r>
          </a:p>
          <a:p>
            <a:pPr>
              <a:lnSpc>
                <a:spcPct val="90000"/>
              </a:lnSpc>
            </a:pPr>
            <a:endParaRPr lang="en-GB" sz="2000" dirty="0"/>
          </a:p>
          <a:p>
            <a:endParaRPr lang="en-GB" sz="2000" dirty="0" smtClean="0"/>
          </a:p>
          <a:p>
            <a:r>
              <a:rPr lang="en-GB" sz="2000" dirty="0" smtClean="0"/>
              <a:t>-Dry skin has high resistance.</a:t>
            </a:r>
          </a:p>
          <a:p>
            <a:r>
              <a:rPr lang="en-GB" sz="2000" dirty="0" smtClean="0"/>
              <a:t>-Wet or sweaty skin has low resistance</a:t>
            </a:r>
          </a:p>
          <a:p>
            <a:endParaRPr lang="en-GB" sz="2000" dirty="0">
              <a:solidFill>
                <a:schemeClr val="tx1"/>
              </a:solidFill>
            </a:endParaRPr>
          </a:p>
          <a:p>
            <a:r>
              <a:rPr lang="en-US" sz="2000" dirty="0" smtClean="0">
                <a:solidFill>
                  <a:srgbClr val="FF0000"/>
                </a:solidFill>
              </a:rPr>
              <a:t>  </a:t>
            </a:r>
            <a:r>
              <a:rPr lang="en-US" sz="2000" dirty="0" smtClean="0"/>
              <a:t>in electrical burns there is an </a:t>
            </a:r>
            <a:r>
              <a:rPr lang="en-US" sz="2000" dirty="0" err="1" smtClean="0"/>
              <a:t>entery</a:t>
            </a:r>
            <a:r>
              <a:rPr lang="en-US" sz="2000" dirty="0" smtClean="0"/>
              <a:t> wound (small) and an exit wound (large)</a:t>
            </a:r>
          </a:p>
          <a:p>
            <a:endParaRPr lang="en-GB" sz="2000" dirty="0" smtClean="0">
              <a:solidFill>
                <a:schemeClr val="tx1"/>
              </a:solidFill>
            </a:endParaRPr>
          </a:p>
          <a:p>
            <a:pPr>
              <a:spcBef>
                <a:spcPct val="50000"/>
              </a:spcBef>
              <a:buFontTx/>
              <a:buChar char="•"/>
            </a:pPr>
            <a:endParaRPr lang="en-US" sz="2000" b="1" dirty="0">
              <a:solidFill>
                <a:schemeClr val="bg2"/>
              </a:solidFill>
              <a:latin typeface="Verdana" pitchFamily="34" charset="0"/>
            </a:endParaRPr>
          </a:p>
        </p:txBody>
      </p:sp>
      <p:sp>
        <p:nvSpPr>
          <p:cNvPr id="10247" name="AutoShape 5"/>
          <p:cNvSpPr>
            <a:spLocks noChangeArrowheads="1"/>
          </p:cNvSpPr>
          <p:nvPr/>
        </p:nvSpPr>
        <p:spPr bwMode="gray">
          <a:xfrm rot="-5400000">
            <a:off x="4471194" y="981869"/>
            <a:ext cx="1555750" cy="1354138"/>
          </a:xfrm>
          <a:prstGeom prst="hexagon">
            <a:avLst>
              <a:gd name="adj" fmla="val 28722"/>
              <a:gd name="vf" fmla="val 115470"/>
            </a:avLst>
          </a:prstGeom>
          <a:solidFill>
            <a:schemeClr val="bg2"/>
          </a:solidFill>
          <a:ln w="9525">
            <a:miter lim="800000"/>
            <a:headEnd/>
            <a:tailEnd/>
          </a:ln>
          <a:scene3d>
            <a:camera prst="legacyObliqueLeft"/>
            <a:lightRig rig="legacyFlat2" dir="t"/>
          </a:scene3d>
          <a:sp3d extrusionH="430200" prstMaterial="legacyMatte">
            <a:bevelT w="13500" h="13500" prst="angle"/>
            <a:bevelB w="13500" h="13500" prst="angle"/>
            <a:extrusionClr>
              <a:schemeClr val="bg2"/>
            </a:extrusionClr>
          </a:sp3d>
        </p:spPr>
        <p:txBody>
          <a:bodyPr vert="eaVert" wrap="none" anchor="ctr">
            <a:flatTx/>
          </a:bodyPr>
          <a:lstStyle/>
          <a:p>
            <a:pPr algn="ctr" eaLnBrk="0" hangingPunct="0"/>
            <a:r>
              <a:rPr lang="en-US" altLang="ko-KR" sz="2000" b="1" dirty="0" smtClean="0">
                <a:solidFill>
                  <a:srgbClr val="FFFFFF"/>
                </a:solidFill>
                <a:ea typeface="굴림" charset="-127"/>
              </a:rPr>
              <a:t>Electrical</a:t>
            </a:r>
            <a:endParaRPr lang="en-US" altLang="ko-KR" sz="2000" b="1" dirty="0">
              <a:solidFill>
                <a:srgbClr val="FFFFFF"/>
              </a:solidFill>
              <a:ea typeface="굴림" charset="-127"/>
            </a:endParaRPr>
          </a:p>
        </p:txBody>
      </p:sp>
      <p:sp>
        <p:nvSpPr>
          <p:cNvPr id="10" name="AutoShape 2"/>
          <p:cNvSpPr>
            <a:spLocks noChangeArrowheads="1"/>
          </p:cNvSpPr>
          <p:nvPr/>
        </p:nvSpPr>
        <p:spPr bwMode="gray">
          <a:xfrm rot="16200000">
            <a:off x="3725862" y="3421063"/>
            <a:ext cx="1558925" cy="1352550"/>
          </a:xfrm>
          <a:prstGeom prst="hexagon">
            <a:avLst>
              <a:gd name="adj" fmla="val 2881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endParaRPr lang="en-US" altLang="ko-KR" sz="2000" b="1" dirty="0">
              <a:solidFill>
                <a:srgbClr val="FFFFFF"/>
              </a:solidFill>
              <a:ea typeface="굴림" charset="-127"/>
            </a:endParaRPr>
          </a:p>
          <a:p>
            <a:pPr algn="ctr" eaLnBrk="0" hangingPunct="0">
              <a:defRPr/>
            </a:pPr>
            <a:r>
              <a:rPr lang="en-US" altLang="ko-KR" sz="2000" b="1" dirty="0" smtClean="0">
                <a:solidFill>
                  <a:srgbClr val="FFFFFF"/>
                </a:solidFill>
                <a:ea typeface="굴림" charset="-127"/>
              </a:rPr>
              <a:t>Dry Heat</a:t>
            </a:r>
            <a:endParaRPr lang="en-US" altLang="ko-KR" sz="2000" b="1" dirty="0">
              <a:solidFill>
                <a:srgbClr val="FFFFFF"/>
              </a:solidFill>
              <a:ea typeface="굴림" charset="-127"/>
            </a:endParaRPr>
          </a:p>
          <a:p>
            <a:pPr algn="ctr" eaLnBrk="0" hangingPunct="0">
              <a:defRPr/>
            </a:pPr>
            <a:endParaRPr lang="en-US" altLang="ko-KR" sz="2000" b="1" dirty="0">
              <a:solidFill>
                <a:srgbClr val="FFFFFF"/>
              </a:solidFill>
              <a:ea typeface="굴림" charset="-127"/>
            </a:endParaRPr>
          </a:p>
        </p:txBody>
      </p:sp>
      <p:sp>
        <p:nvSpPr>
          <p:cNvPr id="11" name="AutoShape 3"/>
          <p:cNvSpPr>
            <a:spLocks noChangeArrowheads="1"/>
          </p:cNvSpPr>
          <p:nvPr/>
        </p:nvSpPr>
        <p:spPr bwMode="gray">
          <a:xfrm rot="16200000">
            <a:off x="3048000" y="2209800"/>
            <a:ext cx="1600200" cy="1447800"/>
          </a:xfrm>
          <a:prstGeom prst="hexagon">
            <a:avLst>
              <a:gd name="adj" fmla="val 28785"/>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a:defRPr/>
            </a:pPr>
            <a:r>
              <a:rPr lang="en-US" sz="2000" b="1" dirty="0" smtClean="0">
                <a:solidFill>
                  <a:schemeClr val="bg1"/>
                </a:solidFill>
              </a:rPr>
              <a:t>Wet Heat</a:t>
            </a:r>
            <a:endParaRPr lang="en-US" sz="2000" b="1" dirty="0">
              <a:solidFill>
                <a:schemeClr val="bg1"/>
              </a:solidFill>
            </a:endParaRPr>
          </a:p>
        </p:txBody>
      </p:sp>
      <p:sp>
        <p:nvSpPr>
          <p:cNvPr id="12" name="AutoShape 6"/>
          <p:cNvSpPr>
            <a:spLocks noChangeArrowheads="1"/>
          </p:cNvSpPr>
          <p:nvPr/>
        </p:nvSpPr>
        <p:spPr bwMode="gray">
          <a:xfrm rot="16200000">
            <a:off x="3059907" y="4585494"/>
            <a:ext cx="1555750" cy="1354137"/>
          </a:xfrm>
          <a:prstGeom prst="hexagon">
            <a:avLst>
              <a:gd name="adj" fmla="val 28722"/>
              <a:gd name="vf" fmla="val 115470"/>
            </a:avLst>
          </a:prstGeom>
          <a:solidFill>
            <a:schemeClr val="accent1"/>
          </a:solidFill>
          <a:ln w="9525">
            <a:miter lim="800000"/>
            <a:headEnd/>
            <a:tailEnd/>
          </a:ln>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en-US" altLang="ko-KR" sz="2000" b="1" dirty="0" smtClean="0">
                <a:solidFill>
                  <a:schemeClr val="bg1"/>
                </a:solidFill>
                <a:ea typeface="굴림" charset="-127"/>
              </a:rPr>
              <a:t>Chemicals</a:t>
            </a:r>
            <a:endParaRPr lang="en-US" altLang="ko-KR" sz="2000" b="1" dirty="0">
              <a:solidFill>
                <a:schemeClr val="bg1"/>
              </a:solidFill>
              <a:ea typeface="굴림" charset="-127"/>
            </a:endParaRPr>
          </a:p>
        </p:txBody>
      </p:sp>
      <p:sp>
        <p:nvSpPr>
          <p:cNvPr id="14" name="AutoShape 6"/>
          <p:cNvSpPr>
            <a:spLocks noChangeArrowheads="1"/>
          </p:cNvSpPr>
          <p:nvPr/>
        </p:nvSpPr>
        <p:spPr bwMode="gray">
          <a:xfrm rot="16200000">
            <a:off x="1664494" y="2235994"/>
            <a:ext cx="1557338" cy="1352550"/>
          </a:xfrm>
          <a:prstGeom prst="hexagon">
            <a:avLst>
              <a:gd name="adj" fmla="val 28785"/>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p:spPr>
        <p:txBody>
          <a:bodyPr vert="eaVert" wrap="none" anchor="ctr">
            <a:flatTx/>
          </a:bodyPr>
          <a:lstStyle/>
          <a:p>
            <a:pPr algn="ctr" eaLnBrk="0" hangingPunct="0">
              <a:defRPr/>
            </a:pPr>
            <a:r>
              <a:rPr lang="en-US" altLang="ko-KR" sz="2000" b="1" dirty="0" smtClean="0">
                <a:solidFill>
                  <a:srgbClr val="FFFFFF"/>
                </a:solidFill>
                <a:ea typeface="굴림" charset="-127"/>
              </a:rPr>
              <a:t>Friction</a:t>
            </a:r>
          </a:p>
          <a:p>
            <a:pPr algn="ctr" eaLnBrk="0" hangingPunct="0">
              <a:defRPr/>
            </a:pPr>
            <a:r>
              <a:rPr lang="en-US" altLang="ko-KR" sz="2000" b="1" dirty="0" smtClean="0">
                <a:solidFill>
                  <a:srgbClr val="FFFFFF"/>
                </a:solidFill>
                <a:ea typeface="굴림" charset="-127"/>
              </a:rPr>
              <a:t>Burn</a:t>
            </a:r>
            <a:endParaRPr lang="en-US" altLang="ko-KR" sz="2000" b="1" dirty="0">
              <a:solidFill>
                <a:srgbClr val="FFFFFF"/>
              </a:solidFill>
              <a:ea typeface="굴림" charset="-127"/>
            </a:endParaRPr>
          </a:p>
        </p:txBody>
      </p:sp>
      <p:sp>
        <p:nvSpPr>
          <p:cNvPr id="15" name="AutoShape 9"/>
          <p:cNvSpPr>
            <a:spLocks noChangeArrowheads="1"/>
          </p:cNvSpPr>
          <p:nvPr/>
        </p:nvSpPr>
        <p:spPr bwMode="gray">
          <a:xfrm rot="16200000">
            <a:off x="959644" y="3413919"/>
            <a:ext cx="1555750" cy="1354138"/>
          </a:xfrm>
          <a:prstGeom prst="hexagon">
            <a:avLst>
              <a:gd name="adj" fmla="val 28722"/>
              <a:gd name="vf" fmla="val 115470"/>
            </a:avLst>
          </a:prstGeom>
          <a:solidFill>
            <a:schemeClr val="accent1"/>
          </a:solidFill>
          <a:ln w="9525">
            <a:miter lim="800000"/>
            <a:headEnd/>
            <a:tailEnd/>
          </a:ln>
          <a:scene3d>
            <a:camera prst="legacyObliqueLeft"/>
            <a:lightRig rig="legacyFlat2" dir="t"/>
          </a:scene3d>
          <a:sp3d extrusionH="430200" prstMaterial="legacyMatte">
            <a:bevelT w="13500" h="13500" prst="angle"/>
            <a:bevelB w="13500" h="13500" prst="angle"/>
            <a:extrusionClr>
              <a:schemeClr val="accent1"/>
            </a:extrusionClr>
          </a:sp3d>
        </p:spPr>
        <p:txBody>
          <a:bodyPr vert="eaVert" wrap="none" anchor="ctr">
            <a:flatTx/>
          </a:bodyPr>
          <a:lstStyle/>
          <a:p>
            <a:pPr algn="ctr" eaLnBrk="0" hangingPunct="0"/>
            <a:r>
              <a:rPr lang="en-US" altLang="ko-KR" sz="2000" b="1" dirty="0" smtClean="0">
                <a:solidFill>
                  <a:schemeClr val="bg1"/>
                </a:solidFill>
                <a:ea typeface="굴림" charset="-127"/>
              </a:rPr>
              <a:t>Radiation</a:t>
            </a:r>
            <a:endParaRPr lang="en-US" altLang="ko-KR" sz="2000" b="1" dirty="0">
              <a:solidFill>
                <a:schemeClr val="bg1"/>
              </a:solidFill>
              <a:ea typeface="굴림"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1000"/>
                                        <p:tgtEl>
                                          <p:spTgt spid="10242">
                                            <p:txEl>
                                              <p:pRg st="0" end="0"/>
                                            </p:txEl>
                                          </p:spTgt>
                                        </p:tgtEl>
                                      </p:cBhvr>
                                    </p:animEffect>
                                    <p:anim calcmode="lin" valueType="num">
                                      <p:cBhvr>
                                        <p:cTn id="8" dur="10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2">
                                            <p:txEl>
                                              <p:pRg st="2" end="2"/>
                                            </p:txEl>
                                          </p:spTgt>
                                        </p:tgtEl>
                                        <p:attrNameLst>
                                          <p:attrName>style.visibility</p:attrName>
                                        </p:attrNameLst>
                                      </p:cBhvr>
                                      <p:to>
                                        <p:strVal val="visible"/>
                                      </p:to>
                                    </p:set>
                                    <p:animEffect transition="in" filter="fade">
                                      <p:cBhvr>
                                        <p:cTn id="14" dur="1000"/>
                                        <p:tgtEl>
                                          <p:spTgt spid="10242">
                                            <p:txEl>
                                              <p:pRg st="2" end="2"/>
                                            </p:txEl>
                                          </p:spTgt>
                                        </p:tgtEl>
                                      </p:cBhvr>
                                    </p:animEffect>
                                    <p:anim calcmode="lin" valueType="num">
                                      <p:cBhvr>
                                        <p:cTn id="15" dur="10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24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42">
                                            <p:txEl>
                                              <p:pRg st="3" end="3"/>
                                            </p:txEl>
                                          </p:spTgt>
                                        </p:tgtEl>
                                        <p:attrNameLst>
                                          <p:attrName>style.visibility</p:attrName>
                                        </p:attrNameLst>
                                      </p:cBhvr>
                                      <p:to>
                                        <p:strVal val="visible"/>
                                      </p:to>
                                    </p:set>
                                    <p:animEffect transition="in" filter="fade">
                                      <p:cBhvr>
                                        <p:cTn id="19" dur="1000"/>
                                        <p:tgtEl>
                                          <p:spTgt spid="10242">
                                            <p:txEl>
                                              <p:pRg st="3" end="3"/>
                                            </p:txEl>
                                          </p:spTgt>
                                        </p:tgtEl>
                                      </p:cBhvr>
                                    </p:animEffect>
                                    <p:anim calcmode="lin" valueType="num">
                                      <p:cBhvr>
                                        <p:cTn id="20" dur="10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024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42">
                                            <p:txEl>
                                              <p:pRg st="4" end="4"/>
                                            </p:txEl>
                                          </p:spTgt>
                                        </p:tgtEl>
                                        <p:attrNameLst>
                                          <p:attrName>style.visibility</p:attrName>
                                        </p:attrNameLst>
                                      </p:cBhvr>
                                      <p:to>
                                        <p:strVal val="visible"/>
                                      </p:to>
                                    </p:set>
                                    <p:animEffect transition="in" filter="fade">
                                      <p:cBhvr>
                                        <p:cTn id="24" dur="1000"/>
                                        <p:tgtEl>
                                          <p:spTgt spid="10242">
                                            <p:txEl>
                                              <p:pRg st="4" end="4"/>
                                            </p:txEl>
                                          </p:spTgt>
                                        </p:tgtEl>
                                      </p:cBhvr>
                                    </p:animEffect>
                                    <p:anim calcmode="lin" valueType="num">
                                      <p:cBhvr>
                                        <p:cTn id="25" dur="10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024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242">
                                            <p:txEl>
                                              <p:pRg st="5" end="5"/>
                                            </p:txEl>
                                          </p:spTgt>
                                        </p:tgtEl>
                                        <p:attrNameLst>
                                          <p:attrName>style.visibility</p:attrName>
                                        </p:attrNameLst>
                                      </p:cBhvr>
                                      <p:to>
                                        <p:strVal val="visible"/>
                                      </p:to>
                                    </p:set>
                                    <p:animEffect transition="in" filter="fade">
                                      <p:cBhvr>
                                        <p:cTn id="29" dur="1000"/>
                                        <p:tgtEl>
                                          <p:spTgt spid="10242">
                                            <p:txEl>
                                              <p:pRg st="5" end="5"/>
                                            </p:txEl>
                                          </p:spTgt>
                                        </p:tgtEl>
                                      </p:cBhvr>
                                    </p:animEffect>
                                    <p:anim calcmode="lin" valueType="num">
                                      <p:cBhvr>
                                        <p:cTn id="30" dur="1000" fill="hold"/>
                                        <p:tgtEl>
                                          <p:spTgt spid="1024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024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242">
                                            <p:txEl>
                                              <p:pRg st="8" end="8"/>
                                            </p:txEl>
                                          </p:spTgt>
                                        </p:tgtEl>
                                        <p:attrNameLst>
                                          <p:attrName>style.visibility</p:attrName>
                                        </p:attrNameLst>
                                      </p:cBhvr>
                                      <p:to>
                                        <p:strVal val="visible"/>
                                      </p:to>
                                    </p:set>
                                    <p:animEffect transition="in" filter="fade">
                                      <p:cBhvr>
                                        <p:cTn id="36" dur="1000"/>
                                        <p:tgtEl>
                                          <p:spTgt spid="10242">
                                            <p:txEl>
                                              <p:pRg st="8" end="8"/>
                                            </p:txEl>
                                          </p:spTgt>
                                        </p:tgtEl>
                                      </p:cBhvr>
                                    </p:animEffect>
                                    <p:anim calcmode="lin" valueType="num">
                                      <p:cBhvr>
                                        <p:cTn id="37" dur="1000" fill="hold"/>
                                        <p:tgtEl>
                                          <p:spTgt spid="10242">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10242">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242">
                                            <p:txEl>
                                              <p:pRg st="9" end="9"/>
                                            </p:txEl>
                                          </p:spTgt>
                                        </p:tgtEl>
                                        <p:attrNameLst>
                                          <p:attrName>style.visibility</p:attrName>
                                        </p:attrNameLst>
                                      </p:cBhvr>
                                      <p:to>
                                        <p:strVal val="visible"/>
                                      </p:to>
                                    </p:set>
                                    <p:animEffect transition="in" filter="fade">
                                      <p:cBhvr>
                                        <p:cTn id="41" dur="1000"/>
                                        <p:tgtEl>
                                          <p:spTgt spid="10242">
                                            <p:txEl>
                                              <p:pRg st="9" end="9"/>
                                            </p:txEl>
                                          </p:spTgt>
                                        </p:tgtEl>
                                      </p:cBhvr>
                                    </p:animEffect>
                                    <p:anim calcmode="lin" valueType="num">
                                      <p:cBhvr>
                                        <p:cTn id="42" dur="1000" fill="hold"/>
                                        <p:tgtEl>
                                          <p:spTgt spid="10242">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1024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242">
                                            <p:txEl>
                                              <p:pRg st="11" end="11"/>
                                            </p:txEl>
                                          </p:spTgt>
                                        </p:tgtEl>
                                        <p:attrNameLst>
                                          <p:attrName>style.visibility</p:attrName>
                                        </p:attrNameLst>
                                      </p:cBhvr>
                                      <p:to>
                                        <p:strVal val="visible"/>
                                      </p:to>
                                    </p:set>
                                    <p:animEffect transition="in" filter="fade">
                                      <p:cBhvr>
                                        <p:cTn id="48" dur="1000"/>
                                        <p:tgtEl>
                                          <p:spTgt spid="10242">
                                            <p:txEl>
                                              <p:pRg st="11" end="11"/>
                                            </p:txEl>
                                          </p:spTgt>
                                        </p:tgtEl>
                                      </p:cBhvr>
                                    </p:animEffect>
                                    <p:anim calcmode="lin" valueType="num">
                                      <p:cBhvr>
                                        <p:cTn id="49" dur="1000" fill="hold"/>
                                        <p:tgtEl>
                                          <p:spTgt spid="10242">
                                            <p:txEl>
                                              <p:pRg st="11" end="11"/>
                                            </p:txEl>
                                          </p:spTgt>
                                        </p:tgtEl>
                                        <p:attrNameLst>
                                          <p:attrName>ppt_x</p:attrName>
                                        </p:attrNameLst>
                                      </p:cBhvr>
                                      <p:tavLst>
                                        <p:tav tm="0">
                                          <p:val>
                                            <p:strVal val="#ppt_x"/>
                                          </p:val>
                                        </p:tav>
                                        <p:tav tm="100000">
                                          <p:val>
                                            <p:strVal val="#ppt_x"/>
                                          </p:val>
                                        </p:tav>
                                      </p:tavLst>
                                    </p:anim>
                                    <p:anim calcmode="lin" valueType="num">
                                      <p:cBhvr>
                                        <p:cTn id="50" dur="1000" fill="hold"/>
                                        <p:tgtEl>
                                          <p:spTgt spid="1024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815</TotalTime>
  <Words>1822</Words>
  <Application>Microsoft Office PowerPoint</Application>
  <PresentationFormat>On-screen Show (4:3)</PresentationFormat>
  <Paragraphs>447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Module</vt:lpstr>
      <vt:lpstr>Presentation &amp; Management of Burn Patients</vt:lpstr>
      <vt:lpstr>Slide 2</vt:lpstr>
      <vt:lpstr>Introduction</vt:lpstr>
      <vt:lpstr>Introduction</vt:lpstr>
      <vt:lpstr>Slide 5</vt:lpstr>
      <vt:lpstr>Slide 6</vt:lpstr>
      <vt:lpstr>Slide 7</vt:lpstr>
      <vt:lpstr>Slide 8</vt:lpstr>
      <vt:lpstr>Slide 9</vt:lpstr>
      <vt:lpstr>Slide 10</vt:lpstr>
      <vt:lpstr>Slide 11</vt:lpstr>
      <vt:lpstr>Pathophysiology </vt:lpstr>
      <vt:lpstr>Pathophysiology</vt:lpstr>
      <vt:lpstr>Classification</vt:lpstr>
      <vt:lpstr>Classification</vt:lpstr>
      <vt:lpstr>Classification</vt:lpstr>
      <vt:lpstr>Classification</vt:lpstr>
      <vt:lpstr>Classification</vt:lpstr>
      <vt:lpstr>Estimation of burn size</vt:lpstr>
      <vt:lpstr>Estimation of burn size</vt:lpstr>
      <vt:lpstr>Estimation of burn size</vt:lpstr>
      <vt:lpstr>Management</vt:lpstr>
      <vt:lpstr>Management</vt:lpstr>
      <vt:lpstr>Management</vt:lpstr>
      <vt:lpstr>Management</vt:lpstr>
      <vt:lpstr>Resuscitation Formulas</vt:lpstr>
      <vt:lpstr>Resuscitation Formulas</vt:lpstr>
      <vt:lpstr>Resuscitation Formulas</vt:lpstr>
      <vt:lpstr>Management</vt:lpstr>
      <vt:lpstr>Management</vt:lpstr>
      <vt:lpstr>Management</vt:lpstr>
      <vt:lpstr>Management</vt:lpstr>
      <vt:lpstr>Management</vt:lpstr>
      <vt:lpstr>Management</vt:lpstr>
      <vt:lpstr>Management</vt:lpstr>
      <vt:lpstr>Management</vt:lpstr>
      <vt:lpstr>Management</vt:lpstr>
      <vt:lpstr>Burn Complication</vt:lpstr>
      <vt:lpstr>Burn Unit Referral Criteria</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&amp; Management of Burn Patients</dc:title>
  <dc:creator>User</dc:creator>
  <cp:lastModifiedBy>User</cp:lastModifiedBy>
  <cp:revision>67</cp:revision>
  <dcterms:created xsi:type="dcterms:W3CDTF">2011-04-03T17:41:54Z</dcterms:created>
  <dcterms:modified xsi:type="dcterms:W3CDTF">2011-04-04T19:36:39Z</dcterms:modified>
</cp:coreProperties>
</file>