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notesMasterIdLst>
    <p:notesMasterId r:id="rId40"/>
  </p:notesMasterIdLst>
  <p:sldIdLst>
    <p:sldId id="357" r:id="rId2"/>
    <p:sldId id="358" r:id="rId3"/>
    <p:sldId id="359" r:id="rId4"/>
    <p:sldId id="325" r:id="rId5"/>
    <p:sldId id="360" r:id="rId6"/>
    <p:sldId id="265" r:id="rId7"/>
    <p:sldId id="266" r:id="rId8"/>
    <p:sldId id="326" r:id="rId9"/>
    <p:sldId id="327" r:id="rId10"/>
    <p:sldId id="349" r:id="rId11"/>
    <p:sldId id="365" r:id="rId12"/>
    <p:sldId id="354" r:id="rId13"/>
    <p:sldId id="275" r:id="rId14"/>
    <p:sldId id="276" r:id="rId15"/>
    <p:sldId id="278" r:id="rId16"/>
    <p:sldId id="339" r:id="rId17"/>
    <p:sldId id="281" r:id="rId18"/>
    <p:sldId id="279" r:id="rId19"/>
    <p:sldId id="350" r:id="rId20"/>
    <p:sldId id="351" r:id="rId21"/>
    <p:sldId id="319" r:id="rId22"/>
    <p:sldId id="352" r:id="rId23"/>
    <p:sldId id="320" r:id="rId24"/>
    <p:sldId id="321" r:id="rId25"/>
    <p:sldId id="353" r:id="rId26"/>
    <p:sldId id="322" r:id="rId27"/>
    <p:sldId id="280" r:id="rId28"/>
    <p:sldId id="361" r:id="rId29"/>
    <p:sldId id="364" r:id="rId30"/>
    <p:sldId id="366" r:id="rId31"/>
    <p:sldId id="355" r:id="rId32"/>
    <p:sldId id="362" r:id="rId33"/>
    <p:sldId id="367" r:id="rId34"/>
    <p:sldId id="368" r:id="rId35"/>
    <p:sldId id="369" r:id="rId36"/>
    <p:sldId id="370" r:id="rId37"/>
    <p:sldId id="329" r:id="rId38"/>
    <p:sldId id="282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80"/>
    <a:srgbClr val="B2B2B2"/>
    <a:srgbClr val="003399"/>
    <a:srgbClr val="DDDDDD"/>
    <a:srgbClr val="66FF33"/>
    <a:srgbClr val="FFFF66"/>
    <a:srgbClr val="009900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44" autoAdjust="0"/>
    <p:restoredTop sz="94660"/>
  </p:normalViewPr>
  <p:slideViewPr>
    <p:cSldViewPr>
      <p:cViewPr varScale="1">
        <p:scale>
          <a:sx n="70" d="100"/>
          <a:sy n="70" d="100"/>
        </p:scale>
        <p:origin x="-11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4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51A1C2-8932-4994-8BC1-0CF18996713E}" type="doc">
      <dgm:prSet loTypeId="urn:microsoft.com/office/officeart/2005/8/layout/orgChart1" loCatId="hierarchy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C78FB67-7970-4B64-81D0-3CACE0B5EBC8}">
      <dgm:prSet phldrT="[Text]"/>
      <dgm:spPr/>
      <dgm:t>
        <a:bodyPr/>
        <a:lstStyle/>
        <a:p>
          <a:r>
            <a:rPr lang="en-US" dirty="0" smtClean="0"/>
            <a:t>LUTS</a:t>
          </a:r>
          <a:endParaRPr lang="en-US" dirty="0"/>
        </a:p>
      </dgm:t>
    </dgm:pt>
    <dgm:pt modelId="{44651121-7B93-4A18-AB56-D5563CCDC715}" type="parTrans" cxnId="{776FE0F3-4829-4183-9897-77DFC94F1DE1}">
      <dgm:prSet/>
      <dgm:spPr/>
      <dgm:t>
        <a:bodyPr/>
        <a:lstStyle/>
        <a:p>
          <a:endParaRPr lang="en-US"/>
        </a:p>
      </dgm:t>
    </dgm:pt>
    <dgm:pt modelId="{10498655-1A99-4094-9D70-7801144AC63D}" type="sibTrans" cxnId="{776FE0F3-4829-4183-9897-77DFC94F1DE1}">
      <dgm:prSet/>
      <dgm:spPr/>
      <dgm:t>
        <a:bodyPr/>
        <a:lstStyle/>
        <a:p>
          <a:endParaRPr lang="en-US"/>
        </a:p>
      </dgm:t>
    </dgm:pt>
    <dgm:pt modelId="{F74553D2-D3AE-4436-9A43-EEF11F446B35}">
      <dgm:prSet phldrT="[Text]"/>
      <dgm:spPr/>
      <dgm:t>
        <a:bodyPr/>
        <a:lstStyle/>
        <a:p>
          <a:r>
            <a:rPr lang="en-US" dirty="0" smtClean="0"/>
            <a:t>Voiding </a:t>
          </a:r>
          <a:endParaRPr lang="en-US" dirty="0"/>
        </a:p>
      </dgm:t>
    </dgm:pt>
    <dgm:pt modelId="{83AD47A9-DE98-4EA0-B687-C3D4F905B4A2}" type="parTrans" cxnId="{CE972D63-4B00-43FC-B6A5-70107D240904}">
      <dgm:prSet/>
      <dgm:spPr/>
      <dgm:t>
        <a:bodyPr/>
        <a:lstStyle/>
        <a:p>
          <a:endParaRPr lang="en-US"/>
        </a:p>
      </dgm:t>
    </dgm:pt>
    <dgm:pt modelId="{A2AF95D8-232D-435A-9FA5-59FDA0D039BC}" type="sibTrans" cxnId="{CE972D63-4B00-43FC-B6A5-70107D240904}">
      <dgm:prSet/>
      <dgm:spPr/>
      <dgm:t>
        <a:bodyPr/>
        <a:lstStyle/>
        <a:p>
          <a:endParaRPr lang="en-US"/>
        </a:p>
      </dgm:t>
    </dgm:pt>
    <dgm:pt modelId="{140DCD46-2F82-4113-B9E8-F592C4522BF5}">
      <dgm:prSet phldrT="[Text]"/>
      <dgm:spPr/>
      <dgm:t>
        <a:bodyPr/>
        <a:lstStyle/>
        <a:p>
          <a:r>
            <a:rPr lang="en-US" dirty="0" smtClean="0"/>
            <a:t>storage</a:t>
          </a:r>
          <a:endParaRPr lang="en-US" dirty="0"/>
        </a:p>
      </dgm:t>
    </dgm:pt>
    <dgm:pt modelId="{ABD0B306-47BB-4B98-AB69-8C876BD70384}" type="parTrans" cxnId="{0591D6FD-6DA2-4574-B0A3-3CB1EE61A808}">
      <dgm:prSet/>
      <dgm:spPr/>
      <dgm:t>
        <a:bodyPr/>
        <a:lstStyle/>
        <a:p>
          <a:endParaRPr lang="en-US"/>
        </a:p>
      </dgm:t>
    </dgm:pt>
    <dgm:pt modelId="{156AC9B8-3BC9-44C0-9911-192A97411AA4}" type="sibTrans" cxnId="{0591D6FD-6DA2-4574-B0A3-3CB1EE61A808}">
      <dgm:prSet/>
      <dgm:spPr/>
      <dgm:t>
        <a:bodyPr/>
        <a:lstStyle/>
        <a:p>
          <a:endParaRPr lang="en-US"/>
        </a:p>
      </dgm:t>
    </dgm:pt>
    <dgm:pt modelId="{BC635F00-A109-4F29-A81D-9E012C700AC6}">
      <dgm:prSet phldrT="[Text]"/>
      <dgm:spPr/>
      <dgm:t>
        <a:bodyPr/>
        <a:lstStyle/>
        <a:p>
          <a:r>
            <a:rPr lang="en-US" dirty="0" smtClean="0"/>
            <a:t>post voiding</a:t>
          </a:r>
          <a:endParaRPr lang="en-US" dirty="0"/>
        </a:p>
      </dgm:t>
    </dgm:pt>
    <dgm:pt modelId="{238112CB-3499-4C75-9E70-B7E78BF18189}" type="parTrans" cxnId="{928BADD5-CD49-4B2E-A8EF-BF41B52FB349}">
      <dgm:prSet/>
      <dgm:spPr/>
      <dgm:t>
        <a:bodyPr/>
        <a:lstStyle/>
        <a:p>
          <a:endParaRPr lang="en-US"/>
        </a:p>
      </dgm:t>
    </dgm:pt>
    <dgm:pt modelId="{4EAD001C-2DBA-4693-893A-B69B86EC09A5}" type="sibTrans" cxnId="{928BADD5-CD49-4B2E-A8EF-BF41B52FB349}">
      <dgm:prSet/>
      <dgm:spPr/>
      <dgm:t>
        <a:bodyPr/>
        <a:lstStyle/>
        <a:p>
          <a:endParaRPr lang="en-US"/>
        </a:p>
      </dgm:t>
    </dgm:pt>
    <dgm:pt modelId="{E6C1E2E8-3814-4B40-AE71-36CFF47E7245}" type="pres">
      <dgm:prSet presAssocID="{DC51A1C2-8932-4994-8BC1-0CF18996713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62C62F31-FD78-4600-AE71-57478FAAE62B}" type="pres">
      <dgm:prSet presAssocID="{0C78FB67-7970-4B64-81D0-3CACE0B5EBC8}" presName="hierRoot1" presStyleCnt="0">
        <dgm:presLayoutVars>
          <dgm:hierBranch val="init"/>
        </dgm:presLayoutVars>
      </dgm:prSet>
      <dgm:spPr/>
    </dgm:pt>
    <dgm:pt modelId="{037CA035-8D90-4C5E-BE83-AF2BC63BC65E}" type="pres">
      <dgm:prSet presAssocID="{0C78FB67-7970-4B64-81D0-3CACE0B5EBC8}" presName="rootComposite1" presStyleCnt="0"/>
      <dgm:spPr/>
    </dgm:pt>
    <dgm:pt modelId="{34534796-7CCB-4492-95A7-4D065951AC88}" type="pres">
      <dgm:prSet presAssocID="{0C78FB67-7970-4B64-81D0-3CACE0B5EBC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47A76DA-1148-4D0A-895B-7F253B6E6717}" type="pres">
      <dgm:prSet presAssocID="{0C78FB67-7970-4B64-81D0-3CACE0B5EBC8}" presName="rootConnector1" presStyleLbl="node1" presStyleIdx="0" presStyleCnt="0"/>
      <dgm:spPr/>
      <dgm:t>
        <a:bodyPr/>
        <a:lstStyle/>
        <a:p>
          <a:pPr rtl="1"/>
          <a:endParaRPr lang="ar-SA"/>
        </a:p>
      </dgm:t>
    </dgm:pt>
    <dgm:pt modelId="{A1C421B3-3F43-4F0A-9B27-450FEBB3773E}" type="pres">
      <dgm:prSet presAssocID="{0C78FB67-7970-4B64-81D0-3CACE0B5EBC8}" presName="hierChild2" presStyleCnt="0"/>
      <dgm:spPr/>
    </dgm:pt>
    <dgm:pt modelId="{DD6D9680-B4BF-4603-887F-4BE1060C6B6A}" type="pres">
      <dgm:prSet presAssocID="{83AD47A9-DE98-4EA0-B687-C3D4F905B4A2}" presName="Name37" presStyleLbl="parChTrans1D2" presStyleIdx="0" presStyleCnt="3"/>
      <dgm:spPr/>
      <dgm:t>
        <a:bodyPr/>
        <a:lstStyle/>
        <a:p>
          <a:pPr rtl="1"/>
          <a:endParaRPr lang="ar-SA"/>
        </a:p>
      </dgm:t>
    </dgm:pt>
    <dgm:pt modelId="{C60EE354-C3A5-42D0-8DEB-9A7512499E3D}" type="pres">
      <dgm:prSet presAssocID="{F74553D2-D3AE-4436-9A43-EEF11F446B35}" presName="hierRoot2" presStyleCnt="0">
        <dgm:presLayoutVars>
          <dgm:hierBranch val="init"/>
        </dgm:presLayoutVars>
      </dgm:prSet>
      <dgm:spPr/>
    </dgm:pt>
    <dgm:pt modelId="{ACC2F0C2-2EE2-437F-A90D-7DC0CA069649}" type="pres">
      <dgm:prSet presAssocID="{F74553D2-D3AE-4436-9A43-EEF11F446B35}" presName="rootComposite" presStyleCnt="0"/>
      <dgm:spPr/>
    </dgm:pt>
    <dgm:pt modelId="{D332B511-AF8A-4889-B7AF-ECCDFF727623}" type="pres">
      <dgm:prSet presAssocID="{F74553D2-D3AE-4436-9A43-EEF11F446B3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5FE4368D-ED9F-4D6E-B069-E19160C78644}" type="pres">
      <dgm:prSet presAssocID="{F74553D2-D3AE-4436-9A43-EEF11F446B35}" presName="rootConnector" presStyleLbl="node2" presStyleIdx="0" presStyleCnt="3"/>
      <dgm:spPr/>
      <dgm:t>
        <a:bodyPr/>
        <a:lstStyle/>
        <a:p>
          <a:pPr rtl="1"/>
          <a:endParaRPr lang="ar-SA"/>
        </a:p>
      </dgm:t>
    </dgm:pt>
    <dgm:pt modelId="{A65B28CE-E2D1-40BF-AC31-D018FCAC34B7}" type="pres">
      <dgm:prSet presAssocID="{F74553D2-D3AE-4436-9A43-EEF11F446B35}" presName="hierChild4" presStyleCnt="0"/>
      <dgm:spPr/>
    </dgm:pt>
    <dgm:pt modelId="{DCBCA440-D2DB-4BB0-8354-3CA28D6C419F}" type="pres">
      <dgm:prSet presAssocID="{F74553D2-D3AE-4436-9A43-EEF11F446B35}" presName="hierChild5" presStyleCnt="0"/>
      <dgm:spPr/>
    </dgm:pt>
    <dgm:pt modelId="{9DFDFF93-4B10-4520-AE87-3980F06C2AB7}" type="pres">
      <dgm:prSet presAssocID="{ABD0B306-47BB-4B98-AB69-8C876BD70384}" presName="Name37" presStyleLbl="parChTrans1D2" presStyleIdx="1" presStyleCnt="3"/>
      <dgm:spPr/>
      <dgm:t>
        <a:bodyPr/>
        <a:lstStyle/>
        <a:p>
          <a:pPr rtl="1"/>
          <a:endParaRPr lang="ar-SA"/>
        </a:p>
      </dgm:t>
    </dgm:pt>
    <dgm:pt modelId="{138697C3-A523-4B16-975E-07B562D3D38E}" type="pres">
      <dgm:prSet presAssocID="{140DCD46-2F82-4113-B9E8-F592C4522BF5}" presName="hierRoot2" presStyleCnt="0">
        <dgm:presLayoutVars>
          <dgm:hierBranch val="init"/>
        </dgm:presLayoutVars>
      </dgm:prSet>
      <dgm:spPr/>
    </dgm:pt>
    <dgm:pt modelId="{EB481D91-A63F-40D0-B2A1-930D717ABD48}" type="pres">
      <dgm:prSet presAssocID="{140DCD46-2F82-4113-B9E8-F592C4522BF5}" presName="rootComposite" presStyleCnt="0"/>
      <dgm:spPr/>
    </dgm:pt>
    <dgm:pt modelId="{7125EAAC-D0AC-45B1-9E1D-56B2BB5E8696}" type="pres">
      <dgm:prSet presAssocID="{140DCD46-2F82-4113-B9E8-F592C4522BF5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C00C7BF5-1B35-425D-A9FE-F33CEE797823}" type="pres">
      <dgm:prSet presAssocID="{140DCD46-2F82-4113-B9E8-F592C4522BF5}" presName="rootConnector" presStyleLbl="node2" presStyleIdx="1" presStyleCnt="3"/>
      <dgm:spPr/>
      <dgm:t>
        <a:bodyPr/>
        <a:lstStyle/>
        <a:p>
          <a:pPr rtl="1"/>
          <a:endParaRPr lang="ar-SA"/>
        </a:p>
      </dgm:t>
    </dgm:pt>
    <dgm:pt modelId="{CA45D860-C584-4A44-B8FC-35C633513FE5}" type="pres">
      <dgm:prSet presAssocID="{140DCD46-2F82-4113-B9E8-F592C4522BF5}" presName="hierChild4" presStyleCnt="0"/>
      <dgm:spPr/>
    </dgm:pt>
    <dgm:pt modelId="{6CBF3BA5-DA07-4922-911A-C9A31B9FD4D9}" type="pres">
      <dgm:prSet presAssocID="{140DCD46-2F82-4113-B9E8-F592C4522BF5}" presName="hierChild5" presStyleCnt="0"/>
      <dgm:spPr/>
    </dgm:pt>
    <dgm:pt modelId="{B13B4506-90FE-45CF-BFC7-610CDA8DA2B6}" type="pres">
      <dgm:prSet presAssocID="{238112CB-3499-4C75-9E70-B7E78BF18189}" presName="Name37" presStyleLbl="parChTrans1D2" presStyleIdx="2" presStyleCnt="3"/>
      <dgm:spPr/>
      <dgm:t>
        <a:bodyPr/>
        <a:lstStyle/>
        <a:p>
          <a:pPr rtl="1"/>
          <a:endParaRPr lang="ar-SA"/>
        </a:p>
      </dgm:t>
    </dgm:pt>
    <dgm:pt modelId="{ECB7FAD2-88BA-4A6D-BCB0-F73B953636DF}" type="pres">
      <dgm:prSet presAssocID="{BC635F00-A109-4F29-A81D-9E012C700AC6}" presName="hierRoot2" presStyleCnt="0">
        <dgm:presLayoutVars>
          <dgm:hierBranch val="init"/>
        </dgm:presLayoutVars>
      </dgm:prSet>
      <dgm:spPr/>
    </dgm:pt>
    <dgm:pt modelId="{F591D55C-367A-4BD7-963F-04A2CE72D82B}" type="pres">
      <dgm:prSet presAssocID="{BC635F00-A109-4F29-A81D-9E012C700AC6}" presName="rootComposite" presStyleCnt="0"/>
      <dgm:spPr/>
    </dgm:pt>
    <dgm:pt modelId="{52841C59-49C2-48EB-B992-41C46354E07A}" type="pres">
      <dgm:prSet presAssocID="{BC635F00-A109-4F29-A81D-9E012C700AC6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73142954-1495-414E-8FB7-C193D0BC7673}" type="pres">
      <dgm:prSet presAssocID="{BC635F00-A109-4F29-A81D-9E012C700AC6}" presName="rootConnector" presStyleLbl="node2" presStyleIdx="2" presStyleCnt="3"/>
      <dgm:spPr/>
      <dgm:t>
        <a:bodyPr/>
        <a:lstStyle/>
        <a:p>
          <a:pPr rtl="1"/>
          <a:endParaRPr lang="ar-SA"/>
        </a:p>
      </dgm:t>
    </dgm:pt>
    <dgm:pt modelId="{367413FF-1DB3-4213-873E-CD7FD8CDA2A9}" type="pres">
      <dgm:prSet presAssocID="{BC635F00-A109-4F29-A81D-9E012C700AC6}" presName="hierChild4" presStyleCnt="0"/>
      <dgm:spPr/>
    </dgm:pt>
    <dgm:pt modelId="{DBE8F2DB-B296-4C82-8892-BD23415995C3}" type="pres">
      <dgm:prSet presAssocID="{BC635F00-A109-4F29-A81D-9E012C700AC6}" presName="hierChild5" presStyleCnt="0"/>
      <dgm:spPr/>
    </dgm:pt>
    <dgm:pt modelId="{C1C4978A-D538-461A-AB4E-A37AC18A20B6}" type="pres">
      <dgm:prSet presAssocID="{0C78FB67-7970-4B64-81D0-3CACE0B5EBC8}" presName="hierChild3" presStyleCnt="0"/>
      <dgm:spPr/>
    </dgm:pt>
  </dgm:ptLst>
  <dgm:cxnLst>
    <dgm:cxn modelId="{CE972D63-4B00-43FC-B6A5-70107D240904}" srcId="{0C78FB67-7970-4B64-81D0-3CACE0B5EBC8}" destId="{F74553D2-D3AE-4436-9A43-EEF11F446B35}" srcOrd="0" destOrd="0" parTransId="{83AD47A9-DE98-4EA0-B687-C3D4F905B4A2}" sibTransId="{A2AF95D8-232D-435A-9FA5-59FDA0D039BC}"/>
    <dgm:cxn modelId="{995EC40F-96A8-4875-A956-9F2625417DC9}" type="presOf" srcId="{F74553D2-D3AE-4436-9A43-EEF11F446B35}" destId="{D332B511-AF8A-4889-B7AF-ECCDFF727623}" srcOrd="0" destOrd="0" presId="urn:microsoft.com/office/officeart/2005/8/layout/orgChart1"/>
    <dgm:cxn modelId="{3C6C09FB-AEE9-4F08-82AD-1FC536BFFCB3}" type="presOf" srcId="{BC635F00-A109-4F29-A81D-9E012C700AC6}" destId="{73142954-1495-414E-8FB7-C193D0BC7673}" srcOrd="1" destOrd="0" presId="urn:microsoft.com/office/officeart/2005/8/layout/orgChart1"/>
    <dgm:cxn modelId="{5CE2ADC9-482E-4328-8C7D-52522099AA3D}" type="presOf" srcId="{BC635F00-A109-4F29-A81D-9E012C700AC6}" destId="{52841C59-49C2-48EB-B992-41C46354E07A}" srcOrd="0" destOrd="0" presId="urn:microsoft.com/office/officeart/2005/8/layout/orgChart1"/>
    <dgm:cxn modelId="{928BADD5-CD49-4B2E-A8EF-BF41B52FB349}" srcId="{0C78FB67-7970-4B64-81D0-3CACE0B5EBC8}" destId="{BC635F00-A109-4F29-A81D-9E012C700AC6}" srcOrd="2" destOrd="0" parTransId="{238112CB-3499-4C75-9E70-B7E78BF18189}" sibTransId="{4EAD001C-2DBA-4693-893A-B69B86EC09A5}"/>
    <dgm:cxn modelId="{F32CEBF7-B6C0-4104-B8BF-94BC2856212A}" type="presOf" srcId="{0C78FB67-7970-4B64-81D0-3CACE0B5EBC8}" destId="{34534796-7CCB-4492-95A7-4D065951AC88}" srcOrd="0" destOrd="0" presId="urn:microsoft.com/office/officeart/2005/8/layout/orgChart1"/>
    <dgm:cxn modelId="{BDC40327-6E68-4A06-9A9A-4D274CC0C70C}" type="presOf" srcId="{F74553D2-D3AE-4436-9A43-EEF11F446B35}" destId="{5FE4368D-ED9F-4D6E-B069-E19160C78644}" srcOrd="1" destOrd="0" presId="urn:microsoft.com/office/officeart/2005/8/layout/orgChart1"/>
    <dgm:cxn modelId="{49BF8265-E403-42FC-BDAA-09A521AC82CA}" type="presOf" srcId="{83AD47A9-DE98-4EA0-B687-C3D4F905B4A2}" destId="{DD6D9680-B4BF-4603-887F-4BE1060C6B6A}" srcOrd="0" destOrd="0" presId="urn:microsoft.com/office/officeart/2005/8/layout/orgChart1"/>
    <dgm:cxn modelId="{EFBF4F83-EB69-4C7A-A7D7-F8413F0AC6D4}" type="presOf" srcId="{0C78FB67-7970-4B64-81D0-3CACE0B5EBC8}" destId="{B47A76DA-1148-4D0A-895B-7F253B6E6717}" srcOrd="1" destOrd="0" presId="urn:microsoft.com/office/officeart/2005/8/layout/orgChart1"/>
    <dgm:cxn modelId="{776FE0F3-4829-4183-9897-77DFC94F1DE1}" srcId="{DC51A1C2-8932-4994-8BC1-0CF18996713E}" destId="{0C78FB67-7970-4B64-81D0-3CACE0B5EBC8}" srcOrd="0" destOrd="0" parTransId="{44651121-7B93-4A18-AB56-D5563CCDC715}" sibTransId="{10498655-1A99-4094-9D70-7801144AC63D}"/>
    <dgm:cxn modelId="{CBDA59D2-7328-4627-9E01-259074C5112E}" type="presOf" srcId="{140DCD46-2F82-4113-B9E8-F592C4522BF5}" destId="{7125EAAC-D0AC-45B1-9E1D-56B2BB5E8696}" srcOrd="0" destOrd="0" presId="urn:microsoft.com/office/officeart/2005/8/layout/orgChart1"/>
    <dgm:cxn modelId="{8FBEDF09-316A-46FF-907D-86A51E5FB1C9}" type="presOf" srcId="{238112CB-3499-4C75-9E70-B7E78BF18189}" destId="{B13B4506-90FE-45CF-BFC7-610CDA8DA2B6}" srcOrd="0" destOrd="0" presId="urn:microsoft.com/office/officeart/2005/8/layout/orgChart1"/>
    <dgm:cxn modelId="{52508589-5FA5-47F4-85C8-FFD88276E46C}" type="presOf" srcId="{DC51A1C2-8932-4994-8BC1-0CF18996713E}" destId="{E6C1E2E8-3814-4B40-AE71-36CFF47E7245}" srcOrd="0" destOrd="0" presId="urn:microsoft.com/office/officeart/2005/8/layout/orgChart1"/>
    <dgm:cxn modelId="{42671A42-4E83-4D9B-B889-7A24E51C31F4}" type="presOf" srcId="{140DCD46-2F82-4113-B9E8-F592C4522BF5}" destId="{C00C7BF5-1B35-425D-A9FE-F33CEE797823}" srcOrd="1" destOrd="0" presId="urn:microsoft.com/office/officeart/2005/8/layout/orgChart1"/>
    <dgm:cxn modelId="{BF1EC9FE-B6D5-4D07-9D09-F60F5944CE9F}" type="presOf" srcId="{ABD0B306-47BB-4B98-AB69-8C876BD70384}" destId="{9DFDFF93-4B10-4520-AE87-3980F06C2AB7}" srcOrd="0" destOrd="0" presId="urn:microsoft.com/office/officeart/2005/8/layout/orgChart1"/>
    <dgm:cxn modelId="{0591D6FD-6DA2-4574-B0A3-3CB1EE61A808}" srcId="{0C78FB67-7970-4B64-81D0-3CACE0B5EBC8}" destId="{140DCD46-2F82-4113-B9E8-F592C4522BF5}" srcOrd="1" destOrd="0" parTransId="{ABD0B306-47BB-4B98-AB69-8C876BD70384}" sibTransId="{156AC9B8-3BC9-44C0-9911-192A97411AA4}"/>
    <dgm:cxn modelId="{4BFB3CE5-C702-40D5-AA00-D62A74C7400B}" type="presParOf" srcId="{E6C1E2E8-3814-4B40-AE71-36CFF47E7245}" destId="{62C62F31-FD78-4600-AE71-57478FAAE62B}" srcOrd="0" destOrd="0" presId="urn:microsoft.com/office/officeart/2005/8/layout/orgChart1"/>
    <dgm:cxn modelId="{00AD8084-3393-41EA-B26D-90CBCFD34298}" type="presParOf" srcId="{62C62F31-FD78-4600-AE71-57478FAAE62B}" destId="{037CA035-8D90-4C5E-BE83-AF2BC63BC65E}" srcOrd="0" destOrd="0" presId="urn:microsoft.com/office/officeart/2005/8/layout/orgChart1"/>
    <dgm:cxn modelId="{DA91DA99-C455-45A8-8674-AC7A5476F694}" type="presParOf" srcId="{037CA035-8D90-4C5E-BE83-AF2BC63BC65E}" destId="{34534796-7CCB-4492-95A7-4D065951AC88}" srcOrd="0" destOrd="0" presId="urn:microsoft.com/office/officeart/2005/8/layout/orgChart1"/>
    <dgm:cxn modelId="{B8A9E994-BDDF-4E35-9E74-2D8E3069D312}" type="presParOf" srcId="{037CA035-8D90-4C5E-BE83-AF2BC63BC65E}" destId="{B47A76DA-1148-4D0A-895B-7F253B6E6717}" srcOrd="1" destOrd="0" presId="urn:microsoft.com/office/officeart/2005/8/layout/orgChart1"/>
    <dgm:cxn modelId="{6EA9A963-3157-4CD5-8A06-02E33383708E}" type="presParOf" srcId="{62C62F31-FD78-4600-AE71-57478FAAE62B}" destId="{A1C421B3-3F43-4F0A-9B27-450FEBB3773E}" srcOrd="1" destOrd="0" presId="urn:microsoft.com/office/officeart/2005/8/layout/orgChart1"/>
    <dgm:cxn modelId="{5B384A8D-EE22-439E-BBC0-B642A67122A9}" type="presParOf" srcId="{A1C421B3-3F43-4F0A-9B27-450FEBB3773E}" destId="{DD6D9680-B4BF-4603-887F-4BE1060C6B6A}" srcOrd="0" destOrd="0" presId="urn:microsoft.com/office/officeart/2005/8/layout/orgChart1"/>
    <dgm:cxn modelId="{7C95E0C3-8928-4956-8553-6B5DBD7EDFDE}" type="presParOf" srcId="{A1C421B3-3F43-4F0A-9B27-450FEBB3773E}" destId="{C60EE354-C3A5-42D0-8DEB-9A7512499E3D}" srcOrd="1" destOrd="0" presId="urn:microsoft.com/office/officeart/2005/8/layout/orgChart1"/>
    <dgm:cxn modelId="{9E6BB51D-314D-46C3-BCCC-5F4A4FF77E7B}" type="presParOf" srcId="{C60EE354-C3A5-42D0-8DEB-9A7512499E3D}" destId="{ACC2F0C2-2EE2-437F-A90D-7DC0CA069649}" srcOrd="0" destOrd="0" presId="urn:microsoft.com/office/officeart/2005/8/layout/orgChart1"/>
    <dgm:cxn modelId="{162B6662-79A7-4B2F-9FBC-C2037A497C6D}" type="presParOf" srcId="{ACC2F0C2-2EE2-437F-A90D-7DC0CA069649}" destId="{D332B511-AF8A-4889-B7AF-ECCDFF727623}" srcOrd="0" destOrd="0" presId="urn:microsoft.com/office/officeart/2005/8/layout/orgChart1"/>
    <dgm:cxn modelId="{228766A0-D25F-4BDA-AAE1-351EBE9425B7}" type="presParOf" srcId="{ACC2F0C2-2EE2-437F-A90D-7DC0CA069649}" destId="{5FE4368D-ED9F-4D6E-B069-E19160C78644}" srcOrd="1" destOrd="0" presId="urn:microsoft.com/office/officeart/2005/8/layout/orgChart1"/>
    <dgm:cxn modelId="{1CACEA9D-2C32-4E29-BB3D-1C931DB10580}" type="presParOf" srcId="{C60EE354-C3A5-42D0-8DEB-9A7512499E3D}" destId="{A65B28CE-E2D1-40BF-AC31-D018FCAC34B7}" srcOrd="1" destOrd="0" presId="urn:microsoft.com/office/officeart/2005/8/layout/orgChart1"/>
    <dgm:cxn modelId="{663DC97F-A45F-402B-82E2-6D84A3C53277}" type="presParOf" srcId="{C60EE354-C3A5-42D0-8DEB-9A7512499E3D}" destId="{DCBCA440-D2DB-4BB0-8354-3CA28D6C419F}" srcOrd="2" destOrd="0" presId="urn:microsoft.com/office/officeart/2005/8/layout/orgChart1"/>
    <dgm:cxn modelId="{908CBCAE-F2ED-4957-95A3-480AFB4DD295}" type="presParOf" srcId="{A1C421B3-3F43-4F0A-9B27-450FEBB3773E}" destId="{9DFDFF93-4B10-4520-AE87-3980F06C2AB7}" srcOrd="2" destOrd="0" presId="urn:microsoft.com/office/officeart/2005/8/layout/orgChart1"/>
    <dgm:cxn modelId="{B935790A-40AB-4DA9-83C8-4B35B1429BD9}" type="presParOf" srcId="{A1C421B3-3F43-4F0A-9B27-450FEBB3773E}" destId="{138697C3-A523-4B16-975E-07B562D3D38E}" srcOrd="3" destOrd="0" presId="urn:microsoft.com/office/officeart/2005/8/layout/orgChart1"/>
    <dgm:cxn modelId="{45C12E67-524F-4A67-80E7-93D1CD7F0A30}" type="presParOf" srcId="{138697C3-A523-4B16-975E-07B562D3D38E}" destId="{EB481D91-A63F-40D0-B2A1-930D717ABD48}" srcOrd="0" destOrd="0" presId="urn:microsoft.com/office/officeart/2005/8/layout/orgChart1"/>
    <dgm:cxn modelId="{756D246A-F7A2-4644-A8E5-CEC80D4DB3FB}" type="presParOf" srcId="{EB481D91-A63F-40D0-B2A1-930D717ABD48}" destId="{7125EAAC-D0AC-45B1-9E1D-56B2BB5E8696}" srcOrd="0" destOrd="0" presId="urn:microsoft.com/office/officeart/2005/8/layout/orgChart1"/>
    <dgm:cxn modelId="{A1B11527-F77A-42FA-9982-72CD75E98820}" type="presParOf" srcId="{EB481D91-A63F-40D0-B2A1-930D717ABD48}" destId="{C00C7BF5-1B35-425D-A9FE-F33CEE797823}" srcOrd="1" destOrd="0" presId="urn:microsoft.com/office/officeart/2005/8/layout/orgChart1"/>
    <dgm:cxn modelId="{966E5EFB-5731-4D6C-A0EE-F914E17C8248}" type="presParOf" srcId="{138697C3-A523-4B16-975E-07B562D3D38E}" destId="{CA45D860-C584-4A44-B8FC-35C633513FE5}" srcOrd="1" destOrd="0" presId="urn:microsoft.com/office/officeart/2005/8/layout/orgChart1"/>
    <dgm:cxn modelId="{B76B57FF-610E-4321-AC8D-A9C0217FB106}" type="presParOf" srcId="{138697C3-A523-4B16-975E-07B562D3D38E}" destId="{6CBF3BA5-DA07-4922-911A-C9A31B9FD4D9}" srcOrd="2" destOrd="0" presId="urn:microsoft.com/office/officeart/2005/8/layout/orgChart1"/>
    <dgm:cxn modelId="{313EAA6D-3815-4D1B-B04F-D57566E5909A}" type="presParOf" srcId="{A1C421B3-3F43-4F0A-9B27-450FEBB3773E}" destId="{B13B4506-90FE-45CF-BFC7-610CDA8DA2B6}" srcOrd="4" destOrd="0" presId="urn:microsoft.com/office/officeart/2005/8/layout/orgChart1"/>
    <dgm:cxn modelId="{27801EC1-2C6B-4177-94F8-C5539C1D83DF}" type="presParOf" srcId="{A1C421B3-3F43-4F0A-9B27-450FEBB3773E}" destId="{ECB7FAD2-88BA-4A6D-BCB0-F73B953636DF}" srcOrd="5" destOrd="0" presId="urn:microsoft.com/office/officeart/2005/8/layout/orgChart1"/>
    <dgm:cxn modelId="{A496702A-9271-42EF-AFCD-D427A8D650AA}" type="presParOf" srcId="{ECB7FAD2-88BA-4A6D-BCB0-F73B953636DF}" destId="{F591D55C-367A-4BD7-963F-04A2CE72D82B}" srcOrd="0" destOrd="0" presId="urn:microsoft.com/office/officeart/2005/8/layout/orgChart1"/>
    <dgm:cxn modelId="{51512912-4BD3-489B-A553-703E6D42C56A}" type="presParOf" srcId="{F591D55C-367A-4BD7-963F-04A2CE72D82B}" destId="{52841C59-49C2-48EB-B992-41C46354E07A}" srcOrd="0" destOrd="0" presId="urn:microsoft.com/office/officeart/2005/8/layout/orgChart1"/>
    <dgm:cxn modelId="{2EF4B8BC-25C2-4AF9-83A6-0CB2BEE42F89}" type="presParOf" srcId="{F591D55C-367A-4BD7-963F-04A2CE72D82B}" destId="{73142954-1495-414E-8FB7-C193D0BC7673}" srcOrd="1" destOrd="0" presId="urn:microsoft.com/office/officeart/2005/8/layout/orgChart1"/>
    <dgm:cxn modelId="{DA52BABF-6009-4291-AB89-56446611A950}" type="presParOf" srcId="{ECB7FAD2-88BA-4A6D-BCB0-F73B953636DF}" destId="{367413FF-1DB3-4213-873E-CD7FD8CDA2A9}" srcOrd="1" destOrd="0" presId="urn:microsoft.com/office/officeart/2005/8/layout/orgChart1"/>
    <dgm:cxn modelId="{A08C7AB2-F44F-4476-92BC-4B1717CA2202}" type="presParOf" srcId="{ECB7FAD2-88BA-4A6D-BCB0-F73B953636DF}" destId="{DBE8F2DB-B296-4C82-8892-BD23415995C3}" srcOrd="2" destOrd="0" presId="urn:microsoft.com/office/officeart/2005/8/layout/orgChart1"/>
    <dgm:cxn modelId="{B3AE452F-4DD5-4C84-8151-0D170B7042DD}" type="presParOf" srcId="{62C62F31-FD78-4600-AE71-57478FAAE62B}" destId="{C1C4978A-D538-461A-AB4E-A37AC18A20B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13B4506-90FE-45CF-BFC7-610CDA8DA2B6}">
      <dsp:nvSpPr>
        <dsp:cNvPr id="0" name=""/>
        <dsp:cNvSpPr/>
      </dsp:nvSpPr>
      <dsp:spPr>
        <a:xfrm>
          <a:off x="4114799" y="2033370"/>
          <a:ext cx="2911251" cy="505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629"/>
              </a:lnTo>
              <a:lnTo>
                <a:pt x="2911251" y="252629"/>
              </a:lnTo>
              <a:lnTo>
                <a:pt x="2911251" y="505258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FDFF93-4B10-4520-AE87-3980F06C2AB7}">
      <dsp:nvSpPr>
        <dsp:cNvPr id="0" name=""/>
        <dsp:cNvSpPr/>
      </dsp:nvSpPr>
      <dsp:spPr>
        <a:xfrm>
          <a:off x="4069079" y="2033370"/>
          <a:ext cx="91440" cy="5052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5258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6D9680-B4BF-4603-887F-4BE1060C6B6A}">
      <dsp:nvSpPr>
        <dsp:cNvPr id="0" name=""/>
        <dsp:cNvSpPr/>
      </dsp:nvSpPr>
      <dsp:spPr>
        <a:xfrm>
          <a:off x="1203548" y="2033370"/>
          <a:ext cx="2911251" cy="505258"/>
        </a:xfrm>
        <a:custGeom>
          <a:avLst/>
          <a:gdLst/>
          <a:ahLst/>
          <a:cxnLst/>
          <a:rect l="0" t="0" r="0" b="0"/>
          <a:pathLst>
            <a:path>
              <a:moveTo>
                <a:pt x="2911251" y="0"/>
              </a:moveTo>
              <a:lnTo>
                <a:pt x="2911251" y="252629"/>
              </a:lnTo>
              <a:lnTo>
                <a:pt x="0" y="252629"/>
              </a:lnTo>
              <a:lnTo>
                <a:pt x="0" y="505258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534796-7CCB-4492-95A7-4D065951AC88}">
      <dsp:nvSpPr>
        <dsp:cNvPr id="0" name=""/>
        <dsp:cNvSpPr/>
      </dsp:nvSpPr>
      <dsp:spPr>
        <a:xfrm>
          <a:off x="2911803" y="830374"/>
          <a:ext cx="2405992" cy="1202996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LUTS</a:t>
          </a:r>
          <a:endParaRPr lang="en-US" sz="4100" kern="1200" dirty="0"/>
        </a:p>
      </dsp:txBody>
      <dsp:txXfrm>
        <a:off x="2911803" y="830374"/>
        <a:ext cx="2405992" cy="1202996"/>
      </dsp:txXfrm>
    </dsp:sp>
    <dsp:sp modelId="{D332B511-AF8A-4889-B7AF-ECCDFF727623}">
      <dsp:nvSpPr>
        <dsp:cNvPr id="0" name=""/>
        <dsp:cNvSpPr/>
      </dsp:nvSpPr>
      <dsp:spPr>
        <a:xfrm>
          <a:off x="552" y="2538629"/>
          <a:ext cx="2405992" cy="1202996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Voiding </a:t>
          </a:r>
          <a:endParaRPr lang="en-US" sz="4100" kern="1200" dirty="0"/>
        </a:p>
      </dsp:txBody>
      <dsp:txXfrm>
        <a:off x="552" y="2538629"/>
        <a:ext cx="2405992" cy="1202996"/>
      </dsp:txXfrm>
    </dsp:sp>
    <dsp:sp modelId="{7125EAAC-D0AC-45B1-9E1D-56B2BB5E8696}">
      <dsp:nvSpPr>
        <dsp:cNvPr id="0" name=""/>
        <dsp:cNvSpPr/>
      </dsp:nvSpPr>
      <dsp:spPr>
        <a:xfrm>
          <a:off x="2911803" y="2538629"/>
          <a:ext cx="2405992" cy="1202996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storage</a:t>
          </a:r>
          <a:endParaRPr lang="en-US" sz="4100" kern="1200" dirty="0"/>
        </a:p>
      </dsp:txBody>
      <dsp:txXfrm>
        <a:off x="2911803" y="2538629"/>
        <a:ext cx="2405992" cy="1202996"/>
      </dsp:txXfrm>
    </dsp:sp>
    <dsp:sp modelId="{52841C59-49C2-48EB-B992-41C46354E07A}">
      <dsp:nvSpPr>
        <dsp:cNvPr id="0" name=""/>
        <dsp:cNvSpPr/>
      </dsp:nvSpPr>
      <dsp:spPr>
        <a:xfrm>
          <a:off x="5823054" y="2538629"/>
          <a:ext cx="2405992" cy="1202996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post voiding</a:t>
          </a:r>
          <a:endParaRPr lang="en-US" sz="4100" kern="1200" dirty="0"/>
        </a:p>
      </dsp:txBody>
      <dsp:txXfrm>
        <a:off x="5823054" y="2538629"/>
        <a:ext cx="2405992" cy="12029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57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57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9FF3392-B1A2-4836-BD2D-7E91A9F5609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1EB55D-FF80-4C6C-AD23-791675C978C1}" type="slidenum">
              <a:rPr lang="ar-SA"/>
              <a:pPr/>
              <a:t>4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796B45-7DBC-41FE-A058-F4DDAA660AEA}" type="slidenum">
              <a:rPr lang="ar-SA"/>
              <a:pPr/>
              <a:t>16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40D97C-D338-4F62-9DA2-E95C5738FF14}" type="slidenum">
              <a:rPr lang="ar-SA"/>
              <a:pPr/>
              <a:t>17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F5C46D-2EFD-43E2-BBE9-41442F9E794F}" type="slidenum">
              <a:rPr lang="ar-SA"/>
              <a:pPr/>
              <a:t>18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994ADB-F140-43ED-8E8D-3C587C188887}" type="slidenum">
              <a:rPr lang="ar-SA"/>
              <a:pPr/>
              <a:t>21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A32492-E3C9-4C16-A03A-AA7C4EB2F7D8}" type="slidenum">
              <a:rPr lang="ar-SA"/>
              <a:pPr/>
              <a:t>23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0D8A12-5E4F-4AE0-8E35-6FD61B603135}" type="slidenum">
              <a:rPr lang="ar-SA"/>
              <a:pPr/>
              <a:t>24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2FF127-2815-491B-B5AA-459A489762A0}" type="slidenum">
              <a:rPr lang="ar-SA"/>
              <a:pPr/>
              <a:t>26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357150-9B88-4320-8D2A-85F41B2D0A15}" type="slidenum">
              <a:rPr lang="ar-SA"/>
              <a:pPr/>
              <a:t>27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9F8B66-3DF0-4092-89AA-3C54F6D03B78}" type="slidenum">
              <a:rPr lang="ar-SA"/>
              <a:pPr/>
              <a:t>31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DFFC6B-262F-4ACC-838C-467870D7F058}" type="slidenum">
              <a:rPr lang="ar-SA"/>
              <a:pPr/>
              <a:t>37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702318-49E6-4F98-BDE0-25337B1A8DBE}" type="slidenum">
              <a:rPr lang="ar-SA"/>
              <a:pPr/>
              <a:t>6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E851E7-0A5E-4338-A85D-9610BB42203C}" type="slidenum">
              <a:rPr lang="ar-SA"/>
              <a:pPr/>
              <a:t>38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F8D9B2-0FA8-436C-819C-67BF0EE43E9D}" type="slidenum">
              <a:rPr lang="ar-SA"/>
              <a:pPr/>
              <a:t>7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F5226B-DE57-4C67-8D1E-A84B4F77FF39}" type="slidenum">
              <a:rPr lang="ar-SA"/>
              <a:pPr/>
              <a:t>8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5FEB45-9CF5-4C6F-B64E-B9674C683A38}" type="slidenum">
              <a:rPr lang="ar-SA"/>
              <a:pPr/>
              <a:t>9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B5194F-B04A-4AF4-B2A7-C3D83273A377}" type="slidenum">
              <a:rPr lang="ar-SA"/>
              <a:pPr/>
              <a:t>12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DE10F0-7689-4307-9C04-F23A05DED53B}" type="slidenum">
              <a:rPr lang="ar-SA"/>
              <a:pPr/>
              <a:t>13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861A2D-BBB7-4EF2-AF10-5D8038A626DA}" type="slidenum">
              <a:rPr lang="ar-SA"/>
              <a:pPr/>
              <a:t>14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309310-6D9B-409A-9197-B0B9494A7F45}" type="slidenum">
              <a:rPr lang="ar-SA"/>
              <a:pPr/>
              <a:t>15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44213AF-26F6-41FA-8D85-E2C5388D6E58}" type="datetimeFigureOut">
              <a:rPr lang="en-US" smtClean="0"/>
              <a:pPr/>
              <a:t>10/6/2011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A4E40-5387-4CDE-B1AC-2E9A6822935A}" type="datetimeFigureOut">
              <a:rPr lang="ar-SA" smtClean="0"/>
              <a:pPr/>
              <a:t>09/11/1432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6133-4EF7-4BF5-9703-25F9111A9D4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A4E40-5387-4CDE-B1AC-2E9A6822935A}" type="datetimeFigureOut">
              <a:rPr lang="ar-SA" smtClean="0"/>
              <a:pPr/>
              <a:t>09/11/1432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6133-4EF7-4BF5-9703-25F9111A9D4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03834-E713-41CB-9DAB-DFCE4E73168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32FA4E40-5387-4CDE-B1AC-2E9A6822935A}" type="datetimeFigureOut">
              <a:rPr lang="ar-SA" smtClean="0"/>
              <a:pPr/>
              <a:t>09/11/1432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6133-4EF7-4BF5-9703-25F9111A9D4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44213AF-26F6-41FA-8D85-E2C5388D6E58}" type="datetimeFigureOut">
              <a:rPr lang="en-US" smtClean="0"/>
              <a:pPr/>
              <a:t>10/6/2011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2FA4E40-5387-4CDE-B1AC-2E9A6822935A}" type="datetimeFigureOut">
              <a:rPr lang="ar-SA" smtClean="0"/>
              <a:pPr/>
              <a:t>09/11/1432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9EC6133-4EF7-4BF5-9703-25F9111A9D4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32FA4E40-5387-4CDE-B1AC-2E9A6822935A}" type="datetimeFigureOut">
              <a:rPr lang="ar-SA" smtClean="0"/>
              <a:pPr/>
              <a:t>09/11/1432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39EC6133-4EF7-4BF5-9703-25F9111A9D4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A4E40-5387-4CDE-B1AC-2E9A6822935A}" type="datetimeFigureOut">
              <a:rPr lang="ar-SA" smtClean="0"/>
              <a:pPr/>
              <a:t>09/11/1432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6133-4EF7-4BF5-9703-25F9111A9D4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2FA4E40-5387-4CDE-B1AC-2E9A6822935A}" type="datetimeFigureOut">
              <a:rPr lang="ar-SA" smtClean="0"/>
              <a:pPr/>
              <a:t>09/11/1432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9EC6133-4EF7-4BF5-9703-25F9111A9D4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32FA4E40-5387-4CDE-B1AC-2E9A6822935A}" type="datetimeFigureOut">
              <a:rPr lang="ar-SA" smtClean="0"/>
              <a:pPr/>
              <a:t>09/11/1432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9EC6133-4EF7-4BF5-9703-25F9111A9D4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32FA4E40-5387-4CDE-B1AC-2E9A6822935A}" type="datetimeFigureOut">
              <a:rPr lang="ar-SA" smtClean="0"/>
              <a:pPr/>
              <a:t>09/11/1432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39EC6133-4EF7-4BF5-9703-25F9111A9D4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32FA4E40-5387-4CDE-B1AC-2E9A6822935A}" type="datetimeFigureOut">
              <a:rPr lang="ar-SA" smtClean="0"/>
              <a:pPr/>
              <a:t>09/11/1432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ar-S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9EC6133-4EF7-4BF5-9703-25F9111A9D4F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48880"/>
            <a:ext cx="7772400" cy="2376264"/>
          </a:xfrm>
        </p:spPr>
        <p:txBody>
          <a:bodyPr/>
          <a:lstStyle/>
          <a:p>
            <a:pPr algn="ctr"/>
            <a:r>
              <a:rPr lang="en-GB" sz="3200" dirty="0" smtClean="0">
                <a:solidFill>
                  <a:srgbClr val="FFFF00"/>
                </a:solidFill>
              </a:rPr>
              <a:t>L</a:t>
            </a:r>
            <a:r>
              <a:rPr lang="en-GB" sz="3200" dirty="0" smtClean="0">
                <a:solidFill>
                  <a:schemeClr val="tx1"/>
                </a:solidFill>
              </a:rPr>
              <a:t>ower </a:t>
            </a:r>
            <a:r>
              <a:rPr lang="en-GB" sz="3200" dirty="0" smtClean="0">
                <a:solidFill>
                  <a:srgbClr val="FFFF00"/>
                </a:solidFill>
              </a:rPr>
              <a:t>U</a:t>
            </a:r>
            <a:r>
              <a:rPr lang="en-GB" sz="3200" dirty="0" smtClean="0">
                <a:solidFill>
                  <a:schemeClr val="tx1"/>
                </a:solidFill>
              </a:rPr>
              <a:t>rinary </a:t>
            </a:r>
            <a:r>
              <a:rPr lang="en-GB" sz="3200" dirty="0" smtClean="0">
                <a:solidFill>
                  <a:srgbClr val="FFFF00"/>
                </a:solidFill>
              </a:rPr>
              <a:t>T</a:t>
            </a:r>
            <a:r>
              <a:rPr lang="en-GB" sz="3200" dirty="0" smtClean="0">
                <a:solidFill>
                  <a:schemeClr val="tx1"/>
                </a:solidFill>
              </a:rPr>
              <a:t>ract </a:t>
            </a:r>
            <a:r>
              <a:rPr lang="en-GB" sz="3200" dirty="0" smtClean="0">
                <a:solidFill>
                  <a:srgbClr val="FFFF00"/>
                </a:solidFill>
              </a:rPr>
              <a:t>S</a:t>
            </a:r>
            <a:r>
              <a:rPr lang="en-GB" sz="3200" dirty="0" smtClean="0">
                <a:solidFill>
                  <a:schemeClr val="tx1"/>
                </a:solidFill>
              </a:rPr>
              <a:t>ymptoms </a:t>
            </a:r>
            <a:r>
              <a:rPr lang="en-GB" dirty="0" smtClean="0">
                <a:solidFill>
                  <a:schemeClr val="tx1"/>
                </a:solidFill>
              </a:rPr>
              <a:t/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rgbClr val="FFFF00"/>
                </a:solidFill>
              </a:rPr>
              <a:t>(LUTS)</a:t>
            </a:r>
            <a:r>
              <a:rPr lang="en-GB" dirty="0" smtClean="0">
                <a:solidFill>
                  <a:schemeClr val="tx1"/>
                </a:solidFill>
              </a:rPr>
              <a:t/>
            </a:r>
            <a:br>
              <a:rPr lang="en-GB" dirty="0" smtClean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57224" y="4149080"/>
            <a:ext cx="227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Supervised by: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 Dr- Al </a:t>
            </a:r>
            <a:r>
              <a:rPr lang="en-US" dirty="0" err="1" smtClean="0">
                <a:solidFill>
                  <a:srgbClr val="FFFF00"/>
                </a:solidFill>
              </a:rPr>
              <a:t>Traifi</a:t>
            </a:r>
            <a:endParaRPr lang="en-US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 idx="4294967295"/>
          </p:nvPr>
        </p:nvSpPr>
        <p:spPr>
          <a:xfrm>
            <a:off x="1395413" y="0"/>
            <a:ext cx="7748587" cy="357188"/>
          </a:xfrm>
          <a:prstGeom prst="rect">
            <a:avLst/>
          </a:prstGeom>
          <a:noFill/>
        </p:spPr>
        <p:txBody>
          <a:bodyPr lIns="91440" tIns="45720" rIns="91440" bIns="45720">
            <a:normAutofit fontScale="90000"/>
          </a:bodyPr>
          <a:lstStyle/>
          <a:p>
            <a:r>
              <a:rPr lang="en-US" sz="2200" b="1" smtClean="0">
                <a:solidFill>
                  <a:srgbClr val="FFFF00"/>
                </a:solidFill>
                <a:effectLst/>
              </a:rPr>
              <a:t>I</a:t>
            </a:r>
            <a:r>
              <a:rPr lang="en-US" sz="2200" b="1" smtClean="0">
                <a:solidFill>
                  <a:schemeClr val="tx1"/>
                </a:solidFill>
                <a:effectLst/>
              </a:rPr>
              <a:t>nternational</a:t>
            </a:r>
            <a:r>
              <a:rPr lang="en-US" sz="2200" b="1" smtClean="0">
                <a:effectLst/>
              </a:rPr>
              <a:t> </a:t>
            </a:r>
            <a:r>
              <a:rPr lang="en-US" sz="2200" b="1" smtClean="0">
                <a:solidFill>
                  <a:srgbClr val="FFFF00"/>
                </a:solidFill>
                <a:effectLst/>
              </a:rPr>
              <a:t>P</a:t>
            </a:r>
            <a:r>
              <a:rPr lang="en-US" sz="2200" b="1" smtClean="0">
                <a:solidFill>
                  <a:schemeClr val="tx1"/>
                </a:solidFill>
                <a:effectLst/>
              </a:rPr>
              <a:t>rostate</a:t>
            </a:r>
            <a:r>
              <a:rPr lang="en-US" sz="2200" b="1" smtClean="0">
                <a:effectLst/>
              </a:rPr>
              <a:t> </a:t>
            </a:r>
            <a:r>
              <a:rPr lang="en-US" sz="2200" b="1" smtClean="0">
                <a:solidFill>
                  <a:srgbClr val="FFFF00"/>
                </a:solidFill>
                <a:effectLst/>
              </a:rPr>
              <a:t>S</a:t>
            </a:r>
            <a:r>
              <a:rPr lang="en-US" sz="2200" b="1" smtClean="0">
                <a:solidFill>
                  <a:schemeClr val="tx1"/>
                </a:solidFill>
                <a:effectLst/>
              </a:rPr>
              <a:t>ymptoms</a:t>
            </a:r>
            <a:r>
              <a:rPr lang="en-US" sz="2200" b="1" smtClean="0">
                <a:effectLst/>
              </a:rPr>
              <a:t> </a:t>
            </a:r>
            <a:r>
              <a:rPr lang="en-US" sz="2200" b="1" smtClean="0">
                <a:solidFill>
                  <a:srgbClr val="FFFF00"/>
                </a:solidFill>
                <a:effectLst/>
              </a:rPr>
              <a:t>Score</a:t>
            </a:r>
            <a:r>
              <a:rPr lang="en-US" sz="2200" b="1" smtClean="0">
                <a:effectLst/>
              </a:rPr>
              <a:t> </a:t>
            </a:r>
            <a:r>
              <a:rPr lang="en-US" sz="2200" b="1" smtClean="0">
                <a:solidFill>
                  <a:srgbClr val="FFFF00"/>
                </a:solidFill>
                <a:effectLst/>
              </a:rPr>
              <a:t>(IPSS)</a:t>
            </a:r>
            <a:r>
              <a:rPr lang="en-US" sz="2200" b="1" smtClean="0">
                <a:effectLst/>
              </a:rPr>
              <a:t> &amp; </a:t>
            </a:r>
            <a:r>
              <a:rPr lang="en-US" sz="2200" b="1" smtClean="0">
                <a:solidFill>
                  <a:schemeClr val="tx1"/>
                </a:solidFill>
                <a:effectLst/>
              </a:rPr>
              <a:t>Q of L</a:t>
            </a:r>
          </a:p>
        </p:txBody>
      </p:sp>
      <p:graphicFrame>
        <p:nvGraphicFramePr>
          <p:cNvPr id="172119" name="Group 87"/>
          <p:cNvGraphicFramePr>
            <a:graphicFrameLocks noGrp="1"/>
          </p:cNvGraphicFramePr>
          <p:nvPr>
            <p:ph idx="4294967295"/>
          </p:nvPr>
        </p:nvGraphicFramePr>
        <p:xfrm>
          <a:off x="465138" y="404813"/>
          <a:ext cx="8678863" cy="6466207"/>
        </p:xfrm>
        <a:graphic>
          <a:graphicData uri="http://schemas.openxmlformats.org/drawingml/2006/table">
            <a:tbl>
              <a:tblPr/>
              <a:tblGrid>
                <a:gridCol w="3343275"/>
                <a:gridCol w="639763"/>
                <a:gridCol w="996950"/>
                <a:gridCol w="995362"/>
                <a:gridCol w="996950"/>
                <a:gridCol w="923925"/>
                <a:gridCol w="782638"/>
              </a:tblGrid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at All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Less Than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Time in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Less Than Half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 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bout Half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 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More Than Half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 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Almost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Always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66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A0A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Over the past month, how often have you had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A0A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 sensation of not emptying your bladder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A0A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completely after you finished urinating?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6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A0A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6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A0A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6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A0A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6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A0A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6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A0A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6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A0A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6F9"/>
                    </a:solidFill>
                  </a:tcPr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A0A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Over the past month, how often have you had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A0A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 urinate again less than 2 hours after you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A0A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finished urinating?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A0A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A0A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A0A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A0A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A0A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A0A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C"/>
                    </a:solidFill>
                  </a:tcPr>
                </a:tc>
              </a:tr>
              <a:tr h="935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A0A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Over the past month, how often have you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A0A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found you stopped and started again several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A0A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times when you urinated?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6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A0A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6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A0A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6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A0A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6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A0A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6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A0A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6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A0A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6F9"/>
                    </a:solidFill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A0A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Over the past month, how often have you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A0A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found it difficult to postpone urination?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A0A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A0A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A0A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A0A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A0A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A0A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C"/>
                    </a:solidFill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A0A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5-Over the past month, how often have you had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A0A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 weak urinary stream?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6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A0A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6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A0A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6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A0A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6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A0A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6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A0A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6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A0A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6F9"/>
                    </a:solidFill>
                  </a:tcPr>
                </a:tc>
              </a:tr>
              <a:tr h="674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A0A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Over the past month, how often have you had to push or strain to begin urination?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A0A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A0A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A0A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A0A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A0A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A0A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C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A0A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 Over the past month, how many times did you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A0A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most typically get up to urinate from the time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A0A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you went to bed at night until the time you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A0A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got up in the morning?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6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A0A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None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A0A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6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A0A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6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A0A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times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6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A0A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times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6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A0A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times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6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A0A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A0A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times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6F9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A0A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If you were to spend the rest of your life with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A0A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your urinary condition just the way it is now,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A0A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how would you think/believe about that?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A0A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Delighted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A0A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A0A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A0A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Pleased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A0A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A0A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A0A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Mostly satisfied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A0A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A0A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Mixed equally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A0A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A0A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A0A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Unhappy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A0A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A0A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A0A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Terrible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A0A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A0A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1080120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Clinical Examination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52736"/>
            <a:ext cx="7772400" cy="5043264"/>
          </a:xfrm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Abdominal examination</a:t>
            </a:r>
          </a:p>
          <a:p>
            <a:r>
              <a:rPr lang="en-US" dirty="0" smtClean="0"/>
              <a:t>Bladder palpation </a:t>
            </a:r>
          </a:p>
          <a:p>
            <a:r>
              <a:rPr lang="en-US" dirty="0" smtClean="0"/>
              <a:t>Kidney palpation </a:t>
            </a: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PR examination.</a:t>
            </a:r>
          </a:p>
          <a:p>
            <a:endParaRPr lang="en-US" dirty="0" smtClean="0"/>
          </a:p>
          <a:p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5_sm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47775"/>
            <a:ext cx="9144000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1" name="Rectangle 3"/>
          <p:cNvSpPr>
            <a:spLocks noGrp="1" noChangeArrowheads="1"/>
          </p:cNvSpPr>
          <p:nvPr>
            <p:ph type="title"/>
          </p:nvPr>
        </p:nvSpPr>
        <p:spPr>
          <a:xfrm>
            <a:off x="1042988" y="0"/>
            <a:ext cx="7543800" cy="1116013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Per- rectal Examination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tx1"/>
                </a:solidFill>
              </a:rPr>
              <a:t>Investigations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989138"/>
            <a:ext cx="8229600" cy="4495800"/>
          </a:xfrm>
        </p:spPr>
        <p:txBody>
          <a:bodyPr/>
          <a:lstStyle/>
          <a:p>
            <a:pPr eaLnBrk="1" hangingPunct="1">
              <a:buClr>
                <a:srgbClr val="FFFF66"/>
              </a:buClr>
              <a:buFont typeface="Wingdings" pitchFamily="2" charset="2"/>
              <a:buChar char="§"/>
            </a:pPr>
            <a:r>
              <a:rPr lang="en-US" smtClean="0">
                <a:solidFill>
                  <a:srgbClr val="FFFF00"/>
                </a:solidFill>
              </a:rPr>
              <a:t>MSU &amp; Urine culture</a:t>
            </a:r>
          </a:p>
          <a:p>
            <a:pPr eaLnBrk="1" hangingPunct="1">
              <a:buClr>
                <a:srgbClr val="FFFF66"/>
              </a:buClr>
              <a:buFont typeface="Wingdings" pitchFamily="2" charset="2"/>
              <a:buChar char="§"/>
            </a:pPr>
            <a:r>
              <a:rPr lang="en-US" smtClean="0">
                <a:solidFill>
                  <a:srgbClr val="FFFF00"/>
                </a:solidFill>
              </a:rPr>
              <a:t>Urine Cytology</a:t>
            </a:r>
          </a:p>
          <a:p>
            <a:pPr eaLnBrk="1" hangingPunct="1">
              <a:buClr>
                <a:srgbClr val="FFFF66"/>
              </a:buClr>
              <a:buFont typeface="Wingdings" pitchFamily="2" charset="2"/>
              <a:buChar char="§"/>
            </a:pPr>
            <a:r>
              <a:rPr lang="en-US" smtClean="0">
                <a:solidFill>
                  <a:srgbClr val="FFFF00"/>
                </a:solidFill>
              </a:rPr>
              <a:t>U&amp;E</a:t>
            </a:r>
          </a:p>
          <a:p>
            <a:pPr eaLnBrk="1" hangingPunct="1">
              <a:buClr>
                <a:srgbClr val="FFFF66"/>
              </a:buClr>
              <a:buFont typeface="Wingdings" pitchFamily="2" charset="2"/>
              <a:buChar char="§"/>
            </a:pPr>
            <a:r>
              <a:rPr lang="en-US" smtClean="0">
                <a:solidFill>
                  <a:srgbClr val="FFFF00"/>
                </a:solidFill>
              </a:rPr>
              <a:t>LFT</a:t>
            </a:r>
          </a:p>
          <a:p>
            <a:pPr eaLnBrk="1" hangingPunct="1">
              <a:buClr>
                <a:srgbClr val="FFFF66"/>
              </a:buClr>
              <a:buFont typeface="Wingdings" pitchFamily="2" charset="2"/>
              <a:buChar char="§"/>
            </a:pPr>
            <a:r>
              <a:rPr lang="en-US" smtClean="0">
                <a:solidFill>
                  <a:srgbClr val="FFFF00"/>
                </a:solidFill>
              </a:rPr>
              <a:t>PSA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 descr="US NORMAL RT KIDNEY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557338"/>
            <a:ext cx="4140200" cy="3551237"/>
          </a:xfrm>
          <a:noFill/>
        </p:spPr>
      </p:pic>
      <p:pic>
        <p:nvPicPr>
          <p:cNvPr id="12291" name="Picture 9" descr="hydro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251325" y="1557338"/>
            <a:ext cx="4892675" cy="3543300"/>
          </a:xfrm>
          <a:noFill/>
        </p:spPr>
      </p:pic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3203575" y="476250"/>
            <a:ext cx="1800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BLAD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2225"/>
            <a:ext cx="8497888" cy="693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75"/>
            <a:ext cx="9144000" cy="681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B2B2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asc urth ( Bul st)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31913" y="188913"/>
            <a:ext cx="6553200" cy="6553200"/>
          </a:xfrm>
          <a:noFill/>
        </p:spPr>
      </p:pic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4932363" y="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Ascending Urethrogram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chemeClr val="tx1"/>
                </a:solidFill>
              </a:rPr>
              <a:t>Urodynamics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2565400"/>
            <a:ext cx="7772400" cy="4114800"/>
          </a:xfrm>
        </p:spPr>
        <p:txBody>
          <a:bodyPr/>
          <a:lstStyle/>
          <a:p>
            <a:pPr algn="ctr">
              <a:buClr>
                <a:srgbClr val="FFFF00"/>
              </a:buClr>
              <a:buFont typeface="Wingdings" pitchFamily="2" charset="2"/>
              <a:buNone/>
            </a:pPr>
            <a:r>
              <a:rPr lang="en-US" sz="3600" b="1" smtClean="0">
                <a:solidFill>
                  <a:srgbClr val="FFFF00"/>
                </a:solidFill>
              </a:rPr>
              <a:t>Voiding Diary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2657"/>
            <a:ext cx="7772400" cy="1800200"/>
          </a:xfrm>
        </p:spPr>
        <p:txBody>
          <a:bodyPr/>
          <a:lstStyle/>
          <a:p>
            <a:pPr algn="ctr"/>
            <a:r>
              <a:rPr lang="en-US" dirty="0" smtClean="0"/>
              <a:t>Objectives: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568" y="1700808"/>
            <a:ext cx="7772400" cy="150018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Why LUTS?</a:t>
            </a:r>
          </a:p>
          <a:p>
            <a:r>
              <a:rPr lang="en-US" dirty="0" smtClean="0"/>
              <a:t>What are the symptoms?</a:t>
            </a:r>
          </a:p>
          <a:p>
            <a:r>
              <a:rPr lang="en-US" dirty="0" smtClean="0"/>
              <a:t>Common causes?</a:t>
            </a:r>
          </a:p>
          <a:p>
            <a:r>
              <a:rPr lang="en-US" dirty="0" smtClean="0"/>
              <a:t>Patient work up</a:t>
            </a:r>
          </a:p>
          <a:p>
            <a:r>
              <a:rPr lang="en-US" dirty="0" smtClean="0"/>
              <a:t>Details of the Common etiology BPH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2852738"/>
            <a:ext cx="7772400" cy="4114800"/>
          </a:xfrm>
        </p:spPr>
        <p:txBody>
          <a:bodyPr/>
          <a:lstStyle/>
          <a:p>
            <a:pPr algn="ctr" eaLnBrk="1" hangingPunct="1">
              <a:buClr>
                <a:srgbClr val="FFFF66"/>
              </a:buClr>
              <a:buFont typeface="Wingdings" pitchFamily="2" charset="2"/>
              <a:buNone/>
            </a:pPr>
            <a:r>
              <a:rPr lang="en-US" sz="3600" b="1" smtClean="0">
                <a:solidFill>
                  <a:srgbClr val="FFFF00"/>
                </a:solidFill>
              </a:rPr>
              <a:t>Uroflometry</a:t>
            </a:r>
          </a:p>
          <a:p>
            <a:endParaRPr lang="en-US" sz="360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flow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0438"/>
            <a:ext cx="914400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6" descr="flow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7463"/>
            <a:ext cx="9144000" cy="3651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420888"/>
            <a:ext cx="7772400" cy="1143000"/>
          </a:xfrm>
          <a:noFill/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effectLst/>
              </a:rPr>
              <a:t>  </a:t>
            </a:r>
            <a:r>
              <a:rPr lang="en-US" sz="3600" b="1" dirty="0" err="1" smtClean="0">
                <a:solidFill>
                  <a:srgbClr val="FFFF00"/>
                </a:solidFill>
                <a:effectLst/>
              </a:rPr>
              <a:t>Cystometry</a:t>
            </a:r>
            <a:r>
              <a:rPr lang="en-US" sz="3600" dirty="0" smtClean="0">
                <a:solidFill>
                  <a:srgbClr val="FFFF66"/>
                </a:solidFill>
                <a:effectLst/>
              </a:rPr>
              <a:t/>
            </a:r>
            <a:br>
              <a:rPr lang="en-US" sz="3600" dirty="0" smtClean="0">
                <a:solidFill>
                  <a:srgbClr val="FFFF66"/>
                </a:solidFill>
                <a:effectLst/>
              </a:rPr>
            </a:br>
            <a:endParaRPr lang="en-US" sz="3600" dirty="0" smtClean="0">
              <a:solidFill>
                <a:srgbClr val="FFFF66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opy of stable bladder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tretch>
            <a:fillRect/>
          </a:stretch>
        </p:blipFill>
        <p:spPr>
          <a:xfrm>
            <a:off x="2496312" y="1254252"/>
            <a:ext cx="4151376" cy="4197096"/>
          </a:xfrm>
          <a:noFill/>
        </p:spPr>
      </p:pic>
      <p:sp>
        <p:nvSpPr>
          <p:cNvPr id="21507" name="WordArt 3"/>
          <p:cNvSpPr>
            <a:spLocks noChangeArrowheads="1" noChangeShapeType="1" noTextEdit="1"/>
          </p:cNvSpPr>
          <p:nvPr/>
        </p:nvSpPr>
        <p:spPr bwMode="auto">
          <a:xfrm>
            <a:off x="533400" y="838200"/>
            <a:ext cx="1295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Cystometry</a:t>
            </a:r>
            <a:endParaRPr lang="ar-SA" sz="2000" kern="10">
              <a:ln w="9525">
                <a:solidFill>
                  <a:srgbClr val="000080"/>
                </a:solidFill>
                <a:round/>
                <a:headEnd/>
                <a:tailEnd/>
              </a:ln>
              <a:solidFill>
                <a:srgbClr val="00008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1508" name="AutoShape 4"/>
          <p:cNvSpPr>
            <a:spLocks noChangeArrowheads="1"/>
          </p:cNvSpPr>
          <p:nvPr/>
        </p:nvSpPr>
        <p:spPr bwMode="auto">
          <a:xfrm>
            <a:off x="8229600" y="2133600"/>
            <a:ext cx="914400" cy="685800"/>
          </a:xfrm>
          <a:custGeom>
            <a:avLst/>
            <a:gdLst>
              <a:gd name="T0" fmla="*/ 32369124 w 21600"/>
              <a:gd name="T1" fmla="*/ 2828607 h 21600"/>
              <a:gd name="T2" fmla="*/ 17967705 w 21600"/>
              <a:gd name="T3" fmla="*/ 2759075 h 21600"/>
              <a:gd name="T4" fmla="*/ 25861943 w 21600"/>
              <a:gd name="T5" fmla="*/ 6857841 h 21600"/>
              <a:gd name="T6" fmla="*/ 43548295 w 21600"/>
              <a:gd name="T7" fmla="*/ 10887075 h 21600"/>
              <a:gd name="T8" fmla="*/ 33870898 w 21600"/>
              <a:gd name="T9" fmla="*/ 16330611 h 21600"/>
              <a:gd name="T10" fmla="*/ 24193502 w 21600"/>
              <a:gd name="T11" fmla="*/ 10887075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10627" y="5399"/>
                  <a:pt x="10455" y="5408"/>
                  <a:pt x="10284" y="5424"/>
                </a:cubicBezTo>
                <a:lnTo>
                  <a:pt x="9768" y="49"/>
                </a:lnTo>
                <a:cubicBezTo>
                  <a:pt x="10111" y="16"/>
                  <a:pt x="10455" y="-1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1509" name="WordArt 5"/>
          <p:cNvSpPr>
            <a:spLocks noChangeArrowheads="1" noChangeShapeType="1" noTextEdit="1"/>
          </p:cNvSpPr>
          <p:nvPr/>
        </p:nvSpPr>
        <p:spPr bwMode="auto">
          <a:xfrm>
            <a:off x="7696200" y="1828800"/>
            <a:ext cx="895350" cy="295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Pdetmax</a:t>
            </a:r>
            <a:endParaRPr lang="ar-SA" sz="2000" kern="10">
              <a:ln w="9525">
                <a:solidFill>
                  <a:srgbClr val="000080"/>
                </a:solidFill>
                <a:round/>
                <a:headEnd/>
                <a:tailEnd/>
              </a:ln>
              <a:solidFill>
                <a:srgbClr val="00008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opy of unstable blad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9144000" cy="589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WordArt 3"/>
          <p:cNvSpPr>
            <a:spLocks noChangeArrowheads="1" noChangeShapeType="1" noTextEdit="1"/>
          </p:cNvSpPr>
          <p:nvPr/>
        </p:nvSpPr>
        <p:spPr bwMode="auto">
          <a:xfrm>
            <a:off x="2362200" y="685800"/>
            <a:ext cx="2057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Over active Bladder</a:t>
            </a:r>
            <a:endParaRPr lang="ar-SA" sz="2000" kern="10">
              <a:ln w="9525">
                <a:solidFill>
                  <a:srgbClr val="000080"/>
                </a:solidFill>
                <a:round/>
                <a:headEnd/>
                <a:tailEnd/>
              </a:ln>
              <a:solidFill>
                <a:srgbClr val="00008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2532" name="AutoShape 4"/>
          <p:cNvSpPr>
            <a:spLocks noChangeArrowheads="1"/>
          </p:cNvSpPr>
          <p:nvPr/>
        </p:nvSpPr>
        <p:spPr bwMode="auto">
          <a:xfrm>
            <a:off x="8534400" y="1676400"/>
            <a:ext cx="228600" cy="685800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ar-SA"/>
          </a:p>
        </p:txBody>
      </p:sp>
      <p:sp>
        <p:nvSpPr>
          <p:cNvPr id="22533" name="AutoShape 5"/>
          <p:cNvSpPr>
            <a:spLocks noChangeArrowheads="1"/>
          </p:cNvSpPr>
          <p:nvPr/>
        </p:nvSpPr>
        <p:spPr bwMode="auto">
          <a:xfrm>
            <a:off x="6781800" y="1981200"/>
            <a:ext cx="152400" cy="457200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ar-SA"/>
          </a:p>
        </p:txBody>
      </p:sp>
      <p:sp>
        <p:nvSpPr>
          <p:cNvPr id="22534" name="AutoShape 6"/>
          <p:cNvSpPr>
            <a:spLocks noChangeArrowheads="1"/>
          </p:cNvSpPr>
          <p:nvPr/>
        </p:nvSpPr>
        <p:spPr bwMode="auto">
          <a:xfrm>
            <a:off x="5715000" y="1752600"/>
            <a:ext cx="152400" cy="762000"/>
          </a:xfrm>
          <a:prstGeom prst="down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ar-SA"/>
          </a:p>
        </p:txBody>
      </p:sp>
      <p:sp>
        <p:nvSpPr>
          <p:cNvPr id="22535" name="AutoShape 7"/>
          <p:cNvSpPr>
            <a:spLocks noChangeArrowheads="1"/>
          </p:cNvSpPr>
          <p:nvPr/>
        </p:nvSpPr>
        <p:spPr bwMode="auto">
          <a:xfrm>
            <a:off x="3810000" y="1981200"/>
            <a:ext cx="228600" cy="685800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708275"/>
            <a:ext cx="7772400" cy="1143000"/>
          </a:xfrm>
          <a:noFill/>
        </p:spPr>
        <p:txBody>
          <a:bodyPr/>
          <a:lstStyle/>
          <a:p>
            <a:r>
              <a:rPr lang="en-US" sz="3600" b="1" smtClean="0">
                <a:solidFill>
                  <a:srgbClr val="FFFF66"/>
                </a:solidFill>
                <a:effectLst/>
              </a:rPr>
              <a:t>Pressure/Flow Study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 descr="prssure fl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chemeClr val="tx1"/>
                </a:solidFill>
              </a:rPr>
              <a:t>Management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2362200"/>
            <a:ext cx="8229600" cy="4495800"/>
          </a:xfrm>
        </p:spPr>
        <p:txBody>
          <a:bodyPr/>
          <a:lstStyle/>
          <a:p>
            <a:pPr eaLnBrk="1" hangingPunct="1">
              <a:buClr>
                <a:srgbClr val="FFFF66"/>
              </a:buClr>
            </a:pPr>
            <a:r>
              <a:rPr lang="en-US" b="1" smtClean="0">
                <a:solidFill>
                  <a:srgbClr val="FFFF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Watchful Waiting</a:t>
            </a:r>
          </a:p>
          <a:p>
            <a:pPr eaLnBrk="1" hangingPunct="1">
              <a:buClr>
                <a:srgbClr val="FFFF66"/>
              </a:buClr>
            </a:pPr>
            <a:r>
              <a:rPr lang="en-US" b="1" smtClean="0">
                <a:solidFill>
                  <a:srgbClr val="FFFF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Alpha Blockers</a:t>
            </a:r>
          </a:p>
          <a:p>
            <a:pPr eaLnBrk="1" hangingPunct="1">
              <a:buClr>
                <a:srgbClr val="FFFF66"/>
              </a:buClr>
            </a:pPr>
            <a:r>
              <a:rPr lang="en-US" b="1" smtClean="0">
                <a:solidFill>
                  <a:srgbClr val="FFFF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Alpha Reductase Inhibitors</a:t>
            </a:r>
          </a:p>
          <a:p>
            <a:pPr eaLnBrk="1" hangingPunct="1">
              <a:buClr>
                <a:srgbClr val="FFFF66"/>
              </a:buClr>
            </a:pPr>
            <a:endParaRPr lang="en-US" b="1" smtClean="0">
              <a:solidFill>
                <a:srgbClr val="FFFF66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Clr>
                <a:srgbClr val="FFFF66"/>
              </a:buClr>
            </a:pPr>
            <a:endParaRPr lang="en-US" sz="3600" smtClean="0">
              <a:solidFill>
                <a:srgbClr val="FF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Benign Prostatic Hyperplasia </a:t>
            </a:r>
            <a:br>
              <a:rPr lang="en-US" dirty="0" smtClean="0"/>
            </a:br>
            <a:r>
              <a:rPr lang="en-US" dirty="0" smtClean="0"/>
              <a:t>BPH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60848"/>
            <a:ext cx="7772400" cy="446449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It is a histological diagnosis and represents an increase in the number of epithelial and </a:t>
            </a:r>
            <a:r>
              <a:rPr lang="en-US" dirty="0" err="1" smtClean="0"/>
              <a:t>stromal</a:t>
            </a:r>
            <a:r>
              <a:rPr lang="en-US" dirty="0" smtClean="0"/>
              <a:t> elements of prostate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It is the comments etiology of LUTS</a:t>
            </a:r>
          </a:p>
          <a:p>
            <a:pPr>
              <a:buNone/>
            </a:pPr>
            <a:r>
              <a:rPr lang="en-US" dirty="0" smtClean="0"/>
              <a:t>Disease of elderly men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manifestation: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Hesitancy </a:t>
            </a:r>
          </a:p>
          <a:p>
            <a:r>
              <a:rPr lang="en-US" dirty="0" smtClean="0"/>
              <a:t>Poor stream </a:t>
            </a:r>
          </a:p>
          <a:p>
            <a:r>
              <a:rPr lang="en-US" dirty="0" smtClean="0"/>
              <a:t>Frequency </a:t>
            </a:r>
          </a:p>
          <a:p>
            <a:r>
              <a:rPr lang="en-US" dirty="0" smtClean="0"/>
              <a:t>Urgency </a:t>
            </a:r>
          </a:p>
          <a:p>
            <a:r>
              <a:rPr lang="en-US" dirty="0" smtClean="0"/>
              <a:t>Double voiding </a:t>
            </a:r>
          </a:p>
          <a:p>
            <a:r>
              <a:rPr lang="en-US" dirty="0" smtClean="0"/>
              <a:t>Post void dribbling </a:t>
            </a:r>
          </a:p>
          <a:p>
            <a:r>
              <a:rPr lang="en-US" dirty="0" smtClean="0"/>
              <a:t>Incomplete emptying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04664"/>
            <a:ext cx="7772400" cy="1080120"/>
          </a:xfrm>
        </p:spPr>
        <p:txBody>
          <a:bodyPr/>
          <a:lstStyle/>
          <a:p>
            <a:r>
              <a:rPr lang="en-US" dirty="0" smtClean="0"/>
              <a:t>INTRODUCTION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68761"/>
            <a:ext cx="7772400" cy="2448271"/>
          </a:xfrm>
        </p:spPr>
        <p:txBody>
          <a:bodyPr/>
          <a:lstStyle/>
          <a:p>
            <a:r>
              <a:rPr lang="en-US" dirty="0" smtClean="0"/>
              <a:t>LUTS  is the commonest presentation in urology .</a:t>
            </a:r>
          </a:p>
          <a:p>
            <a:r>
              <a:rPr lang="en-US" dirty="0" smtClean="0"/>
              <a:t>It’s a group of symptoms not a diseases</a:t>
            </a:r>
          </a:p>
          <a:p>
            <a:r>
              <a:rPr lang="en-US" dirty="0" smtClean="0"/>
              <a:t>It is due to many diseases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595264"/>
          </a:xfrm>
        </p:spPr>
        <p:txBody>
          <a:bodyPr/>
          <a:lstStyle/>
          <a:p>
            <a:r>
              <a:rPr lang="en-US" dirty="0" smtClean="0"/>
              <a:t>PR  examination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Normally, prostate is firm, smooth and with a palpable </a:t>
            </a:r>
            <a:r>
              <a:rPr lang="en-US" dirty="0" err="1" smtClean="0"/>
              <a:t>sulcus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   signs of BPH: enlarged firm with palpable </a:t>
            </a:r>
            <a:r>
              <a:rPr lang="en-US" dirty="0" err="1" smtClean="0"/>
              <a:t>sulcus</a:t>
            </a:r>
            <a:r>
              <a:rPr lang="en-US" dirty="0" smtClean="0"/>
              <a:t>.</a:t>
            </a:r>
          </a:p>
          <a:p>
            <a:r>
              <a:rPr lang="en-US" dirty="0" smtClean="0"/>
              <a:t>Sign of malignancy: hard nodular surface with impalpable </a:t>
            </a:r>
            <a:r>
              <a:rPr lang="en-US" dirty="0" err="1" smtClean="0"/>
              <a:t>sulcus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rostate-cancer-dr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-141288"/>
            <a:ext cx="9144000" cy="69992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Urinalysis</a:t>
            </a:r>
          </a:p>
          <a:p>
            <a:r>
              <a:rPr lang="en-US" dirty="0" smtClean="0"/>
              <a:t>PSA</a:t>
            </a:r>
          </a:p>
          <a:p>
            <a:r>
              <a:rPr lang="en-US" dirty="0" smtClean="0"/>
              <a:t>BUN and Cr </a:t>
            </a:r>
          </a:p>
          <a:p>
            <a:r>
              <a:rPr lang="en-US" dirty="0" smtClean="0"/>
              <a:t>US</a:t>
            </a:r>
          </a:p>
          <a:p>
            <a:r>
              <a:rPr lang="en-US" dirty="0" smtClean="0"/>
              <a:t>LFT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Medical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r>
              <a:rPr lang="en-US" b="1" dirty="0" err="1" smtClean="0">
                <a:solidFill>
                  <a:schemeClr val="tx2"/>
                </a:solidFill>
              </a:rPr>
              <a:t>Tamsulosin</a:t>
            </a:r>
            <a:r>
              <a:rPr lang="en-US" b="1" dirty="0" smtClean="0">
                <a:solidFill>
                  <a:schemeClr val="tx2"/>
                </a:solidFill>
              </a:rPr>
              <a:t>:</a:t>
            </a:r>
          </a:p>
          <a:p>
            <a:r>
              <a:rPr lang="en-US" b="1" dirty="0" smtClean="0"/>
              <a:t>It blocks adrenergic alpha-1 receptor of smooth muscle of prostate.</a:t>
            </a:r>
          </a:p>
          <a:p>
            <a:r>
              <a:rPr lang="en-US" b="1" dirty="0" smtClean="0"/>
              <a:t>It decrease bladder neck and urethral resistance.</a:t>
            </a:r>
          </a:p>
          <a:p>
            <a:r>
              <a:rPr lang="en-US" b="1" dirty="0" smtClean="0"/>
              <a:t>It is usually indicated in BPH.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42910" y="571480"/>
            <a:ext cx="7772400" cy="561499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ADVERSE EFFECT:</a:t>
            </a:r>
          </a:p>
          <a:p>
            <a:r>
              <a:rPr lang="en-US" dirty="0" smtClean="0"/>
              <a:t>1- Headache .</a:t>
            </a:r>
          </a:p>
          <a:p>
            <a:r>
              <a:rPr lang="en-US" dirty="0" smtClean="0"/>
              <a:t>2- </a:t>
            </a:r>
            <a:r>
              <a:rPr lang="en-US" dirty="0" err="1" smtClean="0"/>
              <a:t>Arthralgia</a:t>
            </a:r>
            <a:r>
              <a:rPr lang="en-US" dirty="0" smtClean="0"/>
              <a:t> .</a:t>
            </a:r>
          </a:p>
          <a:p>
            <a:r>
              <a:rPr lang="en-US" dirty="0" smtClean="0"/>
              <a:t>3-Rhinitis .</a:t>
            </a:r>
          </a:p>
          <a:p>
            <a:r>
              <a:rPr lang="en-US" dirty="0" smtClean="0"/>
              <a:t>4- Decrease libido .</a:t>
            </a:r>
          </a:p>
          <a:p>
            <a:r>
              <a:rPr lang="en-US" dirty="0" smtClean="0"/>
              <a:t>5- back pain . 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Contraindications:</a:t>
            </a:r>
          </a:p>
          <a:p>
            <a:r>
              <a:rPr lang="en-US" dirty="0" smtClean="0"/>
              <a:t>1- Liver disease .</a:t>
            </a:r>
          </a:p>
          <a:p>
            <a:r>
              <a:rPr lang="en-US" dirty="0" smtClean="0"/>
              <a:t>2- Orthostatic hypotension .</a:t>
            </a:r>
          </a:p>
          <a:p>
            <a:r>
              <a:rPr lang="en-US" dirty="0" smtClean="0"/>
              <a:t>3- </a:t>
            </a:r>
            <a:r>
              <a:rPr lang="en-US" dirty="0" err="1" smtClean="0"/>
              <a:t>Hypersensetivity</a:t>
            </a:r>
            <a:r>
              <a:rPr lang="en-US" dirty="0" smtClean="0"/>
              <a:t> .</a:t>
            </a:r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42910" y="3000372"/>
            <a:ext cx="7772400" cy="3214710"/>
          </a:xfrm>
        </p:spPr>
        <p:txBody>
          <a:bodyPr/>
          <a:lstStyle/>
          <a:p>
            <a:endParaRPr lang="ar-SA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785794"/>
            <a:ext cx="7772400" cy="6715172"/>
          </a:xfrm>
        </p:spPr>
        <p:txBody>
          <a:bodyPr/>
          <a:lstStyle/>
          <a:p>
            <a:r>
              <a:rPr lang="en-US" sz="3200" dirty="0" err="1" smtClean="0">
                <a:solidFill>
                  <a:schemeClr val="tx2"/>
                </a:solidFill>
              </a:rPr>
              <a:t>Finasteride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</a:p>
          <a:p>
            <a:r>
              <a:rPr lang="en-US" sz="3200" dirty="0" smtClean="0"/>
              <a:t>It is a  5-alpha </a:t>
            </a:r>
            <a:r>
              <a:rPr lang="en-US" sz="3200" dirty="0" err="1" smtClean="0"/>
              <a:t>reductase</a:t>
            </a:r>
            <a:r>
              <a:rPr lang="en-US" sz="3200" dirty="0" smtClean="0"/>
              <a:t> inhibitor.</a:t>
            </a:r>
          </a:p>
          <a:p>
            <a:r>
              <a:rPr lang="en-US" sz="3200" dirty="0" smtClean="0"/>
              <a:t>It is an </a:t>
            </a:r>
            <a:r>
              <a:rPr lang="en-US" sz="3200" dirty="0" err="1" smtClean="0"/>
              <a:t>antiandrogenic</a:t>
            </a:r>
            <a:r>
              <a:rPr lang="en-US" sz="3200" dirty="0" smtClean="0"/>
              <a:t> drug .</a:t>
            </a:r>
          </a:p>
          <a:p>
            <a:r>
              <a:rPr lang="en-US" sz="3200" dirty="0" smtClean="0"/>
              <a:t>It is used in case of BPH .</a:t>
            </a:r>
          </a:p>
          <a:p>
            <a:r>
              <a:rPr lang="en-US" sz="3200" dirty="0" smtClean="0"/>
              <a:t>It is also indicated in case of alopecia in women .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ar-SA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29132"/>
            <a:ext cx="7772400" cy="1928826"/>
          </a:xfrm>
        </p:spPr>
        <p:txBody>
          <a:bodyPr/>
          <a:lstStyle/>
          <a:p>
            <a:endParaRPr lang="ar-SA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14348" y="785794"/>
            <a:ext cx="7772400" cy="5500726"/>
          </a:xfrm>
        </p:spPr>
        <p:txBody>
          <a:bodyPr/>
          <a:lstStyle/>
          <a:p>
            <a:r>
              <a:rPr lang="en-US" sz="3200" dirty="0" smtClean="0">
                <a:solidFill>
                  <a:schemeClr val="tx2"/>
                </a:solidFill>
              </a:rPr>
              <a:t>ADVERSE EFFECT:</a:t>
            </a:r>
          </a:p>
          <a:p>
            <a:r>
              <a:rPr lang="en-US" sz="3200" dirty="0" smtClean="0"/>
              <a:t>1- Breast enlargement </a:t>
            </a:r>
          </a:p>
          <a:p>
            <a:r>
              <a:rPr lang="en-US" sz="3200" dirty="0" smtClean="0"/>
              <a:t>2- Impotence </a:t>
            </a:r>
          </a:p>
          <a:p>
            <a:r>
              <a:rPr lang="en-US" sz="3200" dirty="0" smtClean="0"/>
              <a:t>3- Rash </a:t>
            </a:r>
          </a:p>
          <a:p>
            <a:endParaRPr lang="en-US" sz="3200" dirty="0" smtClean="0"/>
          </a:p>
          <a:p>
            <a:r>
              <a:rPr lang="en-US" sz="3200" dirty="0" smtClean="0">
                <a:solidFill>
                  <a:schemeClr val="tx2"/>
                </a:solidFill>
              </a:rPr>
              <a:t>CONTRAINDICATION:</a:t>
            </a:r>
          </a:p>
          <a:p>
            <a:r>
              <a:rPr lang="en-US" sz="3200" dirty="0" smtClean="0"/>
              <a:t>1- Hypersensitivity </a:t>
            </a:r>
          </a:p>
          <a:p>
            <a:r>
              <a:rPr lang="en-US" sz="3200" dirty="0" smtClean="0"/>
              <a:t>2- Pregnancy</a:t>
            </a:r>
          </a:p>
          <a:p>
            <a:r>
              <a:rPr lang="en-US" sz="3200" dirty="0" smtClean="0"/>
              <a:t>3- Children</a:t>
            </a:r>
          </a:p>
          <a:p>
            <a:endParaRPr lang="ar-SA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1" smtClean="0">
                <a:solidFill>
                  <a:schemeClr val="tx1"/>
                </a:solidFill>
              </a:rPr>
              <a:t>BPH Indications for surgery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Clr>
                <a:srgbClr val="FFFF66"/>
              </a:buClr>
            </a:pPr>
            <a:r>
              <a:rPr lang="en-US" sz="2400" b="1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Renal impairment.</a:t>
            </a:r>
          </a:p>
          <a:p>
            <a:pPr eaLnBrk="1" hangingPunct="1">
              <a:lnSpc>
                <a:spcPct val="90000"/>
              </a:lnSpc>
              <a:buClr>
                <a:srgbClr val="FFFF66"/>
              </a:buClr>
            </a:pPr>
            <a:r>
              <a:rPr lang="en-US" sz="2400" b="1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Hydronephrosis.</a:t>
            </a:r>
          </a:p>
          <a:p>
            <a:pPr eaLnBrk="1" hangingPunct="1">
              <a:lnSpc>
                <a:spcPct val="90000"/>
              </a:lnSpc>
              <a:buClr>
                <a:srgbClr val="FFFF66"/>
              </a:buClr>
            </a:pPr>
            <a:r>
              <a:rPr lang="en-US" sz="2400" b="1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Recurrent UTI</a:t>
            </a:r>
          </a:p>
          <a:p>
            <a:pPr eaLnBrk="1" hangingPunct="1">
              <a:lnSpc>
                <a:spcPct val="90000"/>
              </a:lnSpc>
              <a:buClr>
                <a:srgbClr val="FFFF66"/>
              </a:buClr>
            </a:pPr>
            <a:r>
              <a:rPr lang="en-US" sz="2400" b="1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secondary vesical stones</a:t>
            </a:r>
          </a:p>
          <a:p>
            <a:pPr eaLnBrk="1" hangingPunct="1">
              <a:lnSpc>
                <a:spcPct val="90000"/>
              </a:lnSpc>
              <a:buClr>
                <a:srgbClr val="FFFF66"/>
              </a:buClr>
            </a:pPr>
            <a:r>
              <a:rPr lang="en-US" sz="2400" b="1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Recurrent Hematuria </a:t>
            </a:r>
          </a:p>
          <a:p>
            <a:pPr eaLnBrk="1" hangingPunct="1">
              <a:lnSpc>
                <a:spcPct val="90000"/>
              </a:lnSpc>
              <a:buClr>
                <a:srgbClr val="FFFF66"/>
              </a:buClr>
            </a:pPr>
            <a:r>
              <a:rPr lang="en-US" sz="2400" b="1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Retention of urine</a:t>
            </a:r>
          </a:p>
          <a:p>
            <a:pPr eaLnBrk="1" hangingPunct="1">
              <a:lnSpc>
                <a:spcPct val="90000"/>
              </a:lnSpc>
              <a:buClr>
                <a:srgbClr val="FFFF66"/>
              </a:buClr>
            </a:pPr>
            <a:r>
              <a:rPr lang="en-US" sz="2400" b="1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Significant symptoms not responding </a:t>
            </a:r>
          </a:p>
          <a:p>
            <a:pPr eaLnBrk="1" hangingPunct="1">
              <a:lnSpc>
                <a:spcPct val="90000"/>
              </a:lnSpc>
              <a:buClr>
                <a:srgbClr val="FFFF66"/>
              </a:buClr>
              <a:buFont typeface="Wingdings" pitchFamily="2" charset="2"/>
              <a:buNone/>
            </a:pPr>
            <a:r>
              <a:rPr lang="en-US" sz="2400" b="1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to medication</a:t>
            </a:r>
            <a:r>
              <a:rPr lang="en-US" sz="2400" b="1" smtClean="0">
                <a:solidFill>
                  <a:srgbClr val="FFFF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smtClean="0"/>
              <a:t> 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chemeClr val="hlink"/>
                </a:solidFill>
              </a:rPr>
              <a:t>Surgery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2205038"/>
            <a:ext cx="8134350" cy="4114800"/>
          </a:xfrm>
        </p:spPr>
        <p:txBody>
          <a:bodyPr/>
          <a:lstStyle/>
          <a:p>
            <a:pPr marL="609600" indent="-609600" eaLnBrk="1" hangingPunct="1">
              <a:buClr>
                <a:schemeClr val="tx1"/>
              </a:buClr>
            </a:pPr>
            <a:r>
              <a:rPr lang="en-US" b="1" u="sng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Transurethral </a:t>
            </a:r>
          </a:p>
          <a:p>
            <a:pPr marL="609600" indent="-609600" eaLnBrk="1" hangingPunct="1">
              <a:buClr>
                <a:srgbClr val="FFFF00"/>
              </a:buClr>
            </a:pPr>
            <a:r>
              <a:rPr lang="en-US" sz="2000" b="1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Minimal Invasive</a:t>
            </a:r>
          </a:p>
          <a:p>
            <a:pPr marL="609600" indent="-609600" eaLnBrk="1" hangingPunct="1">
              <a:buClr>
                <a:srgbClr val="FFFF66"/>
              </a:buClr>
            </a:pPr>
            <a:r>
              <a:rPr lang="en-US" sz="2000" b="1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Invasive, Transurethral Resection Prostatectomy ( TURP)</a:t>
            </a:r>
          </a:p>
          <a:p>
            <a:pPr marL="609600" indent="-609600" eaLnBrk="1" hangingPunct="1">
              <a:buClr>
                <a:srgbClr val="FFFF66"/>
              </a:buClr>
            </a:pPr>
            <a:endParaRPr lang="en-US" sz="2000" b="1" smtClean="0">
              <a:solidFill>
                <a:srgbClr val="FFFF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Clr>
                <a:srgbClr val="FFFF66"/>
              </a:buClr>
              <a:buFont typeface="Wingdings" pitchFamily="2" charset="2"/>
              <a:buNone/>
            </a:pPr>
            <a:endParaRPr lang="en-US" sz="2000" b="1" smtClean="0">
              <a:solidFill>
                <a:srgbClr val="FFFF66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Clr>
                <a:schemeClr val="tx1"/>
              </a:buClr>
            </a:pPr>
            <a:r>
              <a:rPr lang="en-US" b="1" u="sng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Open Prostatectomy</a:t>
            </a:r>
            <a:r>
              <a:rPr lang="en-US" b="1" u="sng" smtClean="0">
                <a:solidFill>
                  <a:srgbClr val="FFFF66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2800" b="1" dirty="0" smtClean="0">
                <a:solidFill>
                  <a:srgbClr val="FFFF00"/>
                </a:solidFill>
              </a:rPr>
              <a:t>L</a:t>
            </a:r>
            <a:r>
              <a:rPr lang="en-GB" sz="2800" b="1" dirty="0" smtClean="0">
                <a:solidFill>
                  <a:schemeClr val="tx1"/>
                </a:solidFill>
              </a:rPr>
              <a:t>ower </a:t>
            </a:r>
            <a:r>
              <a:rPr lang="en-GB" sz="2800" b="1" dirty="0" smtClean="0">
                <a:solidFill>
                  <a:srgbClr val="FFFF00"/>
                </a:solidFill>
              </a:rPr>
              <a:t>U</a:t>
            </a:r>
            <a:r>
              <a:rPr lang="en-GB" sz="2800" b="1" dirty="0" smtClean="0">
                <a:solidFill>
                  <a:schemeClr val="tx1"/>
                </a:solidFill>
              </a:rPr>
              <a:t>rinary </a:t>
            </a:r>
            <a:r>
              <a:rPr lang="en-GB" sz="2800" b="1" dirty="0" smtClean="0">
                <a:solidFill>
                  <a:srgbClr val="FFFF00"/>
                </a:solidFill>
              </a:rPr>
              <a:t>T</a:t>
            </a:r>
            <a:r>
              <a:rPr lang="en-GB" sz="2800" b="1" dirty="0" smtClean="0">
                <a:solidFill>
                  <a:schemeClr val="tx1"/>
                </a:solidFill>
              </a:rPr>
              <a:t>ract </a:t>
            </a:r>
            <a:r>
              <a:rPr lang="en-GB" sz="2800" b="1" dirty="0" smtClean="0">
                <a:solidFill>
                  <a:srgbClr val="FFFF00"/>
                </a:solidFill>
              </a:rPr>
              <a:t>S</a:t>
            </a:r>
            <a:r>
              <a:rPr lang="en-GB" sz="2800" b="1" dirty="0" smtClean="0">
                <a:solidFill>
                  <a:schemeClr val="tx1"/>
                </a:solidFill>
              </a:rPr>
              <a:t>ymptoms </a:t>
            </a:r>
            <a:br>
              <a:rPr lang="en-GB" sz="2800" b="1" dirty="0" smtClean="0">
                <a:solidFill>
                  <a:schemeClr val="tx1"/>
                </a:solidFill>
              </a:rPr>
            </a:br>
            <a:r>
              <a:rPr lang="en-GB" sz="2800" b="1" dirty="0" smtClean="0">
                <a:solidFill>
                  <a:srgbClr val="FFFF00"/>
                </a:solidFill>
              </a:rPr>
              <a:t>(LUTS)</a:t>
            </a:r>
            <a:endParaRPr lang="en-US" sz="2800" b="1" dirty="0" smtClean="0">
              <a:solidFill>
                <a:srgbClr val="FFFF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412776"/>
            <a:ext cx="8229600" cy="5256584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b="1" u="sng" dirty="0" smtClean="0">
                <a:solidFill>
                  <a:srgbClr val="FFFF00"/>
                </a:solidFill>
              </a:rPr>
              <a:t>Causes</a:t>
            </a:r>
            <a:r>
              <a:rPr lang="en-US" sz="4800" dirty="0" smtClean="0">
                <a:solidFill>
                  <a:srgbClr val="FFFF66"/>
                </a:solidFill>
              </a:rPr>
              <a:t> </a:t>
            </a:r>
          </a:p>
          <a:p>
            <a:pPr eaLnBrk="1" hangingPunct="1">
              <a:buClr>
                <a:srgbClr val="66FF33"/>
              </a:buClr>
            </a:pPr>
            <a:r>
              <a:rPr lang="en-US" sz="2400" b="1" dirty="0" smtClean="0">
                <a:solidFill>
                  <a:srgbClr val="66FF33"/>
                </a:solidFill>
              </a:rPr>
              <a:t>Males:</a:t>
            </a:r>
          </a:p>
          <a:p>
            <a:pPr eaLnBrk="1" hangingPunct="1">
              <a:buClr>
                <a:srgbClr val="66FF33"/>
              </a:buClr>
            </a:pPr>
            <a:r>
              <a:rPr lang="en-US" sz="2400" b="1" dirty="0" smtClean="0">
                <a:solidFill>
                  <a:srgbClr val="66FF33"/>
                </a:solidFill>
              </a:rPr>
              <a:t>Pediatric</a:t>
            </a:r>
          </a:p>
          <a:p>
            <a:pPr eaLnBrk="1" hangingPunct="1">
              <a:buClr>
                <a:srgbClr val="66FF33"/>
              </a:buClr>
            </a:pPr>
            <a:r>
              <a:rPr lang="en-US" sz="2400" b="1" dirty="0" smtClean="0">
                <a:solidFill>
                  <a:srgbClr val="66FF33"/>
                </a:solidFill>
              </a:rPr>
              <a:t>Adult</a:t>
            </a:r>
          </a:p>
          <a:p>
            <a:pPr eaLnBrk="1" hangingPunct="1">
              <a:buClr>
                <a:srgbClr val="66FF33"/>
              </a:buClr>
              <a:buFont typeface="Wingdings" pitchFamily="2" charset="2"/>
              <a:buNone/>
            </a:pPr>
            <a:endParaRPr lang="en-US" sz="2400" b="1" dirty="0" smtClean="0">
              <a:solidFill>
                <a:srgbClr val="66FF33"/>
              </a:solidFill>
            </a:endParaRPr>
          </a:p>
          <a:p>
            <a:pPr eaLnBrk="1" hangingPunct="1">
              <a:buClr>
                <a:srgbClr val="66FF33"/>
              </a:buClr>
            </a:pPr>
            <a:r>
              <a:rPr lang="en-US" sz="2400" b="1" dirty="0" smtClean="0">
                <a:solidFill>
                  <a:srgbClr val="66FF33"/>
                </a:solidFill>
              </a:rPr>
              <a:t>Females:</a:t>
            </a:r>
          </a:p>
          <a:p>
            <a:pPr eaLnBrk="1" hangingPunct="1">
              <a:buClr>
                <a:srgbClr val="66FF33"/>
              </a:buClr>
            </a:pPr>
            <a:r>
              <a:rPr lang="en-US" sz="2400" b="1" dirty="0" smtClean="0">
                <a:solidFill>
                  <a:srgbClr val="66FF33"/>
                </a:solidFill>
              </a:rPr>
              <a:t>Pediatric</a:t>
            </a:r>
          </a:p>
          <a:p>
            <a:pPr eaLnBrk="1" hangingPunct="1">
              <a:buClr>
                <a:srgbClr val="66FF33"/>
              </a:buClr>
            </a:pPr>
            <a:r>
              <a:rPr lang="en-US" sz="2400" b="1" dirty="0" smtClean="0">
                <a:solidFill>
                  <a:srgbClr val="66FF33"/>
                </a:solidFill>
              </a:rPr>
              <a:t>Adult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882775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800" b="1" dirty="0" smtClean="0">
                <a:solidFill>
                  <a:schemeClr val="tx1"/>
                </a:solidFill>
              </a:rPr>
              <a:t>LUTS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916113"/>
            <a:ext cx="8229600" cy="4495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Clr>
                <a:srgbClr val="FFFF00"/>
              </a:buClr>
              <a:buFont typeface="Wingdings" pitchFamily="2" charset="2"/>
              <a:buNone/>
            </a:pPr>
            <a:r>
              <a:rPr lang="en-GB" u="sng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Voiding (Obstructive)</a:t>
            </a:r>
          </a:p>
          <a:p>
            <a:pPr eaLnBrk="1" hangingPunct="1">
              <a:lnSpc>
                <a:spcPct val="80000"/>
              </a:lnSpc>
              <a:buClr>
                <a:srgbClr val="FFFF00"/>
              </a:buClr>
              <a:buFont typeface="Wingdings" pitchFamily="2" charset="2"/>
              <a:buNone/>
            </a:pPr>
            <a:endParaRPr lang="en-GB" u="sng" dirty="0" smtClean="0">
              <a:solidFill>
                <a:srgbClr val="FFFF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80000"/>
              </a:lnSpc>
              <a:buClr>
                <a:srgbClr val="66FF33"/>
              </a:buClr>
            </a:pPr>
            <a:r>
              <a:rPr lang="en-GB" sz="2800" dirty="0" smtClean="0">
                <a:solidFill>
                  <a:srgbClr val="66FF3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Hesitancy.</a:t>
            </a:r>
          </a:p>
          <a:p>
            <a:pPr eaLnBrk="1" hangingPunct="1">
              <a:lnSpc>
                <a:spcPct val="80000"/>
              </a:lnSpc>
              <a:buClr>
                <a:srgbClr val="66FF33"/>
              </a:buClr>
            </a:pPr>
            <a:r>
              <a:rPr lang="en-GB" sz="2800" dirty="0" smtClean="0">
                <a:solidFill>
                  <a:srgbClr val="66FF3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Loss of force and decrease of calibre of the stream.</a:t>
            </a:r>
          </a:p>
          <a:p>
            <a:pPr eaLnBrk="1" hangingPunct="1">
              <a:lnSpc>
                <a:spcPct val="80000"/>
              </a:lnSpc>
              <a:buClr>
                <a:srgbClr val="66FF33"/>
              </a:buClr>
            </a:pPr>
            <a:r>
              <a:rPr lang="en-GB" sz="2800" dirty="0" smtClean="0">
                <a:solidFill>
                  <a:srgbClr val="66FF3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Straining for voiding</a:t>
            </a:r>
          </a:p>
          <a:p>
            <a:pPr eaLnBrk="1" hangingPunct="1">
              <a:lnSpc>
                <a:spcPct val="80000"/>
              </a:lnSpc>
              <a:buClr>
                <a:srgbClr val="66FF33"/>
              </a:buClr>
            </a:pPr>
            <a:r>
              <a:rPr lang="en-GB" sz="2800" dirty="0" smtClean="0">
                <a:solidFill>
                  <a:srgbClr val="66FF3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Interruption of the urinary stream</a:t>
            </a:r>
          </a:p>
          <a:p>
            <a:pPr eaLnBrk="1" hangingPunct="1">
              <a:lnSpc>
                <a:spcPct val="80000"/>
              </a:lnSpc>
              <a:buClr>
                <a:srgbClr val="66FF33"/>
              </a:buClr>
            </a:pPr>
            <a:r>
              <a:rPr lang="en-GB" sz="2800" dirty="0" smtClean="0">
                <a:solidFill>
                  <a:srgbClr val="66FF3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Terminal dribbling. </a:t>
            </a:r>
          </a:p>
          <a:p>
            <a:pPr eaLnBrk="1" hangingPunct="1">
              <a:lnSpc>
                <a:spcPct val="80000"/>
              </a:lnSpc>
              <a:buClr>
                <a:schemeClr val="folHlink"/>
              </a:buClr>
            </a:pPr>
            <a:endParaRPr lang="en-GB" sz="2800" dirty="0" smtClean="0">
              <a:solidFill>
                <a:schemeClr val="folHlin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65175"/>
            <a:ext cx="8229600" cy="114300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  <a:defRPr/>
            </a:pPr>
            <a:r>
              <a:rPr lang="en-GB" sz="3200" smtClean="0">
                <a:solidFill>
                  <a:srgbClr val="FFFF00"/>
                </a:solidFill>
              </a:rPr>
              <a:t>        </a:t>
            </a:r>
            <a:r>
              <a:rPr lang="en-GB" sz="3200" b="1" u="sng" smtClean="0">
                <a:solidFill>
                  <a:srgbClr val="FFFF00"/>
                </a:solidFill>
              </a:rPr>
              <a:t>Storage (Irritaive)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476375" y="1989138"/>
            <a:ext cx="7416800" cy="4495800"/>
          </a:xfrm>
        </p:spPr>
        <p:txBody>
          <a:bodyPr/>
          <a:lstStyle/>
          <a:p>
            <a:pPr eaLnBrk="1" hangingPunct="1">
              <a:buClr>
                <a:srgbClr val="66FF33"/>
              </a:buClr>
            </a:pPr>
            <a:r>
              <a:rPr lang="en-GB" sz="2800" b="1" dirty="0" smtClean="0">
                <a:solidFill>
                  <a:srgbClr val="66FF3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Frequency</a:t>
            </a:r>
            <a:r>
              <a:rPr lang="en-GB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eaLnBrk="1" hangingPunct="1">
              <a:buClr>
                <a:srgbClr val="66FF33"/>
              </a:buClr>
            </a:pPr>
            <a:r>
              <a:rPr lang="en-GB" sz="2800" b="1" dirty="0" err="1" smtClean="0">
                <a:solidFill>
                  <a:srgbClr val="66FF3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Nocturia</a:t>
            </a:r>
            <a:r>
              <a:rPr lang="en-GB" sz="2800" b="1" dirty="0" smtClean="0">
                <a:solidFill>
                  <a:srgbClr val="66FF3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en-GB" sz="2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Clr>
                <a:srgbClr val="66FF33"/>
              </a:buClr>
            </a:pPr>
            <a:r>
              <a:rPr lang="en-GB" sz="2800" b="1" dirty="0" smtClean="0">
                <a:solidFill>
                  <a:srgbClr val="66FF3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Urgency.</a:t>
            </a:r>
            <a:endParaRPr lang="en-GB" sz="28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Clr>
                <a:srgbClr val="66FF33"/>
              </a:buClr>
            </a:pPr>
            <a:r>
              <a:rPr lang="en-GB" sz="2800" b="1" dirty="0" smtClean="0">
                <a:solidFill>
                  <a:srgbClr val="66FF3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Urge incontinence.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None/>
            </a:pPr>
            <a:endParaRPr lang="en-GB" sz="2800" b="1" dirty="0" smtClean="0">
              <a:solidFill>
                <a:schemeClr val="folHlin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268413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600" smtClean="0">
                <a:solidFill>
                  <a:srgbClr val="FFFF00"/>
                </a:solidFill>
              </a:rPr>
              <a:t>       </a:t>
            </a:r>
            <a:r>
              <a:rPr lang="en-US" sz="3600" u="sng" smtClean="0">
                <a:solidFill>
                  <a:srgbClr val="FFFF00"/>
                </a:solidFill>
              </a:rPr>
              <a:t>Post void Symptoms</a:t>
            </a:r>
            <a:r>
              <a:rPr lang="en-US" smtClean="0"/>
              <a:t>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258888" y="2636838"/>
            <a:ext cx="8229600" cy="4495800"/>
          </a:xfrm>
        </p:spPr>
        <p:txBody>
          <a:bodyPr/>
          <a:lstStyle/>
          <a:p>
            <a:pPr eaLnBrk="1" hangingPunct="1">
              <a:buClr>
                <a:srgbClr val="66FF33"/>
              </a:buClr>
            </a:pPr>
            <a:r>
              <a:rPr lang="en-GB" sz="2400" b="1" dirty="0" smtClean="0">
                <a:solidFill>
                  <a:srgbClr val="66FF3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Post void Dribbling</a:t>
            </a:r>
          </a:p>
          <a:p>
            <a:pPr eaLnBrk="1" hangingPunct="1">
              <a:buClr>
                <a:srgbClr val="009900"/>
              </a:buClr>
              <a:buFont typeface="Wingdings" pitchFamily="2" charset="2"/>
              <a:buNone/>
            </a:pPr>
            <a:endParaRPr lang="en-GB" sz="2400" b="1" dirty="0" smtClean="0">
              <a:solidFill>
                <a:srgbClr val="66FF33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Clr>
                <a:srgbClr val="66FF33"/>
              </a:buClr>
            </a:pPr>
            <a:r>
              <a:rPr lang="en-GB" sz="2400" b="1" dirty="0" smtClean="0">
                <a:solidFill>
                  <a:srgbClr val="66FF3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Sense of incomplete emptying the bladder</a:t>
            </a:r>
          </a:p>
          <a:p>
            <a:pPr eaLnBrk="1" hangingPunct="1">
              <a:buClr>
                <a:srgbClr val="009900"/>
              </a:buClr>
            </a:pPr>
            <a:endParaRPr lang="en-GB" sz="2400" b="1" dirty="0" smtClean="0">
              <a:solidFill>
                <a:srgbClr val="66FF33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Clr>
                <a:srgbClr val="009900"/>
              </a:buClr>
            </a:pPr>
            <a:endParaRPr lang="en-GB" dirty="0" smtClean="0">
              <a:solidFill>
                <a:srgbClr val="66FF33"/>
              </a:solidFill>
            </a:endParaRPr>
          </a:p>
          <a:p>
            <a:pPr eaLnBrk="1" hangingPunct="1">
              <a:buClr>
                <a:srgbClr val="009900"/>
              </a:buClr>
            </a:pPr>
            <a:endParaRPr lang="en-US" dirty="0" smtClean="0">
              <a:solidFill>
                <a:srgbClr val="66FF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476250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200" b="1" u="sng" smtClean="0">
                <a:solidFill>
                  <a:schemeClr val="tx1"/>
                </a:solidFill>
              </a:rPr>
              <a:t>History of</a:t>
            </a:r>
            <a:r>
              <a:rPr lang="en-US" sz="3200" b="1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187450" y="1700213"/>
            <a:ext cx="8229600" cy="4640262"/>
          </a:xfrm>
        </p:spPr>
        <p:txBody>
          <a:bodyPr>
            <a:normAutofit/>
          </a:bodyPr>
          <a:lstStyle/>
          <a:p>
            <a:pPr eaLnBrk="1" hangingPunct="1">
              <a:buClr>
                <a:srgbClr val="FFFF66"/>
              </a:buClr>
            </a:pPr>
            <a:r>
              <a:rPr lang="en-US" sz="2400" b="1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DM</a:t>
            </a:r>
          </a:p>
          <a:p>
            <a:pPr eaLnBrk="1" hangingPunct="1">
              <a:buClr>
                <a:srgbClr val="FFFF66"/>
              </a:buClr>
            </a:pPr>
            <a:r>
              <a:rPr lang="en-US" sz="2400" b="1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Urological intervention</a:t>
            </a:r>
          </a:p>
          <a:p>
            <a:pPr eaLnBrk="1" hangingPunct="1">
              <a:buClr>
                <a:srgbClr val="FFFF66"/>
              </a:buClr>
            </a:pPr>
            <a:r>
              <a:rPr lang="en-US" sz="2400" b="1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CNS problems and symptoms</a:t>
            </a:r>
          </a:p>
          <a:p>
            <a:pPr eaLnBrk="1" hangingPunct="1">
              <a:buClr>
                <a:srgbClr val="FFFF66"/>
              </a:buClr>
            </a:pPr>
            <a:r>
              <a:rPr lang="en-US" sz="2400" b="1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Hematuria</a:t>
            </a:r>
          </a:p>
          <a:p>
            <a:pPr eaLnBrk="1" hangingPunct="1">
              <a:buClr>
                <a:srgbClr val="FFFF66"/>
              </a:buClr>
            </a:pPr>
            <a:r>
              <a:rPr lang="en-US" sz="2400" b="1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Previous urinary retention</a:t>
            </a:r>
          </a:p>
          <a:p>
            <a:pPr eaLnBrk="1" hangingPunct="1">
              <a:buClr>
                <a:srgbClr val="FFFF66"/>
              </a:buClr>
            </a:pPr>
            <a:r>
              <a:rPr lang="en-US" sz="2400" b="1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Burning Micturation and Febrile UTI </a:t>
            </a:r>
          </a:p>
          <a:p>
            <a:pPr eaLnBrk="1" hangingPunct="1">
              <a:buClr>
                <a:srgbClr val="FFFF66"/>
              </a:buClr>
            </a:pPr>
            <a:r>
              <a:rPr lang="en-US" sz="2400" b="1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Drugs intake</a:t>
            </a:r>
          </a:p>
          <a:p>
            <a:pPr eaLnBrk="1" hangingPunct="1">
              <a:buClr>
                <a:srgbClr val="FFFF66"/>
              </a:buClr>
            </a:pPr>
            <a:r>
              <a:rPr lang="en-US" sz="2400" b="1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Constipation</a:t>
            </a:r>
          </a:p>
          <a:p>
            <a:pPr eaLnBrk="1" hangingPunct="1">
              <a:buClr>
                <a:srgbClr val="FFFF66"/>
              </a:buClr>
            </a:pPr>
            <a:endParaRPr lang="en-US" b="1" smtClean="0">
              <a:solidFill>
                <a:srgbClr val="FFFF00"/>
              </a:solidFill>
            </a:endParaRPr>
          </a:p>
          <a:p>
            <a:pPr eaLnBrk="1" hangingPunct="1">
              <a:buClr>
                <a:srgbClr val="FFFF66"/>
              </a:buClr>
            </a:pPr>
            <a:endParaRPr lang="en-US" b="1" smtClean="0">
              <a:solidFill>
                <a:srgbClr val="66FF33"/>
              </a:solidFill>
            </a:endParaRPr>
          </a:p>
          <a:p>
            <a:pPr eaLnBrk="1" hangingPunct="1">
              <a:buClr>
                <a:srgbClr val="FFFF66"/>
              </a:buClr>
            </a:pPr>
            <a:endParaRPr lang="en-US" smtClean="0">
              <a:solidFill>
                <a:srgbClr val="FF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1436</TotalTime>
  <Words>763</Words>
  <Application>Microsoft Office PowerPoint</Application>
  <PresentationFormat>عرض على الشاشة (3:4)‏</PresentationFormat>
  <Paragraphs>267</Paragraphs>
  <Slides>38</Slides>
  <Notes>20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38</vt:i4>
      </vt:variant>
    </vt:vector>
  </HeadingPairs>
  <TitlesOfParts>
    <vt:vector size="39" baseType="lpstr">
      <vt:lpstr>Verve</vt:lpstr>
      <vt:lpstr>Lower Urinary Tract Symptoms  (LUTS) </vt:lpstr>
      <vt:lpstr>Objectives:</vt:lpstr>
      <vt:lpstr>INTRODUCTION </vt:lpstr>
      <vt:lpstr>Lower Urinary Tract Symptoms  (LUTS)</vt:lpstr>
      <vt:lpstr>LUTS</vt:lpstr>
      <vt:lpstr>LUTS</vt:lpstr>
      <vt:lpstr>        Storage (Irritaive)</vt:lpstr>
      <vt:lpstr>       Post void Symptoms </vt:lpstr>
      <vt:lpstr>History of </vt:lpstr>
      <vt:lpstr>International Prostate Symptoms Score (IPSS) &amp; Q of L</vt:lpstr>
      <vt:lpstr>Clinical Examination</vt:lpstr>
      <vt:lpstr>Per- rectal Examination</vt:lpstr>
      <vt:lpstr>Investigations</vt:lpstr>
      <vt:lpstr>الشريحة 14</vt:lpstr>
      <vt:lpstr>الشريحة 15</vt:lpstr>
      <vt:lpstr>الشريحة 16</vt:lpstr>
      <vt:lpstr>الشريحة 17</vt:lpstr>
      <vt:lpstr>Urodynamics</vt:lpstr>
      <vt:lpstr>الشريحة 19</vt:lpstr>
      <vt:lpstr>الشريحة 20</vt:lpstr>
      <vt:lpstr>الشريحة 21</vt:lpstr>
      <vt:lpstr>  Cystometry </vt:lpstr>
      <vt:lpstr>الشريحة 23</vt:lpstr>
      <vt:lpstr>الشريحة 24</vt:lpstr>
      <vt:lpstr>Pressure/Flow Study</vt:lpstr>
      <vt:lpstr>الشريحة 26</vt:lpstr>
      <vt:lpstr>Management</vt:lpstr>
      <vt:lpstr>Benign Prostatic Hyperplasia  BPH</vt:lpstr>
      <vt:lpstr>Clinical manifestation: </vt:lpstr>
      <vt:lpstr>PR  examination</vt:lpstr>
      <vt:lpstr>الشريحة 31</vt:lpstr>
      <vt:lpstr>Investigation </vt:lpstr>
      <vt:lpstr>Treatment </vt:lpstr>
      <vt:lpstr>الشريحة 34</vt:lpstr>
      <vt:lpstr>الشريحة 35</vt:lpstr>
      <vt:lpstr>الشريحة 36</vt:lpstr>
      <vt:lpstr>BPH Indications for surgery</vt:lpstr>
      <vt:lpstr>Surgery</vt:lpstr>
    </vt:vector>
  </TitlesOfParts>
  <Company>K.K.H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Clinical Urology Course 451 Surgery  </dc:title>
  <dc:creator>K.K.H</dc:creator>
  <cp:lastModifiedBy> </cp:lastModifiedBy>
  <cp:revision>115</cp:revision>
  <dcterms:created xsi:type="dcterms:W3CDTF">2006-09-15T07:52:38Z</dcterms:created>
  <dcterms:modified xsi:type="dcterms:W3CDTF">2011-10-06T22:16:56Z</dcterms:modified>
</cp:coreProperties>
</file>