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34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12"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282" r:id="rId54"/>
    <p:sldId id="283" r:id="rId55"/>
    <p:sldId id="284" r:id="rId56"/>
    <p:sldId id="285" r:id="rId57"/>
    <p:sldId id="286" r:id="rId58"/>
    <p:sldId id="287" r:id="rId59"/>
    <p:sldId id="290" r:id="rId60"/>
    <p:sldId id="289" r:id="rId61"/>
    <p:sldId id="291" r:id="rId62"/>
    <p:sldId id="316" r:id="rId63"/>
    <p:sldId id="292" r:id="rId64"/>
    <p:sldId id="293" r:id="rId65"/>
    <p:sldId id="294" r:id="rId66"/>
    <p:sldId id="296" r:id="rId67"/>
    <p:sldId id="297" r:id="rId68"/>
    <p:sldId id="298" r:id="rId69"/>
    <p:sldId id="299" r:id="rId70"/>
    <p:sldId id="301" r:id="rId71"/>
    <p:sldId id="302" r:id="rId72"/>
    <p:sldId id="303" r:id="rId73"/>
    <p:sldId id="304" r:id="rId74"/>
    <p:sldId id="305" r:id="rId75"/>
    <p:sldId id="306" r:id="rId76"/>
    <p:sldId id="307" r:id="rId77"/>
    <p:sldId id="308" r:id="rId78"/>
    <p:sldId id="310" r:id="rId79"/>
    <p:sldId id="309" r:id="rId80"/>
    <p:sldId id="311" r:id="rId81"/>
    <p:sldId id="314" r:id="rId8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4" d="100"/>
          <a:sy n="44" d="100"/>
        </p:scale>
        <p:origin x="-126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7919FC-8B0E-4083-A2DF-C7FA4D05DC25}" type="datetimeFigureOut">
              <a:rPr lang="ar-SA" smtClean="0"/>
              <a:pPr/>
              <a:t>06/05/1432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52D651E-6D35-4063-9872-68B285B1E44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70F9CCA-C8EF-401D-ACA0-27F9EEA67C77}" type="slidenum">
              <a:rPr lang="ar-SA" smtClean="0"/>
              <a:pPr/>
              <a:t>14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FAE55D-255D-4001-B8BA-0F29A9852506}"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F530358-6137-46EA-94CD-6CE844A8D177}" type="slidenum">
              <a:rPr lang="ar-SA" smtClean="0"/>
              <a:pPr/>
              <a:t>46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EA7D5EC-8236-490A-853F-92F27206DFA8}" type="slidenum">
              <a:rPr lang="ar-SA" smtClean="0"/>
              <a:pPr/>
              <a:t>‹#›</a:t>
            </a:fld>
            <a:endParaRPr lang="ar-S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5" name="Footer Placeholder 4"/>
          <p:cNvSpPr>
            <a:spLocks noGrp="1"/>
          </p:cNvSpPr>
          <p:nvPr>
            <p:ph type="ftr" sz="quarter" idx="11"/>
          </p:nvPr>
        </p:nvSpPr>
        <p:spPr>
          <a:xfrm>
            <a:off x="2640597" y="6377459"/>
            <a:ext cx="3836404" cy="365125"/>
          </a:xfrm>
        </p:spPr>
        <p:txBody>
          <a:bodyPr/>
          <a:lstStyle/>
          <a:p>
            <a:endParaRPr lang="ar-SA"/>
          </a:p>
        </p:txBody>
      </p:sp>
      <p:sp>
        <p:nvSpPr>
          <p:cNvPr id="6" name="Slide Number Placeholder 5"/>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EA7D5EC-8236-490A-853F-92F27206DFA8}"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EA7D5EC-8236-490A-853F-92F27206DFA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702F32-ACC1-4DC1-80E7-CFAB3C2B3AEF}" type="datetimeFigureOut">
              <a:rPr lang="ar-SA" smtClean="0"/>
              <a:pPr/>
              <a:t>06/05/1432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EA7D5EC-8236-490A-853F-92F27206DFA8}" type="slidenum">
              <a:rPr lang="ar-SA" smtClean="0"/>
              <a:pPr/>
              <a:t>‹#›</a:t>
            </a:fld>
            <a:endParaRPr lang="ar-S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A702F32-ACC1-4DC1-80E7-CFAB3C2B3AEF}" type="datetimeFigureOut">
              <a:rPr lang="ar-SA" smtClean="0"/>
              <a:pPr/>
              <a:t>06/05/1432</a:t>
            </a:fld>
            <a:endParaRPr lang="ar-S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SA"/>
          </a:p>
        </p:txBody>
      </p:sp>
      <p:sp>
        <p:nvSpPr>
          <p:cNvPr id="7" name="Slide Number Placeholder 6"/>
          <p:cNvSpPr>
            <a:spLocks noGrp="1"/>
          </p:cNvSpPr>
          <p:nvPr>
            <p:ph type="sldNum" sz="quarter" idx="12"/>
          </p:nvPr>
        </p:nvSpPr>
        <p:spPr>
          <a:xfrm>
            <a:off x="8339328" y="1170432"/>
            <a:ext cx="733864" cy="201168"/>
          </a:xfrm>
        </p:spPr>
        <p:txBody>
          <a:bodyPr/>
          <a:lstStyle/>
          <a:p>
            <a:fld id="{DEA7D5EC-8236-490A-853F-92F27206DFA8}"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A702F32-ACC1-4DC1-80E7-CFAB3C2B3AEF}" type="datetimeFigureOut">
              <a:rPr lang="ar-SA" smtClean="0"/>
              <a:pPr/>
              <a:t>06/05/1432</a:t>
            </a:fld>
            <a:endParaRPr lang="ar-S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S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EA7D5EC-8236-490A-853F-92F27206DFA8}"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emedicine.com/emerg/images/Large/10611061INTUSSACE1.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077200" cy="1673352"/>
          </a:xfrm>
        </p:spPr>
        <p:txBody>
          <a:bodyPr>
            <a:normAutofit/>
          </a:bodyPr>
          <a:lstStyle/>
          <a:p>
            <a:r>
              <a:rPr lang="en-US"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Approach to Common Pediatric Surgical Problems</a:t>
            </a:r>
            <a:endParaRPr lang="en-US"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p:txBody>
          <a:bodyPr/>
          <a:lstStyle/>
          <a:p>
            <a:pPr rtl="0"/>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Ahmed </a:t>
            </a:r>
            <a:r>
              <a:rPr lang="en-US"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alsghaier</a:t>
            </a:r>
            <a:endPar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rtl="0"/>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Mohammed </a:t>
            </a:r>
            <a:r>
              <a:rPr lang="en-US"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alsharani</a:t>
            </a:r>
            <a:endPar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rtl="0"/>
            <a:r>
              <a:rPr lang="en-US"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Abdulelah</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Khdr</a:t>
            </a:r>
            <a:endPar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Rectangle 3"/>
          <p:cNvSpPr/>
          <p:nvPr/>
        </p:nvSpPr>
        <p:spPr>
          <a:xfrm>
            <a:off x="1752600" y="5715000"/>
            <a:ext cx="5943600" cy="762000"/>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2800" dirty="0" smtClean="0">
                <a:solidFill>
                  <a:schemeClr val="bg1"/>
                </a:solidFill>
                <a:effectLst>
                  <a:glow rad="63500">
                    <a:schemeClr val="accent5">
                      <a:satMod val="175000"/>
                      <a:alpha val="40000"/>
                    </a:schemeClr>
                  </a:glow>
                  <a:outerShdw blurRad="38100" dist="38100" dir="2700000" algn="tl">
                    <a:srgbClr val="000000">
                      <a:alpha val="43137"/>
                    </a:srgbClr>
                  </a:outerShdw>
                </a:effectLst>
              </a:rPr>
              <a:t>Supervised by : Dr. </a:t>
            </a:r>
            <a:r>
              <a:rPr lang="en-US" sz="2800" dirty="0" err="1" smtClean="0">
                <a:solidFill>
                  <a:schemeClr val="bg1"/>
                </a:solidFill>
                <a:effectLst>
                  <a:glow rad="63500">
                    <a:schemeClr val="accent5">
                      <a:satMod val="175000"/>
                      <a:alpha val="40000"/>
                    </a:schemeClr>
                  </a:glow>
                  <a:outerShdw blurRad="38100" dist="38100" dir="2700000" algn="tl">
                    <a:srgbClr val="000000">
                      <a:alpha val="43137"/>
                    </a:srgbClr>
                  </a:outerShdw>
                </a:effectLst>
              </a:rPr>
              <a:t>Ayman</a:t>
            </a:r>
            <a:r>
              <a:rPr lang="en-US" sz="2800" dirty="0" smtClean="0">
                <a:solidFill>
                  <a:schemeClr val="bg1"/>
                </a:solidFill>
                <a:effectLst>
                  <a:glow rad="63500">
                    <a:schemeClr val="accent5">
                      <a:satMod val="175000"/>
                      <a:alpha val="40000"/>
                    </a:schemeClr>
                  </a:glow>
                  <a:outerShdw blurRad="38100" dist="38100" dir="2700000" algn="tl">
                    <a:srgbClr val="000000">
                      <a:alpha val="43137"/>
                    </a:srgbClr>
                  </a:outerShdw>
                </a:effectLst>
              </a:rPr>
              <a:t> </a:t>
            </a:r>
            <a:r>
              <a:rPr lang="en-US" sz="2800" dirty="0" err="1" smtClean="0">
                <a:solidFill>
                  <a:schemeClr val="bg1"/>
                </a:solidFill>
                <a:effectLst>
                  <a:glow rad="63500">
                    <a:schemeClr val="accent5">
                      <a:satMod val="175000"/>
                      <a:alpha val="40000"/>
                    </a:schemeClr>
                  </a:glow>
                  <a:outerShdw blurRad="38100" dist="38100" dir="2700000" algn="tl">
                    <a:srgbClr val="000000">
                      <a:alpha val="43137"/>
                    </a:srgbClr>
                  </a:outerShdw>
                </a:effectLst>
              </a:rPr>
              <a:t>AlJazaeri</a:t>
            </a:r>
            <a:endParaRPr lang="en-US" sz="2800" dirty="0" smtClean="0">
              <a:solidFill>
                <a:schemeClr val="bg1"/>
              </a:solidFill>
              <a:effectLst>
                <a:glow rad="63500">
                  <a:schemeClr val="accent5">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3" algn="ctr" rtl="1">
              <a:spcBef>
                <a:spcPct val="0"/>
              </a:spcBef>
            </a:pPr>
            <a:r>
              <a:rPr lang="en-US" sz="4800" b="1" dirty="0">
                <a:solidFill>
                  <a:schemeClr val="accent1"/>
                </a:solidFill>
                <a:latin typeface="+mj-lt"/>
              </a:rPr>
              <a:t>Intestinal </a:t>
            </a:r>
            <a:r>
              <a:rPr lang="en-US" sz="4800" b="1" dirty="0" smtClean="0">
                <a:solidFill>
                  <a:schemeClr val="accent1"/>
                </a:solidFill>
                <a:latin typeface="+mj-lt"/>
              </a:rPr>
              <a:t>atresia</a:t>
            </a:r>
            <a:endParaRPr lang="ar-SA" sz="4800" b="1" dirty="0">
              <a:solidFill>
                <a:schemeClr val="accent1"/>
              </a:solidFill>
              <a:latin typeface="+mj-lt"/>
            </a:endParaRPr>
          </a:p>
        </p:txBody>
      </p:sp>
      <p:sp>
        <p:nvSpPr>
          <p:cNvPr id="3" name="عنصر نائب للمحتوى 2"/>
          <p:cNvSpPr>
            <a:spLocks noGrp="1"/>
          </p:cNvSpPr>
          <p:nvPr>
            <p:ph idx="1"/>
          </p:nvPr>
        </p:nvSpPr>
        <p:spPr>
          <a:xfrm>
            <a:off x="457200" y="1775191"/>
            <a:ext cx="5638800" cy="4625609"/>
          </a:xfrm>
        </p:spPr>
        <p:txBody>
          <a:bodyPr>
            <a:normAutofit fontScale="92500" lnSpcReduction="20000"/>
          </a:bodyPr>
          <a:lstStyle/>
          <a:p>
            <a:pPr algn="l" rtl="0"/>
            <a:r>
              <a:rPr lang="en-US" sz="2400" dirty="0" smtClean="0"/>
              <a:t>is a malformation where there is a narrowing or absence of a portion of the intestine. This defect can either occur in the small or large intestine.</a:t>
            </a:r>
          </a:p>
          <a:p>
            <a:pPr algn="l" rtl="0"/>
            <a:endParaRPr lang="en-US" sz="2400" dirty="0" smtClean="0"/>
          </a:p>
          <a:p>
            <a:pPr algn="l" rtl="0"/>
            <a:r>
              <a:rPr lang="en-US" sz="2400" dirty="0" smtClean="0"/>
              <a:t>The different types of intestinal atresia are named after their location:</a:t>
            </a:r>
          </a:p>
          <a:p>
            <a:pPr lvl="1" algn="l" rtl="0"/>
            <a:r>
              <a:rPr lang="en-US" sz="2000" dirty="0" smtClean="0"/>
              <a:t>Duodenal atresia </a:t>
            </a:r>
          </a:p>
          <a:p>
            <a:pPr lvl="1" algn="l" rtl="0"/>
            <a:r>
              <a:rPr lang="en-US" sz="2000" dirty="0" err="1" smtClean="0"/>
              <a:t>Jejunal</a:t>
            </a:r>
            <a:r>
              <a:rPr lang="en-US" sz="2000" dirty="0" smtClean="0"/>
              <a:t> atresia </a:t>
            </a:r>
          </a:p>
          <a:p>
            <a:pPr lvl="1" algn="l" rtl="0"/>
            <a:r>
              <a:rPr lang="en-US" sz="2000" dirty="0" err="1" smtClean="0"/>
              <a:t>Ileal</a:t>
            </a:r>
            <a:r>
              <a:rPr lang="en-US" sz="2000" dirty="0" smtClean="0"/>
              <a:t> atresia </a:t>
            </a:r>
          </a:p>
          <a:p>
            <a:pPr lvl="1" algn="l" rtl="0"/>
            <a:r>
              <a:rPr lang="en-US" sz="2000" dirty="0" smtClean="0"/>
              <a:t>Colon atresia </a:t>
            </a:r>
            <a:endParaRPr lang="en-US" sz="2400" dirty="0" smtClean="0"/>
          </a:p>
          <a:p>
            <a:pPr algn="l" rtl="0">
              <a:buNone/>
            </a:pPr>
            <a:endParaRPr lang="en-US" sz="2400" dirty="0" smtClean="0"/>
          </a:p>
          <a:p>
            <a:pPr algn="l" rtl="0"/>
            <a:r>
              <a:rPr lang="en-US" sz="2400" dirty="0" smtClean="0"/>
              <a:t>Duodenal atresia has a strong association with Down syndrome. It is the most common type, followed by </a:t>
            </a:r>
            <a:r>
              <a:rPr lang="en-US" sz="2400" dirty="0" err="1" smtClean="0"/>
              <a:t>ileal</a:t>
            </a:r>
            <a:r>
              <a:rPr lang="en-US" sz="2400" dirty="0" smtClean="0"/>
              <a:t> atresia.</a:t>
            </a:r>
          </a:p>
          <a:p>
            <a:pPr algn="l" rtl="0"/>
            <a:endParaRPr lang="ar-SA" sz="2400" dirty="0"/>
          </a:p>
        </p:txBody>
      </p:sp>
      <p:pic>
        <p:nvPicPr>
          <p:cNvPr id="4" name="عنصر نائب للمحتوى 3" descr="untitledا.bmp"/>
          <p:cNvPicPr>
            <a:picLocks noChangeAspect="1"/>
          </p:cNvPicPr>
          <p:nvPr/>
        </p:nvPicPr>
        <p:blipFill>
          <a:blip r:embed="rId2" cstate="print"/>
          <a:stretch>
            <a:fillRect/>
          </a:stretch>
        </p:blipFill>
        <p:spPr>
          <a:xfrm>
            <a:off x="5759624" y="2667000"/>
            <a:ext cx="3384376"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0"/>
            <a:ext cx="8229600" cy="5334000"/>
          </a:xfrm>
        </p:spPr>
        <p:txBody>
          <a:bodyPr>
            <a:normAutofit fontScale="92500" lnSpcReduction="10000"/>
          </a:bodyPr>
          <a:lstStyle/>
          <a:p>
            <a:pPr algn="l" rtl="0"/>
            <a:r>
              <a:rPr lang="en-US" sz="2400" dirty="0" smtClean="0"/>
              <a:t>Causes:</a:t>
            </a:r>
          </a:p>
          <a:p>
            <a:pPr lvl="1" algn="l" rtl="0"/>
            <a:r>
              <a:rPr lang="en-US" sz="2000" dirty="0" smtClean="0"/>
              <a:t>The most common cause of non-duodenal intestinal atresia is a vascular accident in utero</a:t>
            </a:r>
          </a:p>
          <a:p>
            <a:pPr lvl="1" algn="l" rtl="0"/>
            <a:r>
              <a:rPr lang="en-US" sz="2000" dirty="0" smtClean="0"/>
              <a:t>In the case that the superior mesenteric artery, or another major intestinal artery, is occluded, large segments of bowel can be entirely underdeveloped</a:t>
            </a:r>
          </a:p>
          <a:p>
            <a:pPr algn="l" rtl="0"/>
            <a:r>
              <a:rPr lang="en-US" sz="2400" dirty="0" err="1" smtClean="0"/>
              <a:t>Dignosis</a:t>
            </a:r>
            <a:r>
              <a:rPr lang="en-US" sz="2400" dirty="0" smtClean="0"/>
              <a:t>: </a:t>
            </a:r>
          </a:p>
          <a:p>
            <a:pPr lvl="1" algn="l" rtl="0"/>
            <a:r>
              <a:rPr lang="en-US" sz="2000" dirty="0" smtClean="0"/>
              <a:t>Intestinal </a:t>
            </a:r>
            <a:r>
              <a:rPr lang="en-US" sz="2000" dirty="0" err="1" smtClean="0"/>
              <a:t>atresias</a:t>
            </a:r>
            <a:r>
              <a:rPr lang="en-US" sz="2000" dirty="0" smtClean="0"/>
              <a:t> are often discovered before birth: either during a routine sonogram which shows a dilated intestinal segment due to the blockage, or by the development of polyhydramnios.</a:t>
            </a:r>
          </a:p>
          <a:p>
            <a:pPr algn="l" rtl="0">
              <a:buNone/>
            </a:pPr>
            <a:endParaRPr lang="en-US" sz="2400" dirty="0" smtClean="0"/>
          </a:p>
          <a:p>
            <a:pPr algn="l" rtl="0"/>
            <a:r>
              <a:rPr lang="en-US" sz="2400" dirty="0" smtClean="0"/>
              <a:t>Treatment </a:t>
            </a:r>
          </a:p>
          <a:p>
            <a:pPr lvl="1" algn="l" rtl="0"/>
            <a:r>
              <a:rPr lang="en-US" sz="2000" dirty="0" smtClean="0"/>
              <a:t>laparotomy.</a:t>
            </a:r>
          </a:p>
          <a:p>
            <a:pPr lvl="1" algn="l" rtl="0"/>
            <a:r>
              <a:rPr lang="en-US" sz="2000" dirty="0" smtClean="0"/>
              <a:t>If the area affected is small, the surgeon may be able to remove the damaged portion and join the intestine back together.</a:t>
            </a:r>
          </a:p>
          <a:p>
            <a:pPr lvl="1" algn="l" rtl="0"/>
            <a:r>
              <a:rPr lang="en-US" sz="2000" dirty="0" smtClean="0"/>
              <a:t>In instances where the narrowing is longer, or the area is damaged and cannot be used for period of time, a temporary </a:t>
            </a:r>
            <a:r>
              <a:rPr lang="en-US" sz="2000" u="sng" dirty="0" smtClean="0"/>
              <a:t>Stoma  </a:t>
            </a:r>
            <a:r>
              <a:rPr lang="en-US" sz="2000" dirty="0" smtClean="0"/>
              <a:t>may be placed.</a:t>
            </a:r>
          </a:p>
          <a:p>
            <a:pPr algn="l" rtl="0">
              <a:buNone/>
            </a:pPr>
            <a:endParaRPr lang="ar-SA"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Meconium</a:t>
            </a:r>
            <a:r>
              <a:rPr lang="en-US" dirty="0" smtClean="0"/>
              <a:t> </a:t>
            </a:r>
            <a:r>
              <a:rPr lang="en-US" dirty="0" err="1" smtClean="0"/>
              <a:t>Ileus</a:t>
            </a:r>
            <a:r>
              <a:rPr lang="en-US" dirty="0" smtClean="0"/>
              <a:t> :</a:t>
            </a:r>
            <a:endParaRPr lang="ar-SA" dirty="0"/>
          </a:p>
        </p:txBody>
      </p:sp>
      <p:sp>
        <p:nvSpPr>
          <p:cNvPr id="3" name="عنصر نائب للمحتوى 2"/>
          <p:cNvSpPr>
            <a:spLocks noGrp="1"/>
          </p:cNvSpPr>
          <p:nvPr>
            <p:ph idx="1"/>
          </p:nvPr>
        </p:nvSpPr>
        <p:spPr/>
        <p:txBody>
          <a:bodyPr/>
          <a:lstStyle/>
          <a:p>
            <a:pPr algn="l" rtl="0"/>
            <a:r>
              <a:rPr lang="en-US" dirty="0" smtClean="0"/>
              <a:t>Intestinal obstruction from solid </a:t>
            </a:r>
            <a:r>
              <a:rPr lang="en-US" dirty="0" err="1" smtClean="0"/>
              <a:t>meconium</a:t>
            </a:r>
            <a:r>
              <a:rPr lang="en-US" dirty="0" smtClean="0"/>
              <a:t> .</a:t>
            </a:r>
          </a:p>
          <a:p>
            <a:pPr algn="l" rtl="0"/>
            <a:r>
              <a:rPr lang="en-US" dirty="0" smtClean="0"/>
              <a:t>Bilious vomiting, </a:t>
            </a:r>
            <a:r>
              <a:rPr lang="en-US" dirty="0" err="1" smtClean="0"/>
              <a:t>abd</a:t>
            </a:r>
            <a:r>
              <a:rPr lang="en-US" dirty="0" smtClean="0"/>
              <a:t>. </a:t>
            </a:r>
            <a:r>
              <a:rPr lang="en-US" dirty="0" err="1" smtClean="0"/>
              <a:t>Distention,failure</a:t>
            </a:r>
            <a:r>
              <a:rPr lang="en-US" dirty="0" smtClean="0"/>
              <a:t> to pass </a:t>
            </a:r>
            <a:r>
              <a:rPr lang="en-US" dirty="0" err="1" smtClean="0"/>
              <a:t>meconium,Neuhauser</a:t>
            </a:r>
            <a:r>
              <a:rPr lang="ar-SA" dirty="0" smtClean="0"/>
              <a:t>‘</a:t>
            </a:r>
            <a:r>
              <a:rPr lang="en-US" dirty="0" smtClean="0"/>
              <a:t>s sign.</a:t>
            </a:r>
          </a:p>
          <a:p>
            <a:pPr algn="l" rtl="0"/>
            <a:r>
              <a:rPr lang="en-US" dirty="0" smtClean="0"/>
              <a:t>Diagnosis :</a:t>
            </a:r>
          </a:p>
          <a:p>
            <a:pPr lvl="1" algn="l" rtl="0"/>
            <a:r>
              <a:rPr lang="en-US" dirty="0" smtClean="0"/>
              <a:t>Family </a:t>
            </a:r>
            <a:r>
              <a:rPr lang="en-US" dirty="0" err="1" smtClean="0"/>
              <a:t>Hx</a:t>
            </a:r>
            <a:r>
              <a:rPr lang="en-US" dirty="0" smtClean="0"/>
              <a:t> of </a:t>
            </a:r>
            <a:r>
              <a:rPr lang="en-US" dirty="0" err="1" smtClean="0"/>
              <a:t>Cf</a:t>
            </a:r>
            <a:r>
              <a:rPr lang="en-US" dirty="0" smtClean="0"/>
              <a:t>, AXR, BE.</a:t>
            </a:r>
          </a:p>
          <a:p>
            <a:pPr algn="l" rtl="0"/>
            <a:r>
              <a:rPr lang="en-US" dirty="0" err="1" smtClean="0"/>
              <a:t>Tratment</a:t>
            </a:r>
            <a:r>
              <a:rPr lang="en-US" dirty="0" smtClean="0"/>
              <a:t> :</a:t>
            </a:r>
          </a:p>
          <a:p>
            <a:pPr lvl="1" algn="l" rtl="0"/>
            <a:r>
              <a:rPr lang="en-US" dirty="0" err="1" smtClean="0"/>
              <a:t>Gastrografin</a:t>
            </a:r>
            <a:r>
              <a:rPr lang="en-US" dirty="0" smtClean="0"/>
              <a:t> </a:t>
            </a:r>
            <a:r>
              <a:rPr lang="en-US" dirty="0" smtClean="0"/>
              <a:t> enema </a:t>
            </a:r>
            <a:r>
              <a:rPr lang="en-US" dirty="0" smtClean="0"/>
              <a:t>.</a:t>
            </a:r>
          </a:p>
          <a:p>
            <a:pPr lvl="1" algn="l" rtl="0"/>
            <a:r>
              <a:rPr lang="en-US" dirty="0" smtClean="0"/>
              <a:t>If enema is unsuccessful, then </a:t>
            </a:r>
            <a:r>
              <a:rPr lang="en-US" dirty="0" err="1" smtClean="0"/>
              <a:t>enterotomy</a:t>
            </a:r>
            <a:r>
              <a:rPr lang="en-US" dirty="0" smtClean="0"/>
              <a:t>.</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smtClean="0"/>
              <a:t>Hirschsprung's</a:t>
            </a:r>
            <a:r>
              <a:rPr lang="en-US" dirty="0" smtClean="0"/>
              <a:t> Disease</a:t>
            </a:r>
            <a:endParaRPr lang="ar-SA" dirty="0"/>
          </a:p>
        </p:txBody>
      </p:sp>
      <p:sp>
        <p:nvSpPr>
          <p:cNvPr id="3" name="عنصر نائب للمحتوى 2"/>
          <p:cNvSpPr>
            <a:spLocks noGrp="1"/>
          </p:cNvSpPr>
          <p:nvPr>
            <p:ph idx="1"/>
          </p:nvPr>
        </p:nvSpPr>
        <p:spPr>
          <a:xfrm>
            <a:off x="457200" y="1600200"/>
            <a:ext cx="5410200" cy="4525963"/>
          </a:xfrm>
        </p:spPr>
        <p:txBody>
          <a:bodyPr>
            <a:normAutofit fontScale="92500" lnSpcReduction="20000"/>
          </a:bodyPr>
          <a:lstStyle/>
          <a:p>
            <a:pPr algn="l" rtl="0">
              <a:lnSpc>
                <a:spcPct val="90000"/>
              </a:lnSpc>
            </a:pPr>
            <a:r>
              <a:rPr lang="en-US" dirty="0" smtClean="0"/>
              <a:t>Due to congenital absence of ganglion cells in the distal bowel.</a:t>
            </a:r>
          </a:p>
          <a:p>
            <a:pPr algn="l" rtl="0">
              <a:lnSpc>
                <a:spcPct val="90000"/>
              </a:lnSpc>
            </a:pPr>
            <a:r>
              <a:rPr lang="en-US" dirty="0" smtClean="0"/>
              <a:t>Incidence:  </a:t>
            </a:r>
            <a:r>
              <a:rPr lang="en-US" dirty="0" smtClean="0">
                <a:latin typeface="Times New Roman" pitchFamily="18" charset="0"/>
              </a:rPr>
              <a:t>1/4500-5000 live births </a:t>
            </a:r>
          </a:p>
          <a:p>
            <a:pPr algn="l" rtl="0">
              <a:lnSpc>
                <a:spcPct val="90000"/>
              </a:lnSpc>
            </a:pPr>
            <a:r>
              <a:rPr lang="en-US" dirty="0" smtClean="0"/>
              <a:t>Sex:</a:t>
            </a:r>
            <a:r>
              <a:rPr lang="en-US" dirty="0" smtClean="0">
                <a:latin typeface="Courier New" pitchFamily="49" charset="0"/>
              </a:rPr>
              <a:t> </a:t>
            </a:r>
            <a:r>
              <a:rPr lang="en-US" dirty="0" smtClean="0">
                <a:latin typeface="Times New Roman" pitchFamily="18" charset="0"/>
              </a:rPr>
              <a:t>4:1 male predominance,</a:t>
            </a:r>
            <a:endParaRPr lang="en-US" dirty="0" smtClean="0">
              <a:latin typeface="Courier New" pitchFamily="49" charset="0"/>
            </a:endParaRPr>
          </a:p>
          <a:p>
            <a:pPr algn="l" rtl="0">
              <a:lnSpc>
                <a:spcPct val="90000"/>
              </a:lnSpc>
            </a:pPr>
            <a:r>
              <a:rPr lang="en-US" dirty="0" smtClean="0"/>
              <a:t>Age: </a:t>
            </a:r>
            <a:r>
              <a:rPr lang="en-US" dirty="0" smtClean="0">
                <a:latin typeface="Times New Roman" pitchFamily="18" charset="0"/>
              </a:rPr>
              <a:t>96% Full term &amp; 4% premature</a:t>
            </a:r>
          </a:p>
          <a:p>
            <a:pPr algn="l" rtl="0">
              <a:lnSpc>
                <a:spcPct val="90000"/>
              </a:lnSpc>
            </a:pPr>
            <a:r>
              <a:rPr lang="en-US" dirty="0" smtClean="0"/>
              <a:t>Site:  Commonly: rectum/</a:t>
            </a:r>
            <a:r>
              <a:rPr lang="en-US" dirty="0" err="1" smtClean="0"/>
              <a:t>rectosigmoid</a:t>
            </a:r>
            <a:endParaRPr lang="en-US" dirty="0" smtClean="0"/>
          </a:p>
          <a:p>
            <a:pPr algn="l" rtl="0">
              <a:lnSpc>
                <a:spcPct val="90000"/>
              </a:lnSpc>
              <a:buFont typeface="Monotype Sorts" charset="2"/>
              <a:buNone/>
            </a:pPr>
            <a:r>
              <a:rPr lang="en-US" dirty="0" smtClean="0"/>
              <a:t>  	Less commonly: total colonic with or without small intestine</a:t>
            </a:r>
          </a:p>
          <a:p>
            <a:pPr algn="l" rtl="0"/>
            <a:endParaRPr lang="ar-SA" dirty="0"/>
          </a:p>
        </p:txBody>
      </p:sp>
      <p:pic>
        <p:nvPicPr>
          <p:cNvPr id="4" name="عنصر نائب للمحتوى 3" descr="untitledل.bmp"/>
          <p:cNvPicPr>
            <a:picLocks noChangeAspect="1"/>
          </p:cNvPicPr>
          <p:nvPr/>
        </p:nvPicPr>
        <p:blipFill>
          <a:blip r:embed="rId2" cstate="print"/>
          <a:stretch>
            <a:fillRect/>
          </a:stretch>
        </p:blipFill>
        <p:spPr>
          <a:xfrm>
            <a:off x="5989554" y="2286000"/>
            <a:ext cx="3154446" cy="36724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dirty="0" smtClean="0"/>
              <a:t>Diagnosis</a:t>
            </a:r>
            <a:endParaRPr lang="ar-SA" sz="4400" dirty="0"/>
          </a:p>
        </p:txBody>
      </p:sp>
      <p:sp>
        <p:nvSpPr>
          <p:cNvPr id="5" name="عنصر نائب للمحتوى 4"/>
          <p:cNvSpPr>
            <a:spLocks noGrp="1"/>
          </p:cNvSpPr>
          <p:nvPr>
            <p:ph idx="1"/>
          </p:nvPr>
        </p:nvSpPr>
        <p:spPr/>
        <p:txBody>
          <a:bodyPr>
            <a:normAutofit/>
          </a:bodyPr>
          <a:lstStyle/>
          <a:p>
            <a:pPr algn="l" rtl="0"/>
            <a:r>
              <a:rPr lang="en-US" dirty="0" smtClean="0">
                <a:latin typeface="+mj-lt"/>
              </a:rPr>
              <a:t>Neonatal:</a:t>
            </a:r>
          </a:p>
          <a:p>
            <a:pPr lvl="1" algn="l" rtl="0"/>
            <a:r>
              <a:rPr lang="en-US" dirty="0" smtClean="0">
                <a:latin typeface="+mj-lt"/>
              </a:rPr>
              <a:t>Delayed or failure to pass </a:t>
            </a:r>
            <a:r>
              <a:rPr lang="en-US" dirty="0" err="1" smtClean="0">
                <a:latin typeface="+mj-lt"/>
              </a:rPr>
              <a:t>meconium</a:t>
            </a:r>
            <a:r>
              <a:rPr lang="en-US" dirty="0" smtClean="0">
                <a:latin typeface="+mj-lt"/>
              </a:rPr>
              <a:t> with low intestinal obstruction.</a:t>
            </a:r>
          </a:p>
          <a:p>
            <a:pPr lvl="1" algn="l" rtl="0"/>
            <a:r>
              <a:rPr lang="en-US" dirty="0" smtClean="0">
                <a:latin typeface="+mj-lt"/>
              </a:rPr>
              <a:t>late presentation: Failure to thrive, Poor feeding  bloody Diarrhea with abdominal distension and occasionally with </a:t>
            </a:r>
            <a:r>
              <a:rPr lang="en-US" dirty="0" err="1" smtClean="0">
                <a:latin typeface="+mj-lt"/>
              </a:rPr>
              <a:t>enterocolitis</a:t>
            </a:r>
            <a:r>
              <a:rPr lang="en-US" dirty="0" smtClean="0">
                <a:latin typeface="+mj-lt"/>
              </a:rPr>
              <a:t>.</a:t>
            </a:r>
          </a:p>
          <a:p>
            <a:pPr algn="l" rtl="0"/>
            <a:r>
              <a:rPr lang="en-US" dirty="0" smtClean="0">
                <a:latin typeface="+mj-lt"/>
              </a:rPr>
              <a:t>Examination: Abdominal  Distension,  </a:t>
            </a:r>
          </a:p>
          <a:p>
            <a:pPr algn="l" rtl="0">
              <a:buFont typeface="Monotype Sorts" charset="2"/>
              <a:buNone/>
            </a:pPr>
            <a:r>
              <a:rPr lang="en-US" dirty="0" smtClean="0">
                <a:latin typeface="+mj-lt"/>
              </a:rPr>
              <a:t>    PR: tight sphincter with gush of loose stool</a:t>
            </a:r>
          </a:p>
          <a:p>
            <a:pPr algn="l" rtl="0">
              <a:buFont typeface="Monotype Sorts" charset="2"/>
              <a:buNone/>
            </a:pPr>
            <a:r>
              <a:rPr lang="en-US" dirty="0" smtClean="0">
                <a:latin typeface="+mj-lt"/>
              </a:rPr>
              <a:t>    </a:t>
            </a:r>
            <a:r>
              <a:rPr lang="en-US" dirty="0" err="1" smtClean="0">
                <a:latin typeface="+mj-lt"/>
              </a:rPr>
              <a:t>Malnutrited</a:t>
            </a:r>
            <a:r>
              <a:rPr lang="en-US" dirty="0" smtClean="0">
                <a:latin typeface="+mj-lt"/>
              </a:rPr>
              <a:t> child, </a:t>
            </a:r>
            <a:r>
              <a:rPr lang="en-US" dirty="0" err="1" smtClean="0">
                <a:latin typeface="+mj-lt"/>
              </a:rPr>
              <a:t>Enterocolitis</a:t>
            </a:r>
            <a:r>
              <a:rPr lang="en-US" dirty="0" smtClean="0">
                <a:latin typeface="+mj-lt"/>
              </a:rPr>
              <a:t>.</a:t>
            </a:r>
          </a:p>
          <a:p>
            <a:pPr algn="l" rtl="0"/>
            <a:endParaRPr lang="ar-SA"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lstStyle/>
          <a:p>
            <a:pPr algn="l" rtl="0"/>
            <a:endParaRPr lang="en-US" dirty="0" smtClean="0"/>
          </a:p>
          <a:p>
            <a:pPr algn="l" rtl="0"/>
            <a:endParaRPr lang="en-US" dirty="0" smtClean="0"/>
          </a:p>
          <a:p>
            <a:pPr algn="l" rtl="0"/>
            <a:endParaRPr lang="en-US" dirty="0" smtClean="0"/>
          </a:p>
          <a:p>
            <a:pPr algn="l" rtl="0"/>
            <a:r>
              <a:rPr lang="en-US" dirty="0" smtClean="0"/>
              <a:t>Treatment :</a:t>
            </a:r>
          </a:p>
          <a:p>
            <a:pPr lvl="1" algn="l" rtl="0"/>
            <a:r>
              <a:rPr lang="en-US" dirty="0" smtClean="0"/>
              <a:t>Pull-through </a:t>
            </a:r>
            <a:r>
              <a:rPr lang="en-US" dirty="0" err="1" smtClean="0"/>
              <a:t>preceduore</a:t>
            </a:r>
            <a:r>
              <a:rPr lang="en-US" dirty="0" smtClean="0"/>
              <a:t> </a:t>
            </a:r>
          </a:p>
          <a:p>
            <a:pPr algn="l" rtl="0">
              <a:buNone/>
            </a:pPr>
            <a:endParaRPr lang="en-US" dirty="0" smtClean="0"/>
          </a:p>
          <a:p>
            <a:pPr algn="l" rtl="0">
              <a:buNone/>
            </a:pPr>
            <a:endParaRPr lang="en-US" dirty="0" smtClean="0"/>
          </a:p>
          <a:p>
            <a:pPr algn="l" rtl="0">
              <a:buNone/>
            </a:pPr>
            <a:endParaRPr lang="en-US" dirty="0" smtClean="0"/>
          </a:p>
          <a:p>
            <a:pPr algn="l" rtl="0">
              <a:buNone/>
            </a:pPr>
            <a:r>
              <a:rPr lang="en-US" b="1" dirty="0" err="1" smtClean="0"/>
              <a:t>Ostomy</a:t>
            </a:r>
            <a:r>
              <a:rPr lang="en-US" b="1" dirty="0" smtClean="0"/>
              <a:t> surgery</a:t>
            </a:r>
          </a:p>
          <a:p>
            <a:pPr algn="l" rtl="0">
              <a:buNone/>
            </a:pPr>
            <a:endParaRPr lang="ar-SA" dirty="0"/>
          </a:p>
        </p:txBody>
      </p:sp>
      <p:sp>
        <p:nvSpPr>
          <p:cNvPr id="8" name="مستطيل 7"/>
          <p:cNvSpPr/>
          <p:nvPr/>
        </p:nvSpPr>
        <p:spPr>
          <a:xfrm>
            <a:off x="5591189" y="3244334"/>
            <a:ext cx="184731" cy="369332"/>
          </a:xfrm>
          <a:prstGeom prst="rect">
            <a:avLst/>
          </a:prstGeom>
        </p:spPr>
        <p:txBody>
          <a:bodyPr wrap="none">
            <a:spAutoFit/>
          </a:bodyPr>
          <a:lstStyle/>
          <a:p>
            <a:endParaRPr lang="en-US" b="1" dirty="0"/>
          </a:p>
        </p:txBody>
      </p:sp>
      <p:pic>
        <p:nvPicPr>
          <p:cNvPr id="9" name="عنصر نائب للمحتوى 5" descr="Digestive_Stoma.jpg"/>
          <p:cNvPicPr>
            <a:picLocks noChangeAspect="1"/>
          </p:cNvPicPr>
          <p:nvPr/>
        </p:nvPicPr>
        <p:blipFill>
          <a:blip r:embed="rId2" cstate="print"/>
          <a:stretch>
            <a:fillRect/>
          </a:stretch>
        </p:blipFill>
        <p:spPr>
          <a:xfrm>
            <a:off x="5765800" y="4648200"/>
            <a:ext cx="3378200" cy="2209800"/>
          </a:xfrm>
          <a:prstGeom prst="rect">
            <a:avLst/>
          </a:prstGeom>
        </p:spPr>
      </p:pic>
      <p:pic>
        <p:nvPicPr>
          <p:cNvPr id="10" name="عنصر نائب للمحتوى 3" descr="ا.jpg"/>
          <p:cNvPicPr>
            <a:picLocks noChangeAspect="1"/>
          </p:cNvPicPr>
          <p:nvPr/>
        </p:nvPicPr>
        <p:blipFill>
          <a:blip r:embed="rId3" cstate="print"/>
          <a:stretch>
            <a:fillRect/>
          </a:stretch>
        </p:blipFill>
        <p:spPr>
          <a:xfrm>
            <a:off x="6695728" y="1905000"/>
            <a:ext cx="2448272" cy="25202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Imperforate Anus</a:t>
            </a:r>
            <a:endParaRPr lang="ar-SA" dirty="0"/>
          </a:p>
        </p:txBody>
      </p:sp>
      <p:sp>
        <p:nvSpPr>
          <p:cNvPr id="5" name="عنصر نائب للمحتوى 4"/>
          <p:cNvSpPr>
            <a:spLocks noGrp="1"/>
          </p:cNvSpPr>
          <p:nvPr>
            <p:ph idx="1"/>
          </p:nvPr>
        </p:nvSpPr>
        <p:spPr/>
        <p:txBody>
          <a:bodyPr>
            <a:normAutofit fontScale="92500" lnSpcReduction="10000"/>
          </a:bodyPr>
          <a:lstStyle/>
          <a:p>
            <a:pPr algn="l" rtl="0"/>
            <a:r>
              <a:rPr lang="en-US" dirty="0" smtClean="0"/>
              <a:t>imperforate anus or anal atresia is a birth defect in which the rectum is malformed. Its cause is unknown.</a:t>
            </a:r>
          </a:p>
          <a:p>
            <a:pPr algn="l" rtl="0"/>
            <a:r>
              <a:rPr lang="en-US" dirty="0" smtClean="0"/>
              <a:t>Diagnosis :</a:t>
            </a:r>
          </a:p>
          <a:p>
            <a:pPr lvl="1" algn="l" rtl="0"/>
            <a:r>
              <a:rPr lang="en-US" dirty="0" smtClean="0"/>
              <a:t>p/E</a:t>
            </a:r>
          </a:p>
          <a:p>
            <a:pPr lvl="1" algn="l" rtl="0"/>
            <a:r>
              <a:rPr lang="en-US" dirty="0" smtClean="0"/>
              <a:t>X-ray </a:t>
            </a:r>
          </a:p>
          <a:p>
            <a:pPr lvl="1" algn="l" rtl="0"/>
            <a:r>
              <a:rPr lang="en-US" dirty="0" smtClean="0"/>
              <a:t>Ultrasound  </a:t>
            </a:r>
          </a:p>
          <a:p>
            <a:pPr lvl="1" algn="l" rtl="0"/>
            <a:r>
              <a:rPr lang="en-US" dirty="0" smtClean="0"/>
              <a:t>These tests can show your baby's doctor some details, such as where the rectum ends and whether it connects to another structure.</a:t>
            </a:r>
          </a:p>
          <a:p>
            <a:pPr algn="l" rtl="0"/>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Treatment </a:t>
            </a:r>
            <a:endParaRPr lang="ar-SA" dirty="0"/>
          </a:p>
        </p:txBody>
      </p:sp>
      <p:sp>
        <p:nvSpPr>
          <p:cNvPr id="3" name="عنصر نائب للمحتوى 2"/>
          <p:cNvSpPr>
            <a:spLocks noGrp="1"/>
          </p:cNvSpPr>
          <p:nvPr>
            <p:ph idx="1"/>
          </p:nvPr>
        </p:nvSpPr>
        <p:spPr/>
        <p:txBody>
          <a:bodyPr/>
          <a:lstStyle/>
          <a:p>
            <a:pPr algn="l" rtl="0"/>
            <a:r>
              <a:rPr lang="en-US" dirty="0" smtClean="0"/>
              <a:t>Imperforate anus usually requires immediate surgery to open a passage for feces. </a:t>
            </a:r>
          </a:p>
          <a:p>
            <a:pPr algn="l" rtl="0"/>
            <a:r>
              <a:rPr lang="en-US" dirty="0" smtClean="0"/>
              <a:t>Depending on the severity of the imperforate, it is treated either with a </a:t>
            </a:r>
            <a:r>
              <a:rPr lang="en-US" dirty="0" err="1" smtClean="0"/>
              <a:t>perineal</a:t>
            </a:r>
            <a:r>
              <a:rPr lang="en-US" dirty="0" smtClean="0"/>
              <a:t> </a:t>
            </a:r>
            <a:r>
              <a:rPr lang="en-US" dirty="0" err="1" smtClean="0"/>
              <a:t>anoplasty</a:t>
            </a:r>
            <a:r>
              <a:rPr lang="en-US" dirty="0" smtClean="0"/>
              <a:t> or with a colostomy.</a:t>
            </a:r>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Acute appendicitis </a:t>
            </a:r>
            <a:endParaRPr lang="ar-SA" dirty="0"/>
          </a:p>
        </p:txBody>
      </p:sp>
      <p:sp>
        <p:nvSpPr>
          <p:cNvPr id="3" name="عنصر نائب للمحتوى 2"/>
          <p:cNvSpPr>
            <a:spLocks noGrp="1"/>
          </p:cNvSpPr>
          <p:nvPr>
            <p:ph idx="1"/>
          </p:nvPr>
        </p:nvSpPr>
        <p:spPr/>
        <p:txBody>
          <a:bodyPr/>
          <a:lstStyle/>
          <a:p>
            <a:pPr algn="l" rtl="0"/>
            <a:r>
              <a:rPr lang="en-US" dirty="0" err="1" smtClean="0"/>
              <a:t>Pathophysiology</a:t>
            </a:r>
            <a:r>
              <a:rPr lang="en-US" dirty="0" smtClean="0"/>
              <a:t>.</a:t>
            </a:r>
          </a:p>
          <a:p>
            <a:pPr algn="l" rtl="0"/>
            <a:r>
              <a:rPr lang="en-US" dirty="0" smtClean="0"/>
              <a:t>In preschool children.</a:t>
            </a:r>
          </a:p>
          <a:p>
            <a:pPr lvl="1" algn="l" rtl="0"/>
            <a:r>
              <a:rPr lang="en-US" dirty="0" smtClean="0"/>
              <a:t>The </a:t>
            </a:r>
            <a:r>
              <a:rPr lang="en-US" dirty="0" err="1" smtClean="0"/>
              <a:t>Dx</a:t>
            </a:r>
            <a:r>
              <a:rPr lang="en-US" dirty="0" smtClean="0"/>
              <a:t> is more difficult.</a:t>
            </a:r>
          </a:p>
          <a:p>
            <a:pPr lvl="1" algn="l" rtl="0"/>
            <a:r>
              <a:rPr lang="en-US" dirty="0" err="1" smtClean="0"/>
              <a:t>Fecoliths</a:t>
            </a:r>
            <a:r>
              <a:rPr lang="en-US" dirty="0" smtClean="0"/>
              <a:t> are more common and can be seen on plain films. </a:t>
            </a:r>
          </a:p>
          <a:p>
            <a:pPr lvl="1" algn="l" rtl="0"/>
            <a:r>
              <a:rPr lang="en-US" dirty="0" smtClean="0"/>
              <a:t>Perforation may be rapid as the </a:t>
            </a:r>
            <a:r>
              <a:rPr lang="en-US" dirty="0" err="1" smtClean="0"/>
              <a:t>omentum</a:t>
            </a:r>
            <a:r>
              <a:rPr lang="en-US" dirty="0" smtClean="0"/>
              <a:t> is less well developed.</a:t>
            </a:r>
            <a:endParaRPr lang="ar-SA" dirty="0"/>
          </a:p>
        </p:txBody>
      </p:sp>
      <p:pic>
        <p:nvPicPr>
          <p:cNvPr id="4" name="عنصر نائب للمحتوى 3" descr="surgery_appendix5.jpg"/>
          <p:cNvPicPr>
            <a:picLocks noChangeAspect="1"/>
          </p:cNvPicPr>
          <p:nvPr/>
        </p:nvPicPr>
        <p:blipFill>
          <a:blip r:embed="rId2" cstate="print"/>
          <a:stretch>
            <a:fillRect/>
          </a:stretch>
        </p:blipFill>
        <p:spPr>
          <a:xfrm>
            <a:off x="6172200" y="1447800"/>
            <a:ext cx="2667000" cy="2057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76400"/>
            <a:ext cx="8229600" cy="4449763"/>
          </a:xfrm>
        </p:spPr>
        <p:txBody>
          <a:bodyPr>
            <a:normAutofit lnSpcReduction="10000"/>
          </a:bodyPr>
          <a:lstStyle/>
          <a:p>
            <a:pPr algn="l" rtl="0"/>
            <a:r>
              <a:rPr lang="en-US" dirty="0" smtClean="0"/>
              <a:t>They present with : Anorexia, vomiting, abdominal </a:t>
            </a:r>
            <a:r>
              <a:rPr lang="en-US" dirty="0" smtClean="0"/>
              <a:t>pain(initially </a:t>
            </a:r>
            <a:r>
              <a:rPr lang="en-US" dirty="0" smtClean="0"/>
              <a:t>central but then localized to the right iliac </a:t>
            </a:r>
            <a:r>
              <a:rPr lang="en-US" dirty="0" err="1" smtClean="0"/>
              <a:t>fossa</a:t>
            </a:r>
            <a:r>
              <a:rPr lang="en-US" dirty="0" smtClean="0"/>
              <a:t>).</a:t>
            </a:r>
            <a:endParaRPr lang="en-US" dirty="0" smtClean="0"/>
          </a:p>
          <a:p>
            <a:pPr algn="l" rtl="0"/>
            <a:r>
              <a:rPr lang="en-US" dirty="0" err="1" smtClean="0"/>
              <a:t>DDx</a:t>
            </a:r>
            <a:r>
              <a:rPr lang="en-US" dirty="0" smtClean="0"/>
              <a:t>:</a:t>
            </a:r>
          </a:p>
          <a:p>
            <a:pPr marL="925830" lvl="1" indent="-514350" algn="l" rtl="0">
              <a:buFont typeface="+mj-lt"/>
              <a:buAutoNum type="arabicPeriod"/>
            </a:pPr>
            <a:r>
              <a:rPr lang="en-US" dirty="0" err="1" smtClean="0"/>
              <a:t>Gastroentritis</a:t>
            </a:r>
            <a:r>
              <a:rPr lang="en-US" dirty="0" smtClean="0"/>
              <a:t> </a:t>
            </a:r>
          </a:p>
          <a:p>
            <a:pPr marL="925830" lvl="1" indent="-514350" algn="l" rtl="0">
              <a:buFont typeface="+mj-lt"/>
              <a:buAutoNum type="arabicPeriod"/>
            </a:pPr>
            <a:r>
              <a:rPr lang="en-US" dirty="0" err="1" smtClean="0"/>
              <a:t>Mesentric</a:t>
            </a:r>
            <a:r>
              <a:rPr lang="en-US" dirty="0" smtClean="0"/>
              <a:t> </a:t>
            </a:r>
            <a:r>
              <a:rPr lang="en-US" dirty="0" err="1" smtClean="0"/>
              <a:t>lympadenitis</a:t>
            </a:r>
            <a:endParaRPr lang="en-US" dirty="0" smtClean="0"/>
          </a:p>
          <a:p>
            <a:pPr marL="925830" lvl="1" indent="-514350" algn="l" rtl="0">
              <a:buFont typeface="+mj-lt"/>
              <a:buAutoNum type="arabicPeriod"/>
            </a:pPr>
            <a:r>
              <a:rPr lang="en-US" dirty="0" smtClean="0"/>
              <a:t>Ovarian pathology</a:t>
            </a:r>
          </a:p>
          <a:p>
            <a:pPr marL="925830" lvl="1" indent="-514350" algn="l" rtl="0">
              <a:buFont typeface="+mj-lt"/>
              <a:buAutoNum type="arabicPeriod"/>
            </a:pPr>
            <a:r>
              <a:rPr lang="en-US" dirty="0" smtClean="0"/>
              <a:t>UTI</a:t>
            </a:r>
          </a:p>
          <a:p>
            <a:pPr marL="925830" lvl="1" indent="-514350" algn="l" rtl="0">
              <a:buFont typeface="+mj-lt"/>
              <a:buAutoNum type="arabicPeriod"/>
            </a:pPr>
            <a:r>
              <a:rPr lang="en-US" dirty="0" smtClean="0"/>
              <a:t>Renal stone.</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Neonatal intestinal obstruction</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smtClean="0"/>
              <a:t>Intestinal obstruction in the newborn infant and older child may be due to a variety of condition:</a:t>
            </a:r>
          </a:p>
          <a:p>
            <a:pPr lvl="1" algn="l" rtl="0"/>
            <a:r>
              <a:rPr lang="en-US" dirty="0" smtClean="0"/>
              <a:t>Foregut obstruction </a:t>
            </a:r>
          </a:p>
          <a:p>
            <a:pPr lvl="4" algn="l" rtl="0"/>
            <a:r>
              <a:rPr lang="en-US" dirty="0" smtClean="0"/>
              <a:t>Esophageal atresia</a:t>
            </a:r>
          </a:p>
          <a:p>
            <a:pPr lvl="4" algn="l" rtl="0"/>
            <a:r>
              <a:rPr lang="en-US" dirty="0" smtClean="0"/>
              <a:t>Pyloric </a:t>
            </a:r>
            <a:r>
              <a:rPr lang="en-US" dirty="0" err="1" smtClean="0"/>
              <a:t>stenosis</a:t>
            </a:r>
            <a:endParaRPr lang="en-US" dirty="0" smtClean="0"/>
          </a:p>
          <a:p>
            <a:pPr lvl="4" algn="l" rtl="0"/>
            <a:r>
              <a:rPr lang="en-US" dirty="0" err="1" smtClean="0"/>
              <a:t>Malrotation</a:t>
            </a:r>
            <a:endParaRPr lang="en-US" dirty="0" smtClean="0"/>
          </a:p>
          <a:p>
            <a:pPr lvl="4" algn="l" rtl="0"/>
            <a:r>
              <a:rPr lang="en-US" dirty="0" smtClean="0"/>
              <a:t>Duodenal atresia</a:t>
            </a:r>
          </a:p>
          <a:p>
            <a:pPr lvl="4" algn="l" rtl="0"/>
            <a:r>
              <a:rPr lang="en-US" dirty="0" smtClean="0"/>
              <a:t>Annual </a:t>
            </a:r>
            <a:r>
              <a:rPr lang="en-US" dirty="0" err="1" smtClean="0"/>
              <a:t>pancrease</a:t>
            </a:r>
            <a:r>
              <a:rPr lang="en-US" dirty="0" smtClean="0"/>
              <a:t> </a:t>
            </a:r>
          </a:p>
          <a:p>
            <a:pPr lvl="1" algn="l" rtl="0"/>
            <a:r>
              <a:rPr lang="en-US" dirty="0" err="1" smtClean="0"/>
              <a:t>Midgut</a:t>
            </a:r>
            <a:r>
              <a:rPr lang="en-US" dirty="0" smtClean="0"/>
              <a:t> obstruction :</a:t>
            </a:r>
          </a:p>
          <a:p>
            <a:pPr lvl="4" algn="l" rtl="0"/>
            <a:r>
              <a:rPr lang="en-US" dirty="0" smtClean="0"/>
              <a:t>Intestinal atresia</a:t>
            </a:r>
          </a:p>
          <a:p>
            <a:pPr lvl="4" algn="l" rtl="0"/>
            <a:r>
              <a:rPr lang="en-US" dirty="0" err="1" smtClean="0"/>
              <a:t>Meconium</a:t>
            </a:r>
            <a:r>
              <a:rPr lang="en-US" dirty="0" smtClean="0"/>
              <a:t> </a:t>
            </a:r>
            <a:r>
              <a:rPr lang="en-US" dirty="0" err="1" smtClean="0"/>
              <a:t>ileus</a:t>
            </a:r>
            <a:endParaRPr lang="en-US" dirty="0" smtClean="0"/>
          </a:p>
          <a:p>
            <a:pPr lvl="1" algn="l" rtl="0"/>
            <a:r>
              <a:rPr lang="en-US" dirty="0" smtClean="0"/>
              <a:t>Hindgut obstruction :</a:t>
            </a:r>
          </a:p>
          <a:p>
            <a:pPr lvl="4" algn="l" rtl="0"/>
            <a:r>
              <a:rPr lang="en-US" dirty="0" err="1" smtClean="0"/>
              <a:t>Hirschsprung</a:t>
            </a:r>
            <a:endParaRPr lang="en-US" dirty="0" smtClean="0"/>
          </a:p>
          <a:p>
            <a:pPr lvl="4" algn="l" rtl="0"/>
            <a:r>
              <a:rPr lang="en-US" dirty="0" smtClean="0"/>
              <a:t>Imperforated anus</a:t>
            </a:r>
          </a:p>
          <a:p>
            <a:pPr lvl="4" algn="l" rtl="0"/>
            <a:r>
              <a:rPr lang="en-US" dirty="0" err="1" smtClean="0"/>
              <a:t>Meconium</a:t>
            </a:r>
            <a:r>
              <a:rPr lang="en-US" dirty="0" smtClean="0"/>
              <a:t> plug</a:t>
            </a:r>
          </a:p>
          <a:p>
            <a:pPr algn="l" rtl="0"/>
            <a:endParaRPr lang="ar-SA" dirty="0" smtClean="0"/>
          </a:p>
          <a:p>
            <a:pPr algn="l" rtl="0"/>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accent1"/>
                </a:solidFill>
              </a:rPr>
              <a:t>Dx</a:t>
            </a:r>
            <a:endParaRPr lang="ar-SA" dirty="0">
              <a:solidFill>
                <a:schemeClr val="accent1"/>
              </a:solidFill>
            </a:endParaRPr>
          </a:p>
        </p:txBody>
      </p:sp>
      <p:sp>
        <p:nvSpPr>
          <p:cNvPr id="3" name="عنصر نائب للمحتوى 2"/>
          <p:cNvSpPr>
            <a:spLocks noGrp="1"/>
          </p:cNvSpPr>
          <p:nvPr>
            <p:ph idx="1"/>
          </p:nvPr>
        </p:nvSpPr>
        <p:spPr/>
        <p:txBody>
          <a:bodyPr/>
          <a:lstStyle/>
          <a:p>
            <a:pPr algn="l" rtl="0"/>
            <a:r>
              <a:rPr lang="en-CA" dirty="0" smtClean="0"/>
              <a:t>&gt; 3 years, diagnosis is mainly clinical</a:t>
            </a:r>
          </a:p>
          <a:p>
            <a:pPr lvl="1" algn="l" rtl="0"/>
            <a:r>
              <a:rPr lang="en-CA" dirty="0" err="1" smtClean="0"/>
              <a:t>Hx</a:t>
            </a:r>
            <a:r>
              <a:rPr lang="en-CA" dirty="0" smtClean="0"/>
              <a:t>, P/E and </a:t>
            </a:r>
            <a:r>
              <a:rPr lang="en-CA" dirty="0" err="1" smtClean="0"/>
              <a:t>CBC+diff</a:t>
            </a:r>
            <a:endParaRPr lang="en-CA" dirty="0" smtClean="0"/>
          </a:p>
          <a:p>
            <a:pPr algn="l" rtl="0"/>
            <a:r>
              <a:rPr lang="en-CA" dirty="0" smtClean="0"/>
              <a:t>&lt; 3 years esp. Infant,  difficult </a:t>
            </a:r>
            <a:r>
              <a:rPr lang="en-CA" dirty="0" err="1" smtClean="0"/>
              <a:t>Dx</a:t>
            </a:r>
            <a:endParaRPr lang="en-CA" dirty="0" smtClean="0"/>
          </a:p>
          <a:p>
            <a:pPr lvl="1" algn="l" rtl="0"/>
            <a:r>
              <a:rPr lang="en-CA" dirty="0" smtClean="0"/>
              <a:t>Early rupture = (elderly group)</a:t>
            </a:r>
          </a:p>
          <a:p>
            <a:pPr lvl="1" algn="l" rtl="0"/>
            <a:r>
              <a:rPr lang="en-CA" dirty="0" smtClean="0"/>
              <a:t>Sepsis (fever, ↑ WBC)</a:t>
            </a:r>
          </a:p>
          <a:p>
            <a:pPr lvl="1" algn="l" rtl="0"/>
            <a:r>
              <a:rPr lang="en-CA" dirty="0" smtClean="0"/>
              <a:t>Vomiting (</a:t>
            </a:r>
            <a:r>
              <a:rPr lang="en-CA" dirty="0" err="1" smtClean="0"/>
              <a:t>ileus</a:t>
            </a:r>
            <a:r>
              <a:rPr lang="en-CA" dirty="0" smtClean="0"/>
              <a:t> or abscess)</a:t>
            </a:r>
          </a:p>
          <a:p>
            <a:pPr algn="l" rtl="0"/>
            <a:endParaRPr lang="ar-SA"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 </a:t>
            </a:r>
            <a:endParaRPr lang="ar-SA" dirty="0"/>
          </a:p>
        </p:txBody>
      </p:sp>
      <p:sp>
        <p:nvSpPr>
          <p:cNvPr id="3" name="عنصر نائب للمحتوى 2"/>
          <p:cNvSpPr>
            <a:spLocks noGrp="1"/>
          </p:cNvSpPr>
          <p:nvPr>
            <p:ph idx="1"/>
          </p:nvPr>
        </p:nvSpPr>
        <p:spPr/>
        <p:txBody>
          <a:bodyPr/>
          <a:lstStyle/>
          <a:p>
            <a:pPr algn="l" rtl="0"/>
            <a:r>
              <a:rPr lang="en-CA" dirty="0" smtClean="0"/>
              <a:t>Not needed if the clinical picture is clear.</a:t>
            </a:r>
          </a:p>
          <a:p>
            <a:pPr algn="l" rtl="0"/>
            <a:r>
              <a:rPr lang="en-CA" dirty="0" smtClean="0"/>
              <a:t>Mainly used in difficult </a:t>
            </a:r>
            <a:r>
              <a:rPr lang="en-CA" dirty="0" err="1" smtClean="0"/>
              <a:t>Dx</a:t>
            </a:r>
            <a:endParaRPr lang="en-CA" dirty="0" smtClean="0"/>
          </a:p>
          <a:p>
            <a:pPr algn="l" rtl="0"/>
            <a:r>
              <a:rPr lang="en-CA" dirty="0" smtClean="0">
                <a:sym typeface="Wingdings" pitchFamily="2" charset="2"/>
              </a:rPr>
              <a:t>Abdominal XR</a:t>
            </a:r>
          </a:p>
          <a:p>
            <a:pPr algn="l" rtl="0"/>
            <a:r>
              <a:rPr lang="en-CA" dirty="0" smtClean="0"/>
              <a:t>U/S</a:t>
            </a:r>
          </a:p>
          <a:p>
            <a:pPr algn="l" rtl="0"/>
            <a:r>
              <a:rPr lang="en-CA" dirty="0" smtClean="0"/>
              <a:t>CT scan</a:t>
            </a:r>
          </a:p>
          <a:p>
            <a:pPr algn="l" rtl="0"/>
            <a:endParaRPr lang="en-CA" dirty="0" smtClean="0"/>
          </a:p>
          <a:p>
            <a:pPr algn="l" rtl="0"/>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 </a:t>
            </a:r>
            <a:endParaRPr lang="ar-SA" dirty="0"/>
          </a:p>
        </p:txBody>
      </p:sp>
      <p:sp>
        <p:nvSpPr>
          <p:cNvPr id="5" name="Rectangle 3"/>
          <p:cNvSpPr txBox="1">
            <a:spLocks noChangeArrowheads="1"/>
          </p:cNvSpPr>
          <p:nvPr/>
        </p:nvSpPr>
        <p:spPr>
          <a:xfrm>
            <a:off x="395288" y="1676400"/>
            <a:ext cx="8229600" cy="4952999"/>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effectLst/>
                <a:uLnTx/>
                <a:uFillTx/>
                <a:latin typeface="+mn-lt"/>
                <a:ea typeface="+mn-ea"/>
                <a:cs typeface="+mn-cs"/>
              </a:rPr>
              <a:t>If H&amp;P is doesn’t suggest AP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800" b="0" i="0" u="none" strike="noStrike" kern="1200" cap="none" spc="0" normalizeH="0" baseline="0" noProof="0" dirty="0" smtClean="0">
                <a:ln>
                  <a:noFill/>
                </a:ln>
                <a:effectLst/>
                <a:uLnTx/>
                <a:uFillTx/>
                <a:latin typeface="+mn-lt"/>
                <a:ea typeface="+mn-ea"/>
                <a:cs typeface="+mn-cs"/>
              </a:rPr>
              <a:t>Low probability </a:t>
            </a:r>
            <a:r>
              <a:rPr kumimoji="0" lang="en-CA" sz="2800" b="0" i="0" u="none" strike="noStrike" kern="1200" cap="none" spc="0" normalizeH="0" baseline="0" noProof="0" dirty="0" smtClean="0">
                <a:ln>
                  <a:noFill/>
                </a:ln>
                <a:effectLst/>
                <a:uLnTx/>
                <a:uFillTx/>
                <a:latin typeface="+mn-lt"/>
                <a:ea typeface="+mn-ea"/>
                <a:cs typeface="+mn-cs"/>
                <a:sym typeface="Wingdings" pitchFamily="2" charset="2"/>
              </a:rPr>
              <a:t> observation + re-evaluation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smtClean="0">
                <a:ln>
                  <a:noFill/>
                </a:ln>
                <a:effectLst/>
                <a:uLnTx/>
                <a:uFillTx/>
                <a:latin typeface="+mn-lt"/>
                <a:ea typeface="+mn-ea"/>
                <a:cs typeface="+mn-cs"/>
              </a:rPr>
              <a:t>Observation NPO, No analgesia, repeat (Exam + CBC)</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smtClean="0">
                <a:ln>
                  <a:noFill/>
                </a:ln>
                <a:effectLst/>
                <a:uLnTx/>
                <a:uFillTx/>
                <a:latin typeface="+mn-lt"/>
                <a:ea typeface="+mn-ea"/>
                <a:cs typeface="+mn-cs"/>
              </a:rPr>
              <a:t>If AP </a:t>
            </a:r>
            <a:r>
              <a:rPr kumimoji="0" lang="en-CA" sz="2400" b="0" i="0" u="none" strike="noStrike" kern="1200" cap="none" spc="0" normalizeH="0" baseline="0" noProof="0" dirty="0" smtClean="0">
                <a:ln>
                  <a:noFill/>
                </a:ln>
                <a:effectLst/>
                <a:uLnTx/>
                <a:uFillTx/>
                <a:latin typeface="+mn-lt"/>
                <a:ea typeface="+mn-ea"/>
                <a:cs typeface="+mn-cs"/>
                <a:sym typeface="Wingdings" pitchFamily="2" charset="2"/>
              </a:rPr>
              <a:t> it will become clear (worse inflammation)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800" b="0" i="0" u="none" strike="noStrike" kern="1200" cap="none" spc="0" normalizeH="0" baseline="0" noProof="0" dirty="0" smtClean="0">
                <a:ln>
                  <a:noFill/>
                </a:ln>
                <a:effectLst/>
                <a:uLnTx/>
                <a:uFillTx/>
                <a:latin typeface="+mn-lt"/>
                <a:ea typeface="+mn-ea"/>
                <a:cs typeface="+mn-cs"/>
                <a:sym typeface="Wingdings" pitchFamily="2" charset="2"/>
              </a:rPr>
              <a:t>Higher probability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smtClean="0">
                <a:ln>
                  <a:noFill/>
                </a:ln>
                <a:effectLst/>
                <a:uLnTx/>
                <a:uFillTx/>
                <a:latin typeface="+mn-lt"/>
                <a:ea typeface="+mn-ea"/>
                <a:cs typeface="+mn-cs"/>
                <a:sym typeface="Wingdings" pitchFamily="2" charset="2"/>
              </a:rPr>
              <a:t>Laparoscopy or open </a:t>
            </a:r>
            <a:r>
              <a:rPr kumimoji="0" lang="en-CA" sz="2400" b="0" i="0" u="none" strike="noStrike" kern="1200" cap="none" spc="0" normalizeH="0" baseline="0" noProof="0" dirty="0" err="1" smtClean="0">
                <a:ln>
                  <a:noFill/>
                </a:ln>
                <a:effectLst/>
                <a:uLnTx/>
                <a:uFillTx/>
                <a:latin typeface="+mn-lt"/>
                <a:ea typeface="+mn-ea"/>
                <a:cs typeface="+mn-cs"/>
                <a:sym typeface="Wingdings" pitchFamily="2" charset="2"/>
              </a:rPr>
              <a:t>appendicectomy</a:t>
            </a:r>
            <a:endParaRPr kumimoji="0" lang="en-CA" sz="2400" b="0" i="0" u="none" strike="noStrike" kern="1200" cap="none" spc="0" normalizeH="0" baseline="0" noProof="0" dirty="0" smtClean="0">
              <a:ln>
                <a:noFill/>
              </a:ln>
              <a:effectLst/>
              <a:uLnTx/>
              <a:uFillTx/>
              <a:latin typeface="+mn-lt"/>
              <a:ea typeface="+mn-ea"/>
              <a:cs typeface="+mn-cs"/>
              <a:sym typeface="Wingdings" pitchFamily="2" charset="2"/>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smtClean="0">
                <a:ln>
                  <a:noFill/>
                </a:ln>
                <a:effectLst/>
                <a:uLnTx/>
                <a:uFillTx/>
                <a:latin typeface="+mn-lt"/>
                <a:ea typeface="+mn-ea"/>
                <a:cs typeface="+mn-cs"/>
                <a:sym typeface="Wingdings" pitchFamily="2" charset="2"/>
              </a:rPr>
              <a:t>5-10%  can be normal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smtClean="0">
                <a:ln>
                  <a:noFill/>
                </a:ln>
                <a:effectLst/>
                <a:uLnTx/>
                <a:uFillTx/>
                <a:latin typeface="+mn-lt"/>
                <a:ea typeface="+mn-ea"/>
                <a:cs typeface="+mn-cs"/>
                <a:sym typeface="Wingdings" pitchFamily="2" charset="2"/>
              </a:rPr>
              <a:t>When normal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effectLst/>
                <a:uLnTx/>
                <a:uFillTx/>
                <a:latin typeface="+mn-lt"/>
                <a:ea typeface="+mn-ea"/>
                <a:cs typeface="+mn-cs"/>
                <a:sym typeface="Wingdings" pitchFamily="2" charset="2"/>
              </a:rPr>
              <a:t>Look for other </a:t>
            </a:r>
            <a:r>
              <a:rPr kumimoji="0" lang="en-CA" sz="2000" b="0" i="0" u="none" strike="noStrike" kern="1200" cap="none" spc="0" normalizeH="0" baseline="0" noProof="0" dirty="0" err="1" smtClean="0">
                <a:ln>
                  <a:noFill/>
                </a:ln>
                <a:effectLst/>
                <a:uLnTx/>
                <a:uFillTx/>
                <a:latin typeface="+mn-lt"/>
                <a:ea typeface="+mn-ea"/>
                <a:cs typeface="+mn-cs"/>
                <a:sym typeface="Wingdings" pitchFamily="2" charset="2"/>
              </a:rPr>
              <a:t>ddx</a:t>
            </a:r>
            <a:endParaRPr kumimoji="0" lang="en-CA" sz="2000" b="0" i="0" u="none" strike="noStrike" kern="1200" cap="none" spc="0" normalizeH="0" baseline="0" noProof="0" dirty="0" smtClean="0">
              <a:ln>
                <a:noFill/>
              </a:ln>
              <a:effectLst/>
              <a:uLnTx/>
              <a:uFillTx/>
              <a:latin typeface="+mn-lt"/>
              <a:ea typeface="+mn-ea"/>
              <a:cs typeface="+mn-cs"/>
              <a:sym typeface="Wingdings" pitchFamily="2" charset="2"/>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effectLst/>
                <a:uLnTx/>
                <a:uFillTx/>
                <a:latin typeface="+mn-lt"/>
                <a:ea typeface="+mn-ea"/>
                <a:cs typeface="+mn-cs"/>
                <a:sym typeface="Wingdings" pitchFamily="2" charset="2"/>
              </a:rPr>
              <a:t>Do </a:t>
            </a:r>
            <a:r>
              <a:rPr kumimoji="0" lang="en-CA" sz="2000" b="0" i="0" u="none" strike="noStrike" kern="1200" cap="none" spc="0" normalizeH="0" baseline="0" noProof="0" dirty="0" err="1" smtClean="0">
                <a:ln>
                  <a:noFill/>
                </a:ln>
                <a:effectLst/>
                <a:uLnTx/>
                <a:uFillTx/>
                <a:latin typeface="+mn-lt"/>
                <a:ea typeface="+mn-ea"/>
                <a:cs typeface="+mn-cs"/>
                <a:sym typeface="Wingdings" pitchFamily="2" charset="2"/>
              </a:rPr>
              <a:t>appendicectomy</a:t>
            </a:r>
            <a:r>
              <a:rPr kumimoji="0" lang="en-CA" sz="2000" b="0" i="0" u="none" strike="noStrike" kern="1200" cap="none" spc="0" normalizeH="0" baseline="0" noProof="0" dirty="0" smtClean="0">
                <a:ln>
                  <a:noFill/>
                </a:ln>
                <a:effectLst/>
                <a:uLnTx/>
                <a:uFillTx/>
                <a:latin typeface="+mn-lt"/>
                <a:ea typeface="+mn-ea"/>
                <a:cs typeface="+mn-cs"/>
                <a:sym typeface="Wingdings" pitchFamily="2" charset="2"/>
              </a:rPr>
              <a:t> (even if it’s normal)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effectLst/>
              <a:uLnTx/>
              <a:uFillTx/>
              <a:latin typeface="+mn-lt"/>
              <a:ea typeface="+mn-ea"/>
              <a:cs typeface="+mn-cs"/>
              <a:sym typeface="Wingdings" pitchFamily="2" charset="2"/>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CA" dirty="0" smtClean="0"/>
              <a:t>Late presentation (ruptured)</a:t>
            </a:r>
          </a:p>
          <a:p>
            <a:pPr lvl="1" algn="l" rtl="0"/>
            <a:r>
              <a:rPr lang="en-CA" dirty="0" smtClean="0"/>
              <a:t>Contained  </a:t>
            </a:r>
            <a:r>
              <a:rPr lang="en-CA" dirty="0" smtClean="0">
                <a:sym typeface="Wingdings" pitchFamily="2" charset="2"/>
              </a:rPr>
              <a:t> abscess</a:t>
            </a:r>
          </a:p>
          <a:p>
            <a:pPr lvl="2" algn="l" rtl="0"/>
            <a:r>
              <a:rPr lang="en-CA" dirty="0" err="1" smtClean="0"/>
              <a:t>Percutaneous</a:t>
            </a:r>
            <a:r>
              <a:rPr lang="en-CA" dirty="0" smtClean="0"/>
              <a:t> drain + antibiotics</a:t>
            </a:r>
          </a:p>
          <a:p>
            <a:pPr lvl="2" algn="l" rtl="0"/>
            <a:r>
              <a:rPr lang="en-CA" dirty="0" smtClean="0"/>
              <a:t>&gt; 6 wks if no abscess </a:t>
            </a:r>
            <a:r>
              <a:rPr lang="en-CA" dirty="0" smtClean="0">
                <a:sym typeface="Wingdings" pitchFamily="2" charset="2"/>
              </a:rPr>
              <a:t> </a:t>
            </a:r>
            <a:r>
              <a:rPr lang="en-CA" dirty="0" err="1" smtClean="0">
                <a:sym typeface="Wingdings" pitchFamily="2" charset="2"/>
              </a:rPr>
              <a:t>appendicectomy</a:t>
            </a:r>
            <a:endParaRPr lang="en-CA" dirty="0" smtClean="0">
              <a:sym typeface="Wingdings" pitchFamily="2" charset="2"/>
            </a:endParaRPr>
          </a:p>
          <a:p>
            <a:pPr lvl="1" algn="l" rtl="0"/>
            <a:r>
              <a:rPr lang="en-CA" dirty="0" smtClean="0"/>
              <a:t>Diffuse peritonitis</a:t>
            </a:r>
          </a:p>
          <a:p>
            <a:pPr lvl="2" algn="l" rtl="0"/>
            <a:r>
              <a:rPr lang="en-CA" dirty="0" err="1" smtClean="0"/>
              <a:t>Laparotomy</a:t>
            </a:r>
            <a:r>
              <a:rPr lang="en-CA" dirty="0" smtClean="0"/>
              <a:t> or laparoscopy</a:t>
            </a:r>
          </a:p>
          <a:p>
            <a:pPr lvl="2" algn="l" rtl="0"/>
            <a:r>
              <a:rPr lang="en-CA" dirty="0" smtClean="0"/>
              <a:t>Abdominal washout</a:t>
            </a:r>
          </a:p>
          <a:p>
            <a:pPr lvl="2" algn="l" rtl="0"/>
            <a:r>
              <a:rPr lang="en-CA" dirty="0" err="1" smtClean="0"/>
              <a:t>Appendicectomy</a:t>
            </a:r>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Treatment </a:t>
            </a:r>
            <a:endParaRPr lang="ar-SA" dirty="0"/>
          </a:p>
        </p:txBody>
      </p:sp>
      <p:sp>
        <p:nvSpPr>
          <p:cNvPr id="7" name="عنصر نائب للمحتوى 6"/>
          <p:cNvSpPr>
            <a:spLocks noGrp="1"/>
          </p:cNvSpPr>
          <p:nvPr>
            <p:ph idx="1"/>
          </p:nvPr>
        </p:nvSpPr>
        <p:spPr/>
        <p:txBody>
          <a:bodyPr>
            <a:normAutofit/>
          </a:bodyPr>
          <a:lstStyle/>
          <a:p>
            <a:pPr algn="l" rtl="0"/>
            <a:r>
              <a:rPr lang="en-US" dirty="0" smtClean="0"/>
              <a:t>Resuscitation </a:t>
            </a:r>
          </a:p>
          <a:p>
            <a:pPr lvl="1" algn="l" rtl="0"/>
            <a:r>
              <a:rPr lang="en-US" dirty="0" smtClean="0"/>
              <a:t>NPO, NGT </a:t>
            </a:r>
          </a:p>
          <a:p>
            <a:pPr lvl="1" algn="l" rtl="0"/>
            <a:r>
              <a:rPr lang="en-US" dirty="0" smtClean="0"/>
              <a:t>IVF </a:t>
            </a:r>
          </a:p>
          <a:p>
            <a:pPr lvl="1" algn="l" rtl="0"/>
            <a:r>
              <a:rPr lang="en-US" dirty="0" smtClean="0"/>
              <a:t>IV medication</a:t>
            </a:r>
          </a:p>
          <a:p>
            <a:pPr lvl="1" algn="l" rtl="0"/>
            <a:r>
              <a:rPr lang="en-US" dirty="0" smtClean="0"/>
              <a:t>Pain medication </a:t>
            </a:r>
          </a:p>
          <a:p>
            <a:pPr algn="l" rtl="0"/>
            <a:r>
              <a:rPr lang="en-US" dirty="0" smtClean="0"/>
              <a:t>Appendectomy.</a:t>
            </a:r>
          </a:p>
          <a:p>
            <a:pPr algn="l" rtl="0"/>
            <a:r>
              <a:rPr lang="en-US" dirty="0" smtClean="0"/>
              <a:t>Abscess &gt;&gt; </a:t>
            </a:r>
            <a:r>
              <a:rPr lang="en-US" dirty="0" err="1" smtClean="0"/>
              <a:t>percutaneous</a:t>
            </a:r>
            <a:r>
              <a:rPr lang="en-US" dirty="0" smtClean="0"/>
              <a:t> </a:t>
            </a:r>
            <a:r>
              <a:rPr lang="en-US" dirty="0" smtClean="0"/>
              <a:t>drainage  </a:t>
            </a:r>
            <a:r>
              <a:rPr lang="en-US" dirty="0" smtClean="0"/>
              <a:t>+ iv antibiotic.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smtClean="0"/>
              <a:t>Inussusception</a:t>
            </a:r>
            <a:r>
              <a:rPr lang="en-US" dirty="0" smtClean="0"/>
              <a:t> </a:t>
            </a:r>
            <a:endParaRPr lang="ar-SA" dirty="0"/>
          </a:p>
        </p:txBody>
      </p:sp>
      <p:sp>
        <p:nvSpPr>
          <p:cNvPr id="3" name="عنصر نائب للمحتوى 2"/>
          <p:cNvSpPr>
            <a:spLocks noGrp="1"/>
          </p:cNvSpPr>
          <p:nvPr>
            <p:ph idx="1"/>
          </p:nvPr>
        </p:nvSpPr>
        <p:spPr>
          <a:xfrm>
            <a:off x="323528" y="1556792"/>
            <a:ext cx="5696272" cy="5301208"/>
          </a:xfrm>
        </p:spPr>
        <p:txBody>
          <a:bodyPr>
            <a:normAutofit/>
          </a:bodyPr>
          <a:lstStyle/>
          <a:p>
            <a:pPr algn="l" rtl="0"/>
            <a:r>
              <a:rPr lang="en-US" dirty="0" err="1" smtClean="0"/>
              <a:t>pathophyisology</a:t>
            </a:r>
            <a:r>
              <a:rPr lang="en-US" dirty="0" smtClean="0"/>
              <a:t>:</a:t>
            </a:r>
          </a:p>
          <a:p>
            <a:pPr lvl="1" algn="l" rtl="0"/>
            <a:r>
              <a:rPr lang="en-US" dirty="0" err="1" smtClean="0"/>
              <a:t>Invagenation</a:t>
            </a:r>
            <a:r>
              <a:rPr lang="en-US" dirty="0" smtClean="0"/>
              <a:t> of proximal bowel into a distal segment. Most common site </a:t>
            </a:r>
            <a:r>
              <a:rPr lang="en-US" dirty="0" err="1" smtClean="0"/>
              <a:t>ileocecal</a:t>
            </a:r>
            <a:r>
              <a:rPr lang="en-US" dirty="0" smtClean="0"/>
              <a:t> valve.</a:t>
            </a:r>
          </a:p>
          <a:p>
            <a:pPr algn="l" rtl="0"/>
            <a:r>
              <a:rPr lang="en-US" dirty="0" smtClean="0"/>
              <a:t>Presentation with :</a:t>
            </a:r>
          </a:p>
          <a:p>
            <a:pPr lvl="1" algn="l" rtl="0"/>
            <a:r>
              <a:rPr lang="en-US" dirty="0" smtClean="0"/>
              <a:t>paroxysmal, sever colicky pain.</a:t>
            </a:r>
          </a:p>
          <a:p>
            <a:pPr lvl="1" algn="l" rtl="0"/>
            <a:r>
              <a:rPr lang="en-US" dirty="0" smtClean="0"/>
              <a:t>Sausage shaped mass.</a:t>
            </a:r>
          </a:p>
          <a:p>
            <a:pPr lvl="1" algn="l" rtl="0"/>
            <a:r>
              <a:rPr lang="en-US" dirty="0" smtClean="0"/>
              <a:t>Recurrent jelly stool comprising blood stained mucus.</a:t>
            </a:r>
          </a:p>
          <a:p>
            <a:pPr lvl="1" algn="l" rtl="0"/>
            <a:r>
              <a:rPr lang="en-US" dirty="0" smtClean="0"/>
              <a:t>Abdominal distention.</a:t>
            </a:r>
            <a:endParaRPr lang="ar-SA" dirty="0"/>
          </a:p>
        </p:txBody>
      </p:sp>
      <p:pic>
        <p:nvPicPr>
          <p:cNvPr id="4" name="عنصر نائب للمحتوى 3" descr="Intussusception.jpg"/>
          <p:cNvPicPr>
            <a:picLocks noChangeAspect="1"/>
          </p:cNvPicPr>
          <p:nvPr/>
        </p:nvPicPr>
        <p:blipFill>
          <a:blip r:embed="rId2" cstate="print"/>
          <a:stretch>
            <a:fillRect/>
          </a:stretch>
        </p:blipFill>
        <p:spPr>
          <a:xfrm>
            <a:off x="5940152" y="2132856"/>
            <a:ext cx="2664296" cy="388843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600201"/>
            <a:ext cx="6553200" cy="5257800"/>
          </a:xfrm>
        </p:spPr>
        <p:txBody>
          <a:bodyPr>
            <a:normAutofit fontScale="92500" lnSpcReduction="20000"/>
          </a:bodyPr>
          <a:lstStyle/>
          <a:p>
            <a:pPr algn="l" rtl="0">
              <a:lnSpc>
                <a:spcPct val="90000"/>
              </a:lnSpc>
            </a:pPr>
            <a:r>
              <a:rPr lang="en-CA" sz="2800" dirty="0" err="1" smtClean="0"/>
              <a:t>Dx</a:t>
            </a:r>
            <a:endParaRPr lang="en-CA" sz="2800" dirty="0" smtClean="0"/>
          </a:p>
          <a:p>
            <a:pPr lvl="1" algn="l" rtl="0">
              <a:lnSpc>
                <a:spcPct val="90000"/>
              </a:lnSpc>
            </a:pPr>
            <a:r>
              <a:rPr lang="en-CA" sz="2400" dirty="0" smtClean="0"/>
              <a:t>Best by U/S</a:t>
            </a:r>
          </a:p>
          <a:p>
            <a:pPr lvl="2" algn="l" rtl="0">
              <a:lnSpc>
                <a:spcPct val="90000"/>
              </a:lnSpc>
            </a:pPr>
            <a:r>
              <a:rPr lang="en-CA" sz="2000" dirty="0" smtClean="0"/>
              <a:t>Target sign, Donut sign.</a:t>
            </a:r>
          </a:p>
          <a:p>
            <a:pPr lvl="2" algn="l" rtl="0">
              <a:lnSpc>
                <a:spcPct val="90000"/>
              </a:lnSpc>
            </a:pPr>
            <a:r>
              <a:rPr lang="en-CA" sz="2000" dirty="0" smtClean="0"/>
              <a:t>95% accurate</a:t>
            </a:r>
          </a:p>
          <a:p>
            <a:pPr lvl="1" algn="l" rtl="0">
              <a:lnSpc>
                <a:spcPct val="90000"/>
              </a:lnSpc>
            </a:pPr>
            <a:r>
              <a:rPr lang="en-CA" sz="2400" dirty="0" smtClean="0"/>
              <a:t>Contrast Enema</a:t>
            </a:r>
          </a:p>
          <a:p>
            <a:pPr lvl="2" algn="l" rtl="0">
              <a:lnSpc>
                <a:spcPct val="90000"/>
              </a:lnSpc>
            </a:pPr>
            <a:r>
              <a:rPr lang="en-CA" sz="2000" dirty="0" err="1" smtClean="0"/>
              <a:t>Dx</a:t>
            </a:r>
            <a:r>
              <a:rPr lang="en-CA" sz="2000" dirty="0" smtClean="0"/>
              <a:t> and treatment</a:t>
            </a:r>
          </a:p>
          <a:p>
            <a:pPr algn="l" rtl="0">
              <a:lnSpc>
                <a:spcPct val="90000"/>
              </a:lnSpc>
            </a:pPr>
            <a:r>
              <a:rPr lang="en-CA" sz="2800" dirty="0" smtClean="0"/>
              <a:t>Rx</a:t>
            </a:r>
          </a:p>
          <a:p>
            <a:pPr lvl="1" algn="l" rtl="0">
              <a:lnSpc>
                <a:spcPct val="90000"/>
              </a:lnSpc>
            </a:pPr>
            <a:r>
              <a:rPr lang="en-CA" sz="2400" dirty="0" smtClean="0"/>
              <a:t>Pressure reduction</a:t>
            </a:r>
          </a:p>
          <a:p>
            <a:pPr lvl="2" algn="l" rtl="0">
              <a:lnSpc>
                <a:spcPct val="90000"/>
              </a:lnSpc>
            </a:pPr>
            <a:r>
              <a:rPr lang="en-CA" sz="2000" dirty="0" smtClean="0"/>
              <a:t>Barium</a:t>
            </a:r>
          </a:p>
          <a:p>
            <a:pPr lvl="2" algn="l" rtl="0">
              <a:lnSpc>
                <a:spcPct val="90000"/>
              </a:lnSpc>
            </a:pPr>
            <a:r>
              <a:rPr lang="en-CA" sz="2000" dirty="0" smtClean="0"/>
              <a:t>Water</a:t>
            </a:r>
          </a:p>
          <a:p>
            <a:pPr lvl="2" algn="l" rtl="0">
              <a:lnSpc>
                <a:spcPct val="90000"/>
              </a:lnSpc>
            </a:pPr>
            <a:r>
              <a:rPr lang="en-CA" sz="2000" dirty="0" smtClean="0"/>
              <a:t>Air is most common (less complications)</a:t>
            </a:r>
          </a:p>
          <a:p>
            <a:pPr lvl="2" algn="l" rtl="0">
              <a:lnSpc>
                <a:spcPct val="90000"/>
              </a:lnSpc>
              <a:buNone/>
            </a:pPr>
            <a:endParaRPr lang="en-US" sz="2000" dirty="0" smtClean="0"/>
          </a:p>
          <a:p>
            <a:pPr algn="l" rtl="0"/>
            <a:r>
              <a:rPr lang="en-CA" dirty="0" smtClean="0"/>
              <a:t>Failed pressure reduction</a:t>
            </a:r>
          </a:p>
          <a:p>
            <a:pPr lvl="1" algn="l" rtl="0"/>
            <a:r>
              <a:rPr lang="en-CA" dirty="0" smtClean="0"/>
              <a:t>Only few patients (15%)</a:t>
            </a:r>
          </a:p>
          <a:p>
            <a:pPr lvl="1" algn="l" rtl="0"/>
            <a:r>
              <a:rPr lang="en-CA" dirty="0" smtClean="0"/>
              <a:t>Next is surgical reduction </a:t>
            </a:r>
            <a:r>
              <a:rPr lang="en-CA" dirty="0" smtClean="0">
                <a:sym typeface="Wingdings" pitchFamily="2" charset="2"/>
              </a:rPr>
              <a:t> if can’t </a:t>
            </a:r>
            <a:r>
              <a:rPr lang="en-CA" dirty="0" smtClean="0"/>
              <a:t> resection</a:t>
            </a:r>
          </a:p>
          <a:p>
            <a:pPr lvl="2" algn="l" rtl="0"/>
            <a:r>
              <a:rPr lang="en-CA" dirty="0" smtClean="0"/>
              <a:t>Likely PLP</a:t>
            </a:r>
            <a:endParaRPr lang="en-US" dirty="0" smtClean="0"/>
          </a:p>
          <a:p>
            <a:pPr algn="l" rtl="0"/>
            <a:endParaRPr lang="ar-SA" sz="3600" dirty="0"/>
          </a:p>
        </p:txBody>
      </p:sp>
      <p:pic>
        <p:nvPicPr>
          <p:cNvPr id="4" name="Picture 4" descr="Click here to view image full size">
            <a:hlinkClick r:id="rId2"/>
          </p:cNvPr>
          <p:cNvPicPr>
            <a:picLocks noChangeAspect="1" noChangeArrowheads="1"/>
          </p:cNvPicPr>
          <p:nvPr/>
        </p:nvPicPr>
        <p:blipFill>
          <a:blip r:embed="rId3" cstate="print"/>
          <a:srcRect/>
          <a:stretch>
            <a:fillRect/>
          </a:stretch>
        </p:blipFill>
        <p:spPr>
          <a:xfrm>
            <a:off x="6172200" y="1524001"/>
            <a:ext cx="2971800" cy="4267200"/>
          </a:xfrm>
          <a:prstGeom prst="rect">
            <a:avLst/>
          </a:prstGeom>
          <a:noFill/>
          <a:ln w="28575">
            <a:solidFill>
              <a:srgbClr val="00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609600" y="1905000"/>
            <a:ext cx="8077200" cy="1500188"/>
          </a:xfrm>
        </p:spPr>
        <p:txBody>
          <a:bodyPr>
            <a:noAutofit/>
          </a:bodyPr>
          <a:lstStyle/>
          <a:p>
            <a:pPr algn="ctr" rtl="0">
              <a:buNone/>
            </a:pPr>
            <a:r>
              <a:rPr lang="en-US"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U</a:t>
            </a:r>
            <a:endParaRPr lang="ar-SA"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Meckel’s</a:t>
            </a:r>
            <a:r>
              <a:rPr lang="en-US" dirty="0" smtClean="0"/>
              <a:t> </a:t>
            </a:r>
            <a:r>
              <a:rPr lang="en-US" dirty="0" err="1" smtClean="0"/>
              <a:t>Diverticulum</a:t>
            </a:r>
            <a:endParaRPr lang="ar-SA" dirty="0"/>
          </a:p>
        </p:txBody>
      </p:sp>
      <p:sp>
        <p:nvSpPr>
          <p:cNvPr id="3" name="عنصر نائب للمحتوى 2"/>
          <p:cNvSpPr>
            <a:spLocks noGrp="1"/>
          </p:cNvSpPr>
          <p:nvPr>
            <p:ph idx="1"/>
          </p:nvPr>
        </p:nvSpPr>
        <p:spPr/>
        <p:txBody>
          <a:bodyPr>
            <a:normAutofit/>
          </a:bodyPr>
          <a:lstStyle/>
          <a:p>
            <a:pPr algn="l" rtl="0"/>
            <a:r>
              <a:rPr lang="en-US" sz="3600" dirty="0" smtClean="0"/>
              <a:t>Is a result of the failed obliteration of the </a:t>
            </a:r>
            <a:r>
              <a:rPr lang="en-US" sz="3600" dirty="0" err="1" smtClean="0"/>
              <a:t>omphalomesenteric</a:t>
            </a:r>
            <a:r>
              <a:rPr lang="en-US" sz="3600" dirty="0" smtClean="0"/>
              <a:t> duct</a:t>
            </a:r>
          </a:p>
          <a:p>
            <a:pPr algn="l" rtl="0"/>
            <a:r>
              <a:rPr lang="en-US" sz="3600" dirty="0" smtClean="0"/>
              <a:t>Obliteration normally occurs during the 5</a:t>
            </a:r>
            <a:r>
              <a:rPr lang="en-US" sz="3600" baseline="30000" dirty="0" smtClean="0"/>
              <a:t>th</a:t>
            </a:r>
            <a:r>
              <a:rPr lang="en-US" sz="3600" dirty="0" smtClean="0"/>
              <a:t> week of embryologic development</a:t>
            </a:r>
          </a:p>
          <a:p>
            <a:pPr algn="l" rtl="0"/>
            <a:r>
              <a:rPr lang="en-US" sz="3600" dirty="0" smtClean="0"/>
              <a:t>Can present with obstruction, inflammation, or hemorrhage</a:t>
            </a:r>
            <a:endParaRPr lang="ar-SA"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Role of 2</a:t>
            </a:r>
            <a:endParaRPr lang="ar-SA" dirty="0"/>
          </a:p>
        </p:txBody>
      </p:sp>
      <p:sp>
        <p:nvSpPr>
          <p:cNvPr id="3" name="عنصر نائب للمحتوى 2"/>
          <p:cNvSpPr>
            <a:spLocks noGrp="1"/>
          </p:cNvSpPr>
          <p:nvPr>
            <p:ph idx="1"/>
          </p:nvPr>
        </p:nvSpPr>
        <p:spPr>
          <a:xfrm>
            <a:off x="285720" y="1500174"/>
            <a:ext cx="8229600" cy="4525963"/>
          </a:xfrm>
        </p:spPr>
        <p:txBody>
          <a:bodyPr>
            <a:normAutofit/>
          </a:bodyPr>
          <a:lstStyle/>
          <a:p>
            <a:pPr algn="l" rtl="0">
              <a:lnSpc>
                <a:spcPct val="90000"/>
              </a:lnSpc>
            </a:pPr>
            <a:r>
              <a:rPr lang="en-US" dirty="0" smtClean="0"/>
              <a:t>More frequent in children (62% &lt;2 yrs)</a:t>
            </a:r>
            <a:endParaRPr lang="en-US" dirty="0" smtClean="0">
              <a:cs typeface="+mj-cs"/>
            </a:endParaRPr>
          </a:p>
          <a:p>
            <a:pPr algn="l" rtl="0">
              <a:lnSpc>
                <a:spcPct val="90000"/>
              </a:lnSpc>
            </a:pPr>
            <a:r>
              <a:rPr lang="en-US" dirty="0" smtClean="0">
                <a:cs typeface="+mj-cs"/>
              </a:rPr>
              <a:t>Mostly in males (2/1)</a:t>
            </a:r>
          </a:p>
          <a:p>
            <a:pPr algn="l" rtl="0">
              <a:lnSpc>
                <a:spcPct val="90000"/>
              </a:lnSpc>
            </a:pPr>
            <a:r>
              <a:rPr lang="en-US" dirty="0" smtClean="0">
                <a:cs typeface="+mj-cs"/>
              </a:rPr>
              <a:t>Prevalent in 2% of the population</a:t>
            </a:r>
          </a:p>
          <a:p>
            <a:pPr algn="l" rtl="0">
              <a:lnSpc>
                <a:spcPct val="90000"/>
              </a:lnSpc>
            </a:pPr>
            <a:r>
              <a:rPr lang="en-US" dirty="0" smtClean="0">
                <a:cs typeface="+mj-cs"/>
              </a:rPr>
              <a:t>Normally occur within 2 feet of </a:t>
            </a:r>
            <a:r>
              <a:rPr lang="en-US" dirty="0" err="1" smtClean="0">
                <a:cs typeface="+mj-cs"/>
              </a:rPr>
              <a:t>ileocecal</a:t>
            </a:r>
            <a:r>
              <a:rPr lang="en-US" dirty="0" smtClean="0">
                <a:cs typeface="+mj-cs"/>
              </a:rPr>
              <a:t> valve (though reports of </a:t>
            </a:r>
            <a:r>
              <a:rPr lang="en-US" dirty="0" err="1" smtClean="0">
                <a:cs typeface="+mj-cs"/>
              </a:rPr>
              <a:t>diverticula</a:t>
            </a:r>
            <a:r>
              <a:rPr lang="en-US" dirty="0" smtClean="0">
                <a:cs typeface="+mj-cs"/>
              </a:rPr>
              <a:t> up to 180 cm have occurred)</a:t>
            </a:r>
          </a:p>
          <a:p>
            <a:pPr algn="l" rtl="0">
              <a:lnSpc>
                <a:spcPct val="90000"/>
              </a:lnSpc>
            </a:pPr>
            <a:r>
              <a:rPr lang="en-US" dirty="0" smtClean="0">
                <a:cs typeface="+mj-cs"/>
              </a:rPr>
              <a:t>Most are approximately 2 inches long</a:t>
            </a:r>
          </a:p>
          <a:p>
            <a:pPr algn="l" rtl="0"/>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err="1" smtClean="0"/>
              <a:t>Oesophageal</a:t>
            </a:r>
            <a:r>
              <a:rPr lang="en-US" sz="4800" dirty="0" smtClean="0"/>
              <a:t> atresia &amp; TOF</a:t>
            </a:r>
            <a:endParaRPr lang="ar-SA" dirty="0"/>
          </a:p>
        </p:txBody>
      </p:sp>
      <p:sp>
        <p:nvSpPr>
          <p:cNvPr id="3" name="Content Placeholder 2"/>
          <p:cNvSpPr>
            <a:spLocks noGrp="1"/>
          </p:cNvSpPr>
          <p:nvPr>
            <p:ph idx="1"/>
          </p:nvPr>
        </p:nvSpPr>
        <p:spPr>
          <a:xfrm>
            <a:off x="457200" y="1775191"/>
            <a:ext cx="8229600" cy="5082809"/>
          </a:xfrm>
        </p:spPr>
        <p:txBody>
          <a:bodyPr>
            <a:normAutofit fontScale="92500" lnSpcReduction="10000"/>
          </a:bodyPr>
          <a:lstStyle/>
          <a:p>
            <a:pPr algn="l" rtl="0">
              <a:lnSpc>
                <a:spcPct val="80000"/>
              </a:lnSpc>
            </a:pPr>
            <a:r>
              <a:rPr lang="en-US" sz="2400" dirty="0" smtClean="0"/>
              <a:t>Incidence:  1: 5000 </a:t>
            </a:r>
            <a:r>
              <a:rPr lang="en-US" sz="2000" dirty="0" smtClean="0"/>
              <a:t>live births, 50% associated with anomalies</a:t>
            </a:r>
          </a:p>
          <a:p>
            <a:pPr algn="l" rtl="0">
              <a:lnSpc>
                <a:spcPct val="80000"/>
              </a:lnSpc>
            </a:pPr>
            <a:endParaRPr lang="en-US" sz="1800" dirty="0" smtClean="0">
              <a:solidFill>
                <a:schemeClr val="tx2"/>
              </a:solidFill>
            </a:endParaRPr>
          </a:p>
          <a:p>
            <a:pPr algn="l" rtl="0">
              <a:lnSpc>
                <a:spcPct val="80000"/>
              </a:lnSpc>
            </a:pPr>
            <a:r>
              <a:rPr lang="en-US" sz="1800" dirty="0" smtClean="0">
                <a:solidFill>
                  <a:schemeClr val="tx2"/>
                </a:solidFill>
              </a:rPr>
              <a:t>Types: </a:t>
            </a: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pPr>
            <a:endParaRPr lang="en-US" sz="1800" dirty="0" smtClean="0">
              <a:solidFill>
                <a:schemeClr val="tx2"/>
              </a:solidFill>
            </a:endParaRPr>
          </a:p>
          <a:p>
            <a:pPr algn="l" rtl="0">
              <a:lnSpc>
                <a:spcPct val="80000"/>
              </a:lnSpc>
              <a:buNone/>
            </a:pPr>
            <a:endParaRPr lang="en-US" sz="1800" dirty="0" smtClean="0">
              <a:solidFill>
                <a:schemeClr val="tx2"/>
              </a:solidFill>
            </a:endParaRPr>
          </a:p>
          <a:p>
            <a:pPr algn="l" rtl="0">
              <a:lnSpc>
                <a:spcPct val="80000"/>
              </a:lnSpc>
              <a:buNone/>
            </a:pPr>
            <a:endParaRPr lang="en-US" sz="1800" dirty="0" smtClean="0">
              <a:solidFill>
                <a:schemeClr val="tx2"/>
              </a:solidFill>
            </a:endParaRPr>
          </a:p>
          <a:p>
            <a:pPr algn="l" rtl="0">
              <a:lnSpc>
                <a:spcPct val="80000"/>
              </a:lnSpc>
              <a:buNone/>
            </a:pPr>
            <a:endParaRPr lang="en-US" sz="1800" dirty="0" smtClean="0">
              <a:solidFill>
                <a:schemeClr val="tx2"/>
              </a:solidFill>
            </a:endParaRPr>
          </a:p>
          <a:p>
            <a:pPr algn="l" rtl="0">
              <a:lnSpc>
                <a:spcPct val="80000"/>
              </a:lnSpc>
              <a:buNone/>
            </a:pPr>
            <a:endParaRPr lang="en-US" sz="1800" dirty="0" smtClean="0">
              <a:solidFill>
                <a:schemeClr val="tx2"/>
              </a:solidFill>
            </a:endParaRP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Symptoms and Signs:</a:t>
            </a:r>
          </a:p>
          <a:p>
            <a:pPr lvl="1" algn="l" rtl="0">
              <a:lnSpc>
                <a:spcPct val="80000"/>
              </a:lnSpc>
            </a:pPr>
            <a:r>
              <a:rPr lang="en-US" sz="2000" dirty="0" smtClean="0"/>
              <a:t>Excessive salivation </a:t>
            </a:r>
          </a:p>
          <a:p>
            <a:pPr lvl="1" algn="l" rtl="0">
              <a:lnSpc>
                <a:spcPct val="80000"/>
              </a:lnSpc>
            </a:pPr>
            <a:r>
              <a:rPr lang="en-US" sz="2000" dirty="0" smtClean="0"/>
              <a:t>Respiratory Distress</a:t>
            </a:r>
          </a:p>
          <a:p>
            <a:pPr lvl="1" algn="l" rtl="0">
              <a:lnSpc>
                <a:spcPct val="80000"/>
              </a:lnSpc>
            </a:pPr>
            <a:r>
              <a:rPr lang="en-US" sz="2000" dirty="0" smtClean="0"/>
              <a:t>Inability to pass NG tube</a:t>
            </a:r>
          </a:p>
          <a:p>
            <a:pPr lvl="1" algn="l" rtl="0">
              <a:lnSpc>
                <a:spcPct val="80000"/>
              </a:lnSpc>
            </a:pPr>
            <a:r>
              <a:rPr lang="en-US" sz="2000" dirty="0" smtClean="0"/>
              <a:t>Choking and coughing on feeding</a:t>
            </a:r>
          </a:p>
        </p:txBody>
      </p:sp>
      <p:pic>
        <p:nvPicPr>
          <p:cNvPr id="4" name="Picture 15" descr="TOF%20types"/>
          <p:cNvPicPr>
            <a:picLocks noChangeAspect="1" noChangeArrowheads="1"/>
          </p:cNvPicPr>
          <p:nvPr/>
        </p:nvPicPr>
        <p:blipFill>
          <a:blip r:embed="rId2" cstate="print"/>
          <a:srcRect/>
          <a:stretch>
            <a:fillRect/>
          </a:stretch>
        </p:blipFill>
        <p:spPr>
          <a:xfrm>
            <a:off x="1600200" y="2286000"/>
            <a:ext cx="6324600" cy="2895600"/>
          </a:xfrm>
          <a:prstGeom prst="rect">
            <a:avLst/>
          </a:prstGeom>
          <a:noFill/>
          <a:ln/>
        </p:spPr>
      </p:pic>
      <p:sp>
        <p:nvSpPr>
          <p:cNvPr id="5" name="Line 17"/>
          <p:cNvSpPr>
            <a:spLocks noChangeShapeType="1"/>
          </p:cNvSpPr>
          <p:nvPr/>
        </p:nvSpPr>
        <p:spPr bwMode="auto">
          <a:xfrm>
            <a:off x="8610600" y="1828800"/>
            <a:ext cx="0" cy="1524000"/>
          </a:xfrm>
          <a:prstGeom prst="line">
            <a:avLst/>
          </a:prstGeom>
          <a:noFill/>
          <a:ln w="12700">
            <a:solidFill>
              <a:schemeClr val="tx1"/>
            </a:solidFill>
            <a:round/>
            <a:headEnd/>
            <a:tailEnd type="triangle" w="med" len="med"/>
          </a:ln>
          <a:effectLst/>
        </p:spPr>
        <p:txBody>
          <a:bodyPr/>
          <a:lstStyle/>
          <a:p>
            <a:endParaRPr lang="ar-SA"/>
          </a:p>
        </p:txBody>
      </p:sp>
      <p:sp>
        <p:nvSpPr>
          <p:cNvPr id="6" name="Text Box 16"/>
          <p:cNvSpPr txBox="1">
            <a:spLocks noChangeArrowheads="1"/>
          </p:cNvSpPr>
          <p:nvPr/>
        </p:nvSpPr>
        <p:spPr bwMode="auto">
          <a:xfrm>
            <a:off x="7467600" y="3494088"/>
            <a:ext cx="1676400" cy="822325"/>
          </a:xfrm>
          <a:prstGeom prst="rect">
            <a:avLst/>
          </a:prstGeom>
          <a:noFill/>
          <a:ln w="12700">
            <a:noFill/>
            <a:miter lim="800000"/>
            <a:headEnd/>
            <a:tailEnd/>
          </a:ln>
          <a:effectLst/>
        </p:spPr>
        <p:txBody>
          <a:bodyPr wrap="none">
            <a:spAutoFit/>
          </a:bodyPr>
          <a:lstStyle/>
          <a:p>
            <a:r>
              <a:rPr lang="en-US" b="1" dirty="0">
                <a:effectLst/>
                <a:latin typeface="Times New Roman" pitchFamily="18" charset="0"/>
                <a:cs typeface="Times New Roman" pitchFamily="18" charset="0"/>
              </a:rPr>
              <a:t>VACTERL</a:t>
            </a:r>
            <a:br>
              <a:rPr lang="en-US" b="1" dirty="0">
                <a:effectLst/>
                <a:latin typeface="Times New Roman" pitchFamily="18" charset="0"/>
                <a:cs typeface="Times New Roman" pitchFamily="18" charset="0"/>
              </a:rPr>
            </a:br>
            <a:r>
              <a:rPr lang="en-US" b="1" dirty="0">
                <a:effectLst/>
                <a:latin typeface="Times New Roman" pitchFamily="18" charset="0"/>
                <a:cs typeface="Times New Roman" pitchFamily="18" charset="0"/>
              </a:rPr>
              <a:t>Syndrome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Presentation</a:t>
            </a:r>
            <a:endParaRPr lang="ar-SA" dirty="0"/>
          </a:p>
        </p:txBody>
      </p:sp>
      <p:sp>
        <p:nvSpPr>
          <p:cNvPr id="3" name="عنصر نائب للمحتوى 2"/>
          <p:cNvSpPr>
            <a:spLocks noGrp="1"/>
          </p:cNvSpPr>
          <p:nvPr>
            <p:ph idx="1"/>
          </p:nvPr>
        </p:nvSpPr>
        <p:spPr/>
        <p:txBody>
          <a:bodyPr>
            <a:normAutofit/>
          </a:bodyPr>
          <a:lstStyle/>
          <a:p>
            <a:pPr marL="221742" indent="-514350" algn="l" rtl="0"/>
            <a:r>
              <a:rPr lang="en-US" dirty="0" smtClean="0"/>
              <a:t>Intestinal hemorrhage, typically painless bleeding.</a:t>
            </a:r>
          </a:p>
          <a:p>
            <a:pPr marL="678942" indent="-514350" algn="l" rtl="0">
              <a:lnSpc>
                <a:spcPct val="80000"/>
              </a:lnSpc>
            </a:pPr>
            <a:r>
              <a:rPr lang="en-US" dirty="0" smtClean="0"/>
              <a:t>Intestinal obstruction (more common in adults)</a:t>
            </a:r>
          </a:p>
          <a:p>
            <a:pPr marL="1163574" lvl="1" indent="-514350" algn="l" rtl="0">
              <a:lnSpc>
                <a:spcPct val="80000"/>
              </a:lnSpc>
            </a:pPr>
            <a:r>
              <a:rPr lang="en-US" sz="3600" dirty="0" smtClean="0"/>
              <a:t>can be from </a:t>
            </a:r>
            <a:r>
              <a:rPr lang="en-US" sz="3600" dirty="0" err="1" smtClean="0"/>
              <a:t>intussusception</a:t>
            </a:r>
            <a:r>
              <a:rPr lang="en-US" sz="3600" dirty="0" smtClean="0"/>
              <a:t>, inflammation, adhesions</a:t>
            </a:r>
          </a:p>
          <a:p>
            <a:pPr marL="678942" indent="-514350" algn="l" rtl="0">
              <a:lnSpc>
                <a:spcPct val="80000"/>
              </a:lnSpc>
            </a:pPr>
            <a:r>
              <a:rPr lang="en-US" dirty="0" smtClean="0"/>
              <a:t>Diverticulitis</a:t>
            </a:r>
          </a:p>
          <a:p>
            <a:pPr marL="678942" indent="-514350" algn="l" rtl="0">
              <a:lnSpc>
                <a:spcPct val="80000"/>
              </a:lnSpc>
            </a:pPr>
            <a:r>
              <a:rPr lang="en-US" dirty="0" smtClean="0"/>
              <a:t>Perforation</a:t>
            </a:r>
          </a:p>
          <a:p>
            <a:pPr marL="678942" indent="-514350" algn="l" rtl="0">
              <a:lnSpc>
                <a:spcPct val="80000"/>
              </a:lnSpc>
            </a:pPr>
            <a:r>
              <a:rPr lang="en-US" dirty="0" smtClean="0"/>
              <a:t>Neoplasm (usually sarcoma, </a:t>
            </a:r>
            <a:r>
              <a:rPr lang="en-US" dirty="0" err="1" smtClean="0"/>
              <a:t>carcinoid</a:t>
            </a:r>
            <a:r>
              <a:rPr lang="en-US" dirty="0" smtClean="0"/>
              <a:t>, </a:t>
            </a:r>
            <a:r>
              <a:rPr lang="en-US" dirty="0" err="1" smtClean="0"/>
              <a:t>adenoca</a:t>
            </a:r>
            <a:r>
              <a:rPr lang="en-US" dirty="0" smtClean="0"/>
              <a:t>)</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Pathophysiology</a:t>
            </a:r>
            <a:endParaRPr lang="ar-SA" dirty="0"/>
          </a:p>
        </p:txBody>
      </p:sp>
      <p:sp>
        <p:nvSpPr>
          <p:cNvPr id="3" name="عنصر نائب للمحتوى 2"/>
          <p:cNvSpPr>
            <a:spLocks noGrp="1"/>
          </p:cNvSpPr>
          <p:nvPr>
            <p:ph idx="1"/>
          </p:nvPr>
        </p:nvSpPr>
        <p:spPr/>
        <p:txBody>
          <a:bodyPr/>
          <a:lstStyle/>
          <a:p>
            <a:pPr marL="514350" indent="-514350" algn="l" rtl="0"/>
            <a:r>
              <a:rPr lang="en-US" dirty="0" smtClean="0"/>
              <a:t>50% of MD contain ectopic tissue:</a:t>
            </a:r>
          </a:p>
          <a:p>
            <a:pPr marL="971550" lvl="1" indent="-514350" algn="l" rtl="0">
              <a:buFont typeface="Wingdings" pitchFamily="2" charset="2"/>
              <a:buChar char="v"/>
            </a:pPr>
            <a:r>
              <a:rPr lang="en-US" dirty="0" smtClean="0"/>
              <a:t>Gastric mucosa most common (60-85%)</a:t>
            </a:r>
          </a:p>
          <a:p>
            <a:pPr marL="971550" lvl="1" indent="-514350" algn="l" rtl="0">
              <a:buFont typeface="Wingdings" pitchFamily="2" charset="2"/>
              <a:buChar char="v"/>
            </a:pPr>
            <a:r>
              <a:rPr lang="en-US" dirty="0" smtClean="0"/>
              <a:t>Pancreatic tissue seen in 5-16%</a:t>
            </a:r>
          </a:p>
          <a:p>
            <a:pPr marL="971550" lvl="1" indent="-514350" algn="l" rtl="0">
              <a:buFont typeface="Wingdings" pitchFamily="2" charset="2"/>
              <a:buChar char="v"/>
            </a:pPr>
            <a:r>
              <a:rPr lang="en-US" dirty="0" smtClean="0"/>
              <a:t>Other tissues reported, but rare (colonic, duodenal, </a:t>
            </a:r>
            <a:r>
              <a:rPr lang="en-US" dirty="0" err="1" smtClean="0"/>
              <a:t>jejunal</a:t>
            </a:r>
            <a:r>
              <a:rPr lang="en-US" dirty="0" smtClean="0"/>
              <a:t>, hepatic, and endometrial)</a:t>
            </a:r>
          </a:p>
          <a:p>
            <a:pPr marL="971550" lvl="1" indent="-514350" algn="l" rtl="0">
              <a:buFont typeface="Wingdings" pitchFamily="2" charset="2"/>
              <a:buChar char="v"/>
            </a:pPr>
            <a:r>
              <a:rPr lang="en-US" dirty="0" smtClean="0"/>
              <a:t>Acidic secretions of gastric tissue or alkaline secretions of pancreatic tissue can cause ulcerations and subsequent bleeding</a:t>
            </a:r>
          </a:p>
          <a:p>
            <a:pPr lvl="1">
              <a:buNone/>
            </a:pP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a:t>
            </a:r>
            <a:endParaRPr lang="ar-SA" dirty="0"/>
          </a:p>
        </p:txBody>
      </p:sp>
      <p:sp>
        <p:nvSpPr>
          <p:cNvPr id="3" name="عنصر نائب للمحتوى 2"/>
          <p:cNvSpPr>
            <a:spLocks noGrp="1"/>
          </p:cNvSpPr>
          <p:nvPr>
            <p:ph idx="1"/>
          </p:nvPr>
        </p:nvSpPr>
        <p:spPr/>
        <p:txBody>
          <a:bodyPr/>
          <a:lstStyle/>
          <a:p>
            <a:pPr algn="l" rtl="0"/>
            <a:r>
              <a:rPr lang="en-US" dirty="0" smtClean="0"/>
              <a:t>Technetium </a:t>
            </a:r>
            <a:r>
              <a:rPr lang="en-US" dirty="0" err="1" smtClean="0"/>
              <a:t>pertechnetate</a:t>
            </a:r>
            <a:r>
              <a:rPr lang="en-US" dirty="0" smtClean="0"/>
              <a:t> (99mTcO4) imaging is the best non-invasive method to diagnose when </a:t>
            </a:r>
            <a:r>
              <a:rPr lang="en-US" dirty="0" err="1" smtClean="0"/>
              <a:t>heterotopic</a:t>
            </a:r>
            <a:r>
              <a:rPr lang="en-US" dirty="0" smtClean="0"/>
              <a:t> gastric mucosa (HGM) is present</a:t>
            </a:r>
          </a:p>
          <a:p>
            <a:pPr algn="l" rtl="0"/>
            <a:r>
              <a:rPr lang="en-CA" dirty="0" smtClean="0"/>
              <a:t>AP </a:t>
            </a:r>
            <a:r>
              <a:rPr lang="en-CA" dirty="0" smtClean="0">
                <a:sym typeface="Wingdings" pitchFamily="2" charset="2"/>
              </a:rPr>
              <a:t> during OR for AP  AP is normal  look for </a:t>
            </a:r>
            <a:r>
              <a:rPr lang="en-CA" dirty="0" err="1" smtClean="0">
                <a:sym typeface="Wingdings" pitchFamily="2" charset="2"/>
              </a:rPr>
              <a:t>Meckle's</a:t>
            </a:r>
            <a:r>
              <a:rPr lang="en-CA" dirty="0" smtClean="0">
                <a:sym typeface="Wingdings" pitchFamily="2" charset="2"/>
              </a:rPr>
              <a:t>  if found  remove.</a:t>
            </a:r>
            <a:endParaRPr lang="en-CA"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smtClean="0"/>
              <a:t>Foregin</a:t>
            </a:r>
            <a:r>
              <a:rPr lang="en-US" dirty="0" smtClean="0"/>
              <a:t> body </a:t>
            </a:r>
            <a:endParaRPr lang="ar-SA" dirty="0"/>
          </a:p>
        </p:txBody>
      </p:sp>
      <p:sp>
        <p:nvSpPr>
          <p:cNvPr id="3" name="عنصر نائب للمحتوى 2"/>
          <p:cNvSpPr>
            <a:spLocks noGrp="1"/>
          </p:cNvSpPr>
          <p:nvPr>
            <p:ph idx="1"/>
          </p:nvPr>
        </p:nvSpPr>
        <p:spPr/>
        <p:txBody>
          <a:bodyPr/>
          <a:lstStyle/>
          <a:p>
            <a:pPr algn="l" rtl="0"/>
            <a:r>
              <a:rPr lang="en-US" dirty="0" smtClean="0"/>
              <a:t>Aspiration and ingestion</a:t>
            </a:r>
          </a:p>
          <a:p>
            <a:pPr algn="l" rtl="0"/>
            <a:r>
              <a:rPr lang="en-US" dirty="0" smtClean="0"/>
              <a:t>greatest in children aged 6 months to 4 years</a:t>
            </a:r>
          </a:p>
          <a:p>
            <a:pPr algn="l" rtl="0"/>
            <a:r>
              <a:rPr lang="en-US" dirty="0" smtClean="0"/>
              <a:t>concomitant psychiatric problems</a:t>
            </a:r>
          </a:p>
          <a:p>
            <a:pPr algn="l" rtl="0"/>
            <a:r>
              <a:rPr lang="en-US" dirty="0" smtClean="0"/>
              <a:t>mental disturbances</a:t>
            </a:r>
          </a:p>
          <a:p>
            <a:pPr algn="l" rtl="0"/>
            <a:r>
              <a:rPr lang="en-US" dirty="0" smtClean="0"/>
              <a:t>Younger children may be "fed" foreign bodies by older children</a:t>
            </a:r>
          </a:p>
          <a:p>
            <a:pPr algn="l" rtl="0"/>
            <a:r>
              <a:rPr lang="en-US" dirty="0" smtClean="0"/>
              <a:t>Food particle </a:t>
            </a:r>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X-ray</a:t>
            </a:r>
            <a:endParaRPr lang="ar-SA" dirty="0"/>
          </a:p>
        </p:txBody>
      </p:sp>
      <p:pic>
        <p:nvPicPr>
          <p:cNvPr id="8" name="عنصر نائب للمحتوى 7" descr="1331341-1331361-1001253-1689776tn.jpg"/>
          <p:cNvPicPr>
            <a:picLocks noGrp="1" noChangeAspect="1"/>
          </p:cNvPicPr>
          <p:nvPr>
            <p:ph idx="1"/>
          </p:nvPr>
        </p:nvPicPr>
        <p:blipFill>
          <a:blip r:embed="rId2" cstate="print"/>
          <a:stretch>
            <a:fillRect/>
          </a:stretch>
        </p:blipFill>
        <p:spPr>
          <a:xfrm>
            <a:off x="785786" y="1714488"/>
            <a:ext cx="3071834" cy="4286280"/>
          </a:xfrm>
        </p:spPr>
      </p:pic>
      <p:pic>
        <p:nvPicPr>
          <p:cNvPr id="1027" name="Picture 3" descr="C:\Documents and Settings\user\My Documents\My Pictures\756148-801821-89tn.jpg"/>
          <p:cNvPicPr>
            <a:picLocks noChangeAspect="1" noChangeArrowheads="1"/>
          </p:cNvPicPr>
          <p:nvPr/>
        </p:nvPicPr>
        <p:blipFill>
          <a:blip r:embed="rId3" cstate="print"/>
          <a:srcRect/>
          <a:stretch>
            <a:fillRect/>
          </a:stretch>
        </p:blipFill>
        <p:spPr bwMode="auto">
          <a:xfrm>
            <a:off x="4429124" y="1785926"/>
            <a:ext cx="4357718" cy="421484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a:t>
            </a:r>
            <a:endParaRPr lang="ar-SA" dirty="0"/>
          </a:p>
        </p:txBody>
      </p:sp>
      <p:sp>
        <p:nvSpPr>
          <p:cNvPr id="3" name="عنصر نائب للمحتوى 2"/>
          <p:cNvSpPr>
            <a:spLocks noGrp="1"/>
          </p:cNvSpPr>
          <p:nvPr>
            <p:ph idx="1"/>
          </p:nvPr>
        </p:nvSpPr>
        <p:spPr/>
        <p:txBody>
          <a:bodyPr>
            <a:normAutofit/>
          </a:bodyPr>
          <a:lstStyle/>
          <a:p>
            <a:pPr algn="l" rtl="0"/>
            <a:r>
              <a:rPr lang="en-US" dirty="0"/>
              <a:t>plain </a:t>
            </a:r>
            <a:r>
              <a:rPr lang="en-US" dirty="0" smtClean="0"/>
              <a:t>radiograph</a:t>
            </a:r>
          </a:p>
          <a:p>
            <a:pPr algn="l" rtl="0"/>
            <a:r>
              <a:rPr lang="en-US" dirty="0" smtClean="0"/>
              <a:t>Most foreign body are radiolucent </a:t>
            </a:r>
          </a:p>
          <a:p>
            <a:pPr algn="l" rtl="0"/>
            <a:r>
              <a:rPr lang="en-US" dirty="0" smtClean="0"/>
              <a:t>CT scan or MRI is rarely indicated but may enhance the detection of foreign bodies or complications </a:t>
            </a:r>
          </a:p>
          <a:p>
            <a:pPr algn="l" rtl="0"/>
            <a:r>
              <a:rPr lang="en-US" dirty="0" err="1" smtClean="0"/>
              <a:t>Bronchoscopy</a:t>
            </a:r>
            <a:r>
              <a:rPr lang="en-US" dirty="0" smtClean="0"/>
              <a:t> in inhalation </a:t>
            </a:r>
            <a:endParaRPr lang="en-US" dirty="0"/>
          </a:p>
          <a:p>
            <a:pPr algn="l" rtl="0"/>
            <a:r>
              <a:rPr lang="en-US" dirty="0"/>
              <a:t>If the history and physical findings are typical, no workup is needed</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managment</a:t>
            </a:r>
            <a:endParaRPr lang="ar-SA" dirty="0"/>
          </a:p>
        </p:txBody>
      </p:sp>
      <p:sp>
        <p:nvSpPr>
          <p:cNvPr id="3" name="عنصر نائب للمحتوى 2"/>
          <p:cNvSpPr>
            <a:spLocks noGrp="1"/>
          </p:cNvSpPr>
          <p:nvPr>
            <p:ph idx="1"/>
          </p:nvPr>
        </p:nvSpPr>
        <p:spPr/>
        <p:txBody>
          <a:bodyPr/>
          <a:lstStyle/>
          <a:p>
            <a:pPr algn="l" rtl="0">
              <a:buFont typeface="Wingdings" pitchFamily="2" charset="2"/>
              <a:buChar char="v"/>
            </a:pPr>
            <a:r>
              <a:rPr lang="en-US" dirty="0" smtClean="0"/>
              <a:t>Most swallowed foreign bodies harmlessly pass through the GI tract</a:t>
            </a:r>
          </a:p>
          <a:p>
            <a:pPr lvl="0" algn="l" rtl="0">
              <a:buFont typeface="Wingdings" pitchFamily="2" charset="2"/>
              <a:buChar char="v"/>
            </a:pPr>
            <a:r>
              <a:rPr lang="en-US" dirty="0"/>
              <a:t>Surgical therapy for an airway foreign body involves endoscopic removal, usually with a rigid bronchoscope.</a:t>
            </a:r>
          </a:p>
          <a:p>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eaLnBrk="1" hangingPunct="1"/>
            <a:r>
              <a:rPr lang="en-US" dirty="0" smtClean="0"/>
              <a:t>Acute scrotum</a:t>
            </a:r>
          </a:p>
        </p:txBody>
      </p:sp>
      <p:sp>
        <p:nvSpPr>
          <p:cNvPr id="3" name="Subtitle 2"/>
          <p:cNvSpPr>
            <a:spLocks noGrp="1"/>
          </p:cNvSpPr>
          <p:nvPr>
            <p:ph idx="1"/>
          </p:nvPr>
        </p:nvSpPr>
        <p:spPr/>
        <p:txBody>
          <a:bodyPr rtlCol="0">
            <a:noAutofit/>
          </a:bodyPr>
          <a:lstStyle/>
          <a:p>
            <a:pPr marL="514350" indent="-514350" algn="l" rtl="0" eaLnBrk="1" fontAlgn="auto" hangingPunct="1">
              <a:spcAft>
                <a:spcPts val="0"/>
              </a:spcAft>
              <a:buFont typeface="Wingdings" pitchFamily="2" charset="2"/>
              <a:buChar char="v"/>
              <a:defRPr/>
            </a:pPr>
            <a:r>
              <a:rPr lang="en-US" dirty="0" smtClean="0">
                <a:solidFill>
                  <a:schemeClr val="tx1"/>
                </a:solidFill>
              </a:rPr>
              <a:t>Torsion of testis and appendage </a:t>
            </a:r>
          </a:p>
          <a:p>
            <a:pPr marL="514350" indent="-514350" algn="l" rtl="0" eaLnBrk="1" fontAlgn="auto" hangingPunct="1">
              <a:spcAft>
                <a:spcPts val="0"/>
              </a:spcAft>
              <a:buFont typeface="Wingdings" pitchFamily="2" charset="2"/>
              <a:buChar char="v"/>
              <a:defRPr/>
            </a:pPr>
            <a:r>
              <a:rPr lang="en-US" dirty="0" smtClean="0">
                <a:solidFill>
                  <a:schemeClr val="tx1"/>
                </a:solidFill>
              </a:rPr>
              <a:t>Infection: epididymitis, epididymo-orchitis, orchitis</a:t>
            </a:r>
          </a:p>
          <a:p>
            <a:pPr marL="514350" indent="-514350" algn="l" rtl="0" eaLnBrk="1" fontAlgn="auto" hangingPunct="1">
              <a:spcAft>
                <a:spcPts val="0"/>
              </a:spcAft>
              <a:buFont typeface="Wingdings" pitchFamily="2" charset="2"/>
              <a:buChar char="v"/>
              <a:defRPr/>
            </a:pPr>
            <a:r>
              <a:rPr lang="en-US" dirty="0" smtClean="0">
                <a:solidFill>
                  <a:schemeClr val="tx1"/>
                </a:solidFill>
              </a:rPr>
              <a:t>Trauma</a:t>
            </a:r>
          </a:p>
          <a:p>
            <a:pPr marL="514350" indent="-514350" algn="l" rtl="0" eaLnBrk="1" fontAlgn="auto" hangingPunct="1">
              <a:spcAft>
                <a:spcPts val="0"/>
              </a:spcAft>
              <a:buFont typeface="Wingdings" pitchFamily="2" charset="2"/>
              <a:buChar char="v"/>
              <a:defRPr/>
            </a:pPr>
            <a:r>
              <a:rPr lang="en-US" dirty="0" smtClean="0">
                <a:solidFill>
                  <a:schemeClr val="tx1"/>
                </a:solidFill>
              </a:rPr>
              <a:t>Hernia</a:t>
            </a:r>
          </a:p>
          <a:p>
            <a:pPr marL="514350" indent="-514350" algn="l" rtl="0" eaLnBrk="1" fontAlgn="auto" hangingPunct="1">
              <a:spcAft>
                <a:spcPts val="0"/>
              </a:spcAft>
              <a:buFont typeface="Wingdings" pitchFamily="2" charset="2"/>
              <a:buChar char="v"/>
              <a:defRPr/>
            </a:pPr>
            <a:r>
              <a:rPr lang="en-US" dirty="0" smtClean="0">
                <a:solidFill>
                  <a:schemeClr val="tx1"/>
                </a:solidFill>
              </a:rPr>
              <a:t>Idiopathic scrotal edema</a:t>
            </a:r>
          </a:p>
        </p:txBody>
      </p:sp>
      <p:pic>
        <p:nvPicPr>
          <p:cNvPr id="2052" name="Picture 3" descr="1331340-_0.tmp"/>
          <p:cNvPicPr>
            <a:picLocks noChangeAspect="1"/>
          </p:cNvPicPr>
          <p:nvPr/>
        </p:nvPicPr>
        <p:blipFill>
          <a:blip r:embed="rId2" cstate="print"/>
          <a:srcRect/>
          <a:stretch>
            <a:fillRect/>
          </a:stretch>
        </p:blipFill>
        <p:spPr bwMode="auto">
          <a:xfrm>
            <a:off x="5867400" y="3962400"/>
            <a:ext cx="20066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Testicular torsion</a:t>
            </a:r>
          </a:p>
        </p:txBody>
      </p:sp>
      <p:sp>
        <p:nvSpPr>
          <p:cNvPr id="3" name="Subtitle 2"/>
          <p:cNvSpPr>
            <a:spLocks noGrp="1"/>
          </p:cNvSpPr>
          <p:nvPr>
            <p:ph idx="1"/>
          </p:nvPr>
        </p:nvSpPr>
        <p:spPr/>
        <p:txBody>
          <a:bodyPr rtlCol="0">
            <a:normAutofit fontScale="25000" lnSpcReduction="20000"/>
          </a:bodyPr>
          <a:lstStyle/>
          <a:p>
            <a:pPr marL="457200" indent="-457200" algn="l">
              <a:defRPr/>
            </a:pPr>
            <a:endParaRPr lang="en-US" dirty="0" smtClean="0"/>
          </a:p>
          <a:p>
            <a:pPr marL="457200" indent="-457200" algn="l">
              <a:defRPr/>
            </a:pPr>
            <a:endParaRPr lang="en-US" dirty="0" smtClean="0"/>
          </a:p>
          <a:p>
            <a:pPr marL="457200" indent="-457200" algn="l" rtl="0">
              <a:defRPr/>
            </a:pPr>
            <a:r>
              <a:rPr lang="en-US" sz="10400" dirty="0" smtClean="0">
                <a:solidFill>
                  <a:schemeClr val="tx1"/>
                </a:solidFill>
              </a:rPr>
              <a:t>Torsion occurs when an abnormally mobile testis twists on the spermatic cord, obstructing its blood supply. </a:t>
            </a:r>
          </a:p>
          <a:p>
            <a:pPr marL="457200" indent="-457200" algn="l" rtl="0">
              <a:defRPr/>
            </a:pPr>
            <a:r>
              <a:rPr lang="en-US" sz="10400" dirty="0" smtClean="0">
                <a:solidFill>
                  <a:schemeClr val="tx1"/>
                </a:solidFill>
              </a:rPr>
              <a:t> Patients present with acute onset of severe testicular pain.</a:t>
            </a:r>
          </a:p>
          <a:p>
            <a:pPr marL="457200" indent="-457200" algn="l" rtl="0">
              <a:defRPr/>
            </a:pPr>
            <a:r>
              <a:rPr lang="en-US" sz="10400" dirty="0" smtClean="0">
                <a:solidFill>
                  <a:schemeClr val="tx1"/>
                </a:solidFill>
              </a:rPr>
              <a:t>The ischemia can lead to testicular necrosis if not corrected within 5-6 hours of the onset of pain. </a:t>
            </a:r>
          </a:p>
          <a:p>
            <a:pPr marL="457200" indent="-457200" algn="l" rtl="0">
              <a:defRPr/>
            </a:pPr>
            <a:r>
              <a:rPr lang="en-US" sz="10400" dirty="0" smtClean="0">
                <a:solidFill>
                  <a:schemeClr val="tx1"/>
                </a:solidFill>
              </a:rPr>
              <a:t>Torsion can be intermittent and can undergo spontaneous detorsion. </a:t>
            </a:r>
          </a:p>
          <a:p>
            <a:pPr marL="457200" indent="-457200" algn="l" rtl="0">
              <a:defRPr/>
            </a:pPr>
            <a:r>
              <a:rPr lang="en-US" sz="10400" dirty="0" smtClean="0">
                <a:solidFill>
                  <a:schemeClr val="tx1"/>
                </a:solidFill>
              </a:rPr>
              <a:t>Types: Intravaginal– most common, peak incidence b/w 13-16 years of life.</a:t>
            </a:r>
          </a:p>
          <a:p>
            <a:pPr marL="457200" indent="-457200" algn="l" rtl="0">
              <a:defRPr/>
            </a:pPr>
            <a:r>
              <a:rPr lang="en-US" sz="10400" dirty="0" err="1" smtClean="0">
                <a:solidFill>
                  <a:schemeClr val="tx1"/>
                </a:solidFill>
              </a:rPr>
              <a:t>Extravaginal</a:t>
            </a:r>
            <a:r>
              <a:rPr lang="en-US" sz="10400" dirty="0" smtClean="0">
                <a:solidFill>
                  <a:schemeClr val="tx1"/>
                </a:solidFill>
              </a:rPr>
              <a:t>- less common and confined to perinatal period.</a:t>
            </a:r>
          </a:p>
          <a:p>
            <a:pPr marL="457200" indent="-457200" algn="l">
              <a:defRPr/>
            </a:pPr>
            <a:endParaRPr lang="en-US" sz="11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dirty="0" smtClean="0"/>
              <a:t>Clinical presentation</a:t>
            </a:r>
          </a:p>
        </p:txBody>
      </p:sp>
      <p:sp>
        <p:nvSpPr>
          <p:cNvPr id="5" name="Content Placeholder 4"/>
          <p:cNvSpPr>
            <a:spLocks noGrp="1"/>
          </p:cNvSpPr>
          <p:nvPr>
            <p:ph idx="1"/>
          </p:nvPr>
        </p:nvSpPr>
        <p:spPr/>
        <p:txBody>
          <a:bodyPr/>
          <a:lstStyle/>
          <a:p>
            <a:endParaRPr lang="ar-SA" dirty="0"/>
          </a:p>
        </p:txBody>
      </p:sp>
      <p:pic>
        <p:nvPicPr>
          <p:cNvPr id="6148" name="Picture 3" descr="thmb_45c_0.tmp"/>
          <p:cNvPicPr>
            <a:picLocks noChangeAspect="1"/>
          </p:cNvPicPr>
          <p:nvPr/>
        </p:nvPicPr>
        <p:blipFill>
          <a:blip r:embed="rId2" cstate="print"/>
          <a:srcRect/>
          <a:stretch>
            <a:fillRect/>
          </a:stretch>
        </p:blipFill>
        <p:spPr bwMode="auto">
          <a:xfrm>
            <a:off x="762000" y="1981200"/>
            <a:ext cx="7086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sz="2800" dirty="0" smtClean="0">
                <a:solidFill>
                  <a:schemeClr val="tx2"/>
                </a:solidFill>
              </a:rPr>
              <a:t>Diagnosis </a:t>
            </a:r>
            <a:r>
              <a:rPr lang="en-US" sz="2800" dirty="0" smtClean="0"/>
              <a:t>– Clinical  &amp; CXR </a:t>
            </a:r>
          </a:p>
          <a:p>
            <a:pPr algn="l" rtl="0"/>
            <a:r>
              <a:rPr lang="en-US" sz="2400" dirty="0" smtClean="0">
                <a:solidFill>
                  <a:schemeClr val="tx2"/>
                </a:solidFill>
              </a:rPr>
              <a:t>Management: </a:t>
            </a:r>
            <a:r>
              <a:rPr lang="en-US" sz="2000" dirty="0" smtClean="0">
                <a:solidFill>
                  <a:schemeClr val="tx2"/>
                </a:solidFill>
              </a:rPr>
              <a:t>Resuscitation</a:t>
            </a:r>
          </a:p>
          <a:p>
            <a:pPr lvl="1" algn="l" rtl="0"/>
            <a:r>
              <a:rPr lang="en-US" sz="2000" dirty="0" smtClean="0"/>
              <a:t>Common type</a:t>
            </a:r>
          </a:p>
          <a:p>
            <a:pPr lvl="2" algn="l" rtl="0"/>
            <a:r>
              <a:rPr lang="en-US" sz="1800" dirty="0" smtClean="0"/>
              <a:t>Right </a:t>
            </a:r>
            <a:r>
              <a:rPr lang="en-US" sz="1800" dirty="0" err="1" smtClean="0"/>
              <a:t>thoracotomy</a:t>
            </a:r>
            <a:endParaRPr lang="en-US" sz="1800" dirty="0" smtClean="0"/>
          </a:p>
          <a:p>
            <a:pPr lvl="2" algn="l" rtl="0">
              <a:buFont typeface="Monotype Sorts" charset="2"/>
              <a:buNone/>
            </a:pPr>
            <a:r>
              <a:rPr lang="en-US" sz="1800" dirty="0" smtClean="0"/>
              <a:t>Division and repair of TOF</a:t>
            </a:r>
          </a:p>
          <a:p>
            <a:pPr lvl="2" algn="l" rtl="0"/>
            <a:r>
              <a:rPr lang="en-US" sz="1800" dirty="0" smtClean="0"/>
              <a:t>Primary </a:t>
            </a:r>
            <a:r>
              <a:rPr lang="en-US" sz="1800" dirty="0" err="1" smtClean="0"/>
              <a:t>anastomosis</a:t>
            </a:r>
            <a:endParaRPr lang="en-US" sz="1800" dirty="0" smtClean="0"/>
          </a:p>
          <a:p>
            <a:pPr lvl="1" algn="l" rtl="0"/>
            <a:r>
              <a:rPr lang="en-US" sz="2000" dirty="0" smtClean="0"/>
              <a:t>Pure TOF</a:t>
            </a:r>
          </a:p>
          <a:p>
            <a:pPr lvl="2" algn="l" rtl="0"/>
            <a:r>
              <a:rPr lang="en-US" sz="1800" dirty="0" smtClean="0"/>
              <a:t>Division and repair</a:t>
            </a:r>
          </a:p>
          <a:p>
            <a:pPr lvl="1" algn="l" rtl="0"/>
            <a:r>
              <a:rPr lang="en-US" sz="2000" dirty="0" smtClean="0"/>
              <a:t>Isolated atresia</a:t>
            </a:r>
          </a:p>
          <a:p>
            <a:pPr lvl="2" algn="l" rtl="0"/>
            <a:r>
              <a:rPr lang="en-US" sz="1800" dirty="0" smtClean="0"/>
              <a:t>&gt;3 vertebra</a:t>
            </a:r>
          </a:p>
          <a:p>
            <a:pPr lvl="2" algn="l" rtl="0">
              <a:buFont typeface="Monotype Sorts" charset="2"/>
              <a:buNone/>
            </a:pPr>
            <a:r>
              <a:rPr lang="en-US" sz="1800" dirty="0" smtClean="0"/>
              <a:t>Staged surgery (</a:t>
            </a:r>
            <a:r>
              <a:rPr lang="en-US" sz="1800" dirty="0" err="1" smtClean="0"/>
              <a:t>gastrostomy</a:t>
            </a:r>
            <a:r>
              <a:rPr lang="en-US" sz="1800" dirty="0" smtClean="0"/>
              <a:t> and followed in 3-6 months by delayed repair. If fails then need esophageal replacement (stomach or colon)</a:t>
            </a:r>
          </a:p>
          <a:p>
            <a:endParaRPr lang="ar-SA" dirty="0"/>
          </a:p>
        </p:txBody>
      </p:sp>
      <p:pic>
        <p:nvPicPr>
          <p:cNvPr id="4" name="Picture 7" descr="TOF 708248 pre-op 3"/>
          <p:cNvPicPr>
            <a:picLocks noChangeAspect="1" noChangeArrowheads="1"/>
          </p:cNvPicPr>
          <p:nvPr/>
        </p:nvPicPr>
        <p:blipFill>
          <a:blip r:embed="rId2" cstate="print"/>
          <a:srcRect/>
          <a:stretch>
            <a:fillRect/>
          </a:stretch>
        </p:blipFill>
        <p:spPr>
          <a:xfrm>
            <a:off x="6629400" y="2057400"/>
            <a:ext cx="2228850" cy="2971800"/>
          </a:xfrm>
          <a:prstGeom prst="rect">
            <a:avLst/>
          </a:prstGeo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a:t>
            </a:r>
            <a:endParaRPr lang="ar-SA" dirty="0"/>
          </a:p>
        </p:txBody>
      </p:sp>
      <p:sp>
        <p:nvSpPr>
          <p:cNvPr id="3" name="عنصر نائب للمحتوى 2"/>
          <p:cNvSpPr>
            <a:spLocks noGrp="1"/>
          </p:cNvSpPr>
          <p:nvPr>
            <p:ph idx="1"/>
          </p:nvPr>
        </p:nvSpPr>
        <p:spPr/>
        <p:txBody>
          <a:bodyPr>
            <a:normAutofit/>
          </a:bodyPr>
          <a:lstStyle/>
          <a:p>
            <a:pPr algn="l" rtl="0">
              <a:defRPr/>
            </a:pPr>
            <a:r>
              <a:rPr lang="en-US" sz="4000" dirty="0"/>
              <a:t>Color Doppler</a:t>
            </a:r>
          </a:p>
          <a:p>
            <a:pPr lvl="1" algn="l" rtl="0">
              <a:defRPr/>
            </a:pPr>
            <a:r>
              <a:rPr lang="en-US" dirty="0"/>
              <a:t>Complete absence of </a:t>
            </a:r>
            <a:r>
              <a:rPr lang="en-US" dirty="0" err="1"/>
              <a:t>intratesticular</a:t>
            </a:r>
            <a:r>
              <a:rPr lang="en-US" dirty="0"/>
              <a:t> blood flow and normal </a:t>
            </a:r>
            <a:r>
              <a:rPr lang="en-US" dirty="0" err="1"/>
              <a:t>extratesticular</a:t>
            </a:r>
            <a:r>
              <a:rPr lang="en-US" dirty="0"/>
              <a:t> blood flow on color Doppler images is </a:t>
            </a:r>
            <a:r>
              <a:rPr lang="en-US" dirty="0" smtClean="0"/>
              <a:t>diagnostic</a:t>
            </a:r>
          </a:p>
          <a:p>
            <a:pPr algn="l" rtl="0">
              <a:defRPr/>
            </a:pPr>
            <a:r>
              <a:rPr lang="en-US" dirty="0"/>
              <a:t>High-resolution </a:t>
            </a:r>
            <a:r>
              <a:rPr lang="en-US" dirty="0" err="1" smtClean="0"/>
              <a:t>ultrasonography</a:t>
            </a:r>
            <a:endParaRPr lang="en-US" dirty="0" smtClean="0"/>
          </a:p>
          <a:p>
            <a:pPr algn="l" rtl="0"/>
            <a:r>
              <a:rPr lang="en-US" dirty="0" smtClean="0"/>
              <a:t>Nuclear scanning</a:t>
            </a:r>
          </a:p>
          <a:p>
            <a:pPr algn="l" rtl="0"/>
            <a:r>
              <a:rPr lang="en-US" dirty="0" smtClean="0"/>
              <a:t>Radioisotope scanning has been reported to be highly accurate for diagnosis of testicular torsion. </a:t>
            </a:r>
          </a:p>
          <a:p>
            <a:pPr>
              <a:defRPr/>
            </a:pP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a:t>
            </a:r>
            <a:endParaRPr lang="ar-SA" dirty="0"/>
          </a:p>
        </p:txBody>
      </p:sp>
      <p:sp>
        <p:nvSpPr>
          <p:cNvPr id="3" name="عنصر نائب للمحتوى 2"/>
          <p:cNvSpPr>
            <a:spLocks noGrp="1"/>
          </p:cNvSpPr>
          <p:nvPr>
            <p:ph idx="1"/>
          </p:nvPr>
        </p:nvSpPr>
        <p:spPr/>
        <p:txBody>
          <a:bodyPr/>
          <a:lstStyle/>
          <a:p>
            <a:pPr algn="l" rtl="0"/>
            <a:r>
              <a:rPr lang="en-US" dirty="0" smtClean="0"/>
              <a:t>in </a:t>
            </a:r>
            <a:r>
              <a:rPr lang="en-US" dirty="0"/>
              <a:t>some cases of testicular torsion, manually untwisting the spermatic cord may allow re-establishment of vascular flow. The technique involves manipulating the involved testis so that the anterior surface rotates from medial to lateral. This is termed the "open book" method because the motion resembles opening the cover of a book (for a right testis)</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a:t>
            </a:r>
            <a:endParaRPr lang="ar-SA" dirty="0"/>
          </a:p>
        </p:txBody>
      </p:sp>
      <p:sp>
        <p:nvSpPr>
          <p:cNvPr id="3" name="عنصر نائب للمحتوى 2"/>
          <p:cNvSpPr>
            <a:spLocks noGrp="1"/>
          </p:cNvSpPr>
          <p:nvPr>
            <p:ph idx="1"/>
          </p:nvPr>
        </p:nvSpPr>
        <p:spPr/>
        <p:txBody>
          <a:bodyPr/>
          <a:lstStyle/>
          <a:p>
            <a:pPr algn="l" rtl="0"/>
            <a:r>
              <a:rPr lang="en-US" dirty="0"/>
              <a:t>The goals of surgical exploration </a:t>
            </a:r>
            <a:r>
              <a:rPr lang="en-US" dirty="0" smtClean="0"/>
              <a:t>include</a:t>
            </a:r>
          </a:p>
          <a:p>
            <a:pPr lvl="1" algn="l" rtl="0">
              <a:buFont typeface="Arial" pitchFamily="34" charset="0"/>
              <a:buChar char="•"/>
            </a:pPr>
            <a:r>
              <a:rPr lang="en-US" dirty="0" smtClean="0"/>
              <a:t>(</a:t>
            </a:r>
            <a:r>
              <a:rPr lang="en-US" dirty="0"/>
              <a:t>1) confirmation of the diagnosis of </a:t>
            </a:r>
            <a:r>
              <a:rPr lang="en-US" dirty="0" smtClean="0"/>
              <a:t>torsion</a:t>
            </a:r>
          </a:p>
          <a:p>
            <a:pPr lvl="1" algn="l" rtl="0">
              <a:buFont typeface="Arial" pitchFamily="34" charset="0"/>
              <a:buChar char="•"/>
            </a:pPr>
            <a:r>
              <a:rPr lang="en-US" dirty="0" smtClean="0"/>
              <a:t>(</a:t>
            </a:r>
            <a:r>
              <a:rPr lang="en-US" dirty="0"/>
              <a:t>2) </a:t>
            </a:r>
            <a:r>
              <a:rPr lang="en-US" dirty="0" err="1"/>
              <a:t>detorsion</a:t>
            </a:r>
            <a:r>
              <a:rPr lang="en-US" dirty="0"/>
              <a:t> of the involved </a:t>
            </a:r>
            <a:r>
              <a:rPr lang="en-US" dirty="0" smtClean="0"/>
              <a:t>testis</a:t>
            </a:r>
            <a:endParaRPr lang="en-US" dirty="0"/>
          </a:p>
          <a:p>
            <a:pPr lvl="1" algn="l" rtl="0">
              <a:buFont typeface="Arial" pitchFamily="34" charset="0"/>
              <a:buChar char="•"/>
            </a:pPr>
            <a:r>
              <a:rPr lang="en-US" dirty="0" smtClean="0"/>
              <a:t>(3</a:t>
            </a:r>
            <a:r>
              <a:rPr lang="en-US" dirty="0"/>
              <a:t>) assessment of the viability of the involved </a:t>
            </a:r>
            <a:r>
              <a:rPr lang="en-US" dirty="0" smtClean="0"/>
              <a:t>testis</a:t>
            </a:r>
            <a:endParaRPr lang="en-US" dirty="0"/>
          </a:p>
          <a:p>
            <a:pPr lvl="1" algn="l" rtl="0">
              <a:buFont typeface="Arial" pitchFamily="34" charset="0"/>
              <a:buChar char="•"/>
            </a:pPr>
            <a:r>
              <a:rPr lang="en-US" dirty="0" smtClean="0"/>
              <a:t>(4</a:t>
            </a:r>
            <a:r>
              <a:rPr lang="en-US" dirty="0"/>
              <a:t>) removal (if nonviable) or fixation (if viable) of the involved </a:t>
            </a:r>
            <a:r>
              <a:rPr lang="en-US" dirty="0" smtClean="0"/>
              <a:t>testis</a:t>
            </a:r>
            <a:endParaRPr lang="en-US" dirty="0"/>
          </a:p>
          <a:p>
            <a:pPr lvl="1" algn="l" rtl="0">
              <a:buFont typeface="Arial" pitchFamily="34" charset="0"/>
              <a:buChar char="•"/>
            </a:pPr>
            <a:r>
              <a:rPr lang="en-US" dirty="0" smtClean="0"/>
              <a:t> </a:t>
            </a:r>
            <a:r>
              <a:rPr lang="en-US" dirty="0"/>
              <a:t>(5) fixation of the </a:t>
            </a:r>
            <a:r>
              <a:rPr lang="en-US" dirty="0" err="1"/>
              <a:t>contralateral</a:t>
            </a:r>
            <a:r>
              <a:rPr lang="en-US" dirty="0"/>
              <a:t> testis</a:t>
            </a:r>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Complications</a:t>
            </a:r>
            <a:endParaRPr lang="ar-SA" dirty="0"/>
          </a:p>
        </p:txBody>
      </p:sp>
      <p:sp>
        <p:nvSpPr>
          <p:cNvPr id="3" name="عنصر نائب للمحتوى 2"/>
          <p:cNvSpPr>
            <a:spLocks noGrp="1"/>
          </p:cNvSpPr>
          <p:nvPr>
            <p:ph idx="1"/>
          </p:nvPr>
        </p:nvSpPr>
        <p:spPr/>
        <p:txBody>
          <a:bodyPr>
            <a:normAutofit/>
          </a:bodyPr>
          <a:lstStyle/>
          <a:p>
            <a:pPr lvl="0" algn="l" rtl="0">
              <a:buFont typeface="Wingdings" pitchFamily="2" charset="2"/>
              <a:buChar char="v"/>
            </a:pPr>
            <a:r>
              <a:rPr lang="en-US" sz="4400" dirty="0" smtClean="0"/>
              <a:t>Testicular </a:t>
            </a:r>
            <a:r>
              <a:rPr lang="en-US" sz="4400" dirty="0"/>
              <a:t>atrophy</a:t>
            </a:r>
          </a:p>
          <a:p>
            <a:pPr lvl="0" algn="l" rtl="0">
              <a:buFont typeface="Wingdings" pitchFamily="2" charset="2"/>
              <a:buChar char="v"/>
            </a:pPr>
            <a:r>
              <a:rPr lang="en-US" sz="4400" dirty="0"/>
              <a:t>Torsion recurrence</a:t>
            </a:r>
          </a:p>
          <a:p>
            <a:pPr lvl="0" algn="l" rtl="0">
              <a:buFont typeface="Wingdings" pitchFamily="2" charset="2"/>
              <a:buChar char="v"/>
            </a:pPr>
            <a:r>
              <a:rPr lang="en-US" sz="4400" dirty="0"/>
              <a:t>Wound infection</a:t>
            </a:r>
          </a:p>
          <a:p>
            <a:pPr algn="l" rtl="0">
              <a:buFont typeface="Wingdings" pitchFamily="2" charset="2"/>
              <a:buChar char="v"/>
            </a:pPr>
            <a:r>
              <a:rPr lang="en-US" sz="4400" dirty="0"/>
              <a:t>Subfertility</a:t>
            </a:r>
            <a:endParaRPr lang="ar-SA"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Inguinal hernia</a:t>
            </a:r>
            <a:endParaRPr lang="ar-SA" dirty="0"/>
          </a:p>
        </p:txBody>
      </p:sp>
      <p:sp>
        <p:nvSpPr>
          <p:cNvPr id="3" name="عنصر نائب للمحتوى 2"/>
          <p:cNvSpPr>
            <a:spLocks noGrp="1"/>
          </p:cNvSpPr>
          <p:nvPr>
            <p:ph idx="1"/>
          </p:nvPr>
        </p:nvSpPr>
        <p:spPr/>
        <p:txBody>
          <a:bodyPr/>
          <a:lstStyle/>
          <a:p>
            <a:pPr algn="l" rtl="0"/>
            <a:r>
              <a:rPr lang="en-US" dirty="0" smtClean="0"/>
              <a:t>Visible swelling or bulge in </a:t>
            </a:r>
            <a:r>
              <a:rPr lang="en-US" dirty="0" err="1" smtClean="0"/>
              <a:t>inguinoscrotal</a:t>
            </a:r>
            <a:r>
              <a:rPr lang="en-US" dirty="0" smtClean="0"/>
              <a:t> </a:t>
            </a:r>
            <a:r>
              <a:rPr lang="en-US" dirty="0" err="1" smtClean="0"/>
              <a:t>aerea</a:t>
            </a:r>
            <a:endParaRPr lang="en-US" dirty="0" smtClean="0"/>
          </a:p>
          <a:p>
            <a:pPr algn="l" rtl="0"/>
            <a:r>
              <a:rPr lang="en-US" dirty="0" smtClean="0"/>
              <a:t>May or may not painful</a:t>
            </a:r>
          </a:p>
          <a:p>
            <a:pPr algn="l" rtl="0"/>
            <a:r>
              <a:rPr lang="en-US" dirty="0" smtClean="0"/>
              <a:t>After crying or straining</a:t>
            </a:r>
          </a:p>
          <a:p>
            <a:pPr algn="l" rtl="0"/>
            <a:r>
              <a:rPr lang="en-US" dirty="0" smtClean="0"/>
              <a:t>Resolve during baby sleep</a:t>
            </a: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Risk factor</a:t>
            </a:r>
            <a:endParaRPr lang="ar-SA" dirty="0"/>
          </a:p>
        </p:txBody>
      </p:sp>
      <p:sp>
        <p:nvSpPr>
          <p:cNvPr id="3" name="عنصر نائب للمحتوى 2"/>
          <p:cNvSpPr>
            <a:spLocks noGrp="1"/>
          </p:cNvSpPr>
          <p:nvPr>
            <p:ph idx="1"/>
          </p:nvPr>
        </p:nvSpPr>
        <p:spPr>
          <a:xfrm>
            <a:off x="457200" y="1775191"/>
            <a:ext cx="8229600" cy="5082809"/>
          </a:xfrm>
        </p:spPr>
        <p:txBody>
          <a:bodyPr>
            <a:normAutofit fontScale="77500" lnSpcReduction="20000"/>
          </a:bodyPr>
          <a:lstStyle/>
          <a:p>
            <a:pPr algn="l" rtl="0"/>
            <a:r>
              <a:rPr lang="en-US" dirty="0" smtClean="0"/>
              <a:t>risk of inguinal hernia:</a:t>
            </a:r>
            <a:endParaRPr lang="en-US" sz="3400" dirty="0" smtClean="0"/>
          </a:p>
          <a:p>
            <a:pPr lvl="1" algn="l" rtl="0"/>
            <a:r>
              <a:rPr lang="en-US" sz="3000" dirty="0" smtClean="0"/>
              <a:t> Prematurity and low birth weight (Incidence approaches 50%.) </a:t>
            </a:r>
          </a:p>
          <a:p>
            <a:pPr lvl="1" algn="l" rtl="0"/>
            <a:r>
              <a:rPr lang="en-US" sz="3000" dirty="0" smtClean="0"/>
              <a:t>Urologic conditions </a:t>
            </a:r>
          </a:p>
          <a:p>
            <a:pPr lvl="2" algn="l" rtl="0"/>
            <a:r>
              <a:rPr lang="en-US" sz="3000" dirty="0" smtClean="0"/>
              <a:t>Hypospadias </a:t>
            </a:r>
          </a:p>
          <a:p>
            <a:pPr lvl="2" algn="l" rtl="0"/>
            <a:r>
              <a:rPr lang="en-US" sz="3000" dirty="0" err="1" smtClean="0"/>
              <a:t>Epispadias</a:t>
            </a:r>
            <a:r>
              <a:rPr lang="en-US" sz="3000" dirty="0" smtClean="0"/>
              <a:t> </a:t>
            </a:r>
          </a:p>
          <a:p>
            <a:pPr lvl="2" algn="l" rtl="0"/>
            <a:r>
              <a:rPr lang="en-US" sz="3000" dirty="0" err="1" smtClean="0"/>
              <a:t>Exstrophy</a:t>
            </a:r>
            <a:r>
              <a:rPr lang="en-US" sz="3000" dirty="0" smtClean="0"/>
              <a:t> of the bladder </a:t>
            </a:r>
          </a:p>
          <a:p>
            <a:pPr lvl="1" algn="l" rtl="0"/>
            <a:r>
              <a:rPr lang="en-US" sz="3000" dirty="0" smtClean="0"/>
              <a:t>Abdominal wall defects </a:t>
            </a:r>
          </a:p>
          <a:p>
            <a:pPr lvl="1" algn="l" rtl="0"/>
            <a:r>
              <a:rPr lang="en-US" sz="3000" dirty="0" smtClean="0"/>
              <a:t>Family history </a:t>
            </a:r>
          </a:p>
          <a:p>
            <a:pPr lvl="2" algn="l" rtl="0"/>
            <a:r>
              <a:rPr lang="en-US" sz="3000" dirty="0" err="1" smtClean="0"/>
              <a:t>Meconium</a:t>
            </a:r>
            <a:r>
              <a:rPr lang="en-US" sz="3000" dirty="0" smtClean="0"/>
              <a:t> peritonitis </a:t>
            </a:r>
          </a:p>
          <a:p>
            <a:pPr lvl="2" algn="l" rtl="0"/>
            <a:r>
              <a:rPr lang="en-US" sz="3000" dirty="0" smtClean="0"/>
              <a:t>Cystic fibrosis </a:t>
            </a:r>
          </a:p>
          <a:p>
            <a:pPr lvl="2" algn="l" rtl="0"/>
            <a:r>
              <a:rPr lang="en-US" sz="3000" dirty="0" smtClean="0"/>
              <a:t>Connective tissue disease </a:t>
            </a:r>
          </a:p>
          <a:p>
            <a:pPr lvl="2" algn="l" rtl="0"/>
            <a:r>
              <a:rPr lang="en-US" sz="3000" dirty="0" err="1" smtClean="0"/>
              <a:t>Mucopolysaccharidosis</a:t>
            </a:r>
            <a:r>
              <a:rPr lang="en-US" sz="3000" dirty="0" smtClean="0"/>
              <a:t> </a:t>
            </a:r>
          </a:p>
          <a:p>
            <a:pPr lvl="2" algn="l" rtl="0"/>
            <a:r>
              <a:rPr lang="en-US" sz="3000" dirty="0" smtClean="0"/>
              <a:t>Congenital dislocation of the hip</a:t>
            </a:r>
            <a:r>
              <a:rPr lang="en-US"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Incarceration risk</a:t>
            </a:r>
            <a:endParaRPr lang="ar-SA" dirty="0"/>
          </a:p>
        </p:txBody>
      </p:sp>
      <p:sp>
        <p:nvSpPr>
          <p:cNvPr id="5" name="مستطيل 4"/>
          <p:cNvSpPr/>
          <p:nvPr/>
        </p:nvSpPr>
        <p:spPr>
          <a:xfrm>
            <a:off x="428596" y="1643050"/>
            <a:ext cx="8001056" cy="5201424"/>
          </a:xfrm>
          <a:prstGeom prst="rect">
            <a:avLst/>
          </a:prstGeom>
        </p:spPr>
        <p:txBody>
          <a:bodyPr wrap="square">
            <a:spAutoFit/>
          </a:bodyPr>
          <a:lstStyle/>
          <a:p>
            <a:pPr algn="l" rtl="0">
              <a:buFont typeface="Wingdings" pitchFamily="2" charset="2"/>
              <a:buChar char="§"/>
            </a:pPr>
            <a:r>
              <a:rPr lang="en-US" sz="2800" dirty="0" smtClean="0"/>
              <a:t>incarceration indicate the following risk patterns:</a:t>
            </a:r>
          </a:p>
          <a:p>
            <a:pPr algn="l" rtl="0"/>
            <a:r>
              <a:rPr lang="en-US" sz="2400" dirty="0" smtClean="0"/>
              <a:t> </a:t>
            </a:r>
          </a:p>
          <a:p>
            <a:pPr marL="457200" indent="-457200" algn="l" rtl="0">
              <a:buFont typeface="+mj-lt"/>
              <a:buAutoNum type="arabicPeriod"/>
            </a:pPr>
            <a:r>
              <a:rPr lang="en-US" sz="2000" dirty="0" smtClean="0"/>
              <a:t>Incarceration occurs in 17% of right-sided hernias and 7% of left-sided hernias. </a:t>
            </a:r>
          </a:p>
          <a:p>
            <a:pPr marL="457200" indent="-457200" algn="l" rtl="0">
              <a:buFont typeface="+mj-lt"/>
              <a:buAutoNum type="arabicPeriod"/>
            </a:pPr>
            <a:endParaRPr lang="en-US" sz="2000" dirty="0" smtClean="0"/>
          </a:p>
          <a:p>
            <a:pPr marL="457200" indent="-457200" algn="l" rtl="0">
              <a:buFont typeface="+mj-lt"/>
              <a:buAutoNum type="arabicPeriod"/>
            </a:pPr>
            <a:r>
              <a:rPr lang="en-US" sz="2000" dirty="0" smtClean="0"/>
              <a:t>More than 50% of cases of incarceration occur within the first 6 months of life; the risk gradually decreases after age 1 year. </a:t>
            </a:r>
          </a:p>
          <a:p>
            <a:pPr marL="457200" indent="-457200" algn="l" rtl="0">
              <a:buFont typeface="+mj-lt"/>
              <a:buAutoNum type="arabicPeriod"/>
            </a:pPr>
            <a:endParaRPr lang="en-US" sz="2000" dirty="0" smtClean="0"/>
          </a:p>
          <a:p>
            <a:pPr marL="457200" indent="-457200" algn="l" rtl="0">
              <a:buFont typeface="+mj-lt"/>
              <a:buAutoNum type="arabicPeriod"/>
            </a:pPr>
            <a:r>
              <a:rPr lang="en-US" sz="2000" dirty="0" smtClean="0"/>
              <a:t>Premature infants have twice the risk of incarceration than the general pediatric population. </a:t>
            </a:r>
          </a:p>
          <a:p>
            <a:pPr marL="457200" indent="-457200" algn="l" rtl="0">
              <a:buFont typeface="+mj-lt"/>
              <a:buAutoNum type="arabicPeriod"/>
            </a:pPr>
            <a:endParaRPr lang="en-US" sz="2000" dirty="0" smtClean="0"/>
          </a:p>
          <a:p>
            <a:pPr marL="457200" indent="-457200" algn="l" rtl="0">
              <a:buFont typeface="+mj-lt"/>
              <a:buAutoNum type="arabicPeriod"/>
            </a:pPr>
            <a:r>
              <a:rPr lang="en-US" sz="2000" dirty="0" smtClean="0"/>
              <a:t>More than two thirds of all incarcerations occur in children younger than 1 year. </a:t>
            </a:r>
          </a:p>
          <a:p>
            <a:pPr marL="457200" indent="-457200" algn="l" rtl="0">
              <a:buFont typeface="+mj-lt"/>
              <a:buAutoNum type="arabicPeriod"/>
            </a:pPr>
            <a:endParaRPr lang="en-US" sz="2000" dirty="0" smtClean="0"/>
          </a:p>
          <a:p>
            <a:pPr marL="457200" indent="-457200" algn="l" rtl="0">
              <a:buFont typeface="+mj-lt"/>
              <a:buAutoNum type="arabicPeriod"/>
            </a:pPr>
            <a:r>
              <a:rPr lang="en-US" sz="2000" dirty="0" smtClean="0"/>
              <a:t>Girls are more likely to develop incarceration of an inguinal hernia; the incidence in girls is 17.2%, whereas the incidence in boys is 12%</a:t>
            </a:r>
            <a:r>
              <a:rPr lang="en-US" dirty="0" smtClean="0"/>
              <a:t>.</a:t>
            </a:r>
            <a:r>
              <a:rPr lang="en-US" sz="1600" dirty="0" smtClean="0"/>
              <a:t> </a:t>
            </a:r>
            <a:endParaRPr lang="en-US" sz="1600" dirty="0"/>
          </a:p>
        </p:txBody>
      </p:sp>
      <p:sp>
        <p:nvSpPr>
          <p:cNvPr id="6" name="عنصر نائب للمحتوى 5"/>
          <p:cNvSpPr>
            <a:spLocks noGrp="1"/>
          </p:cNvSpPr>
          <p:nvPr>
            <p:ph idx="1"/>
          </p:nvPr>
        </p:nvSpPr>
        <p:spPr>
          <a:xfrm>
            <a:off x="457200" y="6000768"/>
            <a:ext cx="8229600" cy="125395"/>
          </a:xfrm>
        </p:spPr>
        <p:txBody>
          <a:bodyPr>
            <a:normAutofit fontScale="25000" lnSpcReduction="20000"/>
          </a:bodyPr>
          <a:lstStyle/>
          <a:p>
            <a:pPr algn="l"/>
            <a:endParaRPr lang="ar-SA"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a:t>
            </a:r>
            <a:endParaRPr lang="ar-SA" dirty="0"/>
          </a:p>
        </p:txBody>
      </p:sp>
      <p:sp>
        <p:nvSpPr>
          <p:cNvPr id="3" name="عنصر نائب للمحتوى 2"/>
          <p:cNvSpPr>
            <a:spLocks noGrp="1"/>
          </p:cNvSpPr>
          <p:nvPr>
            <p:ph idx="1"/>
          </p:nvPr>
        </p:nvSpPr>
        <p:spPr>
          <a:xfrm>
            <a:off x="0" y="1600200"/>
            <a:ext cx="4786314" cy="5257799"/>
          </a:xfrm>
        </p:spPr>
        <p:txBody>
          <a:bodyPr>
            <a:noAutofit/>
          </a:bodyPr>
          <a:lstStyle/>
          <a:p>
            <a:pPr algn="l" rtl="0">
              <a:buFont typeface="Wingdings" pitchFamily="2" charset="2"/>
              <a:buChar char="§"/>
            </a:pPr>
            <a:r>
              <a:rPr lang="en-US" dirty="0" err="1"/>
              <a:t>Ultrasonography</a:t>
            </a:r>
            <a:r>
              <a:rPr lang="en-US" dirty="0"/>
              <a:t>: Some advocate the use of </a:t>
            </a:r>
            <a:r>
              <a:rPr lang="en-US" dirty="0" err="1"/>
              <a:t>ultrasonography</a:t>
            </a:r>
            <a:r>
              <a:rPr lang="en-US" dirty="0"/>
              <a:t> to differentiate between a </a:t>
            </a:r>
            <a:r>
              <a:rPr lang="en-US" dirty="0" err="1"/>
              <a:t>hydrocele</a:t>
            </a:r>
            <a:r>
              <a:rPr lang="en-US" dirty="0"/>
              <a:t> and an inguinal </a:t>
            </a:r>
            <a:r>
              <a:rPr lang="en-US" dirty="0" smtClean="0"/>
              <a:t>hernia</a:t>
            </a:r>
          </a:p>
          <a:p>
            <a:pPr algn="l" rtl="0">
              <a:buFont typeface="Wingdings" pitchFamily="2" charset="2"/>
              <a:buChar char="§"/>
            </a:pPr>
            <a:r>
              <a:rPr lang="en-US" dirty="0" smtClean="0"/>
              <a:t>laparoscopy</a:t>
            </a:r>
            <a:endParaRPr lang="ar-SA" dirty="0"/>
          </a:p>
        </p:txBody>
      </p:sp>
      <p:pic>
        <p:nvPicPr>
          <p:cNvPr id="4" name="عنصر نائب للمحتوى 3" descr="926676-932680-799tn.jpg"/>
          <p:cNvPicPr>
            <a:picLocks noChangeAspect="1"/>
          </p:cNvPicPr>
          <p:nvPr/>
        </p:nvPicPr>
        <p:blipFill>
          <a:blip r:embed="rId2" cstate="print"/>
          <a:stretch>
            <a:fillRect/>
          </a:stretch>
        </p:blipFill>
        <p:spPr>
          <a:xfrm>
            <a:off x="5072066" y="1571612"/>
            <a:ext cx="2786082" cy="414340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a:t>
            </a:r>
            <a:endParaRPr lang="ar-SA" dirty="0"/>
          </a:p>
        </p:txBody>
      </p:sp>
      <p:sp>
        <p:nvSpPr>
          <p:cNvPr id="3" name="عنصر نائب للمحتوى 2"/>
          <p:cNvSpPr>
            <a:spLocks noGrp="1"/>
          </p:cNvSpPr>
          <p:nvPr>
            <p:ph idx="1"/>
          </p:nvPr>
        </p:nvSpPr>
        <p:spPr/>
        <p:txBody>
          <a:bodyPr>
            <a:normAutofit/>
          </a:bodyPr>
          <a:lstStyle/>
          <a:p>
            <a:pPr algn="l" rtl="0"/>
            <a:r>
              <a:rPr lang="en-US" sz="2600" dirty="0"/>
              <a:t>Parents may be instructed on the application of gentle pressure on the bulge of an inguinal hernia to prevent incarceration until the </a:t>
            </a:r>
            <a:r>
              <a:rPr lang="en-US" sz="2600" dirty="0" smtClean="0"/>
              <a:t>elective </a:t>
            </a:r>
            <a:r>
              <a:rPr lang="en-US" sz="2600" dirty="0"/>
              <a:t>operative </a:t>
            </a:r>
            <a:r>
              <a:rPr lang="en-US" sz="2600" dirty="0" smtClean="0"/>
              <a:t>repair </a:t>
            </a:r>
            <a:r>
              <a:rPr lang="en-US" sz="2600" dirty="0"/>
              <a:t>is </a:t>
            </a:r>
            <a:r>
              <a:rPr lang="en-US" sz="2600" dirty="0" smtClean="0"/>
              <a:t>performed.</a:t>
            </a:r>
          </a:p>
          <a:p>
            <a:pPr algn="l" rtl="0"/>
            <a:r>
              <a:rPr lang="en-US" sz="2600" dirty="0"/>
              <a:t>(1) high ligation and excision of the patent sac with anatomic </a:t>
            </a:r>
            <a:r>
              <a:rPr lang="en-US" sz="2600" dirty="0" smtClean="0"/>
              <a:t>closure</a:t>
            </a:r>
          </a:p>
          <a:p>
            <a:pPr algn="l" rtl="0"/>
            <a:r>
              <a:rPr lang="en-US" sz="2600" dirty="0" smtClean="0"/>
              <a:t>(</a:t>
            </a:r>
            <a:r>
              <a:rPr lang="en-US" sz="2600" dirty="0"/>
              <a:t>2) high ligation of the sac with </a:t>
            </a:r>
            <a:r>
              <a:rPr lang="en-US" sz="2600" dirty="0" err="1"/>
              <a:t>plication</a:t>
            </a:r>
            <a:r>
              <a:rPr lang="en-US" sz="2600" dirty="0"/>
              <a:t> of the floor </a:t>
            </a:r>
            <a:r>
              <a:rPr lang="en-US" sz="2600" dirty="0" smtClean="0"/>
              <a:t>of the </a:t>
            </a:r>
            <a:r>
              <a:rPr lang="en-US" sz="2600" dirty="0"/>
              <a:t>inguinal canal (the </a:t>
            </a:r>
            <a:r>
              <a:rPr lang="en-US" sz="2600" dirty="0" err="1"/>
              <a:t>transversalis</a:t>
            </a:r>
            <a:r>
              <a:rPr lang="en-US" sz="2600" dirty="0"/>
              <a:t> </a:t>
            </a:r>
            <a:r>
              <a:rPr lang="en-US" sz="2600" dirty="0" smtClean="0"/>
              <a:t>fascia)</a:t>
            </a:r>
          </a:p>
          <a:p>
            <a:pPr algn="l" rtl="0"/>
            <a:r>
              <a:rPr lang="en-US" sz="2600" dirty="0" smtClean="0"/>
              <a:t> </a:t>
            </a:r>
            <a:r>
              <a:rPr lang="en-US" sz="2600" dirty="0"/>
              <a:t>(3) high ligation of the sac combined </a:t>
            </a:r>
            <a:r>
              <a:rPr lang="en-US" sz="2600" dirty="0" smtClean="0"/>
              <a:t>with reconstruction </a:t>
            </a:r>
            <a:r>
              <a:rPr lang="en-US" sz="2600" dirty="0"/>
              <a:t>of the floor of the canal</a:t>
            </a:r>
            <a:r>
              <a:rPr lang="en-US" dirty="0"/>
              <a:t>.</a:t>
            </a:r>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smtClean="0"/>
              <a:t>Perianal</a:t>
            </a:r>
            <a:r>
              <a:rPr lang="en-US" dirty="0" smtClean="0"/>
              <a:t> sepsis</a:t>
            </a:r>
            <a:endParaRPr lang="ar-SA" dirty="0"/>
          </a:p>
        </p:txBody>
      </p:sp>
      <p:sp>
        <p:nvSpPr>
          <p:cNvPr id="3" name="عنصر نائب للمحتوى 2"/>
          <p:cNvSpPr>
            <a:spLocks noGrp="1"/>
          </p:cNvSpPr>
          <p:nvPr>
            <p:ph idx="1"/>
          </p:nvPr>
        </p:nvSpPr>
        <p:spPr/>
        <p:txBody>
          <a:bodyPr>
            <a:normAutofit/>
          </a:bodyPr>
          <a:lstStyle/>
          <a:p>
            <a:pPr algn="l" rtl="0"/>
            <a:r>
              <a:rPr lang="en-US" dirty="0"/>
              <a:t>Etiology</a:t>
            </a:r>
          </a:p>
          <a:p>
            <a:pPr lvl="1" algn="l" rtl="0"/>
            <a:r>
              <a:rPr lang="en-US" dirty="0"/>
              <a:t>remains </a:t>
            </a:r>
            <a:r>
              <a:rPr lang="en-US" dirty="0" smtClean="0"/>
              <a:t>unclear</a:t>
            </a:r>
            <a:endParaRPr lang="ar-SA" dirty="0" smtClean="0"/>
          </a:p>
          <a:p>
            <a:pPr algn="l" rtl="0"/>
            <a:r>
              <a:rPr lang="en-US" dirty="0"/>
              <a:t>crypts of </a:t>
            </a:r>
            <a:r>
              <a:rPr lang="en-US" dirty="0" err="1" smtClean="0"/>
              <a:t>Morgagni</a:t>
            </a:r>
            <a:r>
              <a:rPr lang="en-US" dirty="0" smtClean="0"/>
              <a:t>=</a:t>
            </a:r>
            <a:r>
              <a:rPr lang="en-US" dirty="0"/>
              <a:t>small infection, or </a:t>
            </a:r>
            <a:r>
              <a:rPr lang="en-US" dirty="0" err="1" smtClean="0"/>
              <a:t>cryptitis</a:t>
            </a:r>
            <a:endParaRPr lang="en-US" dirty="0" smtClean="0"/>
          </a:p>
          <a:p>
            <a:pPr algn="l" rtl="0"/>
            <a:r>
              <a:rPr lang="en-US" dirty="0"/>
              <a:t>abnormal crypts, which predispose </a:t>
            </a:r>
            <a:r>
              <a:rPr lang="en-US" dirty="0" smtClean="0"/>
              <a:t>to </a:t>
            </a:r>
            <a:r>
              <a:rPr lang="en-US" dirty="0" err="1"/>
              <a:t>cryptitis</a:t>
            </a:r>
            <a:r>
              <a:rPr lang="en-US" dirty="0"/>
              <a:t> </a:t>
            </a:r>
            <a:r>
              <a:rPr lang="en-US" dirty="0" smtClean="0"/>
              <a:t>and </a:t>
            </a:r>
            <a:r>
              <a:rPr lang="en-US" dirty="0"/>
              <a:t>abscess </a:t>
            </a:r>
            <a:r>
              <a:rPr lang="en-US" dirty="0" smtClean="0"/>
              <a:t>formation</a:t>
            </a:r>
          </a:p>
          <a:p>
            <a:pPr algn="l" rtl="0"/>
            <a:r>
              <a:rPr lang="en-US" dirty="0" smtClean="0"/>
              <a:t>Presented with</a:t>
            </a:r>
          </a:p>
          <a:p>
            <a:pPr lvl="2" algn="l" rtl="0">
              <a:buNone/>
            </a:pPr>
            <a:r>
              <a:rPr lang="en-US" dirty="0" smtClean="0"/>
              <a:t>1-abscess</a:t>
            </a:r>
          </a:p>
          <a:p>
            <a:pPr lvl="2" algn="l" rtl="0">
              <a:buNone/>
            </a:pPr>
            <a:r>
              <a:rPr lang="en-US" dirty="0" smtClean="0"/>
              <a:t>2-fistula</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Pyloric </a:t>
            </a:r>
            <a:r>
              <a:rPr lang="en-US" sz="4800" dirty="0" err="1" smtClean="0"/>
              <a:t>stenosis</a:t>
            </a:r>
            <a:r>
              <a:rPr lang="en-US" sz="4800" dirty="0" smtClean="0"/>
              <a:t> (infantile hypertrophic )</a:t>
            </a:r>
            <a:endParaRPr lang="ar-SA" dirty="0"/>
          </a:p>
        </p:txBody>
      </p:sp>
      <p:sp>
        <p:nvSpPr>
          <p:cNvPr id="3" name="Content Placeholder 2"/>
          <p:cNvSpPr>
            <a:spLocks noGrp="1"/>
          </p:cNvSpPr>
          <p:nvPr>
            <p:ph idx="1"/>
          </p:nvPr>
        </p:nvSpPr>
        <p:spPr/>
        <p:txBody>
          <a:bodyPr/>
          <a:lstStyle/>
          <a:p>
            <a:pPr algn="l" rtl="0"/>
            <a:r>
              <a:rPr lang="en-US" dirty="0" smtClean="0"/>
              <a:t>Risk factors : Family </a:t>
            </a:r>
            <a:r>
              <a:rPr lang="en-US" dirty="0" err="1" smtClean="0"/>
              <a:t>Hx</a:t>
            </a:r>
            <a:r>
              <a:rPr lang="en-US" dirty="0" smtClean="0"/>
              <a:t>, firstborn male.</a:t>
            </a:r>
          </a:p>
          <a:p>
            <a:pPr algn="l" rtl="0"/>
            <a:r>
              <a:rPr lang="en-US" dirty="0" smtClean="0"/>
              <a:t>Age: 2 weeks to 2 months.</a:t>
            </a:r>
          </a:p>
          <a:p>
            <a:pPr algn="l" rtl="0"/>
            <a:r>
              <a:rPr lang="en-US" dirty="0" smtClean="0"/>
              <a:t>Sign and symptoms :</a:t>
            </a:r>
          </a:p>
          <a:p>
            <a:pPr lvl="1" algn="l" rtl="0">
              <a:buFont typeface="Arial" pitchFamily="34" charset="0"/>
              <a:buChar char="•"/>
            </a:pPr>
            <a:r>
              <a:rPr lang="en-US" dirty="0" smtClean="0"/>
              <a:t>projectile vomiting , constant hunger, </a:t>
            </a:r>
            <a:r>
              <a:rPr lang="en-US" dirty="0" err="1" smtClean="0"/>
              <a:t>hypochloremic</a:t>
            </a:r>
            <a:r>
              <a:rPr lang="en-US" dirty="0" smtClean="0"/>
              <a:t> </a:t>
            </a:r>
            <a:r>
              <a:rPr lang="en-US" dirty="0" err="1" smtClean="0"/>
              <a:t>alkalosis,wt</a:t>
            </a:r>
            <a:r>
              <a:rPr lang="en-US" dirty="0" smtClean="0"/>
              <a:t> loss or poor wt gain.</a:t>
            </a:r>
          </a:p>
          <a:p>
            <a:pPr algn="l" rtl="0"/>
            <a:r>
              <a:rPr lang="en-US" dirty="0" smtClean="0"/>
              <a:t>Diagnosis and Treatment :</a:t>
            </a:r>
          </a:p>
          <a:p>
            <a:pPr lvl="1" algn="l" rtl="0"/>
            <a:r>
              <a:rPr lang="en-US" sz="2400" dirty="0" smtClean="0"/>
              <a:t>Gastric </a:t>
            </a:r>
            <a:r>
              <a:rPr lang="en-US" sz="2400" dirty="0" err="1" smtClean="0"/>
              <a:t>perstalsis</a:t>
            </a:r>
            <a:r>
              <a:rPr lang="en-US" sz="2400" dirty="0" smtClean="0"/>
              <a:t>, pyloric mass (olive).</a:t>
            </a:r>
          </a:p>
          <a:p>
            <a:pPr lvl="1" algn="l" rtl="0"/>
            <a:r>
              <a:rPr lang="en-US" sz="2400" dirty="0" smtClean="0"/>
              <a:t>Ultrasound.</a:t>
            </a:r>
          </a:p>
          <a:p>
            <a:pPr lvl="1" algn="l" rtl="0"/>
            <a:r>
              <a:rPr lang="en-US" sz="2400" dirty="0" smtClean="0"/>
              <a:t>IV line , </a:t>
            </a:r>
            <a:r>
              <a:rPr lang="en-US" sz="2400" dirty="0" err="1" smtClean="0"/>
              <a:t>pyloromytomy</a:t>
            </a:r>
            <a:r>
              <a:rPr lang="en-US" sz="2400" dirty="0" smtClean="0"/>
              <a:t>.</a:t>
            </a:r>
          </a:p>
          <a:p>
            <a:endParaRPr lang="ar-SA" dirty="0"/>
          </a:p>
        </p:txBody>
      </p:sp>
      <p:pic>
        <p:nvPicPr>
          <p:cNvPr id="4" name="عنصر نائب للمحتوى 3" descr="images.jpg"/>
          <p:cNvPicPr>
            <a:picLocks noChangeAspect="1"/>
          </p:cNvPicPr>
          <p:nvPr/>
        </p:nvPicPr>
        <p:blipFill>
          <a:blip r:embed="rId2" cstate="print"/>
          <a:stretch>
            <a:fillRect/>
          </a:stretch>
        </p:blipFill>
        <p:spPr>
          <a:xfrm>
            <a:off x="6172200" y="4265712"/>
            <a:ext cx="2971800" cy="259228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a:t>
            </a:r>
            <a:endParaRPr lang="ar-SA" dirty="0"/>
          </a:p>
        </p:txBody>
      </p:sp>
      <p:sp>
        <p:nvSpPr>
          <p:cNvPr id="3" name="عنصر نائب للمحتوى 2"/>
          <p:cNvSpPr>
            <a:spLocks noGrp="1"/>
          </p:cNvSpPr>
          <p:nvPr>
            <p:ph idx="1"/>
          </p:nvPr>
        </p:nvSpPr>
        <p:spPr/>
        <p:txBody>
          <a:bodyPr/>
          <a:lstStyle/>
          <a:p>
            <a:pPr algn="l" rtl="0">
              <a:buFont typeface="Wingdings" pitchFamily="2" charset="2"/>
              <a:buChar char="v"/>
            </a:pPr>
            <a:r>
              <a:rPr lang="en-US" dirty="0"/>
              <a:t> healthy babies with </a:t>
            </a:r>
            <a:r>
              <a:rPr lang="en-US" dirty="0" err="1"/>
              <a:t>perianal</a:t>
            </a:r>
            <a:r>
              <a:rPr lang="en-US" dirty="0"/>
              <a:t> abscess or fistula require no laboratory studies</a:t>
            </a:r>
            <a:r>
              <a:rPr lang="en-US" dirty="0" smtClean="0"/>
              <a:t>.</a:t>
            </a:r>
            <a:endParaRPr lang="ar-SA" dirty="0" smtClean="0"/>
          </a:p>
          <a:p>
            <a:pPr algn="l" rtl="0">
              <a:buFont typeface="Wingdings" pitchFamily="2" charset="2"/>
              <a:buChar char="v"/>
            </a:pPr>
            <a:r>
              <a:rPr lang="en-US" dirty="0"/>
              <a:t>Blood counts and cultures should be obtained in all patents who are </a:t>
            </a:r>
            <a:r>
              <a:rPr lang="en-US" dirty="0" err="1"/>
              <a:t>immunocompromised</a:t>
            </a:r>
            <a:r>
              <a:rPr lang="en-US" dirty="0"/>
              <a:t> by any </a:t>
            </a:r>
            <a:r>
              <a:rPr lang="en-US" dirty="0" smtClean="0"/>
              <a:t>cause</a:t>
            </a:r>
            <a:endParaRPr lang="ar-SA" dirty="0" smtClean="0"/>
          </a:p>
          <a:p>
            <a:pPr algn="l" rtl="0">
              <a:buFont typeface="Wingdings" pitchFamily="2" charset="2"/>
              <a:buChar char="v"/>
            </a:pPr>
            <a:r>
              <a:rPr lang="en-US" dirty="0"/>
              <a:t>Colonoscopy with biopsy may be needed to confirm </a:t>
            </a:r>
            <a:r>
              <a:rPr lang="en-US" dirty="0" err="1"/>
              <a:t>Crohn</a:t>
            </a:r>
            <a:r>
              <a:rPr lang="en-US" dirty="0"/>
              <a:t> disease</a:t>
            </a:r>
            <a:endParaRPr lang="ar-S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buFont typeface="Wingdings" pitchFamily="2" charset="2"/>
              <a:buChar char="v"/>
            </a:pPr>
            <a:r>
              <a:rPr lang="en-US" dirty="0" err="1" smtClean="0"/>
              <a:t>childL</a:t>
            </a:r>
            <a:r>
              <a:rPr lang="en-US" dirty="0" smtClean="0"/>
              <a:t>&lt;1year with small abscess=</a:t>
            </a:r>
            <a:r>
              <a:rPr lang="en-US" dirty="0"/>
              <a:t>try to attain full resolution with an antibiotic regimen and no </a:t>
            </a:r>
            <a:r>
              <a:rPr lang="en-US" dirty="0" smtClean="0"/>
              <a:t>drainage</a:t>
            </a:r>
          </a:p>
          <a:p>
            <a:pPr algn="l" rtl="0">
              <a:buFont typeface="Wingdings" pitchFamily="2" charset="2"/>
              <a:buChar char="v"/>
            </a:pPr>
            <a:r>
              <a:rPr lang="en-US" dirty="0" smtClean="0"/>
              <a:t>Child&lt;1year with large&lt;tender abscess=</a:t>
            </a:r>
            <a:r>
              <a:rPr lang="en-US" dirty="0"/>
              <a:t>The abscess should be drained, </a:t>
            </a:r>
            <a:r>
              <a:rPr lang="en-US" dirty="0" smtClean="0"/>
              <a:t>and </a:t>
            </a:r>
            <a:r>
              <a:rPr lang="en-US" dirty="0"/>
              <a:t>oral antibiotics </a:t>
            </a:r>
            <a:r>
              <a:rPr lang="en-US" dirty="0" smtClean="0"/>
              <a:t>initiated</a:t>
            </a:r>
            <a:r>
              <a:rPr lang="en-US" dirty="0"/>
              <a:t>.</a:t>
            </a:r>
            <a:r>
              <a:rPr lang="en-US" dirty="0" smtClean="0"/>
              <a:t> </a:t>
            </a:r>
          </a:p>
          <a:p>
            <a:pPr algn="l" rtl="0">
              <a:buFont typeface="Wingdings" pitchFamily="2" charset="2"/>
              <a:buChar char="v"/>
            </a:pPr>
            <a:r>
              <a:rPr lang="en-US" dirty="0"/>
              <a:t>Babies who present with a fistula after surgical or spontaneous drainage of an abscess should undergo a period of </a:t>
            </a:r>
            <a:r>
              <a:rPr lang="en-US" dirty="0" err="1"/>
              <a:t>nonoperative</a:t>
            </a:r>
            <a:r>
              <a:rPr lang="en-US" dirty="0"/>
              <a:t> observation and should be observed until age 18 months </a:t>
            </a:r>
            <a:endParaRPr 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609600" y="1905000"/>
            <a:ext cx="8077200" cy="1500188"/>
          </a:xfrm>
        </p:spPr>
        <p:txBody>
          <a:bodyPr>
            <a:noAutofit/>
          </a:bodyPr>
          <a:lstStyle/>
          <a:p>
            <a:pPr algn="ctr" rtl="0">
              <a:buNone/>
            </a:pPr>
            <a:r>
              <a:rPr lang="en-US"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U</a:t>
            </a:r>
            <a:endParaRPr lang="ar-SA"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Abdominal wall defects </a:t>
            </a:r>
            <a:endParaRPr lang="ar-SA" dirty="0"/>
          </a:p>
        </p:txBody>
      </p:sp>
      <p:sp>
        <p:nvSpPr>
          <p:cNvPr id="3" name="Content Placeholder 2"/>
          <p:cNvSpPr>
            <a:spLocks noGrp="1"/>
          </p:cNvSpPr>
          <p:nvPr>
            <p:ph idx="1"/>
          </p:nvPr>
        </p:nvSpPr>
        <p:spPr/>
        <p:txBody>
          <a:bodyPr>
            <a:noAutofit/>
          </a:bodyPr>
          <a:lstStyle/>
          <a:p>
            <a:pPr lvl="1" algn="l" rtl="0"/>
            <a:r>
              <a:rPr lang="en-US" sz="4000" dirty="0" smtClean="0"/>
              <a:t>Mainly are indirect </a:t>
            </a:r>
            <a:r>
              <a:rPr lang="en-US" sz="4000" dirty="0"/>
              <a:t>inguinal hernias</a:t>
            </a:r>
            <a:r>
              <a:rPr lang="en-US" sz="4000" dirty="0" smtClean="0"/>
              <a:t>.</a:t>
            </a:r>
          </a:p>
          <a:p>
            <a:pPr lvl="1" algn="l" rtl="0"/>
            <a:r>
              <a:rPr lang="en-US" sz="4000" dirty="0" smtClean="0"/>
              <a:t>Incidence : 1-5</a:t>
            </a:r>
            <a:r>
              <a:rPr lang="en-US" sz="4000" dirty="0"/>
              <a:t>%. </a:t>
            </a:r>
            <a:r>
              <a:rPr lang="en-US" sz="4000" dirty="0" smtClean="0"/>
              <a:t>60% RT.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ar-SA" dirty="0"/>
          </a:p>
        </p:txBody>
      </p:sp>
      <p:sp>
        <p:nvSpPr>
          <p:cNvPr id="3" name="Content Placeholder 2"/>
          <p:cNvSpPr>
            <a:spLocks noGrp="1"/>
          </p:cNvSpPr>
          <p:nvPr>
            <p:ph idx="1"/>
          </p:nvPr>
        </p:nvSpPr>
        <p:spPr/>
        <p:txBody>
          <a:bodyPr>
            <a:normAutofit/>
          </a:bodyPr>
          <a:lstStyle/>
          <a:p>
            <a:pPr marL="971550" lvl="1" indent="-514350" algn="l" rtl="0">
              <a:buFont typeface="+mj-lt"/>
              <a:buAutoNum type="arabicPeriod"/>
            </a:pPr>
            <a:r>
              <a:rPr lang="en-US" dirty="0" smtClean="0"/>
              <a:t>male gender (</a:t>
            </a:r>
            <a:r>
              <a:rPr lang="ar-SA" dirty="0" smtClean="0"/>
              <a:t>8:1</a:t>
            </a:r>
            <a:r>
              <a:rPr lang="en-US" dirty="0" smtClean="0"/>
              <a:t>).</a:t>
            </a:r>
            <a:endParaRPr lang="en-US" b="1" dirty="0" smtClean="0"/>
          </a:p>
          <a:p>
            <a:pPr marL="971550" lvl="1" indent="-514350" algn="l" rtl="0">
              <a:buFont typeface="+mj-lt"/>
              <a:buAutoNum type="arabicPeriod"/>
            </a:pPr>
            <a:r>
              <a:rPr lang="en-US" dirty="0" smtClean="0"/>
              <a:t>Prematurity</a:t>
            </a:r>
            <a:r>
              <a:rPr lang="en-US" dirty="0"/>
              <a:t> and low birth </a:t>
            </a:r>
            <a:r>
              <a:rPr lang="en-US" dirty="0" smtClean="0"/>
              <a:t>weight.</a:t>
            </a:r>
            <a:endParaRPr lang="en-US" dirty="0"/>
          </a:p>
          <a:p>
            <a:pPr marL="971550" lvl="1" indent="-514350" algn="l" rtl="0">
              <a:buFont typeface="+mj-lt"/>
              <a:buAutoNum type="arabicPeriod"/>
            </a:pPr>
            <a:r>
              <a:rPr lang="en-US" dirty="0" smtClean="0"/>
              <a:t>Urologic conditions.</a:t>
            </a:r>
          </a:p>
          <a:p>
            <a:pPr marL="971550" lvl="1" indent="-514350" algn="l" rtl="0">
              <a:buFont typeface="+mj-lt"/>
              <a:buAutoNum type="arabicPeriod"/>
            </a:pPr>
            <a:r>
              <a:rPr lang="en-US" dirty="0" smtClean="0"/>
              <a:t>PPV.</a:t>
            </a:r>
            <a:endParaRPr lang="en-US" dirty="0"/>
          </a:p>
          <a:p>
            <a:pPr marL="971550" lvl="1" indent="-514350" algn="l" rtl="0">
              <a:buFont typeface="+mj-lt"/>
              <a:buAutoNum type="arabicPeriod"/>
            </a:pPr>
            <a:r>
              <a:rPr lang="en-US" dirty="0" smtClean="0"/>
              <a:t>Abdominal </a:t>
            </a:r>
            <a:r>
              <a:rPr lang="en-US" dirty="0"/>
              <a:t>wall </a:t>
            </a:r>
            <a:r>
              <a:rPr lang="en-US" dirty="0" smtClean="0"/>
              <a:t>defects.</a:t>
            </a:r>
            <a:endParaRPr lang="en-US" dirty="0"/>
          </a:p>
          <a:p>
            <a:pPr marL="971550" lvl="1" indent="-514350" algn="l" rtl="0">
              <a:buFont typeface="+mj-lt"/>
              <a:buAutoNum type="arabicPeriod"/>
            </a:pPr>
            <a:r>
              <a:rPr lang="en-US" dirty="0" smtClean="0"/>
              <a:t>Others.</a:t>
            </a:r>
            <a:endParaRPr lang="en-US" dirty="0"/>
          </a:p>
          <a:p>
            <a:pPr algn="l" rtl="0"/>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incarceration </a:t>
            </a:r>
            <a:endParaRPr lang="ar-SA" dirty="0"/>
          </a:p>
        </p:txBody>
      </p:sp>
      <p:sp>
        <p:nvSpPr>
          <p:cNvPr id="3" name="Content Placeholder 2"/>
          <p:cNvSpPr>
            <a:spLocks noGrp="1"/>
          </p:cNvSpPr>
          <p:nvPr>
            <p:ph idx="1"/>
          </p:nvPr>
        </p:nvSpPr>
        <p:spPr/>
        <p:txBody>
          <a:bodyPr>
            <a:normAutofit/>
          </a:bodyPr>
          <a:lstStyle/>
          <a:p>
            <a:pPr algn="l" rtl="0"/>
            <a:r>
              <a:rPr lang="en-US" dirty="0" smtClean="0"/>
              <a:t>Increased in : </a:t>
            </a:r>
          </a:p>
          <a:p>
            <a:pPr marL="971550" lvl="1" indent="-514350" algn="l" rtl="0">
              <a:buFont typeface="+mj-lt"/>
              <a:buAutoNum type="arabicPeriod"/>
            </a:pPr>
            <a:r>
              <a:rPr lang="en-US" dirty="0"/>
              <a:t>R</a:t>
            </a:r>
            <a:r>
              <a:rPr lang="en-US" dirty="0" smtClean="0"/>
              <a:t>ight-sided hernias.</a:t>
            </a:r>
          </a:p>
          <a:p>
            <a:pPr marL="971550" lvl="1" indent="-514350" algn="l" rtl="0">
              <a:buFont typeface="+mj-lt"/>
              <a:buAutoNum type="arabicPeriod"/>
            </a:pPr>
            <a:r>
              <a:rPr lang="en-US" dirty="0" smtClean="0"/>
              <a:t>Premature infants.</a:t>
            </a:r>
          </a:p>
          <a:p>
            <a:pPr marL="971550" lvl="1" indent="-514350" algn="l" rtl="0">
              <a:buFont typeface="+mj-lt"/>
              <a:buAutoNum type="arabicPeriod"/>
            </a:pPr>
            <a:r>
              <a:rPr lang="en-US" dirty="0"/>
              <a:t>C</a:t>
            </a:r>
            <a:r>
              <a:rPr lang="en-US" dirty="0" smtClean="0"/>
              <a:t>hildren younger than 1 year.</a:t>
            </a:r>
          </a:p>
          <a:p>
            <a:pPr marL="971550" lvl="1" indent="-514350" algn="l" rtl="0">
              <a:buFont typeface="+mj-lt"/>
              <a:buAutoNum type="arabicPeriod"/>
            </a:pPr>
            <a:r>
              <a:rPr lang="en-US" dirty="0" smtClean="0"/>
              <a:t>Girls.</a:t>
            </a:r>
          </a:p>
          <a:p>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a:t>
            </a:r>
            <a:endParaRPr lang="ar-SA" dirty="0"/>
          </a:p>
        </p:txBody>
      </p:sp>
      <p:sp>
        <p:nvSpPr>
          <p:cNvPr id="3" name="Content Placeholder 2"/>
          <p:cNvSpPr>
            <a:spLocks noGrp="1"/>
          </p:cNvSpPr>
          <p:nvPr>
            <p:ph idx="1"/>
          </p:nvPr>
        </p:nvSpPr>
        <p:spPr/>
        <p:txBody>
          <a:bodyPr>
            <a:normAutofit/>
          </a:bodyPr>
          <a:lstStyle/>
          <a:p>
            <a:pPr algn="l" rtl="0"/>
            <a:r>
              <a:rPr lang="en-US" dirty="0"/>
              <a:t>Inguinal hernias </a:t>
            </a:r>
            <a:r>
              <a:rPr lang="en-US" dirty="0" smtClean="0"/>
              <a:t>=&gt; surgical repair (elective, urgent or emergent):</a:t>
            </a:r>
          </a:p>
          <a:p>
            <a:pPr lvl="1" algn="l" rtl="0"/>
            <a:r>
              <a:rPr lang="en-US" dirty="0" smtClean="0"/>
              <a:t>If incarcerated =&gt; reduction =&gt; </a:t>
            </a:r>
            <a:r>
              <a:rPr lang="en-US" dirty="0" err="1" smtClean="0"/>
              <a:t>herniorrhaphy</a:t>
            </a:r>
            <a:r>
              <a:rPr lang="en-US" dirty="0" smtClean="0"/>
              <a:t> within the next 24 hrs.</a:t>
            </a:r>
          </a:p>
          <a:p>
            <a:pPr lvl="1" algn="l" rtl="0"/>
            <a:r>
              <a:rPr lang="en-US" dirty="0" smtClean="0"/>
              <a:t>If strangulated or female can’t be reduced =&gt; emergency operation.</a:t>
            </a:r>
          </a:p>
          <a:p>
            <a:pPr algn="l" rtl="0"/>
            <a:r>
              <a:rPr lang="en-US" dirty="0"/>
              <a:t>Umbilical </a:t>
            </a:r>
            <a:r>
              <a:rPr lang="en-US" dirty="0" smtClean="0"/>
              <a:t>hernias : surgical </a:t>
            </a:r>
            <a:r>
              <a:rPr lang="en-US" dirty="0"/>
              <a:t>repair </a:t>
            </a:r>
            <a:r>
              <a:rPr lang="en-US" dirty="0" smtClean="0"/>
              <a:t>can be delayed until the </a:t>
            </a:r>
            <a:r>
              <a:rPr lang="en-US" dirty="0"/>
              <a:t>age </a:t>
            </a:r>
            <a:r>
              <a:rPr lang="en-US" dirty="0" smtClean="0"/>
              <a:t>of 5 years. </a:t>
            </a:r>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err="1" smtClean="0"/>
              <a:t>Omphalocele</a:t>
            </a:r>
            <a:r>
              <a:rPr lang="en-US" dirty="0" smtClean="0"/>
              <a:t> &amp; </a:t>
            </a:r>
            <a:r>
              <a:rPr lang="en-US" dirty="0" err="1" smtClean="0"/>
              <a:t>Gastroschisis</a:t>
            </a:r>
            <a:r>
              <a:rPr lang="en-US" dirty="0" smtClean="0"/>
              <a:t>  </a:t>
            </a:r>
            <a:endParaRPr lang="ar-SA" dirty="0"/>
          </a:p>
        </p:txBody>
      </p:sp>
      <p:sp>
        <p:nvSpPr>
          <p:cNvPr id="3" name="Content Placeholder 2"/>
          <p:cNvSpPr>
            <a:spLocks noGrp="1"/>
          </p:cNvSpPr>
          <p:nvPr>
            <p:ph idx="1"/>
          </p:nvPr>
        </p:nvSpPr>
        <p:spPr/>
        <p:txBody>
          <a:bodyPr>
            <a:normAutofit/>
          </a:bodyPr>
          <a:lstStyle/>
          <a:p>
            <a:pPr algn="l" rtl="0"/>
            <a:r>
              <a:rPr lang="en-US" dirty="0" smtClean="0"/>
              <a:t>Defects in abdominal wall.</a:t>
            </a:r>
          </a:p>
          <a:p>
            <a:pPr lvl="1" algn="l" rtl="0"/>
            <a:r>
              <a:rPr lang="en-US" dirty="0" err="1" smtClean="0"/>
              <a:t>Omphalocele</a:t>
            </a:r>
            <a:r>
              <a:rPr lang="en-US" dirty="0"/>
              <a:t>.</a:t>
            </a:r>
          </a:p>
          <a:p>
            <a:pPr lvl="1" algn="l" rtl="0"/>
            <a:r>
              <a:rPr lang="en-US" dirty="0" err="1" smtClean="0"/>
              <a:t>Gastroschisis</a:t>
            </a:r>
            <a:r>
              <a:rPr lang="en-US" dirty="0" smtClean="0"/>
              <a:t>.</a:t>
            </a:r>
          </a:p>
          <a:p>
            <a:pPr algn="l" rtl="0"/>
            <a:r>
              <a:rPr lang="en-US" dirty="0" smtClean="0"/>
              <a:t>Can be associated with other anomalies  most commonly with omphalocele.</a:t>
            </a:r>
            <a:endParaRPr lang="ar-S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2050" name="Picture 2" descr="http://static.howstuffworks.com/gif/organs-outside.jpg"/>
          <p:cNvPicPr>
            <a:picLocks noChangeAspect="1" noChangeArrowheads="1"/>
          </p:cNvPicPr>
          <p:nvPr/>
        </p:nvPicPr>
        <p:blipFill>
          <a:blip r:embed="rId2" cstate="print"/>
          <a:srcRect/>
          <a:stretch>
            <a:fillRect/>
          </a:stretch>
        </p:blipFill>
        <p:spPr bwMode="auto">
          <a:xfrm>
            <a:off x="533400" y="1676400"/>
            <a:ext cx="8229600" cy="5105400"/>
          </a:xfrm>
          <a:prstGeom prst="rect">
            <a:avLst/>
          </a:prstGeom>
          <a:noFill/>
        </p:spPr>
      </p:pic>
      <p:sp>
        <p:nvSpPr>
          <p:cNvPr id="5" name="Rectangle 4"/>
          <p:cNvSpPr/>
          <p:nvPr/>
        </p:nvSpPr>
        <p:spPr>
          <a:xfrm>
            <a:off x="457200" y="1600200"/>
            <a:ext cx="830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Childhood obesity</a:t>
            </a:r>
            <a:endParaRPr lang="ar-SA" dirty="0"/>
          </a:p>
        </p:txBody>
      </p:sp>
      <p:sp>
        <p:nvSpPr>
          <p:cNvPr id="3" name="Content Placeholder 2"/>
          <p:cNvSpPr>
            <a:spLocks noGrp="1"/>
          </p:cNvSpPr>
          <p:nvPr>
            <p:ph idx="1"/>
          </p:nvPr>
        </p:nvSpPr>
        <p:spPr/>
        <p:txBody>
          <a:bodyPr>
            <a:normAutofit/>
          </a:bodyPr>
          <a:lstStyle/>
          <a:p>
            <a:pPr algn="l" rtl="0"/>
            <a:r>
              <a:rPr lang="en-US" dirty="0" smtClean="0"/>
              <a:t>For the last 3 decades, the prevalence of obesity nearly quadrupled for 6- to 11-year-old children and tripled for 12- to 19-year-olds. Although rates vary among different ethnic groups, the overall prevalence of childhood obesity is 17.1%.</a:t>
            </a:r>
          </a:p>
          <a:p>
            <a:pPr algn="l" rtl="0">
              <a:buNone/>
            </a:pPr>
            <a:endParaRPr lang="en-US" dirty="0" smtClean="0"/>
          </a:p>
          <a:p>
            <a:pPr algn="l" rtl="0"/>
            <a:r>
              <a:rPr lang="en-US" dirty="0" smtClean="0"/>
              <a:t>Complications : endocrine , CV, respiratory, </a:t>
            </a:r>
            <a:r>
              <a:rPr lang="en-US" dirty="0" err="1" smtClean="0"/>
              <a:t>hepatobiliary</a:t>
            </a:r>
            <a:r>
              <a:rPr lang="en-US" dirty="0" smtClean="0"/>
              <a:t>, orthopedic, CNS, others.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Malrotation</a:t>
            </a:r>
            <a:endParaRPr lang="ar-SA" dirty="0"/>
          </a:p>
        </p:txBody>
      </p:sp>
      <p:sp>
        <p:nvSpPr>
          <p:cNvPr id="3" name="Content Placeholder 2"/>
          <p:cNvSpPr>
            <a:spLocks noGrp="1"/>
          </p:cNvSpPr>
          <p:nvPr>
            <p:ph idx="1"/>
          </p:nvPr>
        </p:nvSpPr>
        <p:spPr>
          <a:xfrm>
            <a:off x="381000" y="1600200"/>
            <a:ext cx="6096000" cy="5257800"/>
          </a:xfrm>
        </p:spPr>
        <p:txBody>
          <a:bodyPr>
            <a:normAutofit fontScale="92500" lnSpcReduction="20000"/>
          </a:bodyPr>
          <a:lstStyle/>
          <a:p>
            <a:pPr algn="l" rtl="0"/>
            <a:r>
              <a:rPr lang="en-US" dirty="0" smtClean="0"/>
              <a:t>If the small bowel mesentery is not fixed at the </a:t>
            </a:r>
            <a:r>
              <a:rPr lang="en-US" dirty="0" err="1" smtClean="0"/>
              <a:t>duodenojejunal</a:t>
            </a:r>
            <a:r>
              <a:rPr lang="en-US" dirty="0" smtClean="0"/>
              <a:t> flexure or </a:t>
            </a:r>
            <a:r>
              <a:rPr lang="en-US" dirty="0" err="1" smtClean="0"/>
              <a:t>ileocecal</a:t>
            </a:r>
            <a:r>
              <a:rPr lang="en-US" dirty="0" smtClean="0"/>
              <a:t> region </a:t>
            </a:r>
          </a:p>
          <a:p>
            <a:pPr algn="l" rtl="0"/>
            <a:r>
              <a:rPr lang="en-US" dirty="0" smtClean="0"/>
              <a:t>Predisposing to </a:t>
            </a:r>
            <a:r>
              <a:rPr lang="en-US" dirty="0" err="1" smtClean="0"/>
              <a:t>valvulus</a:t>
            </a:r>
            <a:r>
              <a:rPr lang="en-US" dirty="0" smtClean="0"/>
              <a:t>. </a:t>
            </a:r>
          </a:p>
          <a:p>
            <a:pPr algn="l" rtl="0"/>
            <a:r>
              <a:rPr lang="en-US" dirty="0" smtClean="0"/>
              <a:t>Ladd</a:t>
            </a:r>
            <a:r>
              <a:rPr lang="ar-SA" dirty="0" smtClean="0"/>
              <a:t>‘</a:t>
            </a:r>
            <a:r>
              <a:rPr lang="en-US" dirty="0" smtClean="0"/>
              <a:t>s bands may cross the duodenum… obstruction.</a:t>
            </a:r>
          </a:p>
          <a:p>
            <a:pPr algn="l" rtl="0"/>
            <a:r>
              <a:rPr lang="en-US" dirty="0" smtClean="0"/>
              <a:t>Age : 1/3 (1 week), ¾ ( 1 month</a:t>
            </a:r>
            <a:r>
              <a:rPr lang="en-US" dirty="0" smtClean="0"/>
              <a:t>), 90</a:t>
            </a:r>
            <a:r>
              <a:rPr lang="en-US" dirty="0" smtClean="0"/>
              <a:t>% ( 1 year </a:t>
            </a:r>
            <a:r>
              <a:rPr lang="en-US" dirty="0" smtClean="0"/>
              <a:t>).</a:t>
            </a:r>
          </a:p>
          <a:p>
            <a:pPr algn="l" rtl="0"/>
            <a:r>
              <a:rPr lang="en-US" dirty="0" smtClean="0"/>
              <a:t>Present </a:t>
            </a:r>
            <a:r>
              <a:rPr lang="en-US" dirty="0" smtClean="0"/>
              <a:t>with bilious vomiting.</a:t>
            </a:r>
          </a:p>
          <a:p>
            <a:pPr algn="l" rtl="0"/>
            <a:r>
              <a:rPr lang="en-US" b="1" dirty="0" smtClean="0"/>
              <a:t>Diagnosis :</a:t>
            </a:r>
          </a:p>
          <a:p>
            <a:pPr lvl="1" algn="l" rtl="0"/>
            <a:r>
              <a:rPr lang="en-US" b="1" dirty="0" smtClean="0"/>
              <a:t>Upper GI contrast study showing cut off in duodenum; BE showing abnormal </a:t>
            </a:r>
            <a:r>
              <a:rPr lang="en-US" b="1" dirty="0" err="1" smtClean="0"/>
              <a:t>postion</a:t>
            </a:r>
            <a:r>
              <a:rPr lang="en-US" b="1" dirty="0" smtClean="0"/>
              <a:t> of </a:t>
            </a:r>
            <a:r>
              <a:rPr lang="en-US" b="1" dirty="0" err="1" smtClean="0"/>
              <a:t>cecum</a:t>
            </a:r>
            <a:r>
              <a:rPr lang="en-US" b="1" dirty="0" smtClean="0"/>
              <a:t> .</a:t>
            </a:r>
          </a:p>
          <a:p>
            <a:endParaRPr lang="ar-SA" dirty="0"/>
          </a:p>
        </p:txBody>
      </p:sp>
      <p:pic>
        <p:nvPicPr>
          <p:cNvPr id="4" name="عنصر نائب للمحتوى 3" descr="Intestinal_malrotation.jpg"/>
          <p:cNvPicPr>
            <a:picLocks noChangeAspect="1"/>
          </p:cNvPicPr>
          <p:nvPr/>
        </p:nvPicPr>
        <p:blipFill>
          <a:blip r:embed="rId2" cstate="print"/>
          <a:stretch>
            <a:fillRect/>
          </a:stretch>
        </p:blipFill>
        <p:spPr>
          <a:xfrm>
            <a:off x="6477000" y="2209800"/>
            <a:ext cx="2667000" cy="396044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ar-SA" dirty="0"/>
          </a:p>
        </p:txBody>
      </p:sp>
      <p:sp>
        <p:nvSpPr>
          <p:cNvPr id="3" name="Content Placeholder 2"/>
          <p:cNvSpPr>
            <a:spLocks noGrp="1"/>
          </p:cNvSpPr>
          <p:nvPr>
            <p:ph idx="1"/>
          </p:nvPr>
        </p:nvSpPr>
        <p:spPr/>
        <p:txBody>
          <a:bodyPr/>
          <a:lstStyle/>
          <a:p>
            <a:pPr algn="l" rtl="0"/>
            <a:endParaRPr lang="ar-SA" dirty="0"/>
          </a:p>
        </p:txBody>
      </p:sp>
      <p:pic>
        <p:nvPicPr>
          <p:cNvPr id="4" name="Picture 3" descr="ob class.png"/>
          <p:cNvPicPr>
            <a:picLocks noChangeAspect="1"/>
          </p:cNvPicPr>
          <p:nvPr/>
        </p:nvPicPr>
        <p:blipFill>
          <a:blip r:embed="rId2" cstate="print"/>
          <a:stretch>
            <a:fillRect/>
          </a:stretch>
        </p:blipFill>
        <p:spPr>
          <a:xfrm>
            <a:off x="0" y="1219200"/>
            <a:ext cx="11734800" cy="5638800"/>
          </a:xfrm>
          <a:prstGeom prst="rect">
            <a:avLst/>
          </a:prstGeom>
        </p:spPr>
      </p:pic>
      <p:cxnSp>
        <p:nvCxnSpPr>
          <p:cNvPr id="9" name="Straight Connector 8"/>
          <p:cNvCxnSpPr/>
          <p:nvPr/>
        </p:nvCxnSpPr>
        <p:spPr>
          <a:xfrm rot="10800000">
            <a:off x="152401" y="5181600"/>
            <a:ext cx="76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52400" y="5791200"/>
            <a:ext cx="76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3048001" y="5181600"/>
            <a:ext cx="76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048000" y="5791200"/>
            <a:ext cx="76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105401" y="5791200"/>
            <a:ext cx="1371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105401" y="5181599"/>
            <a:ext cx="19050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factors</a:t>
            </a:r>
            <a:endParaRPr lang="ar-SA" dirty="0"/>
          </a:p>
        </p:txBody>
      </p:sp>
      <p:sp>
        <p:nvSpPr>
          <p:cNvPr id="3" name="Content Placeholder 2"/>
          <p:cNvSpPr>
            <a:spLocks noGrp="1"/>
          </p:cNvSpPr>
          <p:nvPr>
            <p:ph idx="1"/>
          </p:nvPr>
        </p:nvSpPr>
        <p:spPr/>
        <p:txBody>
          <a:bodyPr/>
          <a:lstStyle/>
          <a:p>
            <a:pPr algn="l" rtl="0"/>
            <a:r>
              <a:rPr lang="en-US" dirty="0" smtClean="0"/>
              <a:t>Environmental. </a:t>
            </a:r>
          </a:p>
          <a:p>
            <a:pPr algn="l" rtl="0"/>
            <a:r>
              <a:rPr lang="en-US" dirty="0" smtClean="0"/>
              <a:t>Medications.</a:t>
            </a:r>
          </a:p>
          <a:p>
            <a:pPr algn="l" rtl="0"/>
            <a:r>
              <a:rPr lang="en-US" dirty="0" smtClean="0"/>
              <a:t>Genetic factors.</a:t>
            </a:r>
          </a:p>
          <a:p>
            <a:pPr algn="l" rtl="0"/>
            <a:r>
              <a:rPr lang="en-US" dirty="0" smtClean="0"/>
              <a:t>Endocrine factors.</a:t>
            </a:r>
          </a:p>
          <a:p>
            <a:pPr algn="l" rtl="0"/>
            <a:r>
              <a:rPr lang="en-US" dirty="0" err="1" smtClean="0"/>
              <a:t>Multifactorial</a:t>
            </a:r>
            <a:r>
              <a:rPr lang="en-US" dirty="0" smtClean="0"/>
              <a:t>.</a:t>
            </a:r>
          </a:p>
          <a:p>
            <a:pPr algn="l" rtl="0">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SA" dirty="0"/>
          </a:p>
        </p:txBody>
      </p:sp>
      <p:graphicFrame>
        <p:nvGraphicFramePr>
          <p:cNvPr id="4" name="Content Placeholder 3"/>
          <p:cNvGraphicFramePr>
            <a:graphicFrameLocks noGrp="1"/>
          </p:cNvGraphicFramePr>
          <p:nvPr>
            <p:ph idx="1"/>
          </p:nvPr>
        </p:nvGraphicFramePr>
        <p:xfrm>
          <a:off x="0" y="0"/>
          <a:ext cx="9144000" cy="6858001"/>
        </p:xfrm>
        <a:graphic>
          <a:graphicData uri="http://schemas.openxmlformats.org/drawingml/2006/table">
            <a:tbl>
              <a:tblPr rtl="1" firstRow="1" bandRow="1">
                <a:tableStyleId>{5C22544A-7EE6-4342-B048-85BDC9FD1C3A}</a:tableStyleId>
              </a:tblPr>
              <a:tblGrid>
                <a:gridCol w="4572000"/>
                <a:gridCol w="4572000"/>
              </a:tblGrid>
              <a:tr h="709893">
                <a:tc>
                  <a:txBody>
                    <a:bodyPr/>
                    <a:lstStyle/>
                    <a:p>
                      <a:pPr algn="l" rtl="1"/>
                      <a:r>
                        <a:rPr lang="en-US" sz="2000" dirty="0" smtClean="0"/>
                        <a:t>features</a:t>
                      </a:r>
                      <a:endParaRPr lang="ar-SA" sz="2000" dirty="0"/>
                    </a:p>
                  </a:txBody>
                  <a:tcPr/>
                </a:tc>
                <a:tc>
                  <a:txBody>
                    <a:bodyPr/>
                    <a:lstStyle/>
                    <a:p>
                      <a:pPr algn="l" rtl="1"/>
                      <a:r>
                        <a:rPr lang="en-US" sz="2000" dirty="0" smtClean="0"/>
                        <a:t>syndrome</a:t>
                      </a:r>
                      <a:endParaRPr lang="ar-SA" sz="2000" dirty="0"/>
                    </a:p>
                  </a:txBody>
                  <a:tcPr/>
                </a:tc>
              </a:tr>
              <a:tr h="826058">
                <a:tc>
                  <a:txBody>
                    <a:bodyPr/>
                    <a:lstStyle/>
                    <a:p>
                      <a:pPr algn="l" rtl="1"/>
                      <a:r>
                        <a:rPr lang="en-US" sz="1400" dirty="0" smtClean="0"/>
                        <a:t>Short stature, short metacarpals and metatarsals, round </a:t>
                      </a:r>
                      <a:r>
                        <a:rPr lang="en-US" sz="1400" dirty="0" err="1" smtClean="0"/>
                        <a:t>facies</a:t>
                      </a:r>
                      <a:r>
                        <a:rPr lang="en-US" sz="1400" dirty="0" smtClean="0"/>
                        <a:t>, delayed dentition, +/- </a:t>
                      </a:r>
                      <a:r>
                        <a:rPr lang="en-US" sz="1400" dirty="0" err="1" smtClean="0"/>
                        <a:t>hypocalcemia</a:t>
                      </a:r>
                      <a:r>
                        <a:rPr lang="en-US" sz="1400" dirty="0" smtClean="0"/>
                        <a:t> and/or vicarious mineralization, precocious puberty, mild cognitive deficit</a:t>
                      </a:r>
                      <a:endParaRPr lang="ar-SA" sz="1400" dirty="0"/>
                    </a:p>
                  </a:txBody>
                  <a:tcPr/>
                </a:tc>
                <a:tc>
                  <a:txBody>
                    <a:bodyPr/>
                    <a:lstStyle/>
                    <a:p>
                      <a:pPr algn="l" rtl="0"/>
                      <a:r>
                        <a:rPr lang="en-US" sz="1400" dirty="0" smtClean="0"/>
                        <a:t>Albright hereditary </a:t>
                      </a:r>
                      <a:r>
                        <a:rPr lang="en-US" sz="1400" dirty="0" err="1" smtClean="0"/>
                        <a:t>osteodystrophy</a:t>
                      </a:r>
                      <a:endParaRPr lang="ar-SA" sz="1400" dirty="0"/>
                    </a:p>
                  </a:txBody>
                  <a:tcPr/>
                </a:tc>
              </a:tr>
              <a:tr h="826058">
                <a:tc>
                  <a:txBody>
                    <a:bodyPr/>
                    <a:lstStyle/>
                    <a:p>
                      <a:pPr algn="l" rtl="1"/>
                      <a:r>
                        <a:rPr lang="en-US" sz="1400" dirty="0" smtClean="0"/>
                        <a:t>Blindness, deafness, </a:t>
                      </a:r>
                      <a:r>
                        <a:rPr lang="en-US" sz="1400" dirty="0" err="1" smtClean="0"/>
                        <a:t>acanthosis</a:t>
                      </a:r>
                      <a:r>
                        <a:rPr lang="en-US" sz="1400" dirty="0" smtClean="0"/>
                        <a:t> </a:t>
                      </a:r>
                      <a:r>
                        <a:rPr lang="en-US" sz="1400" dirty="0" err="1" smtClean="0"/>
                        <a:t>nigricans</a:t>
                      </a:r>
                      <a:r>
                        <a:rPr lang="en-US" sz="1400" dirty="0" smtClean="0"/>
                        <a:t>, chronic nephropathy, type 2 diabetes, cirrhosis, primary </a:t>
                      </a:r>
                      <a:r>
                        <a:rPr lang="en-US" sz="1400" dirty="0" err="1" smtClean="0"/>
                        <a:t>hypogonadims</a:t>
                      </a:r>
                      <a:r>
                        <a:rPr lang="en-US" sz="1400" dirty="0" smtClean="0"/>
                        <a:t> in males only, normal cognition</a:t>
                      </a:r>
                      <a:endParaRPr lang="ar-SA" sz="1400" dirty="0"/>
                    </a:p>
                  </a:txBody>
                  <a:tcPr/>
                </a:tc>
                <a:tc>
                  <a:txBody>
                    <a:bodyPr/>
                    <a:lstStyle/>
                    <a:p>
                      <a:pPr algn="l" rtl="1"/>
                      <a:r>
                        <a:rPr lang="en-US" sz="1400" dirty="0" err="1" smtClean="0"/>
                        <a:t>Alstrom-Hallgren</a:t>
                      </a:r>
                      <a:endParaRPr lang="ar-SA" sz="1400" dirty="0"/>
                    </a:p>
                  </a:txBody>
                  <a:tcPr/>
                </a:tc>
              </a:tr>
              <a:tr h="826058">
                <a:tc>
                  <a:txBody>
                    <a:bodyPr/>
                    <a:lstStyle/>
                    <a:p>
                      <a:pPr algn="l" rtl="1"/>
                      <a:r>
                        <a:rPr lang="en-US" sz="1400" dirty="0" smtClean="0"/>
                        <a:t>Mental retardation, </a:t>
                      </a:r>
                      <a:r>
                        <a:rPr lang="en-US" sz="1400" dirty="0" err="1" smtClean="0"/>
                        <a:t>hypotonia</a:t>
                      </a:r>
                      <a:r>
                        <a:rPr lang="en-US" sz="1400" dirty="0" smtClean="0"/>
                        <a:t>, retinitis </a:t>
                      </a:r>
                      <a:r>
                        <a:rPr lang="en-US" sz="1400" dirty="0" err="1" smtClean="0"/>
                        <a:t>pigmentosa</a:t>
                      </a:r>
                      <a:r>
                        <a:rPr lang="en-US" sz="1400" dirty="0" smtClean="0"/>
                        <a:t>, </a:t>
                      </a:r>
                      <a:r>
                        <a:rPr lang="en-US" sz="1400" dirty="0" err="1" smtClean="0"/>
                        <a:t>polydactyly</a:t>
                      </a:r>
                      <a:r>
                        <a:rPr lang="en-US" sz="1400" dirty="0" smtClean="0"/>
                        <a:t>, </a:t>
                      </a:r>
                      <a:r>
                        <a:rPr lang="en-US" sz="1400" dirty="0" err="1" smtClean="0"/>
                        <a:t>hypogonadism</a:t>
                      </a:r>
                      <a:r>
                        <a:rPr lang="en-US" sz="1400" dirty="0" smtClean="0"/>
                        <a:t> +/- glucose intolerance, deafness, renal disease</a:t>
                      </a:r>
                      <a:endParaRPr lang="ar-SA" sz="1400" dirty="0"/>
                    </a:p>
                  </a:txBody>
                  <a:tcPr/>
                </a:tc>
                <a:tc>
                  <a:txBody>
                    <a:bodyPr/>
                    <a:lstStyle/>
                    <a:p>
                      <a:pPr algn="l" rtl="1"/>
                      <a:r>
                        <a:rPr lang="en-US" sz="1400" dirty="0" err="1" smtClean="0"/>
                        <a:t>Bardet-Biedl</a:t>
                      </a:r>
                      <a:endParaRPr lang="ar-SA" sz="1400" dirty="0"/>
                    </a:p>
                  </a:txBody>
                  <a:tcPr/>
                </a:tc>
              </a:tr>
              <a:tr h="709893">
                <a:tc>
                  <a:txBody>
                    <a:bodyPr/>
                    <a:lstStyle/>
                    <a:p>
                      <a:pPr algn="l" rtl="1"/>
                      <a:r>
                        <a:rPr lang="en-US" sz="1400" dirty="0" err="1" smtClean="0"/>
                        <a:t>Hyperinsulinemia</a:t>
                      </a:r>
                      <a:r>
                        <a:rPr lang="en-US" sz="1400" dirty="0" smtClean="0"/>
                        <a:t>, hypoglycemia, </a:t>
                      </a:r>
                      <a:r>
                        <a:rPr lang="en-US" sz="1400" dirty="0" err="1" smtClean="0"/>
                        <a:t>hemihypertrophy</a:t>
                      </a:r>
                      <a:r>
                        <a:rPr lang="en-US" sz="1400" dirty="0" smtClean="0"/>
                        <a:t>, intolerance of fasting</a:t>
                      </a:r>
                      <a:endParaRPr lang="ar-SA" sz="1400" dirty="0"/>
                    </a:p>
                  </a:txBody>
                  <a:tcPr/>
                </a:tc>
                <a:tc>
                  <a:txBody>
                    <a:bodyPr/>
                    <a:lstStyle/>
                    <a:p>
                      <a:pPr algn="l" rtl="1"/>
                      <a:r>
                        <a:rPr lang="en-US" sz="1400" dirty="0" smtClean="0"/>
                        <a:t>Beckwith- </a:t>
                      </a:r>
                      <a:r>
                        <a:rPr lang="en-US" sz="1400" dirty="0" err="1" smtClean="0"/>
                        <a:t>Wiedeman</a:t>
                      </a:r>
                      <a:endParaRPr lang="ar-SA" sz="1400" dirty="0"/>
                    </a:p>
                  </a:txBody>
                  <a:tcPr/>
                </a:tc>
              </a:tr>
              <a:tr h="826058">
                <a:tc>
                  <a:txBody>
                    <a:bodyPr/>
                    <a:lstStyle/>
                    <a:p>
                      <a:pPr algn="l" rtl="1"/>
                      <a:r>
                        <a:rPr lang="en-US" sz="1400" dirty="0" smtClean="0"/>
                        <a:t>Mental retardation, short stature, </a:t>
                      </a:r>
                      <a:r>
                        <a:rPr lang="en-US" sz="1400" dirty="0" err="1" smtClean="0"/>
                        <a:t>brachycephaly</a:t>
                      </a:r>
                      <a:r>
                        <a:rPr lang="en-US" sz="1400" dirty="0" smtClean="0"/>
                        <a:t>, </a:t>
                      </a:r>
                      <a:r>
                        <a:rPr lang="en-US" sz="1400" dirty="0" err="1" smtClean="0"/>
                        <a:t>polydactyly</a:t>
                      </a:r>
                      <a:r>
                        <a:rPr lang="en-US" sz="1400" dirty="0" smtClean="0"/>
                        <a:t>, </a:t>
                      </a:r>
                      <a:r>
                        <a:rPr lang="en-US" sz="1400" dirty="0" err="1" smtClean="0"/>
                        <a:t>syndactyly</a:t>
                      </a:r>
                      <a:r>
                        <a:rPr lang="en-US" sz="1400" dirty="0" smtClean="0"/>
                        <a:t> of feet, </a:t>
                      </a:r>
                      <a:r>
                        <a:rPr lang="en-US" sz="1400" dirty="0" err="1" smtClean="0"/>
                        <a:t>cryptorchidism</a:t>
                      </a:r>
                      <a:r>
                        <a:rPr lang="en-US" sz="1400" dirty="0" smtClean="0"/>
                        <a:t>, umbilical hernia, high-arched palate, </a:t>
                      </a:r>
                      <a:r>
                        <a:rPr lang="en-US" sz="1400" dirty="0" err="1" smtClean="0"/>
                        <a:t>hypogonadism</a:t>
                      </a:r>
                      <a:r>
                        <a:rPr lang="en-US" sz="1400" dirty="0" smtClean="0"/>
                        <a:t> in males only</a:t>
                      </a:r>
                      <a:endParaRPr lang="ar-SA" sz="1400" dirty="0"/>
                    </a:p>
                  </a:txBody>
                  <a:tcPr/>
                </a:tc>
                <a:tc>
                  <a:txBody>
                    <a:bodyPr/>
                    <a:lstStyle/>
                    <a:p>
                      <a:pPr algn="l" rtl="1"/>
                      <a:r>
                        <a:rPr lang="en-US" sz="1400" dirty="0" smtClean="0"/>
                        <a:t>Carpenter</a:t>
                      </a:r>
                      <a:endParaRPr lang="ar-SA" sz="1400" dirty="0"/>
                    </a:p>
                  </a:txBody>
                  <a:tcPr/>
                </a:tc>
              </a:tr>
              <a:tr h="826058">
                <a:tc>
                  <a:txBody>
                    <a:bodyPr/>
                    <a:lstStyle/>
                    <a:p>
                      <a:pPr algn="l" rtl="1"/>
                      <a:r>
                        <a:rPr lang="en-US" sz="1400" dirty="0" smtClean="0"/>
                        <a:t>Mental retardation, </a:t>
                      </a:r>
                      <a:r>
                        <a:rPr lang="en-US" sz="1400" dirty="0" err="1" smtClean="0"/>
                        <a:t>microcephaly</a:t>
                      </a:r>
                      <a:r>
                        <a:rPr lang="en-US" sz="1400" dirty="0" smtClean="0"/>
                        <a:t>, small hands and feet, </a:t>
                      </a:r>
                      <a:r>
                        <a:rPr lang="en-US" sz="1400" dirty="0" err="1" smtClean="0"/>
                        <a:t>cryptorchidism</a:t>
                      </a:r>
                      <a:r>
                        <a:rPr lang="en-US" sz="1400" dirty="0" smtClean="0"/>
                        <a:t>, </a:t>
                      </a:r>
                      <a:r>
                        <a:rPr lang="en-US" sz="1400" dirty="0" err="1" smtClean="0"/>
                        <a:t>hypotonia</a:t>
                      </a:r>
                      <a:r>
                        <a:rPr lang="en-US" sz="1400" dirty="0" smtClean="0"/>
                        <a:t> and failure to thrive in infancy, prominent central incisors, long, thin fingers and toes</a:t>
                      </a:r>
                      <a:endParaRPr lang="ar-SA" sz="1400" dirty="0"/>
                    </a:p>
                  </a:txBody>
                  <a:tcPr/>
                </a:tc>
                <a:tc>
                  <a:txBody>
                    <a:bodyPr/>
                    <a:lstStyle/>
                    <a:p>
                      <a:pPr algn="l" rtl="1"/>
                      <a:r>
                        <a:rPr lang="en-US" sz="1400" dirty="0" smtClean="0"/>
                        <a:t>Cohen</a:t>
                      </a:r>
                      <a:endParaRPr lang="ar-SA" sz="1400" dirty="0"/>
                    </a:p>
                  </a:txBody>
                  <a:tcPr/>
                </a:tc>
              </a:tr>
              <a:tr h="1307925">
                <a:tc>
                  <a:txBody>
                    <a:bodyPr/>
                    <a:lstStyle/>
                    <a:p>
                      <a:pPr algn="l" rtl="1"/>
                      <a:r>
                        <a:rPr lang="en-US" sz="1400" dirty="0" err="1" smtClean="0"/>
                        <a:t>Microcephaly</a:t>
                      </a:r>
                      <a:r>
                        <a:rPr lang="en-US" sz="1400" dirty="0" smtClean="0"/>
                        <a:t>, short stature, </a:t>
                      </a:r>
                      <a:r>
                        <a:rPr lang="en-US" sz="1400" dirty="0" err="1" smtClean="0"/>
                        <a:t>hypotonia</a:t>
                      </a:r>
                      <a:r>
                        <a:rPr lang="en-US" sz="1400" dirty="0" smtClean="0"/>
                        <a:t>, almond- shaped eyes, high-arched palate, narrow hands and feet, delayed puberty, early failure to thrive with </a:t>
                      </a:r>
                      <a:r>
                        <a:rPr lang="en-US" sz="1400" dirty="0" err="1" smtClean="0"/>
                        <a:t>hyperphagia</a:t>
                      </a:r>
                      <a:r>
                        <a:rPr lang="en-US" sz="1400" dirty="0" smtClean="0"/>
                        <a:t> and increased weight gain by 2-3 years, mild to moderate cognitive deficit;</a:t>
                      </a:r>
                      <a:endParaRPr lang="ar-SA" sz="1400" dirty="0"/>
                    </a:p>
                  </a:txBody>
                  <a:tcPr/>
                </a:tc>
                <a:tc>
                  <a:txBody>
                    <a:bodyPr/>
                    <a:lstStyle/>
                    <a:p>
                      <a:pPr algn="l" rtl="1"/>
                      <a:r>
                        <a:rPr lang="en-US" sz="1400" dirty="0" err="1" smtClean="0"/>
                        <a:t>Prader</a:t>
                      </a:r>
                      <a:r>
                        <a:rPr lang="en-US" sz="1400" dirty="0" smtClean="0"/>
                        <a:t>- </a:t>
                      </a:r>
                      <a:r>
                        <a:rPr lang="en-US" sz="1400" dirty="0" err="1" smtClean="0"/>
                        <a:t>Willi</a:t>
                      </a:r>
                      <a:endParaRPr lang="ar-SA" sz="1400"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a:t>
            </a:r>
            <a:endParaRPr lang="ar-SA" dirty="0"/>
          </a:p>
        </p:txBody>
      </p:sp>
      <p:sp>
        <p:nvSpPr>
          <p:cNvPr id="3" name="Content Placeholder 2"/>
          <p:cNvSpPr>
            <a:spLocks noGrp="1"/>
          </p:cNvSpPr>
          <p:nvPr>
            <p:ph idx="1"/>
          </p:nvPr>
        </p:nvSpPr>
        <p:spPr/>
        <p:txBody>
          <a:bodyPr>
            <a:normAutofit/>
          </a:bodyPr>
          <a:lstStyle/>
          <a:p>
            <a:pPr algn="l" rtl="0"/>
            <a:r>
              <a:rPr lang="en-US" dirty="0" err="1" smtClean="0"/>
              <a:t>Hx</a:t>
            </a:r>
            <a:r>
              <a:rPr lang="en-US" dirty="0" smtClean="0"/>
              <a:t>. </a:t>
            </a:r>
          </a:p>
          <a:p>
            <a:pPr algn="l" rtl="0"/>
            <a:r>
              <a:rPr lang="en-US" dirty="0" smtClean="0"/>
              <a:t>PE. </a:t>
            </a:r>
          </a:p>
          <a:p>
            <a:pPr algn="l" rtl="0"/>
            <a:r>
              <a:rPr lang="en-US" dirty="0" smtClean="0"/>
              <a:t>Lab : FBG + insulin level, Lipid profile, LFT (liver enzymes), serum 25-OH vitamin D, Others as needed.</a:t>
            </a:r>
          </a:p>
          <a:p>
            <a:pPr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Non-surgical Rx</a:t>
            </a:r>
            <a:endParaRPr lang="ar-SA" dirty="0"/>
          </a:p>
        </p:txBody>
      </p:sp>
      <p:sp>
        <p:nvSpPr>
          <p:cNvPr id="3" name="Content Placeholder 2"/>
          <p:cNvSpPr>
            <a:spLocks noGrp="1"/>
          </p:cNvSpPr>
          <p:nvPr>
            <p:ph idx="1"/>
          </p:nvPr>
        </p:nvSpPr>
        <p:spPr/>
        <p:txBody>
          <a:bodyPr>
            <a:normAutofit/>
          </a:bodyPr>
          <a:lstStyle/>
          <a:p>
            <a:pPr algn="l" rtl="0"/>
            <a:r>
              <a:rPr lang="en-US" dirty="0" smtClean="0"/>
              <a:t>Referral to geneticist.</a:t>
            </a:r>
          </a:p>
          <a:p>
            <a:pPr algn="l" rtl="0"/>
            <a:r>
              <a:rPr lang="en-US" dirty="0" smtClean="0"/>
              <a:t>Evaluation for obesity-associated </a:t>
            </a:r>
            <a:r>
              <a:rPr lang="en-US" dirty="0" err="1" smtClean="0"/>
              <a:t>comorbidities</a:t>
            </a:r>
            <a:r>
              <a:rPr lang="en-US" dirty="0" smtClean="0"/>
              <a:t>.</a:t>
            </a:r>
          </a:p>
          <a:p>
            <a:pPr algn="l" rtl="0"/>
            <a:r>
              <a:rPr lang="en-US" dirty="0" smtClean="0"/>
              <a:t>Intensive lifestyle modification.</a:t>
            </a:r>
          </a:p>
          <a:p>
            <a:pPr algn="l" rtl="0"/>
            <a:r>
              <a:rPr lang="en-US" dirty="0" smtClean="0"/>
              <a:t>+ Pharmacotherapy.</a:t>
            </a:r>
          </a:p>
          <a:p>
            <a:pPr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Rx</a:t>
            </a:r>
            <a:endParaRPr lang="ar-SA" dirty="0"/>
          </a:p>
        </p:txBody>
      </p:sp>
      <p:sp>
        <p:nvSpPr>
          <p:cNvPr id="3" name="Content Placeholder 2"/>
          <p:cNvSpPr>
            <a:spLocks noGrp="1"/>
          </p:cNvSpPr>
          <p:nvPr>
            <p:ph idx="1"/>
          </p:nvPr>
        </p:nvSpPr>
        <p:spPr/>
        <p:txBody>
          <a:bodyPr>
            <a:normAutofit/>
          </a:bodyPr>
          <a:lstStyle/>
          <a:p>
            <a:pPr algn="l" rtl="0"/>
            <a:r>
              <a:rPr lang="en-US" dirty="0" smtClean="0"/>
              <a:t>Indications.</a:t>
            </a:r>
          </a:p>
          <a:p>
            <a:pPr algn="l" rtl="0"/>
            <a:r>
              <a:rPr lang="en-US" dirty="0" smtClean="0"/>
              <a:t>Types of surgery used.</a:t>
            </a:r>
          </a:p>
          <a:p>
            <a:pPr marL="971550" lvl="1" indent="-514350" algn="l" rtl="0">
              <a:buNone/>
            </a:pPr>
            <a:endParaRPr lang="en-US" dirty="0" smtClean="0"/>
          </a:p>
          <a:p>
            <a:pPr algn="l" rtl="0"/>
            <a:endParaRPr lang="en-US" dirty="0" smtClean="0"/>
          </a:p>
          <a:p>
            <a:pPr algn="l" rtl="0"/>
            <a:endParaRPr lang="ar-SA" dirty="0"/>
          </a:p>
        </p:txBody>
      </p:sp>
      <p:pic>
        <p:nvPicPr>
          <p:cNvPr id="4" name="Picture 4" descr="Weight Loss (Bariatric) Surgery Slideshow: Pictures, Types ..."/>
          <p:cNvPicPr>
            <a:picLocks noChangeAspect="1" noChangeArrowheads="1"/>
          </p:cNvPicPr>
          <p:nvPr/>
        </p:nvPicPr>
        <p:blipFill>
          <a:blip r:embed="rId2" cstate="print"/>
          <a:srcRect/>
          <a:stretch>
            <a:fillRect/>
          </a:stretch>
        </p:blipFill>
        <p:spPr bwMode="auto">
          <a:xfrm>
            <a:off x="1219200" y="2971800"/>
            <a:ext cx="6858000" cy="35814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Vascular malformations</a:t>
            </a:r>
            <a:endParaRPr lang="ar-SA" dirty="0"/>
          </a:p>
        </p:txBody>
      </p:sp>
      <p:sp>
        <p:nvSpPr>
          <p:cNvPr id="3" name="Content Placeholder 2"/>
          <p:cNvSpPr>
            <a:spLocks noGrp="1"/>
          </p:cNvSpPr>
          <p:nvPr>
            <p:ph idx="1"/>
          </p:nvPr>
        </p:nvSpPr>
        <p:spPr>
          <a:xfrm>
            <a:off x="457200" y="1775191"/>
            <a:ext cx="8229600" cy="5082809"/>
          </a:xfrm>
        </p:spPr>
        <p:txBody>
          <a:bodyPr>
            <a:noAutofit/>
          </a:bodyPr>
          <a:lstStyle/>
          <a:p>
            <a:pPr marL="742950" indent="-742950" algn="l" rtl="0">
              <a:lnSpc>
                <a:spcPct val="80000"/>
              </a:lnSpc>
            </a:pPr>
            <a:r>
              <a:rPr lang="en-US" dirty="0" smtClean="0"/>
              <a:t>Classification</a:t>
            </a:r>
          </a:p>
          <a:p>
            <a:pPr marL="1035558" lvl="1" indent="-742950" algn="l" rtl="0">
              <a:lnSpc>
                <a:spcPct val="80000"/>
              </a:lnSpc>
              <a:buFont typeface="+mj-lt"/>
              <a:buAutoNum type="arabicPeriod"/>
            </a:pPr>
            <a:r>
              <a:rPr lang="en-US" dirty="0" smtClean="0"/>
              <a:t>Cavernous </a:t>
            </a:r>
            <a:r>
              <a:rPr lang="en-US" dirty="0" err="1" smtClean="0"/>
              <a:t>hemangioma</a:t>
            </a:r>
            <a:r>
              <a:rPr lang="en-US" dirty="0" smtClean="0"/>
              <a:t> (strawberry nevus)</a:t>
            </a:r>
          </a:p>
          <a:p>
            <a:pPr marL="1035558" lvl="1" indent="-742950" algn="l" rtl="0">
              <a:lnSpc>
                <a:spcPct val="80000"/>
              </a:lnSpc>
              <a:buFont typeface="+mj-lt"/>
              <a:buAutoNum type="arabicPeriod"/>
            </a:pPr>
            <a:r>
              <a:rPr lang="en-US" dirty="0" smtClean="0"/>
              <a:t>High-flow Vascular Malformation</a:t>
            </a:r>
          </a:p>
          <a:p>
            <a:pPr marL="1876806" lvl="3" indent="-742950" algn="l" rtl="0">
              <a:lnSpc>
                <a:spcPct val="80000"/>
              </a:lnSpc>
              <a:buFont typeface="+mj-lt"/>
              <a:buAutoNum type="alphaUcPeriod"/>
            </a:pPr>
            <a:r>
              <a:rPr lang="en-US" sz="2800" dirty="0" smtClean="0"/>
              <a:t>AVMs</a:t>
            </a:r>
          </a:p>
          <a:p>
            <a:pPr marL="1876806" lvl="3" indent="-742950" algn="l" rtl="0">
              <a:lnSpc>
                <a:spcPct val="80000"/>
              </a:lnSpc>
              <a:buFont typeface="+mj-lt"/>
              <a:buAutoNum type="alphaUcPeriod"/>
            </a:pPr>
            <a:r>
              <a:rPr lang="en-US" sz="2800" dirty="0" smtClean="0"/>
              <a:t>AVFs </a:t>
            </a:r>
          </a:p>
          <a:p>
            <a:pPr marL="1035558" lvl="1" indent="-742950" algn="l" rtl="0">
              <a:lnSpc>
                <a:spcPct val="80000"/>
              </a:lnSpc>
              <a:buFont typeface="+mj-lt"/>
              <a:buAutoNum type="arabicPeriod"/>
            </a:pPr>
            <a:r>
              <a:rPr lang="en-US" dirty="0" smtClean="0"/>
              <a:t>Low-flow Vascular Malformation</a:t>
            </a:r>
          </a:p>
          <a:p>
            <a:pPr marL="1876806" lvl="3" indent="-742950" algn="l" rtl="0">
              <a:lnSpc>
                <a:spcPct val="80000"/>
              </a:lnSpc>
              <a:buFont typeface="+mj-lt"/>
              <a:buAutoNum type="alphaUcPeriod"/>
            </a:pPr>
            <a:r>
              <a:rPr lang="en-US" sz="2800" dirty="0" smtClean="0"/>
              <a:t>Venous Malformations</a:t>
            </a:r>
          </a:p>
          <a:p>
            <a:pPr marL="1876806" lvl="3" indent="-742950" algn="l" rtl="0">
              <a:lnSpc>
                <a:spcPct val="80000"/>
              </a:lnSpc>
              <a:buFont typeface="+mj-lt"/>
              <a:buAutoNum type="alphaUcPeriod"/>
            </a:pPr>
            <a:r>
              <a:rPr lang="en-US" sz="2800" dirty="0" smtClean="0"/>
              <a:t>Lymphatic Malformations</a:t>
            </a:r>
          </a:p>
          <a:p>
            <a:pPr marL="1876806" lvl="3" indent="-742950" algn="l" rtl="0">
              <a:lnSpc>
                <a:spcPct val="80000"/>
              </a:lnSpc>
              <a:buFont typeface="+mj-lt"/>
              <a:buAutoNum type="alphaUcPeriod"/>
            </a:pPr>
            <a:r>
              <a:rPr lang="en-US" sz="2800" dirty="0" smtClean="0"/>
              <a:t>Capillary malformations (port-wine stains)</a:t>
            </a:r>
            <a:endParaRPr lang="ar-SA"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1524000"/>
            <a:ext cx="5943600" cy="5333999"/>
          </a:xfrm>
        </p:spPr>
        <p:txBody>
          <a:bodyPr>
            <a:noAutofit/>
          </a:bodyPr>
          <a:lstStyle/>
          <a:p>
            <a:pPr algn="l" rtl="0"/>
            <a:r>
              <a:rPr lang="en-US" sz="2400" dirty="0" smtClean="0"/>
              <a:t>Cavernous </a:t>
            </a:r>
            <a:r>
              <a:rPr lang="en-US" sz="2400" dirty="0" err="1" smtClean="0"/>
              <a:t>hemangioma</a:t>
            </a:r>
            <a:r>
              <a:rPr lang="en-US" sz="2400" dirty="0" smtClean="0"/>
              <a:t> (strawberry nevus): first appear a few weeks after birth and regress after the age of 1 yr.</a:t>
            </a:r>
          </a:p>
          <a:p>
            <a:pPr marL="342900" lvl="2" indent="-342900" algn="l" rtl="0"/>
            <a:r>
              <a:rPr lang="en-US" dirty="0" smtClean="0"/>
              <a:t>Capillary malformations (port-wine stain, nevus </a:t>
            </a:r>
            <a:r>
              <a:rPr lang="en-US" dirty="0" err="1" smtClean="0"/>
              <a:t>flammeus</a:t>
            </a:r>
            <a:r>
              <a:rPr lang="en-US" dirty="0" smtClean="0"/>
              <a:t>) : present from birth and grow with the time.</a:t>
            </a:r>
          </a:p>
          <a:p>
            <a:pPr marL="800100" lvl="3" indent="-342900" algn="l" rtl="0"/>
            <a:r>
              <a:rPr lang="en-US" sz="2400" dirty="0" err="1" smtClean="0"/>
              <a:t>Sturge</a:t>
            </a:r>
            <a:r>
              <a:rPr lang="en-US" sz="2400" dirty="0" smtClean="0"/>
              <a:t> -Weber syndrome</a:t>
            </a:r>
          </a:p>
          <a:p>
            <a:pPr marL="800100" lvl="3" indent="-342900" algn="l" rtl="0"/>
            <a:r>
              <a:rPr lang="en-US" sz="2400" dirty="0" err="1" smtClean="0"/>
              <a:t>Klippel</a:t>
            </a:r>
            <a:r>
              <a:rPr lang="en-US" sz="2400" dirty="0" smtClean="0"/>
              <a:t> - </a:t>
            </a:r>
            <a:r>
              <a:rPr lang="en-US" sz="2400" dirty="0" err="1" smtClean="0"/>
              <a:t>Trenaunay</a:t>
            </a:r>
            <a:r>
              <a:rPr lang="en-US" sz="2400" dirty="0" smtClean="0"/>
              <a:t> syndrome</a:t>
            </a:r>
          </a:p>
          <a:p>
            <a:pPr marL="342900" lvl="2" indent="-342900" algn="l" rtl="0"/>
            <a:r>
              <a:rPr lang="en-US" dirty="0" smtClean="0"/>
              <a:t>Venous malformations : spongy, </a:t>
            </a:r>
            <a:r>
              <a:rPr lang="en-US" dirty="0" err="1" smtClean="0"/>
              <a:t>masslike</a:t>
            </a:r>
            <a:r>
              <a:rPr lang="en-US" dirty="0" smtClean="0"/>
              <a:t> lesions composed of abnormal veins with a relative lack of smooth muscle cells in their walls.</a:t>
            </a:r>
          </a:p>
          <a:p>
            <a:pPr marL="800100" lvl="3" indent="-342900" algn="l" rtl="0">
              <a:buNone/>
            </a:pPr>
            <a:endParaRPr lang="en-US" sz="2400" dirty="0" smtClean="0"/>
          </a:p>
          <a:p>
            <a:pPr algn="l" rtl="0"/>
            <a:endParaRPr lang="en-US" sz="2400" dirty="0" smtClean="0"/>
          </a:p>
          <a:p>
            <a:pPr algn="l" rtl="0"/>
            <a:endParaRPr lang="ar-SA" sz="2400" dirty="0"/>
          </a:p>
        </p:txBody>
      </p:sp>
      <p:pic>
        <p:nvPicPr>
          <p:cNvPr id="18434" name="Picture 2" descr="http://www.aafp.org/afp/2008/0101/afp20080101p56-f3.jpg"/>
          <p:cNvPicPr>
            <a:picLocks noChangeAspect="1" noChangeArrowheads="1"/>
          </p:cNvPicPr>
          <p:nvPr/>
        </p:nvPicPr>
        <p:blipFill>
          <a:blip r:embed="rId2" cstate="print"/>
          <a:srcRect/>
          <a:stretch>
            <a:fillRect/>
          </a:stretch>
        </p:blipFill>
        <p:spPr bwMode="auto">
          <a:xfrm>
            <a:off x="6572250" y="1600200"/>
            <a:ext cx="2571750" cy="1657351"/>
          </a:xfrm>
          <a:prstGeom prst="rect">
            <a:avLst/>
          </a:prstGeom>
          <a:noFill/>
        </p:spPr>
      </p:pic>
      <p:pic>
        <p:nvPicPr>
          <p:cNvPr id="18436" name="Picture 4" descr="http://www.aafp.org/afp/2008/0101/afp20080101p56-f4.jpg"/>
          <p:cNvPicPr>
            <a:picLocks noChangeAspect="1" noChangeArrowheads="1"/>
          </p:cNvPicPr>
          <p:nvPr/>
        </p:nvPicPr>
        <p:blipFill>
          <a:blip r:embed="rId3" cstate="print"/>
          <a:srcRect/>
          <a:stretch>
            <a:fillRect/>
          </a:stretch>
        </p:blipFill>
        <p:spPr bwMode="auto">
          <a:xfrm>
            <a:off x="6572250" y="3267075"/>
            <a:ext cx="2571750" cy="1838325"/>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Presentions</a:t>
            </a:r>
            <a:r>
              <a:rPr lang="en-US" dirty="0" smtClean="0"/>
              <a:t> </a:t>
            </a:r>
            <a:endParaRPr lang="ar-SA" dirty="0"/>
          </a:p>
        </p:txBody>
      </p:sp>
      <p:sp>
        <p:nvSpPr>
          <p:cNvPr id="3" name="Content Placeholder 2"/>
          <p:cNvSpPr>
            <a:spLocks noGrp="1"/>
          </p:cNvSpPr>
          <p:nvPr>
            <p:ph idx="1"/>
          </p:nvPr>
        </p:nvSpPr>
        <p:spPr/>
        <p:txBody>
          <a:bodyPr>
            <a:noAutofit/>
          </a:bodyPr>
          <a:lstStyle/>
          <a:p>
            <a:pPr algn="l" rtl="0"/>
            <a:r>
              <a:rPr lang="en-US" dirty="0" err="1" smtClean="0"/>
              <a:t>Hemangiomas</a:t>
            </a:r>
            <a:r>
              <a:rPr lang="en-US" dirty="0" smtClean="0"/>
              <a:t> : red, flat or raised rubbery to firm lesion usually on the head and neck.</a:t>
            </a:r>
          </a:p>
          <a:p>
            <a:pPr algn="l" rtl="0">
              <a:buNone/>
            </a:pPr>
            <a:endParaRPr lang="en-US" dirty="0" smtClean="0"/>
          </a:p>
          <a:p>
            <a:pPr marL="342900" lvl="2" indent="-342900" algn="l" rtl="0"/>
            <a:r>
              <a:rPr lang="en-US" sz="3200" dirty="0" smtClean="0"/>
              <a:t>Lymphatic Malformations: </a:t>
            </a:r>
            <a:r>
              <a:rPr lang="en-US" sz="3200" dirty="0" err="1" smtClean="0"/>
              <a:t>cervicofacial</a:t>
            </a:r>
            <a:r>
              <a:rPr lang="en-US" sz="3200" dirty="0" smtClean="0"/>
              <a:t> localized small lesions or diffuse lesion affecting particular body part or organ system  with soft-tissue and skeletal </a:t>
            </a:r>
            <a:r>
              <a:rPr lang="en-US" sz="3200" dirty="0" err="1" smtClean="0"/>
              <a:t>overgrowth.The</a:t>
            </a:r>
            <a:r>
              <a:rPr lang="en-US" sz="3200" dirty="0" smtClean="0"/>
              <a:t> overlying skin can be normal, or it may have tiny characteristic vesicles.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Dx</a:t>
            </a:r>
            <a:r>
              <a:rPr lang="en-US" dirty="0" smtClean="0"/>
              <a:t> &amp; Rx</a:t>
            </a:r>
            <a:endParaRPr lang="ar-SA" dirty="0"/>
          </a:p>
        </p:txBody>
      </p:sp>
      <p:sp>
        <p:nvSpPr>
          <p:cNvPr id="3" name="Content Placeholder 2"/>
          <p:cNvSpPr>
            <a:spLocks noGrp="1"/>
          </p:cNvSpPr>
          <p:nvPr>
            <p:ph idx="1"/>
          </p:nvPr>
        </p:nvSpPr>
        <p:spPr/>
        <p:txBody>
          <a:bodyPr>
            <a:noAutofit/>
          </a:bodyPr>
          <a:lstStyle/>
          <a:p>
            <a:pPr marL="342900" lvl="1" indent="-342900" algn="l" rtl="0">
              <a:buFont typeface="Arial" pitchFamily="34" charset="0"/>
              <a:buChar char="•"/>
            </a:pPr>
            <a:r>
              <a:rPr lang="en-US" sz="3600" dirty="0" err="1" smtClean="0">
                <a:latin typeface="+mj-lt"/>
              </a:rPr>
              <a:t>Dx</a:t>
            </a:r>
            <a:r>
              <a:rPr lang="en-US" sz="3600" dirty="0" smtClean="0">
                <a:latin typeface="+mj-lt"/>
              </a:rPr>
              <a:t>: clinical.</a:t>
            </a:r>
          </a:p>
          <a:p>
            <a:pPr marL="342900" lvl="1" indent="-342900" algn="l" rtl="0">
              <a:buFont typeface="Arial" pitchFamily="34" charset="0"/>
              <a:buChar char="•"/>
            </a:pPr>
            <a:r>
              <a:rPr lang="en-US" sz="3600" dirty="0" err="1" smtClean="0">
                <a:latin typeface="+mj-lt"/>
              </a:rPr>
              <a:t>Hemangiomas</a:t>
            </a:r>
            <a:endParaRPr lang="en-US" sz="3600" dirty="0" smtClean="0">
              <a:latin typeface="+mj-lt"/>
            </a:endParaRPr>
          </a:p>
          <a:p>
            <a:pPr marL="742950" lvl="2" indent="-342900" algn="l" rtl="0"/>
            <a:r>
              <a:rPr lang="en-US" sz="3200" dirty="0" smtClean="0">
                <a:latin typeface="+mj-lt"/>
              </a:rPr>
              <a:t>Indications of Rx.</a:t>
            </a:r>
          </a:p>
          <a:p>
            <a:pPr marL="742950" lvl="2" indent="-342900" algn="l" rtl="0"/>
            <a:r>
              <a:rPr lang="en-US" sz="3200" dirty="0" smtClean="0">
                <a:latin typeface="+mj-lt"/>
              </a:rPr>
              <a:t>Modalities of Rx (non invasive, </a:t>
            </a:r>
            <a:r>
              <a:rPr lang="en-US" sz="3200" dirty="0" err="1" smtClean="0">
                <a:latin typeface="+mj-lt"/>
              </a:rPr>
              <a:t>inavsive</a:t>
            </a:r>
            <a:r>
              <a:rPr lang="en-US" sz="3200" dirty="0" smtClean="0">
                <a:latin typeface="+mj-lt"/>
              </a:rPr>
              <a:t>)</a:t>
            </a:r>
          </a:p>
          <a:p>
            <a:pPr marL="342900" lvl="1" indent="-342900" algn="l" rtl="0">
              <a:buFont typeface="Arial" pitchFamily="34" charset="0"/>
              <a:buChar char="•"/>
            </a:pPr>
            <a:r>
              <a:rPr lang="en-US" sz="3600" dirty="0" smtClean="0">
                <a:latin typeface="+mj-lt"/>
              </a:rPr>
              <a:t>Others: </a:t>
            </a:r>
          </a:p>
          <a:p>
            <a:pPr marL="742950" lvl="2" indent="-342900" algn="l" rtl="0"/>
            <a:r>
              <a:rPr lang="en-US" sz="3200" dirty="0" smtClean="0">
                <a:latin typeface="+mj-lt"/>
              </a:rPr>
              <a:t>Complications.</a:t>
            </a:r>
          </a:p>
          <a:p>
            <a:pPr marL="742950" lvl="2" indent="-342900" algn="l" rtl="0"/>
            <a:r>
              <a:rPr lang="en-US" sz="3200" dirty="0" smtClean="0">
                <a:latin typeface="+mj-lt"/>
              </a:rPr>
              <a:t>Modalities of Rx.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smtClean="0"/>
              <a:t>Maintain patients on nothing by mouth (NPO).</a:t>
            </a:r>
          </a:p>
          <a:p>
            <a:pPr algn="l" rtl="0"/>
            <a:r>
              <a:rPr lang="en-US" dirty="0" smtClean="0"/>
              <a:t>Correct fluid and electrolyte deficits.</a:t>
            </a:r>
          </a:p>
          <a:p>
            <a:pPr algn="l" rtl="0"/>
            <a:r>
              <a:rPr lang="en-US" dirty="0" smtClean="0"/>
              <a:t>Administer broad-spectrum antibiotics.</a:t>
            </a:r>
            <a:endParaRPr lang="ar-SA" dirty="0" smtClean="0"/>
          </a:p>
          <a:p>
            <a:pPr algn="l" rtl="0"/>
            <a:r>
              <a:rPr lang="en-US" dirty="0" smtClean="0"/>
              <a:t>If a patient has signs of shock, administer appropriate fluids.</a:t>
            </a:r>
          </a:p>
          <a:p>
            <a:pPr algn="l" rtl="0">
              <a:buNone/>
            </a:pPr>
            <a:endParaRPr lang="en-US" dirty="0" smtClean="0"/>
          </a:p>
          <a:p>
            <a:pPr algn="l" rtl="0"/>
            <a:r>
              <a:rPr lang="en-US" dirty="0" smtClean="0"/>
              <a:t>Surgery :</a:t>
            </a:r>
          </a:p>
          <a:p>
            <a:pPr lvl="1" algn="l" rtl="0"/>
            <a:r>
              <a:rPr lang="en-US" dirty="0" smtClean="0"/>
              <a:t>The Ladd procedure:</a:t>
            </a:r>
          </a:p>
          <a:p>
            <a:pPr lvl="1" algn="l" rtl="0">
              <a:buNone/>
            </a:pPr>
            <a:r>
              <a:rPr lang="en-US" dirty="0" smtClean="0"/>
              <a:t>1- counterclockwise reduction of </a:t>
            </a:r>
            <a:r>
              <a:rPr lang="en-US" dirty="0" err="1" smtClean="0"/>
              <a:t>midgut</a:t>
            </a:r>
            <a:r>
              <a:rPr lang="en-US" dirty="0" smtClean="0"/>
              <a:t>.</a:t>
            </a:r>
          </a:p>
          <a:p>
            <a:pPr lvl="1" algn="l" rtl="0">
              <a:buNone/>
            </a:pPr>
            <a:r>
              <a:rPr lang="en-US" dirty="0" smtClean="0"/>
              <a:t>2-splitting of </a:t>
            </a:r>
            <a:r>
              <a:rPr lang="en-US" dirty="0" err="1" smtClean="0"/>
              <a:t>ladds</a:t>
            </a:r>
            <a:r>
              <a:rPr lang="en-US" dirty="0" smtClean="0"/>
              <a:t> bands.</a:t>
            </a:r>
          </a:p>
          <a:p>
            <a:pPr lvl="1" algn="l" rtl="0">
              <a:buNone/>
            </a:pPr>
            <a:r>
              <a:rPr lang="en-US" dirty="0" smtClean="0"/>
              <a:t>3-division of peritoneal attachments to </a:t>
            </a:r>
            <a:r>
              <a:rPr lang="en-US" dirty="0" err="1" smtClean="0"/>
              <a:t>cecum</a:t>
            </a:r>
            <a:r>
              <a:rPr lang="en-US" dirty="0" smtClean="0"/>
              <a:t>.</a:t>
            </a:r>
          </a:p>
          <a:p>
            <a:pPr lvl="1" algn="l" rtl="0">
              <a:buNone/>
            </a:pPr>
            <a:r>
              <a:rPr lang="en-US" dirty="0" smtClean="0"/>
              <a:t>4-appendectomy.</a:t>
            </a:r>
            <a:endParaRPr lang="ar-SA" dirty="0" smtClean="0"/>
          </a:p>
          <a:p>
            <a:pPr algn="l" rtl="0"/>
            <a:endParaRPr lang="ar-S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Children Motor vehicle trauma</a:t>
            </a:r>
            <a:endParaRPr lang="ar-SA" dirty="0"/>
          </a:p>
        </p:txBody>
      </p:sp>
      <p:sp>
        <p:nvSpPr>
          <p:cNvPr id="3" name="Content Placeholder 2"/>
          <p:cNvSpPr>
            <a:spLocks noGrp="1"/>
          </p:cNvSpPr>
          <p:nvPr>
            <p:ph idx="1"/>
          </p:nvPr>
        </p:nvSpPr>
        <p:spPr/>
        <p:txBody>
          <a:bodyPr>
            <a:normAutofit fontScale="92500" lnSpcReduction="20000"/>
          </a:bodyPr>
          <a:lstStyle/>
          <a:p>
            <a:pPr algn="l" rtl="0"/>
            <a:r>
              <a:rPr lang="en-US" dirty="0" smtClean="0"/>
              <a:t>Motor vehicle crashes are the leading cause of death among those age 5-34 in the U.S.</a:t>
            </a:r>
          </a:p>
          <a:p>
            <a:pPr algn="l" rtl="0"/>
            <a:r>
              <a:rPr lang="en-US" dirty="0" smtClean="0"/>
              <a:t>Placing children in age- and size-appropriate car seats and belts reduces serious and fatal injuries by more than half.</a:t>
            </a:r>
          </a:p>
          <a:p>
            <a:pPr algn="l" rtl="0"/>
            <a:r>
              <a:rPr lang="en-US" dirty="0" smtClean="0"/>
              <a:t>for children less than 16 years, riding in the back seat is associated with a 40% reduction in the risk of serious injury.</a:t>
            </a:r>
          </a:p>
          <a:p>
            <a:pPr algn="l" rtl="0"/>
            <a:r>
              <a:rPr lang="en-US" dirty="0" smtClean="0"/>
              <a:t>In 2008, one in every five children between the ages of 5 and 9 who were killed in traffic crashes was a pedestrian.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Pediatric Injury</a:t>
            </a:r>
            <a:endParaRPr lang="ar-SA" dirty="0"/>
          </a:p>
        </p:txBody>
      </p:sp>
      <p:sp>
        <p:nvSpPr>
          <p:cNvPr id="3" name="Content Placeholder 2"/>
          <p:cNvSpPr>
            <a:spLocks noGrp="1"/>
          </p:cNvSpPr>
          <p:nvPr>
            <p:ph idx="1"/>
          </p:nvPr>
        </p:nvSpPr>
        <p:spPr/>
        <p:txBody>
          <a:bodyPr/>
          <a:lstStyle/>
          <a:p>
            <a:endParaRPr lang="ar-SA"/>
          </a:p>
        </p:txBody>
      </p:sp>
      <p:pic>
        <p:nvPicPr>
          <p:cNvPr id="4" name="Picture 3" descr="14"/>
          <p:cNvPicPr>
            <a:picLocks noChangeAspect="1" noChangeArrowheads="1"/>
          </p:cNvPicPr>
          <p:nvPr/>
        </p:nvPicPr>
        <p:blipFill>
          <a:blip r:embed="rId2" cstate="print"/>
          <a:srcRect/>
          <a:stretch>
            <a:fillRect/>
          </a:stretch>
        </p:blipFill>
        <p:spPr>
          <a:xfrm>
            <a:off x="0" y="1524000"/>
            <a:ext cx="9144000" cy="5333999"/>
          </a:xfrm>
          <a:prstGeom prst="rect">
            <a:avLst/>
          </a:prstGeom>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Pediatric Injury</a:t>
            </a:r>
            <a:endParaRPr lang="ar-SA" dirty="0"/>
          </a:p>
        </p:txBody>
      </p:sp>
      <p:sp>
        <p:nvSpPr>
          <p:cNvPr id="3" name="Content Placeholder 2"/>
          <p:cNvSpPr>
            <a:spLocks noGrp="1"/>
          </p:cNvSpPr>
          <p:nvPr>
            <p:ph idx="1"/>
          </p:nvPr>
        </p:nvSpPr>
        <p:spPr/>
        <p:txBody>
          <a:bodyPr/>
          <a:lstStyle/>
          <a:p>
            <a:endParaRPr lang="ar-SA"/>
          </a:p>
        </p:txBody>
      </p:sp>
      <p:pic>
        <p:nvPicPr>
          <p:cNvPr id="4" name="Picture 4" descr="15"/>
          <p:cNvPicPr>
            <a:picLocks noChangeAspect="1" noChangeArrowheads="1"/>
          </p:cNvPicPr>
          <p:nvPr/>
        </p:nvPicPr>
        <p:blipFill>
          <a:blip r:embed="rId2" cstate="print"/>
          <a:srcRect/>
          <a:stretch>
            <a:fillRect/>
          </a:stretch>
        </p:blipFill>
        <p:spPr>
          <a:xfrm>
            <a:off x="0" y="1524000"/>
            <a:ext cx="9144000" cy="53340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Pediatric Injury</a:t>
            </a:r>
            <a:endParaRPr lang="ar-SA" dirty="0"/>
          </a:p>
        </p:txBody>
      </p:sp>
      <p:sp>
        <p:nvSpPr>
          <p:cNvPr id="3" name="Content Placeholder 2"/>
          <p:cNvSpPr>
            <a:spLocks noGrp="1"/>
          </p:cNvSpPr>
          <p:nvPr>
            <p:ph idx="1"/>
          </p:nvPr>
        </p:nvSpPr>
        <p:spPr/>
        <p:txBody>
          <a:bodyPr/>
          <a:lstStyle/>
          <a:p>
            <a:endParaRPr lang="ar-SA"/>
          </a:p>
        </p:txBody>
      </p:sp>
      <p:pic>
        <p:nvPicPr>
          <p:cNvPr id="4" name="Picture 3" descr="16"/>
          <p:cNvPicPr>
            <a:picLocks noChangeAspect="1" noChangeArrowheads="1"/>
          </p:cNvPicPr>
          <p:nvPr/>
        </p:nvPicPr>
        <p:blipFill>
          <a:blip r:embed="rId2" cstate="print"/>
          <a:srcRect/>
          <a:stretch>
            <a:fillRect/>
          </a:stretch>
        </p:blipFill>
        <p:spPr>
          <a:xfrm>
            <a:off x="0" y="1676400"/>
            <a:ext cx="9144000" cy="50292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Initial management</a:t>
            </a:r>
            <a:br>
              <a:rPr lang="en-US" dirty="0" smtClean="0"/>
            </a:br>
            <a:r>
              <a:rPr lang="en-US" b="1" dirty="0" smtClean="0"/>
              <a:t>ATLS APPROACH</a:t>
            </a:r>
            <a:r>
              <a:rPr lang="en-US" dirty="0" smtClean="0"/>
              <a:t> </a:t>
            </a:r>
            <a:endParaRPr lang="ar-SA" dirty="0"/>
          </a:p>
        </p:txBody>
      </p:sp>
      <p:sp>
        <p:nvSpPr>
          <p:cNvPr id="7" name="Content Placeholder 6"/>
          <p:cNvSpPr>
            <a:spLocks noGrp="1"/>
          </p:cNvSpPr>
          <p:nvPr>
            <p:ph idx="1"/>
          </p:nvPr>
        </p:nvSpPr>
        <p:spPr/>
        <p:txBody>
          <a:bodyPr>
            <a:normAutofit fontScale="92500" lnSpcReduction="10000"/>
          </a:bodyPr>
          <a:lstStyle/>
          <a:p>
            <a:pPr algn="l" rtl="0"/>
            <a:r>
              <a:rPr lang="en-US" sz="3500" b="1" dirty="0" smtClean="0">
                <a:effectLst>
                  <a:outerShdw blurRad="38100" dist="38100" dir="2700000" algn="tl">
                    <a:srgbClr val="000000">
                      <a:alpha val="43137"/>
                    </a:srgbClr>
                  </a:outerShdw>
                </a:effectLst>
              </a:rPr>
              <a:t>1ry survey  </a:t>
            </a:r>
            <a:r>
              <a:rPr lang="en-US" sz="3500" dirty="0" smtClean="0"/>
              <a:t>(</a:t>
            </a:r>
            <a:r>
              <a:rPr lang="en-US" sz="3600" dirty="0" smtClean="0"/>
              <a:t>&lt;5–10 min)</a:t>
            </a:r>
            <a:endParaRPr lang="en-US" sz="3500" b="1" dirty="0" smtClean="0">
              <a:effectLst>
                <a:outerShdw blurRad="38100" dist="38100" dir="2700000" algn="tl">
                  <a:srgbClr val="000000">
                    <a:alpha val="43137"/>
                  </a:srgbClr>
                </a:outerShdw>
              </a:effectLst>
            </a:endParaRPr>
          </a:p>
          <a:p>
            <a:pPr algn="l" rtl="0"/>
            <a:r>
              <a:rPr lang="en-US" dirty="0" smtClean="0"/>
              <a:t>Look + listen + feel + manage: Airway and C-spine, Breathing, Circulation and Hemorrhage, Disability, Exposure.</a:t>
            </a:r>
          </a:p>
          <a:p>
            <a:pPr algn="l" rtl="0"/>
            <a:r>
              <a:rPr lang="en-US" i="1" dirty="0" smtClean="0"/>
              <a:t>ADJUNCTS: </a:t>
            </a:r>
          </a:p>
          <a:p>
            <a:pPr lvl="1" algn="l" rtl="0"/>
            <a:r>
              <a:rPr lang="en-US" dirty="0" smtClean="0"/>
              <a:t>Monitors (Pulse ox, BP and cardiac monitor, ET CO2 monitor) </a:t>
            </a:r>
          </a:p>
          <a:p>
            <a:pPr lvl="1" algn="l" rtl="0"/>
            <a:r>
              <a:rPr lang="en-US" dirty="0" smtClean="0"/>
              <a:t>XR: C-spine, CXR, and pelvic XR.</a:t>
            </a:r>
          </a:p>
          <a:p>
            <a:pPr lvl="1" algn="l" rtl="0"/>
            <a:r>
              <a:rPr lang="en-US" dirty="0" smtClean="0"/>
              <a:t>DPL/ABUS or CT if appropriate.</a:t>
            </a:r>
          </a:p>
          <a:p>
            <a:pPr lvl="1" algn="l" rtl="0"/>
            <a:r>
              <a:rPr lang="en-US" dirty="0" smtClean="0"/>
              <a:t>NG and urinary tubes if not contraindicated</a:t>
            </a:r>
          </a:p>
          <a:p>
            <a:pPr algn="l" rtl="0"/>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lnSpcReduction="10000"/>
          </a:bodyPr>
          <a:lstStyle/>
          <a:p>
            <a:pPr algn="l" rtl="0"/>
            <a:r>
              <a:rPr lang="en-US" b="1" dirty="0" smtClean="0">
                <a:effectLst>
                  <a:outerShdw blurRad="38100" dist="38100" dir="2700000" algn="tl">
                    <a:srgbClr val="000000">
                      <a:alpha val="43137"/>
                    </a:srgbClr>
                  </a:outerShdw>
                </a:effectLst>
              </a:rPr>
              <a:t>2ry survey</a:t>
            </a:r>
          </a:p>
          <a:p>
            <a:pPr algn="l" rtl="0"/>
            <a:r>
              <a:rPr lang="en-US" dirty="0" smtClean="0"/>
              <a:t>Brief history, head to toe exam (H/N, Chest, </a:t>
            </a:r>
            <a:r>
              <a:rPr lang="en-US" dirty="0" err="1" smtClean="0"/>
              <a:t>Abd</a:t>
            </a:r>
            <a:r>
              <a:rPr lang="en-US" dirty="0" smtClean="0"/>
              <a:t>, U/G, </a:t>
            </a:r>
            <a:r>
              <a:rPr lang="en-US" dirty="0" err="1" smtClean="0"/>
              <a:t>Neuro</a:t>
            </a:r>
            <a:r>
              <a:rPr lang="en-US" dirty="0" smtClean="0"/>
              <a:t>, </a:t>
            </a:r>
            <a:r>
              <a:rPr lang="en-US" dirty="0" err="1" smtClean="0"/>
              <a:t>Msk</a:t>
            </a:r>
            <a:r>
              <a:rPr lang="en-US" dirty="0" smtClean="0"/>
              <a:t>, back) for Identify all injuries requiring surgical intervention, Prioritize management of injuries found.</a:t>
            </a:r>
          </a:p>
          <a:p>
            <a:pPr algn="l" rtl="0"/>
            <a:r>
              <a:rPr lang="en-US" i="1" dirty="0" smtClean="0"/>
              <a:t>ADJUNCTS: </a:t>
            </a:r>
            <a:endParaRPr lang="en-US" dirty="0" smtClean="0"/>
          </a:p>
          <a:p>
            <a:pPr lvl="1" algn="l" rtl="0"/>
            <a:r>
              <a:rPr lang="en-US" dirty="0" smtClean="0"/>
              <a:t>CBC; coagulation profile, LFT, amylase and lipase blood, type and cross match, CT scans, complete cervical spine series and angiography if necessary and available.</a:t>
            </a:r>
            <a:endParaRPr lang="ar-SA"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are not little adults</a:t>
            </a:r>
            <a:endParaRPr lang="ar-SA" dirty="0"/>
          </a:p>
        </p:txBody>
      </p:sp>
      <p:sp>
        <p:nvSpPr>
          <p:cNvPr id="3" name="Content Placeholder 2"/>
          <p:cNvSpPr>
            <a:spLocks noGrp="1"/>
          </p:cNvSpPr>
          <p:nvPr>
            <p:ph idx="1"/>
          </p:nvPr>
        </p:nvSpPr>
        <p:spPr/>
        <p:txBody>
          <a:bodyPr>
            <a:noAutofit/>
          </a:bodyPr>
          <a:lstStyle/>
          <a:p>
            <a:pPr algn="l" rtl="0"/>
            <a:r>
              <a:rPr lang="en-US" sz="3600" dirty="0" smtClean="0"/>
              <a:t>Smaller body mass so more severe injuries.</a:t>
            </a:r>
          </a:p>
          <a:p>
            <a:pPr algn="l" rtl="0"/>
            <a:r>
              <a:rPr lang="en-US" sz="3600" dirty="0" smtClean="0"/>
              <a:t>Internal organ damage without obvious overlying external fractures b/c of pliable skeleton.</a:t>
            </a:r>
          </a:p>
          <a:p>
            <a:pPr algn="l" rtl="0"/>
            <a:r>
              <a:rPr lang="en-US" sz="3600" dirty="0" smtClean="0"/>
              <a:t>Large surface area to body volume thus hypothermia more of a concern. iv fluids should be warmed, blankets.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are not little adults</a:t>
            </a:r>
            <a:endParaRPr lang="ar-SA" dirty="0"/>
          </a:p>
        </p:txBody>
      </p:sp>
      <p:sp>
        <p:nvSpPr>
          <p:cNvPr id="3" name="Content Placeholder 2"/>
          <p:cNvSpPr>
            <a:spLocks noGrp="1"/>
          </p:cNvSpPr>
          <p:nvPr>
            <p:ph idx="1"/>
          </p:nvPr>
        </p:nvSpPr>
        <p:spPr/>
        <p:txBody>
          <a:bodyPr>
            <a:noAutofit/>
          </a:bodyPr>
          <a:lstStyle/>
          <a:p>
            <a:pPr algn="l" rtl="0"/>
            <a:r>
              <a:rPr lang="en-US" sz="3600" dirty="0" smtClean="0"/>
              <a:t>Different pulse rate, BP, RR.</a:t>
            </a:r>
          </a:p>
          <a:p>
            <a:pPr algn="l" rtl="0"/>
            <a:r>
              <a:rPr lang="en-US" sz="3600" dirty="0" smtClean="0"/>
              <a:t>Difficult airways.</a:t>
            </a:r>
          </a:p>
          <a:p>
            <a:pPr algn="l" rtl="0"/>
            <a:r>
              <a:rPr lang="en-US" sz="3600" dirty="0" err="1" smtClean="0"/>
              <a:t>Bradycardia</a:t>
            </a:r>
            <a:r>
              <a:rPr lang="en-US" sz="3600" dirty="0" smtClean="0"/>
              <a:t>, hypotension or irregular respirations are late and ominous signs of shock.</a:t>
            </a:r>
          </a:p>
          <a:p>
            <a:pPr algn="l" rtl="0"/>
            <a:r>
              <a:rPr lang="en-US" sz="3600" dirty="0" smtClean="0"/>
              <a:t>Different fluid requirement. </a:t>
            </a:r>
          </a:p>
          <a:p>
            <a:pPr algn="l" rtl="0"/>
            <a:r>
              <a:rPr lang="en-US" sz="3600" dirty="0" err="1" smtClean="0"/>
              <a:t>Broselow</a:t>
            </a:r>
            <a:r>
              <a:rPr lang="en-US" sz="3600" dirty="0" smtClean="0"/>
              <a:t> Pediatric Resuscitation System can be used. </a:t>
            </a:r>
          </a:p>
          <a:p>
            <a:pPr algn="l" rtl="0"/>
            <a:endParaRPr lang="en-US" sz="36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dirty="0" err="1" smtClean="0"/>
              <a:t>Broselow</a:t>
            </a:r>
            <a:r>
              <a:rPr lang="en-US" dirty="0" smtClean="0"/>
              <a:t> Pediatric Resuscitation System</a:t>
            </a:r>
            <a:endParaRPr lang="ar-SA" dirty="0"/>
          </a:p>
        </p:txBody>
      </p:sp>
      <p:pic>
        <p:nvPicPr>
          <p:cNvPr id="44034" name="Picture 2" descr="Broselow™ Pediatric Resuscitation System"/>
          <p:cNvPicPr>
            <a:picLocks noChangeAspect="1" noChangeArrowheads="1"/>
          </p:cNvPicPr>
          <p:nvPr/>
        </p:nvPicPr>
        <p:blipFill>
          <a:blip r:embed="rId2" cstate="print"/>
          <a:srcRect/>
          <a:stretch>
            <a:fillRect/>
          </a:stretch>
        </p:blipFill>
        <p:spPr bwMode="auto">
          <a:xfrm>
            <a:off x="457200" y="1600200"/>
            <a:ext cx="8153400" cy="3733800"/>
          </a:xfrm>
          <a:prstGeom prst="rect">
            <a:avLst/>
          </a:prstGeom>
          <a:noFill/>
        </p:spPr>
      </p:pic>
      <p:sp>
        <p:nvSpPr>
          <p:cNvPr id="3" name="Content Placeholder 2"/>
          <p:cNvSpPr>
            <a:spLocks noGrp="1"/>
          </p:cNvSpPr>
          <p:nvPr>
            <p:ph idx="1"/>
          </p:nvPr>
        </p:nvSpPr>
        <p:spPr>
          <a:xfrm>
            <a:off x="152400" y="5486400"/>
            <a:ext cx="8991600" cy="1219200"/>
          </a:xfrm>
        </p:spPr>
        <p:txBody>
          <a:bodyPr>
            <a:noAutofit/>
          </a:bodyPr>
          <a:lstStyle/>
          <a:p>
            <a:pPr algn="ctr">
              <a:buNone/>
            </a:pPr>
            <a:r>
              <a:rPr lang="en-US" sz="2400" dirty="0" smtClean="0"/>
              <a:t>a length-based, color-coded system for estimating weight to determine the correct sizes for equipment and the proper doses of medications during pediatric resuscitation. </a:t>
            </a:r>
            <a:endParaRPr lang="ar-SA"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are not little adults</a:t>
            </a:r>
            <a:endParaRPr lang="ar-SA" dirty="0"/>
          </a:p>
        </p:txBody>
      </p:sp>
      <p:sp>
        <p:nvSpPr>
          <p:cNvPr id="3" name="Content Placeholder 2"/>
          <p:cNvSpPr>
            <a:spLocks noGrp="1"/>
          </p:cNvSpPr>
          <p:nvPr>
            <p:ph idx="1"/>
          </p:nvPr>
        </p:nvSpPr>
        <p:spPr/>
        <p:txBody>
          <a:bodyPr>
            <a:noAutofit/>
          </a:bodyPr>
          <a:lstStyle/>
          <a:p>
            <a:pPr algn="l" rtl="0"/>
            <a:r>
              <a:rPr lang="en-US" sz="3400" dirty="0" smtClean="0"/>
              <a:t>Narrow lumen of ETT : means using smaller ETTs which get blocked more easily with secretions, blood, etc</a:t>
            </a:r>
          </a:p>
          <a:p>
            <a:pPr algn="l" rtl="0"/>
            <a:r>
              <a:rPr lang="en-US" sz="3400" dirty="0" smtClean="0"/>
              <a:t>Additional vascular access options: </a:t>
            </a:r>
            <a:r>
              <a:rPr lang="en-US" sz="3400" dirty="0" err="1" smtClean="0"/>
              <a:t>intraosseous</a:t>
            </a:r>
            <a:r>
              <a:rPr lang="en-US" sz="3400" dirty="0" smtClean="0"/>
              <a:t> and umbilical vein (newborn).</a:t>
            </a:r>
          </a:p>
          <a:p>
            <a:pPr algn="l" rtl="0"/>
            <a:r>
              <a:rPr lang="en-US" sz="3400" dirty="0" smtClean="0"/>
              <a:t>Small lung volumes, especially in neonates/infants thus aggressive ventilation can easily cause </a:t>
            </a:r>
            <a:r>
              <a:rPr lang="en-US" sz="3400" dirty="0" err="1" smtClean="0"/>
              <a:t>pneumothoraces</a:t>
            </a:r>
            <a:r>
              <a:rPr lang="en-US" sz="3400" dirty="0" smtClean="0"/>
              <a:t>.</a:t>
            </a:r>
          </a:p>
          <a:p>
            <a:pPr algn="l" rtl="0"/>
            <a:endParaRPr lang="en-US"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Duodenal obstruction</a:t>
            </a:r>
            <a:endParaRPr lang="ar-SA" dirty="0"/>
          </a:p>
        </p:txBody>
      </p:sp>
      <p:sp>
        <p:nvSpPr>
          <p:cNvPr id="3" name="Content Placeholder 2"/>
          <p:cNvSpPr>
            <a:spLocks noGrp="1"/>
          </p:cNvSpPr>
          <p:nvPr>
            <p:ph idx="1"/>
          </p:nvPr>
        </p:nvSpPr>
        <p:spPr>
          <a:xfrm>
            <a:off x="457200" y="1775191"/>
            <a:ext cx="4343400" cy="5082809"/>
          </a:xfrm>
        </p:spPr>
        <p:txBody>
          <a:bodyPr>
            <a:normAutofit lnSpcReduction="10000"/>
          </a:bodyPr>
          <a:lstStyle/>
          <a:p>
            <a:pPr algn="l" rtl="0">
              <a:lnSpc>
                <a:spcPct val="80000"/>
              </a:lnSpc>
            </a:pPr>
            <a:r>
              <a:rPr lang="en-US" dirty="0" smtClean="0"/>
              <a:t>Divided into:</a:t>
            </a:r>
          </a:p>
          <a:p>
            <a:pPr lvl="1" algn="l" rtl="0">
              <a:lnSpc>
                <a:spcPct val="80000"/>
              </a:lnSpc>
            </a:pPr>
            <a:r>
              <a:rPr lang="en-US" sz="2400" dirty="0" smtClean="0"/>
              <a:t>Complete (atresia)</a:t>
            </a:r>
          </a:p>
          <a:p>
            <a:pPr lvl="1" algn="l" rtl="0">
              <a:lnSpc>
                <a:spcPct val="80000"/>
              </a:lnSpc>
            </a:pPr>
            <a:r>
              <a:rPr lang="en-US" sz="2400" dirty="0" smtClean="0"/>
              <a:t>Partial ( </a:t>
            </a:r>
            <a:r>
              <a:rPr lang="en-US" sz="2400" dirty="0" err="1" smtClean="0"/>
              <a:t>stenosis</a:t>
            </a:r>
            <a:r>
              <a:rPr lang="en-US" sz="2400" dirty="0" smtClean="0"/>
              <a:t>)</a:t>
            </a:r>
          </a:p>
          <a:p>
            <a:pPr lvl="1" algn="l" rtl="0">
              <a:lnSpc>
                <a:spcPct val="80000"/>
              </a:lnSpc>
              <a:buNone/>
            </a:pPr>
            <a:endParaRPr lang="en-US" sz="2400" dirty="0" smtClean="0"/>
          </a:p>
          <a:p>
            <a:pPr algn="l" rtl="0">
              <a:lnSpc>
                <a:spcPct val="80000"/>
              </a:lnSpc>
            </a:pPr>
            <a:r>
              <a:rPr lang="en-US" dirty="0" smtClean="0"/>
              <a:t>Antenatal diagnosis: </a:t>
            </a:r>
          </a:p>
          <a:p>
            <a:pPr lvl="1" algn="l" rtl="0">
              <a:lnSpc>
                <a:spcPct val="80000"/>
              </a:lnSpc>
            </a:pPr>
            <a:r>
              <a:rPr lang="en-US" sz="2400" dirty="0" smtClean="0"/>
              <a:t>Polyhydramnios</a:t>
            </a:r>
          </a:p>
          <a:p>
            <a:pPr lvl="1" algn="l" rtl="0">
              <a:lnSpc>
                <a:spcPct val="80000"/>
              </a:lnSpc>
            </a:pPr>
            <a:r>
              <a:rPr lang="en-US" sz="2400" dirty="0" smtClean="0"/>
              <a:t>Dilated stomach and  1</a:t>
            </a:r>
            <a:r>
              <a:rPr lang="en-US" sz="2400" baseline="30000" dirty="0" smtClean="0"/>
              <a:t>st</a:t>
            </a:r>
            <a:r>
              <a:rPr lang="en-US" sz="2400" dirty="0" smtClean="0"/>
              <a:t> part Duodenum</a:t>
            </a:r>
          </a:p>
          <a:p>
            <a:pPr lvl="1" algn="l" rtl="0">
              <a:lnSpc>
                <a:spcPct val="80000"/>
              </a:lnSpc>
              <a:buNone/>
            </a:pPr>
            <a:endParaRPr lang="en-US" sz="2400" dirty="0" smtClean="0"/>
          </a:p>
          <a:p>
            <a:pPr algn="l" rtl="0">
              <a:lnSpc>
                <a:spcPct val="80000"/>
              </a:lnSpc>
            </a:pPr>
            <a:r>
              <a:rPr lang="en-US" sz="2800" dirty="0" smtClean="0"/>
              <a:t>Down syndrome 30%.</a:t>
            </a:r>
          </a:p>
          <a:p>
            <a:pPr algn="l" rtl="0">
              <a:lnSpc>
                <a:spcPct val="80000"/>
              </a:lnSpc>
              <a:buNone/>
            </a:pPr>
            <a:endParaRPr lang="en-US" sz="2800" dirty="0" smtClean="0"/>
          </a:p>
          <a:p>
            <a:pPr algn="l" rtl="0">
              <a:lnSpc>
                <a:spcPct val="80000"/>
              </a:lnSpc>
            </a:pPr>
            <a:r>
              <a:rPr lang="en-US" sz="2800" dirty="0" smtClean="0">
                <a:solidFill>
                  <a:schemeClr val="tx2"/>
                </a:solidFill>
              </a:rPr>
              <a:t>Symptoms and Signs:</a:t>
            </a:r>
          </a:p>
          <a:p>
            <a:pPr lvl="1" algn="l" rtl="0">
              <a:lnSpc>
                <a:spcPct val="80000"/>
              </a:lnSpc>
            </a:pPr>
            <a:r>
              <a:rPr lang="en-US" sz="2400" dirty="0" smtClean="0"/>
              <a:t>vomiting, bilious 80%</a:t>
            </a:r>
          </a:p>
          <a:p>
            <a:pPr lvl="1" algn="l" rtl="0">
              <a:lnSpc>
                <a:spcPct val="80000"/>
              </a:lnSpc>
            </a:pPr>
            <a:r>
              <a:rPr lang="en-US" sz="2400" dirty="0" smtClean="0"/>
              <a:t> High gastric aspiration:  &gt;30ml</a:t>
            </a:r>
          </a:p>
          <a:p>
            <a:endParaRPr lang="ar-SA" dirty="0"/>
          </a:p>
        </p:txBody>
      </p:sp>
      <p:pic>
        <p:nvPicPr>
          <p:cNvPr id="4" name="Picture 22" descr="DA_types"/>
          <p:cNvPicPr>
            <a:picLocks noChangeAspect="1" noChangeArrowheads="1"/>
          </p:cNvPicPr>
          <p:nvPr/>
        </p:nvPicPr>
        <p:blipFill>
          <a:blip r:embed="rId2" cstate="print"/>
          <a:srcRect/>
          <a:stretch>
            <a:fillRect/>
          </a:stretch>
        </p:blipFill>
        <p:spPr>
          <a:xfrm>
            <a:off x="5410200" y="1981200"/>
            <a:ext cx="3409950" cy="3964310"/>
          </a:xfrm>
          <a:prstGeom prst="rect">
            <a:avLst/>
          </a:prstGeom>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are not little adults</a:t>
            </a:r>
            <a:endParaRPr lang="ar-SA" dirty="0"/>
          </a:p>
        </p:txBody>
      </p:sp>
      <p:sp>
        <p:nvSpPr>
          <p:cNvPr id="3" name="Content Placeholder 2"/>
          <p:cNvSpPr>
            <a:spLocks noGrp="1"/>
          </p:cNvSpPr>
          <p:nvPr>
            <p:ph idx="1"/>
          </p:nvPr>
        </p:nvSpPr>
        <p:spPr/>
        <p:txBody>
          <a:bodyPr>
            <a:noAutofit/>
          </a:bodyPr>
          <a:lstStyle/>
          <a:p>
            <a:pPr algn="l" rtl="0"/>
            <a:r>
              <a:rPr lang="en-US" dirty="0" err="1" smtClean="0"/>
              <a:t>Mediastinal</a:t>
            </a:r>
            <a:r>
              <a:rPr lang="en-US" dirty="0" smtClean="0"/>
              <a:t> structures are more mobile than in adults .. So can damage each other.</a:t>
            </a:r>
          </a:p>
          <a:p>
            <a:pPr algn="l" rtl="0"/>
            <a:r>
              <a:rPr lang="en-US" dirty="0" smtClean="0"/>
              <a:t>Gastric distension easily compresses the lungs.</a:t>
            </a:r>
          </a:p>
          <a:p>
            <a:pPr algn="l" rtl="0"/>
            <a:r>
              <a:rPr lang="en-US" dirty="0" smtClean="0"/>
              <a:t>Less abdominal wall musculature protection, Less abdominal fat protection, Larger spleen and liver thus easy compression of spleen and liver.</a:t>
            </a:r>
          </a:p>
          <a:p>
            <a:pPr algn="l" rtl="0"/>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609600" y="1905000"/>
            <a:ext cx="8077200" cy="1500188"/>
          </a:xfrm>
        </p:spPr>
        <p:txBody>
          <a:bodyPr>
            <a:noAutofit/>
          </a:bodyPr>
          <a:lstStyle/>
          <a:p>
            <a:pPr algn="ctr" rtl="0">
              <a:buNone/>
            </a:pPr>
            <a:r>
              <a:rPr lang="en-US"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U</a:t>
            </a:r>
            <a:endParaRPr lang="ar-SA"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smtClean="0"/>
              <a:t>Duodenal obstruction</a:t>
            </a:r>
            <a:endParaRPr lang="ar-SA" dirty="0"/>
          </a:p>
        </p:txBody>
      </p:sp>
      <p:sp>
        <p:nvSpPr>
          <p:cNvPr id="3" name="عنصر نائب للمحتوى 2"/>
          <p:cNvSpPr>
            <a:spLocks noGrp="1"/>
          </p:cNvSpPr>
          <p:nvPr>
            <p:ph idx="1"/>
          </p:nvPr>
        </p:nvSpPr>
        <p:spPr>
          <a:xfrm>
            <a:off x="457200" y="1775191"/>
            <a:ext cx="6019800" cy="4625609"/>
          </a:xfrm>
        </p:spPr>
        <p:txBody>
          <a:bodyPr/>
          <a:lstStyle/>
          <a:p>
            <a:pPr algn="l" rtl="0"/>
            <a:r>
              <a:rPr lang="en-US" dirty="0" smtClean="0"/>
              <a:t>X-rays:</a:t>
            </a:r>
          </a:p>
          <a:p>
            <a:pPr lvl="1" algn="l" rtl="0"/>
            <a:r>
              <a:rPr lang="en-US" dirty="0" smtClean="0"/>
              <a:t>Double bobble shadow ( one air in the stomach and other in duodenum).</a:t>
            </a:r>
          </a:p>
          <a:p>
            <a:pPr algn="l" rtl="0"/>
            <a:r>
              <a:rPr lang="en-US" dirty="0" smtClean="0"/>
              <a:t>Management: </a:t>
            </a:r>
          </a:p>
          <a:p>
            <a:pPr lvl="1" algn="l" rtl="0"/>
            <a:r>
              <a:rPr lang="en-US" sz="2400" dirty="0" smtClean="0"/>
              <a:t>Exclude the </a:t>
            </a:r>
            <a:r>
              <a:rPr lang="en-US" sz="2400" dirty="0" err="1" smtClean="0"/>
              <a:t>Volvulus</a:t>
            </a:r>
            <a:r>
              <a:rPr lang="en-US" sz="2400" dirty="0" smtClean="0"/>
              <a:t> and resuscitation</a:t>
            </a:r>
          </a:p>
          <a:p>
            <a:pPr lvl="1" algn="l" rtl="0"/>
            <a:r>
              <a:rPr lang="en-US" sz="2400" dirty="0" smtClean="0"/>
              <a:t>NGT, Vitamin K, </a:t>
            </a:r>
          </a:p>
          <a:p>
            <a:pPr lvl="1" algn="l" rtl="0"/>
            <a:r>
              <a:rPr lang="en-US" sz="2400" dirty="0" smtClean="0"/>
              <a:t>stabilized before surgery</a:t>
            </a:r>
          </a:p>
          <a:p>
            <a:pPr lvl="1" algn="l" rtl="0"/>
            <a:r>
              <a:rPr lang="en-US" sz="2400" dirty="0" err="1" smtClean="0"/>
              <a:t>Duodeno-duodenostomy</a:t>
            </a:r>
            <a:endParaRPr lang="en-US" sz="2400" dirty="0" smtClean="0"/>
          </a:p>
          <a:p>
            <a:pPr algn="l" rtl="0"/>
            <a:endParaRPr lang="ar-SA" dirty="0"/>
          </a:p>
        </p:txBody>
      </p:sp>
      <p:pic>
        <p:nvPicPr>
          <p:cNvPr id="4" name="Picture 12" descr="DA_operative"/>
          <p:cNvPicPr>
            <a:picLocks noChangeAspect="1" noChangeArrowheads="1"/>
          </p:cNvPicPr>
          <p:nvPr/>
        </p:nvPicPr>
        <p:blipFill>
          <a:blip r:embed="rId2" cstate="print"/>
          <a:srcRect/>
          <a:stretch>
            <a:fillRect/>
          </a:stretch>
        </p:blipFill>
        <p:spPr bwMode="auto">
          <a:xfrm>
            <a:off x="6270625" y="1524000"/>
            <a:ext cx="2949575" cy="5183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331</TotalTime>
  <Words>3268</Words>
  <Application>Microsoft Office PowerPoint</Application>
  <PresentationFormat>On-screen Show (4:3)</PresentationFormat>
  <Paragraphs>520</Paragraphs>
  <Slides>81</Slides>
  <Notes>3</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Module</vt:lpstr>
      <vt:lpstr>Approach to Common Pediatric Surgical Problems</vt:lpstr>
      <vt:lpstr>Neonatal intestinal obstruction</vt:lpstr>
      <vt:lpstr>Oesophageal atresia &amp; TOF</vt:lpstr>
      <vt:lpstr>Slide 4</vt:lpstr>
      <vt:lpstr>Pyloric stenosis (infantile hypertrophic )</vt:lpstr>
      <vt:lpstr>Malrotation</vt:lpstr>
      <vt:lpstr>Management </vt:lpstr>
      <vt:lpstr>Duodenal obstruction</vt:lpstr>
      <vt:lpstr>Duodenal obstruction</vt:lpstr>
      <vt:lpstr>Intestinal atresia</vt:lpstr>
      <vt:lpstr>Slide 11</vt:lpstr>
      <vt:lpstr>Meconium Ileus :</vt:lpstr>
      <vt:lpstr>Hirschsprung's Disease</vt:lpstr>
      <vt:lpstr>Diagnosis</vt:lpstr>
      <vt:lpstr>Slide 15</vt:lpstr>
      <vt:lpstr>Imperforate Anus</vt:lpstr>
      <vt:lpstr>Treatment </vt:lpstr>
      <vt:lpstr>Acute appendicitis </vt:lpstr>
      <vt:lpstr>Slide 19</vt:lpstr>
      <vt:lpstr>Dx</vt:lpstr>
      <vt:lpstr>Investigation </vt:lpstr>
      <vt:lpstr>Investigation </vt:lpstr>
      <vt:lpstr>Slide 23</vt:lpstr>
      <vt:lpstr>Treatment </vt:lpstr>
      <vt:lpstr>Inussusception </vt:lpstr>
      <vt:lpstr>Slide 26</vt:lpstr>
      <vt:lpstr>Slide 27</vt:lpstr>
      <vt:lpstr>Meckel’s Diverticulum</vt:lpstr>
      <vt:lpstr>Role of 2</vt:lpstr>
      <vt:lpstr>Presentation</vt:lpstr>
      <vt:lpstr>Pathophysiology</vt:lpstr>
      <vt:lpstr>investigations</vt:lpstr>
      <vt:lpstr>Foregin body </vt:lpstr>
      <vt:lpstr>X-ray</vt:lpstr>
      <vt:lpstr>investigations</vt:lpstr>
      <vt:lpstr>managment</vt:lpstr>
      <vt:lpstr>Acute scrotum</vt:lpstr>
      <vt:lpstr>Testicular torsion</vt:lpstr>
      <vt:lpstr>Clinical presentation</vt:lpstr>
      <vt:lpstr>investigations</vt:lpstr>
      <vt:lpstr>management</vt:lpstr>
      <vt:lpstr>management</vt:lpstr>
      <vt:lpstr>Complications</vt:lpstr>
      <vt:lpstr>Inguinal hernia</vt:lpstr>
      <vt:lpstr>Risk factor</vt:lpstr>
      <vt:lpstr>Incarceration risk</vt:lpstr>
      <vt:lpstr>investigations</vt:lpstr>
      <vt:lpstr>management</vt:lpstr>
      <vt:lpstr>Perianal sepsis</vt:lpstr>
      <vt:lpstr>investigations</vt:lpstr>
      <vt:lpstr>management</vt:lpstr>
      <vt:lpstr>Slide 52</vt:lpstr>
      <vt:lpstr>Abdominal wall defects </vt:lpstr>
      <vt:lpstr>Risk factors</vt:lpstr>
      <vt:lpstr>Risk of incarceration </vt:lpstr>
      <vt:lpstr>Rx</vt:lpstr>
      <vt:lpstr>Omphalocele &amp; Gastroschisis  </vt:lpstr>
      <vt:lpstr>Slide 58</vt:lpstr>
      <vt:lpstr>Childhood obesity</vt:lpstr>
      <vt:lpstr>Definitions</vt:lpstr>
      <vt:lpstr>Risk factors</vt:lpstr>
      <vt:lpstr>Slide 62</vt:lpstr>
      <vt:lpstr>Dx</vt:lpstr>
      <vt:lpstr>Non-surgical Rx</vt:lpstr>
      <vt:lpstr>Surgical Rx</vt:lpstr>
      <vt:lpstr>Vascular malformations</vt:lpstr>
      <vt:lpstr>Slide 67</vt:lpstr>
      <vt:lpstr>Presentions </vt:lpstr>
      <vt:lpstr>Dx &amp; Rx</vt:lpstr>
      <vt:lpstr>Children Motor vehicle trauma</vt:lpstr>
      <vt:lpstr>Mechanisms of Pediatric Injury</vt:lpstr>
      <vt:lpstr>Mechanisms of Pediatric Injury</vt:lpstr>
      <vt:lpstr>Mechanisms of Pediatric Injury</vt:lpstr>
      <vt:lpstr>Initial management ATLS APPROACH </vt:lpstr>
      <vt:lpstr>Slide 75</vt:lpstr>
      <vt:lpstr>Children are not little adults</vt:lpstr>
      <vt:lpstr>Children are not little adults</vt:lpstr>
      <vt:lpstr>Broselow Pediatric Resuscitation System</vt:lpstr>
      <vt:lpstr>Children are not little adults</vt:lpstr>
      <vt:lpstr>Children are not little adults</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Common Pediatric Surgical Problems</dc:title>
  <dc:creator>abdulelah</dc:creator>
  <cp:lastModifiedBy>abdulelah</cp:lastModifiedBy>
  <cp:revision>42</cp:revision>
  <dcterms:created xsi:type="dcterms:W3CDTF">2011-04-03T18:27:05Z</dcterms:created>
  <dcterms:modified xsi:type="dcterms:W3CDTF">2011-04-09T18:08:20Z</dcterms:modified>
</cp:coreProperties>
</file>