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9"/>
  </p:notesMasterIdLst>
  <p:sldIdLst>
    <p:sldId id="281" r:id="rId2"/>
    <p:sldId id="340" r:id="rId3"/>
    <p:sldId id="341" r:id="rId4"/>
    <p:sldId id="342" r:id="rId5"/>
    <p:sldId id="343" r:id="rId6"/>
    <p:sldId id="344" r:id="rId7"/>
    <p:sldId id="345" r:id="rId8"/>
    <p:sldId id="346" r:id="rId9"/>
    <p:sldId id="347" r:id="rId10"/>
    <p:sldId id="348" r:id="rId11"/>
    <p:sldId id="349" r:id="rId12"/>
    <p:sldId id="350" r:id="rId13"/>
    <p:sldId id="351" r:id="rId14"/>
    <p:sldId id="293" r:id="rId15"/>
    <p:sldId id="352" r:id="rId16"/>
    <p:sldId id="353" r:id="rId17"/>
    <p:sldId id="354" r:id="rId18"/>
    <p:sldId id="355" r:id="rId19"/>
    <p:sldId id="356" r:id="rId20"/>
    <p:sldId id="357" r:id="rId21"/>
    <p:sldId id="370" r:id="rId22"/>
    <p:sldId id="358" r:id="rId23"/>
    <p:sldId id="359" r:id="rId24"/>
    <p:sldId id="360" r:id="rId25"/>
    <p:sldId id="361" r:id="rId26"/>
    <p:sldId id="362" r:id="rId27"/>
    <p:sldId id="363" r:id="rId28"/>
    <p:sldId id="371" r:id="rId29"/>
    <p:sldId id="364" r:id="rId30"/>
    <p:sldId id="365" r:id="rId31"/>
    <p:sldId id="366" r:id="rId32"/>
    <p:sldId id="309" r:id="rId33"/>
    <p:sldId id="326" r:id="rId34"/>
    <p:sldId id="308" r:id="rId35"/>
    <p:sldId id="325" r:id="rId36"/>
    <p:sldId id="327" r:id="rId37"/>
    <p:sldId id="300" r:id="rId38"/>
    <p:sldId id="328" r:id="rId39"/>
    <p:sldId id="331" r:id="rId40"/>
    <p:sldId id="332" r:id="rId41"/>
    <p:sldId id="333" r:id="rId42"/>
    <p:sldId id="301" r:id="rId43"/>
    <p:sldId id="310" r:id="rId44"/>
    <p:sldId id="334" r:id="rId45"/>
    <p:sldId id="336" r:id="rId46"/>
    <p:sldId id="335" r:id="rId47"/>
    <p:sldId id="337" r:id="rId48"/>
    <p:sldId id="338" r:id="rId49"/>
    <p:sldId id="339" r:id="rId50"/>
    <p:sldId id="367" r:id="rId51"/>
    <p:sldId id="311" r:id="rId52"/>
    <p:sldId id="368" r:id="rId53"/>
    <p:sldId id="369" r:id="rId54"/>
    <p:sldId id="315" r:id="rId55"/>
    <p:sldId id="316" r:id="rId56"/>
    <p:sldId id="279" r:id="rId57"/>
    <p:sldId id="280" r:id="rId5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Times New Roman" pitchFamily="18" charset="0"/>
      </a:defRPr>
    </a:lvl1pPr>
    <a:lvl2pPr marL="4572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Times New Roman" pitchFamily="18" charset="0"/>
      </a:defRPr>
    </a:lvl2pPr>
    <a:lvl3pPr marL="9144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Times New Roman" pitchFamily="18" charset="0"/>
      </a:defRPr>
    </a:lvl3pPr>
    <a:lvl4pPr marL="13716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Times New Roman" pitchFamily="18" charset="0"/>
      </a:defRPr>
    </a:lvl4pPr>
    <a:lvl5pPr marL="18288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Times New Roman" pitchFamily="18" charset="0"/>
      </a:defRPr>
    </a:lvl5pPr>
    <a:lvl6pPr marL="2286000" algn="r" defTabSz="914400" rtl="1"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Times New Roman" pitchFamily="18" charset="0"/>
      </a:defRPr>
    </a:lvl6pPr>
    <a:lvl7pPr marL="2743200" algn="r" defTabSz="914400" rtl="1"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Times New Roman" pitchFamily="18" charset="0"/>
      </a:defRPr>
    </a:lvl7pPr>
    <a:lvl8pPr marL="3200400" algn="r" defTabSz="914400" rtl="1"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Times New Roman" pitchFamily="18" charset="0"/>
      </a:defRPr>
    </a:lvl8pPr>
    <a:lvl9pPr marL="3657600" algn="r" defTabSz="914400" rtl="1"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66FF33"/>
    <a:srgbClr val="0000FF"/>
    <a:srgbClr val="66FFFF"/>
    <a:srgbClr val="FFFFFF"/>
    <a:srgbClr val="00FFFF"/>
    <a:srgbClr val="FF33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738" autoAdjust="0"/>
  </p:normalViewPr>
  <p:slideViewPr>
    <p:cSldViewPr>
      <p:cViewPr>
        <p:scale>
          <a:sx n="70" d="100"/>
          <a:sy n="70" d="100"/>
        </p:scale>
        <p:origin x="-2802" y="-9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latin typeface="Times New Roman" pitchFamily="18" charset="0"/>
              </a:defRPr>
            </a:lvl1pPr>
          </a:lstStyle>
          <a:p>
            <a:pPr>
              <a:defRPr/>
            </a:pPr>
            <a:endParaRPr lang="en-US"/>
          </a:p>
        </p:txBody>
      </p:sp>
      <p:sp>
        <p:nvSpPr>
          <p:cNvPr id="51203"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latin typeface="Times New Roman" pitchFamily="18" charset="0"/>
              </a:defRPr>
            </a:lvl1pPr>
          </a:lstStyle>
          <a:p>
            <a:pPr>
              <a:defRPr/>
            </a:pPr>
            <a:endParaRPr lang="en-US"/>
          </a:p>
        </p:txBody>
      </p:sp>
      <p:sp>
        <p:nvSpPr>
          <p:cNvPr id="542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06"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latin typeface="Times New Roman" pitchFamily="18" charset="0"/>
              </a:defRPr>
            </a:lvl1pPr>
          </a:lstStyle>
          <a:p>
            <a:pPr>
              <a:defRPr/>
            </a:pPr>
            <a:endParaRPr lang="en-US"/>
          </a:p>
        </p:txBody>
      </p:sp>
      <p:sp>
        <p:nvSpPr>
          <p:cNvPr id="51207"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latin typeface="Times New Roman" pitchFamily="18" charset="0"/>
              </a:defRPr>
            </a:lvl1pPr>
          </a:lstStyle>
          <a:p>
            <a:pPr>
              <a:defRPr/>
            </a:pPr>
            <a:fld id="{A3721F54-34BA-4989-8ECE-A5A9DD94997D}" type="slidenum">
              <a:rPr lang="ar-SA"/>
              <a:pPr>
                <a:defRPr/>
              </a:pPr>
              <a:t>‹#›</a:t>
            </a:fld>
            <a:endParaRPr lang="en-US"/>
          </a:p>
        </p:txBody>
      </p:sp>
    </p:spTree>
    <p:extLst>
      <p:ext uri="{BB962C8B-B14F-4D97-AF65-F5344CB8AC3E}">
        <p14:creationId xmlns:p14="http://schemas.microsoft.com/office/powerpoint/2010/main" val="41671593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en.wikipedia.org/wiki/Moribund" TargetMode="External"/><Relationship Id="rId3" Type="http://schemas.openxmlformats.org/officeDocument/2006/relationships/hyperlink" Target="http://en.wikipedia.org/wiki/American_Society_of_Anesthesiologists" TargetMode="External"/><Relationship Id="rId7" Type="http://schemas.openxmlformats.org/officeDocument/2006/relationships/hyperlink" Target="http://en.wikipedia.org/wiki/Life" TargetMode="External"/><Relationship Id="rId12" Type="http://schemas.openxmlformats.org/officeDocument/2006/relationships/hyperlink" Target="http://en.wikipedia.org/wiki/Organ_donation"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en.wikipedia.org/wiki/Disease" TargetMode="External"/><Relationship Id="rId11" Type="http://schemas.openxmlformats.org/officeDocument/2006/relationships/hyperlink" Target="http://en.wikipedia.org/wiki/Organ_(anatomy)" TargetMode="External"/><Relationship Id="rId5" Type="http://schemas.openxmlformats.org/officeDocument/2006/relationships/hyperlink" Target="http://en.wikipedia.org/wiki/Systemic_disease" TargetMode="External"/><Relationship Id="rId10" Type="http://schemas.openxmlformats.org/officeDocument/2006/relationships/hyperlink" Target="http://en.wikipedia.org/wiki/Brain-dead" TargetMode="External"/><Relationship Id="rId4" Type="http://schemas.openxmlformats.org/officeDocument/2006/relationships/hyperlink" Target="http://en.wikipedia.org/wiki/Patient" TargetMode="External"/><Relationship Id="rId9" Type="http://schemas.openxmlformats.org/officeDocument/2006/relationships/hyperlink" Target="http://en.wikipedia.org/wiki/Surgery"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surgeryencyclopedia.com/La-Pa/Patient-Controlled-Analgesia.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pPr>
              <a:defRPr/>
            </a:pPr>
            <a:fld id="{A3721F54-34BA-4989-8ECE-A5A9DD94997D}" type="slidenum">
              <a:rPr lang="ar-SA" smtClean="0"/>
              <a:pPr>
                <a:defRPr/>
              </a:pPr>
              <a:t>6</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pPr>
              <a:defRPr/>
            </a:pPr>
            <a:fld id="{A3721F54-34BA-4989-8ECE-A5A9DD94997D}" type="slidenum">
              <a:rPr lang="ar-SA" smtClean="0"/>
              <a:pPr>
                <a:defRPr/>
              </a:pPr>
              <a:t>23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pPr>
              <a:defRPr/>
            </a:pPr>
            <a:fld id="{A3721F54-34BA-4989-8ECE-A5A9DD94997D}" type="slidenum">
              <a:rPr lang="ar-SA" smtClean="0"/>
              <a:pPr>
                <a:defRPr/>
              </a:pPr>
              <a:t>25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en-US" dirty="0" err="1" smtClean="0"/>
              <a:t>Incsional</a:t>
            </a:r>
            <a:r>
              <a:rPr lang="en-US" dirty="0" smtClean="0"/>
              <a:t> hernia </a:t>
            </a:r>
            <a:r>
              <a:rPr lang="en-US" sz="1200" b="0" i="0" kern="1200" dirty="0" smtClean="0">
                <a:solidFill>
                  <a:schemeClr val="tx1"/>
                </a:solidFill>
                <a:latin typeface="Times New Roman" pitchFamily="18" charset="0"/>
                <a:ea typeface="+mn-ea"/>
                <a:cs typeface="Times New Roman" pitchFamily="18" charset="0"/>
              </a:rPr>
              <a:t>They occur more commonly among adults than among children</a:t>
            </a:r>
            <a:endParaRPr lang="ar-SA" dirty="0"/>
          </a:p>
        </p:txBody>
      </p:sp>
      <p:sp>
        <p:nvSpPr>
          <p:cNvPr id="4" name="عنصر نائب لرقم الشريحة 3"/>
          <p:cNvSpPr>
            <a:spLocks noGrp="1"/>
          </p:cNvSpPr>
          <p:nvPr>
            <p:ph type="sldNum" sz="quarter" idx="10"/>
          </p:nvPr>
        </p:nvSpPr>
        <p:spPr/>
        <p:txBody>
          <a:bodyPr/>
          <a:lstStyle/>
          <a:p>
            <a:pPr>
              <a:defRPr/>
            </a:pPr>
            <a:fld id="{A3721F54-34BA-4989-8ECE-A5A9DD94997D}" type="slidenum">
              <a:rPr lang="ar-SA" smtClean="0"/>
              <a:pPr>
                <a:defRPr/>
              </a:pPr>
              <a:t>30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pPr eaLnBrk="1" hangingPunct="1">
              <a:spcBef>
                <a:spcPct val="0"/>
              </a:spcBef>
            </a:pPr>
            <a:endParaRPr lang="ar-SA" smtClean="0"/>
          </a:p>
        </p:txBody>
      </p:sp>
      <p:sp>
        <p:nvSpPr>
          <p:cNvPr id="56324" name="Slide Number Placeholder 3"/>
          <p:cNvSpPr>
            <a:spLocks noGrp="1"/>
          </p:cNvSpPr>
          <p:nvPr>
            <p:ph type="sldNum" sz="quarter" idx="5"/>
          </p:nvPr>
        </p:nvSpPr>
        <p:spPr>
          <a:noFill/>
        </p:spPr>
        <p:txBody>
          <a:bodyPr/>
          <a:lstStyle/>
          <a:p>
            <a:fld id="{1EDA31CC-1388-4946-97EB-CB69FABD5C43}" type="slidenum">
              <a:rPr lang="en-US" smtClean="0">
                <a:latin typeface="Calibri" pitchFamily="34" charset="0"/>
                <a:ea typeface="MS PGothic"/>
                <a:cs typeface="MS PGothic"/>
              </a:rPr>
              <a:pPr/>
              <a:t>32</a:t>
            </a:fld>
            <a:endParaRPr lang="en-US" smtClean="0">
              <a:latin typeface="Calibri" pitchFamily="34" charset="0"/>
              <a:ea typeface="MS PGothic"/>
              <a:cs typeface="MS PGothic"/>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pPr eaLnBrk="1" hangingPunct="1">
              <a:spcBef>
                <a:spcPct val="0"/>
              </a:spcBef>
            </a:pPr>
            <a:endParaRPr lang="ar-SA" smtClean="0"/>
          </a:p>
        </p:txBody>
      </p:sp>
      <p:sp>
        <p:nvSpPr>
          <p:cNvPr id="56324" name="Slide Number Placeholder 3"/>
          <p:cNvSpPr>
            <a:spLocks noGrp="1"/>
          </p:cNvSpPr>
          <p:nvPr>
            <p:ph type="sldNum" sz="quarter" idx="5"/>
          </p:nvPr>
        </p:nvSpPr>
        <p:spPr>
          <a:noFill/>
        </p:spPr>
        <p:txBody>
          <a:bodyPr/>
          <a:lstStyle/>
          <a:p>
            <a:fld id="{1EDA31CC-1388-4946-97EB-CB69FABD5C43}" type="slidenum">
              <a:rPr lang="en-US" smtClean="0">
                <a:latin typeface="Calibri" pitchFamily="34" charset="0"/>
                <a:ea typeface="MS PGothic"/>
                <a:cs typeface="MS PGothic"/>
              </a:rPr>
              <a:pPr/>
              <a:t>33</a:t>
            </a:fld>
            <a:endParaRPr lang="en-US" smtClean="0">
              <a:latin typeface="Calibri" pitchFamily="34" charset="0"/>
              <a:ea typeface="MS PGothic"/>
              <a:cs typeface="MS PGothic"/>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eaLnBrk="1" hangingPunct="1"/>
            <a:endParaRPr lang="ar-SA" smtClean="0"/>
          </a:p>
        </p:txBody>
      </p:sp>
      <p:sp>
        <p:nvSpPr>
          <p:cNvPr id="57348" name="Slide Number Placeholder 3"/>
          <p:cNvSpPr>
            <a:spLocks noGrp="1"/>
          </p:cNvSpPr>
          <p:nvPr>
            <p:ph type="sldNum" sz="quarter" idx="5"/>
          </p:nvPr>
        </p:nvSpPr>
        <p:spPr>
          <a:noFill/>
        </p:spPr>
        <p:txBody>
          <a:bodyPr/>
          <a:lstStyle/>
          <a:p>
            <a:fld id="{522773C1-168B-4617-BD65-5495493642B8}" type="slidenum">
              <a:rPr lang="en-US" smtClean="0">
                <a:latin typeface="Calibri" pitchFamily="34" charset="0"/>
                <a:ea typeface="MS PGothic"/>
                <a:cs typeface="MS PGothic"/>
              </a:rPr>
              <a:pPr/>
              <a:t>34</a:t>
            </a:fld>
            <a:endParaRPr lang="en-US" smtClean="0">
              <a:latin typeface="Calibri" pitchFamily="34" charset="0"/>
              <a:ea typeface="MS PGothic"/>
              <a:cs typeface="MS PGothic"/>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sz="1200" u="none" strike="noStrike" kern="1200" dirty="0" smtClean="0">
              <a:solidFill>
                <a:schemeClr val="tx1"/>
              </a:solidFill>
              <a:latin typeface="Times New Roman" pitchFamily="18" charset="0"/>
              <a:ea typeface="+mn-ea"/>
              <a:cs typeface="Times New Roman" pitchFamily="18" charset="0"/>
            </a:endParaRPr>
          </a:p>
        </p:txBody>
      </p:sp>
      <p:sp>
        <p:nvSpPr>
          <p:cNvPr id="4" name="عنصر نائب لرقم الشريحة 3"/>
          <p:cNvSpPr>
            <a:spLocks noGrp="1"/>
          </p:cNvSpPr>
          <p:nvPr>
            <p:ph type="sldNum" sz="quarter" idx="10"/>
          </p:nvPr>
        </p:nvSpPr>
        <p:spPr/>
        <p:txBody>
          <a:bodyPr/>
          <a:lstStyle/>
          <a:p>
            <a:pPr>
              <a:defRPr/>
            </a:pPr>
            <a:fld id="{A3721F54-34BA-4989-8ECE-A5A9DD94997D}" type="slidenum">
              <a:rPr lang="ar-SA" smtClean="0"/>
              <a:pPr>
                <a:defRPr/>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r>
              <a:rPr lang="en-US" dirty="0" smtClean="0">
                <a:hlinkClick r:id="rId3" tooltip="American Society of Anesthesiologists"/>
              </a:rPr>
              <a:t>American Society of Anesthesiologists</a:t>
            </a:r>
            <a:r>
              <a:rPr lang="en-US" dirty="0" smtClean="0"/>
              <a:t>  :</a:t>
            </a:r>
          </a:p>
          <a:p>
            <a:pPr eaLnBrk="1" hangingPunct="1"/>
            <a:r>
              <a:rPr lang="en-US" dirty="0" smtClean="0"/>
              <a:t>1-A normal healthy </a:t>
            </a:r>
            <a:r>
              <a:rPr lang="en-US" dirty="0" smtClean="0">
                <a:hlinkClick r:id="rId4" action="ppaction://hlinkfile" tooltip="Patient"/>
              </a:rPr>
              <a:t>patient</a:t>
            </a:r>
            <a:r>
              <a:rPr lang="en-US" dirty="0" smtClean="0"/>
              <a:t>.</a:t>
            </a:r>
          </a:p>
          <a:p>
            <a:pPr eaLnBrk="1" hangingPunct="1"/>
            <a:r>
              <a:rPr lang="en-US" dirty="0" smtClean="0"/>
              <a:t>2- A patient with mild </a:t>
            </a:r>
            <a:r>
              <a:rPr lang="en-US" dirty="0" smtClean="0">
                <a:hlinkClick r:id="rId5" action="ppaction://hlinkfile" tooltip="Systemic disease"/>
              </a:rPr>
              <a:t>systemic disease</a:t>
            </a:r>
            <a:r>
              <a:rPr lang="en-US" dirty="0" smtClean="0"/>
              <a:t>.</a:t>
            </a:r>
          </a:p>
          <a:p>
            <a:pPr eaLnBrk="1" hangingPunct="1"/>
            <a:r>
              <a:rPr lang="en-US" dirty="0" smtClean="0"/>
              <a:t>3- A patient with severe systemic </a:t>
            </a:r>
            <a:r>
              <a:rPr lang="en-US" dirty="0" smtClean="0">
                <a:hlinkClick r:id="rId6" action="ppaction://hlinkfile" tooltip="Disease"/>
              </a:rPr>
              <a:t>disease</a:t>
            </a:r>
            <a:r>
              <a:rPr lang="en-US" dirty="0" smtClean="0"/>
              <a:t>.</a:t>
            </a:r>
          </a:p>
          <a:p>
            <a:pPr eaLnBrk="1" hangingPunct="1"/>
            <a:r>
              <a:rPr lang="en-US" dirty="0" smtClean="0"/>
              <a:t>4- A patient with severe systemic disease that is a constant threat to </a:t>
            </a:r>
            <a:r>
              <a:rPr lang="en-US" dirty="0" smtClean="0">
                <a:hlinkClick r:id="rId7" action="ppaction://hlinkfile" tooltip="Life"/>
              </a:rPr>
              <a:t>life</a:t>
            </a:r>
            <a:r>
              <a:rPr lang="en-US" dirty="0" smtClean="0"/>
              <a:t>.</a:t>
            </a:r>
          </a:p>
          <a:p>
            <a:pPr eaLnBrk="1" hangingPunct="1"/>
            <a:r>
              <a:rPr lang="en-US" dirty="0" smtClean="0"/>
              <a:t>5- A </a:t>
            </a:r>
            <a:r>
              <a:rPr lang="en-US" dirty="0" smtClean="0">
                <a:hlinkClick r:id="rId8" action="ppaction://hlinkfile" tooltip="Moribund"/>
              </a:rPr>
              <a:t>moribund</a:t>
            </a:r>
            <a:r>
              <a:rPr lang="en-US" dirty="0" smtClean="0"/>
              <a:t> patient who is not expected to survive without the </a:t>
            </a:r>
            <a:r>
              <a:rPr lang="en-US" dirty="0" smtClean="0">
                <a:hlinkClick r:id="rId9" action="ppaction://hlinkfile" tooltip="Surgery"/>
              </a:rPr>
              <a:t>operation</a:t>
            </a:r>
            <a:r>
              <a:rPr lang="en-US" dirty="0" smtClean="0"/>
              <a:t>.</a:t>
            </a:r>
          </a:p>
          <a:p>
            <a:pPr eaLnBrk="1" hangingPunct="1"/>
            <a:r>
              <a:rPr lang="en-US" dirty="0" smtClean="0"/>
              <a:t>6- A declared </a:t>
            </a:r>
            <a:r>
              <a:rPr lang="en-US" dirty="0" smtClean="0">
                <a:hlinkClick r:id="rId10" action="ppaction://hlinkfile" tooltip="Brain-dead"/>
              </a:rPr>
              <a:t>brain-dead</a:t>
            </a:r>
            <a:r>
              <a:rPr lang="en-US" dirty="0" smtClean="0"/>
              <a:t> patient whose </a:t>
            </a:r>
            <a:r>
              <a:rPr lang="en-US" dirty="0" smtClean="0">
                <a:hlinkClick r:id="rId11" action="ppaction://hlinkfile" tooltip="Organ (anatomy)"/>
              </a:rPr>
              <a:t>organs</a:t>
            </a:r>
            <a:r>
              <a:rPr lang="en-US" dirty="0" smtClean="0"/>
              <a:t> are being removed for </a:t>
            </a:r>
            <a:r>
              <a:rPr lang="en-US" dirty="0" smtClean="0">
                <a:hlinkClick r:id="rId12" action="ppaction://hlinkfile" tooltip="Organ donation"/>
              </a:rPr>
              <a:t>donor</a:t>
            </a:r>
            <a:r>
              <a:rPr lang="en-US" dirty="0" smtClean="0"/>
              <a:t> purposes.</a:t>
            </a:r>
          </a:p>
          <a:p>
            <a:pPr eaLnBrk="1" hangingPunct="1"/>
            <a:endParaRPr lang="ar-SA" dirty="0" smtClean="0"/>
          </a:p>
        </p:txBody>
      </p:sp>
      <p:sp>
        <p:nvSpPr>
          <p:cNvPr id="55300" name="Slide Number Placeholder 3"/>
          <p:cNvSpPr>
            <a:spLocks noGrp="1"/>
          </p:cNvSpPr>
          <p:nvPr>
            <p:ph type="sldNum" sz="quarter" idx="5"/>
          </p:nvPr>
        </p:nvSpPr>
        <p:spPr>
          <a:noFill/>
        </p:spPr>
        <p:txBody>
          <a:bodyPr/>
          <a:lstStyle/>
          <a:p>
            <a:fld id="{4716BF85-5319-4FC0-ACB1-71691A5BD064}" type="slidenum">
              <a:rPr lang="ar-SA" smtClean="0"/>
              <a:pPr/>
              <a:t>8</a:t>
            </a:fld>
            <a:endParaRPr lang="ar-S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medication for nausea or vomiting, as well as pain.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u="none" strike="noStrike" kern="1200" dirty="0" smtClean="0">
              <a:solidFill>
                <a:schemeClr val="tx1"/>
              </a:solidFill>
              <a:latin typeface="Times New Roman" pitchFamily="18" charset="0"/>
              <a:ea typeface="+mn-ea"/>
              <a:cs typeface="Times New Roman" pitchFamily="18"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Patients with a </a:t>
            </a:r>
            <a:r>
              <a:rPr lang="en-US" b="1" dirty="0" smtClean="0">
                <a:hlinkClick r:id="rId3"/>
              </a:rPr>
              <a:t>patient-controlled analgesia </a:t>
            </a:r>
            <a:r>
              <a:rPr lang="en-US" dirty="0" smtClean="0"/>
              <a:t>pump may need to be reminded how to use it. If the patient is too sedated immediately after the surgery, the nurse may push the button to deliver pain medication. The patient should be asked to rate his or her pain level on a pain scale in order to determine his or her acceptable level of pain. Controlling pain is crucial so that the patient may perform coughing, deep breathing exercises, and may be able to turn in bed, sit up, and, eventually, walk. </a:t>
            </a:r>
            <a:endParaRPr lang="en-US" sz="1200" u="none" strike="noStrike" kern="1200" dirty="0" smtClean="0">
              <a:solidFill>
                <a:schemeClr val="tx1"/>
              </a:solidFill>
              <a:latin typeface="Times New Roman" pitchFamily="18" charset="0"/>
              <a:ea typeface="+mn-ea"/>
              <a:cs typeface="Times New Roman" pitchFamily="18" charset="0"/>
            </a:endParaRPr>
          </a:p>
        </p:txBody>
      </p:sp>
      <p:sp>
        <p:nvSpPr>
          <p:cNvPr id="4" name="عنصر نائب لرقم الشريحة 3"/>
          <p:cNvSpPr>
            <a:spLocks noGrp="1"/>
          </p:cNvSpPr>
          <p:nvPr>
            <p:ph type="sldNum" sz="quarter" idx="10"/>
          </p:nvPr>
        </p:nvSpPr>
        <p:spPr/>
        <p:txBody>
          <a:bodyPr/>
          <a:lstStyle/>
          <a:p>
            <a:pPr>
              <a:defRPr/>
            </a:pPr>
            <a:fld id="{A3721F54-34BA-4989-8ECE-A5A9DD94997D}" type="slidenum">
              <a:rPr lang="ar-SA" smtClean="0"/>
              <a:pPr>
                <a:defRPr/>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Respiratory exercises (</a:t>
            </a:r>
            <a:r>
              <a:rPr lang="en-US" b="1" dirty="0" smtClean="0"/>
              <a:t>coughing, deep breathing, and incentive </a:t>
            </a:r>
            <a:r>
              <a:rPr lang="en-US" b="1" dirty="0" err="1" smtClean="0"/>
              <a:t>spirometry</a:t>
            </a:r>
            <a:r>
              <a:rPr lang="en-US" dirty="0" smtClean="0"/>
              <a:t>) should be done every two hours. The patient should be turned every two hours to prevent</a:t>
            </a:r>
            <a:r>
              <a:rPr lang="en-US" baseline="0" dirty="0" smtClean="0"/>
              <a:t> pressure sores</a:t>
            </a:r>
            <a:endParaRPr lang="en-US" sz="1200" u="none" strike="noStrike" kern="1200" dirty="0" smtClean="0">
              <a:solidFill>
                <a:schemeClr val="tx1"/>
              </a:solidFill>
              <a:latin typeface="Times New Roman" pitchFamily="18" charset="0"/>
              <a:ea typeface="+mn-ea"/>
              <a:cs typeface="Times New Roman" pitchFamily="18"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must perform respiratory exercises to prevent pneumonia; and that movement is imperative for preventing blood clots, encouraging circulation to the extremities, and keeping the lungs clear</a:t>
            </a:r>
            <a:r>
              <a:rPr lang="en-US" sz="1200" u="none" strike="noStrike" kern="1200" dirty="0" smtClean="0">
                <a:solidFill>
                  <a:schemeClr val="tx1"/>
                </a:solidFill>
                <a:latin typeface="Times New Roman" pitchFamily="18" charset="0"/>
                <a:ea typeface="+mn-ea"/>
                <a:cs typeface="Times New Roman" pitchFamily="18" charset="0"/>
              </a:rPr>
              <a:t/>
            </a:r>
            <a:br>
              <a:rPr lang="en-US" sz="1200" u="none" strike="noStrike" kern="1200" dirty="0" smtClean="0">
                <a:solidFill>
                  <a:schemeClr val="tx1"/>
                </a:solidFill>
                <a:latin typeface="Times New Roman" pitchFamily="18" charset="0"/>
                <a:ea typeface="+mn-ea"/>
                <a:cs typeface="Times New Roman" pitchFamily="18" charset="0"/>
              </a:rPr>
            </a:br>
            <a:r>
              <a:rPr lang="en-US" sz="1200" u="none" strike="noStrike" kern="1200" dirty="0" smtClean="0">
                <a:solidFill>
                  <a:schemeClr val="tx1"/>
                </a:solidFill>
                <a:latin typeface="Times New Roman" pitchFamily="18" charset="0"/>
                <a:ea typeface="+mn-ea"/>
                <a:cs typeface="Times New Roman" pitchFamily="18" charset="0"/>
              </a:rPr>
              <a:t/>
            </a:r>
            <a:br>
              <a:rPr lang="en-US" sz="1200" u="none" strike="noStrike" kern="1200" dirty="0" smtClean="0">
                <a:solidFill>
                  <a:schemeClr val="tx1"/>
                </a:solidFill>
                <a:latin typeface="Times New Roman" pitchFamily="18" charset="0"/>
                <a:ea typeface="+mn-ea"/>
                <a:cs typeface="Times New Roman" pitchFamily="18" charset="0"/>
              </a:rPr>
            </a:br>
            <a:endParaRPr lang="en-US" sz="1200" u="none" strike="noStrike" kern="1200" dirty="0" smtClean="0">
              <a:solidFill>
                <a:schemeClr val="tx1"/>
              </a:solidFill>
              <a:latin typeface="Times New Roman" pitchFamily="18" charset="0"/>
              <a:ea typeface="+mn-ea"/>
              <a:cs typeface="Times New Roman" pitchFamily="18" charset="0"/>
            </a:endParaRPr>
          </a:p>
        </p:txBody>
      </p:sp>
      <p:sp>
        <p:nvSpPr>
          <p:cNvPr id="4" name="عنصر نائب لرقم الشريحة 3"/>
          <p:cNvSpPr>
            <a:spLocks noGrp="1"/>
          </p:cNvSpPr>
          <p:nvPr>
            <p:ph type="sldNum" sz="quarter" idx="10"/>
          </p:nvPr>
        </p:nvSpPr>
        <p:spPr/>
        <p:txBody>
          <a:bodyPr/>
          <a:lstStyle/>
          <a:p>
            <a:pPr>
              <a:defRPr/>
            </a:pPr>
            <a:fld id="{A3721F54-34BA-4989-8ECE-A5A9DD94997D}" type="slidenum">
              <a:rPr lang="ar-SA" smtClean="0"/>
              <a:pPr>
                <a:defRPr/>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en-US" dirty="0" smtClean="0"/>
              <a:t>4\2\1</a:t>
            </a:r>
            <a:r>
              <a:rPr lang="en-US" baseline="0" dirty="0" smtClean="0"/>
              <a:t> rule – hourly rate </a:t>
            </a:r>
          </a:p>
          <a:p>
            <a:r>
              <a:rPr lang="en-US" baseline="0" dirty="0" smtClean="0"/>
              <a:t>4ml\kg for first 10 kg </a:t>
            </a:r>
          </a:p>
          <a:p>
            <a:r>
              <a:rPr lang="en-US" baseline="0" dirty="0" smtClean="0"/>
              <a:t>2ml|kg for next 10 kg </a:t>
            </a:r>
          </a:p>
          <a:p>
            <a:r>
              <a:rPr lang="en-US" baseline="0" dirty="0" smtClean="0"/>
              <a:t>1ml/kg for every kg over 20 </a:t>
            </a:r>
          </a:p>
          <a:p>
            <a:endParaRPr lang="en-US" baseline="0" dirty="0" smtClean="0"/>
          </a:p>
          <a:p>
            <a:endParaRPr lang="en-US" baseline="0" dirty="0" smtClean="0"/>
          </a:p>
          <a:p>
            <a:r>
              <a:rPr lang="en-US" baseline="0" dirty="0" smtClean="0"/>
              <a:t>Minimal urine out put = .5cc\kg\hr </a:t>
            </a:r>
            <a:endParaRPr lang="ar-SA" dirty="0" smtClean="0"/>
          </a:p>
          <a:p>
            <a:endParaRPr lang="ar-SA" dirty="0"/>
          </a:p>
        </p:txBody>
      </p:sp>
      <p:sp>
        <p:nvSpPr>
          <p:cNvPr id="4" name="عنصر نائب لرقم الشريحة 3"/>
          <p:cNvSpPr>
            <a:spLocks noGrp="1"/>
          </p:cNvSpPr>
          <p:nvPr>
            <p:ph type="sldNum" sz="quarter" idx="10"/>
          </p:nvPr>
        </p:nvSpPr>
        <p:spPr/>
        <p:txBody>
          <a:bodyPr/>
          <a:lstStyle/>
          <a:p>
            <a:pPr>
              <a:defRPr/>
            </a:pPr>
            <a:fld id="{A3721F54-34BA-4989-8ECE-A5A9DD94997D}" type="slidenum">
              <a:rPr lang="ar-SA" smtClean="0"/>
              <a:pPr>
                <a:defRPr/>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Vital signs, respiratory status, pain status, the incision, and any drainage tubes should be monitored every </a:t>
            </a:r>
            <a:r>
              <a:rPr lang="en-US" b="1" dirty="0" smtClean="0"/>
              <a:t>one to two hours for </a:t>
            </a:r>
            <a:r>
              <a:rPr lang="en-US" dirty="0" smtClean="0"/>
              <a:t>at least the first eight hours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u="none" strike="noStrike" kern="1200" dirty="0" smtClean="0">
              <a:solidFill>
                <a:schemeClr val="tx1"/>
              </a:solidFill>
              <a:latin typeface="Times New Roman" pitchFamily="18" charset="0"/>
              <a:ea typeface="+mn-ea"/>
              <a:cs typeface="Times New Roman" pitchFamily="18" charset="0"/>
            </a:endParaRPr>
          </a:p>
          <a:p>
            <a:r>
              <a:rPr lang="en-US" sz="1200" u="none" strike="noStrike" kern="1200" dirty="0" err="1" smtClean="0">
                <a:solidFill>
                  <a:schemeClr val="tx1"/>
                </a:solidFill>
                <a:latin typeface="Times New Roman" pitchFamily="18" charset="0"/>
                <a:ea typeface="+mn-ea"/>
                <a:cs typeface="Times New Roman" pitchFamily="18" charset="0"/>
              </a:rPr>
              <a:t>a</a:t>
            </a:r>
            <a:r>
              <a:rPr lang="en-US" b="1" i="1" dirty="0" err="1" smtClean="0"/>
              <a:t>After</a:t>
            </a:r>
            <a:r>
              <a:rPr lang="en-US" b="1" i="1" dirty="0" smtClean="0"/>
              <a:t> 24 hours form surgery</a:t>
            </a:r>
            <a:r>
              <a:rPr lang="en-US" b="1" i="1" baseline="0" dirty="0" smtClean="0"/>
              <a:t> :</a:t>
            </a:r>
            <a:endParaRPr lang="en-US" b="1" dirty="0" smtClean="0"/>
          </a:p>
          <a:p>
            <a:r>
              <a:rPr lang="en-US" dirty="0" smtClean="0"/>
              <a:t>After the initial 24 hours, vital signs can be monitored </a:t>
            </a:r>
            <a:r>
              <a:rPr lang="en-US" b="1" dirty="0" smtClean="0"/>
              <a:t>every four to eight hours if the patient is stable</a:t>
            </a:r>
            <a:r>
              <a:rPr lang="en-US" dirty="0" smtClean="0"/>
              <a:t>. The incision and dressing should be monitored for the amount of drainage and signs of infection. The surgeon may order a dressing change during the first postoperative day.</a:t>
            </a:r>
          </a:p>
          <a:p>
            <a:r>
              <a:rPr lang="en-US" dirty="0" smtClean="0"/>
              <a:t>The hospitalized patient should be sitting up in a chair at the bedside and ambulating with assistance by this time. Respiratory exercises are still be performed every two hours, and incentive </a:t>
            </a:r>
            <a:r>
              <a:rPr lang="en-US" dirty="0" err="1" smtClean="0"/>
              <a:t>spirometry</a:t>
            </a:r>
            <a:r>
              <a:rPr lang="en-US" dirty="0" smtClean="0"/>
              <a:t> values should improve. Bowel sounds are monitored, and the patient's diet gradually increased as tolerated, depending on the type of surgery and the physician's orders. </a:t>
            </a:r>
            <a:r>
              <a:rPr lang="en-US" sz="1200" u="none" strike="noStrike" kern="1200" dirty="0" smtClean="0">
                <a:solidFill>
                  <a:schemeClr val="tx1"/>
                </a:solidFill>
                <a:latin typeface="Times New Roman" pitchFamily="18" charset="0"/>
                <a:ea typeface="+mn-ea"/>
                <a:cs typeface="Times New Roman" pitchFamily="18" charset="0"/>
              </a:rPr>
              <a:t/>
            </a:r>
            <a:br>
              <a:rPr lang="en-US" sz="1200" u="none" strike="noStrike" kern="1200" dirty="0" smtClean="0">
                <a:solidFill>
                  <a:schemeClr val="tx1"/>
                </a:solidFill>
                <a:latin typeface="Times New Roman" pitchFamily="18" charset="0"/>
                <a:ea typeface="+mn-ea"/>
                <a:cs typeface="Times New Roman" pitchFamily="18" charset="0"/>
              </a:rPr>
            </a:br>
            <a:endParaRPr lang="en-US" sz="1200" u="none" strike="noStrike" kern="1200" dirty="0" smtClean="0">
              <a:solidFill>
                <a:schemeClr val="tx1"/>
              </a:solidFill>
              <a:latin typeface="Times New Roman" pitchFamily="18" charset="0"/>
              <a:ea typeface="+mn-ea"/>
              <a:cs typeface="Times New Roman" pitchFamily="18" charset="0"/>
            </a:endParaRPr>
          </a:p>
          <a:p>
            <a:endParaRPr lang="ar-SA" dirty="0"/>
          </a:p>
        </p:txBody>
      </p:sp>
      <p:sp>
        <p:nvSpPr>
          <p:cNvPr id="4" name="عنصر نائب لرقم الشريحة 3"/>
          <p:cNvSpPr>
            <a:spLocks noGrp="1"/>
          </p:cNvSpPr>
          <p:nvPr>
            <p:ph type="sldNum" sz="quarter" idx="10"/>
          </p:nvPr>
        </p:nvSpPr>
        <p:spPr/>
        <p:txBody>
          <a:bodyPr/>
          <a:lstStyle/>
          <a:p>
            <a:pPr>
              <a:defRPr/>
            </a:pPr>
            <a:fld id="{A3721F54-34BA-4989-8ECE-A5A9DD94997D}" type="slidenum">
              <a:rPr lang="ar-SA" smtClean="0"/>
              <a:pPr>
                <a:defRPr/>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u="none" strike="noStrike" kern="1200" dirty="0" smtClean="0">
                <a:solidFill>
                  <a:schemeClr val="tx1"/>
                </a:solidFill>
                <a:latin typeface="Times New Roman" pitchFamily="18" charset="0"/>
                <a:ea typeface="+mn-ea"/>
                <a:cs typeface="Times New Roman" pitchFamily="18" charset="0"/>
              </a:rPr>
              <a:t>Ambulation</a:t>
            </a:r>
            <a:r>
              <a:rPr lang="en-US" sz="1200" u="none" strike="noStrike" kern="1200" baseline="0" dirty="0" smtClean="0">
                <a:solidFill>
                  <a:schemeClr val="tx1"/>
                </a:solidFill>
                <a:latin typeface="Times New Roman" pitchFamily="18" charset="0"/>
                <a:ea typeface="+mn-ea"/>
                <a:cs typeface="Times New Roman" pitchFamily="18" charset="0"/>
              </a:rPr>
              <a:t>  to prevent DVT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u="none" strike="noStrike" kern="1200" baseline="0" dirty="0" smtClean="0">
                <a:solidFill>
                  <a:schemeClr val="tx1"/>
                </a:solidFill>
                <a:latin typeface="Times New Roman" pitchFamily="18" charset="0"/>
                <a:ea typeface="+mn-ea"/>
                <a:cs typeface="Times New Roman" pitchFamily="18" charset="0"/>
              </a:rPr>
              <a:t>Respiratory </a:t>
            </a:r>
            <a:r>
              <a:rPr lang="en-US" sz="1200" u="none" strike="noStrike" kern="1200" baseline="0" dirty="0" err="1" smtClean="0">
                <a:solidFill>
                  <a:schemeClr val="tx1"/>
                </a:solidFill>
                <a:latin typeface="Times New Roman" pitchFamily="18" charset="0"/>
                <a:ea typeface="+mn-ea"/>
                <a:cs typeface="Times New Roman" pitchFamily="18" charset="0"/>
              </a:rPr>
              <a:t>excersise</a:t>
            </a:r>
            <a:r>
              <a:rPr lang="en-US" sz="1200" u="none" strike="noStrike" kern="1200" baseline="0" dirty="0" smtClean="0">
                <a:solidFill>
                  <a:schemeClr val="tx1"/>
                </a:solidFill>
                <a:latin typeface="Times New Roman" pitchFamily="18" charset="0"/>
                <a:ea typeface="+mn-ea"/>
                <a:cs typeface="Times New Roman" pitchFamily="18" charset="0"/>
              </a:rPr>
              <a:t> .</a:t>
            </a:r>
            <a:endParaRPr lang="en-US" sz="1200" u="none" strike="noStrike" kern="1200" dirty="0" smtClean="0">
              <a:solidFill>
                <a:schemeClr val="tx1"/>
              </a:solidFill>
              <a:latin typeface="Times New Roman" pitchFamily="18" charset="0"/>
              <a:ea typeface="+mn-ea"/>
              <a:cs typeface="Times New Roman" pitchFamily="18" charset="0"/>
            </a:endParaRPr>
          </a:p>
        </p:txBody>
      </p:sp>
      <p:sp>
        <p:nvSpPr>
          <p:cNvPr id="4" name="عنصر نائب لرقم الشريحة 3"/>
          <p:cNvSpPr>
            <a:spLocks noGrp="1"/>
          </p:cNvSpPr>
          <p:nvPr>
            <p:ph type="sldNum" sz="quarter" idx="10"/>
          </p:nvPr>
        </p:nvSpPr>
        <p:spPr/>
        <p:txBody>
          <a:bodyPr/>
          <a:lstStyle/>
          <a:p>
            <a:pPr>
              <a:defRPr/>
            </a:pPr>
            <a:fld id="{A3721F54-34BA-4989-8ECE-A5A9DD94997D}" type="slidenum">
              <a:rPr lang="ar-SA" smtClean="0"/>
              <a:pPr>
                <a:defRPr/>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pPr>
              <a:defRPr/>
            </a:pPr>
            <a:fld id="{A3721F54-34BA-4989-8ECE-A5A9DD94997D}" type="slidenum">
              <a:rPr lang="ar-SA" smtClean="0"/>
              <a:pPr>
                <a:defRPr/>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9" name="مستطيل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ar-SA" smtClean="0"/>
              <a:t>انقر لتحرير نمط العنوان الرئيسي</a:t>
            </a:r>
            <a:endParaRPr kumimoji="0" lang="en-US"/>
          </a:p>
        </p:txBody>
      </p:sp>
      <p:sp>
        <p:nvSpPr>
          <p:cNvPr id="3" name="عنوان فرعي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ar-SA" smtClean="0"/>
              <a:t>انقر لتحرير نمط العنوان الثانوي الرئيسي</a:t>
            </a:r>
            <a:endParaRPr kumimoji="0" lang="en-US"/>
          </a:p>
        </p:txBody>
      </p:sp>
      <p:sp>
        <p:nvSpPr>
          <p:cNvPr id="4" name="عنصر نائب للتاريخ 3"/>
          <p:cNvSpPr>
            <a:spLocks noGrp="1"/>
          </p:cNvSpPr>
          <p:nvPr>
            <p:ph type="dt" sz="half" idx="10"/>
          </p:nvPr>
        </p:nvSpPr>
        <p:spPr/>
        <p:txBody>
          <a:bodyPr/>
          <a:lstStyle/>
          <a:p>
            <a:pPr>
              <a:defRPr/>
            </a:pPr>
            <a:endParaRPr lang="en-US"/>
          </a:p>
        </p:txBody>
      </p:sp>
      <p:sp>
        <p:nvSpPr>
          <p:cNvPr id="5" name="عنصر نائب للتذييل 4"/>
          <p:cNvSpPr>
            <a:spLocks noGrp="1"/>
          </p:cNvSpPr>
          <p:nvPr>
            <p:ph type="ftr" sz="quarter" idx="11"/>
          </p:nvPr>
        </p:nvSpPr>
        <p:spPr/>
        <p:txBody>
          <a:bodyPr/>
          <a:lstStyle/>
          <a:p>
            <a:pPr>
              <a:defRPr/>
            </a:pPr>
            <a:endParaRPr lang="en-US"/>
          </a:p>
        </p:txBody>
      </p:sp>
      <p:sp>
        <p:nvSpPr>
          <p:cNvPr id="6" name="عنصر نائب لرقم الشريحة 5"/>
          <p:cNvSpPr>
            <a:spLocks noGrp="1"/>
          </p:cNvSpPr>
          <p:nvPr>
            <p:ph type="sldNum" sz="quarter" idx="12"/>
          </p:nvPr>
        </p:nvSpPr>
        <p:spPr/>
        <p:txBody>
          <a:bodyPr/>
          <a:lstStyle/>
          <a:p>
            <a:pPr>
              <a:defRPr/>
            </a:pPr>
            <a:fld id="{84F283FE-C0E4-4E9F-8839-651CD032E09E}" type="slidenum">
              <a:rPr lang="ar-SA" smtClean="0"/>
              <a:pPr>
                <a:defRPr/>
              </a:pPr>
              <a:t>‹#›</a:t>
            </a:fld>
            <a:endParaRPr lang="en-US"/>
          </a:p>
        </p:txBody>
      </p:sp>
      <p:sp>
        <p:nvSpPr>
          <p:cNvPr id="10" name="مستطيل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a:defRPr/>
            </a:pPr>
            <a:endParaRPr lang="en-US"/>
          </a:p>
        </p:txBody>
      </p:sp>
      <p:sp>
        <p:nvSpPr>
          <p:cNvPr id="5" name="عنصر نائب للتذييل 4"/>
          <p:cNvSpPr>
            <a:spLocks noGrp="1"/>
          </p:cNvSpPr>
          <p:nvPr>
            <p:ph type="ftr" sz="quarter" idx="11"/>
          </p:nvPr>
        </p:nvSpPr>
        <p:spPr/>
        <p:txBody>
          <a:bodyPr/>
          <a:lstStyle/>
          <a:p>
            <a:pPr>
              <a:defRPr/>
            </a:pPr>
            <a:endParaRPr lang="en-US"/>
          </a:p>
        </p:txBody>
      </p:sp>
      <p:sp>
        <p:nvSpPr>
          <p:cNvPr id="6" name="عنصر نائب لرقم الشريحة 5"/>
          <p:cNvSpPr>
            <a:spLocks noGrp="1"/>
          </p:cNvSpPr>
          <p:nvPr>
            <p:ph type="sldNum" sz="quarter" idx="12"/>
          </p:nvPr>
        </p:nvSpPr>
        <p:spPr/>
        <p:txBody>
          <a:bodyPr/>
          <a:lstStyle/>
          <a:p>
            <a:pPr>
              <a:defRPr/>
            </a:pPr>
            <a:fld id="{84F283FE-C0E4-4E9F-8839-651CD032E09E}" type="slidenum">
              <a:rPr lang="ar-SA"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9" name="مستطيل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مستطيل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عمودي 1"/>
          <p:cNvSpPr>
            <a:spLocks noGrp="1"/>
          </p:cNvSpPr>
          <p:nvPr>
            <p:ph type="title" orient="vert"/>
          </p:nvPr>
        </p:nvSpPr>
        <p:spPr>
          <a:xfrm>
            <a:off x="6781800" y="274640"/>
            <a:ext cx="19050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04800"/>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a:defRPr/>
            </a:pPr>
            <a:endParaRPr lang="en-US"/>
          </a:p>
        </p:txBody>
      </p:sp>
      <p:sp>
        <p:nvSpPr>
          <p:cNvPr id="5" name="عنصر نائب للتذييل 4"/>
          <p:cNvSpPr>
            <a:spLocks noGrp="1"/>
          </p:cNvSpPr>
          <p:nvPr>
            <p:ph type="ftr" sz="quarter" idx="11"/>
          </p:nvPr>
        </p:nvSpPr>
        <p:spPr>
          <a:xfrm>
            <a:off x="2640597" y="6377459"/>
            <a:ext cx="3836404" cy="365125"/>
          </a:xfrm>
        </p:spPr>
        <p:txBody>
          <a:bodyPr/>
          <a:lstStyle/>
          <a:p>
            <a:pPr>
              <a:defRPr/>
            </a:pPr>
            <a:endParaRPr lang="en-US"/>
          </a:p>
        </p:txBody>
      </p:sp>
      <p:sp>
        <p:nvSpPr>
          <p:cNvPr id="6" name="عنصر نائب لرقم الشريحة 5"/>
          <p:cNvSpPr>
            <a:spLocks noGrp="1"/>
          </p:cNvSpPr>
          <p:nvPr>
            <p:ph type="sldNum" sz="quarter" idx="12"/>
          </p:nvPr>
        </p:nvSpPr>
        <p:spPr/>
        <p:txBody>
          <a:bodyPr/>
          <a:lstStyle/>
          <a:p>
            <a:pPr>
              <a:defRPr/>
            </a:pPr>
            <a:fld id="{84F283FE-C0E4-4E9F-8839-651CD032E09E}" type="slidenum">
              <a:rPr lang="ar-SA"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5448"/>
            <a:ext cx="8229600" cy="1252728"/>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a:defRPr/>
            </a:pPr>
            <a:endParaRPr lang="en-US"/>
          </a:p>
        </p:txBody>
      </p:sp>
      <p:sp>
        <p:nvSpPr>
          <p:cNvPr id="5" name="عنصر نائب للتذييل 4"/>
          <p:cNvSpPr>
            <a:spLocks noGrp="1"/>
          </p:cNvSpPr>
          <p:nvPr>
            <p:ph type="ftr" sz="quarter" idx="11"/>
          </p:nvPr>
        </p:nvSpPr>
        <p:spPr/>
        <p:txBody>
          <a:bodyPr/>
          <a:lstStyle/>
          <a:p>
            <a:pPr>
              <a:defRPr/>
            </a:pPr>
            <a:endParaRPr lang="en-US"/>
          </a:p>
        </p:txBody>
      </p:sp>
      <p:sp>
        <p:nvSpPr>
          <p:cNvPr id="6" name="عنصر نائب لرقم الشريحة 5"/>
          <p:cNvSpPr>
            <a:spLocks noGrp="1"/>
          </p:cNvSpPr>
          <p:nvPr>
            <p:ph type="sldNum" sz="quarter" idx="12"/>
          </p:nvPr>
        </p:nvSpPr>
        <p:spPr/>
        <p:txBody>
          <a:bodyPr/>
          <a:lstStyle/>
          <a:p>
            <a:pPr>
              <a:defRPr/>
            </a:pPr>
            <a:fld id="{84F283FE-C0E4-4E9F-8839-651CD032E09E}" type="slidenum">
              <a:rPr lang="ar-SA"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9" name="مستطيل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مستطيل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pPr>
              <a:defRPr/>
            </a:pPr>
            <a:endParaRPr lang="en-US"/>
          </a:p>
        </p:txBody>
      </p:sp>
      <p:sp>
        <p:nvSpPr>
          <p:cNvPr id="5" name="عنصر نائب للتذييل 4"/>
          <p:cNvSpPr>
            <a:spLocks noGrp="1"/>
          </p:cNvSpPr>
          <p:nvPr>
            <p:ph type="ftr" sz="quarter" idx="11"/>
          </p:nvPr>
        </p:nvSpPr>
        <p:spPr/>
        <p:txBody>
          <a:bodyPr/>
          <a:lstStyle/>
          <a:p>
            <a:pPr>
              <a:defRPr/>
            </a:pPr>
            <a:endParaRPr lang="en-US"/>
          </a:p>
        </p:txBody>
      </p:sp>
      <p:sp>
        <p:nvSpPr>
          <p:cNvPr id="6" name="عنصر نائب لرقم الشريحة 5"/>
          <p:cNvSpPr>
            <a:spLocks noGrp="1"/>
          </p:cNvSpPr>
          <p:nvPr>
            <p:ph type="sldNum" sz="quarter" idx="12"/>
          </p:nvPr>
        </p:nvSpPr>
        <p:spPr/>
        <p:txBody>
          <a:bodyPr/>
          <a:lstStyle/>
          <a:p>
            <a:pPr>
              <a:defRPr/>
            </a:pPr>
            <a:fld id="{84F283FE-C0E4-4E9F-8839-651CD032E09E}" type="slidenum">
              <a:rPr lang="ar-SA"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pPr>
              <a:defRPr/>
            </a:pPr>
            <a:endParaRPr lang="en-US"/>
          </a:p>
        </p:txBody>
      </p:sp>
      <p:sp>
        <p:nvSpPr>
          <p:cNvPr id="6" name="عنصر نائب للتذييل 5"/>
          <p:cNvSpPr>
            <a:spLocks noGrp="1"/>
          </p:cNvSpPr>
          <p:nvPr>
            <p:ph type="ftr" sz="quarter" idx="11"/>
          </p:nvPr>
        </p:nvSpPr>
        <p:spPr/>
        <p:txBody>
          <a:bodyPr/>
          <a:lstStyle/>
          <a:p>
            <a:pPr>
              <a:defRPr/>
            </a:pPr>
            <a:endParaRPr lang="en-US"/>
          </a:p>
        </p:txBody>
      </p:sp>
      <p:sp>
        <p:nvSpPr>
          <p:cNvPr id="7" name="عنصر نائب لرقم الشريحة 6"/>
          <p:cNvSpPr>
            <a:spLocks noGrp="1"/>
          </p:cNvSpPr>
          <p:nvPr>
            <p:ph type="sldNum" sz="quarter" idx="12"/>
          </p:nvPr>
        </p:nvSpPr>
        <p:spPr/>
        <p:txBody>
          <a:bodyPr/>
          <a:lstStyle/>
          <a:p>
            <a:pPr>
              <a:defRPr/>
            </a:pPr>
            <a:fld id="{84F283FE-C0E4-4E9F-8839-651CD032E09E}" type="slidenum">
              <a:rPr lang="ar-SA"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نص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ar-SA" smtClean="0"/>
              <a:t>انقر لتحرير أنماط النص الرئيسي</a:t>
            </a:r>
          </a:p>
        </p:txBody>
      </p:sp>
      <p:sp>
        <p:nvSpPr>
          <p:cNvPr id="6" name="عنصر نائب للمحتوى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pPr>
              <a:defRPr/>
            </a:pPr>
            <a:endParaRPr lang="en-US"/>
          </a:p>
        </p:txBody>
      </p:sp>
      <p:sp>
        <p:nvSpPr>
          <p:cNvPr id="8" name="عنصر نائب للتذييل 7"/>
          <p:cNvSpPr>
            <a:spLocks noGrp="1"/>
          </p:cNvSpPr>
          <p:nvPr>
            <p:ph type="ftr" sz="quarter" idx="11"/>
          </p:nvPr>
        </p:nvSpPr>
        <p:spPr/>
        <p:txBody>
          <a:bodyPr/>
          <a:lstStyle/>
          <a:p>
            <a:pPr>
              <a:defRPr/>
            </a:pPr>
            <a:endParaRPr lang="en-US"/>
          </a:p>
        </p:txBody>
      </p:sp>
      <p:sp>
        <p:nvSpPr>
          <p:cNvPr id="9" name="عنصر نائب لرقم الشريحة 8"/>
          <p:cNvSpPr>
            <a:spLocks noGrp="1"/>
          </p:cNvSpPr>
          <p:nvPr>
            <p:ph type="sldNum" sz="quarter" idx="12"/>
          </p:nvPr>
        </p:nvSpPr>
        <p:spPr/>
        <p:txBody>
          <a:bodyPr/>
          <a:lstStyle/>
          <a:p>
            <a:pPr>
              <a:defRPr/>
            </a:pPr>
            <a:fld id="{84F283FE-C0E4-4E9F-8839-651CD032E09E}" type="slidenum">
              <a:rPr lang="ar-SA"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pPr>
              <a:defRPr/>
            </a:pPr>
            <a:endParaRPr lang="en-US"/>
          </a:p>
        </p:txBody>
      </p:sp>
      <p:sp>
        <p:nvSpPr>
          <p:cNvPr id="4" name="عنصر نائب للتذييل 3"/>
          <p:cNvSpPr>
            <a:spLocks noGrp="1"/>
          </p:cNvSpPr>
          <p:nvPr>
            <p:ph type="ftr" sz="quarter" idx="11"/>
          </p:nvPr>
        </p:nvSpPr>
        <p:spPr/>
        <p:txBody>
          <a:bodyPr/>
          <a:lstStyle/>
          <a:p>
            <a:pPr>
              <a:defRPr/>
            </a:pPr>
            <a:endParaRPr lang="en-US"/>
          </a:p>
        </p:txBody>
      </p:sp>
      <p:sp>
        <p:nvSpPr>
          <p:cNvPr id="5" name="عنصر نائب لرقم الشريحة 4"/>
          <p:cNvSpPr>
            <a:spLocks noGrp="1"/>
          </p:cNvSpPr>
          <p:nvPr>
            <p:ph type="sldNum" sz="quarter" idx="12"/>
          </p:nvPr>
        </p:nvSpPr>
        <p:spPr/>
        <p:txBody>
          <a:bodyPr/>
          <a:lstStyle/>
          <a:p>
            <a:pPr>
              <a:defRPr/>
            </a:pPr>
            <a:fld id="{84F283FE-C0E4-4E9F-8839-651CD032E09E}" type="slidenum">
              <a:rPr lang="ar-SA"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a:defRPr/>
            </a:pPr>
            <a:endParaRPr lang="en-US"/>
          </a:p>
        </p:txBody>
      </p:sp>
      <p:sp>
        <p:nvSpPr>
          <p:cNvPr id="3" name="عنصر نائب للتذييل 2"/>
          <p:cNvSpPr>
            <a:spLocks noGrp="1"/>
          </p:cNvSpPr>
          <p:nvPr>
            <p:ph type="ftr" sz="quarter" idx="11"/>
          </p:nvPr>
        </p:nvSpPr>
        <p:spPr/>
        <p:txBody>
          <a:bodyPr/>
          <a:lstStyle/>
          <a:p>
            <a:pPr>
              <a:defRPr/>
            </a:pPr>
            <a:endParaRPr lang="en-US"/>
          </a:p>
        </p:txBody>
      </p:sp>
      <p:sp>
        <p:nvSpPr>
          <p:cNvPr id="4" name="عنصر نائب لرقم الشريحة 3"/>
          <p:cNvSpPr>
            <a:spLocks noGrp="1"/>
          </p:cNvSpPr>
          <p:nvPr>
            <p:ph type="sldNum" sz="quarter" idx="12"/>
          </p:nvPr>
        </p:nvSpPr>
        <p:spPr/>
        <p:txBody>
          <a:bodyPr/>
          <a:lstStyle/>
          <a:p>
            <a:pPr>
              <a:defRPr/>
            </a:pPr>
            <a:fld id="{84F283FE-C0E4-4E9F-8839-651CD032E09E}" type="slidenum">
              <a:rPr lang="ar-SA"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نص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pPr>
              <a:defRPr/>
            </a:pPr>
            <a:endParaRPr lang="en-US"/>
          </a:p>
        </p:txBody>
      </p:sp>
      <p:sp>
        <p:nvSpPr>
          <p:cNvPr id="6" name="عنصر نائب للتذييل 5"/>
          <p:cNvSpPr>
            <a:spLocks noGrp="1"/>
          </p:cNvSpPr>
          <p:nvPr>
            <p:ph type="ftr" sz="quarter" idx="11"/>
          </p:nvPr>
        </p:nvSpPr>
        <p:spPr/>
        <p:txBody>
          <a:bodyPr/>
          <a:lstStyle/>
          <a:p>
            <a:pPr>
              <a:defRPr/>
            </a:pPr>
            <a:endParaRPr lang="en-US"/>
          </a:p>
        </p:txBody>
      </p:sp>
      <p:sp>
        <p:nvSpPr>
          <p:cNvPr id="7" name="عنصر نائب لرقم الشريحة 6"/>
          <p:cNvSpPr>
            <a:spLocks noGrp="1"/>
          </p:cNvSpPr>
          <p:nvPr>
            <p:ph type="sldNum" sz="quarter" idx="12"/>
          </p:nvPr>
        </p:nvSpPr>
        <p:spPr/>
        <p:txBody>
          <a:bodyPr/>
          <a:lstStyle/>
          <a:p>
            <a:pPr>
              <a:defRPr/>
            </a:pPr>
            <a:fld id="{84F283FE-C0E4-4E9F-8839-651CD032E09E}" type="slidenum">
              <a:rPr lang="ar-SA" smtClean="0"/>
              <a:pPr>
                <a:defRPr/>
              </a:pPr>
              <a:t>‹#›</a:t>
            </a:fld>
            <a:endParaRPr lang="en-US"/>
          </a:p>
        </p:txBody>
      </p:sp>
      <p:sp>
        <p:nvSpPr>
          <p:cNvPr id="12" name="مستطيل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164592" y="1170432"/>
            <a:ext cx="2523744" cy="201168"/>
          </a:xfrm>
        </p:spPr>
        <p:txBody>
          <a:bodyPr/>
          <a:lstStyle/>
          <a:p>
            <a:pPr>
              <a:defRPr/>
            </a:pPr>
            <a:endParaRPr lang="en-US"/>
          </a:p>
        </p:txBody>
      </p:sp>
      <p:sp>
        <p:nvSpPr>
          <p:cNvPr id="11" name="مستطيل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عنصر نائب للتذييل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en-US"/>
          </a:p>
        </p:txBody>
      </p:sp>
      <p:sp>
        <p:nvSpPr>
          <p:cNvPr id="7" name="عنصر نائب لرقم الشريحة 6"/>
          <p:cNvSpPr>
            <a:spLocks noGrp="1"/>
          </p:cNvSpPr>
          <p:nvPr>
            <p:ph type="sldNum" sz="quarter" idx="12"/>
          </p:nvPr>
        </p:nvSpPr>
        <p:spPr>
          <a:xfrm>
            <a:off x="8339328" y="1170432"/>
            <a:ext cx="733864" cy="201168"/>
          </a:xfrm>
        </p:spPr>
        <p:txBody>
          <a:bodyPr/>
          <a:lstStyle/>
          <a:p>
            <a:pPr>
              <a:defRPr/>
            </a:pPr>
            <a:fld id="{84F283FE-C0E4-4E9F-8839-651CD032E09E}" type="slidenum">
              <a:rPr lang="ar-SA"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1"/>
            </a:gs>
            <a:gs pos="50000">
              <a:schemeClr val="bg1">
                <a:lumMod val="85000"/>
                <a:lumOff val="15000"/>
              </a:schemeClr>
            </a:gs>
            <a:gs pos="0">
              <a:schemeClr val="bg1">
                <a:lumMod val="65000"/>
                <a:lumOff val="3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0" name="مستطيل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مستطيل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صر نائب للعنوان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4" name="عنصر نائب للتاريخ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5" name="عنصر نائب للتذييل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6" name="عنصر نائب لرقم الشريحة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84F283FE-C0E4-4E9F-8839-651CD032E09E}" type="slidenum">
              <a:rPr lang="ar-SA" smtClean="0"/>
              <a:pPr>
                <a:defRPr/>
              </a:pPr>
              <a:t>‹#›</a:t>
            </a:fld>
            <a:endParaRPr lang="en-US"/>
          </a:p>
        </p:txBody>
      </p:sp>
      <p:sp>
        <p:nvSpPr>
          <p:cNvPr id="9" name="Rectangle 33" descr="116058"/>
          <p:cNvSpPr>
            <a:spLocks noChangeArrowheads="1"/>
          </p:cNvSpPr>
          <p:nvPr userDrawn="1"/>
        </p:nvSpPr>
        <p:spPr bwMode="auto">
          <a:xfrm>
            <a:off x="0" y="0"/>
            <a:ext cx="1187450" cy="7100888"/>
          </a:xfrm>
          <a:prstGeom prst="rect">
            <a:avLst/>
          </a:prstGeom>
          <a:blipFill dpi="0" rotWithShape="1">
            <a:blip r:embed="rId13" cstate="print"/>
            <a:srcRect/>
            <a:stretch>
              <a:fillRect/>
            </a:stretch>
          </a:blipFill>
          <a:ln w="9525">
            <a:solidFill>
              <a:schemeClr val="tx1"/>
            </a:solidFill>
            <a:miter lim="800000"/>
            <a:headEnd/>
            <a:tailEnd/>
          </a:ln>
          <a:effectLst>
            <a:outerShdw dist="68392" dir="1308085" algn="ctr" rotWithShape="0">
              <a:srgbClr val="FF33CC"/>
            </a:outerShdw>
          </a:effectLst>
        </p:spPr>
        <p:txBody>
          <a:bodyPr wrap="none" anchor="ctr"/>
          <a:lstStyle/>
          <a:p>
            <a:pPr>
              <a:defRPr/>
            </a:pPr>
            <a:endParaRPr lang="ar-SA"/>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med">
    <p:cover dir="r"/>
  </p:transition>
  <p:timing>
    <p:tnLst>
      <p:par>
        <p:cTn id="1" dur="indefinite" restart="never" nodeType="tmRoot"/>
      </p:par>
    </p:tnLst>
  </p:timing>
  <p:txStyles>
    <p:titleStyle>
      <a:lvl1pPr algn="l" rtl="1"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r" rtl="1"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r" rtl="1"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r" rtl="1"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r" rtl="1"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r" rtl="1"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r" rtl="1"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r" rtl="1"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r" rtl="1"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r" rtl="1"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nlm.nih.gov/medlineplus/ency/article/003090.htm"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www.nlm.nih.gov/medlineplus/ency/article/007410.ht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67544" y="476672"/>
            <a:ext cx="7956550" cy="4525963"/>
          </a:xfrm>
        </p:spPr>
        <p:txBody>
          <a:bodyPr>
            <a:normAutofit fontScale="92500" lnSpcReduction="20000"/>
          </a:bodyPr>
          <a:lstStyle/>
          <a:p>
            <a:pPr algn="l" rtl="0">
              <a:buNone/>
            </a:pPr>
            <a:endParaRPr lang="en-US" sz="3600" dirty="0" smtClean="0"/>
          </a:p>
          <a:p>
            <a:pPr algn="ctr" rtl="0">
              <a:buNone/>
            </a:pPr>
            <a:r>
              <a:rPr lang="en-US" sz="3600" dirty="0" smtClean="0"/>
              <a:t>    </a:t>
            </a:r>
            <a:r>
              <a:rPr lang="en-US" sz="3600" dirty="0" smtClean="0">
                <a:solidFill>
                  <a:schemeClr val="accent2">
                    <a:lumMod val="75000"/>
                  </a:schemeClr>
                </a:solidFill>
              </a:rPr>
              <a:t>Postoperative Assessment, </a:t>
            </a:r>
          </a:p>
          <a:p>
            <a:pPr algn="ctr" rtl="0">
              <a:buNone/>
            </a:pPr>
            <a:r>
              <a:rPr lang="en-US" sz="3600" dirty="0" smtClean="0">
                <a:solidFill>
                  <a:schemeClr val="accent2">
                    <a:lumMod val="75000"/>
                  </a:schemeClr>
                </a:solidFill>
              </a:rPr>
              <a:t>    Management And Complications</a:t>
            </a:r>
          </a:p>
          <a:p>
            <a:pPr algn="l" rtl="0">
              <a:buNone/>
            </a:pPr>
            <a:endParaRPr lang="en-US" sz="3600" dirty="0" smtClean="0"/>
          </a:p>
          <a:p>
            <a:pPr algn="l" rtl="0">
              <a:buNone/>
            </a:pPr>
            <a:endParaRPr lang="en-US" sz="3600" dirty="0" smtClean="0"/>
          </a:p>
          <a:p>
            <a:pPr algn="ctr" rtl="0">
              <a:buNone/>
            </a:pPr>
            <a:r>
              <a:rPr lang="en-US" sz="2600" dirty="0"/>
              <a:t>Supervised By : prof</a:t>
            </a:r>
            <a:r>
              <a:rPr lang="en-US" sz="2600" dirty="0" smtClean="0"/>
              <a:t>. </a:t>
            </a:r>
            <a:r>
              <a:rPr lang="en-US" sz="2600" dirty="0" err="1" smtClean="0"/>
              <a:t>S.Al-Salamah</a:t>
            </a:r>
            <a:endParaRPr lang="en-US" sz="2600" dirty="0"/>
          </a:p>
          <a:p>
            <a:pPr algn="l" rtl="0">
              <a:buNone/>
            </a:pPr>
            <a:endParaRPr lang="en-US" sz="3600" dirty="0" smtClean="0"/>
          </a:p>
          <a:p>
            <a:pPr algn="l" rtl="0">
              <a:buNone/>
            </a:pPr>
            <a:endParaRPr lang="en-US" sz="3600" dirty="0" smtClean="0"/>
          </a:p>
          <a:p>
            <a:pPr algn="ctr" rtl="0">
              <a:buNone/>
            </a:pPr>
            <a:r>
              <a:rPr lang="en-US" sz="2400" dirty="0" err="1" smtClean="0"/>
              <a:t>Khaled</a:t>
            </a:r>
            <a:r>
              <a:rPr lang="en-US" sz="2400" dirty="0" smtClean="0"/>
              <a:t> Al-</a:t>
            </a:r>
            <a:r>
              <a:rPr lang="en-US" sz="2400" dirty="0" err="1" smtClean="0"/>
              <a:t>Qarni</a:t>
            </a:r>
            <a:endParaRPr lang="en-US" sz="2400" dirty="0" smtClean="0"/>
          </a:p>
          <a:p>
            <a:pPr algn="ctr" rtl="0">
              <a:buNone/>
            </a:pPr>
            <a:r>
              <a:rPr lang="en-US" sz="2400" dirty="0" err="1" smtClean="0"/>
              <a:t>Mansour</a:t>
            </a:r>
            <a:r>
              <a:rPr lang="en-US" sz="2400" dirty="0" smtClean="0"/>
              <a:t> Al-</a:t>
            </a:r>
            <a:r>
              <a:rPr lang="en-US" sz="2400" dirty="0" err="1" smtClean="0"/>
              <a:t>Harthi</a:t>
            </a:r>
            <a:endParaRPr lang="en-US" sz="2400" dirty="0" smtClean="0"/>
          </a:p>
          <a:p>
            <a:pPr algn="ctr" rtl="0">
              <a:buNone/>
            </a:pPr>
            <a:r>
              <a:rPr lang="en-US" sz="2400" dirty="0" err="1" smtClean="0"/>
              <a:t>Yazeed</a:t>
            </a:r>
            <a:r>
              <a:rPr lang="en-US" sz="2400" dirty="0" smtClean="0"/>
              <a:t> Al-</a:t>
            </a:r>
            <a:r>
              <a:rPr lang="en-US" sz="2400" dirty="0" err="1" smtClean="0"/>
              <a:t>Dalilah</a:t>
            </a:r>
            <a:endParaRPr lang="en-US" sz="2400" dirty="0"/>
          </a:p>
        </p:txBody>
      </p:sp>
      <p:sp>
        <p:nvSpPr>
          <p:cNvPr id="2" name="TextBox 1"/>
          <p:cNvSpPr txBox="1"/>
          <p:nvPr/>
        </p:nvSpPr>
        <p:spPr>
          <a:xfrm>
            <a:off x="1115616" y="5085184"/>
            <a:ext cx="6912768" cy="1200329"/>
          </a:xfrm>
          <a:prstGeom prst="rect">
            <a:avLst/>
          </a:prstGeom>
          <a:noFill/>
        </p:spPr>
        <p:txBody>
          <a:bodyPr wrap="square" rtlCol="0">
            <a:spAutoFit/>
          </a:bodyPr>
          <a:lstStyle/>
          <a:p>
            <a:r>
              <a:rPr lang="en-US" dirty="0" smtClean="0"/>
              <a:t>NOTE: The prof said that 50% of the questions will be from this presentation and the other 50% will be from the reference</a:t>
            </a:r>
            <a:endParaRPr lang="en-US" dirty="0"/>
          </a:p>
        </p:txBody>
      </p:sp>
    </p:spTree>
  </p:cSld>
  <p:clrMapOvr>
    <a:masterClrMapping/>
  </p:clrMapOvr>
  <p:transition spd="med">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7467600" cy="1143000"/>
          </a:xfrm>
        </p:spPr>
        <p:txBody>
          <a:bodyPr>
            <a:normAutofit fontScale="90000"/>
          </a:bodyPr>
          <a:lstStyle/>
          <a:p>
            <a:pPr eaLnBrk="1" hangingPunct="1">
              <a:defRPr/>
            </a:pPr>
            <a:r>
              <a:rPr lang="en-US" b="1" dirty="0" smtClean="0">
                <a:ln w="18415" cmpd="sng">
                  <a:noFill/>
                  <a:prstDash val="solid"/>
                </a:ln>
                <a:solidFill>
                  <a:srgbClr val="0000FF"/>
                </a:solidFill>
                <a:effectLst>
                  <a:outerShdw blurRad="63500" dir="3600000" algn="tl" rotWithShape="0">
                    <a:srgbClr val="000000">
                      <a:alpha val="70000"/>
                    </a:srgbClr>
                  </a:outerShdw>
                </a:effectLst>
              </a:rPr>
              <a:t>Check list for 1</a:t>
            </a:r>
            <a:r>
              <a:rPr lang="en-US" b="1" baseline="30000" dirty="0" smtClean="0">
                <a:ln w="18415" cmpd="sng">
                  <a:noFill/>
                  <a:prstDash val="solid"/>
                </a:ln>
                <a:solidFill>
                  <a:srgbClr val="0000FF"/>
                </a:solidFill>
                <a:effectLst>
                  <a:outerShdw blurRad="63500" dir="3600000" algn="tl" rotWithShape="0">
                    <a:srgbClr val="000000">
                      <a:alpha val="70000"/>
                    </a:srgbClr>
                  </a:outerShdw>
                </a:effectLst>
              </a:rPr>
              <a:t>st</a:t>
            </a:r>
            <a:r>
              <a:rPr lang="en-US" b="1" dirty="0" smtClean="0">
                <a:ln w="18415" cmpd="sng">
                  <a:noFill/>
                  <a:prstDash val="solid"/>
                </a:ln>
                <a:solidFill>
                  <a:srgbClr val="0000FF"/>
                </a:solidFill>
                <a:effectLst>
                  <a:outerShdw blurRad="63500" dir="3600000" algn="tl" rotWithShape="0">
                    <a:srgbClr val="000000">
                      <a:alpha val="70000"/>
                    </a:srgbClr>
                  </a:outerShdw>
                </a:effectLst>
              </a:rPr>
              <a:t> postoperative assessment </a:t>
            </a:r>
            <a:endParaRPr lang="ar-SA" b="1" dirty="0">
              <a:ln w="18415" cmpd="sng">
                <a:noFill/>
                <a:prstDash val="solid"/>
              </a:ln>
              <a:solidFill>
                <a:srgbClr val="0000FF"/>
              </a:solidFill>
              <a:effectLst>
                <a:outerShdw blurRad="63500" dir="3600000" algn="tl" rotWithShape="0">
                  <a:srgbClr val="000000">
                    <a:alpha val="70000"/>
                  </a:srgbClr>
                </a:outerShdw>
              </a:effectLst>
            </a:endParaRPr>
          </a:p>
        </p:txBody>
      </p:sp>
      <p:sp>
        <p:nvSpPr>
          <p:cNvPr id="3" name="Content Placeholder 2"/>
          <p:cNvSpPr>
            <a:spLocks noGrp="1"/>
          </p:cNvSpPr>
          <p:nvPr>
            <p:ph idx="4294967295"/>
          </p:nvPr>
        </p:nvSpPr>
        <p:spPr>
          <a:xfrm>
            <a:off x="0" y="1600200"/>
            <a:ext cx="7467600" cy="4525963"/>
          </a:xfrm>
        </p:spPr>
        <p:txBody>
          <a:bodyPr>
            <a:normAutofit/>
          </a:bodyPr>
          <a:lstStyle/>
          <a:p>
            <a:pPr algn="l" rtl="0" eaLnBrk="1" hangingPunct="1">
              <a:defRPr/>
            </a:pPr>
            <a:r>
              <a:rPr lang="en-US" sz="3200" dirty="0" smtClean="0">
                <a:solidFill>
                  <a:srgbClr val="FFC000"/>
                </a:solidFill>
              </a:rPr>
              <a:t>Respiratory assessment status</a:t>
            </a:r>
            <a:r>
              <a:rPr lang="en-US" sz="3600" dirty="0" smtClean="0">
                <a:solidFill>
                  <a:srgbClr val="FFC000"/>
                </a:solidFill>
              </a:rPr>
              <a:t>:</a:t>
            </a:r>
          </a:p>
          <a:p>
            <a:pPr algn="l" rtl="0" eaLnBrk="1" hangingPunct="1">
              <a:buFont typeface="Wingdings" pitchFamily="2" charset="2"/>
              <a:buChar char="ü"/>
              <a:defRPr/>
            </a:pPr>
            <a:r>
              <a:rPr lang="en-US" sz="2800" dirty="0" smtClean="0">
                <a:solidFill>
                  <a:srgbClr val="FFFFFF"/>
                </a:solidFill>
              </a:rPr>
              <a:t>O2 saturation.</a:t>
            </a:r>
          </a:p>
          <a:p>
            <a:pPr algn="l" rtl="0" eaLnBrk="1" hangingPunct="1">
              <a:buFont typeface="Wingdings" pitchFamily="2" charset="2"/>
              <a:buChar char="ü"/>
              <a:defRPr/>
            </a:pPr>
            <a:r>
              <a:rPr lang="en-US" sz="2800" dirty="0" smtClean="0">
                <a:solidFill>
                  <a:srgbClr val="FFFFFF"/>
                </a:solidFill>
              </a:rPr>
              <a:t>Effort of breathing ..</a:t>
            </a:r>
          </a:p>
          <a:p>
            <a:pPr algn="l" rtl="0" eaLnBrk="1" hangingPunct="1">
              <a:buFont typeface="Wingdings" pitchFamily="2" charset="2"/>
              <a:buChar char="ü"/>
              <a:defRPr/>
            </a:pPr>
            <a:r>
              <a:rPr lang="en-US" sz="2800" dirty="0" smtClean="0">
                <a:solidFill>
                  <a:srgbClr val="FFFFFF"/>
                </a:solidFill>
              </a:rPr>
              <a:t>Respiratory rate.</a:t>
            </a:r>
          </a:p>
          <a:p>
            <a:pPr algn="l" rtl="0" eaLnBrk="1" hangingPunct="1">
              <a:buFont typeface="Wingdings" pitchFamily="2" charset="2"/>
              <a:buChar char="ü"/>
              <a:defRPr/>
            </a:pPr>
            <a:r>
              <a:rPr lang="en-US" sz="2800" dirty="0" smtClean="0">
                <a:solidFill>
                  <a:srgbClr val="FFFFFF"/>
                </a:solidFill>
              </a:rPr>
              <a:t>Trachea central or not.</a:t>
            </a:r>
          </a:p>
          <a:p>
            <a:pPr algn="l" rtl="0" eaLnBrk="1" hangingPunct="1">
              <a:buFont typeface="Wingdings" pitchFamily="2" charset="2"/>
              <a:buChar char="ü"/>
              <a:defRPr/>
            </a:pPr>
            <a:r>
              <a:rPr lang="en-US" sz="2800" dirty="0" smtClean="0">
                <a:solidFill>
                  <a:srgbClr val="FFFFFF"/>
                </a:solidFill>
              </a:rPr>
              <a:t>Symmetry of inspiration and expiration.</a:t>
            </a:r>
          </a:p>
          <a:p>
            <a:pPr algn="l" rtl="0" eaLnBrk="1" hangingPunct="1">
              <a:buFont typeface="Wingdings" pitchFamily="2" charset="2"/>
              <a:buChar char="ü"/>
              <a:defRPr/>
            </a:pPr>
            <a:r>
              <a:rPr lang="en-US" sz="2800" dirty="0" smtClean="0">
                <a:solidFill>
                  <a:srgbClr val="FFFFFF"/>
                </a:solidFill>
              </a:rPr>
              <a:t>Breath sounds.</a:t>
            </a:r>
          </a:p>
          <a:p>
            <a:pPr algn="l" rtl="0" eaLnBrk="1" hangingPunct="1">
              <a:buFont typeface="Wingdings" pitchFamily="2" charset="2"/>
              <a:buChar char="ü"/>
              <a:defRPr/>
            </a:pPr>
            <a:r>
              <a:rPr lang="en-US" sz="2800" dirty="0" smtClean="0">
                <a:solidFill>
                  <a:srgbClr val="FFFFFF"/>
                </a:solidFill>
              </a:rPr>
              <a:t>Percussion.</a:t>
            </a:r>
            <a:endParaRPr lang="ar-SA" dirty="0">
              <a:solidFill>
                <a:srgbClr val="FFFFFF"/>
              </a:solidFill>
            </a:endParaRPr>
          </a:p>
        </p:txBody>
      </p:sp>
    </p:spTree>
    <p:extLst>
      <p:ext uri="{BB962C8B-B14F-4D97-AF65-F5344CB8AC3E}">
        <p14:creationId xmlns:p14="http://schemas.microsoft.com/office/powerpoint/2010/main" val="1431967787"/>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7467600" cy="1143000"/>
          </a:xfrm>
        </p:spPr>
        <p:txBody>
          <a:bodyPr>
            <a:normAutofit fontScale="90000"/>
          </a:bodyPr>
          <a:lstStyle/>
          <a:p>
            <a:pPr eaLnBrk="1" hangingPunct="1">
              <a:defRPr/>
            </a:pPr>
            <a:r>
              <a:rPr lang="en-US" b="1" dirty="0" smtClean="0">
                <a:ln w="18415" cmpd="sng">
                  <a:noFill/>
                  <a:prstDash val="solid"/>
                </a:ln>
                <a:solidFill>
                  <a:srgbClr val="0000FF"/>
                </a:solidFill>
                <a:effectLst>
                  <a:outerShdw blurRad="63500" dir="3600000" algn="tl" rotWithShape="0">
                    <a:srgbClr val="000000">
                      <a:alpha val="70000"/>
                    </a:srgbClr>
                  </a:outerShdw>
                </a:effectLst>
              </a:rPr>
              <a:t>Check list for 1</a:t>
            </a:r>
            <a:r>
              <a:rPr lang="en-US" b="1" baseline="30000" dirty="0" smtClean="0">
                <a:ln w="18415" cmpd="sng">
                  <a:noFill/>
                  <a:prstDash val="solid"/>
                </a:ln>
                <a:solidFill>
                  <a:srgbClr val="0000FF"/>
                </a:solidFill>
                <a:effectLst>
                  <a:outerShdw blurRad="63500" dir="3600000" algn="tl" rotWithShape="0">
                    <a:srgbClr val="000000">
                      <a:alpha val="70000"/>
                    </a:srgbClr>
                  </a:outerShdw>
                </a:effectLst>
              </a:rPr>
              <a:t>st</a:t>
            </a:r>
            <a:r>
              <a:rPr lang="en-US" b="1" dirty="0" smtClean="0">
                <a:ln w="18415" cmpd="sng">
                  <a:noFill/>
                  <a:prstDash val="solid"/>
                </a:ln>
                <a:solidFill>
                  <a:srgbClr val="0000FF"/>
                </a:solidFill>
                <a:effectLst>
                  <a:outerShdw blurRad="63500" dir="3600000" algn="tl" rotWithShape="0">
                    <a:srgbClr val="000000">
                      <a:alpha val="70000"/>
                    </a:srgbClr>
                  </a:outerShdw>
                </a:effectLst>
              </a:rPr>
              <a:t> postoperative assessment </a:t>
            </a:r>
            <a:endParaRPr lang="ar-SA" b="1" dirty="0">
              <a:ln w="18415" cmpd="sng">
                <a:noFill/>
                <a:prstDash val="solid"/>
              </a:ln>
              <a:solidFill>
                <a:srgbClr val="0000FF"/>
              </a:solidFill>
              <a:effectLst>
                <a:outerShdw blurRad="63500" dir="3600000" algn="tl" rotWithShape="0">
                  <a:srgbClr val="000000">
                    <a:alpha val="70000"/>
                  </a:srgbClr>
                </a:outerShdw>
              </a:effectLst>
            </a:endParaRPr>
          </a:p>
        </p:txBody>
      </p:sp>
      <p:sp>
        <p:nvSpPr>
          <p:cNvPr id="3" name="Content Placeholder 2"/>
          <p:cNvSpPr>
            <a:spLocks noGrp="1"/>
          </p:cNvSpPr>
          <p:nvPr>
            <p:ph idx="4294967295"/>
          </p:nvPr>
        </p:nvSpPr>
        <p:spPr>
          <a:xfrm>
            <a:off x="0" y="1600200"/>
            <a:ext cx="7467600" cy="4525963"/>
          </a:xfrm>
        </p:spPr>
        <p:txBody>
          <a:bodyPr>
            <a:normAutofit/>
          </a:bodyPr>
          <a:lstStyle/>
          <a:p>
            <a:pPr algn="l" rtl="0" eaLnBrk="1" hangingPunct="1">
              <a:defRPr/>
            </a:pPr>
            <a:r>
              <a:rPr lang="en-US" dirty="0" smtClean="0">
                <a:solidFill>
                  <a:srgbClr val="FFC000"/>
                </a:solidFill>
              </a:rPr>
              <a:t>Volume status assessment:</a:t>
            </a:r>
          </a:p>
          <a:p>
            <a:pPr algn="l" rtl="0" eaLnBrk="1" hangingPunct="1">
              <a:buFont typeface="Wingdings" pitchFamily="2" charset="2"/>
              <a:buChar char="ü"/>
              <a:defRPr/>
            </a:pPr>
            <a:r>
              <a:rPr lang="en-US" sz="2800" b="1" dirty="0" smtClean="0">
                <a:solidFill>
                  <a:srgbClr val="FFFFFF"/>
                </a:solidFill>
              </a:rPr>
              <a:t>Hands</a:t>
            </a:r>
            <a:r>
              <a:rPr lang="en-US" sz="2800" dirty="0" smtClean="0">
                <a:solidFill>
                  <a:srgbClr val="FFFFFF"/>
                </a:solidFill>
              </a:rPr>
              <a:t>-warm or cool pink or pale.</a:t>
            </a:r>
          </a:p>
          <a:p>
            <a:pPr algn="l" rtl="0" eaLnBrk="1" hangingPunct="1">
              <a:buFont typeface="Wingdings" pitchFamily="2" charset="2"/>
              <a:buChar char="ü"/>
              <a:defRPr/>
            </a:pPr>
            <a:r>
              <a:rPr lang="en-US" sz="2800" b="1" dirty="0" smtClean="0">
                <a:solidFill>
                  <a:srgbClr val="FFFFFF"/>
                </a:solidFill>
              </a:rPr>
              <a:t>Pulse</a:t>
            </a:r>
            <a:r>
              <a:rPr lang="en-US" sz="2800" dirty="0" smtClean="0">
                <a:solidFill>
                  <a:srgbClr val="FFFFFF"/>
                </a:solidFill>
              </a:rPr>
              <a:t> rate , volume and rhythm.</a:t>
            </a:r>
          </a:p>
          <a:p>
            <a:pPr algn="l" rtl="0" eaLnBrk="1" hangingPunct="1">
              <a:buFont typeface="Wingdings" pitchFamily="2" charset="2"/>
              <a:buChar char="ü"/>
              <a:defRPr/>
            </a:pPr>
            <a:r>
              <a:rPr lang="en-US" sz="2800" dirty="0" smtClean="0">
                <a:solidFill>
                  <a:srgbClr val="FFFFFF"/>
                </a:solidFill>
              </a:rPr>
              <a:t> blood pressure.</a:t>
            </a:r>
          </a:p>
          <a:p>
            <a:pPr algn="l" rtl="0" eaLnBrk="1" hangingPunct="1">
              <a:buFont typeface="Wingdings" pitchFamily="2" charset="2"/>
              <a:buChar char="ü"/>
              <a:defRPr/>
            </a:pPr>
            <a:r>
              <a:rPr lang="en-US" sz="2800" dirty="0" err="1" smtClean="0">
                <a:solidFill>
                  <a:srgbClr val="FFFFFF"/>
                </a:solidFill>
              </a:rPr>
              <a:t>Conjunctival</a:t>
            </a:r>
            <a:r>
              <a:rPr lang="en-US" sz="2800" dirty="0" smtClean="0">
                <a:solidFill>
                  <a:srgbClr val="FFFFFF"/>
                </a:solidFill>
              </a:rPr>
              <a:t> pallor.</a:t>
            </a:r>
          </a:p>
          <a:p>
            <a:pPr algn="l" rtl="0" eaLnBrk="1" hangingPunct="1">
              <a:buFont typeface="Wingdings" pitchFamily="2" charset="2"/>
              <a:buChar char="ü"/>
              <a:defRPr/>
            </a:pPr>
            <a:r>
              <a:rPr lang="en-US" sz="2800" dirty="0" smtClean="0">
                <a:solidFill>
                  <a:srgbClr val="FFFFFF"/>
                </a:solidFill>
              </a:rPr>
              <a:t>Jugular venous pressure.</a:t>
            </a:r>
          </a:p>
          <a:p>
            <a:pPr algn="l" rtl="0" eaLnBrk="1" hangingPunct="1">
              <a:buFont typeface="Wingdings" pitchFamily="2" charset="2"/>
              <a:buChar char="ü"/>
              <a:defRPr/>
            </a:pPr>
            <a:r>
              <a:rPr lang="en-US" sz="2800" b="1" dirty="0" smtClean="0">
                <a:solidFill>
                  <a:srgbClr val="FFFFFF"/>
                </a:solidFill>
              </a:rPr>
              <a:t>Urine</a:t>
            </a:r>
            <a:r>
              <a:rPr lang="en-US" sz="2800" dirty="0" smtClean="0">
                <a:solidFill>
                  <a:srgbClr val="FFFFFF"/>
                </a:solidFill>
              </a:rPr>
              <a:t> color &amp; Out put .</a:t>
            </a:r>
          </a:p>
          <a:p>
            <a:pPr algn="l" rtl="0" eaLnBrk="1" hangingPunct="1">
              <a:buFont typeface="Wingdings" pitchFamily="2" charset="2"/>
              <a:buChar char="ü"/>
              <a:defRPr/>
            </a:pPr>
            <a:r>
              <a:rPr lang="en-US" sz="2800" b="1" dirty="0" smtClean="0">
                <a:solidFill>
                  <a:srgbClr val="FFFFFF"/>
                </a:solidFill>
              </a:rPr>
              <a:t>Drainage</a:t>
            </a:r>
            <a:r>
              <a:rPr lang="en-US" sz="2800" dirty="0" smtClean="0">
                <a:solidFill>
                  <a:srgbClr val="FFFFFF"/>
                </a:solidFill>
              </a:rPr>
              <a:t> from drains, wound&amp; NG tube </a:t>
            </a:r>
            <a:endParaRPr lang="ar-SA" sz="2800" dirty="0">
              <a:solidFill>
                <a:srgbClr val="FFFFFF"/>
              </a:solidFill>
            </a:endParaRPr>
          </a:p>
        </p:txBody>
      </p:sp>
    </p:spTree>
    <p:extLst>
      <p:ext uri="{BB962C8B-B14F-4D97-AF65-F5344CB8AC3E}">
        <p14:creationId xmlns:p14="http://schemas.microsoft.com/office/powerpoint/2010/main" val="2946749754"/>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fade">
                                      <p:cBhvr>
                                        <p:cTn id="51" dur="1000"/>
                                        <p:tgtEl>
                                          <p:spTgt spid="3">
                                            <p:txEl>
                                              <p:pRg st="7" end="7"/>
                                            </p:txEl>
                                          </p:spTgt>
                                        </p:tgtEl>
                                      </p:cBhvr>
                                    </p:animEffect>
                                    <p:anim calcmode="lin" valueType="num">
                                      <p:cBhvr>
                                        <p:cTn id="5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7467600" cy="1143000"/>
          </a:xfrm>
        </p:spPr>
        <p:txBody>
          <a:bodyPr>
            <a:normAutofit fontScale="90000"/>
          </a:bodyPr>
          <a:lstStyle/>
          <a:p>
            <a:pPr eaLnBrk="1" hangingPunct="1">
              <a:defRPr/>
            </a:pPr>
            <a:r>
              <a:rPr lang="en-US" b="1" dirty="0" smtClean="0">
                <a:ln w="18415" cmpd="sng">
                  <a:noFill/>
                  <a:prstDash val="solid"/>
                </a:ln>
                <a:solidFill>
                  <a:srgbClr val="0000FF"/>
                </a:solidFill>
                <a:effectLst>
                  <a:outerShdw blurRad="63500" dir="3600000" algn="tl" rotWithShape="0">
                    <a:srgbClr val="000000">
                      <a:alpha val="70000"/>
                    </a:srgbClr>
                  </a:outerShdw>
                </a:effectLst>
              </a:rPr>
              <a:t>Check list for 1</a:t>
            </a:r>
            <a:r>
              <a:rPr lang="en-US" b="1" baseline="30000" dirty="0" smtClean="0">
                <a:ln w="18415" cmpd="sng">
                  <a:noFill/>
                  <a:prstDash val="solid"/>
                </a:ln>
                <a:solidFill>
                  <a:srgbClr val="0000FF"/>
                </a:solidFill>
                <a:effectLst>
                  <a:outerShdw blurRad="63500" dir="3600000" algn="tl" rotWithShape="0">
                    <a:srgbClr val="000000">
                      <a:alpha val="70000"/>
                    </a:srgbClr>
                  </a:outerShdw>
                </a:effectLst>
              </a:rPr>
              <a:t>st</a:t>
            </a:r>
            <a:r>
              <a:rPr lang="en-US" b="1" dirty="0" smtClean="0">
                <a:ln w="18415" cmpd="sng">
                  <a:noFill/>
                  <a:prstDash val="solid"/>
                </a:ln>
                <a:solidFill>
                  <a:srgbClr val="0000FF"/>
                </a:solidFill>
                <a:effectLst>
                  <a:outerShdw blurRad="63500" dir="3600000" algn="tl" rotWithShape="0">
                    <a:srgbClr val="000000">
                      <a:alpha val="70000"/>
                    </a:srgbClr>
                  </a:outerShdw>
                </a:effectLst>
              </a:rPr>
              <a:t> postoperative assessment </a:t>
            </a:r>
            <a:endParaRPr lang="ar-SA" b="1" dirty="0">
              <a:ln w="18415" cmpd="sng">
                <a:noFill/>
                <a:prstDash val="solid"/>
              </a:ln>
              <a:solidFill>
                <a:srgbClr val="0000FF"/>
              </a:solidFill>
              <a:effectLst>
                <a:outerShdw blurRad="63500" dir="3600000" algn="tl" rotWithShape="0">
                  <a:srgbClr val="000000">
                    <a:alpha val="70000"/>
                  </a:srgbClr>
                </a:outerShdw>
              </a:effectLst>
            </a:endParaRPr>
          </a:p>
        </p:txBody>
      </p:sp>
      <p:sp>
        <p:nvSpPr>
          <p:cNvPr id="3" name="Content Placeholder 2"/>
          <p:cNvSpPr>
            <a:spLocks noGrp="1"/>
          </p:cNvSpPr>
          <p:nvPr>
            <p:ph idx="4294967295"/>
          </p:nvPr>
        </p:nvSpPr>
        <p:spPr>
          <a:xfrm>
            <a:off x="0" y="1600200"/>
            <a:ext cx="7467600" cy="4525963"/>
          </a:xfrm>
        </p:spPr>
        <p:txBody>
          <a:bodyPr/>
          <a:lstStyle/>
          <a:p>
            <a:pPr algn="l" rtl="0" eaLnBrk="1" hangingPunct="1">
              <a:defRPr/>
            </a:pPr>
            <a:r>
              <a:rPr lang="en-US" dirty="0" smtClean="0">
                <a:solidFill>
                  <a:srgbClr val="FFC000"/>
                </a:solidFill>
              </a:rPr>
              <a:t>Mental status assessment:</a:t>
            </a:r>
          </a:p>
          <a:p>
            <a:pPr algn="l" rtl="0" eaLnBrk="1" hangingPunct="1">
              <a:buFont typeface="Wingdings" pitchFamily="2" charset="2"/>
              <a:buChar char="ü"/>
              <a:defRPr/>
            </a:pPr>
            <a:r>
              <a:rPr lang="en-US" sz="2800" dirty="0" smtClean="0">
                <a:solidFill>
                  <a:srgbClr val="FFFFFF"/>
                </a:solidFill>
              </a:rPr>
              <a:t>Patient conscious and normally responsive?(AVPU: </a:t>
            </a:r>
            <a:r>
              <a:rPr lang="en-US" sz="2800" dirty="0" err="1" smtClean="0">
                <a:solidFill>
                  <a:srgbClr val="FFFFFF"/>
                </a:solidFill>
              </a:rPr>
              <a:t>Alert,respond</a:t>
            </a:r>
            <a:r>
              <a:rPr lang="en-US" sz="2800" dirty="0" smtClean="0">
                <a:solidFill>
                  <a:srgbClr val="FFFFFF"/>
                </a:solidFill>
              </a:rPr>
              <a:t> for Verbal &amp; Painful </a:t>
            </a:r>
            <a:r>
              <a:rPr lang="en-US" sz="2800" dirty="0" err="1" smtClean="0">
                <a:solidFill>
                  <a:srgbClr val="FFFFFF"/>
                </a:solidFill>
              </a:rPr>
              <a:t>stimuli,unresponsive</a:t>
            </a:r>
            <a:r>
              <a:rPr lang="en-US" sz="2800" dirty="0" smtClean="0">
                <a:solidFill>
                  <a:srgbClr val="FFFFFF"/>
                </a:solidFill>
              </a:rPr>
              <a:t>)</a:t>
            </a:r>
          </a:p>
          <a:p>
            <a:pPr algn="l" rtl="0" eaLnBrk="1" hangingPunct="1">
              <a:buFont typeface="Wingdings" pitchFamily="2" charset="2"/>
              <a:buNone/>
              <a:defRPr/>
            </a:pPr>
            <a:endParaRPr lang="en-US" sz="2800" dirty="0" smtClean="0">
              <a:solidFill>
                <a:srgbClr val="FFFFFF"/>
              </a:solidFill>
            </a:endParaRPr>
          </a:p>
          <a:p>
            <a:pPr algn="l" rtl="0" eaLnBrk="1" hangingPunct="1">
              <a:defRPr/>
            </a:pPr>
            <a:r>
              <a:rPr lang="en-US" dirty="0" smtClean="0">
                <a:solidFill>
                  <a:srgbClr val="FFFFFF"/>
                </a:solidFill>
              </a:rPr>
              <a:t>Finally RECORD any significant symptoms (e.g. chest pain, breathlessness) Pain and pain adequacy control. </a:t>
            </a:r>
          </a:p>
          <a:p>
            <a:pPr algn="l" rtl="0" eaLnBrk="1" hangingPunct="1">
              <a:buFont typeface="Wingdings" pitchFamily="2" charset="2"/>
              <a:buChar char="ü"/>
              <a:defRPr/>
            </a:pPr>
            <a:endParaRPr lang="ar-SA" sz="2800" dirty="0"/>
          </a:p>
        </p:txBody>
      </p:sp>
    </p:spTree>
    <p:extLst>
      <p:ext uri="{BB962C8B-B14F-4D97-AF65-F5344CB8AC3E}">
        <p14:creationId xmlns:p14="http://schemas.microsoft.com/office/powerpoint/2010/main" val="414392108"/>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ربع نص 1"/>
          <p:cNvSpPr txBox="1"/>
          <p:nvPr/>
        </p:nvSpPr>
        <p:spPr>
          <a:xfrm>
            <a:off x="571472" y="2325239"/>
            <a:ext cx="7143800" cy="2246769"/>
          </a:xfrm>
          <a:prstGeom prst="rect">
            <a:avLst/>
          </a:prstGeom>
          <a:noFill/>
        </p:spPr>
        <p:txBody>
          <a:bodyPr wrap="square" rtlCol="1">
            <a:spAutoFit/>
          </a:bodyPr>
          <a:lstStyle/>
          <a:p>
            <a:pPr marL="514350" indent="-514350">
              <a:buFont typeface="+mj-lt"/>
              <a:buAutoNum type="arabicPeriod"/>
            </a:pPr>
            <a:r>
              <a:rPr lang="en-US" sz="2800" dirty="0" smtClean="0"/>
              <a:t>Education ( + family) </a:t>
            </a:r>
          </a:p>
          <a:p>
            <a:pPr marL="514350" indent="-514350">
              <a:buFont typeface="+mj-lt"/>
              <a:buAutoNum type="arabicPeriod"/>
            </a:pPr>
            <a:endParaRPr lang="en-US" sz="2800" dirty="0" smtClean="0"/>
          </a:p>
          <a:p>
            <a:pPr marL="514350" indent="-514350">
              <a:buFont typeface="+mj-lt"/>
              <a:buAutoNum type="arabicPeriod"/>
            </a:pPr>
            <a:r>
              <a:rPr lang="en-US" sz="2800" dirty="0" smtClean="0"/>
              <a:t>Prescriptions</a:t>
            </a:r>
          </a:p>
          <a:p>
            <a:pPr marL="514350" indent="-514350">
              <a:buFont typeface="+mj-lt"/>
              <a:buAutoNum type="arabicPeriod"/>
            </a:pPr>
            <a:endParaRPr lang="en-US" sz="2800" dirty="0" smtClean="0"/>
          </a:p>
          <a:p>
            <a:pPr marL="514350" indent="-514350">
              <a:buFont typeface="+mj-lt"/>
              <a:buAutoNum type="arabicPeriod"/>
            </a:pPr>
            <a:r>
              <a:rPr lang="en-US" sz="2800" dirty="0" smtClean="0"/>
              <a:t>Follow up </a:t>
            </a:r>
            <a:endParaRPr lang="en-US" sz="2800" dirty="0"/>
          </a:p>
        </p:txBody>
      </p:sp>
      <p:sp>
        <p:nvSpPr>
          <p:cNvPr id="3" name="Title 1"/>
          <p:cNvSpPr txBox="1">
            <a:spLocks/>
          </p:cNvSpPr>
          <p:nvPr/>
        </p:nvSpPr>
        <p:spPr>
          <a:xfrm>
            <a:off x="104796" y="428612"/>
            <a:ext cx="7467600" cy="11430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w="18415" cmpd="sng">
                  <a:noFill/>
                  <a:prstDash val="solid"/>
                </a:ln>
                <a:solidFill>
                  <a:srgbClr val="0000FF"/>
                </a:solidFill>
                <a:effectLst>
                  <a:outerShdw blurRad="63500" dir="3600000" algn="tl" rotWithShape="0">
                    <a:srgbClr val="000000">
                      <a:alpha val="70000"/>
                    </a:srgbClr>
                  </a:outerShdw>
                </a:effectLst>
                <a:uLnTx/>
                <a:uFillTx/>
                <a:latin typeface="+mj-lt"/>
                <a:ea typeface="+mj-ea"/>
                <a:cs typeface="+mj-cs"/>
              </a:rPr>
              <a:t>After Discharge Care :</a:t>
            </a:r>
            <a:endParaRPr kumimoji="0" lang="ar-SA" sz="4000" b="1" i="0" u="none" strike="noStrike" kern="1200" cap="none" spc="0" normalizeH="0" baseline="0" noProof="0" dirty="0">
              <a:ln w="18415" cmpd="sng">
                <a:noFill/>
                <a:prstDash val="solid"/>
              </a:ln>
              <a:solidFill>
                <a:srgbClr val="0000FF"/>
              </a:solidFill>
              <a:effectLst>
                <a:outerShdw blurRad="63500" dir="3600000" algn="tl" rotWithShape="0">
                  <a:srgbClr val="000000">
                    <a:alpha val="70000"/>
                  </a:srgbClr>
                </a:outerShdw>
              </a:effectLst>
              <a:uLnTx/>
              <a:uFillTx/>
              <a:latin typeface="+mj-lt"/>
              <a:ea typeface="+mj-ea"/>
              <a:cs typeface="+mj-cs"/>
            </a:endParaRPr>
          </a:p>
        </p:txBody>
      </p:sp>
      <p:pic>
        <p:nvPicPr>
          <p:cNvPr id="1026" name="Picture 2" descr="C:\Users\sada2\Desktop\Incentive_spirometer.jpg"/>
          <p:cNvPicPr>
            <a:picLocks noChangeAspect="1" noChangeArrowheads="1"/>
          </p:cNvPicPr>
          <p:nvPr/>
        </p:nvPicPr>
        <p:blipFill>
          <a:blip r:embed="rId3" cstate="print"/>
          <a:srcRect/>
          <a:stretch>
            <a:fillRect/>
          </a:stretch>
        </p:blipFill>
        <p:spPr bwMode="auto">
          <a:xfrm>
            <a:off x="4929190" y="785794"/>
            <a:ext cx="3642550" cy="5715040"/>
          </a:xfrm>
          <a:prstGeom prst="rect">
            <a:avLst/>
          </a:prstGeom>
          <a:noFill/>
        </p:spPr>
      </p:pic>
    </p:spTree>
    <p:extLst>
      <p:ext uri="{BB962C8B-B14F-4D97-AF65-F5344CB8AC3E}">
        <p14:creationId xmlns:p14="http://schemas.microsoft.com/office/powerpoint/2010/main" val="150395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395536" y="404664"/>
            <a:ext cx="8280920" cy="5072063"/>
          </a:xfrm>
        </p:spPr>
        <p:txBody>
          <a:bodyPr>
            <a:normAutofit/>
          </a:bodyPr>
          <a:lstStyle/>
          <a:p>
            <a:pPr algn="ctr" eaLnBrk="1" hangingPunct="1"/>
            <a:r>
              <a:rPr lang="en-US" sz="4000" dirty="0" smtClean="0">
                <a:solidFill>
                  <a:schemeClr val="accent2">
                    <a:lumMod val="75000"/>
                  </a:schemeClr>
                </a:solidFill>
                <a:latin typeface="Arial" pitchFamily="34" charset="0"/>
                <a:cs typeface="Arial" pitchFamily="34" charset="0"/>
              </a:rPr>
              <a:t/>
            </a:r>
            <a:br>
              <a:rPr lang="en-US" sz="4000" dirty="0" smtClean="0">
                <a:solidFill>
                  <a:schemeClr val="accent2">
                    <a:lumMod val="75000"/>
                  </a:schemeClr>
                </a:solidFill>
                <a:latin typeface="Arial" pitchFamily="34" charset="0"/>
                <a:cs typeface="Arial" pitchFamily="34" charset="0"/>
              </a:rPr>
            </a:br>
            <a:r>
              <a:rPr lang="en-US" sz="4000" dirty="0" smtClean="0">
                <a:solidFill>
                  <a:schemeClr val="accent2">
                    <a:lumMod val="75000"/>
                  </a:schemeClr>
                </a:solidFill>
                <a:latin typeface="Arial" pitchFamily="34" charset="0"/>
                <a:cs typeface="Arial" pitchFamily="34" charset="0"/>
              </a:rPr>
              <a:t/>
            </a:r>
            <a:br>
              <a:rPr lang="en-US" sz="4000" dirty="0" smtClean="0">
                <a:solidFill>
                  <a:schemeClr val="accent2">
                    <a:lumMod val="75000"/>
                  </a:schemeClr>
                </a:solidFill>
                <a:latin typeface="Arial" pitchFamily="34" charset="0"/>
                <a:cs typeface="Arial" pitchFamily="34" charset="0"/>
              </a:rPr>
            </a:br>
            <a:r>
              <a:rPr lang="en-US" sz="4000" dirty="0" smtClean="0">
                <a:solidFill>
                  <a:schemeClr val="accent2">
                    <a:lumMod val="75000"/>
                  </a:schemeClr>
                </a:solidFill>
                <a:latin typeface="Arial" pitchFamily="34" charset="0"/>
                <a:cs typeface="Arial" pitchFamily="34" charset="0"/>
              </a:rPr>
              <a:t>Post-op Surgical Complications</a:t>
            </a:r>
            <a:endParaRPr lang="ar-SA" sz="4000" dirty="0" smtClean="0">
              <a:solidFill>
                <a:schemeClr val="accent2">
                  <a:lumMod val="75000"/>
                </a:schemeClr>
              </a:solidFill>
              <a:latin typeface="Arial" pitchFamily="34" charset="0"/>
              <a:cs typeface="Arial" pitchFamily="34" charset="0"/>
            </a:endParaRPr>
          </a:p>
        </p:txBody>
      </p:sp>
    </p:spTree>
  </p:cSld>
  <p:clrMapOvr>
    <a:masterClrMapping/>
  </p:clrMapOvr>
  <p:transition spd="med">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0" y="188913"/>
            <a:ext cx="7054850" cy="1143000"/>
          </a:xfrm>
        </p:spPr>
        <p:txBody>
          <a:bodyPr/>
          <a:lstStyle/>
          <a:p>
            <a:pPr eaLnBrk="1" hangingPunct="1"/>
            <a:r>
              <a:rPr lang="en-US" b="1" dirty="0" smtClean="0">
                <a:solidFill>
                  <a:schemeClr val="accent2">
                    <a:lumMod val="75000"/>
                  </a:schemeClr>
                </a:solidFill>
              </a:rPr>
              <a:t>General risk factors</a:t>
            </a:r>
          </a:p>
        </p:txBody>
      </p:sp>
      <p:sp>
        <p:nvSpPr>
          <p:cNvPr id="3" name="Content Placeholder 2"/>
          <p:cNvSpPr>
            <a:spLocks noGrp="1"/>
          </p:cNvSpPr>
          <p:nvPr>
            <p:ph idx="4294967295"/>
          </p:nvPr>
        </p:nvSpPr>
        <p:spPr>
          <a:xfrm>
            <a:off x="0" y="1600200"/>
            <a:ext cx="7467600" cy="4525963"/>
          </a:xfrm>
        </p:spPr>
        <p:txBody>
          <a:bodyPr>
            <a:normAutofit/>
          </a:bodyPr>
          <a:lstStyle/>
          <a:p>
            <a:pPr algn="l" rtl="0" eaLnBrk="1" hangingPunct="1">
              <a:lnSpc>
                <a:spcPct val="80000"/>
              </a:lnSpc>
              <a:buClr>
                <a:srgbClr val="66FFFF"/>
              </a:buClr>
              <a:defRPr/>
            </a:pPr>
            <a:r>
              <a:rPr lang="en-US" sz="2400" b="1" dirty="0" smtClean="0">
                <a:solidFill>
                  <a:schemeClr val="bg1">
                    <a:lumMod val="20000"/>
                    <a:lumOff val="80000"/>
                  </a:schemeClr>
                </a:solidFill>
                <a:latin typeface="Book Antiqua" pitchFamily="18" charset="0"/>
              </a:rPr>
              <a:t>Age both extremes (Very young &amp; Very old)</a:t>
            </a:r>
          </a:p>
          <a:p>
            <a:pPr algn="l" rtl="0" eaLnBrk="1" hangingPunct="1">
              <a:lnSpc>
                <a:spcPct val="80000"/>
              </a:lnSpc>
              <a:buClr>
                <a:srgbClr val="66FFFF"/>
              </a:buClr>
              <a:defRPr/>
            </a:pPr>
            <a:r>
              <a:rPr lang="en-US" sz="2400" b="1" dirty="0" smtClean="0">
                <a:solidFill>
                  <a:schemeClr val="bg1">
                    <a:lumMod val="20000"/>
                    <a:lumOff val="80000"/>
                  </a:schemeClr>
                </a:solidFill>
                <a:latin typeface="Book Antiqua" pitchFamily="18" charset="0"/>
              </a:rPr>
              <a:t>Obesity</a:t>
            </a:r>
          </a:p>
          <a:p>
            <a:pPr algn="l" rtl="0" eaLnBrk="1" hangingPunct="1">
              <a:lnSpc>
                <a:spcPct val="80000"/>
              </a:lnSpc>
              <a:buClr>
                <a:srgbClr val="66FFFF"/>
              </a:buClr>
              <a:defRPr/>
            </a:pPr>
            <a:r>
              <a:rPr lang="en-US" sz="2400" b="1" dirty="0" smtClean="0">
                <a:solidFill>
                  <a:schemeClr val="bg1">
                    <a:lumMod val="20000"/>
                    <a:lumOff val="80000"/>
                  </a:schemeClr>
                </a:solidFill>
                <a:latin typeface="Book Antiqua" pitchFamily="18" charset="0"/>
              </a:rPr>
              <a:t>Smoking </a:t>
            </a:r>
          </a:p>
          <a:p>
            <a:pPr algn="l" rtl="0" eaLnBrk="1" hangingPunct="1">
              <a:lnSpc>
                <a:spcPct val="80000"/>
              </a:lnSpc>
              <a:buClr>
                <a:srgbClr val="66FFFF"/>
              </a:buClr>
              <a:defRPr/>
            </a:pPr>
            <a:r>
              <a:rPr lang="en-US" sz="2400" b="1" dirty="0" smtClean="0">
                <a:solidFill>
                  <a:schemeClr val="bg1">
                    <a:lumMod val="20000"/>
                    <a:lumOff val="80000"/>
                  </a:schemeClr>
                </a:solidFill>
                <a:latin typeface="Book Antiqua" pitchFamily="18" charset="0"/>
              </a:rPr>
              <a:t>Co-morbid conditions</a:t>
            </a:r>
          </a:p>
          <a:p>
            <a:pPr algn="l" rtl="0">
              <a:buClr>
                <a:srgbClr val="66FFFF"/>
              </a:buClr>
              <a:defRPr/>
            </a:pPr>
            <a:r>
              <a:rPr lang="en-US" sz="2400" b="1" dirty="0" smtClean="0">
                <a:solidFill>
                  <a:schemeClr val="bg1">
                    <a:lumMod val="20000"/>
                    <a:lumOff val="80000"/>
                  </a:schemeClr>
                </a:solidFill>
                <a:latin typeface="Book Antiqua" pitchFamily="18" charset="0"/>
              </a:rPr>
              <a:t>Drug therapy</a:t>
            </a:r>
          </a:p>
          <a:p>
            <a:pPr algn="l" rtl="0">
              <a:buClr>
                <a:srgbClr val="66FFFF"/>
              </a:buClr>
              <a:buNone/>
              <a:defRPr/>
            </a:pPr>
            <a:r>
              <a:rPr lang="en-US" sz="2400" b="1" dirty="0" smtClean="0">
                <a:solidFill>
                  <a:schemeClr val="bg1">
                    <a:lumMod val="20000"/>
                    <a:lumOff val="80000"/>
                  </a:schemeClr>
                </a:solidFill>
                <a:latin typeface="Book Antiqua" pitchFamily="18" charset="0"/>
              </a:rPr>
              <a:t>   </a:t>
            </a:r>
            <a:r>
              <a:rPr lang="en-US" sz="2400" b="1" dirty="0" err="1" smtClean="0">
                <a:solidFill>
                  <a:schemeClr val="bg1">
                    <a:lumMod val="20000"/>
                    <a:lumOff val="80000"/>
                  </a:schemeClr>
                </a:solidFill>
                <a:latin typeface="Book Antiqua" pitchFamily="18" charset="0"/>
              </a:rPr>
              <a:t>e.g</a:t>
            </a:r>
            <a:r>
              <a:rPr lang="en-US" sz="2400" b="1" dirty="0" smtClean="0">
                <a:solidFill>
                  <a:schemeClr val="bg1">
                    <a:lumMod val="20000"/>
                    <a:lumOff val="80000"/>
                  </a:schemeClr>
                </a:solidFill>
                <a:latin typeface="Book Antiqua" pitchFamily="18" charset="0"/>
              </a:rPr>
              <a:t> </a:t>
            </a:r>
            <a:r>
              <a:rPr lang="en-US" sz="2400" dirty="0" smtClean="0">
                <a:solidFill>
                  <a:schemeClr val="bg1">
                    <a:lumMod val="20000"/>
                    <a:lumOff val="80000"/>
                  </a:schemeClr>
                </a:solidFill>
                <a:latin typeface="Book Antiqua" pitchFamily="18" charset="0"/>
              </a:rPr>
              <a:t>steroids , immunosuppressant, antibiotics and contraceptive pills</a:t>
            </a:r>
          </a:p>
        </p:txBody>
      </p:sp>
    </p:spTree>
    <p:extLst>
      <p:ext uri="{BB962C8B-B14F-4D97-AF65-F5344CB8AC3E}">
        <p14:creationId xmlns:p14="http://schemas.microsoft.com/office/powerpoint/2010/main" val="2352360503"/>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1000"/>
                                        <p:tgtEl>
                                          <p:spTgt spid="20482"/>
                                        </p:tgtEl>
                                      </p:cBhvr>
                                    </p:animEffect>
                                    <p:anim calcmode="lin" valueType="num">
                                      <p:cBhvr>
                                        <p:cTn id="8" dur="1000" fill="hold"/>
                                        <p:tgtEl>
                                          <p:spTgt spid="20482"/>
                                        </p:tgtEl>
                                        <p:attrNameLst>
                                          <p:attrName>ppt_x</p:attrName>
                                        </p:attrNameLst>
                                      </p:cBhvr>
                                      <p:tavLst>
                                        <p:tav tm="0">
                                          <p:val>
                                            <p:strVal val="#ppt_x"/>
                                          </p:val>
                                        </p:tav>
                                        <p:tav tm="100000">
                                          <p:val>
                                            <p:strVal val="#ppt_x"/>
                                          </p:val>
                                        </p:tav>
                                      </p:tavLst>
                                    </p:anim>
                                    <p:anim calcmode="lin" valueType="num">
                                      <p:cBhvr>
                                        <p:cTn id="9" dur="1000" fill="hold"/>
                                        <p:tgtEl>
                                          <p:spTgt spid="2048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5" name="Rectangle 5"/>
          <p:cNvSpPr>
            <a:spLocks noGrp="1" noChangeArrowheads="1"/>
          </p:cNvSpPr>
          <p:nvPr>
            <p:ph idx="4294967295"/>
          </p:nvPr>
        </p:nvSpPr>
        <p:spPr>
          <a:xfrm>
            <a:off x="0" y="1196975"/>
            <a:ext cx="7010400" cy="3505200"/>
          </a:xfrm>
          <a:effectLst/>
        </p:spPr>
        <p:txBody>
          <a:bodyPr>
            <a:normAutofit/>
          </a:bodyPr>
          <a:lstStyle/>
          <a:p>
            <a:pPr algn="just" rtl="0" eaLnBrk="1" hangingPunct="1">
              <a:buFont typeface="Wingdings" pitchFamily="2" charset="2"/>
              <a:buNone/>
              <a:defRPr/>
            </a:pPr>
            <a:r>
              <a:rPr lang="en-US" sz="1400" b="1" dirty="0" smtClean="0">
                <a:latin typeface="Book Antiqua" pitchFamily="18" charset="0"/>
              </a:rPr>
              <a:t>	</a:t>
            </a:r>
            <a:endParaRPr lang="en-US" sz="3400" b="1" dirty="0" smtClean="0">
              <a:latin typeface="Book Antiqua" pitchFamily="18" charset="0"/>
            </a:endParaRPr>
          </a:p>
          <a:p>
            <a:pPr algn="just" rtl="0" eaLnBrk="1" hangingPunct="1">
              <a:buFont typeface="Wingdings" pitchFamily="2" charset="2"/>
              <a:buNone/>
              <a:defRPr/>
            </a:pPr>
            <a:r>
              <a:rPr lang="en-US" sz="3400" dirty="0" smtClean="0">
                <a:solidFill>
                  <a:schemeClr val="accent2">
                    <a:lumMod val="75000"/>
                  </a:schemeClr>
                </a:solidFill>
                <a:latin typeface="Arial" pitchFamily="34" charset="0"/>
                <a:cs typeface="Arial" pitchFamily="34" charset="0"/>
              </a:rPr>
              <a:t>	Complications maybe :</a:t>
            </a:r>
          </a:p>
          <a:p>
            <a:pPr algn="just" rtl="0" eaLnBrk="1" hangingPunct="1">
              <a:buFont typeface="Wingdings" pitchFamily="2" charset="2"/>
              <a:buNone/>
              <a:defRPr/>
            </a:pPr>
            <a:endParaRPr lang="en-US" sz="1200" b="1" dirty="0" smtClean="0">
              <a:solidFill>
                <a:srgbClr val="C00000"/>
              </a:solidFill>
              <a:latin typeface="Bangle" pitchFamily="2" charset="0"/>
            </a:endParaRPr>
          </a:p>
          <a:p>
            <a:pPr algn="just" rtl="0" eaLnBrk="1" hangingPunct="1">
              <a:buFont typeface="Wingdings" pitchFamily="2" charset="2"/>
              <a:buNone/>
              <a:defRPr/>
            </a:pPr>
            <a:r>
              <a:rPr lang="en-US" sz="3400" b="1" dirty="0" smtClean="0">
                <a:solidFill>
                  <a:srgbClr val="FFFF00"/>
                </a:solidFill>
                <a:latin typeface="Book Antiqua" pitchFamily="18" charset="0"/>
              </a:rPr>
              <a:t>  </a:t>
            </a:r>
            <a:r>
              <a:rPr lang="en-US" sz="3400" b="1" dirty="0" smtClean="0">
                <a:latin typeface="Book Antiqua" pitchFamily="18" charset="0"/>
              </a:rPr>
              <a:t>I.</a:t>
            </a:r>
            <a:r>
              <a:rPr lang="en-US" sz="3600" b="1" dirty="0" smtClean="0">
                <a:latin typeface="Book Antiqua" pitchFamily="18" charset="0"/>
              </a:rPr>
              <a:t>   </a:t>
            </a:r>
            <a:r>
              <a:rPr lang="en-US" sz="3400" b="1" dirty="0" smtClean="0">
                <a:latin typeface="Book Antiqua" pitchFamily="18" charset="0"/>
              </a:rPr>
              <a:t>Due to Anesthesia</a:t>
            </a:r>
          </a:p>
          <a:p>
            <a:pPr algn="just" rtl="0" eaLnBrk="1" hangingPunct="1">
              <a:buFont typeface="Wingdings" pitchFamily="2" charset="2"/>
              <a:buNone/>
              <a:defRPr/>
            </a:pPr>
            <a:endParaRPr lang="en-US" sz="800" b="1" dirty="0" smtClean="0">
              <a:latin typeface="Book Antiqua" pitchFamily="18" charset="0"/>
            </a:endParaRPr>
          </a:p>
          <a:p>
            <a:pPr algn="just" rtl="0" eaLnBrk="1" hangingPunct="1">
              <a:buFont typeface="Wingdings" pitchFamily="2" charset="2"/>
              <a:buNone/>
              <a:defRPr/>
            </a:pPr>
            <a:r>
              <a:rPr lang="en-US" sz="3400" b="1" dirty="0" smtClean="0">
                <a:latin typeface="Book Antiqua" pitchFamily="18" charset="0"/>
              </a:rPr>
              <a:t>  II.  Due to Surgery</a:t>
            </a:r>
          </a:p>
          <a:p>
            <a:pPr algn="just" rtl="0" eaLnBrk="1" hangingPunct="1">
              <a:buFont typeface="Wingdings" pitchFamily="2" charset="2"/>
              <a:buNone/>
              <a:defRPr/>
            </a:pPr>
            <a:endParaRPr lang="en-US" sz="900" b="1" dirty="0" smtClean="0">
              <a:latin typeface="Book Antiqua" pitchFamily="18" charset="0"/>
            </a:endParaRPr>
          </a:p>
        </p:txBody>
      </p:sp>
    </p:spTree>
    <p:extLst>
      <p:ext uri="{BB962C8B-B14F-4D97-AF65-F5344CB8AC3E}">
        <p14:creationId xmlns:p14="http://schemas.microsoft.com/office/powerpoint/2010/main" val="3820367530"/>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485">
                                            <p:txEl>
                                              <p:pRg st="1" end="1"/>
                                            </p:txEl>
                                          </p:spTgt>
                                        </p:tgtEl>
                                        <p:attrNameLst>
                                          <p:attrName>style.visibility</p:attrName>
                                        </p:attrNameLst>
                                      </p:cBhvr>
                                      <p:to>
                                        <p:strVal val="visible"/>
                                      </p:to>
                                    </p:set>
                                    <p:animEffect transition="in" filter="fade">
                                      <p:cBhvr>
                                        <p:cTn id="7" dur="1000"/>
                                        <p:tgtEl>
                                          <p:spTgt spid="20485">
                                            <p:txEl>
                                              <p:pRg st="1" end="1"/>
                                            </p:txEl>
                                          </p:spTgt>
                                        </p:tgtEl>
                                      </p:cBhvr>
                                    </p:animEffect>
                                    <p:anim calcmode="lin" valueType="num">
                                      <p:cBhvr>
                                        <p:cTn id="8" dur="1000" fill="hold"/>
                                        <p:tgtEl>
                                          <p:spTgt spid="2048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048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485">
                                            <p:txEl>
                                              <p:pRg st="3" end="3"/>
                                            </p:txEl>
                                          </p:spTgt>
                                        </p:tgtEl>
                                        <p:attrNameLst>
                                          <p:attrName>style.visibility</p:attrName>
                                        </p:attrNameLst>
                                      </p:cBhvr>
                                      <p:to>
                                        <p:strVal val="visible"/>
                                      </p:to>
                                    </p:set>
                                    <p:animEffect transition="in" filter="fade">
                                      <p:cBhvr>
                                        <p:cTn id="12" dur="1000"/>
                                        <p:tgtEl>
                                          <p:spTgt spid="20485">
                                            <p:txEl>
                                              <p:pRg st="3" end="3"/>
                                            </p:txEl>
                                          </p:spTgt>
                                        </p:tgtEl>
                                      </p:cBhvr>
                                    </p:animEffect>
                                    <p:anim calcmode="lin" valueType="num">
                                      <p:cBhvr>
                                        <p:cTn id="13" dur="1000" fill="hold"/>
                                        <p:tgtEl>
                                          <p:spTgt spid="20485">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0485">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0485">
                                            <p:txEl>
                                              <p:pRg st="5" end="5"/>
                                            </p:txEl>
                                          </p:spTgt>
                                        </p:tgtEl>
                                        <p:attrNameLst>
                                          <p:attrName>style.visibility</p:attrName>
                                        </p:attrNameLst>
                                      </p:cBhvr>
                                      <p:to>
                                        <p:strVal val="visible"/>
                                      </p:to>
                                    </p:set>
                                    <p:animEffect transition="in" filter="fade">
                                      <p:cBhvr>
                                        <p:cTn id="17" dur="1000"/>
                                        <p:tgtEl>
                                          <p:spTgt spid="20485">
                                            <p:txEl>
                                              <p:pRg st="5" end="5"/>
                                            </p:txEl>
                                          </p:spTgt>
                                        </p:tgtEl>
                                      </p:cBhvr>
                                    </p:animEffect>
                                    <p:anim calcmode="lin" valueType="num">
                                      <p:cBhvr>
                                        <p:cTn id="18" dur="1000" fill="hold"/>
                                        <p:tgtEl>
                                          <p:spTgt spid="20485">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048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9" name="Rectangle 5"/>
          <p:cNvSpPr>
            <a:spLocks noGrp="1" noChangeArrowheads="1"/>
          </p:cNvSpPr>
          <p:nvPr>
            <p:ph idx="4294967295"/>
          </p:nvPr>
        </p:nvSpPr>
        <p:spPr>
          <a:xfrm>
            <a:off x="0" y="908050"/>
            <a:ext cx="6985000" cy="4816475"/>
          </a:xfrm>
          <a:effectLst/>
        </p:spPr>
        <p:txBody>
          <a:bodyPr/>
          <a:lstStyle/>
          <a:p>
            <a:pPr algn="just" rtl="0" eaLnBrk="1" hangingPunct="1">
              <a:buFont typeface="Wingdings" pitchFamily="2" charset="2"/>
              <a:buNone/>
              <a:defRPr/>
            </a:pPr>
            <a:r>
              <a:rPr lang="en-US" sz="1400" b="1" dirty="0" smtClean="0">
                <a:solidFill>
                  <a:srgbClr val="FFFF99"/>
                </a:solidFill>
                <a:latin typeface="Book Antiqua" pitchFamily="18" charset="0"/>
              </a:rPr>
              <a:t>	</a:t>
            </a:r>
          </a:p>
          <a:p>
            <a:pPr algn="just" rtl="0" eaLnBrk="1" hangingPunct="1">
              <a:buFont typeface="Wingdings" pitchFamily="2" charset="2"/>
              <a:buNone/>
              <a:defRPr/>
            </a:pPr>
            <a:r>
              <a:rPr lang="en-US" sz="3400" b="1" dirty="0" err="1" smtClean="0">
                <a:solidFill>
                  <a:schemeClr val="accent2">
                    <a:lumMod val="75000"/>
                  </a:schemeClr>
                </a:solidFill>
                <a:latin typeface="Book Antiqua" pitchFamily="18" charset="0"/>
              </a:rPr>
              <a:t>Anasthesia</a:t>
            </a:r>
            <a:r>
              <a:rPr lang="en-US" sz="3400" b="1" dirty="0" smtClean="0">
                <a:solidFill>
                  <a:schemeClr val="accent2">
                    <a:lumMod val="75000"/>
                  </a:schemeClr>
                </a:solidFill>
                <a:latin typeface="Book Antiqua" pitchFamily="18" charset="0"/>
              </a:rPr>
              <a:t> Complications</a:t>
            </a:r>
          </a:p>
          <a:p>
            <a:pPr algn="just" rtl="0" eaLnBrk="1" hangingPunct="1">
              <a:buFont typeface="Wingdings" pitchFamily="2" charset="2"/>
              <a:buNone/>
              <a:defRPr/>
            </a:pPr>
            <a:endParaRPr lang="en-US" sz="3400" b="1" dirty="0" smtClean="0">
              <a:solidFill>
                <a:srgbClr val="FFFF99"/>
              </a:solidFill>
              <a:latin typeface="Book Antiqua" pitchFamily="18" charset="0"/>
            </a:endParaRPr>
          </a:p>
          <a:p>
            <a:pPr algn="just" rtl="0" eaLnBrk="1" hangingPunct="1">
              <a:buFont typeface="Wingdings" pitchFamily="2" charset="2"/>
              <a:buNone/>
              <a:defRPr/>
            </a:pPr>
            <a:r>
              <a:rPr lang="en-US" sz="3400" b="1" dirty="0" smtClean="0">
                <a:solidFill>
                  <a:srgbClr val="FFC000"/>
                </a:solidFill>
                <a:latin typeface="Bangle" pitchFamily="2" charset="0"/>
              </a:rPr>
              <a:t>Depend on:</a:t>
            </a:r>
          </a:p>
          <a:p>
            <a:pPr algn="just" rtl="0">
              <a:defRPr/>
            </a:pPr>
            <a:r>
              <a:rPr lang="en-US" sz="3400" b="1" dirty="0" smtClean="0">
                <a:solidFill>
                  <a:srgbClr val="FFFF00"/>
                </a:solidFill>
                <a:latin typeface="Bangle" pitchFamily="2" charset="0"/>
              </a:rPr>
              <a:t> </a:t>
            </a:r>
            <a:r>
              <a:rPr lang="en-US" sz="3400" b="1" dirty="0" smtClean="0">
                <a:latin typeface="Bangle" pitchFamily="2" charset="0"/>
              </a:rPr>
              <a:t>The mode (General, Regional &amp; Local) </a:t>
            </a:r>
          </a:p>
          <a:p>
            <a:pPr algn="just" rtl="0">
              <a:defRPr/>
            </a:pPr>
            <a:r>
              <a:rPr lang="en-US" sz="3400" b="1" dirty="0" smtClean="0">
                <a:latin typeface="Bangle" pitchFamily="2" charset="0"/>
              </a:rPr>
              <a:t>Type of anesthetic (the anesthetic agent toxicity).</a:t>
            </a:r>
          </a:p>
          <a:p>
            <a:pPr algn="just" rtl="0" eaLnBrk="1" hangingPunct="1">
              <a:buFont typeface="Wingdings" pitchFamily="2" charset="2"/>
              <a:buNone/>
              <a:defRPr/>
            </a:pPr>
            <a:endParaRPr lang="en-US" sz="900" b="1" dirty="0" smtClean="0">
              <a:solidFill>
                <a:srgbClr val="FFFF00"/>
              </a:solidFill>
              <a:latin typeface="Book Antiqua" pitchFamily="18" charset="0"/>
            </a:endParaRPr>
          </a:p>
        </p:txBody>
      </p:sp>
    </p:spTree>
    <p:extLst>
      <p:ext uri="{BB962C8B-B14F-4D97-AF65-F5344CB8AC3E}">
        <p14:creationId xmlns:p14="http://schemas.microsoft.com/office/powerpoint/2010/main" val="772648130"/>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 calcmode="lin" valueType="num">
                                      <p:cBhvr additive="base">
                                        <p:cTn id="7" dur="1000" fill="hold"/>
                                        <p:tgtEl>
                                          <p:spTgt spid="21509">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1509">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7" presetClass="entr" presetSubtype="4" fill="hold" grpId="0" nodeType="after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 calcmode="lin" valueType="num">
                                      <p:cBhvr additive="base">
                                        <p:cTn id="12" dur="1000" fill="hold"/>
                                        <p:tgtEl>
                                          <p:spTgt spid="21509">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1509">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7" presetClass="entr" presetSubtype="4" fill="hold" grpId="0" nodeType="afterEffect">
                                  <p:stCondLst>
                                    <p:cond delay="0"/>
                                  </p:stCondLst>
                                  <p:childTnLst>
                                    <p:set>
                                      <p:cBhvr>
                                        <p:cTn id="16" dur="1" fill="hold">
                                          <p:stCondLst>
                                            <p:cond delay="0"/>
                                          </p:stCondLst>
                                        </p:cTn>
                                        <p:tgtEl>
                                          <p:spTgt spid="21509">
                                            <p:txEl>
                                              <p:pRg st="3" end="3"/>
                                            </p:txEl>
                                          </p:spTgt>
                                        </p:tgtEl>
                                        <p:attrNameLst>
                                          <p:attrName>style.visibility</p:attrName>
                                        </p:attrNameLst>
                                      </p:cBhvr>
                                      <p:to>
                                        <p:strVal val="visible"/>
                                      </p:to>
                                    </p:set>
                                    <p:anim calcmode="lin" valueType="num">
                                      <p:cBhvr additive="base">
                                        <p:cTn id="17" dur="1000" fill="hold"/>
                                        <p:tgtEl>
                                          <p:spTgt spid="21509">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150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7" presetClass="entr" presetSubtype="4" fill="hold" grpId="0" nodeType="afterEffect">
                                  <p:stCondLst>
                                    <p:cond delay="0"/>
                                  </p:stCondLst>
                                  <p:childTnLst>
                                    <p:set>
                                      <p:cBhvr>
                                        <p:cTn id="21" dur="1" fill="hold">
                                          <p:stCondLst>
                                            <p:cond delay="0"/>
                                          </p:stCondLst>
                                        </p:cTn>
                                        <p:tgtEl>
                                          <p:spTgt spid="21509">
                                            <p:txEl>
                                              <p:pRg st="4" end="4"/>
                                            </p:txEl>
                                          </p:spTgt>
                                        </p:tgtEl>
                                        <p:attrNameLst>
                                          <p:attrName>style.visibility</p:attrName>
                                        </p:attrNameLst>
                                      </p:cBhvr>
                                      <p:to>
                                        <p:strVal val="visible"/>
                                      </p:to>
                                    </p:set>
                                    <p:anim calcmode="lin" valueType="num">
                                      <p:cBhvr additive="base">
                                        <p:cTn id="22" dur="1000" fill="hold"/>
                                        <p:tgtEl>
                                          <p:spTgt spid="21509">
                                            <p:txEl>
                                              <p:pRg st="4" end="4"/>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1509">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7" presetClass="entr" presetSubtype="4" fill="hold" grpId="0" nodeType="afterEffect">
                                  <p:stCondLst>
                                    <p:cond delay="0"/>
                                  </p:stCondLst>
                                  <p:childTnLst>
                                    <p:set>
                                      <p:cBhvr>
                                        <p:cTn id="26" dur="1" fill="hold">
                                          <p:stCondLst>
                                            <p:cond delay="0"/>
                                          </p:stCondLst>
                                        </p:cTn>
                                        <p:tgtEl>
                                          <p:spTgt spid="21509">
                                            <p:txEl>
                                              <p:pRg st="5" end="5"/>
                                            </p:txEl>
                                          </p:spTgt>
                                        </p:tgtEl>
                                        <p:attrNameLst>
                                          <p:attrName>style.visibility</p:attrName>
                                        </p:attrNameLst>
                                      </p:cBhvr>
                                      <p:to>
                                        <p:strVal val="visible"/>
                                      </p:to>
                                    </p:set>
                                    <p:anim calcmode="lin" valueType="num">
                                      <p:cBhvr additive="base">
                                        <p:cTn id="27" dur="1000" fill="hold"/>
                                        <p:tgtEl>
                                          <p:spTgt spid="21509">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150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4" name="Rectangle 6"/>
          <p:cNvSpPr>
            <a:spLocks noGrp="1" noChangeArrowheads="1"/>
          </p:cNvSpPr>
          <p:nvPr>
            <p:ph idx="4294967295"/>
          </p:nvPr>
        </p:nvSpPr>
        <p:spPr>
          <a:xfrm>
            <a:off x="0" y="549275"/>
            <a:ext cx="7010400" cy="4605338"/>
          </a:xfrm>
          <a:effectLst/>
        </p:spPr>
        <p:txBody>
          <a:bodyPr>
            <a:normAutofit/>
          </a:bodyPr>
          <a:lstStyle/>
          <a:p>
            <a:pPr algn="just" rtl="0" eaLnBrk="1" hangingPunct="1">
              <a:lnSpc>
                <a:spcPct val="90000"/>
              </a:lnSpc>
              <a:buFont typeface="Wingdings" pitchFamily="2" charset="2"/>
              <a:buNone/>
              <a:defRPr/>
            </a:pPr>
            <a:endParaRPr lang="en-US" sz="700" b="1" dirty="0" smtClean="0">
              <a:solidFill>
                <a:srgbClr val="FFFF99"/>
              </a:solidFill>
              <a:latin typeface="Book Antiqua" pitchFamily="18" charset="0"/>
            </a:endParaRPr>
          </a:p>
          <a:p>
            <a:pPr algn="just" rtl="0" eaLnBrk="1" hangingPunct="1">
              <a:lnSpc>
                <a:spcPct val="90000"/>
              </a:lnSpc>
              <a:buClr>
                <a:srgbClr val="66FFFF"/>
              </a:buClr>
              <a:defRPr/>
            </a:pPr>
            <a:r>
              <a:rPr lang="en-US" sz="3000" b="1" dirty="0" smtClean="0">
                <a:solidFill>
                  <a:schemeClr val="accent2">
                    <a:lumMod val="75000"/>
                  </a:schemeClr>
                </a:solidFill>
                <a:latin typeface="Arial" pitchFamily="34" charset="0"/>
                <a:cs typeface="Arial" pitchFamily="34" charset="0"/>
              </a:rPr>
              <a:t>Local </a:t>
            </a:r>
            <a:r>
              <a:rPr lang="en-US" sz="3000" b="1" dirty="0" err="1" smtClean="0">
                <a:solidFill>
                  <a:schemeClr val="accent2">
                    <a:lumMod val="75000"/>
                  </a:schemeClr>
                </a:solidFill>
                <a:latin typeface="Arial" pitchFamily="34" charset="0"/>
                <a:cs typeface="Arial" pitchFamily="34" charset="0"/>
              </a:rPr>
              <a:t>Anasthesia</a:t>
            </a:r>
            <a:r>
              <a:rPr lang="en-US" sz="3000" b="1" dirty="0" smtClean="0">
                <a:solidFill>
                  <a:schemeClr val="accent2">
                    <a:lumMod val="75000"/>
                  </a:schemeClr>
                </a:solidFill>
                <a:latin typeface="Arial" pitchFamily="34" charset="0"/>
                <a:cs typeface="Arial" pitchFamily="34" charset="0"/>
              </a:rPr>
              <a:t>:</a:t>
            </a:r>
          </a:p>
          <a:p>
            <a:pPr algn="just" rtl="0" eaLnBrk="1" hangingPunct="1">
              <a:lnSpc>
                <a:spcPct val="90000"/>
              </a:lnSpc>
              <a:buClr>
                <a:srgbClr val="66FFFF"/>
              </a:buClr>
              <a:defRPr/>
            </a:pPr>
            <a:endParaRPr lang="en-US" b="1" dirty="0" smtClean="0">
              <a:latin typeface="Arial" pitchFamily="34" charset="0"/>
              <a:cs typeface="Arial" pitchFamily="34" charset="0"/>
            </a:endParaRPr>
          </a:p>
          <a:p>
            <a:pPr algn="just" rtl="0" eaLnBrk="1" hangingPunct="1">
              <a:lnSpc>
                <a:spcPct val="90000"/>
              </a:lnSpc>
              <a:buClr>
                <a:srgbClr val="66FFFF"/>
              </a:buClr>
              <a:defRPr/>
            </a:pPr>
            <a:r>
              <a:rPr lang="en-US" sz="2400" b="1" dirty="0" smtClean="0">
                <a:latin typeface="Arial" pitchFamily="34" charset="0"/>
                <a:cs typeface="Arial" pitchFamily="34" charset="0"/>
              </a:rPr>
              <a:t>Injection site:</a:t>
            </a:r>
          </a:p>
          <a:p>
            <a:pPr algn="just" rtl="0" eaLnBrk="1" hangingPunct="1">
              <a:lnSpc>
                <a:spcPct val="90000"/>
              </a:lnSpc>
              <a:buClr>
                <a:srgbClr val="66FFFF"/>
              </a:buClr>
              <a:buFont typeface="Wingdings" pitchFamily="2" charset="2"/>
              <a:buNone/>
              <a:defRPr/>
            </a:pPr>
            <a:r>
              <a:rPr lang="en-US" sz="2400" dirty="0" smtClean="0">
                <a:latin typeface="Arial" pitchFamily="34" charset="0"/>
                <a:cs typeface="Arial" pitchFamily="34" charset="0"/>
              </a:rPr>
              <a:t>    Pain, </a:t>
            </a:r>
            <a:r>
              <a:rPr lang="en-US" sz="2400" dirty="0" err="1" smtClean="0">
                <a:latin typeface="Arial" pitchFamily="34" charset="0"/>
                <a:cs typeface="Arial" pitchFamily="34" charset="0"/>
              </a:rPr>
              <a:t>haematoma</a:t>
            </a:r>
            <a:r>
              <a:rPr lang="en-US" sz="2400" dirty="0" smtClean="0">
                <a:latin typeface="Arial" pitchFamily="34" charset="0"/>
                <a:cs typeface="Arial" pitchFamily="34" charset="0"/>
              </a:rPr>
              <a:t>, Nerve trauma, infection</a:t>
            </a:r>
          </a:p>
          <a:p>
            <a:pPr algn="just" rtl="0" eaLnBrk="1" hangingPunct="1">
              <a:lnSpc>
                <a:spcPct val="90000"/>
              </a:lnSpc>
              <a:buClr>
                <a:srgbClr val="66FFFF"/>
              </a:buClr>
              <a:buFont typeface="Wingdings" pitchFamily="2" charset="2"/>
              <a:buNone/>
              <a:defRPr/>
            </a:pPr>
            <a:endParaRPr lang="en-US" sz="2400" dirty="0" smtClean="0">
              <a:latin typeface="Arial" pitchFamily="34" charset="0"/>
              <a:cs typeface="Arial" pitchFamily="34" charset="0"/>
            </a:endParaRPr>
          </a:p>
          <a:p>
            <a:pPr algn="just" rtl="0" eaLnBrk="1" hangingPunct="1">
              <a:lnSpc>
                <a:spcPct val="90000"/>
              </a:lnSpc>
              <a:buClr>
                <a:srgbClr val="66FFFF"/>
              </a:buClr>
              <a:defRPr/>
            </a:pPr>
            <a:r>
              <a:rPr lang="en-US" sz="2400" b="1" dirty="0" smtClean="0">
                <a:latin typeface="Arial" pitchFamily="34" charset="0"/>
                <a:cs typeface="Arial" pitchFamily="34" charset="0"/>
              </a:rPr>
              <a:t>Vasoconstrictors</a:t>
            </a:r>
            <a:r>
              <a:rPr lang="en-US" sz="2400" dirty="0" smtClean="0">
                <a:latin typeface="Arial" pitchFamily="34" charset="0"/>
                <a:cs typeface="Arial" pitchFamily="34" charset="0"/>
              </a:rPr>
              <a:t>:</a:t>
            </a:r>
          </a:p>
          <a:p>
            <a:pPr algn="just" rtl="0" eaLnBrk="1" hangingPunct="1">
              <a:lnSpc>
                <a:spcPct val="90000"/>
              </a:lnSpc>
              <a:buClr>
                <a:srgbClr val="66FFFF"/>
              </a:buClr>
              <a:buFont typeface="Wingdings" pitchFamily="2" charset="2"/>
              <a:buNone/>
              <a:defRPr/>
            </a:pPr>
            <a:r>
              <a:rPr lang="en-US" sz="2400" dirty="0" smtClean="0">
                <a:latin typeface="Arial" pitchFamily="34" charset="0"/>
                <a:cs typeface="Arial" pitchFamily="34" charset="0"/>
              </a:rPr>
              <a:t>    ( C.I in nose , fingers ,  penis , scrotum , ears , toes ) it may lead to ischemic necrosis </a:t>
            </a:r>
          </a:p>
          <a:p>
            <a:pPr algn="just" rtl="0" eaLnBrk="1" hangingPunct="1">
              <a:lnSpc>
                <a:spcPct val="90000"/>
              </a:lnSpc>
              <a:buClr>
                <a:srgbClr val="66FFFF"/>
              </a:buClr>
              <a:buFont typeface="Wingdings" pitchFamily="2" charset="2"/>
              <a:buNone/>
              <a:defRPr/>
            </a:pPr>
            <a:endParaRPr lang="en-US" sz="2400" dirty="0" smtClean="0">
              <a:latin typeface="Arial" pitchFamily="34" charset="0"/>
              <a:cs typeface="Arial" pitchFamily="34" charset="0"/>
            </a:endParaRPr>
          </a:p>
          <a:p>
            <a:pPr algn="just" rtl="0" eaLnBrk="1" hangingPunct="1">
              <a:lnSpc>
                <a:spcPct val="90000"/>
              </a:lnSpc>
              <a:buClr>
                <a:srgbClr val="66FFFF"/>
              </a:buClr>
              <a:defRPr/>
            </a:pPr>
            <a:r>
              <a:rPr lang="en-US" sz="2400" b="1" dirty="0" smtClean="0">
                <a:latin typeface="Arial" pitchFamily="34" charset="0"/>
                <a:cs typeface="Arial" pitchFamily="34" charset="0"/>
              </a:rPr>
              <a:t>Systemic effects of LA agent: Allergic reactions, toxicity</a:t>
            </a:r>
          </a:p>
          <a:p>
            <a:pPr algn="just" rtl="0" eaLnBrk="1" hangingPunct="1">
              <a:lnSpc>
                <a:spcPct val="90000"/>
              </a:lnSpc>
              <a:buFont typeface="Wingdings" pitchFamily="2" charset="2"/>
              <a:buNone/>
              <a:defRPr/>
            </a:pPr>
            <a:endParaRPr lang="en-US" sz="2800" dirty="0" smtClean="0">
              <a:solidFill>
                <a:srgbClr val="FFFF00"/>
              </a:solidFill>
            </a:endParaRPr>
          </a:p>
        </p:txBody>
      </p:sp>
    </p:spTree>
    <p:extLst>
      <p:ext uri="{BB962C8B-B14F-4D97-AF65-F5344CB8AC3E}">
        <p14:creationId xmlns:p14="http://schemas.microsoft.com/office/powerpoint/2010/main" val="2346456152"/>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2534">
                                            <p:txEl>
                                              <p:pRg st="1" end="1"/>
                                            </p:txEl>
                                          </p:spTgt>
                                        </p:tgtEl>
                                        <p:attrNameLst>
                                          <p:attrName>style.visibility</p:attrName>
                                        </p:attrNameLst>
                                      </p:cBhvr>
                                      <p:to>
                                        <p:strVal val="visible"/>
                                      </p:to>
                                    </p:set>
                                    <p:animEffect transition="in" filter="fade">
                                      <p:cBhvr>
                                        <p:cTn id="7" dur="1000"/>
                                        <p:tgtEl>
                                          <p:spTgt spid="22534">
                                            <p:txEl>
                                              <p:pRg st="1" end="1"/>
                                            </p:txEl>
                                          </p:spTgt>
                                        </p:tgtEl>
                                      </p:cBhvr>
                                    </p:animEffect>
                                    <p:anim calcmode="lin" valueType="num">
                                      <p:cBhvr>
                                        <p:cTn id="8" dur="1000" fill="hold"/>
                                        <p:tgtEl>
                                          <p:spTgt spid="2253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253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534">
                                            <p:txEl>
                                              <p:pRg st="3" end="3"/>
                                            </p:txEl>
                                          </p:spTgt>
                                        </p:tgtEl>
                                        <p:attrNameLst>
                                          <p:attrName>style.visibility</p:attrName>
                                        </p:attrNameLst>
                                      </p:cBhvr>
                                      <p:to>
                                        <p:strVal val="visible"/>
                                      </p:to>
                                    </p:set>
                                    <p:animEffect transition="in" filter="fade">
                                      <p:cBhvr>
                                        <p:cTn id="14" dur="1000"/>
                                        <p:tgtEl>
                                          <p:spTgt spid="22534">
                                            <p:txEl>
                                              <p:pRg st="3" end="3"/>
                                            </p:txEl>
                                          </p:spTgt>
                                        </p:tgtEl>
                                      </p:cBhvr>
                                    </p:animEffect>
                                    <p:anim calcmode="lin" valueType="num">
                                      <p:cBhvr>
                                        <p:cTn id="15" dur="1000" fill="hold"/>
                                        <p:tgtEl>
                                          <p:spTgt spid="22534">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2534">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2534">
                                            <p:txEl>
                                              <p:pRg st="4" end="4"/>
                                            </p:txEl>
                                          </p:spTgt>
                                        </p:tgtEl>
                                        <p:attrNameLst>
                                          <p:attrName>style.visibility</p:attrName>
                                        </p:attrNameLst>
                                      </p:cBhvr>
                                      <p:to>
                                        <p:strVal val="visible"/>
                                      </p:to>
                                    </p:set>
                                    <p:animEffect transition="in" filter="fade">
                                      <p:cBhvr>
                                        <p:cTn id="19" dur="1000"/>
                                        <p:tgtEl>
                                          <p:spTgt spid="22534">
                                            <p:txEl>
                                              <p:pRg st="4" end="4"/>
                                            </p:txEl>
                                          </p:spTgt>
                                        </p:tgtEl>
                                      </p:cBhvr>
                                    </p:animEffect>
                                    <p:anim calcmode="lin" valueType="num">
                                      <p:cBhvr>
                                        <p:cTn id="20" dur="1000" fill="hold"/>
                                        <p:tgtEl>
                                          <p:spTgt spid="22534">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2253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2534">
                                            <p:txEl>
                                              <p:pRg st="6" end="6"/>
                                            </p:txEl>
                                          </p:spTgt>
                                        </p:tgtEl>
                                        <p:attrNameLst>
                                          <p:attrName>style.visibility</p:attrName>
                                        </p:attrNameLst>
                                      </p:cBhvr>
                                      <p:to>
                                        <p:strVal val="visible"/>
                                      </p:to>
                                    </p:set>
                                    <p:animEffect transition="in" filter="fade">
                                      <p:cBhvr>
                                        <p:cTn id="26" dur="1000"/>
                                        <p:tgtEl>
                                          <p:spTgt spid="22534">
                                            <p:txEl>
                                              <p:pRg st="6" end="6"/>
                                            </p:txEl>
                                          </p:spTgt>
                                        </p:tgtEl>
                                      </p:cBhvr>
                                    </p:animEffect>
                                    <p:anim calcmode="lin" valueType="num">
                                      <p:cBhvr>
                                        <p:cTn id="27" dur="1000" fill="hold"/>
                                        <p:tgtEl>
                                          <p:spTgt spid="22534">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22534">
                                            <p:txEl>
                                              <p:pRg st="6" end="6"/>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2534">
                                            <p:txEl>
                                              <p:pRg st="7" end="7"/>
                                            </p:txEl>
                                          </p:spTgt>
                                        </p:tgtEl>
                                        <p:attrNameLst>
                                          <p:attrName>style.visibility</p:attrName>
                                        </p:attrNameLst>
                                      </p:cBhvr>
                                      <p:to>
                                        <p:strVal val="visible"/>
                                      </p:to>
                                    </p:set>
                                    <p:animEffect transition="in" filter="fade">
                                      <p:cBhvr>
                                        <p:cTn id="31" dur="1000"/>
                                        <p:tgtEl>
                                          <p:spTgt spid="22534">
                                            <p:txEl>
                                              <p:pRg st="7" end="7"/>
                                            </p:txEl>
                                          </p:spTgt>
                                        </p:tgtEl>
                                      </p:cBhvr>
                                    </p:animEffect>
                                    <p:anim calcmode="lin" valueType="num">
                                      <p:cBhvr>
                                        <p:cTn id="32" dur="1000" fill="hold"/>
                                        <p:tgtEl>
                                          <p:spTgt spid="22534">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2253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2534">
                                            <p:txEl>
                                              <p:pRg st="9" end="9"/>
                                            </p:txEl>
                                          </p:spTgt>
                                        </p:tgtEl>
                                        <p:attrNameLst>
                                          <p:attrName>style.visibility</p:attrName>
                                        </p:attrNameLst>
                                      </p:cBhvr>
                                      <p:to>
                                        <p:strVal val="visible"/>
                                      </p:to>
                                    </p:set>
                                    <p:animEffect transition="in" filter="fade">
                                      <p:cBhvr>
                                        <p:cTn id="38" dur="1000"/>
                                        <p:tgtEl>
                                          <p:spTgt spid="22534">
                                            <p:txEl>
                                              <p:pRg st="9" end="9"/>
                                            </p:txEl>
                                          </p:spTgt>
                                        </p:tgtEl>
                                      </p:cBhvr>
                                    </p:animEffect>
                                    <p:anim calcmode="lin" valueType="num">
                                      <p:cBhvr>
                                        <p:cTn id="39" dur="1000" fill="hold"/>
                                        <p:tgtEl>
                                          <p:spTgt spid="22534">
                                            <p:txEl>
                                              <p:pRg st="9" end="9"/>
                                            </p:txEl>
                                          </p:spTgt>
                                        </p:tgtEl>
                                        <p:attrNameLst>
                                          <p:attrName>ppt_x</p:attrName>
                                        </p:attrNameLst>
                                      </p:cBhvr>
                                      <p:tavLst>
                                        <p:tav tm="0">
                                          <p:val>
                                            <p:strVal val="#ppt_x"/>
                                          </p:val>
                                        </p:tav>
                                        <p:tav tm="100000">
                                          <p:val>
                                            <p:strVal val="#ppt_x"/>
                                          </p:val>
                                        </p:tav>
                                      </p:tavLst>
                                    </p:anim>
                                    <p:anim calcmode="lin" valueType="num">
                                      <p:cBhvr>
                                        <p:cTn id="40" dur="1000" fill="hold"/>
                                        <p:tgtEl>
                                          <p:spTgt spid="2253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81" name="Rectangle 5"/>
          <p:cNvSpPr>
            <a:spLocks noGrp="1" noChangeArrowheads="1"/>
          </p:cNvSpPr>
          <p:nvPr>
            <p:ph idx="4294967295"/>
          </p:nvPr>
        </p:nvSpPr>
        <p:spPr>
          <a:xfrm>
            <a:off x="468313" y="692150"/>
            <a:ext cx="8675687" cy="5784850"/>
          </a:xfrm>
          <a:effectLst/>
        </p:spPr>
        <p:txBody>
          <a:bodyPr/>
          <a:lstStyle/>
          <a:p>
            <a:pPr algn="just" rtl="0" eaLnBrk="1" hangingPunct="1">
              <a:buFont typeface="Wingdings" pitchFamily="2" charset="2"/>
              <a:buNone/>
              <a:defRPr/>
            </a:pPr>
            <a:endParaRPr lang="en-US" sz="700" b="1" dirty="0" smtClean="0">
              <a:solidFill>
                <a:srgbClr val="FFFF99"/>
              </a:solidFill>
              <a:latin typeface="Book Antiqua" pitchFamily="18" charset="0"/>
            </a:endParaRPr>
          </a:p>
          <a:p>
            <a:pPr algn="just" rtl="0" eaLnBrk="1" hangingPunct="1">
              <a:buFont typeface="Wingdings" pitchFamily="2" charset="2"/>
              <a:buNone/>
              <a:defRPr/>
            </a:pPr>
            <a:endParaRPr lang="en-US" sz="600" b="1" dirty="0" smtClean="0">
              <a:solidFill>
                <a:srgbClr val="FFFF99"/>
              </a:solidFill>
              <a:latin typeface="Book Antiqua" pitchFamily="18" charset="0"/>
            </a:endParaRPr>
          </a:p>
          <a:p>
            <a:pPr algn="just" rtl="0">
              <a:buClr>
                <a:srgbClr val="66FFFF"/>
              </a:buClr>
              <a:defRPr/>
            </a:pPr>
            <a:r>
              <a:rPr lang="en-US" sz="3600" b="1" dirty="0" smtClean="0">
                <a:solidFill>
                  <a:schemeClr val="accent2">
                    <a:lumMod val="75000"/>
                  </a:schemeClr>
                </a:solidFill>
                <a:latin typeface="Bangle" pitchFamily="2" charset="0"/>
              </a:rPr>
              <a:t>SPINAL, EPIDURAL &amp; CAUDAL ANESTESIA:</a:t>
            </a:r>
            <a:endParaRPr lang="en-US" sz="3600" b="1" dirty="0" smtClean="0">
              <a:solidFill>
                <a:schemeClr val="accent2">
                  <a:lumMod val="75000"/>
                </a:schemeClr>
              </a:solidFill>
              <a:latin typeface="Book Antiqua" pitchFamily="18" charset="0"/>
            </a:endParaRPr>
          </a:p>
          <a:p>
            <a:pPr algn="just" rtl="0" eaLnBrk="1" hangingPunct="1">
              <a:buClr>
                <a:srgbClr val="66FFFF"/>
              </a:buClr>
              <a:defRPr/>
            </a:pPr>
            <a:endParaRPr lang="en-US" b="1" dirty="0" smtClean="0">
              <a:solidFill>
                <a:srgbClr val="FFFF00"/>
              </a:solidFill>
              <a:latin typeface="Book Antiqua" pitchFamily="18" charset="0"/>
            </a:endParaRPr>
          </a:p>
          <a:p>
            <a:pPr algn="just" rtl="0" eaLnBrk="1" hangingPunct="1">
              <a:buClr>
                <a:srgbClr val="66FFFF"/>
              </a:buClr>
              <a:defRPr/>
            </a:pPr>
            <a:r>
              <a:rPr lang="en-US" sz="2400" dirty="0" smtClean="0">
                <a:latin typeface="Arial" pitchFamily="34" charset="0"/>
                <a:cs typeface="Arial" pitchFamily="34" charset="0"/>
              </a:rPr>
              <a:t>Technical failure</a:t>
            </a:r>
          </a:p>
          <a:p>
            <a:pPr algn="just" rtl="0" eaLnBrk="1" hangingPunct="1">
              <a:buClr>
                <a:srgbClr val="66FFFF"/>
              </a:buClr>
              <a:defRPr/>
            </a:pPr>
            <a:r>
              <a:rPr lang="en-US" sz="2400" dirty="0" smtClean="0">
                <a:latin typeface="Arial" pitchFamily="34" charset="0"/>
                <a:cs typeface="Arial" pitchFamily="34" charset="0"/>
              </a:rPr>
              <a:t>Headache due to loss of CSF    </a:t>
            </a:r>
          </a:p>
          <a:p>
            <a:pPr algn="just" rtl="0" eaLnBrk="1" hangingPunct="1">
              <a:buClr>
                <a:srgbClr val="66FFFF"/>
              </a:buClr>
              <a:defRPr/>
            </a:pPr>
            <a:r>
              <a:rPr lang="en-US" sz="2400" dirty="0" err="1" smtClean="0">
                <a:latin typeface="Arial" pitchFamily="34" charset="0"/>
                <a:cs typeface="Arial" pitchFamily="34" charset="0"/>
              </a:rPr>
              <a:t>Intrathecal</a:t>
            </a:r>
            <a:r>
              <a:rPr lang="en-US" sz="2400" dirty="0" smtClean="0">
                <a:latin typeface="Arial" pitchFamily="34" charset="0"/>
                <a:cs typeface="Arial" pitchFamily="34" charset="0"/>
              </a:rPr>
              <a:t> bleeding</a:t>
            </a:r>
          </a:p>
          <a:p>
            <a:pPr algn="just" rtl="0" eaLnBrk="1" hangingPunct="1">
              <a:buClr>
                <a:srgbClr val="66FFFF"/>
              </a:buClr>
              <a:defRPr/>
            </a:pPr>
            <a:r>
              <a:rPr lang="en-US" sz="2400" dirty="0" smtClean="0">
                <a:latin typeface="Arial" pitchFamily="34" charset="0"/>
                <a:cs typeface="Arial" pitchFamily="34" charset="0"/>
              </a:rPr>
              <a:t>Permanent N. or spinal cord damage</a:t>
            </a:r>
          </a:p>
          <a:p>
            <a:pPr algn="just" rtl="0" eaLnBrk="1" hangingPunct="1">
              <a:buClr>
                <a:srgbClr val="66FFFF"/>
              </a:buClr>
              <a:defRPr/>
            </a:pPr>
            <a:r>
              <a:rPr lang="en-US" sz="2400" dirty="0" err="1" smtClean="0">
                <a:latin typeface="Arial" pitchFamily="34" charset="0"/>
                <a:cs typeface="Arial" pitchFamily="34" charset="0"/>
              </a:rPr>
              <a:t>Paraspinal</a:t>
            </a:r>
            <a:r>
              <a:rPr lang="en-US" sz="2400" dirty="0" smtClean="0">
                <a:latin typeface="Arial" pitchFamily="34" charset="0"/>
                <a:cs typeface="Arial" pitchFamily="34" charset="0"/>
              </a:rPr>
              <a:t> infection</a:t>
            </a:r>
          </a:p>
          <a:p>
            <a:pPr algn="l" rtl="0" eaLnBrk="1" hangingPunct="1">
              <a:buClr>
                <a:srgbClr val="66FFFF"/>
              </a:buClr>
              <a:defRPr/>
            </a:pPr>
            <a:r>
              <a:rPr lang="en-US" sz="2400" dirty="0" smtClean="0">
                <a:latin typeface="Arial" pitchFamily="34" charset="0"/>
                <a:cs typeface="Arial" pitchFamily="34" charset="0"/>
              </a:rPr>
              <a:t>Severe hypotension</a:t>
            </a:r>
          </a:p>
          <a:p>
            <a:pPr algn="l" rtl="0" eaLnBrk="1" hangingPunct="1">
              <a:buClr>
                <a:srgbClr val="66FFFF"/>
              </a:buClr>
              <a:defRPr/>
            </a:pPr>
            <a:r>
              <a:rPr lang="en-US" sz="2400" dirty="0" smtClean="0">
                <a:latin typeface="Arial" pitchFamily="34" charset="0"/>
                <a:cs typeface="Arial" pitchFamily="34" charset="0"/>
              </a:rPr>
              <a:t>Urinary retention</a:t>
            </a:r>
          </a:p>
        </p:txBody>
      </p:sp>
    </p:spTree>
    <p:extLst>
      <p:ext uri="{BB962C8B-B14F-4D97-AF65-F5344CB8AC3E}">
        <p14:creationId xmlns:p14="http://schemas.microsoft.com/office/powerpoint/2010/main" val="3785014433"/>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4581">
                                            <p:txEl>
                                              <p:pRg st="2" end="2"/>
                                            </p:txEl>
                                          </p:spTgt>
                                        </p:tgtEl>
                                        <p:attrNameLst>
                                          <p:attrName>style.visibility</p:attrName>
                                        </p:attrNameLst>
                                      </p:cBhvr>
                                      <p:to>
                                        <p:strVal val="visible"/>
                                      </p:to>
                                    </p:set>
                                    <p:animEffect transition="in" filter="fade">
                                      <p:cBhvr>
                                        <p:cTn id="7" dur="1000"/>
                                        <p:tgtEl>
                                          <p:spTgt spid="24581">
                                            <p:txEl>
                                              <p:pRg st="2" end="2"/>
                                            </p:txEl>
                                          </p:spTgt>
                                        </p:tgtEl>
                                      </p:cBhvr>
                                    </p:animEffect>
                                    <p:anim calcmode="lin" valueType="num">
                                      <p:cBhvr>
                                        <p:cTn id="8" dur="1000" fill="hold"/>
                                        <p:tgtEl>
                                          <p:spTgt spid="2458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458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4581">
                                            <p:txEl>
                                              <p:pRg st="4" end="4"/>
                                            </p:txEl>
                                          </p:spTgt>
                                        </p:tgtEl>
                                        <p:attrNameLst>
                                          <p:attrName>style.visibility</p:attrName>
                                        </p:attrNameLst>
                                      </p:cBhvr>
                                      <p:to>
                                        <p:strVal val="visible"/>
                                      </p:to>
                                    </p:set>
                                    <p:animEffect transition="in" filter="fade">
                                      <p:cBhvr>
                                        <p:cTn id="14" dur="1000"/>
                                        <p:tgtEl>
                                          <p:spTgt spid="24581">
                                            <p:txEl>
                                              <p:pRg st="4" end="4"/>
                                            </p:txEl>
                                          </p:spTgt>
                                        </p:tgtEl>
                                      </p:cBhvr>
                                    </p:animEffect>
                                    <p:anim calcmode="lin" valueType="num">
                                      <p:cBhvr>
                                        <p:cTn id="15" dur="1000" fill="hold"/>
                                        <p:tgtEl>
                                          <p:spTgt spid="24581">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24581">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4581">
                                            <p:txEl>
                                              <p:pRg st="5" end="5"/>
                                            </p:txEl>
                                          </p:spTgt>
                                        </p:tgtEl>
                                        <p:attrNameLst>
                                          <p:attrName>style.visibility</p:attrName>
                                        </p:attrNameLst>
                                      </p:cBhvr>
                                      <p:to>
                                        <p:strVal val="visible"/>
                                      </p:to>
                                    </p:set>
                                    <p:animEffect transition="in" filter="fade">
                                      <p:cBhvr>
                                        <p:cTn id="19" dur="1000"/>
                                        <p:tgtEl>
                                          <p:spTgt spid="24581">
                                            <p:txEl>
                                              <p:pRg st="5" end="5"/>
                                            </p:txEl>
                                          </p:spTgt>
                                        </p:tgtEl>
                                      </p:cBhvr>
                                    </p:animEffect>
                                    <p:anim calcmode="lin" valueType="num">
                                      <p:cBhvr>
                                        <p:cTn id="20" dur="1000" fill="hold"/>
                                        <p:tgtEl>
                                          <p:spTgt spid="24581">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24581">
                                            <p:txEl>
                                              <p:pRg st="5" end="5"/>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4581">
                                            <p:txEl>
                                              <p:pRg st="6" end="6"/>
                                            </p:txEl>
                                          </p:spTgt>
                                        </p:tgtEl>
                                        <p:attrNameLst>
                                          <p:attrName>style.visibility</p:attrName>
                                        </p:attrNameLst>
                                      </p:cBhvr>
                                      <p:to>
                                        <p:strVal val="visible"/>
                                      </p:to>
                                    </p:set>
                                    <p:animEffect transition="in" filter="fade">
                                      <p:cBhvr>
                                        <p:cTn id="24" dur="1000"/>
                                        <p:tgtEl>
                                          <p:spTgt spid="24581">
                                            <p:txEl>
                                              <p:pRg st="6" end="6"/>
                                            </p:txEl>
                                          </p:spTgt>
                                        </p:tgtEl>
                                      </p:cBhvr>
                                    </p:animEffect>
                                    <p:anim calcmode="lin" valueType="num">
                                      <p:cBhvr>
                                        <p:cTn id="25" dur="1000" fill="hold"/>
                                        <p:tgtEl>
                                          <p:spTgt spid="24581">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24581">
                                            <p:txEl>
                                              <p:pRg st="6" end="6"/>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4581">
                                            <p:txEl>
                                              <p:pRg st="7" end="7"/>
                                            </p:txEl>
                                          </p:spTgt>
                                        </p:tgtEl>
                                        <p:attrNameLst>
                                          <p:attrName>style.visibility</p:attrName>
                                        </p:attrNameLst>
                                      </p:cBhvr>
                                      <p:to>
                                        <p:strVal val="visible"/>
                                      </p:to>
                                    </p:set>
                                    <p:animEffect transition="in" filter="fade">
                                      <p:cBhvr>
                                        <p:cTn id="29" dur="1000"/>
                                        <p:tgtEl>
                                          <p:spTgt spid="24581">
                                            <p:txEl>
                                              <p:pRg st="7" end="7"/>
                                            </p:txEl>
                                          </p:spTgt>
                                        </p:tgtEl>
                                      </p:cBhvr>
                                    </p:animEffect>
                                    <p:anim calcmode="lin" valueType="num">
                                      <p:cBhvr>
                                        <p:cTn id="30" dur="1000" fill="hold"/>
                                        <p:tgtEl>
                                          <p:spTgt spid="24581">
                                            <p:txEl>
                                              <p:pRg st="7" end="7"/>
                                            </p:txEl>
                                          </p:spTgt>
                                        </p:tgtEl>
                                        <p:attrNameLst>
                                          <p:attrName>ppt_x</p:attrName>
                                        </p:attrNameLst>
                                      </p:cBhvr>
                                      <p:tavLst>
                                        <p:tav tm="0">
                                          <p:val>
                                            <p:strVal val="#ppt_x"/>
                                          </p:val>
                                        </p:tav>
                                        <p:tav tm="100000">
                                          <p:val>
                                            <p:strVal val="#ppt_x"/>
                                          </p:val>
                                        </p:tav>
                                      </p:tavLst>
                                    </p:anim>
                                    <p:anim calcmode="lin" valueType="num">
                                      <p:cBhvr>
                                        <p:cTn id="31" dur="1000" fill="hold"/>
                                        <p:tgtEl>
                                          <p:spTgt spid="24581">
                                            <p:txEl>
                                              <p:pRg st="7" end="7"/>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4581">
                                            <p:txEl>
                                              <p:pRg st="8" end="8"/>
                                            </p:txEl>
                                          </p:spTgt>
                                        </p:tgtEl>
                                        <p:attrNameLst>
                                          <p:attrName>style.visibility</p:attrName>
                                        </p:attrNameLst>
                                      </p:cBhvr>
                                      <p:to>
                                        <p:strVal val="visible"/>
                                      </p:to>
                                    </p:set>
                                    <p:animEffect transition="in" filter="fade">
                                      <p:cBhvr>
                                        <p:cTn id="34" dur="1000"/>
                                        <p:tgtEl>
                                          <p:spTgt spid="24581">
                                            <p:txEl>
                                              <p:pRg st="8" end="8"/>
                                            </p:txEl>
                                          </p:spTgt>
                                        </p:tgtEl>
                                      </p:cBhvr>
                                    </p:animEffect>
                                    <p:anim calcmode="lin" valueType="num">
                                      <p:cBhvr>
                                        <p:cTn id="35" dur="1000" fill="hold"/>
                                        <p:tgtEl>
                                          <p:spTgt spid="24581">
                                            <p:txEl>
                                              <p:pRg st="8" end="8"/>
                                            </p:txEl>
                                          </p:spTgt>
                                        </p:tgtEl>
                                        <p:attrNameLst>
                                          <p:attrName>ppt_x</p:attrName>
                                        </p:attrNameLst>
                                      </p:cBhvr>
                                      <p:tavLst>
                                        <p:tav tm="0">
                                          <p:val>
                                            <p:strVal val="#ppt_x"/>
                                          </p:val>
                                        </p:tav>
                                        <p:tav tm="100000">
                                          <p:val>
                                            <p:strVal val="#ppt_x"/>
                                          </p:val>
                                        </p:tav>
                                      </p:tavLst>
                                    </p:anim>
                                    <p:anim calcmode="lin" valueType="num">
                                      <p:cBhvr>
                                        <p:cTn id="36" dur="1000" fill="hold"/>
                                        <p:tgtEl>
                                          <p:spTgt spid="24581">
                                            <p:txEl>
                                              <p:pRg st="8" end="8"/>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24581">
                                            <p:txEl>
                                              <p:pRg st="9" end="9"/>
                                            </p:txEl>
                                          </p:spTgt>
                                        </p:tgtEl>
                                        <p:attrNameLst>
                                          <p:attrName>style.visibility</p:attrName>
                                        </p:attrNameLst>
                                      </p:cBhvr>
                                      <p:to>
                                        <p:strVal val="visible"/>
                                      </p:to>
                                    </p:set>
                                    <p:animEffect transition="in" filter="fade">
                                      <p:cBhvr>
                                        <p:cTn id="39" dur="1000"/>
                                        <p:tgtEl>
                                          <p:spTgt spid="24581">
                                            <p:txEl>
                                              <p:pRg st="9" end="9"/>
                                            </p:txEl>
                                          </p:spTgt>
                                        </p:tgtEl>
                                      </p:cBhvr>
                                    </p:animEffect>
                                    <p:anim calcmode="lin" valueType="num">
                                      <p:cBhvr>
                                        <p:cTn id="40" dur="1000" fill="hold"/>
                                        <p:tgtEl>
                                          <p:spTgt spid="24581">
                                            <p:txEl>
                                              <p:pRg st="9" end="9"/>
                                            </p:txEl>
                                          </p:spTgt>
                                        </p:tgtEl>
                                        <p:attrNameLst>
                                          <p:attrName>ppt_x</p:attrName>
                                        </p:attrNameLst>
                                      </p:cBhvr>
                                      <p:tavLst>
                                        <p:tav tm="0">
                                          <p:val>
                                            <p:strVal val="#ppt_x"/>
                                          </p:val>
                                        </p:tav>
                                        <p:tav tm="100000">
                                          <p:val>
                                            <p:strVal val="#ppt_x"/>
                                          </p:val>
                                        </p:tav>
                                      </p:tavLst>
                                    </p:anim>
                                    <p:anim calcmode="lin" valueType="num">
                                      <p:cBhvr>
                                        <p:cTn id="41" dur="1000" fill="hold"/>
                                        <p:tgtEl>
                                          <p:spTgt spid="24581">
                                            <p:txEl>
                                              <p:pRg st="9" end="9"/>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24581">
                                            <p:txEl>
                                              <p:pRg st="10" end="10"/>
                                            </p:txEl>
                                          </p:spTgt>
                                        </p:tgtEl>
                                        <p:attrNameLst>
                                          <p:attrName>style.visibility</p:attrName>
                                        </p:attrNameLst>
                                      </p:cBhvr>
                                      <p:to>
                                        <p:strVal val="visible"/>
                                      </p:to>
                                    </p:set>
                                    <p:animEffect transition="in" filter="fade">
                                      <p:cBhvr>
                                        <p:cTn id="44" dur="1000"/>
                                        <p:tgtEl>
                                          <p:spTgt spid="24581">
                                            <p:txEl>
                                              <p:pRg st="10" end="10"/>
                                            </p:txEl>
                                          </p:spTgt>
                                        </p:tgtEl>
                                      </p:cBhvr>
                                    </p:animEffect>
                                    <p:anim calcmode="lin" valueType="num">
                                      <p:cBhvr>
                                        <p:cTn id="45" dur="1000" fill="hold"/>
                                        <p:tgtEl>
                                          <p:spTgt spid="24581">
                                            <p:txEl>
                                              <p:pRg st="10" end="10"/>
                                            </p:txEl>
                                          </p:spTgt>
                                        </p:tgtEl>
                                        <p:attrNameLst>
                                          <p:attrName>ppt_x</p:attrName>
                                        </p:attrNameLst>
                                      </p:cBhvr>
                                      <p:tavLst>
                                        <p:tav tm="0">
                                          <p:val>
                                            <p:strVal val="#ppt_x"/>
                                          </p:val>
                                        </p:tav>
                                        <p:tav tm="100000">
                                          <p:val>
                                            <p:strVal val="#ppt_x"/>
                                          </p:val>
                                        </p:tav>
                                      </p:tavLst>
                                    </p:anim>
                                    <p:anim calcmode="lin" valueType="num">
                                      <p:cBhvr>
                                        <p:cTn id="46" dur="1000" fill="hold"/>
                                        <p:tgtEl>
                                          <p:spTgt spid="24581">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285720" y="142852"/>
            <a:ext cx="8229600" cy="1143000"/>
          </a:xfrm>
        </p:spPr>
        <p:txBody>
          <a:bodyPr/>
          <a:lstStyle/>
          <a:p>
            <a:pPr eaLnBrk="1" hangingPunct="1"/>
            <a:r>
              <a:rPr lang="en-US" dirty="0" smtClean="0">
                <a:solidFill>
                  <a:srgbClr val="0000FF"/>
                </a:solidFill>
              </a:rPr>
              <a:t>Overview</a:t>
            </a:r>
            <a:endParaRPr lang="ar-SA" dirty="0" smtClean="0">
              <a:solidFill>
                <a:srgbClr val="0000FF"/>
              </a:solidFill>
            </a:endParaRPr>
          </a:p>
        </p:txBody>
      </p:sp>
      <p:sp>
        <p:nvSpPr>
          <p:cNvPr id="3" name="Content Placeholder 2"/>
          <p:cNvSpPr>
            <a:spLocks noGrp="1"/>
          </p:cNvSpPr>
          <p:nvPr>
            <p:ph idx="4294967295"/>
          </p:nvPr>
        </p:nvSpPr>
        <p:spPr>
          <a:xfrm>
            <a:off x="0" y="1600200"/>
            <a:ext cx="7467600" cy="4525963"/>
          </a:xfrm>
        </p:spPr>
        <p:txBody>
          <a:bodyPr>
            <a:normAutofit lnSpcReduction="10000"/>
          </a:bodyPr>
          <a:lstStyle/>
          <a:p>
            <a:pPr algn="l" rtl="0" eaLnBrk="1" hangingPunct="1">
              <a:defRPr/>
            </a:pPr>
            <a:r>
              <a:rPr lang="en-US" dirty="0" smtClean="0">
                <a:solidFill>
                  <a:srgbClr val="FFFFFF"/>
                </a:solidFill>
              </a:rPr>
              <a:t>This tutorial composed of two topics : </a:t>
            </a:r>
          </a:p>
          <a:p>
            <a:pPr lvl="3" algn="l" rtl="0" eaLnBrk="1" hangingPunct="1">
              <a:defRPr/>
            </a:pPr>
            <a:r>
              <a:rPr lang="en-US" dirty="0" smtClean="0">
                <a:solidFill>
                  <a:srgbClr val="FFFFFF"/>
                </a:solidFill>
              </a:rPr>
              <a:t>Post-op care</a:t>
            </a:r>
          </a:p>
          <a:p>
            <a:pPr lvl="3" algn="l" rtl="0" eaLnBrk="1" hangingPunct="1">
              <a:defRPr/>
            </a:pPr>
            <a:r>
              <a:rPr lang="en-US" dirty="0" smtClean="0">
                <a:solidFill>
                  <a:srgbClr val="FFFFFF"/>
                </a:solidFill>
              </a:rPr>
              <a:t>Post-op surgical complications</a:t>
            </a:r>
          </a:p>
          <a:p>
            <a:pPr lvl="3" algn="l" rtl="0" eaLnBrk="1" hangingPunct="1">
              <a:defRPr/>
            </a:pPr>
            <a:endParaRPr lang="en-US" dirty="0" smtClean="0">
              <a:solidFill>
                <a:schemeClr val="bg1">
                  <a:lumMod val="20000"/>
                  <a:lumOff val="80000"/>
                </a:schemeClr>
              </a:solidFill>
            </a:endParaRPr>
          </a:p>
          <a:p>
            <a:pPr algn="l" rtl="0" eaLnBrk="1" hangingPunct="1">
              <a:defRPr/>
            </a:pPr>
            <a:r>
              <a:rPr lang="en-US" dirty="0" smtClean="0">
                <a:solidFill>
                  <a:srgbClr val="0000FF"/>
                </a:solidFill>
              </a:rPr>
              <a:t>Post operative Care</a:t>
            </a:r>
          </a:p>
          <a:p>
            <a:pPr lvl="1" algn="l" rtl="0" eaLnBrk="1" hangingPunct="1">
              <a:defRPr/>
            </a:pPr>
            <a:r>
              <a:rPr lang="en-US" dirty="0" smtClean="0">
                <a:solidFill>
                  <a:srgbClr val="FFFFFF"/>
                </a:solidFill>
              </a:rPr>
              <a:t>Objective</a:t>
            </a:r>
          </a:p>
          <a:p>
            <a:pPr lvl="3" algn="l" rtl="0" eaLnBrk="1" hangingPunct="1">
              <a:defRPr/>
            </a:pPr>
            <a:r>
              <a:rPr lang="en-US" dirty="0" smtClean="0">
                <a:solidFill>
                  <a:srgbClr val="FFFFFF"/>
                </a:solidFill>
              </a:rPr>
              <a:t>Understand the principles of patient management in the recovery phase immediately after surgery</a:t>
            </a:r>
          </a:p>
          <a:p>
            <a:pPr lvl="3" algn="l" rtl="0" eaLnBrk="1" hangingPunct="1">
              <a:defRPr/>
            </a:pPr>
            <a:r>
              <a:rPr lang="en-US" dirty="0" smtClean="0">
                <a:solidFill>
                  <a:srgbClr val="FFFFFF"/>
                </a:solidFill>
              </a:rPr>
              <a:t>Understand the general management of the surgical patient in the ward</a:t>
            </a:r>
          </a:p>
          <a:p>
            <a:pPr lvl="3" algn="l" rtl="0" eaLnBrk="1" hangingPunct="1">
              <a:defRPr/>
            </a:pPr>
            <a:r>
              <a:rPr lang="en-US" dirty="0" smtClean="0">
                <a:solidFill>
                  <a:srgbClr val="FFFFFF"/>
                </a:solidFill>
              </a:rPr>
              <a:t>Consider the initial management of common acute complications during </a:t>
            </a:r>
            <a:r>
              <a:rPr lang="en-US" dirty="0" err="1" smtClean="0">
                <a:solidFill>
                  <a:srgbClr val="FFFFFF"/>
                </a:solidFill>
              </a:rPr>
              <a:t>postop</a:t>
            </a:r>
            <a:r>
              <a:rPr lang="en-US" dirty="0" smtClean="0">
                <a:solidFill>
                  <a:srgbClr val="FFFFFF"/>
                </a:solidFill>
              </a:rPr>
              <a:t> period.</a:t>
            </a:r>
            <a:endParaRPr lang="ar-SA" dirty="0" smtClean="0">
              <a:solidFill>
                <a:srgbClr val="FFFFFF"/>
              </a:solidFill>
            </a:endParaRPr>
          </a:p>
        </p:txBody>
      </p:sp>
    </p:spTree>
    <p:extLst>
      <p:ext uri="{BB962C8B-B14F-4D97-AF65-F5344CB8AC3E}">
        <p14:creationId xmlns:p14="http://schemas.microsoft.com/office/powerpoint/2010/main" val="1226201602"/>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
                                          </p:val>
                                        </p:tav>
                                        <p:tav tm="100000">
                                          <p:val>
                                            <p:strVal val="#ppt_x"/>
                                          </p:val>
                                        </p:tav>
                                      </p:tavLst>
                                    </p:anim>
                                    <p:anim calcmode="lin" valueType="num">
                                      <p:cBhvr>
                                        <p:cTn id="9"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5" name="Rectangle 5"/>
          <p:cNvSpPr>
            <a:spLocks noGrp="1" noChangeArrowheads="1"/>
          </p:cNvSpPr>
          <p:nvPr>
            <p:ph idx="4294967295"/>
          </p:nvPr>
        </p:nvSpPr>
        <p:spPr>
          <a:xfrm>
            <a:off x="0" y="1412875"/>
            <a:ext cx="7010400" cy="4876800"/>
          </a:xfrm>
          <a:effectLst/>
        </p:spPr>
        <p:txBody>
          <a:bodyPr>
            <a:normAutofit/>
          </a:bodyPr>
          <a:lstStyle/>
          <a:p>
            <a:pPr algn="just" rtl="0" eaLnBrk="1" hangingPunct="1">
              <a:buClr>
                <a:srgbClr val="FF99FF"/>
              </a:buClr>
              <a:buFont typeface="Wingdings" pitchFamily="2" charset="2"/>
              <a:buNone/>
              <a:defRPr/>
            </a:pPr>
            <a:endParaRPr lang="en-US" sz="1000" b="1" dirty="0" smtClean="0">
              <a:solidFill>
                <a:srgbClr val="FFFF99"/>
              </a:solidFill>
              <a:latin typeface="Book Antiqua" pitchFamily="18" charset="0"/>
            </a:endParaRPr>
          </a:p>
          <a:p>
            <a:pPr algn="just" rtl="0" eaLnBrk="1" hangingPunct="1">
              <a:buClr>
                <a:srgbClr val="66FFFF"/>
              </a:buClr>
              <a:buNone/>
              <a:defRPr/>
            </a:pPr>
            <a:r>
              <a:rPr lang="en-US" dirty="0" smtClean="0">
                <a:solidFill>
                  <a:schemeClr val="accent2">
                    <a:lumMod val="75000"/>
                  </a:schemeClr>
                </a:solidFill>
                <a:latin typeface="Arial" pitchFamily="34" charset="0"/>
                <a:cs typeface="Arial" pitchFamily="34" charset="0"/>
              </a:rPr>
              <a:t>General </a:t>
            </a:r>
            <a:r>
              <a:rPr lang="en-US" dirty="0" err="1" smtClean="0">
                <a:solidFill>
                  <a:schemeClr val="accent2">
                    <a:lumMod val="75000"/>
                  </a:schemeClr>
                </a:solidFill>
                <a:latin typeface="Arial" pitchFamily="34" charset="0"/>
                <a:cs typeface="Arial" pitchFamily="34" charset="0"/>
              </a:rPr>
              <a:t>Anasthesia</a:t>
            </a:r>
            <a:r>
              <a:rPr lang="en-US" dirty="0" smtClean="0">
                <a:solidFill>
                  <a:schemeClr val="accent2">
                    <a:lumMod val="75000"/>
                  </a:schemeClr>
                </a:solidFill>
                <a:latin typeface="Arial" pitchFamily="34" charset="0"/>
                <a:cs typeface="Arial" pitchFamily="34" charset="0"/>
              </a:rPr>
              <a:t> :</a:t>
            </a:r>
          </a:p>
          <a:p>
            <a:pPr algn="just" rtl="0" eaLnBrk="1" hangingPunct="1">
              <a:buClr>
                <a:srgbClr val="66FFFF"/>
              </a:buClr>
              <a:buNone/>
              <a:defRPr/>
            </a:pPr>
            <a:endParaRPr lang="en-US" dirty="0" smtClean="0">
              <a:solidFill>
                <a:srgbClr val="C00000"/>
              </a:solidFill>
              <a:latin typeface="Arial" pitchFamily="34" charset="0"/>
              <a:cs typeface="Arial" pitchFamily="34" charset="0"/>
            </a:endParaRPr>
          </a:p>
          <a:p>
            <a:pPr algn="just" rtl="0" eaLnBrk="1" hangingPunct="1">
              <a:buClr>
                <a:srgbClr val="66FFFF"/>
              </a:buClr>
              <a:defRPr/>
            </a:pPr>
            <a:r>
              <a:rPr lang="en-US" sz="2600" dirty="0" smtClean="0">
                <a:latin typeface="Arial" pitchFamily="34" charset="0"/>
                <a:cs typeface="Arial" pitchFamily="34" charset="0"/>
              </a:rPr>
              <a:t>Direct trauma to mouth or pharynx.</a:t>
            </a:r>
          </a:p>
          <a:p>
            <a:pPr algn="just" rtl="0" eaLnBrk="1" hangingPunct="1">
              <a:buClr>
                <a:srgbClr val="66FFFF"/>
              </a:buClr>
              <a:buFont typeface="Wingdings" pitchFamily="2" charset="2"/>
              <a:buNone/>
              <a:defRPr/>
            </a:pPr>
            <a:endParaRPr lang="en-US" sz="2600" dirty="0" smtClean="0">
              <a:latin typeface="Arial" pitchFamily="34" charset="0"/>
              <a:cs typeface="Arial" pitchFamily="34" charset="0"/>
            </a:endParaRPr>
          </a:p>
          <a:p>
            <a:pPr algn="just" rtl="0" eaLnBrk="1" hangingPunct="1">
              <a:buClr>
                <a:srgbClr val="66FFFF"/>
              </a:buClr>
              <a:defRPr/>
            </a:pPr>
            <a:r>
              <a:rPr lang="en-US" sz="2600" dirty="0" smtClean="0">
                <a:latin typeface="Arial" pitchFamily="34" charset="0"/>
                <a:cs typeface="Arial" pitchFamily="34" charset="0"/>
              </a:rPr>
              <a:t>Slow recovery from anesthesia due to drug interactions OR in-appropriate choice of drugs or dosage.   </a:t>
            </a:r>
          </a:p>
          <a:p>
            <a:pPr algn="just" rtl="0" eaLnBrk="1" hangingPunct="1">
              <a:buClr>
                <a:srgbClr val="66FFFF"/>
              </a:buClr>
              <a:buFont typeface="Wingdings" pitchFamily="2" charset="2"/>
              <a:buNone/>
              <a:defRPr/>
            </a:pPr>
            <a:r>
              <a:rPr lang="en-US" sz="2600" dirty="0" smtClean="0">
                <a:latin typeface="Arial" pitchFamily="34" charset="0"/>
                <a:cs typeface="Arial" pitchFamily="34" charset="0"/>
              </a:rPr>
              <a:t> </a:t>
            </a:r>
          </a:p>
          <a:p>
            <a:pPr algn="just" rtl="0" eaLnBrk="1" hangingPunct="1">
              <a:buClr>
                <a:srgbClr val="66FFFF"/>
              </a:buClr>
              <a:defRPr/>
            </a:pPr>
            <a:r>
              <a:rPr lang="en-US" sz="2600" dirty="0" smtClean="0">
                <a:latin typeface="Arial" pitchFamily="34" charset="0"/>
                <a:cs typeface="Arial" pitchFamily="34" charset="0"/>
              </a:rPr>
              <a:t>Hypothermia due to long operations with extensive fluid replacement OR cold blood transfusion.</a:t>
            </a:r>
          </a:p>
        </p:txBody>
      </p:sp>
    </p:spTree>
    <p:extLst>
      <p:ext uri="{BB962C8B-B14F-4D97-AF65-F5344CB8AC3E}">
        <p14:creationId xmlns:p14="http://schemas.microsoft.com/office/powerpoint/2010/main" val="2348190314"/>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605">
                                            <p:txEl>
                                              <p:pRg st="1" end="1"/>
                                            </p:txEl>
                                          </p:spTgt>
                                        </p:tgtEl>
                                        <p:attrNameLst>
                                          <p:attrName>style.visibility</p:attrName>
                                        </p:attrNameLst>
                                      </p:cBhvr>
                                      <p:to>
                                        <p:strVal val="visible"/>
                                      </p:to>
                                    </p:set>
                                    <p:animEffect transition="in" filter="fade">
                                      <p:cBhvr>
                                        <p:cTn id="7" dur="1000"/>
                                        <p:tgtEl>
                                          <p:spTgt spid="25605">
                                            <p:txEl>
                                              <p:pRg st="1" end="1"/>
                                            </p:txEl>
                                          </p:spTgt>
                                        </p:tgtEl>
                                      </p:cBhvr>
                                    </p:animEffect>
                                    <p:anim calcmode="lin" valueType="num">
                                      <p:cBhvr>
                                        <p:cTn id="8" dur="1000" fill="hold"/>
                                        <p:tgtEl>
                                          <p:spTgt spid="2560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560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5605">
                                            <p:txEl>
                                              <p:pRg st="3" end="3"/>
                                            </p:txEl>
                                          </p:spTgt>
                                        </p:tgtEl>
                                        <p:attrNameLst>
                                          <p:attrName>style.visibility</p:attrName>
                                        </p:attrNameLst>
                                      </p:cBhvr>
                                      <p:to>
                                        <p:strVal val="visible"/>
                                      </p:to>
                                    </p:set>
                                    <p:animEffect transition="in" filter="fade">
                                      <p:cBhvr>
                                        <p:cTn id="14" dur="1000"/>
                                        <p:tgtEl>
                                          <p:spTgt spid="25605">
                                            <p:txEl>
                                              <p:pRg st="3" end="3"/>
                                            </p:txEl>
                                          </p:spTgt>
                                        </p:tgtEl>
                                      </p:cBhvr>
                                    </p:animEffect>
                                    <p:anim calcmode="lin" valueType="num">
                                      <p:cBhvr>
                                        <p:cTn id="15" dur="1000" fill="hold"/>
                                        <p:tgtEl>
                                          <p:spTgt spid="2560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5605">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5605">
                                            <p:txEl>
                                              <p:pRg st="5" end="5"/>
                                            </p:txEl>
                                          </p:spTgt>
                                        </p:tgtEl>
                                        <p:attrNameLst>
                                          <p:attrName>style.visibility</p:attrName>
                                        </p:attrNameLst>
                                      </p:cBhvr>
                                      <p:to>
                                        <p:strVal val="visible"/>
                                      </p:to>
                                    </p:set>
                                    <p:animEffect transition="in" filter="fade">
                                      <p:cBhvr>
                                        <p:cTn id="19" dur="1000"/>
                                        <p:tgtEl>
                                          <p:spTgt spid="25605">
                                            <p:txEl>
                                              <p:pRg st="5" end="5"/>
                                            </p:txEl>
                                          </p:spTgt>
                                        </p:tgtEl>
                                      </p:cBhvr>
                                    </p:animEffect>
                                    <p:anim calcmode="lin" valueType="num">
                                      <p:cBhvr>
                                        <p:cTn id="20" dur="1000" fill="hold"/>
                                        <p:tgtEl>
                                          <p:spTgt spid="25605">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25605">
                                            <p:txEl>
                                              <p:pRg st="5" end="5"/>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5605">
                                            <p:txEl>
                                              <p:pRg st="6" end="6"/>
                                            </p:txEl>
                                          </p:spTgt>
                                        </p:tgtEl>
                                        <p:attrNameLst>
                                          <p:attrName>style.visibility</p:attrName>
                                        </p:attrNameLst>
                                      </p:cBhvr>
                                      <p:to>
                                        <p:strVal val="visible"/>
                                      </p:to>
                                    </p:set>
                                    <p:animEffect transition="in" filter="fade">
                                      <p:cBhvr>
                                        <p:cTn id="24" dur="1000"/>
                                        <p:tgtEl>
                                          <p:spTgt spid="25605">
                                            <p:txEl>
                                              <p:pRg st="6" end="6"/>
                                            </p:txEl>
                                          </p:spTgt>
                                        </p:tgtEl>
                                      </p:cBhvr>
                                    </p:animEffect>
                                    <p:anim calcmode="lin" valueType="num">
                                      <p:cBhvr>
                                        <p:cTn id="25" dur="1000" fill="hold"/>
                                        <p:tgtEl>
                                          <p:spTgt spid="25605">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25605">
                                            <p:txEl>
                                              <p:pRg st="6" end="6"/>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5605">
                                            <p:txEl>
                                              <p:pRg st="7" end="7"/>
                                            </p:txEl>
                                          </p:spTgt>
                                        </p:tgtEl>
                                        <p:attrNameLst>
                                          <p:attrName>style.visibility</p:attrName>
                                        </p:attrNameLst>
                                      </p:cBhvr>
                                      <p:to>
                                        <p:strVal val="visible"/>
                                      </p:to>
                                    </p:set>
                                    <p:animEffect transition="in" filter="fade">
                                      <p:cBhvr>
                                        <p:cTn id="29" dur="1000"/>
                                        <p:tgtEl>
                                          <p:spTgt spid="25605">
                                            <p:txEl>
                                              <p:pRg st="7" end="7"/>
                                            </p:txEl>
                                          </p:spTgt>
                                        </p:tgtEl>
                                      </p:cBhvr>
                                    </p:animEffect>
                                    <p:anim calcmode="lin" valueType="num">
                                      <p:cBhvr>
                                        <p:cTn id="30" dur="1000" fill="hold"/>
                                        <p:tgtEl>
                                          <p:spTgt spid="25605">
                                            <p:txEl>
                                              <p:pRg st="7" end="7"/>
                                            </p:txEl>
                                          </p:spTgt>
                                        </p:tgtEl>
                                        <p:attrNameLst>
                                          <p:attrName>ppt_x</p:attrName>
                                        </p:attrNameLst>
                                      </p:cBhvr>
                                      <p:tavLst>
                                        <p:tav tm="0">
                                          <p:val>
                                            <p:strVal val="#ppt_x"/>
                                          </p:val>
                                        </p:tav>
                                        <p:tav tm="100000">
                                          <p:val>
                                            <p:strVal val="#ppt_x"/>
                                          </p:val>
                                        </p:tav>
                                      </p:tavLst>
                                    </p:anim>
                                    <p:anim calcmode="lin" valueType="num">
                                      <p:cBhvr>
                                        <p:cTn id="31" dur="1000" fill="hold"/>
                                        <p:tgtEl>
                                          <p:spTgt spid="2560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5" name="Rectangle 5"/>
          <p:cNvSpPr>
            <a:spLocks noGrp="1" noChangeArrowheads="1"/>
          </p:cNvSpPr>
          <p:nvPr>
            <p:ph idx="4294967295"/>
          </p:nvPr>
        </p:nvSpPr>
        <p:spPr>
          <a:xfrm>
            <a:off x="369912" y="764704"/>
            <a:ext cx="7010400" cy="5524971"/>
          </a:xfrm>
          <a:effectLst/>
        </p:spPr>
        <p:txBody>
          <a:bodyPr>
            <a:normAutofit lnSpcReduction="10000"/>
          </a:bodyPr>
          <a:lstStyle/>
          <a:p>
            <a:pPr algn="just" rtl="0" eaLnBrk="1" hangingPunct="1">
              <a:buClr>
                <a:srgbClr val="FF99FF"/>
              </a:buClr>
              <a:buFont typeface="Wingdings" pitchFamily="2" charset="2"/>
              <a:buNone/>
              <a:defRPr/>
            </a:pPr>
            <a:endParaRPr lang="en-US" sz="1000" b="1" dirty="0" smtClean="0">
              <a:solidFill>
                <a:srgbClr val="FFFF99"/>
              </a:solidFill>
              <a:latin typeface="Book Antiqua" pitchFamily="18" charset="0"/>
            </a:endParaRPr>
          </a:p>
          <a:p>
            <a:pPr algn="just" rtl="0" eaLnBrk="1" hangingPunct="1">
              <a:buClr>
                <a:srgbClr val="66FFFF"/>
              </a:buClr>
              <a:buNone/>
              <a:defRPr/>
            </a:pPr>
            <a:r>
              <a:rPr lang="en-US" sz="2600" dirty="0" smtClean="0">
                <a:latin typeface="Arial" pitchFamily="34" charset="0"/>
                <a:cs typeface="Arial" pitchFamily="34" charset="0"/>
              </a:rPr>
              <a:t>Malignant hyperthermia!!</a:t>
            </a:r>
          </a:p>
          <a:p>
            <a:pPr algn="just" rtl="0" eaLnBrk="1" hangingPunct="1">
              <a:buClr>
                <a:srgbClr val="66FFFF"/>
              </a:buClr>
              <a:defRPr/>
            </a:pPr>
            <a:endParaRPr lang="en-US" sz="2600" dirty="0" smtClean="0">
              <a:latin typeface="Arial" pitchFamily="34" charset="0"/>
              <a:cs typeface="Arial" pitchFamily="34" charset="0"/>
            </a:endParaRPr>
          </a:p>
          <a:p>
            <a:pPr algn="just" rtl="0">
              <a:buClr>
                <a:srgbClr val="66FFFF"/>
              </a:buClr>
              <a:defRPr/>
            </a:pPr>
            <a:r>
              <a:rPr lang="en-US" sz="2000" dirty="0" smtClean="0"/>
              <a:t>Malignant hyperthermia is disease passed down through families that causes a fast rise in body temperature (</a:t>
            </a:r>
            <a:r>
              <a:rPr lang="en-US" sz="2000" dirty="0" smtClean="0">
                <a:hlinkClick r:id="rId3"/>
              </a:rPr>
              <a:t>fever</a:t>
            </a:r>
            <a:r>
              <a:rPr lang="en-US" sz="2000" dirty="0" smtClean="0"/>
              <a:t>) and severe muscle contractions when the affected person gets </a:t>
            </a:r>
            <a:r>
              <a:rPr lang="en-US" sz="2000" dirty="0" smtClean="0">
                <a:hlinkClick r:id="rId4"/>
              </a:rPr>
              <a:t>general anesthesia</a:t>
            </a:r>
            <a:r>
              <a:rPr lang="en-US" sz="2000" dirty="0" smtClean="0"/>
              <a:t>.</a:t>
            </a:r>
          </a:p>
          <a:p>
            <a:pPr algn="just" rtl="0">
              <a:buClr>
                <a:srgbClr val="66FFFF"/>
              </a:buClr>
              <a:defRPr/>
            </a:pPr>
            <a:endParaRPr lang="en-US" sz="2000" dirty="0" smtClean="0"/>
          </a:p>
          <a:p>
            <a:pPr algn="just" rtl="0">
              <a:buClr>
                <a:srgbClr val="66FFFF"/>
              </a:buClr>
              <a:buNone/>
              <a:defRPr/>
            </a:pPr>
            <a:r>
              <a:rPr lang="en-US" sz="2000" b="1" dirty="0" smtClean="0"/>
              <a:t>symptoms :</a:t>
            </a:r>
          </a:p>
          <a:p>
            <a:pPr algn="just" rtl="0">
              <a:buClr>
                <a:srgbClr val="66FFFF"/>
              </a:buClr>
              <a:defRPr/>
            </a:pPr>
            <a:r>
              <a:rPr lang="en-US" sz="1600" dirty="0" smtClean="0"/>
              <a:t>High </a:t>
            </a:r>
            <a:r>
              <a:rPr lang="en-US" sz="1600" dirty="0" err="1" smtClean="0"/>
              <a:t>tempreture</a:t>
            </a:r>
            <a:endParaRPr lang="en-US" sz="1600" dirty="0" smtClean="0"/>
          </a:p>
          <a:p>
            <a:pPr algn="just" rtl="0">
              <a:buClr>
                <a:srgbClr val="66FFFF"/>
              </a:buClr>
              <a:defRPr/>
            </a:pPr>
            <a:r>
              <a:rPr lang="en-US" sz="1600" dirty="0" smtClean="0"/>
              <a:t>Tachycardia </a:t>
            </a:r>
          </a:p>
          <a:p>
            <a:pPr algn="just" rtl="0">
              <a:buClr>
                <a:srgbClr val="66FFFF"/>
              </a:buClr>
              <a:defRPr/>
            </a:pPr>
            <a:r>
              <a:rPr lang="en-US" sz="1600" dirty="0" err="1" smtClean="0"/>
              <a:t>Tachypnea</a:t>
            </a:r>
            <a:endParaRPr lang="en-US" sz="1600" dirty="0" smtClean="0"/>
          </a:p>
          <a:p>
            <a:pPr algn="just" rtl="0">
              <a:buClr>
                <a:srgbClr val="66FFFF"/>
              </a:buClr>
              <a:defRPr/>
            </a:pPr>
            <a:r>
              <a:rPr lang="en-US" sz="1600" dirty="0" smtClean="0"/>
              <a:t>increased carbon dioxide production</a:t>
            </a:r>
          </a:p>
          <a:p>
            <a:pPr algn="just" rtl="0">
              <a:buClr>
                <a:srgbClr val="66FFFF"/>
              </a:buClr>
              <a:defRPr/>
            </a:pPr>
            <a:r>
              <a:rPr lang="en-US" sz="1600" dirty="0" smtClean="0"/>
              <a:t> increased oxygen consumption</a:t>
            </a:r>
          </a:p>
          <a:p>
            <a:pPr algn="just" rtl="0">
              <a:buClr>
                <a:srgbClr val="66FFFF"/>
              </a:buClr>
              <a:defRPr/>
            </a:pPr>
            <a:r>
              <a:rPr lang="en-US" sz="1600" dirty="0" smtClean="0"/>
              <a:t> acidosis </a:t>
            </a:r>
          </a:p>
          <a:p>
            <a:pPr algn="just" rtl="0">
              <a:buClr>
                <a:srgbClr val="66FFFF"/>
              </a:buClr>
              <a:defRPr/>
            </a:pPr>
            <a:r>
              <a:rPr lang="en-US" sz="1600" dirty="0" smtClean="0"/>
              <a:t> rigid muscle &amp; </a:t>
            </a:r>
            <a:r>
              <a:rPr lang="en-US" sz="1600" dirty="0" err="1" smtClean="0"/>
              <a:t>rhabdomyolysis</a:t>
            </a:r>
            <a:endParaRPr lang="en-US" sz="1600" dirty="0" smtClean="0"/>
          </a:p>
          <a:p>
            <a:pPr algn="just" rtl="0">
              <a:buClr>
                <a:srgbClr val="66FFFF"/>
              </a:buClr>
              <a:buNone/>
              <a:defRPr/>
            </a:pPr>
            <a:r>
              <a:rPr lang="en-US" sz="1600" b="1" dirty="0" smtClean="0">
                <a:latin typeface="Arial" pitchFamily="34" charset="0"/>
                <a:cs typeface="Arial" pitchFamily="34" charset="0"/>
              </a:rPr>
              <a:t>Treatment :</a:t>
            </a:r>
          </a:p>
          <a:p>
            <a:pPr algn="just" rtl="0">
              <a:buClr>
                <a:srgbClr val="66FFFF"/>
              </a:buClr>
              <a:buNone/>
              <a:defRPr/>
            </a:pPr>
            <a:r>
              <a:rPr lang="en-US" sz="1600" dirty="0" smtClean="0">
                <a:latin typeface="Arial" pitchFamily="34" charset="0"/>
                <a:cs typeface="Arial" pitchFamily="34" charset="0"/>
              </a:rPr>
              <a:t>Discontinue the anesthesia then  </a:t>
            </a:r>
            <a:r>
              <a:rPr lang="en-US" sz="1600" dirty="0" smtClean="0"/>
              <a:t>wrapping the patient in a cooling blanket </a:t>
            </a:r>
            <a:r>
              <a:rPr lang="en-US" sz="1600" dirty="0" err="1" smtClean="0"/>
              <a:t>can</a:t>
            </a:r>
            <a:r>
              <a:rPr lang="en-US" sz="1600" dirty="0" err="1" smtClean="0">
                <a:latin typeface="Arial" pitchFamily="34" charset="0"/>
                <a:cs typeface="Arial" pitchFamily="34" charset="0"/>
              </a:rPr>
              <a:t>general</a:t>
            </a:r>
            <a:r>
              <a:rPr lang="en-US" sz="1600" dirty="0" smtClean="0">
                <a:latin typeface="Arial" pitchFamily="34" charset="0"/>
                <a:cs typeface="Arial" pitchFamily="34" charset="0"/>
              </a:rPr>
              <a:t> </a:t>
            </a:r>
            <a:r>
              <a:rPr lang="en-US" sz="1600" dirty="0" smtClean="0"/>
              <a:t> help reduce fever</a:t>
            </a:r>
          </a:p>
          <a:p>
            <a:pPr algn="just" rtl="0">
              <a:buClr>
                <a:srgbClr val="66FFFF"/>
              </a:buClr>
              <a:buNone/>
              <a:defRPr/>
            </a:pPr>
            <a:r>
              <a:rPr lang="en-US" sz="1600" dirty="0" smtClean="0"/>
              <a:t>Benzodiazepine </a:t>
            </a:r>
          </a:p>
          <a:p>
            <a:pPr algn="just" rtl="0">
              <a:buClr>
                <a:srgbClr val="66FFFF"/>
              </a:buClr>
              <a:buNone/>
              <a:defRPr/>
            </a:pPr>
            <a:r>
              <a:rPr lang="en-US" sz="1600" dirty="0" smtClean="0"/>
              <a:t>Then &gt;&gt;&gt;((</a:t>
            </a:r>
            <a:r>
              <a:rPr lang="en-US" sz="1600" dirty="0" err="1" smtClean="0"/>
              <a:t>dantrolene</a:t>
            </a:r>
            <a:r>
              <a:rPr lang="en-US" sz="1600" dirty="0" smtClean="0"/>
              <a:t>))</a:t>
            </a:r>
            <a:endParaRPr lang="en-US" sz="1600" b="1" dirty="0" smtClean="0">
              <a:latin typeface="Arial" pitchFamily="34" charset="0"/>
              <a:cs typeface="Arial" pitchFamily="34" charset="0"/>
            </a:endParaRPr>
          </a:p>
          <a:p>
            <a:pPr algn="just" rtl="0">
              <a:buClr>
                <a:srgbClr val="66FFFF"/>
              </a:buClr>
              <a:defRPr/>
            </a:pPr>
            <a:endParaRPr lang="en-US" sz="1600" dirty="0" smtClean="0">
              <a:latin typeface="Arial" pitchFamily="34" charset="0"/>
              <a:cs typeface="Arial" pitchFamily="34" charset="0"/>
            </a:endParaRPr>
          </a:p>
        </p:txBody>
      </p:sp>
    </p:spTree>
    <p:extLst>
      <p:ext uri="{BB962C8B-B14F-4D97-AF65-F5344CB8AC3E}">
        <p14:creationId xmlns:p14="http://schemas.microsoft.com/office/powerpoint/2010/main" val="2348190314"/>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605">
                                            <p:txEl>
                                              <p:pRg st="1" end="1"/>
                                            </p:txEl>
                                          </p:spTgt>
                                        </p:tgtEl>
                                        <p:attrNameLst>
                                          <p:attrName>style.visibility</p:attrName>
                                        </p:attrNameLst>
                                      </p:cBhvr>
                                      <p:to>
                                        <p:strVal val="visible"/>
                                      </p:to>
                                    </p:set>
                                    <p:animEffect transition="in" filter="fade">
                                      <p:cBhvr>
                                        <p:cTn id="7" dur="1000"/>
                                        <p:tgtEl>
                                          <p:spTgt spid="25605">
                                            <p:txEl>
                                              <p:pRg st="1" end="1"/>
                                            </p:txEl>
                                          </p:spTgt>
                                        </p:tgtEl>
                                      </p:cBhvr>
                                    </p:animEffect>
                                    <p:anim calcmode="lin" valueType="num">
                                      <p:cBhvr>
                                        <p:cTn id="8" dur="1000" fill="hold"/>
                                        <p:tgtEl>
                                          <p:spTgt spid="2560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560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5605">
                                            <p:txEl>
                                              <p:pRg st="3" end="3"/>
                                            </p:txEl>
                                          </p:spTgt>
                                        </p:tgtEl>
                                        <p:attrNameLst>
                                          <p:attrName>style.visibility</p:attrName>
                                        </p:attrNameLst>
                                      </p:cBhvr>
                                      <p:to>
                                        <p:strVal val="visible"/>
                                      </p:to>
                                    </p:set>
                                    <p:animEffect transition="in" filter="fade">
                                      <p:cBhvr>
                                        <p:cTn id="14" dur="1000"/>
                                        <p:tgtEl>
                                          <p:spTgt spid="25605">
                                            <p:txEl>
                                              <p:pRg st="3" end="3"/>
                                            </p:txEl>
                                          </p:spTgt>
                                        </p:tgtEl>
                                      </p:cBhvr>
                                    </p:animEffect>
                                    <p:anim calcmode="lin" valueType="num">
                                      <p:cBhvr>
                                        <p:cTn id="15" dur="1000" fill="hold"/>
                                        <p:tgtEl>
                                          <p:spTgt spid="2560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560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5605">
                                            <p:txEl>
                                              <p:pRg st="5" end="5"/>
                                            </p:txEl>
                                          </p:spTgt>
                                        </p:tgtEl>
                                        <p:attrNameLst>
                                          <p:attrName>style.visibility</p:attrName>
                                        </p:attrNameLst>
                                      </p:cBhvr>
                                      <p:to>
                                        <p:strVal val="visible"/>
                                      </p:to>
                                    </p:set>
                                    <p:animEffect transition="in" filter="fade">
                                      <p:cBhvr>
                                        <p:cTn id="21" dur="1000"/>
                                        <p:tgtEl>
                                          <p:spTgt spid="25605">
                                            <p:txEl>
                                              <p:pRg st="5" end="5"/>
                                            </p:txEl>
                                          </p:spTgt>
                                        </p:tgtEl>
                                      </p:cBhvr>
                                    </p:animEffect>
                                    <p:anim calcmode="lin" valueType="num">
                                      <p:cBhvr>
                                        <p:cTn id="22" dur="1000" fill="hold"/>
                                        <p:tgtEl>
                                          <p:spTgt spid="25605">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2560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5605">
                                            <p:txEl>
                                              <p:pRg st="6" end="6"/>
                                            </p:txEl>
                                          </p:spTgt>
                                        </p:tgtEl>
                                        <p:attrNameLst>
                                          <p:attrName>style.visibility</p:attrName>
                                        </p:attrNameLst>
                                      </p:cBhvr>
                                      <p:to>
                                        <p:strVal val="visible"/>
                                      </p:to>
                                    </p:set>
                                    <p:animEffect transition="in" filter="fade">
                                      <p:cBhvr>
                                        <p:cTn id="28" dur="1000"/>
                                        <p:tgtEl>
                                          <p:spTgt spid="25605">
                                            <p:txEl>
                                              <p:pRg st="6" end="6"/>
                                            </p:txEl>
                                          </p:spTgt>
                                        </p:tgtEl>
                                      </p:cBhvr>
                                    </p:animEffect>
                                    <p:anim calcmode="lin" valueType="num">
                                      <p:cBhvr>
                                        <p:cTn id="29" dur="1000" fill="hold"/>
                                        <p:tgtEl>
                                          <p:spTgt spid="2560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560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5605">
                                            <p:txEl>
                                              <p:pRg st="7" end="7"/>
                                            </p:txEl>
                                          </p:spTgt>
                                        </p:tgtEl>
                                        <p:attrNameLst>
                                          <p:attrName>style.visibility</p:attrName>
                                        </p:attrNameLst>
                                      </p:cBhvr>
                                      <p:to>
                                        <p:strVal val="visible"/>
                                      </p:to>
                                    </p:set>
                                    <p:animEffect transition="in" filter="fade">
                                      <p:cBhvr>
                                        <p:cTn id="35" dur="1000"/>
                                        <p:tgtEl>
                                          <p:spTgt spid="25605">
                                            <p:txEl>
                                              <p:pRg st="7" end="7"/>
                                            </p:txEl>
                                          </p:spTgt>
                                        </p:tgtEl>
                                      </p:cBhvr>
                                    </p:animEffect>
                                    <p:anim calcmode="lin" valueType="num">
                                      <p:cBhvr>
                                        <p:cTn id="36" dur="1000" fill="hold"/>
                                        <p:tgtEl>
                                          <p:spTgt spid="25605">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2560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5605">
                                            <p:txEl>
                                              <p:pRg st="8" end="8"/>
                                            </p:txEl>
                                          </p:spTgt>
                                        </p:tgtEl>
                                        <p:attrNameLst>
                                          <p:attrName>style.visibility</p:attrName>
                                        </p:attrNameLst>
                                      </p:cBhvr>
                                      <p:to>
                                        <p:strVal val="visible"/>
                                      </p:to>
                                    </p:set>
                                    <p:animEffect transition="in" filter="fade">
                                      <p:cBhvr>
                                        <p:cTn id="42" dur="1000"/>
                                        <p:tgtEl>
                                          <p:spTgt spid="25605">
                                            <p:txEl>
                                              <p:pRg st="8" end="8"/>
                                            </p:txEl>
                                          </p:spTgt>
                                        </p:tgtEl>
                                      </p:cBhvr>
                                    </p:animEffect>
                                    <p:anim calcmode="lin" valueType="num">
                                      <p:cBhvr>
                                        <p:cTn id="43" dur="1000" fill="hold"/>
                                        <p:tgtEl>
                                          <p:spTgt spid="25605">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2560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5605">
                                            <p:txEl>
                                              <p:pRg st="9" end="9"/>
                                            </p:txEl>
                                          </p:spTgt>
                                        </p:tgtEl>
                                        <p:attrNameLst>
                                          <p:attrName>style.visibility</p:attrName>
                                        </p:attrNameLst>
                                      </p:cBhvr>
                                      <p:to>
                                        <p:strVal val="visible"/>
                                      </p:to>
                                    </p:set>
                                    <p:animEffect transition="in" filter="fade">
                                      <p:cBhvr>
                                        <p:cTn id="49" dur="1000"/>
                                        <p:tgtEl>
                                          <p:spTgt spid="25605">
                                            <p:txEl>
                                              <p:pRg st="9" end="9"/>
                                            </p:txEl>
                                          </p:spTgt>
                                        </p:tgtEl>
                                      </p:cBhvr>
                                    </p:animEffect>
                                    <p:anim calcmode="lin" valueType="num">
                                      <p:cBhvr>
                                        <p:cTn id="50" dur="1000" fill="hold"/>
                                        <p:tgtEl>
                                          <p:spTgt spid="25605">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2560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5605">
                                            <p:txEl>
                                              <p:pRg st="10" end="10"/>
                                            </p:txEl>
                                          </p:spTgt>
                                        </p:tgtEl>
                                        <p:attrNameLst>
                                          <p:attrName>style.visibility</p:attrName>
                                        </p:attrNameLst>
                                      </p:cBhvr>
                                      <p:to>
                                        <p:strVal val="visible"/>
                                      </p:to>
                                    </p:set>
                                    <p:animEffect transition="in" filter="fade">
                                      <p:cBhvr>
                                        <p:cTn id="56" dur="1000"/>
                                        <p:tgtEl>
                                          <p:spTgt spid="25605">
                                            <p:txEl>
                                              <p:pRg st="10" end="10"/>
                                            </p:txEl>
                                          </p:spTgt>
                                        </p:tgtEl>
                                      </p:cBhvr>
                                    </p:animEffect>
                                    <p:anim calcmode="lin" valueType="num">
                                      <p:cBhvr>
                                        <p:cTn id="57" dur="1000" fill="hold"/>
                                        <p:tgtEl>
                                          <p:spTgt spid="25605">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2560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5605">
                                            <p:txEl>
                                              <p:pRg st="11" end="11"/>
                                            </p:txEl>
                                          </p:spTgt>
                                        </p:tgtEl>
                                        <p:attrNameLst>
                                          <p:attrName>style.visibility</p:attrName>
                                        </p:attrNameLst>
                                      </p:cBhvr>
                                      <p:to>
                                        <p:strVal val="visible"/>
                                      </p:to>
                                    </p:set>
                                    <p:animEffect transition="in" filter="fade">
                                      <p:cBhvr>
                                        <p:cTn id="63" dur="1000"/>
                                        <p:tgtEl>
                                          <p:spTgt spid="25605">
                                            <p:txEl>
                                              <p:pRg st="11" end="11"/>
                                            </p:txEl>
                                          </p:spTgt>
                                        </p:tgtEl>
                                      </p:cBhvr>
                                    </p:animEffect>
                                    <p:anim calcmode="lin" valueType="num">
                                      <p:cBhvr>
                                        <p:cTn id="64" dur="1000" fill="hold"/>
                                        <p:tgtEl>
                                          <p:spTgt spid="25605">
                                            <p:txEl>
                                              <p:pRg st="11" end="11"/>
                                            </p:txEl>
                                          </p:spTgt>
                                        </p:tgtEl>
                                        <p:attrNameLst>
                                          <p:attrName>ppt_x</p:attrName>
                                        </p:attrNameLst>
                                      </p:cBhvr>
                                      <p:tavLst>
                                        <p:tav tm="0">
                                          <p:val>
                                            <p:strVal val="#ppt_x"/>
                                          </p:val>
                                        </p:tav>
                                        <p:tav tm="100000">
                                          <p:val>
                                            <p:strVal val="#ppt_x"/>
                                          </p:val>
                                        </p:tav>
                                      </p:tavLst>
                                    </p:anim>
                                    <p:anim calcmode="lin" valueType="num">
                                      <p:cBhvr>
                                        <p:cTn id="65" dur="1000" fill="hold"/>
                                        <p:tgtEl>
                                          <p:spTgt spid="25605">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5605">
                                            <p:txEl>
                                              <p:pRg st="12" end="12"/>
                                            </p:txEl>
                                          </p:spTgt>
                                        </p:tgtEl>
                                        <p:attrNameLst>
                                          <p:attrName>style.visibility</p:attrName>
                                        </p:attrNameLst>
                                      </p:cBhvr>
                                      <p:to>
                                        <p:strVal val="visible"/>
                                      </p:to>
                                    </p:set>
                                    <p:animEffect transition="in" filter="fade">
                                      <p:cBhvr>
                                        <p:cTn id="70" dur="1000"/>
                                        <p:tgtEl>
                                          <p:spTgt spid="25605">
                                            <p:txEl>
                                              <p:pRg st="12" end="12"/>
                                            </p:txEl>
                                          </p:spTgt>
                                        </p:tgtEl>
                                      </p:cBhvr>
                                    </p:animEffect>
                                    <p:anim calcmode="lin" valueType="num">
                                      <p:cBhvr>
                                        <p:cTn id="71" dur="1000" fill="hold"/>
                                        <p:tgtEl>
                                          <p:spTgt spid="25605">
                                            <p:txEl>
                                              <p:pRg st="12" end="12"/>
                                            </p:txEl>
                                          </p:spTgt>
                                        </p:tgtEl>
                                        <p:attrNameLst>
                                          <p:attrName>ppt_x</p:attrName>
                                        </p:attrNameLst>
                                      </p:cBhvr>
                                      <p:tavLst>
                                        <p:tav tm="0">
                                          <p:val>
                                            <p:strVal val="#ppt_x"/>
                                          </p:val>
                                        </p:tav>
                                        <p:tav tm="100000">
                                          <p:val>
                                            <p:strVal val="#ppt_x"/>
                                          </p:val>
                                        </p:tav>
                                      </p:tavLst>
                                    </p:anim>
                                    <p:anim calcmode="lin" valueType="num">
                                      <p:cBhvr>
                                        <p:cTn id="72" dur="1000" fill="hold"/>
                                        <p:tgtEl>
                                          <p:spTgt spid="25605">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5605">
                                            <p:txEl>
                                              <p:pRg st="13" end="13"/>
                                            </p:txEl>
                                          </p:spTgt>
                                        </p:tgtEl>
                                        <p:attrNameLst>
                                          <p:attrName>style.visibility</p:attrName>
                                        </p:attrNameLst>
                                      </p:cBhvr>
                                      <p:to>
                                        <p:strVal val="visible"/>
                                      </p:to>
                                    </p:set>
                                    <p:animEffect transition="in" filter="fade">
                                      <p:cBhvr>
                                        <p:cTn id="77" dur="1000"/>
                                        <p:tgtEl>
                                          <p:spTgt spid="25605">
                                            <p:txEl>
                                              <p:pRg st="13" end="13"/>
                                            </p:txEl>
                                          </p:spTgt>
                                        </p:tgtEl>
                                      </p:cBhvr>
                                    </p:animEffect>
                                    <p:anim calcmode="lin" valueType="num">
                                      <p:cBhvr>
                                        <p:cTn id="78" dur="1000" fill="hold"/>
                                        <p:tgtEl>
                                          <p:spTgt spid="25605">
                                            <p:txEl>
                                              <p:pRg st="13" end="13"/>
                                            </p:txEl>
                                          </p:spTgt>
                                        </p:tgtEl>
                                        <p:attrNameLst>
                                          <p:attrName>ppt_x</p:attrName>
                                        </p:attrNameLst>
                                      </p:cBhvr>
                                      <p:tavLst>
                                        <p:tav tm="0">
                                          <p:val>
                                            <p:strVal val="#ppt_x"/>
                                          </p:val>
                                        </p:tav>
                                        <p:tav tm="100000">
                                          <p:val>
                                            <p:strVal val="#ppt_x"/>
                                          </p:val>
                                        </p:tav>
                                      </p:tavLst>
                                    </p:anim>
                                    <p:anim calcmode="lin" valueType="num">
                                      <p:cBhvr>
                                        <p:cTn id="79" dur="1000" fill="hold"/>
                                        <p:tgtEl>
                                          <p:spTgt spid="25605">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25605">
                                            <p:txEl>
                                              <p:pRg st="14" end="14"/>
                                            </p:txEl>
                                          </p:spTgt>
                                        </p:tgtEl>
                                        <p:attrNameLst>
                                          <p:attrName>style.visibility</p:attrName>
                                        </p:attrNameLst>
                                      </p:cBhvr>
                                      <p:to>
                                        <p:strVal val="visible"/>
                                      </p:to>
                                    </p:set>
                                    <p:animEffect transition="in" filter="fade">
                                      <p:cBhvr>
                                        <p:cTn id="84" dur="1000"/>
                                        <p:tgtEl>
                                          <p:spTgt spid="25605">
                                            <p:txEl>
                                              <p:pRg st="14" end="14"/>
                                            </p:txEl>
                                          </p:spTgt>
                                        </p:tgtEl>
                                      </p:cBhvr>
                                    </p:animEffect>
                                    <p:anim calcmode="lin" valueType="num">
                                      <p:cBhvr>
                                        <p:cTn id="85" dur="1000" fill="hold"/>
                                        <p:tgtEl>
                                          <p:spTgt spid="25605">
                                            <p:txEl>
                                              <p:pRg st="14" end="14"/>
                                            </p:txEl>
                                          </p:spTgt>
                                        </p:tgtEl>
                                        <p:attrNameLst>
                                          <p:attrName>ppt_x</p:attrName>
                                        </p:attrNameLst>
                                      </p:cBhvr>
                                      <p:tavLst>
                                        <p:tav tm="0">
                                          <p:val>
                                            <p:strVal val="#ppt_x"/>
                                          </p:val>
                                        </p:tav>
                                        <p:tav tm="100000">
                                          <p:val>
                                            <p:strVal val="#ppt_x"/>
                                          </p:val>
                                        </p:tav>
                                      </p:tavLst>
                                    </p:anim>
                                    <p:anim calcmode="lin" valueType="num">
                                      <p:cBhvr>
                                        <p:cTn id="86" dur="1000" fill="hold"/>
                                        <p:tgtEl>
                                          <p:spTgt spid="25605">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25605">
                                            <p:txEl>
                                              <p:pRg st="15" end="15"/>
                                            </p:txEl>
                                          </p:spTgt>
                                        </p:tgtEl>
                                        <p:attrNameLst>
                                          <p:attrName>style.visibility</p:attrName>
                                        </p:attrNameLst>
                                      </p:cBhvr>
                                      <p:to>
                                        <p:strVal val="visible"/>
                                      </p:to>
                                    </p:set>
                                    <p:animEffect transition="in" filter="fade">
                                      <p:cBhvr>
                                        <p:cTn id="91" dur="1000"/>
                                        <p:tgtEl>
                                          <p:spTgt spid="25605">
                                            <p:txEl>
                                              <p:pRg st="15" end="15"/>
                                            </p:txEl>
                                          </p:spTgt>
                                        </p:tgtEl>
                                      </p:cBhvr>
                                    </p:animEffect>
                                    <p:anim calcmode="lin" valueType="num">
                                      <p:cBhvr>
                                        <p:cTn id="92" dur="1000" fill="hold"/>
                                        <p:tgtEl>
                                          <p:spTgt spid="25605">
                                            <p:txEl>
                                              <p:pRg st="15" end="15"/>
                                            </p:txEl>
                                          </p:spTgt>
                                        </p:tgtEl>
                                        <p:attrNameLst>
                                          <p:attrName>ppt_x</p:attrName>
                                        </p:attrNameLst>
                                      </p:cBhvr>
                                      <p:tavLst>
                                        <p:tav tm="0">
                                          <p:val>
                                            <p:strVal val="#ppt_x"/>
                                          </p:val>
                                        </p:tav>
                                        <p:tav tm="100000">
                                          <p:val>
                                            <p:strVal val="#ppt_x"/>
                                          </p:val>
                                        </p:tav>
                                      </p:tavLst>
                                    </p:anim>
                                    <p:anim calcmode="lin" valueType="num">
                                      <p:cBhvr>
                                        <p:cTn id="93" dur="1000" fill="hold"/>
                                        <p:tgtEl>
                                          <p:spTgt spid="25605">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25605">
                                            <p:txEl>
                                              <p:pRg st="16" end="16"/>
                                            </p:txEl>
                                          </p:spTgt>
                                        </p:tgtEl>
                                        <p:attrNameLst>
                                          <p:attrName>style.visibility</p:attrName>
                                        </p:attrNameLst>
                                      </p:cBhvr>
                                      <p:to>
                                        <p:strVal val="visible"/>
                                      </p:to>
                                    </p:set>
                                    <p:animEffect transition="in" filter="fade">
                                      <p:cBhvr>
                                        <p:cTn id="98" dur="1000"/>
                                        <p:tgtEl>
                                          <p:spTgt spid="25605">
                                            <p:txEl>
                                              <p:pRg st="16" end="16"/>
                                            </p:txEl>
                                          </p:spTgt>
                                        </p:tgtEl>
                                      </p:cBhvr>
                                    </p:animEffect>
                                    <p:anim calcmode="lin" valueType="num">
                                      <p:cBhvr>
                                        <p:cTn id="99" dur="1000" fill="hold"/>
                                        <p:tgtEl>
                                          <p:spTgt spid="25605">
                                            <p:txEl>
                                              <p:pRg st="16" end="16"/>
                                            </p:txEl>
                                          </p:spTgt>
                                        </p:tgtEl>
                                        <p:attrNameLst>
                                          <p:attrName>ppt_x</p:attrName>
                                        </p:attrNameLst>
                                      </p:cBhvr>
                                      <p:tavLst>
                                        <p:tav tm="0">
                                          <p:val>
                                            <p:strVal val="#ppt_x"/>
                                          </p:val>
                                        </p:tav>
                                        <p:tav tm="100000">
                                          <p:val>
                                            <p:strVal val="#ppt_x"/>
                                          </p:val>
                                        </p:tav>
                                      </p:tavLst>
                                    </p:anim>
                                    <p:anim calcmode="lin" valueType="num">
                                      <p:cBhvr>
                                        <p:cTn id="100" dur="1000" fill="hold"/>
                                        <p:tgtEl>
                                          <p:spTgt spid="25605">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8" name="Rectangle 4"/>
          <p:cNvSpPr>
            <a:spLocks noGrp="1" noChangeArrowheads="1"/>
          </p:cNvSpPr>
          <p:nvPr>
            <p:ph idx="4294967295"/>
          </p:nvPr>
        </p:nvSpPr>
        <p:spPr>
          <a:xfrm>
            <a:off x="0" y="765175"/>
            <a:ext cx="7467600" cy="5181600"/>
          </a:xfrm>
          <a:effectLst/>
        </p:spPr>
        <p:txBody>
          <a:bodyPr>
            <a:normAutofit/>
          </a:bodyPr>
          <a:lstStyle/>
          <a:p>
            <a:pPr algn="just" rtl="0" eaLnBrk="1" hangingPunct="1">
              <a:lnSpc>
                <a:spcPct val="90000"/>
              </a:lnSpc>
              <a:buFont typeface="Wingdings" pitchFamily="2" charset="2"/>
              <a:buNone/>
              <a:defRPr/>
            </a:pPr>
            <a:endParaRPr lang="en-US" sz="1000" b="1" dirty="0" smtClean="0">
              <a:solidFill>
                <a:srgbClr val="FFFF99"/>
              </a:solidFill>
              <a:latin typeface="Book Antiqua" pitchFamily="18" charset="0"/>
            </a:endParaRPr>
          </a:p>
          <a:p>
            <a:pPr algn="just" rtl="0" eaLnBrk="1" hangingPunct="1">
              <a:lnSpc>
                <a:spcPct val="90000"/>
              </a:lnSpc>
              <a:buFont typeface="Wingdings" pitchFamily="2" charset="2"/>
              <a:buNone/>
              <a:defRPr/>
            </a:pPr>
            <a:endParaRPr lang="en-US" sz="1000" b="1" u="sng" dirty="0" smtClean="0">
              <a:solidFill>
                <a:srgbClr val="FFFF99"/>
              </a:solidFill>
              <a:latin typeface="Book Antiqua" pitchFamily="18" charset="0"/>
            </a:endParaRPr>
          </a:p>
          <a:p>
            <a:pPr algn="just" rtl="0" eaLnBrk="1" hangingPunct="1">
              <a:lnSpc>
                <a:spcPct val="90000"/>
              </a:lnSpc>
              <a:buClr>
                <a:srgbClr val="66FFFF"/>
              </a:buClr>
              <a:defRPr/>
            </a:pPr>
            <a:r>
              <a:rPr lang="en-US" sz="3000" dirty="0" smtClean="0">
                <a:solidFill>
                  <a:schemeClr val="accent2">
                    <a:lumMod val="75000"/>
                  </a:schemeClr>
                </a:solidFill>
                <a:latin typeface="Arial" pitchFamily="34" charset="0"/>
                <a:cs typeface="Arial" pitchFamily="34" charset="0"/>
              </a:rPr>
              <a:t>Allergic reactions to the anesthetic agent:</a:t>
            </a:r>
          </a:p>
          <a:p>
            <a:pPr algn="just" rtl="0" eaLnBrk="1" hangingPunct="1">
              <a:lnSpc>
                <a:spcPct val="90000"/>
              </a:lnSpc>
              <a:buClr>
                <a:srgbClr val="66FFFF"/>
              </a:buClr>
              <a:defRPr/>
            </a:pPr>
            <a:endParaRPr lang="en-US" sz="3000" dirty="0" smtClean="0">
              <a:latin typeface="Arial" pitchFamily="34" charset="0"/>
              <a:cs typeface="Arial" pitchFamily="34" charset="0"/>
            </a:endParaRPr>
          </a:p>
          <a:p>
            <a:pPr algn="l" rtl="0" eaLnBrk="1" hangingPunct="1">
              <a:lnSpc>
                <a:spcPct val="90000"/>
              </a:lnSpc>
              <a:buClr>
                <a:srgbClr val="66FFFF"/>
              </a:buClr>
              <a:buFont typeface="Wingdings" pitchFamily="2" charset="2"/>
              <a:buNone/>
              <a:defRPr/>
            </a:pPr>
            <a:r>
              <a:rPr lang="en-US" sz="3000" dirty="0" smtClean="0">
                <a:latin typeface="Arial" pitchFamily="34" charset="0"/>
                <a:cs typeface="Arial" pitchFamily="34" charset="0"/>
                <a:sym typeface="Wingdings 3" pitchFamily="18" charset="2"/>
              </a:rPr>
              <a:t>         </a:t>
            </a:r>
            <a:r>
              <a:rPr lang="en-US" sz="2400" dirty="0" smtClean="0">
                <a:latin typeface="Arial" pitchFamily="34" charset="0"/>
                <a:cs typeface="Arial" pitchFamily="34" charset="0"/>
                <a:sym typeface="Wingdings" pitchFamily="2" charset="2"/>
              </a:rPr>
              <a:t></a:t>
            </a:r>
            <a:r>
              <a:rPr lang="en-US" sz="3000" dirty="0" smtClean="0">
                <a:latin typeface="Arial" pitchFamily="34" charset="0"/>
                <a:cs typeface="Arial" pitchFamily="34" charset="0"/>
                <a:sym typeface="Wingdings 3" pitchFamily="18" charset="2"/>
              </a:rPr>
              <a:t> </a:t>
            </a:r>
            <a:r>
              <a:rPr lang="en-US" sz="2600" dirty="0" smtClean="0">
                <a:latin typeface="Arial" pitchFamily="34" charset="0"/>
                <a:cs typeface="Arial" pitchFamily="34" charset="0"/>
                <a:sym typeface="Wingdings 3" pitchFamily="18" charset="2"/>
              </a:rPr>
              <a:t>Minor effects </a:t>
            </a:r>
          </a:p>
          <a:p>
            <a:pPr algn="l" rtl="0" eaLnBrk="1" hangingPunct="1">
              <a:lnSpc>
                <a:spcPct val="90000"/>
              </a:lnSpc>
              <a:buClr>
                <a:srgbClr val="66FFFF"/>
              </a:buClr>
              <a:buFont typeface="Wingdings" pitchFamily="2" charset="2"/>
              <a:buNone/>
              <a:defRPr/>
            </a:pPr>
            <a:r>
              <a:rPr lang="en-US" sz="2600" dirty="0" smtClean="0">
                <a:latin typeface="Arial" pitchFamily="34" charset="0"/>
                <a:cs typeface="Arial" pitchFamily="34" charset="0"/>
                <a:sym typeface="Wingdings 3" pitchFamily="18" charset="2"/>
              </a:rPr>
              <a:t>         e.g. Postoperative nausea &amp; vomiting                                  </a:t>
            </a:r>
          </a:p>
          <a:p>
            <a:pPr algn="l" rtl="0" eaLnBrk="1" hangingPunct="1">
              <a:lnSpc>
                <a:spcPct val="90000"/>
              </a:lnSpc>
              <a:buClr>
                <a:srgbClr val="66FFFF"/>
              </a:buClr>
              <a:buFont typeface="Wingdings" pitchFamily="2" charset="2"/>
              <a:buNone/>
              <a:defRPr/>
            </a:pPr>
            <a:r>
              <a:rPr lang="en-US" sz="2600" dirty="0" smtClean="0">
                <a:latin typeface="Arial" pitchFamily="34" charset="0"/>
                <a:cs typeface="Arial" pitchFamily="34" charset="0"/>
                <a:sym typeface="Wingdings 3" pitchFamily="18" charset="2"/>
              </a:rPr>
              <a:t>           </a:t>
            </a:r>
            <a:r>
              <a:rPr lang="en-US" sz="2600" dirty="0" smtClean="0">
                <a:latin typeface="Arial" pitchFamily="34" charset="0"/>
                <a:cs typeface="Arial" pitchFamily="34" charset="0"/>
                <a:sym typeface="Wingdings" pitchFamily="2" charset="2"/>
              </a:rPr>
              <a:t></a:t>
            </a:r>
            <a:r>
              <a:rPr lang="en-US" sz="2600" dirty="0" smtClean="0">
                <a:latin typeface="Arial" pitchFamily="34" charset="0"/>
                <a:cs typeface="Arial" pitchFamily="34" charset="0"/>
                <a:sym typeface="Wingdings 3" pitchFamily="18" charset="2"/>
              </a:rPr>
              <a:t> Major effects  </a:t>
            </a:r>
          </a:p>
          <a:p>
            <a:pPr algn="l" rtl="0" eaLnBrk="1" hangingPunct="1">
              <a:lnSpc>
                <a:spcPct val="90000"/>
              </a:lnSpc>
              <a:buClr>
                <a:srgbClr val="66FFFF"/>
              </a:buClr>
              <a:buFont typeface="Wingdings" pitchFamily="2" charset="2"/>
              <a:buNone/>
              <a:defRPr/>
            </a:pPr>
            <a:r>
              <a:rPr lang="en-US" sz="2600" dirty="0" smtClean="0">
                <a:latin typeface="Arial" pitchFamily="34" charset="0"/>
                <a:cs typeface="Arial" pitchFamily="34" charset="0"/>
                <a:sym typeface="Wingdings 3" pitchFamily="18" charset="2"/>
              </a:rPr>
              <a:t>         e.g. Cardiovascular collapse,  	 	     respiratory depression)</a:t>
            </a:r>
          </a:p>
          <a:p>
            <a:pPr algn="l" rtl="0" eaLnBrk="1" hangingPunct="1">
              <a:lnSpc>
                <a:spcPct val="90000"/>
              </a:lnSpc>
              <a:buClr>
                <a:srgbClr val="66FFFF"/>
              </a:buClr>
              <a:buFont typeface="Wingdings" pitchFamily="2" charset="2"/>
              <a:buNone/>
              <a:defRPr/>
            </a:pPr>
            <a:r>
              <a:rPr lang="en-US" sz="2600" dirty="0" smtClean="0">
                <a:latin typeface="Arial" pitchFamily="34" charset="0"/>
                <a:cs typeface="Arial" pitchFamily="34" charset="0"/>
                <a:sym typeface="Wingdings 3" pitchFamily="18" charset="2"/>
              </a:rPr>
              <a:t> </a:t>
            </a:r>
            <a:endParaRPr lang="en-US" sz="2600" dirty="0" smtClean="0">
              <a:latin typeface="Arial" pitchFamily="34" charset="0"/>
              <a:cs typeface="Arial" pitchFamily="34" charset="0"/>
            </a:endParaRPr>
          </a:p>
          <a:p>
            <a:pPr algn="just" rtl="0" eaLnBrk="1" hangingPunct="1">
              <a:lnSpc>
                <a:spcPct val="90000"/>
              </a:lnSpc>
              <a:buFont typeface="Wingdings" pitchFamily="2" charset="2"/>
              <a:buNone/>
              <a:defRPr/>
            </a:pPr>
            <a:r>
              <a:rPr lang="en-US" sz="2600" dirty="0" smtClean="0">
                <a:latin typeface="Arial" pitchFamily="34" charset="0"/>
                <a:cs typeface="Arial" pitchFamily="34" charset="0"/>
              </a:rPr>
              <a:t> </a:t>
            </a:r>
          </a:p>
        </p:txBody>
      </p:sp>
    </p:spTree>
    <p:extLst>
      <p:ext uri="{BB962C8B-B14F-4D97-AF65-F5344CB8AC3E}">
        <p14:creationId xmlns:p14="http://schemas.microsoft.com/office/powerpoint/2010/main" val="1044545"/>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6628">
                                            <p:txEl>
                                              <p:pRg st="2" end="2"/>
                                            </p:txEl>
                                          </p:spTgt>
                                        </p:tgtEl>
                                        <p:attrNameLst>
                                          <p:attrName>style.visibility</p:attrName>
                                        </p:attrNameLst>
                                      </p:cBhvr>
                                      <p:to>
                                        <p:strVal val="visible"/>
                                      </p:to>
                                    </p:set>
                                    <p:animEffect transition="in" filter="fade">
                                      <p:cBhvr>
                                        <p:cTn id="7" dur="1000"/>
                                        <p:tgtEl>
                                          <p:spTgt spid="26628">
                                            <p:txEl>
                                              <p:pRg st="2" end="2"/>
                                            </p:txEl>
                                          </p:spTgt>
                                        </p:tgtEl>
                                      </p:cBhvr>
                                    </p:animEffect>
                                    <p:anim calcmode="lin" valueType="num">
                                      <p:cBhvr>
                                        <p:cTn id="8" dur="1000" fill="hold"/>
                                        <p:tgtEl>
                                          <p:spTgt spid="26628">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662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6628">
                                            <p:txEl>
                                              <p:pRg st="4" end="4"/>
                                            </p:txEl>
                                          </p:spTgt>
                                        </p:tgtEl>
                                        <p:attrNameLst>
                                          <p:attrName>style.visibility</p:attrName>
                                        </p:attrNameLst>
                                      </p:cBhvr>
                                      <p:to>
                                        <p:strVal val="visible"/>
                                      </p:to>
                                    </p:set>
                                    <p:animEffect transition="in" filter="fade">
                                      <p:cBhvr>
                                        <p:cTn id="14" dur="1000"/>
                                        <p:tgtEl>
                                          <p:spTgt spid="26628">
                                            <p:txEl>
                                              <p:pRg st="4" end="4"/>
                                            </p:txEl>
                                          </p:spTgt>
                                        </p:tgtEl>
                                      </p:cBhvr>
                                    </p:animEffect>
                                    <p:anim calcmode="lin" valueType="num">
                                      <p:cBhvr>
                                        <p:cTn id="15" dur="1000" fill="hold"/>
                                        <p:tgtEl>
                                          <p:spTgt spid="26628">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26628">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6628">
                                            <p:txEl>
                                              <p:pRg st="5" end="5"/>
                                            </p:txEl>
                                          </p:spTgt>
                                        </p:tgtEl>
                                        <p:attrNameLst>
                                          <p:attrName>style.visibility</p:attrName>
                                        </p:attrNameLst>
                                      </p:cBhvr>
                                      <p:to>
                                        <p:strVal val="visible"/>
                                      </p:to>
                                    </p:set>
                                    <p:animEffect transition="in" filter="fade">
                                      <p:cBhvr>
                                        <p:cTn id="19" dur="1000"/>
                                        <p:tgtEl>
                                          <p:spTgt spid="26628">
                                            <p:txEl>
                                              <p:pRg st="5" end="5"/>
                                            </p:txEl>
                                          </p:spTgt>
                                        </p:tgtEl>
                                      </p:cBhvr>
                                    </p:animEffect>
                                    <p:anim calcmode="lin" valueType="num">
                                      <p:cBhvr>
                                        <p:cTn id="20" dur="1000" fill="hold"/>
                                        <p:tgtEl>
                                          <p:spTgt spid="26628">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2662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6628">
                                            <p:txEl>
                                              <p:pRg st="6" end="6"/>
                                            </p:txEl>
                                          </p:spTgt>
                                        </p:tgtEl>
                                        <p:attrNameLst>
                                          <p:attrName>style.visibility</p:attrName>
                                        </p:attrNameLst>
                                      </p:cBhvr>
                                      <p:to>
                                        <p:strVal val="visible"/>
                                      </p:to>
                                    </p:set>
                                    <p:animEffect transition="in" filter="fade">
                                      <p:cBhvr>
                                        <p:cTn id="26" dur="1000"/>
                                        <p:tgtEl>
                                          <p:spTgt spid="26628">
                                            <p:txEl>
                                              <p:pRg st="6" end="6"/>
                                            </p:txEl>
                                          </p:spTgt>
                                        </p:tgtEl>
                                      </p:cBhvr>
                                    </p:animEffect>
                                    <p:anim calcmode="lin" valueType="num">
                                      <p:cBhvr>
                                        <p:cTn id="27" dur="1000" fill="hold"/>
                                        <p:tgtEl>
                                          <p:spTgt spid="26628">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26628">
                                            <p:txEl>
                                              <p:pRg st="6" end="6"/>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6628">
                                            <p:txEl>
                                              <p:pRg st="7" end="7"/>
                                            </p:txEl>
                                          </p:spTgt>
                                        </p:tgtEl>
                                        <p:attrNameLst>
                                          <p:attrName>style.visibility</p:attrName>
                                        </p:attrNameLst>
                                      </p:cBhvr>
                                      <p:to>
                                        <p:strVal val="visible"/>
                                      </p:to>
                                    </p:set>
                                    <p:animEffect transition="in" filter="fade">
                                      <p:cBhvr>
                                        <p:cTn id="31" dur="1000"/>
                                        <p:tgtEl>
                                          <p:spTgt spid="26628">
                                            <p:txEl>
                                              <p:pRg st="7" end="7"/>
                                            </p:txEl>
                                          </p:spTgt>
                                        </p:tgtEl>
                                      </p:cBhvr>
                                    </p:animEffect>
                                    <p:anim calcmode="lin" valueType="num">
                                      <p:cBhvr>
                                        <p:cTn id="32" dur="1000" fill="hold"/>
                                        <p:tgtEl>
                                          <p:spTgt spid="26628">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2662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51520" y="332656"/>
            <a:ext cx="6246440" cy="1077218"/>
          </a:xfrm>
          <a:prstGeom prst="rect">
            <a:avLst/>
          </a:prstGeom>
        </p:spPr>
        <p:txBody>
          <a:bodyPr wrap="square">
            <a:spAutoFit/>
          </a:bodyPr>
          <a:lstStyle/>
          <a:p>
            <a:r>
              <a:rPr lang="en-US" sz="3200" b="1" dirty="0" smtClean="0">
                <a:ln w="18415" cmpd="sng">
                  <a:noFill/>
                  <a:prstDash val="solid"/>
                </a:ln>
                <a:solidFill>
                  <a:schemeClr val="accent2">
                    <a:lumMod val="75000"/>
                  </a:schemeClr>
                </a:solidFill>
                <a:effectLst>
                  <a:outerShdw blurRad="63500" dir="3600000" algn="tl" rotWithShape="0">
                    <a:srgbClr val="000000">
                      <a:alpha val="70000"/>
                    </a:srgbClr>
                  </a:outerShdw>
                </a:effectLst>
                <a:cs typeface="Arial" pitchFamily="34" charset="0"/>
              </a:rPr>
              <a:t>Complications due to surgery :</a:t>
            </a:r>
            <a:r>
              <a:rPr lang="en-US" sz="3200" dirty="0" smtClean="0">
                <a:solidFill>
                  <a:schemeClr val="accent2">
                    <a:lumMod val="75000"/>
                  </a:schemeClr>
                </a:solidFill>
              </a:rPr>
              <a:t/>
            </a:r>
            <a:br>
              <a:rPr lang="en-US" sz="3200" dirty="0" smtClean="0">
                <a:solidFill>
                  <a:schemeClr val="accent2">
                    <a:lumMod val="75000"/>
                  </a:schemeClr>
                </a:solidFill>
              </a:rPr>
            </a:br>
            <a:endParaRPr lang="en-US" sz="3200" dirty="0">
              <a:solidFill>
                <a:schemeClr val="accent2">
                  <a:lumMod val="75000"/>
                </a:schemeClr>
              </a:solidFill>
            </a:endParaRPr>
          </a:p>
        </p:txBody>
      </p:sp>
      <p:sp>
        <p:nvSpPr>
          <p:cNvPr id="5" name="مربع نص 4"/>
          <p:cNvSpPr txBox="1"/>
          <p:nvPr/>
        </p:nvSpPr>
        <p:spPr>
          <a:xfrm>
            <a:off x="785786" y="1142984"/>
            <a:ext cx="4786346" cy="5078313"/>
          </a:xfrm>
          <a:prstGeom prst="rect">
            <a:avLst/>
          </a:prstGeom>
          <a:noFill/>
        </p:spPr>
        <p:txBody>
          <a:bodyPr wrap="square" rtlCol="1">
            <a:spAutoFit/>
          </a:bodyPr>
          <a:lstStyle/>
          <a:p>
            <a:pPr>
              <a:buFont typeface="Arial" pitchFamily="34" charset="0"/>
              <a:buChar char="•"/>
            </a:pPr>
            <a:r>
              <a:rPr lang="en-US" sz="2800" dirty="0" smtClean="0">
                <a:solidFill>
                  <a:srgbClr val="FFC000"/>
                </a:solidFill>
              </a:rPr>
              <a:t>Immediate </a:t>
            </a:r>
            <a:r>
              <a:rPr lang="en-US" sz="2800" dirty="0" smtClean="0"/>
              <a:t>(0-24hrs)</a:t>
            </a:r>
          </a:p>
          <a:p>
            <a:r>
              <a:rPr lang="en-US" sz="2000" dirty="0" smtClean="0"/>
              <a:t>Primary hemorrhage</a:t>
            </a:r>
          </a:p>
          <a:p>
            <a:r>
              <a:rPr lang="en-US" sz="2000" dirty="0" smtClean="0"/>
              <a:t>Basal </a:t>
            </a:r>
            <a:r>
              <a:rPr lang="en-US" sz="2000" dirty="0" err="1" smtClean="0"/>
              <a:t>atelactasis</a:t>
            </a:r>
            <a:r>
              <a:rPr lang="en-US" sz="2000" dirty="0" smtClean="0"/>
              <a:t> </a:t>
            </a:r>
          </a:p>
          <a:p>
            <a:r>
              <a:rPr lang="en-US" sz="2000" dirty="0" smtClean="0"/>
              <a:t>Shock  </a:t>
            </a:r>
          </a:p>
          <a:p>
            <a:endParaRPr lang="en-US" sz="2000" dirty="0" smtClean="0"/>
          </a:p>
          <a:p>
            <a:pPr>
              <a:buFont typeface="Arial" pitchFamily="34" charset="0"/>
              <a:buChar char="•"/>
            </a:pPr>
            <a:r>
              <a:rPr lang="en-US" sz="2800" dirty="0" smtClean="0">
                <a:solidFill>
                  <a:srgbClr val="FFC000"/>
                </a:solidFill>
              </a:rPr>
              <a:t>Early </a:t>
            </a:r>
            <a:r>
              <a:rPr lang="en-US" sz="2800" dirty="0" smtClean="0"/>
              <a:t>(2days- 3weeks)</a:t>
            </a:r>
          </a:p>
          <a:p>
            <a:pPr>
              <a:buFont typeface="Arial" pitchFamily="34" charset="0"/>
              <a:buChar char="•"/>
            </a:pPr>
            <a:r>
              <a:rPr lang="en-US" sz="2000" dirty="0" smtClean="0"/>
              <a:t>Mental state change </a:t>
            </a:r>
          </a:p>
          <a:p>
            <a:pPr>
              <a:buFont typeface="Arial" pitchFamily="34" charset="0"/>
              <a:buChar char="•"/>
            </a:pPr>
            <a:r>
              <a:rPr lang="en-US" sz="2000" dirty="0" smtClean="0"/>
              <a:t>Fever </a:t>
            </a:r>
          </a:p>
          <a:p>
            <a:pPr>
              <a:buFont typeface="Arial" pitchFamily="34" charset="0"/>
              <a:buChar char="•"/>
            </a:pPr>
            <a:r>
              <a:rPr lang="en-US" sz="2000" dirty="0" smtClean="0"/>
              <a:t>2ndry hemorrhage</a:t>
            </a:r>
          </a:p>
          <a:p>
            <a:pPr>
              <a:buFont typeface="Arial" pitchFamily="34" charset="0"/>
              <a:buChar char="•"/>
            </a:pPr>
            <a:r>
              <a:rPr lang="en-US" sz="2000" dirty="0" smtClean="0"/>
              <a:t>Wound </a:t>
            </a:r>
            <a:r>
              <a:rPr lang="en-US" sz="2000" dirty="0" err="1" smtClean="0"/>
              <a:t>infecton</a:t>
            </a:r>
            <a:endParaRPr lang="en-US" sz="2000" dirty="0" smtClean="0"/>
          </a:p>
          <a:p>
            <a:pPr>
              <a:buFont typeface="Arial" pitchFamily="34" charset="0"/>
              <a:buChar char="•"/>
            </a:pPr>
            <a:r>
              <a:rPr lang="en-US" sz="2000" dirty="0" smtClean="0"/>
              <a:t>Paralytic </a:t>
            </a:r>
            <a:r>
              <a:rPr lang="en-US" sz="2000" dirty="0" err="1" smtClean="0"/>
              <a:t>ileus</a:t>
            </a:r>
            <a:r>
              <a:rPr lang="en-US" sz="2000" dirty="0" smtClean="0"/>
              <a:t> </a:t>
            </a:r>
          </a:p>
          <a:p>
            <a:pPr>
              <a:buFont typeface="Arial" pitchFamily="34" charset="0"/>
              <a:buChar char="•"/>
            </a:pPr>
            <a:r>
              <a:rPr lang="en-US" sz="2800" dirty="0" smtClean="0">
                <a:solidFill>
                  <a:srgbClr val="FFC000"/>
                </a:solidFill>
              </a:rPr>
              <a:t>Late </a:t>
            </a:r>
            <a:r>
              <a:rPr lang="en-US" sz="2800" dirty="0" smtClean="0"/>
              <a:t>(Weeks –months)</a:t>
            </a:r>
          </a:p>
          <a:p>
            <a:r>
              <a:rPr lang="en-US" sz="2000" dirty="0" smtClean="0"/>
              <a:t>Bowel obstruction </a:t>
            </a:r>
          </a:p>
          <a:p>
            <a:r>
              <a:rPr lang="en-US" sz="2000" dirty="0" err="1" smtClean="0"/>
              <a:t>Incisonal</a:t>
            </a:r>
            <a:r>
              <a:rPr lang="en-US" sz="2000" dirty="0" smtClean="0"/>
              <a:t> hernia </a:t>
            </a:r>
          </a:p>
          <a:p>
            <a:endParaRPr lang="ar-SA" sz="2000" dirty="0"/>
          </a:p>
        </p:txBody>
      </p:sp>
    </p:spTree>
    <p:extLst>
      <p:ext uri="{BB962C8B-B14F-4D97-AF65-F5344CB8AC3E}">
        <p14:creationId xmlns:p14="http://schemas.microsoft.com/office/powerpoint/2010/main" val="288104380"/>
      </p:ext>
    </p:extLst>
  </p:cSld>
  <p:clrMapOvr>
    <a:masterClrMapping/>
  </p:clrMapOvr>
  <p:transition spd="med">
    <p:cover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51520" y="332656"/>
            <a:ext cx="6246440" cy="1077218"/>
          </a:xfrm>
          <a:prstGeom prst="rect">
            <a:avLst/>
          </a:prstGeom>
        </p:spPr>
        <p:txBody>
          <a:bodyPr wrap="square">
            <a:spAutoFit/>
          </a:bodyPr>
          <a:lstStyle/>
          <a:p>
            <a:r>
              <a:rPr lang="en-US" sz="3200" b="1" dirty="0" smtClean="0">
                <a:ln w="18415" cmpd="sng">
                  <a:noFill/>
                  <a:prstDash val="solid"/>
                </a:ln>
                <a:solidFill>
                  <a:schemeClr val="accent2">
                    <a:lumMod val="75000"/>
                  </a:schemeClr>
                </a:solidFill>
                <a:effectLst>
                  <a:outerShdw blurRad="63500" dir="3600000" algn="tl" rotWithShape="0">
                    <a:srgbClr val="000000">
                      <a:alpha val="70000"/>
                    </a:srgbClr>
                  </a:outerShdw>
                </a:effectLst>
                <a:cs typeface="Arial" pitchFamily="34" charset="0"/>
              </a:rPr>
              <a:t>Complications due to surgery :</a:t>
            </a:r>
            <a:r>
              <a:rPr lang="en-US" sz="3200" dirty="0" smtClean="0">
                <a:solidFill>
                  <a:schemeClr val="accent2">
                    <a:lumMod val="75000"/>
                  </a:schemeClr>
                </a:solidFill>
              </a:rPr>
              <a:t/>
            </a:r>
            <a:br>
              <a:rPr lang="en-US" sz="3200" dirty="0" smtClean="0">
                <a:solidFill>
                  <a:schemeClr val="accent2">
                    <a:lumMod val="75000"/>
                  </a:schemeClr>
                </a:solidFill>
              </a:rPr>
            </a:br>
            <a:endParaRPr lang="en-US" sz="3200" dirty="0">
              <a:solidFill>
                <a:schemeClr val="accent2">
                  <a:lumMod val="75000"/>
                </a:schemeClr>
              </a:solidFill>
            </a:endParaRPr>
          </a:p>
        </p:txBody>
      </p:sp>
      <p:sp>
        <p:nvSpPr>
          <p:cNvPr id="3" name="Rectangle 2"/>
          <p:cNvSpPr/>
          <p:nvPr/>
        </p:nvSpPr>
        <p:spPr>
          <a:xfrm>
            <a:off x="714348" y="1928802"/>
            <a:ext cx="6606480" cy="2677656"/>
          </a:xfrm>
          <a:prstGeom prst="rect">
            <a:avLst/>
          </a:prstGeom>
        </p:spPr>
        <p:txBody>
          <a:bodyPr wrap="square">
            <a:spAutoFit/>
          </a:bodyPr>
          <a:lstStyle/>
          <a:p>
            <a:pPr>
              <a:buFont typeface="Arial" pitchFamily="34" charset="0"/>
              <a:buChar char="•"/>
            </a:pPr>
            <a:r>
              <a:rPr lang="en-US" dirty="0" smtClean="0"/>
              <a:t> Hemorrhage</a:t>
            </a:r>
          </a:p>
          <a:p>
            <a:pPr>
              <a:buFont typeface="Arial" pitchFamily="34" charset="0"/>
              <a:buChar char="•"/>
            </a:pPr>
            <a:r>
              <a:rPr lang="en-US" dirty="0" smtClean="0"/>
              <a:t> Wound</a:t>
            </a:r>
          </a:p>
          <a:p>
            <a:pPr>
              <a:buFont typeface="Arial" pitchFamily="34" charset="0"/>
              <a:buChar char="•"/>
            </a:pPr>
            <a:r>
              <a:rPr lang="en-US" dirty="0" smtClean="0"/>
              <a:t> Cardiovascular</a:t>
            </a:r>
          </a:p>
          <a:p>
            <a:pPr>
              <a:buFont typeface="Arial" pitchFamily="34" charset="0"/>
              <a:buChar char="•"/>
            </a:pPr>
            <a:r>
              <a:rPr lang="en-US" dirty="0" smtClean="0"/>
              <a:t> Respiratory</a:t>
            </a:r>
          </a:p>
          <a:p>
            <a:pPr>
              <a:buFont typeface="Arial" pitchFamily="34" charset="0"/>
              <a:buChar char="•"/>
            </a:pPr>
            <a:r>
              <a:rPr lang="en-US" dirty="0" smtClean="0"/>
              <a:t> Gastrointestinal</a:t>
            </a:r>
          </a:p>
          <a:p>
            <a:pPr>
              <a:buFont typeface="Arial" pitchFamily="34" charset="0"/>
              <a:buChar char="•"/>
            </a:pPr>
            <a:r>
              <a:rPr lang="en-US" dirty="0" smtClean="0"/>
              <a:t> Urinary tract</a:t>
            </a:r>
          </a:p>
          <a:p>
            <a:pPr>
              <a:buFont typeface="Arial" pitchFamily="34" charset="0"/>
              <a:buChar char="•"/>
            </a:pPr>
            <a:r>
              <a:rPr lang="en-US" dirty="0" smtClean="0"/>
              <a:t> Cerebral </a:t>
            </a:r>
            <a:endParaRPr lang="en-US" dirty="0"/>
          </a:p>
        </p:txBody>
      </p:sp>
    </p:spTree>
    <p:extLst>
      <p:ext uri="{BB962C8B-B14F-4D97-AF65-F5344CB8AC3E}">
        <p14:creationId xmlns:p14="http://schemas.microsoft.com/office/powerpoint/2010/main" val="2757497150"/>
      </p:ext>
    </p:extLst>
  </p:cSld>
  <p:clrMapOvr>
    <a:masterClrMapping/>
  </p:clrMapOvr>
  <p:transition spd="med">
    <p:cover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827088" y="142875"/>
            <a:ext cx="8316912" cy="1071563"/>
          </a:xfrm>
        </p:spPr>
        <p:txBody>
          <a:bodyPr>
            <a:normAutofit fontScale="90000"/>
          </a:bodyPr>
          <a:lstStyle/>
          <a:p>
            <a:r>
              <a:rPr lang="en-US" dirty="0" smtClean="0">
                <a:solidFill>
                  <a:srgbClr val="C00000"/>
                </a:solidFill>
              </a:rPr>
              <a:t/>
            </a:r>
            <a:br>
              <a:rPr lang="en-US" dirty="0" smtClean="0">
                <a:solidFill>
                  <a:srgbClr val="C00000"/>
                </a:solidFill>
              </a:rPr>
            </a:br>
            <a:r>
              <a:rPr lang="en-US" dirty="0" smtClean="0">
                <a:solidFill>
                  <a:schemeClr val="accent2">
                    <a:lumMod val="75000"/>
                  </a:schemeClr>
                </a:solidFill>
                <a:latin typeface="Arial" pitchFamily="34" charset="0"/>
                <a:cs typeface="Arial" pitchFamily="34" charset="0"/>
              </a:rPr>
              <a:t>Hemorrhage</a:t>
            </a:r>
            <a:r>
              <a:rPr lang="ar-SA" dirty="0" smtClean="0">
                <a:solidFill>
                  <a:srgbClr val="C00000"/>
                </a:solidFill>
              </a:rPr>
              <a:t/>
            </a:r>
            <a:br>
              <a:rPr lang="ar-SA" dirty="0" smtClean="0">
                <a:solidFill>
                  <a:srgbClr val="C00000"/>
                </a:solidFill>
              </a:rPr>
            </a:br>
            <a:endParaRPr lang="ar-SA" dirty="0">
              <a:solidFill>
                <a:srgbClr val="C00000"/>
              </a:solidFill>
            </a:endParaRPr>
          </a:p>
        </p:txBody>
      </p:sp>
      <p:sp>
        <p:nvSpPr>
          <p:cNvPr id="3" name="Subtitle 2"/>
          <p:cNvSpPr>
            <a:spLocks noGrp="1"/>
          </p:cNvSpPr>
          <p:nvPr>
            <p:ph type="subTitle" idx="4294967295"/>
          </p:nvPr>
        </p:nvSpPr>
        <p:spPr>
          <a:xfrm>
            <a:off x="785813" y="1557338"/>
            <a:ext cx="8358187" cy="4943475"/>
          </a:xfrm>
        </p:spPr>
        <p:txBody>
          <a:bodyPr>
            <a:normAutofit/>
          </a:bodyPr>
          <a:lstStyle/>
          <a:p>
            <a:pPr algn="l" rtl="0">
              <a:buNone/>
            </a:pPr>
            <a:endParaRPr lang="ar-SA" dirty="0"/>
          </a:p>
          <a:p>
            <a:pPr algn="l" rtl="0"/>
            <a:r>
              <a:rPr lang="en-US" dirty="0">
                <a:solidFill>
                  <a:srgbClr val="FFC000"/>
                </a:solidFill>
              </a:rPr>
              <a:t>A</a:t>
            </a:r>
            <a:r>
              <a:rPr lang="en-US" dirty="0" smtClean="0">
                <a:solidFill>
                  <a:srgbClr val="FFC000"/>
                </a:solidFill>
              </a:rPr>
              <a:t>- primary </a:t>
            </a:r>
            <a:r>
              <a:rPr lang="en-US" dirty="0" smtClean="0">
                <a:solidFill>
                  <a:srgbClr val="FFC000"/>
                </a:solidFill>
                <a:latin typeface="Arial" pitchFamily="34" charset="0"/>
                <a:cs typeface="Arial" pitchFamily="34" charset="0"/>
              </a:rPr>
              <a:t>Hemorrhage </a:t>
            </a:r>
            <a:r>
              <a:rPr lang="en-US" dirty="0" smtClean="0">
                <a:solidFill>
                  <a:srgbClr val="FFC000"/>
                </a:solidFill>
              </a:rPr>
              <a:t>:</a:t>
            </a:r>
            <a:endParaRPr lang="ar-SA" dirty="0" smtClean="0">
              <a:solidFill>
                <a:srgbClr val="FFC000"/>
              </a:solidFill>
            </a:endParaRPr>
          </a:p>
          <a:p>
            <a:pPr algn="l" rtl="0">
              <a:buFont typeface="Arial" pitchFamily="34" charset="0"/>
              <a:buChar char="•"/>
            </a:pPr>
            <a:r>
              <a:rPr lang="en-US" sz="2000" dirty="0"/>
              <a:t>I</a:t>
            </a:r>
            <a:r>
              <a:rPr lang="en-US" sz="2000" dirty="0" smtClean="0"/>
              <a:t>nadequate </a:t>
            </a:r>
            <a:r>
              <a:rPr lang="en-US" sz="2000" dirty="0" err="1" smtClean="0"/>
              <a:t>hemostasis</a:t>
            </a:r>
            <a:r>
              <a:rPr lang="en-US" sz="2000" dirty="0" smtClean="0"/>
              <a:t>.</a:t>
            </a:r>
          </a:p>
          <a:p>
            <a:pPr algn="l" rtl="0">
              <a:buFont typeface="Arial" pitchFamily="34" charset="0"/>
              <a:buChar char="•"/>
            </a:pPr>
            <a:r>
              <a:rPr lang="en-US" sz="2000" dirty="0"/>
              <a:t>U</a:t>
            </a:r>
            <a:r>
              <a:rPr lang="en-US" sz="2000" dirty="0" smtClean="0"/>
              <a:t>nrecognized damage to blood vessels. </a:t>
            </a:r>
            <a:endParaRPr lang="en-US" sz="2000" dirty="0"/>
          </a:p>
          <a:p>
            <a:pPr algn="l" rtl="0">
              <a:buFont typeface="Arial" pitchFamily="34" charset="0"/>
              <a:buChar char="•"/>
            </a:pPr>
            <a:r>
              <a:rPr lang="en-US" sz="2000" dirty="0"/>
              <a:t>D</a:t>
            </a:r>
            <a:r>
              <a:rPr lang="en-US" sz="2000" dirty="0" smtClean="0"/>
              <a:t>efective vascular </a:t>
            </a:r>
            <a:r>
              <a:rPr lang="en-US" sz="2000" dirty="0" err="1" smtClean="0"/>
              <a:t>anastomosis</a:t>
            </a:r>
            <a:r>
              <a:rPr lang="en-US" sz="2000" dirty="0" smtClean="0"/>
              <a:t>. </a:t>
            </a:r>
          </a:p>
          <a:p>
            <a:pPr algn="l" rtl="0">
              <a:buFont typeface="Arial" pitchFamily="34" charset="0"/>
              <a:buChar char="•"/>
            </a:pPr>
            <a:r>
              <a:rPr lang="en-US" sz="2000" dirty="0"/>
              <a:t>C</a:t>
            </a:r>
            <a:r>
              <a:rPr lang="en-US" sz="2000" dirty="0" smtClean="0"/>
              <a:t>lotting factor deficiency. </a:t>
            </a:r>
          </a:p>
          <a:p>
            <a:pPr algn="l" rtl="0">
              <a:buFont typeface="Arial" pitchFamily="34" charset="0"/>
              <a:buChar char="•"/>
            </a:pPr>
            <a:r>
              <a:rPr lang="en-US" sz="2000" dirty="0" err="1"/>
              <a:t>I</a:t>
            </a:r>
            <a:r>
              <a:rPr lang="en-US" sz="2000" dirty="0" err="1" smtClean="0"/>
              <a:t>ntraoperative</a:t>
            </a:r>
            <a:r>
              <a:rPr lang="en-US" sz="2000" dirty="0" smtClean="0"/>
              <a:t> anticoagulants  </a:t>
            </a:r>
            <a:endParaRPr lang="en-US" dirty="0"/>
          </a:p>
          <a:p>
            <a:pPr algn="l" rtl="0"/>
            <a:endParaRPr lang="en-US" dirty="0" smtClean="0"/>
          </a:p>
          <a:p>
            <a:pPr algn="l" rtl="0"/>
            <a:r>
              <a:rPr lang="en-US" sz="2400" dirty="0" smtClean="0">
                <a:solidFill>
                  <a:schemeClr val="accent2">
                    <a:lumMod val="75000"/>
                  </a:schemeClr>
                </a:solidFill>
              </a:rPr>
              <a:t>Early recognition &amp; management </a:t>
            </a:r>
          </a:p>
          <a:p>
            <a:pPr algn="l" rtl="0"/>
            <a:endParaRPr lang="en-US" dirty="0" smtClean="0"/>
          </a:p>
          <a:p>
            <a:pPr algn="l" rtl="0">
              <a:buFont typeface="Arial" pitchFamily="34" charset="0"/>
              <a:buChar char="•"/>
            </a:pPr>
            <a:r>
              <a:rPr lang="en-US" sz="2000" dirty="0" smtClean="0"/>
              <a:t> </a:t>
            </a:r>
            <a:r>
              <a:rPr lang="en-US" sz="2000" dirty="0"/>
              <a:t>S</a:t>
            </a:r>
            <a:r>
              <a:rPr lang="en-US" sz="2000" dirty="0" smtClean="0"/>
              <a:t>urgical re-exploration is usually required</a:t>
            </a:r>
            <a:endParaRPr lang="en-US" sz="2000" dirty="0"/>
          </a:p>
        </p:txBody>
      </p:sp>
    </p:spTree>
    <p:extLst>
      <p:ext uri="{BB962C8B-B14F-4D97-AF65-F5344CB8AC3E}">
        <p14:creationId xmlns:p14="http://schemas.microsoft.com/office/powerpoint/2010/main" val="2992544271"/>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fade">
                                      <p:cBhvr>
                                        <p:cTn id="55" dur="1000"/>
                                        <p:tgtEl>
                                          <p:spTgt spid="3">
                                            <p:txEl>
                                              <p:pRg st="10" end="10"/>
                                            </p:txEl>
                                          </p:spTgt>
                                        </p:tgtEl>
                                      </p:cBhvr>
                                    </p:animEffect>
                                    <p:anim calcmode="lin" valueType="num">
                                      <p:cBhvr>
                                        <p:cTn id="5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268413"/>
            <a:ext cx="7772400" cy="4572000"/>
          </a:xfrm>
        </p:spPr>
        <p:txBody>
          <a:bodyPr/>
          <a:lstStyle/>
          <a:p>
            <a:pPr algn="l" rtl="0"/>
            <a:r>
              <a:rPr lang="en-US" dirty="0" smtClean="0">
                <a:solidFill>
                  <a:srgbClr val="FFC000"/>
                </a:solidFill>
              </a:rPr>
              <a:t>B-secondary hemorrhage:</a:t>
            </a:r>
          </a:p>
          <a:p>
            <a:pPr algn="l" rtl="0">
              <a:buNone/>
            </a:pPr>
            <a:endParaRPr lang="ar-SA" dirty="0" smtClean="0">
              <a:solidFill>
                <a:schemeClr val="tx1">
                  <a:lumMod val="65000"/>
                  <a:lumOff val="35000"/>
                </a:schemeClr>
              </a:solidFill>
            </a:endParaRPr>
          </a:p>
          <a:p>
            <a:pPr algn="l" rtl="0"/>
            <a:r>
              <a:rPr lang="en-US" sz="2400" dirty="0" smtClean="0"/>
              <a:t>Usually Related to infection.</a:t>
            </a:r>
            <a:endParaRPr lang="ar-SA" sz="2400" dirty="0" smtClean="0"/>
          </a:p>
          <a:p>
            <a:pPr algn="l" rtl="0">
              <a:buNone/>
            </a:pPr>
            <a:endParaRPr lang="en-US" sz="2400" dirty="0" smtClean="0"/>
          </a:p>
          <a:p>
            <a:pPr algn="l" rtl="0"/>
            <a:r>
              <a:rPr lang="en-US" sz="2400" dirty="0" smtClean="0"/>
              <a:t>Treatment  </a:t>
            </a:r>
            <a:endParaRPr lang="en-US" sz="2400" dirty="0"/>
          </a:p>
          <a:p>
            <a:pPr algn="l" rtl="0">
              <a:buNone/>
            </a:pPr>
            <a:r>
              <a:rPr lang="en-US" sz="2400" dirty="0" smtClean="0"/>
              <a:t> </a:t>
            </a:r>
            <a:r>
              <a:rPr lang="en-US" sz="2400" dirty="0" err="1" smtClean="0"/>
              <a:t>traet</a:t>
            </a:r>
            <a:r>
              <a:rPr lang="en-US" sz="2400" dirty="0" smtClean="0"/>
              <a:t> the Underlying cause ( infection)</a:t>
            </a:r>
          </a:p>
          <a:p>
            <a:pPr algn="l" rtl="0">
              <a:buNone/>
            </a:pPr>
            <a:endParaRPr lang="en-US" sz="2400" dirty="0" smtClean="0"/>
          </a:p>
          <a:p>
            <a:pPr algn="l" rtl="0">
              <a:buNone/>
            </a:pPr>
            <a:r>
              <a:rPr lang="en-US" sz="2400" dirty="0" smtClean="0">
                <a:solidFill>
                  <a:srgbClr val="FF0000"/>
                </a:solidFill>
              </a:rPr>
              <a:t>Note: the DR said that the infection is related to tertiary hemorrhage not 2ndry !!!!         </a:t>
            </a:r>
            <a:endParaRPr lang="ar-SA" sz="2400" dirty="0" smtClean="0">
              <a:solidFill>
                <a:srgbClr val="FF0000"/>
              </a:solidFill>
            </a:endParaRPr>
          </a:p>
          <a:p>
            <a:pPr algn="l" rtl="0">
              <a:buNone/>
            </a:pPr>
            <a:endParaRPr lang="en-US" dirty="0"/>
          </a:p>
        </p:txBody>
      </p:sp>
    </p:spTree>
    <p:extLst>
      <p:ext uri="{BB962C8B-B14F-4D97-AF65-F5344CB8AC3E}">
        <p14:creationId xmlns:p14="http://schemas.microsoft.com/office/powerpoint/2010/main" val="2706526021"/>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anim calcmode="lin" valueType="num">
                                      <p:cBhvr>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42875"/>
            <a:ext cx="8229600" cy="1143000"/>
          </a:xfrm>
        </p:spPr>
        <p:txBody>
          <a:bodyPr>
            <a:normAutofit/>
          </a:bodyPr>
          <a:lstStyle/>
          <a:p>
            <a:r>
              <a:rPr lang="en-US" dirty="0" smtClean="0">
                <a:solidFill>
                  <a:schemeClr val="accent2">
                    <a:lumMod val="75000"/>
                  </a:schemeClr>
                </a:solidFill>
                <a:latin typeface="Arial" pitchFamily="34" charset="0"/>
                <a:cs typeface="Arial" pitchFamily="34" charset="0"/>
              </a:rPr>
              <a:t>Wound Complications</a:t>
            </a:r>
            <a:endParaRPr lang="ar-SA" dirty="0">
              <a:solidFill>
                <a:schemeClr val="accent2">
                  <a:lumMod val="75000"/>
                </a:schemeClr>
              </a:solidFill>
              <a:latin typeface="Arial" pitchFamily="34" charset="0"/>
              <a:cs typeface="Arial" pitchFamily="34" charset="0"/>
            </a:endParaRPr>
          </a:p>
        </p:txBody>
      </p:sp>
      <p:sp>
        <p:nvSpPr>
          <p:cNvPr id="3" name="Content Placeholder 2"/>
          <p:cNvSpPr>
            <a:spLocks noGrp="1"/>
          </p:cNvSpPr>
          <p:nvPr>
            <p:ph idx="4294967295"/>
          </p:nvPr>
        </p:nvSpPr>
        <p:spPr>
          <a:xfrm>
            <a:off x="0" y="1143000"/>
            <a:ext cx="8229600" cy="5268913"/>
          </a:xfrm>
        </p:spPr>
        <p:txBody>
          <a:bodyPr>
            <a:noAutofit/>
          </a:bodyPr>
          <a:lstStyle/>
          <a:p>
            <a:pPr algn="l" rtl="0"/>
            <a:endParaRPr lang="en-US" sz="1600" dirty="0" smtClean="0">
              <a:solidFill>
                <a:schemeClr val="tx1">
                  <a:lumMod val="65000"/>
                  <a:lumOff val="35000"/>
                </a:schemeClr>
              </a:solidFill>
            </a:endParaRPr>
          </a:p>
          <a:p>
            <a:pPr algn="l" rtl="0"/>
            <a:r>
              <a:rPr lang="en-US" sz="1600" dirty="0">
                <a:solidFill>
                  <a:srgbClr val="FFC000"/>
                </a:solidFill>
              </a:rPr>
              <a:t>1</a:t>
            </a:r>
            <a:r>
              <a:rPr lang="en-US" sz="1600" dirty="0" smtClean="0">
                <a:solidFill>
                  <a:srgbClr val="FFC000"/>
                </a:solidFill>
              </a:rPr>
              <a:t>- Infection:</a:t>
            </a:r>
          </a:p>
          <a:p>
            <a:pPr algn="l" rtl="0">
              <a:buNone/>
            </a:pPr>
            <a:r>
              <a:rPr lang="en-US" sz="1600" b="1" dirty="0" smtClean="0"/>
              <a:t>Classification</a:t>
            </a:r>
          </a:p>
          <a:p>
            <a:pPr marL="576072" indent="-457200" algn="l" rtl="0">
              <a:buFont typeface="+mj-lt"/>
              <a:buAutoNum type="arabicPeriod"/>
            </a:pPr>
            <a:r>
              <a:rPr lang="en-US" sz="1600" dirty="0" smtClean="0"/>
              <a:t>Superficial(skin and SC tissue) </a:t>
            </a:r>
          </a:p>
          <a:p>
            <a:pPr marL="576072" indent="-457200" algn="l" rtl="0">
              <a:buFont typeface="+mj-lt"/>
              <a:buAutoNum type="arabicPeriod"/>
            </a:pPr>
            <a:r>
              <a:rPr lang="en-US" sz="1600" dirty="0" smtClean="0"/>
              <a:t>deep(fascia and muscle ) </a:t>
            </a:r>
          </a:p>
          <a:p>
            <a:pPr marL="576072" indent="-457200" algn="l" rtl="0">
              <a:buFont typeface="+mj-lt"/>
              <a:buAutoNum type="arabicPeriod"/>
            </a:pPr>
            <a:r>
              <a:rPr lang="en-US" sz="1600" dirty="0" smtClean="0"/>
              <a:t>space (anatomical space and organ)</a:t>
            </a:r>
          </a:p>
          <a:p>
            <a:pPr algn="l" rtl="0">
              <a:buNone/>
            </a:pPr>
            <a:endParaRPr lang="en-US" sz="1600" b="1" dirty="0" smtClean="0"/>
          </a:p>
          <a:p>
            <a:pPr algn="l" rtl="0">
              <a:buNone/>
            </a:pPr>
            <a:r>
              <a:rPr lang="en-US" sz="1600" b="1" dirty="0" smtClean="0"/>
              <a:t>Causes</a:t>
            </a:r>
          </a:p>
          <a:p>
            <a:pPr algn="l" rtl="0">
              <a:buNone/>
            </a:pPr>
            <a:r>
              <a:rPr lang="en-US" sz="1600" dirty="0" smtClean="0"/>
              <a:t>It based on the site of operation </a:t>
            </a:r>
          </a:p>
          <a:p>
            <a:pPr algn="l" rtl="0"/>
            <a:r>
              <a:rPr lang="en-US" sz="1600" dirty="0" smtClean="0"/>
              <a:t>  staph. In thoracic , </a:t>
            </a:r>
            <a:r>
              <a:rPr lang="en-US" sz="1600" dirty="0" err="1" smtClean="0"/>
              <a:t>neuro</a:t>
            </a:r>
            <a:r>
              <a:rPr lang="en-US" sz="1600" dirty="0" smtClean="0"/>
              <a:t> , vascular, breast , </a:t>
            </a:r>
            <a:r>
              <a:rPr lang="en-US" sz="1600" dirty="0" err="1" smtClean="0"/>
              <a:t>ophtha</a:t>
            </a:r>
            <a:r>
              <a:rPr lang="en-US" sz="1600" dirty="0" smtClean="0"/>
              <a:t> </a:t>
            </a:r>
          </a:p>
          <a:p>
            <a:pPr algn="l" rtl="0"/>
            <a:r>
              <a:rPr lang="en-US" sz="1600" dirty="0" smtClean="0"/>
              <a:t>G –negative for GIT and urologic operation </a:t>
            </a:r>
          </a:p>
          <a:p>
            <a:pPr algn="l" rtl="0"/>
            <a:r>
              <a:rPr lang="en-US" sz="1600" dirty="0" err="1" smtClean="0"/>
              <a:t>Strept</a:t>
            </a:r>
            <a:r>
              <a:rPr lang="en-US" sz="1600" dirty="0" smtClean="0"/>
              <a:t>. Head and neck </a:t>
            </a:r>
          </a:p>
          <a:p>
            <a:pPr algn="l" rtl="0">
              <a:buNone/>
            </a:pPr>
            <a:endParaRPr lang="en-US" sz="1600" b="1" dirty="0" smtClean="0"/>
          </a:p>
          <a:p>
            <a:pPr algn="l" rtl="0">
              <a:buNone/>
            </a:pPr>
            <a:r>
              <a:rPr lang="en-US" sz="1600" b="1" dirty="0" smtClean="0"/>
              <a:t>Symptoms &amp; signs </a:t>
            </a:r>
          </a:p>
          <a:p>
            <a:pPr algn="l" rtl="0">
              <a:buNone/>
            </a:pPr>
            <a:r>
              <a:rPr lang="en-US" sz="1600" dirty="0" smtClean="0"/>
              <a:t>hotness, redness , swelling  , pain </a:t>
            </a:r>
          </a:p>
          <a:p>
            <a:pPr algn="l" rtl="0">
              <a:buNone/>
            </a:pPr>
            <a:r>
              <a:rPr lang="en-US" sz="1600" dirty="0" smtClean="0"/>
              <a:t>And in sever cases may lead to systemic symptoms like fever , chills and rigor </a:t>
            </a:r>
          </a:p>
          <a:p>
            <a:pPr algn="l" rtl="0">
              <a:buNone/>
            </a:pPr>
            <a:endParaRPr lang="en-US" sz="1600" b="1" dirty="0" smtClean="0"/>
          </a:p>
          <a:p>
            <a:pPr algn="l" rtl="0">
              <a:buNone/>
            </a:pPr>
            <a:endParaRPr lang="en-US" sz="1600" b="1" dirty="0" smtClean="0"/>
          </a:p>
          <a:p>
            <a:pPr algn="l" rtl="0">
              <a:buNone/>
            </a:pPr>
            <a:r>
              <a:rPr lang="en-US" sz="1600" dirty="0" smtClean="0"/>
              <a:t>Treatment </a:t>
            </a:r>
          </a:p>
          <a:p>
            <a:pPr marL="576072" indent="-457200" algn="l" rtl="0">
              <a:buFont typeface="+mj-lt"/>
              <a:buAutoNum type="arabicPeriod"/>
            </a:pPr>
            <a:r>
              <a:rPr lang="en-US" sz="1600" dirty="0" smtClean="0"/>
              <a:t>Superficial &gt;&gt; incision and drainage with or without systemic antibiotic</a:t>
            </a:r>
          </a:p>
          <a:p>
            <a:pPr marL="576072" indent="-457200" algn="l" rtl="0">
              <a:buFont typeface="+mj-lt"/>
              <a:buAutoNum type="arabicPeriod"/>
            </a:pPr>
            <a:r>
              <a:rPr lang="en-US" sz="1600" dirty="0" smtClean="0"/>
              <a:t>Deep &gt;&gt;&gt; surgical debridement with systemic antibiotic </a:t>
            </a:r>
          </a:p>
          <a:p>
            <a:pPr marL="576072" indent="-457200" algn="l" rtl="0">
              <a:buFont typeface="+mj-lt"/>
              <a:buAutoNum type="arabicPeriod"/>
            </a:pPr>
            <a:r>
              <a:rPr lang="en-US" sz="1600" dirty="0" smtClean="0"/>
              <a:t>Space &gt;&gt;&gt; CT scan guided percutaneous drainage and may need open drainage </a:t>
            </a:r>
          </a:p>
          <a:p>
            <a:pPr algn="l" rtl="0"/>
            <a:endParaRPr lang="en-US" sz="1600" dirty="0" smtClean="0"/>
          </a:p>
          <a:p>
            <a:pPr algn="l" rtl="0"/>
            <a:endParaRPr lang="en-US" sz="1600" dirty="0" smtClean="0">
              <a:solidFill>
                <a:schemeClr val="tx1">
                  <a:lumMod val="65000"/>
                  <a:lumOff val="35000"/>
                </a:schemeClr>
              </a:solidFill>
            </a:endParaRPr>
          </a:p>
          <a:p>
            <a:pPr algn="l" rtl="0">
              <a:buNone/>
            </a:pPr>
            <a:r>
              <a:rPr lang="en-US" sz="1600" dirty="0" smtClean="0"/>
              <a:t>    </a:t>
            </a:r>
            <a:endParaRPr lang="ar-SA" sz="1600" dirty="0"/>
          </a:p>
        </p:txBody>
      </p:sp>
    </p:spTree>
    <p:extLst>
      <p:ext uri="{BB962C8B-B14F-4D97-AF65-F5344CB8AC3E}">
        <p14:creationId xmlns:p14="http://schemas.microsoft.com/office/powerpoint/2010/main" val="1503118813"/>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3" end="13"/>
                                            </p:txEl>
                                          </p:spTgt>
                                        </p:tgtEl>
                                        <p:attrNameLst>
                                          <p:attrName>style.visibility</p:attrName>
                                        </p:attrNameLst>
                                      </p:cBhvr>
                                      <p:to>
                                        <p:strVal val="visible"/>
                                      </p:to>
                                    </p:set>
                                    <p:animEffect transition="in" filter="fade">
                                      <p:cBhvr>
                                        <p:cTn id="84" dur="1000"/>
                                        <p:tgtEl>
                                          <p:spTgt spid="3">
                                            <p:txEl>
                                              <p:pRg st="13" end="13"/>
                                            </p:txEl>
                                          </p:spTgt>
                                        </p:tgtEl>
                                      </p:cBhvr>
                                    </p:animEffect>
                                    <p:anim calcmode="lin" valueType="num">
                                      <p:cBhvr>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Effect transition="in" filter="fade">
                                      <p:cBhvr>
                                        <p:cTn id="91" dur="1000"/>
                                        <p:tgtEl>
                                          <p:spTgt spid="3">
                                            <p:txEl>
                                              <p:pRg st="14" end="14"/>
                                            </p:txEl>
                                          </p:spTgt>
                                        </p:tgtEl>
                                      </p:cBhvr>
                                    </p:animEffect>
                                    <p:anim calcmode="lin" valueType="num">
                                      <p:cBhvr>
                                        <p:cTn id="92"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3">
                                            <p:txEl>
                                              <p:pRg st="15" end="15"/>
                                            </p:txEl>
                                          </p:spTgt>
                                        </p:tgtEl>
                                        <p:attrNameLst>
                                          <p:attrName>style.visibility</p:attrName>
                                        </p:attrNameLst>
                                      </p:cBhvr>
                                      <p:to>
                                        <p:strVal val="visible"/>
                                      </p:to>
                                    </p:set>
                                    <p:animEffect transition="in" filter="fade">
                                      <p:cBhvr>
                                        <p:cTn id="98" dur="1000"/>
                                        <p:tgtEl>
                                          <p:spTgt spid="3">
                                            <p:txEl>
                                              <p:pRg st="15" end="15"/>
                                            </p:txEl>
                                          </p:spTgt>
                                        </p:tgtEl>
                                      </p:cBhvr>
                                    </p:animEffect>
                                    <p:anim calcmode="lin" valueType="num">
                                      <p:cBhvr>
                                        <p:cTn id="99"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3">
                                            <p:txEl>
                                              <p:pRg st="18" end="18"/>
                                            </p:txEl>
                                          </p:spTgt>
                                        </p:tgtEl>
                                        <p:attrNameLst>
                                          <p:attrName>style.visibility</p:attrName>
                                        </p:attrNameLst>
                                      </p:cBhvr>
                                      <p:to>
                                        <p:strVal val="visible"/>
                                      </p:to>
                                    </p:set>
                                    <p:animEffect transition="in" filter="fade">
                                      <p:cBhvr>
                                        <p:cTn id="105" dur="1000"/>
                                        <p:tgtEl>
                                          <p:spTgt spid="3">
                                            <p:txEl>
                                              <p:pRg st="18" end="18"/>
                                            </p:txEl>
                                          </p:spTgt>
                                        </p:tgtEl>
                                      </p:cBhvr>
                                    </p:animEffect>
                                    <p:anim calcmode="lin" valueType="num">
                                      <p:cBhvr>
                                        <p:cTn id="106"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107" dur="1000" fill="hold"/>
                                        <p:tgtEl>
                                          <p:spTgt spid="3">
                                            <p:txEl>
                                              <p:pRg st="18" end="18"/>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nodeType="clickEffect">
                                  <p:stCondLst>
                                    <p:cond delay="0"/>
                                  </p:stCondLst>
                                  <p:childTnLst>
                                    <p:set>
                                      <p:cBhvr>
                                        <p:cTn id="111" dur="1" fill="hold">
                                          <p:stCondLst>
                                            <p:cond delay="0"/>
                                          </p:stCondLst>
                                        </p:cTn>
                                        <p:tgtEl>
                                          <p:spTgt spid="3">
                                            <p:txEl>
                                              <p:pRg st="19" end="19"/>
                                            </p:txEl>
                                          </p:spTgt>
                                        </p:tgtEl>
                                        <p:attrNameLst>
                                          <p:attrName>style.visibility</p:attrName>
                                        </p:attrNameLst>
                                      </p:cBhvr>
                                      <p:to>
                                        <p:strVal val="visible"/>
                                      </p:to>
                                    </p:set>
                                    <p:animEffect transition="in" filter="fade">
                                      <p:cBhvr>
                                        <p:cTn id="112" dur="1000"/>
                                        <p:tgtEl>
                                          <p:spTgt spid="3">
                                            <p:txEl>
                                              <p:pRg st="19" end="19"/>
                                            </p:txEl>
                                          </p:spTgt>
                                        </p:tgtEl>
                                      </p:cBhvr>
                                    </p:animEffect>
                                    <p:anim calcmode="lin" valueType="num">
                                      <p:cBhvr>
                                        <p:cTn id="113" dur="1000" fill="hold"/>
                                        <p:tgtEl>
                                          <p:spTgt spid="3">
                                            <p:txEl>
                                              <p:pRg st="19" end="19"/>
                                            </p:txEl>
                                          </p:spTgt>
                                        </p:tgtEl>
                                        <p:attrNameLst>
                                          <p:attrName>ppt_x</p:attrName>
                                        </p:attrNameLst>
                                      </p:cBhvr>
                                      <p:tavLst>
                                        <p:tav tm="0">
                                          <p:val>
                                            <p:strVal val="#ppt_x"/>
                                          </p:val>
                                        </p:tav>
                                        <p:tav tm="100000">
                                          <p:val>
                                            <p:strVal val="#ppt_x"/>
                                          </p:val>
                                        </p:tav>
                                      </p:tavLst>
                                    </p:anim>
                                    <p:anim calcmode="lin" valueType="num">
                                      <p:cBhvr>
                                        <p:cTn id="114" dur="1000" fill="hold"/>
                                        <p:tgtEl>
                                          <p:spTgt spid="3">
                                            <p:txEl>
                                              <p:pRg st="19" end="19"/>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nodeType="clickEffect">
                                  <p:stCondLst>
                                    <p:cond delay="0"/>
                                  </p:stCondLst>
                                  <p:childTnLst>
                                    <p:set>
                                      <p:cBhvr>
                                        <p:cTn id="118" dur="1" fill="hold">
                                          <p:stCondLst>
                                            <p:cond delay="0"/>
                                          </p:stCondLst>
                                        </p:cTn>
                                        <p:tgtEl>
                                          <p:spTgt spid="3">
                                            <p:txEl>
                                              <p:pRg st="20" end="20"/>
                                            </p:txEl>
                                          </p:spTgt>
                                        </p:tgtEl>
                                        <p:attrNameLst>
                                          <p:attrName>style.visibility</p:attrName>
                                        </p:attrNameLst>
                                      </p:cBhvr>
                                      <p:to>
                                        <p:strVal val="visible"/>
                                      </p:to>
                                    </p:set>
                                    <p:animEffect transition="in" filter="fade">
                                      <p:cBhvr>
                                        <p:cTn id="119" dur="1000"/>
                                        <p:tgtEl>
                                          <p:spTgt spid="3">
                                            <p:txEl>
                                              <p:pRg st="20" end="20"/>
                                            </p:txEl>
                                          </p:spTgt>
                                        </p:tgtEl>
                                      </p:cBhvr>
                                    </p:animEffect>
                                    <p:anim calcmode="lin" valueType="num">
                                      <p:cBhvr>
                                        <p:cTn id="120" dur="1000" fill="hold"/>
                                        <p:tgtEl>
                                          <p:spTgt spid="3">
                                            <p:txEl>
                                              <p:pRg st="20" end="20"/>
                                            </p:txEl>
                                          </p:spTgt>
                                        </p:tgtEl>
                                        <p:attrNameLst>
                                          <p:attrName>ppt_x</p:attrName>
                                        </p:attrNameLst>
                                      </p:cBhvr>
                                      <p:tavLst>
                                        <p:tav tm="0">
                                          <p:val>
                                            <p:strVal val="#ppt_x"/>
                                          </p:val>
                                        </p:tav>
                                        <p:tav tm="100000">
                                          <p:val>
                                            <p:strVal val="#ppt_x"/>
                                          </p:val>
                                        </p:tav>
                                      </p:tavLst>
                                    </p:anim>
                                    <p:anim calcmode="lin" valueType="num">
                                      <p:cBhvr>
                                        <p:cTn id="121" dur="1000" fill="hold"/>
                                        <p:tgtEl>
                                          <p:spTgt spid="3">
                                            <p:txEl>
                                              <p:pRg st="20" end="20"/>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nodeType="clickEffect">
                                  <p:stCondLst>
                                    <p:cond delay="0"/>
                                  </p:stCondLst>
                                  <p:childTnLst>
                                    <p:set>
                                      <p:cBhvr>
                                        <p:cTn id="125" dur="1" fill="hold">
                                          <p:stCondLst>
                                            <p:cond delay="0"/>
                                          </p:stCondLst>
                                        </p:cTn>
                                        <p:tgtEl>
                                          <p:spTgt spid="3">
                                            <p:txEl>
                                              <p:pRg st="21" end="21"/>
                                            </p:txEl>
                                          </p:spTgt>
                                        </p:tgtEl>
                                        <p:attrNameLst>
                                          <p:attrName>style.visibility</p:attrName>
                                        </p:attrNameLst>
                                      </p:cBhvr>
                                      <p:to>
                                        <p:strVal val="visible"/>
                                      </p:to>
                                    </p:set>
                                    <p:animEffect transition="in" filter="fade">
                                      <p:cBhvr>
                                        <p:cTn id="126" dur="1000"/>
                                        <p:tgtEl>
                                          <p:spTgt spid="3">
                                            <p:txEl>
                                              <p:pRg st="21" end="21"/>
                                            </p:txEl>
                                          </p:spTgt>
                                        </p:tgtEl>
                                      </p:cBhvr>
                                    </p:animEffect>
                                    <p:anim calcmode="lin" valueType="num">
                                      <p:cBhvr>
                                        <p:cTn id="127" dur="1000" fill="hold"/>
                                        <p:tgtEl>
                                          <p:spTgt spid="3">
                                            <p:txEl>
                                              <p:pRg st="21" end="21"/>
                                            </p:txEl>
                                          </p:spTgt>
                                        </p:tgtEl>
                                        <p:attrNameLst>
                                          <p:attrName>ppt_x</p:attrName>
                                        </p:attrNameLst>
                                      </p:cBhvr>
                                      <p:tavLst>
                                        <p:tav tm="0">
                                          <p:val>
                                            <p:strVal val="#ppt_x"/>
                                          </p:val>
                                        </p:tav>
                                        <p:tav tm="100000">
                                          <p:val>
                                            <p:strVal val="#ppt_x"/>
                                          </p:val>
                                        </p:tav>
                                      </p:tavLst>
                                    </p:anim>
                                    <p:anim calcmode="lin" valueType="num">
                                      <p:cBhvr>
                                        <p:cTn id="128" dur="1000" fill="hold"/>
                                        <p:tgtEl>
                                          <p:spTgt spid="3">
                                            <p:txEl>
                                              <p:pRg st="21" end="2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42875"/>
            <a:ext cx="8229600" cy="1143000"/>
          </a:xfrm>
        </p:spPr>
        <p:txBody>
          <a:bodyPr>
            <a:normAutofit/>
          </a:bodyPr>
          <a:lstStyle/>
          <a:p>
            <a:r>
              <a:rPr lang="en-US" dirty="0" smtClean="0">
                <a:solidFill>
                  <a:schemeClr val="accent2">
                    <a:lumMod val="75000"/>
                  </a:schemeClr>
                </a:solidFill>
                <a:latin typeface="Arial" pitchFamily="34" charset="0"/>
                <a:cs typeface="Arial" pitchFamily="34" charset="0"/>
              </a:rPr>
              <a:t>Wound Complications</a:t>
            </a:r>
            <a:endParaRPr lang="ar-SA" dirty="0">
              <a:solidFill>
                <a:schemeClr val="accent2">
                  <a:lumMod val="75000"/>
                </a:schemeClr>
              </a:solidFill>
              <a:latin typeface="Arial" pitchFamily="34" charset="0"/>
              <a:cs typeface="Arial" pitchFamily="34" charset="0"/>
            </a:endParaRPr>
          </a:p>
        </p:txBody>
      </p:sp>
      <p:sp>
        <p:nvSpPr>
          <p:cNvPr id="3" name="Content Placeholder 2"/>
          <p:cNvSpPr>
            <a:spLocks noGrp="1"/>
          </p:cNvSpPr>
          <p:nvPr>
            <p:ph idx="4294967295"/>
          </p:nvPr>
        </p:nvSpPr>
        <p:spPr>
          <a:xfrm>
            <a:off x="0" y="1143000"/>
            <a:ext cx="8229600" cy="5268913"/>
          </a:xfrm>
        </p:spPr>
        <p:txBody>
          <a:bodyPr>
            <a:normAutofit/>
          </a:bodyPr>
          <a:lstStyle/>
          <a:p>
            <a:pPr algn="l" rtl="0"/>
            <a:endParaRPr lang="en-US" sz="2800" dirty="0" smtClean="0">
              <a:solidFill>
                <a:schemeClr val="tx1">
                  <a:lumMod val="65000"/>
                  <a:lumOff val="35000"/>
                </a:schemeClr>
              </a:solidFill>
            </a:endParaRPr>
          </a:p>
          <a:p>
            <a:pPr algn="l" rtl="0"/>
            <a:endParaRPr lang="en-US" sz="2800" dirty="0" smtClean="0"/>
          </a:p>
          <a:p>
            <a:pPr algn="l" rtl="0"/>
            <a:r>
              <a:rPr lang="en-US" sz="2800" dirty="0" smtClean="0">
                <a:solidFill>
                  <a:srgbClr val="FFC000"/>
                </a:solidFill>
              </a:rPr>
              <a:t>2-Hematoma</a:t>
            </a:r>
          </a:p>
          <a:p>
            <a:pPr algn="l" rtl="0">
              <a:buNone/>
            </a:pPr>
            <a:r>
              <a:rPr lang="en-US" sz="2000" dirty="0" smtClean="0"/>
              <a:t>Localized collection of blood.</a:t>
            </a:r>
          </a:p>
          <a:p>
            <a:pPr algn="l" rtl="0">
              <a:buNone/>
            </a:pPr>
            <a:r>
              <a:rPr lang="en-US" sz="2000" dirty="0" smtClean="0"/>
              <a:t>Treatment :</a:t>
            </a:r>
          </a:p>
          <a:p>
            <a:pPr algn="l" rtl="0">
              <a:buNone/>
            </a:pPr>
            <a:r>
              <a:rPr lang="en-US" sz="2000" dirty="0" smtClean="0"/>
              <a:t>Small hematoma : spontaneously absorbed</a:t>
            </a:r>
          </a:p>
          <a:p>
            <a:pPr algn="l" rtl="0">
              <a:buNone/>
            </a:pPr>
            <a:r>
              <a:rPr lang="en-US" sz="2000" dirty="0" smtClean="0"/>
              <a:t>Large hematoma : may required drainage</a:t>
            </a:r>
            <a:endParaRPr lang="en-US" sz="2000" dirty="0"/>
          </a:p>
          <a:p>
            <a:pPr algn="l" rtl="0"/>
            <a:endParaRPr lang="en-US" sz="2800" dirty="0" smtClean="0">
              <a:solidFill>
                <a:schemeClr val="tx1">
                  <a:lumMod val="65000"/>
                  <a:lumOff val="35000"/>
                </a:schemeClr>
              </a:solidFill>
            </a:endParaRPr>
          </a:p>
          <a:p>
            <a:pPr algn="l" rtl="0">
              <a:buNone/>
            </a:pPr>
            <a:r>
              <a:rPr lang="en-US" sz="2800" dirty="0" smtClean="0"/>
              <a:t>    </a:t>
            </a:r>
            <a:endParaRPr lang="ar-SA" sz="2800" dirty="0"/>
          </a:p>
        </p:txBody>
      </p:sp>
    </p:spTree>
    <p:extLst>
      <p:ext uri="{BB962C8B-B14F-4D97-AF65-F5344CB8AC3E}">
        <p14:creationId xmlns:p14="http://schemas.microsoft.com/office/powerpoint/2010/main" val="1503118813"/>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descr="hema.jpg"/>
          <p:cNvPicPr>
            <a:picLocks noGrp="1" noChangeAspect="1"/>
          </p:cNvPicPr>
          <p:nvPr>
            <p:ph idx="4294967295"/>
          </p:nvPr>
        </p:nvPicPr>
        <p:blipFill>
          <a:blip r:embed="rId2" cstate="print"/>
          <a:stretch>
            <a:fillRect/>
          </a:stretch>
        </p:blipFill>
        <p:spPr>
          <a:xfrm>
            <a:off x="1763688" y="1772816"/>
            <a:ext cx="5111750" cy="3390900"/>
          </a:xfrm>
        </p:spPr>
      </p:pic>
    </p:spTree>
    <p:extLst>
      <p:ext uri="{BB962C8B-B14F-4D97-AF65-F5344CB8AC3E}">
        <p14:creationId xmlns:p14="http://schemas.microsoft.com/office/powerpoint/2010/main" val="2098072192"/>
      </p:ext>
    </p:extLst>
  </p:cSld>
  <p:clrMapOvr>
    <a:masterClrMapping/>
  </p:clrMapOvr>
  <p:transition spd="med">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ربع نص 1"/>
          <p:cNvSpPr txBox="1"/>
          <p:nvPr/>
        </p:nvSpPr>
        <p:spPr>
          <a:xfrm>
            <a:off x="214314" y="500042"/>
            <a:ext cx="8929718" cy="6617196"/>
          </a:xfrm>
          <a:prstGeom prst="rect">
            <a:avLst/>
          </a:prstGeom>
          <a:noFill/>
        </p:spPr>
        <p:txBody>
          <a:bodyPr wrap="square" rtlCol="1">
            <a:spAutoFit/>
          </a:bodyPr>
          <a:lstStyle/>
          <a:p>
            <a:r>
              <a:rPr lang="en-US" sz="4000" dirty="0" smtClean="0">
                <a:solidFill>
                  <a:srgbClr val="0000FF"/>
                </a:solidFill>
                <a:latin typeface="+mn-lt"/>
              </a:rPr>
              <a:t>Definition of Postoperative care :</a:t>
            </a:r>
          </a:p>
          <a:p>
            <a:endParaRPr lang="en-US" sz="4000" dirty="0" smtClean="0">
              <a:solidFill>
                <a:schemeClr val="accent2">
                  <a:lumMod val="75000"/>
                </a:schemeClr>
              </a:solidFill>
              <a:latin typeface="+mn-lt"/>
            </a:endParaRPr>
          </a:p>
          <a:p>
            <a:pPr>
              <a:buFont typeface="Wingdings" pitchFamily="2" charset="2"/>
              <a:buChar char="q"/>
            </a:pPr>
            <a:r>
              <a:rPr lang="en-US" dirty="0" smtClean="0"/>
              <a:t>   The management of a patient after surgery . This includes care given during the immediate postoperative period , both in the </a:t>
            </a:r>
            <a:r>
              <a:rPr lang="en-US" b="1" dirty="0" smtClean="0"/>
              <a:t>operating room </a:t>
            </a:r>
            <a:r>
              <a:rPr lang="en-US" dirty="0" smtClean="0"/>
              <a:t>and </a:t>
            </a:r>
            <a:r>
              <a:rPr lang="en-US" dirty="0" err="1" smtClean="0"/>
              <a:t>postanesthesia</a:t>
            </a:r>
            <a:r>
              <a:rPr lang="en-US" dirty="0" smtClean="0"/>
              <a:t> care unit (PACU), as well as during the days following surgery . </a:t>
            </a:r>
          </a:p>
          <a:p>
            <a:endParaRPr lang="en-US" dirty="0" smtClean="0"/>
          </a:p>
          <a:p>
            <a:r>
              <a:rPr lang="en-US" sz="3200" dirty="0" smtClean="0">
                <a:solidFill>
                  <a:srgbClr val="0000FF"/>
                </a:solidFill>
              </a:rPr>
              <a:t>The goal of postoperative care :</a:t>
            </a:r>
          </a:p>
          <a:p>
            <a:endParaRPr lang="en-US" dirty="0" smtClean="0"/>
          </a:p>
          <a:p>
            <a:pPr marL="457200" indent="-457200">
              <a:buFont typeface="+mj-lt"/>
              <a:buAutoNum type="arabicPeriod"/>
            </a:pPr>
            <a:r>
              <a:rPr lang="en-US" dirty="0" smtClean="0"/>
              <a:t>to prevent complications such as bleeding,</a:t>
            </a:r>
          </a:p>
          <a:p>
            <a:pPr marL="457200" indent="-457200">
              <a:buFont typeface="+mj-lt"/>
              <a:buAutoNum type="arabicPeriod"/>
            </a:pPr>
            <a:r>
              <a:rPr lang="en-US" dirty="0" smtClean="0"/>
              <a:t> to promote healing of the surgical incision,</a:t>
            </a:r>
          </a:p>
          <a:p>
            <a:pPr marL="457200" indent="-457200">
              <a:buFont typeface="+mj-lt"/>
              <a:buAutoNum type="arabicPeriod"/>
            </a:pPr>
            <a:r>
              <a:rPr lang="en-US" dirty="0" smtClean="0"/>
              <a:t> and to return the patient to a state of health. </a:t>
            </a:r>
            <a:br>
              <a:rPr lang="en-US" dirty="0" smtClean="0"/>
            </a:br>
            <a:r>
              <a:rPr lang="en-US" dirty="0" smtClean="0"/>
              <a:t/>
            </a:r>
            <a:br>
              <a:rPr lang="en-US" dirty="0" smtClean="0"/>
            </a:br>
            <a:endParaRPr lang="en-US" dirty="0" smtClean="0"/>
          </a:p>
          <a:p>
            <a:endParaRPr lang="en-US" dirty="0" smtClean="0"/>
          </a:p>
          <a:p>
            <a:endParaRPr lang="ar-SA" dirty="0"/>
          </a:p>
        </p:txBody>
      </p:sp>
    </p:spTree>
    <p:extLst>
      <p:ext uri="{BB962C8B-B14F-4D97-AF65-F5344CB8AC3E}">
        <p14:creationId xmlns:p14="http://schemas.microsoft.com/office/powerpoint/2010/main" val="1402685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ox(in)">
                                      <p:cBhvr>
                                        <p:cTn id="25" dur="500"/>
                                        <p:tgtEl>
                                          <p:spTgt spid="2">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2">
                                            <p:txEl>
                                              <p:pRg st="7" end="7"/>
                                            </p:txEl>
                                          </p:spTgt>
                                        </p:tgtEl>
                                        <p:attrNameLst>
                                          <p:attrName>style.visibility</p:attrName>
                                        </p:attrNameLst>
                                      </p:cBhvr>
                                      <p:to>
                                        <p:strVal val="visible"/>
                                      </p:to>
                                    </p:set>
                                    <p:animEffect transition="in" filter="box(in)">
                                      <p:cBhvr>
                                        <p:cTn id="30" dur="500"/>
                                        <p:tgtEl>
                                          <p:spTgt spid="2">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box(in)">
                                      <p:cBhvr>
                                        <p:cTn id="35"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23850" y="857232"/>
            <a:ext cx="8820150" cy="5499118"/>
          </a:xfrm>
        </p:spPr>
        <p:txBody>
          <a:bodyPr>
            <a:normAutofit lnSpcReduction="10000"/>
          </a:bodyPr>
          <a:lstStyle/>
          <a:p>
            <a:pPr algn="l" rtl="0"/>
            <a:r>
              <a:rPr lang="en-US" dirty="0" smtClean="0">
                <a:solidFill>
                  <a:srgbClr val="FFC000"/>
                </a:solidFill>
              </a:rPr>
              <a:t>3-Seroma</a:t>
            </a:r>
          </a:p>
          <a:p>
            <a:pPr algn="l" rtl="0">
              <a:buNone/>
            </a:pPr>
            <a:r>
              <a:rPr lang="en-US" sz="2200" dirty="0" smtClean="0"/>
              <a:t>Localized collection of serous fluid.</a:t>
            </a:r>
          </a:p>
          <a:p>
            <a:pPr algn="l" rtl="0">
              <a:buNone/>
            </a:pPr>
            <a:r>
              <a:rPr lang="en-US" sz="2200" dirty="0" smtClean="0"/>
              <a:t>Common sites : breast and abdominal surgery </a:t>
            </a:r>
          </a:p>
          <a:p>
            <a:pPr algn="l" rtl="0">
              <a:buNone/>
            </a:pPr>
            <a:r>
              <a:rPr lang="en-US" sz="2200" dirty="0" smtClean="0"/>
              <a:t>Treatment </a:t>
            </a:r>
          </a:p>
          <a:p>
            <a:pPr algn="l" rtl="0">
              <a:buNone/>
            </a:pPr>
            <a:r>
              <a:rPr lang="en-US" sz="1800" dirty="0" smtClean="0"/>
              <a:t>Small  </a:t>
            </a:r>
            <a:r>
              <a:rPr lang="en-US" sz="1800" dirty="0" err="1" smtClean="0"/>
              <a:t>seroma</a:t>
            </a:r>
            <a:r>
              <a:rPr lang="en-US" sz="1800" dirty="0" smtClean="0"/>
              <a:t> : spontaneously absorbed</a:t>
            </a:r>
          </a:p>
          <a:p>
            <a:pPr algn="l" rtl="0">
              <a:buNone/>
            </a:pPr>
            <a:r>
              <a:rPr lang="en-US" sz="1800" dirty="0" smtClean="0"/>
              <a:t>Large </a:t>
            </a:r>
            <a:r>
              <a:rPr lang="en-US" sz="1800" dirty="0" err="1" smtClean="0"/>
              <a:t>seroma</a:t>
            </a:r>
            <a:r>
              <a:rPr lang="en-US" sz="1800" dirty="0" smtClean="0"/>
              <a:t> : may required drainage</a:t>
            </a:r>
          </a:p>
          <a:p>
            <a:pPr algn="l" rtl="0"/>
            <a:r>
              <a:rPr lang="en-US" dirty="0" smtClean="0">
                <a:solidFill>
                  <a:srgbClr val="FFC000"/>
                </a:solidFill>
              </a:rPr>
              <a:t>4</a:t>
            </a:r>
            <a:r>
              <a:rPr lang="en-US" sz="2800" dirty="0" smtClean="0">
                <a:solidFill>
                  <a:srgbClr val="FFC000"/>
                </a:solidFill>
              </a:rPr>
              <a:t>-incisional hernia</a:t>
            </a:r>
          </a:p>
          <a:p>
            <a:pPr algn="l" rtl="0">
              <a:buNone/>
            </a:pPr>
            <a:r>
              <a:rPr lang="en-US" sz="2200" dirty="0" smtClean="0"/>
              <a:t>10 %</a:t>
            </a:r>
          </a:p>
          <a:p>
            <a:pPr algn="l" rtl="0">
              <a:buNone/>
            </a:pPr>
            <a:endParaRPr lang="en-US" sz="2200" dirty="0" smtClean="0"/>
          </a:p>
          <a:p>
            <a:pPr algn="l" rtl="0">
              <a:buNone/>
            </a:pPr>
            <a:r>
              <a:rPr lang="en-US" sz="2200" dirty="0" smtClean="0"/>
              <a:t>Risk Factors: chronic cough , and causes of </a:t>
            </a:r>
          </a:p>
          <a:p>
            <a:pPr algn="l" rtl="0">
              <a:buNone/>
            </a:pPr>
            <a:r>
              <a:rPr lang="en-US" sz="2200" dirty="0" smtClean="0"/>
              <a:t>Increase abdominal pressure like lifting </a:t>
            </a:r>
          </a:p>
          <a:p>
            <a:pPr algn="l" rtl="0">
              <a:buNone/>
            </a:pPr>
            <a:r>
              <a:rPr lang="en-US" sz="2200" dirty="0" smtClean="0"/>
              <a:t>Heavy object …etc</a:t>
            </a:r>
          </a:p>
          <a:p>
            <a:pPr algn="l" rtl="0">
              <a:buNone/>
            </a:pPr>
            <a:endParaRPr lang="en-US" sz="2200" dirty="0" smtClean="0"/>
          </a:p>
          <a:p>
            <a:pPr algn="l" rtl="0">
              <a:buNone/>
            </a:pPr>
            <a:r>
              <a:rPr lang="en-US" sz="2200" dirty="0" smtClean="0"/>
              <a:t>Treatment :</a:t>
            </a:r>
          </a:p>
          <a:p>
            <a:pPr algn="l" rtl="0">
              <a:buNone/>
            </a:pPr>
            <a:r>
              <a:rPr lang="en-US" sz="2200" dirty="0" err="1" smtClean="0"/>
              <a:t>Herniorrhaphy</a:t>
            </a:r>
            <a:endParaRPr lang="en-US" sz="2200" dirty="0" smtClean="0"/>
          </a:p>
          <a:p>
            <a:pPr algn="l" rtl="0">
              <a:buNone/>
            </a:pPr>
            <a:r>
              <a:rPr lang="en-US" sz="2200" dirty="0" err="1" smtClean="0"/>
              <a:t>Hernioplasty</a:t>
            </a:r>
            <a:r>
              <a:rPr lang="en-US" sz="2200" dirty="0" smtClean="0"/>
              <a:t> ( with mesh)</a:t>
            </a:r>
          </a:p>
          <a:p>
            <a:pPr algn="l" rtl="0"/>
            <a:endParaRPr lang="en-US" dirty="0"/>
          </a:p>
        </p:txBody>
      </p:sp>
      <p:pic>
        <p:nvPicPr>
          <p:cNvPr id="4" name="Picture 3" descr="Seroma-Drainage.jpg"/>
          <p:cNvPicPr>
            <a:picLocks noChangeAspect="1"/>
          </p:cNvPicPr>
          <p:nvPr/>
        </p:nvPicPr>
        <p:blipFill>
          <a:blip r:embed="rId3" cstate="print"/>
          <a:stretch>
            <a:fillRect/>
          </a:stretch>
        </p:blipFill>
        <p:spPr>
          <a:xfrm>
            <a:off x="5436096" y="2492896"/>
            <a:ext cx="3243431" cy="2552700"/>
          </a:xfrm>
          <a:prstGeom prst="rect">
            <a:avLst/>
          </a:prstGeom>
        </p:spPr>
      </p:pic>
    </p:spTree>
    <p:extLst>
      <p:ext uri="{BB962C8B-B14F-4D97-AF65-F5344CB8AC3E}">
        <p14:creationId xmlns:p14="http://schemas.microsoft.com/office/powerpoint/2010/main" val="1473806162"/>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fade">
                                      <p:cBhvr>
                                        <p:cTn id="63" dur="1000"/>
                                        <p:tgtEl>
                                          <p:spTgt spid="3">
                                            <p:txEl>
                                              <p:pRg st="11" end="11"/>
                                            </p:txEl>
                                          </p:spTgt>
                                        </p:tgtEl>
                                      </p:cBhvr>
                                    </p:animEffect>
                                    <p:anim calcmode="lin" valueType="num">
                                      <p:cBhvr>
                                        <p:cTn id="6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13" end="13"/>
                                            </p:txEl>
                                          </p:spTgt>
                                        </p:tgtEl>
                                        <p:attrNameLst>
                                          <p:attrName>style.visibility</p:attrName>
                                        </p:attrNameLst>
                                      </p:cBhvr>
                                      <p:to>
                                        <p:strVal val="visible"/>
                                      </p:to>
                                    </p:set>
                                    <p:animEffect transition="in" filter="fade">
                                      <p:cBhvr>
                                        <p:cTn id="70" dur="1000"/>
                                        <p:tgtEl>
                                          <p:spTgt spid="3">
                                            <p:txEl>
                                              <p:pRg st="13" end="13"/>
                                            </p:txEl>
                                          </p:spTgt>
                                        </p:tgtEl>
                                      </p:cBhvr>
                                    </p:animEffect>
                                    <p:anim calcmode="lin" valueType="num">
                                      <p:cBhvr>
                                        <p:cTn id="7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1000"/>
                                        <p:tgtEl>
                                          <p:spTgt spid="3">
                                            <p:txEl>
                                              <p:pRg st="14" end="14"/>
                                            </p:txEl>
                                          </p:spTgt>
                                        </p:tgtEl>
                                      </p:cBhvr>
                                    </p:animEffect>
                                    <p:anim calcmode="lin" valueType="num">
                                      <p:cBhvr>
                                        <p:cTn id="78"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5" end="15"/>
                                            </p:txEl>
                                          </p:spTgt>
                                        </p:tgtEl>
                                        <p:attrNameLst>
                                          <p:attrName>style.visibility</p:attrName>
                                        </p:attrNameLst>
                                      </p:cBhvr>
                                      <p:to>
                                        <p:strVal val="visible"/>
                                      </p:to>
                                    </p:set>
                                    <p:animEffect transition="in" filter="fade">
                                      <p:cBhvr>
                                        <p:cTn id="84" dur="1000"/>
                                        <p:tgtEl>
                                          <p:spTgt spid="3">
                                            <p:txEl>
                                              <p:pRg st="15" end="15"/>
                                            </p:txEl>
                                          </p:spTgt>
                                        </p:tgtEl>
                                      </p:cBhvr>
                                    </p:animEffect>
                                    <p:anim calcmode="lin" valueType="num">
                                      <p:cBhvr>
                                        <p:cTn id="85"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incisional_hernia.jpg"/>
          <p:cNvPicPr>
            <a:picLocks noChangeAspect="1"/>
          </p:cNvPicPr>
          <p:nvPr/>
        </p:nvPicPr>
        <p:blipFill>
          <a:blip r:embed="rId2" cstate="print"/>
          <a:stretch>
            <a:fillRect/>
          </a:stretch>
        </p:blipFill>
        <p:spPr>
          <a:xfrm>
            <a:off x="2339752" y="1268760"/>
            <a:ext cx="3955380" cy="3955380"/>
          </a:xfrm>
          <a:prstGeom prst="rect">
            <a:avLst/>
          </a:prstGeom>
        </p:spPr>
      </p:pic>
    </p:spTree>
    <p:extLst>
      <p:ext uri="{BB962C8B-B14F-4D97-AF65-F5344CB8AC3E}">
        <p14:creationId xmlns:p14="http://schemas.microsoft.com/office/powerpoint/2010/main" val="153191858"/>
      </p:ext>
    </p:extLst>
  </p:cSld>
  <p:clrMapOvr>
    <a:masterClrMapping/>
  </p:clrMapOvr>
  <p:transition spd="med">
    <p:cover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Title 1"/>
          <p:cNvSpPr>
            <a:spLocks noGrp="1"/>
          </p:cNvSpPr>
          <p:nvPr>
            <p:ph type="title" idx="4294967295"/>
          </p:nvPr>
        </p:nvSpPr>
        <p:spPr>
          <a:xfrm>
            <a:off x="899592" y="260648"/>
            <a:ext cx="7467600" cy="1143000"/>
          </a:xfrm>
        </p:spPr>
        <p:txBody>
          <a:bodyPr/>
          <a:lstStyle/>
          <a:p>
            <a:pPr algn="ctr" eaLnBrk="1" hangingPunct="1"/>
            <a:r>
              <a:rPr lang="en-US" dirty="0" smtClean="0">
                <a:solidFill>
                  <a:schemeClr val="accent2">
                    <a:lumMod val="75000"/>
                  </a:schemeClr>
                </a:solidFill>
                <a:latin typeface="Arial" pitchFamily="34" charset="0"/>
                <a:cs typeface="Arial" pitchFamily="34" charset="0"/>
              </a:rPr>
              <a:t>Hypothermia</a:t>
            </a:r>
          </a:p>
        </p:txBody>
      </p:sp>
      <p:sp>
        <p:nvSpPr>
          <p:cNvPr id="17411" name="Content Placeholder 2"/>
          <p:cNvSpPr>
            <a:spLocks noGrp="1"/>
          </p:cNvSpPr>
          <p:nvPr>
            <p:ph idx="4294967295"/>
          </p:nvPr>
        </p:nvSpPr>
        <p:spPr>
          <a:xfrm>
            <a:off x="504056" y="1628800"/>
            <a:ext cx="7740352" cy="4525963"/>
          </a:xfrm>
        </p:spPr>
        <p:txBody>
          <a:bodyPr/>
          <a:lstStyle/>
          <a:p>
            <a:pPr algn="l" rtl="0" eaLnBrk="1" hangingPunct="1">
              <a:lnSpc>
                <a:spcPct val="80000"/>
              </a:lnSpc>
              <a:defRPr/>
            </a:pPr>
            <a:r>
              <a:rPr lang="en-US" sz="2500" dirty="0" smtClean="0">
                <a:solidFill>
                  <a:schemeClr val="bg1">
                    <a:lumMod val="20000"/>
                    <a:lumOff val="80000"/>
                  </a:schemeClr>
                </a:solidFill>
              </a:rPr>
              <a:t>Body temperature below 35° C.</a:t>
            </a:r>
          </a:p>
          <a:p>
            <a:pPr algn="l" rtl="0" eaLnBrk="1" hangingPunct="1">
              <a:lnSpc>
                <a:spcPct val="80000"/>
              </a:lnSpc>
              <a:defRPr/>
            </a:pPr>
            <a:r>
              <a:rPr lang="en-US" sz="2500" dirty="0" smtClean="0">
                <a:solidFill>
                  <a:schemeClr val="bg1">
                    <a:lumMod val="20000"/>
                    <a:lumOff val="80000"/>
                  </a:schemeClr>
                </a:solidFill>
              </a:rPr>
              <a:t>Causes : Trauma, Exposure, Cool Fluids – IV / Irrigation</a:t>
            </a:r>
            <a:endParaRPr lang="en-US" sz="2600" dirty="0" smtClean="0">
              <a:solidFill>
                <a:schemeClr val="bg1">
                  <a:lumMod val="20000"/>
                  <a:lumOff val="80000"/>
                </a:schemeClr>
              </a:solidFill>
            </a:endParaRPr>
          </a:p>
          <a:p>
            <a:pPr algn="l" rtl="0" eaLnBrk="1" hangingPunct="1">
              <a:lnSpc>
                <a:spcPct val="80000"/>
              </a:lnSpc>
              <a:defRPr/>
            </a:pPr>
            <a:r>
              <a:rPr lang="en-US" sz="2500" dirty="0" smtClean="0">
                <a:solidFill>
                  <a:schemeClr val="bg1">
                    <a:lumMod val="20000"/>
                    <a:lumOff val="80000"/>
                  </a:schemeClr>
                </a:solidFill>
              </a:rPr>
              <a:t>Hypothermia could lead to:</a:t>
            </a:r>
          </a:p>
          <a:p>
            <a:pPr lvl="1" algn="l" rtl="0" eaLnBrk="1" hangingPunct="1">
              <a:lnSpc>
                <a:spcPct val="80000"/>
              </a:lnSpc>
              <a:defRPr/>
            </a:pPr>
            <a:r>
              <a:rPr lang="en-US" sz="2200" dirty="0" err="1" smtClean="0">
                <a:solidFill>
                  <a:schemeClr val="bg1">
                    <a:lumMod val="20000"/>
                    <a:lumOff val="80000"/>
                  </a:schemeClr>
                </a:solidFill>
              </a:rPr>
              <a:t>Coagulopathy</a:t>
            </a:r>
            <a:endParaRPr lang="en-US" sz="2200" dirty="0" smtClean="0">
              <a:solidFill>
                <a:schemeClr val="bg1">
                  <a:lumMod val="20000"/>
                  <a:lumOff val="80000"/>
                </a:schemeClr>
              </a:solidFill>
            </a:endParaRPr>
          </a:p>
          <a:p>
            <a:pPr lvl="1" algn="l" rtl="0" eaLnBrk="1" hangingPunct="1">
              <a:lnSpc>
                <a:spcPct val="80000"/>
              </a:lnSpc>
              <a:defRPr/>
            </a:pPr>
            <a:r>
              <a:rPr lang="en-US" sz="2200" dirty="0" smtClean="0">
                <a:solidFill>
                  <a:schemeClr val="bg1">
                    <a:lumMod val="20000"/>
                    <a:lumOff val="80000"/>
                  </a:schemeClr>
                </a:solidFill>
              </a:rPr>
              <a:t>Platelet dysfunction</a:t>
            </a:r>
          </a:p>
          <a:p>
            <a:pPr lvl="1" algn="l" rtl="0">
              <a:lnSpc>
                <a:spcPct val="80000"/>
              </a:lnSpc>
              <a:defRPr/>
            </a:pPr>
            <a:r>
              <a:rPr lang="en-US" sz="2200" dirty="0" smtClean="0">
                <a:solidFill>
                  <a:schemeClr val="bg1">
                    <a:lumMod val="20000"/>
                    <a:lumOff val="80000"/>
                  </a:schemeClr>
                </a:solidFill>
              </a:rPr>
              <a:t>Increased O2 consumption due to shivering</a:t>
            </a:r>
          </a:p>
          <a:p>
            <a:pPr algn="l" rtl="0" eaLnBrk="1" hangingPunct="1">
              <a:lnSpc>
                <a:spcPct val="80000"/>
              </a:lnSpc>
              <a:defRPr/>
            </a:pPr>
            <a:r>
              <a:rPr lang="en-US" sz="2500" dirty="0" smtClean="0">
                <a:solidFill>
                  <a:schemeClr val="bg1">
                    <a:lumMod val="20000"/>
                    <a:lumOff val="80000"/>
                  </a:schemeClr>
                </a:solidFill>
              </a:rPr>
              <a:t>Mild: 32 – 35C </a:t>
            </a:r>
          </a:p>
          <a:p>
            <a:pPr algn="l" rtl="0" eaLnBrk="1" hangingPunct="1">
              <a:lnSpc>
                <a:spcPct val="80000"/>
              </a:lnSpc>
              <a:defRPr/>
            </a:pPr>
            <a:r>
              <a:rPr lang="en-US" sz="2500" dirty="0" smtClean="0">
                <a:solidFill>
                  <a:schemeClr val="bg1">
                    <a:lumMod val="20000"/>
                    <a:lumOff val="80000"/>
                  </a:schemeClr>
                </a:solidFill>
              </a:rPr>
              <a:t>Mod: 28 – 32C </a:t>
            </a:r>
          </a:p>
          <a:p>
            <a:pPr algn="l" rtl="0" eaLnBrk="1" hangingPunct="1">
              <a:lnSpc>
                <a:spcPct val="80000"/>
              </a:lnSpc>
              <a:defRPr/>
            </a:pPr>
            <a:r>
              <a:rPr lang="en-US" sz="2500" dirty="0" smtClean="0">
                <a:solidFill>
                  <a:schemeClr val="bg1">
                    <a:lumMod val="20000"/>
                    <a:lumOff val="80000"/>
                  </a:schemeClr>
                </a:solidFill>
              </a:rPr>
              <a:t>Severe: 25 – 28C </a:t>
            </a:r>
          </a:p>
          <a:p>
            <a:pPr algn="l" rtl="0" eaLnBrk="1" hangingPunct="1">
              <a:lnSpc>
                <a:spcPct val="80000"/>
              </a:lnSpc>
              <a:defRPr/>
            </a:pPr>
            <a:r>
              <a:rPr lang="en-US" sz="2500" dirty="0" smtClean="0">
                <a:solidFill>
                  <a:srgbClr val="FFC000"/>
                </a:solidFill>
              </a:rPr>
              <a:t>Treatment</a:t>
            </a:r>
            <a:r>
              <a:rPr lang="en-US" sz="2500" dirty="0" smtClean="0">
                <a:solidFill>
                  <a:schemeClr val="bg1">
                    <a:lumMod val="20000"/>
                    <a:lumOff val="80000"/>
                  </a:schemeClr>
                </a:solidFill>
              </a:rPr>
              <a:t> with warmers like forced air devices and warm fluids.</a:t>
            </a:r>
          </a:p>
          <a:p>
            <a:pPr algn="l" rtl="0">
              <a:lnSpc>
                <a:spcPct val="80000"/>
              </a:lnSpc>
              <a:defRPr/>
            </a:pPr>
            <a:r>
              <a:rPr lang="en-US" sz="2500" dirty="0" err="1" smtClean="0">
                <a:solidFill>
                  <a:srgbClr val="FFC000"/>
                </a:solidFill>
              </a:rPr>
              <a:t>Meperidine</a:t>
            </a:r>
            <a:r>
              <a:rPr lang="en-US" sz="2500" dirty="0">
                <a:solidFill>
                  <a:srgbClr val="FFC000"/>
                </a:solidFill>
              </a:rPr>
              <a:t> (</a:t>
            </a:r>
            <a:r>
              <a:rPr lang="en-US" sz="2500" dirty="0"/>
              <a:t>opioid analgesic</a:t>
            </a:r>
            <a:r>
              <a:rPr lang="en-US" sz="2500" dirty="0">
                <a:solidFill>
                  <a:srgbClr val="FFC000"/>
                </a:solidFill>
              </a:rPr>
              <a:t>) </a:t>
            </a:r>
            <a:r>
              <a:rPr lang="en-US" sz="2500" dirty="0" smtClean="0">
                <a:solidFill>
                  <a:schemeClr val="bg1">
                    <a:lumMod val="20000"/>
                    <a:lumOff val="80000"/>
                  </a:schemeClr>
                </a:solidFill>
              </a:rPr>
              <a:t>in small doses can be used to stop the shivering.</a:t>
            </a: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1000"/>
                                        <p:tgtEl>
                                          <p:spTgt spid="35842"/>
                                        </p:tgtEl>
                                      </p:cBhvr>
                                    </p:animEffect>
                                    <p:anim calcmode="lin" valueType="num">
                                      <p:cBhvr>
                                        <p:cTn id="8" dur="1000" fill="hold"/>
                                        <p:tgtEl>
                                          <p:spTgt spid="35842"/>
                                        </p:tgtEl>
                                        <p:attrNameLst>
                                          <p:attrName>ppt_x</p:attrName>
                                        </p:attrNameLst>
                                      </p:cBhvr>
                                      <p:tavLst>
                                        <p:tav tm="0">
                                          <p:val>
                                            <p:strVal val="#ppt_x"/>
                                          </p:val>
                                        </p:tav>
                                        <p:tav tm="100000">
                                          <p:val>
                                            <p:strVal val="#ppt_x"/>
                                          </p:val>
                                        </p:tav>
                                      </p:tavLst>
                                    </p:anim>
                                    <p:anim calcmode="lin" valueType="num">
                                      <p:cBhvr>
                                        <p:cTn id="9" dur="1000" fill="hold"/>
                                        <p:tgtEl>
                                          <p:spTgt spid="3584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7411">
                                            <p:txEl>
                                              <p:pRg st="0" end="0"/>
                                            </p:txEl>
                                          </p:spTgt>
                                        </p:tgtEl>
                                        <p:attrNameLst>
                                          <p:attrName>style.visibility</p:attrName>
                                        </p:attrNameLst>
                                      </p:cBhvr>
                                      <p:to>
                                        <p:strVal val="visible"/>
                                      </p:to>
                                    </p:set>
                                    <p:animEffect transition="in" filter="fade">
                                      <p:cBhvr>
                                        <p:cTn id="14" dur="1000"/>
                                        <p:tgtEl>
                                          <p:spTgt spid="17411">
                                            <p:txEl>
                                              <p:pRg st="0" end="0"/>
                                            </p:txEl>
                                          </p:spTgt>
                                        </p:tgtEl>
                                      </p:cBhvr>
                                    </p:animEffect>
                                    <p:anim calcmode="lin" valueType="num">
                                      <p:cBhvr>
                                        <p:cTn id="15"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7411">
                                            <p:txEl>
                                              <p:pRg st="1" end="1"/>
                                            </p:txEl>
                                          </p:spTgt>
                                        </p:tgtEl>
                                        <p:attrNameLst>
                                          <p:attrName>style.visibility</p:attrName>
                                        </p:attrNameLst>
                                      </p:cBhvr>
                                      <p:to>
                                        <p:strVal val="visible"/>
                                      </p:to>
                                    </p:set>
                                    <p:animEffect transition="in" filter="fade">
                                      <p:cBhvr>
                                        <p:cTn id="21" dur="1000"/>
                                        <p:tgtEl>
                                          <p:spTgt spid="17411">
                                            <p:txEl>
                                              <p:pRg st="1" end="1"/>
                                            </p:txEl>
                                          </p:spTgt>
                                        </p:tgtEl>
                                      </p:cBhvr>
                                    </p:animEffect>
                                    <p:anim calcmode="lin" valueType="num">
                                      <p:cBhvr>
                                        <p:cTn id="22"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7411">
                                            <p:txEl>
                                              <p:pRg st="2" end="2"/>
                                            </p:txEl>
                                          </p:spTgt>
                                        </p:tgtEl>
                                        <p:attrNameLst>
                                          <p:attrName>style.visibility</p:attrName>
                                        </p:attrNameLst>
                                      </p:cBhvr>
                                      <p:to>
                                        <p:strVal val="visible"/>
                                      </p:to>
                                    </p:set>
                                    <p:animEffect transition="in" filter="fade">
                                      <p:cBhvr>
                                        <p:cTn id="28" dur="1000"/>
                                        <p:tgtEl>
                                          <p:spTgt spid="17411">
                                            <p:txEl>
                                              <p:pRg st="2" end="2"/>
                                            </p:txEl>
                                          </p:spTgt>
                                        </p:tgtEl>
                                      </p:cBhvr>
                                    </p:animEffect>
                                    <p:anim calcmode="lin" valueType="num">
                                      <p:cBhvr>
                                        <p:cTn id="29"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7411">
                                            <p:txEl>
                                              <p:pRg st="2" end="2"/>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17411">
                                            <p:txEl>
                                              <p:pRg st="3" end="3"/>
                                            </p:txEl>
                                          </p:spTgt>
                                        </p:tgtEl>
                                        <p:attrNameLst>
                                          <p:attrName>style.visibility</p:attrName>
                                        </p:attrNameLst>
                                      </p:cBhvr>
                                      <p:to>
                                        <p:strVal val="visible"/>
                                      </p:to>
                                    </p:set>
                                    <p:animEffect transition="in" filter="fade">
                                      <p:cBhvr>
                                        <p:cTn id="33" dur="1000"/>
                                        <p:tgtEl>
                                          <p:spTgt spid="17411">
                                            <p:txEl>
                                              <p:pRg st="3" end="3"/>
                                            </p:txEl>
                                          </p:spTgt>
                                        </p:tgtEl>
                                      </p:cBhvr>
                                    </p:animEffect>
                                    <p:anim calcmode="lin" valueType="num">
                                      <p:cBhvr>
                                        <p:cTn id="34"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7411">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7411">
                                            <p:txEl>
                                              <p:pRg st="4" end="4"/>
                                            </p:txEl>
                                          </p:spTgt>
                                        </p:tgtEl>
                                        <p:attrNameLst>
                                          <p:attrName>style.visibility</p:attrName>
                                        </p:attrNameLst>
                                      </p:cBhvr>
                                      <p:to>
                                        <p:strVal val="visible"/>
                                      </p:to>
                                    </p:set>
                                    <p:animEffect transition="in" filter="fade">
                                      <p:cBhvr>
                                        <p:cTn id="38" dur="1000"/>
                                        <p:tgtEl>
                                          <p:spTgt spid="17411">
                                            <p:txEl>
                                              <p:pRg st="4" end="4"/>
                                            </p:txEl>
                                          </p:spTgt>
                                        </p:tgtEl>
                                      </p:cBhvr>
                                    </p:animEffect>
                                    <p:anim calcmode="lin" valueType="num">
                                      <p:cBhvr>
                                        <p:cTn id="39"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17411">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7411">
                                            <p:txEl>
                                              <p:pRg st="5" end="5"/>
                                            </p:txEl>
                                          </p:spTgt>
                                        </p:tgtEl>
                                        <p:attrNameLst>
                                          <p:attrName>style.visibility</p:attrName>
                                        </p:attrNameLst>
                                      </p:cBhvr>
                                      <p:to>
                                        <p:strVal val="visible"/>
                                      </p:to>
                                    </p:set>
                                    <p:animEffect transition="in" filter="fade">
                                      <p:cBhvr>
                                        <p:cTn id="43" dur="1000"/>
                                        <p:tgtEl>
                                          <p:spTgt spid="17411">
                                            <p:txEl>
                                              <p:pRg st="5" end="5"/>
                                            </p:txEl>
                                          </p:spTgt>
                                        </p:tgtEl>
                                      </p:cBhvr>
                                    </p:animEffect>
                                    <p:anim calcmode="lin" valueType="num">
                                      <p:cBhvr>
                                        <p:cTn id="44" dur="10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174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17411">
                                            <p:txEl>
                                              <p:pRg st="6" end="6"/>
                                            </p:txEl>
                                          </p:spTgt>
                                        </p:tgtEl>
                                        <p:attrNameLst>
                                          <p:attrName>style.visibility</p:attrName>
                                        </p:attrNameLst>
                                      </p:cBhvr>
                                      <p:to>
                                        <p:strVal val="visible"/>
                                      </p:to>
                                    </p:set>
                                    <p:animEffect transition="in" filter="fade">
                                      <p:cBhvr>
                                        <p:cTn id="50" dur="1000"/>
                                        <p:tgtEl>
                                          <p:spTgt spid="17411">
                                            <p:txEl>
                                              <p:pRg st="6" end="6"/>
                                            </p:txEl>
                                          </p:spTgt>
                                        </p:tgtEl>
                                      </p:cBhvr>
                                    </p:animEffect>
                                    <p:anim calcmode="lin" valueType="num">
                                      <p:cBhvr>
                                        <p:cTn id="51" dur="10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1741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17411">
                                            <p:txEl>
                                              <p:pRg st="7" end="7"/>
                                            </p:txEl>
                                          </p:spTgt>
                                        </p:tgtEl>
                                        <p:attrNameLst>
                                          <p:attrName>style.visibility</p:attrName>
                                        </p:attrNameLst>
                                      </p:cBhvr>
                                      <p:to>
                                        <p:strVal val="visible"/>
                                      </p:to>
                                    </p:set>
                                    <p:animEffect transition="in" filter="fade">
                                      <p:cBhvr>
                                        <p:cTn id="57" dur="1000"/>
                                        <p:tgtEl>
                                          <p:spTgt spid="17411">
                                            <p:txEl>
                                              <p:pRg st="7" end="7"/>
                                            </p:txEl>
                                          </p:spTgt>
                                        </p:tgtEl>
                                      </p:cBhvr>
                                    </p:animEffect>
                                    <p:anim calcmode="lin" valueType="num">
                                      <p:cBhvr>
                                        <p:cTn id="58" dur="1000" fill="hold"/>
                                        <p:tgtEl>
                                          <p:spTgt spid="17411">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1741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17411">
                                            <p:txEl>
                                              <p:pRg st="8" end="8"/>
                                            </p:txEl>
                                          </p:spTgt>
                                        </p:tgtEl>
                                        <p:attrNameLst>
                                          <p:attrName>style.visibility</p:attrName>
                                        </p:attrNameLst>
                                      </p:cBhvr>
                                      <p:to>
                                        <p:strVal val="visible"/>
                                      </p:to>
                                    </p:set>
                                    <p:animEffect transition="in" filter="fade">
                                      <p:cBhvr>
                                        <p:cTn id="64" dur="1000"/>
                                        <p:tgtEl>
                                          <p:spTgt spid="17411">
                                            <p:txEl>
                                              <p:pRg st="8" end="8"/>
                                            </p:txEl>
                                          </p:spTgt>
                                        </p:tgtEl>
                                      </p:cBhvr>
                                    </p:animEffect>
                                    <p:anim calcmode="lin" valueType="num">
                                      <p:cBhvr>
                                        <p:cTn id="65" dur="1000" fill="hold"/>
                                        <p:tgtEl>
                                          <p:spTgt spid="17411">
                                            <p:txEl>
                                              <p:pRg st="8" end="8"/>
                                            </p:txEl>
                                          </p:spTgt>
                                        </p:tgtEl>
                                        <p:attrNameLst>
                                          <p:attrName>ppt_x</p:attrName>
                                        </p:attrNameLst>
                                      </p:cBhvr>
                                      <p:tavLst>
                                        <p:tav tm="0">
                                          <p:val>
                                            <p:strVal val="#ppt_x"/>
                                          </p:val>
                                        </p:tav>
                                        <p:tav tm="100000">
                                          <p:val>
                                            <p:strVal val="#ppt_x"/>
                                          </p:val>
                                        </p:tav>
                                      </p:tavLst>
                                    </p:anim>
                                    <p:anim calcmode="lin" valueType="num">
                                      <p:cBhvr>
                                        <p:cTn id="66" dur="1000" fill="hold"/>
                                        <p:tgtEl>
                                          <p:spTgt spid="1741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17411">
                                            <p:txEl>
                                              <p:pRg st="9" end="9"/>
                                            </p:txEl>
                                          </p:spTgt>
                                        </p:tgtEl>
                                        <p:attrNameLst>
                                          <p:attrName>style.visibility</p:attrName>
                                        </p:attrNameLst>
                                      </p:cBhvr>
                                      <p:to>
                                        <p:strVal val="visible"/>
                                      </p:to>
                                    </p:set>
                                    <p:animEffect transition="in" filter="fade">
                                      <p:cBhvr>
                                        <p:cTn id="71" dur="1000"/>
                                        <p:tgtEl>
                                          <p:spTgt spid="17411">
                                            <p:txEl>
                                              <p:pRg st="9" end="9"/>
                                            </p:txEl>
                                          </p:spTgt>
                                        </p:tgtEl>
                                      </p:cBhvr>
                                    </p:animEffect>
                                    <p:anim calcmode="lin" valueType="num">
                                      <p:cBhvr>
                                        <p:cTn id="72" dur="1000" fill="hold"/>
                                        <p:tgtEl>
                                          <p:spTgt spid="17411">
                                            <p:txEl>
                                              <p:pRg st="9" end="9"/>
                                            </p:txEl>
                                          </p:spTgt>
                                        </p:tgtEl>
                                        <p:attrNameLst>
                                          <p:attrName>ppt_x</p:attrName>
                                        </p:attrNameLst>
                                      </p:cBhvr>
                                      <p:tavLst>
                                        <p:tav tm="0">
                                          <p:val>
                                            <p:strVal val="#ppt_x"/>
                                          </p:val>
                                        </p:tav>
                                        <p:tav tm="100000">
                                          <p:val>
                                            <p:strVal val="#ppt_x"/>
                                          </p:val>
                                        </p:tav>
                                      </p:tavLst>
                                    </p:anim>
                                    <p:anim calcmode="lin" valueType="num">
                                      <p:cBhvr>
                                        <p:cTn id="73" dur="1000" fill="hold"/>
                                        <p:tgtEl>
                                          <p:spTgt spid="17411">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nodeType="clickEffect">
                                  <p:stCondLst>
                                    <p:cond delay="0"/>
                                  </p:stCondLst>
                                  <p:childTnLst>
                                    <p:set>
                                      <p:cBhvr>
                                        <p:cTn id="77" dur="1" fill="hold">
                                          <p:stCondLst>
                                            <p:cond delay="0"/>
                                          </p:stCondLst>
                                        </p:cTn>
                                        <p:tgtEl>
                                          <p:spTgt spid="17411">
                                            <p:txEl>
                                              <p:pRg st="10" end="10"/>
                                            </p:txEl>
                                          </p:spTgt>
                                        </p:tgtEl>
                                        <p:attrNameLst>
                                          <p:attrName>style.visibility</p:attrName>
                                        </p:attrNameLst>
                                      </p:cBhvr>
                                      <p:to>
                                        <p:strVal val="visible"/>
                                      </p:to>
                                    </p:set>
                                    <p:animEffect transition="in" filter="fade">
                                      <p:cBhvr>
                                        <p:cTn id="78" dur="1000"/>
                                        <p:tgtEl>
                                          <p:spTgt spid="17411">
                                            <p:txEl>
                                              <p:pRg st="10" end="10"/>
                                            </p:txEl>
                                          </p:spTgt>
                                        </p:tgtEl>
                                      </p:cBhvr>
                                    </p:animEffect>
                                    <p:anim calcmode="lin" valueType="num">
                                      <p:cBhvr>
                                        <p:cTn id="79" dur="1000" fill="hold"/>
                                        <p:tgtEl>
                                          <p:spTgt spid="17411">
                                            <p:txEl>
                                              <p:pRg st="10" end="10"/>
                                            </p:txEl>
                                          </p:spTgt>
                                        </p:tgtEl>
                                        <p:attrNameLst>
                                          <p:attrName>ppt_x</p:attrName>
                                        </p:attrNameLst>
                                      </p:cBhvr>
                                      <p:tavLst>
                                        <p:tav tm="0">
                                          <p:val>
                                            <p:strVal val="#ppt_x"/>
                                          </p:val>
                                        </p:tav>
                                        <p:tav tm="100000">
                                          <p:val>
                                            <p:strVal val="#ppt_x"/>
                                          </p:val>
                                        </p:tav>
                                      </p:tavLst>
                                    </p:anim>
                                    <p:anim calcmode="lin" valueType="num">
                                      <p:cBhvr>
                                        <p:cTn id="80" dur="1000" fill="hold"/>
                                        <p:tgtEl>
                                          <p:spTgt spid="17411">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Title 1"/>
          <p:cNvSpPr>
            <a:spLocks noGrp="1"/>
          </p:cNvSpPr>
          <p:nvPr>
            <p:ph type="title" idx="4294967295"/>
          </p:nvPr>
        </p:nvSpPr>
        <p:spPr>
          <a:xfrm>
            <a:off x="539552" y="260648"/>
            <a:ext cx="7467600" cy="1143000"/>
          </a:xfrm>
        </p:spPr>
        <p:txBody>
          <a:bodyPr/>
          <a:lstStyle/>
          <a:p>
            <a:pPr algn="ctr" eaLnBrk="1" hangingPunct="1"/>
            <a:r>
              <a:rPr lang="en-US" dirty="0" smtClean="0">
                <a:solidFill>
                  <a:schemeClr val="accent2">
                    <a:lumMod val="75000"/>
                  </a:schemeClr>
                </a:solidFill>
                <a:latin typeface="Arial" pitchFamily="34" charset="0"/>
                <a:cs typeface="Arial" pitchFamily="34" charset="0"/>
              </a:rPr>
              <a:t>Forced Air Warming</a:t>
            </a:r>
          </a:p>
        </p:txBody>
      </p:sp>
      <p:sp>
        <p:nvSpPr>
          <p:cNvPr id="17411" name="Content Placeholder 2"/>
          <p:cNvSpPr>
            <a:spLocks noGrp="1"/>
          </p:cNvSpPr>
          <p:nvPr>
            <p:ph idx="4294967295"/>
          </p:nvPr>
        </p:nvSpPr>
        <p:spPr>
          <a:xfrm>
            <a:off x="611560" y="1556792"/>
            <a:ext cx="7467600" cy="4525963"/>
          </a:xfrm>
        </p:spPr>
        <p:txBody>
          <a:bodyPr/>
          <a:lstStyle/>
          <a:p>
            <a:pPr algn="l" rtl="0" eaLnBrk="1" hangingPunct="1">
              <a:lnSpc>
                <a:spcPct val="80000"/>
              </a:lnSpc>
              <a:defRPr/>
            </a:pPr>
            <a:endParaRPr lang="en-US" sz="2500" dirty="0" smtClean="0">
              <a:solidFill>
                <a:schemeClr val="bg1">
                  <a:lumMod val="20000"/>
                  <a:lumOff val="80000"/>
                </a:schemeClr>
              </a:solidFill>
            </a:endParaRPr>
          </a:p>
          <a:p>
            <a:pPr algn="l" rtl="0" eaLnBrk="1" hangingPunct="1">
              <a:lnSpc>
                <a:spcPct val="80000"/>
              </a:lnSpc>
              <a:defRPr/>
            </a:pPr>
            <a:r>
              <a:rPr lang="en-US" sz="2500" dirty="0" smtClean="0">
                <a:solidFill>
                  <a:schemeClr val="bg1">
                    <a:lumMod val="20000"/>
                    <a:lumOff val="80000"/>
                  </a:schemeClr>
                </a:solidFill>
              </a:rPr>
              <a:t>A hollow latex blanket covers the patient and hot air is forced through it. </a:t>
            </a:r>
          </a:p>
          <a:p>
            <a:pPr algn="l" rtl="0" eaLnBrk="1" hangingPunct="1">
              <a:lnSpc>
                <a:spcPct val="80000"/>
              </a:lnSpc>
              <a:defRPr/>
            </a:pPr>
            <a:r>
              <a:rPr lang="en-US" sz="2500" dirty="0" smtClean="0">
                <a:solidFill>
                  <a:schemeClr val="bg1">
                    <a:lumMod val="20000"/>
                    <a:lumOff val="80000"/>
                  </a:schemeClr>
                </a:solidFill>
              </a:rPr>
              <a:t>It can be used before, during or after the operation</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2092" y="3212976"/>
            <a:ext cx="5061942" cy="3377038"/>
          </a:xfrm>
          <a:prstGeom prst="rect">
            <a:avLst/>
          </a:prstGeom>
        </p:spPr>
      </p:pic>
    </p:spTree>
    <p:extLst>
      <p:ext uri="{BB962C8B-B14F-4D97-AF65-F5344CB8AC3E}">
        <p14:creationId xmlns:p14="http://schemas.microsoft.com/office/powerpoint/2010/main" val="3897557738"/>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1000"/>
                                        <p:tgtEl>
                                          <p:spTgt spid="35842"/>
                                        </p:tgtEl>
                                      </p:cBhvr>
                                    </p:animEffect>
                                    <p:anim calcmode="lin" valueType="num">
                                      <p:cBhvr>
                                        <p:cTn id="8" dur="1000" fill="hold"/>
                                        <p:tgtEl>
                                          <p:spTgt spid="35842"/>
                                        </p:tgtEl>
                                        <p:attrNameLst>
                                          <p:attrName>ppt_x</p:attrName>
                                        </p:attrNameLst>
                                      </p:cBhvr>
                                      <p:tavLst>
                                        <p:tav tm="0">
                                          <p:val>
                                            <p:strVal val="#ppt_x"/>
                                          </p:val>
                                        </p:tav>
                                        <p:tav tm="100000">
                                          <p:val>
                                            <p:strVal val="#ppt_x"/>
                                          </p:val>
                                        </p:tav>
                                      </p:tavLst>
                                    </p:anim>
                                    <p:anim calcmode="lin" valueType="num">
                                      <p:cBhvr>
                                        <p:cTn id="9" dur="1000" fill="hold"/>
                                        <p:tgtEl>
                                          <p:spTgt spid="3584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7411">
                                            <p:txEl>
                                              <p:pRg st="1" end="1"/>
                                            </p:txEl>
                                          </p:spTgt>
                                        </p:tgtEl>
                                        <p:attrNameLst>
                                          <p:attrName>style.visibility</p:attrName>
                                        </p:attrNameLst>
                                      </p:cBhvr>
                                      <p:to>
                                        <p:strVal val="visible"/>
                                      </p:to>
                                    </p:set>
                                    <p:animEffect transition="in" filter="fade">
                                      <p:cBhvr>
                                        <p:cTn id="14" dur="1000"/>
                                        <p:tgtEl>
                                          <p:spTgt spid="17411">
                                            <p:txEl>
                                              <p:pRg st="1" end="1"/>
                                            </p:txEl>
                                          </p:spTgt>
                                        </p:tgtEl>
                                      </p:cBhvr>
                                    </p:animEffect>
                                    <p:anim calcmode="lin" valueType="num">
                                      <p:cBhvr>
                                        <p:cTn id="15"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7411">
                                            <p:txEl>
                                              <p:pRg st="2" end="2"/>
                                            </p:txEl>
                                          </p:spTgt>
                                        </p:tgtEl>
                                        <p:attrNameLst>
                                          <p:attrName>style.visibility</p:attrName>
                                        </p:attrNameLst>
                                      </p:cBhvr>
                                      <p:to>
                                        <p:strVal val="visible"/>
                                      </p:to>
                                    </p:set>
                                    <p:animEffect transition="in" filter="fade">
                                      <p:cBhvr>
                                        <p:cTn id="21" dur="1000"/>
                                        <p:tgtEl>
                                          <p:spTgt spid="17411">
                                            <p:txEl>
                                              <p:pRg st="2" end="2"/>
                                            </p:txEl>
                                          </p:spTgt>
                                        </p:tgtEl>
                                      </p:cBhvr>
                                    </p:animEffect>
                                    <p:anim calcmode="lin" valueType="num">
                                      <p:cBhvr>
                                        <p:cTn id="22"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itle 1"/>
          <p:cNvSpPr>
            <a:spLocks noGrp="1"/>
          </p:cNvSpPr>
          <p:nvPr>
            <p:ph type="title" idx="4294967295"/>
          </p:nvPr>
        </p:nvSpPr>
        <p:spPr>
          <a:xfrm>
            <a:off x="683568" y="332656"/>
            <a:ext cx="7467600" cy="1143000"/>
          </a:xfrm>
        </p:spPr>
        <p:txBody>
          <a:bodyPr/>
          <a:lstStyle/>
          <a:p>
            <a:pPr algn="ctr" eaLnBrk="1" hangingPunct="1"/>
            <a:r>
              <a:rPr lang="en-US" dirty="0" smtClean="0">
                <a:solidFill>
                  <a:schemeClr val="accent2">
                    <a:lumMod val="75000"/>
                  </a:schemeClr>
                </a:solidFill>
                <a:latin typeface="Arial" pitchFamily="34" charset="0"/>
                <a:cs typeface="Arial" pitchFamily="34" charset="0"/>
              </a:rPr>
              <a:t>Postoperative Fever</a:t>
            </a:r>
          </a:p>
        </p:txBody>
      </p:sp>
      <p:sp>
        <p:nvSpPr>
          <p:cNvPr id="4" name="Content Placeholder 2"/>
          <p:cNvSpPr txBox="1">
            <a:spLocks/>
          </p:cNvSpPr>
          <p:nvPr/>
        </p:nvSpPr>
        <p:spPr>
          <a:xfrm>
            <a:off x="827584" y="1855365"/>
            <a:ext cx="7467600" cy="4525963"/>
          </a:xfrm>
          <a:prstGeom prst="rect">
            <a:avLst/>
          </a:prstGeom>
        </p:spPr>
        <p:txBody>
          <a:bodyPr vert="horz" lIns="54864" tIns="91440" rtlCol="0">
            <a:normAutofit lnSpcReduction="10000"/>
          </a:bodyPr>
          <a:lstStyle>
            <a:lvl1pPr marL="438912" indent="-320040" algn="r" rtl="1"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r" rtl="1"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r" rtl="1"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r" rtl="1"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r" rtl="1"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r" rtl="1"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r" rtl="1"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r" rtl="1"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r" rtl="1"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lgn="l" rtl="0">
              <a:lnSpc>
                <a:spcPct val="80000"/>
              </a:lnSpc>
              <a:defRPr/>
            </a:pPr>
            <a:r>
              <a:rPr lang="en-US" sz="2400" dirty="0" smtClean="0"/>
              <a:t>Body temperature greater than 38.5° C</a:t>
            </a:r>
          </a:p>
          <a:p>
            <a:pPr algn="l" rtl="0">
              <a:lnSpc>
                <a:spcPct val="80000"/>
              </a:lnSpc>
              <a:defRPr/>
            </a:pPr>
            <a:r>
              <a:rPr lang="en-US" sz="2400" dirty="0" smtClean="0"/>
              <a:t>Occurs in about </a:t>
            </a:r>
            <a:r>
              <a:rPr lang="en-US" sz="2400" dirty="0" smtClean="0">
                <a:solidFill>
                  <a:srgbClr val="FFC000"/>
                </a:solidFill>
              </a:rPr>
              <a:t>40% </a:t>
            </a:r>
            <a:r>
              <a:rPr lang="en-US" sz="2400" dirty="0" smtClean="0"/>
              <a:t>of patients after a</a:t>
            </a:r>
            <a:r>
              <a:rPr lang="en-US" sz="2400" dirty="0" smtClean="0">
                <a:solidFill>
                  <a:srgbClr val="FFC000"/>
                </a:solidFill>
              </a:rPr>
              <a:t> major surgery.</a:t>
            </a:r>
          </a:p>
          <a:p>
            <a:pPr algn="l" rtl="0">
              <a:lnSpc>
                <a:spcPct val="80000"/>
              </a:lnSpc>
              <a:defRPr/>
            </a:pPr>
            <a:r>
              <a:rPr lang="en-US" sz="2400" dirty="0" smtClean="0"/>
              <a:t>In most patients it resolves without specific treatment, however a patient must be evaluated for the following causes:</a:t>
            </a:r>
          </a:p>
          <a:p>
            <a:pPr lvl="1" algn="l" rtl="0">
              <a:lnSpc>
                <a:spcPct val="80000"/>
              </a:lnSpc>
              <a:defRPr/>
            </a:pPr>
            <a:endParaRPr lang="en-US" sz="1500" dirty="0" smtClean="0">
              <a:solidFill>
                <a:schemeClr val="bg1">
                  <a:lumMod val="20000"/>
                  <a:lumOff val="80000"/>
                </a:schemeClr>
              </a:solidFill>
            </a:endParaRPr>
          </a:p>
          <a:p>
            <a:pPr lvl="1" algn="l" rtl="0">
              <a:lnSpc>
                <a:spcPct val="80000"/>
              </a:lnSpc>
              <a:defRPr/>
            </a:pPr>
            <a:endParaRPr lang="en-US" sz="1500" dirty="0" smtClean="0">
              <a:solidFill>
                <a:schemeClr val="bg1">
                  <a:lumMod val="20000"/>
                  <a:lumOff val="80000"/>
                </a:schemeClr>
              </a:solidFill>
            </a:endParaRPr>
          </a:p>
          <a:p>
            <a:pPr lvl="1" algn="l" rtl="0">
              <a:lnSpc>
                <a:spcPct val="80000"/>
              </a:lnSpc>
              <a:buFont typeface="Arial" pitchFamily="34" charset="0"/>
              <a:buChar char="•"/>
              <a:defRPr/>
            </a:pPr>
            <a:r>
              <a:rPr lang="en-US" sz="2400" dirty="0" smtClean="0">
                <a:solidFill>
                  <a:schemeClr val="tx1">
                    <a:lumMod val="85000"/>
                  </a:schemeClr>
                </a:solidFill>
              </a:rPr>
              <a:t>Pneumonia</a:t>
            </a:r>
          </a:p>
          <a:p>
            <a:pPr lvl="1" algn="l" rtl="0">
              <a:lnSpc>
                <a:spcPct val="80000"/>
              </a:lnSpc>
              <a:buFont typeface="Arial" pitchFamily="34" charset="0"/>
              <a:buChar char="•"/>
              <a:defRPr/>
            </a:pPr>
            <a:r>
              <a:rPr lang="en-US" sz="2400" dirty="0" smtClean="0">
                <a:solidFill>
                  <a:schemeClr val="tx1">
                    <a:lumMod val="85000"/>
                  </a:schemeClr>
                </a:solidFill>
              </a:rPr>
              <a:t>Atelectasis </a:t>
            </a:r>
          </a:p>
          <a:p>
            <a:pPr lvl="1" algn="l" rtl="0">
              <a:lnSpc>
                <a:spcPct val="80000"/>
              </a:lnSpc>
              <a:buFont typeface="Arial" pitchFamily="34" charset="0"/>
              <a:buChar char="•"/>
              <a:defRPr/>
            </a:pPr>
            <a:r>
              <a:rPr lang="en-US" sz="2400" dirty="0" smtClean="0">
                <a:solidFill>
                  <a:schemeClr val="tx1">
                    <a:lumMod val="85000"/>
                  </a:schemeClr>
                </a:solidFill>
              </a:rPr>
              <a:t> Wound Infections </a:t>
            </a:r>
          </a:p>
          <a:p>
            <a:pPr lvl="1" algn="l" rtl="0">
              <a:lnSpc>
                <a:spcPct val="80000"/>
              </a:lnSpc>
              <a:buFont typeface="Arial" pitchFamily="34" charset="0"/>
              <a:buChar char="•"/>
              <a:defRPr/>
            </a:pPr>
            <a:r>
              <a:rPr lang="en-US" sz="2400" dirty="0" smtClean="0">
                <a:solidFill>
                  <a:schemeClr val="tx1">
                    <a:lumMod val="85000"/>
                  </a:schemeClr>
                </a:solidFill>
              </a:rPr>
              <a:t>UTI </a:t>
            </a:r>
          </a:p>
          <a:p>
            <a:pPr lvl="1" algn="l" rtl="0">
              <a:lnSpc>
                <a:spcPct val="80000"/>
              </a:lnSpc>
              <a:buFont typeface="Arial" pitchFamily="34" charset="0"/>
              <a:buChar char="•"/>
              <a:defRPr/>
            </a:pPr>
            <a:r>
              <a:rPr lang="en-US" sz="2400" dirty="0" smtClean="0">
                <a:solidFill>
                  <a:schemeClr val="tx1">
                    <a:lumMod val="85000"/>
                  </a:schemeClr>
                </a:solidFill>
              </a:rPr>
              <a:t>Deep vein thrombosis\Pulmonary embolism </a:t>
            </a:r>
          </a:p>
          <a:p>
            <a:pPr lvl="1" algn="l" rtl="0">
              <a:lnSpc>
                <a:spcPct val="80000"/>
              </a:lnSpc>
              <a:buFont typeface="Arial" pitchFamily="34" charset="0"/>
              <a:buChar char="•"/>
              <a:defRPr/>
            </a:pPr>
            <a:r>
              <a:rPr lang="en-US" sz="2400" dirty="0" smtClean="0">
                <a:solidFill>
                  <a:schemeClr val="tx1">
                    <a:lumMod val="85000"/>
                  </a:schemeClr>
                </a:solidFill>
              </a:rPr>
              <a:t>Abscess</a:t>
            </a:r>
          </a:p>
          <a:p>
            <a:pPr lvl="1" algn="l" rtl="0">
              <a:lnSpc>
                <a:spcPct val="80000"/>
              </a:lnSpc>
              <a:buFont typeface="Arial" pitchFamily="34" charset="0"/>
              <a:buChar char="•"/>
              <a:defRPr/>
            </a:pPr>
            <a:r>
              <a:rPr lang="en-US" sz="2400" dirty="0" smtClean="0">
                <a:solidFill>
                  <a:schemeClr val="tx1">
                    <a:lumMod val="85000"/>
                  </a:schemeClr>
                </a:solidFill>
              </a:rPr>
              <a:t>Medication</a:t>
            </a:r>
          </a:p>
          <a:p>
            <a:pPr lvl="2" algn="l" rtl="0">
              <a:lnSpc>
                <a:spcPct val="80000"/>
              </a:lnSpc>
              <a:defRPr/>
            </a:pPr>
            <a:endParaRPr lang="en-US" sz="1300" dirty="0" smtClean="0"/>
          </a:p>
          <a:p>
            <a:pPr lvl="2" algn="l" rtl="0">
              <a:lnSpc>
                <a:spcPct val="80000"/>
              </a:lnSpc>
              <a:defRPr/>
            </a:pPr>
            <a:endParaRPr lang="en-US" sz="1300" dirty="0" smtClean="0"/>
          </a:p>
          <a:p>
            <a:pPr lvl="2" algn="l" rtl="0">
              <a:lnSpc>
                <a:spcPct val="80000"/>
              </a:lnSpc>
              <a:buFont typeface="Wingdings" pitchFamily="2" charset="2"/>
              <a:buNone/>
              <a:defRPr/>
            </a:pPr>
            <a:endParaRPr lang="en-US" sz="1300" dirty="0" smtClean="0"/>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fade">
                                      <p:cBhvr>
                                        <p:cTn id="7" dur="1000"/>
                                        <p:tgtEl>
                                          <p:spTgt spid="36866"/>
                                        </p:tgtEl>
                                      </p:cBhvr>
                                    </p:animEffect>
                                    <p:anim calcmode="lin" valueType="num">
                                      <p:cBhvr>
                                        <p:cTn id="8" dur="1000" fill="hold"/>
                                        <p:tgtEl>
                                          <p:spTgt spid="36866"/>
                                        </p:tgtEl>
                                        <p:attrNameLst>
                                          <p:attrName>ppt_x</p:attrName>
                                        </p:attrNameLst>
                                      </p:cBhvr>
                                      <p:tavLst>
                                        <p:tav tm="0">
                                          <p:val>
                                            <p:strVal val="#ppt_x"/>
                                          </p:val>
                                        </p:tav>
                                        <p:tav tm="100000">
                                          <p:val>
                                            <p:strVal val="#ppt_x"/>
                                          </p:val>
                                        </p:tav>
                                      </p:tavLst>
                                    </p:anim>
                                    <p:anim calcmode="lin" valueType="num">
                                      <p:cBhvr>
                                        <p:cTn id="9" dur="1000" fill="hold"/>
                                        <p:tgtEl>
                                          <p:spTgt spid="3686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1000"/>
                                        <p:tgtEl>
                                          <p:spTgt spid="4">
                                            <p:txEl>
                                              <p:pRg st="5" end="5"/>
                                            </p:txEl>
                                          </p:spTgt>
                                        </p:tgtEl>
                                      </p:cBhvr>
                                    </p:animEffect>
                                    <p:anim calcmode="lin" valueType="num">
                                      <p:cBhvr>
                                        <p:cTn id="3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4">
                                            <p:txEl>
                                              <p:pRg st="6" end="6"/>
                                            </p:txEl>
                                          </p:spTgt>
                                        </p:tgtEl>
                                        <p:attrNameLst>
                                          <p:attrName>style.visibility</p:attrName>
                                        </p:attrNameLst>
                                      </p:cBhvr>
                                      <p:to>
                                        <p:strVal val="visible"/>
                                      </p:to>
                                    </p:set>
                                    <p:animEffect transition="in" filter="fade">
                                      <p:cBhvr>
                                        <p:cTn id="40" dur="1000"/>
                                        <p:tgtEl>
                                          <p:spTgt spid="4">
                                            <p:txEl>
                                              <p:pRg st="6" end="6"/>
                                            </p:txEl>
                                          </p:spTgt>
                                        </p:tgtEl>
                                      </p:cBhvr>
                                    </p:animEffect>
                                    <p:anim calcmode="lin" valueType="num">
                                      <p:cBhvr>
                                        <p:cTn id="41"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4">
                                            <p:txEl>
                                              <p:pRg st="7" end="7"/>
                                            </p:txEl>
                                          </p:spTgt>
                                        </p:tgtEl>
                                        <p:attrNameLst>
                                          <p:attrName>style.visibility</p:attrName>
                                        </p:attrNameLst>
                                      </p:cBhvr>
                                      <p:to>
                                        <p:strVal val="visible"/>
                                      </p:to>
                                    </p:set>
                                    <p:animEffect transition="in" filter="fade">
                                      <p:cBhvr>
                                        <p:cTn id="45" dur="1000"/>
                                        <p:tgtEl>
                                          <p:spTgt spid="4">
                                            <p:txEl>
                                              <p:pRg st="7" end="7"/>
                                            </p:txEl>
                                          </p:spTgt>
                                        </p:tgtEl>
                                      </p:cBhvr>
                                    </p:animEffect>
                                    <p:anim calcmode="lin" valueType="num">
                                      <p:cBhvr>
                                        <p:cTn id="46"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4">
                                            <p:txEl>
                                              <p:pRg st="7" end="7"/>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4">
                                            <p:txEl>
                                              <p:pRg st="8" end="8"/>
                                            </p:txEl>
                                          </p:spTgt>
                                        </p:tgtEl>
                                        <p:attrNameLst>
                                          <p:attrName>style.visibility</p:attrName>
                                        </p:attrNameLst>
                                      </p:cBhvr>
                                      <p:to>
                                        <p:strVal val="visible"/>
                                      </p:to>
                                    </p:set>
                                    <p:animEffect transition="in" filter="fade">
                                      <p:cBhvr>
                                        <p:cTn id="50" dur="1000"/>
                                        <p:tgtEl>
                                          <p:spTgt spid="4">
                                            <p:txEl>
                                              <p:pRg st="8" end="8"/>
                                            </p:txEl>
                                          </p:spTgt>
                                        </p:tgtEl>
                                      </p:cBhvr>
                                    </p:animEffect>
                                    <p:anim calcmode="lin" valueType="num">
                                      <p:cBhvr>
                                        <p:cTn id="51"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4">
                                            <p:txEl>
                                              <p:pRg st="8" end="8"/>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4">
                                            <p:txEl>
                                              <p:pRg st="9" end="9"/>
                                            </p:txEl>
                                          </p:spTgt>
                                        </p:tgtEl>
                                        <p:attrNameLst>
                                          <p:attrName>style.visibility</p:attrName>
                                        </p:attrNameLst>
                                      </p:cBhvr>
                                      <p:to>
                                        <p:strVal val="visible"/>
                                      </p:to>
                                    </p:set>
                                    <p:animEffect transition="in" filter="fade">
                                      <p:cBhvr>
                                        <p:cTn id="55" dur="1000"/>
                                        <p:tgtEl>
                                          <p:spTgt spid="4">
                                            <p:txEl>
                                              <p:pRg st="9" end="9"/>
                                            </p:txEl>
                                          </p:spTgt>
                                        </p:tgtEl>
                                      </p:cBhvr>
                                    </p:animEffect>
                                    <p:anim calcmode="lin" valueType="num">
                                      <p:cBhvr>
                                        <p:cTn id="56"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9" end="9"/>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4">
                                            <p:txEl>
                                              <p:pRg st="10" end="10"/>
                                            </p:txEl>
                                          </p:spTgt>
                                        </p:tgtEl>
                                        <p:attrNameLst>
                                          <p:attrName>style.visibility</p:attrName>
                                        </p:attrNameLst>
                                      </p:cBhvr>
                                      <p:to>
                                        <p:strVal val="visible"/>
                                      </p:to>
                                    </p:set>
                                    <p:animEffect transition="in" filter="fade">
                                      <p:cBhvr>
                                        <p:cTn id="60" dur="1000"/>
                                        <p:tgtEl>
                                          <p:spTgt spid="4">
                                            <p:txEl>
                                              <p:pRg st="10" end="10"/>
                                            </p:txEl>
                                          </p:spTgt>
                                        </p:tgtEl>
                                      </p:cBhvr>
                                    </p:animEffect>
                                    <p:anim calcmode="lin" valueType="num">
                                      <p:cBhvr>
                                        <p:cTn id="61"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62"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4">
                                            <p:txEl>
                                              <p:pRg st="11" end="11"/>
                                            </p:txEl>
                                          </p:spTgt>
                                        </p:tgtEl>
                                        <p:attrNameLst>
                                          <p:attrName>style.visibility</p:attrName>
                                        </p:attrNameLst>
                                      </p:cBhvr>
                                      <p:to>
                                        <p:strVal val="visible"/>
                                      </p:to>
                                    </p:set>
                                    <p:animEffect transition="in" filter="fade">
                                      <p:cBhvr>
                                        <p:cTn id="65" dur="1000"/>
                                        <p:tgtEl>
                                          <p:spTgt spid="4">
                                            <p:txEl>
                                              <p:pRg st="11" end="11"/>
                                            </p:txEl>
                                          </p:spTgt>
                                        </p:tgtEl>
                                      </p:cBhvr>
                                    </p:animEffect>
                                    <p:anim calcmode="lin" valueType="num">
                                      <p:cBhvr>
                                        <p:cTn id="66"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67"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115616" y="1440758"/>
            <a:ext cx="6606480" cy="5804666"/>
          </a:xfrm>
          <a:prstGeom prst="rect">
            <a:avLst/>
          </a:prstGeom>
        </p:spPr>
        <p:txBody>
          <a:bodyPr wrap="square">
            <a:spAutoFit/>
          </a:bodyPr>
          <a:lstStyle/>
          <a:p>
            <a:pPr eaLnBrk="1" hangingPunct="1">
              <a:lnSpc>
                <a:spcPct val="80000"/>
              </a:lnSpc>
              <a:buFont typeface="Arial" pitchFamily="34" charset="0"/>
              <a:buChar char="•"/>
              <a:defRPr/>
            </a:pPr>
            <a:r>
              <a:rPr lang="en-US" sz="2000" dirty="0" smtClean="0">
                <a:solidFill>
                  <a:srgbClr val="FFC000"/>
                </a:solidFill>
              </a:rPr>
              <a:t> Within 48 Hours</a:t>
            </a:r>
          </a:p>
          <a:p>
            <a:pPr eaLnBrk="1" hangingPunct="1">
              <a:lnSpc>
                <a:spcPct val="80000"/>
              </a:lnSpc>
              <a:defRPr/>
            </a:pPr>
            <a:endParaRPr lang="en-US" sz="2000" dirty="0" smtClean="0">
              <a:solidFill>
                <a:schemeClr val="bg1">
                  <a:lumMod val="20000"/>
                  <a:lumOff val="80000"/>
                </a:schemeClr>
              </a:solidFill>
            </a:endParaRPr>
          </a:p>
          <a:p>
            <a:pPr lvl="1" eaLnBrk="1" hangingPunct="1">
              <a:lnSpc>
                <a:spcPct val="80000"/>
              </a:lnSpc>
              <a:defRPr/>
            </a:pPr>
            <a:r>
              <a:rPr lang="en-US" sz="2000" dirty="0" smtClean="0">
                <a:solidFill>
                  <a:schemeClr val="bg1">
                    <a:lumMod val="20000"/>
                    <a:lumOff val="80000"/>
                  </a:schemeClr>
                </a:solidFill>
              </a:rPr>
              <a:t>-   Usually Atelectasis</a:t>
            </a:r>
          </a:p>
          <a:p>
            <a:pPr lvl="1" eaLnBrk="1" hangingPunct="1">
              <a:lnSpc>
                <a:spcPct val="80000"/>
              </a:lnSpc>
              <a:defRPr/>
            </a:pPr>
            <a:endParaRPr lang="en-US" sz="2000" dirty="0" smtClean="0">
              <a:solidFill>
                <a:schemeClr val="bg1">
                  <a:lumMod val="20000"/>
                  <a:lumOff val="80000"/>
                </a:schemeClr>
              </a:solidFill>
            </a:endParaRPr>
          </a:p>
          <a:p>
            <a:pPr eaLnBrk="1" hangingPunct="1">
              <a:lnSpc>
                <a:spcPct val="80000"/>
              </a:lnSpc>
              <a:buFont typeface="Arial" pitchFamily="34" charset="0"/>
              <a:buChar char="•"/>
              <a:defRPr/>
            </a:pPr>
            <a:r>
              <a:rPr lang="en-US" sz="2000" dirty="0" smtClean="0">
                <a:solidFill>
                  <a:srgbClr val="FFC000"/>
                </a:solidFill>
              </a:rPr>
              <a:t>  After 48 Hours</a:t>
            </a:r>
          </a:p>
          <a:p>
            <a:pPr lvl="2" eaLnBrk="1" hangingPunct="1">
              <a:lnSpc>
                <a:spcPct val="80000"/>
              </a:lnSpc>
              <a:defRPr/>
            </a:pPr>
            <a:endParaRPr lang="en-US" sz="2000" dirty="0" smtClean="0">
              <a:solidFill>
                <a:schemeClr val="bg1">
                  <a:lumMod val="20000"/>
                  <a:lumOff val="80000"/>
                </a:schemeClr>
              </a:solidFill>
            </a:endParaRPr>
          </a:p>
          <a:p>
            <a:pPr marL="800100" lvl="1" indent="-342900">
              <a:lnSpc>
                <a:spcPct val="80000"/>
              </a:lnSpc>
              <a:buFontTx/>
              <a:buChar char="-"/>
              <a:defRPr/>
            </a:pPr>
            <a:r>
              <a:rPr lang="en-US" sz="2000" dirty="0" smtClean="0">
                <a:solidFill>
                  <a:schemeClr val="bg1">
                    <a:lumMod val="20000"/>
                    <a:lumOff val="80000"/>
                  </a:schemeClr>
                </a:solidFill>
              </a:rPr>
              <a:t>UTI</a:t>
            </a:r>
          </a:p>
          <a:p>
            <a:pPr marL="800100" lvl="1" indent="-342900">
              <a:lnSpc>
                <a:spcPct val="80000"/>
              </a:lnSpc>
              <a:buFontTx/>
              <a:buChar char="-"/>
              <a:defRPr/>
            </a:pPr>
            <a:r>
              <a:rPr lang="en-US" sz="2000" dirty="0" smtClean="0">
                <a:solidFill>
                  <a:schemeClr val="bg1">
                    <a:lumMod val="20000"/>
                    <a:lumOff val="80000"/>
                  </a:schemeClr>
                </a:solidFill>
              </a:rPr>
              <a:t>Catheter related phlebitis </a:t>
            </a:r>
          </a:p>
          <a:p>
            <a:pPr marL="800100" lvl="1" indent="-342900">
              <a:lnSpc>
                <a:spcPct val="80000"/>
              </a:lnSpc>
              <a:buFontTx/>
              <a:buChar char="-"/>
              <a:defRPr/>
            </a:pPr>
            <a:r>
              <a:rPr lang="en-US" sz="2000" dirty="0" smtClean="0">
                <a:solidFill>
                  <a:schemeClr val="bg1">
                    <a:lumMod val="20000"/>
                    <a:lumOff val="80000"/>
                  </a:schemeClr>
                </a:solidFill>
              </a:rPr>
              <a:t>Pneumonia</a:t>
            </a:r>
            <a:endParaRPr lang="en-US" sz="2000" dirty="0">
              <a:solidFill>
                <a:schemeClr val="bg1">
                  <a:lumMod val="20000"/>
                  <a:lumOff val="80000"/>
                </a:schemeClr>
              </a:solidFill>
            </a:endParaRPr>
          </a:p>
          <a:p>
            <a:pPr marL="1257300" lvl="2" indent="-342900" eaLnBrk="1" hangingPunct="1">
              <a:lnSpc>
                <a:spcPct val="80000"/>
              </a:lnSpc>
              <a:buFontTx/>
              <a:buChar char="-"/>
              <a:defRPr/>
            </a:pPr>
            <a:endParaRPr lang="en-US" sz="2000" dirty="0" smtClean="0">
              <a:solidFill>
                <a:schemeClr val="bg1">
                  <a:lumMod val="20000"/>
                  <a:lumOff val="80000"/>
                </a:schemeClr>
              </a:solidFill>
            </a:endParaRPr>
          </a:p>
          <a:p>
            <a:pPr marL="342900" indent="-342900">
              <a:lnSpc>
                <a:spcPct val="80000"/>
              </a:lnSpc>
              <a:buFont typeface="Arial" pitchFamily="34" charset="0"/>
              <a:buChar char="•"/>
              <a:defRPr/>
            </a:pPr>
            <a:r>
              <a:rPr lang="en-US" sz="2000" dirty="0" smtClean="0">
                <a:solidFill>
                  <a:srgbClr val="FFC000"/>
                </a:solidFill>
              </a:rPr>
              <a:t>After the 5</a:t>
            </a:r>
            <a:r>
              <a:rPr lang="en-US" sz="2000" baseline="30000" dirty="0" smtClean="0">
                <a:solidFill>
                  <a:srgbClr val="FFC000"/>
                </a:solidFill>
              </a:rPr>
              <a:t>th</a:t>
            </a:r>
            <a:r>
              <a:rPr lang="en-US" sz="2000" dirty="0" smtClean="0">
                <a:solidFill>
                  <a:srgbClr val="FFC000"/>
                </a:solidFill>
              </a:rPr>
              <a:t> PO day</a:t>
            </a:r>
          </a:p>
          <a:p>
            <a:pPr>
              <a:lnSpc>
                <a:spcPct val="80000"/>
              </a:lnSpc>
              <a:defRPr/>
            </a:pPr>
            <a:endParaRPr lang="en-US" sz="2000" dirty="0" smtClean="0">
              <a:solidFill>
                <a:srgbClr val="FFC000"/>
              </a:solidFill>
            </a:endParaRPr>
          </a:p>
          <a:p>
            <a:pPr>
              <a:lnSpc>
                <a:spcPct val="80000"/>
              </a:lnSpc>
              <a:defRPr/>
            </a:pPr>
            <a:r>
              <a:rPr lang="en-US" sz="2000" dirty="0" smtClean="0">
                <a:solidFill>
                  <a:schemeClr val="tx1">
                    <a:lumMod val="85000"/>
                  </a:schemeClr>
                </a:solidFill>
              </a:rPr>
              <a:t>     -  Wound infection</a:t>
            </a:r>
          </a:p>
          <a:p>
            <a:pPr>
              <a:lnSpc>
                <a:spcPct val="80000"/>
              </a:lnSpc>
              <a:defRPr/>
            </a:pPr>
            <a:r>
              <a:rPr lang="en-US" sz="2000" dirty="0">
                <a:solidFill>
                  <a:schemeClr val="tx1">
                    <a:lumMod val="85000"/>
                  </a:schemeClr>
                </a:solidFill>
              </a:rPr>
              <a:t> </a:t>
            </a:r>
            <a:r>
              <a:rPr lang="en-US" sz="2000" dirty="0" smtClean="0">
                <a:solidFill>
                  <a:schemeClr val="tx1">
                    <a:lumMod val="85000"/>
                  </a:schemeClr>
                </a:solidFill>
              </a:rPr>
              <a:t>    -  Anastomotic breakdown</a:t>
            </a:r>
          </a:p>
          <a:p>
            <a:pPr>
              <a:lnSpc>
                <a:spcPct val="80000"/>
              </a:lnSpc>
              <a:defRPr/>
            </a:pPr>
            <a:r>
              <a:rPr lang="en-US" sz="2000" dirty="0">
                <a:solidFill>
                  <a:schemeClr val="tx1">
                    <a:lumMod val="85000"/>
                  </a:schemeClr>
                </a:solidFill>
              </a:rPr>
              <a:t> </a:t>
            </a:r>
            <a:r>
              <a:rPr lang="en-US" sz="2000" dirty="0" smtClean="0">
                <a:solidFill>
                  <a:schemeClr val="tx1">
                    <a:lumMod val="85000"/>
                  </a:schemeClr>
                </a:solidFill>
              </a:rPr>
              <a:t>    -  Intra-Abdominal abscess</a:t>
            </a:r>
          </a:p>
          <a:p>
            <a:pPr>
              <a:lnSpc>
                <a:spcPct val="80000"/>
              </a:lnSpc>
              <a:defRPr/>
            </a:pPr>
            <a:endParaRPr lang="en-US" sz="2000" dirty="0" smtClean="0">
              <a:solidFill>
                <a:schemeClr val="tx1">
                  <a:lumMod val="85000"/>
                </a:schemeClr>
              </a:solidFill>
            </a:endParaRPr>
          </a:p>
          <a:p>
            <a:pPr marL="342900" indent="-342900">
              <a:lnSpc>
                <a:spcPct val="80000"/>
              </a:lnSpc>
              <a:buFont typeface="Arial" pitchFamily="34" charset="0"/>
              <a:buChar char="•"/>
              <a:defRPr/>
            </a:pPr>
            <a:r>
              <a:rPr lang="en-US" sz="2000" dirty="0">
                <a:solidFill>
                  <a:srgbClr val="FFC000"/>
                </a:solidFill>
              </a:rPr>
              <a:t>After the </a:t>
            </a:r>
            <a:r>
              <a:rPr lang="en-US" sz="2000" dirty="0" smtClean="0">
                <a:solidFill>
                  <a:srgbClr val="FFC000"/>
                </a:solidFill>
              </a:rPr>
              <a:t>7th </a:t>
            </a:r>
            <a:r>
              <a:rPr lang="en-US" sz="2000" dirty="0">
                <a:solidFill>
                  <a:srgbClr val="FFC000"/>
                </a:solidFill>
              </a:rPr>
              <a:t>PO day</a:t>
            </a:r>
          </a:p>
          <a:p>
            <a:pPr>
              <a:lnSpc>
                <a:spcPct val="80000"/>
              </a:lnSpc>
              <a:defRPr/>
            </a:pPr>
            <a:endParaRPr lang="en-US" sz="2000" dirty="0">
              <a:solidFill>
                <a:srgbClr val="FFC000"/>
              </a:solidFill>
            </a:endParaRPr>
          </a:p>
          <a:p>
            <a:pPr>
              <a:lnSpc>
                <a:spcPct val="80000"/>
              </a:lnSpc>
              <a:defRPr/>
            </a:pPr>
            <a:r>
              <a:rPr lang="en-US" sz="2000" dirty="0">
                <a:solidFill>
                  <a:schemeClr val="tx1">
                    <a:lumMod val="85000"/>
                  </a:schemeClr>
                </a:solidFill>
              </a:rPr>
              <a:t>     -  </a:t>
            </a:r>
            <a:r>
              <a:rPr lang="en-US" sz="2000" dirty="0" smtClean="0">
                <a:solidFill>
                  <a:schemeClr val="tx1">
                    <a:lumMod val="85000"/>
                  </a:schemeClr>
                </a:solidFill>
              </a:rPr>
              <a:t>Deep vein thrombosis</a:t>
            </a:r>
            <a:endParaRPr lang="en-US" sz="2000" dirty="0">
              <a:solidFill>
                <a:schemeClr val="tx1">
                  <a:lumMod val="85000"/>
                </a:schemeClr>
              </a:solidFill>
            </a:endParaRPr>
          </a:p>
          <a:p>
            <a:pPr>
              <a:lnSpc>
                <a:spcPct val="80000"/>
              </a:lnSpc>
              <a:defRPr/>
            </a:pPr>
            <a:r>
              <a:rPr lang="en-US" sz="2000" dirty="0">
                <a:solidFill>
                  <a:schemeClr val="tx1">
                    <a:lumMod val="85000"/>
                  </a:schemeClr>
                </a:solidFill>
              </a:rPr>
              <a:t>     -  </a:t>
            </a:r>
            <a:r>
              <a:rPr lang="en-US" sz="2000" dirty="0" smtClean="0">
                <a:solidFill>
                  <a:schemeClr val="tx1">
                    <a:lumMod val="85000"/>
                  </a:schemeClr>
                </a:solidFill>
              </a:rPr>
              <a:t>Pulmonary embolism</a:t>
            </a:r>
            <a:endParaRPr lang="en-US" sz="2000" dirty="0">
              <a:solidFill>
                <a:schemeClr val="tx1">
                  <a:lumMod val="85000"/>
                </a:schemeClr>
              </a:solidFill>
            </a:endParaRPr>
          </a:p>
          <a:p>
            <a:pPr>
              <a:lnSpc>
                <a:spcPct val="80000"/>
              </a:lnSpc>
              <a:defRPr/>
            </a:pPr>
            <a:endParaRPr lang="en-US" sz="2000" dirty="0" smtClean="0">
              <a:solidFill>
                <a:schemeClr val="tx1">
                  <a:lumMod val="85000"/>
                </a:schemeClr>
              </a:solidFill>
            </a:endParaRPr>
          </a:p>
          <a:p>
            <a:pPr>
              <a:lnSpc>
                <a:spcPct val="80000"/>
              </a:lnSpc>
              <a:defRPr/>
            </a:pPr>
            <a:endParaRPr lang="en-US" sz="2000" dirty="0" smtClean="0">
              <a:solidFill>
                <a:schemeClr val="tx1">
                  <a:lumMod val="85000"/>
                </a:schemeClr>
              </a:solidFill>
            </a:endParaRPr>
          </a:p>
          <a:p>
            <a:pPr>
              <a:lnSpc>
                <a:spcPct val="80000"/>
              </a:lnSpc>
              <a:defRPr/>
            </a:pPr>
            <a:endParaRPr lang="en-US" sz="2000" dirty="0" smtClean="0">
              <a:solidFill>
                <a:schemeClr val="bg1">
                  <a:lumMod val="20000"/>
                  <a:lumOff val="80000"/>
                </a:schemeClr>
              </a:solidFill>
            </a:endParaRPr>
          </a:p>
        </p:txBody>
      </p:sp>
      <p:sp>
        <p:nvSpPr>
          <p:cNvPr id="3" name="Title 1"/>
          <p:cNvSpPr txBox="1">
            <a:spLocks/>
          </p:cNvSpPr>
          <p:nvPr/>
        </p:nvSpPr>
        <p:spPr>
          <a:xfrm>
            <a:off x="683568" y="332656"/>
            <a:ext cx="7467600" cy="11430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1"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dirty="0" smtClean="0">
                <a:solidFill>
                  <a:schemeClr val="accent2">
                    <a:lumMod val="75000"/>
                  </a:schemeClr>
                </a:solidFill>
                <a:latin typeface="Arial" pitchFamily="34" charset="0"/>
                <a:cs typeface="Arial" pitchFamily="34" charset="0"/>
              </a:rPr>
              <a:t>Postoperative Fever</a:t>
            </a: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1000"/>
                                        <p:tgtEl>
                                          <p:spTgt spid="2">
                                            <p:txEl>
                                              <p:pRg st="4" end="4"/>
                                            </p:txEl>
                                          </p:spTgt>
                                        </p:tgtEl>
                                      </p:cBhvr>
                                    </p:animEffect>
                                    <p:anim calcmode="lin" valueType="num">
                                      <p:cBhvr>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1000"/>
                                        <p:tgtEl>
                                          <p:spTgt spid="2">
                                            <p:txEl>
                                              <p:pRg st="6" end="6"/>
                                            </p:txEl>
                                          </p:spTgt>
                                        </p:tgtEl>
                                      </p:cBhvr>
                                    </p:animEffect>
                                    <p:anim calcmode="lin" valueType="num">
                                      <p:cBhvr>
                                        <p:cTn id="3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animEffect transition="in" filter="fade">
                                      <p:cBhvr>
                                        <p:cTn id="36" dur="1000"/>
                                        <p:tgtEl>
                                          <p:spTgt spid="2">
                                            <p:txEl>
                                              <p:pRg st="7" end="7"/>
                                            </p:txEl>
                                          </p:spTgt>
                                        </p:tgtEl>
                                      </p:cBhvr>
                                    </p:animEffect>
                                    <p:anim calcmode="lin" valueType="num">
                                      <p:cBhvr>
                                        <p:cTn id="3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animEffect transition="in" filter="fade">
                                      <p:cBhvr>
                                        <p:cTn id="41" dur="1000"/>
                                        <p:tgtEl>
                                          <p:spTgt spid="2">
                                            <p:txEl>
                                              <p:pRg st="8" end="8"/>
                                            </p:txEl>
                                          </p:spTgt>
                                        </p:tgtEl>
                                      </p:cBhvr>
                                    </p:animEffect>
                                    <p:anim calcmode="lin" valueType="num">
                                      <p:cBhvr>
                                        <p:cTn id="42"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2">
                                            <p:txEl>
                                              <p:pRg st="10" end="10"/>
                                            </p:txEl>
                                          </p:spTgt>
                                        </p:tgtEl>
                                        <p:attrNameLst>
                                          <p:attrName>style.visibility</p:attrName>
                                        </p:attrNameLst>
                                      </p:cBhvr>
                                      <p:to>
                                        <p:strVal val="visible"/>
                                      </p:to>
                                    </p:set>
                                    <p:animEffect transition="in" filter="fade">
                                      <p:cBhvr>
                                        <p:cTn id="48" dur="1000"/>
                                        <p:tgtEl>
                                          <p:spTgt spid="2">
                                            <p:txEl>
                                              <p:pRg st="10" end="10"/>
                                            </p:txEl>
                                          </p:spTgt>
                                        </p:tgtEl>
                                      </p:cBhvr>
                                    </p:animEffect>
                                    <p:anim calcmode="lin" valueType="num">
                                      <p:cBhvr>
                                        <p:cTn id="49"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2">
                                            <p:txEl>
                                              <p:pRg st="12" end="12"/>
                                            </p:txEl>
                                          </p:spTgt>
                                        </p:tgtEl>
                                        <p:attrNameLst>
                                          <p:attrName>style.visibility</p:attrName>
                                        </p:attrNameLst>
                                      </p:cBhvr>
                                      <p:to>
                                        <p:strVal val="visible"/>
                                      </p:to>
                                    </p:set>
                                    <p:animEffect transition="in" filter="fade">
                                      <p:cBhvr>
                                        <p:cTn id="53" dur="1000"/>
                                        <p:tgtEl>
                                          <p:spTgt spid="2">
                                            <p:txEl>
                                              <p:pRg st="12" end="12"/>
                                            </p:txEl>
                                          </p:spTgt>
                                        </p:tgtEl>
                                      </p:cBhvr>
                                    </p:animEffect>
                                    <p:anim calcmode="lin" valueType="num">
                                      <p:cBhvr>
                                        <p:cTn id="54"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55"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2">
                                            <p:txEl>
                                              <p:pRg st="13" end="13"/>
                                            </p:txEl>
                                          </p:spTgt>
                                        </p:tgtEl>
                                        <p:attrNameLst>
                                          <p:attrName>style.visibility</p:attrName>
                                        </p:attrNameLst>
                                      </p:cBhvr>
                                      <p:to>
                                        <p:strVal val="visible"/>
                                      </p:to>
                                    </p:set>
                                    <p:animEffect transition="in" filter="fade">
                                      <p:cBhvr>
                                        <p:cTn id="58" dur="1000"/>
                                        <p:tgtEl>
                                          <p:spTgt spid="2">
                                            <p:txEl>
                                              <p:pRg st="13" end="13"/>
                                            </p:txEl>
                                          </p:spTgt>
                                        </p:tgtEl>
                                      </p:cBhvr>
                                    </p:animEffect>
                                    <p:anim calcmode="lin" valueType="num">
                                      <p:cBhvr>
                                        <p:cTn id="59"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60"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2">
                                            <p:txEl>
                                              <p:pRg st="14" end="14"/>
                                            </p:txEl>
                                          </p:spTgt>
                                        </p:tgtEl>
                                        <p:attrNameLst>
                                          <p:attrName>style.visibility</p:attrName>
                                        </p:attrNameLst>
                                      </p:cBhvr>
                                      <p:to>
                                        <p:strVal val="visible"/>
                                      </p:to>
                                    </p:set>
                                    <p:animEffect transition="in" filter="fade">
                                      <p:cBhvr>
                                        <p:cTn id="63" dur="1000"/>
                                        <p:tgtEl>
                                          <p:spTgt spid="2">
                                            <p:txEl>
                                              <p:pRg st="14" end="14"/>
                                            </p:txEl>
                                          </p:spTgt>
                                        </p:tgtEl>
                                      </p:cBhvr>
                                    </p:animEffect>
                                    <p:anim calcmode="lin" valueType="num">
                                      <p:cBhvr>
                                        <p:cTn id="64"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16" end="16"/>
                                            </p:txEl>
                                          </p:spTgt>
                                        </p:tgtEl>
                                        <p:attrNameLst>
                                          <p:attrName>style.visibility</p:attrName>
                                        </p:attrNameLst>
                                      </p:cBhvr>
                                      <p:to>
                                        <p:strVal val="visible"/>
                                      </p:to>
                                    </p:set>
                                    <p:animEffect transition="in" filter="fade">
                                      <p:cBhvr>
                                        <p:cTn id="70" dur="1000"/>
                                        <p:tgtEl>
                                          <p:spTgt spid="2">
                                            <p:txEl>
                                              <p:pRg st="16" end="16"/>
                                            </p:txEl>
                                          </p:spTgt>
                                        </p:tgtEl>
                                      </p:cBhvr>
                                    </p:animEffect>
                                    <p:anim calcmode="lin" valueType="num">
                                      <p:cBhvr>
                                        <p:cTn id="71" dur="1000" fill="hold"/>
                                        <p:tgtEl>
                                          <p:spTgt spid="2">
                                            <p:txEl>
                                              <p:pRg st="16" end="16"/>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16" end="16"/>
                                            </p:txEl>
                                          </p:spTgt>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2">
                                            <p:txEl>
                                              <p:pRg st="18" end="18"/>
                                            </p:txEl>
                                          </p:spTgt>
                                        </p:tgtEl>
                                        <p:attrNameLst>
                                          <p:attrName>style.visibility</p:attrName>
                                        </p:attrNameLst>
                                      </p:cBhvr>
                                      <p:to>
                                        <p:strVal val="visible"/>
                                      </p:to>
                                    </p:set>
                                    <p:animEffect transition="in" filter="fade">
                                      <p:cBhvr>
                                        <p:cTn id="75" dur="1000"/>
                                        <p:tgtEl>
                                          <p:spTgt spid="2">
                                            <p:txEl>
                                              <p:pRg st="18" end="18"/>
                                            </p:txEl>
                                          </p:spTgt>
                                        </p:tgtEl>
                                      </p:cBhvr>
                                    </p:animEffect>
                                    <p:anim calcmode="lin" valueType="num">
                                      <p:cBhvr>
                                        <p:cTn id="76" dur="1000" fill="hold"/>
                                        <p:tgtEl>
                                          <p:spTgt spid="2">
                                            <p:txEl>
                                              <p:pRg st="18" end="18"/>
                                            </p:txEl>
                                          </p:spTgt>
                                        </p:tgtEl>
                                        <p:attrNameLst>
                                          <p:attrName>ppt_x</p:attrName>
                                        </p:attrNameLst>
                                      </p:cBhvr>
                                      <p:tavLst>
                                        <p:tav tm="0">
                                          <p:val>
                                            <p:strVal val="#ppt_x"/>
                                          </p:val>
                                        </p:tav>
                                        <p:tav tm="100000">
                                          <p:val>
                                            <p:strVal val="#ppt_x"/>
                                          </p:val>
                                        </p:tav>
                                      </p:tavLst>
                                    </p:anim>
                                    <p:anim calcmode="lin" valueType="num">
                                      <p:cBhvr>
                                        <p:cTn id="77" dur="1000" fill="hold"/>
                                        <p:tgtEl>
                                          <p:spTgt spid="2">
                                            <p:txEl>
                                              <p:pRg st="18" end="18"/>
                                            </p:txEl>
                                          </p:spTgt>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2">
                                            <p:txEl>
                                              <p:pRg st="19" end="19"/>
                                            </p:txEl>
                                          </p:spTgt>
                                        </p:tgtEl>
                                        <p:attrNameLst>
                                          <p:attrName>style.visibility</p:attrName>
                                        </p:attrNameLst>
                                      </p:cBhvr>
                                      <p:to>
                                        <p:strVal val="visible"/>
                                      </p:to>
                                    </p:set>
                                    <p:animEffect transition="in" filter="fade">
                                      <p:cBhvr>
                                        <p:cTn id="80" dur="1000"/>
                                        <p:tgtEl>
                                          <p:spTgt spid="2">
                                            <p:txEl>
                                              <p:pRg st="19" end="19"/>
                                            </p:txEl>
                                          </p:spTgt>
                                        </p:tgtEl>
                                      </p:cBhvr>
                                    </p:animEffect>
                                    <p:anim calcmode="lin" valueType="num">
                                      <p:cBhvr>
                                        <p:cTn id="81" dur="1000" fill="hold"/>
                                        <p:tgtEl>
                                          <p:spTgt spid="2">
                                            <p:txEl>
                                              <p:pRg st="19" end="19"/>
                                            </p:txEl>
                                          </p:spTgt>
                                        </p:tgtEl>
                                        <p:attrNameLst>
                                          <p:attrName>ppt_x</p:attrName>
                                        </p:attrNameLst>
                                      </p:cBhvr>
                                      <p:tavLst>
                                        <p:tav tm="0">
                                          <p:val>
                                            <p:strVal val="#ppt_x"/>
                                          </p:val>
                                        </p:tav>
                                        <p:tav tm="100000">
                                          <p:val>
                                            <p:strVal val="#ppt_x"/>
                                          </p:val>
                                        </p:tav>
                                      </p:tavLst>
                                    </p:anim>
                                    <p:anim calcmode="lin" valueType="num">
                                      <p:cBhvr>
                                        <p:cTn id="82" dur="1000" fill="hold"/>
                                        <p:tgtEl>
                                          <p:spTgt spid="2">
                                            <p:txEl>
                                              <p:pRg st="19" end="1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115616" y="1742731"/>
            <a:ext cx="6606480" cy="3342453"/>
          </a:xfrm>
          <a:prstGeom prst="rect">
            <a:avLst/>
          </a:prstGeom>
        </p:spPr>
        <p:txBody>
          <a:bodyPr wrap="square">
            <a:spAutoFit/>
          </a:bodyPr>
          <a:lstStyle/>
          <a:p>
            <a:pPr eaLnBrk="1" hangingPunct="1">
              <a:lnSpc>
                <a:spcPct val="80000"/>
              </a:lnSpc>
              <a:buFont typeface="Arial" pitchFamily="34" charset="0"/>
              <a:buChar char="•"/>
              <a:defRPr/>
            </a:pPr>
            <a:r>
              <a:rPr lang="en-US" dirty="0" smtClean="0">
                <a:solidFill>
                  <a:srgbClr val="FFC000"/>
                </a:solidFill>
              </a:rPr>
              <a:t> Regular work up includes: </a:t>
            </a:r>
          </a:p>
          <a:p>
            <a:pPr eaLnBrk="1" hangingPunct="1">
              <a:lnSpc>
                <a:spcPct val="80000"/>
              </a:lnSpc>
              <a:defRPr/>
            </a:pPr>
            <a:endParaRPr lang="en-US" dirty="0" smtClean="0">
              <a:solidFill>
                <a:schemeClr val="bg1">
                  <a:lumMod val="20000"/>
                  <a:lumOff val="80000"/>
                </a:schemeClr>
              </a:solidFill>
            </a:endParaRPr>
          </a:p>
          <a:p>
            <a:pPr marL="1257300" lvl="2" indent="-342900" eaLnBrk="1" hangingPunct="1">
              <a:lnSpc>
                <a:spcPct val="80000"/>
              </a:lnSpc>
              <a:buFont typeface="Arial" pitchFamily="34" charset="0"/>
              <a:buChar char="•"/>
              <a:defRPr/>
            </a:pPr>
            <a:r>
              <a:rPr lang="en-US" dirty="0" smtClean="0">
                <a:solidFill>
                  <a:schemeClr val="bg1">
                    <a:lumMod val="20000"/>
                    <a:lumOff val="80000"/>
                  </a:schemeClr>
                </a:solidFill>
              </a:rPr>
              <a:t>CBC</a:t>
            </a:r>
          </a:p>
          <a:p>
            <a:pPr marL="1257300" lvl="2" indent="-342900" eaLnBrk="1" hangingPunct="1">
              <a:lnSpc>
                <a:spcPct val="80000"/>
              </a:lnSpc>
              <a:buFont typeface="Arial" pitchFamily="34" charset="0"/>
              <a:buChar char="•"/>
              <a:defRPr/>
            </a:pPr>
            <a:r>
              <a:rPr lang="en-US" dirty="0" smtClean="0">
                <a:solidFill>
                  <a:schemeClr val="bg1">
                    <a:lumMod val="20000"/>
                    <a:lumOff val="80000"/>
                  </a:schemeClr>
                </a:solidFill>
              </a:rPr>
              <a:t>Blood cultures</a:t>
            </a:r>
            <a:endParaRPr lang="en-US" dirty="0">
              <a:solidFill>
                <a:schemeClr val="bg1">
                  <a:lumMod val="20000"/>
                  <a:lumOff val="80000"/>
                </a:schemeClr>
              </a:solidFill>
            </a:endParaRPr>
          </a:p>
          <a:p>
            <a:pPr marL="1257300" lvl="2" indent="-342900" eaLnBrk="1" hangingPunct="1">
              <a:lnSpc>
                <a:spcPct val="80000"/>
              </a:lnSpc>
              <a:buFont typeface="Arial" pitchFamily="34" charset="0"/>
              <a:buChar char="•"/>
              <a:defRPr/>
            </a:pPr>
            <a:r>
              <a:rPr lang="en-US" dirty="0" smtClean="0">
                <a:solidFill>
                  <a:schemeClr val="bg1">
                    <a:lumMod val="20000"/>
                    <a:lumOff val="80000"/>
                  </a:schemeClr>
                </a:solidFill>
              </a:rPr>
              <a:t>Urine analysis </a:t>
            </a:r>
            <a:r>
              <a:rPr lang="en-US" dirty="0">
                <a:solidFill>
                  <a:schemeClr val="bg1">
                    <a:lumMod val="20000"/>
                    <a:lumOff val="80000"/>
                  </a:schemeClr>
                </a:solidFill>
              </a:rPr>
              <a:t>and </a:t>
            </a:r>
            <a:r>
              <a:rPr lang="en-US" dirty="0" smtClean="0">
                <a:solidFill>
                  <a:schemeClr val="bg1">
                    <a:lumMod val="20000"/>
                    <a:lumOff val="80000"/>
                  </a:schemeClr>
                </a:solidFill>
              </a:rPr>
              <a:t>urine cultures</a:t>
            </a:r>
            <a:endParaRPr lang="en-US" dirty="0">
              <a:solidFill>
                <a:schemeClr val="bg1">
                  <a:lumMod val="20000"/>
                  <a:lumOff val="80000"/>
                </a:schemeClr>
              </a:solidFill>
            </a:endParaRPr>
          </a:p>
          <a:p>
            <a:pPr marL="1257300" lvl="2" indent="-342900" eaLnBrk="1" hangingPunct="1">
              <a:lnSpc>
                <a:spcPct val="80000"/>
              </a:lnSpc>
              <a:buFont typeface="Arial" pitchFamily="34" charset="0"/>
              <a:buChar char="•"/>
              <a:defRPr/>
            </a:pPr>
            <a:r>
              <a:rPr lang="en-US" dirty="0">
                <a:solidFill>
                  <a:schemeClr val="bg1">
                    <a:lumMod val="20000"/>
                    <a:lumOff val="80000"/>
                  </a:schemeClr>
                </a:solidFill>
              </a:rPr>
              <a:t>CXR</a:t>
            </a:r>
          </a:p>
          <a:p>
            <a:pPr marL="1257300" lvl="2" indent="-342900" eaLnBrk="1" hangingPunct="1">
              <a:lnSpc>
                <a:spcPct val="80000"/>
              </a:lnSpc>
              <a:buFont typeface="Arial" pitchFamily="34" charset="0"/>
              <a:buChar char="•"/>
              <a:defRPr/>
            </a:pPr>
            <a:r>
              <a:rPr lang="en-US" dirty="0">
                <a:solidFill>
                  <a:schemeClr val="bg1">
                    <a:lumMod val="20000"/>
                    <a:lumOff val="80000"/>
                  </a:schemeClr>
                </a:solidFill>
              </a:rPr>
              <a:t>Sputum cultures</a:t>
            </a:r>
          </a:p>
          <a:p>
            <a:pPr lvl="1" eaLnBrk="1" hangingPunct="1">
              <a:lnSpc>
                <a:spcPct val="80000"/>
              </a:lnSpc>
              <a:defRPr/>
            </a:pPr>
            <a:endParaRPr lang="en-US" dirty="0" smtClean="0">
              <a:solidFill>
                <a:schemeClr val="bg1">
                  <a:lumMod val="20000"/>
                  <a:lumOff val="80000"/>
                </a:schemeClr>
              </a:solidFill>
            </a:endParaRPr>
          </a:p>
          <a:p>
            <a:pPr lvl="1" eaLnBrk="1" hangingPunct="1">
              <a:lnSpc>
                <a:spcPct val="80000"/>
              </a:lnSpc>
              <a:defRPr/>
            </a:pPr>
            <a:endParaRPr lang="en-US" dirty="0" smtClean="0">
              <a:solidFill>
                <a:schemeClr val="bg1">
                  <a:lumMod val="20000"/>
                  <a:lumOff val="80000"/>
                </a:schemeClr>
              </a:solidFill>
            </a:endParaRPr>
          </a:p>
          <a:p>
            <a:pPr eaLnBrk="1" hangingPunct="1">
              <a:lnSpc>
                <a:spcPct val="80000"/>
              </a:lnSpc>
              <a:defRPr/>
            </a:pPr>
            <a:endParaRPr lang="en-US" dirty="0" smtClean="0">
              <a:solidFill>
                <a:schemeClr val="tx1">
                  <a:lumMod val="85000"/>
                </a:schemeClr>
              </a:solidFill>
            </a:endParaRPr>
          </a:p>
          <a:p>
            <a:pPr>
              <a:lnSpc>
                <a:spcPct val="80000"/>
              </a:lnSpc>
              <a:defRPr/>
            </a:pPr>
            <a:endParaRPr lang="en-US" dirty="0" smtClean="0">
              <a:solidFill>
                <a:schemeClr val="bg1">
                  <a:lumMod val="20000"/>
                  <a:lumOff val="80000"/>
                </a:schemeClr>
              </a:solidFill>
            </a:endParaRPr>
          </a:p>
        </p:txBody>
      </p:sp>
      <p:sp>
        <p:nvSpPr>
          <p:cNvPr id="3" name="Title 1"/>
          <p:cNvSpPr txBox="1">
            <a:spLocks/>
          </p:cNvSpPr>
          <p:nvPr/>
        </p:nvSpPr>
        <p:spPr>
          <a:xfrm>
            <a:off x="683568" y="332656"/>
            <a:ext cx="7467600" cy="11430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1"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dirty="0" smtClean="0">
                <a:solidFill>
                  <a:schemeClr val="accent2">
                    <a:lumMod val="75000"/>
                  </a:schemeClr>
                </a:solidFill>
                <a:latin typeface="Arial" pitchFamily="34" charset="0"/>
                <a:cs typeface="Arial" pitchFamily="34" charset="0"/>
              </a:rPr>
              <a:t>Postoperative Fever</a:t>
            </a:r>
          </a:p>
        </p:txBody>
      </p:sp>
    </p:spTree>
    <p:extLst>
      <p:ext uri="{BB962C8B-B14F-4D97-AF65-F5344CB8AC3E}">
        <p14:creationId xmlns:p14="http://schemas.microsoft.com/office/powerpoint/2010/main" val="4249284478"/>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fade">
                                      <p:cBhvr>
                                        <p:cTn id="36" dur="1000"/>
                                        <p:tgtEl>
                                          <p:spTgt spid="2">
                                            <p:txEl>
                                              <p:pRg st="5" end="5"/>
                                            </p:txEl>
                                          </p:spTgt>
                                        </p:tgtEl>
                                      </p:cBhvr>
                                    </p:animEffect>
                                    <p:anim calcmode="lin" valueType="num">
                                      <p:cBhvr>
                                        <p:cTn id="3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fade">
                                      <p:cBhvr>
                                        <p:cTn id="41" dur="1000"/>
                                        <p:tgtEl>
                                          <p:spTgt spid="2">
                                            <p:txEl>
                                              <p:pRg st="6" end="6"/>
                                            </p:txEl>
                                          </p:spTgt>
                                        </p:tgtEl>
                                      </p:cBhvr>
                                    </p:animEffect>
                                    <p:anim calcmode="lin" valueType="num">
                                      <p:cBhvr>
                                        <p:cTn id="4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11560" y="0"/>
            <a:ext cx="7848872" cy="1143000"/>
          </a:xfrm>
        </p:spPr>
        <p:txBody>
          <a:bodyPr>
            <a:normAutofit fontScale="90000"/>
          </a:bodyPr>
          <a:lstStyle/>
          <a:p>
            <a:pPr algn="ctr" eaLnBrk="1" hangingPunct="1">
              <a:defRPr/>
            </a:pPr>
            <a:r>
              <a:rPr lang="en-US" b="1" dirty="0" smtClean="0">
                <a:ln w="18415" cmpd="sng">
                  <a:noFill/>
                  <a:prstDash val="solid"/>
                </a:ln>
                <a:solidFill>
                  <a:schemeClr val="accent2">
                    <a:lumMod val="75000"/>
                  </a:schemeClr>
                </a:solidFill>
                <a:effectLst>
                  <a:outerShdw blurRad="63500" dir="3600000" algn="tl" rotWithShape="0">
                    <a:srgbClr val="000000">
                      <a:alpha val="70000"/>
                    </a:srgbClr>
                  </a:outerShdw>
                </a:effectLst>
                <a:latin typeface="Arial" pitchFamily="34" charset="0"/>
                <a:cs typeface="Arial" pitchFamily="34" charset="0"/>
              </a:rPr>
              <a:t>Cardiovascular Complications</a:t>
            </a:r>
            <a:endParaRPr lang="ar-SA" dirty="0">
              <a:ln w="18415" cmpd="sng">
                <a:noFill/>
                <a:prstDash val="solid"/>
              </a:ln>
              <a:solidFill>
                <a:schemeClr val="accent2">
                  <a:lumMod val="75000"/>
                </a:schemeClr>
              </a:solidFill>
              <a:latin typeface="Arial" pitchFamily="34" charset="0"/>
              <a:cs typeface="Arial" pitchFamily="34" charset="0"/>
            </a:endParaRPr>
          </a:p>
        </p:txBody>
      </p:sp>
      <p:sp>
        <p:nvSpPr>
          <p:cNvPr id="3" name="Content Placeholder 2"/>
          <p:cNvSpPr>
            <a:spLocks noGrp="1"/>
          </p:cNvSpPr>
          <p:nvPr>
            <p:ph idx="4294967295"/>
          </p:nvPr>
        </p:nvSpPr>
        <p:spPr>
          <a:xfrm>
            <a:off x="683568" y="1484784"/>
            <a:ext cx="7258050" cy="3816424"/>
          </a:xfrm>
        </p:spPr>
        <p:txBody>
          <a:bodyPr>
            <a:noAutofit/>
          </a:bodyPr>
          <a:lstStyle/>
          <a:p>
            <a:pPr algn="l" rtl="0" eaLnBrk="1" hangingPunct="1">
              <a:defRPr/>
            </a:pPr>
            <a:r>
              <a:rPr lang="en-US" sz="2400" b="1" dirty="0" smtClean="0">
                <a:solidFill>
                  <a:schemeClr val="bg1">
                    <a:lumMod val="20000"/>
                    <a:lumOff val="80000"/>
                  </a:schemeClr>
                </a:solidFill>
              </a:rPr>
              <a:t>Could be life threatening </a:t>
            </a:r>
          </a:p>
          <a:p>
            <a:pPr algn="l" rtl="0" eaLnBrk="1" hangingPunct="1">
              <a:defRPr/>
            </a:pPr>
            <a:r>
              <a:rPr lang="en-US" sz="2400" b="1" dirty="0" smtClean="0">
                <a:solidFill>
                  <a:schemeClr val="bg1">
                    <a:lumMod val="20000"/>
                    <a:lumOff val="80000"/>
                  </a:schemeClr>
                </a:solidFill>
              </a:rPr>
              <a:t>Incidence is reduced by preparation and correction of any existing cardiac condition pre-operatively.</a:t>
            </a:r>
          </a:p>
          <a:p>
            <a:pPr marL="118872" indent="0" algn="l" rtl="0" eaLnBrk="1" hangingPunct="1">
              <a:buNone/>
              <a:defRPr/>
            </a:pPr>
            <a:endParaRPr lang="en-US" sz="2400" b="1" dirty="0" smtClean="0">
              <a:solidFill>
                <a:schemeClr val="bg1">
                  <a:lumMod val="20000"/>
                  <a:lumOff val="80000"/>
                </a:schemeClr>
              </a:solidFill>
            </a:endParaRPr>
          </a:p>
          <a:p>
            <a:pPr marL="118872" indent="0" algn="l" rtl="0" eaLnBrk="1" hangingPunct="1">
              <a:buNone/>
              <a:defRPr/>
            </a:pPr>
            <a:endParaRPr lang="en-US" sz="2400" b="1" dirty="0">
              <a:solidFill>
                <a:schemeClr val="bg1">
                  <a:lumMod val="20000"/>
                  <a:lumOff val="80000"/>
                </a:schemeClr>
              </a:solidFill>
            </a:endParaRPr>
          </a:p>
          <a:p>
            <a:pPr marL="118872" indent="0" algn="l" rtl="0" eaLnBrk="1" hangingPunct="1">
              <a:buNone/>
              <a:defRPr/>
            </a:pPr>
            <a:endParaRPr lang="en-US" sz="2400" b="1" dirty="0" smtClean="0">
              <a:solidFill>
                <a:schemeClr val="bg1">
                  <a:lumMod val="20000"/>
                  <a:lumOff val="80000"/>
                </a:schemeClr>
              </a:solidFill>
            </a:endParaRPr>
          </a:p>
          <a:p>
            <a:pPr marL="118872" indent="0" algn="l" rtl="0" eaLnBrk="1" hangingPunct="1">
              <a:buNone/>
              <a:defRPr/>
            </a:pPr>
            <a:r>
              <a:rPr lang="en-US" sz="2800" b="1" dirty="0" smtClean="0">
                <a:solidFill>
                  <a:srgbClr val="FFC000"/>
                </a:solidFill>
              </a:rPr>
              <a:t>It includes: </a:t>
            </a:r>
          </a:p>
          <a:p>
            <a:pPr algn="l" rtl="0" eaLnBrk="1" hangingPunct="1">
              <a:defRPr/>
            </a:pPr>
            <a:r>
              <a:rPr lang="en-US" sz="2400" b="1" dirty="0">
                <a:solidFill>
                  <a:schemeClr val="bg1">
                    <a:lumMod val="20000"/>
                    <a:lumOff val="80000"/>
                  </a:schemeClr>
                </a:solidFill>
              </a:rPr>
              <a:t> </a:t>
            </a:r>
            <a:r>
              <a:rPr lang="en-US" sz="2400" b="1" dirty="0" smtClean="0">
                <a:solidFill>
                  <a:schemeClr val="bg1">
                    <a:lumMod val="20000"/>
                    <a:lumOff val="80000"/>
                  </a:schemeClr>
                </a:solidFill>
              </a:rPr>
              <a:t>MI</a:t>
            </a:r>
            <a:endParaRPr lang="en-US" sz="1800" b="1" dirty="0" smtClean="0">
              <a:solidFill>
                <a:schemeClr val="bg1">
                  <a:lumMod val="20000"/>
                  <a:lumOff val="80000"/>
                </a:schemeClr>
              </a:solidFill>
            </a:endParaRPr>
          </a:p>
          <a:p>
            <a:pPr algn="l" rtl="0" eaLnBrk="1" hangingPunct="1">
              <a:defRPr/>
            </a:pPr>
            <a:r>
              <a:rPr lang="en-US" sz="2400" b="1" dirty="0" smtClean="0">
                <a:solidFill>
                  <a:schemeClr val="bg1">
                    <a:lumMod val="20000"/>
                    <a:lumOff val="80000"/>
                  </a:schemeClr>
                </a:solidFill>
              </a:rPr>
              <a:t>Arrhythmia</a:t>
            </a:r>
          </a:p>
          <a:p>
            <a:pPr algn="l" rtl="0" eaLnBrk="1" hangingPunct="1">
              <a:defRPr/>
            </a:pPr>
            <a:r>
              <a:rPr lang="en-US" sz="2400" b="1" dirty="0" smtClean="0">
                <a:solidFill>
                  <a:schemeClr val="bg1">
                    <a:lumMod val="20000"/>
                    <a:lumOff val="80000"/>
                  </a:schemeClr>
                </a:solidFill>
              </a:rPr>
              <a:t>DVT</a:t>
            </a:r>
            <a:endParaRPr lang="en-US" sz="2800" b="1" dirty="0">
              <a:solidFill>
                <a:schemeClr val="bg1">
                  <a:lumMod val="20000"/>
                  <a:lumOff val="80000"/>
                </a:schemeClr>
              </a:solidFill>
            </a:endParaRP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11560" y="0"/>
            <a:ext cx="7848872" cy="1143000"/>
          </a:xfrm>
        </p:spPr>
        <p:txBody>
          <a:bodyPr>
            <a:normAutofit/>
          </a:bodyPr>
          <a:lstStyle/>
          <a:p>
            <a:pPr algn="ctr" eaLnBrk="1" hangingPunct="1">
              <a:defRPr/>
            </a:pPr>
            <a:r>
              <a:rPr lang="en-US" b="1" dirty="0" smtClean="0">
                <a:ln w="18415" cmpd="sng">
                  <a:noFill/>
                  <a:prstDash val="solid"/>
                </a:ln>
                <a:solidFill>
                  <a:schemeClr val="accent2">
                    <a:lumMod val="75000"/>
                  </a:schemeClr>
                </a:solidFill>
                <a:effectLst>
                  <a:outerShdw blurRad="63500" dir="3600000" algn="tl" rotWithShape="0">
                    <a:srgbClr val="000000">
                      <a:alpha val="70000"/>
                    </a:srgbClr>
                  </a:outerShdw>
                </a:effectLst>
                <a:latin typeface="Arial" pitchFamily="34" charset="0"/>
                <a:cs typeface="Arial" pitchFamily="34" charset="0"/>
              </a:rPr>
              <a:t>MI</a:t>
            </a:r>
            <a:endParaRPr lang="ar-SA" dirty="0">
              <a:ln w="18415" cmpd="sng">
                <a:noFill/>
                <a:prstDash val="solid"/>
              </a:ln>
              <a:solidFill>
                <a:schemeClr val="accent2">
                  <a:lumMod val="75000"/>
                </a:schemeClr>
              </a:solidFill>
              <a:latin typeface="Arial" pitchFamily="34" charset="0"/>
              <a:cs typeface="Arial" pitchFamily="34" charset="0"/>
            </a:endParaRPr>
          </a:p>
        </p:txBody>
      </p:sp>
      <p:sp>
        <p:nvSpPr>
          <p:cNvPr id="3" name="Content Placeholder 2"/>
          <p:cNvSpPr>
            <a:spLocks noGrp="1"/>
          </p:cNvSpPr>
          <p:nvPr>
            <p:ph idx="4294967295"/>
          </p:nvPr>
        </p:nvSpPr>
        <p:spPr>
          <a:xfrm>
            <a:off x="716058" y="1169204"/>
            <a:ext cx="7888390" cy="5572164"/>
          </a:xfrm>
        </p:spPr>
        <p:txBody>
          <a:bodyPr>
            <a:normAutofit/>
          </a:bodyPr>
          <a:lstStyle/>
          <a:p>
            <a:pPr algn="l" rtl="0" eaLnBrk="1" hangingPunct="1">
              <a:defRPr/>
            </a:pPr>
            <a:r>
              <a:rPr lang="en-US" sz="2000" b="1" dirty="0" smtClean="0">
                <a:solidFill>
                  <a:schemeClr val="tx1">
                    <a:lumMod val="95000"/>
                  </a:schemeClr>
                </a:solidFill>
              </a:rPr>
              <a:t>Two thirds occur between the</a:t>
            </a:r>
            <a:r>
              <a:rPr lang="en-US" sz="2000" b="1" dirty="0" smtClean="0">
                <a:solidFill>
                  <a:srgbClr val="FFC000"/>
                </a:solidFill>
              </a:rPr>
              <a:t> 2</a:t>
            </a:r>
            <a:r>
              <a:rPr lang="en-US" sz="2000" b="1" baseline="30000" dirty="0" smtClean="0">
                <a:solidFill>
                  <a:srgbClr val="FFC000"/>
                </a:solidFill>
              </a:rPr>
              <a:t>nd</a:t>
            </a:r>
            <a:r>
              <a:rPr lang="en-US" sz="2000" b="1" dirty="0" smtClean="0">
                <a:solidFill>
                  <a:srgbClr val="FFC000"/>
                </a:solidFill>
              </a:rPr>
              <a:t> to 5</a:t>
            </a:r>
            <a:r>
              <a:rPr lang="en-US" sz="2000" b="1" baseline="30000" dirty="0" smtClean="0">
                <a:solidFill>
                  <a:srgbClr val="FFC000"/>
                </a:solidFill>
              </a:rPr>
              <a:t>th</a:t>
            </a:r>
            <a:r>
              <a:rPr lang="en-US" sz="2000" b="1" dirty="0" smtClean="0">
                <a:solidFill>
                  <a:srgbClr val="FFC000"/>
                </a:solidFill>
              </a:rPr>
              <a:t> </a:t>
            </a:r>
            <a:r>
              <a:rPr lang="en-US" sz="2000" b="1" dirty="0" smtClean="0">
                <a:solidFill>
                  <a:schemeClr val="tx1">
                    <a:lumMod val="95000"/>
                  </a:schemeClr>
                </a:solidFill>
              </a:rPr>
              <a:t>day post OP</a:t>
            </a:r>
          </a:p>
          <a:p>
            <a:pPr algn="l" rtl="0" eaLnBrk="1" hangingPunct="1">
              <a:defRPr/>
            </a:pPr>
            <a:r>
              <a:rPr lang="en-US" sz="2000" b="1" dirty="0" smtClean="0">
                <a:solidFill>
                  <a:srgbClr val="FFC000"/>
                </a:solidFill>
              </a:rPr>
              <a:t>Risk factors include:</a:t>
            </a:r>
          </a:p>
          <a:p>
            <a:pPr marL="118872" indent="0" algn="l" rtl="0" eaLnBrk="1" hangingPunct="1">
              <a:buNone/>
              <a:defRPr/>
            </a:pPr>
            <a:r>
              <a:rPr lang="en-US" sz="2000" b="1" dirty="0" smtClean="0">
                <a:solidFill>
                  <a:schemeClr val="tx1">
                    <a:lumMod val="95000"/>
                  </a:schemeClr>
                </a:solidFill>
              </a:rPr>
              <a:t>-Previous MI within the past 6 months</a:t>
            </a:r>
          </a:p>
          <a:p>
            <a:pPr marL="118872" indent="0" algn="l" rtl="0" eaLnBrk="1" hangingPunct="1">
              <a:buNone/>
              <a:defRPr/>
            </a:pPr>
            <a:r>
              <a:rPr lang="en-US" sz="2000" b="1" dirty="0" smtClean="0">
                <a:solidFill>
                  <a:schemeClr val="tx1">
                    <a:lumMod val="95000"/>
                  </a:schemeClr>
                </a:solidFill>
              </a:rPr>
              <a:t>-Chronic heart failure</a:t>
            </a:r>
          </a:p>
          <a:p>
            <a:pPr marL="118872" indent="0" algn="l" rtl="0" eaLnBrk="1" hangingPunct="1">
              <a:buNone/>
              <a:defRPr/>
            </a:pPr>
            <a:r>
              <a:rPr lang="en-US" sz="2000" b="1" dirty="0" smtClean="0">
                <a:solidFill>
                  <a:schemeClr val="tx1">
                    <a:lumMod val="95000"/>
                  </a:schemeClr>
                </a:solidFill>
              </a:rPr>
              <a:t>-Angina</a:t>
            </a:r>
          </a:p>
          <a:p>
            <a:pPr marL="118872" indent="0" algn="l" rtl="0" eaLnBrk="1" hangingPunct="1">
              <a:buNone/>
              <a:defRPr/>
            </a:pPr>
            <a:r>
              <a:rPr lang="en-US" sz="2000" b="1" dirty="0" smtClean="0">
                <a:solidFill>
                  <a:schemeClr val="tx1">
                    <a:lumMod val="95000"/>
                  </a:schemeClr>
                </a:solidFill>
              </a:rPr>
              <a:t>-Advanced age</a:t>
            </a:r>
          </a:p>
          <a:p>
            <a:pPr algn="l" rtl="0">
              <a:defRPr/>
            </a:pPr>
            <a:r>
              <a:rPr lang="en-US" sz="2000" b="1" dirty="0" smtClean="0">
                <a:solidFill>
                  <a:srgbClr val="FFC000"/>
                </a:solidFill>
              </a:rPr>
              <a:t>Presentation:</a:t>
            </a:r>
            <a:endParaRPr lang="en-US" sz="2000" b="1" dirty="0">
              <a:solidFill>
                <a:srgbClr val="FFC000"/>
              </a:solidFill>
            </a:endParaRPr>
          </a:p>
          <a:p>
            <a:pPr marL="118872" indent="0" algn="l" rtl="0">
              <a:buNone/>
              <a:defRPr/>
            </a:pPr>
            <a:r>
              <a:rPr lang="en-US" sz="2000" b="1" dirty="0" smtClean="0">
                <a:solidFill>
                  <a:schemeClr val="tx1">
                    <a:lumMod val="95000"/>
                  </a:schemeClr>
                </a:solidFill>
              </a:rPr>
              <a:t>-Often asymptomatic</a:t>
            </a:r>
            <a:endParaRPr lang="en-US" sz="2000" b="1" dirty="0">
              <a:solidFill>
                <a:schemeClr val="tx1">
                  <a:lumMod val="95000"/>
                </a:schemeClr>
              </a:solidFill>
            </a:endParaRPr>
          </a:p>
          <a:p>
            <a:pPr marL="118872" indent="0" algn="l" rtl="0">
              <a:buNone/>
              <a:defRPr/>
            </a:pPr>
            <a:r>
              <a:rPr lang="en-US" sz="2000" b="1" dirty="0" smtClean="0">
                <a:solidFill>
                  <a:schemeClr val="tx1">
                    <a:lumMod val="95000"/>
                  </a:schemeClr>
                </a:solidFill>
              </a:rPr>
              <a:t>-Symptoms include: new onset CHF, new onset dysrhythmia, hypotension, chest pain, tachycardia</a:t>
            </a:r>
            <a:r>
              <a:rPr lang="en-US" sz="2000" b="1" dirty="0">
                <a:solidFill>
                  <a:schemeClr val="tx1">
                    <a:lumMod val="95000"/>
                  </a:schemeClr>
                </a:solidFill>
              </a:rPr>
              <a:t> </a:t>
            </a:r>
            <a:r>
              <a:rPr lang="en-US" sz="2000" b="1" dirty="0" smtClean="0">
                <a:solidFill>
                  <a:schemeClr val="tx1">
                    <a:lumMod val="95000"/>
                  </a:schemeClr>
                </a:solidFill>
              </a:rPr>
              <a:t>,nausea and vomiting. </a:t>
            </a:r>
            <a:endParaRPr lang="en-US" sz="2000" b="1" dirty="0">
              <a:solidFill>
                <a:schemeClr val="tx1">
                  <a:lumMod val="95000"/>
                </a:schemeClr>
              </a:solidFill>
            </a:endParaRPr>
          </a:p>
          <a:p>
            <a:pPr algn="l" rtl="0">
              <a:defRPr/>
            </a:pPr>
            <a:r>
              <a:rPr lang="en-US" sz="2000" b="1" dirty="0" smtClean="0">
                <a:solidFill>
                  <a:srgbClr val="FFC000"/>
                </a:solidFill>
              </a:rPr>
              <a:t>Investigations:</a:t>
            </a:r>
            <a:endParaRPr lang="en-US" sz="2000" b="1" dirty="0">
              <a:solidFill>
                <a:srgbClr val="FFC000"/>
              </a:solidFill>
            </a:endParaRPr>
          </a:p>
          <a:p>
            <a:pPr marL="118872" indent="0" algn="l" rtl="0">
              <a:buNone/>
              <a:defRPr/>
            </a:pPr>
            <a:r>
              <a:rPr lang="en-US" sz="2000" b="1" dirty="0" smtClean="0">
                <a:solidFill>
                  <a:schemeClr val="tx1">
                    <a:lumMod val="95000"/>
                  </a:schemeClr>
                </a:solidFill>
              </a:rPr>
              <a:t>-ECG</a:t>
            </a:r>
          </a:p>
          <a:p>
            <a:pPr marL="118872" indent="0" algn="l" rtl="0">
              <a:buNone/>
              <a:defRPr/>
            </a:pPr>
            <a:r>
              <a:rPr lang="en-US" sz="2000" b="1" dirty="0" smtClean="0">
                <a:solidFill>
                  <a:schemeClr val="tx1">
                    <a:lumMod val="95000"/>
                  </a:schemeClr>
                </a:solidFill>
              </a:rPr>
              <a:t>-Troponin I </a:t>
            </a:r>
            <a:r>
              <a:rPr lang="en-US" sz="2000" b="1" dirty="0">
                <a:solidFill>
                  <a:schemeClr val="tx1">
                    <a:lumMod val="95000"/>
                  </a:schemeClr>
                </a:solidFill>
              </a:rPr>
              <a:t>\ </a:t>
            </a:r>
            <a:r>
              <a:rPr lang="en-US" sz="2000" b="1" dirty="0" err="1">
                <a:solidFill>
                  <a:schemeClr val="tx1">
                    <a:lumMod val="95000"/>
                  </a:schemeClr>
                </a:solidFill>
              </a:rPr>
              <a:t>creatinine</a:t>
            </a:r>
            <a:r>
              <a:rPr lang="en-US" sz="2000" b="1" dirty="0">
                <a:solidFill>
                  <a:schemeClr val="tx1">
                    <a:lumMod val="95000"/>
                  </a:schemeClr>
                </a:solidFill>
              </a:rPr>
              <a:t> </a:t>
            </a:r>
            <a:r>
              <a:rPr lang="en-US" sz="2000" b="1" dirty="0" smtClean="0">
                <a:solidFill>
                  <a:schemeClr val="tx1">
                    <a:lumMod val="95000"/>
                  </a:schemeClr>
                </a:solidFill>
              </a:rPr>
              <a:t>kinase MB fraction</a:t>
            </a:r>
          </a:p>
          <a:p>
            <a:pPr algn="l" rtl="0">
              <a:defRPr/>
            </a:pPr>
            <a:r>
              <a:rPr lang="en-US" sz="2000" b="1" dirty="0" smtClean="0">
                <a:solidFill>
                  <a:srgbClr val="FFC000"/>
                </a:solidFill>
              </a:rPr>
              <a:t>Treatment:</a:t>
            </a:r>
            <a:endParaRPr lang="en-US" sz="2000" b="1" dirty="0">
              <a:solidFill>
                <a:srgbClr val="FFC000"/>
              </a:solidFill>
            </a:endParaRPr>
          </a:p>
          <a:p>
            <a:pPr marL="118872" indent="0" algn="l" rtl="0">
              <a:buNone/>
              <a:defRPr/>
            </a:pPr>
            <a:r>
              <a:rPr lang="en-US" sz="2000" b="1" dirty="0" smtClean="0">
                <a:solidFill>
                  <a:schemeClr val="tx1">
                    <a:lumMod val="95000"/>
                  </a:schemeClr>
                </a:solidFill>
              </a:rPr>
              <a:t>-Nitrates, Aspirin, Oxygen, Pain control, Heparin and ICU monitoring</a:t>
            </a:r>
            <a:endParaRPr lang="en-US" sz="2000" b="1" dirty="0">
              <a:solidFill>
                <a:schemeClr val="tx1">
                  <a:lumMod val="95000"/>
                </a:schemeClr>
              </a:solidFill>
            </a:endParaRPr>
          </a:p>
          <a:p>
            <a:pPr marL="118872" indent="0" algn="l" rtl="0">
              <a:buNone/>
              <a:defRPr/>
            </a:pPr>
            <a:endParaRPr lang="en-US" sz="2000" b="1" dirty="0">
              <a:solidFill>
                <a:schemeClr val="tx1">
                  <a:lumMod val="95000"/>
                </a:schemeClr>
              </a:solidFill>
            </a:endParaRPr>
          </a:p>
          <a:p>
            <a:pPr marL="118872" indent="0" algn="l" rtl="0" eaLnBrk="1" hangingPunct="1">
              <a:buNone/>
              <a:defRPr/>
            </a:pPr>
            <a:endParaRPr lang="en-US" sz="2000" b="1" dirty="0" smtClean="0">
              <a:solidFill>
                <a:schemeClr val="tx1">
                  <a:lumMod val="95000"/>
                </a:schemeClr>
              </a:solidFill>
            </a:endParaRPr>
          </a:p>
          <a:p>
            <a:pPr algn="l" rtl="0" eaLnBrk="1" hangingPunct="1">
              <a:buFont typeface="Wingdings" pitchFamily="2" charset="2"/>
              <a:buNone/>
              <a:defRPr/>
            </a:pPr>
            <a:endParaRPr lang="ar-SA" sz="2400" dirty="0"/>
          </a:p>
        </p:txBody>
      </p:sp>
    </p:spTree>
    <p:extLst>
      <p:ext uri="{BB962C8B-B14F-4D97-AF65-F5344CB8AC3E}">
        <p14:creationId xmlns:p14="http://schemas.microsoft.com/office/powerpoint/2010/main" val="1082341266"/>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fade">
                                      <p:cBhvr>
                                        <p:cTn id="58" dur="1000"/>
                                        <p:tgtEl>
                                          <p:spTgt spid="3">
                                            <p:txEl>
                                              <p:pRg st="8" end="8"/>
                                            </p:txEl>
                                          </p:spTgt>
                                        </p:tgtEl>
                                      </p:cBhvr>
                                    </p:animEffect>
                                    <p:anim calcmode="lin" valueType="num">
                                      <p:cBhvr>
                                        <p:cTn id="5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3">
                                            <p:txEl>
                                              <p:pRg st="9" end="9"/>
                                            </p:txEl>
                                          </p:spTgt>
                                        </p:tgtEl>
                                        <p:attrNameLst>
                                          <p:attrName>style.visibility</p:attrName>
                                        </p:attrNameLst>
                                      </p:cBhvr>
                                      <p:to>
                                        <p:strVal val="visible"/>
                                      </p:to>
                                    </p:set>
                                    <p:animEffect transition="in" filter="fade">
                                      <p:cBhvr>
                                        <p:cTn id="65" dur="1000"/>
                                        <p:tgtEl>
                                          <p:spTgt spid="3">
                                            <p:txEl>
                                              <p:pRg st="9" end="9"/>
                                            </p:txEl>
                                          </p:spTgt>
                                        </p:tgtEl>
                                      </p:cBhvr>
                                    </p:animEffect>
                                    <p:anim calcmode="lin" valueType="num">
                                      <p:cBhvr>
                                        <p:cTn id="6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3">
                                            <p:txEl>
                                              <p:pRg st="11" end="11"/>
                                            </p:txEl>
                                          </p:spTgt>
                                        </p:tgtEl>
                                        <p:attrNameLst>
                                          <p:attrName>style.visibility</p:attrName>
                                        </p:attrNameLst>
                                      </p:cBhvr>
                                      <p:to>
                                        <p:strVal val="visible"/>
                                      </p:to>
                                    </p:set>
                                    <p:animEffect transition="in" filter="fade">
                                      <p:cBhvr>
                                        <p:cTn id="75" dur="1000"/>
                                        <p:tgtEl>
                                          <p:spTgt spid="3">
                                            <p:txEl>
                                              <p:pRg st="11" end="11"/>
                                            </p:txEl>
                                          </p:spTgt>
                                        </p:tgtEl>
                                      </p:cBhvr>
                                    </p:animEffect>
                                    <p:anim calcmode="lin" valueType="num">
                                      <p:cBhvr>
                                        <p:cTn id="76"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3">
                                            <p:txEl>
                                              <p:pRg st="12" end="12"/>
                                            </p:txEl>
                                          </p:spTgt>
                                        </p:tgtEl>
                                        <p:attrNameLst>
                                          <p:attrName>style.visibility</p:attrName>
                                        </p:attrNameLst>
                                      </p:cBhvr>
                                      <p:to>
                                        <p:strVal val="visible"/>
                                      </p:to>
                                    </p:set>
                                    <p:animEffect transition="in" filter="fade">
                                      <p:cBhvr>
                                        <p:cTn id="82" dur="1000"/>
                                        <p:tgtEl>
                                          <p:spTgt spid="3">
                                            <p:txEl>
                                              <p:pRg st="12" end="12"/>
                                            </p:txEl>
                                          </p:spTgt>
                                        </p:tgtEl>
                                      </p:cBhvr>
                                    </p:animEffect>
                                    <p:anim calcmode="lin" valueType="num">
                                      <p:cBhvr>
                                        <p:cTn id="83"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3">
                                            <p:txEl>
                                              <p:pRg st="13" end="13"/>
                                            </p:txEl>
                                          </p:spTgt>
                                        </p:tgtEl>
                                        <p:attrNameLst>
                                          <p:attrName>style.visibility</p:attrName>
                                        </p:attrNameLst>
                                      </p:cBhvr>
                                      <p:to>
                                        <p:strVal val="visible"/>
                                      </p:to>
                                    </p:set>
                                    <p:animEffect transition="in" filter="fade">
                                      <p:cBhvr>
                                        <p:cTn id="87" dur="1000"/>
                                        <p:tgtEl>
                                          <p:spTgt spid="3">
                                            <p:txEl>
                                              <p:pRg st="13" end="13"/>
                                            </p:txEl>
                                          </p:spTgt>
                                        </p:tgtEl>
                                      </p:cBhvr>
                                    </p:animEffect>
                                    <p:anim calcmode="lin" valueType="num">
                                      <p:cBhvr>
                                        <p:cTn id="88"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9"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11560" y="0"/>
            <a:ext cx="7848872" cy="1143000"/>
          </a:xfrm>
        </p:spPr>
        <p:txBody>
          <a:bodyPr>
            <a:normAutofit/>
          </a:bodyPr>
          <a:lstStyle/>
          <a:p>
            <a:pPr algn="ctr" eaLnBrk="1" hangingPunct="1">
              <a:defRPr/>
            </a:pPr>
            <a:r>
              <a:rPr lang="en-US" b="1" dirty="0" smtClean="0">
                <a:ln w="18415" cmpd="sng">
                  <a:noFill/>
                  <a:prstDash val="solid"/>
                </a:ln>
                <a:solidFill>
                  <a:schemeClr val="accent2">
                    <a:lumMod val="75000"/>
                  </a:schemeClr>
                </a:solidFill>
                <a:effectLst>
                  <a:outerShdw blurRad="63500" dir="3600000" algn="tl" rotWithShape="0">
                    <a:srgbClr val="000000">
                      <a:alpha val="70000"/>
                    </a:srgbClr>
                  </a:outerShdw>
                </a:effectLst>
                <a:latin typeface="Arial" pitchFamily="34" charset="0"/>
                <a:cs typeface="Arial" pitchFamily="34" charset="0"/>
              </a:rPr>
              <a:t>Arrhythmia</a:t>
            </a:r>
            <a:endParaRPr lang="ar-SA" dirty="0">
              <a:ln w="18415" cmpd="sng">
                <a:noFill/>
                <a:prstDash val="solid"/>
              </a:ln>
              <a:solidFill>
                <a:schemeClr val="accent2">
                  <a:lumMod val="75000"/>
                </a:schemeClr>
              </a:solidFill>
              <a:latin typeface="Arial" pitchFamily="34" charset="0"/>
              <a:cs typeface="Arial" pitchFamily="34" charset="0"/>
            </a:endParaRPr>
          </a:p>
        </p:txBody>
      </p:sp>
      <p:sp>
        <p:nvSpPr>
          <p:cNvPr id="3" name="Content Placeholder 2"/>
          <p:cNvSpPr>
            <a:spLocks noGrp="1"/>
          </p:cNvSpPr>
          <p:nvPr>
            <p:ph idx="4294967295"/>
          </p:nvPr>
        </p:nvSpPr>
        <p:spPr>
          <a:xfrm>
            <a:off x="716058" y="1169204"/>
            <a:ext cx="7888390" cy="5572164"/>
          </a:xfrm>
        </p:spPr>
        <p:txBody>
          <a:bodyPr>
            <a:normAutofit lnSpcReduction="10000"/>
          </a:bodyPr>
          <a:lstStyle/>
          <a:p>
            <a:pPr algn="l" rtl="0" eaLnBrk="1" hangingPunct="1">
              <a:defRPr/>
            </a:pPr>
            <a:r>
              <a:rPr lang="en-US" sz="2000" b="1" dirty="0" smtClean="0">
                <a:solidFill>
                  <a:schemeClr val="tx1">
                    <a:lumMod val="95000"/>
                  </a:schemeClr>
                </a:solidFill>
              </a:rPr>
              <a:t>Usually due to reversible causes like hypokalemia, hypoxemia, alkalosis and stress after the operation.</a:t>
            </a:r>
          </a:p>
          <a:p>
            <a:pPr algn="l" rtl="0" eaLnBrk="1" hangingPunct="1">
              <a:defRPr/>
            </a:pPr>
            <a:r>
              <a:rPr lang="en-US" sz="2000" b="1" dirty="0" smtClean="0">
                <a:solidFill>
                  <a:schemeClr val="tx1">
                    <a:lumMod val="95000"/>
                  </a:schemeClr>
                </a:solidFill>
              </a:rPr>
              <a:t>Could be the  </a:t>
            </a:r>
            <a:r>
              <a:rPr lang="en-US" sz="2000" b="1" dirty="0" smtClean="0">
                <a:solidFill>
                  <a:srgbClr val="00B0F0"/>
                </a:solidFill>
              </a:rPr>
              <a:t>1</a:t>
            </a:r>
            <a:r>
              <a:rPr lang="en-US" sz="2000" b="1" baseline="30000" dirty="0" smtClean="0">
                <a:solidFill>
                  <a:srgbClr val="00B0F0"/>
                </a:solidFill>
              </a:rPr>
              <a:t>st</a:t>
            </a:r>
            <a:r>
              <a:rPr lang="en-US" sz="2000" b="1" dirty="0" smtClean="0">
                <a:solidFill>
                  <a:srgbClr val="00B0F0"/>
                </a:solidFill>
              </a:rPr>
              <a:t> sign </a:t>
            </a:r>
            <a:r>
              <a:rPr lang="en-US" sz="2000" b="1" dirty="0" smtClean="0">
                <a:solidFill>
                  <a:schemeClr val="tx1">
                    <a:lumMod val="95000"/>
                  </a:schemeClr>
                </a:solidFill>
              </a:rPr>
              <a:t>of a post-OP MI.</a:t>
            </a:r>
          </a:p>
          <a:p>
            <a:pPr algn="l" rtl="0" eaLnBrk="1" hangingPunct="1">
              <a:defRPr/>
            </a:pPr>
            <a:r>
              <a:rPr lang="en-US" sz="2000" b="1" dirty="0" smtClean="0">
                <a:solidFill>
                  <a:schemeClr val="tx1">
                    <a:lumMod val="95000"/>
                  </a:schemeClr>
                </a:solidFill>
              </a:rPr>
              <a:t>Usually asymptomatic but could present with chest pain, palpitations or dyspnea.</a:t>
            </a:r>
          </a:p>
          <a:p>
            <a:pPr algn="l" rtl="0" eaLnBrk="1" hangingPunct="1">
              <a:defRPr/>
            </a:pPr>
            <a:r>
              <a:rPr lang="en-US" sz="2000" b="1" dirty="0" smtClean="0">
                <a:solidFill>
                  <a:srgbClr val="FFC000"/>
                </a:solidFill>
              </a:rPr>
              <a:t>Atrial flutter\fibrillation:</a:t>
            </a:r>
          </a:p>
          <a:p>
            <a:pPr marL="118872" indent="0" algn="l" rtl="0" eaLnBrk="1" hangingPunct="1">
              <a:buNone/>
              <a:defRPr/>
            </a:pPr>
            <a:r>
              <a:rPr lang="en-US" sz="2000" b="1" dirty="0" smtClean="0">
                <a:solidFill>
                  <a:schemeClr val="tx1">
                    <a:lumMod val="95000"/>
                  </a:schemeClr>
                </a:solidFill>
              </a:rPr>
              <a:t>-If the patient is stable, the heart rate could be controlled with</a:t>
            </a:r>
          </a:p>
          <a:p>
            <a:pPr marL="118872" indent="0" algn="l" rtl="0" eaLnBrk="1" hangingPunct="1">
              <a:buNone/>
              <a:defRPr/>
            </a:pPr>
            <a:r>
              <a:rPr lang="en-US" sz="2000" b="1" dirty="0" smtClean="0">
                <a:solidFill>
                  <a:schemeClr val="tx1">
                    <a:lumMod val="95000"/>
                  </a:schemeClr>
                </a:solidFill>
              </a:rPr>
              <a:t>  </a:t>
            </a:r>
            <a:r>
              <a:rPr lang="el-GR" sz="2000" b="1" dirty="0" smtClean="0">
                <a:solidFill>
                  <a:schemeClr val="tx1">
                    <a:lumMod val="95000"/>
                  </a:schemeClr>
                </a:solidFill>
              </a:rPr>
              <a:t>β</a:t>
            </a:r>
            <a:r>
              <a:rPr lang="en-US" sz="2000" b="1" dirty="0" smtClean="0">
                <a:solidFill>
                  <a:schemeClr val="tx1">
                    <a:lumMod val="95000"/>
                  </a:schemeClr>
                </a:solidFill>
              </a:rPr>
              <a:t>-blockers, digitalis or </a:t>
            </a:r>
            <a:r>
              <a:rPr lang="en-US" sz="2000" b="1" dirty="0" err="1" smtClean="0">
                <a:solidFill>
                  <a:schemeClr val="tx1">
                    <a:lumMod val="95000"/>
                  </a:schemeClr>
                </a:solidFill>
              </a:rPr>
              <a:t>Ca</a:t>
            </a:r>
            <a:r>
              <a:rPr lang="en-US" sz="2000" b="1" dirty="0" smtClean="0">
                <a:solidFill>
                  <a:schemeClr val="tx1">
                    <a:lumMod val="95000"/>
                  </a:schemeClr>
                </a:solidFill>
              </a:rPr>
              <a:t> channel blockers. </a:t>
            </a:r>
          </a:p>
          <a:p>
            <a:pPr marL="118872" indent="0" algn="l" rtl="0" eaLnBrk="1" hangingPunct="1">
              <a:buNone/>
              <a:defRPr/>
            </a:pPr>
            <a:r>
              <a:rPr lang="en-US" sz="2000" b="1" dirty="0" smtClean="0">
                <a:solidFill>
                  <a:schemeClr val="tx1">
                    <a:lumMod val="95000"/>
                  </a:schemeClr>
                </a:solidFill>
              </a:rPr>
              <a:t>-If the patient is unstable (</a:t>
            </a:r>
            <a:r>
              <a:rPr lang="en-US" sz="2000" b="1" dirty="0" err="1" smtClean="0">
                <a:solidFill>
                  <a:schemeClr val="tx1">
                    <a:lumMod val="95000"/>
                  </a:schemeClr>
                </a:solidFill>
              </a:rPr>
              <a:t>eg</a:t>
            </a:r>
            <a:r>
              <a:rPr lang="en-US" sz="2000" b="1" dirty="0" smtClean="0">
                <a:solidFill>
                  <a:schemeClr val="tx1">
                    <a:lumMod val="95000"/>
                  </a:schemeClr>
                </a:solidFill>
              </a:rPr>
              <a:t>. In shock) </a:t>
            </a:r>
            <a:r>
              <a:rPr lang="en-US" sz="2000" b="1" dirty="0" err="1" smtClean="0">
                <a:solidFill>
                  <a:srgbClr val="00B0F0"/>
                </a:solidFill>
              </a:rPr>
              <a:t>cardioversion</a:t>
            </a:r>
            <a:r>
              <a:rPr lang="en-US" sz="2000" b="1" dirty="0" smtClean="0">
                <a:solidFill>
                  <a:srgbClr val="00B0F0"/>
                </a:solidFill>
              </a:rPr>
              <a:t> </a:t>
            </a:r>
            <a:r>
              <a:rPr lang="en-US" sz="2000" b="1" dirty="0" smtClean="0">
                <a:solidFill>
                  <a:schemeClr val="tx1">
                    <a:lumMod val="95000"/>
                  </a:schemeClr>
                </a:solidFill>
              </a:rPr>
              <a:t>is used.</a:t>
            </a:r>
          </a:p>
          <a:p>
            <a:pPr marL="118872" indent="0" algn="l" rtl="0" eaLnBrk="1" hangingPunct="1">
              <a:buNone/>
              <a:defRPr/>
            </a:pPr>
            <a:r>
              <a:rPr lang="en-US" sz="2000" b="1" dirty="0" smtClean="0">
                <a:solidFill>
                  <a:schemeClr val="tx1">
                    <a:lumMod val="95000"/>
                  </a:schemeClr>
                </a:solidFill>
              </a:rPr>
              <a:t>-If hypokalemia is present, it should be corrected.</a:t>
            </a:r>
          </a:p>
          <a:p>
            <a:pPr algn="l" rtl="0">
              <a:defRPr/>
            </a:pPr>
            <a:r>
              <a:rPr lang="en-US" sz="2000" b="1" dirty="0" smtClean="0">
                <a:solidFill>
                  <a:srgbClr val="FFC000"/>
                </a:solidFill>
              </a:rPr>
              <a:t>Premature Ventricular contractions (PVC):</a:t>
            </a:r>
            <a:endParaRPr lang="en-US" sz="2000" b="1" dirty="0">
              <a:solidFill>
                <a:srgbClr val="FFC000"/>
              </a:solidFill>
            </a:endParaRPr>
          </a:p>
          <a:p>
            <a:pPr marL="118872" indent="0" algn="l" rtl="0">
              <a:buNone/>
              <a:defRPr/>
            </a:pPr>
            <a:r>
              <a:rPr lang="en-US" sz="2000" b="1" dirty="0" smtClean="0">
                <a:solidFill>
                  <a:schemeClr val="tx1">
                    <a:lumMod val="95000"/>
                  </a:schemeClr>
                </a:solidFill>
              </a:rPr>
              <a:t>-Risk factors include: </a:t>
            </a:r>
            <a:r>
              <a:rPr lang="en-US" sz="2000" b="1" dirty="0" err="1" smtClean="0">
                <a:solidFill>
                  <a:schemeClr val="tx1">
                    <a:lumMod val="95000"/>
                  </a:schemeClr>
                </a:solidFill>
              </a:rPr>
              <a:t>hypercapnia</a:t>
            </a:r>
            <a:r>
              <a:rPr lang="en-US" sz="2000" b="1" dirty="0" smtClean="0">
                <a:solidFill>
                  <a:schemeClr val="tx1">
                    <a:lumMod val="95000"/>
                  </a:schemeClr>
                </a:solidFill>
              </a:rPr>
              <a:t>, hypoxemia, fluid overload.</a:t>
            </a:r>
            <a:endParaRPr lang="en-US" sz="2000" b="1" dirty="0">
              <a:solidFill>
                <a:schemeClr val="tx1">
                  <a:lumMod val="95000"/>
                </a:schemeClr>
              </a:solidFill>
            </a:endParaRPr>
          </a:p>
          <a:p>
            <a:pPr marL="118872" indent="0" algn="l" rtl="0">
              <a:buNone/>
              <a:defRPr/>
            </a:pPr>
            <a:r>
              <a:rPr lang="en-US" sz="2000" b="1" dirty="0" smtClean="0">
                <a:solidFill>
                  <a:schemeClr val="tx1">
                    <a:lumMod val="95000"/>
                  </a:schemeClr>
                </a:solidFill>
              </a:rPr>
              <a:t>-Oxygen, sedation, analgesia and correction of  fluid\electrolyte disturbances is the treatment of choice.</a:t>
            </a:r>
            <a:endParaRPr lang="en-US" sz="2000" b="1" dirty="0">
              <a:solidFill>
                <a:schemeClr val="tx1">
                  <a:lumMod val="95000"/>
                </a:schemeClr>
              </a:solidFill>
            </a:endParaRPr>
          </a:p>
          <a:p>
            <a:pPr algn="l" rtl="0">
              <a:defRPr/>
            </a:pPr>
            <a:r>
              <a:rPr lang="en-US" sz="2000" b="1" dirty="0" smtClean="0">
                <a:solidFill>
                  <a:srgbClr val="FFC000"/>
                </a:solidFill>
              </a:rPr>
              <a:t>Ventricular Tachycardia:</a:t>
            </a:r>
            <a:endParaRPr lang="en-US" sz="2000" b="1" dirty="0">
              <a:solidFill>
                <a:srgbClr val="FFC000"/>
              </a:solidFill>
            </a:endParaRPr>
          </a:p>
          <a:p>
            <a:pPr marL="118872" indent="0" algn="l" rtl="0">
              <a:buNone/>
              <a:defRPr/>
            </a:pPr>
            <a:r>
              <a:rPr lang="en-US" sz="2000" b="1" dirty="0" smtClean="0">
                <a:solidFill>
                  <a:schemeClr val="tx1">
                    <a:lumMod val="95000"/>
                  </a:schemeClr>
                </a:solidFill>
              </a:rPr>
              <a:t>-Could lead to the life threatening ventricular fibrillation. </a:t>
            </a:r>
          </a:p>
          <a:p>
            <a:pPr marL="118872" indent="0" algn="l" rtl="0">
              <a:buNone/>
              <a:defRPr/>
            </a:pPr>
            <a:r>
              <a:rPr lang="en-US" sz="2000" b="1" dirty="0" smtClean="0">
                <a:solidFill>
                  <a:schemeClr val="tx1">
                    <a:lumMod val="95000"/>
                  </a:schemeClr>
                </a:solidFill>
              </a:rPr>
              <a:t>-</a:t>
            </a:r>
            <a:r>
              <a:rPr lang="en-US" sz="2000" b="1" dirty="0" err="1" smtClean="0">
                <a:solidFill>
                  <a:schemeClr val="tx1">
                    <a:lumMod val="95000"/>
                  </a:schemeClr>
                </a:solidFill>
              </a:rPr>
              <a:t>Lidocaine</a:t>
            </a:r>
            <a:r>
              <a:rPr lang="en-US" sz="2000" b="1" dirty="0" smtClean="0">
                <a:solidFill>
                  <a:schemeClr val="tx1">
                    <a:lumMod val="95000"/>
                  </a:schemeClr>
                </a:solidFill>
              </a:rPr>
              <a:t> is the treatment of choice </a:t>
            </a:r>
          </a:p>
          <a:p>
            <a:pPr algn="l" rtl="0">
              <a:defRPr/>
            </a:pPr>
            <a:r>
              <a:rPr lang="en-US" sz="2000" b="1" dirty="0" smtClean="0">
                <a:solidFill>
                  <a:srgbClr val="FFC000"/>
                </a:solidFill>
              </a:rPr>
              <a:t>Complete Heart Block:</a:t>
            </a:r>
            <a:endParaRPr lang="en-US" sz="2000" b="1" dirty="0">
              <a:solidFill>
                <a:srgbClr val="FFC000"/>
              </a:solidFill>
            </a:endParaRPr>
          </a:p>
          <a:p>
            <a:pPr marL="118872" indent="0" algn="l" rtl="0">
              <a:buNone/>
              <a:defRPr/>
            </a:pPr>
            <a:r>
              <a:rPr lang="en-US" sz="2000" b="1" dirty="0" smtClean="0">
                <a:solidFill>
                  <a:schemeClr val="tx1">
                    <a:lumMod val="95000"/>
                  </a:schemeClr>
                </a:solidFill>
              </a:rPr>
              <a:t>-Insertion of a pacemaker is necessary. </a:t>
            </a:r>
            <a:endParaRPr lang="en-US" sz="2000" b="1" dirty="0">
              <a:solidFill>
                <a:schemeClr val="tx1">
                  <a:lumMod val="95000"/>
                </a:schemeClr>
              </a:solidFill>
            </a:endParaRPr>
          </a:p>
          <a:p>
            <a:pPr marL="118872" indent="0" algn="l" rtl="0">
              <a:buNone/>
              <a:defRPr/>
            </a:pPr>
            <a:endParaRPr lang="en-US" sz="2000" b="1" dirty="0">
              <a:solidFill>
                <a:schemeClr val="tx1">
                  <a:lumMod val="95000"/>
                </a:schemeClr>
              </a:solidFill>
            </a:endParaRPr>
          </a:p>
          <a:p>
            <a:pPr marL="118872" indent="0" algn="l" rtl="0" eaLnBrk="1" hangingPunct="1">
              <a:buNone/>
              <a:defRPr/>
            </a:pPr>
            <a:endParaRPr lang="en-US" sz="2000" b="1" dirty="0" smtClean="0">
              <a:solidFill>
                <a:schemeClr val="tx1">
                  <a:lumMod val="95000"/>
                </a:schemeClr>
              </a:solidFill>
            </a:endParaRPr>
          </a:p>
          <a:p>
            <a:pPr algn="l" rtl="0" eaLnBrk="1" hangingPunct="1">
              <a:buFont typeface="Wingdings" pitchFamily="2" charset="2"/>
              <a:buNone/>
              <a:defRPr/>
            </a:pPr>
            <a:endParaRPr lang="ar-SA" sz="2400" dirty="0"/>
          </a:p>
        </p:txBody>
      </p:sp>
    </p:spTree>
    <p:extLst>
      <p:ext uri="{BB962C8B-B14F-4D97-AF65-F5344CB8AC3E}">
        <p14:creationId xmlns:p14="http://schemas.microsoft.com/office/powerpoint/2010/main" val="2122586011"/>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Effect transition="in" filter="fade">
                                      <p:cBhvr>
                                        <p:cTn id="62" dur="1000"/>
                                        <p:tgtEl>
                                          <p:spTgt spid="3">
                                            <p:txEl>
                                              <p:pRg st="8" end="8"/>
                                            </p:txEl>
                                          </p:spTgt>
                                        </p:tgtEl>
                                      </p:cBhvr>
                                    </p:animEffect>
                                    <p:anim calcmode="lin" valueType="num">
                                      <p:cBhvr>
                                        <p:cTn id="6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Effect transition="in" filter="fade">
                                      <p:cBhvr>
                                        <p:cTn id="67" dur="1000"/>
                                        <p:tgtEl>
                                          <p:spTgt spid="3">
                                            <p:txEl>
                                              <p:pRg st="9" end="9"/>
                                            </p:txEl>
                                          </p:spTgt>
                                        </p:tgtEl>
                                      </p:cBhvr>
                                    </p:animEffect>
                                    <p:anim calcmode="lin" valueType="num">
                                      <p:cBhvr>
                                        <p:cTn id="6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9" end="9"/>
                                            </p:txEl>
                                          </p:spTgt>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3">
                                            <p:txEl>
                                              <p:pRg st="10" end="10"/>
                                            </p:txEl>
                                          </p:spTgt>
                                        </p:tgtEl>
                                        <p:attrNameLst>
                                          <p:attrName>style.visibility</p:attrName>
                                        </p:attrNameLst>
                                      </p:cBhvr>
                                      <p:to>
                                        <p:strVal val="visible"/>
                                      </p:to>
                                    </p:set>
                                    <p:animEffect transition="in" filter="fade">
                                      <p:cBhvr>
                                        <p:cTn id="72" dur="1000"/>
                                        <p:tgtEl>
                                          <p:spTgt spid="3">
                                            <p:txEl>
                                              <p:pRg st="10" end="10"/>
                                            </p:txEl>
                                          </p:spTgt>
                                        </p:tgtEl>
                                      </p:cBhvr>
                                    </p:animEffect>
                                    <p:anim calcmode="lin" valueType="num">
                                      <p:cBhvr>
                                        <p:cTn id="7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Effect transition="in" filter="fade">
                                      <p:cBhvr>
                                        <p:cTn id="79" dur="1000"/>
                                        <p:tgtEl>
                                          <p:spTgt spid="3">
                                            <p:txEl>
                                              <p:pRg st="11" end="11"/>
                                            </p:txEl>
                                          </p:spTgt>
                                        </p:tgtEl>
                                      </p:cBhvr>
                                    </p:animEffect>
                                    <p:anim calcmode="lin" valueType="num">
                                      <p:cBhvr>
                                        <p:cTn id="80"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1"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3">
                                            <p:txEl>
                                              <p:pRg st="12" end="12"/>
                                            </p:txEl>
                                          </p:spTgt>
                                        </p:tgtEl>
                                        <p:attrNameLst>
                                          <p:attrName>style.visibility</p:attrName>
                                        </p:attrNameLst>
                                      </p:cBhvr>
                                      <p:to>
                                        <p:strVal val="visible"/>
                                      </p:to>
                                    </p:set>
                                    <p:animEffect transition="in" filter="fade">
                                      <p:cBhvr>
                                        <p:cTn id="84" dur="1000"/>
                                        <p:tgtEl>
                                          <p:spTgt spid="3">
                                            <p:txEl>
                                              <p:pRg st="12" end="12"/>
                                            </p:txEl>
                                          </p:spTgt>
                                        </p:tgtEl>
                                      </p:cBhvr>
                                    </p:animEffect>
                                    <p:anim calcmode="lin" valueType="num">
                                      <p:cBhvr>
                                        <p:cTn id="8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3">
                                            <p:txEl>
                                              <p:pRg st="13" end="13"/>
                                            </p:txEl>
                                          </p:spTgt>
                                        </p:tgtEl>
                                        <p:attrNameLst>
                                          <p:attrName>style.visibility</p:attrName>
                                        </p:attrNameLst>
                                      </p:cBhvr>
                                      <p:to>
                                        <p:strVal val="visible"/>
                                      </p:to>
                                    </p:set>
                                    <p:animEffect transition="in" filter="fade">
                                      <p:cBhvr>
                                        <p:cTn id="89" dur="1000"/>
                                        <p:tgtEl>
                                          <p:spTgt spid="3">
                                            <p:txEl>
                                              <p:pRg st="13" end="13"/>
                                            </p:txEl>
                                          </p:spTgt>
                                        </p:tgtEl>
                                      </p:cBhvr>
                                    </p:animEffect>
                                    <p:anim calcmode="lin" valueType="num">
                                      <p:cBhvr>
                                        <p:cTn id="90"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1"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3">
                                            <p:txEl>
                                              <p:pRg st="14" end="14"/>
                                            </p:txEl>
                                          </p:spTgt>
                                        </p:tgtEl>
                                        <p:attrNameLst>
                                          <p:attrName>style.visibility</p:attrName>
                                        </p:attrNameLst>
                                      </p:cBhvr>
                                      <p:to>
                                        <p:strVal val="visible"/>
                                      </p:to>
                                    </p:set>
                                    <p:animEffect transition="in" filter="fade">
                                      <p:cBhvr>
                                        <p:cTn id="96" dur="1000"/>
                                        <p:tgtEl>
                                          <p:spTgt spid="3">
                                            <p:txEl>
                                              <p:pRg st="14" end="14"/>
                                            </p:txEl>
                                          </p:spTgt>
                                        </p:tgtEl>
                                      </p:cBhvr>
                                    </p:animEffect>
                                    <p:anim calcmode="lin" valueType="num">
                                      <p:cBhvr>
                                        <p:cTn id="97"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98" dur="1000" fill="hold"/>
                                        <p:tgtEl>
                                          <p:spTgt spid="3">
                                            <p:txEl>
                                              <p:pRg st="14" end="14"/>
                                            </p:txEl>
                                          </p:spTgt>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3">
                                            <p:txEl>
                                              <p:pRg st="15" end="15"/>
                                            </p:txEl>
                                          </p:spTgt>
                                        </p:tgtEl>
                                        <p:attrNameLst>
                                          <p:attrName>style.visibility</p:attrName>
                                        </p:attrNameLst>
                                      </p:cBhvr>
                                      <p:to>
                                        <p:strVal val="visible"/>
                                      </p:to>
                                    </p:set>
                                    <p:animEffect transition="in" filter="fade">
                                      <p:cBhvr>
                                        <p:cTn id="101" dur="1000"/>
                                        <p:tgtEl>
                                          <p:spTgt spid="3">
                                            <p:txEl>
                                              <p:pRg st="15" end="15"/>
                                            </p:txEl>
                                          </p:spTgt>
                                        </p:tgtEl>
                                      </p:cBhvr>
                                    </p:animEffect>
                                    <p:anim calcmode="lin" valueType="num">
                                      <p:cBhvr>
                                        <p:cTn id="102"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103"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74673"/>
            <a:ext cx="7467600" cy="4525963"/>
          </a:xfrm>
        </p:spPr>
        <p:txBody>
          <a:bodyPr/>
          <a:lstStyle/>
          <a:p>
            <a:pPr algn="l" rtl="0" eaLnBrk="1" hangingPunct="1">
              <a:defRPr/>
            </a:pPr>
            <a:r>
              <a:rPr lang="en-US" sz="4000" dirty="0" smtClean="0">
                <a:solidFill>
                  <a:srgbClr val="0000FF"/>
                </a:solidFill>
              </a:rPr>
              <a:t>Post op care has 3 phases:</a:t>
            </a:r>
          </a:p>
          <a:p>
            <a:pPr algn="l" rtl="0" eaLnBrk="1" hangingPunct="1">
              <a:buNone/>
              <a:defRPr/>
            </a:pPr>
            <a:endParaRPr lang="en-US" sz="4000" dirty="0" smtClean="0">
              <a:solidFill>
                <a:srgbClr val="0000FF"/>
              </a:solidFill>
            </a:endParaRPr>
          </a:p>
          <a:p>
            <a:pPr lvl="1" algn="l" rtl="0" eaLnBrk="1" hangingPunct="1">
              <a:defRPr/>
            </a:pPr>
            <a:r>
              <a:rPr lang="en-US" dirty="0" smtClean="0">
                <a:solidFill>
                  <a:srgbClr val="FFFFFF"/>
                </a:solidFill>
              </a:rPr>
              <a:t>Immediate post-op care (Recovery phase)</a:t>
            </a:r>
          </a:p>
          <a:p>
            <a:pPr lvl="1" algn="l" rtl="0" eaLnBrk="1" hangingPunct="1">
              <a:buNone/>
              <a:defRPr/>
            </a:pPr>
            <a:endParaRPr lang="en-US" dirty="0" smtClean="0">
              <a:solidFill>
                <a:srgbClr val="FFFFFF"/>
              </a:solidFill>
            </a:endParaRPr>
          </a:p>
          <a:p>
            <a:pPr lvl="1" algn="l" rtl="0" eaLnBrk="1" hangingPunct="1">
              <a:defRPr/>
            </a:pPr>
            <a:r>
              <a:rPr lang="en-US" dirty="0" smtClean="0">
                <a:solidFill>
                  <a:srgbClr val="FFFFFF"/>
                </a:solidFill>
              </a:rPr>
              <a:t>Care in the ward</a:t>
            </a:r>
          </a:p>
          <a:p>
            <a:pPr lvl="1" algn="l" rtl="0" eaLnBrk="1" hangingPunct="1">
              <a:buNone/>
              <a:defRPr/>
            </a:pPr>
            <a:endParaRPr lang="en-US" dirty="0" smtClean="0">
              <a:solidFill>
                <a:srgbClr val="FFFFFF"/>
              </a:solidFill>
            </a:endParaRPr>
          </a:p>
          <a:p>
            <a:pPr lvl="1" algn="l" rtl="0" eaLnBrk="1" hangingPunct="1">
              <a:defRPr/>
            </a:pPr>
            <a:r>
              <a:rPr lang="en-US" dirty="0" smtClean="0">
                <a:solidFill>
                  <a:srgbClr val="FFFFFF"/>
                </a:solidFill>
              </a:rPr>
              <a:t>Continued care after discharge from the hospital</a:t>
            </a:r>
          </a:p>
        </p:txBody>
      </p:sp>
    </p:spTree>
    <p:extLst>
      <p:ext uri="{BB962C8B-B14F-4D97-AF65-F5344CB8AC3E}">
        <p14:creationId xmlns:p14="http://schemas.microsoft.com/office/powerpoint/2010/main" val="1977856092"/>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11560" y="0"/>
            <a:ext cx="7848872" cy="1143000"/>
          </a:xfrm>
        </p:spPr>
        <p:txBody>
          <a:bodyPr>
            <a:normAutofit/>
          </a:bodyPr>
          <a:lstStyle/>
          <a:p>
            <a:pPr algn="ctr" eaLnBrk="1" hangingPunct="1">
              <a:defRPr/>
            </a:pPr>
            <a:r>
              <a:rPr lang="en-US" b="1" dirty="0" smtClean="0">
                <a:ln w="18415" cmpd="sng">
                  <a:noFill/>
                  <a:prstDash val="solid"/>
                </a:ln>
                <a:solidFill>
                  <a:schemeClr val="accent2">
                    <a:lumMod val="75000"/>
                  </a:schemeClr>
                </a:solidFill>
                <a:effectLst>
                  <a:outerShdw blurRad="63500" dir="3600000" algn="tl" rotWithShape="0">
                    <a:srgbClr val="000000">
                      <a:alpha val="70000"/>
                    </a:srgbClr>
                  </a:outerShdw>
                </a:effectLst>
                <a:latin typeface="Arial" pitchFamily="34" charset="0"/>
                <a:cs typeface="Arial" pitchFamily="34" charset="0"/>
              </a:rPr>
              <a:t>DVT</a:t>
            </a:r>
            <a:endParaRPr lang="ar-SA" dirty="0">
              <a:ln w="18415" cmpd="sng">
                <a:noFill/>
                <a:prstDash val="solid"/>
              </a:ln>
              <a:solidFill>
                <a:schemeClr val="accent2">
                  <a:lumMod val="75000"/>
                </a:schemeClr>
              </a:solidFill>
              <a:latin typeface="Arial" pitchFamily="34" charset="0"/>
              <a:cs typeface="Arial" pitchFamily="34" charset="0"/>
            </a:endParaRPr>
          </a:p>
        </p:txBody>
      </p:sp>
      <p:sp>
        <p:nvSpPr>
          <p:cNvPr id="3" name="Content Placeholder 2"/>
          <p:cNvSpPr>
            <a:spLocks noGrp="1"/>
          </p:cNvSpPr>
          <p:nvPr>
            <p:ph idx="4294967295"/>
          </p:nvPr>
        </p:nvSpPr>
        <p:spPr>
          <a:xfrm>
            <a:off x="467544" y="1169204"/>
            <a:ext cx="8104414" cy="5572164"/>
          </a:xfrm>
        </p:spPr>
        <p:txBody>
          <a:bodyPr>
            <a:normAutofit/>
          </a:bodyPr>
          <a:lstStyle/>
          <a:p>
            <a:pPr algn="l" rtl="0" eaLnBrk="1" hangingPunct="1">
              <a:defRPr/>
            </a:pPr>
            <a:r>
              <a:rPr lang="en-US" sz="2000" b="1" dirty="0" smtClean="0">
                <a:solidFill>
                  <a:srgbClr val="FFC000"/>
                </a:solidFill>
              </a:rPr>
              <a:t>Risk Factors:</a:t>
            </a:r>
          </a:p>
          <a:p>
            <a:pPr algn="l" rtl="0">
              <a:buFont typeface="Arial" pitchFamily="34" charset="0"/>
              <a:buChar char="•"/>
              <a:defRPr/>
            </a:pPr>
            <a:r>
              <a:rPr lang="en-US" sz="2000" b="1" dirty="0" smtClean="0">
                <a:solidFill>
                  <a:schemeClr val="bg1">
                    <a:lumMod val="20000"/>
                    <a:lumOff val="80000"/>
                  </a:schemeClr>
                </a:solidFill>
              </a:rPr>
              <a:t>Advanced </a:t>
            </a:r>
            <a:r>
              <a:rPr lang="en-US" sz="2000" b="1" dirty="0">
                <a:solidFill>
                  <a:schemeClr val="bg1">
                    <a:lumMod val="20000"/>
                    <a:lumOff val="80000"/>
                  </a:schemeClr>
                </a:solidFill>
              </a:rPr>
              <a:t>age</a:t>
            </a:r>
          </a:p>
          <a:p>
            <a:pPr algn="l" rtl="0">
              <a:buFont typeface="Arial" pitchFamily="34" charset="0"/>
              <a:buChar char="•"/>
              <a:defRPr/>
            </a:pPr>
            <a:r>
              <a:rPr lang="en-US" sz="2000" b="1" dirty="0">
                <a:solidFill>
                  <a:schemeClr val="bg1">
                    <a:lumMod val="20000"/>
                    <a:lumOff val="80000"/>
                  </a:schemeClr>
                </a:solidFill>
              </a:rPr>
              <a:t>Obesity</a:t>
            </a:r>
          </a:p>
          <a:p>
            <a:pPr algn="l" rtl="0">
              <a:buFont typeface="Arial" pitchFamily="34" charset="0"/>
              <a:buChar char="•"/>
              <a:defRPr/>
            </a:pPr>
            <a:r>
              <a:rPr lang="en-US" sz="2000" b="1" dirty="0">
                <a:solidFill>
                  <a:schemeClr val="bg1">
                    <a:lumMod val="20000"/>
                    <a:lumOff val="80000"/>
                  </a:schemeClr>
                </a:solidFill>
              </a:rPr>
              <a:t>Hormonal therapy </a:t>
            </a:r>
          </a:p>
          <a:p>
            <a:pPr algn="l" rtl="0">
              <a:buFont typeface="Arial" pitchFamily="34" charset="0"/>
              <a:buChar char="•"/>
              <a:defRPr/>
            </a:pPr>
            <a:r>
              <a:rPr lang="en-US" sz="2000" b="1" dirty="0">
                <a:solidFill>
                  <a:schemeClr val="bg1">
                    <a:lumMod val="20000"/>
                    <a:lumOff val="80000"/>
                  </a:schemeClr>
                </a:solidFill>
              </a:rPr>
              <a:t>Immobilization</a:t>
            </a:r>
          </a:p>
          <a:p>
            <a:pPr algn="l" rtl="0">
              <a:buFont typeface="Arial" pitchFamily="34" charset="0"/>
              <a:buChar char="•"/>
              <a:defRPr/>
            </a:pPr>
            <a:r>
              <a:rPr lang="en-US" sz="2000" b="1" dirty="0">
                <a:solidFill>
                  <a:schemeClr val="bg1">
                    <a:lumMod val="20000"/>
                    <a:lumOff val="80000"/>
                  </a:schemeClr>
                </a:solidFill>
              </a:rPr>
              <a:t>Smoking</a:t>
            </a:r>
          </a:p>
          <a:p>
            <a:pPr algn="l" rtl="0">
              <a:buFont typeface="Arial" pitchFamily="34" charset="0"/>
              <a:buChar char="•"/>
              <a:defRPr/>
            </a:pPr>
            <a:r>
              <a:rPr lang="en-US" sz="2000" b="1" dirty="0">
                <a:solidFill>
                  <a:schemeClr val="bg1">
                    <a:lumMod val="20000"/>
                    <a:lumOff val="80000"/>
                  </a:schemeClr>
                </a:solidFill>
              </a:rPr>
              <a:t>DM\HTN</a:t>
            </a:r>
          </a:p>
          <a:p>
            <a:pPr algn="l" rtl="0">
              <a:defRPr/>
            </a:pPr>
            <a:r>
              <a:rPr lang="en-US" sz="2000" b="1" dirty="0" smtClean="0">
                <a:solidFill>
                  <a:srgbClr val="FFC000"/>
                </a:solidFill>
              </a:rPr>
              <a:t>Symptoms:</a:t>
            </a:r>
            <a:endParaRPr lang="en-US" sz="2000" b="1" dirty="0">
              <a:solidFill>
                <a:srgbClr val="FFC000"/>
              </a:solidFill>
            </a:endParaRPr>
          </a:p>
          <a:p>
            <a:pPr marL="118872" indent="0" algn="l" rtl="0">
              <a:buNone/>
              <a:defRPr/>
            </a:pPr>
            <a:r>
              <a:rPr lang="en-US" sz="2000" b="1" dirty="0" smtClean="0">
                <a:solidFill>
                  <a:schemeClr val="tx1">
                    <a:lumMod val="95000"/>
                  </a:schemeClr>
                </a:solidFill>
              </a:rPr>
              <a:t>- 50% are asymptomatic</a:t>
            </a:r>
            <a:endParaRPr lang="en-US" sz="2000" b="1" dirty="0">
              <a:solidFill>
                <a:schemeClr val="tx1">
                  <a:lumMod val="95000"/>
                </a:schemeClr>
              </a:solidFill>
            </a:endParaRPr>
          </a:p>
          <a:p>
            <a:pPr marL="118872" indent="0" algn="l" rtl="0">
              <a:buNone/>
              <a:defRPr/>
            </a:pPr>
            <a:r>
              <a:rPr lang="en-US" sz="2000" b="1" dirty="0" smtClean="0">
                <a:solidFill>
                  <a:schemeClr val="tx1">
                    <a:lumMod val="95000"/>
                  </a:schemeClr>
                </a:solidFill>
              </a:rPr>
              <a:t>-Pulmonary embolism, lower limb pain, tenderness and swelling</a:t>
            </a:r>
            <a:endParaRPr lang="en-US" sz="2000" b="1" dirty="0">
              <a:solidFill>
                <a:schemeClr val="tx1">
                  <a:lumMod val="95000"/>
                </a:schemeClr>
              </a:solidFill>
            </a:endParaRPr>
          </a:p>
          <a:p>
            <a:pPr algn="l" rtl="0">
              <a:defRPr/>
            </a:pPr>
            <a:r>
              <a:rPr lang="en-US" sz="2000" b="1" dirty="0" smtClean="0">
                <a:solidFill>
                  <a:srgbClr val="FFC000"/>
                </a:solidFill>
              </a:rPr>
              <a:t>Homan’s sign:</a:t>
            </a:r>
            <a:endParaRPr lang="en-US" sz="2000" b="1" dirty="0">
              <a:solidFill>
                <a:srgbClr val="FFC000"/>
              </a:solidFill>
            </a:endParaRPr>
          </a:p>
          <a:p>
            <a:pPr marL="118872" indent="0" algn="l" rtl="0">
              <a:buNone/>
              <a:defRPr/>
            </a:pPr>
            <a:r>
              <a:rPr lang="en-US" sz="2000" b="1" dirty="0" smtClean="0">
                <a:solidFill>
                  <a:schemeClr val="tx1">
                    <a:lumMod val="95000"/>
                  </a:schemeClr>
                </a:solidFill>
              </a:rPr>
              <a:t>-Calf pain with dorsiflexion of the foot found in less than 1\3 of patients</a:t>
            </a:r>
          </a:p>
          <a:p>
            <a:pPr algn="l" rtl="0">
              <a:defRPr/>
            </a:pPr>
            <a:r>
              <a:rPr lang="en-US" sz="2000" b="1" dirty="0" smtClean="0">
                <a:solidFill>
                  <a:srgbClr val="FFC000"/>
                </a:solidFill>
              </a:rPr>
              <a:t>investigations:</a:t>
            </a:r>
            <a:endParaRPr lang="en-US" sz="2000" b="1" dirty="0">
              <a:solidFill>
                <a:srgbClr val="FFC000"/>
              </a:solidFill>
            </a:endParaRPr>
          </a:p>
          <a:p>
            <a:pPr marL="118872" indent="0" algn="l" rtl="0">
              <a:buNone/>
              <a:defRPr/>
            </a:pPr>
            <a:r>
              <a:rPr lang="en-US" sz="2000" b="1" dirty="0" smtClean="0">
                <a:solidFill>
                  <a:schemeClr val="tx1">
                    <a:lumMod val="95000"/>
                  </a:schemeClr>
                </a:solidFill>
              </a:rPr>
              <a:t>-Duplex US. </a:t>
            </a:r>
            <a:endParaRPr lang="en-US" sz="2000" b="1" dirty="0">
              <a:solidFill>
                <a:schemeClr val="tx1">
                  <a:lumMod val="95000"/>
                </a:schemeClr>
              </a:solidFill>
            </a:endParaRPr>
          </a:p>
          <a:p>
            <a:pPr marL="118872" indent="0" algn="l" rtl="0">
              <a:buNone/>
              <a:defRPr/>
            </a:pPr>
            <a:endParaRPr lang="en-US" sz="2000" b="1" dirty="0">
              <a:solidFill>
                <a:schemeClr val="tx1">
                  <a:lumMod val="95000"/>
                </a:schemeClr>
              </a:solidFill>
            </a:endParaRPr>
          </a:p>
          <a:p>
            <a:pPr marL="118872" indent="0" algn="l" rtl="0" eaLnBrk="1" hangingPunct="1">
              <a:buNone/>
              <a:defRPr/>
            </a:pPr>
            <a:endParaRPr lang="en-US" sz="2000" b="1" dirty="0" smtClean="0">
              <a:solidFill>
                <a:schemeClr val="tx1">
                  <a:lumMod val="95000"/>
                </a:schemeClr>
              </a:solidFill>
            </a:endParaRPr>
          </a:p>
          <a:p>
            <a:pPr algn="l" rtl="0" eaLnBrk="1" hangingPunct="1">
              <a:buFont typeface="Wingdings" pitchFamily="2" charset="2"/>
              <a:buNone/>
              <a:defRPr/>
            </a:pPr>
            <a:endParaRPr lang="ar-SA" sz="2400" dirty="0"/>
          </a:p>
        </p:txBody>
      </p:sp>
    </p:spTree>
    <p:extLst>
      <p:ext uri="{BB962C8B-B14F-4D97-AF65-F5344CB8AC3E}">
        <p14:creationId xmlns:p14="http://schemas.microsoft.com/office/powerpoint/2010/main" val="2801997076"/>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fade">
                                      <p:cBhvr>
                                        <p:cTn id="51" dur="1000"/>
                                        <p:tgtEl>
                                          <p:spTgt spid="3">
                                            <p:txEl>
                                              <p:pRg st="7" end="7"/>
                                            </p:txEl>
                                          </p:spTgt>
                                        </p:tgtEl>
                                      </p:cBhvr>
                                    </p:animEffect>
                                    <p:anim calcmode="lin" valueType="num">
                                      <p:cBhvr>
                                        <p:cTn id="5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fade">
                                      <p:cBhvr>
                                        <p:cTn id="61" dur="1000"/>
                                        <p:tgtEl>
                                          <p:spTgt spid="3">
                                            <p:txEl>
                                              <p:pRg st="9" end="9"/>
                                            </p:txEl>
                                          </p:spTgt>
                                        </p:tgtEl>
                                      </p:cBhvr>
                                    </p:animEffect>
                                    <p:anim calcmode="lin" valueType="num">
                                      <p:cBhvr>
                                        <p:cTn id="6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10" end="10"/>
                                            </p:txEl>
                                          </p:spTgt>
                                        </p:tgtEl>
                                        <p:attrNameLst>
                                          <p:attrName>style.visibility</p:attrName>
                                        </p:attrNameLst>
                                      </p:cBhvr>
                                      <p:to>
                                        <p:strVal val="visible"/>
                                      </p:to>
                                    </p:set>
                                    <p:animEffect transition="in" filter="fade">
                                      <p:cBhvr>
                                        <p:cTn id="68" dur="1000"/>
                                        <p:tgtEl>
                                          <p:spTgt spid="3">
                                            <p:txEl>
                                              <p:pRg st="10" end="10"/>
                                            </p:txEl>
                                          </p:spTgt>
                                        </p:tgtEl>
                                      </p:cBhvr>
                                    </p:animEffect>
                                    <p:anim calcmode="lin" valueType="num">
                                      <p:cBhvr>
                                        <p:cTn id="6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Effect transition="in" filter="fade">
                                      <p:cBhvr>
                                        <p:cTn id="73" dur="1000"/>
                                        <p:tgtEl>
                                          <p:spTgt spid="3">
                                            <p:txEl>
                                              <p:pRg st="11" end="11"/>
                                            </p:txEl>
                                          </p:spTgt>
                                        </p:tgtEl>
                                      </p:cBhvr>
                                    </p:animEffect>
                                    <p:anim calcmode="lin" valueType="num">
                                      <p:cBhvr>
                                        <p:cTn id="7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3">
                                            <p:txEl>
                                              <p:pRg st="12" end="12"/>
                                            </p:txEl>
                                          </p:spTgt>
                                        </p:tgtEl>
                                        <p:attrNameLst>
                                          <p:attrName>style.visibility</p:attrName>
                                        </p:attrNameLst>
                                      </p:cBhvr>
                                      <p:to>
                                        <p:strVal val="visible"/>
                                      </p:to>
                                    </p:set>
                                    <p:animEffect transition="in" filter="fade">
                                      <p:cBhvr>
                                        <p:cTn id="80" dur="1000"/>
                                        <p:tgtEl>
                                          <p:spTgt spid="3">
                                            <p:txEl>
                                              <p:pRg st="12" end="12"/>
                                            </p:txEl>
                                          </p:spTgt>
                                        </p:tgtEl>
                                      </p:cBhvr>
                                    </p:animEffect>
                                    <p:anim calcmode="lin" valueType="num">
                                      <p:cBhvr>
                                        <p:cTn id="81"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2"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Effect transition="in" filter="fade">
                                      <p:cBhvr>
                                        <p:cTn id="85" dur="1000"/>
                                        <p:tgtEl>
                                          <p:spTgt spid="3">
                                            <p:txEl>
                                              <p:pRg st="13" end="13"/>
                                            </p:txEl>
                                          </p:spTgt>
                                        </p:tgtEl>
                                      </p:cBhvr>
                                    </p:animEffect>
                                    <p:anim calcmode="lin" valueType="num">
                                      <p:cBhvr>
                                        <p:cTn id="86"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7"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11560" y="0"/>
            <a:ext cx="7848872" cy="1143000"/>
          </a:xfrm>
        </p:spPr>
        <p:txBody>
          <a:bodyPr>
            <a:normAutofit/>
          </a:bodyPr>
          <a:lstStyle/>
          <a:p>
            <a:pPr algn="ctr" eaLnBrk="1" hangingPunct="1">
              <a:defRPr/>
            </a:pPr>
            <a:r>
              <a:rPr lang="en-US" b="1" dirty="0" smtClean="0">
                <a:ln w="18415" cmpd="sng">
                  <a:noFill/>
                  <a:prstDash val="solid"/>
                </a:ln>
                <a:solidFill>
                  <a:schemeClr val="accent2">
                    <a:lumMod val="75000"/>
                  </a:schemeClr>
                </a:solidFill>
                <a:effectLst>
                  <a:outerShdw blurRad="63500" dir="3600000" algn="tl" rotWithShape="0">
                    <a:srgbClr val="000000">
                      <a:alpha val="70000"/>
                    </a:srgbClr>
                  </a:outerShdw>
                </a:effectLst>
                <a:latin typeface="Arial" pitchFamily="34" charset="0"/>
                <a:cs typeface="Arial" pitchFamily="34" charset="0"/>
              </a:rPr>
              <a:t>Pulmonary Embolism</a:t>
            </a:r>
            <a:endParaRPr lang="ar-SA" dirty="0">
              <a:ln w="18415" cmpd="sng">
                <a:noFill/>
                <a:prstDash val="solid"/>
              </a:ln>
              <a:solidFill>
                <a:schemeClr val="accent2">
                  <a:lumMod val="75000"/>
                </a:schemeClr>
              </a:solidFill>
              <a:latin typeface="Arial" pitchFamily="34" charset="0"/>
              <a:cs typeface="Arial" pitchFamily="34" charset="0"/>
            </a:endParaRPr>
          </a:p>
        </p:txBody>
      </p:sp>
      <p:sp>
        <p:nvSpPr>
          <p:cNvPr id="3" name="Content Placeholder 2"/>
          <p:cNvSpPr>
            <a:spLocks noGrp="1"/>
          </p:cNvSpPr>
          <p:nvPr>
            <p:ph idx="4294967295"/>
          </p:nvPr>
        </p:nvSpPr>
        <p:spPr>
          <a:xfrm>
            <a:off x="467544" y="1169204"/>
            <a:ext cx="3960440" cy="5572164"/>
          </a:xfrm>
        </p:spPr>
        <p:txBody>
          <a:bodyPr>
            <a:normAutofit lnSpcReduction="10000"/>
          </a:bodyPr>
          <a:lstStyle/>
          <a:p>
            <a:pPr algn="l" rtl="0">
              <a:defRPr/>
            </a:pPr>
            <a:r>
              <a:rPr lang="en-US" sz="1800" b="1" dirty="0" smtClean="0">
                <a:solidFill>
                  <a:srgbClr val="FFC000"/>
                </a:solidFill>
              </a:rPr>
              <a:t>Symptoms:</a:t>
            </a:r>
            <a:endParaRPr lang="en-US" sz="1800" b="1" dirty="0">
              <a:solidFill>
                <a:srgbClr val="FFC000"/>
              </a:solidFill>
            </a:endParaRPr>
          </a:p>
          <a:p>
            <a:pPr algn="l" rtl="0">
              <a:buFontTx/>
              <a:buChar char="-"/>
              <a:defRPr/>
            </a:pPr>
            <a:r>
              <a:rPr lang="en-US" sz="1800" b="1" dirty="0" smtClean="0">
                <a:solidFill>
                  <a:schemeClr val="tx1">
                    <a:lumMod val="95000"/>
                  </a:schemeClr>
                </a:solidFill>
              </a:rPr>
              <a:t>Dyspnea, fever, tachypnea and hemoptysis.</a:t>
            </a:r>
          </a:p>
          <a:p>
            <a:pPr algn="l" rtl="0">
              <a:buFontTx/>
              <a:buChar char="-"/>
              <a:defRPr/>
            </a:pPr>
            <a:endParaRPr lang="en-US" sz="1800" b="1" dirty="0">
              <a:solidFill>
                <a:schemeClr val="tx1">
                  <a:lumMod val="95000"/>
                </a:schemeClr>
              </a:solidFill>
            </a:endParaRPr>
          </a:p>
          <a:p>
            <a:pPr algn="l" rtl="0">
              <a:defRPr/>
            </a:pPr>
            <a:r>
              <a:rPr lang="en-US" sz="1800" b="1" dirty="0" smtClean="0">
                <a:solidFill>
                  <a:srgbClr val="FFC000"/>
                </a:solidFill>
              </a:rPr>
              <a:t>Investigations:</a:t>
            </a:r>
            <a:endParaRPr lang="en-US" sz="1800" b="1" dirty="0">
              <a:solidFill>
                <a:srgbClr val="FFC000"/>
              </a:solidFill>
            </a:endParaRPr>
          </a:p>
          <a:p>
            <a:pPr marL="118872" indent="0" algn="l" rtl="0">
              <a:buNone/>
              <a:defRPr/>
            </a:pPr>
            <a:r>
              <a:rPr lang="en-US" sz="1800" b="1" dirty="0" smtClean="0">
                <a:solidFill>
                  <a:schemeClr val="tx1">
                    <a:lumMod val="95000"/>
                  </a:schemeClr>
                </a:solidFill>
              </a:rPr>
              <a:t>-ABG, CT angiogram, Pulmonary angiogram [Gold Standard].</a:t>
            </a:r>
          </a:p>
          <a:p>
            <a:pPr marL="118872" indent="0" algn="l" rtl="0">
              <a:buNone/>
              <a:defRPr/>
            </a:pPr>
            <a:endParaRPr lang="en-US" sz="1800" b="1" dirty="0" smtClean="0">
              <a:solidFill>
                <a:schemeClr val="tx1">
                  <a:lumMod val="95000"/>
                </a:schemeClr>
              </a:solidFill>
            </a:endParaRPr>
          </a:p>
          <a:p>
            <a:pPr algn="l" rtl="0">
              <a:defRPr/>
            </a:pPr>
            <a:r>
              <a:rPr lang="en-US" sz="1800" b="1" dirty="0" smtClean="0">
                <a:solidFill>
                  <a:srgbClr val="FFC000"/>
                </a:solidFill>
              </a:rPr>
              <a:t>Treatment:</a:t>
            </a:r>
            <a:endParaRPr lang="en-US" sz="1800" b="1" dirty="0">
              <a:solidFill>
                <a:srgbClr val="FFC000"/>
              </a:solidFill>
            </a:endParaRPr>
          </a:p>
          <a:p>
            <a:pPr marL="118872" indent="0" algn="l" rtl="0">
              <a:buNone/>
              <a:defRPr/>
            </a:pPr>
            <a:r>
              <a:rPr lang="en-US" sz="1800" b="1" dirty="0" smtClean="0">
                <a:solidFill>
                  <a:schemeClr val="tx1">
                    <a:lumMod val="95000"/>
                  </a:schemeClr>
                </a:solidFill>
              </a:rPr>
              <a:t>-Stable Patient: Low molecular weight heparin or a green field filter. </a:t>
            </a:r>
          </a:p>
          <a:p>
            <a:pPr marL="118872" indent="0" algn="l" rtl="0">
              <a:buNone/>
              <a:defRPr/>
            </a:pPr>
            <a:r>
              <a:rPr lang="en-US" sz="1800" b="1" dirty="0" smtClean="0">
                <a:solidFill>
                  <a:schemeClr val="tx1">
                    <a:lumMod val="95000"/>
                  </a:schemeClr>
                </a:solidFill>
              </a:rPr>
              <a:t>-Unstable Patient: </a:t>
            </a:r>
            <a:r>
              <a:rPr lang="en-US" sz="1800" b="1" dirty="0">
                <a:solidFill>
                  <a:schemeClr val="tx1">
                    <a:lumMod val="95000"/>
                  </a:schemeClr>
                </a:solidFill>
              </a:rPr>
              <a:t> T</a:t>
            </a:r>
            <a:r>
              <a:rPr lang="en-US" sz="1800" b="1" dirty="0" smtClean="0">
                <a:solidFill>
                  <a:schemeClr val="tx1">
                    <a:lumMod val="95000"/>
                  </a:schemeClr>
                </a:solidFill>
              </a:rPr>
              <a:t>hrombolytic therapy, pulmonary artery </a:t>
            </a:r>
            <a:r>
              <a:rPr lang="en-US" sz="1800" b="1" dirty="0" err="1" smtClean="0">
                <a:solidFill>
                  <a:schemeClr val="tx1">
                    <a:lumMod val="95000"/>
                  </a:schemeClr>
                </a:solidFill>
              </a:rPr>
              <a:t>embolectomy</a:t>
            </a:r>
            <a:r>
              <a:rPr lang="en-US" sz="1800" b="1" dirty="0">
                <a:solidFill>
                  <a:schemeClr val="tx1">
                    <a:lumMod val="95000"/>
                  </a:schemeClr>
                </a:solidFill>
              </a:rPr>
              <a:t> </a:t>
            </a:r>
            <a:r>
              <a:rPr lang="en-US" sz="1800" b="1" dirty="0" smtClean="0">
                <a:solidFill>
                  <a:schemeClr val="tx1">
                    <a:lumMod val="95000"/>
                  </a:schemeClr>
                </a:solidFill>
              </a:rPr>
              <a:t>or catheter suction </a:t>
            </a:r>
            <a:r>
              <a:rPr lang="en-US" sz="1800" b="1" dirty="0" err="1" smtClean="0">
                <a:solidFill>
                  <a:schemeClr val="tx1">
                    <a:lumMod val="95000"/>
                  </a:schemeClr>
                </a:solidFill>
              </a:rPr>
              <a:t>embolectomy</a:t>
            </a:r>
            <a:r>
              <a:rPr lang="en-US" sz="1800" b="1" dirty="0" smtClean="0">
                <a:solidFill>
                  <a:schemeClr val="tx1">
                    <a:lumMod val="95000"/>
                  </a:schemeClr>
                </a:solidFill>
              </a:rPr>
              <a:t>.</a:t>
            </a:r>
          </a:p>
          <a:p>
            <a:pPr marL="118872" indent="0" algn="l" rtl="0">
              <a:buNone/>
              <a:defRPr/>
            </a:pPr>
            <a:endParaRPr lang="en-US" sz="1800" b="1" dirty="0">
              <a:solidFill>
                <a:schemeClr val="tx1">
                  <a:lumMod val="95000"/>
                </a:schemeClr>
              </a:solidFill>
            </a:endParaRPr>
          </a:p>
          <a:p>
            <a:pPr algn="l" rtl="0">
              <a:defRPr/>
            </a:pPr>
            <a:r>
              <a:rPr lang="en-US" sz="1800" b="1" dirty="0">
                <a:solidFill>
                  <a:srgbClr val="FFC000"/>
                </a:solidFill>
              </a:rPr>
              <a:t>Prophylactic measures for DVT\PE:</a:t>
            </a:r>
          </a:p>
          <a:p>
            <a:pPr algn="l" rtl="0">
              <a:buFont typeface="Arial" pitchFamily="34" charset="0"/>
              <a:buChar char="•"/>
              <a:defRPr/>
            </a:pPr>
            <a:r>
              <a:rPr lang="en-US" sz="1800" b="1" dirty="0">
                <a:solidFill>
                  <a:schemeClr val="bg1">
                    <a:lumMod val="20000"/>
                    <a:lumOff val="80000"/>
                  </a:schemeClr>
                </a:solidFill>
              </a:rPr>
              <a:t>Preoperative </a:t>
            </a:r>
            <a:r>
              <a:rPr lang="en-US" sz="1800" b="1" dirty="0" smtClean="0">
                <a:solidFill>
                  <a:schemeClr val="bg1">
                    <a:lumMod val="20000"/>
                    <a:lumOff val="80000"/>
                  </a:schemeClr>
                </a:solidFill>
              </a:rPr>
              <a:t>heparin. </a:t>
            </a:r>
            <a:endParaRPr lang="en-US" sz="1800" b="1" dirty="0">
              <a:solidFill>
                <a:schemeClr val="bg1">
                  <a:lumMod val="20000"/>
                  <a:lumOff val="80000"/>
                </a:schemeClr>
              </a:solidFill>
            </a:endParaRPr>
          </a:p>
          <a:p>
            <a:pPr algn="l" rtl="0">
              <a:buFont typeface="Arial" pitchFamily="34" charset="0"/>
              <a:buChar char="•"/>
              <a:defRPr/>
            </a:pPr>
            <a:r>
              <a:rPr lang="en-US" sz="1800" b="1" dirty="0">
                <a:solidFill>
                  <a:schemeClr val="bg1">
                    <a:lumMod val="20000"/>
                    <a:lumOff val="80000"/>
                  </a:schemeClr>
                </a:solidFill>
              </a:rPr>
              <a:t>Elastic </a:t>
            </a:r>
            <a:r>
              <a:rPr lang="en-US" sz="1800" b="1" dirty="0" smtClean="0">
                <a:solidFill>
                  <a:schemeClr val="bg1">
                    <a:lumMod val="20000"/>
                    <a:lumOff val="80000"/>
                  </a:schemeClr>
                </a:solidFill>
              </a:rPr>
              <a:t>stockings.</a:t>
            </a:r>
            <a:endParaRPr lang="en-US" sz="1800" b="1" dirty="0">
              <a:solidFill>
                <a:schemeClr val="bg1">
                  <a:lumMod val="20000"/>
                  <a:lumOff val="80000"/>
                </a:schemeClr>
              </a:solidFill>
            </a:endParaRPr>
          </a:p>
          <a:p>
            <a:pPr algn="l" rtl="0">
              <a:buFont typeface="Arial" pitchFamily="34" charset="0"/>
              <a:buChar char="•"/>
              <a:defRPr/>
            </a:pPr>
            <a:r>
              <a:rPr lang="en-US" sz="1800" b="1" dirty="0">
                <a:solidFill>
                  <a:schemeClr val="bg1">
                    <a:lumMod val="20000"/>
                    <a:lumOff val="80000"/>
                  </a:schemeClr>
                </a:solidFill>
              </a:rPr>
              <a:t>Early </a:t>
            </a:r>
            <a:r>
              <a:rPr lang="en-US" sz="1800" b="1" dirty="0" smtClean="0">
                <a:solidFill>
                  <a:schemeClr val="bg1">
                    <a:lumMod val="20000"/>
                    <a:lumOff val="80000"/>
                  </a:schemeClr>
                </a:solidFill>
              </a:rPr>
              <a:t>ambulation.</a:t>
            </a:r>
            <a:endParaRPr lang="en-US" sz="1800" b="1" dirty="0">
              <a:solidFill>
                <a:schemeClr val="bg1">
                  <a:lumMod val="20000"/>
                  <a:lumOff val="80000"/>
                </a:schemeClr>
              </a:solidFill>
            </a:endParaRPr>
          </a:p>
          <a:p>
            <a:pPr marL="118872" indent="0" algn="l" rtl="0">
              <a:buNone/>
              <a:defRPr/>
            </a:pPr>
            <a:endParaRPr lang="en-US" sz="1800" b="1" dirty="0">
              <a:solidFill>
                <a:schemeClr val="tx1">
                  <a:lumMod val="95000"/>
                </a:schemeClr>
              </a:solidFill>
            </a:endParaRPr>
          </a:p>
          <a:p>
            <a:pPr marL="118872" indent="0" algn="l" rtl="0" eaLnBrk="1" hangingPunct="1">
              <a:buNone/>
              <a:defRPr/>
            </a:pPr>
            <a:endParaRPr lang="en-US" sz="1800" b="1" dirty="0" smtClean="0">
              <a:solidFill>
                <a:schemeClr val="tx1">
                  <a:lumMod val="95000"/>
                </a:schemeClr>
              </a:solidFill>
            </a:endParaRPr>
          </a:p>
          <a:p>
            <a:pPr algn="l" rtl="0" eaLnBrk="1" hangingPunct="1">
              <a:buFont typeface="Wingdings" pitchFamily="2" charset="2"/>
              <a:buNone/>
              <a:defRPr/>
            </a:pPr>
            <a:endParaRPr lang="ar-SA"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2822" y="1124744"/>
            <a:ext cx="4087650" cy="5435704"/>
          </a:xfrm>
          <a:prstGeom prst="rect">
            <a:avLst/>
          </a:prstGeom>
        </p:spPr>
      </p:pic>
    </p:spTree>
    <p:extLst>
      <p:ext uri="{BB962C8B-B14F-4D97-AF65-F5344CB8AC3E}">
        <p14:creationId xmlns:p14="http://schemas.microsoft.com/office/powerpoint/2010/main" val="1194965122"/>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fade">
                                      <p:cBhvr>
                                        <p:cTn id="55" dur="1000"/>
                                        <p:tgtEl>
                                          <p:spTgt spid="4"/>
                                        </p:tgtEl>
                                      </p:cBhvr>
                                    </p:animEffect>
                                    <p:anim calcmode="lin" valueType="num">
                                      <p:cBhvr>
                                        <p:cTn id="56" dur="1000" fill="hold"/>
                                        <p:tgtEl>
                                          <p:spTgt spid="4"/>
                                        </p:tgtEl>
                                        <p:attrNameLst>
                                          <p:attrName>ppt_x</p:attrName>
                                        </p:attrNameLst>
                                      </p:cBhvr>
                                      <p:tavLst>
                                        <p:tav tm="0">
                                          <p:val>
                                            <p:strVal val="#ppt_x"/>
                                          </p:val>
                                        </p:tav>
                                        <p:tav tm="100000">
                                          <p:val>
                                            <p:strVal val="#ppt_x"/>
                                          </p:val>
                                        </p:tav>
                                      </p:tavLst>
                                    </p:anim>
                                    <p:anim calcmode="lin" valueType="num">
                                      <p:cBhvr>
                                        <p:cTn id="5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1000"/>
                                        <p:tgtEl>
                                          <p:spTgt spid="3">
                                            <p:txEl>
                                              <p:pRg st="10" end="10"/>
                                            </p:txEl>
                                          </p:spTgt>
                                        </p:tgtEl>
                                      </p:cBhvr>
                                    </p:animEffect>
                                    <p:anim calcmode="lin" valueType="num">
                                      <p:cBhvr>
                                        <p:cTn id="6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1000"/>
                                        <p:tgtEl>
                                          <p:spTgt spid="3">
                                            <p:txEl>
                                              <p:pRg st="11" end="11"/>
                                            </p:txEl>
                                          </p:spTgt>
                                        </p:tgtEl>
                                      </p:cBhvr>
                                    </p:animEffect>
                                    <p:anim calcmode="lin" valueType="num">
                                      <p:cBhvr>
                                        <p:cTn id="6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fade">
                                      <p:cBhvr>
                                        <p:cTn id="72" dur="1000"/>
                                        <p:tgtEl>
                                          <p:spTgt spid="3">
                                            <p:txEl>
                                              <p:pRg st="12" end="12"/>
                                            </p:txEl>
                                          </p:spTgt>
                                        </p:tgtEl>
                                      </p:cBhvr>
                                    </p:animEffect>
                                    <p:anim calcmode="lin" valueType="num">
                                      <p:cBhvr>
                                        <p:cTn id="73"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Effect transition="in" filter="fade">
                                      <p:cBhvr>
                                        <p:cTn id="77" dur="1000"/>
                                        <p:tgtEl>
                                          <p:spTgt spid="3">
                                            <p:txEl>
                                              <p:pRg st="13" end="13"/>
                                            </p:txEl>
                                          </p:spTgt>
                                        </p:tgtEl>
                                      </p:cBhvr>
                                    </p:animEffect>
                                    <p:anim calcmode="lin" valueType="num">
                                      <p:cBhvr>
                                        <p:cTn id="78"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4848" y="115888"/>
            <a:ext cx="8229600" cy="1143000"/>
          </a:xfrm>
        </p:spPr>
        <p:txBody>
          <a:bodyPr>
            <a:normAutofit/>
          </a:bodyPr>
          <a:lstStyle/>
          <a:p>
            <a:pPr algn="ctr" eaLnBrk="1" hangingPunct="1">
              <a:defRPr/>
            </a:pPr>
            <a:r>
              <a:rPr lang="en-US" b="1" dirty="0" smtClean="0">
                <a:ln w="18415" cmpd="sng">
                  <a:noFill/>
                  <a:prstDash val="solid"/>
                </a:ln>
                <a:solidFill>
                  <a:schemeClr val="accent2">
                    <a:lumMod val="75000"/>
                  </a:schemeClr>
                </a:solidFill>
                <a:effectLst>
                  <a:outerShdw blurRad="63500" dir="3600000" algn="tl" rotWithShape="0">
                    <a:srgbClr val="000000">
                      <a:alpha val="70000"/>
                    </a:srgbClr>
                  </a:outerShdw>
                </a:effectLst>
                <a:latin typeface="Arial" pitchFamily="34" charset="0"/>
                <a:cs typeface="Arial" pitchFamily="34" charset="0"/>
              </a:rPr>
              <a:t>Respiratory</a:t>
            </a:r>
            <a:r>
              <a:rPr lang="en-US" b="1"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latin typeface="Arial" pitchFamily="34" charset="0"/>
                <a:cs typeface="Arial" pitchFamily="34" charset="0"/>
              </a:rPr>
              <a:t> </a:t>
            </a:r>
            <a:r>
              <a:rPr lang="en-US" b="1" dirty="0" smtClean="0">
                <a:ln w="18415" cmpd="sng">
                  <a:noFill/>
                  <a:prstDash val="solid"/>
                </a:ln>
                <a:solidFill>
                  <a:schemeClr val="accent2">
                    <a:lumMod val="75000"/>
                  </a:schemeClr>
                </a:solidFill>
                <a:effectLst>
                  <a:outerShdw blurRad="63500" dir="3600000" algn="tl" rotWithShape="0">
                    <a:srgbClr val="000000">
                      <a:alpha val="70000"/>
                    </a:srgbClr>
                  </a:outerShdw>
                </a:effectLst>
                <a:latin typeface="Arial" pitchFamily="34" charset="0"/>
                <a:cs typeface="Arial" pitchFamily="34" charset="0"/>
              </a:rPr>
              <a:t>Complications</a:t>
            </a:r>
            <a:endParaRPr lang="ar-SA" dirty="0">
              <a:ln w="18415" cmpd="sng">
                <a:noFill/>
                <a:prstDash val="solid"/>
              </a:ln>
              <a:solidFill>
                <a:schemeClr val="accent2">
                  <a:lumMod val="75000"/>
                </a:schemeClr>
              </a:solidFill>
              <a:latin typeface="Arial" pitchFamily="34" charset="0"/>
              <a:cs typeface="Arial" pitchFamily="34" charset="0"/>
            </a:endParaRPr>
          </a:p>
        </p:txBody>
      </p:sp>
      <p:sp>
        <p:nvSpPr>
          <p:cNvPr id="3" name="Content Placeholder 2"/>
          <p:cNvSpPr>
            <a:spLocks noGrp="1"/>
          </p:cNvSpPr>
          <p:nvPr>
            <p:ph idx="4294967295"/>
          </p:nvPr>
        </p:nvSpPr>
        <p:spPr>
          <a:xfrm>
            <a:off x="428596" y="1285860"/>
            <a:ext cx="8429684" cy="5268913"/>
          </a:xfrm>
        </p:spPr>
        <p:txBody>
          <a:bodyPr>
            <a:normAutofit fontScale="77500" lnSpcReduction="20000"/>
          </a:bodyPr>
          <a:lstStyle/>
          <a:p>
            <a:pPr algn="l" rtl="0" eaLnBrk="1" hangingPunct="1">
              <a:defRPr/>
            </a:pPr>
            <a:r>
              <a:rPr lang="en-US" sz="2800" b="1" dirty="0" smtClean="0">
                <a:solidFill>
                  <a:srgbClr val="00B0F0"/>
                </a:solidFill>
              </a:rPr>
              <a:t>Atelectasis  [Most common]</a:t>
            </a:r>
          </a:p>
          <a:p>
            <a:pPr algn="l" rtl="0" eaLnBrk="1" hangingPunct="1">
              <a:buFont typeface="Wingdings" pitchFamily="2" charset="2"/>
              <a:buNone/>
              <a:defRPr/>
            </a:pPr>
            <a:endParaRPr lang="en-US" sz="2400" b="1" dirty="0" smtClean="0">
              <a:solidFill>
                <a:schemeClr val="bg1">
                  <a:lumMod val="20000"/>
                  <a:lumOff val="80000"/>
                </a:schemeClr>
              </a:solidFill>
            </a:endParaRPr>
          </a:p>
          <a:p>
            <a:pPr algn="l" rtl="0" eaLnBrk="1" hangingPunct="1">
              <a:buFont typeface="Arial" pitchFamily="34" charset="0"/>
              <a:buChar char="•"/>
              <a:defRPr/>
            </a:pPr>
            <a:r>
              <a:rPr lang="en-US" sz="2400" b="1" dirty="0" smtClean="0">
                <a:solidFill>
                  <a:schemeClr val="bg1">
                    <a:lumMod val="20000"/>
                    <a:lumOff val="80000"/>
                  </a:schemeClr>
                </a:solidFill>
              </a:rPr>
              <a:t>Collapse of the alveoli.</a:t>
            </a:r>
          </a:p>
          <a:p>
            <a:pPr algn="l" rtl="0" eaLnBrk="1" hangingPunct="1">
              <a:buFont typeface="Arial" pitchFamily="34" charset="0"/>
              <a:buChar char="•"/>
              <a:defRPr/>
            </a:pPr>
            <a:r>
              <a:rPr lang="en-US" sz="2400" b="1" dirty="0" smtClean="0">
                <a:solidFill>
                  <a:schemeClr val="bg1">
                    <a:lumMod val="20000"/>
                    <a:lumOff val="80000"/>
                  </a:schemeClr>
                </a:solidFill>
              </a:rPr>
              <a:t>Occurs within the first 48 hours post op.</a:t>
            </a:r>
          </a:p>
          <a:p>
            <a:pPr algn="l" rtl="0" eaLnBrk="1" hangingPunct="1">
              <a:buFont typeface="Arial" pitchFamily="34" charset="0"/>
              <a:buChar char="•"/>
              <a:defRPr/>
            </a:pPr>
            <a:r>
              <a:rPr lang="en-US" sz="2400" b="1" dirty="0" smtClean="0">
                <a:solidFill>
                  <a:schemeClr val="bg1">
                    <a:lumMod val="20000"/>
                    <a:lumOff val="80000"/>
                  </a:schemeClr>
                </a:solidFill>
              </a:rPr>
              <a:t>Affects 25% of patients who have abdominal surgery.</a:t>
            </a:r>
          </a:p>
          <a:p>
            <a:pPr algn="l" rtl="0" eaLnBrk="1" hangingPunct="1">
              <a:buFont typeface="Arial" pitchFamily="34" charset="0"/>
              <a:buChar char="•"/>
              <a:defRPr/>
            </a:pPr>
            <a:endParaRPr lang="en-US" sz="2400" b="1" dirty="0" smtClean="0">
              <a:solidFill>
                <a:schemeClr val="bg1">
                  <a:lumMod val="20000"/>
                  <a:lumOff val="80000"/>
                </a:schemeClr>
              </a:solidFill>
            </a:endParaRPr>
          </a:p>
          <a:p>
            <a:pPr algn="l" rtl="0">
              <a:defRPr/>
            </a:pPr>
            <a:r>
              <a:rPr lang="en-US" sz="2800" b="1" dirty="0" smtClean="0">
                <a:solidFill>
                  <a:srgbClr val="FFC000"/>
                </a:solidFill>
              </a:rPr>
              <a:t>Risk Factors:</a:t>
            </a:r>
            <a:endParaRPr lang="en-US" sz="2800" b="1" dirty="0">
              <a:solidFill>
                <a:srgbClr val="FFC000"/>
              </a:solidFill>
            </a:endParaRPr>
          </a:p>
          <a:p>
            <a:pPr algn="l" rtl="0">
              <a:buFont typeface="Arial" pitchFamily="34" charset="0"/>
              <a:buChar char="•"/>
              <a:defRPr/>
            </a:pPr>
            <a:r>
              <a:rPr lang="en-US" sz="2400" b="1" dirty="0" smtClean="0">
                <a:solidFill>
                  <a:schemeClr val="bg1">
                    <a:lumMod val="20000"/>
                    <a:lumOff val="80000"/>
                  </a:schemeClr>
                </a:solidFill>
              </a:rPr>
              <a:t>Thoracic\abdominal surgery, COPD, smoking, poor pain control and poor ventilation during surgery.</a:t>
            </a:r>
            <a:endParaRPr lang="en-US" sz="2400" b="1" dirty="0">
              <a:solidFill>
                <a:schemeClr val="bg1">
                  <a:lumMod val="20000"/>
                  <a:lumOff val="80000"/>
                </a:schemeClr>
              </a:solidFill>
            </a:endParaRPr>
          </a:p>
          <a:p>
            <a:pPr marL="118872" indent="0" algn="l" rtl="0" eaLnBrk="1" hangingPunct="1">
              <a:buNone/>
              <a:defRPr/>
            </a:pPr>
            <a:endParaRPr lang="en-US" sz="2800" b="1" dirty="0" smtClean="0">
              <a:solidFill>
                <a:schemeClr val="bg1">
                  <a:lumMod val="20000"/>
                  <a:lumOff val="80000"/>
                </a:schemeClr>
              </a:solidFill>
            </a:endParaRPr>
          </a:p>
          <a:p>
            <a:pPr algn="l" rtl="0" eaLnBrk="1" hangingPunct="1">
              <a:defRPr/>
            </a:pPr>
            <a:r>
              <a:rPr lang="en-US" sz="2800" b="1" dirty="0" smtClean="0">
                <a:solidFill>
                  <a:srgbClr val="FFC000"/>
                </a:solidFill>
              </a:rPr>
              <a:t>Signs:</a:t>
            </a:r>
          </a:p>
          <a:p>
            <a:pPr algn="l" rtl="0" eaLnBrk="1" hangingPunct="1">
              <a:buFont typeface="Arial" pitchFamily="34" charset="0"/>
              <a:buChar char="•"/>
              <a:defRPr/>
            </a:pPr>
            <a:r>
              <a:rPr lang="en-US" sz="2400" b="1" dirty="0" smtClean="0">
                <a:solidFill>
                  <a:schemeClr val="bg1">
                    <a:lumMod val="20000"/>
                    <a:lumOff val="80000"/>
                  </a:schemeClr>
                </a:solidFill>
              </a:rPr>
              <a:t>Fever, decreased breath sounds, tachypnea, tachycardia and increased density on CXR.</a:t>
            </a:r>
          </a:p>
          <a:p>
            <a:pPr algn="l" rtl="0" eaLnBrk="1" hangingPunct="1">
              <a:defRPr/>
            </a:pPr>
            <a:endParaRPr lang="en-US" sz="2000" b="1" dirty="0" smtClean="0">
              <a:solidFill>
                <a:schemeClr val="bg1">
                  <a:lumMod val="20000"/>
                  <a:lumOff val="80000"/>
                </a:schemeClr>
              </a:solidFill>
            </a:endParaRPr>
          </a:p>
          <a:p>
            <a:pPr algn="l" rtl="0" eaLnBrk="1" hangingPunct="1">
              <a:defRPr/>
            </a:pPr>
            <a:r>
              <a:rPr lang="en-US" sz="2800" b="1" dirty="0" smtClean="0">
                <a:solidFill>
                  <a:srgbClr val="FFC000"/>
                </a:solidFill>
              </a:rPr>
              <a:t>Treatment:</a:t>
            </a:r>
          </a:p>
          <a:p>
            <a:pPr algn="l" rtl="0" eaLnBrk="1" hangingPunct="1">
              <a:buFont typeface="Arial" pitchFamily="34" charset="0"/>
              <a:buChar char="•"/>
              <a:defRPr/>
            </a:pPr>
            <a:r>
              <a:rPr lang="en-US" sz="2400" b="1" dirty="0" smtClean="0">
                <a:solidFill>
                  <a:schemeClr val="tx1">
                    <a:lumMod val="85000"/>
                  </a:schemeClr>
                </a:solidFill>
              </a:rPr>
              <a:t>Incentive </a:t>
            </a:r>
            <a:r>
              <a:rPr lang="en-US" sz="2400" b="1" dirty="0" err="1" smtClean="0">
                <a:solidFill>
                  <a:schemeClr val="tx1">
                    <a:lumMod val="85000"/>
                  </a:schemeClr>
                </a:solidFill>
              </a:rPr>
              <a:t>spirometry</a:t>
            </a:r>
            <a:r>
              <a:rPr lang="en-US" sz="2400" b="1" dirty="0" smtClean="0">
                <a:solidFill>
                  <a:schemeClr val="tx1">
                    <a:lumMod val="85000"/>
                  </a:schemeClr>
                </a:solidFill>
              </a:rPr>
              <a:t>, deep breathing, coughing, early ambulation and chest physical therapy.</a:t>
            </a:r>
          </a:p>
          <a:p>
            <a:pPr algn="l" rtl="0" eaLnBrk="1" hangingPunct="1">
              <a:buFont typeface="Wingdings" pitchFamily="2" charset="2"/>
              <a:buNone/>
              <a:defRPr/>
            </a:pPr>
            <a:r>
              <a:rPr lang="en-US" sz="2800" b="1" dirty="0" smtClean="0">
                <a:solidFill>
                  <a:schemeClr val="bg1">
                    <a:lumMod val="20000"/>
                    <a:lumOff val="80000"/>
                  </a:schemeClr>
                </a:solidFill>
              </a:rPr>
              <a:t> </a:t>
            </a:r>
            <a:endParaRPr lang="en-US" sz="3800" b="1" dirty="0" smtClean="0">
              <a:solidFill>
                <a:schemeClr val="bg1">
                  <a:lumMod val="20000"/>
                  <a:lumOff val="80000"/>
                </a:schemeClr>
              </a:solidFill>
            </a:endParaRPr>
          </a:p>
          <a:p>
            <a:pPr algn="l" rtl="0" eaLnBrk="1" hangingPunct="1">
              <a:defRPr/>
            </a:pPr>
            <a:r>
              <a:rPr lang="en-US" sz="2800" b="1" dirty="0" smtClean="0">
                <a:solidFill>
                  <a:srgbClr val="FFC000"/>
                </a:solidFill>
              </a:rPr>
              <a:t>Prophylaxis</a:t>
            </a:r>
          </a:p>
          <a:p>
            <a:pPr algn="l" rtl="0" eaLnBrk="1" hangingPunct="1">
              <a:buFont typeface="Arial" pitchFamily="34" charset="0"/>
              <a:buChar char="•"/>
              <a:defRPr/>
            </a:pPr>
            <a:r>
              <a:rPr lang="en-US" sz="2400" b="1" dirty="0" smtClean="0">
                <a:solidFill>
                  <a:schemeClr val="bg1">
                    <a:lumMod val="20000"/>
                    <a:lumOff val="80000"/>
                  </a:schemeClr>
                </a:solidFill>
              </a:rPr>
              <a:t>Smoke cessation and good pain control.</a:t>
            </a:r>
          </a:p>
          <a:p>
            <a:pPr algn="l" rtl="0" eaLnBrk="1" hangingPunct="1">
              <a:defRPr/>
            </a:pPr>
            <a:endParaRPr lang="en-US" sz="2000" b="1" dirty="0" smtClean="0">
              <a:solidFill>
                <a:schemeClr val="bg1">
                  <a:lumMod val="20000"/>
                  <a:lumOff val="80000"/>
                </a:schemeClr>
              </a:solidFill>
            </a:endParaRP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0"/>
                                        <p:tgtEl>
                                          <p:spTgt spid="3">
                                            <p:txEl>
                                              <p:pRg st="7" end="7"/>
                                            </p:txEl>
                                          </p:spTgt>
                                        </p:tgtEl>
                                      </p:cBhvr>
                                    </p:animEffect>
                                    <p:anim calcmode="lin" valueType="num">
                                      <p:cBhvr>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1000"/>
                                        <p:tgtEl>
                                          <p:spTgt spid="3">
                                            <p:txEl>
                                              <p:pRg st="9" end="9"/>
                                            </p:txEl>
                                          </p:spTgt>
                                        </p:tgtEl>
                                      </p:cBhvr>
                                    </p:animEffect>
                                    <p:anim calcmode="lin" valueType="num">
                                      <p:cBhvr>
                                        <p:cTn id="4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1000"/>
                                        <p:tgtEl>
                                          <p:spTgt spid="3">
                                            <p:txEl>
                                              <p:pRg st="10" end="10"/>
                                            </p:txEl>
                                          </p:spTgt>
                                        </p:tgtEl>
                                      </p:cBhvr>
                                    </p:animEffect>
                                    <p:anim calcmode="lin" valueType="num">
                                      <p:cBhvr>
                                        <p:cTn id="5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3">
                                            <p:txEl>
                                              <p:pRg st="12" end="12"/>
                                            </p:txEl>
                                          </p:spTgt>
                                        </p:tgtEl>
                                        <p:attrNameLst>
                                          <p:attrName>style.visibility</p:attrName>
                                        </p:attrNameLst>
                                      </p:cBhvr>
                                      <p:to>
                                        <p:strVal val="visible"/>
                                      </p:to>
                                    </p:set>
                                    <p:animEffect transition="in" filter="fade">
                                      <p:cBhvr>
                                        <p:cTn id="60" dur="1000"/>
                                        <p:tgtEl>
                                          <p:spTgt spid="3">
                                            <p:txEl>
                                              <p:pRg st="12" end="12"/>
                                            </p:txEl>
                                          </p:spTgt>
                                        </p:tgtEl>
                                      </p:cBhvr>
                                    </p:animEffect>
                                    <p:anim calcmode="lin" valueType="num">
                                      <p:cBhvr>
                                        <p:cTn id="61"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3">
                                            <p:txEl>
                                              <p:pRg st="13" end="13"/>
                                            </p:txEl>
                                          </p:spTgt>
                                        </p:tgtEl>
                                        <p:attrNameLst>
                                          <p:attrName>style.visibility</p:attrName>
                                        </p:attrNameLst>
                                      </p:cBhvr>
                                      <p:to>
                                        <p:strVal val="visible"/>
                                      </p:to>
                                    </p:set>
                                    <p:animEffect transition="in" filter="fade">
                                      <p:cBhvr>
                                        <p:cTn id="65" dur="1000"/>
                                        <p:tgtEl>
                                          <p:spTgt spid="3">
                                            <p:txEl>
                                              <p:pRg st="13" end="13"/>
                                            </p:txEl>
                                          </p:spTgt>
                                        </p:tgtEl>
                                      </p:cBhvr>
                                    </p:animEffect>
                                    <p:anim calcmode="lin" valueType="num">
                                      <p:cBhvr>
                                        <p:cTn id="66"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nodeType="clickEffect">
                                  <p:stCondLst>
                                    <p:cond delay="0"/>
                                  </p:stCondLst>
                                  <p:childTnLst>
                                    <p:set>
                                      <p:cBhvr>
                                        <p:cTn id="71" dur="1" fill="hold">
                                          <p:stCondLst>
                                            <p:cond delay="0"/>
                                          </p:stCondLst>
                                        </p:cTn>
                                        <p:tgtEl>
                                          <p:spTgt spid="3">
                                            <p:txEl>
                                              <p:pRg st="15" end="15"/>
                                            </p:txEl>
                                          </p:spTgt>
                                        </p:tgtEl>
                                        <p:attrNameLst>
                                          <p:attrName>style.visibility</p:attrName>
                                        </p:attrNameLst>
                                      </p:cBhvr>
                                      <p:to>
                                        <p:strVal val="visible"/>
                                      </p:to>
                                    </p:set>
                                    <p:animEffect transition="in" filter="fade">
                                      <p:cBhvr>
                                        <p:cTn id="72" dur="1000"/>
                                        <p:tgtEl>
                                          <p:spTgt spid="3">
                                            <p:txEl>
                                              <p:pRg st="15" end="15"/>
                                            </p:txEl>
                                          </p:spTgt>
                                        </p:tgtEl>
                                      </p:cBhvr>
                                    </p:animEffect>
                                    <p:anim calcmode="lin" valueType="num">
                                      <p:cBhvr>
                                        <p:cTn id="73"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5" end="15"/>
                                            </p:txEl>
                                          </p:spTgt>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3">
                                            <p:txEl>
                                              <p:pRg st="16" end="16"/>
                                            </p:txEl>
                                          </p:spTgt>
                                        </p:tgtEl>
                                        <p:attrNameLst>
                                          <p:attrName>style.visibility</p:attrName>
                                        </p:attrNameLst>
                                      </p:cBhvr>
                                      <p:to>
                                        <p:strVal val="visible"/>
                                      </p:to>
                                    </p:set>
                                    <p:animEffect transition="in" filter="fade">
                                      <p:cBhvr>
                                        <p:cTn id="77" dur="1000"/>
                                        <p:tgtEl>
                                          <p:spTgt spid="3">
                                            <p:txEl>
                                              <p:pRg st="16" end="16"/>
                                            </p:txEl>
                                          </p:spTgt>
                                        </p:tgtEl>
                                      </p:cBhvr>
                                    </p:animEffect>
                                    <p:anim calcmode="lin" valueType="num">
                                      <p:cBhvr>
                                        <p:cTn id="78"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4035" name="Picture 4"/>
          <p:cNvPicPr>
            <a:picLocks noGrp="1" noChangeAspect="1" noChangeArrowheads="1"/>
          </p:cNvPicPr>
          <p:nvPr>
            <p:ph idx="4294967295"/>
          </p:nvPr>
        </p:nvPicPr>
        <p:blipFill>
          <a:blip r:embed="rId2" cstate="print"/>
          <a:srcRect/>
          <a:stretch>
            <a:fillRect/>
          </a:stretch>
        </p:blipFill>
        <p:spPr>
          <a:xfrm>
            <a:off x="424681" y="1843434"/>
            <a:ext cx="4651375" cy="4033838"/>
          </a:xfrm>
        </p:spPr>
      </p:pic>
      <p:sp>
        <p:nvSpPr>
          <p:cNvPr id="5" name="TextBox 4"/>
          <p:cNvSpPr txBox="1"/>
          <p:nvPr/>
        </p:nvSpPr>
        <p:spPr>
          <a:xfrm>
            <a:off x="2771800" y="260648"/>
            <a:ext cx="3863176" cy="923330"/>
          </a:xfrm>
          <a:prstGeom prst="rect">
            <a:avLst/>
          </a:prstGeom>
          <a:noFill/>
        </p:spPr>
        <p:txBody>
          <a:bodyPr wrap="square" rtlCol="1">
            <a:spAutoFit/>
          </a:bodyPr>
          <a:lstStyle/>
          <a:p>
            <a:pPr algn="ctr">
              <a:defRPr/>
            </a:pPr>
            <a:r>
              <a:rPr lang="en-US" sz="5400" dirty="0" smtClean="0">
                <a:solidFill>
                  <a:schemeClr val="accent2">
                    <a:lumMod val="75000"/>
                  </a:schemeClr>
                </a:solidFill>
              </a:rPr>
              <a:t>Atelectasis</a:t>
            </a:r>
            <a:endParaRPr lang="ar-SA" dirty="0">
              <a:solidFill>
                <a:schemeClr val="accent2">
                  <a:lumMod val="75000"/>
                </a:schemeClr>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3752" y="1772816"/>
            <a:ext cx="2718048" cy="4077072"/>
          </a:xfrm>
          <a:prstGeom prst="rect">
            <a:avLst/>
          </a:prstGeom>
        </p:spPr>
      </p:pic>
      <p:sp>
        <p:nvSpPr>
          <p:cNvPr id="6" name="TextBox 5"/>
          <p:cNvSpPr txBox="1"/>
          <p:nvPr/>
        </p:nvSpPr>
        <p:spPr>
          <a:xfrm>
            <a:off x="5121188" y="6101254"/>
            <a:ext cx="3863176" cy="461665"/>
          </a:xfrm>
          <a:prstGeom prst="rect">
            <a:avLst/>
          </a:prstGeom>
          <a:noFill/>
        </p:spPr>
        <p:txBody>
          <a:bodyPr wrap="square" rtlCol="1">
            <a:spAutoFit/>
          </a:bodyPr>
          <a:lstStyle/>
          <a:p>
            <a:pPr algn="ctr">
              <a:defRPr/>
            </a:pPr>
            <a:r>
              <a:rPr lang="en-US" b="1" dirty="0">
                <a:solidFill>
                  <a:schemeClr val="tx1">
                    <a:lumMod val="85000"/>
                  </a:schemeClr>
                </a:solidFill>
              </a:rPr>
              <a:t>Incentive S</a:t>
            </a:r>
            <a:r>
              <a:rPr lang="en-US" b="1" dirty="0" smtClean="0">
                <a:solidFill>
                  <a:schemeClr val="tx1">
                    <a:lumMod val="85000"/>
                  </a:schemeClr>
                </a:solidFill>
              </a:rPr>
              <a:t>pirometer</a:t>
            </a:r>
            <a:endParaRPr lang="ar-SA" sz="1050" dirty="0">
              <a:solidFill>
                <a:schemeClr val="accent2">
                  <a:lumMod val="75000"/>
                </a:schemeClr>
              </a:solidFill>
            </a:endParaRP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4035"/>
                                        </p:tgtEl>
                                        <p:attrNameLst>
                                          <p:attrName>style.visibility</p:attrName>
                                        </p:attrNameLst>
                                      </p:cBhvr>
                                      <p:to>
                                        <p:strVal val="visible"/>
                                      </p:to>
                                    </p:set>
                                    <p:animEffect transition="in" filter="fade">
                                      <p:cBhvr>
                                        <p:cTn id="14" dur="1000"/>
                                        <p:tgtEl>
                                          <p:spTgt spid="44035"/>
                                        </p:tgtEl>
                                      </p:cBhvr>
                                    </p:animEffect>
                                    <p:anim calcmode="lin" valueType="num">
                                      <p:cBhvr>
                                        <p:cTn id="15" dur="1000" fill="hold"/>
                                        <p:tgtEl>
                                          <p:spTgt spid="44035"/>
                                        </p:tgtEl>
                                        <p:attrNameLst>
                                          <p:attrName>ppt_x</p:attrName>
                                        </p:attrNameLst>
                                      </p:cBhvr>
                                      <p:tavLst>
                                        <p:tav tm="0">
                                          <p:val>
                                            <p:strVal val="#ppt_x"/>
                                          </p:val>
                                        </p:tav>
                                        <p:tav tm="100000">
                                          <p:val>
                                            <p:strVal val="#ppt_x"/>
                                          </p:val>
                                        </p:tav>
                                      </p:tavLst>
                                    </p:anim>
                                    <p:anim calcmode="lin" valueType="num">
                                      <p:cBhvr>
                                        <p:cTn id="16" dur="1000" fill="hold"/>
                                        <p:tgtEl>
                                          <p:spTgt spid="4403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1000"/>
                                        <p:tgtEl>
                                          <p:spTgt spid="2"/>
                                        </p:tgtEl>
                                      </p:cBhvr>
                                    </p:animEffect>
                                    <p:anim calcmode="lin" valueType="num">
                                      <p:cBhvr>
                                        <p:cTn id="27" dur="1000" fill="hold"/>
                                        <p:tgtEl>
                                          <p:spTgt spid="2"/>
                                        </p:tgtEl>
                                        <p:attrNameLst>
                                          <p:attrName>ppt_x</p:attrName>
                                        </p:attrNameLst>
                                      </p:cBhvr>
                                      <p:tavLst>
                                        <p:tav tm="0">
                                          <p:val>
                                            <p:strVal val="#ppt_x"/>
                                          </p:val>
                                        </p:tav>
                                        <p:tav tm="100000">
                                          <p:val>
                                            <p:strVal val="#ppt_x"/>
                                          </p:val>
                                        </p:tav>
                                      </p:tavLst>
                                    </p:anim>
                                    <p:anim calcmode="lin" valueType="num">
                                      <p:cBhvr>
                                        <p:cTn id="2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4848" y="115888"/>
            <a:ext cx="8229600" cy="1143000"/>
          </a:xfrm>
        </p:spPr>
        <p:txBody>
          <a:bodyPr>
            <a:normAutofit/>
          </a:bodyPr>
          <a:lstStyle/>
          <a:p>
            <a:pPr algn="ctr" eaLnBrk="1" hangingPunct="1">
              <a:defRPr/>
            </a:pPr>
            <a:r>
              <a:rPr lang="en-US" b="1" dirty="0" smtClean="0">
                <a:ln w="18415" cmpd="sng">
                  <a:noFill/>
                  <a:prstDash val="solid"/>
                </a:ln>
                <a:solidFill>
                  <a:schemeClr val="accent2">
                    <a:lumMod val="75000"/>
                  </a:schemeClr>
                </a:solidFill>
                <a:effectLst>
                  <a:outerShdw blurRad="63500" dir="3600000" algn="tl" rotWithShape="0">
                    <a:srgbClr val="000000">
                      <a:alpha val="70000"/>
                    </a:srgbClr>
                  </a:outerShdw>
                </a:effectLst>
                <a:latin typeface="Arial" pitchFamily="34" charset="0"/>
                <a:cs typeface="Arial" pitchFamily="34" charset="0"/>
              </a:rPr>
              <a:t>Aspiration Pneumonia</a:t>
            </a:r>
            <a:endParaRPr lang="ar-SA" dirty="0">
              <a:ln w="18415" cmpd="sng">
                <a:noFill/>
                <a:prstDash val="solid"/>
              </a:ln>
              <a:solidFill>
                <a:schemeClr val="accent2">
                  <a:lumMod val="75000"/>
                </a:schemeClr>
              </a:solidFill>
              <a:latin typeface="Arial" pitchFamily="34" charset="0"/>
              <a:cs typeface="Arial" pitchFamily="34" charset="0"/>
            </a:endParaRPr>
          </a:p>
        </p:txBody>
      </p:sp>
      <p:sp>
        <p:nvSpPr>
          <p:cNvPr id="3" name="Content Placeholder 2"/>
          <p:cNvSpPr>
            <a:spLocks noGrp="1"/>
          </p:cNvSpPr>
          <p:nvPr>
            <p:ph idx="4294967295"/>
          </p:nvPr>
        </p:nvSpPr>
        <p:spPr>
          <a:xfrm>
            <a:off x="428596" y="1285860"/>
            <a:ext cx="8429684" cy="5268913"/>
          </a:xfrm>
        </p:spPr>
        <p:txBody>
          <a:bodyPr>
            <a:normAutofit fontScale="92500" lnSpcReduction="20000"/>
          </a:bodyPr>
          <a:lstStyle/>
          <a:p>
            <a:pPr algn="l" rtl="0" eaLnBrk="1" hangingPunct="1">
              <a:buFont typeface="Wingdings" pitchFamily="2" charset="2"/>
              <a:buNone/>
              <a:defRPr/>
            </a:pPr>
            <a:endParaRPr lang="en-US" sz="2400" b="1" dirty="0" smtClean="0">
              <a:solidFill>
                <a:schemeClr val="bg1">
                  <a:lumMod val="20000"/>
                  <a:lumOff val="80000"/>
                </a:schemeClr>
              </a:solidFill>
            </a:endParaRPr>
          </a:p>
          <a:p>
            <a:pPr algn="l" rtl="0" eaLnBrk="1" hangingPunct="1">
              <a:buFont typeface="Arial" pitchFamily="34" charset="0"/>
              <a:buChar char="•"/>
              <a:defRPr/>
            </a:pPr>
            <a:r>
              <a:rPr lang="en-US" sz="2400" b="1" dirty="0" smtClean="0">
                <a:solidFill>
                  <a:schemeClr val="bg1">
                    <a:lumMod val="20000"/>
                    <a:lumOff val="80000"/>
                  </a:schemeClr>
                </a:solidFill>
              </a:rPr>
              <a:t>It is pneumonia after aspiration of gastric contents.</a:t>
            </a:r>
          </a:p>
          <a:p>
            <a:pPr algn="l" rtl="0" eaLnBrk="1" hangingPunct="1">
              <a:buFont typeface="Arial" pitchFamily="34" charset="0"/>
              <a:buChar char="•"/>
              <a:defRPr/>
            </a:pPr>
            <a:endParaRPr lang="en-US" sz="2400" b="1" dirty="0" smtClean="0">
              <a:solidFill>
                <a:schemeClr val="bg1">
                  <a:lumMod val="20000"/>
                  <a:lumOff val="80000"/>
                </a:schemeClr>
              </a:solidFill>
            </a:endParaRPr>
          </a:p>
          <a:p>
            <a:pPr algn="l" rtl="0">
              <a:defRPr/>
            </a:pPr>
            <a:r>
              <a:rPr lang="en-US" sz="2800" b="1" dirty="0" smtClean="0">
                <a:solidFill>
                  <a:srgbClr val="FFC000"/>
                </a:solidFill>
              </a:rPr>
              <a:t>Risk Factors:</a:t>
            </a:r>
            <a:endParaRPr lang="en-US" sz="2800" b="1" dirty="0">
              <a:solidFill>
                <a:srgbClr val="FFC000"/>
              </a:solidFill>
            </a:endParaRPr>
          </a:p>
          <a:p>
            <a:pPr algn="l" rtl="0">
              <a:buFont typeface="Arial" pitchFamily="34" charset="0"/>
              <a:buChar char="•"/>
              <a:defRPr/>
            </a:pPr>
            <a:r>
              <a:rPr lang="en-US" sz="2400" b="1" dirty="0" smtClean="0">
                <a:solidFill>
                  <a:schemeClr val="bg1">
                    <a:lumMod val="20000"/>
                    <a:lumOff val="80000"/>
                  </a:schemeClr>
                </a:solidFill>
              </a:rPr>
              <a:t>Intubation\</a:t>
            </a:r>
            <a:r>
              <a:rPr lang="en-US" sz="2400" b="1" dirty="0" err="1" smtClean="0">
                <a:solidFill>
                  <a:schemeClr val="bg1">
                    <a:lumMod val="20000"/>
                    <a:lumOff val="80000"/>
                  </a:schemeClr>
                </a:solidFill>
              </a:rPr>
              <a:t>extubation</a:t>
            </a:r>
            <a:r>
              <a:rPr lang="en-US" sz="2400" b="1" dirty="0" smtClean="0">
                <a:solidFill>
                  <a:schemeClr val="bg1">
                    <a:lumMod val="20000"/>
                    <a:lumOff val="80000"/>
                  </a:schemeClr>
                </a:solidFill>
              </a:rPr>
              <a:t>, impaired consciousness, dysphagia, emergent intubation with a full stomach.</a:t>
            </a:r>
            <a:endParaRPr lang="en-US" sz="2400" b="1" dirty="0">
              <a:solidFill>
                <a:schemeClr val="bg1">
                  <a:lumMod val="20000"/>
                  <a:lumOff val="80000"/>
                </a:schemeClr>
              </a:solidFill>
            </a:endParaRPr>
          </a:p>
          <a:p>
            <a:pPr marL="118872" indent="0" algn="l" rtl="0" eaLnBrk="1" hangingPunct="1">
              <a:buNone/>
              <a:defRPr/>
            </a:pPr>
            <a:endParaRPr lang="en-US" sz="2800" b="1" dirty="0" smtClean="0">
              <a:solidFill>
                <a:schemeClr val="bg1">
                  <a:lumMod val="20000"/>
                  <a:lumOff val="80000"/>
                </a:schemeClr>
              </a:solidFill>
            </a:endParaRPr>
          </a:p>
          <a:p>
            <a:pPr algn="l" rtl="0" eaLnBrk="1" hangingPunct="1">
              <a:defRPr/>
            </a:pPr>
            <a:r>
              <a:rPr lang="en-US" sz="2800" b="1" dirty="0" smtClean="0">
                <a:solidFill>
                  <a:srgbClr val="FFC000"/>
                </a:solidFill>
              </a:rPr>
              <a:t>Signs\Symptoms:</a:t>
            </a:r>
          </a:p>
          <a:p>
            <a:pPr algn="l" rtl="0" eaLnBrk="1" hangingPunct="1">
              <a:buFont typeface="Arial" pitchFamily="34" charset="0"/>
              <a:buChar char="•"/>
              <a:defRPr/>
            </a:pPr>
            <a:r>
              <a:rPr lang="en-US" sz="2400" b="1" dirty="0" smtClean="0">
                <a:solidFill>
                  <a:schemeClr val="bg1">
                    <a:lumMod val="20000"/>
                    <a:lumOff val="80000"/>
                  </a:schemeClr>
                </a:solidFill>
              </a:rPr>
              <a:t>Respiratory failure, increased sputum production, fever, cough, tachycardia, cyanosis and infiltrates on CXR.</a:t>
            </a:r>
          </a:p>
          <a:p>
            <a:pPr algn="l" rtl="0" eaLnBrk="1" hangingPunct="1">
              <a:defRPr/>
            </a:pPr>
            <a:endParaRPr lang="en-US" sz="2000" b="1" dirty="0" smtClean="0">
              <a:solidFill>
                <a:schemeClr val="bg1">
                  <a:lumMod val="20000"/>
                  <a:lumOff val="80000"/>
                </a:schemeClr>
              </a:solidFill>
            </a:endParaRPr>
          </a:p>
          <a:p>
            <a:pPr algn="l" rtl="0" eaLnBrk="1" hangingPunct="1">
              <a:defRPr/>
            </a:pPr>
            <a:r>
              <a:rPr lang="en-US" sz="2800" b="1" dirty="0" smtClean="0">
                <a:solidFill>
                  <a:srgbClr val="FFC000"/>
                </a:solidFill>
              </a:rPr>
              <a:t>Investigations:</a:t>
            </a:r>
          </a:p>
          <a:p>
            <a:pPr algn="l" rtl="0" eaLnBrk="1" hangingPunct="1">
              <a:buFont typeface="Arial" pitchFamily="34" charset="0"/>
              <a:buChar char="•"/>
              <a:defRPr/>
            </a:pPr>
            <a:r>
              <a:rPr lang="en-US" sz="2400" b="1" dirty="0" smtClean="0">
                <a:solidFill>
                  <a:schemeClr val="tx1">
                    <a:lumMod val="85000"/>
                  </a:schemeClr>
                </a:solidFill>
              </a:rPr>
              <a:t>CXR, sputum gram stain\culture and </a:t>
            </a:r>
            <a:r>
              <a:rPr lang="en-US" sz="2400" b="1" dirty="0" err="1" smtClean="0">
                <a:solidFill>
                  <a:schemeClr val="tx1">
                    <a:lumMod val="85000"/>
                  </a:schemeClr>
                </a:solidFill>
              </a:rPr>
              <a:t>bronchoalveolar</a:t>
            </a:r>
            <a:r>
              <a:rPr lang="en-US" sz="2400" b="1" dirty="0" smtClean="0">
                <a:solidFill>
                  <a:schemeClr val="tx1">
                    <a:lumMod val="85000"/>
                  </a:schemeClr>
                </a:solidFill>
              </a:rPr>
              <a:t> lavage.</a:t>
            </a:r>
          </a:p>
          <a:p>
            <a:pPr algn="l" rtl="0" eaLnBrk="1" hangingPunct="1">
              <a:buFont typeface="Wingdings" pitchFamily="2" charset="2"/>
              <a:buNone/>
              <a:defRPr/>
            </a:pPr>
            <a:r>
              <a:rPr lang="en-US" sz="2800" b="1" dirty="0" smtClean="0">
                <a:solidFill>
                  <a:schemeClr val="bg1">
                    <a:lumMod val="20000"/>
                    <a:lumOff val="80000"/>
                  </a:schemeClr>
                </a:solidFill>
              </a:rPr>
              <a:t> </a:t>
            </a:r>
            <a:endParaRPr lang="en-US" sz="3800" b="1" dirty="0" smtClean="0">
              <a:solidFill>
                <a:schemeClr val="bg1">
                  <a:lumMod val="20000"/>
                  <a:lumOff val="80000"/>
                </a:schemeClr>
              </a:solidFill>
            </a:endParaRPr>
          </a:p>
          <a:p>
            <a:pPr algn="l" rtl="0" eaLnBrk="1" hangingPunct="1">
              <a:defRPr/>
            </a:pPr>
            <a:r>
              <a:rPr lang="en-US" sz="2800" b="1" dirty="0" smtClean="0">
                <a:solidFill>
                  <a:srgbClr val="FFC000"/>
                </a:solidFill>
              </a:rPr>
              <a:t>Treatment:</a:t>
            </a:r>
          </a:p>
          <a:p>
            <a:pPr algn="l" rtl="0" eaLnBrk="1" hangingPunct="1">
              <a:buFont typeface="Arial" pitchFamily="34" charset="0"/>
              <a:buChar char="•"/>
              <a:defRPr/>
            </a:pPr>
            <a:r>
              <a:rPr lang="en-US" sz="2400" b="1" dirty="0" smtClean="0">
                <a:solidFill>
                  <a:schemeClr val="bg1">
                    <a:lumMod val="20000"/>
                    <a:lumOff val="80000"/>
                  </a:schemeClr>
                </a:solidFill>
              </a:rPr>
              <a:t>Bronchoscopy, antibiotics (if there is an infection) and intubation (if respiratory failure occurs).</a:t>
            </a:r>
          </a:p>
          <a:p>
            <a:pPr algn="l" rtl="0" eaLnBrk="1" hangingPunct="1">
              <a:defRPr/>
            </a:pPr>
            <a:endParaRPr lang="en-US" sz="2000" b="1" dirty="0" smtClean="0">
              <a:solidFill>
                <a:schemeClr val="bg1">
                  <a:lumMod val="20000"/>
                  <a:lumOff val="80000"/>
                </a:schemeClr>
              </a:solidFill>
            </a:endParaRPr>
          </a:p>
        </p:txBody>
      </p:sp>
    </p:spTree>
    <p:extLst>
      <p:ext uri="{BB962C8B-B14F-4D97-AF65-F5344CB8AC3E}">
        <p14:creationId xmlns:p14="http://schemas.microsoft.com/office/powerpoint/2010/main" val="3367417939"/>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fade">
                                      <p:cBhvr>
                                        <p:cTn id="63" dur="1000"/>
                                        <p:tgtEl>
                                          <p:spTgt spid="3">
                                            <p:txEl>
                                              <p:pRg st="12" end="12"/>
                                            </p:txEl>
                                          </p:spTgt>
                                        </p:tgtEl>
                                      </p:cBhvr>
                                    </p:animEffect>
                                    <p:anim calcmode="lin" valueType="num">
                                      <p:cBhvr>
                                        <p:cTn id="6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13" end="13"/>
                                            </p:txEl>
                                          </p:spTgt>
                                        </p:tgtEl>
                                        <p:attrNameLst>
                                          <p:attrName>style.visibility</p:attrName>
                                        </p:attrNameLst>
                                      </p:cBhvr>
                                      <p:to>
                                        <p:strVal val="visible"/>
                                      </p:to>
                                    </p:set>
                                    <p:animEffect transition="in" filter="fade">
                                      <p:cBhvr>
                                        <p:cTn id="70" dur="1000"/>
                                        <p:tgtEl>
                                          <p:spTgt spid="3">
                                            <p:txEl>
                                              <p:pRg st="13" end="13"/>
                                            </p:txEl>
                                          </p:spTgt>
                                        </p:tgtEl>
                                      </p:cBhvr>
                                    </p:animEffect>
                                    <p:anim calcmode="lin" valueType="num">
                                      <p:cBhvr>
                                        <p:cTn id="7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4848" y="115888"/>
            <a:ext cx="8229600" cy="1143000"/>
          </a:xfrm>
        </p:spPr>
        <p:txBody>
          <a:bodyPr>
            <a:normAutofit/>
          </a:bodyPr>
          <a:lstStyle/>
          <a:p>
            <a:pPr algn="ctr" eaLnBrk="1" hangingPunct="1">
              <a:defRPr/>
            </a:pPr>
            <a:r>
              <a:rPr lang="en-US" b="1" dirty="0" smtClean="0">
                <a:ln w="18415" cmpd="sng">
                  <a:noFill/>
                  <a:prstDash val="solid"/>
                </a:ln>
                <a:solidFill>
                  <a:schemeClr val="accent2">
                    <a:lumMod val="75000"/>
                  </a:schemeClr>
                </a:solidFill>
                <a:effectLst>
                  <a:outerShdw blurRad="63500" dir="3600000" algn="tl" rotWithShape="0">
                    <a:srgbClr val="000000">
                      <a:alpha val="70000"/>
                    </a:srgbClr>
                  </a:outerShdw>
                </a:effectLst>
                <a:latin typeface="Arial" pitchFamily="34" charset="0"/>
                <a:cs typeface="Arial" pitchFamily="34" charset="0"/>
              </a:rPr>
              <a:t>Post-OP Pneumonia</a:t>
            </a:r>
            <a:endParaRPr lang="ar-SA" dirty="0">
              <a:ln w="18415" cmpd="sng">
                <a:noFill/>
                <a:prstDash val="solid"/>
              </a:ln>
              <a:solidFill>
                <a:schemeClr val="accent2">
                  <a:lumMod val="75000"/>
                </a:schemeClr>
              </a:solidFill>
              <a:latin typeface="Arial" pitchFamily="34" charset="0"/>
              <a:cs typeface="Arial" pitchFamily="34" charset="0"/>
            </a:endParaRPr>
          </a:p>
        </p:txBody>
      </p:sp>
      <p:sp>
        <p:nvSpPr>
          <p:cNvPr id="3" name="Content Placeholder 2"/>
          <p:cNvSpPr>
            <a:spLocks noGrp="1"/>
          </p:cNvSpPr>
          <p:nvPr>
            <p:ph idx="4294967295"/>
          </p:nvPr>
        </p:nvSpPr>
        <p:spPr>
          <a:xfrm>
            <a:off x="428596" y="1285860"/>
            <a:ext cx="8429684" cy="5268913"/>
          </a:xfrm>
        </p:spPr>
        <p:txBody>
          <a:bodyPr>
            <a:normAutofit/>
          </a:bodyPr>
          <a:lstStyle/>
          <a:p>
            <a:pPr algn="l" rtl="0">
              <a:defRPr/>
            </a:pPr>
            <a:r>
              <a:rPr lang="en-US" sz="2400" b="1" dirty="0" smtClean="0">
                <a:solidFill>
                  <a:srgbClr val="FFC000"/>
                </a:solidFill>
              </a:rPr>
              <a:t>Risk Factors:</a:t>
            </a:r>
            <a:endParaRPr lang="en-US" sz="2400" b="1" dirty="0">
              <a:solidFill>
                <a:srgbClr val="FFC000"/>
              </a:solidFill>
            </a:endParaRPr>
          </a:p>
          <a:p>
            <a:pPr algn="l" rtl="0">
              <a:buFont typeface="Arial" pitchFamily="34" charset="0"/>
              <a:buChar char="•"/>
              <a:defRPr/>
            </a:pPr>
            <a:r>
              <a:rPr lang="en-US" sz="2000" b="1" dirty="0" smtClean="0">
                <a:solidFill>
                  <a:schemeClr val="bg1">
                    <a:lumMod val="20000"/>
                    <a:lumOff val="80000"/>
                  </a:schemeClr>
                </a:solidFill>
              </a:rPr>
              <a:t>Prolonged ventilation support, peritoneal infection, atelectasis and aspiration.</a:t>
            </a:r>
            <a:endParaRPr lang="en-US" sz="2000" b="1" dirty="0">
              <a:solidFill>
                <a:schemeClr val="bg1">
                  <a:lumMod val="20000"/>
                  <a:lumOff val="80000"/>
                </a:schemeClr>
              </a:solidFill>
            </a:endParaRPr>
          </a:p>
          <a:p>
            <a:pPr marL="118872" indent="0" algn="l" rtl="0" eaLnBrk="1" hangingPunct="1">
              <a:buNone/>
              <a:defRPr/>
            </a:pPr>
            <a:endParaRPr lang="en-US" sz="2400" b="1" dirty="0" smtClean="0">
              <a:solidFill>
                <a:schemeClr val="bg1">
                  <a:lumMod val="20000"/>
                  <a:lumOff val="80000"/>
                </a:schemeClr>
              </a:solidFill>
            </a:endParaRPr>
          </a:p>
          <a:p>
            <a:pPr algn="l" rtl="0" eaLnBrk="1" hangingPunct="1">
              <a:defRPr/>
            </a:pPr>
            <a:r>
              <a:rPr lang="en-US" sz="2400" b="1" dirty="0" smtClean="0">
                <a:solidFill>
                  <a:srgbClr val="FFC000"/>
                </a:solidFill>
              </a:rPr>
              <a:t>Signs\Symptoms:</a:t>
            </a:r>
          </a:p>
          <a:p>
            <a:pPr algn="l" rtl="0" eaLnBrk="1" hangingPunct="1">
              <a:buFont typeface="Arial" pitchFamily="34" charset="0"/>
              <a:buChar char="•"/>
              <a:defRPr/>
            </a:pPr>
            <a:r>
              <a:rPr lang="en-US" sz="2000" b="1" dirty="0" smtClean="0">
                <a:solidFill>
                  <a:schemeClr val="bg1">
                    <a:lumMod val="20000"/>
                    <a:lumOff val="80000"/>
                  </a:schemeClr>
                </a:solidFill>
              </a:rPr>
              <a:t>Fever, tachypnea, increased secretions and signs of pulmonary consolidation.</a:t>
            </a:r>
          </a:p>
          <a:p>
            <a:pPr marL="118872" indent="0" algn="l" rtl="0" eaLnBrk="1" hangingPunct="1">
              <a:buNone/>
              <a:defRPr/>
            </a:pPr>
            <a:endParaRPr lang="en-US" sz="2000" b="1" dirty="0">
              <a:solidFill>
                <a:schemeClr val="bg1">
                  <a:lumMod val="20000"/>
                  <a:lumOff val="80000"/>
                </a:schemeClr>
              </a:solidFill>
            </a:endParaRPr>
          </a:p>
          <a:p>
            <a:pPr algn="l" rtl="0">
              <a:defRPr/>
            </a:pPr>
            <a:r>
              <a:rPr lang="en-US" sz="2400" b="1" dirty="0" smtClean="0">
                <a:solidFill>
                  <a:srgbClr val="FFC000"/>
                </a:solidFill>
              </a:rPr>
              <a:t>Investigations:</a:t>
            </a:r>
            <a:endParaRPr lang="en-US" sz="2400" b="1" dirty="0">
              <a:solidFill>
                <a:srgbClr val="FFC000"/>
              </a:solidFill>
            </a:endParaRPr>
          </a:p>
          <a:p>
            <a:pPr algn="l" rtl="0">
              <a:buFont typeface="Arial" pitchFamily="34" charset="0"/>
              <a:buChar char="•"/>
              <a:defRPr/>
            </a:pPr>
            <a:r>
              <a:rPr lang="en-US" sz="2000" b="1" dirty="0" smtClean="0">
                <a:solidFill>
                  <a:schemeClr val="bg1">
                    <a:lumMod val="20000"/>
                    <a:lumOff val="80000"/>
                  </a:schemeClr>
                </a:solidFill>
              </a:rPr>
              <a:t>Sputum culture and CXR showing consolidation.</a:t>
            </a:r>
            <a:endParaRPr lang="en-US" sz="2000" b="1" dirty="0">
              <a:solidFill>
                <a:schemeClr val="bg1">
                  <a:lumMod val="20000"/>
                  <a:lumOff val="80000"/>
                </a:schemeClr>
              </a:solidFill>
            </a:endParaRPr>
          </a:p>
          <a:p>
            <a:pPr marL="118872" indent="0" algn="l" rtl="0" eaLnBrk="1" hangingPunct="1">
              <a:buNone/>
              <a:defRPr/>
            </a:pPr>
            <a:endParaRPr lang="en-US" sz="1800" b="1" dirty="0" smtClean="0">
              <a:solidFill>
                <a:schemeClr val="bg1">
                  <a:lumMod val="20000"/>
                  <a:lumOff val="80000"/>
                </a:schemeClr>
              </a:solidFill>
            </a:endParaRPr>
          </a:p>
          <a:p>
            <a:pPr algn="l" rtl="0" eaLnBrk="1" hangingPunct="1">
              <a:defRPr/>
            </a:pPr>
            <a:r>
              <a:rPr lang="en-US" sz="2400" b="1" dirty="0" smtClean="0">
                <a:solidFill>
                  <a:srgbClr val="FFC000"/>
                </a:solidFill>
              </a:rPr>
              <a:t>Treatment:</a:t>
            </a:r>
          </a:p>
          <a:p>
            <a:pPr algn="l" rtl="0" eaLnBrk="1" hangingPunct="1">
              <a:buFont typeface="Arial" pitchFamily="34" charset="0"/>
              <a:buChar char="•"/>
              <a:defRPr/>
            </a:pPr>
            <a:r>
              <a:rPr lang="en-US" sz="2000" b="1" dirty="0" smtClean="0">
                <a:solidFill>
                  <a:schemeClr val="tx1">
                    <a:lumMod val="85000"/>
                  </a:schemeClr>
                </a:solidFill>
              </a:rPr>
              <a:t>Antibiotics and clearing the airway of secretions.</a:t>
            </a:r>
          </a:p>
          <a:p>
            <a:pPr algn="l" rtl="0" eaLnBrk="1" hangingPunct="1">
              <a:buFont typeface="Wingdings" pitchFamily="2" charset="2"/>
              <a:buNone/>
              <a:defRPr/>
            </a:pPr>
            <a:endParaRPr lang="en-US" sz="3600" b="1" dirty="0" smtClean="0">
              <a:solidFill>
                <a:schemeClr val="bg1">
                  <a:lumMod val="20000"/>
                  <a:lumOff val="80000"/>
                </a:schemeClr>
              </a:solidFill>
            </a:endParaRPr>
          </a:p>
        </p:txBody>
      </p:sp>
    </p:spTree>
    <p:extLst>
      <p:ext uri="{BB962C8B-B14F-4D97-AF65-F5344CB8AC3E}">
        <p14:creationId xmlns:p14="http://schemas.microsoft.com/office/powerpoint/2010/main" val="1672900944"/>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000"/>
                                        <p:tgtEl>
                                          <p:spTgt spid="3">
                                            <p:txEl>
                                              <p:pRg st="9" end="9"/>
                                            </p:txEl>
                                          </p:spTgt>
                                        </p:tgtEl>
                                      </p:cBhvr>
                                    </p:animEffect>
                                    <p:anim calcmode="lin" valueType="num">
                                      <p:cBhvr>
                                        <p:cTn id="5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fade">
                                      <p:cBhvr>
                                        <p:cTn id="55" dur="1000"/>
                                        <p:tgtEl>
                                          <p:spTgt spid="3">
                                            <p:txEl>
                                              <p:pRg st="10" end="10"/>
                                            </p:txEl>
                                          </p:spTgt>
                                        </p:tgtEl>
                                      </p:cBhvr>
                                    </p:animEffect>
                                    <p:anim calcmode="lin" valueType="num">
                                      <p:cBhvr>
                                        <p:cTn id="5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4848" y="115888"/>
            <a:ext cx="8229600" cy="1143000"/>
          </a:xfrm>
        </p:spPr>
        <p:txBody>
          <a:bodyPr>
            <a:normAutofit/>
          </a:bodyPr>
          <a:lstStyle/>
          <a:p>
            <a:pPr algn="ctr" eaLnBrk="1" hangingPunct="1">
              <a:defRPr/>
            </a:pPr>
            <a:r>
              <a:rPr lang="en-US" b="1" dirty="0" smtClean="0">
                <a:ln w="18415" cmpd="sng">
                  <a:noFill/>
                  <a:prstDash val="solid"/>
                </a:ln>
                <a:solidFill>
                  <a:schemeClr val="accent2">
                    <a:lumMod val="75000"/>
                  </a:schemeClr>
                </a:solidFill>
                <a:effectLst>
                  <a:outerShdw blurRad="63500" dir="3600000" algn="tl" rotWithShape="0">
                    <a:srgbClr val="000000">
                      <a:alpha val="70000"/>
                    </a:srgbClr>
                  </a:outerShdw>
                </a:effectLst>
                <a:latin typeface="Arial" pitchFamily="34" charset="0"/>
                <a:cs typeface="Arial" pitchFamily="34" charset="0"/>
              </a:rPr>
              <a:t>Pneumothorax</a:t>
            </a:r>
            <a:endParaRPr lang="ar-SA" dirty="0">
              <a:ln w="18415" cmpd="sng">
                <a:noFill/>
                <a:prstDash val="solid"/>
              </a:ln>
              <a:solidFill>
                <a:schemeClr val="accent2">
                  <a:lumMod val="75000"/>
                </a:schemeClr>
              </a:solidFill>
              <a:latin typeface="Arial" pitchFamily="34" charset="0"/>
              <a:cs typeface="Arial" pitchFamily="34" charset="0"/>
            </a:endParaRPr>
          </a:p>
        </p:txBody>
      </p:sp>
      <p:sp>
        <p:nvSpPr>
          <p:cNvPr id="3" name="Content Placeholder 2"/>
          <p:cNvSpPr>
            <a:spLocks noGrp="1"/>
          </p:cNvSpPr>
          <p:nvPr>
            <p:ph idx="4294967295"/>
          </p:nvPr>
        </p:nvSpPr>
        <p:spPr>
          <a:xfrm>
            <a:off x="428596" y="1285860"/>
            <a:ext cx="8429684" cy="5268913"/>
          </a:xfrm>
        </p:spPr>
        <p:txBody>
          <a:bodyPr>
            <a:normAutofit/>
          </a:bodyPr>
          <a:lstStyle/>
          <a:p>
            <a:pPr algn="l" rtl="0" eaLnBrk="1" hangingPunct="1">
              <a:buFont typeface="Wingdings" pitchFamily="2" charset="2"/>
              <a:buNone/>
              <a:defRPr/>
            </a:pPr>
            <a:endParaRPr lang="en-US" sz="2000" b="1" dirty="0" smtClean="0">
              <a:solidFill>
                <a:schemeClr val="bg1">
                  <a:lumMod val="20000"/>
                  <a:lumOff val="80000"/>
                </a:schemeClr>
              </a:solidFill>
            </a:endParaRPr>
          </a:p>
          <a:p>
            <a:pPr algn="l" rtl="0" eaLnBrk="1" hangingPunct="1">
              <a:buFont typeface="Arial" pitchFamily="34" charset="0"/>
              <a:buChar char="•"/>
              <a:defRPr/>
            </a:pPr>
            <a:r>
              <a:rPr lang="en-US" sz="2000" b="1" dirty="0" smtClean="0">
                <a:solidFill>
                  <a:schemeClr val="bg1">
                    <a:lumMod val="20000"/>
                    <a:lumOff val="80000"/>
                  </a:schemeClr>
                </a:solidFill>
              </a:rPr>
              <a:t>May follow insertion of a </a:t>
            </a:r>
            <a:r>
              <a:rPr lang="en-US" sz="2000" b="1" dirty="0" err="1" smtClean="0">
                <a:solidFill>
                  <a:schemeClr val="bg1">
                    <a:lumMod val="20000"/>
                    <a:lumOff val="80000"/>
                  </a:schemeClr>
                </a:solidFill>
              </a:rPr>
              <a:t>subclavian</a:t>
            </a:r>
            <a:r>
              <a:rPr lang="en-US" sz="2000" b="1" dirty="0" smtClean="0">
                <a:solidFill>
                  <a:schemeClr val="bg1">
                    <a:lumMod val="20000"/>
                    <a:lumOff val="80000"/>
                  </a:schemeClr>
                </a:solidFill>
              </a:rPr>
              <a:t> catheter,  positive pressure ventilation  or after an operation which has damaged the pleura.</a:t>
            </a:r>
          </a:p>
          <a:p>
            <a:pPr algn="l" rtl="0">
              <a:defRPr/>
            </a:pPr>
            <a:endParaRPr lang="en-US" sz="2400" b="1" dirty="0" smtClean="0">
              <a:solidFill>
                <a:srgbClr val="FFC000"/>
              </a:solidFill>
            </a:endParaRPr>
          </a:p>
          <a:p>
            <a:pPr algn="l" rtl="0">
              <a:defRPr/>
            </a:pPr>
            <a:r>
              <a:rPr lang="en-US" sz="2400" b="1" dirty="0" smtClean="0">
                <a:solidFill>
                  <a:srgbClr val="FFC000"/>
                </a:solidFill>
              </a:rPr>
              <a:t>Symptoms\Signs:</a:t>
            </a:r>
            <a:endParaRPr lang="en-US" sz="2400" b="1" dirty="0">
              <a:solidFill>
                <a:srgbClr val="FFC000"/>
              </a:solidFill>
            </a:endParaRPr>
          </a:p>
          <a:p>
            <a:pPr algn="l" rtl="0">
              <a:buFont typeface="Arial" pitchFamily="34" charset="0"/>
              <a:buChar char="•"/>
              <a:defRPr/>
            </a:pPr>
            <a:r>
              <a:rPr lang="en-US" sz="2000" b="1" dirty="0" err="1" smtClean="0">
                <a:solidFill>
                  <a:schemeClr val="bg1">
                    <a:lumMod val="20000"/>
                    <a:lumOff val="80000"/>
                  </a:schemeClr>
                </a:solidFill>
              </a:rPr>
              <a:t>Pleuritic</a:t>
            </a:r>
            <a:r>
              <a:rPr lang="en-US" sz="2000" b="1" dirty="0" smtClean="0">
                <a:solidFill>
                  <a:schemeClr val="bg1">
                    <a:lumMod val="20000"/>
                    <a:lumOff val="80000"/>
                  </a:schemeClr>
                </a:solidFill>
              </a:rPr>
              <a:t> chest pain, dyspnea, </a:t>
            </a:r>
            <a:r>
              <a:rPr lang="en-US" sz="2000" b="1" dirty="0">
                <a:solidFill>
                  <a:schemeClr val="bg1">
                    <a:lumMod val="20000"/>
                    <a:lumOff val="80000"/>
                  </a:schemeClr>
                </a:solidFill>
              </a:rPr>
              <a:t>tachycardia and hyper-resonant lungs</a:t>
            </a:r>
            <a:r>
              <a:rPr lang="en-US" sz="2000" b="1" dirty="0" smtClean="0">
                <a:solidFill>
                  <a:schemeClr val="bg1">
                    <a:lumMod val="20000"/>
                    <a:lumOff val="80000"/>
                  </a:schemeClr>
                </a:solidFill>
              </a:rPr>
              <a:t>.</a:t>
            </a:r>
            <a:endParaRPr lang="en-US" sz="2000" b="1" dirty="0">
              <a:solidFill>
                <a:schemeClr val="bg1">
                  <a:lumMod val="20000"/>
                  <a:lumOff val="80000"/>
                </a:schemeClr>
              </a:solidFill>
            </a:endParaRPr>
          </a:p>
          <a:p>
            <a:pPr marL="118872" indent="0" algn="l" rtl="0" eaLnBrk="1" hangingPunct="1">
              <a:buNone/>
              <a:defRPr/>
            </a:pPr>
            <a:endParaRPr lang="en-US" sz="2400" b="1" dirty="0" smtClean="0">
              <a:solidFill>
                <a:schemeClr val="bg1">
                  <a:lumMod val="20000"/>
                  <a:lumOff val="80000"/>
                </a:schemeClr>
              </a:solidFill>
            </a:endParaRPr>
          </a:p>
          <a:p>
            <a:pPr algn="l" rtl="0" eaLnBrk="1" hangingPunct="1">
              <a:defRPr/>
            </a:pPr>
            <a:r>
              <a:rPr lang="en-US" sz="2400" b="1" dirty="0" smtClean="0">
                <a:solidFill>
                  <a:srgbClr val="FFC000"/>
                </a:solidFill>
              </a:rPr>
              <a:t>Investigations:</a:t>
            </a:r>
          </a:p>
          <a:p>
            <a:pPr algn="l" rtl="0" eaLnBrk="1" hangingPunct="1">
              <a:buFont typeface="Arial" pitchFamily="34" charset="0"/>
              <a:buChar char="•"/>
              <a:defRPr/>
            </a:pPr>
            <a:r>
              <a:rPr lang="en-US" sz="2000" b="1" dirty="0" smtClean="0">
                <a:solidFill>
                  <a:schemeClr val="bg1">
                    <a:lumMod val="20000"/>
                    <a:lumOff val="80000"/>
                  </a:schemeClr>
                </a:solidFill>
              </a:rPr>
              <a:t>CXR and ABG.</a:t>
            </a:r>
          </a:p>
          <a:p>
            <a:pPr algn="l" rtl="0" eaLnBrk="1" hangingPunct="1">
              <a:buFont typeface="Arial" pitchFamily="34" charset="0"/>
              <a:buChar char="•"/>
              <a:defRPr/>
            </a:pPr>
            <a:endParaRPr lang="en-US" sz="1800" b="1" dirty="0" smtClean="0">
              <a:solidFill>
                <a:schemeClr val="bg1">
                  <a:lumMod val="20000"/>
                  <a:lumOff val="80000"/>
                </a:schemeClr>
              </a:solidFill>
            </a:endParaRPr>
          </a:p>
          <a:p>
            <a:pPr algn="l" rtl="0" eaLnBrk="1" hangingPunct="1">
              <a:defRPr/>
            </a:pPr>
            <a:r>
              <a:rPr lang="en-US" sz="2400" b="1" dirty="0" smtClean="0">
                <a:solidFill>
                  <a:srgbClr val="FFC000"/>
                </a:solidFill>
              </a:rPr>
              <a:t>Treatment:</a:t>
            </a:r>
          </a:p>
          <a:p>
            <a:pPr algn="l" rtl="0" eaLnBrk="1" hangingPunct="1">
              <a:buFont typeface="Arial" pitchFamily="34" charset="0"/>
              <a:buChar char="•"/>
              <a:defRPr/>
            </a:pPr>
            <a:r>
              <a:rPr lang="en-US" sz="2000" b="1" dirty="0" err="1" smtClean="0">
                <a:solidFill>
                  <a:schemeClr val="tx1">
                    <a:lumMod val="85000"/>
                  </a:schemeClr>
                </a:solidFill>
              </a:rPr>
              <a:t>Thoracostomy</a:t>
            </a:r>
            <a:r>
              <a:rPr lang="en-US" sz="2000" b="1" dirty="0" smtClean="0">
                <a:solidFill>
                  <a:schemeClr val="tx1">
                    <a:lumMod val="85000"/>
                  </a:schemeClr>
                </a:solidFill>
              </a:rPr>
              <a:t> tube.</a:t>
            </a:r>
          </a:p>
          <a:p>
            <a:pPr algn="l" rtl="0" eaLnBrk="1" hangingPunct="1">
              <a:buFont typeface="Wingdings" pitchFamily="2" charset="2"/>
              <a:buNone/>
              <a:defRPr/>
            </a:pPr>
            <a:r>
              <a:rPr lang="en-US" sz="2400" b="1" dirty="0" smtClean="0">
                <a:solidFill>
                  <a:schemeClr val="bg1">
                    <a:lumMod val="20000"/>
                    <a:lumOff val="80000"/>
                  </a:schemeClr>
                </a:solidFill>
              </a:rPr>
              <a:t> </a:t>
            </a:r>
            <a:endParaRPr lang="en-US" b="1" dirty="0" smtClean="0">
              <a:solidFill>
                <a:schemeClr val="bg1">
                  <a:lumMod val="20000"/>
                  <a:lumOff val="80000"/>
                </a:schemeClr>
              </a:solidFill>
            </a:endParaRPr>
          </a:p>
          <a:p>
            <a:pPr algn="l" rtl="0" eaLnBrk="1" hangingPunct="1">
              <a:defRPr/>
            </a:pPr>
            <a:endParaRPr lang="en-US" sz="1800" b="1" dirty="0" smtClean="0">
              <a:solidFill>
                <a:schemeClr val="bg1">
                  <a:lumMod val="20000"/>
                  <a:lumOff val="80000"/>
                </a:schemeClr>
              </a:solidFill>
            </a:endParaRPr>
          </a:p>
        </p:txBody>
      </p:sp>
    </p:spTree>
    <p:extLst>
      <p:ext uri="{BB962C8B-B14F-4D97-AF65-F5344CB8AC3E}">
        <p14:creationId xmlns:p14="http://schemas.microsoft.com/office/powerpoint/2010/main" val="3367417939"/>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000"/>
                                        <p:tgtEl>
                                          <p:spTgt spid="3">
                                            <p:txEl>
                                              <p:pRg st="7" end="7"/>
                                            </p:txEl>
                                          </p:spTgt>
                                        </p:tgtEl>
                                      </p:cBhvr>
                                    </p:animEffect>
                                    <p:anim calcmode="lin" valueType="num">
                                      <p:cBhvr>
                                        <p:cTn id="3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1000"/>
                                        <p:tgtEl>
                                          <p:spTgt spid="3">
                                            <p:txEl>
                                              <p:pRg st="9" end="9"/>
                                            </p:txEl>
                                          </p:spTgt>
                                        </p:tgtEl>
                                      </p:cBhvr>
                                    </p:animEffect>
                                    <p:anim calcmode="lin" valueType="num">
                                      <p:cBhvr>
                                        <p:cTn id="4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fade">
                                      <p:cBhvr>
                                        <p:cTn id="50" dur="1000"/>
                                        <p:tgtEl>
                                          <p:spTgt spid="3">
                                            <p:txEl>
                                              <p:pRg st="10" end="10"/>
                                            </p:txEl>
                                          </p:spTgt>
                                        </p:tgtEl>
                                      </p:cBhvr>
                                    </p:animEffect>
                                    <p:anim calcmode="lin" valueType="num">
                                      <p:cBhvr>
                                        <p:cTn id="5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4848" y="115888"/>
            <a:ext cx="8229600" cy="1143000"/>
          </a:xfrm>
        </p:spPr>
        <p:txBody>
          <a:bodyPr>
            <a:normAutofit/>
          </a:bodyPr>
          <a:lstStyle/>
          <a:p>
            <a:pPr algn="ctr" eaLnBrk="1" hangingPunct="1">
              <a:defRPr/>
            </a:pPr>
            <a:r>
              <a:rPr lang="en-US" b="1" dirty="0" smtClean="0">
                <a:ln w="18415" cmpd="sng">
                  <a:noFill/>
                  <a:prstDash val="solid"/>
                </a:ln>
                <a:solidFill>
                  <a:schemeClr val="accent2">
                    <a:lumMod val="75000"/>
                  </a:schemeClr>
                </a:solidFill>
                <a:effectLst>
                  <a:outerShdw blurRad="63500" dir="3600000" algn="tl" rotWithShape="0">
                    <a:srgbClr val="000000">
                      <a:alpha val="70000"/>
                    </a:srgbClr>
                  </a:outerShdw>
                </a:effectLst>
                <a:latin typeface="Arial" pitchFamily="34" charset="0"/>
                <a:cs typeface="Arial" pitchFamily="34" charset="0"/>
              </a:rPr>
              <a:t>Cerebral complications</a:t>
            </a:r>
            <a:endParaRPr lang="ar-SA" dirty="0">
              <a:ln w="18415" cmpd="sng">
                <a:noFill/>
                <a:prstDash val="solid"/>
              </a:ln>
              <a:solidFill>
                <a:schemeClr val="accent2">
                  <a:lumMod val="75000"/>
                </a:schemeClr>
              </a:solidFill>
              <a:latin typeface="Arial" pitchFamily="34" charset="0"/>
              <a:cs typeface="Arial" pitchFamily="34" charset="0"/>
            </a:endParaRPr>
          </a:p>
        </p:txBody>
      </p:sp>
      <p:sp>
        <p:nvSpPr>
          <p:cNvPr id="3" name="Content Placeholder 2"/>
          <p:cNvSpPr>
            <a:spLocks noGrp="1"/>
          </p:cNvSpPr>
          <p:nvPr>
            <p:ph idx="4294967295"/>
          </p:nvPr>
        </p:nvSpPr>
        <p:spPr>
          <a:xfrm>
            <a:off x="428596" y="1285860"/>
            <a:ext cx="8429684" cy="5268913"/>
          </a:xfrm>
        </p:spPr>
        <p:txBody>
          <a:bodyPr>
            <a:normAutofit/>
          </a:bodyPr>
          <a:lstStyle/>
          <a:p>
            <a:pPr algn="l" rtl="0">
              <a:defRPr/>
            </a:pPr>
            <a:r>
              <a:rPr lang="en-US" sz="2400" b="1" dirty="0" smtClean="0">
                <a:solidFill>
                  <a:srgbClr val="00B0F0"/>
                </a:solidFill>
              </a:rPr>
              <a:t>Cerebrovascular Accident:</a:t>
            </a:r>
            <a:endParaRPr lang="en-US" sz="2400" b="1" dirty="0">
              <a:solidFill>
                <a:srgbClr val="00B0F0"/>
              </a:solidFill>
            </a:endParaRPr>
          </a:p>
          <a:p>
            <a:pPr marL="118872" indent="0" algn="l" rtl="0" eaLnBrk="1" hangingPunct="1">
              <a:buNone/>
              <a:defRPr/>
            </a:pPr>
            <a:endParaRPr lang="en-US" sz="2400" b="1" dirty="0" smtClean="0">
              <a:solidFill>
                <a:schemeClr val="bg1">
                  <a:lumMod val="20000"/>
                  <a:lumOff val="80000"/>
                </a:schemeClr>
              </a:solidFill>
            </a:endParaRPr>
          </a:p>
          <a:p>
            <a:pPr algn="l" rtl="0" eaLnBrk="1" hangingPunct="1">
              <a:defRPr/>
            </a:pPr>
            <a:r>
              <a:rPr lang="en-US" sz="2400" b="1" dirty="0" smtClean="0">
                <a:solidFill>
                  <a:srgbClr val="FFC000"/>
                </a:solidFill>
              </a:rPr>
              <a:t>Risk factors:</a:t>
            </a:r>
          </a:p>
          <a:p>
            <a:pPr algn="l" rtl="0" eaLnBrk="1" hangingPunct="1">
              <a:buFont typeface="Arial" pitchFamily="34" charset="0"/>
              <a:buChar char="•"/>
              <a:defRPr/>
            </a:pPr>
            <a:r>
              <a:rPr lang="en-US" sz="2000" b="1" dirty="0" smtClean="0">
                <a:solidFill>
                  <a:schemeClr val="bg1">
                    <a:lumMod val="20000"/>
                    <a:lumOff val="80000"/>
                  </a:schemeClr>
                </a:solidFill>
              </a:rPr>
              <a:t>Advanced age and atherosclerosis.</a:t>
            </a:r>
          </a:p>
          <a:p>
            <a:pPr marL="118872" indent="0" algn="l" rtl="0" eaLnBrk="1" hangingPunct="1">
              <a:buNone/>
              <a:defRPr/>
            </a:pPr>
            <a:endParaRPr lang="en-US" sz="2000" b="1" dirty="0">
              <a:solidFill>
                <a:schemeClr val="bg1">
                  <a:lumMod val="20000"/>
                  <a:lumOff val="80000"/>
                </a:schemeClr>
              </a:solidFill>
            </a:endParaRPr>
          </a:p>
          <a:p>
            <a:pPr algn="l" rtl="0">
              <a:defRPr/>
            </a:pPr>
            <a:r>
              <a:rPr lang="en-US" sz="2400" b="1" dirty="0" smtClean="0">
                <a:solidFill>
                  <a:srgbClr val="FFC000"/>
                </a:solidFill>
              </a:rPr>
              <a:t>Symptoms\Signs:</a:t>
            </a:r>
            <a:endParaRPr lang="en-US" sz="2400" b="1" dirty="0">
              <a:solidFill>
                <a:srgbClr val="FFC000"/>
              </a:solidFill>
            </a:endParaRPr>
          </a:p>
          <a:p>
            <a:pPr algn="l" rtl="0">
              <a:buFont typeface="Arial" pitchFamily="34" charset="0"/>
              <a:buChar char="•"/>
              <a:defRPr/>
            </a:pPr>
            <a:r>
              <a:rPr lang="en-US" sz="2000" b="1" dirty="0" smtClean="0">
                <a:solidFill>
                  <a:schemeClr val="bg1">
                    <a:lumMod val="20000"/>
                    <a:lumOff val="80000"/>
                  </a:schemeClr>
                </a:solidFill>
              </a:rPr>
              <a:t>Aphasia, motor and sensory deficits usually lateralizing.</a:t>
            </a:r>
            <a:endParaRPr lang="en-US" sz="2000" b="1" dirty="0">
              <a:solidFill>
                <a:schemeClr val="bg1">
                  <a:lumMod val="20000"/>
                  <a:lumOff val="80000"/>
                </a:schemeClr>
              </a:solidFill>
            </a:endParaRPr>
          </a:p>
          <a:p>
            <a:pPr marL="118872" indent="0" algn="l" rtl="0" eaLnBrk="1" hangingPunct="1">
              <a:buNone/>
              <a:defRPr/>
            </a:pPr>
            <a:endParaRPr lang="en-US" sz="1800" b="1" dirty="0" smtClean="0">
              <a:solidFill>
                <a:schemeClr val="bg1">
                  <a:lumMod val="20000"/>
                  <a:lumOff val="80000"/>
                </a:schemeClr>
              </a:solidFill>
            </a:endParaRPr>
          </a:p>
          <a:p>
            <a:pPr algn="l" rtl="0" eaLnBrk="1" hangingPunct="1">
              <a:defRPr/>
            </a:pPr>
            <a:r>
              <a:rPr lang="en-US" sz="2400" b="1" dirty="0" smtClean="0">
                <a:solidFill>
                  <a:srgbClr val="FFC000"/>
                </a:solidFill>
              </a:rPr>
              <a:t>Investigations:</a:t>
            </a:r>
          </a:p>
          <a:p>
            <a:pPr algn="l" rtl="0" eaLnBrk="1" hangingPunct="1">
              <a:buFont typeface="Arial" pitchFamily="34" charset="0"/>
              <a:buChar char="•"/>
              <a:defRPr/>
            </a:pPr>
            <a:r>
              <a:rPr lang="en-US" sz="2000" b="1" dirty="0" smtClean="0">
                <a:solidFill>
                  <a:schemeClr val="tx1">
                    <a:lumMod val="85000"/>
                  </a:schemeClr>
                </a:solidFill>
              </a:rPr>
              <a:t>Head CT</a:t>
            </a:r>
          </a:p>
          <a:p>
            <a:pPr algn="l" rtl="0" eaLnBrk="1" hangingPunct="1">
              <a:buFont typeface="Arial" pitchFamily="34" charset="0"/>
              <a:buChar char="•"/>
              <a:defRPr/>
            </a:pPr>
            <a:endParaRPr lang="en-US" sz="2000" b="1" dirty="0">
              <a:solidFill>
                <a:schemeClr val="tx1">
                  <a:lumMod val="85000"/>
                </a:schemeClr>
              </a:solidFill>
            </a:endParaRPr>
          </a:p>
          <a:p>
            <a:pPr algn="l" rtl="0">
              <a:defRPr/>
            </a:pPr>
            <a:r>
              <a:rPr lang="en-US" sz="2400" b="1" dirty="0" smtClean="0">
                <a:solidFill>
                  <a:srgbClr val="FFC000"/>
                </a:solidFill>
              </a:rPr>
              <a:t>Treatment:</a:t>
            </a:r>
            <a:endParaRPr lang="en-US" sz="2400" b="1" dirty="0">
              <a:solidFill>
                <a:srgbClr val="FFC000"/>
              </a:solidFill>
            </a:endParaRPr>
          </a:p>
          <a:p>
            <a:pPr algn="l" rtl="0">
              <a:buFont typeface="Arial" pitchFamily="34" charset="0"/>
              <a:buChar char="•"/>
              <a:defRPr/>
            </a:pPr>
            <a:r>
              <a:rPr lang="en-US" sz="2000" b="1" dirty="0" smtClean="0">
                <a:solidFill>
                  <a:schemeClr val="tx1">
                    <a:lumMod val="85000"/>
                  </a:schemeClr>
                </a:solidFill>
              </a:rPr>
              <a:t>Aspirin and heparin if feasible.</a:t>
            </a:r>
          </a:p>
          <a:p>
            <a:pPr algn="l" rtl="0">
              <a:buFont typeface="Arial" pitchFamily="34" charset="0"/>
              <a:buChar char="•"/>
              <a:defRPr/>
            </a:pPr>
            <a:r>
              <a:rPr lang="en-US" sz="2000" b="1" dirty="0" smtClean="0">
                <a:solidFill>
                  <a:schemeClr val="tx1">
                    <a:lumMod val="85000"/>
                  </a:schemeClr>
                </a:solidFill>
              </a:rPr>
              <a:t>Thrombolytic therapy is usually </a:t>
            </a:r>
            <a:r>
              <a:rPr lang="en-US" sz="2000" b="1" dirty="0" smtClean="0">
                <a:solidFill>
                  <a:srgbClr val="FFFF00"/>
                </a:solidFill>
              </a:rPr>
              <a:t>NOT</a:t>
            </a:r>
            <a:r>
              <a:rPr lang="en-US" sz="2000" b="1" dirty="0" smtClean="0">
                <a:solidFill>
                  <a:schemeClr val="tx1">
                    <a:lumMod val="85000"/>
                  </a:schemeClr>
                </a:solidFill>
              </a:rPr>
              <a:t> an option after surgery.</a:t>
            </a:r>
            <a:endParaRPr lang="en-US" sz="2000" b="1" dirty="0">
              <a:solidFill>
                <a:schemeClr val="tx1">
                  <a:lumMod val="85000"/>
                </a:schemeClr>
              </a:solidFill>
            </a:endParaRPr>
          </a:p>
          <a:p>
            <a:pPr marL="118872" indent="0" algn="l" rtl="0" eaLnBrk="1" hangingPunct="1">
              <a:buNone/>
              <a:defRPr/>
            </a:pPr>
            <a:endParaRPr lang="en-US" sz="2000" b="1" dirty="0" smtClean="0">
              <a:solidFill>
                <a:schemeClr val="tx1">
                  <a:lumMod val="85000"/>
                </a:schemeClr>
              </a:solidFill>
            </a:endParaRPr>
          </a:p>
          <a:p>
            <a:pPr algn="l" rtl="0" eaLnBrk="1" hangingPunct="1">
              <a:buFont typeface="Wingdings" pitchFamily="2" charset="2"/>
              <a:buNone/>
              <a:defRPr/>
            </a:pPr>
            <a:endParaRPr lang="en-US" sz="3600" b="1" dirty="0" smtClean="0">
              <a:solidFill>
                <a:schemeClr val="bg1">
                  <a:lumMod val="20000"/>
                  <a:lumOff val="80000"/>
                </a:schemeClr>
              </a:solidFill>
            </a:endParaRPr>
          </a:p>
        </p:txBody>
      </p:sp>
    </p:spTree>
    <p:extLst>
      <p:ext uri="{BB962C8B-B14F-4D97-AF65-F5344CB8AC3E}">
        <p14:creationId xmlns:p14="http://schemas.microsoft.com/office/powerpoint/2010/main" val="2875404293"/>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anim calcmode="lin" valueType="num">
                                      <p:cBhvr>
                                        <p:cTn id="4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000"/>
                                        <p:tgtEl>
                                          <p:spTgt spid="3">
                                            <p:txEl>
                                              <p:pRg st="9" end="9"/>
                                            </p:txEl>
                                          </p:spTgt>
                                        </p:tgtEl>
                                      </p:cBhvr>
                                    </p:animEffect>
                                    <p:anim calcmode="lin" valueType="num">
                                      <p:cBhvr>
                                        <p:cTn id="5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1000"/>
                                        <p:tgtEl>
                                          <p:spTgt spid="3">
                                            <p:txEl>
                                              <p:pRg st="11" end="11"/>
                                            </p:txEl>
                                          </p:spTgt>
                                        </p:tgtEl>
                                      </p:cBhvr>
                                    </p:animEffect>
                                    <p:anim calcmode="lin" valueType="num">
                                      <p:cBhvr>
                                        <p:cTn id="5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1000"/>
                                        <p:tgtEl>
                                          <p:spTgt spid="3">
                                            <p:txEl>
                                              <p:pRg st="12" end="12"/>
                                            </p:txEl>
                                          </p:spTgt>
                                        </p:tgtEl>
                                      </p:cBhvr>
                                    </p:animEffect>
                                    <p:anim calcmode="lin" valueType="num">
                                      <p:cBhvr>
                                        <p:cTn id="63"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fade">
                                      <p:cBhvr>
                                        <p:cTn id="67" dur="1000"/>
                                        <p:tgtEl>
                                          <p:spTgt spid="3">
                                            <p:txEl>
                                              <p:pRg st="13" end="13"/>
                                            </p:txEl>
                                          </p:spTgt>
                                        </p:tgtEl>
                                      </p:cBhvr>
                                    </p:animEffect>
                                    <p:anim calcmode="lin" valueType="num">
                                      <p:cBhvr>
                                        <p:cTn id="68"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4848" y="115888"/>
            <a:ext cx="8229600" cy="1143000"/>
          </a:xfrm>
        </p:spPr>
        <p:txBody>
          <a:bodyPr>
            <a:normAutofit/>
          </a:bodyPr>
          <a:lstStyle/>
          <a:p>
            <a:pPr algn="ctr">
              <a:defRPr/>
            </a:pPr>
            <a:r>
              <a:rPr lang="en-US" dirty="0">
                <a:solidFill>
                  <a:schemeClr val="accent2">
                    <a:lumMod val="75000"/>
                  </a:schemeClr>
                </a:solidFill>
                <a:latin typeface="Arial" pitchFamily="34" charset="0"/>
                <a:cs typeface="Arial" pitchFamily="34" charset="0"/>
              </a:rPr>
              <a:t>Urinary Complications </a:t>
            </a:r>
            <a:endParaRPr lang="ar-SA" dirty="0">
              <a:ln w="18415" cmpd="sng">
                <a:noFill/>
                <a:prstDash val="solid"/>
              </a:ln>
              <a:solidFill>
                <a:schemeClr val="accent2">
                  <a:lumMod val="75000"/>
                </a:schemeClr>
              </a:solidFill>
              <a:latin typeface="Arial" pitchFamily="34" charset="0"/>
              <a:cs typeface="Arial" pitchFamily="34" charset="0"/>
            </a:endParaRPr>
          </a:p>
        </p:txBody>
      </p:sp>
      <p:sp>
        <p:nvSpPr>
          <p:cNvPr id="3" name="Content Placeholder 2"/>
          <p:cNvSpPr>
            <a:spLocks noGrp="1"/>
          </p:cNvSpPr>
          <p:nvPr>
            <p:ph idx="4294967295"/>
          </p:nvPr>
        </p:nvSpPr>
        <p:spPr>
          <a:xfrm>
            <a:off x="395536" y="1608910"/>
            <a:ext cx="8429684" cy="5268913"/>
          </a:xfrm>
        </p:spPr>
        <p:txBody>
          <a:bodyPr>
            <a:normAutofit/>
          </a:bodyPr>
          <a:lstStyle/>
          <a:p>
            <a:pPr algn="l" rtl="0">
              <a:defRPr/>
            </a:pPr>
            <a:r>
              <a:rPr lang="en-US" sz="2400" b="1" dirty="0" smtClean="0">
                <a:solidFill>
                  <a:srgbClr val="00B0F0"/>
                </a:solidFill>
              </a:rPr>
              <a:t>Urinary Retention:</a:t>
            </a:r>
          </a:p>
          <a:p>
            <a:pPr algn="l" rtl="0" eaLnBrk="1" hangingPunct="1">
              <a:buFont typeface="Arial" pitchFamily="34" charset="0"/>
              <a:buChar char="•"/>
              <a:defRPr/>
            </a:pPr>
            <a:r>
              <a:rPr lang="en-US" sz="2000" b="1" dirty="0" smtClean="0">
                <a:solidFill>
                  <a:schemeClr val="bg1">
                    <a:lumMod val="20000"/>
                    <a:lumOff val="80000"/>
                  </a:schemeClr>
                </a:solidFill>
              </a:rPr>
              <a:t>Enlarged bladder from spinal anesthesia or medication.</a:t>
            </a:r>
          </a:p>
          <a:p>
            <a:pPr marL="118872" indent="0" algn="l" rtl="0" eaLnBrk="1" hangingPunct="1">
              <a:buNone/>
              <a:defRPr/>
            </a:pPr>
            <a:endParaRPr lang="en-US" sz="2000" b="1" dirty="0">
              <a:solidFill>
                <a:schemeClr val="bg1">
                  <a:lumMod val="20000"/>
                  <a:lumOff val="80000"/>
                </a:schemeClr>
              </a:solidFill>
            </a:endParaRPr>
          </a:p>
          <a:p>
            <a:pPr algn="l" rtl="0">
              <a:defRPr/>
            </a:pPr>
            <a:r>
              <a:rPr lang="en-US" sz="2400" b="1" dirty="0" smtClean="0">
                <a:solidFill>
                  <a:srgbClr val="FFC000"/>
                </a:solidFill>
              </a:rPr>
              <a:t>Symptoms\Signs:</a:t>
            </a:r>
            <a:endParaRPr lang="en-US" sz="2400" b="1" dirty="0">
              <a:solidFill>
                <a:srgbClr val="FFC000"/>
              </a:solidFill>
            </a:endParaRPr>
          </a:p>
          <a:p>
            <a:pPr algn="l" rtl="0">
              <a:buFont typeface="Arial" pitchFamily="34" charset="0"/>
              <a:buChar char="•"/>
              <a:defRPr/>
            </a:pPr>
            <a:r>
              <a:rPr lang="en-US" sz="2000" b="1" dirty="0" smtClean="0">
                <a:solidFill>
                  <a:schemeClr val="bg1">
                    <a:lumMod val="20000"/>
                    <a:lumOff val="80000"/>
                  </a:schemeClr>
                </a:solidFill>
              </a:rPr>
              <a:t>Palpable bladder and inability to void.</a:t>
            </a:r>
            <a:endParaRPr lang="en-US" sz="2000" b="1" dirty="0">
              <a:solidFill>
                <a:schemeClr val="bg1">
                  <a:lumMod val="20000"/>
                  <a:lumOff val="80000"/>
                </a:schemeClr>
              </a:solidFill>
            </a:endParaRPr>
          </a:p>
          <a:p>
            <a:pPr marL="118872" indent="0" algn="l" rtl="0" eaLnBrk="1" hangingPunct="1">
              <a:buNone/>
              <a:defRPr/>
            </a:pPr>
            <a:endParaRPr lang="en-US" sz="2000" b="1" dirty="0">
              <a:solidFill>
                <a:schemeClr val="tx1">
                  <a:lumMod val="85000"/>
                </a:schemeClr>
              </a:solidFill>
            </a:endParaRPr>
          </a:p>
          <a:p>
            <a:pPr algn="l" rtl="0">
              <a:defRPr/>
            </a:pPr>
            <a:r>
              <a:rPr lang="en-US" sz="2400" b="1" dirty="0" smtClean="0">
                <a:solidFill>
                  <a:srgbClr val="FFC000"/>
                </a:solidFill>
              </a:rPr>
              <a:t>Treatment:</a:t>
            </a:r>
            <a:endParaRPr lang="en-US" sz="2400" b="1" dirty="0">
              <a:solidFill>
                <a:srgbClr val="FFC000"/>
              </a:solidFill>
            </a:endParaRPr>
          </a:p>
          <a:p>
            <a:pPr algn="l" rtl="0">
              <a:buFont typeface="Arial" pitchFamily="34" charset="0"/>
              <a:buChar char="•"/>
              <a:defRPr/>
            </a:pPr>
            <a:r>
              <a:rPr lang="en-US" sz="2000" b="1" dirty="0" smtClean="0">
                <a:solidFill>
                  <a:schemeClr val="tx1">
                    <a:lumMod val="85000"/>
                  </a:schemeClr>
                </a:solidFill>
              </a:rPr>
              <a:t>Foley catheter.</a:t>
            </a:r>
            <a:endParaRPr lang="en-US" sz="2000" b="1" dirty="0">
              <a:solidFill>
                <a:schemeClr val="tx1">
                  <a:lumMod val="85000"/>
                </a:schemeClr>
              </a:solidFill>
            </a:endParaRPr>
          </a:p>
          <a:p>
            <a:pPr marL="118872" indent="0" algn="l" rtl="0" eaLnBrk="1" hangingPunct="1">
              <a:buNone/>
              <a:defRPr/>
            </a:pPr>
            <a:endParaRPr lang="en-US" sz="2000" b="1" dirty="0" smtClean="0">
              <a:solidFill>
                <a:schemeClr val="tx1">
                  <a:lumMod val="85000"/>
                </a:schemeClr>
              </a:solidFill>
            </a:endParaRPr>
          </a:p>
          <a:p>
            <a:pPr algn="l" rtl="0" eaLnBrk="1" hangingPunct="1">
              <a:buFont typeface="Wingdings" pitchFamily="2" charset="2"/>
              <a:buNone/>
              <a:defRPr/>
            </a:pPr>
            <a:endParaRPr lang="en-US" sz="3600" b="1" dirty="0" smtClean="0">
              <a:solidFill>
                <a:schemeClr val="bg1">
                  <a:lumMod val="20000"/>
                  <a:lumOff val="80000"/>
                </a:schemeClr>
              </a:solidFill>
            </a:endParaRPr>
          </a:p>
        </p:txBody>
      </p:sp>
    </p:spTree>
    <p:extLst>
      <p:ext uri="{BB962C8B-B14F-4D97-AF65-F5344CB8AC3E}">
        <p14:creationId xmlns:p14="http://schemas.microsoft.com/office/powerpoint/2010/main" val="3266146659"/>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4848" y="115888"/>
            <a:ext cx="8229600" cy="1143000"/>
          </a:xfrm>
        </p:spPr>
        <p:txBody>
          <a:bodyPr>
            <a:normAutofit/>
          </a:bodyPr>
          <a:lstStyle/>
          <a:p>
            <a:pPr algn="ctr">
              <a:defRPr/>
            </a:pPr>
            <a:r>
              <a:rPr lang="en-US" dirty="0" smtClean="0">
                <a:solidFill>
                  <a:schemeClr val="accent2">
                    <a:lumMod val="75000"/>
                  </a:schemeClr>
                </a:solidFill>
                <a:latin typeface="Arial" pitchFamily="34" charset="0"/>
                <a:cs typeface="Arial" pitchFamily="34" charset="0"/>
              </a:rPr>
              <a:t>UTI</a:t>
            </a:r>
            <a:endParaRPr lang="ar-SA" dirty="0">
              <a:ln w="18415" cmpd="sng">
                <a:noFill/>
                <a:prstDash val="solid"/>
              </a:ln>
              <a:solidFill>
                <a:schemeClr val="accent2">
                  <a:lumMod val="75000"/>
                </a:schemeClr>
              </a:solidFill>
              <a:latin typeface="Arial" pitchFamily="34" charset="0"/>
              <a:cs typeface="Arial" pitchFamily="34" charset="0"/>
            </a:endParaRPr>
          </a:p>
        </p:txBody>
      </p:sp>
      <p:sp>
        <p:nvSpPr>
          <p:cNvPr id="3" name="Content Placeholder 2"/>
          <p:cNvSpPr>
            <a:spLocks noGrp="1"/>
          </p:cNvSpPr>
          <p:nvPr>
            <p:ph idx="4294967295"/>
          </p:nvPr>
        </p:nvSpPr>
        <p:spPr>
          <a:xfrm>
            <a:off x="428596" y="1285860"/>
            <a:ext cx="8429684" cy="5268913"/>
          </a:xfrm>
        </p:spPr>
        <p:txBody>
          <a:bodyPr>
            <a:normAutofit/>
          </a:bodyPr>
          <a:lstStyle/>
          <a:p>
            <a:pPr algn="l" rtl="0">
              <a:defRPr/>
            </a:pPr>
            <a:r>
              <a:rPr lang="en-US" sz="2400" b="1" dirty="0" smtClean="0">
                <a:solidFill>
                  <a:srgbClr val="FFC000"/>
                </a:solidFill>
              </a:rPr>
              <a:t>Risk Factors:</a:t>
            </a:r>
            <a:endParaRPr lang="en-US" sz="2400" b="1" dirty="0" smtClean="0">
              <a:solidFill>
                <a:schemeClr val="bg1">
                  <a:lumMod val="20000"/>
                  <a:lumOff val="80000"/>
                </a:schemeClr>
              </a:solidFill>
            </a:endParaRPr>
          </a:p>
          <a:p>
            <a:pPr algn="l" rtl="0" eaLnBrk="1" hangingPunct="1">
              <a:buFont typeface="Arial" pitchFamily="34" charset="0"/>
              <a:buChar char="•"/>
              <a:defRPr/>
            </a:pPr>
            <a:r>
              <a:rPr lang="en-US" sz="2000" b="1" dirty="0" smtClean="0">
                <a:solidFill>
                  <a:schemeClr val="bg1">
                    <a:lumMod val="20000"/>
                    <a:lumOff val="80000"/>
                  </a:schemeClr>
                </a:solidFill>
              </a:rPr>
              <a:t>Urinary retention, preexisting contamination of urine and instrumentation.</a:t>
            </a:r>
          </a:p>
          <a:p>
            <a:pPr marL="118872" indent="0" algn="l" rtl="0" eaLnBrk="1" hangingPunct="1">
              <a:buNone/>
              <a:defRPr/>
            </a:pPr>
            <a:endParaRPr lang="en-US" sz="2000" b="1" dirty="0">
              <a:solidFill>
                <a:schemeClr val="bg1">
                  <a:lumMod val="20000"/>
                  <a:lumOff val="80000"/>
                </a:schemeClr>
              </a:solidFill>
            </a:endParaRPr>
          </a:p>
          <a:p>
            <a:pPr algn="l" rtl="0">
              <a:defRPr/>
            </a:pPr>
            <a:r>
              <a:rPr lang="en-US" sz="2400" b="1" dirty="0" smtClean="0">
                <a:solidFill>
                  <a:srgbClr val="FFC000"/>
                </a:solidFill>
              </a:rPr>
              <a:t>Symptoms\Signs:</a:t>
            </a:r>
            <a:endParaRPr lang="en-US" sz="2400" b="1" dirty="0">
              <a:solidFill>
                <a:srgbClr val="FFC000"/>
              </a:solidFill>
            </a:endParaRPr>
          </a:p>
          <a:p>
            <a:pPr algn="l" rtl="0">
              <a:buFont typeface="Arial" pitchFamily="34" charset="0"/>
              <a:buChar char="•"/>
              <a:defRPr/>
            </a:pPr>
            <a:r>
              <a:rPr lang="en-US" sz="2000" b="1" dirty="0" smtClean="0">
                <a:solidFill>
                  <a:schemeClr val="bg1">
                    <a:lumMod val="20000"/>
                    <a:lumOff val="80000"/>
                  </a:schemeClr>
                </a:solidFill>
              </a:rPr>
              <a:t>Cystitis: Dysuria and mild fever.</a:t>
            </a:r>
          </a:p>
          <a:p>
            <a:pPr algn="l" rtl="0">
              <a:buFont typeface="Arial" pitchFamily="34" charset="0"/>
              <a:buChar char="•"/>
              <a:defRPr/>
            </a:pPr>
            <a:r>
              <a:rPr lang="en-US" sz="2000" b="1" dirty="0" smtClean="0">
                <a:solidFill>
                  <a:schemeClr val="bg1">
                    <a:lumMod val="20000"/>
                    <a:lumOff val="80000"/>
                  </a:schemeClr>
                </a:solidFill>
              </a:rPr>
              <a:t>Pyelonephritis: High fever, flank tenderness and ileus.</a:t>
            </a:r>
          </a:p>
          <a:p>
            <a:pPr algn="l" rtl="0">
              <a:buFont typeface="Arial" pitchFamily="34" charset="0"/>
              <a:buChar char="•"/>
              <a:defRPr/>
            </a:pPr>
            <a:endParaRPr lang="en-US" sz="2000" b="1" dirty="0">
              <a:solidFill>
                <a:schemeClr val="bg1">
                  <a:lumMod val="20000"/>
                  <a:lumOff val="80000"/>
                </a:schemeClr>
              </a:solidFill>
            </a:endParaRPr>
          </a:p>
          <a:p>
            <a:pPr algn="l" rtl="0">
              <a:defRPr/>
            </a:pPr>
            <a:r>
              <a:rPr lang="en-US" sz="2400" b="1" dirty="0" smtClean="0">
                <a:solidFill>
                  <a:srgbClr val="FFC000"/>
                </a:solidFill>
              </a:rPr>
              <a:t>Diagnosis:</a:t>
            </a:r>
            <a:endParaRPr lang="en-US" sz="2400" b="1" dirty="0">
              <a:solidFill>
                <a:srgbClr val="FFC000"/>
              </a:solidFill>
            </a:endParaRPr>
          </a:p>
          <a:p>
            <a:pPr algn="l" rtl="0">
              <a:buFont typeface="Arial" pitchFamily="34" charset="0"/>
              <a:buChar char="•"/>
              <a:defRPr/>
            </a:pPr>
            <a:r>
              <a:rPr lang="en-US" sz="2000" b="1" dirty="0" smtClean="0">
                <a:solidFill>
                  <a:schemeClr val="bg1">
                    <a:lumMod val="20000"/>
                    <a:lumOff val="80000"/>
                  </a:schemeClr>
                </a:solidFill>
              </a:rPr>
              <a:t>Urine examination and cultures.</a:t>
            </a:r>
            <a:endParaRPr lang="en-US" sz="2000" b="1" dirty="0">
              <a:solidFill>
                <a:schemeClr val="bg1">
                  <a:lumMod val="20000"/>
                  <a:lumOff val="80000"/>
                </a:schemeClr>
              </a:solidFill>
            </a:endParaRPr>
          </a:p>
          <a:p>
            <a:pPr marL="118872" indent="0" algn="l" rtl="0" eaLnBrk="1" hangingPunct="1">
              <a:buNone/>
              <a:defRPr/>
            </a:pPr>
            <a:endParaRPr lang="en-US" sz="2000" b="1" dirty="0">
              <a:solidFill>
                <a:schemeClr val="tx1">
                  <a:lumMod val="85000"/>
                </a:schemeClr>
              </a:solidFill>
            </a:endParaRPr>
          </a:p>
          <a:p>
            <a:pPr algn="l" rtl="0">
              <a:defRPr/>
            </a:pPr>
            <a:r>
              <a:rPr lang="en-US" sz="2400" b="1" dirty="0" smtClean="0">
                <a:solidFill>
                  <a:srgbClr val="FFC000"/>
                </a:solidFill>
              </a:rPr>
              <a:t>Treatment:</a:t>
            </a:r>
            <a:endParaRPr lang="en-US" sz="2400" b="1" dirty="0">
              <a:solidFill>
                <a:srgbClr val="FFC000"/>
              </a:solidFill>
            </a:endParaRPr>
          </a:p>
          <a:p>
            <a:pPr algn="l" rtl="0">
              <a:buFont typeface="Arial" pitchFamily="34" charset="0"/>
              <a:buChar char="•"/>
              <a:defRPr/>
            </a:pPr>
            <a:r>
              <a:rPr lang="en-US" sz="2000" b="1" dirty="0" smtClean="0">
                <a:solidFill>
                  <a:schemeClr val="tx1">
                    <a:lumMod val="85000"/>
                  </a:schemeClr>
                </a:solidFill>
              </a:rPr>
              <a:t>Hydration, proper drainage of  the bladder and antibiotics.</a:t>
            </a:r>
            <a:endParaRPr lang="en-US" sz="2000" b="1" dirty="0">
              <a:solidFill>
                <a:schemeClr val="tx1">
                  <a:lumMod val="85000"/>
                </a:schemeClr>
              </a:solidFill>
            </a:endParaRPr>
          </a:p>
          <a:p>
            <a:pPr marL="118872" indent="0" algn="l" rtl="0" eaLnBrk="1" hangingPunct="1">
              <a:buNone/>
              <a:defRPr/>
            </a:pPr>
            <a:endParaRPr lang="en-US" sz="2000" b="1" dirty="0" smtClean="0">
              <a:solidFill>
                <a:schemeClr val="tx1">
                  <a:lumMod val="85000"/>
                </a:schemeClr>
              </a:solidFill>
            </a:endParaRPr>
          </a:p>
          <a:p>
            <a:pPr algn="l" rtl="0" eaLnBrk="1" hangingPunct="1">
              <a:buFont typeface="Wingdings" pitchFamily="2" charset="2"/>
              <a:buNone/>
              <a:defRPr/>
            </a:pPr>
            <a:endParaRPr lang="en-US" sz="3600" b="1" dirty="0" smtClean="0">
              <a:solidFill>
                <a:schemeClr val="bg1">
                  <a:lumMod val="20000"/>
                  <a:lumOff val="80000"/>
                </a:schemeClr>
              </a:solidFill>
            </a:endParaRPr>
          </a:p>
        </p:txBody>
      </p:sp>
    </p:spTree>
    <p:extLst>
      <p:ext uri="{BB962C8B-B14F-4D97-AF65-F5344CB8AC3E}">
        <p14:creationId xmlns:p14="http://schemas.microsoft.com/office/powerpoint/2010/main" val="3899311637"/>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fade">
                                      <p:cBhvr>
                                        <p:cTn id="55" dur="1000"/>
                                        <p:tgtEl>
                                          <p:spTgt spid="3">
                                            <p:txEl>
                                              <p:pRg st="10" end="10"/>
                                            </p:txEl>
                                          </p:spTgt>
                                        </p:tgtEl>
                                      </p:cBhvr>
                                    </p:animEffect>
                                    <p:anim calcmode="lin" valueType="num">
                                      <p:cBhvr>
                                        <p:cTn id="5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Effect transition="in" filter="fade">
                                      <p:cBhvr>
                                        <p:cTn id="60" dur="1000"/>
                                        <p:tgtEl>
                                          <p:spTgt spid="3">
                                            <p:txEl>
                                              <p:pRg st="11" end="11"/>
                                            </p:txEl>
                                          </p:spTgt>
                                        </p:tgtEl>
                                      </p:cBhvr>
                                    </p:animEffect>
                                    <p:anim calcmode="lin" valueType="num">
                                      <p:cBhvr>
                                        <p:cTn id="6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7467600" cy="1143000"/>
          </a:xfrm>
        </p:spPr>
        <p:txBody>
          <a:bodyPr>
            <a:normAutofit/>
          </a:bodyPr>
          <a:lstStyle/>
          <a:p>
            <a:pPr eaLnBrk="1" hangingPunct="1">
              <a:defRPr/>
            </a:pPr>
            <a:r>
              <a:rPr lang="en-US" sz="4000" b="1" dirty="0" smtClean="0">
                <a:ln w="18415" cmpd="sng">
                  <a:noFill/>
                  <a:prstDash val="solid"/>
                </a:ln>
                <a:solidFill>
                  <a:srgbClr val="0000FF"/>
                </a:solidFill>
                <a:effectLst>
                  <a:outerShdw blurRad="63500" dir="3600000" algn="tl" rotWithShape="0">
                    <a:srgbClr val="000000">
                      <a:alpha val="70000"/>
                    </a:srgbClr>
                  </a:outerShdw>
                </a:effectLst>
              </a:rPr>
              <a:t>Discharge from the theatre</a:t>
            </a:r>
            <a:endParaRPr lang="ar-SA" sz="4000" b="1" dirty="0">
              <a:ln w="18415" cmpd="sng">
                <a:noFill/>
                <a:prstDash val="solid"/>
              </a:ln>
              <a:solidFill>
                <a:srgbClr val="0000FF"/>
              </a:solidFill>
              <a:effectLst>
                <a:outerShdw blurRad="63500" dir="3600000" algn="tl" rotWithShape="0">
                  <a:srgbClr val="000000">
                    <a:alpha val="70000"/>
                  </a:srgbClr>
                </a:outerShdw>
              </a:effectLst>
            </a:endParaRPr>
          </a:p>
        </p:txBody>
      </p:sp>
      <p:sp>
        <p:nvSpPr>
          <p:cNvPr id="3" name="Content Placeholder 2"/>
          <p:cNvSpPr>
            <a:spLocks noGrp="1"/>
          </p:cNvSpPr>
          <p:nvPr>
            <p:ph idx="4294967295"/>
          </p:nvPr>
        </p:nvSpPr>
        <p:spPr>
          <a:xfrm>
            <a:off x="0" y="1600200"/>
            <a:ext cx="7467600" cy="4525963"/>
          </a:xfrm>
        </p:spPr>
        <p:txBody>
          <a:bodyPr/>
          <a:lstStyle/>
          <a:p>
            <a:pPr algn="l" rtl="0" eaLnBrk="1" hangingPunct="1">
              <a:defRPr/>
            </a:pPr>
            <a:r>
              <a:rPr lang="en-US" b="1" dirty="0" smtClean="0">
                <a:solidFill>
                  <a:srgbClr val="FFFFFF"/>
                </a:solidFill>
              </a:rPr>
              <a:t>Anesthetic</a:t>
            </a:r>
            <a:r>
              <a:rPr lang="en-US" dirty="0" smtClean="0">
                <a:solidFill>
                  <a:srgbClr val="FFFFFF"/>
                </a:solidFill>
              </a:rPr>
              <a:t> and </a:t>
            </a:r>
            <a:r>
              <a:rPr lang="en-US" b="1" dirty="0" smtClean="0">
                <a:solidFill>
                  <a:srgbClr val="FFFFFF"/>
                </a:solidFill>
              </a:rPr>
              <a:t>surgical staff </a:t>
            </a:r>
            <a:r>
              <a:rPr lang="en-US" dirty="0" smtClean="0">
                <a:solidFill>
                  <a:srgbClr val="FFFFFF"/>
                </a:solidFill>
              </a:rPr>
              <a:t>should record the following items in the patients case notes:</a:t>
            </a:r>
          </a:p>
          <a:p>
            <a:pPr algn="l" rtl="0" eaLnBrk="1" hangingPunct="1">
              <a:buFont typeface="Wingdings" pitchFamily="2" charset="2"/>
              <a:buChar char="ü"/>
              <a:defRPr/>
            </a:pPr>
            <a:r>
              <a:rPr lang="en-US" sz="2800" dirty="0" smtClean="0">
                <a:solidFill>
                  <a:srgbClr val="FFFFFF"/>
                </a:solidFill>
              </a:rPr>
              <a:t>Any </a:t>
            </a:r>
            <a:r>
              <a:rPr lang="en-US" sz="2800" b="1" dirty="0" smtClean="0">
                <a:solidFill>
                  <a:srgbClr val="FFFFFF"/>
                </a:solidFill>
              </a:rPr>
              <a:t>anesthetic</a:t>
            </a:r>
            <a:r>
              <a:rPr lang="en-US" sz="2800" dirty="0" smtClean="0">
                <a:solidFill>
                  <a:srgbClr val="FFFFFF"/>
                </a:solidFill>
              </a:rPr>
              <a:t>, </a:t>
            </a:r>
            <a:r>
              <a:rPr lang="en-US" sz="2800" b="1" dirty="0" smtClean="0">
                <a:solidFill>
                  <a:srgbClr val="FFFFFF"/>
                </a:solidFill>
              </a:rPr>
              <a:t>surgical</a:t>
            </a:r>
            <a:r>
              <a:rPr lang="en-US" sz="2800" dirty="0" smtClean="0">
                <a:solidFill>
                  <a:srgbClr val="FFFFFF"/>
                </a:solidFill>
              </a:rPr>
              <a:t> or </a:t>
            </a:r>
            <a:r>
              <a:rPr lang="en-US" sz="2800" b="1" dirty="0" err="1" smtClean="0">
                <a:solidFill>
                  <a:srgbClr val="FFFFFF"/>
                </a:solidFill>
              </a:rPr>
              <a:t>intraoperative</a:t>
            </a:r>
            <a:r>
              <a:rPr lang="en-US" sz="2800" dirty="0" smtClean="0">
                <a:solidFill>
                  <a:srgbClr val="FFFFFF"/>
                </a:solidFill>
              </a:rPr>
              <a:t> complications.</a:t>
            </a:r>
          </a:p>
          <a:p>
            <a:pPr algn="l" rtl="0" eaLnBrk="1" hangingPunct="1">
              <a:buFont typeface="Wingdings" pitchFamily="2" charset="2"/>
              <a:buChar char="ü"/>
              <a:defRPr/>
            </a:pPr>
            <a:r>
              <a:rPr lang="en-US" sz="2800" dirty="0" smtClean="0">
                <a:solidFill>
                  <a:srgbClr val="FFFFFF"/>
                </a:solidFill>
              </a:rPr>
              <a:t>Any </a:t>
            </a:r>
            <a:r>
              <a:rPr lang="en-US" sz="2800" b="1" dirty="0" smtClean="0">
                <a:solidFill>
                  <a:srgbClr val="FFFFFF"/>
                </a:solidFill>
              </a:rPr>
              <a:t>specific treatment </a:t>
            </a:r>
            <a:r>
              <a:rPr lang="en-US" sz="2800" dirty="0" smtClean="0">
                <a:solidFill>
                  <a:srgbClr val="FFFFFF"/>
                </a:solidFill>
              </a:rPr>
              <a:t>or </a:t>
            </a:r>
            <a:r>
              <a:rPr lang="en-US" sz="2800" b="1" dirty="0" smtClean="0">
                <a:solidFill>
                  <a:srgbClr val="FFFFFF"/>
                </a:solidFill>
              </a:rPr>
              <a:t>prophylaxi</a:t>
            </a:r>
            <a:r>
              <a:rPr lang="en-US" sz="2800" dirty="0" smtClean="0">
                <a:solidFill>
                  <a:srgbClr val="FFFFFF"/>
                </a:solidFill>
              </a:rPr>
              <a:t>s required(</a:t>
            </a:r>
            <a:r>
              <a:rPr lang="en-US" sz="2800" dirty="0" err="1" smtClean="0">
                <a:solidFill>
                  <a:srgbClr val="FFFFFF"/>
                </a:solidFill>
              </a:rPr>
              <a:t>eg</a:t>
            </a:r>
            <a:r>
              <a:rPr lang="en-US" sz="2800" dirty="0" smtClean="0">
                <a:solidFill>
                  <a:srgbClr val="FFFFFF"/>
                </a:solidFill>
              </a:rPr>
              <a:t>: fluids, nutrition, antibiotics , analgesia , anti-emetic , </a:t>
            </a:r>
            <a:r>
              <a:rPr lang="en-US" sz="2800" dirty="0" err="1" smtClean="0">
                <a:solidFill>
                  <a:srgbClr val="FFFFFF"/>
                </a:solidFill>
              </a:rPr>
              <a:t>thromboprophylaxis</a:t>
            </a:r>
            <a:r>
              <a:rPr lang="en-US" sz="2800" dirty="0" smtClean="0">
                <a:solidFill>
                  <a:srgbClr val="FFFFFF"/>
                </a:solidFill>
              </a:rPr>
              <a:t>)     </a:t>
            </a:r>
            <a:endParaRPr lang="ar-SA" sz="2800" dirty="0">
              <a:solidFill>
                <a:srgbClr val="FFFFFF"/>
              </a:solidFill>
            </a:endParaRPr>
          </a:p>
        </p:txBody>
      </p:sp>
    </p:spTree>
    <p:extLst>
      <p:ext uri="{BB962C8B-B14F-4D97-AF65-F5344CB8AC3E}">
        <p14:creationId xmlns:p14="http://schemas.microsoft.com/office/powerpoint/2010/main" val="1899993592"/>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4848" y="115888"/>
            <a:ext cx="8229600" cy="1143000"/>
          </a:xfrm>
        </p:spPr>
        <p:txBody>
          <a:bodyPr>
            <a:normAutofit/>
          </a:bodyPr>
          <a:lstStyle/>
          <a:p>
            <a:pPr algn="ctr">
              <a:defRPr/>
            </a:pPr>
            <a:r>
              <a:rPr lang="en-US" dirty="0" smtClean="0">
                <a:solidFill>
                  <a:schemeClr val="accent2">
                    <a:lumMod val="75000"/>
                  </a:schemeClr>
                </a:solidFill>
                <a:latin typeface="Arial" pitchFamily="34" charset="0"/>
                <a:cs typeface="Arial" pitchFamily="34" charset="0"/>
              </a:rPr>
              <a:t>GI Complications</a:t>
            </a:r>
            <a:endParaRPr lang="ar-SA" dirty="0">
              <a:ln w="18415" cmpd="sng">
                <a:noFill/>
                <a:prstDash val="solid"/>
              </a:ln>
              <a:solidFill>
                <a:schemeClr val="accent2">
                  <a:lumMod val="75000"/>
                </a:schemeClr>
              </a:solidFill>
              <a:latin typeface="Arial" pitchFamily="34" charset="0"/>
              <a:cs typeface="Arial" pitchFamily="34" charset="0"/>
            </a:endParaRPr>
          </a:p>
        </p:txBody>
      </p:sp>
      <p:sp>
        <p:nvSpPr>
          <p:cNvPr id="3" name="Content Placeholder 2"/>
          <p:cNvSpPr>
            <a:spLocks noGrp="1"/>
          </p:cNvSpPr>
          <p:nvPr>
            <p:ph idx="4294967295"/>
          </p:nvPr>
        </p:nvSpPr>
        <p:spPr>
          <a:xfrm>
            <a:off x="428596" y="1285860"/>
            <a:ext cx="8429684" cy="5268913"/>
          </a:xfrm>
        </p:spPr>
        <p:txBody>
          <a:bodyPr>
            <a:normAutofit/>
          </a:bodyPr>
          <a:lstStyle/>
          <a:p>
            <a:pPr algn="l" rtl="0">
              <a:defRPr/>
            </a:pPr>
            <a:r>
              <a:rPr lang="en-US" sz="2400" dirty="0">
                <a:solidFill>
                  <a:srgbClr val="00B0F0"/>
                </a:solidFill>
              </a:rPr>
              <a:t>Postoperative </a:t>
            </a:r>
            <a:r>
              <a:rPr lang="en-US" sz="2400" dirty="0" smtClean="0">
                <a:solidFill>
                  <a:srgbClr val="00B0F0"/>
                </a:solidFill>
              </a:rPr>
              <a:t>ileus</a:t>
            </a:r>
            <a:r>
              <a:rPr lang="en-US" sz="2400" b="1" dirty="0" smtClean="0">
                <a:solidFill>
                  <a:srgbClr val="00B0F0"/>
                </a:solidFill>
              </a:rPr>
              <a:t>:</a:t>
            </a:r>
          </a:p>
          <a:p>
            <a:pPr algn="l" rtl="0" eaLnBrk="1" hangingPunct="1">
              <a:buFont typeface="Arial" pitchFamily="34" charset="0"/>
              <a:buChar char="•"/>
              <a:defRPr/>
            </a:pPr>
            <a:r>
              <a:rPr lang="en-US" sz="2000" b="1" dirty="0" smtClean="0">
                <a:solidFill>
                  <a:schemeClr val="bg1">
                    <a:lumMod val="20000"/>
                    <a:lumOff val="80000"/>
                  </a:schemeClr>
                </a:solidFill>
              </a:rPr>
              <a:t>It is an obstruction due to paralysis of the bowel.</a:t>
            </a:r>
          </a:p>
          <a:p>
            <a:pPr marL="118872" indent="0" algn="l" rtl="0" eaLnBrk="1" hangingPunct="1">
              <a:buNone/>
              <a:defRPr/>
            </a:pPr>
            <a:endParaRPr lang="en-US" sz="2000" b="1" dirty="0">
              <a:solidFill>
                <a:schemeClr val="bg1">
                  <a:lumMod val="20000"/>
                  <a:lumOff val="80000"/>
                </a:schemeClr>
              </a:solidFill>
            </a:endParaRPr>
          </a:p>
          <a:p>
            <a:pPr algn="l" rtl="0">
              <a:defRPr/>
            </a:pPr>
            <a:r>
              <a:rPr lang="en-US" sz="2400" b="1" dirty="0" smtClean="0">
                <a:solidFill>
                  <a:srgbClr val="FFC000"/>
                </a:solidFill>
              </a:rPr>
              <a:t>Risk factors:</a:t>
            </a:r>
            <a:endParaRPr lang="en-US" sz="2400" b="1" dirty="0">
              <a:solidFill>
                <a:srgbClr val="FFC000"/>
              </a:solidFill>
            </a:endParaRPr>
          </a:p>
          <a:p>
            <a:pPr algn="l" rtl="0">
              <a:buFont typeface="Arial" pitchFamily="34" charset="0"/>
              <a:buChar char="•"/>
              <a:defRPr/>
            </a:pPr>
            <a:r>
              <a:rPr lang="en-US" sz="2000" b="1" dirty="0" err="1" smtClean="0">
                <a:solidFill>
                  <a:schemeClr val="bg1">
                    <a:lumMod val="20000"/>
                    <a:lumOff val="80000"/>
                  </a:schemeClr>
                </a:solidFill>
              </a:rPr>
              <a:t>Hypokalemia</a:t>
            </a:r>
            <a:r>
              <a:rPr lang="en-US" sz="2000" b="1" dirty="0" smtClean="0">
                <a:solidFill>
                  <a:schemeClr val="bg1">
                    <a:lumMod val="20000"/>
                    <a:lumOff val="80000"/>
                  </a:schemeClr>
                </a:solidFill>
              </a:rPr>
              <a:t>, narcotics and GI surgery.</a:t>
            </a:r>
          </a:p>
          <a:p>
            <a:pPr algn="l" rtl="0">
              <a:buFont typeface="Arial" pitchFamily="34" charset="0"/>
              <a:buChar char="•"/>
              <a:defRPr/>
            </a:pPr>
            <a:endParaRPr lang="en-US" sz="2000" b="1" dirty="0">
              <a:solidFill>
                <a:schemeClr val="bg1">
                  <a:lumMod val="20000"/>
                  <a:lumOff val="80000"/>
                </a:schemeClr>
              </a:solidFill>
            </a:endParaRPr>
          </a:p>
          <a:p>
            <a:pPr algn="l" rtl="0">
              <a:defRPr/>
            </a:pPr>
            <a:r>
              <a:rPr lang="en-US" sz="2400" b="1" dirty="0" smtClean="0">
                <a:solidFill>
                  <a:srgbClr val="FFC000"/>
                </a:solidFill>
              </a:rPr>
              <a:t>Symptoms and signs:</a:t>
            </a:r>
            <a:endParaRPr lang="en-US" sz="2400" b="1" dirty="0">
              <a:solidFill>
                <a:srgbClr val="FFC000"/>
              </a:solidFill>
            </a:endParaRPr>
          </a:p>
          <a:p>
            <a:pPr algn="l" rtl="0">
              <a:buFont typeface="Arial" pitchFamily="34" charset="0"/>
              <a:buChar char="•"/>
              <a:defRPr/>
            </a:pPr>
            <a:r>
              <a:rPr lang="en-US" sz="2000" b="1" dirty="0" smtClean="0">
                <a:solidFill>
                  <a:schemeClr val="bg1">
                    <a:lumMod val="20000"/>
                    <a:lumOff val="80000"/>
                  </a:schemeClr>
                </a:solidFill>
              </a:rPr>
              <a:t>Constipation, abdominal pain, absent bowel sounds and bowl distention with gases on AXR.</a:t>
            </a:r>
            <a:endParaRPr lang="en-US" sz="2000" b="1" dirty="0">
              <a:solidFill>
                <a:schemeClr val="bg1">
                  <a:lumMod val="20000"/>
                  <a:lumOff val="80000"/>
                </a:schemeClr>
              </a:solidFill>
            </a:endParaRPr>
          </a:p>
          <a:p>
            <a:pPr marL="118872" indent="0" algn="l" rtl="0" eaLnBrk="1" hangingPunct="1">
              <a:buNone/>
              <a:defRPr/>
            </a:pPr>
            <a:endParaRPr lang="en-US" sz="2000" b="1" dirty="0">
              <a:solidFill>
                <a:schemeClr val="tx1">
                  <a:lumMod val="85000"/>
                </a:schemeClr>
              </a:solidFill>
            </a:endParaRPr>
          </a:p>
          <a:p>
            <a:pPr algn="l" rtl="0">
              <a:defRPr/>
            </a:pPr>
            <a:r>
              <a:rPr lang="en-US" sz="2400" b="1" dirty="0" smtClean="0">
                <a:solidFill>
                  <a:srgbClr val="FFC000"/>
                </a:solidFill>
              </a:rPr>
              <a:t>Treatment:</a:t>
            </a:r>
            <a:endParaRPr lang="en-US" sz="2400" b="1" dirty="0">
              <a:solidFill>
                <a:srgbClr val="FFC000"/>
              </a:solidFill>
            </a:endParaRPr>
          </a:p>
          <a:p>
            <a:pPr algn="l" rtl="0">
              <a:buFont typeface="Arial" pitchFamily="34" charset="0"/>
              <a:buChar char="•"/>
              <a:defRPr/>
            </a:pPr>
            <a:r>
              <a:rPr lang="en-US" sz="2000" b="1" dirty="0" smtClean="0">
                <a:solidFill>
                  <a:schemeClr val="tx1">
                    <a:lumMod val="85000"/>
                  </a:schemeClr>
                </a:solidFill>
              </a:rPr>
              <a:t>Supportive until motility returns (usually within 3-5 days).</a:t>
            </a:r>
            <a:endParaRPr lang="en-US" sz="2000" b="1" dirty="0">
              <a:solidFill>
                <a:schemeClr val="tx1">
                  <a:lumMod val="85000"/>
                </a:schemeClr>
              </a:solidFill>
            </a:endParaRPr>
          </a:p>
          <a:p>
            <a:pPr marL="118872" indent="0" algn="l" rtl="0" eaLnBrk="1" hangingPunct="1">
              <a:buNone/>
              <a:defRPr/>
            </a:pPr>
            <a:endParaRPr lang="en-US" sz="2000" b="1" dirty="0" smtClean="0">
              <a:solidFill>
                <a:schemeClr val="tx1">
                  <a:lumMod val="85000"/>
                </a:schemeClr>
              </a:solidFill>
            </a:endParaRPr>
          </a:p>
          <a:p>
            <a:pPr algn="l" rtl="0" eaLnBrk="1" hangingPunct="1">
              <a:buFont typeface="Wingdings" pitchFamily="2" charset="2"/>
              <a:buNone/>
              <a:defRPr/>
            </a:pPr>
            <a:endParaRPr lang="en-US" sz="3600" b="1" dirty="0" smtClean="0">
              <a:solidFill>
                <a:schemeClr val="bg1">
                  <a:lumMod val="20000"/>
                  <a:lumOff val="80000"/>
                </a:schemeClr>
              </a:solidFill>
            </a:endParaRPr>
          </a:p>
        </p:txBody>
      </p:sp>
    </p:spTree>
    <p:extLst>
      <p:ext uri="{BB962C8B-B14F-4D97-AF65-F5344CB8AC3E}">
        <p14:creationId xmlns:p14="http://schemas.microsoft.com/office/powerpoint/2010/main" val="2046161101"/>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000"/>
                                        <p:tgtEl>
                                          <p:spTgt spid="3">
                                            <p:txEl>
                                              <p:pRg st="9" end="9"/>
                                            </p:txEl>
                                          </p:spTgt>
                                        </p:tgtEl>
                                      </p:cBhvr>
                                    </p:animEffect>
                                    <p:anim calcmode="lin" valueType="num">
                                      <p:cBhvr>
                                        <p:cTn id="5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fade">
                                      <p:cBhvr>
                                        <p:cTn id="55" dur="1000"/>
                                        <p:tgtEl>
                                          <p:spTgt spid="3">
                                            <p:txEl>
                                              <p:pRg st="10" end="10"/>
                                            </p:txEl>
                                          </p:spTgt>
                                        </p:tgtEl>
                                      </p:cBhvr>
                                    </p:animEffect>
                                    <p:anim calcmode="lin" valueType="num">
                                      <p:cBhvr>
                                        <p:cTn id="5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8131" name="Content Placeholder 3" descr="180px-Axr_ileus.jpg"/>
          <p:cNvPicPr>
            <a:picLocks noGrp="1" noChangeAspect="1"/>
          </p:cNvPicPr>
          <p:nvPr>
            <p:ph idx="4294967295"/>
          </p:nvPr>
        </p:nvPicPr>
        <p:blipFill>
          <a:blip r:embed="rId2" cstate="print"/>
          <a:srcRect/>
          <a:stretch>
            <a:fillRect/>
          </a:stretch>
        </p:blipFill>
        <p:spPr>
          <a:xfrm>
            <a:off x="2123728" y="1428736"/>
            <a:ext cx="4429125" cy="5019675"/>
          </a:xfrm>
        </p:spPr>
      </p:pic>
      <p:sp>
        <p:nvSpPr>
          <p:cNvPr id="5" name="TextBox 4"/>
          <p:cNvSpPr txBox="1"/>
          <p:nvPr/>
        </p:nvSpPr>
        <p:spPr>
          <a:xfrm>
            <a:off x="2714612" y="357166"/>
            <a:ext cx="3857652" cy="646331"/>
          </a:xfrm>
          <a:prstGeom prst="rect">
            <a:avLst/>
          </a:prstGeom>
          <a:noFill/>
        </p:spPr>
        <p:txBody>
          <a:bodyPr wrap="square" rtlCol="1">
            <a:spAutoFit/>
          </a:bodyPr>
          <a:lstStyle/>
          <a:p>
            <a:pPr>
              <a:defRPr/>
            </a:pPr>
            <a:r>
              <a:rPr lang="en-US" sz="3600" dirty="0">
                <a:solidFill>
                  <a:schemeClr val="accent2">
                    <a:lumMod val="75000"/>
                  </a:schemeClr>
                </a:solidFill>
              </a:rPr>
              <a:t>Paralytic </a:t>
            </a:r>
            <a:r>
              <a:rPr lang="en-US" sz="3600" dirty="0" err="1">
                <a:solidFill>
                  <a:schemeClr val="accent2">
                    <a:lumMod val="75000"/>
                  </a:schemeClr>
                </a:solidFill>
              </a:rPr>
              <a:t>Ileus</a:t>
            </a:r>
            <a:endParaRPr lang="ar-SA" sz="3600" dirty="0">
              <a:solidFill>
                <a:schemeClr val="accent2">
                  <a:lumMod val="75000"/>
                </a:schemeClr>
              </a:solidFill>
            </a:endParaRPr>
          </a:p>
        </p:txBody>
      </p:sp>
    </p:spTree>
  </p:cSld>
  <p:clrMapOvr>
    <a:masterClrMapping/>
  </p:clrMapOvr>
  <p:transition spd="med">
    <p:cover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4848" y="115888"/>
            <a:ext cx="8229600" cy="1143000"/>
          </a:xfrm>
        </p:spPr>
        <p:txBody>
          <a:bodyPr>
            <a:normAutofit/>
          </a:bodyPr>
          <a:lstStyle/>
          <a:p>
            <a:pPr algn="ctr">
              <a:defRPr/>
            </a:pPr>
            <a:r>
              <a:rPr lang="en-US" dirty="0" err="1" smtClean="0">
                <a:solidFill>
                  <a:schemeClr val="accent2">
                    <a:lumMod val="75000"/>
                  </a:schemeClr>
                </a:solidFill>
                <a:latin typeface="Arial" pitchFamily="34" charset="0"/>
                <a:cs typeface="Arial" pitchFamily="34" charset="0"/>
              </a:rPr>
              <a:t>Pseudomembranous</a:t>
            </a:r>
            <a:r>
              <a:rPr lang="en-US" dirty="0" smtClean="0">
                <a:solidFill>
                  <a:schemeClr val="accent2">
                    <a:lumMod val="75000"/>
                  </a:schemeClr>
                </a:solidFill>
                <a:latin typeface="Arial" pitchFamily="34" charset="0"/>
                <a:cs typeface="Arial" pitchFamily="34" charset="0"/>
              </a:rPr>
              <a:t> Colitis</a:t>
            </a:r>
            <a:endParaRPr lang="ar-SA" dirty="0">
              <a:ln w="18415" cmpd="sng">
                <a:noFill/>
                <a:prstDash val="solid"/>
              </a:ln>
              <a:solidFill>
                <a:schemeClr val="accent2">
                  <a:lumMod val="75000"/>
                </a:schemeClr>
              </a:solidFill>
              <a:latin typeface="Arial" pitchFamily="34" charset="0"/>
              <a:cs typeface="Arial" pitchFamily="34" charset="0"/>
            </a:endParaRPr>
          </a:p>
        </p:txBody>
      </p:sp>
      <p:sp>
        <p:nvSpPr>
          <p:cNvPr id="3" name="Content Placeholder 2"/>
          <p:cNvSpPr>
            <a:spLocks noGrp="1"/>
          </p:cNvSpPr>
          <p:nvPr>
            <p:ph idx="4294967295"/>
          </p:nvPr>
        </p:nvSpPr>
        <p:spPr>
          <a:xfrm>
            <a:off x="428596" y="1285860"/>
            <a:ext cx="8429684" cy="5268913"/>
          </a:xfrm>
        </p:spPr>
        <p:txBody>
          <a:bodyPr>
            <a:normAutofit/>
          </a:bodyPr>
          <a:lstStyle/>
          <a:p>
            <a:pPr algn="l" rtl="0" eaLnBrk="1" hangingPunct="1">
              <a:buFont typeface="Arial" pitchFamily="34" charset="0"/>
              <a:buChar char="•"/>
              <a:defRPr/>
            </a:pPr>
            <a:r>
              <a:rPr lang="en-US" sz="2000" b="1" dirty="0" smtClean="0">
                <a:solidFill>
                  <a:schemeClr val="bg1">
                    <a:lumMod val="20000"/>
                    <a:lumOff val="80000"/>
                  </a:schemeClr>
                </a:solidFill>
              </a:rPr>
              <a:t>It is an antibiotic associated diarrhea usually caused by </a:t>
            </a:r>
            <a:r>
              <a:rPr lang="en-US" sz="2000" b="1" dirty="0" err="1" smtClean="0">
                <a:solidFill>
                  <a:schemeClr val="bg1">
                    <a:lumMod val="20000"/>
                    <a:lumOff val="80000"/>
                  </a:schemeClr>
                </a:solidFill>
              </a:rPr>
              <a:t>clindamycin</a:t>
            </a:r>
            <a:r>
              <a:rPr lang="en-US" sz="2000" b="1" dirty="0" smtClean="0">
                <a:solidFill>
                  <a:schemeClr val="bg1">
                    <a:lumMod val="20000"/>
                    <a:lumOff val="80000"/>
                  </a:schemeClr>
                </a:solidFill>
              </a:rPr>
              <a:t>.</a:t>
            </a:r>
          </a:p>
          <a:p>
            <a:pPr marL="118872" indent="0" algn="l" rtl="0" eaLnBrk="1" hangingPunct="1">
              <a:buNone/>
              <a:defRPr/>
            </a:pPr>
            <a:endParaRPr lang="en-US" sz="2000" b="1" dirty="0">
              <a:solidFill>
                <a:schemeClr val="bg1">
                  <a:lumMod val="20000"/>
                  <a:lumOff val="80000"/>
                </a:schemeClr>
              </a:solidFill>
            </a:endParaRPr>
          </a:p>
          <a:p>
            <a:pPr algn="l" rtl="0">
              <a:defRPr/>
            </a:pPr>
            <a:r>
              <a:rPr lang="en-US" sz="2400" b="1" dirty="0" smtClean="0">
                <a:solidFill>
                  <a:srgbClr val="FFC000"/>
                </a:solidFill>
              </a:rPr>
              <a:t>Symptoms\Signs:</a:t>
            </a:r>
            <a:endParaRPr lang="en-US" sz="2400" b="1" dirty="0">
              <a:solidFill>
                <a:srgbClr val="FFC000"/>
              </a:solidFill>
            </a:endParaRPr>
          </a:p>
          <a:p>
            <a:pPr algn="l" rtl="0">
              <a:buFont typeface="Arial" pitchFamily="34" charset="0"/>
              <a:buChar char="•"/>
              <a:defRPr/>
            </a:pPr>
            <a:r>
              <a:rPr lang="en-US" sz="2000" b="1" dirty="0" smtClean="0">
                <a:solidFill>
                  <a:schemeClr val="bg1">
                    <a:lumMod val="20000"/>
                    <a:lumOff val="80000"/>
                  </a:schemeClr>
                </a:solidFill>
              </a:rPr>
              <a:t>Diarrhea, fever, hypotension and tachycardia.</a:t>
            </a:r>
          </a:p>
          <a:p>
            <a:pPr algn="l" rtl="0">
              <a:buFont typeface="Arial" pitchFamily="34" charset="0"/>
              <a:buChar char="•"/>
              <a:defRPr/>
            </a:pPr>
            <a:endParaRPr lang="en-US" sz="2000" b="1" dirty="0">
              <a:solidFill>
                <a:schemeClr val="bg1">
                  <a:lumMod val="20000"/>
                  <a:lumOff val="80000"/>
                </a:schemeClr>
              </a:solidFill>
            </a:endParaRPr>
          </a:p>
          <a:p>
            <a:pPr algn="l" rtl="0">
              <a:defRPr/>
            </a:pPr>
            <a:r>
              <a:rPr lang="en-US" sz="2400" b="1" dirty="0" smtClean="0">
                <a:solidFill>
                  <a:srgbClr val="FFC000"/>
                </a:solidFill>
              </a:rPr>
              <a:t>Diagnosis:</a:t>
            </a:r>
            <a:endParaRPr lang="en-US" sz="2400" b="1" dirty="0">
              <a:solidFill>
                <a:srgbClr val="FFC000"/>
              </a:solidFill>
            </a:endParaRPr>
          </a:p>
          <a:p>
            <a:pPr algn="l" rtl="0">
              <a:buFont typeface="Arial" pitchFamily="34" charset="0"/>
              <a:buChar char="•"/>
              <a:defRPr/>
            </a:pPr>
            <a:r>
              <a:rPr lang="en-US" sz="2000" b="1" dirty="0" err="1" smtClean="0">
                <a:solidFill>
                  <a:schemeClr val="bg1">
                    <a:lumMod val="20000"/>
                    <a:lumOff val="80000"/>
                  </a:schemeClr>
                </a:solidFill>
              </a:rPr>
              <a:t>C.difficile</a:t>
            </a:r>
            <a:r>
              <a:rPr lang="en-US" sz="2000" b="1" dirty="0" smtClean="0">
                <a:solidFill>
                  <a:schemeClr val="bg1">
                    <a:lumMod val="20000"/>
                    <a:lumOff val="80000"/>
                  </a:schemeClr>
                </a:solidFill>
              </a:rPr>
              <a:t> toxin in stool, fecal WBCs and mucus membranes in the lumen of the colon</a:t>
            </a:r>
            <a:endParaRPr lang="en-US" sz="2000" b="1" dirty="0">
              <a:solidFill>
                <a:schemeClr val="bg1">
                  <a:lumMod val="20000"/>
                  <a:lumOff val="80000"/>
                </a:schemeClr>
              </a:solidFill>
            </a:endParaRPr>
          </a:p>
          <a:p>
            <a:pPr marL="118872" indent="0" algn="l" rtl="0" eaLnBrk="1" hangingPunct="1">
              <a:buNone/>
              <a:defRPr/>
            </a:pPr>
            <a:endParaRPr lang="en-US" sz="2000" b="1" dirty="0">
              <a:solidFill>
                <a:schemeClr val="tx1">
                  <a:lumMod val="85000"/>
                </a:schemeClr>
              </a:solidFill>
            </a:endParaRPr>
          </a:p>
          <a:p>
            <a:pPr algn="l" rtl="0">
              <a:defRPr/>
            </a:pPr>
            <a:r>
              <a:rPr lang="en-US" sz="2400" b="1" dirty="0" smtClean="0">
                <a:solidFill>
                  <a:srgbClr val="FFC000"/>
                </a:solidFill>
              </a:rPr>
              <a:t>Treatment:</a:t>
            </a:r>
            <a:endParaRPr lang="en-US" sz="2400" b="1" dirty="0">
              <a:solidFill>
                <a:srgbClr val="FFC000"/>
              </a:solidFill>
            </a:endParaRPr>
          </a:p>
          <a:p>
            <a:pPr algn="l" rtl="0">
              <a:buFont typeface="Arial" pitchFamily="34" charset="0"/>
              <a:buChar char="•"/>
              <a:defRPr/>
            </a:pPr>
            <a:r>
              <a:rPr lang="en-US" sz="2000" b="1" dirty="0" err="1" smtClean="0"/>
              <a:t>Metronidazole</a:t>
            </a:r>
            <a:r>
              <a:rPr lang="en-US" sz="2000" b="1" dirty="0" smtClean="0"/>
              <a:t> orally or IV</a:t>
            </a:r>
            <a:r>
              <a:rPr lang="en-US" sz="2000" b="1" dirty="0" smtClean="0">
                <a:solidFill>
                  <a:schemeClr val="tx1">
                    <a:lumMod val="85000"/>
                  </a:schemeClr>
                </a:solidFill>
              </a:rPr>
              <a:t>.</a:t>
            </a:r>
            <a:endParaRPr lang="en-US" sz="2000" b="1" dirty="0">
              <a:solidFill>
                <a:schemeClr val="tx1">
                  <a:lumMod val="85000"/>
                </a:schemeClr>
              </a:solidFill>
            </a:endParaRPr>
          </a:p>
          <a:p>
            <a:pPr marL="118872" indent="0" algn="l" rtl="0" eaLnBrk="1" hangingPunct="1">
              <a:buNone/>
              <a:defRPr/>
            </a:pPr>
            <a:endParaRPr lang="en-US" sz="2000" b="1" dirty="0" smtClean="0">
              <a:solidFill>
                <a:schemeClr val="tx1">
                  <a:lumMod val="85000"/>
                </a:schemeClr>
              </a:solidFill>
            </a:endParaRPr>
          </a:p>
          <a:p>
            <a:pPr algn="l" rtl="0" eaLnBrk="1" hangingPunct="1">
              <a:buFont typeface="Wingdings" pitchFamily="2" charset="2"/>
              <a:buNone/>
              <a:defRPr/>
            </a:pPr>
            <a:endParaRPr lang="en-US" sz="3600" b="1" dirty="0" smtClean="0">
              <a:solidFill>
                <a:schemeClr val="bg1">
                  <a:lumMod val="20000"/>
                  <a:lumOff val="80000"/>
                </a:schemeClr>
              </a:solidFill>
            </a:endParaRPr>
          </a:p>
        </p:txBody>
      </p:sp>
    </p:spTree>
    <p:extLst>
      <p:ext uri="{BB962C8B-B14F-4D97-AF65-F5344CB8AC3E}">
        <p14:creationId xmlns:p14="http://schemas.microsoft.com/office/powerpoint/2010/main" val="3899311637"/>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4848" y="115888"/>
            <a:ext cx="8229600" cy="1143000"/>
          </a:xfrm>
        </p:spPr>
        <p:txBody>
          <a:bodyPr>
            <a:normAutofit/>
          </a:bodyPr>
          <a:lstStyle/>
          <a:p>
            <a:pPr algn="ctr">
              <a:defRPr/>
            </a:pPr>
            <a:r>
              <a:rPr lang="en-US" sz="4800" dirty="0" err="1" smtClean="0">
                <a:solidFill>
                  <a:schemeClr val="accent2">
                    <a:lumMod val="75000"/>
                  </a:schemeClr>
                </a:solidFill>
              </a:rPr>
              <a:t>Enterocutaneous</a:t>
            </a:r>
            <a:r>
              <a:rPr lang="en-US" sz="4800" dirty="0" smtClean="0">
                <a:solidFill>
                  <a:schemeClr val="accent2">
                    <a:lumMod val="75000"/>
                  </a:schemeClr>
                </a:solidFill>
              </a:rPr>
              <a:t> Fistula</a:t>
            </a:r>
            <a:endParaRPr lang="ar-SA" dirty="0">
              <a:ln w="18415" cmpd="sng">
                <a:noFill/>
                <a:prstDash val="solid"/>
              </a:ln>
              <a:solidFill>
                <a:schemeClr val="accent2">
                  <a:lumMod val="75000"/>
                </a:schemeClr>
              </a:solidFill>
              <a:latin typeface="Arial" pitchFamily="34" charset="0"/>
              <a:cs typeface="Arial" pitchFamily="34" charset="0"/>
            </a:endParaRPr>
          </a:p>
        </p:txBody>
      </p:sp>
      <p:sp>
        <p:nvSpPr>
          <p:cNvPr id="3" name="Content Placeholder 2"/>
          <p:cNvSpPr>
            <a:spLocks noGrp="1"/>
          </p:cNvSpPr>
          <p:nvPr>
            <p:ph idx="4294967295"/>
          </p:nvPr>
        </p:nvSpPr>
        <p:spPr>
          <a:xfrm>
            <a:off x="428596" y="1285860"/>
            <a:ext cx="8429684" cy="5268913"/>
          </a:xfrm>
        </p:spPr>
        <p:txBody>
          <a:bodyPr>
            <a:normAutofit/>
          </a:bodyPr>
          <a:lstStyle/>
          <a:p>
            <a:pPr algn="l" rtl="0" eaLnBrk="1" hangingPunct="1">
              <a:buFont typeface="Arial" pitchFamily="34" charset="0"/>
              <a:buChar char="•"/>
              <a:defRPr/>
            </a:pPr>
            <a:r>
              <a:rPr lang="en-US" sz="2000" b="1" dirty="0" smtClean="0">
                <a:solidFill>
                  <a:schemeClr val="bg1">
                    <a:lumMod val="20000"/>
                    <a:lumOff val="80000"/>
                  </a:schemeClr>
                </a:solidFill>
              </a:rPr>
              <a:t>Fistula from GI tract  to the skin.</a:t>
            </a:r>
          </a:p>
          <a:p>
            <a:pPr marL="118872" indent="0" algn="l" rtl="0" eaLnBrk="1" hangingPunct="1">
              <a:buNone/>
              <a:defRPr/>
            </a:pPr>
            <a:endParaRPr lang="en-US" sz="2000" b="1" dirty="0">
              <a:solidFill>
                <a:schemeClr val="bg1">
                  <a:lumMod val="20000"/>
                  <a:lumOff val="80000"/>
                </a:schemeClr>
              </a:solidFill>
            </a:endParaRPr>
          </a:p>
          <a:p>
            <a:pPr algn="l" rtl="0">
              <a:defRPr/>
            </a:pPr>
            <a:r>
              <a:rPr lang="en-US" sz="2400" b="1" dirty="0" smtClean="0">
                <a:solidFill>
                  <a:srgbClr val="FFC000"/>
                </a:solidFill>
              </a:rPr>
              <a:t>Causes:</a:t>
            </a:r>
            <a:endParaRPr lang="en-US" sz="2400" b="1" dirty="0">
              <a:solidFill>
                <a:srgbClr val="FFC000"/>
              </a:solidFill>
            </a:endParaRPr>
          </a:p>
          <a:p>
            <a:pPr algn="l" rtl="0">
              <a:buFont typeface="Arial" pitchFamily="34" charset="0"/>
              <a:buChar char="•"/>
              <a:defRPr/>
            </a:pPr>
            <a:r>
              <a:rPr lang="en-US" sz="2000" b="1" dirty="0" err="1" smtClean="0">
                <a:solidFill>
                  <a:schemeClr val="bg1">
                    <a:lumMod val="20000"/>
                    <a:lumOff val="80000"/>
                  </a:schemeClr>
                </a:solidFill>
              </a:rPr>
              <a:t>Anastomotic</a:t>
            </a:r>
            <a:r>
              <a:rPr lang="en-US" sz="2000" b="1" dirty="0" smtClean="0">
                <a:solidFill>
                  <a:schemeClr val="bg1">
                    <a:lumMod val="20000"/>
                    <a:lumOff val="80000"/>
                  </a:schemeClr>
                </a:solidFill>
              </a:rPr>
              <a:t> leak, trauma\injury, infection , etc.</a:t>
            </a:r>
          </a:p>
          <a:p>
            <a:pPr algn="l" rtl="0">
              <a:buFont typeface="Arial" pitchFamily="34" charset="0"/>
              <a:buChar char="•"/>
              <a:defRPr/>
            </a:pPr>
            <a:endParaRPr lang="en-US" sz="2000" b="1" dirty="0">
              <a:solidFill>
                <a:schemeClr val="bg1">
                  <a:lumMod val="20000"/>
                  <a:lumOff val="80000"/>
                </a:schemeClr>
              </a:solidFill>
            </a:endParaRPr>
          </a:p>
          <a:p>
            <a:pPr algn="l" rtl="0">
              <a:defRPr/>
            </a:pPr>
            <a:r>
              <a:rPr lang="en-US" sz="2400" b="1" dirty="0" smtClean="0">
                <a:solidFill>
                  <a:srgbClr val="FFC000"/>
                </a:solidFill>
              </a:rPr>
              <a:t>Investigations:</a:t>
            </a:r>
            <a:endParaRPr lang="en-US" sz="2400" b="1" dirty="0">
              <a:solidFill>
                <a:srgbClr val="FFC000"/>
              </a:solidFill>
            </a:endParaRPr>
          </a:p>
          <a:p>
            <a:pPr algn="l" rtl="0">
              <a:buFont typeface="Arial" pitchFamily="34" charset="0"/>
              <a:buChar char="•"/>
              <a:defRPr/>
            </a:pPr>
            <a:r>
              <a:rPr lang="en-US" sz="2000" b="1" dirty="0" smtClean="0">
                <a:solidFill>
                  <a:schemeClr val="bg1">
                    <a:lumMod val="20000"/>
                    <a:lumOff val="80000"/>
                  </a:schemeClr>
                </a:solidFill>
              </a:rPr>
              <a:t>CT, </a:t>
            </a:r>
            <a:r>
              <a:rPr lang="en-US" sz="2000" b="1" dirty="0" err="1" smtClean="0">
                <a:solidFill>
                  <a:schemeClr val="bg1">
                    <a:lumMod val="20000"/>
                    <a:lumOff val="80000"/>
                  </a:schemeClr>
                </a:solidFill>
              </a:rPr>
              <a:t>fistulagram</a:t>
            </a:r>
            <a:r>
              <a:rPr lang="en-US" sz="2000" b="1" dirty="0" smtClean="0">
                <a:solidFill>
                  <a:schemeClr val="bg1">
                    <a:lumMod val="20000"/>
                    <a:lumOff val="80000"/>
                  </a:schemeClr>
                </a:solidFill>
              </a:rPr>
              <a:t>.</a:t>
            </a:r>
            <a:endParaRPr lang="en-US" sz="2000" b="1" dirty="0">
              <a:solidFill>
                <a:schemeClr val="bg1">
                  <a:lumMod val="20000"/>
                  <a:lumOff val="80000"/>
                </a:schemeClr>
              </a:solidFill>
            </a:endParaRPr>
          </a:p>
          <a:p>
            <a:pPr marL="118872" indent="0" algn="l" rtl="0" eaLnBrk="1" hangingPunct="1">
              <a:buNone/>
              <a:defRPr/>
            </a:pPr>
            <a:endParaRPr lang="en-US" sz="2000" b="1" dirty="0">
              <a:solidFill>
                <a:schemeClr val="tx1">
                  <a:lumMod val="85000"/>
                </a:schemeClr>
              </a:solidFill>
            </a:endParaRPr>
          </a:p>
          <a:p>
            <a:pPr algn="l" rtl="0">
              <a:defRPr/>
            </a:pPr>
            <a:r>
              <a:rPr lang="en-US" sz="2400" b="1" dirty="0" smtClean="0">
                <a:solidFill>
                  <a:srgbClr val="FFC000"/>
                </a:solidFill>
              </a:rPr>
              <a:t>Treatment:</a:t>
            </a:r>
            <a:endParaRPr lang="en-US" sz="2400" b="1" dirty="0">
              <a:solidFill>
                <a:srgbClr val="FFC000"/>
              </a:solidFill>
            </a:endParaRPr>
          </a:p>
          <a:p>
            <a:pPr algn="l" rtl="0">
              <a:buFont typeface="Arial" pitchFamily="34" charset="0"/>
              <a:buChar char="•"/>
              <a:defRPr/>
            </a:pPr>
            <a:r>
              <a:rPr lang="en-US" sz="2000" b="1" dirty="0" smtClean="0"/>
              <a:t>NPO, total </a:t>
            </a:r>
            <a:r>
              <a:rPr lang="en-US" sz="2000" b="1" dirty="0" err="1" smtClean="0"/>
              <a:t>parenteral</a:t>
            </a:r>
            <a:r>
              <a:rPr lang="en-US" sz="2000" b="1" dirty="0" smtClean="0"/>
              <a:t> nutrition</a:t>
            </a:r>
            <a:r>
              <a:rPr lang="en-US" sz="2000" b="1" dirty="0" smtClean="0">
                <a:solidFill>
                  <a:schemeClr val="tx1">
                    <a:lumMod val="85000"/>
                  </a:schemeClr>
                </a:solidFill>
              </a:rPr>
              <a:t>, half will resolve spontaneously, but the other half will require  resection of  the involved bowel segment.</a:t>
            </a:r>
            <a:endParaRPr lang="en-US" sz="2000" b="1" dirty="0">
              <a:solidFill>
                <a:schemeClr val="tx1">
                  <a:lumMod val="85000"/>
                </a:schemeClr>
              </a:solidFill>
            </a:endParaRPr>
          </a:p>
          <a:p>
            <a:pPr marL="118872" indent="0" algn="l" rtl="0" eaLnBrk="1" hangingPunct="1">
              <a:buNone/>
              <a:defRPr/>
            </a:pPr>
            <a:endParaRPr lang="en-US" sz="2000" b="1" dirty="0" smtClean="0">
              <a:solidFill>
                <a:schemeClr val="tx1">
                  <a:lumMod val="85000"/>
                </a:schemeClr>
              </a:solidFill>
            </a:endParaRPr>
          </a:p>
          <a:p>
            <a:pPr algn="l" rtl="0" eaLnBrk="1" hangingPunct="1">
              <a:buFont typeface="Wingdings" pitchFamily="2" charset="2"/>
              <a:buNone/>
              <a:defRPr/>
            </a:pPr>
            <a:endParaRPr lang="en-US" sz="3600" b="1" dirty="0" smtClean="0">
              <a:solidFill>
                <a:schemeClr val="bg1">
                  <a:lumMod val="20000"/>
                  <a:lumOff val="80000"/>
                </a:schemeClr>
              </a:solidFill>
            </a:endParaRPr>
          </a:p>
        </p:txBody>
      </p:sp>
    </p:spTree>
    <p:extLst>
      <p:ext uri="{BB962C8B-B14F-4D97-AF65-F5344CB8AC3E}">
        <p14:creationId xmlns:p14="http://schemas.microsoft.com/office/powerpoint/2010/main" val="3899311637"/>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Title 1"/>
          <p:cNvSpPr>
            <a:spLocks noGrp="1"/>
          </p:cNvSpPr>
          <p:nvPr>
            <p:ph type="title" idx="4294967295"/>
          </p:nvPr>
        </p:nvSpPr>
        <p:spPr>
          <a:xfrm>
            <a:off x="1357290" y="642918"/>
            <a:ext cx="6000760" cy="561975"/>
          </a:xfrm>
        </p:spPr>
        <p:txBody>
          <a:bodyPr>
            <a:noAutofit/>
          </a:bodyPr>
          <a:lstStyle/>
          <a:p>
            <a:pPr algn="ctr" eaLnBrk="1" hangingPunct="1"/>
            <a:r>
              <a:rPr lang="en-US" sz="3200" dirty="0" err="1" smtClean="0">
                <a:solidFill>
                  <a:schemeClr val="accent2">
                    <a:lumMod val="75000"/>
                  </a:schemeClr>
                </a:solidFill>
              </a:rPr>
              <a:t>Enterocutaneous</a:t>
            </a:r>
            <a:r>
              <a:rPr lang="en-US" sz="3200" dirty="0" smtClean="0">
                <a:solidFill>
                  <a:schemeClr val="accent2">
                    <a:lumMod val="75000"/>
                  </a:schemeClr>
                </a:solidFill>
              </a:rPr>
              <a:t> Fistula</a:t>
            </a:r>
          </a:p>
        </p:txBody>
      </p:sp>
      <p:pic>
        <p:nvPicPr>
          <p:cNvPr id="50179" name="Content Placeholder 3" descr="nielsen.fig3.jpg"/>
          <p:cNvPicPr>
            <a:picLocks noGrp="1" noChangeAspect="1"/>
          </p:cNvPicPr>
          <p:nvPr>
            <p:ph idx="4294967295"/>
          </p:nvPr>
        </p:nvPicPr>
        <p:blipFill>
          <a:blip r:embed="rId2" cstate="print"/>
          <a:srcRect t="7423" b="8939"/>
          <a:stretch>
            <a:fillRect/>
          </a:stretch>
        </p:blipFill>
        <p:spPr>
          <a:xfrm>
            <a:off x="928662" y="1714488"/>
            <a:ext cx="6973888" cy="4364038"/>
          </a:xfrm>
        </p:spPr>
      </p:pic>
    </p:spTree>
  </p:cSld>
  <p:clrMapOvr>
    <a:masterClrMapping/>
  </p:clrMapOvr>
  <p:transition spd="med">
    <p:cover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Title 1"/>
          <p:cNvSpPr>
            <a:spLocks noGrp="1"/>
          </p:cNvSpPr>
          <p:nvPr>
            <p:ph type="title" idx="4294967295"/>
          </p:nvPr>
        </p:nvSpPr>
        <p:spPr>
          <a:xfrm>
            <a:off x="683568" y="260648"/>
            <a:ext cx="7467600" cy="1143000"/>
          </a:xfrm>
        </p:spPr>
        <p:txBody>
          <a:bodyPr/>
          <a:lstStyle/>
          <a:p>
            <a:pPr algn="ctr" eaLnBrk="1" hangingPunct="1"/>
            <a:r>
              <a:rPr lang="en-US" dirty="0" smtClean="0">
                <a:solidFill>
                  <a:schemeClr val="accent2">
                    <a:lumMod val="75000"/>
                  </a:schemeClr>
                </a:solidFill>
                <a:latin typeface="Arial" pitchFamily="34" charset="0"/>
                <a:cs typeface="Arial" pitchFamily="34" charset="0"/>
              </a:rPr>
              <a:t>Neurologic</a:t>
            </a:r>
          </a:p>
        </p:txBody>
      </p:sp>
      <p:sp>
        <p:nvSpPr>
          <p:cNvPr id="3" name="Content Placeholder 2"/>
          <p:cNvSpPr>
            <a:spLocks noGrp="1"/>
          </p:cNvSpPr>
          <p:nvPr>
            <p:ph idx="4294967295"/>
          </p:nvPr>
        </p:nvSpPr>
        <p:spPr>
          <a:xfrm>
            <a:off x="539552" y="1772816"/>
            <a:ext cx="7467600" cy="4525963"/>
          </a:xfrm>
        </p:spPr>
        <p:txBody>
          <a:bodyPr/>
          <a:lstStyle/>
          <a:p>
            <a:pPr algn="l" rtl="0" eaLnBrk="1" hangingPunct="1">
              <a:defRPr/>
            </a:pPr>
            <a:r>
              <a:rPr lang="en-US" dirty="0" smtClean="0">
                <a:solidFill>
                  <a:schemeClr val="bg1">
                    <a:lumMod val="20000"/>
                    <a:lumOff val="80000"/>
                  </a:schemeClr>
                </a:solidFill>
              </a:rPr>
              <a:t>Drug Induced</a:t>
            </a:r>
          </a:p>
          <a:p>
            <a:pPr algn="l" rtl="0" eaLnBrk="1" hangingPunct="1">
              <a:defRPr/>
            </a:pPr>
            <a:r>
              <a:rPr lang="en-US" dirty="0" smtClean="0">
                <a:solidFill>
                  <a:schemeClr val="bg1">
                    <a:lumMod val="20000"/>
                    <a:lumOff val="80000"/>
                  </a:schemeClr>
                </a:solidFill>
              </a:rPr>
              <a:t>ICU Psychosis</a:t>
            </a:r>
          </a:p>
          <a:p>
            <a:pPr algn="l" rtl="0" eaLnBrk="1" hangingPunct="1">
              <a:defRPr/>
            </a:pPr>
            <a:r>
              <a:rPr lang="en-US" dirty="0" smtClean="0">
                <a:solidFill>
                  <a:schemeClr val="bg1">
                    <a:lumMod val="20000"/>
                    <a:lumOff val="80000"/>
                  </a:schemeClr>
                </a:solidFill>
              </a:rPr>
              <a:t>Neuropsychiatric Complications</a:t>
            </a:r>
          </a:p>
          <a:p>
            <a:pPr algn="l" rtl="0" eaLnBrk="1" hangingPunct="1">
              <a:defRPr/>
            </a:pPr>
            <a:r>
              <a:rPr lang="en-US" dirty="0" smtClean="0">
                <a:solidFill>
                  <a:schemeClr val="bg1">
                    <a:lumMod val="20000"/>
                    <a:lumOff val="80000"/>
                  </a:schemeClr>
                </a:solidFill>
              </a:rPr>
              <a:t>Operative Nerve Injuries</a:t>
            </a:r>
            <a:endParaRPr lang="en-US" dirty="0">
              <a:solidFill>
                <a:schemeClr val="bg1">
                  <a:lumMod val="20000"/>
                  <a:lumOff val="80000"/>
                </a:schemeClr>
              </a:solidFill>
            </a:endParaRPr>
          </a:p>
        </p:txBody>
      </p:sp>
    </p:spTree>
  </p:cSld>
  <p:clrMapOvr>
    <a:masterClrMapping/>
  </p:clrMapOvr>
  <p:transition spd="med">
    <p:cover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3" name="Rectangle 5"/>
          <p:cNvSpPr>
            <a:spLocks noGrp="1" noChangeArrowheads="1"/>
          </p:cNvSpPr>
          <p:nvPr>
            <p:ph idx="4294967295"/>
          </p:nvPr>
        </p:nvSpPr>
        <p:spPr>
          <a:xfrm>
            <a:off x="827584" y="954087"/>
            <a:ext cx="7543800" cy="5903913"/>
          </a:xfrm>
          <a:effectLst/>
        </p:spPr>
        <p:txBody>
          <a:bodyPr>
            <a:normAutofit/>
          </a:bodyPr>
          <a:lstStyle/>
          <a:p>
            <a:pPr algn="just" rtl="0" eaLnBrk="1" hangingPunct="1">
              <a:lnSpc>
                <a:spcPct val="90000"/>
              </a:lnSpc>
              <a:buClr>
                <a:srgbClr val="FF99FF"/>
              </a:buClr>
              <a:buFont typeface="Wingdings" pitchFamily="2" charset="2"/>
              <a:buNone/>
              <a:defRPr/>
            </a:pPr>
            <a:endParaRPr lang="en-US" sz="800" b="1" u="sng" dirty="0" smtClean="0">
              <a:solidFill>
                <a:srgbClr val="FFFF99"/>
              </a:solidFill>
              <a:latin typeface="Arial Narrow" pitchFamily="34" charset="0"/>
            </a:endParaRPr>
          </a:p>
          <a:p>
            <a:pPr algn="just" rtl="0" eaLnBrk="1" hangingPunct="1">
              <a:lnSpc>
                <a:spcPct val="90000"/>
              </a:lnSpc>
              <a:buClr>
                <a:srgbClr val="66FFFF"/>
              </a:buClr>
              <a:defRPr/>
            </a:pPr>
            <a:r>
              <a:rPr lang="en-US" sz="3200" b="1" dirty="0" smtClean="0">
                <a:solidFill>
                  <a:schemeClr val="accent2">
                    <a:lumMod val="75000"/>
                  </a:schemeClr>
                </a:solidFill>
                <a:latin typeface="Arial Narrow" pitchFamily="34" charset="0"/>
              </a:rPr>
              <a:t>Late Complications :</a:t>
            </a:r>
          </a:p>
          <a:p>
            <a:pPr algn="just" rtl="0" eaLnBrk="1" hangingPunct="1">
              <a:lnSpc>
                <a:spcPct val="90000"/>
              </a:lnSpc>
              <a:buClr>
                <a:srgbClr val="66FFFF"/>
              </a:buClr>
              <a:defRPr/>
            </a:pPr>
            <a:endParaRPr lang="en-US" sz="2600" b="1" u="sng" dirty="0" smtClean="0">
              <a:solidFill>
                <a:srgbClr val="C00000"/>
              </a:solidFill>
              <a:latin typeface="Arial Narrow" pitchFamily="34" charset="0"/>
            </a:endParaRPr>
          </a:p>
          <a:p>
            <a:pPr algn="just" rtl="0" eaLnBrk="1" hangingPunct="1">
              <a:lnSpc>
                <a:spcPct val="90000"/>
              </a:lnSpc>
              <a:buClr>
                <a:srgbClr val="66FFFF"/>
              </a:buClr>
              <a:defRPr/>
            </a:pPr>
            <a:r>
              <a:rPr lang="en-US" sz="2600" dirty="0" smtClean="0">
                <a:latin typeface="Arial Narrow" pitchFamily="34" charset="0"/>
                <a:cs typeface="Arial" pitchFamily="34" charset="0"/>
              </a:rPr>
              <a:t>Wound:</a:t>
            </a:r>
          </a:p>
          <a:p>
            <a:pPr algn="l" rtl="0" eaLnBrk="1" hangingPunct="1">
              <a:lnSpc>
                <a:spcPct val="90000"/>
              </a:lnSpc>
              <a:buClr>
                <a:srgbClr val="66FFFF"/>
              </a:buClr>
              <a:buFont typeface="Wingdings" pitchFamily="2" charset="2"/>
              <a:buNone/>
              <a:defRPr/>
            </a:pPr>
            <a:r>
              <a:rPr lang="en-US" sz="2600" dirty="0" smtClean="0">
                <a:latin typeface="Arial Narrow" pitchFamily="34" charset="0"/>
                <a:cs typeface="Arial" pitchFamily="34" charset="0"/>
                <a:sym typeface="Wingdings 3" pitchFamily="18" charset="2"/>
              </a:rPr>
              <a:t>     </a:t>
            </a:r>
            <a:r>
              <a:rPr lang="en-US" sz="2400" dirty="0" smtClean="0">
                <a:latin typeface="Arial Narrow" pitchFamily="34" charset="0"/>
                <a:cs typeface="Arial" pitchFamily="34" charset="0"/>
                <a:sym typeface="Wingdings 3" pitchFamily="18" charset="2"/>
              </a:rPr>
              <a:t>Hypertrophic scar, </a:t>
            </a:r>
            <a:r>
              <a:rPr lang="en-US" sz="2400" dirty="0" err="1" smtClean="0">
                <a:latin typeface="Arial Narrow" pitchFamily="34" charset="0"/>
                <a:cs typeface="Arial" pitchFamily="34" charset="0"/>
                <a:sym typeface="Wingdings 3" pitchFamily="18" charset="2"/>
              </a:rPr>
              <a:t>keloid</a:t>
            </a:r>
            <a:r>
              <a:rPr lang="en-US" sz="2400" dirty="0" smtClean="0">
                <a:latin typeface="Arial Narrow" pitchFamily="34" charset="0"/>
                <a:cs typeface="Arial" pitchFamily="34" charset="0"/>
                <a:sym typeface="Wingdings 3" pitchFamily="18" charset="2"/>
              </a:rPr>
              <a:t>, wound sinus,     implantation </a:t>
            </a:r>
            <a:r>
              <a:rPr lang="en-US" sz="2400" dirty="0" err="1" smtClean="0">
                <a:latin typeface="Arial Narrow" pitchFamily="34" charset="0"/>
                <a:cs typeface="Arial" pitchFamily="34" charset="0"/>
                <a:sym typeface="Wingdings 3" pitchFamily="18" charset="2"/>
              </a:rPr>
              <a:t>dermoids</a:t>
            </a:r>
            <a:r>
              <a:rPr lang="en-US" sz="2400" dirty="0" smtClean="0">
                <a:latin typeface="Arial Narrow" pitchFamily="34" charset="0"/>
                <a:cs typeface="Arial" pitchFamily="34" charset="0"/>
                <a:sym typeface="Wingdings 3" pitchFamily="18" charset="2"/>
              </a:rPr>
              <a:t>, </a:t>
            </a:r>
            <a:r>
              <a:rPr lang="en-US" sz="2400" dirty="0" err="1" smtClean="0">
                <a:latin typeface="Arial Narrow" pitchFamily="34" charset="0"/>
                <a:cs typeface="Arial" pitchFamily="34" charset="0"/>
                <a:sym typeface="Wingdings 3" pitchFamily="18" charset="2"/>
              </a:rPr>
              <a:t>incisional</a:t>
            </a:r>
            <a:r>
              <a:rPr lang="en-US" sz="2400" dirty="0" smtClean="0">
                <a:latin typeface="Arial Narrow" pitchFamily="34" charset="0"/>
                <a:cs typeface="Arial" pitchFamily="34" charset="0"/>
                <a:sym typeface="Wingdings 3" pitchFamily="18" charset="2"/>
              </a:rPr>
              <a:t> hernia</a:t>
            </a:r>
          </a:p>
          <a:p>
            <a:pPr algn="just" rtl="0" eaLnBrk="1" hangingPunct="1">
              <a:lnSpc>
                <a:spcPct val="90000"/>
              </a:lnSpc>
              <a:buClr>
                <a:srgbClr val="66FFFF"/>
              </a:buClr>
              <a:defRPr/>
            </a:pPr>
            <a:r>
              <a:rPr lang="en-US" sz="2600" dirty="0" smtClean="0">
                <a:latin typeface="Arial Narrow" pitchFamily="34" charset="0"/>
                <a:cs typeface="Arial" pitchFamily="34" charset="0"/>
              </a:rPr>
              <a:t>Adhesions:</a:t>
            </a:r>
          </a:p>
          <a:p>
            <a:pPr algn="l" rtl="0" eaLnBrk="1" hangingPunct="1">
              <a:lnSpc>
                <a:spcPct val="90000"/>
              </a:lnSpc>
              <a:buClr>
                <a:srgbClr val="66FFFF"/>
              </a:buClr>
              <a:buFont typeface="Wingdings" pitchFamily="2" charset="2"/>
              <a:buNone/>
              <a:defRPr/>
            </a:pPr>
            <a:r>
              <a:rPr lang="en-US" sz="2400" dirty="0" smtClean="0">
                <a:latin typeface="Arial Narrow" pitchFamily="34" charset="0"/>
                <a:cs typeface="Arial" pitchFamily="34" charset="0"/>
                <a:sym typeface="Wingdings 3" pitchFamily="18" charset="2"/>
              </a:rPr>
              <a:t>    </a:t>
            </a:r>
            <a:r>
              <a:rPr lang="en-US" sz="2400" dirty="0" smtClean="0">
                <a:latin typeface="Arial Narrow" pitchFamily="34" charset="0"/>
                <a:cs typeface="Arial" pitchFamily="34" charset="0"/>
                <a:sym typeface="Wingdings" pitchFamily="2" charset="2"/>
              </a:rPr>
              <a:t> </a:t>
            </a:r>
            <a:r>
              <a:rPr lang="en-US" sz="2400" dirty="0" smtClean="0">
                <a:latin typeface="Arial Narrow" pitchFamily="34" charset="0"/>
                <a:cs typeface="Arial" pitchFamily="34" charset="0"/>
                <a:sym typeface="Wingdings 3" pitchFamily="18" charset="2"/>
              </a:rPr>
              <a:t>Intestinal obstruction, strangulation</a:t>
            </a:r>
          </a:p>
          <a:p>
            <a:pPr algn="just" rtl="0" eaLnBrk="1" hangingPunct="1">
              <a:lnSpc>
                <a:spcPct val="90000"/>
              </a:lnSpc>
              <a:buClr>
                <a:srgbClr val="66FFFF"/>
              </a:buClr>
              <a:defRPr/>
            </a:pPr>
            <a:r>
              <a:rPr lang="en-US" sz="2600" dirty="0" smtClean="0">
                <a:latin typeface="Arial Narrow" pitchFamily="34" charset="0"/>
                <a:cs typeface="Arial" pitchFamily="34" charset="0"/>
              </a:rPr>
              <a:t>Altered anatomy/</a:t>
            </a:r>
            <a:r>
              <a:rPr lang="en-US" sz="2600" dirty="0" err="1" smtClean="0">
                <a:latin typeface="Arial Narrow" pitchFamily="34" charset="0"/>
                <a:cs typeface="Arial" pitchFamily="34" charset="0"/>
              </a:rPr>
              <a:t>Pathophysiology</a:t>
            </a:r>
            <a:r>
              <a:rPr lang="en-US" sz="2600" dirty="0" smtClean="0">
                <a:latin typeface="Arial Narrow" pitchFamily="34" charset="0"/>
                <a:cs typeface="Arial" pitchFamily="34" charset="0"/>
              </a:rPr>
              <a:t>:</a:t>
            </a:r>
          </a:p>
          <a:p>
            <a:pPr algn="l" rtl="0" eaLnBrk="1" hangingPunct="1">
              <a:lnSpc>
                <a:spcPct val="90000"/>
              </a:lnSpc>
              <a:buClr>
                <a:srgbClr val="66FFFF"/>
              </a:buClr>
              <a:buFont typeface="Wingdings" pitchFamily="2" charset="2"/>
              <a:buNone/>
              <a:defRPr/>
            </a:pPr>
            <a:r>
              <a:rPr lang="en-US" sz="2600" dirty="0" smtClean="0">
                <a:latin typeface="Arial Narrow" pitchFamily="34" charset="0"/>
                <a:cs typeface="Arial" pitchFamily="34" charset="0"/>
                <a:sym typeface="Wingdings 3" pitchFamily="18" charset="2"/>
              </a:rPr>
              <a:t>    </a:t>
            </a:r>
            <a:r>
              <a:rPr lang="en-US" sz="2400" dirty="0" smtClean="0">
                <a:latin typeface="Arial Narrow" pitchFamily="34" charset="0"/>
                <a:cs typeface="Arial" pitchFamily="34" charset="0"/>
                <a:sym typeface="Wingdings 3" pitchFamily="18" charset="2"/>
              </a:rPr>
              <a:t>Bacterial overgrowth, short gut syndrome,   </a:t>
            </a:r>
            <a:r>
              <a:rPr lang="en-US" sz="2400" dirty="0" err="1" smtClean="0">
                <a:latin typeface="Arial Narrow" pitchFamily="34" charset="0"/>
                <a:cs typeface="Arial" pitchFamily="34" charset="0"/>
                <a:sym typeface="Wingdings 3" pitchFamily="18" charset="2"/>
              </a:rPr>
              <a:t>postgastric</a:t>
            </a:r>
            <a:r>
              <a:rPr lang="en-US" sz="2400" dirty="0" smtClean="0">
                <a:latin typeface="Arial Narrow" pitchFamily="34" charset="0"/>
                <a:cs typeface="Arial" pitchFamily="34" charset="0"/>
                <a:sym typeface="Wingdings 3" pitchFamily="18" charset="2"/>
              </a:rPr>
              <a:t> surgery syndromes, etc.</a:t>
            </a:r>
          </a:p>
          <a:p>
            <a:pPr algn="just" rtl="0" eaLnBrk="1" hangingPunct="1">
              <a:lnSpc>
                <a:spcPct val="90000"/>
              </a:lnSpc>
              <a:buClr>
                <a:srgbClr val="66FFFF"/>
              </a:buClr>
              <a:defRPr/>
            </a:pPr>
            <a:r>
              <a:rPr lang="en-US" sz="2500" dirty="0" smtClean="0">
                <a:latin typeface="Arial Narrow" pitchFamily="34" charset="0"/>
                <a:cs typeface="Arial" pitchFamily="34" charset="0"/>
              </a:rPr>
              <a:t>Susceptibility to other diseases:</a:t>
            </a:r>
          </a:p>
          <a:p>
            <a:pPr algn="l" rtl="0" eaLnBrk="1" hangingPunct="1">
              <a:lnSpc>
                <a:spcPct val="90000"/>
              </a:lnSpc>
              <a:buClr>
                <a:srgbClr val="66FFFF"/>
              </a:buClr>
              <a:buFont typeface="Wingdings" pitchFamily="2" charset="2"/>
              <a:buNone/>
              <a:defRPr/>
            </a:pPr>
            <a:r>
              <a:rPr lang="en-US" sz="2500" dirty="0" smtClean="0">
                <a:latin typeface="Arial Narrow" pitchFamily="34" charset="0"/>
                <a:cs typeface="Arial" pitchFamily="34" charset="0"/>
                <a:sym typeface="Wingdings 3" pitchFamily="18" charset="2"/>
              </a:rPr>
              <a:t>    </a:t>
            </a:r>
            <a:r>
              <a:rPr lang="en-US" sz="2400" dirty="0" err="1" smtClean="0">
                <a:latin typeface="Arial Narrow" pitchFamily="34" charset="0"/>
                <a:cs typeface="Arial" pitchFamily="34" charset="0"/>
                <a:sym typeface="Wingdings 3" pitchFamily="18" charset="2"/>
              </a:rPr>
              <a:t>Malabsorption</a:t>
            </a:r>
            <a:r>
              <a:rPr lang="en-US" sz="2400" dirty="0" smtClean="0">
                <a:latin typeface="Arial Narrow" pitchFamily="34" charset="0"/>
                <a:cs typeface="Arial" pitchFamily="34" charset="0"/>
                <a:sym typeface="Wingdings 3" pitchFamily="18" charset="2"/>
              </a:rPr>
              <a:t>, incidence of cancer, tuberculosis,  etc.</a:t>
            </a:r>
          </a:p>
        </p:txBody>
      </p:sp>
      <p:sp>
        <p:nvSpPr>
          <p:cNvPr id="52228" name="Text Box 9"/>
          <p:cNvSpPr txBox="1">
            <a:spLocks noChangeArrowheads="1"/>
          </p:cNvSpPr>
          <p:nvPr/>
        </p:nvSpPr>
        <p:spPr bwMode="auto">
          <a:xfrm>
            <a:off x="395288" y="1196975"/>
            <a:ext cx="576262" cy="457200"/>
          </a:xfrm>
          <a:prstGeom prst="rect">
            <a:avLst/>
          </a:prstGeom>
          <a:noFill/>
          <a:ln w="9525">
            <a:noFill/>
            <a:miter lim="800000"/>
            <a:headEnd/>
            <a:tailEnd/>
          </a:ln>
        </p:spPr>
        <p:txBody>
          <a:bodyPr>
            <a:spAutoFit/>
          </a:bodyPr>
          <a:lstStyle/>
          <a:p>
            <a:pPr>
              <a:spcBef>
                <a:spcPct val="50000"/>
              </a:spcBef>
            </a:pPr>
            <a:endParaRPr lang="ar-SA">
              <a:effectLst/>
            </a:endParaRPr>
          </a:p>
        </p:txBody>
      </p:sp>
    </p:spTree>
  </p:cSld>
  <p:clrMapOvr>
    <a:masterClrMapping/>
  </p:clrMapOvr>
  <p:transition spd="med">
    <p:cover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908" name="Text Box 116"/>
          <p:cNvSpPr txBox="1">
            <a:spLocks noChangeArrowheads="1"/>
          </p:cNvSpPr>
          <p:nvPr/>
        </p:nvSpPr>
        <p:spPr bwMode="auto">
          <a:xfrm>
            <a:off x="3132138" y="2924175"/>
            <a:ext cx="4032250" cy="457200"/>
          </a:xfrm>
          <a:prstGeom prst="rect">
            <a:avLst/>
          </a:prstGeom>
          <a:noFill/>
          <a:ln w="9525">
            <a:noFill/>
            <a:miter lim="800000"/>
            <a:headEnd/>
            <a:tailEnd/>
          </a:ln>
          <a:effectLst/>
        </p:spPr>
        <p:txBody>
          <a:bodyPr>
            <a:spAutoFit/>
          </a:bodyPr>
          <a:lstStyle/>
          <a:p>
            <a:pPr>
              <a:spcBef>
                <a:spcPct val="50000"/>
              </a:spcBef>
              <a:defRPr/>
            </a:pPr>
            <a:endParaRPr lang="ar-SA">
              <a:effectLst>
                <a:outerShdw blurRad="38100" dist="38100" dir="2700000" algn="tl">
                  <a:srgbClr val="000000"/>
                </a:outerShdw>
              </a:effectLst>
            </a:endParaRPr>
          </a:p>
        </p:txBody>
      </p:sp>
      <p:sp>
        <p:nvSpPr>
          <p:cNvPr id="4" name="مستطيل 3"/>
          <p:cNvSpPr/>
          <p:nvPr/>
        </p:nvSpPr>
        <p:spPr>
          <a:xfrm>
            <a:off x="1785918" y="2696830"/>
            <a:ext cx="5523693" cy="1446550"/>
          </a:xfrm>
          <a:prstGeom prst="rect">
            <a:avLst/>
          </a:prstGeom>
          <a:noFill/>
        </p:spPr>
        <p:txBody>
          <a:bodyPr wrap="none" lIns="91440" tIns="45720" rIns="91440" bIns="45720">
            <a:spAutoFit/>
          </a:bodyPr>
          <a:lstStyle/>
          <a:p>
            <a:pPr algn="ctr"/>
            <a:r>
              <a:rPr lang="en-US" sz="8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Thank You</a:t>
            </a:r>
            <a:endParaRPr lang="ar-SA" sz="8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spd="med">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ربع نص 1"/>
          <p:cNvSpPr txBox="1"/>
          <p:nvPr/>
        </p:nvSpPr>
        <p:spPr>
          <a:xfrm>
            <a:off x="357158" y="571480"/>
            <a:ext cx="7643866" cy="5755422"/>
          </a:xfrm>
          <a:prstGeom prst="rect">
            <a:avLst/>
          </a:prstGeom>
          <a:noFill/>
        </p:spPr>
        <p:txBody>
          <a:bodyPr wrap="square" rtlCol="1">
            <a:spAutoFit/>
          </a:bodyPr>
          <a:lstStyle/>
          <a:p>
            <a:r>
              <a:rPr lang="en-US" sz="4000" b="1" i="1" dirty="0" err="1" smtClean="0">
                <a:solidFill>
                  <a:srgbClr val="0000FF"/>
                </a:solidFill>
                <a:latin typeface="+mn-lt"/>
              </a:rPr>
              <a:t>Postanesthesia</a:t>
            </a:r>
            <a:r>
              <a:rPr lang="en-US" sz="4000" b="1" i="1" dirty="0" smtClean="0">
                <a:solidFill>
                  <a:srgbClr val="0000FF"/>
                </a:solidFill>
                <a:latin typeface="+mn-lt"/>
              </a:rPr>
              <a:t> care unit (PACU) </a:t>
            </a:r>
          </a:p>
          <a:p>
            <a:endParaRPr lang="en-US" sz="4000" b="1" dirty="0" smtClean="0">
              <a:solidFill>
                <a:srgbClr val="0070C0"/>
              </a:solidFill>
              <a:latin typeface="+mn-lt"/>
            </a:endParaRPr>
          </a:p>
          <a:p>
            <a:pPr>
              <a:buFont typeface="Wingdings" pitchFamily="2" charset="2"/>
              <a:buChar char="q"/>
            </a:pPr>
            <a:r>
              <a:rPr lang="en-US" dirty="0" smtClean="0"/>
              <a:t> The patient is transferred to the </a:t>
            </a:r>
            <a:r>
              <a:rPr lang="en-US" dirty="0" smtClean="0">
                <a:solidFill>
                  <a:srgbClr val="0070C0"/>
                </a:solidFill>
              </a:rPr>
              <a:t>PACU</a:t>
            </a:r>
            <a:r>
              <a:rPr lang="en-US" dirty="0" smtClean="0"/>
              <a:t> after the surgical procedure, anesthesia reversal, and </a:t>
            </a:r>
            <a:r>
              <a:rPr lang="en-US" dirty="0" err="1" smtClean="0"/>
              <a:t>extubation</a:t>
            </a:r>
            <a:r>
              <a:rPr lang="en-US" dirty="0" smtClean="0"/>
              <a:t> (if it was necessary). </a:t>
            </a:r>
          </a:p>
          <a:p>
            <a:pPr>
              <a:buFont typeface="Arial" pitchFamily="34" charset="0"/>
              <a:buChar char="•"/>
            </a:pPr>
            <a:endParaRPr lang="en-US" dirty="0" smtClean="0"/>
          </a:p>
          <a:p>
            <a:pPr>
              <a:buFont typeface="Wingdings" pitchFamily="2" charset="2"/>
              <a:buChar char="q"/>
            </a:pPr>
            <a:r>
              <a:rPr lang="en-US" dirty="0" smtClean="0"/>
              <a:t> The amount of time the patient spends in the PACU depends on </a:t>
            </a:r>
            <a:r>
              <a:rPr lang="en-US" dirty="0" smtClean="0">
                <a:solidFill>
                  <a:srgbClr val="0070C0"/>
                </a:solidFill>
              </a:rPr>
              <a:t>the length of surgery, type of surgery, status of regional anesthesia</a:t>
            </a:r>
            <a:r>
              <a:rPr lang="en-US" dirty="0" smtClean="0"/>
              <a:t> (e.g., spinal anesthesia), and </a:t>
            </a:r>
            <a:r>
              <a:rPr lang="en-US" dirty="0" smtClean="0">
                <a:solidFill>
                  <a:srgbClr val="0070C0"/>
                </a:solidFill>
              </a:rPr>
              <a:t>the patient's level of consciousness</a:t>
            </a:r>
            <a:r>
              <a:rPr lang="en-US" dirty="0" smtClean="0"/>
              <a:t>. Rather than being sent to the PACU, some patients may be transferred directly to the critical care unit.</a:t>
            </a:r>
          </a:p>
          <a:p>
            <a:r>
              <a:rPr lang="en-US" dirty="0" smtClean="0"/>
              <a:t/>
            </a:r>
            <a:br>
              <a:rPr lang="en-US" dirty="0" smtClean="0"/>
            </a:br>
            <a:endParaRPr lang="en-US" dirty="0"/>
          </a:p>
        </p:txBody>
      </p:sp>
    </p:spTree>
    <p:extLst>
      <p:ext uri="{BB962C8B-B14F-4D97-AF65-F5344CB8AC3E}">
        <p14:creationId xmlns:p14="http://schemas.microsoft.com/office/powerpoint/2010/main" val="1197291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box(in)">
                                      <p:cBhvr>
                                        <p:cTn id="1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ربع نص 1"/>
          <p:cNvSpPr txBox="1"/>
          <p:nvPr/>
        </p:nvSpPr>
        <p:spPr>
          <a:xfrm>
            <a:off x="0" y="1571612"/>
            <a:ext cx="9144000" cy="6370975"/>
          </a:xfrm>
          <a:prstGeom prst="rect">
            <a:avLst/>
          </a:prstGeom>
          <a:noFill/>
        </p:spPr>
        <p:txBody>
          <a:bodyPr wrap="square" rtlCol="1">
            <a:spAutoFit/>
          </a:bodyPr>
          <a:lstStyle/>
          <a:p>
            <a:endParaRPr lang="en-US" b="1" dirty="0" smtClean="0">
              <a:solidFill>
                <a:schemeClr val="accent3">
                  <a:lumMod val="75000"/>
                </a:schemeClr>
              </a:solidFill>
            </a:endParaRPr>
          </a:p>
          <a:p>
            <a:pPr>
              <a:buFont typeface="Arial" pitchFamily="34" charset="0"/>
              <a:buChar char="•"/>
            </a:pPr>
            <a:r>
              <a:rPr lang="en-US" b="1" dirty="0" smtClean="0">
                <a:solidFill>
                  <a:schemeClr val="accent3">
                    <a:lumMod val="75000"/>
                  </a:schemeClr>
                </a:solidFill>
              </a:rPr>
              <a:t> airway patency + respiratory status , vital signs , and level of consciousness . </a:t>
            </a:r>
          </a:p>
          <a:p>
            <a:endParaRPr lang="en-US" b="1" dirty="0" smtClean="0"/>
          </a:p>
          <a:p>
            <a:r>
              <a:rPr lang="en-US" dirty="0" smtClean="0">
                <a:solidFill>
                  <a:srgbClr val="0000FF"/>
                </a:solidFill>
              </a:rPr>
              <a:t>  Other assessment categories:   </a:t>
            </a:r>
          </a:p>
          <a:p>
            <a:pPr>
              <a:buFont typeface="Arial" pitchFamily="34" charset="0"/>
              <a:buChar char="•"/>
            </a:pPr>
            <a:r>
              <a:rPr lang="en-US" dirty="0" smtClean="0"/>
              <a:t> surgical site (intact dressings with no signs of overt bleeding) </a:t>
            </a:r>
          </a:p>
          <a:p>
            <a:pPr>
              <a:buFont typeface="Arial" pitchFamily="34" charset="0"/>
              <a:buChar char="•"/>
            </a:pPr>
            <a:r>
              <a:rPr lang="en-US" dirty="0" smtClean="0"/>
              <a:t> patency (proper opening) of drainage tubes/drains </a:t>
            </a:r>
          </a:p>
          <a:p>
            <a:pPr>
              <a:buFont typeface="Arial" pitchFamily="34" charset="0"/>
              <a:buChar char="•"/>
            </a:pPr>
            <a:r>
              <a:rPr lang="en-US" dirty="0" smtClean="0"/>
              <a:t> body temperature (hypothermia/hyperthermia) </a:t>
            </a:r>
          </a:p>
          <a:p>
            <a:pPr>
              <a:buFont typeface="Arial" pitchFamily="34" charset="0"/>
              <a:buChar char="•"/>
            </a:pPr>
            <a:r>
              <a:rPr lang="en-US" dirty="0" smtClean="0"/>
              <a:t> patency/rate of intravenous (IV) fluids </a:t>
            </a:r>
          </a:p>
          <a:p>
            <a:pPr>
              <a:buFont typeface="Arial" pitchFamily="34" charset="0"/>
              <a:buChar char="•"/>
            </a:pPr>
            <a:r>
              <a:rPr lang="en-US" dirty="0" smtClean="0"/>
              <a:t> circulation/sensation in extremities after vascular or orthopedic surgery </a:t>
            </a:r>
          </a:p>
          <a:p>
            <a:pPr>
              <a:buFont typeface="Arial" pitchFamily="34" charset="0"/>
              <a:buChar char="•"/>
            </a:pPr>
            <a:r>
              <a:rPr lang="en-US" dirty="0" smtClean="0"/>
              <a:t> level of sensation after regional anesthesia </a:t>
            </a:r>
          </a:p>
          <a:p>
            <a:pPr>
              <a:buFont typeface="Arial" pitchFamily="34" charset="0"/>
              <a:buChar char="•"/>
            </a:pPr>
            <a:r>
              <a:rPr lang="en-US" dirty="0" smtClean="0"/>
              <a:t> pain status </a:t>
            </a:r>
          </a:p>
          <a:p>
            <a:pPr>
              <a:buFont typeface="Arial" pitchFamily="34" charset="0"/>
              <a:buChar char="•"/>
            </a:pPr>
            <a:r>
              <a:rPr lang="en-US" dirty="0" smtClean="0"/>
              <a:t> nausea/vomiting </a:t>
            </a:r>
          </a:p>
          <a:p>
            <a:r>
              <a:rPr lang="en-US" dirty="0" smtClean="0"/>
              <a:t/>
            </a:r>
            <a:br>
              <a:rPr lang="en-US" dirty="0" smtClean="0"/>
            </a:br>
            <a:endParaRPr lang="en-US" dirty="0" smtClean="0"/>
          </a:p>
          <a:p>
            <a:endParaRPr lang="ar-SA" dirty="0"/>
          </a:p>
        </p:txBody>
      </p:sp>
      <p:sp>
        <p:nvSpPr>
          <p:cNvPr id="3" name="مربع نص 2"/>
          <p:cNvSpPr txBox="1"/>
          <p:nvPr/>
        </p:nvSpPr>
        <p:spPr>
          <a:xfrm>
            <a:off x="285720" y="105297"/>
            <a:ext cx="7429552" cy="1323439"/>
          </a:xfrm>
          <a:prstGeom prst="rect">
            <a:avLst/>
          </a:prstGeom>
          <a:noFill/>
        </p:spPr>
        <p:txBody>
          <a:bodyPr wrap="square" rtlCol="1">
            <a:spAutoFit/>
          </a:bodyPr>
          <a:lstStyle/>
          <a:p>
            <a:r>
              <a:rPr lang="en-US" sz="4000" b="1" i="1" dirty="0" smtClean="0">
                <a:solidFill>
                  <a:srgbClr val="0000FF"/>
                </a:solidFill>
              </a:rPr>
              <a:t>Assessment </a:t>
            </a:r>
            <a:r>
              <a:rPr lang="en-US" sz="4000" b="1" i="1" dirty="0" err="1" smtClean="0">
                <a:solidFill>
                  <a:srgbClr val="0000FF"/>
                </a:solidFill>
              </a:rPr>
              <a:t>Postanesthesia</a:t>
            </a:r>
            <a:r>
              <a:rPr lang="en-US" sz="4000" b="1" i="1" dirty="0" smtClean="0">
                <a:solidFill>
                  <a:srgbClr val="0000FF"/>
                </a:solidFill>
              </a:rPr>
              <a:t> care unit (PACU) </a:t>
            </a:r>
          </a:p>
        </p:txBody>
      </p:sp>
    </p:spTree>
    <p:extLst>
      <p:ext uri="{BB962C8B-B14F-4D97-AF65-F5344CB8AC3E}">
        <p14:creationId xmlns:p14="http://schemas.microsoft.com/office/powerpoint/2010/main" val="1955361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heckerboard(across)">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checkerboard(across)">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additive="base">
                                        <p:cTn id="2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anim calcmode="lin" valueType="num">
                                      <p:cBhvr additive="base">
                                        <p:cTn id="4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 calcmode="lin" valueType="num">
                                      <p:cBhvr additive="base">
                                        <p:cTn id="4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
                                            <p:txEl>
                                              <p:pRg st="10" end="10"/>
                                            </p:txEl>
                                          </p:spTgt>
                                        </p:tgtEl>
                                        <p:attrNameLst>
                                          <p:attrName>style.visibility</p:attrName>
                                        </p:attrNameLst>
                                      </p:cBhvr>
                                      <p:to>
                                        <p:strVal val="visible"/>
                                      </p:to>
                                    </p:set>
                                    <p:anim calcmode="lin" valueType="num">
                                      <p:cBhvr additive="base">
                                        <p:cTn id="5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2">
                                            <p:txEl>
                                              <p:pRg st="11" end="11"/>
                                            </p:txEl>
                                          </p:spTgt>
                                        </p:tgtEl>
                                        <p:attrNameLst>
                                          <p:attrName>style.visibility</p:attrName>
                                        </p:attrNameLst>
                                      </p:cBhvr>
                                      <p:to>
                                        <p:strVal val="visible"/>
                                      </p:to>
                                    </p:set>
                                    <p:anim calcmode="lin" valueType="num">
                                      <p:cBhvr additive="base">
                                        <p:cTn id="5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7467600" cy="4525963"/>
          </a:xfrm>
        </p:spPr>
        <p:txBody>
          <a:bodyPr>
            <a:normAutofit/>
          </a:bodyPr>
          <a:lstStyle/>
          <a:p>
            <a:pPr algn="l" rtl="0" eaLnBrk="1" hangingPunct="1">
              <a:defRPr/>
            </a:pPr>
            <a:r>
              <a:rPr lang="en-US" sz="2800" dirty="0" smtClean="0">
                <a:solidFill>
                  <a:srgbClr val="FFFFFF"/>
                </a:solidFill>
              </a:rPr>
              <a:t>If the patient at risk of deterioration he need frequent assessment.  </a:t>
            </a:r>
          </a:p>
          <a:p>
            <a:pPr algn="l" rtl="0" eaLnBrk="1" hangingPunct="1">
              <a:buNone/>
              <a:defRPr/>
            </a:pPr>
            <a:endParaRPr lang="en-US" sz="2800" dirty="0" smtClean="0">
              <a:solidFill>
                <a:schemeClr val="bg1">
                  <a:lumMod val="20000"/>
                  <a:lumOff val="80000"/>
                </a:schemeClr>
              </a:solidFill>
            </a:endParaRPr>
          </a:p>
          <a:p>
            <a:pPr algn="l" rtl="0" eaLnBrk="1" hangingPunct="1">
              <a:defRPr/>
            </a:pPr>
            <a:r>
              <a:rPr lang="en-US" sz="2800" dirty="0" smtClean="0">
                <a:solidFill>
                  <a:srgbClr val="0000FF"/>
                </a:solidFill>
              </a:rPr>
              <a:t>Risk factors for deterioration are:</a:t>
            </a:r>
          </a:p>
          <a:p>
            <a:pPr algn="l" rtl="0" eaLnBrk="1" hangingPunct="1">
              <a:buFont typeface="Wingdings" pitchFamily="2" charset="2"/>
              <a:buChar char="ü"/>
              <a:defRPr/>
            </a:pPr>
            <a:r>
              <a:rPr lang="en-US" sz="2400" dirty="0" smtClean="0">
                <a:solidFill>
                  <a:srgbClr val="FFFFFF"/>
                </a:solidFill>
              </a:rPr>
              <a:t>ASA grade ≥ 3</a:t>
            </a:r>
          </a:p>
          <a:p>
            <a:pPr algn="l" rtl="0" eaLnBrk="1" hangingPunct="1">
              <a:buFont typeface="Wingdings" pitchFamily="2" charset="2"/>
              <a:buChar char="ü"/>
              <a:defRPr/>
            </a:pPr>
            <a:r>
              <a:rPr lang="en-US" sz="2400" dirty="0" smtClean="0">
                <a:solidFill>
                  <a:srgbClr val="FFFFFF"/>
                </a:solidFill>
              </a:rPr>
              <a:t>Emergency or high risk surgery.</a:t>
            </a:r>
          </a:p>
          <a:p>
            <a:pPr algn="l" rtl="0" eaLnBrk="1" hangingPunct="1">
              <a:buFont typeface="Wingdings" pitchFamily="2" charset="2"/>
              <a:buChar char="ü"/>
              <a:defRPr/>
            </a:pPr>
            <a:r>
              <a:rPr lang="en-US" sz="2400" dirty="0" smtClean="0">
                <a:solidFill>
                  <a:srgbClr val="FFFFFF"/>
                </a:solidFill>
              </a:rPr>
              <a:t>Operation takes  hours. </a:t>
            </a:r>
          </a:p>
          <a:p>
            <a:pPr algn="l" rtl="0" eaLnBrk="1" hangingPunct="1">
              <a:buNone/>
              <a:defRPr/>
            </a:pPr>
            <a:endParaRPr lang="en-US" sz="2400" dirty="0" smtClean="0">
              <a:solidFill>
                <a:schemeClr val="bg1">
                  <a:lumMod val="20000"/>
                  <a:lumOff val="80000"/>
                </a:schemeClr>
              </a:solidFill>
            </a:endParaRPr>
          </a:p>
          <a:p>
            <a:pPr algn="l" rtl="0" eaLnBrk="1" hangingPunct="1">
              <a:buNone/>
              <a:defRPr/>
            </a:pPr>
            <a:endParaRPr lang="en-US" sz="2400" dirty="0" smtClean="0">
              <a:solidFill>
                <a:schemeClr val="bg1">
                  <a:lumMod val="20000"/>
                  <a:lumOff val="80000"/>
                </a:schemeClr>
              </a:solidFill>
            </a:endParaRPr>
          </a:p>
        </p:txBody>
      </p:sp>
      <p:sp>
        <p:nvSpPr>
          <p:cNvPr id="4" name="عنوان 3"/>
          <p:cNvSpPr txBox="1">
            <a:spLocks noGrp="1"/>
          </p:cNvSpPr>
          <p:nvPr>
            <p:ph type="title" idx="4294967295"/>
          </p:nvPr>
        </p:nvSpPr>
        <p:spPr>
          <a:xfrm>
            <a:off x="0" y="142875"/>
            <a:ext cx="8207375" cy="1143000"/>
          </a:xfrm>
          <a:prstGeom prst="rect">
            <a:avLst/>
          </a:prstGeom>
          <a:noFill/>
        </p:spPr>
        <p:txBody>
          <a:bodyPr wrap="square" rtlCol="1">
            <a:spAutoFit/>
          </a:bodyPr>
          <a:lstStyle/>
          <a:p>
            <a:r>
              <a:rPr lang="en-US" sz="4000" b="1" i="1" dirty="0" smtClean="0">
                <a:solidFill>
                  <a:srgbClr val="0000FF"/>
                </a:solidFill>
              </a:rPr>
              <a:t>Assessment </a:t>
            </a:r>
            <a:r>
              <a:rPr lang="en-US" sz="4000" b="1" i="1" dirty="0" err="1" smtClean="0">
                <a:solidFill>
                  <a:srgbClr val="0000FF"/>
                </a:solidFill>
              </a:rPr>
              <a:t>Postanesthesia</a:t>
            </a:r>
            <a:r>
              <a:rPr lang="en-US" sz="4000" b="1" i="1" dirty="0" smtClean="0">
                <a:solidFill>
                  <a:srgbClr val="0000FF"/>
                </a:solidFill>
              </a:rPr>
              <a:t> care unit (PACU) </a:t>
            </a:r>
          </a:p>
        </p:txBody>
      </p:sp>
    </p:spTree>
    <p:extLst>
      <p:ext uri="{BB962C8B-B14F-4D97-AF65-F5344CB8AC3E}">
        <p14:creationId xmlns:p14="http://schemas.microsoft.com/office/powerpoint/2010/main" val="505166454"/>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7467600" cy="1143000"/>
          </a:xfrm>
        </p:spPr>
        <p:txBody>
          <a:bodyPr>
            <a:normAutofit fontScale="90000"/>
          </a:bodyPr>
          <a:lstStyle/>
          <a:p>
            <a:pPr eaLnBrk="1" hangingPunct="1">
              <a:defRPr/>
            </a:pPr>
            <a:r>
              <a:rPr lang="en-US" b="1" dirty="0" smtClean="0">
                <a:ln w="18415" cmpd="sng">
                  <a:noFill/>
                  <a:prstDash val="solid"/>
                </a:ln>
                <a:solidFill>
                  <a:srgbClr val="0000FF"/>
                </a:solidFill>
                <a:effectLst>
                  <a:outerShdw blurRad="63500" dir="3600000" algn="tl" rotWithShape="0">
                    <a:srgbClr val="000000">
                      <a:alpha val="70000"/>
                    </a:srgbClr>
                  </a:outerShdw>
                </a:effectLst>
              </a:rPr>
              <a:t>Check list for 1</a:t>
            </a:r>
            <a:r>
              <a:rPr lang="en-US" b="1" baseline="30000" dirty="0" smtClean="0">
                <a:ln w="18415" cmpd="sng">
                  <a:noFill/>
                  <a:prstDash val="solid"/>
                </a:ln>
                <a:solidFill>
                  <a:srgbClr val="0000FF"/>
                </a:solidFill>
                <a:effectLst>
                  <a:outerShdw blurRad="63500" dir="3600000" algn="tl" rotWithShape="0">
                    <a:srgbClr val="000000">
                      <a:alpha val="70000"/>
                    </a:srgbClr>
                  </a:outerShdw>
                </a:effectLst>
              </a:rPr>
              <a:t>st</a:t>
            </a:r>
            <a:r>
              <a:rPr lang="en-US" b="1" dirty="0" smtClean="0">
                <a:ln w="18415" cmpd="sng">
                  <a:noFill/>
                  <a:prstDash val="solid"/>
                </a:ln>
                <a:solidFill>
                  <a:srgbClr val="0000FF"/>
                </a:solidFill>
                <a:effectLst>
                  <a:outerShdw blurRad="63500" dir="3600000" algn="tl" rotWithShape="0">
                    <a:srgbClr val="000000">
                      <a:alpha val="70000"/>
                    </a:srgbClr>
                  </a:outerShdw>
                </a:effectLst>
              </a:rPr>
              <a:t> postoperative assessment </a:t>
            </a:r>
            <a:endParaRPr lang="ar-SA" b="1" dirty="0">
              <a:ln w="18415" cmpd="sng">
                <a:noFill/>
                <a:prstDash val="solid"/>
              </a:ln>
              <a:solidFill>
                <a:srgbClr val="0000FF"/>
              </a:solidFill>
              <a:effectLst>
                <a:outerShdw blurRad="63500" dir="3600000" algn="tl" rotWithShape="0">
                  <a:srgbClr val="000000">
                    <a:alpha val="70000"/>
                  </a:srgbClr>
                </a:outerShdw>
              </a:effectLst>
            </a:endParaRPr>
          </a:p>
        </p:txBody>
      </p:sp>
      <p:sp>
        <p:nvSpPr>
          <p:cNvPr id="3" name="Content Placeholder 2"/>
          <p:cNvSpPr>
            <a:spLocks noGrp="1"/>
          </p:cNvSpPr>
          <p:nvPr>
            <p:ph idx="4294967295"/>
          </p:nvPr>
        </p:nvSpPr>
        <p:spPr>
          <a:xfrm>
            <a:off x="0" y="1600200"/>
            <a:ext cx="7467600" cy="4525963"/>
          </a:xfrm>
        </p:spPr>
        <p:txBody>
          <a:bodyPr>
            <a:normAutofit/>
          </a:bodyPr>
          <a:lstStyle/>
          <a:p>
            <a:pPr algn="l" rtl="0" eaLnBrk="1" hangingPunct="1">
              <a:defRPr/>
            </a:pPr>
            <a:r>
              <a:rPr lang="en-US" dirty="0" smtClean="0">
                <a:solidFill>
                  <a:srgbClr val="FFC000"/>
                </a:solidFill>
              </a:rPr>
              <a:t>Intraoperative Hx &amp;postoperative instructions:</a:t>
            </a:r>
          </a:p>
          <a:p>
            <a:pPr algn="l" rtl="0" eaLnBrk="1" hangingPunct="1">
              <a:buFont typeface="Wingdings" pitchFamily="2" charset="2"/>
              <a:buChar char="ü"/>
              <a:defRPr/>
            </a:pPr>
            <a:r>
              <a:rPr lang="en-US" sz="2800" dirty="0" smtClean="0">
                <a:solidFill>
                  <a:srgbClr val="FFFFFF"/>
                </a:solidFill>
              </a:rPr>
              <a:t>Past medical Hx</a:t>
            </a:r>
          </a:p>
          <a:p>
            <a:pPr algn="l" rtl="0" eaLnBrk="1" hangingPunct="1">
              <a:buFont typeface="Wingdings" pitchFamily="2" charset="2"/>
              <a:buChar char="ü"/>
              <a:defRPr/>
            </a:pPr>
            <a:r>
              <a:rPr lang="en-US" sz="2800" dirty="0" smtClean="0">
                <a:solidFill>
                  <a:srgbClr val="FFFFFF"/>
                </a:solidFill>
              </a:rPr>
              <a:t>Medications</a:t>
            </a:r>
          </a:p>
          <a:p>
            <a:pPr algn="l" rtl="0" eaLnBrk="1" hangingPunct="1">
              <a:buFont typeface="Wingdings" pitchFamily="2" charset="2"/>
              <a:buChar char="ü"/>
              <a:defRPr/>
            </a:pPr>
            <a:r>
              <a:rPr lang="en-US" sz="2800" dirty="0" smtClean="0">
                <a:solidFill>
                  <a:srgbClr val="FFFFFF"/>
                </a:solidFill>
              </a:rPr>
              <a:t>Allergies</a:t>
            </a:r>
          </a:p>
          <a:p>
            <a:pPr algn="l" rtl="0" eaLnBrk="1" hangingPunct="1">
              <a:buFont typeface="Wingdings" pitchFamily="2" charset="2"/>
              <a:buChar char="ü"/>
              <a:defRPr/>
            </a:pPr>
            <a:r>
              <a:rPr lang="en-US" sz="2800" dirty="0" smtClean="0">
                <a:solidFill>
                  <a:srgbClr val="FFFFFF"/>
                </a:solidFill>
              </a:rPr>
              <a:t>Intraoperative complications</a:t>
            </a:r>
          </a:p>
          <a:p>
            <a:pPr algn="l" rtl="0" eaLnBrk="1" hangingPunct="1">
              <a:buFont typeface="Wingdings" pitchFamily="2" charset="2"/>
              <a:buChar char="ü"/>
              <a:defRPr/>
            </a:pPr>
            <a:r>
              <a:rPr lang="en-US" sz="2800" dirty="0" smtClean="0">
                <a:solidFill>
                  <a:srgbClr val="FFFFFF"/>
                </a:solidFill>
              </a:rPr>
              <a:t>Postoperative instructions</a:t>
            </a:r>
          </a:p>
          <a:p>
            <a:pPr algn="l" rtl="0" eaLnBrk="1" hangingPunct="1">
              <a:buFont typeface="Wingdings" pitchFamily="2" charset="2"/>
              <a:buChar char="ü"/>
              <a:defRPr/>
            </a:pPr>
            <a:r>
              <a:rPr lang="en-US" sz="2800" dirty="0" smtClean="0">
                <a:solidFill>
                  <a:srgbClr val="FFFFFF"/>
                </a:solidFill>
              </a:rPr>
              <a:t>Recommended Rx &amp; prophylaxis</a:t>
            </a:r>
          </a:p>
          <a:p>
            <a:pPr algn="l" rtl="0" eaLnBrk="1" hangingPunct="1">
              <a:buFont typeface="Wingdings" pitchFamily="2" charset="2"/>
              <a:buNone/>
              <a:defRPr/>
            </a:pPr>
            <a:endParaRPr lang="en-US" sz="2400" dirty="0" smtClean="0"/>
          </a:p>
          <a:p>
            <a:pPr algn="l" rtl="0" eaLnBrk="1" hangingPunct="1">
              <a:buFont typeface="Wingdings" pitchFamily="2" charset="2"/>
              <a:buChar char="ü"/>
              <a:defRPr/>
            </a:pPr>
            <a:endParaRPr lang="ar-SA" sz="2400" dirty="0" smtClean="0"/>
          </a:p>
        </p:txBody>
      </p:sp>
    </p:spTree>
    <p:extLst>
      <p:ext uri="{BB962C8B-B14F-4D97-AF65-F5344CB8AC3E}">
        <p14:creationId xmlns:p14="http://schemas.microsoft.com/office/powerpoint/2010/main" val="2301584948"/>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حدة نمطية">
  <a:themeElements>
    <a:clrScheme name="وحدة نمطية">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وحدة نمطية">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حدة نمطية">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Theme_Currency_theme_TP10216971</Template>
  <TotalTime>1999</TotalTime>
  <Words>2910</Words>
  <Application>Microsoft Office PowerPoint</Application>
  <PresentationFormat>On-screen Show (4:3)</PresentationFormat>
  <Paragraphs>608</Paragraphs>
  <Slides>57</Slides>
  <Notes>15</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وحدة نمطية</vt:lpstr>
      <vt:lpstr>PowerPoint Presentation</vt:lpstr>
      <vt:lpstr>Overview</vt:lpstr>
      <vt:lpstr>PowerPoint Presentation</vt:lpstr>
      <vt:lpstr>PowerPoint Presentation</vt:lpstr>
      <vt:lpstr>Discharge from the theatre</vt:lpstr>
      <vt:lpstr>PowerPoint Presentation</vt:lpstr>
      <vt:lpstr>PowerPoint Presentation</vt:lpstr>
      <vt:lpstr>Assessment Postanesthesia care unit (PACU) </vt:lpstr>
      <vt:lpstr>Check list for 1st postoperative assessment </vt:lpstr>
      <vt:lpstr>Check list for 1st postoperative assessment </vt:lpstr>
      <vt:lpstr>Check list for 1st postoperative assessment </vt:lpstr>
      <vt:lpstr>Check list for 1st postoperative assessment </vt:lpstr>
      <vt:lpstr>PowerPoint Presentation</vt:lpstr>
      <vt:lpstr>  Post-op Surgical Complications</vt:lpstr>
      <vt:lpstr>General risk factors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Hemorrhage </vt:lpstr>
      <vt:lpstr>PowerPoint Presentation</vt:lpstr>
      <vt:lpstr>Wound Complications</vt:lpstr>
      <vt:lpstr>Wound Complications</vt:lpstr>
      <vt:lpstr>PowerPoint Presentation</vt:lpstr>
      <vt:lpstr>PowerPoint Presentation</vt:lpstr>
      <vt:lpstr>PowerPoint Presentation</vt:lpstr>
      <vt:lpstr>Hypothermia</vt:lpstr>
      <vt:lpstr>Forced Air Warming</vt:lpstr>
      <vt:lpstr>Postoperative Fever</vt:lpstr>
      <vt:lpstr>PowerPoint Presentation</vt:lpstr>
      <vt:lpstr>PowerPoint Presentation</vt:lpstr>
      <vt:lpstr>Cardiovascular Complications</vt:lpstr>
      <vt:lpstr>MI</vt:lpstr>
      <vt:lpstr>Arrhythmia</vt:lpstr>
      <vt:lpstr>DVT</vt:lpstr>
      <vt:lpstr>Pulmonary Embolism</vt:lpstr>
      <vt:lpstr>Respiratory Complications</vt:lpstr>
      <vt:lpstr>PowerPoint Presentation</vt:lpstr>
      <vt:lpstr>Aspiration Pneumonia</vt:lpstr>
      <vt:lpstr>Post-OP Pneumonia</vt:lpstr>
      <vt:lpstr>Pneumothorax</vt:lpstr>
      <vt:lpstr>Cerebral complications</vt:lpstr>
      <vt:lpstr>Urinary Complications </vt:lpstr>
      <vt:lpstr>UTI</vt:lpstr>
      <vt:lpstr>GI Complications</vt:lpstr>
      <vt:lpstr>PowerPoint Presentation</vt:lpstr>
      <vt:lpstr>Pseudomembranous Colitis</vt:lpstr>
      <vt:lpstr>Enterocutaneous Fistula</vt:lpstr>
      <vt:lpstr>Enterocutaneous Fistula</vt:lpstr>
      <vt:lpstr>Neurologic</vt:lpstr>
      <vt:lpstr>PowerPoint Presentation</vt:lpstr>
      <vt:lpstr>PowerPoint Presentation</vt:lpstr>
    </vt:vector>
  </TitlesOfParts>
  <Company>Zaharan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Pure</dc:creator>
  <cp:lastModifiedBy>Pure</cp:lastModifiedBy>
  <cp:revision>386</cp:revision>
  <dcterms:created xsi:type="dcterms:W3CDTF">2003-08-28T05:31:34Z</dcterms:created>
  <dcterms:modified xsi:type="dcterms:W3CDTF">2011-10-08T03:13:57Z</dcterms:modified>
</cp:coreProperties>
</file>