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48"/>
  </p:notesMasterIdLst>
  <p:sldIdLst>
    <p:sldId id="256" r:id="rId2"/>
    <p:sldId id="257" r:id="rId3"/>
    <p:sldId id="258" r:id="rId4"/>
    <p:sldId id="259" r:id="rId5"/>
    <p:sldId id="260" r:id="rId6"/>
    <p:sldId id="261" r:id="rId7"/>
    <p:sldId id="262" r:id="rId8"/>
    <p:sldId id="266" r:id="rId9"/>
    <p:sldId id="263" r:id="rId10"/>
    <p:sldId id="264" r:id="rId11"/>
    <p:sldId id="265" r:id="rId12"/>
    <p:sldId id="272" r:id="rId13"/>
    <p:sldId id="267" r:id="rId14"/>
    <p:sldId id="268"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9" r:id="rId34"/>
    <p:sldId id="289" r:id="rId35"/>
    <p:sldId id="290" r:id="rId36"/>
    <p:sldId id="294" r:id="rId37"/>
    <p:sldId id="300" r:id="rId38"/>
    <p:sldId id="301" r:id="rId39"/>
    <p:sldId id="302" r:id="rId40"/>
    <p:sldId id="303" r:id="rId41"/>
    <p:sldId id="291" r:id="rId42"/>
    <p:sldId id="293" r:id="rId43"/>
    <p:sldId id="295" r:id="rId44"/>
    <p:sldId id="304" r:id="rId45"/>
    <p:sldId id="296" r:id="rId46"/>
    <p:sldId id="29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7" autoAdjust="0"/>
    <p:restoredTop sz="86465" autoAdjust="0"/>
  </p:normalViewPr>
  <p:slideViewPr>
    <p:cSldViewPr snapToGrid="0" snapToObjects="1">
      <p:cViewPr varScale="1">
        <p:scale>
          <a:sx n="71" d="100"/>
          <a:sy n="71" d="100"/>
        </p:scale>
        <p:origin x="-11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A8B43E4-6159-4B27-A552-A73239379DC1}" type="datetimeFigureOut">
              <a:rPr lang="ar-SA" smtClean="0"/>
              <a:pPr/>
              <a:t>04/11/1432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8873C43-9A0C-4468-A47F-8EB8BD90483D}"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Blood-brain_barrier" TargetMode="External"/><Relationship Id="rId3" Type="http://schemas.openxmlformats.org/officeDocument/2006/relationships/hyperlink" Target="http://en.wikipedia.org/wiki/Metabolism" TargetMode="External"/><Relationship Id="rId7" Type="http://schemas.openxmlformats.org/officeDocument/2006/relationships/hyperlink" Target="http://en.wikipedia.org/wiki/Isoniazid"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Hexachlorophene" TargetMode="External"/><Relationship Id="rId5" Type="http://schemas.openxmlformats.org/officeDocument/2006/relationships/hyperlink" Target="http://en.wikipedia.org/wiki/Dinitrophenol" TargetMode="External"/><Relationship Id="rId4" Type="http://schemas.openxmlformats.org/officeDocument/2006/relationships/hyperlink" Target="http://en.wikipedia.org/wiki/Glial_cel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Periosteum"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en.wikipedia.org/wiki/Potential_space" TargetMode="External"/><Relationship Id="rId4" Type="http://schemas.openxmlformats.org/officeDocument/2006/relationships/hyperlink" Target="http://en.wikipedia.org/wiki/Human_skull"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Potential_space" TargetMode="External"/><Relationship Id="rId3" Type="http://schemas.openxmlformats.org/officeDocument/2006/relationships/hyperlink" Target="http://en.wikipedia.org/wiki/Arachnoid_mater" TargetMode="External"/><Relationship Id="rId7" Type="http://schemas.openxmlformats.org/officeDocument/2006/relationships/hyperlink" Target="http://en.wikipedia.org/wiki/Subdural_hematoma"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en.wikipedia.org/wiki/Cadaver" TargetMode="External"/><Relationship Id="rId5" Type="http://schemas.openxmlformats.org/officeDocument/2006/relationships/hyperlink" Target="http://en.wikipedia.org/wiki/Cerebrospinal_fluid" TargetMode="External"/><Relationship Id="rId4" Type="http://schemas.openxmlformats.org/officeDocument/2006/relationships/hyperlink" Target="http://en.wikipedia.org/wiki/Dura_mate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ondofacto.com/facts/dictionary?whit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rauma.org/archive/neuro/icp.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trauma.org/archive/neuro/icpcontrol.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Brain_herniation" TargetMode="External"/><Relationship Id="rId3" Type="http://schemas.openxmlformats.org/officeDocument/2006/relationships/hyperlink" Target="http://en.wikipedia.org/wiki/Mass_effect_(medicine)" TargetMode="External"/><Relationship Id="rId7" Type="http://schemas.openxmlformats.org/officeDocument/2006/relationships/hyperlink" Target="http://en.wikipedia.org/wiki/Brain_tumor"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Stroke" TargetMode="External"/><Relationship Id="rId5" Type="http://schemas.openxmlformats.org/officeDocument/2006/relationships/hyperlink" Target="http://en.wikipedia.org/wiki/Traumatic_brain_injury" TargetMode="External"/><Relationship Id="rId4" Type="http://schemas.openxmlformats.org/officeDocument/2006/relationships/hyperlink" Target="http://en.wikipedia.org/wiki/Intracranial_pressur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Intracranial_pressur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en.wikipedia.org/wiki/Brain_herni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err="1" smtClean="0"/>
              <a:t>Cytotoxic</a:t>
            </a:r>
            <a:r>
              <a:rPr lang="en-US" baseline="0" dirty="0" smtClean="0"/>
              <a:t> due to i</a:t>
            </a:r>
            <a:r>
              <a:rPr lang="en-US" dirty="0" smtClean="0"/>
              <a:t>nadequate functioning of the sodium and potassium pump results n</a:t>
            </a:r>
            <a:r>
              <a:rPr lang="en-US" baseline="0" dirty="0" smtClean="0"/>
              <a:t> </a:t>
            </a:r>
            <a:r>
              <a:rPr lang="en-US" dirty="0" smtClean="0"/>
              <a:t>retention of sodium and water  ,,, wiki : In this type of edema the BBB remains intact. This edema is due to the derangement in cellular </a:t>
            </a:r>
            <a:r>
              <a:rPr lang="en-US" dirty="0" smtClean="0">
                <a:hlinkClick r:id="rId3" tooltip="Metabolism"/>
              </a:rPr>
              <a:t>metabolism</a:t>
            </a:r>
            <a:r>
              <a:rPr lang="en-US" dirty="0" smtClean="0"/>
              <a:t> resulting in inadequate functioning of the sodium and potassium pump in the </a:t>
            </a:r>
            <a:r>
              <a:rPr lang="en-US" dirty="0" err="1" smtClean="0">
                <a:hlinkClick r:id="rId4" tooltip="Glial cell"/>
              </a:rPr>
              <a:t>glial</a:t>
            </a:r>
            <a:r>
              <a:rPr lang="en-US" dirty="0" smtClean="0">
                <a:hlinkClick r:id="rId4" tooltip="Glial cell"/>
              </a:rPr>
              <a:t> cell</a:t>
            </a:r>
            <a:r>
              <a:rPr lang="en-US" dirty="0" smtClean="0"/>
              <a:t> membrane. As a result there is cellular retention of sodium and water. There are swollen </a:t>
            </a:r>
            <a:r>
              <a:rPr lang="en-US" dirty="0" err="1" smtClean="0"/>
              <a:t>astrocytes</a:t>
            </a:r>
            <a:r>
              <a:rPr lang="en-US" dirty="0" smtClean="0"/>
              <a:t> in gray and white matter. </a:t>
            </a:r>
            <a:r>
              <a:rPr lang="en-US" dirty="0" err="1" smtClean="0"/>
              <a:t>Cytotoxic</a:t>
            </a:r>
            <a:r>
              <a:rPr lang="en-US" dirty="0" smtClean="0"/>
              <a:t> edema is seen with various intoxications (</a:t>
            </a:r>
            <a:r>
              <a:rPr lang="en-US" dirty="0" err="1" smtClean="0">
                <a:hlinkClick r:id="rId5" tooltip="Dinitrophenol"/>
              </a:rPr>
              <a:t>dinitrophenol</a:t>
            </a:r>
            <a:r>
              <a:rPr lang="en-US" dirty="0" smtClean="0"/>
              <a:t>, </a:t>
            </a:r>
            <a:r>
              <a:rPr lang="en-US" dirty="0" err="1" smtClean="0"/>
              <a:t>triethyltin</a:t>
            </a:r>
            <a:r>
              <a:rPr lang="en-US" dirty="0" smtClean="0"/>
              <a:t>, </a:t>
            </a:r>
            <a:r>
              <a:rPr lang="en-US" dirty="0" smtClean="0">
                <a:hlinkClick r:id="rId6" tooltip="Hexachlorophene"/>
              </a:rPr>
              <a:t>hexachlorophene</a:t>
            </a:r>
            <a:r>
              <a:rPr lang="en-US" dirty="0" smtClean="0"/>
              <a:t>, </a:t>
            </a:r>
            <a:r>
              <a:rPr lang="en-US" dirty="0" err="1" smtClean="0">
                <a:hlinkClick r:id="rId7" tooltip="Isoniazid"/>
              </a:rPr>
              <a:t>isoniazid</a:t>
            </a:r>
            <a:r>
              <a:rPr lang="en-US" dirty="0" smtClean="0"/>
              <a:t>)</a:t>
            </a:r>
            <a:r>
              <a:rPr lang="ar-SA" dirty="0" smtClean="0"/>
              <a:t>تذكر </a:t>
            </a:r>
            <a:r>
              <a:rPr lang="ar-SA" dirty="0" err="1" smtClean="0"/>
              <a:t>ان</a:t>
            </a:r>
            <a:r>
              <a:rPr lang="ar-SA" dirty="0" smtClean="0"/>
              <a:t> الصوديوم</a:t>
            </a:r>
            <a:r>
              <a:rPr lang="ar-SA" baseline="0" dirty="0" smtClean="0"/>
              <a:t> يسحب الماء </a:t>
            </a:r>
            <a:r>
              <a:rPr lang="en-US" dirty="0" smtClean="0"/>
              <a:t> </a:t>
            </a:r>
          </a:p>
          <a:p>
            <a:endParaRPr lang="en-US" dirty="0" smtClean="0"/>
          </a:p>
          <a:p>
            <a:r>
              <a:rPr lang="en-US" dirty="0" smtClean="0"/>
              <a:t>Due to a breakdown of tight endothelial junctions which make up the </a:t>
            </a:r>
            <a:r>
              <a:rPr lang="en-US" dirty="0" smtClean="0">
                <a:hlinkClick r:id="rId8" tooltip="Blood-brain barrier"/>
              </a:rPr>
              <a:t>blood-brain barrier</a:t>
            </a:r>
            <a:r>
              <a:rPr lang="en-US" dirty="0" smtClean="0"/>
              <a:t> (BBB). This allows normally excluded intravascular proteins and fluid to penetrate into cerebral </a:t>
            </a:r>
            <a:r>
              <a:rPr lang="en-US" dirty="0" err="1" smtClean="0"/>
              <a:t>parenchymal</a:t>
            </a:r>
            <a:r>
              <a:rPr lang="en-US" dirty="0" smtClean="0"/>
              <a:t> extracellular space. Once plasma constituents cross the BBB, the edema spreads; this may be quite fast and widespread</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5</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When u fall on </a:t>
            </a:r>
            <a:r>
              <a:rPr lang="en-US" dirty="0" err="1" smtClean="0"/>
              <a:t>ur</a:t>
            </a:r>
            <a:r>
              <a:rPr lang="en-US" baseline="0" dirty="0" smtClean="0"/>
              <a:t> side and fracture </a:t>
            </a:r>
            <a:r>
              <a:rPr lang="en-US" baseline="0" dirty="0" err="1" smtClean="0"/>
              <a:t>ur</a:t>
            </a:r>
            <a:r>
              <a:rPr lang="en-US" baseline="0" dirty="0" smtClean="0"/>
              <a:t> skull this will tear </a:t>
            </a:r>
            <a:r>
              <a:rPr lang="en-US" baseline="0" dirty="0" err="1" smtClean="0"/>
              <a:t>midde</a:t>
            </a:r>
            <a:r>
              <a:rPr lang="en-US" baseline="0" dirty="0" smtClean="0"/>
              <a:t> m. artery and </a:t>
            </a:r>
            <a:r>
              <a:rPr lang="en-US" baseline="0" dirty="0" err="1" smtClean="0"/>
              <a:t>cuz</a:t>
            </a:r>
            <a:r>
              <a:rPr lang="en-US" baseline="0" dirty="0" smtClean="0"/>
              <a:t> it’s artery it’ will be under pressure so it will </a:t>
            </a:r>
            <a:r>
              <a:rPr lang="en-US" baseline="0" dirty="0" err="1" smtClean="0"/>
              <a:t>contn</a:t>
            </a:r>
            <a:r>
              <a:rPr lang="en-US" baseline="0" dirty="0" smtClean="0"/>
              <a:t>. To bleed and will </a:t>
            </a:r>
            <a:r>
              <a:rPr lang="en-US" baseline="0" dirty="0" err="1" smtClean="0"/>
              <a:t>bkeed</a:t>
            </a:r>
            <a:r>
              <a:rPr lang="en-US" baseline="0" dirty="0" smtClean="0"/>
              <a:t> quickly  , tends to </a:t>
            </a:r>
            <a:r>
              <a:rPr lang="en-US" baseline="0" dirty="0" err="1" smtClean="0"/>
              <a:t>occure</a:t>
            </a:r>
            <a:r>
              <a:rPr lang="en-US" baseline="0" dirty="0" smtClean="0"/>
              <a:t> on age of 45 ,, pt </a:t>
            </a:r>
            <a:r>
              <a:rPr lang="en-US" baseline="0" dirty="0" err="1" smtClean="0"/>
              <a:t>uaually</a:t>
            </a:r>
            <a:r>
              <a:rPr lang="en-US" baseline="0" dirty="0" smtClean="0"/>
              <a:t> </a:t>
            </a:r>
            <a:r>
              <a:rPr lang="en-US" baseline="0" dirty="0" err="1" smtClean="0"/>
              <a:t>presnt</a:t>
            </a:r>
            <a:r>
              <a:rPr lang="en-US" baseline="0" dirty="0" smtClean="0"/>
              <a:t> with a fall on side of head with brief loss of </a:t>
            </a:r>
            <a:r>
              <a:rPr lang="en-US" baseline="0" dirty="0" err="1" smtClean="0"/>
              <a:t>consciness</a:t>
            </a:r>
            <a:r>
              <a:rPr lang="en-US" baseline="0" dirty="0" smtClean="0"/>
              <a:t> person wakes up fine then few hrs later the start to be drowsy they start to throw up this is due to collection  of blood is large enough to push brain across skull so that </a:t>
            </a:r>
            <a:r>
              <a:rPr lang="en-US" baseline="0" dirty="0" err="1" smtClean="0"/>
              <a:t>ur</a:t>
            </a:r>
            <a:r>
              <a:rPr lang="en-US" baseline="0" dirty="0" smtClean="0"/>
              <a:t> heart and respiration becomes irregular and u will </a:t>
            </a:r>
            <a:r>
              <a:rPr lang="en-US" baseline="0" dirty="0" err="1" smtClean="0"/>
              <a:t>sli</a:t>
            </a:r>
            <a:r>
              <a:rPr lang="en-US" baseline="0" dirty="0" smtClean="0"/>
              <a:t> into coma or even death  </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24</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n the head, the </a:t>
            </a:r>
            <a:r>
              <a:rPr lang="en-US" dirty="0" err="1" smtClean="0"/>
              <a:t>dura</a:t>
            </a:r>
            <a:r>
              <a:rPr lang="en-US" dirty="0" smtClean="0"/>
              <a:t> is continuous with the </a:t>
            </a:r>
            <a:r>
              <a:rPr lang="en-US" dirty="0" err="1" smtClean="0">
                <a:hlinkClick r:id="rId3" tooltip="Periosteum"/>
              </a:rPr>
              <a:t>periosteum</a:t>
            </a:r>
            <a:r>
              <a:rPr lang="en-US" dirty="0" smtClean="0"/>
              <a:t>, the tough fibrous lining of the inside of the </a:t>
            </a:r>
            <a:r>
              <a:rPr lang="en-US" dirty="0" smtClean="0">
                <a:hlinkClick r:id="rId4" tooltip="Human skull"/>
              </a:rPr>
              <a:t>skull</a:t>
            </a:r>
            <a:r>
              <a:rPr lang="en-US" dirty="0" smtClean="0"/>
              <a:t>. This means that, in the head, the epidural space is known as a </a:t>
            </a:r>
            <a:r>
              <a:rPr lang="en-US" dirty="0" smtClean="0">
                <a:hlinkClick r:id="rId5" tooltip="Potential space"/>
              </a:rPr>
              <a:t>potential space</a:t>
            </a:r>
            <a:r>
              <a:rPr lang="en-US" dirty="0" smtClean="0"/>
              <a:t>, which means that normally it does not exist.</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27</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The </a:t>
            </a:r>
            <a:r>
              <a:rPr lang="en-US" b="1" dirty="0" smtClean="0"/>
              <a:t>subdural space</a:t>
            </a:r>
            <a:r>
              <a:rPr lang="en-US" dirty="0" smtClean="0"/>
              <a:t> (or </a:t>
            </a:r>
            <a:r>
              <a:rPr lang="en-US" b="1" dirty="0" smtClean="0"/>
              <a:t>subdural cavity</a:t>
            </a:r>
            <a:r>
              <a:rPr lang="en-US" dirty="0" smtClean="0"/>
              <a:t>) is an artificial space created by the separation of the </a:t>
            </a:r>
            <a:r>
              <a:rPr lang="en-US" dirty="0" err="1" smtClean="0">
                <a:hlinkClick r:id="rId3" tooltip="Arachnoid mater"/>
              </a:rPr>
              <a:t>arachnoid</a:t>
            </a:r>
            <a:r>
              <a:rPr lang="en-US" dirty="0" smtClean="0">
                <a:hlinkClick r:id="rId3" tooltip="Arachnoid mater"/>
              </a:rPr>
              <a:t> mater</a:t>
            </a:r>
            <a:r>
              <a:rPr lang="en-US" dirty="0" smtClean="0"/>
              <a:t> from the </a:t>
            </a:r>
            <a:r>
              <a:rPr lang="en-US" dirty="0" err="1" smtClean="0">
                <a:hlinkClick r:id="rId4" tooltip="Dura mater"/>
              </a:rPr>
              <a:t>dura</a:t>
            </a:r>
            <a:r>
              <a:rPr lang="en-US" dirty="0" smtClean="0">
                <a:hlinkClick r:id="rId4" tooltip="Dura mater"/>
              </a:rPr>
              <a:t> mater</a:t>
            </a:r>
            <a:r>
              <a:rPr lang="en-US" dirty="0" smtClean="0"/>
              <a:t> as the result of trauma, pathologic process, or the absence of </a:t>
            </a:r>
            <a:r>
              <a:rPr lang="en-US" dirty="0" smtClean="0">
                <a:hlinkClick r:id="rId5" tooltip="Cerebrospinal fluid"/>
              </a:rPr>
              <a:t>cerebrospinal fluid</a:t>
            </a:r>
            <a:r>
              <a:rPr lang="en-US" dirty="0" smtClean="0"/>
              <a:t> as seen in a cadaver. In the </a:t>
            </a:r>
            <a:r>
              <a:rPr lang="en-US" dirty="0" smtClean="0">
                <a:hlinkClick r:id="rId6" tooltip="Cadaver"/>
              </a:rPr>
              <a:t>cadaver</a:t>
            </a:r>
            <a:r>
              <a:rPr lang="en-US" dirty="0" smtClean="0"/>
              <a:t>, due to the absence of cerebrospinal fluid, the </a:t>
            </a:r>
            <a:r>
              <a:rPr lang="en-US" dirty="0" err="1" smtClean="0"/>
              <a:t>arachnoid</a:t>
            </a:r>
            <a:r>
              <a:rPr lang="en-US" dirty="0" smtClean="0"/>
              <a:t> mater falls away from the </a:t>
            </a:r>
            <a:r>
              <a:rPr lang="en-US" dirty="0" err="1" smtClean="0"/>
              <a:t>dura</a:t>
            </a:r>
            <a:r>
              <a:rPr lang="en-US" dirty="0" smtClean="0"/>
              <a:t> mater. It may also be the site of trauma, such as a </a:t>
            </a:r>
            <a:r>
              <a:rPr lang="en-US" dirty="0" smtClean="0">
                <a:hlinkClick r:id="rId7" tooltip="Subdural hematoma"/>
              </a:rPr>
              <a:t>subdural hematoma</a:t>
            </a:r>
            <a:r>
              <a:rPr lang="en-US" dirty="0" smtClean="0"/>
              <a:t>, causing abnormal separation of </a:t>
            </a:r>
            <a:r>
              <a:rPr lang="en-US" dirty="0" err="1" smtClean="0"/>
              <a:t>dura</a:t>
            </a:r>
            <a:r>
              <a:rPr lang="en-US" dirty="0" smtClean="0"/>
              <a:t> and </a:t>
            </a:r>
          </a:p>
          <a:p>
            <a:r>
              <a:rPr lang="en-US" dirty="0" err="1" smtClean="0"/>
              <a:t>arachnoid</a:t>
            </a:r>
            <a:r>
              <a:rPr lang="en-US" dirty="0" smtClean="0"/>
              <a:t> mater. Hence, the subdural space is referred to as "</a:t>
            </a:r>
            <a:r>
              <a:rPr lang="en-US" dirty="0" smtClean="0">
                <a:hlinkClick r:id="rId8" tooltip="Potential space"/>
              </a:rPr>
              <a:t>potential" or "artificial"</a:t>
            </a:r>
            <a:r>
              <a:rPr lang="en-US" dirty="0" smtClean="0"/>
              <a:t> space.</a:t>
            </a:r>
          </a:p>
          <a:p>
            <a:endParaRPr lang="en-US" dirty="0" smtClean="0"/>
          </a:p>
          <a:p>
            <a:r>
              <a:rPr lang="en-US" dirty="0" smtClean="0"/>
              <a:t>Here the </a:t>
            </a:r>
            <a:r>
              <a:rPr lang="en-US" dirty="0" err="1" smtClean="0"/>
              <a:t>veiens</a:t>
            </a:r>
            <a:r>
              <a:rPr lang="en-US" baseline="0" dirty="0" smtClean="0"/>
              <a:t> which r </a:t>
            </a:r>
            <a:r>
              <a:rPr lang="en-US" baseline="0" dirty="0" err="1" smtClean="0"/>
              <a:t>bw</a:t>
            </a:r>
            <a:r>
              <a:rPr lang="en-US" baseline="0" dirty="0" smtClean="0"/>
              <a:t> </a:t>
            </a:r>
            <a:r>
              <a:rPr lang="en-US" baseline="0" dirty="0" err="1" smtClean="0"/>
              <a:t>dura</a:t>
            </a:r>
            <a:r>
              <a:rPr lang="en-US" baseline="0" dirty="0" smtClean="0"/>
              <a:t> and </a:t>
            </a:r>
            <a:r>
              <a:rPr lang="en-US" baseline="0" dirty="0" err="1" smtClean="0"/>
              <a:t>aracnoid</a:t>
            </a:r>
            <a:r>
              <a:rPr lang="en-US" baseline="0" dirty="0" smtClean="0"/>
              <a:t> , and </a:t>
            </a:r>
            <a:r>
              <a:rPr lang="en-US" baseline="0" dirty="0" err="1" smtClean="0"/>
              <a:t>viens</a:t>
            </a:r>
            <a:r>
              <a:rPr lang="en-US" baseline="0" dirty="0" smtClean="0"/>
              <a:t> under low pressure , as we get older </a:t>
            </a:r>
            <a:r>
              <a:rPr lang="en-US" baseline="0" dirty="0" err="1" smtClean="0"/>
              <a:t>brian</a:t>
            </a:r>
            <a:r>
              <a:rPr lang="en-US" baseline="0" dirty="0" smtClean="0"/>
              <a:t> will shrink so there will bit more space so with </a:t>
            </a:r>
            <a:r>
              <a:rPr lang="en-US" baseline="0" dirty="0" err="1" smtClean="0"/>
              <a:t>accelartion</a:t>
            </a:r>
            <a:r>
              <a:rPr lang="en-US" baseline="0" dirty="0" smtClean="0"/>
              <a:t> </a:t>
            </a:r>
            <a:r>
              <a:rPr lang="en-US" baseline="0" dirty="0" err="1" smtClean="0"/>
              <a:t>decerlation</a:t>
            </a:r>
            <a:r>
              <a:rPr lang="en-US" baseline="0" dirty="0" smtClean="0"/>
              <a:t> ( motor v. accident ) </a:t>
            </a:r>
            <a:r>
              <a:rPr lang="en-US" baseline="0" dirty="0" err="1" smtClean="0"/>
              <a:t>viens</a:t>
            </a:r>
            <a:r>
              <a:rPr lang="en-US" baseline="0" dirty="0" smtClean="0"/>
              <a:t> will </a:t>
            </a:r>
            <a:r>
              <a:rPr lang="en-US" baseline="0" dirty="0" err="1" smtClean="0"/>
              <a:t>strich</a:t>
            </a:r>
            <a:r>
              <a:rPr lang="en-US" baseline="0" dirty="0" smtClean="0"/>
              <a:t> and they bleed if pt is old the space will be more so s/s will </a:t>
            </a:r>
            <a:r>
              <a:rPr lang="en-US" baseline="0" dirty="0" err="1" smtClean="0"/>
              <a:t>apear</a:t>
            </a:r>
            <a:r>
              <a:rPr lang="en-US" baseline="0" dirty="0" smtClean="0"/>
              <a:t> later so will be chronic subdural hematoma</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29</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Under</a:t>
            </a:r>
            <a:r>
              <a:rPr lang="en-US" baseline="0" dirty="0" smtClean="0"/>
              <a:t> age of 45 , fall brief loss of cons .</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31</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Presence of carbon dioxide can also increase </a:t>
            </a:r>
            <a:r>
              <a:rPr lang="en-US" sz="1200" b="1" kern="1200" dirty="0" smtClean="0">
                <a:solidFill>
                  <a:schemeClr val="tx1"/>
                </a:solidFill>
                <a:latin typeface="+mn-lt"/>
                <a:ea typeface="+mn-ea"/>
                <a:cs typeface="+mn-cs"/>
              </a:rPr>
              <a:t>ICP</a:t>
            </a:r>
            <a:r>
              <a:rPr lang="en-US" dirty="0" smtClean="0"/>
              <a:t>. Carbon dioxide is a potent vasodilator that dilates </a:t>
            </a:r>
            <a:r>
              <a:rPr lang="en-US" dirty="0" err="1" smtClean="0"/>
              <a:t>aretrioles</a:t>
            </a:r>
            <a:r>
              <a:rPr lang="en-US" dirty="0" smtClean="0"/>
              <a:t> (including those in the chorionic plexus in the </a:t>
            </a:r>
            <a:endParaRPr lang="ar-SA" dirty="0" smtClean="0"/>
          </a:p>
          <a:p>
            <a:r>
              <a:rPr lang="en-US" dirty="0" smtClean="0"/>
              <a:t>brain) which elevates cerebral blood volume and </a:t>
            </a:r>
            <a:r>
              <a:rPr lang="en-US" sz="1200" b="1" kern="1200" dirty="0" smtClean="0">
                <a:solidFill>
                  <a:schemeClr val="tx1"/>
                </a:solidFill>
                <a:latin typeface="+mn-lt"/>
                <a:ea typeface="+mn-ea"/>
                <a:cs typeface="+mn-cs"/>
              </a:rPr>
              <a:t>ICP</a:t>
            </a:r>
            <a:r>
              <a:rPr lang="en-US" dirty="0" smtClean="0"/>
              <a:t>.</a:t>
            </a:r>
          </a:p>
          <a:p>
            <a:endParaRPr lang="en-US"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CO2</a:t>
            </a:r>
            <a:r>
              <a:rPr lang="en-US" b="1" dirty="0" smtClean="0"/>
              <a:t> and NO (nitric oxide): most potent natural vasodilators </a:t>
            </a:r>
          </a:p>
          <a:p>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32</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 </a:t>
            </a:r>
            <a:r>
              <a:rPr lang="en-US" dirty="0" smtClean="0"/>
              <a:t>appear </a:t>
            </a:r>
            <a:r>
              <a:rPr lang="en-US" dirty="0" smtClean="0">
                <a:hlinkClick r:id="rId3"/>
              </a:rPr>
              <a:t>white</a:t>
            </a:r>
            <a:r>
              <a:rPr lang="en-US" dirty="0" smtClean="0"/>
              <a:t>)</a:t>
            </a:r>
            <a:endParaRPr lang="ar-SA" dirty="0" smtClean="0"/>
          </a:p>
          <a:p>
            <a:r>
              <a:rPr lang="en-US" dirty="0" smtClean="0"/>
              <a:t>high density in </a:t>
            </a:r>
            <a:r>
              <a:rPr lang="en-US" dirty="0" err="1" smtClean="0"/>
              <a:t>sulci</a:t>
            </a:r>
            <a:r>
              <a:rPr lang="en-US" dirty="0" smtClean="0"/>
              <a:t> and fissures in this</a:t>
            </a:r>
            <a:r>
              <a:rPr lang="en-US" baseline="0" dirty="0" smtClean="0"/>
              <a:t> </a:t>
            </a:r>
            <a:r>
              <a:rPr lang="en-US" baseline="0" dirty="0" err="1" smtClean="0"/>
              <a:t>pic</a:t>
            </a:r>
            <a:r>
              <a:rPr lang="en-US" baseline="0" dirty="0" smtClean="0"/>
              <a:t> </a:t>
            </a:r>
            <a:endParaRPr lang="ar-SA" dirty="0" smtClean="0"/>
          </a:p>
          <a:p>
            <a:r>
              <a:rPr lang="en-US" dirty="0" err="1" smtClean="0"/>
              <a:t>Hyperdense</a:t>
            </a:r>
            <a:r>
              <a:rPr lang="en-US" dirty="0" smtClean="0"/>
              <a:t>  </a:t>
            </a:r>
            <a:r>
              <a:rPr lang="en-US" dirty="0" err="1" smtClean="0"/>
              <a:t>sulci</a:t>
            </a:r>
            <a:r>
              <a:rPr lang="en-US" dirty="0" smtClean="0"/>
              <a:t>= opaque</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37</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state of partial arousal          rather than true awareness</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43</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Hemorrhage of the posterior limb of the internal capsule </a:t>
            </a:r>
            <a:br>
              <a:rPr lang="en-US" dirty="0" smtClean="0"/>
            </a:br>
            <a:r>
              <a:rPr lang="en-US" dirty="0" smtClean="0"/>
              <a:t>(arrow) and hemorrhage of the thalamus (arrowhead).</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44</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The specific goals in the acute management of severe traumatic brain injury are:</a:t>
            </a:r>
          </a:p>
          <a:p>
            <a:r>
              <a:rPr lang="en-US" dirty="0" smtClean="0"/>
              <a:t>Protect the airway &amp; oxygenate</a:t>
            </a:r>
          </a:p>
          <a:p>
            <a:r>
              <a:rPr lang="en-US" dirty="0" smtClean="0"/>
              <a:t>Ventilate to </a:t>
            </a:r>
            <a:r>
              <a:rPr lang="en-US" dirty="0" err="1" smtClean="0"/>
              <a:t>normocapnia</a:t>
            </a:r>
            <a:endParaRPr lang="en-US" dirty="0" smtClean="0"/>
          </a:p>
          <a:p>
            <a:r>
              <a:rPr lang="en-US" dirty="0" smtClean="0"/>
              <a:t>Correct </a:t>
            </a:r>
            <a:r>
              <a:rPr lang="en-US" dirty="0" err="1" smtClean="0"/>
              <a:t>hypovolaemia</a:t>
            </a:r>
            <a:r>
              <a:rPr lang="en-US" dirty="0" smtClean="0"/>
              <a:t> and hypotension </a:t>
            </a:r>
          </a:p>
          <a:p>
            <a:r>
              <a:rPr lang="en-US" dirty="0" smtClean="0"/>
              <a:t>CT Scan when appropriate</a:t>
            </a:r>
          </a:p>
          <a:p>
            <a:r>
              <a:rPr lang="en-US" dirty="0" smtClean="0"/>
              <a:t>Neurosurgery if indicated</a:t>
            </a:r>
          </a:p>
          <a:p>
            <a:r>
              <a:rPr lang="en-US" dirty="0" smtClean="0"/>
              <a:t>Intensive Care for further </a:t>
            </a:r>
            <a:r>
              <a:rPr lang="en-US" dirty="0" smtClean="0">
                <a:hlinkClick r:id="rId3"/>
              </a:rPr>
              <a:t>monitoring</a:t>
            </a:r>
            <a:r>
              <a:rPr lang="en-US" dirty="0" smtClean="0"/>
              <a:t> and </a:t>
            </a:r>
            <a:r>
              <a:rPr lang="en-US" dirty="0" smtClean="0">
                <a:hlinkClick r:id="rId4"/>
              </a:rPr>
              <a:t>management</a:t>
            </a:r>
            <a:endParaRPr lang="en-US" dirty="0" smtClean="0"/>
          </a:p>
          <a:p>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6</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Measures severity</a:t>
            </a:r>
            <a:endParaRPr lang="ar-SA" dirty="0" smtClean="0"/>
          </a:p>
          <a:p>
            <a:r>
              <a:rPr lang="en-US" dirty="0" smtClean="0"/>
              <a:t>Localizes painful stimuli</a:t>
            </a:r>
            <a:r>
              <a:rPr lang="ar-SA" dirty="0" smtClean="0"/>
              <a:t> 5</a:t>
            </a:r>
          </a:p>
          <a:p>
            <a:r>
              <a:rPr lang="en-US" dirty="0" smtClean="0"/>
              <a:t>Flexion / Withdrawal to painful stimuli</a:t>
            </a:r>
            <a:r>
              <a:rPr lang="ar-SA" dirty="0" smtClean="0"/>
              <a:t> 4</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9</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err="1" smtClean="0"/>
              <a:t>Temporarly</a:t>
            </a:r>
            <a:r>
              <a:rPr lang="en-US" dirty="0" smtClean="0"/>
              <a:t> recovery of consciousness after</a:t>
            </a:r>
            <a:r>
              <a:rPr lang="en-US" baseline="0" dirty="0" smtClean="0"/>
              <a:t> head injury before relapse into coma : lucid interval </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12</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b="1" dirty="0" smtClean="0"/>
              <a:t> </a:t>
            </a:r>
            <a:r>
              <a:rPr lang="en-US" dirty="0" smtClean="0"/>
              <a:t>. </a:t>
            </a:r>
            <a:r>
              <a:rPr lang="en-US" dirty="0" err="1" smtClean="0"/>
              <a:t>Herniation</a:t>
            </a:r>
            <a:r>
              <a:rPr lang="en-US" dirty="0" smtClean="0"/>
              <a:t> can be caused by a number of factors that cause a </a:t>
            </a:r>
            <a:r>
              <a:rPr lang="en-US" dirty="0" smtClean="0">
                <a:hlinkClick r:id="rId3" tooltip="Mass effect (medicine)"/>
              </a:rPr>
              <a:t>mass effect</a:t>
            </a:r>
            <a:r>
              <a:rPr lang="en-US" dirty="0" smtClean="0"/>
              <a:t> and increase </a:t>
            </a:r>
            <a:r>
              <a:rPr lang="en-US" dirty="0" smtClean="0">
                <a:hlinkClick r:id="rId4" tooltip="Intracranial pressure"/>
              </a:rPr>
              <a:t>intracranial pressure</a:t>
            </a:r>
            <a:r>
              <a:rPr lang="en-US" dirty="0" smtClean="0"/>
              <a:t> (ICP): these include </a:t>
            </a:r>
            <a:r>
              <a:rPr lang="en-US" dirty="0" smtClean="0">
                <a:hlinkClick r:id="rId5" tooltip="Traumatic brain injury"/>
              </a:rPr>
              <a:t>traumatic brain injury</a:t>
            </a:r>
            <a:r>
              <a:rPr lang="en-US" dirty="0" smtClean="0"/>
              <a:t>, </a:t>
            </a:r>
            <a:r>
              <a:rPr lang="en-US" dirty="0" smtClean="0">
                <a:hlinkClick r:id="rId6" tooltip="Stroke"/>
              </a:rPr>
              <a:t>stroke</a:t>
            </a:r>
            <a:r>
              <a:rPr lang="en-US" dirty="0" smtClean="0"/>
              <a:t>, or </a:t>
            </a:r>
            <a:r>
              <a:rPr lang="en-US" dirty="0" smtClean="0">
                <a:hlinkClick r:id="rId7" tooltip="Brain tumor"/>
              </a:rPr>
              <a:t>brain tumor</a:t>
            </a:r>
            <a:r>
              <a:rPr lang="en-US" dirty="0" smtClean="0"/>
              <a:t>.</a:t>
            </a:r>
            <a:r>
              <a:rPr lang="en-US" baseline="30000" dirty="0" smtClean="0">
                <a:hlinkClick r:id="rId8"/>
              </a:rPr>
              <a:t>[</a:t>
            </a:r>
            <a:endParaRPr lang="en-US" b="1" dirty="0" smtClean="0"/>
          </a:p>
          <a:p>
            <a:r>
              <a:rPr lang="en-US" b="1" dirty="0" smtClean="0"/>
              <a:t>Brain </a:t>
            </a:r>
            <a:r>
              <a:rPr lang="en-US" b="1" dirty="0" err="1" smtClean="0"/>
              <a:t>herniation</a:t>
            </a:r>
            <a:r>
              <a:rPr lang="en-US" dirty="0" smtClean="0"/>
              <a:t>, also known as </a:t>
            </a:r>
            <a:r>
              <a:rPr lang="en-US" b="1" dirty="0" smtClean="0"/>
              <a:t>cistern obliteration</a:t>
            </a:r>
            <a:r>
              <a:rPr lang="en-US" dirty="0" smtClean="0"/>
              <a:t>, is a deadly side effect of very high </a:t>
            </a:r>
            <a:r>
              <a:rPr lang="en-US" dirty="0" smtClean="0">
                <a:hlinkClick r:id="rId4" tooltip="Intracranial pressure"/>
              </a:rPr>
              <a:t>intracranial pressure</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16</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Because </a:t>
            </a:r>
            <a:r>
              <a:rPr lang="en-US" dirty="0" err="1" smtClean="0"/>
              <a:t>herniation</a:t>
            </a:r>
            <a:r>
              <a:rPr lang="en-US" dirty="0" smtClean="0"/>
              <a:t> puts extreme pressure on parts of the brain and thereby cuts off the blood supply to various parts of the brain, it is often fatal. Therefore, extreme measures are taken in hospital settings to prevent the condition by reducing </a:t>
            </a:r>
            <a:r>
              <a:rPr lang="en-US" dirty="0" smtClean="0">
                <a:hlinkClick r:id="rId3" tooltip="Intracranial pressure"/>
              </a:rPr>
              <a:t>intracranial pressure</a:t>
            </a:r>
            <a:r>
              <a:rPr lang="en-US" dirty="0" smtClean="0"/>
              <a:t>. </a:t>
            </a:r>
            <a:r>
              <a:rPr lang="en-US" dirty="0" err="1" smtClean="0"/>
              <a:t>Herniation</a:t>
            </a:r>
            <a:r>
              <a:rPr lang="en-US" dirty="0" smtClean="0"/>
              <a:t> can also occur in the absence of high ICP when mass lesions such as hematomas occur at the borders of brain compartments.</a:t>
            </a:r>
            <a:r>
              <a:rPr lang="en-US" baseline="30000" dirty="0" smtClean="0">
                <a:hlinkClick r:id="rId4"/>
              </a:rPr>
              <a:t>[2]</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17</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Loss of </a:t>
            </a:r>
            <a:r>
              <a:rPr lang="en-US" dirty="0" err="1" smtClean="0"/>
              <a:t>accomodation</a:t>
            </a:r>
            <a:r>
              <a:rPr lang="en-US" baseline="0" dirty="0" smtClean="0"/>
              <a:t> and </a:t>
            </a:r>
            <a:r>
              <a:rPr lang="en-US" baseline="0" dirty="0" err="1" smtClean="0"/>
              <a:t>dialtation</a:t>
            </a:r>
            <a:r>
              <a:rPr lang="en-US" baseline="0" dirty="0" smtClean="0"/>
              <a:t> of pupil  ,, cerebral peduncle is </a:t>
            </a:r>
            <a:r>
              <a:rPr lang="en-US" baseline="0" dirty="0" err="1" smtClean="0"/>
              <a:t>continouation</a:t>
            </a:r>
            <a:r>
              <a:rPr lang="en-US" baseline="0" dirty="0" smtClean="0"/>
              <a:t> of internal capsule ,, NB </a:t>
            </a:r>
            <a:r>
              <a:rPr lang="en-US" baseline="0" dirty="0" err="1" smtClean="0"/>
              <a:t>decaussation</a:t>
            </a:r>
            <a:r>
              <a:rPr lang="en-US" baseline="0" dirty="0" smtClean="0"/>
              <a:t> of </a:t>
            </a:r>
            <a:r>
              <a:rPr lang="en-US" baseline="0" dirty="0" err="1" smtClean="0"/>
              <a:t>corticospial</a:t>
            </a:r>
            <a:r>
              <a:rPr lang="en-US" baseline="0" dirty="0" smtClean="0"/>
              <a:t> will happen in medulla</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18</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err="1" smtClean="0"/>
              <a:t>Supratentorial</a:t>
            </a:r>
            <a:r>
              <a:rPr lang="en-US" b="1" dirty="0" smtClean="0"/>
              <a:t> </a:t>
            </a:r>
            <a:r>
              <a:rPr lang="en-US" b="1" dirty="0" err="1" smtClean="0"/>
              <a:t>herniation</a:t>
            </a:r>
            <a:endParaRPr lang="en-US" dirty="0" smtClean="0"/>
          </a:p>
          <a:p>
            <a:r>
              <a:rPr lang="en-US" dirty="0" err="1" smtClean="0"/>
              <a:t>Uncal</a:t>
            </a:r>
            <a:endParaRPr lang="en-US" dirty="0" smtClean="0"/>
          </a:p>
          <a:p>
            <a:r>
              <a:rPr lang="en-US" dirty="0" smtClean="0"/>
              <a:t>Central (</a:t>
            </a:r>
            <a:r>
              <a:rPr lang="en-US" dirty="0" err="1" smtClean="0"/>
              <a:t>transtentorial</a:t>
            </a:r>
            <a:r>
              <a:rPr lang="en-US" dirty="0" smtClean="0"/>
              <a:t>)</a:t>
            </a:r>
          </a:p>
          <a:p>
            <a:r>
              <a:rPr lang="en-US" dirty="0" err="1" smtClean="0"/>
              <a:t>Cingulate</a:t>
            </a:r>
            <a:r>
              <a:rPr lang="en-US" dirty="0" smtClean="0"/>
              <a:t> (</a:t>
            </a:r>
            <a:r>
              <a:rPr lang="en-US" dirty="0" err="1" smtClean="0"/>
              <a:t>subfalcine</a:t>
            </a:r>
            <a:r>
              <a:rPr lang="en-US" dirty="0" smtClean="0"/>
              <a:t>)</a:t>
            </a:r>
          </a:p>
          <a:p>
            <a:r>
              <a:rPr lang="en-US" dirty="0" err="1" smtClean="0"/>
              <a:t>Transcalvarial</a:t>
            </a:r>
            <a:endParaRPr lang="en-US" dirty="0" smtClean="0"/>
          </a:p>
          <a:p>
            <a:r>
              <a:rPr lang="en-US" b="1" dirty="0" err="1" smtClean="0"/>
              <a:t>Infratentorial</a:t>
            </a:r>
            <a:r>
              <a:rPr lang="en-US" b="1" dirty="0" smtClean="0"/>
              <a:t> </a:t>
            </a:r>
            <a:r>
              <a:rPr lang="en-US" b="1" dirty="0" err="1" smtClean="0"/>
              <a:t>herniation</a:t>
            </a:r>
            <a:endParaRPr lang="en-US" dirty="0" smtClean="0"/>
          </a:p>
          <a:p>
            <a:r>
              <a:rPr lang="en-US" dirty="0" smtClean="0"/>
              <a:t>Upward (upward </a:t>
            </a:r>
            <a:r>
              <a:rPr lang="en-US" dirty="0" err="1" smtClean="0"/>
              <a:t>cerebellar</a:t>
            </a:r>
            <a:r>
              <a:rPr lang="en-US" dirty="0" smtClean="0"/>
              <a:t> or </a:t>
            </a:r>
            <a:r>
              <a:rPr lang="en-US" u="sng" dirty="0" smtClean="0"/>
              <a:t>upward</a:t>
            </a:r>
            <a:r>
              <a:rPr lang="en-US" dirty="0" smtClean="0"/>
              <a:t> </a:t>
            </a:r>
            <a:r>
              <a:rPr lang="en-US" dirty="0" err="1" smtClean="0"/>
              <a:t>transtentorial</a:t>
            </a:r>
            <a:r>
              <a:rPr lang="en-US" dirty="0" smtClean="0"/>
              <a:t>)</a:t>
            </a:r>
          </a:p>
          <a:p>
            <a:r>
              <a:rPr lang="en-US" dirty="0" err="1" smtClean="0"/>
              <a:t>Tonsillar</a:t>
            </a:r>
            <a:r>
              <a:rPr lang="en-US" dirty="0" smtClean="0"/>
              <a:t> (downward </a:t>
            </a:r>
            <a:r>
              <a:rPr lang="en-US" dirty="0" err="1" smtClean="0"/>
              <a:t>cerebellar</a:t>
            </a:r>
            <a:r>
              <a:rPr lang="en-US" dirty="0" smtClean="0"/>
              <a:t>)</a:t>
            </a:r>
          </a:p>
          <a:p>
            <a:endParaRPr lang="ar-SA" dirty="0" smtClean="0"/>
          </a:p>
          <a:p>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20</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Indicate </a:t>
            </a:r>
            <a:r>
              <a:rPr lang="en-US" dirty="0" err="1" smtClean="0"/>
              <a:t>herniation</a:t>
            </a:r>
            <a:r>
              <a:rPr lang="en-US" baseline="0" dirty="0" smtClean="0"/>
              <a:t>  and increase intracranial pressure</a:t>
            </a:r>
            <a:endParaRPr lang="ar-SA" dirty="0"/>
          </a:p>
        </p:txBody>
      </p:sp>
      <p:sp>
        <p:nvSpPr>
          <p:cNvPr id="4" name="عنصر نائب لرقم الشريحة 3"/>
          <p:cNvSpPr>
            <a:spLocks noGrp="1"/>
          </p:cNvSpPr>
          <p:nvPr>
            <p:ph type="sldNum" sz="quarter" idx="10"/>
          </p:nvPr>
        </p:nvSpPr>
        <p:spPr/>
        <p:txBody>
          <a:bodyPr/>
          <a:lstStyle/>
          <a:p>
            <a:fld id="{E8873C43-9A0C-4468-A47F-8EB8BD90483D}" type="slidenum">
              <a:rPr lang="ar-SA" smtClean="0"/>
              <a:pPr/>
              <a:t>21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069C06D-4ED8-42C6-905D-CA84CA1B6CBF}" type="datetime2">
              <a:rPr lang="en-US" smtClean="0"/>
              <a:pPr/>
              <a:t>Saturday, October 01, 2011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1789C0F2-17E0-497A-9BBE-0C73201AAFE3}"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cu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6EEE0E-EDB0-4D84-86B0-50833DF22902}" type="datetime2">
              <a:rPr lang="en-US" smtClean="0"/>
              <a:pPr/>
              <a:t>Saturday, October 01,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14372C-B5AB-4C39-B273-B99224EB4DD5}" type="datetime2">
              <a:rPr lang="en-US" smtClean="0"/>
              <a:pPr/>
              <a:t>Saturday, October 01,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CB1CAA-32CD-4B55-B92A-B8F0843CACF4}" type="datetime2">
              <a:rPr lang="en-US" smtClean="0"/>
              <a:pPr/>
              <a:t>Saturday, October 01, 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ransition>
    <p:cu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D8CDC4-3D19-4983-B478-82F6B8E5AB66}" type="datetime2">
              <a:rPr lang="en-US" smtClean="0"/>
              <a:pPr/>
              <a:t>Saturday, October 01, 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1789C0F2-17E0-497A-9BBE-0C73201AAFE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cu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B82477-D5D3-4181-8C11-75D0F2433A87}" type="datetime2">
              <a:rPr lang="en-US" smtClean="0"/>
              <a:pPr/>
              <a:t>Saturday, October 01, 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ransition>
    <p:cu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3E253B-1893-4367-8BAE-DF4BC10DC578}" type="datetime2">
              <a:rPr lang="en-US" smtClean="0"/>
              <a:pPr/>
              <a:t>Saturday, October 01, 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ransition>
    <p:cu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62300D-25B3-4603-86C9-4CB776489F00}" type="datetime2">
              <a:rPr lang="en-US" smtClean="0"/>
              <a:pPr/>
              <a:t>Saturday, October 01, 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ransition>
    <p:cu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pPr/>
              <a:t>Saturday, October 01, 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ransition>
    <p:cu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82DC50-D5DB-4F94-B367-9876CD2C4012}" type="datetime2">
              <a:rPr lang="en-US" smtClean="0"/>
              <a:pPr/>
              <a:t>Saturday, October 01, 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ransition>
    <p:cu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2EB412-E790-42EA-81FE-2925D3A43D91}" type="datetime2">
              <a:rPr lang="en-US" smtClean="0"/>
              <a:pPr/>
              <a:t>Saturday, October 01, 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ransition>
    <p:cu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B385921-A91A-409C-921C-0E0EC1E750EC}" type="datetime2">
              <a:rPr lang="en-US" smtClean="0"/>
              <a:pPr/>
              <a:t>Saturday, October 01, 2011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cut/>
  </p:transition>
  <p:timing>
    <p:tnLst>
      <p:par>
        <p:cTn id="1" dur="indefinite" restart="never" nodeType="tmRoot"/>
      </p:par>
    </p:tnLst>
  </p:timing>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en.wikipedia.org/wiki/Unconsciousness" TargetMode="External"/><Relationship Id="rId13" Type="http://schemas.openxmlformats.org/officeDocument/2006/relationships/hyperlink" Target="http://en.wikipedia.org/wiki/Crescent" TargetMode="External"/><Relationship Id="rId3" Type="http://schemas.openxmlformats.org/officeDocument/2006/relationships/hyperlink" Target="http://en.wikipedia.org/wiki/Dura_mater" TargetMode="External"/><Relationship Id="rId7" Type="http://schemas.openxmlformats.org/officeDocument/2006/relationships/hyperlink" Target="http://en.wikipedia.org/wiki/Lucid_interval" TargetMode="External"/><Relationship Id="rId12" Type="http://schemas.openxmlformats.org/officeDocument/2006/relationships/hyperlink" Target="http://en.wikipedia.org/wiki/Biconvex_lens" TargetMode="External"/><Relationship Id="rId2" Type="http://schemas.openxmlformats.org/officeDocument/2006/relationships/hyperlink" Target="http://en.wikipedia.org/wiki/Human_skull" TargetMode="External"/><Relationship Id="rId1" Type="http://schemas.openxmlformats.org/officeDocument/2006/relationships/slideLayout" Target="../slideLayouts/slideLayout4.xml"/><Relationship Id="rId6" Type="http://schemas.openxmlformats.org/officeDocument/2006/relationships/hyperlink" Target="http://en.wikipedia.org/wiki/Bridging_veins" TargetMode="External"/><Relationship Id="rId11" Type="http://schemas.openxmlformats.org/officeDocument/2006/relationships/hyperlink" Target="http://en.wikipedia.org/wiki/X-ray_computed_tomography" TargetMode="External"/><Relationship Id="rId5" Type="http://schemas.openxmlformats.org/officeDocument/2006/relationships/hyperlink" Target="http://en.wikipedia.org/wiki/Middle_meningeal_artery" TargetMode="External"/><Relationship Id="rId10" Type="http://schemas.openxmlformats.org/officeDocument/2006/relationships/hyperlink" Target="http://en.wikipedia.org/wiki/Confusion" TargetMode="External"/><Relationship Id="rId4" Type="http://schemas.openxmlformats.org/officeDocument/2006/relationships/hyperlink" Target="http://en.wikipedia.org/wiki/Arachnoid_mater" TargetMode="External"/><Relationship Id="rId9" Type="http://schemas.openxmlformats.org/officeDocument/2006/relationships/hyperlink" Target="http://en.wikipedia.org/wiki/Headach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ervous-system-diseases.com/subdural-hematoma.html" TargetMode="External"/><Relationship Id="rId2" Type="http://schemas.openxmlformats.org/officeDocument/2006/relationships/hyperlink" Target="http://www.nervous-system-diseases.com/epidural-hematoma.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Management of head injury </a:t>
            </a:r>
            <a:endParaRPr lang="en-US" dirty="0"/>
          </a:p>
        </p:txBody>
      </p:sp>
      <p:sp>
        <p:nvSpPr>
          <p:cNvPr id="3" name="Subtitle 2"/>
          <p:cNvSpPr>
            <a:spLocks noGrp="1"/>
          </p:cNvSpPr>
          <p:nvPr>
            <p:ph type="subTitle" idx="1"/>
          </p:nvPr>
        </p:nvSpPr>
        <p:spPr>
          <a:xfrm>
            <a:off x="2133600" y="3375490"/>
            <a:ext cx="6172200" cy="2175119"/>
          </a:xfrm>
        </p:spPr>
        <p:txBody>
          <a:bodyPr>
            <a:normAutofit/>
          </a:bodyPr>
          <a:lstStyle/>
          <a:p>
            <a:endParaRPr lang="en-US" dirty="0"/>
          </a:p>
        </p:txBody>
      </p:sp>
    </p:spTree>
    <p:extLst>
      <p:ext uri="{BB962C8B-B14F-4D97-AF65-F5344CB8AC3E}">
        <p14:creationId xmlns="" xmlns:p14="http://schemas.microsoft.com/office/powerpoint/2010/main" val="62624744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228601"/>
            <a:ext cx="7543800" cy="914400"/>
          </a:xfrm>
        </p:spPr>
        <p:txBody>
          <a:bodyPr/>
          <a:lstStyle/>
          <a:p>
            <a:endParaRPr lang="en-US" dirty="0"/>
          </a:p>
        </p:txBody>
      </p:sp>
      <p:sp>
        <p:nvSpPr>
          <p:cNvPr id="2" name="Content Placeholder 1"/>
          <p:cNvSpPr>
            <a:spLocks noGrp="1"/>
          </p:cNvSpPr>
          <p:nvPr>
            <p:ph idx="1"/>
          </p:nvPr>
        </p:nvSpPr>
        <p:spPr>
          <a:xfrm>
            <a:off x="0" y="1143001"/>
            <a:ext cx="9144000" cy="5477778"/>
          </a:xfrm>
        </p:spPr>
        <p:txBody>
          <a:bodyPr/>
          <a:lstStyle/>
          <a:p>
            <a:r>
              <a:rPr lang="en-US" dirty="0" smtClean="0"/>
              <a:t>The score range from 3-15.</a:t>
            </a:r>
          </a:p>
          <a:p>
            <a:r>
              <a:rPr lang="en-US" dirty="0" smtClean="0"/>
              <a:t>A score between 3-8 indicate severe brain injury .</a:t>
            </a:r>
          </a:p>
          <a:p>
            <a:r>
              <a:rPr lang="en-US" dirty="0"/>
              <a:t>A score between </a:t>
            </a:r>
            <a:r>
              <a:rPr lang="en-US" dirty="0" smtClean="0"/>
              <a:t> 9-12 indicate moderate brain injury.</a:t>
            </a:r>
          </a:p>
          <a:p>
            <a:r>
              <a:rPr lang="en-US" dirty="0"/>
              <a:t>A score between </a:t>
            </a:r>
            <a:r>
              <a:rPr lang="en-US" dirty="0" smtClean="0"/>
              <a:t>13-15 indicate mild closed head injury.</a:t>
            </a:r>
            <a:endParaRPr lang="en-US" dirty="0"/>
          </a:p>
        </p:txBody>
      </p:sp>
    </p:spTree>
    <p:extLst>
      <p:ext uri="{BB962C8B-B14F-4D97-AF65-F5344CB8AC3E}">
        <p14:creationId xmlns="" xmlns:p14="http://schemas.microsoft.com/office/powerpoint/2010/main" val="716800015"/>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2760" y="5048027"/>
            <a:ext cx="7543800" cy="914400"/>
          </a:xfrm>
        </p:spPr>
        <p:txBody>
          <a:bodyPr/>
          <a:lstStyle/>
          <a:p>
            <a:endParaRPr lang="en-US"/>
          </a:p>
        </p:txBody>
      </p:sp>
      <p:sp>
        <p:nvSpPr>
          <p:cNvPr id="2" name="Content Placeholder 1"/>
          <p:cNvSpPr>
            <a:spLocks noGrp="1"/>
          </p:cNvSpPr>
          <p:nvPr>
            <p:ph idx="1"/>
          </p:nvPr>
        </p:nvSpPr>
        <p:spPr>
          <a:xfrm>
            <a:off x="0" y="1075765"/>
            <a:ext cx="9144000" cy="5644897"/>
          </a:xfrm>
        </p:spPr>
        <p:txBody>
          <a:bodyPr/>
          <a:lstStyle/>
          <a:p>
            <a:r>
              <a:rPr lang="en-US" dirty="0" smtClean="0"/>
              <a:t>In addition to determining the GCS the primary neurological survey include an assessment of the pupil and gross motor function .</a:t>
            </a:r>
          </a:p>
          <a:p>
            <a:r>
              <a:rPr lang="en-US" dirty="0" smtClean="0"/>
              <a:t>The mass of hematoma may produce uncle herniation with unilateral pupillary dilatation and contralateral hemiparesis and these indicate a life threatening intra cranial hemorrhage is present.</a:t>
            </a:r>
          </a:p>
          <a:p>
            <a:endParaRPr lang="en-US" dirty="0"/>
          </a:p>
        </p:txBody>
      </p:sp>
    </p:spTree>
    <p:extLst>
      <p:ext uri="{BB962C8B-B14F-4D97-AF65-F5344CB8AC3E}">
        <p14:creationId xmlns="" xmlns:p14="http://schemas.microsoft.com/office/powerpoint/2010/main" val="1222731432"/>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8803" y="39636"/>
            <a:ext cx="7543800" cy="914400"/>
          </a:xfrm>
        </p:spPr>
        <p:txBody>
          <a:bodyPr/>
          <a:lstStyle/>
          <a:p>
            <a:r>
              <a:rPr lang="en-US" dirty="0" smtClean="0"/>
              <a:t>Sign and symptoms</a:t>
            </a:r>
            <a:endParaRPr lang="en-US" dirty="0"/>
          </a:p>
        </p:txBody>
      </p:sp>
      <p:sp>
        <p:nvSpPr>
          <p:cNvPr id="2" name="Content Placeholder 1"/>
          <p:cNvSpPr>
            <a:spLocks noGrp="1"/>
          </p:cNvSpPr>
          <p:nvPr>
            <p:ph idx="1"/>
          </p:nvPr>
        </p:nvSpPr>
        <p:spPr>
          <a:xfrm>
            <a:off x="0" y="1112976"/>
            <a:ext cx="9144000" cy="5745024"/>
          </a:xfrm>
        </p:spPr>
        <p:txBody>
          <a:bodyPr>
            <a:normAutofit fontScale="92500" lnSpcReduction="20000"/>
          </a:bodyPr>
          <a:lstStyle/>
          <a:p>
            <a:r>
              <a:rPr lang="en-US" dirty="0"/>
              <a:t>Presentation varies according to the </a:t>
            </a:r>
            <a:r>
              <a:rPr lang="en-US" dirty="0" smtClean="0"/>
              <a:t>injury. </a:t>
            </a:r>
            <a:r>
              <a:rPr lang="en-US" dirty="0"/>
              <a:t>A patient may present with or without neurologic deficit</a:t>
            </a:r>
            <a:r>
              <a:rPr lang="en-US" dirty="0" smtClean="0"/>
              <a:t>.</a:t>
            </a:r>
          </a:p>
          <a:p>
            <a:r>
              <a:rPr lang="en-US" dirty="0"/>
              <a:t>Common symptoms of head injury </a:t>
            </a:r>
            <a:r>
              <a:rPr lang="en-US" dirty="0" smtClean="0"/>
              <a:t>include:                                               </a:t>
            </a:r>
            <a:r>
              <a:rPr lang="en-US" dirty="0"/>
              <a:t>coma, confusion, drowsiness, personality change, seizures, nausea </a:t>
            </a:r>
            <a:r>
              <a:rPr lang="en-US" dirty="0" smtClean="0"/>
              <a:t>and </a:t>
            </a:r>
            <a:r>
              <a:rPr lang="en-US" dirty="0"/>
              <a:t>vomiting, headache and a lucid interval, during which a patient appears conscious only to deteriorate </a:t>
            </a:r>
            <a:r>
              <a:rPr lang="en-US" dirty="0" smtClean="0"/>
              <a:t>later.</a:t>
            </a:r>
          </a:p>
          <a:p>
            <a:r>
              <a:rPr lang="en-US" dirty="0" smtClean="0"/>
              <a:t>When we have a skull fracture :</a:t>
            </a:r>
          </a:p>
          <a:p>
            <a:pPr marL="18288" indent="0">
              <a:buNone/>
            </a:pPr>
            <a:r>
              <a:rPr lang="en-US" dirty="0"/>
              <a:t> </a:t>
            </a:r>
            <a:r>
              <a:rPr lang="en-US" dirty="0" smtClean="0"/>
              <a:t> leaking </a:t>
            </a:r>
            <a:r>
              <a:rPr lang="en-US" dirty="0"/>
              <a:t>cerebrospinal </a:t>
            </a:r>
            <a:r>
              <a:rPr lang="en-US" dirty="0" smtClean="0"/>
              <a:t>fluid and is </a:t>
            </a:r>
            <a:r>
              <a:rPr lang="en-US" dirty="0"/>
              <a:t>strongly indicative of basilar skull </a:t>
            </a:r>
            <a:r>
              <a:rPr lang="en-US" dirty="0" smtClean="0"/>
              <a:t>fracture.</a:t>
            </a:r>
          </a:p>
          <a:p>
            <a:pPr marL="18288" indent="0">
              <a:buNone/>
            </a:pPr>
            <a:r>
              <a:rPr lang="en-US" dirty="0"/>
              <a:t>an eye that cannot move or is deviated to one </a:t>
            </a:r>
            <a:r>
              <a:rPr lang="en-US" dirty="0" smtClean="0"/>
              <a:t>side.</a:t>
            </a:r>
          </a:p>
          <a:p>
            <a:pPr marL="18288" indent="0">
              <a:buNone/>
            </a:pPr>
            <a:r>
              <a:rPr lang="en-US" dirty="0"/>
              <a:t>wounds or bruises on the scalp or </a:t>
            </a:r>
            <a:r>
              <a:rPr lang="en-US" dirty="0" smtClean="0"/>
              <a:t>face.</a:t>
            </a:r>
          </a:p>
          <a:p>
            <a:pPr marL="18288" indent="0">
              <a:buNone/>
            </a:pPr>
            <a:r>
              <a:rPr lang="en-US" dirty="0"/>
              <a:t>Basilar skull fractures</a:t>
            </a:r>
            <a:r>
              <a:rPr lang="en-US" dirty="0" smtClean="0"/>
              <a:t>, those </a:t>
            </a:r>
            <a:r>
              <a:rPr lang="en-US" dirty="0"/>
              <a:t>that occur at the base of the skull, are associated with Battle's sign, a subcutaneous bleed over </a:t>
            </a:r>
            <a:r>
              <a:rPr lang="en-US" dirty="0" smtClean="0"/>
              <a:t>the mastoid </a:t>
            </a:r>
            <a:r>
              <a:rPr lang="en-US" dirty="0"/>
              <a:t>hemotympanum, and cerebrospinal </a:t>
            </a:r>
            <a:r>
              <a:rPr lang="en-US" dirty="0" smtClean="0"/>
              <a:t>fluid </a:t>
            </a:r>
            <a:r>
              <a:rPr lang="en-US" dirty="0"/>
              <a:t>rhinorrhea and </a:t>
            </a:r>
            <a:r>
              <a:rPr lang="en-US" u="sng" dirty="0" err="1" smtClean="0"/>
              <a:t>otorrhea</a:t>
            </a:r>
            <a:r>
              <a:rPr lang="en-US" u="sng" dirty="0" smtClean="0"/>
              <a:t>.</a:t>
            </a:r>
            <a:endParaRPr lang="en-US" dirty="0"/>
          </a:p>
        </p:txBody>
      </p:sp>
    </p:spTree>
    <p:extLst>
      <p:ext uri="{BB962C8B-B14F-4D97-AF65-F5344CB8AC3E}">
        <p14:creationId xmlns="" xmlns:p14="http://schemas.microsoft.com/office/powerpoint/2010/main" val="755150965"/>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1929" y="228601"/>
            <a:ext cx="7543800" cy="914400"/>
          </a:xfrm>
        </p:spPr>
        <p:txBody>
          <a:bodyPr/>
          <a:lstStyle/>
          <a:p>
            <a:r>
              <a:rPr lang="en-US" dirty="0" smtClean="0"/>
              <a:t>Diagnostic imaging </a:t>
            </a:r>
            <a:endParaRPr lang="en-US" dirty="0"/>
          </a:p>
        </p:txBody>
      </p:sp>
      <p:sp>
        <p:nvSpPr>
          <p:cNvPr id="2" name="Content Placeholder 1"/>
          <p:cNvSpPr>
            <a:spLocks noGrp="1"/>
          </p:cNvSpPr>
          <p:nvPr>
            <p:ph idx="1"/>
          </p:nvPr>
        </p:nvSpPr>
        <p:spPr>
          <a:xfrm>
            <a:off x="98058" y="1143001"/>
            <a:ext cx="8664199" cy="5492642"/>
          </a:xfrm>
        </p:spPr>
        <p:txBody>
          <a:bodyPr/>
          <a:lstStyle/>
          <a:p>
            <a:r>
              <a:rPr lang="en-US" dirty="0" smtClean="0"/>
              <a:t>All patient with moderate and sever brain injury should have a CT scan of the head . Also with mild  with risk factor such as the use of anticoagulants.</a:t>
            </a:r>
          </a:p>
          <a:p>
            <a:r>
              <a:rPr lang="en-US" dirty="0" smtClean="0"/>
              <a:t>Plain skull X ray is not advised as substitute for CT.</a:t>
            </a:r>
          </a:p>
          <a:p>
            <a:r>
              <a:rPr lang="en-US" dirty="0" smtClean="0"/>
              <a:t>MRI maybe useful in  assessing cervical and intracranial vasculature and helpful in accurate prognostication of injury outcome</a:t>
            </a:r>
            <a:endParaRPr lang="en-US" dirty="0"/>
          </a:p>
        </p:txBody>
      </p:sp>
    </p:spTree>
    <p:extLst>
      <p:ext uri="{BB962C8B-B14F-4D97-AF65-F5344CB8AC3E}">
        <p14:creationId xmlns="" xmlns:p14="http://schemas.microsoft.com/office/powerpoint/2010/main" val="1600294787"/>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descr="ct_head_normal.jp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l="-31250" r="-31250"/>
          <a:stretch>
            <a:fillRect/>
          </a:stretch>
        </p:blipFill>
        <p:spPr>
          <a:xfrm>
            <a:off x="-1384266" y="0"/>
            <a:ext cx="11288184" cy="6221249"/>
          </a:xfrm>
        </p:spPr>
      </p:pic>
    </p:spTree>
    <p:extLst>
      <p:ext uri="{BB962C8B-B14F-4D97-AF65-F5344CB8AC3E}">
        <p14:creationId xmlns="" xmlns:p14="http://schemas.microsoft.com/office/powerpoint/2010/main" val="422570983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675859"/>
            <a:ext cx="7543800" cy="914400"/>
          </a:xfrm>
        </p:spPr>
        <p:txBody>
          <a:bodyPr/>
          <a:lstStyle/>
          <a:p>
            <a:endParaRPr lang="en-US" dirty="0"/>
          </a:p>
        </p:txBody>
      </p:sp>
      <p:sp>
        <p:nvSpPr>
          <p:cNvPr id="2" name="Content Placeholder 1"/>
          <p:cNvSpPr>
            <a:spLocks noGrp="1"/>
          </p:cNvSpPr>
          <p:nvPr>
            <p:ph idx="1"/>
          </p:nvPr>
        </p:nvSpPr>
        <p:spPr>
          <a:xfrm>
            <a:off x="0" y="685801"/>
            <a:ext cx="8229600" cy="6172199"/>
          </a:xfrm>
        </p:spPr>
        <p:txBody>
          <a:bodyPr/>
          <a:lstStyle/>
          <a:p>
            <a:r>
              <a:rPr lang="en-US" dirty="0" smtClean="0"/>
              <a:t>Conventional angiography ,CT scan ,and MRA are potential consideration in case of cervical intra cranial vascular injury</a:t>
            </a:r>
          </a:p>
          <a:p>
            <a:endParaRPr lang="en-US" dirty="0" smtClean="0"/>
          </a:p>
          <a:p>
            <a:r>
              <a:rPr lang="en-US" dirty="0" smtClean="0"/>
              <a:t>Conventional angiography is the gold standard and offers endovascular treatment.</a:t>
            </a:r>
          </a:p>
          <a:p>
            <a:endParaRPr lang="en-US" dirty="0" smtClean="0"/>
          </a:p>
          <a:p>
            <a:r>
              <a:rPr lang="en-US" dirty="0" smtClean="0"/>
              <a:t>After the head CT scan the clinical and radiographic information should be synthesized to formulate a plan either to  operate or evaluate for intra cranial hypertension or to observe clinically for worsening of neurological status</a:t>
            </a:r>
            <a:endParaRPr lang="en-US" dirty="0"/>
          </a:p>
        </p:txBody>
      </p:sp>
    </p:spTree>
    <p:extLst>
      <p:ext uri="{BB962C8B-B14F-4D97-AF65-F5344CB8AC3E}">
        <p14:creationId xmlns="" xmlns:p14="http://schemas.microsoft.com/office/powerpoint/2010/main" val="377460541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54388"/>
            <a:ext cx="7543800" cy="914400"/>
          </a:xfrm>
        </p:spPr>
        <p:txBody>
          <a:bodyPr>
            <a:normAutofit fontScale="90000"/>
          </a:bodyPr>
          <a:lstStyle/>
          <a:p>
            <a:r>
              <a:rPr lang="en-US" dirty="0" smtClean="0"/>
              <a:t>Clinical injury pattern and </a:t>
            </a:r>
            <a:r>
              <a:rPr lang="en-US" dirty="0" err="1" smtClean="0"/>
              <a:t>herniation</a:t>
            </a:r>
            <a:r>
              <a:rPr lang="en-US" dirty="0" smtClean="0"/>
              <a:t> syndrome </a:t>
            </a:r>
            <a:endParaRPr lang="en-US" dirty="0"/>
          </a:p>
        </p:txBody>
      </p:sp>
      <p:sp>
        <p:nvSpPr>
          <p:cNvPr id="2" name="Content Placeholder 1"/>
          <p:cNvSpPr>
            <a:spLocks noGrp="1"/>
          </p:cNvSpPr>
          <p:nvPr>
            <p:ph idx="1"/>
          </p:nvPr>
        </p:nvSpPr>
        <p:spPr>
          <a:xfrm>
            <a:off x="0" y="1881554"/>
            <a:ext cx="9144000" cy="4767763"/>
          </a:xfrm>
        </p:spPr>
        <p:txBody>
          <a:bodyPr/>
          <a:lstStyle/>
          <a:p>
            <a:r>
              <a:rPr lang="en-US" dirty="0" smtClean="0"/>
              <a:t>Immediate recognition and treatment of these syndromes is essential for patient survival.</a:t>
            </a:r>
          </a:p>
          <a:p>
            <a:r>
              <a:rPr lang="en-US" dirty="0" err="1" smtClean="0"/>
              <a:t>Subfalcine</a:t>
            </a:r>
            <a:r>
              <a:rPr lang="en-US" dirty="0" smtClean="0"/>
              <a:t> herniation occur when part of the cerebrum is forced from one side to an other under the </a:t>
            </a:r>
            <a:r>
              <a:rPr lang="en-US" dirty="0" err="1" smtClean="0"/>
              <a:t>falx</a:t>
            </a:r>
            <a:r>
              <a:rPr lang="en-US" dirty="0" smtClean="0"/>
              <a:t> </a:t>
            </a:r>
            <a:r>
              <a:rPr lang="en-US" dirty="0" err="1" smtClean="0"/>
              <a:t>cerebri</a:t>
            </a:r>
            <a:r>
              <a:rPr lang="en-US" dirty="0" smtClean="0"/>
              <a:t>.</a:t>
            </a:r>
          </a:p>
          <a:p>
            <a:r>
              <a:rPr lang="en-US" dirty="0" smtClean="0"/>
              <a:t>There is a general  correlation between the degree of Medline shift , the depression in the level of consciousness  and the severity of the injury.</a:t>
            </a:r>
            <a:endParaRPr lang="en-US" dirty="0"/>
          </a:p>
        </p:txBody>
      </p:sp>
    </p:spTree>
    <p:extLst>
      <p:ext uri="{BB962C8B-B14F-4D97-AF65-F5344CB8AC3E}">
        <p14:creationId xmlns="" xmlns:p14="http://schemas.microsoft.com/office/powerpoint/2010/main" val="909675124"/>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F8.large.jpg"/>
          <p:cNvPicPr>
            <a:picLocks noGrp="1" noChangeAspect="1"/>
          </p:cNvPicPr>
          <p:nvPr>
            <p:ph idx="1"/>
          </p:nvPr>
        </p:nvPicPr>
        <p:blipFill>
          <a:blip r:embed="rId3" cstate="print">
            <a:extLst>
              <a:ext uri="{28A0092B-C50C-407E-A947-70E740481C1C}">
                <a14:useLocalDpi xmlns="" xmlns:a14="http://schemas.microsoft.com/office/drawing/2010/main" val="0"/>
              </a:ext>
            </a:extLst>
          </a:blip>
          <a:srcRect l="-49668" r="-49668"/>
          <a:stretch>
            <a:fillRect/>
          </a:stretch>
        </p:blipFill>
        <p:spPr>
          <a:xfrm>
            <a:off x="-921903" y="-1"/>
            <a:ext cx="10906809" cy="6858001"/>
          </a:xfrm>
        </p:spPr>
      </p:pic>
    </p:spTree>
    <p:extLst>
      <p:ext uri="{BB962C8B-B14F-4D97-AF65-F5344CB8AC3E}">
        <p14:creationId xmlns="" xmlns:p14="http://schemas.microsoft.com/office/powerpoint/2010/main" val="1365212166"/>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0471" y="25367"/>
            <a:ext cx="7543800" cy="914400"/>
          </a:xfrm>
        </p:spPr>
        <p:txBody>
          <a:bodyPr/>
          <a:lstStyle/>
          <a:p>
            <a:r>
              <a:rPr lang="en-US" dirty="0" err="1" smtClean="0"/>
              <a:t>Uncal</a:t>
            </a:r>
            <a:r>
              <a:rPr lang="en-US" dirty="0" smtClean="0"/>
              <a:t> herniation</a:t>
            </a:r>
            <a:endParaRPr lang="en-US" dirty="0"/>
          </a:p>
        </p:txBody>
      </p:sp>
      <p:sp>
        <p:nvSpPr>
          <p:cNvPr id="2" name="Content Placeholder 1"/>
          <p:cNvSpPr>
            <a:spLocks noGrp="1"/>
          </p:cNvSpPr>
          <p:nvPr>
            <p:ph idx="1"/>
          </p:nvPr>
        </p:nvSpPr>
        <p:spPr>
          <a:xfrm>
            <a:off x="0" y="1301262"/>
            <a:ext cx="8229600" cy="5556738"/>
          </a:xfrm>
        </p:spPr>
        <p:txBody>
          <a:bodyPr/>
          <a:lstStyle/>
          <a:p>
            <a:r>
              <a:rPr lang="en-US" dirty="0" smtClean="0"/>
              <a:t>Occur when the </a:t>
            </a:r>
            <a:r>
              <a:rPr lang="en-US" dirty="0" err="1" smtClean="0"/>
              <a:t>uncus</a:t>
            </a:r>
            <a:r>
              <a:rPr lang="en-US" dirty="0" smtClean="0"/>
              <a:t> of the temporal lobe is shifted medially </a:t>
            </a:r>
          </a:p>
          <a:p>
            <a:r>
              <a:rPr lang="en-US" dirty="0" smtClean="0"/>
              <a:t>It can compress the </a:t>
            </a:r>
            <a:r>
              <a:rPr lang="en-US" dirty="0" err="1" smtClean="0"/>
              <a:t>oculomotor</a:t>
            </a:r>
            <a:r>
              <a:rPr lang="en-US" dirty="0" smtClean="0"/>
              <a:t>  resulting in loss of it’s parasympathetic function</a:t>
            </a:r>
          </a:p>
          <a:p>
            <a:r>
              <a:rPr lang="en-US" dirty="0" smtClean="0"/>
              <a:t>With more sever or prolonged compression  the extra </a:t>
            </a:r>
            <a:r>
              <a:rPr lang="en-US" dirty="0" err="1" smtClean="0"/>
              <a:t>oculor</a:t>
            </a:r>
            <a:r>
              <a:rPr lang="en-US" dirty="0" smtClean="0"/>
              <a:t> muscle function  is also lost leading to an eye that is deviated anteriorly and laterally.</a:t>
            </a:r>
            <a:r>
              <a:rPr lang="en-US" b="1" dirty="0" smtClean="0"/>
              <a:t> down and out</a:t>
            </a:r>
            <a:r>
              <a:rPr lang="en-US" dirty="0" smtClean="0"/>
              <a:t> position in the affected eye</a:t>
            </a:r>
          </a:p>
          <a:p>
            <a:r>
              <a:rPr lang="en-US" dirty="0"/>
              <a:t> </a:t>
            </a:r>
            <a:r>
              <a:rPr lang="en-US" dirty="0" smtClean="0"/>
              <a:t>if the </a:t>
            </a:r>
            <a:r>
              <a:rPr lang="en-US" dirty="0" err="1" smtClean="0"/>
              <a:t>uncus</a:t>
            </a:r>
            <a:r>
              <a:rPr lang="en-US" dirty="0" smtClean="0"/>
              <a:t> is forced further medially it compress the cerebral peduncle producing counter lateral hemiparesis</a:t>
            </a:r>
          </a:p>
          <a:p>
            <a:endParaRPr lang="en-US" dirty="0"/>
          </a:p>
        </p:txBody>
      </p:sp>
    </p:spTree>
    <p:extLst>
      <p:ext uri="{BB962C8B-B14F-4D97-AF65-F5344CB8AC3E}">
        <p14:creationId xmlns="" xmlns:p14="http://schemas.microsoft.com/office/powerpoint/2010/main" val="652336885"/>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9636"/>
            <a:ext cx="7543800" cy="914400"/>
          </a:xfrm>
        </p:spPr>
        <p:txBody>
          <a:bodyPr/>
          <a:lstStyle/>
          <a:p>
            <a:r>
              <a:rPr lang="en-US" dirty="0" err="1" smtClean="0"/>
              <a:t>Tonsillar</a:t>
            </a:r>
            <a:r>
              <a:rPr lang="en-US" dirty="0" smtClean="0"/>
              <a:t> herniation</a:t>
            </a:r>
            <a:endParaRPr lang="en-US" dirty="0"/>
          </a:p>
        </p:txBody>
      </p:sp>
      <p:sp>
        <p:nvSpPr>
          <p:cNvPr id="2" name="Content Placeholder 1"/>
          <p:cNvSpPr>
            <a:spLocks noGrp="1"/>
          </p:cNvSpPr>
          <p:nvPr>
            <p:ph idx="1"/>
          </p:nvPr>
        </p:nvSpPr>
        <p:spPr>
          <a:xfrm>
            <a:off x="0" y="1586753"/>
            <a:ext cx="9014492" cy="4869736"/>
          </a:xfrm>
        </p:spPr>
        <p:txBody>
          <a:bodyPr/>
          <a:lstStyle/>
          <a:p>
            <a:r>
              <a:rPr lang="en-US" dirty="0" smtClean="0"/>
              <a:t>Occur when the intra cranial content particular the content of the posterior fossa are forced out of the foramen magnum </a:t>
            </a:r>
          </a:p>
          <a:p>
            <a:r>
              <a:rPr lang="en-US" dirty="0" smtClean="0"/>
              <a:t>The tonsils of the cerebellum  are pushed downward and compress the medulla oblongata leading to respiratory depression and death</a:t>
            </a:r>
            <a:endParaRPr lang="en-US" dirty="0"/>
          </a:p>
        </p:txBody>
      </p:sp>
    </p:spTree>
    <p:extLst>
      <p:ext uri="{BB962C8B-B14F-4D97-AF65-F5344CB8AC3E}">
        <p14:creationId xmlns="" xmlns:p14="http://schemas.microsoft.com/office/powerpoint/2010/main" val="979630024"/>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637" y="125249"/>
            <a:ext cx="7543800" cy="914400"/>
          </a:xfrm>
        </p:spPr>
        <p:txBody>
          <a:bodyPr/>
          <a:lstStyle/>
          <a:p>
            <a:r>
              <a:rPr lang="en-US" dirty="0" smtClean="0"/>
              <a:t>epidemiology</a:t>
            </a:r>
            <a:endParaRPr lang="en-US" dirty="0"/>
          </a:p>
        </p:txBody>
      </p:sp>
      <p:sp>
        <p:nvSpPr>
          <p:cNvPr id="2" name="Content Placeholder 1"/>
          <p:cNvSpPr>
            <a:spLocks noGrp="1"/>
          </p:cNvSpPr>
          <p:nvPr>
            <p:ph idx="1"/>
          </p:nvPr>
        </p:nvSpPr>
        <p:spPr>
          <a:xfrm>
            <a:off x="278398" y="1426892"/>
            <a:ext cx="8141359" cy="4994122"/>
          </a:xfrm>
        </p:spPr>
        <p:txBody>
          <a:bodyPr>
            <a:normAutofit fontScale="92500" lnSpcReduction="10000"/>
          </a:bodyPr>
          <a:lstStyle/>
          <a:p>
            <a:pPr marL="18288" indent="0">
              <a:buNone/>
            </a:pPr>
            <a:r>
              <a:rPr lang="en-US" dirty="0" smtClean="0"/>
              <a:t>Head injury is a leading cause of morbidity and mortality and it is the most common cause of death among all patient suffering of traumatic injury.</a:t>
            </a:r>
          </a:p>
          <a:p>
            <a:pPr marL="18288" indent="0">
              <a:buNone/>
            </a:pPr>
            <a:endParaRPr lang="en-US" dirty="0"/>
          </a:p>
          <a:p>
            <a:pPr marL="18288" indent="0">
              <a:buNone/>
            </a:pPr>
            <a:r>
              <a:rPr lang="en-US" dirty="0" smtClean="0"/>
              <a:t>Motor vehicle accident are the most frequent cause of traumatic brain injury peaking in 15-24</a:t>
            </a:r>
          </a:p>
          <a:p>
            <a:pPr marL="18288" indent="0">
              <a:buNone/>
            </a:pPr>
            <a:r>
              <a:rPr lang="en-US" dirty="0" smtClean="0"/>
              <a:t> </a:t>
            </a:r>
          </a:p>
          <a:p>
            <a:pPr marL="18288" indent="0">
              <a:buNone/>
            </a:pPr>
            <a:r>
              <a:rPr lang="en-US" dirty="0" smtClean="0"/>
              <a:t>Childe abuse is a common cause of head injury in very young infants </a:t>
            </a:r>
          </a:p>
          <a:p>
            <a:pPr marL="18288" indent="0">
              <a:buNone/>
            </a:pPr>
            <a:endParaRPr lang="en-US" dirty="0"/>
          </a:p>
          <a:p>
            <a:pPr marL="18288" indent="0">
              <a:buNone/>
            </a:pPr>
            <a:r>
              <a:rPr lang="en-US" dirty="0" smtClean="0"/>
              <a:t>Falls is the most common source of head injury in patient above 80 </a:t>
            </a:r>
          </a:p>
        </p:txBody>
      </p:sp>
    </p:spTree>
    <p:extLst>
      <p:ext uri="{BB962C8B-B14F-4D97-AF65-F5344CB8AC3E}">
        <p14:creationId xmlns="" xmlns:p14="http://schemas.microsoft.com/office/powerpoint/2010/main" val="5632861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F3.large.jpg"/>
          <p:cNvPicPr>
            <a:picLocks noGrp="1" noChangeAspect="1"/>
          </p:cNvPicPr>
          <p:nvPr>
            <p:ph idx="1"/>
          </p:nvPr>
        </p:nvPicPr>
        <p:blipFill>
          <a:blip r:embed="rId3" cstate="print">
            <a:extLst>
              <a:ext uri="{28A0092B-C50C-407E-A947-70E740481C1C}">
                <a14:useLocalDpi xmlns="" xmlns:a14="http://schemas.microsoft.com/office/drawing/2010/main" val="0"/>
              </a:ext>
            </a:extLst>
          </a:blip>
          <a:srcRect l="-23627" r="-23627"/>
          <a:stretch>
            <a:fillRect/>
          </a:stretch>
        </p:blipFill>
        <p:spPr>
          <a:xfrm>
            <a:off x="0" y="1"/>
            <a:ext cx="9144000" cy="6858000"/>
          </a:xfrm>
        </p:spPr>
      </p:pic>
    </p:spTree>
    <p:extLst>
      <p:ext uri="{BB962C8B-B14F-4D97-AF65-F5344CB8AC3E}">
        <p14:creationId xmlns="" xmlns:p14="http://schemas.microsoft.com/office/powerpoint/2010/main" val="2695838042"/>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0"/>
            <a:ext cx="7543800" cy="914400"/>
          </a:xfrm>
        </p:spPr>
        <p:txBody>
          <a:bodyPr/>
          <a:lstStyle/>
          <a:p>
            <a:r>
              <a:rPr lang="en-US" dirty="0" smtClean="0"/>
              <a:t>The </a:t>
            </a:r>
            <a:r>
              <a:rPr lang="en-US" dirty="0" err="1" smtClean="0"/>
              <a:t>cushing</a:t>
            </a:r>
            <a:r>
              <a:rPr lang="en-US" dirty="0" smtClean="0"/>
              <a:t> triad  </a:t>
            </a:r>
            <a:endParaRPr lang="en-US" dirty="0"/>
          </a:p>
        </p:txBody>
      </p:sp>
      <p:sp>
        <p:nvSpPr>
          <p:cNvPr id="2" name="Content Placeholder 1"/>
          <p:cNvSpPr>
            <a:spLocks noGrp="1"/>
          </p:cNvSpPr>
          <p:nvPr>
            <p:ph idx="1"/>
          </p:nvPr>
        </p:nvSpPr>
        <p:spPr>
          <a:xfrm>
            <a:off x="0" y="1506071"/>
            <a:ext cx="8229600" cy="5171784"/>
          </a:xfrm>
        </p:spPr>
        <p:txBody>
          <a:bodyPr/>
          <a:lstStyle/>
          <a:p>
            <a:endParaRPr lang="en-US" dirty="0" smtClean="0"/>
          </a:p>
          <a:p>
            <a:r>
              <a:rPr lang="en-US" dirty="0" smtClean="0"/>
              <a:t>This </a:t>
            </a:r>
            <a:r>
              <a:rPr lang="en-US" dirty="0" smtClean="0"/>
              <a:t>is </a:t>
            </a:r>
            <a:r>
              <a:rPr lang="en-US" dirty="0" err="1" smtClean="0"/>
              <a:t>physilogical</a:t>
            </a:r>
            <a:r>
              <a:rPr lang="en-US" dirty="0" smtClean="0"/>
              <a:t> response of high ICP    </a:t>
            </a:r>
            <a:endParaRPr lang="en-US" dirty="0" smtClean="0"/>
          </a:p>
          <a:p>
            <a:endParaRPr lang="en-US" dirty="0" smtClean="0"/>
          </a:p>
          <a:p>
            <a:r>
              <a:rPr lang="en-US" dirty="0" err="1" smtClean="0"/>
              <a:t>Bradycardia</a:t>
            </a:r>
            <a:r>
              <a:rPr lang="en-US" dirty="0" smtClean="0"/>
              <a:t> </a:t>
            </a:r>
            <a:endParaRPr lang="en-US" dirty="0" smtClean="0"/>
          </a:p>
          <a:p>
            <a:r>
              <a:rPr lang="en-US" dirty="0" smtClean="0"/>
              <a:t>Hypertension</a:t>
            </a:r>
          </a:p>
          <a:p>
            <a:r>
              <a:rPr lang="en-US" dirty="0" smtClean="0"/>
              <a:t>Respiratory irregularity</a:t>
            </a:r>
          </a:p>
          <a:p>
            <a:r>
              <a:rPr lang="en-US" dirty="0" smtClean="0"/>
              <a:t>Intubation and mechanical ventilation often obscure the respiratory part of the triad</a:t>
            </a:r>
          </a:p>
          <a:p>
            <a:endParaRPr lang="en-US" dirty="0"/>
          </a:p>
        </p:txBody>
      </p:sp>
    </p:spTree>
    <p:extLst>
      <p:ext uri="{BB962C8B-B14F-4D97-AF65-F5344CB8AC3E}">
        <p14:creationId xmlns="" xmlns:p14="http://schemas.microsoft.com/office/powerpoint/2010/main" val="1222667233"/>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708" y="516753"/>
            <a:ext cx="7543800" cy="914400"/>
          </a:xfrm>
        </p:spPr>
        <p:txBody>
          <a:bodyPr>
            <a:normAutofit fontScale="90000"/>
          </a:bodyPr>
          <a:lstStyle/>
          <a:p>
            <a:r>
              <a:rPr lang="en-US" dirty="0" smtClean="0"/>
              <a:t>Specific injuries &amp; surgical management</a:t>
            </a:r>
            <a:endParaRPr lang="en-US" dirty="0"/>
          </a:p>
        </p:txBody>
      </p:sp>
      <p:sp>
        <p:nvSpPr>
          <p:cNvPr id="2" name="Content Placeholder 1"/>
          <p:cNvSpPr>
            <a:spLocks noGrp="1"/>
          </p:cNvSpPr>
          <p:nvPr>
            <p:ph idx="1"/>
          </p:nvPr>
        </p:nvSpPr>
        <p:spPr>
          <a:xfrm>
            <a:off x="0" y="1431153"/>
            <a:ext cx="9144000" cy="5426847"/>
          </a:xfrm>
        </p:spPr>
        <p:txBody>
          <a:bodyPr>
            <a:normAutofit fontScale="85000" lnSpcReduction="20000"/>
          </a:bodyPr>
          <a:lstStyle/>
          <a:p>
            <a:r>
              <a:rPr lang="en-US" b="1" dirty="0" smtClean="0"/>
              <a:t>Skull fracture </a:t>
            </a:r>
          </a:p>
          <a:p>
            <a:endParaRPr lang="en-US" b="1" dirty="0" smtClean="0"/>
          </a:p>
          <a:p>
            <a:r>
              <a:rPr lang="en-US" dirty="0" smtClean="0"/>
              <a:t>They are usually categorized into open or closed( non- penetrating) depressed or non depressed and basilar or convexity varieties</a:t>
            </a:r>
          </a:p>
          <a:p>
            <a:endParaRPr lang="en-US" dirty="0" smtClean="0"/>
          </a:p>
          <a:p>
            <a:r>
              <a:rPr lang="en-US" dirty="0" smtClean="0"/>
              <a:t>Depressed fracture can tear the Dura or lacerate the cortex of the brain and they are usually considered for operative repair</a:t>
            </a:r>
          </a:p>
          <a:p>
            <a:r>
              <a:rPr lang="en-US" dirty="0" smtClean="0"/>
              <a:t>Skull fractures that are not depressed usually do not require repair</a:t>
            </a:r>
          </a:p>
          <a:p>
            <a:endParaRPr lang="en-US" dirty="0" smtClean="0"/>
          </a:p>
          <a:p>
            <a:r>
              <a:rPr lang="en-US" dirty="0" smtClean="0"/>
              <a:t>Basilar skull fractures  can damage the the vasculature and </a:t>
            </a:r>
            <a:r>
              <a:rPr lang="en-US" dirty="0" err="1" smtClean="0"/>
              <a:t>crainial</a:t>
            </a:r>
            <a:r>
              <a:rPr lang="en-US" dirty="0" smtClean="0"/>
              <a:t> nerves and can lead to a CSF leak and meningitis</a:t>
            </a:r>
          </a:p>
          <a:p>
            <a:r>
              <a:rPr lang="en-US" dirty="0" smtClean="0"/>
              <a:t>Clinically one may suspect a basilar skull fracture in the presence of Battle’s sign or Raccoon eyes  </a:t>
            </a:r>
          </a:p>
          <a:p>
            <a:endParaRPr lang="en-US" dirty="0" smtClean="0"/>
          </a:p>
          <a:p>
            <a:endParaRPr lang="en-US" dirty="0" smtClean="0"/>
          </a:p>
          <a:p>
            <a:pPr marL="18288" indent="0">
              <a:buNone/>
            </a:pPr>
            <a:endParaRPr lang="en-US" dirty="0" smtClean="0"/>
          </a:p>
          <a:p>
            <a:endParaRPr lang="en-US" dirty="0" smtClean="0"/>
          </a:p>
          <a:p>
            <a:pPr marL="18288" inden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 xmlns:p14="http://schemas.microsoft.com/office/powerpoint/2010/main" val="2366418497"/>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descr="Battle'_sign2.jp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l="-5556" r="-5556"/>
          <a:stretch>
            <a:fillRect/>
          </a:stretch>
        </p:blipFill>
        <p:spPr>
          <a:xfrm>
            <a:off x="292669" y="686694"/>
            <a:ext cx="4843680" cy="3657599"/>
          </a:xfrm>
        </p:spPr>
      </p:pic>
      <p:pic>
        <p:nvPicPr>
          <p:cNvPr id="5" name="Picture 4" descr="Racoon eyes.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36349" y="686694"/>
            <a:ext cx="3725803" cy="3657599"/>
          </a:xfrm>
          <a:prstGeom prst="rect">
            <a:avLst/>
          </a:prstGeom>
        </p:spPr>
      </p:pic>
      <p:sp>
        <p:nvSpPr>
          <p:cNvPr id="6" name="مربع نص 5"/>
          <p:cNvSpPr txBox="1"/>
          <p:nvPr/>
        </p:nvSpPr>
        <p:spPr>
          <a:xfrm>
            <a:off x="457200" y="4854388"/>
            <a:ext cx="3590365" cy="523220"/>
          </a:xfrm>
          <a:prstGeom prst="rect">
            <a:avLst/>
          </a:prstGeom>
          <a:noFill/>
        </p:spPr>
        <p:txBody>
          <a:bodyPr wrap="square" rtlCol="1">
            <a:spAutoFit/>
          </a:bodyPr>
          <a:lstStyle/>
          <a:p>
            <a:r>
              <a:rPr lang="en-US" sz="2800" b="1" dirty="0" smtClean="0"/>
              <a:t>Battle’s sign</a:t>
            </a:r>
            <a:endParaRPr lang="ar-SA" sz="2800" b="1" dirty="0"/>
          </a:p>
        </p:txBody>
      </p:sp>
      <p:sp>
        <p:nvSpPr>
          <p:cNvPr id="7" name="مربع نص 6"/>
          <p:cNvSpPr txBox="1"/>
          <p:nvPr/>
        </p:nvSpPr>
        <p:spPr>
          <a:xfrm>
            <a:off x="5136349" y="4854388"/>
            <a:ext cx="3133592" cy="523220"/>
          </a:xfrm>
          <a:prstGeom prst="rect">
            <a:avLst/>
          </a:prstGeom>
          <a:noFill/>
        </p:spPr>
        <p:txBody>
          <a:bodyPr wrap="square" rtlCol="1">
            <a:spAutoFit/>
          </a:bodyPr>
          <a:lstStyle/>
          <a:p>
            <a:r>
              <a:rPr lang="en-US" sz="2800" b="1" dirty="0" smtClean="0"/>
              <a:t>Raccoon eyes</a:t>
            </a:r>
            <a:endParaRPr lang="ar-SA" sz="2800" b="1" dirty="0"/>
          </a:p>
        </p:txBody>
      </p:sp>
    </p:spTree>
    <p:extLst>
      <p:ext uri="{BB962C8B-B14F-4D97-AF65-F5344CB8AC3E}">
        <p14:creationId xmlns="" xmlns:p14="http://schemas.microsoft.com/office/powerpoint/2010/main" val="382682154"/>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68" y="11098"/>
            <a:ext cx="7543800" cy="914400"/>
          </a:xfrm>
        </p:spPr>
        <p:txBody>
          <a:bodyPr/>
          <a:lstStyle/>
          <a:p>
            <a:r>
              <a:rPr lang="en-US" dirty="0" smtClean="0"/>
              <a:t>Epidural hematoma </a:t>
            </a:r>
            <a:endParaRPr lang="en-US" dirty="0"/>
          </a:p>
        </p:txBody>
      </p:sp>
      <p:sp>
        <p:nvSpPr>
          <p:cNvPr id="2" name="Content Placeholder 1"/>
          <p:cNvSpPr>
            <a:spLocks noGrp="1"/>
          </p:cNvSpPr>
          <p:nvPr>
            <p:ph idx="1"/>
          </p:nvPr>
        </p:nvSpPr>
        <p:spPr>
          <a:xfrm>
            <a:off x="0" y="685801"/>
            <a:ext cx="8229600" cy="6172199"/>
          </a:xfrm>
        </p:spPr>
        <p:txBody>
          <a:bodyPr>
            <a:normAutofit fontScale="92500"/>
          </a:bodyPr>
          <a:lstStyle/>
          <a:p>
            <a:pPr marL="18288" indent="0">
              <a:buNone/>
            </a:pPr>
            <a:endParaRPr lang="en-US" dirty="0" smtClean="0"/>
          </a:p>
          <a:p>
            <a:r>
              <a:rPr lang="en-US" dirty="0" smtClean="0"/>
              <a:t>The bleeding </a:t>
            </a:r>
            <a:r>
              <a:rPr lang="en-US" dirty="0" err="1" smtClean="0"/>
              <a:t>occures</a:t>
            </a:r>
            <a:r>
              <a:rPr lang="en-US" dirty="0" smtClean="0"/>
              <a:t> on the outside of the </a:t>
            </a:r>
            <a:r>
              <a:rPr lang="en-US" dirty="0" err="1" smtClean="0"/>
              <a:t>dura</a:t>
            </a:r>
            <a:r>
              <a:rPr lang="en-US" dirty="0" smtClean="0"/>
              <a:t> and collects in  and expands the potential epidural space between the </a:t>
            </a:r>
            <a:r>
              <a:rPr lang="en-US" dirty="0" err="1" smtClean="0"/>
              <a:t>dura</a:t>
            </a:r>
            <a:r>
              <a:rPr lang="en-US" dirty="0" smtClean="0"/>
              <a:t> and the bone </a:t>
            </a:r>
          </a:p>
          <a:p>
            <a:r>
              <a:rPr lang="en-US" dirty="0" smtClean="0"/>
              <a:t>The classic example is laceration of the middle meningeal artery by the temporal bone  because of fall or blow on the temple </a:t>
            </a:r>
          </a:p>
          <a:p>
            <a:r>
              <a:rPr lang="en-US" dirty="0" smtClean="0"/>
              <a:t>The hematoma can compress the adjacent brain to the point of serious injury and death</a:t>
            </a:r>
          </a:p>
          <a:p>
            <a:r>
              <a:rPr lang="en-US" dirty="0" smtClean="0"/>
              <a:t> venous epidural hematoma are less likely to produce life threatening  compression</a:t>
            </a:r>
          </a:p>
          <a:p>
            <a:r>
              <a:rPr lang="en-US" dirty="0" smtClean="0"/>
              <a:t>Distinguishing between the two types is location (temporal </a:t>
            </a:r>
            <a:r>
              <a:rPr lang="en-US" dirty="0" err="1" smtClean="0"/>
              <a:t>vs</a:t>
            </a:r>
            <a:r>
              <a:rPr lang="en-US" dirty="0" smtClean="0"/>
              <a:t> non temporal) ,size (small </a:t>
            </a:r>
            <a:r>
              <a:rPr lang="en-US" dirty="0" err="1" smtClean="0"/>
              <a:t>vs</a:t>
            </a:r>
            <a:r>
              <a:rPr lang="en-US" dirty="0" smtClean="0"/>
              <a:t> large) ,and the rate of exchange (slow </a:t>
            </a:r>
            <a:r>
              <a:rPr lang="en-US" dirty="0" err="1" smtClean="0"/>
              <a:t>vs</a:t>
            </a:r>
            <a:r>
              <a:rPr lang="en-US" dirty="0" smtClean="0"/>
              <a:t> fast) </a:t>
            </a:r>
          </a:p>
          <a:p>
            <a:endParaRPr lang="en-US" dirty="0" smtClean="0"/>
          </a:p>
          <a:p>
            <a:endParaRPr lang="en-US" dirty="0"/>
          </a:p>
        </p:txBody>
      </p:sp>
    </p:spTree>
    <p:extLst>
      <p:ext uri="{BB962C8B-B14F-4D97-AF65-F5344CB8AC3E}">
        <p14:creationId xmlns="" xmlns:p14="http://schemas.microsoft.com/office/powerpoint/2010/main" val="1361280973"/>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71109"/>
            <a:ext cx="9019131" cy="6463822"/>
          </a:xfrm>
        </p:spPr>
        <p:txBody>
          <a:bodyPr>
            <a:normAutofit fontScale="92500" lnSpcReduction="10000"/>
          </a:bodyPr>
          <a:lstStyle/>
          <a:p>
            <a:r>
              <a:rPr lang="en-US" dirty="0" smtClean="0"/>
              <a:t>The classic presentation of a </a:t>
            </a:r>
            <a:r>
              <a:rPr lang="en-US" dirty="0" err="1" smtClean="0"/>
              <a:t>tamporal</a:t>
            </a:r>
            <a:r>
              <a:rPr lang="en-US" dirty="0" smtClean="0"/>
              <a:t> epidural hematoma is a patient suffering from a blow of the temple and a brief loss of consciousness . This is fallowed by a lucid interval during which the patient appears to be neurologically well</a:t>
            </a:r>
          </a:p>
          <a:p>
            <a:pPr marL="18288" indent="0">
              <a:buNone/>
            </a:pPr>
            <a:r>
              <a:rPr lang="en-US" dirty="0" smtClean="0"/>
              <a:t> </a:t>
            </a:r>
          </a:p>
          <a:p>
            <a:r>
              <a:rPr lang="en-US" dirty="0" smtClean="0"/>
              <a:t>  during this time either the epidural hematoma expands slowly enough for the compensatory mechanism of the brain to maintain consciousness or the hemorrhage stops temporarily </a:t>
            </a:r>
          </a:p>
          <a:p>
            <a:endParaRPr lang="en-US" dirty="0" smtClean="0"/>
          </a:p>
          <a:p>
            <a:r>
              <a:rPr lang="en-US" dirty="0" smtClean="0"/>
              <a:t>Subsequently either due to </a:t>
            </a:r>
            <a:r>
              <a:rPr lang="en-US" dirty="0" err="1" smtClean="0"/>
              <a:t>rebleeding</a:t>
            </a:r>
            <a:r>
              <a:rPr lang="en-US" dirty="0" smtClean="0"/>
              <a:t> or exhaustion of the compensatory mechanisms a rapid decline in the level of consciousness and associated with other element of </a:t>
            </a:r>
            <a:r>
              <a:rPr lang="en-US" dirty="0" err="1" smtClean="0"/>
              <a:t>uncal</a:t>
            </a:r>
            <a:r>
              <a:rPr lang="en-US" dirty="0" smtClean="0"/>
              <a:t> herniation </a:t>
            </a:r>
          </a:p>
          <a:p>
            <a:pPr marL="18288" indent="0">
              <a:buNone/>
            </a:pPr>
            <a:r>
              <a:rPr lang="en-US" dirty="0" smtClean="0"/>
              <a:t>      </a:t>
            </a:r>
            <a:endParaRPr lang="en-US" dirty="0"/>
          </a:p>
        </p:txBody>
      </p:sp>
    </p:spTree>
    <p:extLst>
      <p:ext uri="{BB962C8B-B14F-4D97-AF65-F5344CB8AC3E}">
        <p14:creationId xmlns="" xmlns:p14="http://schemas.microsoft.com/office/powerpoint/2010/main" val="2685648606"/>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dule 2a head ct (right epidural hematoma)- tubbs rj, rihms.jp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l="-33333" r="-33333"/>
          <a:stretch>
            <a:fillRect/>
          </a:stretch>
        </p:blipFill>
        <p:spPr>
          <a:xfrm>
            <a:off x="50238" y="685801"/>
            <a:ext cx="9320876" cy="5592524"/>
          </a:xfrm>
        </p:spPr>
      </p:pic>
    </p:spTree>
    <p:extLst>
      <p:ext uri="{BB962C8B-B14F-4D97-AF65-F5344CB8AC3E}">
        <p14:creationId xmlns="" xmlns:p14="http://schemas.microsoft.com/office/powerpoint/2010/main" val="131688960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272" y="5749185"/>
            <a:ext cx="7543800" cy="914400"/>
          </a:xfrm>
        </p:spPr>
        <p:txBody>
          <a:bodyPr/>
          <a:lstStyle/>
          <a:p>
            <a:endParaRPr lang="en-US" dirty="0"/>
          </a:p>
        </p:txBody>
      </p:sp>
      <p:sp>
        <p:nvSpPr>
          <p:cNvPr id="2" name="Content Placeholder 1"/>
          <p:cNvSpPr>
            <a:spLocks noGrp="1"/>
          </p:cNvSpPr>
          <p:nvPr>
            <p:ph idx="1"/>
          </p:nvPr>
        </p:nvSpPr>
        <p:spPr>
          <a:xfrm>
            <a:off x="228332" y="142688"/>
            <a:ext cx="8548196" cy="6520897"/>
          </a:xfrm>
        </p:spPr>
        <p:txBody>
          <a:bodyPr>
            <a:normAutofit fontScale="85000" lnSpcReduction="10000"/>
          </a:bodyPr>
          <a:lstStyle/>
          <a:p>
            <a:r>
              <a:rPr lang="en-US" dirty="0" smtClean="0"/>
              <a:t>Epidural hematoma has a lens shaped appearance and limited by the suture lines </a:t>
            </a:r>
          </a:p>
          <a:p>
            <a:endParaRPr lang="en-US" dirty="0" smtClean="0"/>
          </a:p>
          <a:p>
            <a:r>
              <a:rPr lang="en-US" dirty="0" smtClean="0"/>
              <a:t>CT image is also helpful in assessing the impact of the hematoma on the brain such as the degree of the midline shift or compression of the nearby structures</a:t>
            </a:r>
          </a:p>
          <a:p>
            <a:pPr marL="18288" indent="0">
              <a:buNone/>
            </a:pPr>
            <a:r>
              <a:rPr lang="en-US" dirty="0" smtClean="0"/>
              <a:t> </a:t>
            </a:r>
          </a:p>
          <a:p>
            <a:r>
              <a:rPr lang="en-US" dirty="0" smtClean="0"/>
              <a:t>Management of </a:t>
            </a:r>
            <a:r>
              <a:rPr lang="en-US" dirty="0" err="1" smtClean="0"/>
              <a:t>epidual</a:t>
            </a:r>
            <a:r>
              <a:rPr lang="en-US" dirty="0" smtClean="0"/>
              <a:t> hematoma is determined by lesion size ,location and time from injury to diagnosis </a:t>
            </a:r>
          </a:p>
          <a:p>
            <a:r>
              <a:rPr lang="en-US" dirty="0" smtClean="0"/>
              <a:t>Generally, an epidural hematoma more than 1cm in depth is considered for surgical management( </a:t>
            </a:r>
            <a:r>
              <a:rPr lang="en-US" dirty="0" err="1" smtClean="0"/>
              <a:t>crainiotomy</a:t>
            </a:r>
            <a:r>
              <a:rPr lang="en-US" dirty="0" smtClean="0"/>
              <a:t>)  </a:t>
            </a:r>
          </a:p>
          <a:p>
            <a:r>
              <a:rPr lang="en-US" dirty="0" smtClean="0"/>
              <a:t>When the diagnosis has been delayed, it is considered safe to observe patients with epidural hematoma of modest size (</a:t>
            </a:r>
            <a:r>
              <a:rPr lang="en-US" dirty="0"/>
              <a:t>1</a:t>
            </a:r>
            <a:r>
              <a:rPr lang="en-US" dirty="0" smtClean="0"/>
              <a:t>cm) since the bulk of the hematoma expansion </a:t>
            </a:r>
            <a:r>
              <a:rPr lang="en-US" dirty="0" err="1" smtClean="0"/>
              <a:t>occures</a:t>
            </a:r>
            <a:r>
              <a:rPr lang="en-US" dirty="0" smtClean="0"/>
              <a:t> within the first 24-36 </a:t>
            </a:r>
            <a:r>
              <a:rPr lang="en-US" dirty="0" err="1" smtClean="0"/>
              <a:t>houres</a:t>
            </a:r>
            <a:r>
              <a:rPr lang="en-US" dirty="0" smtClean="0"/>
              <a:t> </a:t>
            </a:r>
          </a:p>
          <a:p>
            <a:pPr marL="18288" indent="0">
              <a:buNone/>
            </a:pPr>
            <a:r>
              <a:rPr lang="en-US" dirty="0" smtClean="0"/>
              <a:t> </a:t>
            </a:r>
          </a:p>
          <a:p>
            <a:endParaRPr lang="en-US" dirty="0"/>
          </a:p>
        </p:txBody>
      </p:sp>
    </p:spTree>
    <p:extLst>
      <p:ext uri="{BB962C8B-B14F-4D97-AF65-F5344CB8AC3E}">
        <p14:creationId xmlns="" xmlns:p14="http://schemas.microsoft.com/office/powerpoint/2010/main" val="424875778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a:xfrm>
            <a:off x="142708" y="114151"/>
            <a:ext cx="9001292" cy="6620780"/>
          </a:xfrm>
        </p:spPr>
        <p:txBody>
          <a:bodyPr/>
          <a:lstStyle/>
          <a:p>
            <a:r>
              <a:rPr lang="en-US" dirty="0" smtClean="0"/>
              <a:t>In contrast , a 1cm thick temporal epidural hematoma in a patient only 30 minutes out from injury should be strongly considered for emergent surgical removal of the hematoma </a:t>
            </a:r>
          </a:p>
          <a:p>
            <a:endParaRPr lang="en-US" dirty="0"/>
          </a:p>
        </p:txBody>
      </p:sp>
    </p:spTree>
    <p:extLst>
      <p:ext uri="{BB962C8B-B14F-4D97-AF65-F5344CB8AC3E}">
        <p14:creationId xmlns="" xmlns:p14="http://schemas.microsoft.com/office/powerpoint/2010/main" val="115846425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1"/>
            <a:ext cx="7543800" cy="914400"/>
          </a:xfrm>
        </p:spPr>
        <p:txBody>
          <a:bodyPr/>
          <a:lstStyle/>
          <a:p>
            <a:r>
              <a:rPr lang="en-US" dirty="0" smtClean="0"/>
              <a:t>Acute subdural hematoma </a:t>
            </a:r>
            <a:endParaRPr lang="en-US" dirty="0"/>
          </a:p>
        </p:txBody>
      </p:sp>
      <p:sp>
        <p:nvSpPr>
          <p:cNvPr id="2" name="Content Placeholder 1"/>
          <p:cNvSpPr>
            <a:spLocks noGrp="1"/>
          </p:cNvSpPr>
          <p:nvPr>
            <p:ph idx="1"/>
          </p:nvPr>
        </p:nvSpPr>
        <p:spPr>
          <a:xfrm>
            <a:off x="7254" y="1399247"/>
            <a:ext cx="9136746" cy="5458753"/>
          </a:xfrm>
        </p:spPr>
        <p:txBody>
          <a:bodyPr>
            <a:normAutofit lnSpcReduction="10000"/>
          </a:bodyPr>
          <a:lstStyle/>
          <a:p>
            <a:r>
              <a:rPr lang="en-US" dirty="0" smtClean="0"/>
              <a:t>The blood collects between the </a:t>
            </a:r>
            <a:r>
              <a:rPr lang="en-US" dirty="0" err="1" smtClean="0"/>
              <a:t>dura</a:t>
            </a:r>
            <a:r>
              <a:rPr lang="en-US" dirty="0" smtClean="0"/>
              <a:t> and the arachnoid membrane , in the potential  subdural space </a:t>
            </a:r>
          </a:p>
          <a:p>
            <a:endParaRPr lang="en-US" dirty="0" smtClean="0"/>
          </a:p>
          <a:p>
            <a:r>
              <a:rPr lang="en-US" dirty="0" smtClean="0"/>
              <a:t>Shaking (acceleration-deceleration) injury leading to tearing of bridging veins in the subdural space.  In young children, this may result from child abuse.</a:t>
            </a:r>
          </a:p>
          <a:p>
            <a:endParaRPr lang="en-US" dirty="0" smtClean="0"/>
          </a:p>
          <a:p>
            <a:r>
              <a:rPr lang="en-US" dirty="0" smtClean="0"/>
              <a:t>Most patients present with a significantly depressed level of consciousness and may have other finding related to the compressive mass of the hematoma  ( headache confusion </a:t>
            </a:r>
            <a:r>
              <a:rPr lang="en-US" dirty="0" err="1" smtClean="0"/>
              <a:t>sezures</a:t>
            </a:r>
            <a:r>
              <a:rPr lang="en-US" dirty="0" smtClean="0"/>
              <a:t> ) </a:t>
            </a:r>
          </a:p>
          <a:p>
            <a:endParaRPr lang="en-US" dirty="0"/>
          </a:p>
        </p:txBody>
      </p:sp>
    </p:spTree>
    <p:extLst>
      <p:ext uri="{BB962C8B-B14F-4D97-AF65-F5344CB8AC3E}">
        <p14:creationId xmlns="" xmlns:p14="http://schemas.microsoft.com/office/powerpoint/2010/main" val="138802134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543800" cy="914400"/>
          </a:xfrm>
        </p:spPr>
        <p:txBody>
          <a:bodyPr/>
          <a:lstStyle/>
          <a:p>
            <a:r>
              <a:rPr lang="en-US" dirty="0" smtClean="0"/>
              <a:t>Pathophysiology </a:t>
            </a:r>
            <a:endParaRPr lang="en-US" dirty="0"/>
          </a:p>
        </p:txBody>
      </p:sp>
      <p:sp>
        <p:nvSpPr>
          <p:cNvPr id="2" name="Content Placeholder 1"/>
          <p:cNvSpPr>
            <a:spLocks noGrp="1"/>
          </p:cNvSpPr>
          <p:nvPr>
            <p:ph idx="1"/>
          </p:nvPr>
        </p:nvSpPr>
        <p:spPr>
          <a:xfrm>
            <a:off x="164232" y="1198589"/>
            <a:ext cx="8669379" cy="5208155"/>
          </a:xfrm>
        </p:spPr>
        <p:txBody>
          <a:bodyPr>
            <a:normAutofit fontScale="92500" lnSpcReduction="20000"/>
          </a:bodyPr>
          <a:lstStyle/>
          <a:p>
            <a:r>
              <a:rPr lang="en-US" dirty="0"/>
              <a:t>Head injuries include both injuries to the brain and those to other parts of the head, such as the </a:t>
            </a:r>
            <a:r>
              <a:rPr lang="en-US" dirty="0" smtClean="0"/>
              <a:t>scalp and the skull.</a:t>
            </a:r>
          </a:p>
          <a:p>
            <a:pPr marL="18288" indent="0">
              <a:buNone/>
            </a:pPr>
            <a:endParaRPr lang="en-US" dirty="0" smtClean="0"/>
          </a:p>
          <a:p>
            <a:r>
              <a:rPr lang="en-US" dirty="0" smtClean="0"/>
              <a:t>Brain injury is divided  into primary and secondary </a:t>
            </a:r>
          </a:p>
          <a:p>
            <a:endParaRPr lang="en-US" dirty="0" smtClean="0"/>
          </a:p>
          <a:p>
            <a:r>
              <a:rPr lang="en-US" dirty="0" smtClean="0"/>
              <a:t>Primary: occurs at the time of brain injury( direct result of trauma ) or immediate there after </a:t>
            </a:r>
            <a:r>
              <a:rPr lang="en-US" dirty="0" err="1" smtClean="0"/>
              <a:t>eg</a:t>
            </a:r>
            <a:r>
              <a:rPr lang="en-US" dirty="0" smtClean="0"/>
              <a:t>:(skull fracture ,laceration of the brain , hemorrhage in or around the brain)</a:t>
            </a:r>
          </a:p>
          <a:p>
            <a:endParaRPr lang="en-US" dirty="0" smtClean="0"/>
          </a:p>
          <a:p>
            <a:r>
              <a:rPr lang="en-US" dirty="0" smtClean="0"/>
              <a:t>Secondary ( after the primary ): denotes the brain response to injury </a:t>
            </a:r>
            <a:r>
              <a:rPr lang="en-US" dirty="0" err="1" smtClean="0"/>
              <a:t>eg</a:t>
            </a:r>
            <a:r>
              <a:rPr lang="en-US" dirty="0" smtClean="0"/>
              <a:t>:(cellular ischemic injury and cerebral edema )</a:t>
            </a:r>
          </a:p>
          <a:p>
            <a:pPr marL="18288" indent="0">
              <a:buNone/>
            </a:pPr>
            <a:endParaRPr lang="en-US" dirty="0"/>
          </a:p>
        </p:txBody>
      </p:sp>
    </p:spTree>
    <p:extLst>
      <p:ext uri="{BB962C8B-B14F-4D97-AF65-F5344CB8AC3E}">
        <p14:creationId xmlns="" xmlns:p14="http://schemas.microsoft.com/office/powerpoint/2010/main" val="361019483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subdural.jp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t="20000" b="20000"/>
          <a:stretch>
            <a:fillRect/>
          </a:stretch>
        </p:blipFill>
        <p:spPr>
          <a:xfrm>
            <a:off x="1298641" y="685801"/>
            <a:ext cx="6930959" cy="4379666"/>
          </a:xfrm>
        </p:spPr>
      </p:pic>
    </p:spTree>
    <p:extLst>
      <p:ext uri="{BB962C8B-B14F-4D97-AF65-F5344CB8AC3E}">
        <p14:creationId xmlns="" xmlns:p14="http://schemas.microsoft.com/office/powerpoint/2010/main" val="2888904695"/>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2760" y="25366"/>
            <a:ext cx="7543800" cy="914400"/>
          </a:xfrm>
        </p:spPr>
        <p:txBody>
          <a:bodyPr/>
          <a:lstStyle/>
          <a:p>
            <a:endParaRPr lang="en-US" dirty="0"/>
          </a:p>
        </p:txBody>
      </p:sp>
      <p:sp>
        <p:nvSpPr>
          <p:cNvPr id="2" name="Content Placeholder 1"/>
          <p:cNvSpPr>
            <a:spLocks noGrp="1"/>
          </p:cNvSpPr>
          <p:nvPr>
            <p:ph idx="1"/>
          </p:nvPr>
        </p:nvSpPr>
        <p:spPr>
          <a:xfrm>
            <a:off x="99895" y="685801"/>
            <a:ext cx="8129705" cy="6172199"/>
          </a:xfrm>
        </p:spPr>
        <p:txBody>
          <a:bodyPr>
            <a:normAutofit fontScale="77500" lnSpcReduction="20000"/>
          </a:bodyPr>
          <a:lstStyle/>
          <a:p>
            <a:r>
              <a:rPr lang="en-US" dirty="0" smtClean="0"/>
              <a:t>It has more of a crescent shape and there is no barrier to it’s spreading over the hemispheric  surface of the brain</a:t>
            </a:r>
          </a:p>
          <a:p>
            <a:endParaRPr lang="en-US" dirty="0" smtClean="0"/>
          </a:p>
          <a:p>
            <a:r>
              <a:rPr lang="en-US" dirty="0" smtClean="0"/>
              <a:t>Associated </a:t>
            </a:r>
            <a:r>
              <a:rPr lang="en-US" dirty="0" err="1" smtClean="0"/>
              <a:t>intracerebral</a:t>
            </a:r>
            <a:r>
              <a:rPr lang="en-US" dirty="0" smtClean="0"/>
              <a:t> hemorrhage and edema is often evident beneath the acute subdural hematoma </a:t>
            </a:r>
          </a:p>
          <a:p>
            <a:r>
              <a:rPr lang="en-US" dirty="0" smtClean="0"/>
              <a:t>Acute subdural bleeds have a high mortality rate, higher even than epidural hematomas and , because the force (acceleration/deceleration) required to cause them causes other severe injuries as well. The mortality rate associated with acute subdural hematoma is around 60 to 80%.</a:t>
            </a:r>
          </a:p>
          <a:p>
            <a:pPr>
              <a:buNone/>
            </a:pPr>
            <a:endParaRPr lang="en-US" dirty="0" smtClean="0"/>
          </a:p>
          <a:p>
            <a:r>
              <a:rPr lang="en-US" dirty="0" smtClean="0"/>
              <a:t>Management of the acute subdural hematoma involves emergent operative removal by craniotomy for lesions more than 1cm thick </a:t>
            </a:r>
          </a:p>
          <a:p>
            <a:r>
              <a:rPr lang="en-US" dirty="0" smtClean="0"/>
              <a:t>Acute brain swelling during the surgical procedure must be expected </a:t>
            </a:r>
          </a:p>
          <a:p>
            <a:r>
              <a:rPr lang="en-US" dirty="0" smtClean="0"/>
              <a:t>Bleeding source usually difficult to stop and often best managed with gentle packing of hemostatic materials rather than aggressive exploration</a:t>
            </a:r>
          </a:p>
        </p:txBody>
      </p:sp>
    </p:spTree>
    <p:extLst>
      <p:ext uri="{BB962C8B-B14F-4D97-AF65-F5344CB8AC3E}">
        <p14:creationId xmlns="" xmlns:p14="http://schemas.microsoft.com/office/powerpoint/2010/main" val="4172667626"/>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7999"/>
          </a:xfrm>
        </p:spPr>
        <p:txBody>
          <a:bodyPr/>
          <a:lstStyle/>
          <a:p>
            <a:r>
              <a:rPr lang="en-US" dirty="0"/>
              <a:t>Medical management of elevated </a:t>
            </a:r>
            <a:r>
              <a:rPr lang="en-US" dirty="0" err="1"/>
              <a:t>intracrainial</a:t>
            </a:r>
            <a:r>
              <a:rPr lang="en-US" dirty="0"/>
              <a:t> </a:t>
            </a:r>
            <a:r>
              <a:rPr lang="en-US" dirty="0" smtClean="0"/>
              <a:t>pressure ( osmotic </a:t>
            </a:r>
            <a:r>
              <a:rPr lang="en-US" dirty="0" err="1" smtClean="0"/>
              <a:t>diuritucs</a:t>
            </a:r>
            <a:r>
              <a:rPr lang="en-US" dirty="0" smtClean="0"/>
              <a:t> and </a:t>
            </a:r>
            <a:r>
              <a:rPr lang="en-US" dirty="0" err="1" smtClean="0"/>
              <a:t>hypervent</a:t>
            </a:r>
            <a:r>
              <a:rPr lang="en-US" dirty="0" smtClean="0"/>
              <a:t>. Which will </a:t>
            </a:r>
            <a:r>
              <a:rPr lang="en-US" dirty="0" err="1" smtClean="0"/>
              <a:t>dec</a:t>
            </a:r>
            <a:r>
              <a:rPr lang="en-US" dirty="0" smtClean="0"/>
              <a:t>. PaCo2 which will lower ICP)  </a:t>
            </a:r>
            <a:r>
              <a:rPr lang="en-US" dirty="0"/>
              <a:t>and the underlying brain injury is an essential part of patient </a:t>
            </a:r>
            <a:r>
              <a:rPr lang="en-US" dirty="0" smtClean="0"/>
              <a:t>care   </a:t>
            </a:r>
          </a:p>
          <a:p>
            <a:pPr marL="18288" indent="0">
              <a:buNone/>
            </a:pPr>
            <a:r>
              <a:rPr lang="en-US" dirty="0" smtClean="0"/>
              <a:t>    </a:t>
            </a:r>
            <a:endParaRPr lang="en-US" dirty="0"/>
          </a:p>
          <a:p>
            <a:r>
              <a:rPr lang="en-US" dirty="0" smtClean="0"/>
              <a:t>Outcomes are often poor with mortality of 50%-90%. Survivors often have significant disabilities </a:t>
            </a:r>
          </a:p>
          <a:p>
            <a:endParaRPr lang="en-US" dirty="0" smtClean="0"/>
          </a:p>
          <a:p>
            <a:r>
              <a:rPr lang="en-US" dirty="0" smtClean="0"/>
              <a:t>In elderly the subdural hematoma can present several months after injury due to the space caused by brain atrophy and they are labeled as chronic subdural hematoma and outcomes post surgery are much better than acute subdural hematoma  </a:t>
            </a:r>
          </a:p>
          <a:p>
            <a:endParaRPr lang="en-US" dirty="0"/>
          </a:p>
        </p:txBody>
      </p:sp>
    </p:spTree>
    <p:extLst>
      <p:ext uri="{BB962C8B-B14F-4D97-AF65-F5344CB8AC3E}">
        <p14:creationId xmlns="" xmlns:p14="http://schemas.microsoft.com/office/powerpoint/2010/main" val="1631086318"/>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عنصر نائب للمحتوى 11"/>
          <p:cNvGraphicFramePr>
            <a:graphicFrameLocks noGrp="1"/>
          </p:cNvGraphicFramePr>
          <p:nvPr>
            <p:ph sz="half" idx="1"/>
          </p:nvPr>
        </p:nvGraphicFramePr>
        <p:xfrm>
          <a:off x="1238865" y="499970"/>
          <a:ext cx="6548283" cy="5879807"/>
        </p:xfrm>
        <a:graphic>
          <a:graphicData uri="http://schemas.openxmlformats.org/drawingml/2006/table">
            <a:tbl>
              <a:tblPr/>
              <a:tblGrid>
                <a:gridCol w="2197509"/>
                <a:gridCol w="2168013"/>
                <a:gridCol w="2182761"/>
              </a:tblGrid>
              <a:tr h="514613">
                <a:tc>
                  <a:txBody>
                    <a:bodyPr/>
                    <a:lstStyle/>
                    <a:p>
                      <a:r>
                        <a:rPr lang="en-US" sz="1800" dirty="0"/>
                        <a:t>Hematoma type</a:t>
                      </a:r>
                    </a:p>
                  </a:txBody>
                  <a:tcPr marL="48296" marR="48296" marT="24148" marB="24148" anchor="ctr">
                    <a:lnL>
                      <a:noFill/>
                    </a:lnL>
                    <a:lnR>
                      <a:noFill/>
                    </a:lnR>
                    <a:lnT>
                      <a:noFill/>
                    </a:lnT>
                    <a:lnB>
                      <a:noFill/>
                    </a:lnB>
                  </a:tcPr>
                </a:tc>
                <a:tc>
                  <a:txBody>
                    <a:bodyPr/>
                    <a:lstStyle/>
                    <a:p>
                      <a:r>
                        <a:rPr lang="en-US" sz="1800" dirty="0"/>
                        <a:t>Epidural</a:t>
                      </a:r>
                    </a:p>
                  </a:txBody>
                  <a:tcPr marL="48296" marR="48296" marT="24148" marB="24148" anchor="ctr">
                    <a:lnL>
                      <a:noFill/>
                    </a:lnL>
                    <a:lnR>
                      <a:noFill/>
                    </a:lnR>
                    <a:lnT>
                      <a:noFill/>
                    </a:lnT>
                    <a:lnB>
                      <a:noFill/>
                    </a:lnB>
                  </a:tcPr>
                </a:tc>
                <a:tc>
                  <a:txBody>
                    <a:bodyPr/>
                    <a:lstStyle/>
                    <a:p>
                      <a:r>
                        <a:rPr lang="en-US" sz="1800" dirty="0"/>
                        <a:t>Subdural  </a:t>
                      </a:r>
                    </a:p>
                  </a:txBody>
                  <a:tcPr marL="48296" marR="48296" marT="24148" marB="24148" anchor="ctr">
                    <a:lnL>
                      <a:noFill/>
                    </a:lnL>
                    <a:lnR>
                      <a:noFill/>
                    </a:lnR>
                    <a:lnT>
                      <a:noFill/>
                    </a:lnT>
                    <a:lnB>
                      <a:noFill/>
                    </a:lnB>
                  </a:tcPr>
                </a:tc>
              </a:tr>
              <a:tr h="736725">
                <a:tc>
                  <a:txBody>
                    <a:bodyPr/>
                    <a:lstStyle/>
                    <a:p>
                      <a:r>
                        <a:rPr lang="en-US" sz="1800" dirty="0"/>
                        <a:t>Location</a:t>
                      </a:r>
                    </a:p>
                  </a:txBody>
                  <a:tcPr marL="48296" marR="48296" marT="24148" marB="24148" anchor="ctr">
                    <a:lnL>
                      <a:noFill/>
                    </a:lnL>
                    <a:lnR>
                      <a:noFill/>
                    </a:lnR>
                    <a:lnT>
                      <a:noFill/>
                    </a:lnT>
                    <a:lnB>
                      <a:noFill/>
                    </a:lnB>
                  </a:tcPr>
                </a:tc>
                <a:tc>
                  <a:txBody>
                    <a:bodyPr/>
                    <a:lstStyle/>
                    <a:p>
                      <a:r>
                        <a:rPr lang="en-US" sz="1800"/>
                        <a:t>Between the </a:t>
                      </a:r>
                      <a:r>
                        <a:rPr lang="en-US" sz="1800">
                          <a:hlinkClick r:id="rId2" tooltip="Human skull"/>
                        </a:rPr>
                        <a:t>skull</a:t>
                      </a:r>
                      <a:r>
                        <a:rPr lang="en-US" sz="1800"/>
                        <a:t> and the </a:t>
                      </a:r>
                      <a:r>
                        <a:rPr lang="en-US" sz="1800">
                          <a:hlinkClick r:id="rId3" tooltip="Dura mater"/>
                        </a:rPr>
                        <a:t>dura</a:t>
                      </a:r>
                      <a:endParaRPr lang="en-US" sz="1800"/>
                    </a:p>
                  </a:txBody>
                  <a:tcPr marL="48296" marR="48296" marT="24148" marB="24148" anchor="ctr">
                    <a:lnL>
                      <a:noFill/>
                    </a:lnL>
                    <a:lnR>
                      <a:noFill/>
                    </a:lnR>
                    <a:lnT>
                      <a:noFill/>
                    </a:lnT>
                    <a:lnB>
                      <a:noFill/>
                    </a:lnB>
                  </a:tcPr>
                </a:tc>
                <a:tc>
                  <a:txBody>
                    <a:bodyPr/>
                    <a:lstStyle/>
                    <a:p>
                      <a:r>
                        <a:rPr lang="en-US" sz="1800"/>
                        <a:t>Between the </a:t>
                      </a:r>
                      <a:r>
                        <a:rPr lang="en-US" sz="1800" i="1"/>
                        <a:t>dura</a:t>
                      </a:r>
                      <a:r>
                        <a:rPr lang="en-US" sz="1800"/>
                        <a:t> and the </a:t>
                      </a:r>
                      <a:r>
                        <a:rPr lang="en-US" sz="1800">
                          <a:hlinkClick r:id="rId4" tooltip="Arachnoid mater"/>
                        </a:rPr>
                        <a:t>arachnoid</a:t>
                      </a:r>
                      <a:endParaRPr lang="en-US" sz="1800"/>
                    </a:p>
                  </a:txBody>
                  <a:tcPr marL="48296" marR="48296" marT="24148" marB="24148" anchor="ctr">
                    <a:lnL>
                      <a:noFill/>
                    </a:lnL>
                    <a:lnR>
                      <a:noFill/>
                    </a:lnR>
                    <a:lnT>
                      <a:noFill/>
                    </a:lnT>
                    <a:lnB>
                      <a:noFill/>
                    </a:lnB>
                  </a:tcPr>
                </a:tc>
              </a:tr>
              <a:tr h="2957848">
                <a:tc>
                  <a:txBody>
                    <a:bodyPr/>
                    <a:lstStyle/>
                    <a:p>
                      <a:r>
                        <a:rPr lang="en-US" sz="1800" dirty="0"/>
                        <a:t>Involved vessel</a:t>
                      </a:r>
                    </a:p>
                  </a:txBody>
                  <a:tcPr marL="48296" marR="48296" marT="24148" marB="24148" anchor="ctr">
                    <a:lnL>
                      <a:noFill/>
                    </a:lnL>
                    <a:lnR>
                      <a:noFill/>
                    </a:lnR>
                    <a:lnT>
                      <a:noFill/>
                    </a:lnT>
                    <a:lnB>
                      <a:noFill/>
                    </a:lnB>
                  </a:tcPr>
                </a:tc>
                <a:tc>
                  <a:txBody>
                    <a:bodyPr/>
                    <a:lstStyle/>
                    <a:p>
                      <a:r>
                        <a:rPr lang="en-US" sz="1800" dirty="0" err="1"/>
                        <a:t>Temperoparietal</a:t>
                      </a:r>
                      <a:r>
                        <a:rPr lang="en-US" sz="1800" dirty="0"/>
                        <a:t> locus (most likely) - </a:t>
                      </a:r>
                      <a:r>
                        <a:rPr lang="en-US" sz="1800" dirty="0">
                          <a:hlinkClick r:id="rId5" tooltip="Middle meningeal artery"/>
                        </a:rPr>
                        <a:t>Middle </a:t>
                      </a:r>
                      <a:r>
                        <a:rPr lang="en-US" sz="1800" dirty="0" err="1">
                          <a:hlinkClick r:id="rId5" tooltip="Middle meningeal artery"/>
                        </a:rPr>
                        <a:t>meningeal</a:t>
                      </a:r>
                      <a:r>
                        <a:rPr lang="en-US" sz="1800" dirty="0">
                          <a:hlinkClick r:id="rId5" tooltip="Middle meningeal artery"/>
                        </a:rPr>
                        <a:t> artery</a:t>
                      </a:r>
                      <a:r>
                        <a:rPr lang="en-US" sz="1800" dirty="0"/>
                        <a:t/>
                      </a:r>
                      <a:br>
                        <a:rPr lang="en-US" sz="1800" dirty="0"/>
                      </a:br>
                      <a:endParaRPr lang="en-US" sz="1800" dirty="0"/>
                    </a:p>
                  </a:txBody>
                  <a:tcPr marL="48296" marR="48296" marT="24148" marB="24148" anchor="ctr">
                    <a:lnL>
                      <a:noFill/>
                    </a:lnL>
                    <a:lnR>
                      <a:noFill/>
                    </a:lnR>
                    <a:lnT>
                      <a:noFill/>
                    </a:lnT>
                    <a:lnB>
                      <a:noFill/>
                    </a:lnB>
                  </a:tcPr>
                </a:tc>
                <a:tc>
                  <a:txBody>
                    <a:bodyPr/>
                    <a:lstStyle/>
                    <a:p>
                      <a:r>
                        <a:rPr lang="en-US" sz="1800" dirty="0">
                          <a:hlinkClick r:id="rId6" tooltip="Bridging veins"/>
                        </a:rPr>
                        <a:t>Bridging veins</a:t>
                      </a:r>
                      <a:endParaRPr lang="en-US" sz="1800" dirty="0"/>
                    </a:p>
                  </a:txBody>
                  <a:tcPr marL="48296" marR="48296" marT="24148" marB="24148" anchor="ctr">
                    <a:lnL>
                      <a:noFill/>
                    </a:lnL>
                    <a:lnR>
                      <a:noFill/>
                    </a:lnR>
                    <a:lnT>
                      <a:noFill/>
                    </a:lnT>
                    <a:lnB>
                      <a:noFill/>
                    </a:lnB>
                  </a:tcPr>
                </a:tc>
              </a:tr>
              <a:tr h="1337683">
                <a:tc>
                  <a:txBody>
                    <a:bodyPr/>
                    <a:lstStyle/>
                    <a:p>
                      <a:r>
                        <a:rPr lang="en-US" sz="1800" dirty="0"/>
                        <a:t>Symptoms</a:t>
                      </a:r>
                    </a:p>
                  </a:txBody>
                  <a:tcPr marL="48296" marR="48296" marT="24148" marB="24148" anchor="ctr">
                    <a:lnL>
                      <a:noFill/>
                    </a:lnL>
                    <a:lnR>
                      <a:noFill/>
                    </a:lnR>
                    <a:lnT>
                      <a:noFill/>
                    </a:lnT>
                    <a:lnB>
                      <a:noFill/>
                    </a:lnB>
                  </a:tcPr>
                </a:tc>
                <a:tc>
                  <a:txBody>
                    <a:bodyPr/>
                    <a:lstStyle/>
                    <a:p>
                      <a:r>
                        <a:rPr lang="en-US" sz="1800" dirty="0">
                          <a:hlinkClick r:id="rId7" tooltip="Lucid interval"/>
                        </a:rPr>
                        <a:t>Lucid interval</a:t>
                      </a:r>
                      <a:r>
                        <a:rPr lang="en-US" sz="1800" dirty="0"/>
                        <a:t> followed by </a:t>
                      </a:r>
                      <a:r>
                        <a:rPr lang="en-US" sz="1800" dirty="0">
                          <a:hlinkClick r:id="rId8" tooltip="Unconsciousness"/>
                        </a:rPr>
                        <a:t>unconsciousness</a:t>
                      </a:r>
                      <a:endParaRPr lang="en-US" sz="1800" dirty="0"/>
                    </a:p>
                  </a:txBody>
                  <a:tcPr marL="48296" marR="48296" marT="24148" marB="24148" anchor="ctr">
                    <a:lnL>
                      <a:noFill/>
                    </a:lnL>
                    <a:lnR>
                      <a:noFill/>
                    </a:lnR>
                    <a:lnT>
                      <a:noFill/>
                    </a:lnT>
                    <a:lnB>
                      <a:noFill/>
                    </a:lnB>
                  </a:tcPr>
                </a:tc>
                <a:tc>
                  <a:txBody>
                    <a:bodyPr/>
                    <a:lstStyle/>
                    <a:p>
                      <a:r>
                        <a:rPr lang="en-US" sz="1800"/>
                        <a:t>Gradually increasing </a:t>
                      </a:r>
                      <a:r>
                        <a:rPr lang="en-US" sz="1800">
                          <a:hlinkClick r:id="rId9" tooltip="Headache"/>
                        </a:rPr>
                        <a:t>headache</a:t>
                      </a:r>
                      <a:r>
                        <a:rPr lang="en-US" sz="1800"/>
                        <a:t> and </a:t>
                      </a:r>
                      <a:r>
                        <a:rPr lang="en-US" sz="1800">
                          <a:hlinkClick r:id="rId10" tooltip="Confusion"/>
                        </a:rPr>
                        <a:t>confusion</a:t>
                      </a:r>
                      <a:endParaRPr lang="en-US" sz="1800"/>
                    </a:p>
                  </a:txBody>
                  <a:tcPr marL="48296" marR="48296" marT="24148" marB="24148" anchor="ctr">
                    <a:lnL>
                      <a:noFill/>
                    </a:lnL>
                    <a:lnR>
                      <a:noFill/>
                    </a:lnR>
                    <a:lnT>
                      <a:noFill/>
                    </a:lnT>
                    <a:lnB>
                      <a:noFill/>
                    </a:lnB>
                  </a:tcPr>
                </a:tc>
              </a:tr>
              <a:tr h="332938">
                <a:tc>
                  <a:txBody>
                    <a:bodyPr/>
                    <a:lstStyle/>
                    <a:p>
                      <a:r>
                        <a:rPr lang="en-US" sz="1800" dirty="0">
                          <a:hlinkClick r:id="rId11" tooltip="X-ray computed tomography"/>
                        </a:rPr>
                        <a:t>CT</a:t>
                      </a:r>
                      <a:r>
                        <a:rPr lang="en-US" sz="1800" dirty="0"/>
                        <a:t> appearance</a:t>
                      </a:r>
                    </a:p>
                  </a:txBody>
                  <a:tcPr marL="48296" marR="48296" marT="24148" marB="24148" anchor="ctr">
                    <a:lnL>
                      <a:noFill/>
                    </a:lnL>
                    <a:lnR>
                      <a:noFill/>
                    </a:lnR>
                    <a:lnT>
                      <a:noFill/>
                    </a:lnT>
                    <a:lnB>
                      <a:noFill/>
                    </a:lnB>
                  </a:tcPr>
                </a:tc>
                <a:tc>
                  <a:txBody>
                    <a:bodyPr/>
                    <a:lstStyle/>
                    <a:p>
                      <a:r>
                        <a:rPr lang="en-US" sz="1800" dirty="0">
                          <a:hlinkClick r:id="rId12" tooltip="Biconvex lens"/>
                        </a:rPr>
                        <a:t>Biconvex lens</a:t>
                      </a:r>
                      <a:endParaRPr lang="en-US" sz="1800" dirty="0"/>
                    </a:p>
                  </a:txBody>
                  <a:tcPr marL="48296" marR="48296" marT="24148" marB="24148" anchor="ctr">
                    <a:lnL>
                      <a:noFill/>
                    </a:lnL>
                    <a:lnR>
                      <a:noFill/>
                    </a:lnR>
                    <a:lnT>
                      <a:noFill/>
                    </a:lnT>
                    <a:lnB>
                      <a:noFill/>
                    </a:lnB>
                  </a:tcPr>
                </a:tc>
                <a:tc>
                  <a:txBody>
                    <a:bodyPr/>
                    <a:lstStyle/>
                    <a:p>
                      <a:r>
                        <a:rPr lang="en-US" sz="1800" dirty="0">
                          <a:hlinkClick r:id="rId13" tooltip="Crescent"/>
                        </a:rPr>
                        <a:t>Crescent</a:t>
                      </a:r>
                      <a:r>
                        <a:rPr lang="en-US" sz="1800" dirty="0"/>
                        <a:t>-shaped</a:t>
                      </a:r>
                    </a:p>
                  </a:txBody>
                  <a:tcPr marL="48296" marR="48296" marT="24148" marB="24148" anchor="ctr">
                    <a:lnL>
                      <a:noFill/>
                    </a:lnL>
                    <a:lnR>
                      <a:noFill/>
                    </a:lnR>
                    <a:lnT>
                      <a:noFill/>
                    </a:lnT>
                    <a:lnB>
                      <a:noFill/>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543800" cy="914400"/>
          </a:xfrm>
        </p:spPr>
        <p:txBody>
          <a:bodyPr/>
          <a:lstStyle/>
          <a:p>
            <a:r>
              <a:rPr lang="en-US" dirty="0" smtClean="0"/>
              <a:t>Penetrating brain injury</a:t>
            </a:r>
            <a:endParaRPr lang="en-US" dirty="0"/>
          </a:p>
        </p:txBody>
      </p:sp>
      <p:sp>
        <p:nvSpPr>
          <p:cNvPr id="2" name="Content Placeholder 1"/>
          <p:cNvSpPr>
            <a:spLocks noGrp="1"/>
          </p:cNvSpPr>
          <p:nvPr>
            <p:ph idx="1"/>
          </p:nvPr>
        </p:nvSpPr>
        <p:spPr>
          <a:xfrm>
            <a:off x="0" y="943831"/>
            <a:ext cx="9144000" cy="5806558"/>
          </a:xfrm>
        </p:spPr>
        <p:txBody>
          <a:bodyPr/>
          <a:lstStyle/>
          <a:p>
            <a:r>
              <a:rPr lang="en-US" dirty="0" smtClean="0"/>
              <a:t>Usually produce a focal injury pattern specific to the site of penetration </a:t>
            </a:r>
          </a:p>
          <a:p>
            <a:r>
              <a:rPr lang="en-US" dirty="0" smtClean="0"/>
              <a:t>Gunshot wound that pass through the ventricular system are most often fatal </a:t>
            </a:r>
          </a:p>
          <a:p>
            <a:r>
              <a:rPr lang="en-US" dirty="0" smtClean="0"/>
              <a:t>Management of less severe penetrating  injury revolves around </a:t>
            </a:r>
            <a:r>
              <a:rPr lang="en-US" dirty="0" err="1" smtClean="0"/>
              <a:t>manging</a:t>
            </a:r>
            <a:r>
              <a:rPr lang="en-US" dirty="0" smtClean="0"/>
              <a:t> the potential infection ,complication of injury and repairing the breach of the skull</a:t>
            </a:r>
          </a:p>
          <a:p>
            <a:pPr marL="18288" indent="0">
              <a:buNone/>
            </a:pPr>
            <a:r>
              <a:rPr lang="en-US" dirty="0" smtClean="0"/>
              <a:t>    </a:t>
            </a:r>
            <a:endParaRPr lang="en-US" dirty="0"/>
          </a:p>
        </p:txBody>
      </p:sp>
    </p:spTree>
    <p:extLst>
      <p:ext uri="{BB962C8B-B14F-4D97-AF65-F5344CB8AC3E}">
        <p14:creationId xmlns="" xmlns:p14="http://schemas.microsoft.com/office/powerpoint/2010/main" val="1908042113"/>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PenetratingCranialInjury452.jp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t="8464" b="8464"/>
          <a:stretch>
            <a:fillRect/>
          </a:stretch>
        </p:blipFill>
        <p:spPr>
          <a:xfrm>
            <a:off x="114300" y="685800"/>
            <a:ext cx="8789988" cy="5864225"/>
          </a:xfrm>
        </p:spPr>
      </p:pic>
    </p:spTree>
    <p:extLst>
      <p:ext uri="{BB962C8B-B14F-4D97-AF65-F5344CB8AC3E}">
        <p14:creationId xmlns="" xmlns:p14="http://schemas.microsoft.com/office/powerpoint/2010/main" val="3260287945"/>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905"/>
            <a:ext cx="7543800" cy="914400"/>
          </a:xfrm>
        </p:spPr>
        <p:txBody>
          <a:bodyPr/>
          <a:lstStyle/>
          <a:p>
            <a:r>
              <a:rPr lang="en-US" dirty="0" err="1" smtClean="0"/>
              <a:t>Subarchnoid</a:t>
            </a:r>
            <a:r>
              <a:rPr lang="en-US" dirty="0" smtClean="0"/>
              <a:t> </a:t>
            </a:r>
            <a:r>
              <a:rPr lang="en-US" dirty="0" err="1" smtClean="0"/>
              <a:t>hemorrage</a:t>
            </a:r>
            <a:endParaRPr lang="en-US" dirty="0"/>
          </a:p>
        </p:txBody>
      </p:sp>
      <p:sp>
        <p:nvSpPr>
          <p:cNvPr id="2" name="Content Placeholder 1"/>
          <p:cNvSpPr>
            <a:spLocks noGrp="1"/>
          </p:cNvSpPr>
          <p:nvPr>
            <p:ph idx="1"/>
          </p:nvPr>
        </p:nvSpPr>
        <p:spPr>
          <a:xfrm>
            <a:off x="0" y="685801"/>
            <a:ext cx="8229600" cy="6172199"/>
          </a:xfrm>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2900" dirty="0" smtClean="0"/>
          </a:p>
          <a:p>
            <a:r>
              <a:rPr lang="en-US" sz="2900" dirty="0" smtClean="0"/>
              <a:t>is </a:t>
            </a:r>
            <a:r>
              <a:rPr lang="en-US" sz="2900" dirty="0"/>
              <a:t>bleeding into the subarachnoid space—the area between </a:t>
            </a:r>
            <a:r>
              <a:rPr lang="en-US" sz="2900" dirty="0" smtClean="0"/>
              <a:t>the </a:t>
            </a:r>
            <a:r>
              <a:rPr lang="en-US" sz="2900" dirty="0"/>
              <a:t>arachnoid membrane and the pia mater surrounding the </a:t>
            </a:r>
            <a:r>
              <a:rPr lang="en-US" sz="2900" dirty="0" smtClean="0"/>
              <a:t>brain</a:t>
            </a:r>
          </a:p>
          <a:p>
            <a:endParaRPr lang="en-US" sz="2900" dirty="0" smtClean="0"/>
          </a:p>
          <a:p>
            <a:r>
              <a:rPr lang="en-US" sz="2900" dirty="0" smtClean="0"/>
              <a:t>Trauma is most common fallowed by cerebral  aneurism </a:t>
            </a:r>
          </a:p>
          <a:p>
            <a:endParaRPr lang="en-US" sz="2900" dirty="0" smtClean="0"/>
          </a:p>
          <a:p>
            <a:endParaRPr lang="en-US" sz="2900" dirty="0" smtClean="0"/>
          </a:p>
          <a:p>
            <a:r>
              <a:rPr lang="en-US" sz="2900" dirty="0" smtClean="0"/>
              <a:t>aneurysm is classically associated with the sudden onset of a severe headache, traumatic subarachnoid presentation all depends on the mechanism of injury, the severity of the overall injury and other associated traumatic injuries to the brain.</a:t>
            </a:r>
          </a:p>
          <a:p>
            <a:endParaRPr lang="en-US" sz="2900" dirty="0" smtClean="0"/>
          </a:p>
          <a:p>
            <a:r>
              <a:rPr lang="en-US" sz="2900" dirty="0" smtClean="0"/>
              <a:t>other types of traumatic hemorrhages, such as </a:t>
            </a:r>
            <a:r>
              <a:rPr lang="en-US" sz="2900" dirty="0" smtClean="0">
                <a:hlinkClick r:id="rId2"/>
              </a:rPr>
              <a:t>epidural hematoma</a:t>
            </a:r>
            <a:r>
              <a:rPr lang="en-US" sz="2900" dirty="0" smtClean="0"/>
              <a:t> or </a:t>
            </a:r>
            <a:r>
              <a:rPr lang="en-US" sz="2900" dirty="0" smtClean="0">
                <a:hlinkClick r:id="rId3"/>
              </a:rPr>
              <a:t>subdural hematoma</a:t>
            </a:r>
            <a:r>
              <a:rPr lang="en-US" sz="2900" dirty="0" smtClean="0"/>
              <a:t>, often require surgical removal, bleeding into the subarachnoid space spreads out into the cerebrospinal fluid and thus does not cause a mass that requires evacuation  thus does not require any specific treatment</a:t>
            </a:r>
          </a:p>
          <a:p>
            <a:endParaRPr lang="en-US" dirty="0" smtClean="0"/>
          </a:p>
          <a:p>
            <a:endParaRPr lang="en-US" dirty="0" smtClean="0"/>
          </a:p>
          <a:p>
            <a:pPr>
              <a:buNone/>
            </a:pPr>
            <a:endParaRPr lang="en-US" dirty="0" smtClean="0"/>
          </a:p>
          <a:p>
            <a:pPr>
              <a:buNone/>
            </a:pPr>
            <a:endParaRPr lang="en-US" dirty="0"/>
          </a:p>
          <a:p>
            <a:endParaRPr lang="en-US" dirty="0" smtClean="0"/>
          </a:p>
          <a:p>
            <a:endParaRPr lang="en-US" dirty="0"/>
          </a:p>
          <a:p>
            <a:endParaRPr lang="en-US" dirty="0" smtClean="0"/>
          </a:p>
          <a:p>
            <a:endParaRPr lang="en-US" dirty="0"/>
          </a:p>
          <a:p>
            <a:endParaRPr lang="en-US" dirty="0" smtClean="0"/>
          </a:p>
          <a:p>
            <a:endParaRPr lang="en-US" dirty="0"/>
          </a:p>
          <a:p>
            <a:pPr marL="18288" indent="0">
              <a:buNone/>
            </a:pPr>
            <a:endParaRPr lang="en-US" dirty="0"/>
          </a:p>
        </p:txBody>
      </p:sp>
    </p:spTree>
    <p:extLst>
      <p:ext uri="{BB962C8B-B14F-4D97-AF65-F5344CB8AC3E}">
        <p14:creationId xmlns="" xmlns:p14="http://schemas.microsoft.com/office/powerpoint/2010/main" val="1813583825"/>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41755" y="1762124"/>
            <a:ext cx="4925961" cy="4394587"/>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777240" y="685801"/>
            <a:ext cx="7543800" cy="914400"/>
          </a:xfrm>
        </p:spPr>
        <p:txBody>
          <a:bodyPr>
            <a:normAutofit fontScale="90000"/>
          </a:bodyPr>
          <a:lstStyle/>
          <a:p>
            <a:r>
              <a:rPr lang="en-US" dirty="0" smtClean="0"/>
              <a:t>Traumatic </a:t>
            </a:r>
            <a:r>
              <a:rPr lang="en-US" dirty="0" err="1" smtClean="0"/>
              <a:t>intraventricular</a:t>
            </a:r>
            <a:r>
              <a:rPr lang="en-US" dirty="0" smtClean="0"/>
              <a:t> hemorrhage </a:t>
            </a:r>
            <a:endParaRPr lang="ar-SA" dirty="0"/>
          </a:p>
        </p:txBody>
      </p:sp>
      <p:sp>
        <p:nvSpPr>
          <p:cNvPr id="7" name="عنصر نائب للمحتوى 6"/>
          <p:cNvSpPr>
            <a:spLocks noGrp="1"/>
          </p:cNvSpPr>
          <p:nvPr>
            <p:ph idx="1"/>
          </p:nvPr>
        </p:nvSpPr>
        <p:spPr>
          <a:xfrm>
            <a:off x="2225040" y="1873046"/>
            <a:ext cx="6096000" cy="3657599"/>
          </a:xfrm>
        </p:spPr>
        <p:txBody>
          <a:bodyPr>
            <a:normAutofit fontScale="92500" lnSpcReduction="10000"/>
          </a:bodyPr>
          <a:lstStyle/>
          <a:p>
            <a:r>
              <a:rPr lang="en-US" dirty="0" smtClean="0"/>
              <a:t>bleeding in  the ventricular system . Primary IVH is uncommon </a:t>
            </a:r>
            <a:r>
              <a:rPr lang="en-US" dirty="0" err="1" smtClean="0"/>
              <a:t>Intraventricular</a:t>
            </a:r>
            <a:r>
              <a:rPr lang="en-US" dirty="0" smtClean="0"/>
              <a:t> hemorrhage more commonly occurs in the setting of </a:t>
            </a:r>
            <a:r>
              <a:rPr lang="en-US" dirty="0" err="1" smtClean="0"/>
              <a:t>intracerebral</a:t>
            </a:r>
            <a:r>
              <a:rPr lang="en-US" dirty="0" smtClean="0"/>
              <a:t> hemorrhage or subarachnoid hemorrhage (secondary IVH).</a:t>
            </a:r>
          </a:p>
          <a:p>
            <a:r>
              <a:rPr lang="en-US" dirty="0" smtClean="0"/>
              <a:t>Management ??</a:t>
            </a:r>
            <a:br>
              <a:rPr lang="en-US" dirty="0" smtClean="0"/>
            </a:br>
            <a:endParaRPr lang="en-US" dirty="0" smtClean="0"/>
          </a:p>
          <a:p>
            <a:endParaRPr lang="ar-SA" dirty="0"/>
          </a:p>
        </p:txBody>
      </p:sp>
    </p:spTree>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SA"/>
          </a:p>
        </p:txBody>
      </p:sp>
      <p:pic>
        <p:nvPicPr>
          <p:cNvPr id="2050" name="Picture 2" descr="C:\Users\amc\Desktop\IVH.jpg"/>
          <p:cNvPicPr>
            <a:picLocks noGrp="1" noChangeAspect="1" noChangeArrowheads="1"/>
          </p:cNvPicPr>
          <p:nvPr>
            <p:ph idx="1"/>
          </p:nvPr>
        </p:nvPicPr>
        <p:blipFill>
          <a:blip r:embed="rId2" cstate="print"/>
          <a:srcRect/>
          <a:stretch>
            <a:fillRect/>
          </a:stretch>
        </p:blipFill>
        <p:spPr bwMode="auto">
          <a:xfrm>
            <a:off x="2138516" y="847725"/>
            <a:ext cx="4376584" cy="547073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210863"/>
            <a:ext cx="7543800" cy="914400"/>
          </a:xfrm>
        </p:spPr>
        <p:txBody>
          <a:bodyPr/>
          <a:lstStyle/>
          <a:p>
            <a:r>
              <a:rPr lang="en-US" dirty="0" smtClean="0"/>
              <a:t>Primary brain injury</a:t>
            </a:r>
            <a:endParaRPr lang="en-US" dirty="0"/>
          </a:p>
        </p:txBody>
      </p:sp>
      <p:sp>
        <p:nvSpPr>
          <p:cNvPr id="2" name="Content Placeholder 1"/>
          <p:cNvSpPr>
            <a:spLocks noGrp="1"/>
          </p:cNvSpPr>
          <p:nvPr>
            <p:ph idx="1"/>
          </p:nvPr>
        </p:nvSpPr>
        <p:spPr>
          <a:xfrm>
            <a:off x="142707" y="1291736"/>
            <a:ext cx="8491112" cy="5520090"/>
          </a:xfrm>
        </p:spPr>
        <p:txBody>
          <a:bodyPr/>
          <a:lstStyle/>
          <a:p>
            <a:r>
              <a:rPr lang="en-US" dirty="0" smtClean="0"/>
              <a:t>Primary brain injury could be caused by penetrating  or blunt trauma . </a:t>
            </a:r>
          </a:p>
          <a:p>
            <a:r>
              <a:rPr lang="en-US" dirty="0" smtClean="0"/>
              <a:t>The brain is much more sensitive to diffuse angular application of force than focal linear one. </a:t>
            </a:r>
            <a:endParaRPr lang="en-US" dirty="0"/>
          </a:p>
        </p:txBody>
      </p:sp>
    </p:spTree>
    <p:extLst>
      <p:ext uri="{BB962C8B-B14F-4D97-AF65-F5344CB8AC3E}">
        <p14:creationId xmlns="" xmlns:p14="http://schemas.microsoft.com/office/powerpoint/2010/main" val="3680504073"/>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777240" y="685801"/>
            <a:ext cx="7543800" cy="914400"/>
          </a:xfrm>
        </p:spPr>
        <p:txBody>
          <a:bodyPr>
            <a:normAutofit fontScale="90000"/>
          </a:bodyPr>
          <a:lstStyle/>
          <a:p>
            <a:r>
              <a:rPr lang="en-US" sz="3200" dirty="0" smtClean="0"/>
              <a:t>Traumatic </a:t>
            </a:r>
            <a:r>
              <a:rPr lang="en-US" sz="3200" dirty="0" err="1" smtClean="0"/>
              <a:t>Intraparenchymal</a:t>
            </a:r>
            <a:r>
              <a:rPr lang="en-US" sz="3200" dirty="0" smtClean="0"/>
              <a:t> </a:t>
            </a:r>
            <a:br>
              <a:rPr lang="en-US" sz="3200" dirty="0" smtClean="0"/>
            </a:br>
            <a:r>
              <a:rPr lang="en-US" sz="3200" dirty="0" smtClean="0"/>
              <a:t>Hemorrhage</a:t>
            </a:r>
            <a:endParaRPr lang="ar-SA" sz="3200" dirty="0"/>
          </a:p>
        </p:txBody>
      </p:sp>
      <p:sp>
        <p:nvSpPr>
          <p:cNvPr id="2" name="عنصر نائب للمحتوى 1"/>
          <p:cNvSpPr>
            <a:spLocks noGrp="1"/>
          </p:cNvSpPr>
          <p:nvPr>
            <p:ph idx="1"/>
          </p:nvPr>
        </p:nvSpPr>
        <p:spPr>
          <a:xfrm>
            <a:off x="2133600" y="2514600"/>
            <a:ext cx="6096000" cy="3657599"/>
          </a:xfrm>
        </p:spPr>
        <p:txBody>
          <a:bodyPr>
            <a:normAutofit fontScale="92500" lnSpcReduction="20000"/>
          </a:bodyPr>
          <a:lstStyle/>
          <a:p>
            <a:r>
              <a:rPr lang="en-US" dirty="0" smtClean="0"/>
              <a:t>bleeding into the tissue of the brain caused by trauma</a:t>
            </a:r>
          </a:p>
          <a:p>
            <a:r>
              <a:rPr lang="en-US" dirty="0" smtClean="0"/>
              <a:t>An </a:t>
            </a:r>
            <a:r>
              <a:rPr lang="en-US" dirty="0" err="1" smtClean="0"/>
              <a:t>intraparenchymal</a:t>
            </a:r>
            <a:r>
              <a:rPr lang="en-US" dirty="0" smtClean="0"/>
              <a:t> hemorrhage rarely occurs alone so the </a:t>
            </a:r>
            <a:r>
              <a:rPr lang="en-US" dirty="0" err="1" smtClean="0"/>
              <a:t>presenration</a:t>
            </a:r>
            <a:r>
              <a:rPr lang="en-US" dirty="0" smtClean="0"/>
              <a:t> will vary </a:t>
            </a:r>
          </a:p>
          <a:p>
            <a:r>
              <a:rPr lang="en-US" dirty="0" smtClean="0"/>
              <a:t>smaller hemorrhage often require no specific treatment other than the standard treatment of any trauma victim, very large hematomas may require surgical removal.</a:t>
            </a:r>
            <a:endParaRPr lang="ar-SA" dirty="0"/>
          </a:p>
        </p:txBody>
      </p:sp>
    </p:spTree>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437" y="143582"/>
            <a:ext cx="9147567" cy="1269041"/>
          </a:xfrm>
        </p:spPr>
        <p:txBody>
          <a:bodyPr/>
          <a:lstStyle/>
          <a:p>
            <a:endParaRPr lang="en-US" sz="3600" dirty="0"/>
          </a:p>
        </p:txBody>
      </p:sp>
      <p:sp>
        <p:nvSpPr>
          <p:cNvPr id="2" name="Content Placeholder 1"/>
          <p:cNvSpPr>
            <a:spLocks noGrp="1"/>
          </p:cNvSpPr>
          <p:nvPr>
            <p:ph idx="1"/>
          </p:nvPr>
        </p:nvSpPr>
        <p:spPr>
          <a:xfrm>
            <a:off x="128437" y="1801584"/>
            <a:ext cx="9015563" cy="4890077"/>
          </a:xfrm>
        </p:spPr>
        <p:txBody>
          <a:bodyPr/>
          <a:lstStyle/>
          <a:p>
            <a:r>
              <a:rPr lang="en-US" b="1" dirty="0" smtClean="0"/>
              <a:t>Concussion </a:t>
            </a:r>
            <a:endParaRPr lang="en-US" dirty="0" smtClean="0"/>
          </a:p>
          <a:p>
            <a:r>
              <a:rPr lang="en-US" b="1" dirty="0" smtClean="0"/>
              <a:t>Is an immediate and transient loss of consciousness or normal mentation after head trauma often associated with period of amnesia</a:t>
            </a:r>
          </a:p>
          <a:p>
            <a:r>
              <a:rPr lang="en-US" b="1" dirty="0" smtClean="0"/>
              <a:t>The severity of concussion appears to be proportional  to the duration of amnesia particularly the </a:t>
            </a:r>
            <a:r>
              <a:rPr lang="en-US" b="1" dirty="0" err="1" smtClean="0"/>
              <a:t>anterograde</a:t>
            </a:r>
            <a:r>
              <a:rPr lang="en-US" b="1" dirty="0" smtClean="0"/>
              <a:t> amnesia  </a:t>
            </a:r>
          </a:p>
          <a:p>
            <a:endParaRPr lang="en-US" b="1" dirty="0"/>
          </a:p>
        </p:txBody>
      </p:sp>
    </p:spTree>
    <p:extLst>
      <p:ext uri="{BB962C8B-B14F-4D97-AF65-F5344CB8AC3E}">
        <p14:creationId xmlns="" xmlns:p14="http://schemas.microsoft.com/office/powerpoint/2010/main" val="653871174"/>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a:xfrm>
            <a:off x="0" y="214034"/>
            <a:ext cx="8229600" cy="6378207"/>
          </a:xfrm>
        </p:spPr>
        <p:txBody>
          <a:bodyPr/>
          <a:lstStyle/>
          <a:p>
            <a:r>
              <a:rPr lang="en-US" dirty="0" smtClean="0"/>
              <a:t>Management for isolated concussion in the ER includes a period of observation for at least 2 hours</a:t>
            </a:r>
          </a:p>
          <a:p>
            <a:pPr marL="18288" indent="0">
              <a:buNone/>
            </a:pPr>
            <a:r>
              <a:rPr lang="en-US" dirty="0" smtClean="0"/>
              <a:t> </a:t>
            </a:r>
          </a:p>
          <a:p>
            <a:r>
              <a:rPr lang="en-US" dirty="0" smtClean="0"/>
              <a:t>Long term outcome are generally good however 25% of patients report an increased incidence of headache and memory difficulties even several months later</a:t>
            </a:r>
          </a:p>
          <a:p>
            <a:pPr marL="18288" indent="0">
              <a:buNone/>
            </a:pPr>
            <a:r>
              <a:rPr lang="en-US" dirty="0" smtClean="0"/>
              <a:t> </a:t>
            </a:r>
          </a:p>
          <a:p>
            <a:r>
              <a:rPr lang="en-US" dirty="0" smtClean="0"/>
              <a:t>  post concussive syndrome include  depression,  anxiety, memory loss , headache , emotional </a:t>
            </a:r>
            <a:r>
              <a:rPr lang="en-US" dirty="0" err="1" smtClean="0"/>
              <a:t>lability</a:t>
            </a:r>
            <a:r>
              <a:rPr lang="en-US" dirty="0" smtClean="0"/>
              <a:t> , insomnia </a:t>
            </a:r>
          </a:p>
          <a:p>
            <a:r>
              <a:rPr lang="en-US" dirty="0" smtClean="0"/>
              <a:t>Treatment is reassurance  </a:t>
            </a:r>
            <a:endParaRPr lang="en-US" dirty="0"/>
          </a:p>
        </p:txBody>
      </p:sp>
    </p:spTree>
    <p:extLst>
      <p:ext uri="{BB962C8B-B14F-4D97-AF65-F5344CB8AC3E}">
        <p14:creationId xmlns="" xmlns:p14="http://schemas.microsoft.com/office/powerpoint/2010/main" val="1069074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543800" cy="914400"/>
          </a:xfrm>
        </p:spPr>
        <p:txBody>
          <a:bodyPr/>
          <a:lstStyle/>
          <a:p>
            <a:r>
              <a:rPr lang="en-US" dirty="0" smtClean="0"/>
              <a:t>Diffuse axonal injury </a:t>
            </a:r>
            <a:endParaRPr lang="en-US" dirty="0"/>
          </a:p>
        </p:txBody>
      </p:sp>
      <p:sp>
        <p:nvSpPr>
          <p:cNvPr id="2" name="Content Placeholder 1"/>
          <p:cNvSpPr>
            <a:spLocks noGrp="1"/>
          </p:cNvSpPr>
          <p:nvPr>
            <p:ph idx="1"/>
          </p:nvPr>
        </p:nvSpPr>
        <p:spPr>
          <a:xfrm>
            <a:off x="0" y="1055901"/>
            <a:ext cx="8962048" cy="5935870"/>
          </a:xfrm>
        </p:spPr>
        <p:txBody>
          <a:bodyPr>
            <a:normAutofit fontScale="92500" lnSpcReduction="20000"/>
          </a:bodyPr>
          <a:lstStyle/>
          <a:p>
            <a:r>
              <a:rPr lang="en-US" dirty="0" smtClean="0"/>
              <a:t>Occurs when the axons become  sheared off between the boundary between gray and white matter during rapid brain acceleration or deceleration </a:t>
            </a:r>
          </a:p>
          <a:p>
            <a:r>
              <a:rPr lang="en-US" dirty="0" smtClean="0"/>
              <a:t>it does not generally cause specific, focal neurological symptoms. However, it can often contribute to a depressed level of consciousness</a:t>
            </a:r>
          </a:p>
          <a:p>
            <a:r>
              <a:rPr lang="en-US" dirty="0" smtClean="0"/>
              <a:t>contribute to the long-term neurological disability </a:t>
            </a:r>
            <a:r>
              <a:rPr lang="en-US" dirty="0" err="1" smtClean="0"/>
              <a:t>cuz</a:t>
            </a:r>
            <a:r>
              <a:rPr lang="en-US" dirty="0" smtClean="0"/>
              <a:t> axons cannot </a:t>
            </a:r>
            <a:r>
              <a:rPr lang="en-US" dirty="0" err="1" smtClean="0"/>
              <a:t>regrow</a:t>
            </a:r>
            <a:endParaRPr lang="en-US" dirty="0" smtClean="0"/>
          </a:p>
          <a:p>
            <a:r>
              <a:rPr lang="en-US" dirty="0" smtClean="0"/>
              <a:t>patients who have severe DAI often remain in coma or a persistent vegetative state.</a:t>
            </a:r>
          </a:p>
          <a:p>
            <a:r>
              <a:rPr lang="en-US" dirty="0" smtClean="0"/>
              <a:t>The CT of a patient with diffuse axonal injury may be normal despite the patient's presentation with a profound neurological deficit. With CT, diffuse axonal injury may appear as ill-defined areas of high density or hemorrhage however MRI is better </a:t>
            </a:r>
          </a:p>
          <a:p>
            <a:r>
              <a:rPr lang="en-US" dirty="0" smtClean="0"/>
              <a:t>Management is primarily medical  </a:t>
            </a:r>
            <a:endParaRPr lang="en-US" dirty="0"/>
          </a:p>
        </p:txBody>
      </p:sp>
    </p:spTree>
    <p:extLst>
      <p:ext uri="{BB962C8B-B14F-4D97-AF65-F5344CB8AC3E}">
        <p14:creationId xmlns="" xmlns:p14="http://schemas.microsoft.com/office/powerpoint/2010/main" val="41282602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SA"/>
          </a:p>
        </p:txBody>
      </p:sp>
      <p:sp>
        <p:nvSpPr>
          <p:cNvPr id="2" name="عنصر نائب للمحتوى 1"/>
          <p:cNvSpPr>
            <a:spLocks noGrp="1"/>
          </p:cNvSpPr>
          <p:nvPr>
            <p:ph idx="1"/>
          </p:nvPr>
        </p:nvSpPr>
        <p:spPr>
          <a:xfrm>
            <a:off x="2492477" y="966021"/>
            <a:ext cx="6096000" cy="3657599"/>
          </a:xfrm>
        </p:spPr>
        <p:txBody>
          <a:bodyPr/>
          <a:lstStyle/>
          <a:p>
            <a:r>
              <a:rPr lang="en-US" dirty="0" smtClean="0"/>
              <a:t/>
            </a:r>
            <a:br>
              <a:rPr lang="en-US" dirty="0" smtClean="0"/>
            </a:br>
            <a:r>
              <a:rPr lang="en-US" dirty="0" smtClean="0"/>
              <a:t/>
            </a:r>
            <a:br>
              <a:rPr lang="en-US" dirty="0" smtClean="0"/>
            </a:br>
            <a:endParaRPr lang="ar-SA" dirty="0"/>
          </a:p>
        </p:txBody>
      </p:sp>
      <p:pic>
        <p:nvPicPr>
          <p:cNvPr id="3074" name="Picture 2" descr="C:\Users\amc\Desktop\DAI_Marx3.jpg"/>
          <p:cNvPicPr>
            <a:picLocks noChangeAspect="1" noChangeArrowheads="1"/>
          </p:cNvPicPr>
          <p:nvPr/>
        </p:nvPicPr>
        <p:blipFill>
          <a:blip r:embed="rId3" cstate="print"/>
          <a:srcRect/>
          <a:stretch>
            <a:fillRect/>
          </a:stretch>
        </p:blipFill>
        <p:spPr bwMode="auto">
          <a:xfrm>
            <a:off x="1002890" y="412956"/>
            <a:ext cx="6179575" cy="585511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5249"/>
            <a:ext cx="7543800" cy="914400"/>
          </a:xfrm>
        </p:spPr>
        <p:txBody>
          <a:bodyPr>
            <a:normAutofit fontScale="90000"/>
          </a:bodyPr>
          <a:lstStyle/>
          <a:p>
            <a:r>
              <a:rPr lang="en-US" sz="3200" dirty="0" smtClean="0"/>
              <a:t>Medical management after traumatic brain injury </a:t>
            </a:r>
            <a:endParaRPr lang="en-US" sz="3200" dirty="0"/>
          </a:p>
        </p:txBody>
      </p:sp>
      <p:sp>
        <p:nvSpPr>
          <p:cNvPr id="2" name="Content Placeholder 1"/>
          <p:cNvSpPr>
            <a:spLocks noGrp="1"/>
          </p:cNvSpPr>
          <p:nvPr>
            <p:ph idx="1"/>
          </p:nvPr>
        </p:nvSpPr>
        <p:spPr>
          <a:xfrm>
            <a:off x="0" y="1184320"/>
            <a:ext cx="9144000" cy="5550611"/>
          </a:xfrm>
        </p:spPr>
        <p:txBody>
          <a:bodyPr/>
          <a:lstStyle/>
          <a:p>
            <a:r>
              <a:rPr lang="en-US" dirty="0" smtClean="0"/>
              <a:t>Seizure management</a:t>
            </a:r>
          </a:p>
          <a:p>
            <a:r>
              <a:rPr lang="en-US" dirty="0" smtClean="0"/>
              <a:t>Homeostasis </a:t>
            </a:r>
          </a:p>
          <a:p>
            <a:r>
              <a:rPr lang="en-US" dirty="0" smtClean="0"/>
              <a:t>Management of increased intracranial pressure by (venous drainage , CSF drainage, sedation, osmotic agent and diuretics, hyperventilation ,barbiturate, hypothermia , surgical decompression      </a:t>
            </a:r>
            <a:endParaRPr lang="en-US" dirty="0"/>
          </a:p>
        </p:txBody>
      </p:sp>
    </p:spTree>
    <p:extLst>
      <p:ext uri="{BB962C8B-B14F-4D97-AF65-F5344CB8AC3E}">
        <p14:creationId xmlns="" xmlns:p14="http://schemas.microsoft.com/office/powerpoint/2010/main" val="90777240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a:xfrm>
            <a:off x="114166" y="185497"/>
            <a:ext cx="8115434" cy="6050022"/>
          </a:xfrm>
        </p:spPr>
        <p:txBody>
          <a:bodyPr/>
          <a:lstStyle/>
          <a:p>
            <a:pPr marL="18288" indent="0">
              <a:buNone/>
            </a:pPr>
            <a:r>
              <a:rPr lang="en-US" dirty="0" smtClean="0"/>
              <a:t>Thank you </a:t>
            </a:r>
            <a:endParaRPr lang="en-US" dirty="0"/>
          </a:p>
        </p:txBody>
      </p:sp>
    </p:spTree>
    <p:extLst>
      <p:ext uri="{BB962C8B-B14F-4D97-AF65-F5344CB8AC3E}">
        <p14:creationId xmlns="" xmlns:p14="http://schemas.microsoft.com/office/powerpoint/2010/main" val="2869355598"/>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637" y="11098"/>
            <a:ext cx="7543800" cy="914400"/>
          </a:xfrm>
        </p:spPr>
        <p:txBody>
          <a:bodyPr/>
          <a:lstStyle/>
          <a:p>
            <a:r>
              <a:rPr lang="en-US" dirty="0" smtClean="0"/>
              <a:t>Secondary brain injury </a:t>
            </a:r>
            <a:endParaRPr lang="en-US" dirty="0"/>
          </a:p>
        </p:txBody>
      </p:sp>
      <p:sp>
        <p:nvSpPr>
          <p:cNvPr id="2" name="Content Placeholder 1"/>
          <p:cNvSpPr>
            <a:spLocks noGrp="1"/>
          </p:cNvSpPr>
          <p:nvPr>
            <p:ph idx="1"/>
          </p:nvPr>
        </p:nvSpPr>
        <p:spPr>
          <a:xfrm>
            <a:off x="0" y="1457150"/>
            <a:ext cx="8890694" cy="4850541"/>
          </a:xfrm>
        </p:spPr>
        <p:txBody>
          <a:bodyPr/>
          <a:lstStyle/>
          <a:p>
            <a:r>
              <a:rPr lang="en-US" dirty="0" smtClean="0"/>
              <a:t>They occur from subcellular to macroscopic level </a:t>
            </a:r>
          </a:p>
          <a:p>
            <a:r>
              <a:rPr lang="en-US" dirty="0" smtClean="0"/>
              <a:t>Tissue ischemia due to the fact that Cerebral blood flow drop concededly in the early face after traumatic brain injury.</a:t>
            </a:r>
          </a:p>
          <a:p>
            <a:r>
              <a:rPr lang="en-US" dirty="0" smtClean="0"/>
              <a:t>Cerebral edema occur due to </a:t>
            </a:r>
            <a:r>
              <a:rPr lang="en-US" dirty="0" err="1" smtClean="0"/>
              <a:t>cytotoxic</a:t>
            </a:r>
            <a:r>
              <a:rPr lang="en-US" dirty="0" smtClean="0"/>
              <a:t> ( BBB is intact) and </a:t>
            </a:r>
            <a:r>
              <a:rPr lang="en-US" dirty="0" err="1" smtClean="0"/>
              <a:t>vasogenic</a:t>
            </a:r>
            <a:r>
              <a:rPr lang="en-US" dirty="0" smtClean="0"/>
              <a:t> ( BBB is broken ) mechanism and acts as an additional mass which increase intracranial pressure .    </a:t>
            </a:r>
          </a:p>
          <a:p>
            <a:endParaRPr lang="en-US" dirty="0"/>
          </a:p>
        </p:txBody>
      </p:sp>
    </p:spTree>
    <p:extLst>
      <p:ext uri="{BB962C8B-B14F-4D97-AF65-F5344CB8AC3E}">
        <p14:creationId xmlns="" xmlns:p14="http://schemas.microsoft.com/office/powerpoint/2010/main" val="21456225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554" y="228601"/>
            <a:ext cx="7543800" cy="914400"/>
          </a:xfrm>
        </p:spPr>
        <p:txBody>
          <a:bodyPr/>
          <a:lstStyle/>
          <a:p>
            <a:r>
              <a:rPr lang="en-US" dirty="0" smtClean="0"/>
              <a:t>Clinical assessment </a:t>
            </a:r>
            <a:endParaRPr lang="en-US" dirty="0"/>
          </a:p>
        </p:txBody>
      </p:sp>
      <p:sp>
        <p:nvSpPr>
          <p:cNvPr id="2" name="Content Placeholder 1"/>
          <p:cNvSpPr>
            <a:spLocks noGrp="1"/>
          </p:cNvSpPr>
          <p:nvPr>
            <p:ph idx="1"/>
          </p:nvPr>
        </p:nvSpPr>
        <p:spPr>
          <a:xfrm>
            <a:off x="0" y="1455431"/>
            <a:ext cx="9144000" cy="5122542"/>
          </a:xfrm>
        </p:spPr>
        <p:txBody>
          <a:bodyPr/>
          <a:lstStyle/>
          <a:p>
            <a:r>
              <a:rPr lang="en-US" dirty="0" smtClean="0"/>
              <a:t>The basic management is divided into:</a:t>
            </a:r>
          </a:p>
          <a:p>
            <a:r>
              <a:rPr lang="en-US" dirty="0" smtClean="0"/>
              <a:t> initial resuscitation(</a:t>
            </a:r>
            <a:r>
              <a:rPr lang="en-US" dirty="0" err="1" smtClean="0"/>
              <a:t>a,b,c,d,e</a:t>
            </a:r>
            <a:r>
              <a:rPr lang="en-US" dirty="0" smtClean="0"/>
              <a:t>)</a:t>
            </a:r>
          </a:p>
          <a:p>
            <a:r>
              <a:rPr lang="en-US" dirty="0" smtClean="0"/>
              <a:t>  primary neurologic survey(</a:t>
            </a:r>
            <a:r>
              <a:rPr lang="en-US" dirty="0" err="1" smtClean="0"/>
              <a:t>glasgow</a:t>
            </a:r>
            <a:r>
              <a:rPr lang="en-US" dirty="0" smtClean="0"/>
              <a:t> coma scale+ </a:t>
            </a:r>
            <a:r>
              <a:rPr lang="en-US" dirty="0" err="1" smtClean="0"/>
              <a:t>pupils+gross</a:t>
            </a:r>
            <a:r>
              <a:rPr lang="en-US" dirty="0" smtClean="0"/>
              <a:t> motor) </a:t>
            </a:r>
          </a:p>
          <a:p>
            <a:r>
              <a:rPr lang="en-US" dirty="0" smtClean="0"/>
              <a:t> search for lesions that require immediate surgical management</a:t>
            </a:r>
          </a:p>
          <a:p>
            <a:r>
              <a:rPr lang="en-US" dirty="0" smtClean="0"/>
              <a:t> identification and management of cerebral edema and increased intra cranial pressure.   </a:t>
            </a:r>
            <a:endParaRPr lang="en-US" dirty="0"/>
          </a:p>
        </p:txBody>
      </p:sp>
    </p:spTree>
    <p:extLst>
      <p:ext uri="{BB962C8B-B14F-4D97-AF65-F5344CB8AC3E}">
        <p14:creationId xmlns="" xmlns:p14="http://schemas.microsoft.com/office/powerpoint/2010/main" val="2004265584"/>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7658" y="0"/>
            <a:ext cx="7543800" cy="914400"/>
          </a:xfrm>
        </p:spPr>
        <p:txBody>
          <a:bodyPr/>
          <a:lstStyle/>
          <a:p>
            <a:endParaRPr lang="en-US" dirty="0"/>
          </a:p>
        </p:txBody>
      </p:sp>
      <p:sp>
        <p:nvSpPr>
          <p:cNvPr id="2" name="Content Placeholder 1"/>
          <p:cNvSpPr>
            <a:spLocks noGrp="1"/>
          </p:cNvSpPr>
          <p:nvPr>
            <p:ph idx="1"/>
          </p:nvPr>
        </p:nvSpPr>
        <p:spPr>
          <a:xfrm>
            <a:off x="0" y="914401"/>
            <a:ext cx="8904964" cy="5663572"/>
          </a:xfrm>
        </p:spPr>
        <p:txBody>
          <a:bodyPr/>
          <a:lstStyle/>
          <a:p>
            <a:r>
              <a:rPr lang="en-US" dirty="0" smtClean="0"/>
              <a:t>All patient with sever brain injury may require intubation purely on the basis of a reduced ability  to protect the airway and maintain ventilation.</a:t>
            </a:r>
          </a:p>
          <a:p>
            <a:endParaRPr lang="en-US" dirty="0" smtClean="0"/>
          </a:p>
          <a:p>
            <a:r>
              <a:rPr lang="en-US" dirty="0" smtClean="0"/>
              <a:t>Restoring and maintaining adequate  blood pressure is important</a:t>
            </a:r>
          </a:p>
          <a:p>
            <a:endParaRPr lang="en-US" dirty="0" smtClean="0"/>
          </a:p>
          <a:p>
            <a:r>
              <a:rPr lang="en-US" dirty="0" smtClean="0"/>
              <a:t>data base research demonstrate that a single episode of hypotension following brain injury doubles the risk of dying compared to patients who never had an episode.</a:t>
            </a:r>
            <a:endParaRPr lang="en-US" dirty="0"/>
          </a:p>
        </p:txBody>
      </p:sp>
    </p:spTree>
    <p:extLst>
      <p:ext uri="{BB962C8B-B14F-4D97-AF65-F5344CB8AC3E}">
        <p14:creationId xmlns="" xmlns:p14="http://schemas.microsoft.com/office/powerpoint/2010/main" val="178557189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708" y="1994478"/>
            <a:ext cx="9001292" cy="2143510"/>
          </a:xfrm>
        </p:spPr>
        <p:txBody>
          <a:bodyPr/>
          <a:lstStyle/>
          <a:p>
            <a:r>
              <a:rPr lang="en-US" dirty="0" smtClean="0"/>
              <a:t>    Primary neurological survey </a:t>
            </a:r>
            <a:endParaRPr lang="en-US" dirty="0"/>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 xmlns:p14="http://schemas.microsoft.com/office/powerpoint/2010/main" val="16314508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110980"/>
            <a:ext cx="7543800" cy="914400"/>
          </a:xfrm>
        </p:spPr>
        <p:txBody>
          <a:bodyPr/>
          <a:lstStyle/>
          <a:p>
            <a:r>
              <a:rPr lang="en-US" dirty="0" smtClean="0"/>
              <a:t>Glasgow coma scale </a:t>
            </a:r>
            <a:endParaRPr lang="en-US" dirty="0"/>
          </a:p>
        </p:txBody>
      </p:sp>
      <p:pic>
        <p:nvPicPr>
          <p:cNvPr id="4" name="Content Placeholder 3" descr="ArbourTable4_color.jpg"/>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a:stretch/>
        </p:blipFill>
        <p:spPr>
          <a:xfrm>
            <a:off x="214061" y="1025380"/>
            <a:ext cx="8838012" cy="5638206"/>
          </a:xfrm>
        </p:spPr>
      </p:pic>
    </p:spTree>
    <p:extLst>
      <p:ext uri="{BB962C8B-B14F-4D97-AF65-F5344CB8AC3E}">
        <p14:creationId xmlns="" xmlns:p14="http://schemas.microsoft.com/office/powerpoint/2010/main" val="1042291487"/>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3678</TotalTime>
  <Words>3060</Words>
  <Application>Microsoft Office PowerPoint</Application>
  <PresentationFormat>عرض على الشاشة (3:4)‏</PresentationFormat>
  <Paragraphs>275</Paragraphs>
  <Slides>46</Slides>
  <Notes>17</Notes>
  <HiddenSlides>0</HiddenSlides>
  <MMClips>0</MMClips>
  <ScaleCrop>false</ScaleCrop>
  <HeadingPairs>
    <vt:vector size="4" baseType="variant">
      <vt:variant>
        <vt:lpstr>سمة</vt:lpstr>
      </vt:variant>
      <vt:variant>
        <vt:i4>1</vt:i4>
      </vt:variant>
      <vt:variant>
        <vt:lpstr>عناوين الشرائح</vt:lpstr>
      </vt:variant>
      <vt:variant>
        <vt:i4>46</vt:i4>
      </vt:variant>
    </vt:vector>
  </HeadingPairs>
  <TitlesOfParts>
    <vt:vector size="47" baseType="lpstr">
      <vt:lpstr>Apex</vt:lpstr>
      <vt:lpstr>Management of head injury </vt:lpstr>
      <vt:lpstr>epidemiology</vt:lpstr>
      <vt:lpstr>Pathophysiology </vt:lpstr>
      <vt:lpstr>Primary brain injury</vt:lpstr>
      <vt:lpstr>Secondary brain injury </vt:lpstr>
      <vt:lpstr>Clinical assessment </vt:lpstr>
      <vt:lpstr>الشريحة 7</vt:lpstr>
      <vt:lpstr>    Primary neurological survey </vt:lpstr>
      <vt:lpstr>Glasgow coma scale </vt:lpstr>
      <vt:lpstr>الشريحة 10</vt:lpstr>
      <vt:lpstr>الشريحة 11</vt:lpstr>
      <vt:lpstr>Sign and symptoms</vt:lpstr>
      <vt:lpstr>Diagnostic imaging </vt:lpstr>
      <vt:lpstr>الشريحة 14</vt:lpstr>
      <vt:lpstr>الشريحة 15</vt:lpstr>
      <vt:lpstr>Clinical injury pattern and herniation syndrome </vt:lpstr>
      <vt:lpstr>الشريحة 17</vt:lpstr>
      <vt:lpstr>Uncal herniation</vt:lpstr>
      <vt:lpstr>Tonsillar herniation</vt:lpstr>
      <vt:lpstr>الشريحة 20</vt:lpstr>
      <vt:lpstr>The cushing triad  </vt:lpstr>
      <vt:lpstr>Specific injuries &amp; surgical management</vt:lpstr>
      <vt:lpstr>الشريحة 23</vt:lpstr>
      <vt:lpstr>Epidural hematoma </vt:lpstr>
      <vt:lpstr>الشريحة 25</vt:lpstr>
      <vt:lpstr>الشريحة 26</vt:lpstr>
      <vt:lpstr>الشريحة 27</vt:lpstr>
      <vt:lpstr>الشريحة 28</vt:lpstr>
      <vt:lpstr>Acute subdural hematoma </vt:lpstr>
      <vt:lpstr>الشريحة 30</vt:lpstr>
      <vt:lpstr>الشريحة 31</vt:lpstr>
      <vt:lpstr>الشريحة 32</vt:lpstr>
      <vt:lpstr>الشريحة 33</vt:lpstr>
      <vt:lpstr>Penetrating brain injury</vt:lpstr>
      <vt:lpstr>الشريحة 35</vt:lpstr>
      <vt:lpstr>Subarchnoid hemorrage</vt:lpstr>
      <vt:lpstr>الشريحة 37</vt:lpstr>
      <vt:lpstr>Traumatic intraventricular hemorrhage </vt:lpstr>
      <vt:lpstr>الشريحة 39</vt:lpstr>
      <vt:lpstr>Traumatic Intraparenchymal  Hemorrhage</vt:lpstr>
      <vt:lpstr>الشريحة 41</vt:lpstr>
      <vt:lpstr>الشريحة 42</vt:lpstr>
      <vt:lpstr>Diffuse axonal injury </vt:lpstr>
      <vt:lpstr>الشريحة 44</vt:lpstr>
      <vt:lpstr>Medical management after traumatic brain injury </vt:lpstr>
      <vt:lpstr>الشريحة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head injury </dc:title>
  <dc:creator>Wael Almajed</dc:creator>
  <cp:lastModifiedBy>user</cp:lastModifiedBy>
  <cp:revision>173</cp:revision>
  <dcterms:created xsi:type="dcterms:W3CDTF">2011-04-16T17:04:54Z</dcterms:created>
  <dcterms:modified xsi:type="dcterms:W3CDTF">2011-10-01T20:10:42Z</dcterms:modified>
</cp:coreProperties>
</file>