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65" r:id="rId49"/>
    <p:sldId id="366"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67"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68" r:id="rId81"/>
    <p:sldId id="333" r:id="rId82"/>
    <p:sldId id="334" r:id="rId83"/>
    <p:sldId id="335" r:id="rId84"/>
    <p:sldId id="336" r:id="rId85"/>
    <p:sldId id="337" r:id="rId86"/>
    <p:sldId id="363" r:id="rId87"/>
    <p:sldId id="362" r:id="rId88"/>
    <p:sldId id="361" r:id="rId89"/>
    <p:sldId id="359" r:id="rId90"/>
    <p:sldId id="339" r:id="rId91"/>
    <p:sldId id="364" r:id="rId92"/>
    <p:sldId id="356" r:id="rId93"/>
    <p:sldId id="346" r:id="rId94"/>
    <p:sldId id="347" r:id="rId95"/>
    <p:sldId id="348" r:id="rId96"/>
    <p:sldId id="349" r:id="rId97"/>
    <p:sldId id="350" r:id="rId98"/>
    <p:sldId id="351" r:id="rId99"/>
    <p:sldId id="352" r:id="rId100"/>
    <p:sldId id="353" r:id="rId101"/>
    <p:sldId id="354" r:id="rId102"/>
    <p:sldId id="355"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9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60A0DD-2D7D-427A-BC1D-AA09B39748FB}"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20435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0A0DD-2D7D-427A-BC1D-AA09B39748FB}"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406067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0A0DD-2D7D-427A-BC1D-AA09B39748FB}"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408890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0A0DD-2D7D-427A-BC1D-AA09B39748FB}"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297293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60A0DD-2D7D-427A-BC1D-AA09B39748FB}" type="datetimeFigureOut">
              <a:rPr lang="en-US" smtClean="0"/>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124241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60A0DD-2D7D-427A-BC1D-AA09B39748FB}"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397309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60A0DD-2D7D-427A-BC1D-AA09B39748FB}" type="datetimeFigureOut">
              <a:rPr lang="en-US" smtClean="0"/>
              <a:t>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213335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60A0DD-2D7D-427A-BC1D-AA09B39748FB}" type="datetimeFigureOut">
              <a:rPr lang="en-US" smtClean="0"/>
              <a:t>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381983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0A0DD-2D7D-427A-BC1D-AA09B39748FB}" type="datetimeFigureOut">
              <a:rPr lang="en-US" smtClean="0"/>
              <a:t>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369877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0A0DD-2D7D-427A-BC1D-AA09B39748FB}"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303064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0A0DD-2D7D-427A-BC1D-AA09B39748FB}" type="datetimeFigureOut">
              <a:rPr lang="en-US" smtClean="0"/>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2D28-CDC0-4198-82B8-46FBA0009D2F}" type="slidenum">
              <a:rPr lang="en-US" smtClean="0"/>
              <a:t>‹#›</a:t>
            </a:fld>
            <a:endParaRPr lang="en-US"/>
          </a:p>
        </p:txBody>
      </p:sp>
    </p:spTree>
    <p:extLst>
      <p:ext uri="{BB962C8B-B14F-4D97-AF65-F5344CB8AC3E}">
        <p14:creationId xmlns:p14="http://schemas.microsoft.com/office/powerpoint/2010/main" val="80069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0A0DD-2D7D-427A-BC1D-AA09B39748FB}" type="datetimeFigureOut">
              <a:rPr lang="en-US" smtClean="0"/>
              <a:t>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92D28-CDC0-4198-82B8-46FBA0009D2F}" type="slidenum">
              <a:rPr lang="en-US" smtClean="0"/>
              <a:t>‹#›</a:t>
            </a:fld>
            <a:endParaRPr lang="en-US"/>
          </a:p>
        </p:txBody>
      </p:sp>
    </p:spTree>
    <p:extLst>
      <p:ext uri="{BB962C8B-B14F-4D97-AF65-F5344CB8AC3E}">
        <p14:creationId xmlns:p14="http://schemas.microsoft.com/office/powerpoint/2010/main" val="2983478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Peadriatic Neurosurgery</a:t>
            </a:r>
            <a:endParaRPr lang="en-US" dirty="0"/>
          </a:p>
        </p:txBody>
      </p:sp>
      <p:sp>
        <p:nvSpPr>
          <p:cNvPr id="3" name="Subtitle 2"/>
          <p:cNvSpPr>
            <a:spLocks noGrp="1"/>
          </p:cNvSpPr>
          <p:nvPr>
            <p:ph type="subTitle" idx="1"/>
          </p:nvPr>
        </p:nvSpPr>
        <p:spPr/>
        <p:txBody>
          <a:bodyPr/>
          <a:lstStyle/>
          <a:p>
            <a:r>
              <a:rPr lang="en-US" dirty="0" smtClean="0"/>
              <a:t>Dr.Safdar Malik</a:t>
            </a:r>
            <a:endParaRPr lang="en-US" dirty="0"/>
          </a:p>
        </p:txBody>
      </p:sp>
    </p:spTree>
    <p:extLst>
      <p:ext uri="{BB962C8B-B14F-4D97-AF65-F5344CB8AC3E}">
        <p14:creationId xmlns:p14="http://schemas.microsoft.com/office/powerpoint/2010/main" val="54812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fontScale="92500" lnSpcReduction="20000"/>
          </a:bodyPr>
          <a:lstStyle/>
          <a:p>
            <a:pPr marL="114300" indent="0" algn="just" fontAlgn="t">
              <a:buNone/>
            </a:pPr>
            <a:r>
              <a:rPr lang="en-US" dirty="0" smtClean="0"/>
              <a:t> </a:t>
            </a:r>
            <a:r>
              <a:rPr lang="en-US" b="1" dirty="0"/>
              <a:t>Reflexes:</a:t>
            </a:r>
          </a:p>
          <a:p>
            <a:pPr algn="just" fontAlgn="t"/>
            <a:r>
              <a:rPr lang="en-US" dirty="0"/>
              <a:t>1</a:t>
            </a:r>
            <a:r>
              <a:rPr lang="en-US" b="1" dirty="0"/>
              <a:t>. Deep reflexes </a:t>
            </a:r>
            <a:r>
              <a:rPr lang="en-US" dirty="0"/>
              <a:t>- Biceps, brachioradialis, triceps, patellar, Achilles; rapidity and strength of contraction and relaxation.</a:t>
            </a:r>
          </a:p>
          <a:p>
            <a:pPr algn="just" fontAlgn="t"/>
            <a:r>
              <a:rPr lang="en-US" dirty="0"/>
              <a:t>2. </a:t>
            </a:r>
            <a:r>
              <a:rPr lang="en-US" b="1" dirty="0"/>
              <a:t>Superficial reflexes </a:t>
            </a:r>
            <a:r>
              <a:rPr lang="en-US" dirty="0"/>
              <a:t>- Abdominals, cremasteric, plantar, gluteal.</a:t>
            </a:r>
          </a:p>
          <a:p>
            <a:pPr fontAlgn="t"/>
            <a:r>
              <a:rPr lang="en-US" dirty="0"/>
              <a:t>3. </a:t>
            </a:r>
            <a:r>
              <a:rPr lang="en-US" b="1" dirty="0"/>
              <a:t>Pathologic reflexes </a:t>
            </a:r>
            <a:r>
              <a:rPr lang="en-US" dirty="0"/>
              <a:t>– Babinski,Holfman</a:t>
            </a:r>
            <a:r>
              <a:rPr lang="en-US" dirty="0" smtClean="0"/>
              <a:t>,.</a:t>
            </a:r>
          </a:p>
          <a:p>
            <a:pPr fontAlgn="t"/>
            <a:r>
              <a:rPr lang="en-US" b="1" dirty="0"/>
              <a:t>Spine and Back </a:t>
            </a:r>
            <a:r>
              <a:rPr lang="en-US" dirty="0"/>
              <a:t>Posture, curvatures, rigidity, webbed neck, spina bifida, pilonidal   dimple or cyst, tufts of hair, mobility, Mongolian spots, tenderness over spine, pelvis  or kidneys.</a:t>
            </a:r>
          </a:p>
          <a:p>
            <a:pPr fontAlgn="t"/>
            <a:endParaRPr lang="en-US" dirty="0"/>
          </a:p>
        </p:txBody>
      </p:sp>
    </p:spTree>
    <p:extLst>
      <p:ext uri="{BB962C8B-B14F-4D97-AF65-F5344CB8AC3E}">
        <p14:creationId xmlns:p14="http://schemas.microsoft.com/office/powerpoint/2010/main" val="10742216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38601666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Lesion with edema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720732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Meningioma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300908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Cranial Nerves</a:t>
            </a:r>
            <a:r>
              <a:rPr lang="en-US" b="1" dirty="0"/>
              <a:t/>
            </a:r>
            <a:br>
              <a:rPr lang="en-US" b="1" dirty="0"/>
            </a:br>
            <a:endParaRPr lang="en-US" dirty="0"/>
          </a:p>
        </p:txBody>
      </p:sp>
      <p:sp>
        <p:nvSpPr>
          <p:cNvPr id="3" name="Content Placeholder 2"/>
          <p:cNvSpPr>
            <a:spLocks noGrp="1"/>
          </p:cNvSpPr>
          <p:nvPr>
            <p:ph idx="1"/>
          </p:nvPr>
        </p:nvSpPr>
        <p:spPr/>
        <p:txBody>
          <a:bodyPr>
            <a:normAutofit fontScale="40000" lnSpcReduction="20000"/>
          </a:bodyPr>
          <a:lstStyle/>
          <a:p>
            <a:pPr algn="just" fontAlgn="t"/>
            <a:r>
              <a:rPr lang="en-US" sz="3800" dirty="0" smtClean="0"/>
              <a:t>1</a:t>
            </a:r>
            <a:r>
              <a:rPr lang="en-US" sz="3800" dirty="0"/>
              <a:t>. I (</a:t>
            </a:r>
            <a:r>
              <a:rPr lang="en-US" sz="3800" b="1" dirty="0"/>
              <a:t>olfactory</a:t>
            </a:r>
            <a:r>
              <a:rPr lang="en-US" sz="3800" dirty="0"/>
              <a:t>) - Identify odors; disorders of </a:t>
            </a:r>
            <a:r>
              <a:rPr lang="en-US" sz="3800" dirty="0" smtClean="0"/>
              <a:t>smell</a:t>
            </a:r>
          </a:p>
          <a:p>
            <a:pPr algn="just" fontAlgn="t"/>
            <a:endParaRPr lang="en-US" sz="3800" dirty="0"/>
          </a:p>
          <a:p>
            <a:pPr marL="0" indent="0" algn="just" fontAlgn="t">
              <a:buNone/>
            </a:pPr>
            <a:r>
              <a:rPr lang="en-US" sz="3800" dirty="0"/>
              <a:t>         2. II (</a:t>
            </a:r>
            <a:r>
              <a:rPr lang="en-US" sz="3800" b="1" dirty="0"/>
              <a:t>optic</a:t>
            </a:r>
            <a:r>
              <a:rPr lang="en-US" sz="3800" dirty="0"/>
              <a:t>) - Visual acuity, visual fields, ophthalmoscopic examination, retina</a:t>
            </a:r>
            <a:r>
              <a:rPr lang="en-US" sz="3800" dirty="0" smtClean="0"/>
              <a:t>.</a:t>
            </a:r>
          </a:p>
          <a:p>
            <a:pPr marL="0" indent="0" algn="just" fontAlgn="t">
              <a:buNone/>
            </a:pPr>
            <a:endParaRPr lang="en-US" sz="3800" dirty="0"/>
          </a:p>
          <a:p>
            <a:pPr algn="just" fontAlgn="t"/>
            <a:r>
              <a:rPr lang="en-US" sz="3800" dirty="0"/>
              <a:t>3. III </a:t>
            </a:r>
            <a:r>
              <a:rPr lang="en-US" sz="3800" b="1" dirty="0"/>
              <a:t>(oculomotor</a:t>
            </a:r>
            <a:r>
              <a:rPr lang="en-US" sz="3800" dirty="0"/>
              <a:t>), IV (trochlear), and VI (abducens) - Ocular movements, ptosis, dilatation of pupil, nystagmus, pupillary accommodation, and pupillary light reflexes</a:t>
            </a:r>
            <a:r>
              <a:rPr lang="en-US" sz="3800" dirty="0" smtClean="0"/>
              <a:t>.</a:t>
            </a:r>
          </a:p>
          <a:p>
            <a:pPr algn="just" fontAlgn="t"/>
            <a:endParaRPr lang="en-US" sz="3800" dirty="0"/>
          </a:p>
          <a:p>
            <a:pPr algn="just" fontAlgn="t"/>
            <a:r>
              <a:rPr lang="en-US" sz="3800" dirty="0"/>
              <a:t>4. V (</a:t>
            </a:r>
            <a:r>
              <a:rPr lang="en-US" sz="3800" b="1" dirty="0"/>
              <a:t>trigeminal</a:t>
            </a:r>
            <a:r>
              <a:rPr lang="en-US" sz="3800" dirty="0"/>
              <a:t>) - Sensation of face, corneal reflex, masseter and temporal muscles, maxillary reflex (jaw jerk</a:t>
            </a:r>
            <a:r>
              <a:rPr lang="en-US" sz="3800" dirty="0" smtClean="0"/>
              <a:t>).</a:t>
            </a:r>
            <a:endParaRPr lang="en-US" sz="3800" dirty="0"/>
          </a:p>
          <a:p>
            <a:pPr algn="just" fontAlgn="t"/>
            <a:r>
              <a:rPr lang="en-US" sz="3800" dirty="0"/>
              <a:t>5. VII (</a:t>
            </a:r>
            <a:r>
              <a:rPr lang="en-US" sz="3800" b="1" dirty="0"/>
              <a:t>facial</a:t>
            </a:r>
            <a:r>
              <a:rPr lang="en-US" sz="3800" dirty="0"/>
              <a:t>) - Wrinkle forehead, frown, smile, raise eyebrows, asymmetry of face, strength of eyelid muscles, taste on anterior portion of tongue.</a:t>
            </a:r>
          </a:p>
          <a:p>
            <a:pPr algn="just" fontAlgn="t"/>
            <a:r>
              <a:rPr lang="en-US" sz="3800" dirty="0"/>
              <a:t>6. VIII (</a:t>
            </a:r>
            <a:r>
              <a:rPr lang="en-US" sz="3800" b="1" dirty="0"/>
              <a:t>acoustic</a:t>
            </a:r>
            <a:r>
              <a:rPr lang="en-US" sz="3800" dirty="0"/>
              <a:t>) -</a:t>
            </a:r>
          </a:p>
          <a:p>
            <a:pPr algn="just" fontAlgn="t"/>
            <a:r>
              <a:rPr lang="en-US" sz="3800" dirty="0"/>
              <a:t>a. Cochlear portion - Hearing, lateralization, air and bone conduction, tinnitus.</a:t>
            </a:r>
          </a:p>
          <a:p>
            <a:pPr algn="just" fontAlgn="t"/>
            <a:r>
              <a:rPr lang="en-US" sz="3800" dirty="0"/>
              <a:t>b. Vestibular - Caloric tests.</a:t>
            </a:r>
          </a:p>
          <a:p>
            <a:pPr algn="just" fontAlgn="t"/>
            <a:r>
              <a:rPr lang="en-US" sz="3800" dirty="0"/>
              <a:t>7. IX (</a:t>
            </a:r>
            <a:r>
              <a:rPr lang="en-US" sz="3800" b="1" dirty="0"/>
              <a:t>glossopharyngeal</a:t>
            </a:r>
            <a:r>
              <a:rPr lang="en-US" sz="3800" dirty="0"/>
              <a:t>), X (</a:t>
            </a:r>
            <a:r>
              <a:rPr lang="en-US" sz="3800" b="1" dirty="0"/>
              <a:t>vagus</a:t>
            </a:r>
            <a:r>
              <a:rPr lang="en-US" sz="3800" dirty="0"/>
              <a:t>) - Pharyngeal gag reflex, ability to swallow and speak clearly; sensation of mucosa of pharynx, soft palate, and tonsils; movement of pharynx, larynx, and soft palate; autonomic functions</a:t>
            </a:r>
            <a:r>
              <a:rPr lang="en-US" sz="3800" dirty="0" smtClean="0"/>
              <a:t>.</a:t>
            </a:r>
            <a:endParaRPr lang="en-US" sz="3800" dirty="0"/>
          </a:p>
          <a:p>
            <a:pPr algn="just" fontAlgn="t"/>
            <a:r>
              <a:rPr lang="en-US" sz="3800" dirty="0"/>
              <a:t>8. XI (</a:t>
            </a:r>
            <a:r>
              <a:rPr lang="en-US" sz="3800" b="1" dirty="0"/>
              <a:t>accessory</a:t>
            </a:r>
            <a:r>
              <a:rPr lang="en-US" sz="3800" dirty="0"/>
              <a:t>) - Strength of trapezius and sternocleidomastoid muscles.</a:t>
            </a:r>
          </a:p>
          <a:p>
            <a:pPr algn="just" fontAlgn="t"/>
            <a:r>
              <a:rPr lang="en-US" sz="3800" dirty="0"/>
              <a:t>9. XII </a:t>
            </a:r>
            <a:r>
              <a:rPr lang="en-US" sz="3800" b="1" dirty="0"/>
              <a:t>(hypoglossal</a:t>
            </a:r>
            <a:r>
              <a:rPr lang="en-US" sz="3800" dirty="0"/>
              <a:t>) - Protrusion of tongue, tremor, strength of tongue.</a:t>
            </a:r>
          </a:p>
          <a:p>
            <a:pPr marL="0" indent="0" algn="just" fontAlgn="t">
              <a:buNone/>
            </a:pPr>
            <a:r>
              <a:rPr lang="en-US" sz="3800" b="1" dirty="0"/>
              <a:t> </a:t>
            </a:r>
          </a:p>
          <a:p>
            <a:endParaRPr lang="en-US" dirty="0"/>
          </a:p>
        </p:txBody>
      </p:sp>
    </p:spTree>
    <p:extLst>
      <p:ext uri="{BB962C8B-B14F-4D97-AF65-F5344CB8AC3E}">
        <p14:creationId xmlns:p14="http://schemas.microsoft.com/office/powerpoint/2010/main" val="411792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Infants </a:t>
            </a:r>
            <a:r>
              <a:rPr lang="en-US" dirty="0"/>
              <a:t>Response(Primitive </a:t>
            </a:r>
            <a:r>
              <a:rPr lang="en-US" dirty="0" smtClean="0"/>
              <a:t>reflexes)</a:t>
            </a:r>
            <a:endParaRPr lang="en-US" dirty="0"/>
          </a:p>
        </p:txBody>
      </p:sp>
      <p:sp>
        <p:nvSpPr>
          <p:cNvPr id="3" name="Content Placeholder 2"/>
          <p:cNvSpPr>
            <a:spLocks noGrp="1"/>
          </p:cNvSpPr>
          <p:nvPr>
            <p:ph idx="1"/>
          </p:nvPr>
        </p:nvSpPr>
        <p:spPr/>
        <p:txBody>
          <a:bodyPr>
            <a:normAutofit lnSpcReduction="10000"/>
          </a:bodyPr>
          <a:lstStyle/>
          <a:p>
            <a:pPr marL="114300" indent="0">
              <a:buNone/>
            </a:pPr>
            <a:r>
              <a:rPr lang="en-US" sz="2400" dirty="0"/>
              <a:t> Infants: responsive to touch, vision, hearing, smell</a:t>
            </a:r>
          </a:p>
          <a:p>
            <a:pPr marL="0" indent="0">
              <a:buNone/>
            </a:pPr>
            <a:r>
              <a:rPr lang="en-US" sz="2400" dirty="0"/>
              <a:t>  </a:t>
            </a:r>
            <a:r>
              <a:rPr lang="en-US" sz="2400" dirty="0" smtClean="0"/>
              <a:t> </a:t>
            </a:r>
            <a:r>
              <a:rPr lang="en-US" sz="2400" dirty="0"/>
              <a:t>Present only one sensory stimulation at a time, if testing</a:t>
            </a:r>
          </a:p>
          <a:p>
            <a:pPr marL="114300" indent="0">
              <a:buNone/>
            </a:pPr>
            <a:r>
              <a:rPr lang="en-US" sz="2400" dirty="0" smtClean="0"/>
              <a:t> Infant </a:t>
            </a:r>
            <a:r>
              <a:rPr lang="en-US" sz="2400" dirty="0"/>
              <a:t>Automatisms</a:t>
            </a:r>
            <a:r>
              <a:rPr lang="en-US" sz="2400" b="1" dirty="0"/>
              <a:t>: </a:t>
            </a:r>
            <a:endParaRPr lang="en-US" sz="2400" b="1" dirty="0" smtClean="0"/>
          </a:p>
          <a:p>
            <a:pPr marL="114300" indent="0">
              <a:buNone/>
            </a:pPr>
            <a:r>
              <a:rPr lang="en-US" sz="2400" b="1" dirty="0" smtClean="0"/>
              <a:t>Blink </a:t>
            </a:r>
            <a:r>
              <a:rPr lang="en-US" sz="2400" dirty="0"/>
              <a:t>(dazzle) to bright light, 1st year of life, absence indicates blindness</a:t>
            </a:r>
          </a:p>
          <a:p>
            <a:pPr marL="114300" indent="0">
              <a:buNone/>
            </a:pPr>
            <a:r>
              <a:rPr lang="en-US" sz="2400" b="1" dirty="0" smtClean="0"/>
              <a:t> Suck</a:t>
            </a:r>
            <a:r>
              <a:rPr lang="en-US" sz="2400" dirty="0" smtClean="0"/>
              <a:t> </a:t>
            </a:r>
            <a:r>
              <a:rPr lang="en-US" sz="2400" dirty="0"/>
              <a:t>Sucks in response to stimuli, may persist during infancy, weak or absent </a:t>
            </a:r>
            <a:r>
              <a:rPr lang="en-US" sz="2400" dirty="0" smtClean="0"/>
              <a:t>reflex  </a:t>
            </a:r>
            <a:r>
              <a:rPr lang="en-US" sz="2400" dirty="0"/>
              <a:t>indicates developmental/neurological disorder</a:t>
            </a:r>
          </a:p>
          <a:p>
            <a:pPr marL="114300" indent="0">
              <a:buNone/>
            </a:pPr>
            <a:r>
              <a:rPr lang="en-US" sz="2400" b="1" dirty="0" smtClean="0"/>
              <a:t> Extrusion</a:t>
            </a:r>
            <a:r>
              <a:rPr lang="en-US" sz="2400" dirty="0" smtClean="0"/>
              <a:t> </a:t>
            </a:r>
            <a:r>
              <a:rPr lang="en-US" sz="2400" dirty="0"/>
              <a:t>Tongue extends out when touched, disappears at 4 months, persistent extrusion may indicate </a:t>
            </a:r>
            <a:r>
              <a:rPr lang="en-US" sz="2400" dirty="0" smtClean="0"/>
              <a:t>Down’s syndrome</a:t>
            </a:r>
            <a:endParaRPr lang="en-US" sz="2400" dirty="0" smtClean="0"/>
          </a:p>
          <a:p>
            <a:pPr marL="114300" indent="0">
              <a:buNone/>
            </a:pPr>
            <a:r>
              <a:rPr lang="en-US" sz="2400" b="1" dirty="0" smtClean="0"/>
              <a:t> </a:t>
            </a:r>
            <a:endParaRPr lang="en-US" dirty="0"/>
          </a:p>
        </p:txBody>
      </p:sp>
    </p:spTree>
    <p:extLst>
      <p:ext uri="{BB962C8B-B14F-4D97-AF65-F5344CB8AC3E}">
        <p14:creationId xmlns:p14="http://schemas.microsoft.com/office/powerpoint/2010/main" val="63029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Autofit/>
          </a:bodyPr>
          <a:lstStyle/>
          <a:p>
            <a:pPr marL="114300" indent="0">
              <a:buNone/>
            </a:pPr>
            <a:r>
              <a:rPr lang="en-US" sz="2000" b="1" dirty="0" smtClean="0"/>
              <a:t>   Galant's </a:t>
            </a:r>
            <a:r>
              <a:rPr lang="en-US" sz="2000" b="1" dirty="0"/>
              <a:t>(trunk incurvation</a:t>
            </a:r>
            <a:r>
              <a:rPr lang="en-US" sz="2000" dirty="0"/>
              <a:t>)</a:t>
            </a:r>
          </a:p>
          <a:p>
            <a:pPr marL="0" indent="0">
              <a:buNone/>
            </a:pPr>
            <a:r>
              <a:rPr lang="en-US" sz="2000" dirty="0" smtClean="0"/>
              <a:t>     Back </a:t>
            </a:r>
            <a:r>
              <a:rPr lang="en-US" sz="2000" dirty="0"/>
              <a:t>moves toward paraspinal side stimulated, present for 4-8 </a:t>
            </a:r>
            <a:r>
              <a:rPr lang="en-US" sz="2000" dirty="0" smtClean="0"/>
              <a:t>  weeks</a:t>
            </a:r>
            <a:r>
              <a:rPr lang="en-US" sz="2000" dirty="0"/>
              <a:t>, </a:t>
            </a:r>
            <a:r>
              <a:rPr lang="en-US" sz="2000" dirty="0" smtClean="0"/>
              <a:t>absence may </a:t>
            </a:r>
            <a:r>
              <a:rPr lang="en-US" sz="2000" dirty="0"/>
              <a:t>indicate spinal cord lesions</a:t>
            </a:r>
          </a:p>
          <a:p>
            <a:pPr marL="114300" indent="0">
              <a:buNone/>
            </a:pPr>
            <a:r>
              <a:rPr lang="en-US" sz="2000" dirty="0" smtClean="0"/>
              <a:t>    </a:t>
            </a:r>
            <a:r>
              <a:rPr lang="en-US" sz="2000" b="1" dirty="0"/>
              <a:t>Dance or step</a:t>
            </a:r>
          </a:p>
          <a:p>
            <a:pPr marL="0" indent="0">
              <a:buNone/>
            </a:pPr>
            <a:r>
              <a:rPr lang="en-US" sz="2000" dirty="0" smtClean="0"/>
              <a:t>       Feet </a:t>
            </a:r>
            <a:r>
              <a:rPr lang="en-US" sz="2000" dirty="0"/>
              <a:t>withdraw or step up, when foot touched to surface, present  </a:t>
            </a:r>
            <a:r>
              <a:rPr lang="en-US" sz="2000" dirty="0" smtClean="0"/>
              <a:t>4-  8 weeks, persistence </a:t>
            </a:r>
            <a:r>
              <a:rPr lang="en-US" sz="2000" dirty="0"/>
              <a:t>indicates neurological problem</a:t>
            </a:r>
          </a:p>
          <a:p>
            <a:pPr marL="114300" indent="0">
              <a:buNone/>
            </a:pPr>
            <a:r>
              <a:rPr lang="en-US" sz="2000" b="1" dirty="0" smtClean="0"/>
              <a:t>    Palmar </a:t>
            </a:r>
            <a:r>
              <a:rPr lang="en-US" sz="2000" b="1" dirty="0"/>
              <a:t>grasp</a:t>
            </a:r>
          </a:p>
          <a:p>
            <a:pPr marL="0" indent="0">
              <a:buNone/>
            </a:pPr>
            <a:r>
              <a:rPr lang="en-US" sz="2000" dirty="0" smtClean="0"/>
              <a:t>       Finger’s </a:t>
            </a:r>
            <a:r>
              <a:rPr lang="en-US" sz="2000" dirty="0"/>
              <a:t>curve around object placed in palm or palmar aspect of </a:t>
            </a:r>
            <a:r>
              <a:rPr lang="en-US" sz="2000" dirty="0" smtClean="0"/>
              <a:t>  fingers</a:t>
            </a:r>
            <a:r>
              <a:rPr lang="en-US" sz="2000" dirty="0"/>
              <a:t>, disappears 3-4 </a:t>
            </a:r>
            <a:r>
              <a:rPr lang="en-US" sz="2000" dirty="0" smtClean="0"/>
              <a:t> months</a:t>
            </a:r>
            <a:r>
              <a:rPr lang="en-US" sz="2000" dirty="0"/>
              <a:t>, persistence indicates neurologic disorder. Appears by 28 </a:t>
            </a:r>
            <a:r>
              <a:rPr lang="en-US" sz="2000" dirty="0" smtClean="0"/>
              <a:t>wks., </a:t>
            </a:r>
            <a:r>
              <a:rPr lang="en-US" sz="2000" dirty="0"/>
              <a:t>is fully developed by 32 </a:t>
            </a:r>
            <a:r>
              <a:rPr lang="en-US" sz="2000" dirty="0" smtClean="0"/>
              <a:t>wks. gestation. </a:t>
            </a:r>
            <a:endParaRPr lang="en-US" sz="2000" dirty="0" smtClean="0"/>
          </a:p>
          <a:p>
            <a:pPr marL="114300" indent="0">
              <a:buNone/>
            </a:pPr>
            <a:r>
              <a:rPr lang="en-US" sz="2000" b="1" dirty="0" smtClean="0"/>
              <a:t>   Plantar </a:t>
            </a:r>
            <a:r>
              <a:rPr lang="en-US" sz="2000" b="1" dirty="0"/>
              <a:t>grasp </a:t>
            </a:r>
          </a:p>
          <a:p>
            <a:pPr marL="114300" indent="0">
              <a:buNone/>
            </a:pPr>
            <a:r>
              <a:rPr lang="en-US" sz="2000" dirty="0"/>
              <a:t>    </a:t>
            </a:r>
            <a:r>
              <a:rPr lang="en-US" sz="2000" dirty="0" smtClean="0"/>
              <a:t>Place </a:t>
            </a:r>
            <a:r>
              <a:rPr lang="en-US" sz="2000" dirty="0"/>
              <a:t>your thumb on the sole of the infant’s foot under the toes </a:t>
            </a:r>
          </a:p>
          <a:p>
            <a:pPr marL="114300" indent="0">
              <a:buNone/>
            </a:pPr>
            <a:r>
              <a:rPr lang="en-US" sz="2000" dirty="0"/>
              <a:t>    </a:t>
            </a:r>
            <a:r>
              <a:rPr lang="en-US" sz="2000" dirty="0" smtClean="0"/>
              <a:t>Observe </a:t>
            </a:r>
            <a:r>
              <a:rPr lang="en-US" sz="2000" dirty="0"/>
              <a:t>the toes curl around your thumb  </a:t>
            </a:r>
          </a:p>
          <a:p>
            <a:pPr marL="0" indent="0">
              <a:buNone/>
            </a:pPr>
            <a:endParaRPr lang="en-US" sz="2000" dirty="0"/>
          </a:p>
        </p:txBody>
      </p:sp>
    </p:spTree>
    <p:extLst>
      <p:ext uri="{BB962C8B-B14F-4D97-AF65-F5344CB8AC3E}">
        <p14:creationId xmlns:p14="http://schemas.microsoft.com/office/powerpoint/2010/main" val="236880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fontScale="77500" lnSpcReduction="20000"/>
          </a:bodyPr>
          <a:lstStyle/>
          <a:p>
            <a:pPr marL="114300" indent="0">
              <a:buNone/>
            </a:pPr>
            <a:r>
              <a:rPr lang="en-US" sz="2600" b="1" dirty="0" smtClean="0"/>
              <a:t>Moro Reflex </a:t>
            </a:r>
            <a:r>
              <a:rPr lang="en-US" sz="2600" dirty="0" smtClean="0"/>
              <a:t>(startle response) </a:t>
            </a:r>
          </a:p>
          <a:p>
            <a:pPr marL="114300" indent="0">
              <a:buNone/>
            </a:pPr>
            <a:r>
              <a:rPr lang="en-US" sz="2600" dirty="0" smtClean="0"/>
              <a:t>  •Hold the infant supine and support the infant’s head with one </a:t>
            </a:r>
            <a:r>
              <a:rPr lang="en-US" sz="2600" dirty="0" smtClean="0"/>
              <a:t>hand. </a:t>
            </a:r>
            <a:endParaRPr lang="en-US" sz="2600" dirty="0" smtClean="0"/>
          </a:p>
          <a:p>
            <a:pPr marL="114300" indent="0">
              <a:buNone/>
            </a:pPr>
            <a:r>
              <a:rPr lang="en-US" sz="2600" dirty="0" smtClean="0"/>
              <a:t>  </a:t>
            </a:r>
            <a:r>
              <a:rPr lang="en-US" sz="2600" dirty="0" smtClean="0"/>
              <a:t>Gently </a:t>
            </a:r>
            <a:r>
              <a:rPr lang="en-US" sz="2600" dirty="0" smtClean="0"/>
              <a:t>move the infant’s head (while supporting it) below the level of the rest of the body </a:t>
            </a:r>
          </a:p>
          <a:p>
            <a:pPr marL="114300" indent="0">
              <a:buNone/>
            </a:pPr>
            <a:r>
              <a:rPr lang="en-US" sz="2600" dirty="0" smtClean="0"/>
              <a:t>  </a:t>
            </a:r>
            <a:r>
              <a:rPr lang="en-US" sz="2600" dirty="0" smtClean="0"/>
              <a:t>Observe, </a:t>
            </a:r>
          </a:p>
          <a:p>
            <a:pPr marL="114300" indent="0">
              <a:buNone/>
            </a:pPr>
            <a:r>
              <a:rPr lang="en-US" sz="2600" dirty="0"/>
              <a:t> </a:t>
            </a:r>
            <a:r>
              <a:rPr lang="en-US" sz="2600" dirty="0" smtClean="0"/>
              <a:t>     </a:t>
            </a:r>
            <a:r>
              <a:rPr lang="en-US" sz="2600" dirty="0" smtClean="0"/>
              <a:t>the infant </a:t>
            </a:r>
            <a:r>
              <a:rPr lang="en-US" sz="2600" dirty="0" smtClean="0"/>
              <a:t>extend both arms &amp; legs suddenly and rapidly with open hands </a:t>
            </a:r>
          </a:p>
          <a:p>
            <a:pPr marL="114300" indent="0">
              <a:buNone/>
            </a:pPr>
            <a:r>
              <a:rPr lang="en-US" sz="2600" dirty="0" smtClean="0"/>
              <a:t>      And bring </a:t>
            </a:r>
            <a:r>
              <a:rPr lang="en-US" sz="2600" dirty="0" smtClean="0"/>
              <a:t>both hands back to midline in an “embrace”.</a:t>
            </a:r>
          </a:p>
          <a:p>
            <a:pPr marL="114300" indent="0">
              <a:buNone/>
            </a:pPr>
            <a:r>
              <a:rPr lang="en-US" sz="2600" dirty="0" smtClean="0"/>
              <a:t>Appears </a:t>
            </a:r>
            <a:r>
              <a:rPr lang="en-US" sz="2600" dirty="0"/>
              <a:t>by 28-30 </a:t>
            </a:r>
            <a:r>
              <a:rPr lang="en-US" sz="2600" dirty="0" smtClean="0"/>
              <a:t>wks</a:t>
            </a:r>
            <a:r>
              <a:rPr lang="en-US" sz="2600" dirty="0" smtClean="0"/>
              <a:t>. </a:t>
            </a:r>
            <a:r>
              <a:rPr lang="en-US" sz="2600" dirty="0" smtClean="0"/>
              <a:t>of</a:t>
            </a:r>
            <a:r>
              <a:rPr lang="en-US" sz="2600" dirty="0" smtClean="0"/>
              <a:t> </a:t>
            </a:r>
            <a:r>
              <a:rPr lang="en-US" sz="2600" dirty="0"/>
              <a:t>gestation; </a:t>
            </a:r>
            <a:r>
              <a:rPr lang="en-US" sz="2600" dirty="0" smtClean="0"/>
              <a:t>fully </a:t>
            </a:r>
            <a:r>
              <a:rPr lang="en-US" sz="2600" dirty="0"/>
              <a:t>developed at term &amp; </a:t>
            </a:r>
            <a:r>
              <a:rPr lang="en-US" sz="2600" dirty="0" smtClean="0"/>
              <a:t>lasts for  </a:t>
            </a:r>
            <a:r>
              <a:rPr lang="en-US" sz="2600" dirty="0"/>
              <a:t>5-6 </a:t>
            </a:r>
            <a:r>
              <a:rPr lang="en-US" sz="2600" dirty="0" smtClean="0"/>
              <a:t>month. It </a:t>
            </a:r>
            <a:r>
              <a:rPr lang="en-US" sz="2600" dirty="0"/>
              <a:t>absence or </a:t>
            </a:r>
            <a:r>
              <a:rPr lang="en-US" sz="2600" dirty="0" smtClean="0"/>
              <a:t>asymmetry indicate    </a:t>
            </a:r>
            <a:r>
              <a:rPr lang="en-US" sz="2600" dirty="0"/>
              <a:t>injury, neurological disorder or hearing loss.</a:t>
            </a:r>
            <a:r>
              <a:rPr lang="en-US" sz="2600" b="1" dirty="0"/>
              <a:t> </a:t>
            </a:r>
          </a:p>
          <a:p>
            <a:pPr marL="114300" indent="0">
              <a:buNone/>
            </a:pPr>
            <a:r>
              <a:rPr lang="en-US" sz="2600" dirty="0" smtClean="0"/>
              <a:t>. </a:t>
            </a:r>
            <a:endParaRPr lang="en-US" sz="2600" dirty="0"/>
          </a:p>
          <a:p>
            <a:pPr marL="0" indent="0">
              <a:buNone/>
            </a:pPr>
            <a:endParaRPr lang="en-US" sz="2000" dirty="0"/>
          </a:p>
          <a:p>
            <a:pPr marL="114300" indent="0">
              <a:buNone/>
            </a:pPr>
            <a:endParaRPr lang="en-US" dirty="0" smtClean="0"/>
          </a:p>
          <a:p>
            <a:endParaRPr lang="en-US" sz="2900" dirty="0" smtClean="0"/>
          </a:p>
          <a:p>
            <a:pPr marL="114300" indent="0">
              <a:buNone/>
            </a:pPr>
            <a:r>
              <a:rPr lang="en-US" sz="2600" b="1" dirty="0" smtClean="0"/>
              <a:t> </a:t>
            </a:r>
            <a:endParaRPr lang="en-US" dirty="0" smtClean="0"/>
          </a:p>
        </p:txBody>
      </p:sp>
    </p:spTree>
    <p:extLst>
      <p:ext uri="{BB962C8B-B14F-4D97-AF65-F5344CB8AC3E}">
        <p14:creationId xmlns:p14="http://schemas.microsoft.com/office/powerpoint/2010/main" val="284671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Primitive reflexes</a:t>
            </a:r>
          </a:p>
        </p:txBody>
      </p:sp>
      <p:sp>
        <p:nvSpPr>
          <p:cNvPr id="3" name="Content Placeholder 2"/>
          <p:cNvSpPr>
            <a:spLocks noGrp="1"/>
          </p:cNvSpPr>
          <p:nvPr>
            <p:ph idx="1"/>
          </p:nvPr>
        </p:nvSpPr>
        <p:spPr/>
        <p:txBody>
          <a:bodyPr>
            <a:normAutofit fontScale="85000" lnSpcReduction="10000"/>
          </a:bodyPr>
          <a:lstStyle/>
          <a:p>
            <a:r>
              <a:rPr lang="en-US" b="1" dirty="0"/>
              <a:t>Reflexes should be symmetric</a:t>
            </a:r>
            <a:r>
              <a:rPr lang="en-US" dirty="0"/>
              <a:t>. Asymmetry suggests weakness in a particular muscle group. </a:t>
            </a:r>
          </a:p>
          <a:p>
            <a:pPr marL="0" indent="0">
              <a:buNone/>
            </a:pPr>
            <a:r>
              <a:rPr lang="en-US" dirty="0"/>
              <a:t>    </a:t>
            </a:r>
            <a:r>
              <a:rPr lang="en-US" dirty="0" smtClean="0"/>
              <a:t>  Primitive </a:t>
            </a:r>
            <a:r>
              <a:rPr lang="en-US" dirty="0"/>
              <a:t>reflexes disappear as the infant matures; </a:t>
            </a:r>
            <a:endParaRPr lang="en-US" dirty="0" smtClean="0"/>
          </a:p>
          <a:p>
            <a:pPr marL="0" indent="0">
              <a:buNone/>
            </a:pPr>
            <a:r>
              <a:rPr lang="en-US" dirty="0"/>
              <a:t> </a:t>
            </a:r>
            <a:r>
              <a:rPr lang="en-US" dirty="0" smtClean="0"/>
              <a:t>    persistence </a:t>
            </a:r>
            <a:r>
              <a:rPr lang="en-US" dirty="0"/>
              <a:t>of </a:t>
            </a:r>
            <a:r>
              <a:rPr lang="en-US" dirty="0" smtClean="0"/>
              <a:t>these </a:t>
            </a:r>
            <a:r>
              <a:rPr lang="en-US" dirty="0"/>
              <a:t>reflexes is a signal of </a:t>
            </a:r>
            <a:r>
              <a:rPr lang="en-US" dirty="0" smtClean="0"/>
              <a:t>underlying </a:t>
            </a:r>
            <a:r>
              <a:rPr lang="en-US" dirty="0"/>
              <a:t>neurological </a:t>
            </a:r>
            <a:r>
              <a:rPr lang="en-US" dirty="0" smtClean="0"/>
              <a:t>  dysfunction</a:t>
            </a:r>
            <a:r>
              <a:rPr lang="en-US" dirty="0"/>
              <a:t>.  </a:t>
            </a:r>
          </a:p>
          <a:p>
            <a:r>
              <a:rPr lang="en-US" b="1" dirty="0"/>
              <a:t>Asymmetric Tonic Neck Reflex </a:t>
            </a:r>
            <a:r>
              <a:rPr lang="en-US" dirty="0"/>
              <a:t>(Fencer’s position)  </a:t>
            </a:r>
          </a:p>
          <a:p>
            <a:r>
              <a:rPr lang="en-US" dirty="0"/>
              <a:t>  Appears by 35 </a:t>
            </a:r>
            <a:r>
              <a:rPr lang="en-US" dirty="0" smtClean="0"/>
              <a:t>wks. </a:t>
            </a:r>
            <a:r>
              <a:rPr lang="en-US" dirty="0"/>
              <a:t>gestation, is fully developed at 1 month &amp; lasts 6-7 months </a:t>
            </a:r>
          </a:p>
          <a:p>
            <a:r>
              <a:rPr lang="en-US" b="1" dirty="0" smtClean="0"/>
              <a:t>Infant </a:t>
            </a:r>
            <a:r>
              <a:rPr lang="en-US" b="1" dirty="0"/>
              <a:t>Reflexes</a:t>
            </a:r>
            <a:r>
              <a:rPr lang="en-US" dirty="0"/>
              <a:t>:  Most disappear between 4-6 months of age</a:t>
            </a:r>
          </a:p>
          <a:p>
            <a:pPr marL="0" indent="0">
              <a:buNone/>
            </a:pPr>
            <a:endParaRPr lang="en-US" dirty="0"/>
          </a:p>
          <a:p>
            <a:endParaRPr lang="en-US" dirty="0"/>
          </a:p>
        </p:txBody>
      </p:sp>
    </p:spTree>
    <p:extLst>
      <p:ext uri="{BB962C8B-B14F-4D97-AF65-F5344CB8AC3E}">
        <p14:creationId xmlns:p14="http://schemas.microsoft.com/office/powerpoint/2010/main" val="429192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Reflexes &amp; Its root values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Deep </a:t>
            </a:r>
            <a:r>
              <a:rPr lang="en-US" dirty="0"/>
              <a:t>tendon: Biceps   C5, C6</a:t>
            </a:r>
          </a:p>
          <a:p>
            <a:r>
              <a:rPr lang="en-US" dirty="0"/>
              <a:t>Triceps  C6, C7, C8</a:t>
            </a:r>
          </a:p>
          <a:p>
            <a:r>
              <a:rPr lang="en-US" dirty="0"/>
              <a:t>Brachioradialis  C5, C6</a:t>
            </a:r>
          </a:p>
          <a:p>
            <a:r>
              <a:rPr lang="en-US" dirty="0"/>
              <a:t>Patellar  L2, L3, L4</a:t>
            </a:r>
          </a:p>
          <a:p>
            <a:r>
              <a:rPr lang="en-US" dirty="0"/>
              <a:t>Achilles  S1, S2</a:t>
            </a:r>
          </a:p>
          <a:p>
            <a:r>
              <a:rPr lang="en-US" dirty="0"/>
              <a:t>Superficial: Cremasteric   T12, L1, L2</a:t>
            </a:r>
          </a:p>
          <a:p>
            <a:r>
              <a:rPr lang="en-US" dirty="0"/>
              <a:t>Abdominal   T7, T8, T9, T10, T11</a:t>
            </a:r>
          </a:p>
          <a:p>
            <a:endParaRPr lang="en-US" dirty="0"/>
          </a:p>
        </p:txBody>
      </p:sp>
    </p:spTree>
    <p:extLst>
      <p:ext uri="{BB962C8B-B14F-4D97-AF65-F5344CB8AC3E}">
        <p14:creationId xmlns:p14="http://schemas.microsoft.com/office/powerpoint/2010/main" val="2069383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lstStyle/>
          <a:p>
            <a:r>
              <a:rPr lang="en-US" dirty="0" smtClean="0"/>
              <a:t>Head Trauma</a:t>
            </a:r>
            <a:endParaRPr lang="en-US" dirty="0"/>
          </a:p>
        </p:txBody>
      </p:sp>
      <p:sp>
        <p:nvSpPr>
          <p:cNvPr id="3" name="Content Placeholder 2"/>
          <p:cNvSpPr>
            <a:spLocks noGrp="1"/>
          </p:cNvSpPr>
          <p:nvPr>
            <p:ph idx="1"/>
          </p:nvPr>
        </p:nvSpPr>
        <p:spPr>
          <a:xfrm>
            <a:off x="457200" y="914400"/>
            <a:ext cx="7620000" cy="5486400"/>
          </a:xfrm>
        </p:spPr>
        <p:txBody>
          <a:bodyPr>
            <a:noAutofit/>
          </a:bodyPr>
          <a:lstStyle/>
          <a:p>
            <a:r>
              <a:rPr lang="en-US" sz="2000" dirty="0"/>
              <a:t>TBI and head injury is generally classified based on 3 factors which are; the level </a:t>
            </a:r>
            <a:r>
              <a:rPr lang="en-US" sz="2000" dirty="0" smtClean="0"/>
              <a:t>of consciousness </a:t>
            </a:r>
            <a:r>
              <a:rPr lang="en-US" sz="2000" dirty="0"/>
              <a:t>as indicated by Glasgow Coma Scale, the period of loss of </a:t>
            </a:r>
            <a:r>
              <a:rPr lang="en-US" sz="2000" dirty="0" smtClean="0"/>
              <a:t>consciousness as </a:t>
            </a:r>
            <a:r>
              <a:rPr lang="en-US" sz="2000" dirty="0"/>
              <a:t>an immediate result of the impact of the trauma, and post traumatic amnesia.</a:t>
            </a:r>
          </a:p>
          <a:p>
            <a:r>
              <a:rPr lang="en-US" sz="2000" dirty="0"/>
              <a:t>Therefore, TBI and head trauma may be classified as follow:</a:t>
            </a:r>
          </a:p>
          <a:p>
            <a:r>
              <a:rPr lang="en-US" sz="2000" dirty="0"/>
              <a:t>1. Severe head trauma; in cases where GCS is 8 or less, loss of consciousness </a:t>
            </a:r>
            <a:r>
              <a:rPr lang="en-US" sz="2000" dirty="0" smtClean="0"/>
              <a:t>more than </a:t>
            </a:r>
            <a:r>
              <a:rPr lang="en-US" sz="2000" dirty="0"/>
              <a:t>24 hours and posttraumatic amnesia is for more than one day.</a:t>
            </a:r>
          </a:p>
          <a:p>
            <a:r>
              <a:rPr lang="en-US" sz="2000" dirty="0"/>
              <a:t>2. Moderate head trauma; in cases where GCS is between 9-12, loss of </a:t>
            </a:r>
            <a:r>
              <a:rPr lang="en-US" sz="2000" dirty="0" smtClean="0"/>
              <a:t>consciousness less </a:t>
            </a:r>
            <a:r>
              <a:rPr lang="en-US" sz="2000" dirty="0"/>
              <a:t>than 24 hours but more than one hour and posttraumatic amnesia is for </a:t>
            </a:r>
            <a:r>
              <a:rPr lang="en-US" sz="2000" dirty="0" smtClean="0"/>
              <a:t>a period </a:t>
            </a:r>
            <a:r>
              <a:rPr lang="en-US" sz="2000" dirty="0"/>
              <a:t>between one hour and 24 hours.</a:t>
            </a:r>
          </a:p>
          <a:p>
            <a:r>
              <a:rPr lang="en-US" sz="2000" dirty="0"/>
              <a:t>3. Mild head trauma; in cases where GCS is between 13-15, and the period </a:t>
            </a:r>
            <a:r>
              <a:rPr lang="en-US" sz="2000" dirty="0" smtClean="0"/>
              <a:t>of loss </a:t>
            </a:r>
            <a:r>
              <a:rPr lang="en-US" sz="2000" dirty="0"/>
              <a:t>of consciousness less than one hour as the period of post traumatic amnesia.</a:t>
            </a:r>
          </a:p>
        </p:txBody>
      </p:sp>
    </p:spTree>
    <p:extLst>
      <p:ext uri="{BB962C8B-B14F-4D97-AF65-F5344CB8AC3E}">
        <p14:creationId xmlns:p14="http://schemas.microsoft.com/office/powerpoint/2010/main" val="584454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Skull Fractures:</a:t>
            </a:r>
          </a:p>
        </p:txBody>
      </p:sp>
      <p:sp>
        <p:nvSpPr>
          <p:cNvPr id="3" name="Content Placeholder 2"/>
          <p:cNvSpPr>
            <a:spLocks noGrp="1"/>
          </p:cNvSpPr>
          <p:nvPr>
            <p:ph idx="1"/>
          </p:nvPr>
        </p:nvSpPr>
        <p:spPr/>
        <p:txBody>
          <a:bodyPr>
            <a:normAutofit fontScale="92500" lnSpcReduction="20000"/>
          </a:bodyPr>
          <a:lstStyle/>
          <a:p>
            <a:r>
              <a:rPr lang="en-US" dirty="0"/>
              <a:t>There are different types of skull fractures such as:</a:t>
            </a:r>
          </a:p>
          <a:p>
            <a:r>
              <a:rPr lang="en-US" dirty="0"/>
              <a:t>1. linear skull fracture</a:t>
            </a:r>
          </a:p>
          <a:p>
            <a:r>
              <a:rPr lang="en-US" dirty="0"/>
              <a:t>2. Diastatic fracture</a:t>
            </a:r>
          </a:p>
          <a:p>
            <a:r>
              <a:rPr lang="en-US" dirty="0"/>
              <a:t>3. Growing fracture</a:t>
            </a:r>
          </a:p>
          <a:p>
            <a:r>
              <a:rPr lang="en-US" dirty="0"/>
              <a:t>4. Ping-pong fracture</a:t>
            </a:r>
          </a:p>
          <a:p>
            <a:r>
              <a:rPr lang="en-US" dirty="0"/>
              <a:t>5. Skull Base fracture</a:t>
            </a:r>
          </a:p>
          <a:p>
            <a:r>
              <a:rPr lang="en-US" dirty="0"/>
              <a:t>6. Depressed fracture</a:t>
            </a:r>
          </a:p>
          <a:p>
            <a:r>
              <a:rPr lang="en-US" dirty="0"/>
              <a:t>7. </a:t>
            </a:r>
            <a:r>
              <a:rPr lang="en-US" dirty="0" smtClean="0"/>
              <a:t>Compound comminuted </a:t>
            </a:r>
            <a:r>
              <a:rPr lang="en-US" dirty="0"/>
              <a:t>fractures</a:t>
            </a:r>
          </a:p>
          <a:p>
            <a:r>
              <a:rPr lang="en-US" dirty="0"/>
              <a:t>8. Crushed </a:t>
            </a:r>
            <a:r>
              <a:rPr lang="en-US" dirty="0" smtClean="0"/>
              <a:t>fracture</a:t>
            </a:r>
            <a:endParaRPr lang="en-US" dirty="0"/>
          </a:p>
        </p:txBody>
      </p:sp>
    </p:spTree>
    <p:extLst>
      <p:ext uri="{BB962C8B-B14F-4D97-AF65-F5344CB8AC3E}">
        <p14:creationId xmlns:p14="http://schemas.microsoft.com/office/powerpoint/2010/main" val="702539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 Fracture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761999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69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lnSpcReduction="10000"/>
          </a:bodyPr>
          <a:lstStyle/>
          <a:p>
            <a:r>
              <a:rPr lang="en-US" dirty="0" smtClean="0"/>
              <a:t>As the name indicate It’s the </a:t>
            </a:r>
            <a:r>
              <a:rPr lang="en-US" dirty="0" smtClean="0"/>
              <a:t>study of Neurosurgical problems in  Children</a:t>
            </a:r>
            <a:r>
              <a:rPr lang="en-US" dirty="0" smtClean="0"/>
              <a:t>.</a:t>
            </a:r>
          </a:p>
          <a:p>
            <a:r>
              <a:rPr lang="en-US" dirty="0" smtClean="0"/>
              <a:t>In KKUH children are up to the age 12years.</a:t>
            </a:r>
          </a:p>
          <a:p>
            <a:r>
              <a:rPr lang="en-US" dirty="0" smtClean="0"/>
              <a:t>Its consists of </a:t>
            </a:r>
          </a:p>
          <a:p>
            <a:r>
              <a:rPr lang="en-US" dirty="0" smtClean="0"/>
              <a:t>Clinical Examination of children.</a:t>
            </a:r>
          </a:p>
          <a:p>
            <a:r>
              <a:rPr lang="en-US" dirty="0" smtClean="0"/>
              <a:t>Traumatic Peadriatic Neurosurgery</a:t>
            </a:r>
          </a:p>
          <a:p>
            <a:r>
              <a:rPr lang="en-US" dirty="0" smtClean="0"/>
              <a:t>Congenital anomalies</a:t>
            </a:r>
          </a:p>
          <a:p>
            <a:r>
              <a:rPr lang="en-US" dirty="0" smtClean="0"/>
              <a:t>Peadriatic Brain and Spinal cord tumors.</a:t>
            </a:r>
          </a:p>
        </p:txBody>
      </p:sp>
    </p:spTree>
    <p:extLst>
      <p:ext uri="{BB962C8B-B14F-4D97-AF65-F5344CB8AC3E}">
        <p14:creationId xmlns:p14="http://schemas.microsoft.com/office/powerpoint/2010/main" val="218124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 fracture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6116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354370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3827854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EDH,SDH</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24000"/>
            <a:ext cx="365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3581400"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448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420747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Contusions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298659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CSDH</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24001"/>
            <a:ext cx="37337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1"/>
            <a:ext cx="365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772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CSDH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240059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2628318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edema &amp;mid line shift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354707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examination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consists of </a:t>
            </a:r>
          </a:p>
          <a:p>
            <a:r>
              <a:rPr lang="en-US" dirty="0" smtClean="0"/>
              <a:t>History taking</a:t>
            </a:r>
          </a:p>
          <a:p>
            <a:r>
              <a:rPr lang="en-US" dirty="0" smtClean="0"/>
              <a:t>General physical examination.</a:t>
            </a:r>
          </a:p>
          <a:p>
            <a:r>
              <a:rPr lang="en-US" dirty="0" smtClean="0"/>
              <a:t>Higher mental functions</a:t>
            </a:r>
          </a:p>
          <a:p>
            <a:r>
              <a:rPr lang="en-US" dirty="0" smtClean="0"/>
              <a:t>Cranial nerves examinations</a:t>
            </a:r>
          </a:p>
          <a:p>
            <a:r>
              <a:rPr lang="en-US" dirty="0" smtClean="0"/>
              <a:t>Motor and sensory examinations</a:t>
            </a:r>
          </a:p>
          <a:p>
            <a:r>
              <a:rPr lang="en-US" dirty="0" smtClean="0"/>
              <a:t>Cerebellar Examination</a:t>
            </a:r>
          </a:p>
          <a:p>
            <a:r>
              <a:rPr lang="en-US" dirty="0" smtClean="0"/>
              <a:t>Gate </a:t>
            </a:r>
          </a:p>
          <a:p>
            <a:r>
              <a:rPr lang="en-US" dirty="0" smtClean="0"/>
              <a:t>Spine </a:t>
            </a:r>
          </a:p>
          <a:p>
            <a:r>
              <a:rPr lang="en-US" dirty="0" smtClean="0"/>
              <a:t>Sphincters</a:t>
            </a:r>
            <a:endParaRPr lang="en-US" dirty="0"/>
          </a:p>
        </p:txBody>
      </p:sp>
    </p:spTree>
    <p:extLst>
      <p:ext uri="{BB962C8B-B14F-4D97-AF65-F5344CB8AC3E}">
        <p14:creationId xmlns:p14="http://schemas.microsoft.com/office/powerpoint/2010/main" val="1272261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a:t>
            </a:r>
            <a:r>
              <a:rPr lang="en-US" dirty="0" err="1" smtClean="0"/>
              <a:t>Hygroma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3239604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403661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Fossa Tumor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2531182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1984881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6400800" cy="4800600"/>
          </a:xfrm>
        </p:spPr>
      </p:pic>
    </p:spTree>
    <p:extLst>
      <p:ext uri="{BB962C8B-B14F-4D97-AF65-F5344CB8AC3E}">
        <p14:creationId xmlns:p14="http://schemas.microsoft.com/office/powerpoint/2010/main" val="139809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Anomalies</a:t>
            </a:r>
            <a:endParaRPr lang="en-US" dirty="0"/>
          </a:p>
        </p:txBody>
      </p:sp>
      <p:sp>
        <p:nvSpPr>
          <p:cNvPr id="3" name="Content Placeholder 2"/>
          <p:cNvSpPr>
            <a:spLocks noGrp="1"/>
          </p:cNvSpPr>
          <p:nvPr>
            <p:ph idx="1"/>
          </p:nvPr>
        </p:nvSpPr>
        <p:spPr/>
        <p:txBody>
          <a:bodyPr/>
          <a:lstStyle/>
          <a:p>
            <a:r>
              <a:rPr lang="en-US" dirty="0" smtClean="0"/>
              <a:t>Hydrocephalous</a:t>
            </a:r>
          </a:p>
          <a:p>
            <a:r>
              <a:rPr lang="en-US" dirty="0" smtClean="0"/>
              <a:t>Neural tube defects</a:t>
            </a:r>
          </a:p>
          <a:p>
            <a:r>
              <a:rPr lang="en-US" dirty="0" smtClean="0"/>
              <a:t>Encephaloceles</a:t>
            </a:r>
          </a:p>
          <a:p>
            <a:r>
              <a:rPr lang="en-US" dirty="0" smtClean="0"/>
              <a:t>Arachnoid Cysts</a:t>
            </a:r>
          </a:p>
          <a:p>
            <a:r>
              <a:rPr lang="en-US" dirty="0" smtClean="0"/>
              <a:t>Chiari malformation</a:t>
            </a:r>
          </a:p>
          <a:p>
            <a:r>
              <a:rPr lang="en-US" dirty="0" smtClean="0"/>
              <a:t>Dandy Walker </a:t>
            </a:r>
            <a:r>
              <a:rPr lang="en-US" dirty="0" smtClean="0"/>
              <a:t>Cysts</a:t>
            </a:r>
          </a:p>
          <a:p>
            <a:r>
              <a:rPr lang="en-US" dirty="0" err="1" smtClean="0"/>
              <a:t>Cranisynostosis</a:t>
            </a:r>
            <a:endParaRPr lang="en-US" dirty="0"/>
          </a:p>
        </p:txBody>
      </p:sp>
    </p:spTree>
    <p:extLst>
      <p:ext uri="{BB962C8B-B14F-4D97-AF65-F5344CB8AC3E}">
        <p14:creationId xmlns:p14="http://schemas.microsoft.com/office/powerpoint/2010/main" val="1276502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ENCEPHALOCELES</a:t>
            </a:r>
            <a:br>
              <a:rPr lang="en-US" i="1" dirty="0"/>
            </a:br>
            <a:endParaRPr lang="en-US" dirty="0"/>
          </a:p>
        </p:txBody>
      </p:sp>
      <p:sp>
        <p:nvSpPr>
          <p:cNvPr id="3" name="Content Placeholder 2"/>
          <p:cNvSpPr>
            <a:spLocks noGrp="1"/>
          </p:cNvSpPr>
          <p:nvPr>
            <p:ph idx="1"/>
          </p:nvPr>
        </p:nvSpPr>
        <p:spPr/>
        <p:txBody>
          <a:bodyPr>
            <a:noAutofit/>
          </a:bodyPr>
          <a:lstStyle/>
          <a:p>
            <a:r>
              <a:rPr lang="en-US" sz="2400" dirty="0"/>
              <a:t>An encephalocele is formed when intracranial contents herniate out from its </a:t>
            </a:r>
            <a:r>
              <a:rPr lang="en-US" sz="2400" dirty="0" smtClean="0"/>
              <a:t>normal confines </a:t>
            </a:r>
            <a:r>
              <a:rPr lang="en-US" sz="2400" dirty="0"/>
              <a:t>of the skull, usually through a defect in the skull.</a:t>
            </a:r>
          </a:p>
          <a:p>
            <a:r>
              <a:rPr lang="en-US" sz="2400" dirty="0"/>
              <a:t>The actual pathological basis is not known</a:t>
            </a:r>
            <a:r>
              <a:rPr lang="en-US" sz="2400" dirty="0" smtClean="0"/>
              <a:t>.</a:t>
            </a:r>
          </a:p>
          <a:p>
            <a:r>
              <a:rPr lang="en-US" sz="2400" dirty="0" smtClean="0"/>
              <a:t> </a:t>
            </a:r>
            <a:r>
              <a:rPr lang="en-US" sz="2400" dirty="0"/>
              <a:t>In general, premature growth arrest </a:t>
            </a:r>
            <a:r>
              <a:rPr lang="en-US" sz="2400" dirty="0" smtClean="0"/>
              <a:t>of surrounding </a:t>
            </a:r>
            <a:r>
              <a:rPr lang="en-US" sz="2400" dirty="0"/>
              <a:t>confining </a:t>
            </a:r>
            <a:r>
              <a:rPr lang="en-US" sz="2400" dirty="0" smtClean="0"/>
              <a:t>  tissue </a:t>
            </a:r>
            <a:r>
              <a:rPr lang="en-US" sz="2400" dirty="0"/>
              <a:t>or early herniation of intracranial contents </a:t>
            </a:r>
            <a:r>
              <a:rPr lang="en-US" sz="2400" dirty="0" smtClean="0"/>
              <a:t>preventing closure </a:t>
            </a:r>
            <a:r>
              <a:rPr lang="en-US" sz="2400" dirty="0"/>
              <a:t>of skull tissue have been proposed. </a:t>
            </a:r>
            <a:endParaRPr lang="en-US" sz="2400" dirty="0" smtClean="0"/>
          </a:p>
          <a:p>
            <a:r>
              <a:rPr lang="en-US" sz="2400" dirty="0" smtClean="0"/>
              <a:t>Encephaloceles </a:t>
            </a:r>
            <a:r>
              <a:rPr lang="en-US" sz="2400" dirty="0"/>
              <a:t>are not neural tube </a:t>
            </a:r>
            <a:r>
              <a:rPr lang="en-US" sz="2400" dirty="0" smtClean="0"/>
              <a:t>closure defects </a:t>
            </a:r>
            <a:r>
              <a:rPr lang="en-US" sz="2400" dirty="0"/>
              <a:t>(the neural tube defect equivalent of spinal bifida is anenecephaly</a:t>
            </a:r>
            <a:r>
              <a:rPr lang="en-US" sz="2400" dirty="0" smtClean="0"/>
              <a:t>).</a:t>
            </a:r>
            <a:endParaRPr lang="en-US" sz="2400" dirty="0"/>
          </a:p>
        </p:txBody>
      </p:sp>
    </p:spTree>
    <p:extLst>
      <p:ext uri="{BB962C8B-B14F-4D97-AF65-F5344CB8AC3E}">
        <p14:creationId xmlns:p14="http://schemas.microsoft.com/office/powerpoint/2010/main" val="2187141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Encephaloceles</a:t>
            </a:r>
            <a:endParaRPr lang="en-US" dirty="0"/>
          </a:p>
        </p:txBody>
      </p:sp>
      <p:sp>
        <p:nvSpPr>
          <p:cNvPr id="3" name="Content Placeholder 2"/>
          <p:cNvSpPr>
            <a:spLocks noGrp="1"/>
          </p:cNvSpPr>
          <p:nvPr>
            <p:ph idx="1"/>
          </p:nvPr>
        </p:nvSpPr>
        <p:spPr/>
        <p:txBody>
          <a:bodyPr>
            <a:normAutofit fontScale="62500" lnSpcReduction="20000"/>
          </a:bodyPr>
          <a:lstStyle/>
          <a:p>
            <a:r>
              <a:rPr lang="en-US" dirty="0"/>
              <a:t>Encephaloceles are classified based on location</a:t>
            </a:r>
            <a:r>
              <a:rPr lang="en-US" dirty="0" smtClean="0"/>
              <a:t>.</a:t>
            </a:r>
          </a:p>
          <a:p>
            <a:pPr marL="0" indent="0">
              <a:buNone/>
            </a:pPr>
            <a:r>
              <a:rPr lang="en-US" dirty="0" smtClean="0"/>
              <a:t>       </a:t>
            </a:r>
            <a:r>
              <a:rPr lang="en-US" dirty="0"/>
              <a:t>In general there are 6 main </a:t>
            </a:r>
            <a:r>
              <a:rPr lang="en-US" dirty="0" smtClean="0"/>
              <a:t>categories</a:t>
            </a:r>
          </a:p>
          <a:p>
            <a:r>
              <a:rPr lang="en-US" b="1" dirty="0" smtClean="0"/>
              <a:t>Posterior </a:t>
            </a:r>
            <a:r>
              <a:rPr lang="en-US" b="1" dirty="0"/>
              <a:t>encephaloceles</a:t>
            </a:r>
          </a:p>
          <a:p>
            <a:pPr marL="0" indent="0">
              <a:buNone/>
            </a:pPr>
            <a:r>
              <a:rPr lang="en-US" dirty="0" smtClean="0"/>
              <a:t>         1.occipital</a:t>
            </a:r>
          </a:p>
          <a:p>
            <a:pPr marL="0" indent="0">
              <a:buNone/>
            </a:pPr>
            <a:r>
              <a:rPr lang="en-US" dirty="0" smtClean="0"/>
              <a:t>         2.occipital-cervical </a:t>
            </a:r>
          </a:p>
          <a:p>
            <a:pPr marL="0" indent="0">
              <a:buNone/>
            </a:pPr>
            <a:r>
              <a:rPr lang="en-US" dirty="0" smtClean="0"/>
              <a:t>         3. parietal</a:t>
            </a:r>
          </a:p>
          <a:p>
            <a:pPr marL="0" indent="0">
              <a:buNone/>
            </a:pPr>
            <a:r>
              <a:rPr lang="en-US" dirty="0"/>
              <a:t> </a:t>
            </a:r>
            <a:r>
              <a:rPr lang="en-US" dirty="0" smtClean="0"/>
              <a:t>        4. temporal</a:t>
            </a:r>
          </a:p>
          <a:p>
            <a:pPr marL="0" indent="0">
              <a:buNone/>
            </a:pPr>
            <a:r>
              <a:rPr lang="en-US" b="1" dirty="0" smtClean="0"/>
              <a:t>         Anterior encephaloceles</a:t>
            </a:r>
          </a:p>
          <a:p>
            <a:pPr marL="0" indent="0">
              <a:buNone/>
            </a:pPr>
            <a:r>
              <a:rPr lang="en-US" dirty="0"/>
              <a:t> </a:t>
            </a:r>
            <a:r>
              <a:rPr lang="en-US" dirty="0" smtClean="0"/>
              <a:t>        5.sincipital </a:t>
            </a:r>
            <a:r>
              <a:rPr lang="en-US" dirty="0"/>
              <a:t>(fronto-ethmoidal) </a:t>
            </a:r>
            <a:endParaRPr lang="en-US" dirty="0" smtClean="0"/>
          </a:p>
          <a:p>
            <a:pPr marL="0" indent="0">
              <a:buNone/>
            </a:pPr>
            <a:r>
              <a:rPr lang="en-US" dirty="0"/>
              <a:t> </a:t>
            </a:r>
            <a:r>
              <a:rPr lang="en-US" dirty="0" smtClean="0"/>
              <a:t>        6. </a:t>
            </a:r>
            <a:r>
              <a:rPr lang="en-US" dirty="0"/>
              <a:t>basal. </a:t>
            </a:r>
          </a:p>
          <a:p>
            <a:pPr marL="0" indent="0">
              <a:buNone/>
            </a:pPr>
            <a:r>
              <a:rPr lang="en-US" dirty="0" smtClean="0"/>
              <a:t>     Posterior </a:t>
            </a:r>
            <a:r>
              <a:rPr lang="en-US" dirty="0"/>
              <a:t>encephaloceles appear as lumps or swellings arising from the cranial vault</a:t>
            </a:r>
          </a:p>
          <a:p>
            <a:pPr marL="0" indent="0">
              <a:buNone/>
            </a:pPr>
            <a:r>
              <a:rPr lang="en-US" dirty="0" smtClean="0"/>
              <a:t>      whereas </a:t>
            </a:r>
            <a:r>
              <a:rPr lang="en-US" dirty="0"/>
              <a:t>the anterior encephaloceles present as swellings arising from the </a:t>
            </a:r>
            <a:r>
              <a:rPr lang="en-US" dirty="0" smtClean="0"/>
              <a:t>    facial   region in particular</a:t>
            </a:r>
            <a:r>
              <a:rPr lang="en-US" dirty="0"/>
              <a:t>, para-orbital region for the fronto-ethmoidal encephaloceles or in the </a:t>
            </a:r>
            <a:r>
              <a:rPr lang="en-US" dirty="0" smtClean="0"/>
              <a:t>  nasal  cavity </a:t>
            </a:r>
            <a:r>
              <a:rPr lang="en-US" dirty="0"/>
              <a:t>for basal encephaloceles.</a:t>
            </a:r>
          </a:p>
          <a:p>
            <a:endParaRPr lang="en-US" dirty="0"/>
          </a:p>
        </p:txBody>
      </p:sp>
    </p:spTree>
    <p:extLst>
      <p:ext uri="{BB962C8B-B14F-4D97-AF65-F5344CB8AC3E}">
        <p14:creationId xmlns:p14="http://schemas.microsoft.com/office/powerpoint/2010/main" val="2542805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ENCEPHALOCELES</a:t>
            </a:r>
            <a:br>
              <a:rPr lang="en-US" i="1" dirty="0"/>
            </a:br>
            <a:endParaRPr lang="en-US" dirty="0"/>
          </a:p>
        </p:txBody>
      </p:sp>
      <p:sp>
        <p:nvSpPr>
          <p:cNvPr id="3" name="Content Placeholder 2"/>
          <p:cNvSpPr>
            <a:spLocks noGrp="1"/>
          </p:cNvSpPr>
          <p:nvPr>
            <p:ph sz="half" idx="1"/>
          </p:nvPr>
        </p:nvSpPr>
        <p:spPr>
          <a:xfrm>
            <a:off x="609600" y="1600201"/>
            <a:ext cx="3657601" cy="2438400"/>
          </a:xfrm>
        </p:spPr>
        <p:txBody>
          <a:bodyPr/>
          <a:lstStyle/>
          <a:p>
            <a:endParaRPr lang="en-US" dirty="0"/>
          </a:p>
        </p:txBody>
      </p:sp>
      <p:sp>
        <p:nvSpPr>
          <p:cNvPr id="4" name="Content Placeholder 3"/>
          <p:cNvSpPr>
            <a:spLocks noGrp="1"/>
          </p:cNvSpPr>
          <p:nvPr>
            <p:ph sz="half" idx="2"/>
          </p:nvPr>
        </p:nvSpPr>
        <p:spPr>
          <a:xfrm>
            <a:off x="4648200" y="1600200"/>
            <a:ext cx="2438400" cy="2524125"/>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600201"/>
            <a:ext cx="3657600"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1"/>
            <a:ext cx="2438400" cy="252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20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24072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Physical Exam.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Examination is always from head to toe. After exposure.</a:t>
            </a:r>
          </a:p>
          <a:p>
            <a:r>
              <a:rPr lang="en-US" dirty="0" smtClean="0"/>
              <a:t>New Born</a:t>
            </a:r>
          </a:p>
          <a:p>
            <a:r>
              <a:rPr lang="en-US" dirty="0" smtClean="0"/>
              <a:t>Observe the normal flexion of the full term infant in contrast to the non flexed, even flaccid appearance of the normal resting premature.  The shape of the premature skull is usually dolichocephalic (long and narrow). </a:t>
            </a:r>
            <a:endParaRPr lang="en-US" dirty="0"/>
          </a:p>
          <a:p>
            <a:r>
              <a:rPr lang="en-US" dirty="0" smtClean="0"/>
              <a:t>Palpate the head to identify the anterior and posterior fontanels as well as the sagittal, coronal, metopic and lambdoid sutures.</a:t>
            </a:r>
          </a:p>
          <a:p>
            <a:r>
              <a:rPr lang="en-US" dirty="0" smtClean="0"/>
              <a:t>Elicit </a:t>
            </a:r>
            <a:r>
              <a:rPr lang="en-US" dirty="0"/>
              <a:t>the normal reflexes of grasping (hand and foot), sucking,        rooting, Moro and automatic walking.</a:t>
            </a:r>
          </a:p>
        </p:txBody>
      </p:sp>
    </p:spTree>
    <p:extLst>
      <p:ext uri="{BB962C8B-B14F-4D97-AF65-F5344CB8AC3E}">
        <p14:creationId xmlns:p14="http://schemas.microsoft.com/office/powerpoint/2010/main" val="206383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847828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DANDY WALKER MALFORMATION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Dandy Walker malformation is recognized when the following 3 features </a:t>
            </a:r>
            <a:r>
              <a:rPr lang="en-US" dirty="0" smtClean="0"/>
              <a:t>are present</a:t>
            </a:r>
            <a:endParaRPr lang="en-US" dirty="0"/>
          </a:p>
          <a:p>
            <a:r>
              <a:rPr lang="en-US" dirty="0"/>
              <a:t>1. Cystic dilatation of the 4th ventricle</a:t>
            </a:r>
          </a:p>
          <a:p>
            <a:r>
              <a:rPr lang="en-US" dirty="0"/>
              <a:t>2. Partial or complete absence of the cerebellar vermis</a:t>
            </a:r>
          </a:p>
          <a:p>
            <a:r>
              <a:rPr lang="en-US" dirty="0"/>
              <a:t>3. Hydrocephalus</a:t>
            </a:r>
          </a:p>
          <a:p>
            <a:r>
              <a:rPr lang="en-US" dirty="0"/>
              <a:t>Hydrocephalus may not be present at the time of initial diagnosis. </a:t>
            </a:r>
            <a:endParaRPr lang="en-US" dirty="0" smtClean="0"/>
          </a:p>
          <a:p>
            <a:r>
              <a:rPr lang="en-US" dirty="0" smtClean="0"/>
              <a:t>Other pathological  features </a:t>
            </a:r>
            <a:r>
              <a:rPr lang="en-US" dirty="0"/>
              <a:t>commonly seen in the Dandy-Walker malformation include enlargement of </a:t>
            </a:r>
            <a:r>
              <a:rPr lang="en-US" dirty="0" smtClean="0"/>
              <a:t>the posterior </a:t>
            </a:r>
            <a:r>
              <a:rPr lang="en-US" dirty="0"/>
              <a:t>fossa with elevation of the transverse sinus, and obstruction of the foramina </a:t>
            </a:r>
            <a:r>
              <a:rPr lang="en-US" dirty="0" smtClean="0"/>
              <a:t>of Luschka </a:t>
            </a:r>
            <a:r>
              <a:rPr lang="en-US" dirty="0"/>
              <a:t>and Magendie</a:t>
            </a:r>
            <a:r>
              <a:rPr lang="en-US" dirty="0" smtClean="0"/>
              <a:t>.</a:t>
            </a:r>
            <a:r>
              <a:rPr lang="en-US" dirty="0"/>
              <a:t> </a:t>
            </a:r>
            <a:endParaRPr lang="en-US" dirty="0" smtClean="0"/>
          </a:p>
          <a:p>
            <a:r>
              <a:rPr lang="en-US" dirty="0" smtClean="0"/>
              <a:t>The </a:t>
            </a:r>
            <a:r>
              <a:rPr lang="en-US" dirty="0"/>
              <a:t>pathological basis of this condition is not fully understood, though it is </a:t>
            </a:r>
            <a:r>
              <a:rPr lang="en-US" dirty="0" smtClean="0"/>
              <a:t>generally believed </a:t>
            </a:r>
            <a:r>
              <a:rPr lang="en-US" dirty="0"/>
              <a:t>to involve mal-development of cerebrospinal fluid outlets within the </a:t>
            </a:r>
            <a:r>
              <a:rPr lang="en-US" dirty="0" smtClean="0"/>
              <a:t>4thventricle</a:t>
            </a:r>
            <a:r>
              <a:rPr lang="en-US" dirty="0"/>
              <a:t>.</a:t>
            </a:r>
          </a:p>
          <a:p>
            <a:r>
              <a:rPr lang="en-US" dirty="0"/>
              <a:t>The overall incidence is approximately one in 30,000 live births.</a:t>
            </a:r>
          </a:p>
          <a:p>
            <a:endParaRPr lang="en-US" dirty="0"/>
          </a:p>
        </p:txBody>
      </p:sp>
    </p:spTree>
    <p:extLst>
      <p:ext uri="{BB962C8B-B14F-4D97-AF65-F5344CB8AC3E}">
        <p14:creationId xmlns:p14="http://schemas.microsoft.com/office/powerpoint/2010/main" val="3303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DANDY WALKER MALFORMATION</a:t>
            </a:r>
            <a:endParaRPr lang="en-US" dirty="0"/>
          </a:p>
        </p:txBody>
      </p:sp>
      <p:sp>
        <p:nvSpPr>
          <p:cNvPr id="3" name="Content Placeholder 2"/>
          <p:cNvSpPr>
            <a:spLocks noGrp="1"/>
          </p:cNvSpPr>
          <p:nvPr>
            <p:ph idx="1"/>
          </p:nvPr>
        </p:nvSpPr>
        <p:spPr>
          <a:xfrm>
            <a:off x="1933575" y="1990725"/>
            <a:ext cx="5276850" cy="287655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1990725"/>
            <a:ext cx="52768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134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DANDY WALKER MALFORMATION</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635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DANDY WALKER MALFORMATION</a:t>
            </a:r>
            <a:endParaRPr lang="en-US" dirty="0"/>
          </a:p>
        </p:txBody>
      </p:sp>
      <p:sp>
        <p:nvSpPr>
          <p:cNvPr id="3" name="Content Placeholder 2"/>
          <p:cNvSpPr>
            <a:spLocks noGrp="1"/>
          </p:cNvSpPr>
          <p:nvPr>
            <p:ph idx="1"/>
          </p:nvPr>
        </p:nvSpPr>
        <p:spPr/>
        <p:txBody>
          <a:bodyPr>
            <a:noAutofit/>
          </a:bodyPr>
          <a:lstStyle/>
          <a:p>
            <a:r>
              <a:rPr lang="en-US" sz="1800" dirty="0" smtClean="0"/>
              <a:t>A </a:t>
            </a:r>
            <a:r>
              <a:rPr lang="en-US" sz="1800" dirty="0"/>
              <a:t>number of congenital anomalies involving the central nervous system are </a:t>
            </a:r>
            <a:r>
              <a:rPr lang="en-US" sz="1800" dirty="0" smtClean="0"/>
              <a:t>associated  with </a:t>
            </a:r>
            <a:r>
              <a:rPr lang="en-US" sz="1800" dirty="0"/>
              <a:t>this syndrome, namely, agenesis of the corpus callosum, occipital </a:t>
            </a:r>
            <a:r>
              <a:rPr lang="en-US" sz="1800" dirty="0" smtClean="0"/>
              <a:t>encephalocele, aqueductal </a:t>
            </a:r>
            <a:r>
              <a:rPr lang="en-US" sz="1800" dirty="0"/>
              <a:t>stenosis and cerebral or cerebellar heterotopias. Systemic anomalies </a:t>
            </a:r>
            <a:r>
              <a:rPr lang="en-US" sz="1800" dirty="0" smtClean="0"/>
              <a:t>involving the </a:t>
            </a:r>
            <a:r>
              <a:rPr lang="en-US" sz="1800" dirty="0"/>
              <a:t>skin (hemangioma), musculoskeletal (hypoplastic limbs), and cardiovascular </a:t>
            </a:r>
            <a:r>
              <a:rPr lang="en-US" sz="1800" dirty="0" smtClean="0"/>
              <a:t>system (septal </a:t>
            </a:r>
            <a:r>
              <a:rPr lang="en-US" sz="1800" dirty="0"/>
              <a:t>defects), are also frequently observed.</a:t>
            </a:r>
          </a:p>
          <a:p>
            <a:r>
              <a:rPr lang="en-US" sz="1800" dirty="0"/>
              <a:t>Clinical presentation of these patients comprise the following</a:t>
            </a:r>
          </a:p>
          <a:p>
            <a:r>
              <a:rPr lang="en-US" sz="1800" dirty="0"/>
              <a:t>1. Macrosomia</a:t>
            </a:r>
          </a:p>
          <a:p>
            <a:r>
              <a:rPr lang="en-US" sz="1800" dirty="0"/>
              <a:t>2. Psychomotor developmental delay/Mental retardation</a:t>
            </a:r>
          </a:p>
          <a:p>
            <a:r>
              <a:rPr lang="en-US" sz="1800" dirty="0"/>
              <a:t>3. Ataxia</a:t>
            </a:r>
          </a:p>
          <a:p>
            <a:r>
              <a:rPr lang="en-US" sz="1800" dirty="0"/>
              <a:t>4. Spasticity</a:t>
            </a:r>
          </a:p>
          <a:p>
            <a:r>
              <a:rPr lang="en-US" sz="1800" dirty="0"/>
              <a:t>5. Cranial nerve and ocular abnormalities</a:t>
            </a:r>
          </a:p>
          <a:p>
            <a:r>
              <a:rPr lang="en-US" sz="1800" dirty="0"/>
              <a:t>MRI is the imaging modality of choice.</a:t>
            </a:r>
          </a:p>
          <a:p>
            <a:r>
              <a:rPr lang="en-US" sz="1800" dirty="0"/>
              <a:t>Treatment would involve shunting the cyst. If hydrocephalus persists, then a</a:t>
            </a:r>
          </a:p>
          <a:p>
            <a:r>
              <a:rPr lang="en-US" sz="1800" dirty="0"/>
              <a:t>ventriculo-peritoneal shunt is also inserted.</a:t>
            </a:r>
          </a:p>
        </p:txBody>
      </p:sp>
    </p:spTree>
    <p:extLst>
      <p:ext uri="{BB962C8B-B14F-4D97-AF65-F5344CB8AC3E}">
        <p14:creationId xmlns:p14="http://schemas.microsoft.com/office/powerpoint/2010/main" val="3388216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524000"/>
          </a:xfrm>
        </p:spPr>
        <p:txBody>
          <a:bodyPr>
            <a:normAutofit/>
          </a:bodyPr>
          <a:lstStyle/>
          <a:p>
            <a:r>
              <a:rPr lang="en-US" b="1" dirty="0" smtClean="0"/>
              <a:t>POSTERIOR </a:t>
            </a:r>
            <a:r>
              <a:rPr lang="en-US" b="1" dirty="0"/>
              <a:t>FOSSA </a:t>
            </a:r>
            <a:r>
              <a:rPr lang="en-US" b="1" dirty="0" smtClean="0"/>
              <a:t>TUMORS</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r>
              <a:rPr lang="en-US" dirty="0" smtClean="0"/>
              <a:t>These </a:t>
            </a:r>
            <a:r>
              <a:rPr lang="en-US" dirty="0"/>
              <a:t>are the most frequent and typical tumors at the pediatric </a:t>
            </a:r>
            <a:r>
              <a:rPr lang="en-US" dirty="0" smtClean="0"/>
              <a:t>age.</a:t>
            </a:r>
            <a:endParaRPr lang="en-US" dirty="0"/>
          </a:p>
          <a:p>
            <a:r>
              <a:rPr lang="en-US" dirty="0" smtClean="0"/>
              <a:t> They </a:t>
            </a:r>
            <a:r>
              <a:rPr lang="en-US" dirty="0"/>
              <a:t>represent 55 to 60 % of intracranial tumors in </a:t>
            </a:r>
            <a:r>
              <a:rPr lang="en-US" dirty="0" smtClean="0"/>
              <a:t>children.</a:t>
            </a:r>
            <a:endParaRPr lang="en-US" dirty="0"/>
          </a:p>
          <a:p>
            <a:r>
              <a:rPr lang="en-US" dirty="0" smtClean="0"/>
              <a:t>Cerebellar Astrocytoma</a:t>
            </a:r>
          </a:p>
          <a:p>
            <a:r>
              <a:rPr lang="en-US" dirty="0" smtClean="0"/>
              <a:t> </a:t>
            </a:r>
            <a:r>
              <a:rPr lang="en-US" dirty="0"/>
              <a:t>Medulloblastoma </a:t>
            </a:r>
            <a:endParaRPr lang="en-US" dirty="0" smtClean="0"/>
          </a:p>
          <a:p>
            <a:r>
              <a:rPr lang="en-US" dirty="0" smtClean="0"/>
              <a:t> Ependymoma</a:t>
            </a:r>
          </a:p>
          <a:p>
            <a:r>
              <a:rPr lang="en-US" dirty="0" smtClean="0"/>
              <a:t> 30 </a:t>
            </a:r>
            <a:r>
              <a:rPr lang="en-US" dirty="0"/>
              <a:t>to 40 % of the Brain Stem lesions. </a:t>
            </a:r>
          </a:p>
        </p:txBody>
      </p:sp>
    </p:spTree>
    <p:extLst>
      <p:ext uri="{BB962C8B-B14F-4D97-AF65-F5344CB8AC3E}">
        <p14:creationId xmlns:p14="http://schemas.microsoft.com/office/powerpoint/2010/main" val="163923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lnSpcReduction="10000"/>
          </a:bodyPr>
          <a:lstStyle/>
          <a:p>
            <a:r>
              <a:rPr lang="en-US" dirty="0" smtClean="0"/>
              <a:t>Astrocytoma are four types</a:t>
            </a:r>
          </a:p>
          <a:p>
            <a:r>
              <a:rPr lang="en-US" dirty="0" smtClean="0"/>
              <a:t>Pilocytic Astrocytoma</a:t>
            </a:r>
          </a:p>
          <a:p>
            <a:r>
              <a:rPr lang="en-US" dirty="0" smtClean="0"/>
              <a:t>Astrocytoma grade 2</a:t>
            </a:r>
          </a:p>
          <a:p>
            <a:r>
              <a:rPr lang="en-US" dirty="0" smtClean="0"/>
              <a:t>Anaplastic Astrocytoma</a:t>
            </a:r>
          </a:p>
          <a:p>
            <a:r>
              <a:rPr lang="en-US" dirty="0" smtClean="0"/>
              <a:t>Glioblastoma grade 4</a:t>
            </a:r>
          </a:p>
          <a:p>
            <a:endParaRPr lang="en-US" dirty="0"/>
          </a:p>
          <a:p>
            <a:r>
              <a:rPr lang="en-US" dirty="0" smtClean="0"/>
              <a:t>Most common Astrocytoma in Posterior fossa </a:t>
            </a:r>
            <a:r>
              <a:rPr lang="en-US" smtClean="0"/>
              <a:t>in children is </a:t>
            </a:r>
            <a:r>
              <a:rPr lang="en-US" dirty="0" smtClean="0"/>
              <a:t>Pilocytic Astrocytoma</a:t>
            </a:r>
          </a:p>
          <a:p>
            <a:endParaRPr lang="en-US" dirty="0"/>
          </a:p>
        </p:txBody>
      </p:sp>
    </p:spTree>
    <p:extLst>
      <p:ext uri="{BB962C8B-B14F-4D97-AF65-F5344CB8AC3E}">
        <p14:creationId xmlns:p14="http://schemas.microsoft.com/office/powerpoint/2010/main" val="749913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Medulloblastoma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1733203"/>
            <a:ext cx="4800600" cy="4534593"/>
          </a:xfrm>
        </p:spPr>
      </p:pic>
    </p:spTree>
    <p:extLst>
      <p:ext uri="{BB962C8B-B14F-4D97-AF65-F5344CB8AC3E}">
        <p14:creationId xmlns:p14="http://schemas.microsoft.com/office/powerpoint/2010/main" val="690297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55229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126112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Head:   Key Points</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Head Circumference (HC): Frontal Occipital Circumference (FOC)</a:t>
            </a:r>
          </a:p>
          <a:p>
            <a:r>
              <a:rPr lang="en-US" dirty="0" smtClean="0"/>
              <a:t>Fontannels/sutures: Anterior closes at 10-18 months, posterior by 2 months</a:t>
            </a:r>
          </a:p>
          <a:p>
            <a:pPr marL="114300" indent="0">
              <a:buNone/>
            </a:pPr>
            <a:r>
              <a:rPr lang="en-US" dirty="0" smtClean="0"/>
              <a:t>    Tense </a:t>
            </a:r>
            <a:r>
              <a:rPr lang="en-US" dirty="0"/>
              <a:t>and bulging with increased intracranial pressure (ICP)</a:t>
            </a:r>
          </a:p>
          <a:p>
            <a:pPr marL="114300" indent="0">
              <a:buNone/>
            </a:pPr>
            <a:r>
              <a:rPr lang="en-US" dirty="0" smtClean="0"/>
              <a:t>    Depressed </a:t>
            </a:r>
            <a:r>
              <a:rPr lang="en-US" dirty="0"/>
              <a:t>with dehydration</a:t>
            </a:r>
          </a:p>
          <a:p>
            <a:pPr marL="0" indent="0">
              <a:buNone/>
            </a:pPr>
            <a:r>
              <a:rPr lang="en-US" sz="2400" dirty="0" smtClean="0"/>
              <a:t>Conditions </a:t>
            </a:r>
            <a:r>
              <a:rPr lang="en-US" sz="2400" dirty="0"/>
              <a:t>associated with a large anterior fontanel (greater than 3 cm): hydrocephaly,  achondroplasia, hypothyroidism, osteogenesis imperfecta, and Vitamin D deficiency rickets </a:t>
            </a:r>
          </a:p>
          <a:p>
            <a:pPr marL="0" indent="0" algn="just">
              <a:buNone/>
            </a:pPr>
            <a:r>
              <a:rPr lang="en-US" sz="2400" dirty="0"/>
              <a:t>   Symmetry &amp; shape: Face &amp; Skull:  Variations</a:t>
            </a:r>
            <a:r>
              <a:rPr lang="en-US" sz="2400" dirty="0" smtClean="0"/>
              <a:t> </a:t>
            </a:r>
            <a:endParaRPr lang="en-US" dirty="0" smtClean="0"/>
          </a:p>
          <a:p>
            <a:r>
              <a:rPr lang="en-US" b="1" dirty="0" smtClean="0"/>
              <a:t>Molding</a:t>
            </a:r>
            <a:r>
              <a:rPr lang="en-US" dirty="0" smtClean="0"/>
              <a:t> </a:t>
            </a:r>
            <a:r>
              <a:rPr lang="en-US" dirty="0" smtClean="0"/>
              <a:t>(suture overlap) resolve  2 days </a:t>
            </a:r>
          </a:p>
          <a:p>
            <a:r>
              <a:rPr lang="en-US" dirty="0" smtClean="0"/>
              <a:t>Capput succedaneum (</a:t>
            </a:r>
            <a:r>
              <a:rPr lang="en-US" b="1" dirty="0" smtClean="0"/>
              <a:t>scalp swelling</a:t>
            </a:r>
            <a:r>
              <a:rPr lang="en-US" dirty="0" smtClean="0"/>
              <a:t>) resolve 2 days </a:t>
            </a:r>
          </a:p>
          <a:p>
            <a:r>
              <a:rPr lang="en-US" dirty="0" smtClean="0"/>
              <a:t>Cephalhematoma (</a:t>
            </a:r>
            <a:r>
              <a:rPr lang="en-US" b="1" dirty="0" smtClean="0"/>
              <a:t>sub periosteal hemorrhage</a:t>
            </a:r>
            <a:r>
              <a:rPr lang="en-US" dirty="0" smtClean="0"/>
              <a:t>)resolve wks./months</a:t>
            </a:r>
          </a:p>
        </p:txBody>
      </p:sp>
    </p:spTree>
    <p:extLst>
      <p:ext uri="{BB962C8B-B14F-4D97-AF65-F5344CB8AC3E}">
        <p14:creationId xmlns:p14="http://schemas.microsoft.com/office/powerpoint/2010/main" val="888043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Brain Stem Tumors</a:t>
            </a:r>
            <a:endParaRPr lang="en-US" dirty="0"/>
          </a:p>
        </p:txBody>
      </p:sp>
      <p:sp>
        <p:nvSpPr>
          <p:cNvPr id="3" name="Content Placeholder 2"/>
          <p:cNvSpPr>
            <a:spLocks noGrp="1"/>
          </p:cNvSpPr>
          <p:nvPr>
            <p:ph idx="1"/>
          </p:nvPr>
        </p:nvSpPr>
        <p:spPr/>
        <p:txBody>
          <a:bodyPr>
            <a:normAutofit fontScale="55000" lnSpcReduction="20000"/>
          </a:bodyPr>
          <a:lstStyle/>
          <a:p>
            <a:r>
              <a:rPr lang="en-US" b="1" dirty="0"/>
              <a:t>Type I : Intrinsic tumor</a:t>
            </a:r>
            <a:r>
              <a:rPr lang="en-US" dirty="0"/>
              <a:t>, diffuse, </a:t>
            </a:r>
            <a:r>
              <a:rPr lang="en-US" dirty="0" err="1"/>
              <a:t>hypodense</a:t>
            </a:r>
            <a:r>
              <a:rPr lang="en-US" dirty="0"/>
              <a:t> on CT, low intensity in T1, with no</a:t>
            </a:r>
          </a:p>
          <a:p>
            <a:r>
              <a:rPr lang="en-US" dirty="0"/>
              <a:t>or minor significant enhancement. Surgery is not indicated, only radiation and</a:t>
            </a:r>
          </a:p>
          <a:p>
            <a:r>
              <a:rPr lang="en-US" dirty="0"/>
              <a:t>Chemotherapy may be indicated. The 5 years survival remains very poor. We do</a:t>
            </a:r>
          </a:p>
          <a:p>
            <a:r>
              <a:rPr lang="en-US" dirty="0"/>
              <a:t>not recommend stereotactic biopsy since the management will not change</a:t>
            </a:r>
          </a:p>
          <a:p>
            <a:r>
              <a:rPr lang="en-US" dirty="0"/>
              <a:t>whatever the histology</a:t>
            </a:r>
            <a:r>
              <a:rPr lang="en-US" dirty="0" smtClean="0"/>
              <a:t>.</a:t>
            </a:r>
          </a:p>
          <a:p>
            <a:endParaRPr lang="en-US" dirty="0"/>
          </a:p>
          <a:p>
            <a:r>
              <a:rPr lang="en-US" b="1" dirty="0"/>
              <a:t>Type II : Intrinsic and focal tumor</a:t>
            </a:r>
            <a:r>
              <a:rPr lang="en-US" dirty="0"/>
              <a:t>, which may be solid or cystic. Surgery is</a:t>
            </a:r>
          </a:p>
          <a:p>
            <a:r>
              <a:rPr lang="en-US" dirty="0"/>
              <a:t>indicated in all cases since most of these lesions are benign. 8 years survival is</a:t>
            </a:r>
          </a:p>
          <a:p>
            <a:r>
              <a:rPr lang="en-US" dirty="0"/>
              <a:t>around 72 </a:t>
            </a:r>
            <a:r>
              <a:rPr lang="en-US" dirty="0" smtClean="0"/>
              <a:t>%.</a:t>
            </a:r>
          </a:p>
          <a:p>
            <a:endParaRPr lang="en-US" dirty="0"/>
          </a:p>
          <a:p>
            <a:r>
              <a:rPr lang="en-US" b="1" dirty="0"/>
              <a:t>Type III : </a:t>
            </a:r>
            <a:r>
              <a:rPr lang="en-US" b="1" dirty="0" err="1"/>
              <a:t>Exophytic</a:t>
            </a:r>
            <a:r>
              <a:rPr lang="en-US" b="1" dirty="0"/>
              <a:t> tumor</a:t>
            </a:r>
            <a:r>
              <a:rPr lang="en-US" dirty="0"/>
              <a:t>, either dorsally or laterally. They are benign lesions</a:t>
            </a:r>
          </a:p>
          <a:p>
            <a:r>
              <a:rPr lang="en-US" dirty="0"/>
              <a:t>which can be surgically removed; 8 years survival is 75 </a:t>
            </a:r>
            <a:r>
              <a:rPr lang="en-US" dirty="0" smtClean="0"/>
              <a:t>%.</a:t>
            </a:r>
          </a:p>
          <a:p>
            <a:endParaRPr lang="en-US" dirty="0"/>
          </a:p>
          <a:p>
            <a:r>
              <a:rPr lang="en-US" b="1" dirty="0"/>
              <a:t>Type IV : </a:t>
            </a:r>
            <a:r>
              <a:rPr lang="en-US" b="1" dirty="0" err="1"/>
              <a:t>Bulbo</a:t>
            </a:r>
            <a:r>
              <a:rPr lang="en-US" b="1" dirty="0"/>
              <a:t>-medullary tumor</a:t>
            </a:r>
            <a:r>
              <a:rPr lang="en-US" dirty="0"/>
              <a:t>. They are mostly benign and may be cured by</a:t>
            </a:r>
          </a:p>
          <a:p>
            <a:r>
              <a:rPr lang="en-US" dirty="0"/>
              <a:t>surgery alone, with a 8 years survival of 77</a:t>
            </a:r>
            <a:r>
              <a:rPr lang="en-US" dirty="0" smtClean="0"/>
              <a:t>%.</a:t>
            </a:r>
            <a:endParaRPr lang="en-US" dirty="0"/>
          </a:p>
        </p:txBody>
      </p:sp>
    </p:spTree>
    <p:extLst>
      <p:ext uri="{BB962C8B-B14F-4D97-AF65-F5344CB8AC3E}">
        <p14:creationId xmlns:p14="http://schemas.microsoft.com/office/powerpoint/2010/main" val="783484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Arachnoid cysts (</a:t>
            </a:r>
            <a:r>
              <a:rPr lang="en-US" dirty="0" smtClean="0"/>
              <a:t>ACs)</a:t>
            </a:r>
            <a:endParaRPr lang="en-US" dirty="0"/>
          </a:p>
        </p:txBody>
      </p:sp>
      <p:sp>
        <p:nvSpPr>
          <p:cNvPr id="3" name="Content Placeholder 2"/>
          <p:cNvSpPr>
            <a:spLocks noGrp="1"/>
          </p:cNvSpPr>
          <p:nvPr>
            <p:ph idx="1"/>
          </p:nvPr>
        </p:nvSpPr>
        <p:spPr/>
        <p:txBody>
          <a:bodyPr>
            <a:normAutofit fontScale="55000" lnSpcReduction="20000"/>
          </a:bodyPr>
          <a:lstStyle/>
          <a:p>
            <a:r>
              <a:rPr lang="en-US" sz="5000" dirty="0"/>
              <a:t>Arachnoid cysts (ACs) are congenital fluid-filled compartments that do not</a:t>
            </a:r>
          </a:p>
          <a:p>
            <a:pPr marL="114300" indent="0">
              <a:buNone/>
            </a:pPr>
            <a:r>
              <a:rPr lang="en-US" sz="5000" dirty="0" smtClean="0"/>
              <a:t>  communicate </a:t>
            </a:r>
            <a:r>
              <a:rPr lang="en-US" sz="5000" dirty="0"/>
              <a:t>with the normal subarachnoid </a:t>
            </a:r>
            <a:r>
              <a:rPr lang="en-US" sz="5000" dirty="0" smtClean="0"/>
              <a:t>  spaces </a:t>
            </a:r>
            <a:r>
              <a:rPr lang="en-US" sz="5000" dirty="0"/>
              <a:t>and develop within the </a:t>
            </a:r>
            <a:r>
              <a:rPr lang="en-US" sz="5000" dirty="0" smtClean="0"/>
              <a:t>arachnoid  </a:t>
            </a:r>
            <a:r>
              <a:rPr lang="en-US" sz="5000" dirty="0" smtClean="0"/>
              <a:t> membrane</a:t>
            </a:r>
            <a:r>
              <a:rPr lang="en-US" sz="5000" dirty="0"/>
              <a:t>. They are believed to depend on a </a:t>
            </a:r>
            <a:r>
              <a:rPr lang="en-US" sz="5000" dirty="0" smtClean="0"/>
              <a:t> splitting </a:t>
            </a:r>
            <a:r>
              <a:rPr lang="en-US" sz="5000" dirty="0"/>
              <a:t>or duplication of this structure</a:t>
            </a:r>
            <a:r>
              <a:rPr lang="en-US" sz="5000" dirty="0" smtClean="0"/>
              <a:t>.</a:t>
            </a:r>
          </a:p>
          <a:p>
            <a:endParaRPr lang="en-US" sz="5000" dirty="0"/>
          </a:p>
          <a:p>
            <a:r>
              <a:rPr lang="en-US" sz="5000" dirty="0" smtClean="0"/>
              <a:t>ACs </a:t>
            </a:r>
            <a:r>
              <a:rPr lang="en-US" sz="5000" dirty="0"/>
              <a:t>represent 0.1-0.5 % of all nontraumatic intracranial mass lesions. The mean </a:t>
            </a:r>
            <a:r>
              <a:rPr lang="en-US" sz="5000" dirty="0" smtClean="0"/>
              <a:t>age of </a:t>
            </a:r>
            <a:r>
              <a:rPr lang="en-US" sz="5000" dirty="0"/>
              <a:t>presentation is during the first two decades of life. A male prevalence is reported.</a:t>
            </a:r>
            <a:r>
              <a:rPr lang="en-US" sz="3800" dirty="0"/>
              <a:t> </a:t>
            </a:r>
            <a:endParaRPr lang="en-US" sz="3800" dirty="0" smtClean="0"/>
          </a:p>
          <a:p>
            <a:endParaRPr lang="en-US" sz="3800" dirty="0"/>
          </a:p>
          <a:p>
            <a:endParaRPr lang="en-US" sz="3800" dirty="0" smtClean="0"/>
          </a:p>
        </p:txBody>
      </p:sp>
    </p:spTree>
    <p:extLst>
      <p:ext uri="{BB962C8B-B14F-4D97-AF65-F5344CB8AC3E}">
        <p14:creationId xmlns:p14="http://schemas.microsoft.com/office/powerpoint/2010/main" val="789351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i="1" dirty="0" smtClean="0"/>
              <a:t>ARACHNOID CYSTS</a:t>
            </a:r>
            <a:br>
              <a:rPr lang="en-US" i="1" dirty="0" smtClean="0"/>
            </a:b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It </a:t>
            </a:r>
            <a:r>
              <a:rPr lang="en-US" dirty="0"/>
              <a:t>is believed to arise from splitting of the arachnoid membrane as it delaminates </a:t>
            </a:r>
            <a:r>
              <a:rPr lang="en-US" dirty="0" smtClean="0"/>
              <a:t>from the </a:t>
            </a:r>
            <a:r>
              <a:rPr lang="en-US" dirty="0"/>
              <a:t>overlying dura during development.</a:t>
            </a:r>
          </a:p>
          <a:p>
            <a:r>
              <a:rPr lang="en-US" dirty="0"/>
              <a:t>Arachnoid cysts may be classified according to location. 75% are supratentorial </a:t>
            </a:r>
            <a:r>
              <a:rPr lang="en-US" dirty="0" smtClean="0"/>
              <a:t>in location </a:t>
            </a:r>
            <a:r>
              <a:rPr lang="en-US" dirty="0"/>
              <a:t>while the remainder are infratentorial. Sylvian fissure arachnoid cysts, on the</a:t>
            </a:r>
          </a:p>
          <a:p>
            <a:r>
              <a:rPr lang="en-US" dirty="0"/>
              <a:t>whole, make up the majority of cysts accounting for up to 50%, the rest are located in </a:t>
            </a:r>
            <a:r>
              <a:rPr lang="en-US" dirty="0" smtClean="0"/>
              <a:t>the quadrigeminal </a:t>
            </a:r>
            <a:r>
              <a:rPr lang="en-US" dirty="0"/>
              <a:t>or suprasellar regions. Convexity </a:t>
            </a:r>
            <a:r>
              <a:rPr lang="en-US" dirty="0" smtClean="0"/>
              <a:t>and interhemispheric </a:t>
            </a:r>
            <a:r>
              <a:rPr lang="en-US" dirty="0"/>
              <a:t>arachnoid </a:t>
            </a:r>
            <a:r>
              <a:rPr lang="en-US" dirty="0" smtClean="0"/>
              <a:t>cysts occur </a:t>
            </a:r>
            <a:r>
              <a:rPr lang="en-US" dirty="0"/>
              <a:t>less commonly accounting for 10% or less of intracranial cysts. Infratentorial </a:t>
            </a:r>
            <a:r>
              <a:rPr lang="en-US" dirty="0" smtClean="0"/>
              <a:t>cysts may </a:t>
            </a:r>
            <a:r>
              <a:rPr lang="en-US" dirty="0"/>
              <a:t>be located in the cerebellopontine angle, vermian or retroclival region</a:t>
            </a:r>
            <a:r>
              <a:rPr lang="en-US" dirty="0" smtClean="0"/>
              <a:t>.</a:t>
            </a:r>
            <a:endParaRPr lang="en-US" dirty="0"/>
          </a:p>
        </p:txBody>
      </p:sp>
    </p:spTree>
    <p:extLst>
      <p:ext uri="{BB962C8B-B14F-4D97-AF65-F5344CB8AC3E}">
        <p14:creationId xmlns:p14="http://schemas.microsoft.com/office/powerpoint/2010/main" val="241723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Arachnoid cysts (ACs)</a:t>
            </a:r>
          </a:p>
        </p:txBody>
      </p:sp>
      <p:sp>
        <p:nvSpPr>
          <p:cNvPr id="3" name="Content Placeholder 2"/>
          <p:cNvSpPr>
            <a:spLocks noGrp="1"/>
          </p:cNvSpPr>
          <p:nvPr>
            <p:ph idx="1"/>
          </p:nvPr>
        </p:nvSpPr>
        <p:spPr/>
        <p:txBody>
          <a:bodyPr>
            <a:normAutofit fontScale="85000" lnSpcReduction="20000"/>
          </a:bodyPr>
          <a:lstStyle/>
          <a:p>
            <a:r>
              <a:rPr lang="en-US" dirty="0"/>
              <a:t>ACsinvolve the Sylvian fissure/middle fossa in nearly a half of cases, while the CP angle, </a:t>
            </a:r>
            <a:r>
              <a:rPr lang="en-US" dirty="0" smtClean="0"/>
              <a:t>the quadrigeminal </a:t>
            </a:r>
            <a:r>
              <a:rPr lang="en-US" dirty="0"/>
              <a:t>cistern, the retrocerebellar area, and the sellar/suprasellar region </a:t>
            </a:r>
            <a:r>
              <a:rPr lang="en-US" dirty="0" smtClean="0"/>
              <a:t>are affected </a:t>
            </a:r>
            <a:r>
              <a:rPr lang="en-US" dirty="0"/>
              <a:t>in 10% of cases, respectively. </a:t>
            </a:r>
            <a:endParaRPr lang="en-US" dirty="0" smtClean="0"/>
          </a:p>
          <a:p>
            <a:r>
              <a:rPr lang="en-US" dirty="0" smtClean="0"/>
              <a:t>Less </a:t>
            </a:r>
            <a:r>
              <a:rPr lang="en-US" dirty="0"/>
              <a:t>commonly, ACs are located within </a:t>
            </a:r>
            <a:r>
              <a:rPr lang="en-US" dirty="0" smtClean="0"/>
              <a:t>the interhemispheric </a:t>
            </a:r>
            <a:r>
              <a:rPr lang="en-US" dirty="0"/>
              <a:t>fissure, the cerebral convexity, the prepontine cistern, </a:t>
            </a:r>
            <a:r>
              <a:rPr lang="en-US" dirty="0" smtClean="0"/>
              <a:t>the cervicomedullary </a:t>
            </a:r>
            <a:r>
              <a:rPr lang="en-US" dirty="0"/>
              <a:t>junction. </a:t>
            </a:r>
            <a:endParaRPr lang="en-US" dirty="0" smtClean="0"/>
          </a:p>
          <a:p>
            <a:r>
              <a:rPr lang="en-US" dirty="0" smtClean="0"/>
              <a:t>Even </a:t>
            </a:r>
            <a:r>
              <a:rPr lang="en-US" dirty="0"/>
              <a:t>more rare are the ACs which develop within </a:t>
            </a:r>
            <a:r>
              <a:rPr lang="en-US" dirty="0" smtClean="0"/>
              <a:t>the cerebral </a:t>
            </a:r>
            <a:r>
              <a:rPr lang="en-US" dirty="0"/>
              <a:t>ventricles or in the spinal compartment.</a:t>
            </a:r>
          </a:p>
          <a:p>
            <a:r>
              <a:rPr lang="en-US" dirty="0"/>
              <a:t>Arachnoid cyst of intracranial compartment varies from a few centimeters in </a:t>
            </a:r>
            <a:r>
              <a:rPr lang="en-US" dirty="0" smtClean="0"/>
              <a:t>diameter to large sizes.</a:t>
            </a:r>
            <a:endParaRPr lang="en-US" dirty="0"/>
          </a:p>
          <a:p>
            <a:endParaRPr lang="en-US" dirty="0"/>
          </a:p>
        </p:txBody>
      </p:sp>
    </p:spTree>
    <p:extLst>
      <p:ext uri="{BB962C8B-B14F-4D97-AF65-F5344CB8AC3E}">
        <p14:creationId xmlns:p14="http://schemas.microsoft.com/office/powerpoint/2010/main" val="662901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46036"/>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46" y="1219200"/>
            <a:ext cx="8337954"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smtClean="0"/>
              <a:t>ARACHNOID CYSTS</a:t>
            </a:r>
            <a:br>
              <a:rPr lang="en-US" i="1" smtClean="0"/>
            </a:br>
            <a:r>
              <a:rPr lang="en-US" smtClean="0"/>
              <a:t/>
            </a:r>
            <a:br>
              <a:rPr lang="en-US" smtClean="0"/>
            </a:br>
            <a:endParaRPr lang="en-US" dirty="0"/>
          </a:p>
        </p:txBody>
      </p:sp>
    </p:spTree>
    <p:extLst>
      <p:ext uri="{BB962C8B-B14F-4D97-AF65-F5344CB8AC3E}">
        <p14:creationId xmlns:p14="http://schemas.microsoft.com/office/powerpoint/2010/main" val="4220708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133350"/>
            <a:ext cx="363855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189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Cysts</a:t>
            </a:r>
            <a:endParaRPr lang="en-US" dirty="0"/>
          </a:p>
        </p:txBody>
      </p:sp>
      <p:sp>
        <p:nvSpPr>
          <p:cNvPr id="3" name="Content Placeholder 2"/>
          <p:cNvSpPr>
            <a:spLocks noGrp="1"/>
          </p:cNvSpPr>
          <p:nvPr>
            <p:ph idx="1"/>
          </p:nvPr>
        </p:nvSpPr>
        <p:spPr/>
        <p:txBody>
          <a:bodyPr>
            <a:normAutofit fontScale="85000" lnSpcReduction="10000"/>
          </a:bodyPr>
          <a:lstStyle/>
          <a:p>
            <a:r>
              <a:rPr lang="en-US" dirty="0"/>
              <a:t>These cysts should be differentiated by “secondary” or “false” arachnoid cysts that </a:t>
            </a:r>
            <a:r>
              <a:rPr lang="en-US" dirty="0" smtClean="0"/>
              <a:t>are acquired </a:t>
            </a:r>
            <a:r>
              <a:rPr lang="en-US" dirty="0"/>
              <a:t>accumulation of cerebrospinal fluid characterized by the presence </a:t>
            </a:r>
            <a:r>
              <a:rPr lang="en-US" dirty="0" smtClean="0"/>
              <a:t>of inflammatory </a:t>
            </a:r>
            <a:r>
              <a:rPr lang="en-US" dirty="0"/>
              <a:t>cells and hemosiderin deposits within the delimiting membranes, which</a:t>
            </a:r>
          </a:p>
          <a:p>
            <a:r>
              <a:rPr lang="en-US" dirty="0"/>
              <a:t>result from the inflammatory loculation of the subarachnoid space after head </a:t>
            </a:r>
            <a:r>
              <a:rPr lang="en-US" dirty="0" smtClean="0"/>
              <a:t>injury,  infection </a:t>
            </a:r>
            <a:r>
              <a:rPr lang="en-US" dirty="0"/>
              <a:t>or hemorrhage. Moreover, ACs differ from other cysts communicating with </a:t>
            </a:r>
            <a:r>
              <a:rPr lang="en-US" dirty="0" smtClean="0"/>
              <a:t>the natural </a:t>
            </a:r>
            <a:r>
              <a:rPr lang="en-US" dirty="0"/>
              <a:t>pathways of the CSF circulation, such as dilated cisterns, arachnoid pouches </a:t>
            </a:r>
            <a:r>
              <a:rPr lang="en-US" dirty="0" smtClean="0"/>
              <a:t>and </a:t>
            </a:r>
            <a:r>
              <a:rPr lang="en-US" dirty="0" err="1" smtClean="0"/>
              <a:t>poroencephalic</a:t>
            </a:r>
            <a:r>
              <a:rPr lang="en-US" dirty="0" smtClean="0"/>
              <a:t> </a:t>
            </a:r>
            <a:r>
              <a:rPr lang="en-US" dirty="0"/>
              <a:t>cavities.</a:t>
            </a:r>
          </a:p>
          <a:p>
            <a:endParaRPr lang="en-US" dirty="0"/>
          </a:p>
        </p:txBody>
      </p:sp>
    </p:spTree>
    <p:extLst>
      <p:ext uri="{BB962C8B-B14F-4D97-AF65-F5344CB8AC3E}">
        <p14:creationId xmlns:p14="http://schemas.microsoft.com/office/powerpoint/2010/main" val="1290466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of ACs</a:t>
            </a:r>
            <a:endParaRPr lang="en-US" dirty="0"/>
          </a:p>
        </p:txBody>
      </p:sp>
      <p:sp>
        <p:nvSpPr>
          <p:cNvPr id="3" name="Content Placeholder 2"/>
          <p:cNvSpPr>
            <a:spLocks noGrp="1"/>
          </p:cNvSpPr>
          <p:nvPr>
            <p:ph idx="1"/>
          </p:nvPr>
        </p:nvSpPr>
        <p:spPr/>
        <p:txBody>
          <a:bodyPr>
            <a:normAutofit fontScale="62500" lnSpcReduction="20000"/>
          </a:bodyPr>
          <a:lstStyle/>
          <a:p>
            <a:r>
              <a:rPr lang="en-US" dirty="0"/>
              <a:t>No surgical management is required for asymptomatic arachnoid cysts which are not</a:t>
            </a:r>
          </a:p>
          <a:p>
            <a:r>
              <a:rPr lang="en-US" dirty="0"/>
              <a:t>causing significant mass effect. They should be observed with regular follow up. Regular</a:t>
            </a:r>
          </a:p>
          <a:p>
            <a:r>
              <a:rPr lang="en-US" dirty="0"/>
              <a:t>imaging is not necessary unless symptoms occur.</a:t>
            </a:r>
          </a:p>
          <a:p>
            <a:r>
              <a:rPr lang="en-US" dirty="0"/>
              <a:t>Symptomatic arachnoid cysts may be treated with either one of three ways:</a:t>
            </a:r>
          </a:p>
          <a:p>
            <a:r>
              <a:rPr lang="en-US" dirty="0"/>
              <a:t>1. Open craniotomy and cyst aspiration, cyst wall excision and/or fenestration into</a:t>
            </a:r>
          </a:p>
          <a:p>
            <a:r>
              <a:rPr lang="en-US" dirty="0"/>
              <a:t>subarachnoid space.</a:t>
            </a:r>
          </a:p>
          <a:p>
            <a:r>
              <a:rPr lang="en-US" dirty="0"/>
              <a:t>2. Endoscopic cyst aspiration and fenestration into subarachnoid space</a:t>
            </a:r>
          </a:p>
          <a:p>
            <a:r>
              <a:rPr lang="en-US" dirty="0"/>
              <a:t>3. Cyst-peritoneal shunt</a:t>
            </a:r>
          </a:p>
          <a:p>
            <a:r>
              <a:rPr lang="en-US" dirty="0"/>
              <a:t>The method would depend on surgeon preference as well as on the location of the cyst</a:t>
            </a:r>
          </a:p>
        </p:txBody>
      </p:sp>
    </p:spTree>
    <p:extLst>
      <p:ext uri="{BB962C8B-B14F-4D97-AF65-F5344CB8AC3E}">
        <p14:creationId xmlns:p14="http://schemas.microsoft.com/office/powerpoint/2010/main" val="895391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CHIARI MALFORMATION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term is named after Hans Chiari, an Austrian pathologist who classified hindbrain</a:t>
            </a:r>
          </a:p>
          <a:p>
            <a:pPr marL="0" indent="0">
              <a:buNone/>
            </a:pPr>
            <a:r>
              <a:rPr lang="en-US" dirty="0" smtClean="0"/>
              <a:t>    malformations </a:t>
            </a:r>
            <a:r>
              <a:rPr lang="en-US" dirty="0"/>
              <a:t>into 4 types based on his autopsy </a:t>
            </a:r>
            <a:r>
              <a:rPr lang="en-US" dirty="0" smtClean="0"/>
              <a:t> study </a:t>
            </a:r>
            <a:r>
              <a:rPr lang="en-US" dirty="0"/>
              <a:t>of 40 patients in the late 1800’s.</a:t>
            </a:r>
          </a:p>
          <a:p>
            <a:pPr marL="0" indent="0">
              <a:buNone/>
            </a:pPr>
            <a:r>
              <a:rPr lang="en-US" dirty="0" smtClean="0"/>
              <a:t>    The </a:t>
            </a:r>
            <a:r>
              <a:rPr lang="en-US" dirty="0"/>
              <a:t>malformations are described as follows-</a:t>
            </a:r>
          </a:p>
          <a:p>
            <a:r>
              <a:rPr lang="en-US" b="1" dirty="0"/>
              <a:t>Type 1</a:t>
            </a:r>
          </a:p>
          <a:p>
            <a:pPr marL="0" indent="0">
              <a:buNone/>
            </a:pPr>
            <a:r>
              <a:rPr lang="en-US" dirty="0" smtClean="0"/>
              <a:t>     Caudal </a:t>
            </a:r>
            <a:r>
              <a:rPr lang="en-US" dirty="0"/>
              <a:t>descent of the cerebellar tonsils below </a:t>
            </a:r>
            <a:r>
              <a:rPr lang="en-US" dirty="0" smtClean="0"/>
              <a:t> the </a:t>
            </a:r>
            <a:r>
              <a:rPr lang="en-US" dirty="0"/>
              <a:t>foramen magnum (generally </a:t>
            </a:r>
            <a:r>
              <a:rPr lang="en-US" dirty="0" smtClean="0"/>
              <a:t>taken as </a:t>
            </a:r>
            <a:r>
              <a:rPr lang="en-US" dirty="0"/>
              <a:t>more than 5mm). There is an association </a:t>
            </a:r>
            <a:r>
              <a:rPr lang="en-US" dirty="0" smtClean="0"/>
              <a:t>with syringomyelia</a:t>
            </a:r>
            <a:r>
              <a:rPr lang="en-US" dirty="0"/>
              <a:t>.</a:t>
            </a:r>
          </a:p>
        </p:txBody>
      </p:sp>
    </p:spTree>
    <p:extLst>
      <p:ext uri="{BB962C8B-B14F-4D97-AF65-F5344CB8AC3E}">
        <p14:creationId xmlns:p14="http://schemas.microsoft.com/office/powerpoint/2010/main" val="1476867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CHIARI MALFORMATION</a:t>
            </a:r>
            <a:endParaRPr lang="en-US" dirty="0"/>
          </a:p>
        </p:txBody>
      </p:sp>
      <p:sp>
        <p:nvSpPr>
          <p:cNvPr id="3" name="Content Placeholder 2"/>
          <p:cNvSpPr>
            <a:spLocks noGrp="1"/>
          </p:cNvSpPr>
          <p:nvPr>
            <p:ph idx="1"/>
          </p:nvPr>
        </p:nvSpPr>
        <p:spPr/>
        <p:txBody>
          <a:bodyPr>
            <a:normAutofit fontScale="47500" lnSpcReduction="20000"/>
          </a:bodyPr>
          <a:lstStyle/>
          <a:p>
            <a:r>
              <a:rPr lang="en-US" b="1" dirty="0"/>
              <a:t>Type 2</a:t>
            </a:r>
          </a:p>
          <a:p>
            <a:pPr marL="0" indent="0">
              <a:buNone/>
            </a:pPr>
            <a:r>
              <a:rPr lang="en-US" dirty="0" smtClean="0"/>
              <a:t>        Caudal </a:t>
            </a:r>
            <a:r>
              <a:rPr lang="en-US" dirty="0"/>
              <a:t>descent of the cerebellar vermis, brainstem and 4th ventricle below the</a:t>
            </a:r>
          </a:p>
          <a:p>
            <a:pPr marL="0" indent="0">
              <a:buNone/>
            </a:pPr>
            <a:r>
              <a:rPr lang="en-US" dirty="0" smtClean="0"/>
              <a:t>        foramen </a:t>
            </a:r>
            <a:r>
              <a:rPr lang="en-US" dirty="0"/>
              <a:t>magnum. Type 2 Chiari malformations are associated with </a:t>
            </a:r>
            <a:r>
              <a:rPr lang="en-US" dirty="0" err="1"/>
              <a:t>myelomeningocele</a:t>
            </a:r>
            <a:endParaRPr lang="en-US" dirty="0"/>
          </a:p>
          <a:p>
            <a:pPr marL="0" indent="0">
              <a:buNone/>
            </a:pPr>
            <a:r>
              <a:rPr lang="en-US" dirty="0" smtClean="0"/>
              <a:t>        and </a:t>
            </a:r>
            <a:r>
              <a:rPr lang="en-US" dirty="0"/>
              <a:t>hydrocephalus</a:t>
            </a:r>
            <a:r>
              <a:rPr lang="en-US" dirty="0" smtClean="0"/>
              <a:t>.</a:t>
            </a:r>
          </a:p>
          <a:p>
            <a:endParaRPr lang="en-US" dirty="0"/>
          </a:p>
          <a:p>
            <a:r>
              <a:rPr lang="en-US" b="1" dirty="0"/>
              <a:t>Type 3</a:t>
            </a:r>
          </a:p>
          <a:p>
            <a:pPr marL="0" indent="0">
              <a:buNone/>
            </a:pPr>
            <a:r>
              <a:rPr lang="en-US" dirty="0" smtClean="0"/>
              <a:t>         Occipital </a:t>
            </a:r>
            <a:r>
              <a:rPr lang="en-US" dirty="0"/>
              <a:t>cervical </a:t>
            </a:r>
            <a:r>
              <a:rPr lang="en-US" dirty="0" smtClean="0"/>
              <a:t>encephalocele</a:t>
            </a:r>
          </a:p>
          <a:p>
            <a:endParaRPr lang="en-US" dirty="0"/>
          </a:p>
          <a:p>
            <a:r>
              <a:rPr lang="en-US" b="1" dirty="0"/>
              <a:t>Type 4</a:t>
            </a:r>
          </a:p>
          <a:p>
            <a:pPr marL="0" indent="0">
              <a:buNone/>
            </a:pPr>
            <a:r>
              <a:rPr lang="en-US" dirty="0" smtClean="0"/>
              <a:t>         Cerebellar </a:t>
            </a:r>
            <a:r>
              <a:rPr lang="en-US" dirty="0" err="1"/>
              <a:t>hyoplasia</a:t>
            </a:r>
            <a:r>
              <a:rPr lang="en-US" dirty="0"/>
              <a:t> or </a:t>
            </a:r>
            <a:r>
              <a:rPr lang="en-US" dirty="0" smtClean="0"/>
              <a:t>aplasia</a:t>
            </a:r>
          </a:p>
          <a:p>
            <a:endParaRPr lang="en-US" dirty="0"/>
          </a:p>
          <a:p>
            <a:r>
              <a:rPr lang="en-US" b="1" dirty="0"/>
              <a:t>Pathogenesis</a:t>
            </a:r>
          </a:p>
          <a:p>
            <a:pPr marL="0" indent="0">
              <a:buNone/>
            </a:pPr>
            <a:r>
              <a:rPr lang="en-US" dirty="0" smtClean="0"/>
              <a:t>        The </a:t>
            </a:r>
            <a:r>
              <a:rPr lang="en-US" dirty="0"/>
              <a:t>pathogenesis of Chiari malformations is not well understood. It remains to be</a:t>
            </a:r>
          </a:p>
          <a:p>
            <a:pPr marL="0" indent="0">
              <a:buNone/>
            </a:pPr>
            <a:r>
              <a:rPr lang="en-US" dirty="0" smtClean="0"/>
              <a:t>        proven </a:t>
            </a:r>
            <a:r>
              <a:rPr lang="en-US" dirty="0"/>
              <a:t>whether Type 1 to 4 Chiari malformations represent a continuous spectrum of</a:t>
            </a:r>
          </a:p>
          <a:p>
            <a:pPr marL="0" indent="0">
              <a:buNone/>
            </a:pPr>
            <a:r>
              <a:rPr lang="en-US" dirty="0" smtClean="0"/>
              <a:t>        disease </a:t>
            </a:r>
            <a:r>
              <a:rPr lang="en-US" dirty="0"/>
              <a:t>or whether they are distinct separate entities. Theories were initially put forth by</a:t>
            </a:r>
          </a:p>
          <a:p>
            <a:pPr marL="0" indent="0">
              <a:buNone/>
            </a:pPr>
            <a:r>
              <a:rPr lang="en-US" dirty="0" smtClean="0"/>
              <a:t>        Gardner </a:t>
            </a:r>
            <a:r>
              <a:rPr lang="en-US" dirty="0"/>
              <a:t>and further elaborated by Williams and a unified theory relating the</a:t>
            </a:r>
          </a:p>
          <a:p>
            <a:pPr marL="0" indent="0">
              <a:buNone/>
            </a:pPr>
            <a:r>
              <a:rPr lang="en-US" dirty="0" smtClean="0"/>
              <a:t>        development </a:t>
            </a:r>
            <a:r>
              <a:rPr lang="en-US" dirty="0"/>
              <a:t>of Chiari 2 malformation and </a:t>
            </a:r>
            <a:r>
              <a:rPr lang="en-US" dirty="0" err="1"/>
              <a:t>myelomeningocele</a:t>
            </a:r>
            <a:r>
              <a:rPr lang="en-US" dirty="0"/>
              <a:t> has been suggested.</a:t>
            </a:r>
          </a:p>
          <a:p>
            <a:pPr marL="0" indent="0">
              <a:buNone/>
            </a:pPr>
            <a:r>
              <a:rPr lang="en-US" dirty="0" smtClean="0"/>
              <a:t>        The </a:t>
            </a:r>
            <a:r>
              <a:rPr lang="en-US" dirty="0"/>
              <a:t>latter essentially attributes the hindbrain abnormality to a lack of cranial</a:t>
            </a:r>
          </a:p>
        </p:txBody>
      </p:sp>
    </p:spTree>
    <p:extLst>
      <p:ext uri="{BB962C8B-B14F-4D97-AF65-F5344CB8AC3E}">
        <p14:creationId xmlns:p14="http://schemas.microsoft.com/office/powerpoint/2010/main" val="264381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Head:   Key Points</a:t>
            </a:r>
            <a:br>
              <a:rPr lang="en-US" dirty="0"/>
            </a:br>
            <a:endParaRPr lang="en-US" dirty="0"/>
          </a:p>
        </p:txBody>
      </p:sp>
      <p:sp>
        <p:nvSpPr>
          <p:cNvPr id="3" name="Content Placeholder 2"/>
          <p:cNvSpPr>
            <a:spLocks noGrp="1"/>
          </p:cNvSpPr>
          <p:nvPr>
            <p:ph idx="1"/>
          </p:nvPr>
        </p:nvSpPr>
        <p:spPr>
          <a:xfrm>
            <a:off x="457200" y="1066800"/>
            <a:ext cx="7620000" cy="5334000"/>
          </a:xfrm>
        </p:spPr>
        <p:txBody>
          <a:bodyPr>
            <a:normAutofit fontScale="62500" lnSpcReduction="20000"/>
          </a:bodyPr>
          <a:lstStyle/>
          <a:p>
            <a:r>
              <a:rPr lang="en-US" sz="4400" b="1" dirty="0" smtClean="0"/>
              <a:t>Large</a:t>
            </a:r>
            <a:r>
              <a:rPr lang="en-US" sz="4400" dirty="0" smtClean="0"/>
              <a:t> </a:t>
            </a:r>
            <a:r>
              <a:rPr lang="en-US" sz="4400" b="1" dirty="0"/>
              <a:t>HC/ICP</a:t>
            </a:r>
            <a:r>
              <a:rPr lang="en-US" sz="4400" dirty="0"/>
              <a:t>: Increased HC due to increased ICP (before suture closure), </a:t>
            </a:r>
            <a:r>
              <a:rPr lang="en-US" sz="4400" dirty="0" smtClean="0"/>
              <a:t>tense </a:t>
            </a:r>
            <a:r>
              <a:rPr lang="en-US" sz="4400" dirty="0"/>
              <a:t>&amp; bulging </a:t>
            </a:r>
            <a:r>
              <a:rPr lang="en-US" sz="4400" dirty="0" smtClean="0"/>
              <a:t>fontanels, </a:t>
            </a:r>
            <a:r>
              <a:rPr lang="en-US" sz="4400" dirty="0"/>
              <a:t>dilated head veins,  “sunset sign.”</a:t>
            </a:r>
          </a:p>
          <a:p>
            <a:r>
              <a:rPr lang="en-US" sz="4400" dirty="0"/>
              <a:t>Head may </a:t>
            </a:r>
            <a:r>
              <a:rPr lang="en-US" sz="4400" dirty="0" smtClean="0"/>
              <a:t>trans illuminate. Hydrocephalus.</a:t>
            </a:r>
          </a:p>
          <a:p>
            <a:r>
              <a:rPr lang="en-US" sz="4400" dirty="0" smtClean="0"/>
              <a:t> Intraventricular </a:t>
            </a:r>
            <a:r>
              <a:rPr lang="en-US" sz="4400" dirty="0"/>
              <a:t>hemorrhage, trauma, </a:t>
            </a:r>
            <a:r>
              <a:rPr lang="en-US" sz="4400" dirty="0" smtClean="0"/>
              <a:t>meningitis </a:t>
            </a:r>
            <a:r>
              <a:rPr lang="en-US" sz="4400" dirty="0"/>
              <a:t>or tumors.  </a:t>
            </a:r>
          </a:p>
          <a:p>
            <a:r>
              <a:rPr lang="en-US" sz="4400" dirty="0"/>
              <a:t>In older child, after cranial sutures close, </a:t>
            </a:r>
            <a:r>
              <a:rPr lang="en-US" sz="4400" dirty="0" smtClean="0"/>
              <a:t>increase ICP is present similarly as in adults like </a:t>
            </a:r>
            <a:endParaRPr lang="en-US" sz="4400" dirty="0"/>
          </a:p>
          <a:p>
            <a:pPr marL="114300" indent="0">
              <a:buNone/>
            </a:pPr>
            <a:r>
              <a:rPr lang="en-US" sz="4400" dirty="0" smtClean="0"/>
              <a:t>( </a:t>
            </a:r>
            <a:r>
              <a:rPr lang="en-US" sz="4400" dirty="0"/>
              <a:t>headache, vomiting, BP increases, change in LOC</a:t>
            </a:r>
            <a:r>
              <a:rPr lang="en-US" sz="4400" dirty="0" smtClean="0"/>
              <a:t>)</a:t>
            </a:r>
          </a:p>
          <a:p>
            <a:pPr marL="114300" indent="0">
              <a:buNone/>
            </a:pPr>
            <a:endParaRPr lang="en-US" sz="4400" dirty="0"/>
          </a:p>
          <a:p>
            <a:r>
              <a:rPr lang="en-US" sz="4400" b="1" dirty="0" smtClean="0"/>
              <a:t>Small</a:t>
            </a:r>
            <a:r>
              <a:rPr lang="en-US" sz="4400" dirty="0" smtClean="0"/>
              <a:t> </a:t>
            </a:r>
            <a:r>
              <a:rPr lang="en-US" sz="4400" b="1" dirty="0"/>
              <a:t>HC</a:t>
            </a:r>
            <a:r>
              <a:rPr lang="en-US" sz="4400" dirty="0"/>
              <a:t>: May indicate microcephaly or craniosynostosis</a:t>
            </a:r>
          </a:p>
          <a:p>
            <a:endParaRPr lang="en-US" dirty="0"/>
          </a:p>
        </p:txBody>
      </p:sp>
    </p:spTree>
    <p:extLst>
      <p:ext uri="{BB962C8B-B14F-4D97-AF65-F5344CB8AC3E}">
        <p14:creationId xmlns:p14="http://schemas.microsoft.com/office/powerpoint/2010/main" val="2800762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CHIARI MALFORMATION</a:t>
            </a:r>
            <a:endParaRPr lang="en-US" dirty="0"/>
          </a:p>
        </p:txBody>
      </p:sp>
      <p:sp>
        <p:nvSpPr>
          <p:cNvPr id="3" name="Content Placeholder 2"/>
          <p:cNvSpPr>
            <a:spLocks noGrp="1"/>
          </p:cNvSpPr>
          <p:nvPr>
            <p:ph idx="1"/>
          </p:nvPr>
        </p:nvSpPr>
        <p:spPr>
          <a:xfrm>
            <a:off x="2362200" y="1447800"/>
            <a:ext cx="4267200" cy="4678363"/>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47800"/>
            <a:ext cx="4343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90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SPINAL DYSRAPHISM</a:t>
            </a:r>
            <a:endParaRPr lang="en-US" dirty="0"/>
          </a:p>
        </p:txBody>
      </p:sp>
      <p:sp>
        <p:nvSpPr>
          <p:cNvPr id="3" name="Content Placeholder 2"/>
          <p:cNvSpPr>
            <a:spLocks noGrp="1"/>
          </p:cNvSpPr>
          <p:nvPr>
            <p:ph idx="1"/>
          </p:nvPr>
        </p:nvSpPr>
        <p:spPr/>
        <p:txBody>
          <a:bodyPr>
            <a:noAutofit/>
          </a:bodyPr>
          <a:lstStyle/>
          <a:p>
            <a:pPr marL="0" indent="0" algn="just">
              <a:buNone/>
            </a:pPr>
            <a:r>
              <a:rPr lang="en-US" sz="2000" dirty="0" smtClean="0"/>
              <a:t>Spinal </a:t>
            </a:r>
            <a:r>
              <a:rPr lang="en-US" sz="2000" dirty="0"/>
              <a:t>dysraphic states arise from a failure of fusion of dorsal </a:t>
            </a:r>
            <a:r>
              <a:rPr lang="en-US" sz="2000" dirty="0" smtClean="0"/>
              <a:t>midline structures </a:t>
            </a:r>
            <a:r>
              <a:rPr lang="en-US" sz="2000" dirty="0"/>
              <a:t>of the back during embryological </a:t>
            </a:r>
            <a:r>
              <a:rPr lang="en-US" sz="2000" dirty="0" smtClean="0"/>
              <a:t>development.</a:t>
            </a:r>
          </a:p>
          <a:p>
            <a:pPr marL="0" indent="0" algn="just">
              <a:buNone/>
            </a:pPr>
            <a:endParaRPr lang="en-US" sz="2000" dirty="0" smtClean="0"/>
          </a:p>
          <a:p>
            <a:pPr marL="0" indent="0" algn="just">
              <a:buNone/>
            </a:pPr>
            <a:r>
              <a:rPr lang="en-US" sz="2000" dirty="0" smtClean="0"/>
              <a:t>Development </a:t>
            </a:r>
            <a:r>
              <a:rPr lang="en-US" sz="2000" dirty="0"/>
              <a:t>of the spinal </a:t>
            </a:r>
            <a:r>
              <a:rPr lang="en-US" sz="2000" dirty="0" smtClean="0"/>
              <a:t>cord occurs </a:t>
            </a:r>
            <a:r>
              <a:rPr lang="en-US" sz="2000" dirty="0"/>
              <a:t>between day 18 to day 48 of gestation. Primary neurulation (between day 18 </a:t>
            </a:r>
            <a:r>
              <a:rPr lang="en-US" sz="2000" dirty="0" smtClean="0"/>
              <a:t>and day </a:t>
            </a:r>
            <a:r>
              <a:rPr lang="en-US" sz="2000" dirty="0"/>
              <a:t>28) consists of separation of the neuroectoderm from the neural plate and </a:t>
            </a:r>
            <a:r>
              <a:rPr lang="en-US" sz="2000" dirty="0" smtClean="0"/>
              <a:t>lateral </a:t>
            </a:r>
            <a:r>
              <a:rPr lang="en-US" sz="2000" dirty="0" err="1" smtClean="0"/>
              <a:t>infolding</a:t>
            </a:r>
            <a:r>
              <a:rPr lang="en-US" sz="2000" dirty="0" smtClean="0"/>
              <a:t> </a:t>
            </a:r>
            <a:r>
              <a:rPr lang="en-US" sz="2000" dirty="0"/>
              <a:t>of the neuroectoderm, resulting in formation of the spinal cord</a:t>
            </a:r>
            <a:r>
              <a:rPr lang="en-US" sz="2000" dirty="0" smtClean="0"/>
              <a:t>.</a:t>
            </a:r>
          </a:p>
          <a:p>
            <a:pPr marL="0" indent="0" algn="just">
              <a:buNone/>
            </a:pPr>
            <a:endParaRPr lang="en-US" sz="2000" dirty="0" smtClean="0"/>
          </a:p>
          <a:p>
            <a:pPr marL="0" indent="0" algn="just">
              <a:buNone/>
            </a:pPr>
            <a:r>
              <a:rPr lang="en-US" sz="2000" dirty="0" smtClean="0"/>
              <a:t> </a:t>
            </a:r>
            <a:r>
              <a:rPr lang="en-US" sz="2000" dirty="0"/>
              <a:t>Following </a:t>
            </a:r>
            <a:r>
              <a:rPr lang="en-US" sz="2000" dirty="0" smtClean="0"/>
              <a:t>this, the </a:t>
            </a:r>
            <a:r>
              <a:rPr lang="en-US" sz="2000" dirty="0"/>
              <a:t>cutaneous portion of the neuroectoderm also separates and fuses in the midline </a:t>
            </a:r>
            <a:r>
              <a:rPr lang="en-US" sz="2000" dirty="0" smtClean="0"/>
              <a:t>to form </a:t>
            </a:r>
            <a:r>
              <a:rPr lang="en-US" sz="2000" dirty="0"/>
              <a:t>the overlying skin. Mesoderm migrates between the cutaneous ectoderm </a:t>
            </a:r>
            <a:r>
              <a:rPr lang="en-US" sz="2000" dirty="0" smtClean="0"/>
              <a:t>and neuroectoderm </a:t>
            </a:r>
            <a:r>
              <a:rPr lang="en-US" sz="2000" dirty="0"/>
              <a:t>to form the posterior vertebral arch, back musculature and </a:t>
            </a:r>
            <a:r>
              <a:rPr lang="en-US" sz="2000" dirty="0" smtClean="0"/>
              <a:t>subcutaneous tissue</a:t>
            </a:r>
            <a:r>
              <a:rPr lang="en-US" sz="2000" dirty="0"/>
              <a:t>. </a:t>
            </a:r>
          </a:p>
        </p:txBody>
      </p:sp>
    </p:spTree>
    <p:extLst>
      <p:ext uri="{BB962C8B-B14F-4D97-AF65-F5344CB8AC3E}">
        <p14:creationId xmlns:p14="http://schemas.microsoft.com/office/powerpoint/2010/main" val="2913191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SPINAL DYSRAPHISM</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a:t>Secondary neurulation (</a:t>
            </a:r>
            <a:r>
              <a:rPr lang="en-US" dirty="0" err="1"/>
              <a:t>canalisation</a:t>
            </a:r>
            <a:r>
              <a:rPr lang="en-US" dirty="0"/>
              <a:t>) occurs from day 28 and involves </a:t>
            </a:r>
            <a:r>
              <a:rPr lang="en-US" dirty="0" err="1" smtClean="0"/>
              <a:t>theformation</a:t>
            </a:r>
            <a:r>
              <a:rPr lang="en-US" dirty="0" smtClean="0"/>
              <a:t> </a:t>
            </a:r>
            <a:r>
              <a:rPr lang="en-US" dirty="0"/>
              <a:t>of the caudal cell mass at the caudal end of the spinal cord</a:t>
            </a:r>
            <a:r>
              <a:rPr lang="en-US" dirty="0" smtClean="0"/>
              <a:t>.</a:t>
            </a:r>
          </a:p>
          <a:p>
            <a:pPr algn="just"/>
            <a:r>
              <a:rPr lang="en-US" dirty="0" smtClean="0"/>
              <a:t> </a:t>
            </a:r>
            <a:r>
              <a:rPr lang="en-US" dirty="0"/>
              <a:t>This </a:t>
            </a:r>
            <a:r>
              <a:rPr lang="en-US" dirty="0" smtClean="0"/>
              <a:t>mass ultimately </a:t>
            </a:r>
            <a:r>
              <a:rPr lang="en-US" dirty="0"/>
              <a:t>differentiates into neural, genitourinary and </a:t>
            </a:r>
            <a:r>
              <a:rPr lang="en-US" dirty="0" err="1"/>
              <a:t>notochordal</a:t>
            </a:r>
            <a:r>
              <a:rPr lang="en-US" dirty="0"/>
              <a:t> structures</a:t>
            </a:r>
            <a:r>
              <a:rPr lang="en-US" dirty="0" smtClean="0"/>
              <a:t>.</a:t>
            </a:r>
          </a:p>
          <a:p>
            <a:pPr algn="just"/>
            <a:r>
              <a:rPr lang="en-US" dirty="0" smtClean="0"/>
              <a:t> The last </a:t>
            </a:r>
            <a:r>
              <a:rPr lang="en-US" dirty="0"/>
              <a:t>phase occurs from day 41 and is termed retrogressive differentiation. The </a:t>
            </a:r>
            <a:r>
              <a:rPr lang="en-US" dirty="0" smtClean="0"/>
              <a:t>caudal spinal </a:t>
            </a:r>
            <a:r>
              <a:rPr lang="en-US" dirty="0"/>
              <a:t>cord regresses to form a </a:t>
            </a:r>
            <a:r>
              <a:rPr lang="en-US" dirty="0" err="1"/>
              <a:t>filum</a:t>
            </a:r>
            <a:r>
              <a:rPr lang="en-US" dirty="0"/>
              <a:t> </a:t>
            </a:r>
            <a:r>
              <a:rPr lang="en-US" dirty="0" err="1"/>
              <a:t>terminale</a:t>
            </a:r>
            <a:r>
              <a:rPr lang="en-US" dirty="0"/>
              <a:t> with the conus ending at L2.</a:t>
            </a:r>
          </a:p>
          <a:p>
            <a:pPr algn="just"/>
            <a:r>
              <a:rPr lang="en-US" dirty="0"/>
              <a:t>There is an association between antenatal </a:t>
            </a:r>
            <a:r>
              <a:rPr lang="en-US" dirty="0" err="1"/>
              <a:t>folate</a:t>
            </a:r>
            <a:r>
              <a:rPr lang="en-US" dirty="0"/>
              <a:t> deficiency and spinal </a:t>
            </a:r>
            <a:r>
              <a:rPr lang="en-US" dirty="0" err="1"/>
              <a:t>dysraphism</a:t>
            </a:r>
            <a:endParaRPr lang="en-US" dirty="0"/>
          </a:p>
          <a:p>
            <a:endParaRPr lang="en-US" dirty="0"/>
          </a:p>
        </p:txBody>
      </p:sp>
    </p:spTree>
    <p:extLst>
      <p:ext uri="{BB962C8B-B14F-4D97-AF65-F5344CB8AC3E}">
        <p14:creationId xmlns:p14="http://schemas.microsoft.com/office/powerpoint/2010/main" val="4082557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Myelomeningocele</a:t>
            </a:r>
          </a:p>
        </p:txBody>
      </p:sp>
      <p:sp>
        <p:nvSpPr>
          <p:cNvPr id="3" name="Content Placeholder 2"/>
          <p:cNvSpPr>
            <a:spLocks noGrp="1"/>
          </p:cNvSpPr>
          <p:nvPr>
            <p:ph idx="1"/>
          </p:nvPr>
        </p:nvSpPr>
        <p:spPr/>
        <p:txBody>
          <a:bodyPr>
            <a:normAutofit fontScale="77500" lnSpcReduction="20000"/>
          </a:bodyPr>
          <a:lstStyle/>
          <a:p>
            <a:r>
              <a:rPr lang="en-US" dirty="0"/>
              <a:t>Lipoma of the conus medullaris (</a:t>
            </a:r>
            <a:r>
              <a:rPr lang="en-US" dirty="0" err="1"/>
              <a:t>lipomyelomeningocele</a:t>
            </a:r>
            <a:r>
              <a:rPr lang="en-US" dirty="0"/>
              <a:t>)</a:t>
            </a:r>
          </a:p>
          <a:p>
            <a:r>
              <a:rPr lang="en-US" dirty="0"/>
              <a:t>Occult spinal </a:t>
            </a:r>
            <a:r>
              <a:rPr lang="en-US" dirty="0" err="1"/>
              <a:t>dysraphism</a:t>
            </a:r>
            <a:endParaRPr lang="en-US" dirty="0"/>
          </a:p>
          <a:p>
            <a:r>
              <a:rPr lang="en-US" dirty="0"/>
              <a:t>Split cord malformation (</a:t>
            </a:r>
            <a:r>
              <a:rPr lang="en-US" dirty="0" err="1"/>
              <a:t>diastematomyelia</a:t>
            </a:r>
            <a:r>
              <a:rPr lang="en-US" dirty="0"/>
              <a:t> and </a:t>
            </a:r>
            <a:r>
              <a:rPr lang="en-US" dirty="0" err="1"/>
              <a:t>diplomyelia</a:t>
            </a:r>
            <a:r>
              <a:rPr lang="en-US" dirty="0"/>
              <a:t>)</a:t>
            </a:r>
          </a:p>
          <a:p>
            <a:r>
              <a:rPr lang="en-US" dirty="0" err="1"/>
              <a:t>Dermoid</a:t>
            </a:r>
            <a:r>
              <a:rPr lang="en-US" dirty="0"/>
              <a:t> sinus tract</a:t>
            </a:r>
          </a:p>
          <a:p>
            <a:r>
              <a:rPr lang="en-US" dirty="0"/>
              <a:t>Lipoma of the </a:t>
            </a:r>
            <a:r>
              <a:rPr lang="en-US" dirty="0" err="1"/>
              <a:t>filum</a:t>
            </a:r>
            <a:r>
              <a:rPr lang="en-US" dirty="0"/>
              <a:t> </a:t>
            </a:r>
            <a:r>
              <a:rPr lang="en-US" dirty="0" err="1"/>
              <a:t>terminale</a:t>
            </a:r>
            <a:endParaRPr lang="en-US" dirty="0"/>
          </a:p>
          <a:p>
            <a:r>
              <a:rPr lang="en-US" dirty="0" err="1"/>
              <a:t>Meningocele</a:t>
            </a:r>
            <a:endParaRPr lang="en-US" dirty="0"/>
          </a:p>
          <a:p>
            <a:r>
              <a:rPr lang="en-US" dirty="0"/>
              <a:t>Limited dorsal </a:t>
            </a:r>
            <a:r>
              <a:rPr lang="en-US" dirty="0" err="1"/>
              <a:t>myeloschisis</a:t>
            </a:r>
            <a:endParaRPr lang="en-US" dirty="0"/>
          </a:p>
          <a:p>
            <a:r>
              <a:rPr lang="en-US" dirty="0" err="1"/>
              <a:t>Myelocystocele</a:t>
            </a:r>
            <a:endParaRPr lang="en-US" dirty="0"/>
          </a:p>
          <a:p>
            <a:r>
              <a:rPr lang="en-US" dirty="0"/>
              <a:t>Terminal syringomyelia</a:t>
            </a:r>
          </a:p>
          <a:p>
            <a:r>
              <a:rPr lang="en-US" dirty="0" err="1"/>
              <a:t>Neurenteric</a:t>
            </a:r>
            <a:r>
              <a:rPr lang="en-US" dirty="0"/>
              <a:t> cyst</a:t>
            </a:r>
          </a:p>
        </p:txBody>
      </p:sp>
    </p:spTree>
    <p:extLst>
      <p:ext uri="{BB962C8B-B14F-4D97-AF65-F5344CB8AC3E}">
        <p14:creationId xmlns:p14="http://schemas.microsoft.com/office/powerpoint/2010/main" val="1562996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1" y="1447800"/>
            <a:ext cx="6400800" cy="5029200"/>
          </a:xfrm>
        </p:spPr>
      </p:pic>
    </p:spTree>
    <p:extLst>
      <p:ext uri="{BB962C8B-B14F-4D97-AF65-F5344CB8AC3E}">
        <p14:creationId xmlns:p14="http://schemas.microsoft.com/office/powerpoint/2010/main" val="1028522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86472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947411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3954893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1476352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88557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Neurologic Examination</a:t>
            </a:r>
            <a:endParaRPr lang="en-US" dirty="0"/>
          </a:p>
        </p:txBody>
      </p:sp>
      <p:sp>
        <p:nvSpPr>
          <p:cNvPr id="3" name="Content Placeholder 2"/>
          <p:cNvSpPr>
            <a:spLocks noGrp="1"/>
          </p:cNvSpPr>
          <p:nvPr>
            <p:ph idx="1"/>
          </p:nvPr>
        </p:nvSpPr>
        <p:spPr/>
        <p:txBody>
          <a:bodyPr>
            <a:normAutofit fontScale="70000" lnSpcReduction="20000"/>
          </a:bodyPr>
          <a:lstStyle/>
          <a:p>
            <a:pPr marL="0" indent="0" algn="just" fontAlgn="t">
              <a:buNone/>
            </a:pPr>
            <a:r>
              <a:rPr lang="en-US" b="1" dirty="0"/>
              <a:t> </a:t>
            </a:r>
          </a:p>
          <a:p>
            <a:pPr marL="114300" indent="0" algn="just" fontAlgn="t">
              <a:buNone/>
            </a:pPr>
            <a:r>
              <a:rPr lang="en-US" sz="4300" dirty="0" smtClean="0">
                <a:effectLst/>
              </a:rPr>
              <a:t>A</a:t>
            </a:r>
            <a:r>
              <a:rPr lang="en-US" sz="4300" b="1" dirty="0" smtClean="0">
                <a:effectLst/>
              </a:rPr>
              <a:t>. Cerebral Function:</a:t>
            </a:r>
            <a:r>
              <a:rPr lang="en-US" sz="4300" dirty="0" smtClean="0">
                <a:effectLst/>
              </a:rPr>
              <a:t> </a:t>
            </a:r>
          </a:p>
          <a:p>
            <a:pPr algn="just" fontAlgn="t"/>
            <a:r>
              <a:rPr lang="en-US" sz="4300" dirty="0" smtClean="0">
                <a:effectLst/>
              </a:rPr>
              <a:t> General behavior, level of consciousness, intelligence, emotional status, memory, orientation, illusions, hallucinations, cortical sensory interpretation, cortical motor integration, ability to understand and communicate, auditory-verbal and visual-verbal comprehension, recognition of visual object, speech, ability to write, performance of skilled motor acts.</a:t>
            </a:r>
          </a:p>
          <a:p>
            <a:pPr algn="just"/>
            <a:endParaRPr lang="en-US" dirty="0"/>
          </a:p>
        </p:txBody>
      </p:sp>
    </p:spTree>
    <p:extLst>
      <p:ext uri="{BB962C8B-B14F-4D97-AF65-F5344CB8AC3E}">
        <p14:creationId xmlns:p14="http://schemas.microsoft.com/office/powerpoint/2010/main" val="2796466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Hydrocephalus</a:t>
            </a:r>
          </a:p>
        </p:txBody>
      </p:sp>
      <p:sp>
        <p:nvSpPr>
          <p:cNvPr id="3" name="Content Placeholder 2"/>
          <p:cNvSpPr>
            <a:spLocks noGrp="1"/>
          </p:cNvSpPr>
          <p:nvPr>
            <p:ph idx="1"/>
          </p:nvPr>
        </p:nvSpPr>
        <p:spPr/>
        <p:txBody>
          <a:bodyPr>
            <a:normAutofit fontScale="47500" lnSpcReduction="20000"/>
          </a:bodyPr>
          <a:lstStyle/>
          <a:p>
            <a:r>
              <a:rPr lang="en-US" dirty="0"/>
              <a:t>Pathophysiology of hydrocephalus is not well understood, yet, because of the lack of</a:t>
            </a:r>
          </a:p>
          <a:p>
            <a:r>
              <a:rPr lang="en-US" dirty="0"/>
              <a:t>knowledge of CSF production and absorption. There are well accepted classifications.</a:t>
            </a:r>
          </a:p>
          <a:p>
            <a:r>
              <a:rPr lang="en-US" dirty="0"/>
              <a:t>1</a:t>
            </a:r>
            <a:r>
              <a:rPr lang="en-US" b="1" dirty="0"/>
              <a:t>. Overproduction of CSF</a:t>
            </a:r>
            <a:r>
              <a:rPr lang="en-US" dirty="0"/>
              <a:t>: choroid plexus papilloma and choroid plexus carcinomas</a:t>
            </a:r>
          </a:p>
          <a:p>
            <a:r>
              <a:rPr lang="en-US" dirty="0"/>
              <a:t>are included in this group. These are rare form of hydrocephalus</a:t>
            </a:r>
            <a:r>
              <a:rPr lang="en-US" dirty="0" smtClean="0"/>
              <a:t>.</a:t>
            </a:r>
          </a:p>
          <a:p>
            <a:endParaRPr lang="en-US" dirty="0"/>
          </a:p>
          <a:p>
            <a:r>
              <a:rPr lang="en-US" dirty="0"/>
              <a:t>2. </a:t>
            </a:r>
            <a:r>
              <a:rPr lang="en-US" b="1" dirty="0"/>
              <a:t>Disorders of CSF circulation</a:t>
            </a:r>
            <a:r>
              <a:rPr lang="en-US" dirty="0"/>
              <a:t>: this is a group of disorder in which the path of CSF</a:t>
            </a:r>
          </a:p>
          <a:p>
            <a:r>
              <a:rPr lang="en-US" dirty="0"/>
              <a:t>circulation is obstructed. </a:t>
            </a:r>
            <a:r>
              <a:rPr lang="en-US" dirty="0" smtClean="0"/>
              <a:t>The </a:t>
            </a:r>
            <a:r>
              <a:rPr lang="en-US" dirty="0"/>
              <a:t>obstruction may be inside the ventricles or in </a:t>
            </a:r>
            <a:r>
              <a:rPr lang="en-US" dirty="0" smtClean="0"/>
              <a:t>the subarachnoid </a:t>
            </a:r>
            <a:r>
              <a:rPr lang="en-US" dirty="0"/>
              <a:t>space. Tumors, hemorrhage, congenital malformation such </a:t>
            </a:r>
            <a:r>
              <a:rPr lang="en-US" dirty="0" smtClean="0"/>
              <a:t>as aqueductal </a:t>
            </a:r>
            <a:r>
              <a:rPr lang="en-US" dirty="0"/>
              <a:t>stenosis, and infections could cause the obstruction</a:t>
            </a:r>
            <a:r>
              <a:rPr lang="en-US" dirty="0" smtClean="0"/>
              <a:t>.</a:t>
            </a:r>
          </a:p>
          <a:p>
            <a:endParaRPr lang="en-US" dirty="0"/>
          </a:p>
          <a:p>
            <a:r>
              <a:rPr lang="en-US" dirty="0"/>
              <a:t>3</a:t>
            </a:r>
            <a:r>
              <a:rPr lang="en-US" b="1" dirty="0"/>
              <a:t>. Disorders that cause CSF mallabsorption into the venous system</a:t>
            </a:r>
            <a:r>
              <a:rPr lang="en-US" dirty="0"/>
              <a:t>.</a:t>
            </a:r>
          </a:p>
          <a:p>
            <a:r>
              <a:rPr lang="en-US" dirty="0"/>
              <a:t>Hydrocephalus can also be divided in two group based on the patency of CSF</a:t>
            </a:r>
          </a:p>
          <a:p>
            <a:r>
              <a:rPr lang="en-US" dirty="0"/>
              <a:t>pathways. Respecting this we could define two types</a:t>
            </a:r>
            <a:r>
              <a:rPr lang="en-US" dirty="0" smtClean="0"/>
              <a:t>:</a:t>
            </a:r>
          </a:p>
          <a:p>
            <a:r>
              <a:rPr lang="en-US" dirty="0" smtClean="0"/>
              <a:t> </a:t>
            </a:r>
            <a:r>
              <a:rPr lang="en-US" dirty="0"/>
              <a:t>one is obstructive (</a:t>
            </a:r>
            <a:r>
              <a:rPr lang="en-US" b="1" dirty="0" smtClean="0"/>
              <a:t>noncommunicationg</a:t>
            </a:r>
            <a:r>
              <a:rPr lang="en-US" dirty="0" smtClean="0"/>
              <a:t>)hydrocephalus</a:t>
            </a:r>
          </a:p>
          <a:p>
            <a:r>
              <a:rPr lang="en-US" dirty="0" smtClean="0"/>
              <a:t> </a:t>
            </a:r>
            <a:r>
              <a:rPr lang="en-US" dirty="0"/>
              <a:t>the other is non-obstructive (</a:t>
            </a:r>
            <a:r>
              <a:rPr lang="en-US" b="1" dirty="0" smtClean="0"/>
              <a:t>communicating</a:t>
            </a:r>
            <a:r>
              <a:rPr lang="en-US" dirty="0" smtClean="0"/>
              <a:t>)hydrocephalus.</a:t>
            </a:r>
          </a:p>
          <a:p>
            <a:endParaRPr lang="en-US" dirty="0"/>
          </a:p>
          <a:p>
            <a:r>
              <a:rPr lang="en-US" dirty="0"/>
              <a:t>Hydrocephalus is also classified into </a:t>
            </a:r>
            <a:r>
              <a:rPr lang="en-US" b="1" dirty="0"/>
              <a:t>acute and chronic </a:t>
            </a:r>
            <a:r>
              <a:rPr lang="en-US" dirty="0"/>
              <a:t>hydrocephalus based on the</a:t>
            </a:r>
          </a:p>
          <a:p>
            <a:r>
              <a:rPr lang="en-US" dirty="0"/>
              <a:t>period between the occurrence of the symptoms and the onset of the disease.</a:t>
            </a:r>
          </a:p>
        </p:txBody>
      </p:sp>
    </p:spTree>
    <p:extLst>
      <p:ext uri="{BB962C8B-B14F-4D97-AF65-F5344CB8AC3E}">
        <p14:creationId xmlns:p14="http://schemas.microsoft.com/office/powerpoint/2010/main" val="1971272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Sunsetting eyes</a:t>
            </a:r>
          </a:p>
        </p:txBody>
      </p:sp>
      <p:sp>
        <p:nvSpPr>
          <p:cNvPr id="3" name="Content Placeholder 2"/>
          <p:cNvSpPr>
            <a:spLocks noGrp="1"/>
          </p:cNvSpPr>
          <p:nvPr>
            <p:ph idx="1"/>
          </p:nvPr>
        </p:nvSpPr>
        <p:spPr>
          <a:xfrm>
            <a:off x="2667000" y="2533649"/>
            <a:ext cx="3810000" cy="1790701"/>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33650"/>
            <a:ext cx="38100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364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Hydrocephalus</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763" y="1852613"/>
            <a:ext cx="303847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219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Hydrocephalus</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1"/>
            <a:ext cx="3809999" cy="340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1"/>
            <a:ext cx="4038600" cy="340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043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3258124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3254721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Craniosynostosis</a:t>
            </a:r>
          </a:p>
        </p:txBody>
      </p:sp>
      <p:sp>
        <p:nvSpPr>
          <p:cNvPr id="3" name="Content Placeholder 2"/>
          <p:cNvSpPr>
            <a:spLocks noGrp="1"/>
          </p:cNvSpPr>
          <p:nvPr>
            <p:ph idx="1"/>
          </p:nvPr>
        </p:nvSpPr>
        <p:spPr/>
        <p:txBody>
          <a:bodyPr>
            <a:normAutofit/>
          </a:bodyPr>
          <a:lstStyle/>
          <a:p>
            <a:pPr marL="0" indent="0">
              <a:buNone/>
            </a:pPr>
            <a:r>
              <a:rPr lang="en-US" dirty="0" smtClean="0"/>
              <a:t>Premature </a:t>
            </a:r>
            <a:r>
              <a:rPr lang="en-US" dirty="0"/>
              <a:t>closure of cranial sutures</a:t>
            </a:r>
            <a:r>
              <a:rPr lang="en-US" dirty="0" smtClean="0"/>
              <a:t>.</a:t>
            </a:r>
          </a:p>
          <a:p>
            <a:pPr marL="0" indent="0">
              <a:buNone/>
            </a:pPr>
            <a:r>
              <a:rPr lang="en-US" dirty="0" smtClean="0"/>
              <a:t> </a:t>
            </a:r>
            <a:r>
              <a:rPr lang="en-US" dirty="0"/>
              <a:t>This can </a:t>
            </a:r>
            <a:r>
              <a:rPr lang="en-US" dirty="0" smtClean="0"/>
              <a:t>  be </a:t>
            </a:r>
            <a:r>
              <a:rPr lang="en-US" dirty="0"/>
              <a:t>primary due to closure of </a:t>
            </a:r>
            <a:r>
              <a:rPr lang="en-US" dirty="0" smtClean="0"/>
              <a:t>one </a:t>
            </a:r>
            <a:r>
              <a:rPr lang="en-US" dirty="0"/>
              <a:t>or </a:t>
            </a:r>
            <a:r>
              <a:rPr lang="en-US" dirty="0" smtClean="0"/>
              <a:t> more </a:t>
            </a:r>
            <a:r>
              <a:rPr lang="en-US" dirty="0"/>
              <a:t>sutures due to abnormal </a:t>
            </a:r>
            <a:r>
              <a:rPr lang="en-US" dirty="0" smtClean="0"/>
              <a:t>skull development</a:t>
            </a:r>
            <a:r>
              <a:rPr lang="en-US" dirty="0"/>
              <a:t>. </a:t>
            </a:r>
            <a:endParaRPr lang="en-US" dirty="0" smtClean="0"/>
          </a:p>
          <a:p>
            <a:pPr marL="0" indent="0">
              <a:buNone/>
            </a:pPr>
            <a:r>
              <a:rPr lang="en-US" dirty="0" smtClean="0"/>
              <a:t>This </a:t>
            </a:r>
            <a:r>
              <a:rPr lang="en-US" dirty="0"/>
              <a:t>occurs in ~ 1/2000 children and is </a:t>
            </a:r>
            <a:r>
              <a:rPr lang="en-US" dirty="0" smtClean="0"/>
              <a:t>most </a:t>
            </a:r>
            <a:r>
              <a:rPr lang="en-US" dirty="0"/>
              <a:t>often present at birth. It can also be secondary due to abnormal brain development. </a:t>
            </a:r>
          </a:p>
          <a:p>
            <a:pPr marL="0" indent="0">
              <a:buNone/>
            </a:pPr>
            <a:r>
              <a:rPr lang="en-US" dirty="0"/>
              <a:t>     </a:t>
            </a:r>
          </a:p>
          <a:p>
            <a:endParaRPr lang="en-US" dirty="0"/>
          </a:p>
        </p:txBody>
      </p:sp>
    </p:spTree>
    <p:extLst>
      <p:ext uri="{BB962C8B-B14F-4D97-AF65-F5344CB8AC3E}">
        <p14:creationId xmlns:p14="http://schemas.microsoft.com/office/powerpoint/2010/main" val="36486735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normAutofit fontScale="85000" lnSpcReduction="10000"/>
          </a:bodyPr>
          <a:lstStyle/>
          <a:p>
            <a:r>
              <a:rPr lang="en-US" dirty="0"/>
              <a:t>The pathophysiology for craniosynostosis remains </a:t>
            </a:r>
            <a:r>
              <a:rPr lang="en-US" dirty="0" err="1"/>
              <a:t>prooly</a:t>
            </a:r>
            <a:r>
              <a:rPr lang="en-US" dirty="0"/>
              <a:t> understood. The </a:t>
            </a:r>
            <a:r>
              <a:rPr lang="en-US" dirty="0" smtClean="0"/>
              <a:t>Most popular </a:t>
            </a:r>
            <a:r>
              <a:rPr lang="en-US" dirty="0"/>
              <a:t>theory suggests that the abnormal cranial base induces premature </a:t>
            </a:r>
            <a:r>
              <a:rPr lang="en-US" dirty="0" smtClean="0"/>
              <a:t>stenosis secondary </a:t>
            </a:r>
            <a:r>
              <a:rPr lang="en-US" dirty="0"/>
              <a:t>to the forces in the dura</a:t>
            </a:r>
            <a:r>
              <a:rPr lang="en-US" dirty="0" smtClean="0"/>
              <a:t>.</a:t>
            </a:r>
          </a:p>
          <a:p>
            <a:r>
              <a:rPr lang="en-US" dirty="0" smtClean="0"/>
              <a:t> </a:t>
            </a:r>
            <a:r>
              <a:rPr lang="en-US" dirty="0"/>
              <a:t>[6] Another theory state that the basal </a:t>
            </a:r>
            <a:r>
              <a:rPr lang="en-US" dirty="0" smtClean="0"/>
              <a:t>sutures respond </a:t>
            </a:r>
            <a:r>
              <a:rPr lang="en-US" dirty="0"/>
              <a:t>to the premature fusion of the vault sutures</a:t>
            </a:r>
            <a:r>
              <a:rPr lang="en-US" dirty="0" smtClean="0"/>
              <a:t>.</a:t>
            </a:r>
          </a:p>
          <a:p>
            <a:r>
              <a:rPr lang="en-US" dirty="0" smtClean="0"/>
              <a:t> </a:t>
            </a:r>
            <a:r>
              <a:rPr lang="en-US" dirty="0"/>
              <a:t>[7] The theories proposed do </a:t>
            </a:r>
            <a:r>
              <a:rPr lang="en-US" dirty="0" smtClean="0"/>
              <a:t>not explain </a:t>
            </a:r>
            <a:r>
              <a:rPr lang="en-US" dirty="0"/>
              <a:t>the compensatory changes in cranial shape that occur throughout the cranial</a:t>
            </a:r>
          </a:p>
          <a:p>
            <a:pPr marL="114300" indent="0">
              <a:buNone/>
            </a:pPr>
            <a:r>
              <a:rPr lang="en-US" dirty="0" smtClean="0"/>
              <a:t>     vault</a:t>
            </a:r>
            <a:r>
              <a:rPr lang="en-US" dirty="0"/>
              <a:t>. Craniosynostosis most likely results from </a:t>
            </a:r>
            <a:r>
              <a:rPr lang="en-US" dirty="0" smtClean="0"/>
              <a:t>many different </a:t>
            </a:r>
            <a:r>
              <a:rPr lang="en-US" dirty="0"/>
              <a:t>pathologic processes. [8]</a:t>
            </a:r>
          </a:p>
        </p:txBody>
      </p:sp>
    </p:spTree>
    <p:extLst>
      <p:ext uri="{BB962C8B-B14F-4D97-AF65-F5344CB8AC3E}">
        <p14:creationId xmlns:p14="http://schemas.microsoft.com/office/powerpoint/2010/main" val="1178744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craniosynostosis</a:t>
            </a:r>
          </a:p>
        </p:txBody>
      </p:sp>
      <p:sp>
        <p:nvSpPr>
          <p:cNvPr id="3" name="Content Placeholder 2"/>
          <p:cNvSpPr>
            <a:spLocks noGrp="1"/>
          </p:cNvSpPr>
          <p:nvPr>
            <p:ph idx="1"/>
          </p:nvPr>
        </p:nvSpPr>
        <p:spPr/>
        <p:txBody>
          <a:bodyPr>
            <a:normAutofit fontScale="85000" lnSpcReduction="20000"/>
          </a:bodyPr>
          <a:lstStyle/>
          <a:p>
            <a:r>
              <a:rPr lang="en-US" dirty="0"/>
              <a:t>Sagittal </a:t>
            </a:r>
            <a:r>
              <a:rPr lang="en-US" dirty="0" smtClean="0"/>
              <a:t>Synostosis</a:t>
            </a:r>
          </a:p>
          <a:p>
            <a:r>
              <a:rPr lang="en-US" dirty="0"/>
              <a:t>Bicoronal </a:t>
            </a:r>
            <a:r>
              <a:rPr lang="en-US" dirty="0" smtClean="0"/>
              <a:t>synostosis</a:t>
            </a:r>
          </a:p>
          <a:p>
            <a:r>
              <a:rPr lang="en-US" dirty="0"/>
              <a:t>Unilateral coronal </a:t>
            </a:r>
            <a:r>
              <a:rPr lang="en-US" dirty="0" smtClean="0"/>
              <a:t>synostosis</a:t>
            </a:r>
          </a:p>
          <a:p>
            <a:r>
              <a:rPr lang="en-US" dirty="0"/>
              <a:t>Metopic </a:t>
            </a:r>
            <a:r>
              <a:rPr lang="en-US" dirty="0" smtClean="0"/>
              <a:t>craniosynostosis</a:t>
            </a:r>
          </a:p>
          <a:p>
            <a:endParaRPr lang="en-US" dirty="0"/>
          </a:p>
          <a:p>
            <a:r>
              <a:rPr lang="en-US" b="1" dirty="0"/>
              <a:t>Syndromic </a:t>
            </a:r>
            <a:r>
              <a:rPr lang="en-US" b="1" dirty="0" smtClean="0"/>
              <a:t>craniosynostosis</a:t>
            </a:r>
          </a:p>
          <a:p>
            <a:r>
              <a:rPr lang="en-US" dirty="0"/>
              <a:t>Crouzon </a:t>
            </a:r>
            <a:r>
              <a:rPr lang="en-US" dirty="0" smtClean="0"/>
              <a:t>syndrome</a:t>
            </a:r>
          </a:p>
          <a:p>
            <a:r>
              <a:rPr lang="en-US" dirty="0"/>
              <a:t>Apert </a:t>
            </a:r>
            <a:r>
              <a:rPr lang="en-US" dirty="0" smtClean="0"/>
              <a:t>syndrome</a:t>
            </a:r>
          </a:p>
          <a:p>
            <a:r>
              <a:rPr lang="en-US" dirty="0"/>
              <a:t>Pfeiffer’s </a:t>
            </a:r>
            <a:r>
              <a:rPr lang="en-US" dirty="0" smtClean="0"/>
              <a:t>syndrome</a:t>
            </a:r>
          </a:p>
          <a:p>
            <a:r>
              <a:rPr lang="en-US" dirty="0" err="1"/>
              <a:t>Saethre-Chotzen</a:t>
            </a:r>
            <a:r>
              <a:rPr lang="en-US" dirty="0"/>
              <a:t> syndrome</a:t>
            </a:r>
            <a:endParaRPr lang="en-US" b="1" dirty="0"/>
          </a:p>
        </p:txBody>
      </p:sp>
    </p:spTree>
    <p:extLst>
      <p:ext uri="{BB962C8B-B14F-4D97-AF65-F5344CB8AC3E}">
        <p14:creationId xmlns:p14="http://schemas.microsoft.com/office/powerpoint/2010/main" val="1604585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685801" y="1876424"/>
            <a:ext cx="2438400" cy="3105151"/>
          </a:xfrm>
        </p:spPr>
        <p:txBody>
          <a:bodyPr/>
          <a:lstStyle/>
          <a:p>
            <a:endParaRPr lang="en-US" dirty="0"/>
          </a:p>
        </p:txBody>
      </p:sp>
      <p:sp>
        <p:nvSpPr>
          <p:cNvPr id="4" name="Content Placeholder 3"/>
          <p:cNvSpPr>
            <a:spLocks noGrp="1"/>
          </p:cNvSpPr>
          <p:nvPr>
            <p:ph sz="half" idx="2"/>
          </p:nvPr>
        </p:nvSpPr>
        <p:spPr>
          <a:xfrm>
            <a:off x="4419600" y="1847850"/>
            <a:ext cx="1485900" cy="31623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876425"/>
            <a:ext cx="2438399"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847850"/>
            <a:ext cx="26670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976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fontScale="62500" lnSpcReduction="20000"/>
          </a:bodyPr>
          <a:lstStyle/>
          <a:p>
            <a:pPr marL="114300" indent="0" algn="just" fontAlgn="t">
              <a:buNone/>
            </a:pPr>
            <a:r>
              <a:rPr lang="en-US" dirty="0" smtClean="0"/>
              <a:t> </a:t>
            </a:r>
            <a:r>
              <a:rPr lang="en-US" b="1" dirty="0"/>
              <a:t>Cerebellar Function: </a:t>
            </a:r>
            <a:r>
              <a:rPr lang="en-US" dirty="0"/>
              <a:t>Finger to nose, finger to examiner's finger, rapidly alternating pronation and supination of hands; ability to run heel down other shin and to make a requested motion with foot; ability to stand with eyes closed; walk; heel to toe walk; tremor; ataxia; posture; arm swing when walking; nystagmus; abnormalities of muscle tone or speech</a:t>
            </a:r>
            <a:r>
              <a:rPr lang="en-US" dirty="0" smtClean="0"/>
              <a:t>.</a:t>
            </a:r>
          </a:p>
          <a:p>
            <a:pPr marL="0" indent="0">
              <a:buNone/>
            </a:pPr>
            <a:r>
              <a:rPr lang="en-US" b="1" dirty="0" smtClean="0"/>
              <a:t>   Cerebellar </a:t>
            </a:r>
            <a:r>
              <a:rPr lang="en-US" b="1" dirty="0"/>
              <a:t>Function</a:t>
            </a:r>
          </a:p>
          <a:p>
            <a:pPr marL="0" indent="0">
              <a:buNone/>
            </a:pPr>
            <a:r>
              <a:rPr lang="en-US" dirty="0" smtClean="0"/>
              <a:t>  Balance</a:t>
            </a:r>
            <a:r>
              <a:rPr lang="en-US" dirty="0"/>
              <a:t>, gait &amp; leg coordination, ataxia, posture, tremors</a:t>
            </a:r>
          </a:p>
          <a:p>
            <a:pPr marL="0" indent="0">
              <a:buNone/>
            </a:pPr>
            <a:r>
              <a:rPr lang="en-US" dirty="0"/>
              <a:t> </a:t>
            </a:r>
            <a:r>
              <a:rPr lang="en-US" dirty="0" smtClean="0"/>
              <a:t> Finger </a:t>
            </a:r>
            <a:r>
              <a:rPr lang="en-US" dirty="0"/>
              <a:t>to nose (fingers to thumb)  3-4 yrs</a:t>
            </a:r>
          </a:p>
          <a:p>
            <a:pPr marL="0" indent="0">
              <a:buNone/>
            </a:pPr>
            <a:r>
              <a:rPr lang="en-US" dirty="0" smtClean="0"/>
              <a:t>  </a:t>
            </a:r>
            <a:r>
              <a:rPr lang="en-US" dirty="0"/>
              <a:t>Finger to examiner's finger  4-6 yrs</a:t>
            </a:r>
          </a:p>
          <a:p>
            <a:pPr marL="0" indent="0">
              <a:buNone/>
            </a:pPr>
            <a:r>
              <a:rPr lang="en-US" dirty="0"/>
              <a:t> Ability to stand with eyes closed (Romberg)  3-4 yrs</a:t>
            </a:r>
          </a:p>
          <a:p>
            <a:pPr marL="0" indent="0">
              <a:buNone/>
            </a:pPr>
            <a:r>
              <a:rPr lang="en-US" dirty="0" smtClean="0"/>
              <a:t> Rapid </a:t>
            </a:r>
            <a:r>
              <a:rPr lang="en-US" dirty="0"/>
              <a:t>alternations of hands (prone, supine)  school age</a:t>
            </a:r>
          </a:p>
          <a:p>
            <a:pPr marL="0" indent="0">
              <a:buNone/>
            </a:pPr>
            <a:r>
              <a:rPr lang="en-US" dirty="0" smtClean="0"/>
              <a:t> Tandum </a:t>
            </a:r>
            <a:r>
              <a:rPr lang="en-US" dirty="0"/>
              <a:t>walk   4-6 yrs</a:t>
            </a:r>
          </a:p>
          <a:p>
            <a:pPr marL="0" indent="0">
              <a:buNone/>
            </a:pPr>
            <a:r>
              <a:rPr lang="en-US" dirty="0"/>
              <a:t> Walk on toes, heels   school age</a:t>
            </a:r>
          </a:p>
          <a:p>
            <a:pPr marL="0" indent="0">
              <a:buNone/>
            </a:pPr>
            <a:r>
              <a:rPr lang="en-US" dirty="0" smtClean="0"/>
              <a:t>  </a:t>
            </a:r>
            <a:r>
              <a:rPr lang="en-US" dirty="0"/>
              <a:t>Stand on one foot   3-6 yrs</a:t>
            </a:r>
          </a:p>
          <a:p>
            <a:pPr algn="just" fontAlgn="t"/>
            <a:endParaRPr lang="en-US" dirty="0"/>
          </a:p>
          <a:p>
            <a:endParaRPr lang="en-US" dirty="0"/>
          </a:p>
        </p:txBody>
      </p:sp>
    </p:spTree>
    <p:extLst>
      <p:ext uri="{BB962C8B-B14F-4D97-AF65-F5344CB8AC3E}">
        <p14:creationId xmlns:p14="http://schemas.microsoft.com/office/powerpoint/2010/main" val="1255603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583351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management</a:t>
            </a:r>
          </a:p>
        </p:txBody>
      </p:sp>
      <p:sp>
        <p:nvSpPr>
          <p:cNvPr id="3" name="Content Placeholder 2"/>
          <p:cNvSpPr>
            <a:spLocks noGrp="1"/>
          </p:cNvSpPr>
          <p:nvPr>
            <p:ph idx="1"/>
          </p:nvPr>
        </p:nvSpPr>
        <p:spPr/>
        <p:txBody>
          <a:bodyPr>
            <a:normAutofit fontScale="77500" lnSpcReduction="20000"/>
          </a:bodyPr>
          <a:lstStyle/>
          <a:p>
            <a:r>
              <a:rPr lang="en-US" dirty="0"/>
              <a:t>The simple strip craniectomies and pi </a:t>
            </a:r>
            <a:r>
              <a:rPr lang="en-US" dirty="0" smtClean="0"/>
              <a:t>procedures in Sagittal</a:t>
            </a:r>
          </a:p>
          <a:p>
            <a:r>
              <a:rPr lang="en-US" dirty="0" smtClean="0"/>
              <a:t>Simple suturectomy, early in coronal suture.</a:t>
            </a:r>
          </a:p>
          <a:p>
            <a:r>
              <a:rPr lang="en-US" dirty="0" smtClean="0"/>
              <a:t>For metopic the </a:t>
            </a:r>
            <a:r>
              <a:rPr lang="en-US" dirty="0"/>
              <a:t>optimal age of surgery is 3 to 6 months. Most widely employed </a:t>
            </a:r>
            <a:r>
              <a:rPr lang="en-US" dirty="0" smtClean="0"/>
              <a:t>procedure involves </a:t>
            </a:r>
            <a:r>
              <a:rPr lang="en-US" dirty="0"/>
              <a:t>bilateral fronto-orbital advancement with or without frontal </a:t>
            </a:r>
            <a:r>
              <a:rPr lang="en-US" dirty="0" smtClean="0"/>
              <a:t>remodeling.</a:t>
            </a:r>
          </a:p>
          <a:p>
            <a:r>
              <a:rPr lang="en-US" dirty="0"/>
              <a:t>The surgical management of </a:t>
            </a:r>
            <a:r>
              <a:rPr lang="en-US" dirty="0" err="1"/>
              <a:t>syndromic</a:t>
            </a:r>
            <a:r>
              <a:rPr lang="en-US" dirty="0"/>
              <a:t> </a:t>
            </a:r>
            <a:r>
              <a:rPr lang="en-US" dirty="0" err="1"/>
              <a:t>craniofaciostenosis</a:t>
            </a:r>
            <a:r>
              <a:rPr lang="en-US" dirty="0"/>
              <a:t> have two main objectives:</a:t>
            </a:r>
          </a:p>
          <a:p>
            <a:pPr marL="114300" indent="0">
              <a:buNone/>
            </a:pPr>
            <a:r>
              <a:rPr lang="en-US" dirty="0" smtClean="0"/>
              <a:t>    (</a:t>
            </a:r>
            <a:r>
              <a:rPr lang="en-US" dirty="0"/>
              <a:t>1) to correct the craniocerebral </a:t>
            </a:r>
            <a:r>
              <a:rPr lang="en-US" dirty="0" smtClean="0"/>
              <a:t>disproportion</a:t>
            </a:r>
          </a:p>
          <a:p>
            <a:pPr marL="114300" indent="0">
              <a:buNone/>
            </a:pPr>
            <a:r>
              <a:rPr lang="en-US" dirty="0" smtClean="0"/>
              <a:t>     (</a:t>
            </a:r>
            <a:r>
              <a:rPr lang="en-US" dirty="0"/>
              <a:t>2) to normalize the impaired CSF</a:t>
            </a:r>
          </a:p>
          <a:p>
            <a:r>
              <a:rPr lang="en-US" dirty="0"/>
              <a:t>circulation and absorption, before irreversible brain damage is </a:t>
            </a:r>
            <a:r>
              <a:rPr lang="en-US" dirty="0" smtClean="0"/>
              <a:t>established</a:t>
            </a:r>
            <a:endParaRPr lang="en-US" dirty="0"/>
          </a:p>
        </p:txBody>
      </p:sp>
    </p:spTree>
    <p:extLst>
      <p:ext uri="{BB962C8B-B14F-4D97-AF65-F5344CB8AC3E}">
        <p14:creationId xmlns:p14="http://schemas.microsoft.com/office/powerpoint/2010/main" val="26524411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management</a:t>
            </a:r>
          </a:p>
        </p:txBody>
      </p:sp>
      <p:sp>
        <p:nvSpPr>
          <p:cNvPr id="3" name="Content Placeholder 2"/>
          <p:cNvSpPr>
            <a:spLocks noGrp="1"/>
          </p:cNvSpPr>
          <p:nvPr>
            <p:ph idx="1"/>
          </p:nvPr>
        </p:nvSpPr>
        <p:spPr/>
        <p:txBody>
          <a:bodyPr>
            <a:normAutofit fontScale="92500" lnSpcReduction="20000"/>
          </a:bodyPr>
          <a:lstStyle/>
          <a:p>
            <a:r>
              <a:rPr lang="en-US" b="1" dirty="0" smtClean="0"/>
              <a:t>Hydrocephalus</a:t>
            </a:r>
            <a:r>
              <a:rPr lang="en-US" dirty="0"/>
              <a:t>; Classically, preoperative CSF shunting is indicated only in </a:t>
            </a:r>
            <a:r>
              <a:rPr lang="en-US" dirty="0" smtClean="0"/>
              <a:t>cases</a:t>
            </a:r>
          </a:p>
          <a:p>
            <a:r>
              <a:rPr lang="en-US" b="1" dirty="0"/>
              <a:t>Cranial expansion</a:t>
            </a:r>
          </a:p>
          <a:p>
            <a:pPr marL="114300" indent="0">
              <a:buNone/>
            </a:pPr>
            <a:r>
              <a:rPr lang="en-US" dirty="0" smtClean="0"/>
              <a:t>     According </a:t>
            </a:r>
            <a:r>
              <a:rPr lang="en-US" dirty="0"/>
              <a:t>to the site of early closure of the cranium, either </a:t>
            </a:r>
            <a:r>
              <a:rPr lang="en-US" dirty="0" smtClean="0"/>
              <a:t> frontal </a:t>
            </a:r>
            <a:r>
              <a:rPr lang="en-US" dirty="0"/>
              <a:t>cranial </a:t>
            </a:r>
            <a:r>
              <a:rPr lang="en-US" dirty="0" smtClean="0"/>
              <a:t>expansion, posterior </a:t>
            </a:r>
            <a:r>
              <a:rPr lang="en-US" dirty="0"/>
              <a:t>cranial expansion or total calvarial remodeling need to be selected for </a:t>
            </a:r>
            <a:r>
              <a:rPr lang="en-US" dirty="0" smtClean="0"/>
              <a:t>each individual</a:t>
            </a:r>
            <a:r>
              <a:rPr lang="en-US" dirty="0"/>
              <a:t>. Since repeated operations will be required in future in the cases </a:t>
            </a:r>
            <a:r>
              <a:rPr lang="en-US" dirty="0" smtClean="0"/>
              <a:t>with syndromic </a:t>
            </a:r>
            <a:r>
              <a:rPr lang="en-US" dirty="0"/>
              <a:t>craniosynostosis, well advanced operative planning is mandatory to </a:t>
            </a:r>
            <a:r>
              <a:rPr lang="en-US" dirty="0" smtClean="0"/>
              <a:t>obtain good </a:t>
            </a:r>
            <a:r>
              <a:rPr lang="en-US" dirty="0"/>
              <a:t>operative results</a:t>
            </a:r>
            <a:r>
              <a:rPr lang="en-US" dirty="0" smtClean="0"/>
              <a:t>.</a:t>
            </a:r>
            <a:endParaRPr lang="en-US" dirty="0"/>
          </a:p>
        </p:txBody>
      </p:sp>
    </p:spTree>
    <p:extLst>
      <p:ext uri="{BB962C8B-B14F-4D97-AF65-F5344CB8AC3E}">
        <p14:creationId xmlns:p14="http://schemas.microsoft.com/office/powerpoint/2010/main" val="2823494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Sagittal synostosis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1022673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Sagittal synostosis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445" y="1733203"/>
            <a:ext cx="6047509" cy="4534593"/>
          </a:xfrm>
        </p:spPr>
      </p:pic>
    </p:spTree>
    <p:extLst>
      <p:ext uri="{BB962C8B-B14F-4D97-AF65-F5344CB8AC3E}">
        <p14:creationId xmlns:p14="http://schemas.microsoft.com/office/powerpoint/2010/main" val="884068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14300" indent="0">
              <a:buNone/>
            </a:pPr>
            <a:r>
              <a:rPr lang="en-US" dirty="0" smtClean="0"/>
              <a:t>                </a:t>
            </a:r>
          </a:p>
          <a:p>
            <a:endParaRPr lang="en-US" dirty="0"/>
          </a:p>
          <a:p>
            <a:pPr marL="114300" indent="0" algn="ctr">
              <a:buNone/>
            </a:pPr>
            <a:r>
              <a:rPr lang="en-US" sz="5400" u="sng" dirty="0" smtClean="0"/>
              <a:t>THANKS</a:t>
            </a:r>
          </a:p>
        </p:txBody>
      </p:sp>
    </p:spTree>
    <p:extLst>
      <p:ext uri="{BB962C8B-B14F-4D97-AF65-F5344CB8AC3E}">
        <p14:creationId xmlns:p14="http://schemas.microsoft.com/office/powerpoint/2010/main" val="2849829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Hydrocephalous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2049447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256235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6686633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2643981"/>
            <a:ext cx="2438400" cy="2438400"/>
          </a:xfrm>
        </p:spPr>
      </p:pic>
    </p:spTree>
    <p:extLst>
      <p:ext uri="{BB962C8B-B14F-4D97-AF65-F5344CB8AC3E}">
        <p14:creationId xmlns:p14="http://schemas.microsoft.com/office/powerpoint/2010/main" val="1415242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fontScale="70000" lnSpcReduction="20000"/>
          </a:bodyPr>
          <a:lstStyle/>
          <a:p>
            <a:pPr marL="114300" indent="0" algn="just" fontAlgn="t">
              <a:buNone/>
            </a:pPr>
            <a:r>
              <a:rPr lang="en-US" dirty="0" smtClean="0"/>
              <a:t> </a:t>
            </a:r>
            <a:r>
              <a:rPr lang="en-US" b="1" dirty="0"/>
              <a:t>Motor System</a:t>
            </a:r>
            <a:r>
              <a:rPr lang="en-US" dirty="0"/>
              <a:t>: Muscle size, consistency, and tone; muscle contours and outlines; muscle strength; myotonic contraction; slow relaxation; symmetry or posture; fasciculations; tremor; resistance to passive movement; involuntary movement</a:t>
            </a:r>
            <a:r>
              <a:rPr lang="en-US" dirty="0" smtClean="0"/>
              <a:t>.</a:t>
            </a:r>
          </a:p>
          <a:p>
            <a:pPr marL="0" indent="0">
              <a:buNone/>
            </a:pPr>
            <a:r>
              <a:rPr lang="en-US" dirty="0" smtClean="0"/>
              <a:t>  Gross </a:t>
            </a:r>
            <a:r>
              <a:rPr lang="en-US" dirty="0"/>
              <a:t>motor &amp; fine motor movements</a:t>
            </a:r>
          </a:p>
          <a:p>
            <a:pPr marL="0" indent="0">
              <a:buNone/>
            </a:pPr>
            <a:r>
              <a:rPr lang="en-US" dirty="0" smtClean="0"/>
              <a:t>   Involuntary </a:t>
            </a:r>
            <a:r>
              <a:rPr lang="en-US" dirty="0"/>
              <a:t>movements, </a:t>
            </a:r>
            <a:r>
              <a:rPr lang="en-US" dirty="0" smtClean="0"/>
              <a:t>posture</a:t>
            </a:r>
          </a:p>
          <a:p>
            <a:pPr marL="114300" indent="0" algn="just" fontAlgn="t">
              <a:buNone/>
            </a:pPr>
            <a:r>
              <a:rPr lang="en-US" b="1" dirty="0" smtClean="0"/>
              <a:t>Sensory System</a:t>
            </a:r>
            <a:r>
              <a:rPr lang="en-US" dirty="0" smtClean="0"/>
              <a:t>:</a:t>
            </a:r>
          </a:p>
          <a:p>
            <a:pPr marL="114300" indent="0" algn="just" fontAlgn="t">
              <a:buNone/>
            </a:pPr>
            <a:r>
              <a:rPr lang="en-US" dirty="0" smtClean="0"/>
              <a:t>Hearing</a:t>
            </a:r>
            <a:r>
              <a:rPr lang="en-US" dirty="0"/>
              <a:t>, vision, light touch, pain, position, </a:t>
            </a:r>
            <a:r>
              <a:rPr lang="en-US" dirty="0" smtClean="0"/>
              <a:t>vibration</a:t>
            </a:r>
          </a:p>
          <a:p>
            <a:pPr marL="0" indent="0">
              <a:buNone/>
            </a:pPr>
            <a:r>
              <a:rPr lang="en-US" b="1" dirty="0" smtClean="0"/>
              <a:t>  </a:t>
            </a:r>
            <a:r>
              <a:rPr lang="en-US" b="1" dirty="0"/>
              <a:t>Sensory function</a:t>
            </a:r>
          </a:p>
          <a:p>
            <a:pPr marL="0" indent="0">
              <a:buNone/>
            </a:pPr>
            <a:r>
              <a:rPr lang="en-US" dirty="0"/>
              <a:t>  </a:t>
            </a:r>
            <a:r>
              <a:rPr lang="en-US" dirty="0" smtClean="0"/>
              <a:t>      </a:t>
            </a:r>
            <a:r>
              <a:rPr lang="en-US" dirty="0"/>
              <a:t>Sharp-dull</a:t>
            </a:r>
          </a:p>
          <a:p>
            <a:pPr marL="0" indent="0">
              <a:buNone/>
            </a:pPr>
            <a:r>
              <a:rPr lang="en-US" dirty="0"/>
              <a:t>   </a:t>
            </a:r>
            <a:r>
              <a:rPr lang="en-US" dirty="0" smtClean="0"/>
              <a:t>     2 </a:t>
            </a:r>
            <a:r>
              <a:rPr lang="en-US" dirty="0"/>
              <a:t>point discrimination</a:t>
            </a:r>
          </a:p>
          <a:p>
            <a:pPr marL="0" indent="0">
              <a:buNone/>
            </a:pPr>
            <a:r>
              <a:rPr lang="en-US" dirty="0"/>
              <a:t>   </a:t>
            </a:r>
            <a:r>
              <a:rPr lang="en-US" dirty="0" smtClean="0"/>
              <a:t>     Stereognosis</a:t>
            </a:r>
            <a:endParaRPr lang="en-US" dirty="0"/>
          </a:p>
          <a:p>
            <a:pPr marL="0" indent="0">
              <a:buNone/>
            </a:pPr>
            <a:r>
              <a:rPr lang="en-US" dirty="0"/>
              <a:t>  </a:t>
            </a:r>
            <a:r>
              <a:rPr lang="en-US" dirty="0" smtClean="0"/>
              <a:t>      Graphesthesia</a:t>
            </a:r>
            <a:endParaRPr lang="en-US" dirty="0"/>
          </a:p>
        </p:txBody>
      </p:sp>
    </p:spTree>
    <p:extLst>
      <p:ext uri="{BB962C8B-B14F-4D97-AF65-F5344CB8AC3E}">
        <p14:creationId xmlns:p14="http://schemas.microsoft.com/office/powerpoint/2010/main" val="10293169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eye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471430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05224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692536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3298" y="2458339"/>
            <a:ext cx="4327803" cy="3084321"/>
          </a:xfrm>
        </p:spPr>
      </p:pic>
    </p:spTree>
    <p:extLst>
      <p:ext uri="{BB962C8B-B14F-4D97-AF65-F5344CB8AC3E}">
        <p14:creationId xmlns:p14="http://schemas.microsoft.com/office/powerpoint/2010/main" val="37381849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928812"/>
            <a:ext cx="6096000" cy="4143375"/>
          </a:xfrm>
        </p:spPr>
      </p:pic>
    </p:spTree>
    <p:extLst>
      <p:ext uri="{BB962C8B-B14F-4D97-AF65-F5344CB8AC3E}">
        <p14:creationId xmlns:p14="http://schemas.microsoft.com/office/powerpoint/2010/main" val="2152781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37542774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37537346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Fascial Nerve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2162" y="1919287"/>
            <a:ext cx="4410075" cy="4162425"/>
          </a:xfrm>
        </p:spPr>
      </p:pic>
    </p:spTree>
    <p:extLst>
      <p:ext uri="{BB962C8B-B14F-4D97-AF65-F5344CB8AC3E}">
        <p14:creationId xmlns:p14="http://schemas.microsoft.com/office/powerpoint/2010/main" val="1908337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4550" y="2114550"/>
            <a:ext cx="4305300" cy="3771900"/>
          </a:xfrm>
        </p:spPr>
      </p:pic>
    </p:spTree>
    <p:extLst>
      <p:ext uri="{BB962C8B-B14F-4D97-AF65-F5344CB8AC3E}">
        <p14:creationId xmlns:p14="http://schemas.microsoft.com/office/powerpoint/2010/main" val="40692496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Decompressive Craniotomy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00" y="1600200"/>
            <a:ext cx="4800600" cy="4800600"/>
          </a:xfrm>
        </p:spPr>
      </p:pic>
    </p:spTree>
    <p:extLst>
      <p:ext uri="{BB962C8B-B14F-4D97-AF65-F5344CB8AC3E}">
        <p14:creationId xmlns:p14="http://schemas.microsoft.com/office/powerpoint/2010/main" val="1033420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3693</Words>
  <Application>Microsoft Office PowerPoint</Application>
  <PresentationFormat>On-screen Show (4:3)</PresentationFormat>
  <Paragraphs>390</Paragraphs>
  <Slides>102</Slides>
  <Notes>0</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Peadriatic Neurosurgery</vt:lpstr>
      <vt:lpstr>Cont.</vt:lpstr>
      <vt:lpstr>Clinical examination</vt:lpstr>
      <vt:lpstr>General Physical Exam.</vt:lpstr>
      <vt:lpstr>Head:   Key Points </vt:lpstr>
      <vt:lpstr>Head:   Key Points </vt:lpstr>
      <vt:lpstr> Neurologic Examination</vt:lpstr>
      <vt:lpstr>Cont.</vt:lpstr>
      <vt:lpstr>Cont.</vt:lpstr>
      <vt:lpstr>Cont.</vt:lpstr>
      <vt:lpstr>Cranial Nerves </vt:lpstr>
      <vt:lpstr>Infants Response(Primitive reflexes)</vt:lpstr>
      <vt:lpstr>Cont.</vt:lpstr>
      <vt:lpstr>Cont.</vt:lpstr>
      <vt:lpstr>Primitive reflexes</vt:lpstr>
      <vt:lpstr>Reflexes &amp; Its root values </vt:lpstr>
      <vt:lpstr>Head Trauma</vt:lpstr>
      <vt:lpstr>Skull Fractures:</vt:lpstr>
      <vt:lpstr>Depress Fracture</vt:lpstr>
      <vt:lpstr>Depress fracture</vt:lpstr>
      <vt:lpstr>Fracture</vt:lpstr>
      <vt:lpstr>PowerPoint Presentation</vt:lpstr>
      <vt:lpstr>EDH,SDH</vt:lpstr>
      <vt:lpstr>PowerPoint Presentation</vt:lpstr>
      <vt:lpstr>Contusions</vt:lpstr>
      <vt:lpstr>CSDH</vt:lpstr>
      <vt:lpstr>CSDH</vt:lpstr>
      <vt:lpstr>SAH</vt:lpstr>
      <vt:lpstr>Brain edema &amp;mid line shift</vt:lpstr>
      <vt:lpstr>SD Hygroma</vt:lpstr>
      <vt:lpstr>PowerPoint Presentation</vt:lpstr>
      <vt:lpstr>Post. Fossa Tumor</vt:lpstr>
      <vt:lpstr>PowerPoint Presentation</vt:lpstr>
      <vt:lpstr>PowerPoint Presentation</vt:lpstr>
      <vt:lpstr>Congenital Anomalies</vt:lpstr>
      <vt:lpstr>ENCEPHALOCELES </vt:lpstr>
      <vt:lpstr>Types Of Encephaloceles</vt:lpstr>
      <vt:lpstr>ENCEPHALOCELES </vt:lpstr>
      <vt:lpstr>PowerPoint Presentation</vt:lpstr>
      <vt:lpstr>PowerPoint Presentation</vt:lpstr>
      <vt:lpstr>DANDY WALKER MALFORMATION</vt:lpstr>
      <vt:lpstr>DANDY WALKER MALFORMATION</vt:lpstr>
      <vt:lpstr>DANDY WALKER MALFORMATION</vt:lpstr>
      <vt:lpstr>DANDY WALKER MALFORMATION</vt:lpstr>
      <vt:lpstr>POSTERIOR FOSSA TUMORS </vt:lpstr>
      <vt:lpstr>Cont.</vt:lpstr>
      <vt:lpstr>Medulloblastoma</vt:lpstr>
      <vt:lpstr>PFT</vt:lpstr>
      <vt:lpstr>PowerPoint Presentation</vt:lpstr>
      <vt:lpstr>Type of Brain Stem Tumors</vt:lpstr>
      <vt:lpstr>Arachnoid cysts (ACs)</vt:lpstr>
      <vt:lpstr>ARACHNOID CYSTS  </vt:lpstr>
      <vt:lpstr>Arachnoid cysts (ACs)</vt:lpstr>
      <vt:lpstr>PowerPoint Presentation</vt:lpstr>
      <vt:lpstr>PowerPoint Presentation</vt:lpstr>
      <vt:lpstr>Other Cysts</vt:lpstr>
      <vt:lpstr>Treatment of ACs</vt:lpstr>
      <vt:lpstr>CHIARI MALFORMATION</vt:lpstr>
      <vt:lpstr>CHIARI MALFORMATION</vt:lpstr>
      <vt:lpstr>CHIARI MALFORMATION</vt:lpstr>
      <vt:lpstr>SPINAL DYSRAPHISM</vt:lpstr>
      <vt:lpstr>SPINAL DYSRAPHISM</vt:lpstr>
      <vt:lpstr>Myelomeningocele</vt:lpstr>
      <vt:lpstr>PowerPoint Presentation</vt:lpstr>
      <vt:lpstr>PowerPoint Presentation</vt:lpstr>
      <vt:lpstr>PowerPoint Presentation</vt:lpstr>
      <vt:lpstr>PowerPoint Presentation</vt:lpstr>
      <vt:lpstr>PowerPoint Presentation</vt:lpstr>
      <vt:lpstr>PowerPoint Presentation</vt:lpstr>
      <vt:lpstr>Hydrocephalus</vt:lpstr>
      <vt:lpstr>Sunsetting eyes</vt:lpstr>
      <vt:lpstr>Hydrocephalus</vt:lpstr>
      <vt:lpstr>Hydrocephalus</vt:lpstr>
      <vt:lpstr>PowerPoint Presentation</vt:lpstr>
      <vt:lpstr>PowerPoint Presentation</vt:lpstr>
      <vt:lpstr>Craniosynostosis</vt:lpstr>
      <vt:lpstr>Pathogenesis</vt:lpstr>
      <vt:lpstr>Simple craniosynostosis</vt:lpstr>
      <vt:lpstr>PowerPoint Presentation</vt:lpstr>
      <vt:lpstr>PowerPoint Presentation</vt:lpstr>
      <vt:lpstr>Surgical management</vt:lpstr>
      <vt:lpstr>Surgical management</vt:lpstr>
      <vt:lpstr>Sagittal synostosis</vt:lpstr>
      <vt:lpstr>Sagittal synostosis</vt:lpstr>
      <vt:lpstr>PowerPoint Presentation</vt:lpstr>
      <vt:lpstr>Hydrocephalous</vt:lpstr>
      <vt:lpstr>Cont.</vt:lpstr>
      <vt:lpstr>PowerPoint Presentation</vt:lpstr>
      <vt:lpstr>PowerPoint Presentation</vt:lpstr>
      <vt:lpstr>Black eye</vt:lpstr>
      <vt:lpstr>PowerPoint Presentation</vt:lpstr>
      <vt:lpstr>PowerPoint Presentation</vt:lpstr>
      <vt:lpstr>PowerPoint Presentation</vt:lpstr>
      <vt:lpstr>PowerPoint Presentation</vt:lpstr>
      <vt:lpstr>PowerPoint Presentation</vt:lpstr>
      <vt:lpstr>PowerPoint Presentation</vt:lpstr>
      <vt:lpstr>Fascial Nerve</vt:lpstr>
      <vt:lpstr>Cont.</vt:lpstr>
      <vt:lpstr>Decompressive Craniotomy</vt:lpstr>
      <vt:lpstr>PowerPoint Presentation</vt:lpstr>
      <vt:lpstr>Lesion with edema </vt:lpstr>
      <vt:lpstr>Meningioma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Peadriatic Neurosurgery</dc:title>
  <dc:creator>Dr.SAFDAR H Malik</dc:creator>
  <cp:lastModifiedBy>Dr.SAFDAR H Malik</cp:lastModifiedBy>
  <cp:revision>4</cp:revision>
  <dcterms:created xsi:type="dcterms:W3CDTF">2014-01-04T19:12:17Z</dcterms:created>
  <dcterms:modified xsi:type="dcterms:W3CDTF">2014-01-04T19:43:19Z</dcterms:modified>
</cp:coreProperties>
</file>