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3"/>
  </p:notesMasterIdLst>
  <p:handoutMasterIdLst>
    <p:handoutMasterId r:id="rId124"/>
  </p:handoutMasterIdLst>
  <p:sldIdLst>
    <p:sldId id="256" r:id="rId2"/>
    <p:sldId id="259" r:id="rId3"/>
    <p:sldId id="311" r:id="rId4"/>
    <p:sldId id="261" r:id="rId5"/>
    <p:sldId id="342" r:id="rId6"/>
    <p:sldId id="341" r:id="rId7"/>
    <p:sldId id="339" r:id="rId8"/>
    <p:sldId id="282" r:id="rId9"/>
    <p:sldId id="320" r:id="rId10"/>
    <p:sldId id="340" r:id="rId11"/>
    <p:sldId id="258" r:id="rId12"/>
    <p:sldId id="262" r:id="rId13"/>
    <p:sldId id="263" r:id="rId14"/>
    <p:sldId id="264" r:id="rId15"/>
    <p:sldId id="265" r:id="rId16"/>
    <p:sldId id="266" r:id="rId17"/>
    <p:sldId id="321" r:id="rId18"/>
    <p:sldId id="322" r:id="rId19"/>
    <p:sldId id="267" r:id="rId20"/>
    <p:sldId id="268" r:id="rId21"/>
    <p:sldId id="289" r:id="rId22"/>
    <p:sldId id="269" r:id="rId23"/>
    <p:sldId id="270" r:id="rId24"/>
    <p:sldId id="271" r:id="rId25"/>
    <p:sldId id="410" r:id="rId26"/>
    <p:sldId id="411" r:id="rId27"/>
    <p:sldId id="412" r:id="rId28"/>
    <p:sldId id="409" r:id="rId29"/>
    <p:sldId id="323" r:id="rId30"/>
    <p:sldId id="324" r:id="rId31"/>
    <p:sldId id="325" r:id="rId32"/>
    <p:sldId id="408" r:id="rId33"/>
    <p:sldId id="413" r:id="rId34"/>
    <p:sldId id="326" r:id="rId35"/>
    <p:sldId id="407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43" r:id="rId49"/>
    <p:sldId id="344" r:id="rId50"/>
    <p:sldId id="312" r:id="rId51"/>
    <p:sldId id="276" r:id="rId52"/>
    <p:sldId id="277" r:id="rId53"/>
    <p:sldId id="278" r:id="rId54"/>
    <p:sldId id="406" r:id="rId55"/>
    <p:sldId id="279" r:id="rId56"/>
    <p:sldId id="414" r:id="rId57"/>
    <p:sldId id="345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310" r:id="rId71"/>
    <p:sldId id="358" r:id="rId72"/>
    <p:sldId id="359" r:id="rId73"/>
    <p:sldId id="360" r:id="rId74"/>
    <p:sldId id="361" r:id="rId75"/>
    <p:sldId id="362" r:id="rId76"/>
    <p:sldId id="363" r:id="rId77"/>
    <p:sldId id="364" r:id="rId78"/>
    <p:sldId id="365" r:id="rId79"/>
    <p:sldId id="366" r:id="rId80"/>
    <p:sldId id="367" r:id="rId81"/>
    <p:sldId id="368" r:id="rId82"/>
    <p:sldId id="369" r:id="rId83"/>
    <p:sldId id="370" r:id="rId84"/>
    <p:sldId id="371" r:id="rId85"/>
    <p:sldId id="372" r:id="rId86"/>
    <p:sldId id="373" r:id="rId87"/>
    <p:sldId id="374" r:id="rId88"/>
    <p:sldId id="375" r:id="rId89"/>
    <p:sldId id="377" r:id="rId90"/>
    <p:sldId id="378" r:id="rId91"/>
    <p:sldId id="379" r:id="rId92"/>
    <p:sldId id="380" r:id="rId93"/>
    <p:sldId id="381" r:id="rId94"/>
    <p:sldId id="382" r:id="rId95"/>
    <p:sldId id="383" r:id="rId96"/>
    <p:sldId id="384" r:id="rId97"/>
    <p:sldId id="385" r:id="rId98"/>
    <p:sldId id="386" r:id="rId99"/>
    <p:sldId id="387" r:id="rId100"/>
    <p:sldId id="388" r:id="rId101"/>
    <p:sldId id="389" r:id="rId102"/>
    <p:sldId id="391" r:id="rId103"/>
    <p:sldId id="392" r:id="rId104"/>
    <p:sldId id="393" r:id="rId105"/>
    <p:sldId id="394" r:id="rId106"/>
    <p:sldId id="395" r:id="rId107"/>
    <p:sldId id="396" r:id="rId108"/>
    <p:sldId id="397" r:id="rId109"/>
    <p:sldId id="398" r:id="rId110"/>
    <p:sldId id="399" r:id="rId111"/>
    <p:sldId id="400" r:id="rId112"/>
    <p:sldId id="402" r:id="rId113"/>
    <p:sldId id="403" r:id="rId114"/>
    <p:sldId id="404" r:id="rId115"/>
    <p:sldId id="405" r:id="rId116"/>
    <p:sldId id="401" r:id="rId117"/>
    <p:sldId id="302" r:id="rId118"/>
    <p:sldId id="305" r:id="rId119"/>
    <p:sldId id="307" r:id="rId120"/>
    <p:sldId id="308" r:id="rId121"/>
    <p:sldId id="317" r:id="rId1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shiba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583" autoAdjust="0"/>
  </p:normalViewPr>
  <p:slideViewPr>
    <p:cSldViewPr>
      <p:cViewPr varScale="1">
        <p:scale>
          <a:sx n="91" d="100"/>
          <a:sy n="91" d="100"/>
        </p:scale>
        <p:origin x="17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notesMaster" Target="notesMasters/notesMaster1.xml"/><Relationship Id="rId124" Type="http://schemas.openxmlformats.org/officeDocument/2006/relationships/handoutMaster" Target="handoutMasters/handoutMaster1.xml"/><Relationship Id="rId125" Type="http://schemas.openxmlformats.org/officeDocument/2006/relationships/commentAuthors" Target="commentAuthors.xml"/><Relationship Id="rId126" Type="http://schemas.openxmlformats.org/officeDocument/2006/relationships/presProps" Target="presProps.xml"/><Relationship Id="rId127" Type="http://schemas.openxmlformats.org/officeDocument/2006/relationships/viewProps" Target="viewProps.xml"/><Relationship Id="rId128" Type="http://schemas.openxmlformats.org/officeDocument/2006/relationships/theme" Target="theme/theme1.xml"/><Relationship Id="rId12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AD238-980D-48C6-A031-B1E6484A670E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4790D3-4E98-4C7D-80F5-8CD6B81789DE}">
      <dgm:prSet phldrT="[Text]"/>
      <dgm:spPr/>
      <dgm:t>
        <a:bodyPr/>
        <a:lstStyle/>
        <a:p>
          <a:r>
            <a:rPr lang="en-US" dirty="0" smtClean="0"/>
            <a:t>1</a:t>
          </a:r>
          <a:r>
            <a:rPr lang="en-US" baseline="30000" dirty="0" smtClean="0"/>
            <a:t>st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endParaRPr lang="en-US" dirty="0"/>
        </a:p>
      </dgm:t>
    </dgm:pt>
    <dgm:pt modelId="{EA3562BA-504A-45C8-AE0A-3EC871CE7618}" type="parTrans" cxnId="{22A57EEC-8C15-4812-848A-0589129B2E7E}">
      <dgm:prSet/>
      <dgm:spPr/>
      <dgm:t>
        <a:bodyPr/>
        <a:lstStyle/>
        <a:p>
          <a:endParaRPr lang="en-US"/>
        </a:p>
      </dgm:t>
    </dgm:pt>
    <dgm:pt modelId="{D5B76AE8-5AEA-416A-A393-2BDFB2F44B4B}" type="sibTrans" cxnId="{22A57EEC-8C15-4812-848A-0589129B2E7E}">
      <dgm:prSet/>
      <dgm:spPr/>
      <dgm:t>
        <a:bodyPr/>
        <a:lstStyle/>
        <a:p>
          <a:endParaRPr lang="en-US"/>
        </a:p>
      </dgm:t>
    </dgm:pt>
    <dgm:pt modelId="{62A67116-F6F9-4B9E-B666-9B52324E23CC}">
      <dgm:prSet phldrT="[Text]"/>
      <dgm:spPr/>
      <dgm:t>
        <a:bodyPr/>
        <a:lstStyle/>
        <a:p>
          <a:r>
            <a:rPr lang="en-US" dirty="0" smtClean="0"/>
            <a:t>Constant PR prolongation without drop beat.</a:t>
          </a:r>
          <a:endParaRPr lang="en-US" dirty="0"/>
        </a:p>
      </dgm:t>
    </dgm:pt>
    <dgm:pt modelId="{BBC46C1D-5E3D-49A9-BA66-4E91E3FB4DF2}" type="parTrans" cxnId="{48CD6561-6E69-4E65-8A6B-2202A76C6102}">
      <dgm:prSet/>
      <dgm:spPr/>
      <dgm:t>
        <a:bodyPr/>
        <a:lstStyle/>
        <a:p>
          <a:endParaRPr lang="en-US"/>
        </a:p>
      </dgm:t>
    </dgm:pt>
    <dgm:pt modelId="{3266E04D-98BF-40EB-88BD-CCF70AFA5EF7}" type="sibTrans" cxnId="{48CD6561-6E69-4E65-8A6B-2202A76C6102}">
      <dgm:prSet/>
      <dgm:spPr/>
      <dgm:t>
        <a:bodyPr/>
        <a:lstStyle/>
        <a:p>
          <a:endParaRPr lang="en-US"/>
        </a:p>
      </dgm:t>
    </dgm:pt>
    <dgm:pt modelId="{C5DDC702-BCFF-4000-826E-4646D192BFA4}">
      <dgm:prSet phldrT="[Text]"/>
      <dgm:spPr/>
      <dgm:t>
        <a:bodyPr/>
        <a:lstStyle/>
        <a:p>
          <a:r>
            <a:rPr lang="en-US" dirty="0" smtClean="0"/>
            <a:t>2</a:t>
          </a:r>
          <a:r>
            <a:rPr lang="en-US" baseline="30000" dirty="0" smtClean="0"/>
            <a:t>nd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r>
            <a:rPr lang="en-US" dirty="0" smtClean="0"/>
            <a:t> </a:t>
          </a:r>
          <a:endParaRPr lang="en-US" dirty="0"/>
        </a:p>
      </dgm:t>
    </dgm:pt>
    <dgm:pt modelId="{807E1405-10B5-41D0-8B16-4074F77A950E}" type="parTrans" cxnId="{39FF3184-D78B-4350-A42B-66C4C696E2B2}">
      <dgm:prSet/>
      <dgm:spPr/>
      <dgm:t>
        <a:bodyPr/>
        <a:lstStyle/>
        <a:p>
          <a:endParaRPr lang="en-US"/>
        </a:p>
      </dgm:t>
    </dgm:pt>
    <dgm:pt modelId="{ACA220A6-38E1-4C5C-B8D9-D6980BAA0256}" type="sibTrans" cxnId="{39FF3184-D78B-4350-A42B-66C4C696E2B2}">
      <dgm:prSet/>
      <dgm:spPr/>
      <dgm:t>
        <a:bodyPr/>
        <a:lstStyle/>
        <a:p>
          <a:endParaRPr lang="en-US"/>
        </a:p>
      </dgm:t>
    </dgm:pt>
    <dgm:pt modelId="{5D3984F6-C1B6-4007-B710-D28031FC140F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Mobitz1: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dirty="0" smtClean="0"/>
            <a:t>Progressive PR prolongation + drop beat.</a:t>
          </a:r>
          <a:endParaRPr lang="en-US" dirty="0"/>
        </a:p>
      </dgm:t>
    </dgm:pt>
    <dgm:pt modelId="{A2CE8416-B505-4D12-9639-F4CC4C975C3B}" type="parTrans" cxnId="{56D62F44-D264-4FB3-AE80-8CDF598D9F19}">
      <dgm:prSet/>
      <dgm:spPr/>
      <dgm:t>
        <a:bodyPr/>
        <a:lstStyle/>
        <a:p>
          <a:endParaRPr lang="en-US"/>
        </a:p>
      </dgm:t>
    </dgm:pt>
    <dgm:pt modelId="{409FDE94-CAD7-411F-B1E5-56FC468E33D0}" type="sibTrans" cxnId="{56D62F44-D264-4FB3-AE80-8CDF598D9F19}">
      <dgm:prSet/>
      <dgm:spPr/>
      <dgm:t>
        <a:bodyPr/>
        <a:lstStyle/>
        <a:p>
          <a:endParaRPr lang="en-US"/>
        </a:p>
      </dgm:t>
    </dgm:pt>
    <dgm:pt modelId="{E91A2ABA-BC44-494A-BDF5-C0FF6F62C2FA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Mobits2: </a:t>
          </a:r>
          <a:r>
            <a:rPr lang="en-US" dirty="0" smtClean="0"/>
            <a:t>Constant PR prolongation + drop beat.  </a:t>
          </a:r>
          <a:endParaRPr lang="en-US" dirty="0"/>
        </a:p>
      </dgm:t>
    </dgm:pt>
    <dgm:pt modelId="{6131BCB7-1DFB-4B44-B310-EA1324D5AADF}" type="parTrans" cxnId="{D44F1FDD-B26C-4DD6-8909-10F50F6B38E3}">
      <dgm:prSet/>
      <dgm:spPr/>
      <dgm:t>
        <a:bodyPr/>
        <a:lstStyle/>
        <a:p>
          <a:endParaRPr lang="en-US"/>
        </a:p>
      </dgm:t>
    </dgm:pt>
    <dgm:pt modelId="{09F87FB2-AC81-41EB-B8D2-B9D23280959D}" type="sibTrans" cxnId="{D44F1FDD-B26C-4DD6-8909-10F50F6B38E3}">
      <dgm:prSet/>
      <dgm:spPr/>
      <dgm:t>
        <a:bodyPr/>
        <a:lstStyle/>
        <a:p>
          <a:endParaRPr lang="en-US"/>
        </a:p>
      </dgm:t>
    </dgm:pt>
    <dgm:pt modelId="{4FCF5F8A-CBD4-40DF-821C-AA36AA8C4F4E}">
      <dgm:prSet phldrT="[Text]"/>
      <dgm:spPr/>
      <dgm:t>
        <a:bodyPr/>
        <a:lstStyle/>
        <a:p>
          <a:r>
            <a:rPr lang="en-US" dirty="0" smtClean="0"/>
            <a:t>3</a:t>
          </a:r>
          <a:r>
            <a:rPr lang="en-US" baseline="30000" dirty="0" smtClean="0"/>
            <a:t>rd 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r>
            <a:rPr lang="en-US" dirty="0" smtClean="0"/>
            <a:t> </a:t>
          </a:r>
          <a:endParaRPr lang="en-US" dirty="0"/>
        </a:p>
      </dgm:t>
    </dgm:pt>
    <dgm:pt modelId="{1141C0FA-AD2E-4719-BB79-2FA265EFC823}" type="parTrans" cxnId="{A99AF60A-0B1B-4F40-BBB9-D133630C0D58}">
      <dgm:prSet/>
      <dgm:spPr/>
      <dgm:t>
        <a:bodyPr/>
        <a:lstStyle/>
        <a:p>
          <a:endParaRPr lang="en-US"/>
        </a:p>
      </dgm:t>
    </dgm:pt>
    <dgm:pt modelId="{56ED463C-B9EA-4439-91AC-76C9B2671360}" type="sibTrans" cxnId="{A99AF60A-0B1B-4F40-BBB9-D133630C0D58}">
      <dgm:prSet/>
      <dgm:spPr/>
      <dgm:t>
        <a:bodyPr/>
        <a:lstStyle/>
        <a:p>
          <a:endParaRPr lang="en-US"/>
        </a:p>
      </dgm:t>
    </dgm:pt>
    <dgm:pt modelId="{1672B1E4-D595-414B-B856-AFE6B9131252}">
      <dgm:prSet phldrT="[Text]"/>
      <dgm:spPr/>
      <dgm:t>
        <a:bodyPr/>
        <a:lstStyle/>
        <a:p>
          <a:r>
            <a:rPr lang="en-US" dirty="0" smtClean="0"/>
            <a:t>Complete dissociation between P and QRS.</a:t>
          </a:r>
          <a:endParaRPr lang="en-US" dirty="0"/>
        </a:p>
      </dgm:t>
    </dgm:pt>
    <dgm:pt modelId="{5D6B41F7-51EE-49BF-A7A9-5954C6A96984}" type="parTrans" cxnId="{EF8E088B-0EA5-478B-BF82-7AAC7C3BE0E4}">
      <dgm:prSet/>
      <dgm:spPr/>
      <dgm:t>
        <a:bodyPr/>
        <a:lstStyle/>
        <a:p>
          <a:endParaRPr lang="en-US"/>
        </a:p>
      </dgm:t>
    </dgm:pt>
    <dgm:pt modelId="{E1811BF4-BB4A-4364-847D-887C48C1491C}" type="sibTrans" cxnId="{EF8E088B-0EA5-478B-BF82-7AAC7C3BE0E4}">
      <dgm:prSet/>
      <dgm:spPr/>
      <dgm:t>
        <a:bodyPr/>
        <a:lstStyle/>
        <a:p>
          <a:endParaRPr lang="en-US"/>
        </a:p>
      </dgm:t>
    </dgm:pt>
    <dgm:pt modelId="{3F5098B3-B6A2-41D7-A5C5-017538830755}" type="pres">
      <dgm:prSet presAssocID="{B35AD238-980D-48C6-A031-B1E6484A67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FC3C2E-3D5C-47FE-AD4C-8685243C4D58}" type="pres">
      <dgm:prSet presAssocID="{BE4790D3-4E98-4C7D-80F5-8CD6B81789DE}" presName="linNode" presStyleCnt="0"/>
      <dgm:spPr/>
    </dgm:pt>
    <dgm:pt modelId="{496A6C89-64BE-42A0-AB22-96D9BAF262C0}" type="pres">
      <dgm:prSet presAssocID="{BE4790D3-4E98-4C7D-80F5-8CD6B81789D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E2DF60-F149-43F4-8702-B2D8F47BE7C9}" type="pres">
      <dgm:prSet presAssocID="{BE4790D3-4E98-4C7D-80F5-8CD6B81789D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6925A1-7614-4C2D-96BF-EE6FF4D44C4E}" type="pres">
      <dgm:prSet presAssocID="{D5B76AE8-5AEA-416A-A393-2BDFB2F44B4B}" presName="sp" presStyleCnt="0"/>
      <dgm:spPr/>
    </dgm:pt>
    <dgm:pt modelId="{DBFF2160-643D-4DB3-9E42-6F5414D27C63}" type="pres">
      <dgm:prSet presAssocID="{C5DDC702-BCFF-4000-826E-4646D192BFA4}" presName="linNode" presStyleCnt="0"/>
      <dgm:spPr/>
    </dgm:pt>
    <dgm:pt modelId="{A0098E59-2D1C-46CD-BF7F-787B1725B9EA}" type="pres">
      <dgm:prSet presAssocID="{C5DDC702-BCFF-4000-826E-4646D192BFA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FD7F2-6CE4-4FE0-B1F8-763B642FBB99}" type="pres">
      <dgm:prSet presAssocID="{C5DDC702-BCFF-4000-826E-4646D192BFA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9F6AC-FAE0-41A0-B72D-3C91068AE8B5}" type="pres">
      <dgm:prSet presAssocID="{ACA220A6-38E1-4C5C-B8D9-D6980BAA0256}" presName="sp" presStyleCnt="0"/>
      <dgm:spPr/>
    </dgm:pt>
    <dgm:pt modelId="{01396C73-13F5-4B89-83F1-6DBF2D5AB2D7}" type="pres">
      <dgm:prSet presAssocID="{4FCF5F8A-CBD4-40DF-821C-AA36AA8C4F4E}" presName="linNode" presStyleCnt="0"/>
      <dgm:spPr/>
    </dgm:pt>
    <dgm:pt modelId="{87C11B80-BBB4-4203-87E0-AA0B2F54F31A}" type="pres">
      <dgm:prSet presAssocID="{4FCF5F8A-CBD4-40DF-821C-AA36AA8C4F4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272B5B-889E-4661-918E-8BD65F5ED0E8}" type="pres">
      <dgm:prSet presAssocID="{4FCF5F8A-CBD4-40DF-821C-AA36AA8C4F4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BAFFCB-CB40-48ED-B81F-29F1F9D25061}" type="presOf" srcId="{C5DDC702-BCFF-4000-826E-4646D192BFA4}" destId="{A0098E59-2D1C-46CD-BF7F-787B1725B9EA}" srcOrd="0" destOrd="0" presId="urn:microsoft.com/office/officeart/2005/8/layout/vList5"/>
    <dgm:cxn modelId="{F8A0F57B-717C-404E-B9CA-367F9F565032}" type="presOf" srcId="{BE4790D3-4E98-4C7D-80F5-8CD6B81789DE}" destId="{496A6C89-64BE-42A0-AB22-96D9BAF262C0}" srcOrd="0" destOrd="0" presId="urn:microsoft.com/office/officeart/2005/8/layout/vList5"/>
    <dgm:cxn modelId="{48CD6561-6E69-4E65-8A6B-2202A76C6102}" srcId="{BE4790D3-4E98-4C7D-80F5-8CD6B81789DE}" destId="{62A67116-F6F9-4B9E-B666-9B52324E23CC}" srcOrd="0" destOrd="0" parTransId="{BBC46C1D-5E3D-49A9-BA66-4E91E3FB4DF2}" sibTransId="{3266E04D-98BF-40EB-88BD-CCF70AFA5EF7}"/>
    <dgm:cxn modelId="{39268415-C30D-4349-9D1E-3CC4FA6FC8E5}" type="presOf" srcId="{5D3984F6-C1B6-4007-B710-D28031FC140F}" destId="{D81FD7F2-6CE4-4FE0-B1F8-763B642FBB99}" srcOrd="0" destOrd="0" presId="urn:microsoft.com/office/officeart/2005/8/layout/vList5"/>
    <dgm:cxn modelId="{56D62F44-D264-4FB3-AE80-8CDF598D9F19}" srcId="{C5DDC702-BCFF-4000-826E-4646D192BFA4}" destId="{5D3984F6-C1B6-4007-B710-D28031FC140F}" srcOrd="0" destOrd="0" parTransId="{A2CE8416-B505-4D12-9639-F4CC4C975C3B}" sibTransId="{409FDE94-CAD7-411F-B1E5-56FC468E33D0}"/>
    <dgm:cxn modelId="{D44F1FDD-B26C-4DD6-8909-10F50F6B38E3}" srcId="{C5DDC702-BCFF-4000-826E-4646D192BFA4}" destId="{E91A2ABA-BC44-494A-BDF5-C0FF6F62C2FA}" srcOrd="1" destOrd="0" parTransId="{6131BCB7-1DFB-4B44-B310-EA1324D5AADF}" sibTransId="{09F87FB2-AC81-41EB-B8D2-B9D23280959D}"/>
    <dgm:cxn modelId="{EF8E088B-0EA5-478B-BF82-7AAC7C3BE0E4}" srcId="{4FCF5F8A-CBD4-40DF-821C-AA36AA8C4F4E}" destId="{1672B1E4-D595-414B-B856-AFE6B9131252}" srcOrd="0" destOrd="0" parTransId="{5D6B41F7-51EE-49BF-A7A9-5954C6A96984}" sibTransId="{E1811BF4-BB4A-4364-847D-887C48C1491C}"/>
    <dgm:cxn modelId="{22A57EEC-8C15-4812-848A-0589129B2E7E}" srcId="{B35AD238-980D-48C6-A031-B1E6484A670E}" destId="{BE4790D3-4E98-4C7D-80F5-8CD6B81789DE}" srcOrd="0" destOrd="0" parTransId="{EA3562BA-504A-45C8-AE0A-3EC871CE7618}" sibTransId="{D5B76AE8-5AEA-416A-A393-2BDFB2F44B4B}"/>
    <dgm:cxn modelId="{A99AF60A-0B1B-4F40-BBB9-D133630C0D58}" srcId="{B35AD238-980D-48C6-A031-B1E6484A670E}" destId="{4FCF5F8A-CBD4-40DF-821C-AA36AA8C4F4E}" srcOrd="2" destOrd="0" parTransId="{1141C0FA-AD2E-4719-BB79-2FA265EFC823}" sibTransId="{56ED463C-B9EA-4439-91AC-76C9B2671360}"/>
    <dgm:cxn modelId="{A6A7F79A-19DB-4F21-A0E0-0B62D958D95D}" type="presOf" srcId="{62A67116-F6F9-4B9E-B666-9B52324E23CC}" destId="{A1E2DF60-F149-43F4-8702-B2D8F47BE7C9}" srcOrd="0" destOrd="0" presId="urn:microsoft.com/office/officeart/2005/8/layout/vList5"/>
    <dgm:cxn modelId="{B11F3FCD-8012-45C7-8450-5564A2F19100}" type="presOf" srcId="{E91A2ABA-BC44-494A-BDF5-C0FF6F62C2FA}" destId="{D81FD7F2-6CE4-4FE0-B1F8-763B642FBB99}" srcOrd="0" destOrd="1" presId="urn:microsoft.com/office/officeart/2005/8/layout/vList5"/>
    <dgm:cxn modelId="{C6B14E7C-5CC9-4BE3-9700-6D427BE3B9A0}" type="presOf" srcId="{B35AD238-980D-48C6-A031-B1E6484A670E}" destId="{3F5098B3-B6A2-41D7-A5C5-017538830755}" srcOrd="0" destOrd="0" presId="urn:microsoft.com/office/officeart/2005/8/layout/vList5"/>
    <dgm:cxn modelId="{39FF3184-D78B-4350-A42B-66C4C696E2B2}" srcId="{B35AD238-980D-48C6-A031-B1E6484A670E}" destId="{C5DDC702-BCFF-4000-826E-4646D192BFA4}" srcOrd="1" destOrd="0" parTransId="{807E1405-10B5-41D0-8B16-4074F77A950E}" sibTransId="{ACA220A6-38E1-4C5C-B8D9-D6980BAA0256}"/>
    <dgm:cxn modelId="{C6A6B041-B051-4BB7-B779-1AF483128217}" type="presOf" srcId="{1672B1E4-D595-414B-B856-AFE6B9131252}" destId="{0E272B5B-889E-4661-918E-8BD65F5ED0E8}" srcOrd="0" destOrd="0" presId="urn:microsoft.com/office/officeart/2005/8/layout/vList5"/>
    <dgm:cxn modelId="{8A81B5D8-D06A-4D29-AC11-91475174EF8E}" type="presOf" srcId="{4FCF5F8A-CBD4-40DF-821C-AA36AA8C4F4E}" destId="{87C11B80-BBB4-4203-87E0-AA0B2F54F31A}" srcOrd="0" destOrd="0" presId="urn:microsoft.com/office/officeart/2005/8/layout/vList5"/>
    <dgm:cxn modelId="{25AB058E-A008-4299-BD07-B5D79C9709A6}" type="presParOf" srcId="{3F5098B3-B6A2-41D7-A5C5-017538830755}" destId="{C7FC3C2E-3D5C-47FE-AD4C-8685243C4D58}" srcOrd="0" destOrd="0" presId="urn:microsoft.com/office/officeart/2005/8/layout/vList5"/>
    <dgm:cxn modelId="{455229BE-198B-4E51-A225-26E0D0205FAF}" type="presParOf" srcId="{C7FC3C2E-3D5C-47FE-AD4C-8685243C4D58}" destId="{496A6C89-64BE-42A0-AB22-96D9BAF262C0}" srcOrd="0" destOrd="0" presId="urn:microsoft.com/office/officeart/2005/8/layout/vList5"/>
    <dgm:cxn modelId="{F72DAD71-1DC2-4FA4-87E9-CE66A4B8BB89}" type="presParOf" srcId="{C7FC3C2E-3D5C-47FE-AD4C-8685243C4D58}" destId="{A1E2DF60-F149-43F4-8702-B2D8F47BE7C9}" srcOrd="1" destOrd="0" presId="urn:microsoft.com/office/officeart/2005/8/layout/vList5"/>
    <dgm:cxn modelId="{107CF169-0641-42D3-AAD0-CD135FCE3317}" type="presParOf" srcId="{3F5098B3-B6A2-41D7-A5C5-017538830755}" destId="{386925A1-7614-4C2D-96BF-EE6FF4D44C4E}" srcOrd="1" destOrd="0" presId="urn:microsoft.com/office/officeart/2005/8/layout/vList5"/>
    <dgm:cxn modelId="{69C12DFF-4E11-464A-ACAE-BB55D72B4290}" type="presParOf" srcId="{3F5098B3-B6A2-41D7-A5C5-017538830755}" destId="{DBFF2160-643D-4DB3-9E42-6F5414D27C63}" srcOrd="2" destOrd="0" presId="urn:microsoft.com/office/officeart/2005/8/layout/vList5"/>
    <dgm:cxn modelId="{49AB2E09-865D-4E27-B56D-4E69B81B9773}" type="presParOf" srcId="{DBFF2160-643D-4DB3-9E42-6F5414D27C63}" destId="{A0098E59-2D1C-46CD-BF7F-787B1725B9EA}" srcOrd="0" destOrd="0" presId="urn:microsoft.com/office/officeart/2005/8/layout/vList5"/>
    <dgm:cxn modelId="{BC97BD7C-F914-45DD-A167-FCEB6C863A85}" type="presParOf" srcId="{DBFF2160-643D-4DB3-9E42-6F5414D27C63}" destId="{D81FD7F2-6CE4-4FE0-B1F8-763B642FBB99}" srcOrd="1" destOrd="0" presId="urn:microsoft.com/office/officeart/2005/8/layout/vList5"/>
    <dgm:cxn modelId="{BDA6CACD-ADA9-4757-9DBE-BA01B0EE071B}" type="presParOf" srcId="{3F5098B3-B6A2-41D7-A5C5-017538830755}" destId="{03D9F6AC-FAE0-41A0-B72D-3C91068AE8B5}" srcOrd="3" destOrd="0" presId="urn:microsoft.com/office/officeart/2005/8/layout/vList5"/>
    <dgm:cxn modelId="{185950DF-DFB1-4A0E-A938-D25E214AE006}" type="presParOf" srcId="{3F5098B3-B6A2-41D7-A5C5-017538830755}" destId="{01396C73-13F5-4B89-83F1-6DBF2D5AB2D7}" srcOrd="4" destOrd="0" presId="urn:microsoft.com/office/officeart/2005/8/layout/vList5"/>
    <dgm:cxn modelId="{2E45D2D5-8E60-46EA-B3E0-DBEA6D08B220}" type="presParOf" srcId="{01396C73-13F5-4B89-83F1-6DBF2D5AB2D7}" destId="{87C11B80-BBB4-4203-87E0-AA0B2F54F31A}" srcOrd="0" destOrd="0" presId="urn:microsoft.com/office/officeart/2005/8/layout/vList5"/>
    <dgm:cxn modelId="{A2BFC8D2-D299-49F4-8228-5F1AB1417F0A}" type="presParOf" srcId="{01396C73-13F5-4B89-83F1-6DBF2D5AB2D7}" destId="{0E272B5B-889E-4661-918E-8BD65F5ED0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2DF60-F149-43F4-8702-B2D8F47BE7C9}">
      <dsp:nvSpPr>
        <dsp:cNvPr id="0" name=""/>
        <dsp:cNvSpPr/>
      </dsp:nvSpPr>
      <dsp:spPr>
        <a:xfrm rot="5400000">
          <a:off x="4628828" y="-1785924"/>
          <a:ext cx="1001910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Constant PR prolongation without drop beat.</a:t>
          </a:r>
          <a:endParaRPr lang="en-US" sz="1800" kern="1200" dirty="0"/>
        </a:p>
      </dsp:txBody>
      <dsp:txXfrm rot="-5400000">
        <a:off x="2715768" y="176045"/>
        <a:ext cx="4779123" cy="904092"/>
      </dsp:txXfrm>
    </dsp:sp>
    <dsp:sp modelId="{496A6C89-64BE-42A0-AB22-96D9BAF262C0}">
      <dsp:nvSpPr>
        <dsp:cNvPr id="0" name=""/>
        <dsp:cNvSpPr/>
      </dsp:nvSpPr>
      <dsp:spPr>
        <a:xfrm>
          <a:off x="0" y="1897"/>
          <a:ext cx="2715768" cy="12523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</a:t>
          </a:r>
          <a:r>
            <a:rPr lang="en-US" sz="6500" kern="1200" baseline="30000" dirty="0" smtClean="0"/>
            <a:t>st</a:t>
          </a:r>
          <a:r>
            <a:rPr lang="en-US" sz="6500" kern="1200" baseline="30000" dirty="0" smtClean="0">
              <a:latin typeface="Times New Roman"/>
              <a:cs typeface="Times New Roman"/>
            </a:rPr>
            <a:t>○</a:t>
          </a:r>
          <a:endParaRPr lang="en-US" sz="6500" kern="1200" dirty="0"/>
        </a:p>
      </dsp:txBody>
      <dsp:txXfrm>
        <a:off x="61137" y="63034"/>
        <a:ext cx="2593494" cy="1130114"/>
      </dsp:txXfrm>
    </dsp:sp>
    <dsp:sp modelId="{D81FD7F2-6CE4-4FE0-B1F8-763B642FBB99}">
      <dsp:nvSpPr>
        <dsp:cNvPr id="0" name=""/>
        <dsp:cNvSpPr/>
      </dsp:nvSpPr>
      <dsp:spPr>
        <a:xfrm rot="5400000">
          <a:off x="4628828" y="-470916"/>
          <a:ext cx="1001910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Mobitz1:</a:t>
          </a: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kern="1200" dirty="0" smtClean="0"/>
            <a:t>Progressive PR prolongation + drop beat.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Mobits2: </a:t>
          </a:r>
          <a:r>
            <a:rPr lang="en-US" sz="1800" kern="1200" dirty="0" smtClean="0"/>
            <a:t>Constant PR prolongation + drop beat.  </a:t>
          </a:r>
          <a:endParaRPr lang="en-US" sz="1800" kern="1200" dirty="0"/>
        </a:p>
      </dsp:txBody>
      <dsp:txXfrm rot="-5400000">
        <a:off x="2715768" y="1491053"/>
        <a:ext cx="4779123" cy="904092"/>
      </dsp:txXfrm>
    </dsp:sp>
    <dsp:sp modelId="{A0098E59-2D1C-46CD-BF7F-787B1725B9EA}">
      <dsp:nvSpPr>
        <dsp:cNvPr id="0" name=""/>
        <dsp:cNvSpPr/>
      </dsp:nvSpPr>
      <dsp:spPr>
        <a:xfrm>
          <a:off x="0" y="1316905"/>
          <a:ext cx="2715768" cy="12523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</a:t>
          </a:r>
          <a:r>
            <a:rPr lang="en-US" sz="6500" kern="1200" baseline="30000" dirty="0" smtClean="0"/>
            <a:t>nd</a:t>
          </a:r>
          <a:r>
            <a:rPr lang="en-US" sz="6500" kern="1200" baseline="30000" dirty="0" smtClean="0">
              <a:latin typeface="Times New Roman"/>
              <a:cs typeface="Times New Roman"/>
            </a:rPr>
            <a:t>○</a:t>
          </a: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61137" y="1378042"/>
        <a:ext cx="2593494" cy="1130114"/>
      </dsp:txXfrm>
    </dsp:sp>
    <dsp:sp modelId="{0E272B5B-889E-4661-918E-8BD65F5ED0E8}">
      <dsp:nvSpPr>
        <dsp:cNvPr id="0" name=""/>
        <dsp:cNvSpPr/>
      </dsp:nvSpPr>
      <dsp:spPr>
        <a:xfrm rot="5400000">
          <a:off x="4628828" y="844092"/>
          <a:ext cx="1001910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Complete dissociation between P and QRS.</a:t>
          </a:r>
          <a:endParaRPr lang="en-US" sz="1800" kern="1200" dirty="0"/>
        </a:p>
      </dsp:txBody>
      <dsp:txXfrm rot="-5400000">
        <a:off x="2715768" y="2806062"/>
        <a:ext cx="4779123" cy="904092"/>
      </dsp:txXfrm>
    </dsp:sp>
    <dsp:sp modelId="{87C11B80-BBB4-4203-87E0-AA0B2F54F31A}">
      <dsp:nvSpPr>
        <dsp:cNvPr id="0" name=""/>
        <dsp:cNvSpPr/>
      </dsp:nvSpPr>
      <dsp:spPr>
        <a:xfrm>
          <a:off x="0" y="2631913"/>
          <a:ext cx="2715768" cy="12523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3</a:t>
          </a:r>
          <a:r>
            <a:rPr lang="en-US" sz="6500" kern="1200" baseline="30000" dirty="0" smtClean="0"/>
            <a:t>rd </a:t>
          </a:r>
          <a:r>
            <a:rPr lang="en-US" sz="6500" kern="1200" baseline="30000" dirty="0" smtClean="0">
              <a:latin typeface="Times New Roman"/>
              <a:cs typeface="Times New Roman"/>
            </a:rPr>
            <a:t>○</a:t>
          </a: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61137" y="2693050"/>
        <a:ext cx="2593494" cy="1130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C93DF-7306-4477-ABF3-E1BB4AB6370D}" type="datetimeFigureOut">
              <a:rPr lang="en-US" smtClean="0"/>
              <a:pPr/>
              <a:t>4/12/16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BB31C-44C5-400E-AE71-02AF975CEB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3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A65AF-825A-4114-843F-CEEC0B94F7B5}" type="datetimeFigureOut">
              <a:rPr lang="en-US" smtClean="0"/>
              <a:pPr/>
              <a:t>4/12/16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By: Dr. Yasser </a:t>
            </a:r>
            <a:r>
              <a:rPr lang="en-US" dirty="0" err="1" smtClean="0"/>
              <a:t>BinBraik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08B60-E0DA-44AD-9183-F06DC502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1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08B60-E0DA-44AD-9183-F06DC502297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61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20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71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0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27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84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10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38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23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39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6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6080F-256C-CD4F-B6DD-D3408240A56A}" type="slidenum">
              <a:rPr lang="en-GB"/>
              <a:pPr/>
              <a:t>17</a:t>
            </a:fld>
            <a:endParaRPr lang="en-GB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57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5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76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4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1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7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70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18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34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1F2B-B831-4498-BCA1-3FB35D70665C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60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0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8201F-77FB-7648-9ED4-08C2EBA18C75}" type="slidenum">
              <a:rPr lang="en-GB"/>
              <a:pPr/>
              <a:t>30</a:t>
            </a:fld>
            <a:endParaRPr lang="en-GB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In childhood 			0.10 - 0.12 sec</a:t>
            </a:r>
          </a:p>
          <a:p>
            <a:r>
              <a:rPr lang="en-US">
                <a:solidFill>
                  <a:schemeClr val="bg2"/>
                </a:solidFill>
              </a:rPr>
              <a:t>In adolescence			0.12 - 0.16 sec</a:t>
            </a:r>
          </a:p>
          <a:p>
            <a:r>
              <a:rPr lang="en-US">
                <a:solidFill>
                  <a:schemeClr val="bg2"/>
                </a:solidFill>
              </a:rPr>
              <a:t>In adulthood			0.14 - 0.22 sec</a:t>
            </a:r>
          </a:p>
          <a:p>
            <a:endParaRPr lang="en-US">
              <a:solidFill>
                <a:schemeClr val="bg2"/>
              </a:solidFill>
            </a:endParaRPr>
          </a:p>
          <a:p>
            <a:r>
              <a:rPr lang="en-US" b="1">
                <a:solidFill>
                  <a:schemeClr val="bg2"/>
                </a:solidFill>
              </a:rPr>
              <a:t>Overall normal range	0.10 - 0.22 sec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47637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83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172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0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9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1F2B-B831-4498-BCA1-3FB35D70665C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74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1F2B-B831-4498-BCA1-3FB35D70665C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627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2F87-2A35-462E-BF4D-25710B9C0D30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19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2F87-2A35-462E-BF4D-25710B9C0D30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05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18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34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A8AA83-DFD1-9247-AE45-7254D799B7A5}" type="slidenum">
              <a:rPr lang="en-GB"/>
              <a:pPr/>
              <a:t>31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8725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46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886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761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525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01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7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64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91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045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28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B9FDBB-66A6-3341-9B93-881E0049D540}" type="slidenum">
              <a:rPr lang="en-GB"/>
              <a:pPr/>
              <a:t>34</a:t>
            </a:fld>
            <a:endParaRPr lang="en-GB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6915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1F2B-B831-4498-BCA1-3FB35D70665C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210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772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08B60-E0DA-44AD-9183-F06DC5022975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3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A761A1-5199-CD4A-9A2C-998FC0D1F2DF}" type="slidenum">
              <a:rPr lang="en-GB"/>
              <a:pPr/>
              <a:t>37</a:t>
            </a:fld>
            <a:endParaRPr lang="en-GB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Q wave Causes may include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84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F00DF6-E120-1843-8FFB-B576EE3C9B29}" type="slidenum">
              <a:rPr lang="en-GB"/>
              <a:pPr/>
              <a:t>39</a:t>
            </a:fld>
            <a:endParaRPr lang="en-GB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843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B9A00-5778-984C-9E62-EF243408C00A}" type="slidenum">
              <a:rPr lang="en-GB"/>
              <a:pPr/>
              <a:t>40</a:t>
            </a:fld>
            <a:endParaRPr lang="en-GB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1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9881A-3C8D-7941-A1F9-067AF4EDBF9C}" type="slidenum">
              <a:rPr lang="en-GB"/>
              <a:pPr/>
              <a:t>42</a:t>
            </a:fld>
            <a:endParaRPr lang="en-GB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CA"/>
              <a:t>Bazetts formula</a:t>
            </a:r>
          </a:p>
          <a:p>
            <a:r>
              <a:rPr lang="en-CA"/>
              <a:t>Hodge</a:t>
            </a:r>
            <a:r>
              <a:rPr lang="ja-JP" altLang="en-CA">
                <a:latin typeface="Arial"/>
              </a:rPr>
              <a:t>’</a:t>
            </a:r>
            <a:r>
              <a:rPr lang="en-CA"/>
              <a:t>s QTc = QT + 1.75 (ventricualr rate- 60)</a:t>
            </a:r>
          </a:p>
        </p:txBody>
      </p:sp>
    </p:spTree>
    <p:extLst>
      <p:ext uri="{BB962C8B-B14F-4D97-AF65-F5344CB8AC3E}">
        <p14:creationId xmlns:p14="http://schemas.microsoft.com/office/powerpoint/2010/main" val="104943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CD6F-6987-4F12-AFF9-5E440B0215D0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0E4DD-C01E-40F7-9EC8-D979A4CFEC91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B34F-3406-45C9-9384-97FEEE627687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B584-492D-45B3-8CC6-6E0086383ED5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60B-5F5B-4F66-92D3-3870FD8EDF75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BFF0-2ED0-4F87-B46A-467746DAAEC5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E165-100A-474D-969D-FFC2D1ECC94E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799-AC35-4589-A620-361AE559ECF3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43BF-6256-42BF-86B4-13FF50CCD3C5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BD8A-578D-4EBA-9E36-127BD57FA27B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21A-DB22-4E31-901E-C362C2AFABE8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155B608-3183-4567-A35B-4E7A8A777BA5}" type="datetime1">
              <a:rPr lang="en-US" smtClean="0"/>
              <a:pPr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smtClean="0"/>
              <a:t>By: Dr. Yasser A BinBraik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8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9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0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5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7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71600" y="457200"/>
            <a:ext cx="61722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ECG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Interpretation</a:t>
            </a:r>
            <a:endParaRPr lang="en-US" sz="6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48006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4572000"/>
            <a:ext cx="17145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412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reen\Desktop\ecg workshop\bbmapAsset (2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429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304800"/>
            <a:ext cx="1543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Waves</a:t>
            </a:r>
            <a:endParaRPr lang="en-US" sz="4000" dirty="0"/>
          </a:p>
        </p:txBody>
      </p:sp>
      <p:pic>
        <p:nvPicPr>
          <p:cNvPr id="5" name="Picture 4" descr="3.bmp"/>
          <p:cNvPicPr>
            <a:picLocks noChangeAspect="1"/>
          </p:cNvPicPr>
          <p:nvPr/>
        </p:nvPicPr>
        <p:blipFill>
          <a:blip r:embed="rId3" cstate="print"/>
          <a:srcRect t="2222" b="32223"/>
          <a:stretch>
            <a:fillRect/>
          </a:stretch>
        </p:blipFill>
        <p:spPr>
          <a:xfrm>
            <a:off x="3429000" y="1524000"/>
            <a:ext cx="5715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7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it a tachycardia? </a:t>
            </a:r>
          </a:p>
          <a:p>
            <a:r>
              <a:rPr lang="en-US" dirty="0" smtClean="0"/>
              <a:t>Is it narrow or wide complex?</a:t>
            </a:r>
          </a:p>
          <a:p>
            <a:r>
              <a:rPr lang="en-US" dirty="0" smtClean="0"/>
              <a:t>What is the shape/axis of the P wave?</a:t>
            </a:r>
          </a:p>
          <a:p>
            <a:r>
              <a:rPr lang="en-US" dirty="0" smtClean="0"/>
              <a:t>What is the relationship of the P wave to the QRS?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4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Shape/axis of the P wave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Morphology of the p wave can aid in identifying the origin</a:t>
            </a:r>
          </a:p>
          <a:p>
            <a:r>
              <a:rPr lang="en-US" dirty="0" smtClean="0"/>
              <a:t>Look at leads II and V1 , if upright in II, and biphasic in V1, then it’s likely from the SN or near to it.</a:t>
            </a:r>
          </a:p>
          <a:p>
            <a:r>
              <a:rPr lang="en-US" dirty="0" smtClean="0"/>
              <a:t>If negative in II, and upright in V1 then it likely is from elsewhere (LA)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0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14400" y="3429000"/>
            <a:ext cx="4935512" cy="2662238"/>
            <a:chOff x="533400" y="2209800"/>
            <a:chExt cx="4935512" cy="2662238"/>
          </a:xfrm>
        </p:grpSpPr>
        <p:grpSp>
          <p:nvGrpSpPr>
            <p:cNvPr id="14" name="Group 13"/>
            <p:cNvGrpSpPr/>
            <p:nvPr/>
          </p:nvGrpSpPr>
          <p:grpSpPr>
            <a:xfrm>
              <a:off x="1905001" y="2209800"/>
              <a:ext cx="3563911" cy="2662238"/>
              <a:chOff x="2259780" y="2209800"/>
              <a:chExt cx="2337619" cy="1217023"/>
            </a:xfrm>
          </p:grpSpPr>
          <p:sp>
            <p:nvSpPr>
              <p:cNvPr id="2" name="Line 7"/>
              <p:cNvSpPr>
                <a:spLocks noChangeShapeType="1"/>
              </p:cNvSpPr>
              <p:nvPr/>
            </p:nvSpPr>
            <p:spPr bwMode="auto">
              <a:xfrm>
                <a:off x="2259780" y="3219994"/>
                <a:ext cx="609600" cy="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8"/>
              <p:cNvSpPr>
                <a:spLocks noChangeShapeType="1"/>
              </p:cNvSpPr>
              <p:nvPr/>
            </p:nvSpPr>
            <p:spPr bwMode="auto">
              <a:xfrm flipV="1">
                <a:off x="2819400" y="2286000"/>
                <a:ext cx="381000" cy="91440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Line 9"/>
              <p:cNvSpPr>
                <a:spLocks noChangeShapeType="1"/>
              </p:cNvSpPr>
              <p:nvPr/>
            </p:nvSpPr>
            <p:spPr bwMode="auto">
              <a:xfrm>
                <a:off x="3200400" y="2209800"/>
                <a:ext cx="76200" cy="99060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Line 10"/>
              <p:cNvSpPr>
                <a:spLocks noChangeShapeType="1"/>
              </p:cNvSpPr>
              <p:nvPr/>
            </p:nvSpPr>
            <p:spPr bwMode="auto">
              <a:xfrm>
                <a:off x="3259393" y="3219994"/>
                <a:ext cx="533400" cy="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AutoShape 13"/>
              <p:cNvSpPr>
                <a:spLocks noChangeArrowheads="1"/>
              </p:cNvSpPr>
              <p:nvPr/>
            </p:nvSpPr>
            <p:spPr bwMode="auto">
              <a:xfrm>
                <a:off x="3759199" y="3045823"/>
                <a:ext cx="838200" cy="381000"/>
              </a:xfrm>
              <a:custGeom>
                <a:avLst/>
                <a:gdLst>
                  <a:gd name="T0" fmla="*/ 419100 w 21600"/>
                  <a:gd name="T1" fmla="*/ 0 h 21600"/>
                  <a:gd name="T2" fmla="*/ 104775 w 21600"/>
                  <a:gd name="T3" fmla="*/ 190500 h 21600"/>
                  <a:gd name="T4" fmla="*/ 419100 w 21600"/>
                  <a:gd name="T5" fmla="*/ 95250 h 21600"/>
                  <a:gd name="T6" fmla="*/ 733425 w 21600"/>
                  <a:gd name="T7" fmla="*/ 19050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 rot="10800000">
              <a:off x="1447800" y="3962400"/>
              <a:ext cx="464695" cy="838201"/>
            </a:xfrm>
            <a:custGeom>
              <a:avLst/>
              <a:gdLst>
                <a:gd name="T0" fmla="*/ 152400 w 21600"/>
                <a:gd name="T1" fmla="*/ 0 h 21600"/>
                <a:gd name="T2" fmla="*/ 38100 w 21600"/>
                <a:gd name="T3" fmla="*/ 190500 h 21600"/>
                <a:gd name="T4" fmla="*/ 152400 w 21600"/>
                <a:gd name="T5" fmla="*/ 95250 h 21600"/>
                <a:gd name="T6" fmla="*/ 266700 w 21600"/>
                <a:gd name="T7" fmla="*/ 1905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533400" y="4419600"/>
              <a:ext cx="92939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2452140" y="2743200"/>
            <a:ext cx="92939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 flipV="1">
            <a:off x="3305331" y="700088"/>
            <a:ext cx="580869" cy="20002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3886200" y="533400"/>
            <a:ext cx="116174" cy="216693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3976140" y="2743200"/>
            <a:ext cx="813216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4738140" y="2362200"/>
            <a:ext cx="1277911" cy="833438"/>
          </a:xfrm>
          <a:custGeom>
            <a:avLst/>
            <a:gdLst>
              <a:gd name="T0" fmla="*/ 419100 w 21600"/>
              <a:gd name="T1" fmla="*/ 0 h 21600"/>
              <a:gd name="T2" fmla="*/ 104775 w 21600"/>
              <a:gd name="T3" fmla="*/ 190500 h 21600"/>
              <a:gd name="T4" fmla="*/ 419100 w 21600"/>
              <a:gd name="T5" fmla="*/ 95250 h 21600"/>
              <a:gd name="T6" fmla="*/ 733425 w 21600"/>
              <a:gd name="T7" fmla="*/ 190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1981200" y="2362200"/>
            <a:ext cx="464695" cy="838201"/>
          </a:xfrm>
          <a:custGeom>
            <a:avLst/>
            <a:gdLst>
              <a:gd name="T0" fmla="*/ 152400 w 21600"/>
              <a:gd name="T1" fmla="*/ 0 h 21600"/>
              <a:gd name="T2" fmla="*/ 38100 w 21600"/>
              <a:gd name="T3" fmla="*/ 190500 h 21600"/>
              <a:gd name="T4" fmla="*/ 152400 w 21600"/>
              <a:gd name="T5" fmla="*/ 95250 h 21600"/>
              <a:gd name="T6" fmla="*/ 266700 w 21600"/>
              <a:gd name="T7" fmla="*/ 190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>
            <a:off x="1080539" y="2743200"/>
            <a:ext cx="92939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09800" y="533400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V1</a:t>
            </a:r>
            <a:endParaRPr lang="en-US" sz="3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209800" y="36576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2064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to QRS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3 situations could be described:</a:t>
            </a:r>
          </a:p>
          <a:p>
            <a:pPr>
              <a:buNone/>
            </a:pPr>
            <a:r>
              <a:rPr lang="en-US" dirty="0" smtClean="0"/>
              <a:t> 1. P just precedes the QRS (</a:t>
            </a:r>
            <a:r>
              <a:rPr lang="en-US" dirty="0" smtClean="0">
                <a:solidFill>
                  <a:srgbClr val="FFFF00"/>
                </a:solidFill>
              </a:rPr>
              <a:t>Long RP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2. P occurs simultaneously or immediately follows the QRS (</a:t>
            </a:r>
            <a:r>
              <a:rPr lang="en-US" dirty="0" smtClean="0">
                <a:solidFill>
                  <a:srgbClr val="FFFF00"/>
                </a:solidFill>
              </a:rPr>
              <a:t>Short RP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3. No relation between P and QRS ( AV dissociation)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8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lfaleh\Desktop\Tacycardia\ovidwe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847" y="914400"/>
            <a:ext cx="5870553" cy="5181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53200" y="2133600"/>
            <a:ext cx="2004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RP &lt; ½ RR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4572000"/>
            <a:ext cx="2004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RP &gt; ½ RR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409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609600"/>
            <a:ext cx="2819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SVT</a:t>
            </a:r>
            <a:endParaRPr lang="en-US" sz="4400" dirty="0"/>
          </a:p>
        </p:txBody>
      </p:sp>
      <p:sp>
        <p:nvSpPr>
          <p:cNvPr id="3" name="Minus 2"/>
          <p:cNvSpPr/>
          <p:nvPr/>
        </p:nvSpPr>
        <p:spPr>
          <a:xfrm>
            <a:off x="5334000" y="914400"/>
            <a:ext cx="2438400" cy="3810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inus 3"/>
          <p:cNvSpPr/>
          <p:nvPr/>
        </p:nvSpPr>
        <p:spPr>
          <a:xfrm>
            <a:off x="685800" y="914400"/>
            <a:ext cx="2438400" cy="3810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00800" y="1905000"/>
            <a:ext cx="2057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Regular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28600" y="1905000"/>
            <a:ext cx="2209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Irregular </a:t>
            </a:r>
            <a:endParaRPr lang="en-US" sz="3200" dirty="0"/>
          </a:p>
        </p:txBody>
      </p:sp>
      <p:sp>
        <p:nvSpPr>
          <p:cNvPr id="8" name="Minus 7"/>
          <p:cNvSpPr/>
          <p:nvPr/>
        </p:nvSpPr>
        <p:spPr>
          <a:xfrm rot="5400000">
            <a:off x="6858000" y="1295400"/>
            <a:ext cx="1066800" cy="4572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 rot="5400000">
            <a:off x="533400" y="1295400"/>
            <a:ext cx="1066800" cy="4572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5" idx="1"/>
            <a:endCxn id="27" idx="0"/>
          </p:cNvCxnSpPr>
          <p:nvPr/>
        </p:nvCxnSpPr>
        <p:spPr>
          <a:xfrm rot="10800000" flipV="1">
            <a:off x="5295900" y="2247900"/>
            <a:ext cx="1104900" cy="125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5" idx="2"/>
          </p:cNvCxnSpPr>
          <p:nvPr/>
        </p:nvCxnSpPr>
        <p:spPr>
          <a:xfrm rot="16200000" flipH="1">
            <a:off x="6991350" y="3028950"/>
            <a:ext cx="914400" cy="38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934200" y="3505200"/>
            <a:ext cx="1219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Long RP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4648200" y="3505200"/>
            <a:ext cx="1295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Short RP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4648200" y="4800600"/>
            <a:ext cx="1143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AVNRT</a:t>
            </a:r>
          </a:p>
          <a:p>
            <a:pPr algn="ctr"/>
            <a:r>
              <a:rPr lang="en-US" dirty="0" smtClean="0"/>
              <a:t>AVRT</a:t>
            </a:r>
            <a:endParaRPr lang="en-US" dirty="0"/>
          </a:p>
        </p:txBody>
      </p:sp>
      <p:cxnSp>
        <p:nvCxnSpPr>
          <p:cNvPr id="30" name="Straight Connector 29"/>
          <p:cNvCxnSpPr>
            <a:stCxn id="27" idx="2"/>
            <a:endCxn id="28" idx="0"/>
          </p:cNvCxnSpPr>
          <p:nvPr/>
        </p:nvCxnSpPr>
        <p:spPr>
          <a:xfrm rot="5400000">
            <a:off x="4914900" y="4419600"/>
            <a:ext cx="6858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934200" y="4648200"/>
            <a:ext cx="12192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</a:t>
            </a:r>
          </a:p>
          <a:p>
            <a:pPr algn="ctr"/>
            <a:r>
              <a:rPr lang="en-US" dirty="0" smtClean="0"/>
              <a:t>SNRT</a:t>
            </a:r>
          </a:p>
          <a:p>
            <a:pPr algn="ctr"/>
            <a:r>
              <a:rPr lang="en-US" dirty="0" smtClean="0"/>
              <a:t>AT</a:t>
            </a:r>
          </a:p>
          <a:p>
            <a:pPr algn="ctr"/>
            <a:r>
              <a:rPr lang="en-US" sz="1400" dirty="0" smtClean="0"/>
              <a:t>Atypical</a:t>
            </a:r>
            <a:r>
              <a:rPr lang="en-US" dirty="0" smtClean="0"/>
              <a:t> AVNRT</a:t>
            </a:r>
          </a:p>
          <a:p>
            <a:pPr algn="ctr"/>
            <a:r>
              <a:rPr lang="en-US" sz="1400" dirty="0" smtClean="0"/>
              <a:t>Atypical </a:t>
            </a:r>
            <a:r>
              <a:rPr lang="en-US" dirty="0" smtClean="0"/>
              <a:t>AVRT</a:t>
            </a:r>
          </a:p>
          <a:p>
            <a:pPr algn="ctr"/>
            <a:endParaRPr lang="en-US" dirty="0"/>
          </a:p>
        </p:txBody>
      </p:sp>
      <p:cxnSp>
        <p:nvCxnSpPr>
          <p:cNvPr id="35" name="Straight Connector 34"/>
          <p:cNvCxnSpPr>
            <a:stCxn id="26" idx="2"/>
          </p:cNvCxnSpPr>
          <p:nvPr/>
        </p:nvCxnSpPr>
        <p:spPr>
          <a:xfrm rot="5400000">
            <a:off x="7276306" y="4381500"/>
            <a:ext cx="534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6" idx="2"/>
          </p:cNvCxnSpPr>
          <p:nvPr/>
        </p:nvCxnSpPr>
        <p:spPr>
          <a:xfrm rot="5400000">
            <a:off x="857250" y="3028950"/>
            <a:ext cx="914400" cy="38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838200" y="3505200"/>
            <a:ext cx="11430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Fib</a:t>
            </a:r>
          </a:p>
          <a:p>
            <a:pPr algn="ctr"/>
            <a:r>
              <a:rPr lang="en-US" dirty="0" smtClean="0"/>
              <a:t>A Flutter</a:t>
            </a:r>
          </a:p>
          <a:p>
            <a:pPr algn="ctr"/>
            <a:r>
              <a:rPr lang="en-US" dirty="0" smtClean="0"/>
              <a:t>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4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33" grpId="0" animBg="1"/>
      <p:bldP spid="43" grpId="0" animBg="1"/>
      <p:bldP spid="43" grpId="1" animBg="1"/>
      <p:bldP spid="43" grpId="2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8077200" cy="18263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Broad therapeutic approach to classify (NCT)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3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AV nodal dependant  NCT </a:t>
            </a:r>
          </a:p>
          <a:p>
            <a:pPr>
              <a:buNone/>
            </a:pPr>
            <a:r>
              <a:rPr lang="en-US" sz="4000" dirty="0" smtClean="0"/>
              <a:t>    ( AVNRT, AVRT)</a:t>
            </a:r>
          </a:p>
          <a:p>
            <a:r>
              <a:rPr lang="en-US" sz="4000" dirty="0" smtClean="0"/>
              <a:t>AV nodal independent  NCT</a:t>
            </a:r>
          </a:p>
          <a:p>
            <a:pPr>
              <a:buNone/>
            </a:pPr>
            <a:r>
              <a:rPr lang="en-US" sz="4000" dirty="0" smtClean="0"/>
              <a:t>    ( AT, Flutter, ST)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008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Methods of increasing AV node stimulation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Vagotonic</a:t>
            </a:r>
            <a:r>
              <a:rPr lang="en-US" dirty="0"/>
              <a:t> Maneuvers</a:t>
            </a:r>
          </a:p>
          <a:p>
            <a:pPr lvl="1"/>
            <a:r>
              <a:rPr lang="en-US" dirty="0"/>
              <a:t>Carotid sinus massage</a:t>
            </a:r>
          </a:p>
          <a:p>
            <a:pPr lvl="1"/>
            <a:r>
              <a:rPr lang="en-US" dirty="0" err="1"/>
              <a:t>Valsalva</a:t>
            </a:r>
            <a:r>
              <a:rPr lang="en-US" dirty="0"/>
              <a:t> maneuver (bearing down)</a:t>
            </a:r>
          </a:p>
          <a:p>
            <a:pPr lvl="1"/>
            <a:r>
              <a:rPr lang="en-US" dirty="0"/>
              <a:t>Facial ice pack (“diving reflex;” for kids)</a:t>
            </a:r>
          </a:p>
          <a:p>
            <a:r>
              <a:rPr lang="en-US" dirty="0"/>
              <a:t>Adenosine (6-12 mg I.V.)</a:t>
            </a:r>
          </a:p>
          <a:p>
            <a:r>
              <a:rPr lang="en-US" u="sng" dirty="0"/>
              <a:t>If SVT “breaks</a:t>
            </a:r>
            <a:r>
              <a:rPr lang="en-US" dirty="0"/>
              <a:t>,” a reentrant mechanism involving the AV node is likely</a:t>
            </a:r>
          </a:p>
          <a:p>
            <a:r>
              <a:rPr lang="en-US" u="sng" dirty="0"/>
              <a:t>If atrial rate unchanged, but ventricular rate slows</a:t>
            </a:r>
            <a:r>
              <a:rPr lang="en-US" dirty="0"/>
              <a:t>    (#P’s &gt; #QRS’s), SVT is atrial in origin</a:t>
            </a:r>
          </a:p>
        </p:txBody>
      </p:sp>
    </p:spTree>
    <p:extLst>
      <p:ext uri="{BB962C8B-B14F-4D97-AF65-F5344CB8AC3E}">
        <p14:creationId xmlns:p14="http://schemas.microsoft.com/office/powerpoint/2010/main" val="134158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SVT termination</a:t>
            </a:r>
          </a:p>
          <a:p>
            <a:pPr lvl="1"/>
            <a:r>
              <a:rPr lang="en-US" dirty="0"/>
              <a:t>AV nodal reentrant tachycardia</a:t>
            </a:r>
          </a:p>
          <a:p>
            <a:pPr lvl="1"/>
            <a:r>
              <a:rPr lang="en-US" dirty="0" smtClean="0"/>
              <a:t>AV </a:t>
            </a:r>
            <a:r>
              <a:rPr lang="en-US" dirty="0"/>
              <a:t>reentrant tachycardia</a:t>
            </a:r>
          </a:p>
          <a:p>
            <a:r>
              <a:rPr lang="en-US" dirty="0"/>
              <a:t>No SVT termination (despite maximal attempts)</a:t>
            </a:r>
          </a:p>
          <a:p>
            <a:pPr lvl="1"/>
            <a:r>
              <a:rPr lang="en-US" dirty="0"/>
              <a:t>Sinus tachycardia</a:t>
            </a:r>
          </a:p>
          <a:p>
            <a:pPr lvl="1"/>
            <a:r>
              <a:rPr lang="en-US" dirty="0"/>
              <a:t>Atrial flutter or fibrillation</a:t>
            </a:r>
          </a:p>
          <a:p>
            <a:pPr lvl="1"/>
            <a:r>
              <a:rPr lang="en-US" i="1" dirty="0"/>
              <a:t>Most</a:t>
            </a:r>
            <a:r>
              <a:rPr lang="en-US" dirty="0"/>
              <a:t> atrial </a:t>
            </a:r>
            <a:r>
              <a:rPr lang="en-US" dirty="0" err="1"/>
              <a:t>tachycardias</a:t>
            </a:r>
            <a:r>
              <a:rPr lang="en-US" dirty="0"/>
              <a:t> (a minority are “adenosine-sensitive”)</a:t>
            </a:r>
          </a:p>
        </p:txBody>
      </p:sp>
    </p:spTree>
    <p:extLst>
      <p:ext uri="{BB962C8B-B14F-4D97-AF65-F5344CB8AC3E}">
        <p14:creationId xmlns:p14="http://schemas.microsoft.com/office/powerpoint/2010/main" val="320738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sr-m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57800"/>
            <a:ext cx="7772400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4953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ECG Paper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4953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/>
              <a:t>Horizontally</a:t>
            </a:r>
          </a:p>
          <a:p>
            <a:pPr lvl="1"/>
            <a:r>
              <a:rPr lang="en-US" altLang="en-US" dirty="0"/>
              <a:t>One small box - 0.04 s</a:t>
            </a:r>
          </a:p>
          <a:p>
            <a:pPr lvl="1"/>
            <a:r>
              <a:rPr lang="en-US" altLang="en-US" dirty="0"/>
              <a:t>One large box - 0.20 s </a:t>
            </a:r>
          </a:p>
          <a:p>
            <a:r>
              <a:rPr lang="en-US" altLang="en-US" dirty="0"/>
              <a:t>Vertically</a:t>
            </a:r>
          </a:p>
          <a:p>
            <a:pPr lvl="1"/>
            <a:r>
              <a:rPr lang="en-US" altLang="en-US" dirty="0"/>
              <a:t>One large box - 0.5 mV</a:t>
            </a:r>
          </a:p>
        </p:txBody>
      </p:sp>
      <p:pic>
        <p:nvPicPr>
          <p:cNvPr id="7" name="Picture 6" descr="EKGGrap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73312"/>
            <a:ext cx="3771900" cy="28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10100" y="5410200"/>
            <a:ext cx="304800" cy="30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71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WINDOWS\Desktop\M2 figs tachy\CSM term of OR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2862263"/>
            <a:ext cx="8763000" cy="16335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1295400"/>
            <a:ext cx="3246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AVNRT / AVRT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809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WINDOWS\Desktop\M2 figs tachy\A Flutter - CSM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6781800" cy="5141913"/>
          </a:xfrm>
          <a:prstGeom prst="rect">
            <a:avLst/>
          </a:prstGeom>
          <a:noFill/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1371600" y="3124200"/>
            <a:ext cx="6781800" cy="1219200"/>
          </a:xfrm>
          <a:prstGeom prst="rect">
            <a:avLst/>
          </a:prstGeom>
          <a:solidFill>
            <a:schemeClr val="tx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3657600" y="5156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4178300" y="51689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724400" y="5156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40" name="Rectangle 8"/>
          <p:cNvSpPr>
            <a:spLocks noChangeArrowheads="1"/>
          </p:cNvSpPr>
          <p:nvPr/>
        </p:nvSpPr>
        <p:spPr bwMode="auto">
          <a:xfrm>
            <a:off x="5334000" y="5156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2590800" y="3429000"/>
            <a:ext cx="414087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nivers" pitchFamily="34" charset="0"/>
              </a:rPr>
              <a:t>Carotid Sinus Massage</a:t>
            </a:r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>
            <a:off x="3793067" y="5181600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>
            <a:off x="4357511" y="5181600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46" name="Line 14"/>
          <p:cNvSpPr>
            <a:spLocks noChangeShapeType="1"/>
          </p:cNvSpPr>
          <p:nvPr/>
        </p:nvSpPr>
        <p:spPr bwMode="auto">
          <a:xfrm>
            <a:off x="4876800" y="5181600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>
            <a:off x="5486400" y="5181600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05200" y="304800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A. Flutter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210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2803" b="10468"/>
          <a:stretch>
            <a:fillRect/>
          </a:stretch>
        </p:blipFill>
        <p:spPr bwMode="auto">
          <a:xfrm>
            <a:off x="533400" y="1676400"/>
            <a:ext cx="8153400" cy="4419600"/>
          </a:xfrm>
          <a:prstGeom prst="rect">
            <a:avLst/>
          </a:prstGeom>
          <a:solidFill>
            <a:srgbClr val="FFF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9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0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1494" b="8467"/>
          <a:stretch>
            <a:fillRect/>
          </a:stretch>
        </p:blipFill>
        <p:spPr bwMode="auto">
          <a:xfrm>
            <a:off x="457200" y="1862138"/>
            <a:ext cx="8226425" cy="4614862"/>
          </a:xfrm>
          <a:prstGeom prst="rect">
            <a:avLst/>
          </a:prstGeom>
          <a:solidFill>
            <a:srgbClr val="FFF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54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1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1543" r="1816" b="7196"/>
          <a:stretch>
            <a:fillRect/>
          </a:stretch>
        </p:blipFill>
        <p:spPr bwMode="auto">
          <a:xfrm>
            <a:off x="685800" y="1066800"/>
            <a:ext cx="7693025" cy="5391150"/>
          </a:xfrm>
          <a:prstGeom prst="rect">
            <a:avLst/>
          </a:prstGeom>
          <a:solidFill>
            <a:srgbClr val="FFF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72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1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3059" b="6630"/>
          <a:stretch>
            <a:fillRect/>
          </a:stretch>
        </p:blipFill>
        <p:spPr bwMode="auto">
          <a:xfrm>
            <a:off x="457200" y="838200"/>
            <a:ext cx="8226425" cy="5449888"/>
          </a:xfrm>
          <a:prstGeom prst="rect">
            <a:avLst/>
          </a:prstGeom>
          <a:solidFill>
            <a:srgbClr val="FFF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44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lfaleh\Documents\Pic's and clips\extreme-wa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8256433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327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76200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Ventricular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Tachycardia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543800" cy="3886200"/>
          </a:xfrm>
        </p:spPr>
        <p:txBody>
          <a:bodyPr/>
          <a:lstStyle/>
          <a:p>
            <a:r>
              <a:rPr lang="en-US" dirty="0" smtClean="0"/>
              <a:t>Impulse is generated by the ventricle below bundle of His.</a:t>
            </a:r>
          </a:p>
          <a:p>
            <a:r>
              <a:rPr lang="en-US" b="1" dirty="0" smtClean="0"/>
              <a:t>ECG findings:</a:t>
            </a:r>
          </a:p>
          <a:p>
            <a:pPr marL="0" indent="0">
              <a:buNone/>
            </a:pPr>
            <a:r>
              <a:rPr lang="en-US" b="1" dirty="0" smtClean="0"/>
              <a:t>     </a:t>
            </a:r>
            <a:r>
              <a:rPr lang="en-US" dirty="0" smtClean="0"/>
              <a:t>1) </a:t>
            </a:r>
            <a:r>
              <a:rPr lang="en-US" dirty="0" smtClean="0">
                <a:solidFill>
                  <a:schemeClr val="accent1"/>
                </a:solidFill>
              </a:rPr>
              <a:t>Wide QRS complex with absent P wave.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dirty="0" smtClean="0"/>
              <a:t>2) </a:t>
            </a:r>
            <a:r>
              <a:rPr lang="en-US" dirty="0" smtClean="0">
                <a:solidFill>
                  <a:schemeClr val="accent1"/>
                </a:solidFill>
              </a:rPr>
              <a:t>HR &gt; 100 BPM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(REGULAR)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1000"/>
            <a:ext cx="7086599" cy="198120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5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Premature Ventricular Contractions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5638800" cy="3886200"/>
          </a:xfrm>
        </p:spPr>
        <p:txBody>
          <a:bodyPr/>
          <a:lstStyle/>
          <a:p>
            <a:r>
              <a:rPr lang="en-US" dirty="0"/>
              <a:t>The ventricles fire an early impulse which causes the heart to beat earlier causing irregularity in the heart rhythm.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38450"/>
            <a:ext cx="2667000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448175"/>
            <a:ext cx="6705600" cy="1724025"/>
          </a:xfrm>
          <a:prstGeom prst="rect">
            <a:avLst/>
          </a:prstGeom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9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781800" cy="1600200"/>
          </a:xfrm>
        </p:spPr>
        <p:txBody>
          <a:bodyPr>
            <a:normAutofit/>
          </a:bodyPr>
          <a:lstStyle/>
          <a:p>
            <a:pPr lvl="0"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Torsade De point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7543800" cy="3886200"/>
          </a:xfrm>
        </p:spPr>
        <p:txBody>
          <a:bodyPr/>
          <a:lstStyle/>
          <a:p>
            <a:r>
              <a:rPr lang="en-US" b="1" dirty="0" smtClean="0"/>
              <a:t>ECG findings: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 </a:t>
            </a:r>
            <a:r>
              <a:rPr lang="en-US" dirty="0" smtClean="0"/>
              <a:t>1)</a:t>
            </a:r>
            <a:r>
              <a:rPr lang="en-US" dirty="0" smtClean="0">
                <a:solidFill>
                  <a:schemeClr val="accent1"/>
                </a:solidFill>
              </a:rPr>
              <a:t> Polymorphic wide complex (ventricular) tachycardia.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n-US" dirty="0" smtClean="0"/>
              <a:t>2)</a:t>
            </a:r>
            <a:r>
              <a:rPr lang="en-US" b="1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Looks like if QRSs are twisted around the isoelectric     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      line.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7600"/>
            <a:ext cx="6934200" cy="2514601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3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interpret ECG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7543800" cy="3886200"/>
          </a:xfrm>
        </p:spPr>
        <p:txBody>
          <a:bodyPr/>
          <a:lstStyle/>
          <a:p>
            <a:r>
              <a:rPr lang="en-US" dirty="0" smtClean="0"/>
              <a:t>Caliber.</a:t>
            </a:r>
          </a:p>
          <a:p>
            <a:r>
              <a:rPr lang="en-US" dirty="0" smtClean="0"/>
              <a:t>Rhythm.</a:t>
            </a:r>
          </a:p>
          <a:p>
            <a:r>
              <a:rPr lang="en-US" dirty="0" smtClean="0"/>
              <a:t>Rate.</a:t>
            </a:r>
          </a:p>
          <a:p>
            <a:r>
              <a:rPr lang="en-US" dirty="0" smtClean="0"/>
              <a:t>Axis.</a:t>
            </a:r>
          </a:p>
          <a:p>
            <a:r>
              <a:rPr lang="en-US" dirty="0" smtClean="0"/>
              <a:t>Waves.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05175"/>
            <a:ext cx="2657475" cy="172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8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Ventricular Fibrillation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7543800" cy="3886200"/>
          </a:xfrm>
        </p:spPr>
        <p:txBody>
          <a:bodyPr/>
          <a:lstStyle/>
          <a:p>
            <a:r>
              <a:rPr lang="en-US" b="1" dirty="0" smtClean="0"/>
              <a:t>ECG findings: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smtClean="0">
                <a:solidFill>
                  <a:schemeClr val="accent1"/>
                </a:solidFill>
              </a:rPr>
              <a:t>Rapid</a:t>
            </a:r>
            <a:r>
              <a:rPr lang="en-US" dirty="0">
                <a:solidFill>
                  <a:schemeClr val="accent1"/>
                </a:solidFill>
              </a:rPr>
              <a:t>, erratic electrical impulses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7601"/>
            <a:ext cx="6934200" cy="251460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5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33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71" y="3276600"/>
            <a:ext cx="2857329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295400" y="2734270"/>
            <a:ext cx="2286000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It should be ≤10 mm otherwise you have to repeat the ECG.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4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Rhythm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14425"/>
            <a:ext cx="3048000" cy="333375"/>
          </a:xfrm>
        </p:spPr>
      </p:pic>
      <p:sp>
        <p:nvSpPr>
          <p:cNvPr id="5" name="TextBox 4"/>
          <p:cNvSpPr txBox="1"/>
          <p:nvPr/>
        </p:nvSpPr>
        <p:spPr>
          <a:xfrm>
            <a:off x="762000" y="18288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LEDA II: </a:t>
            </a:r>
            <a:r>
              <a:rPr lang="en-US" sz="2800" dirty="0" smtClean="0"/>
              <a:t>Positive P wave preceding each QRS.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V1: </a:t>
            </a:r>
            <a:r>
              <a:rPr lang="en-US" sz="2800" dirty="0" smtClean="0"/>
              <a:t>Biphasic P wave. 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70" y="3962400"/>
            <a:ext cx="5328730" cy="214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ight Arrow 5"/>
          <p:cNvSpPr/>
          <p:nvPr/>
        </p:nvSpPr>
        <p:spPr>
          <a:xfrm>
            <a:off x="1066800" y="4343400"/>
            <a:ext cx="1752600" cy="6096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II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66800" y="5257800"/>
            <a:ext cx="1752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7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81200"/>
            <a:ext cx="7543800" cy="38862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Normal sinus rate: </a:t>
            </a:r>
            <a:r>
              <a:rPr lang="en-US" sz="2800" dirty="0" smtClean="0"/>
              <a:t>(60-100).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Tachycardia:</a:t>
            </a:r>
            <a:r>
              <a:rPr lang="en-US" sz="2800" dirty="0" smtClean="0"/>
              <a:t> &gt;100.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Bradycardia: </a:t>
            </a:r>
            <a:r>
              <a:rPr lang="en-US" sz="2800" dirty="0" smtClean="0"/>
              <a:t>&lt;60.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1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Calculate Rate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543800" cy="3886200"/>
          </a:xfrm>
        </p:spPr>
        <p:txBody>
          <a:bodyPr/>
          <a:lstStyle/>
          <a:p>
            <a:r>
              <a:rPr lang="en-US" dirty="0" smtClean="0"/>
              <a:t>300/No. of large squares R-R.</a:t>
            </a:r>
          </a:p>
          <a:p>
            <a:r>
              <a:rPr lang="en-US" dirty="0" smtClean="0"/>
              <a:t>1500/No. of small squares R-R.</a:t>
            </a:r>
          </a:p>
          <a:p>
            <a:r>
              <a:rPr lang="en-US" dirty="0" smtClean="0"/>
              <a:t>No. of (R) waves in the strip×6.</a:t>
            </a:r>
          </a:p>
          <a:p>
            <a:r>
              <a:rPr lang="en-US" dirty="0" smtClean="0"/>
              <a:t>300</a:t>
            </a:r>
            <a:r>
              <a:rPr lang="en-US" dirty="0" smtClean="0">
                <a:solidFill>
                  <a:srgbClr val="C00000"/>
                </a:solidFill>
              </a:rPr>
              <a:t>››</a:t>
            </a:r>
            <a:r>
              <a:rPr lang="en-US" dirty="0">
                <a:solidFill>
                  <a:srgbClr val="C00000"/>
                </a:solidFill>
              </a:rPr>
              <a:t>›</a:t>
            </a:r>
            <a:r>
              <a:rPr lang="en-US" dirty="0" smtClean="0"/>
              <a:t>150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75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60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55 </a:t>
            </a:r>
            <a:endParaRPr lang="en-US" dirty="0"/>
          </a:p>
        </p:txBody>
      </p:sp>
      <p:pic>
        <p:nvPicPr>
          <p:cNvPr id="5" name="Picture 4" descr="nsr-m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7848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5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Rate</a:t>
            </a:r>
          </a:p>
        </p:txBody>
      </p:sp>
      <p:pic>
        <p:nvPicPr>
          <p:cNvPr id="81923" name="Picture 3" descr="R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r="8359"/>
          <a:stretch>
            <a:fillRect/>
          </a:stretch>
        </p:blipFill>
        <p:spPr bwMode="auto">
          <a:xfrm>
            <a:off x="457200" y="3733800"/>
            <a:ext cx="8305800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2422525" y="2022475"/>
            <a:ext cx="2317750" cy="1101725"/>
            <a:chOff x="1526" y="1274"/>
            <a:chExt cx="1460" cy="694"/>
          </a:xfrm>
        </p:grpSpPr>
        <p:sp>
          <p:nvSpPr>
            <p:cNvPr id="81925" name="Text Box 5"/>
            <p:cNvSpPr txBox="1">
              <a:spLocks noChangeArrowheads="1"/>
            </p:cNvSpPr>
            <p:nvPr/>
          </p:nvSpPr>
          <p:spPr bwMode="auto">
            <a:xfrm>
              <a:off x="1526" y="1274"/>
              <a:ext cx="14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400" b="1">
                  <a:solidFill>
                    <a:srgbClr val="FFFF00"/>
                  </a:solidFill>
                  <a:latin typeface="Times New Roman" charset="0"/>
                </a:rPr>
                <a:t>300  100  60    40</a:t>
              </a:r>
            </a:p>
          </p:txBody>
        </p:sp>
        <p:sp>
          <p:nvSpPr>
            <p:cNvPr id="81926" name="Text Box 6"/>
            <p:cNvSpPr txBox="1">
              <a:spLocks noChangeArrowheads="1"/>
            </p:cNvSpPr>
            <p:nvPr/>
          </p:nvSpPr>
          <p:spPr bwMode="auto">
            <a:xfrm>
              <a:off x="1728" y="1680"/>
              <a:ext cx="10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400" b="1">
                  <a:solidFill>
                    <a:srgbClr val="FFFF00"/>
                  </a:solidFill>
                  <a:latin typeface="Times New Roman" charset="0"/>
                </a:rPr>
                <a:t>150   75   50</a:t>
              </a:r>
            </a:p>
          </p:txBody>
        </p:sp>
      </p:grpSp>
      <p:sp>
        <p:nvSpPr>
          <p:cNvPr id="81927" name="AutoShape 7"/>
          <p:cNvSpPr>
            <a:spLocks noChangeArrowheads="1"/>
          </p:cNvSpPr>
          <p:nvPr/>
        </p:nvSpPr>
        <p:spPr bwMode="auto">
          <a:xfrm rot="-10779922">
            <a:off x="3200400" y="3886200"/>
            <a:ext cx="304800" cy="990600"/>
          </a:xfrm>
          <a:prstGeom prst="upArrow">
            <a:avLst>
              <a:gd name="adj1" fmla="val 50000"/>
              <a:gd name="adj2" fmla="val 81250"/>
            </a:avLst>
          </a:prstGeom>
          <a:solidFill>
            <a:srgbClr val="CC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28" name="Group 8"/>
          <p:cNvGrpSpPr>
            <a:grpSpLocks/>
          </p:cNvGrpSpPr>
          <p:nvPr/>
        </p:nvGrpSpPr>
        <p:grpSpPr bwMode="auto">
          <a:xfrm>
            <a:off x="228600" y="1066800"/>
            <a:ext cx="7573963" cy="1757363"/>
            <a:chOff x="144" y="1149"/>
            <a:chExt cx="4771" cy="1107"/>
          </a:xfrm>
        </p:grpSpPr>
        <p:sp>
          <p:nvSpPr>
            <p:cNvPr id="81929" name="Line 9"/>
            <p:cNvSpPr>
              <a:spLocks noChangeShapeType="1"/>
            </p:cNvSpPr>
            <p:nvPr/>
          </p:nvSpPr>
          <p:spPr bwMode="auto">
            <a:xfrm>
              <a:off x="384" y="1440"/>
              <a:ext cx="1104" cy="816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0" name="Text Box 10"/>
            <p:cNvSpPr txBox="1">
              <a:spLocks noChangeArrowheads="1"/>
            </p:cNvSpPr>
            <p:nvPr/>
          </p:nvSpPr>
          <p:spPr bwMode="auto">
            <a:xfrm>
              <a:off x="144" y="1149"/>
              <a:ext cx="4771" cy="4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b="1" dirty="0">
                  <a:solidFill>
                    <a:schemeClr val="bg2"/>
                  </a:solidFill>
                  <a:latin typeface="Comic Sans MS" charset="0"/>
                </a:rPr>
                <a:t>Start if possible on a beat whose QRS (usually R wave) is on the </a:t>
              </a:r>
            </a:p>
            <a:p>
              <a:pPr eaLnBrk="0" hangingPunct="0"/>
              <a:r>
                <a:rPr lang="en-CA" b="1" dirty="0">
                  <a:solidFill>
                    <a:schemeClr val="bg2"/>
                  </a:solidFill>
                  <a:latin typeface="Comic Sans MS" charset="0"/>
                </a:rPr>
                <a:t>border of a large square</a:t>
              </a:r>
            </a:p>
          </p:txBody>
        </p:sp>
      </p:grpSp>
      <p:grpSp>
        <p:nvGrpSpPr>
          <p:cNvPr id="81931" name="Group 11"/>
          <p:cNvGrpSpPr>
            <a:grpSpLocks/>
          </p:cNvGrpSpPr>
          <p:nvPr/>
        </p:nvGrpSpPr>
        <p:grpSpPr bwMode="auto">
          <a:xfrm>
            <a:off x="2743200" y="1905000"/>
            <a:ext cx="5791200" cy="2971800"/>
            <a:chOff x="1728" y="1200"/>
            <a:chExt cx="3648" cy="1872"/>
          </a:xfrm>
        </p:grpSpPr>
        <p:grpSp>
          <p:nvGrpSpPr>
            <p:cNvPr id="81932" name="Group 12"/>
            <p:cNvGrpSpPr>
              <a:grpSpLocks/>
            </p:cNvGrpSpPr>
            <p:nvPr/>
          </p:nvGrpSpPr>
          <p:grpSpPr bwMode="auto">
            <a:xfrm>
              <a:off x="1728" y="1632"/>
              <a:ext cx="1104" cy="1440"/>
              <a:chOff x="1728" y="1632"/>
              <a:chExt cx="1104" cy="1440"/>
            </a:xfrm>
          </p:grpSpPr>
          <p:sp>
            <p:nvSpPr>
              <p:cNvPr id="81933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4" name="Line 14"/>
              <p:cNvSpPr>
                <a:spLocks noChangeShapeType="1"/>
              </p:cNvSpPr>
              <p:nvPr/>
            </p:nvSpPr>
            <p:spPr bwMode="auto">
              <a:xfrm flipH="1">
                <a:off x="2112" y="1632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5" name="Line 15"/>
              <p:cNvSpPr>
                <a:spLocks noChangeShapeType="1"/>
              </p:cNvSpPr>
              <p:nvPr/>
            </p:nvSpPr>
            <p:spPr bwMode="auto">
              <a:xfrm flipH="1">
                <a:off x="1920" y="1968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6" name="Line 16"/>
              <p:cNvSpPr>
                <a:spLocks noChangeShapeType="1"/>
              </p:cNvSpPr>
              <p:nvPr/>
            </p:nvSpPr>
            <p:spPr bwMode="auto">
              <a:xfrm flipH="1">
                <a:off x="2304" y="2016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7" name="Line 17"/>
              <p:cNvSpPr>
                <a:spLocks noChangeShapeType="1"/>
              </p:cNvSpPr>
              <p:nvPr/>
            </p:nvSpPr>
            <p:spPr bwMode="auto">
              <a:xfrm flipH="1">
                <a:off x="2448" y="1632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8" name="Line 18"/>
              <p:cNvSpPr>
                <a:spLocks noChangeShapeType="1"/>
              </p:cNvSpPr>
              <p:nvPr/>
            </p:nvSpPr>
            <p:spPr bwMode="auto">
              <a:xfrm flipH="1">
                <a:off x="2640" y="2016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9" name="Line 19"/>
              <p:cNvSpPr>
                <a:spLocks noChangeShapeType="1"/>
              </p:cNvSpPr>
              <p:nvPr/>
            </p:nvSpPr>
            <p:spPr bwMode="auto">
              <a:xfrm flipH="1">
                <a:off x="2832" y="1632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940" name="Text Box 20"/>
            <p:cNvSpPr txBox="1">
              <a:spLocks noChangeArrowheads="1"/>
            </p:cNvSpPr>
            <p:nvPr/>
          </p:nvSpPr>
          <p:spPr bwMode="auto">
            <a:xfrm>
              <a:off x="3168" y="1200"/>
              <a:ext cx="2208" cy="6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CA" sz="2400">
                  <a:solidFill>
                    <a:schemeClr val="bg2"/>
                  </a:solidFill>
                  <a:latin typeface="Comic Sans MS" charset="0"/>
                </a:rPr>
                <a:t>Count Large squares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CA" sz="2400">
                  <a:solidFill>
                    <a:schemeClr val="bg2"/>
                  </a:solidFill>
                  <a:latin typeface="Comic Sans MS" charset="0"/>
                </a:rPr>
                <a:t>(0.2 seconds each)</a:t>
              </a:r>
            </a:p>
          </p:txBody>
        </p:sp>
      </p:grpSp>
      <p:sp>
        <p:nvSpPr>
          <p:cNvPr id="81941" name="Line 21"/>
          <p:cNvSpPr>
            <a:spLocks noChangeShapeType="1"/>
          </p:cNvSpPr>
          <p:nvPr/>
        </p:nvSpPr>
        <p:spPr bwMode="auto">
          <a:xfrm>
            <a:off x="2514600" y="2971800"/>
            <a:ext cx="0" cy="3200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2" name="Text Box 22"/>
          <p:cNvSpPr txBox="1">
            <a:spLocks noChangeArrowheads="1"/>
          </p:cNvSpPr>
          <p:nvPr/>
        </p:nvSpPr>
        <p:spPr bwMode="auto">
          <a:xfrm>
            <a:off x="1295400" y="6213475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omic Sans MS" charset="0"/>
              </a:rPr>
              <a:t>This tracing example shows a rate of 100 </a:t>
            </a:r>
            <a:r>
              <a:rPr lang="en-US" sz="2400" dirty="0" err="1">
                <a:solidFill>
                  <a:srgbClr val="000000"/>
                </a:solidFill>
                <a:latin typeface="Comic Sans MS" charset="0"/>
              </a:rPr>
              <a:t>bpm</a:t>
            </a:r>
            <a:endParaRPr lang="en-US" sz="2400" dirty="0">
              <a:solidFill>
                <a:srgbClr val="00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6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7" grpId="0" animBg="1"/>
      <p:bldP spid="819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153400" cy="1143000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latin typeface="Comic Sans MS" charset="0"/>
              </a:rPr>
              <a:t>Rate determination for irregular rhythm</a:t>
            </a:r>
          </a:p>
        </p:txBody>
      </p:sp>
      <p:pic>
        <p:nvPicPr>
          <p:cNvPr id="83971" name="Picture 3" descr="atrial_fi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6" b="78976"/>
          <a:stretch>
            <a:fillRect/>
          </a:stretch>
        </p:blipFill>
        <p:spPr bwMode="auto">
          <a:xfrm>
            <a:off x="1447800" y="1649413"/>
            <a:ext cx="7696200" cy="12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atrial_fi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8" r="39655" b="78976"/>
          <a:stretch>
            <a:fillRect/>
          </a:stretch>
        </p:blipFill>
        <p:spPr bwMode="auto">
          <a:xfrm>
            <a:off x="0" y="1676400"/>
            <a:ext cx="19050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76200" y="2971800"/>
            <a:ext cx="381000" cy="838200"/>
          </a:xfrm>
          <a:prstGeom prst="upArrow">
            <a:avLst>
              <a:gd name="adj1" fmla="val 50000"/>
              <a:gd name="adj2" fmla="val 55000"/>
            </a:avLst>
          </a:prstGeom>
          <a:solidFill>
            <a:srgbClr val="CC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solidFill>
                <a:srgbClr val="CC0000"/>
              </a:solidFill>
              <a:latin typeface="Times New Roman" charset="0"/>
            </a:endParaRPr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auto">
          <a:xfrm>
            <a:off x="8610600" y="2971800"/>
            <a:ext cx="381000" cy="838200"/>
          </a:xfrm>
          <a:prstGeom prst="upArrow">
            <a:avLst>
              <a:gd name="adj1" fmla="val 50000"/>
              <a:gd name="adj2" fmla="val 55000"/>
            </a:avLst>
          </a:prstGeom>
          <a:solidFill>
            <a:srgbClr val="CC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solidFill>
                <a:srgbClr val="CC0000"/>
              </a:solidFill>
              <a:latin typeface="Times New Roman" charset="0"/>
            </a:endParaRP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8534400" y="3886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  <a:latin typeface="Times New Roman" charset="0"/>
              </a:rPr>
              <a:t>30</a:t>
            </a:r>
          </a:p>
        </p:txBody>
      </p:sp>
      <p:sp>
        <p:nvSpPr>
          <p:cNvPr id="83976" name="Freeform 8"/>
          <p:cNvSpPr>
            <a:spLocks/>
          </p:cNvSpPr>
          <p:nvPr/>
        </p:nvSpPr>
        <p:spPr bwMode="auto">
          <a:xfrm>
            <a:off x="838200" y="1752600"/>
            <a:ext cx="7818438" cy="1477963"/>
          </a:xfrm>
          <a:custGeom>
            <a:avLst/>
            <a:gdLst>
              <a:gd name="T0" fmla="*/ 4765 w 4925"/>
              <a:gd name="T1" fmla="*/ 122 h 931"/>
              <a:gd name="T2" fmla="*/ 4145 w 4925"/>
              <a:gd name="T3" fmla="*/ 56 h 931"/>
              <a:gd name="T4" fmla="*/ 1343 w 4925"/>
              <a:gd name="T5" fmla="*/ 67 h 931"/>
              <a:gd name="T6" fmla="*/ 412 w 4925"/>
              <a:gd name="T7" fmla="*/ 78 h 931"/>
              <a:gd name="T8" fmla="*/ 146 w 4925"/>
              <a:gd name="T9" fmla="*/ 211 h 931"/>
              <a:gd name="T10" fmla="*/ 24 w 4925"/>
              <a:gd name="T11" fmla="*/ 288 h 931"/>
              <a:gd name="T12" fmla="*/ 24 w 4925"/>
              <a:gd name="T13" fmla="*/ 466 h 931"/>
              <a:gd name="T14" fmla="*/ 556 w 4925"/>
              <a:gd name="T15" fmla="*/ 787 h 931"/>
              <a:gd name="T16" fmla="*/ 678 w 4925"/>
              <a:gd name="T17" fmla="*/ 798 h 931"/>
              <a:gd name="T18" fmla="*/ 844 w 4925"/>
              <a:gd name="T19" fmla="*/ 820 h 931"/>
              <a:gd name="T20" fmla="*/ 922 w 4925"/>
              <a:gd name="T21" fmla="*/ 831 h 931"/>
              <a:gd name="T22" fmla="*/ 1099 w 4925"/>
              <a:gd name="T23" fmla="*/ 853 h 931"/>
              <a:gd name="T24" fmla="*/ 1376 w 4925"/>
              <a:gd name="T25" fmla="*/ 887 h 931"/>
              <a:gd name="T26" fmla="*/ 1764 w 4925"/>
              <a:gd name="T27" fmla="*/ 931 h 931"/>
              <a:gd name="T28" fmla="*/ 3192 w 4925"/>
              <a:gd name="T29" fmla="*/ 909 h 931"/>
              <a:gd name="T30" fmla="*/ 3469 w 4925"/>
              <a:gd name="T31" fmla="*/ 876 h 931"/>
              <a:gd name="T32" fmla="*/ 4056 w 4925"/>
              <a:gd name="T33" fmla="*/ 864 h 931"/>
              <a:gd name="T34" fmla="*/ 4344 w 4925"/>
              <a:gd name="T35" fmla="*/ 831 h 931"/>
              <a:gd name="T36" fmla="*/ 4555 w 4925"/>
              <a:gd name="T37" fmla="*/ 809 h 931"/>
              <a:gd name="T38" fmla="*/ 4699 w 4925"/>
              <a:gd name="T39" fmla="*/ 776 h 931"/>
              <a:gd name="T40" fmla="*/ 4732 w 4925"/>
              <a:gd name="T41" fmla="*/ 754 h 931"/>
              <a:gd name="T42" fmla="*/ 4799 w 4925"/>
              <a:gd name="T43" fmla="*/ 732 h 931"/>
              <a:gd name="T44" fmla="*/ 4920 w 4925"/>
              <a:gd name="T45" fmla="*/ 632 h 931"/>
              <a:gd name="T46" fmla="*/ 4821 w 4925"/>
              <a:gd name="T47" fmla="*/ 288 h 931"/>
              <a:gd name="T48" fmla="*/ 4666 w 4925"/>
              <a:gd name="T49" fmla="*/ 189 h 931"/>
              <a:gd name="T50" fmla="*/ 4599 w 4925"/>
              <a:gd name="T51" fmla="*/ 167 h 931"/>
              <a:gd name="T52" fmla="*/ 4455 w 4925"/>
              <a:gd name="T53" fmla="*/ 111 h 931"/>
              <a:gd name="T54" fmla="*/ 4344 w 4925"/>
              <a:gd name="T55" fmla="*/ 45 h 931"/>
              <a:gd name="T56" fmla="*/ 4245 w 4925"/>
              <a:gd name="T57" fmla="*/ 12 h 931"/>
              <a:gd name="T58" fmla="*/ 4212 w 4925"/>
              <a:gd name="T59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25" h="931">
                <a:moveTo>
                  <a:pt x="4765" y="122"/>
                </a:moveTo>
                <a:cubicBezTo>
                  <a:pt x="4558" y="103"/>
                  <a:pt x="4352" y="73"/>
                  <a:pt x="4145" y="56"/>
                </a:cubicBezTo>
                <a:cubicBezTo>
                  <a:pt x="3201" y="61"/>
                  <a:pt x="2281" y="82"/>
                  <a:pt x="1343" y="67"/>
                </a:cubicBezTo>
                <a:cubicBezTo>
                  <a:pt x="1037" y="55"/>
                  <a:pt x="712" y="19"/>
                  <a:pt x="412" y="78"/>
                </a:cubicBezTo>
                <a:cubicBezTo>
                  <a:pt x="325" y="121"/>
                  <a:pt x="238" y="181"/>
                  <a:pt x="146" y="211"/>
                </a:cubicBezTo>
                <a:cubicBezTo>
                  <a:pt x="104" y="239"/>
                  <a:pt x="62" y="252"/>
                  <a:pt x="24" y="288"/>
                </a:cubicBezTo>
                <a:cubicBezTo>
                  <a:pt x="0" y="361"/>
                  <a:pt x="3" y="338"/>
                  <a:pt x="24" y="466"/>
                </a:cubicBezTo>
                <a:cubicBezTo>
                  <a:pt x="61" y="694"/>
                  <a:pt x="379" y="728"/>
                  <a:pt x="556" y="787"/>
                </a:cubicBezTo>
                <a:cubicBezTo>
                  <a:pt x="595" y="800"/>
                  <a:pt x="637" y="794"/>
                  <a:pt x="678" y="798"/>
                </a:cubicBezTo>
                <a:cubicBezTo>
                  <a:pt x="733" y="804"/>
                  <a:pt x="789" y="813"/>
                  <a:pt x="844" y="820"/>
                </a:cubicBezTo>
                <a:cubicBezTo>
                  <a:pt x="870" y="823"/>
                  <a:pt x="896" y="828"/>
                  <a:pt x="922" y="831"/>
                </a:cubicBezTo>
                <a:cubicBezTo>
                  <a:pt x="981" y="839"/>
                  <a:pt x="1040" y="846"/>
                  <a:pt x="1099" y="853"/>
                </a:cubicBezTo>
                <a:cubicBezTo>
                  <a:pt x="1298" y="878"/>
                  <a:pt x="1095" y="847"/>
                  <a:pt x="1376" y="887"/>
                </a:cubicBezTo>
                <a:cubicBezTo>
                  <a:pt x="1505" y="905"/>
                  <a:pt x="1634" y="920"/>
                  <a:pt x="1764" y="931"/>
                </a:cubicBezTo>
                <a:cubicBezTo>
                  <a:pt x="1921" y="929"/>
                  <a:pt x="2924" y="918"/>
                  <a:pt x="3192" y="909"/>
                </a:cubicBezTo>
                <a:cubicBezTo>
                  <a:pt x="3285" y="906"/>
                  <a:pt x="3377" y="886"/>
                  <a:pt x="3469" y="876"/>
                </a:cubicBezTo>
                <a:cubicBezTo>
                  <a:pt x="3664" y="854"/>
                  <a:pt x="3860" y="868"/>
                  <a:pt x="4056" y="864"/>
                </a:cubicBezTo>
                <a:cubicBezTo>
                  <a:pt x="4241" y="849"/>
                  <a:pt x="4145" y="859"/>
                  <a:pt x="4344" y="831"/>
                </a:cubicBezTo>
                <a:cubicBezTo>
                  <a:pt x="4414" y="821"/>
                  <a:pt x="4555" y="809"/>
                  <a:pt x="4555" y="809"/>
                </a:cubicBezTo>
                <a:cubicBezTo>
                  <a:pt x="4603" y="799"/>
                  <a:pt x="4655" y="798"/>
                  <a:pt x="4699" y="776"/>
                </a:cubicBezTo>
                <a:cubicBezTo>
                  <a:pt x="4711" y="770"/>
                  <a:pt x="4720" y="759"/>
                  <a:pt x="4732" y="754"/>
                </a:cubicBezTo>
                <a:cubicBezTo>
                  <a:pt x="4754" y="745"/>
                  <a:pt x="4799" y="732"/>
                  <a:pt x="4799" y="732"/>
                </a:cubicBezTo>
                <a:cubicBezTo>
                  <a:pt x="4857" y="692"/>
                  <a:pt x="4876" y="697"/>
                  <a:pt x="4920" y="632"/>
                </a:cubicBezTo>
                <a:cubicBezTo>
                  <a:pt x="4913" y="513"/>
                  <a:pt x="4925" y="373"/>
                  <a:pt x="4821" y="288"/>
                </a:cubicBezTo>
                <a:cubicBezTo>
                  <a:pt x="4793" y="265"/>
                  <a:pt x="4690" y="197"/>
                  <a:pt x="4666" y="189"/>
                </a:cubicBezTo>
                <a:cubicBezTo>
                  <a:pt x="4644" y="182"/>
                  <a:pt x="4599" y="167"/>
                  <a:pt x="4599" y="167"/>
                </a:cubicBezTo>
                <a:cubicBezTo>
                  <a:pt x="4550" y="133"/>
                  <a:pt x="4500" y="141"/>
                  <a:pt x="4455" y="111"/>
                </a:cubicBezTo>
                <a:cubicBezTo>
                  <a:pt x="4421" y="88"/>
                  <a:pt x="4382" y="62"/>
                  <a:pt x="4344" y="45"/>
                </a:cubicBezTo>
                <a:cubicBezTo>
                  <a:pt x="4339" y="43"/>
                  <a:pt x="4264" y="19"/>
                  <a:pt x="4245" y="12"/>
                </a:cubicBezTo>
                <a:cubicBezTo>
                  <a:pt x="4234" y="8"/>
                  <a:pt x="4212" y="0"/>
                  <a:pt x="4212" y="0"/>
                </a:cubicBezTo>
              </a:path>
            </a:pathLst>
          </a:cu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3200400" y="3352800"/>
            <a:ext cx="3032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  <a:latin typeface="Comic Sans MS" charset="0"/>
              </a:rPr>
              <a:t>8 times 10 = 80 bpm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228600" y="4346575"/>
            <a:ext cx="8511089" cy="21698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For irregular rhythm (such as atrial fibrillation), the method shown on the last slide</a:t>
            </a:r>
          </a:p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may be inaccurate. Use this alternate method.</a:t>
            </a:r>
          </a:p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Start as before by finding a QRS that lands on the border of a large square (*). </a:t>
            </a:r>
          </a:p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Then count 30 large squares (= 0.2 X 30 = 6 seconds). Add up all beats (QRSs)</a:t>
            </a:r>
          </a:p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that land within the interval (not counting that first beat (*) and multiple by 10.</a:t>
            </a:r>
          </a:p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This equals the number of beats per minute.  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76200" y="1793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  <a:latin typeface="Times New Roman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4533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543800" cy="3886200"/>
          </a:xfrm>
        </p:spPr>
        <p:txBody>
          <a:bodyPr/>
          <a:lstStyle/>
          <a:p>
            <a:r>
              <a:rPr lang="en-US" dirty="0" smtClean="0"/>
              <a:t>Normal axis.</a:t>
            </a:r>
          </a:p>
          <a:p>
            <a:r>
              <a:rPr lang="en-US" dirty="0" smtClean="0"/>
              <a:t>Right axis deviation.</a:t>
            </a:r>
          </a:p>
          <a:p>
            <a:r>
              <a:rPr lang="en-US" dirty="0" smtClean="0"/>
              <a:t>Left axis deviation.</a:t>
            </a:r>
          </a:p>
          <a:p>
            <a:r>
              <a:rPr lang="en-US" dirty="0" smtClean="0"/>
              <a:t>Extreme axis deviation.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60" y="3252477"/>
            <a:ext cx="2743200" cy="3321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381" t="11882" r="10716"/>
          <a:stretch/>
        </p:blipFill>
        <p:spPr>
          <a:xfrm>
            <a:off x="4419600" y="154262"/>
            <a:ext cx="4627906" cy="304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5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Outlines: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90800"/>
            <a:ext cx="7543800" cy="3886200"/>
          </a:xfrm>
        </p:spPr>
        <p:txBody>
          <a:bodyPr/>
          <a:lstStyle/>
          <a:p>
            <a:r>
              <a:rPr lang="en-US" dirty="0" smtClean="0"/>
              <a:t>ECG definition.</a:t>
            </a:r>
          </a:p>
          <a:p>
            <a:r>
              <a:rPr lang="en-US" dirty="0" smtClean="0"/>
              <a:t>Leads presentation.</a:t>
            </a:r>
          </a:p>
          <a:p>
            <a:r>
              <a:rPr lang="en-US" dirty="0" smtClean="0"/>
              <a:t>Electrical conduction.</a:t>
            </a:r>
          </a:p>
          <a:p>
            <a:r>
              <a:rPr lang="en-US" dirty="0" smtClean="0"/>
              <a:t>How to read an ECG paper.</a:t>
            </a:r>
          </a:p>
          <a:p>
            <a:r>
              <a:rPr lang="en-US" dirty="0" smtClean="0"/>
              <a:t>Cardiac dysrhythmias.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3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Heart Axis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44141"/>
            <a:ext cx="3421882" cy="2256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2057400"/>
            <a:ext cx="3438525" cy="343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7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Heart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Axis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62112"/>
            <a:ext cx="5227385" cy="275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7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Axis Deviation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782640"/>
            <a:ext cx="4495800" cy="2817791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5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Axis Deviation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452116"/>
            <a:ext cx="5554436" cy="311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 Axis Deviation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90800"/>
            <a:ext cx="64008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7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33400"/>
            <a:ext cx="694055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5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685800"/>
            <a:ext cx="7848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685800"/>
            <a:ext cx="731519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5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3914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0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696200" cy="990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The P Wave</a:t>
            </a:r>
          </a:p>
        </p:txBody>
      </p:sp>
      <p:pic>
        <p:nvPicPr>
          <p:cNvPr id="90115" name="Picture 3" descr="wave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4343400" y="1651000"/>
            <a:ext cx="4648200" cy="444500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0116" name="Oval 4"/>
          <p:cNvSpPr>
            <a:spLocks noChangeArrowheads="1"/>
          </p:cNvSpPr>
          <p:nvPr/>
        </p:nvSpPr>
        <p:spPr bwMode="auto">
          <a:xfrm>
            <a:off x="4724400" y="3276600"/>
            <a:ext cx="533400" cy="11430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52400" y="1600200"/>
            <a:ext cx="4038600" cy="449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buFontTx/>
              <a:buChar char="•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Normally from sinus node</a:t>
            </a:r>
          </a:p>
          <a:p>
            <a:pPr eaLnBrk="0" hangingPunct="0"/>
            <a:endParaRPr lang="en-CA" sz="2400" b="1" dirty="0">
              <a:solidFill>
                <a:srgbClr val="FFFF00"/>
              </a:solidFill>
              <a:latin typeface="Arial" charset="0"/>
            </a:endParaRPr>
          </a:p>
          <a:p>
            <a:pPr eaLnBrk="0" hangingPunct="0">
              <a:buFontTx/>
              <a:buChar char="•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Upright in I,  II, </a:t>
            </a:r>
            <a:r>
              <a:rPr lang="en-CA" sz="2400" b="1" dirty="0" err="1">
                <a:solidFill>
                  <a:srgbClr val="000000"/>
                </a:solidFill>
                <a:latin typeface="Arial" charset="0"/>
              </a:rPr>
              <a:t>aVF</a:t>
            </a: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, V4-V6</a:t>
            </a:r>
          </a:p>
          <a:p>
            <a:pPr eaLnBrk="0" hangingPunct="0"/>
            <a:endParaRPr lang="en-CA" sz="2400" b="1" dirty="0">
              <a:solidFill>
                <a:srgbClr val="FFFF00"/>
              </a:solidFill>
              <a:latin typeface="Arial" charset="0"/>
            </a:endParaRPr>
          </a:p>
          <a:p>
            <a:pPr eaLnBrk="0" hangingPunct="0">
              <a:buFontTx/>
              <a:buChar char="•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Monophasic (except V1)</a:t>
            </a:r>
          </a:p>
          <a:p>
            <a:pPr eaLnBrk="0" hangingPunct="0">
              <a:buFontTx/>
              <a:buChar char="•"/>
            </a:pPr>
            <a:endParaRPr lang="en-CA" sz="2400" b="1" dirty="0">
              <a:solidFill>
                <a:srgbClr val="FFFF00"/>
              </a:solidFill>
              <a:latin typeface="Arial" charset="0"/>
            </a:endParaRPr>
          </a:p>
          <a:p>
            <a:pPr eaLnBrk="0" hangingPunct="0">
              <a:buFontTx/>
              <a:buChar char="•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Normal ranges: </a:t>
            </a:r>
          </a:p>
          <a:p>
            <a:pPr lvl="1" eaLnBrk="0" hangingPunct="0">
              <a:buFontTx/>
              <a:buChar char="o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 &lt; 0.12 sec wide</a:t>
            </a:r>
          </a:p>
          <a:p>
            <a:pPr lvl="1" eaLnBrk="0" hangingPunct="0">
              <a:buFontTx/>
              <a:buChar char="o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 &lt; 2.5 mm </a:t>
            </a:r>
            <a:r>
              <a:rPr lang="en-CA" sz="2400" b="1" dirty="0" smtClean="0">
                <a:solidFill>
                  <a:srgbClr val="000000"/>
                </a:solidFill>
                <a:latin typeface="Arial" charset="0"/>
              </a:rPr>
              <a:t>tall</a:t>
            </a:r>
            <a:endParaRPr lang="en-CA" sz="24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42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543800" cy="1524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1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838200" y="4038600"/>
            <a:ext cx="7543800" cy="152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ECG definition.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Leads presentation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Electrical conduction</a:t>
            </a:r>
            <a:r>
              <a:rPr lang="en-US" sz="2400" dirty="0" smtClean="0"/>
              <a:t>.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How to read an ECG paper.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14850"/>
            <a:ext cx="2628900" cy="173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1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PR Interval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4191000" cy="4648200"/>
          </a:xfrm>
          <a:solidFill>
            <a:schemeClr val="tx1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Measure from beginning of P wave to onset of QRS. Usually measure in Lead II 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Measure the longest PR interval in the limb leads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Normal range 0.12-0.20 seconds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&lt; 0.12 = Accelerated conduction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&gt; 0.2 = Heart block</a:t>
            </a:r>
          </a:p>
        </p:txBody>
      </p:sp>
      <p:pic>
        <p:nvPicPr>
          <p:cNvPr id="91140" name="Picture 4" descr="wavefo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4648200" y="1889125"/>
            <a:ext cx="4343400" cy="415290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1141" name="Oval 5"/>
          <p:cNvSpPr>
            <a:spLocks noChangeArrowheads="1"/>
          </p:cNvSpPr>
          <p:nvPr/>
        </p:nvSpPr>
        <p:spPr bwMode="auto">
          <a:xfrm>
            <a:off x="4724400" y="3733800"/>
            <a:ext cx="1143000" cy="4572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2" name="Oval 6"/>
          <p:cNvSpPr>
            <a:spLocks noChangeArrowheads="1"/>
          </p:cNvSpPr>
          <p:nvPr/>
        </p:nvSpPr>
        <p:spPr bwMode="auto">
          <a:xfrm>
            <a:off x="4724400" y="5410200"/>
            <a:ext cx="1143000" cy="3048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0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029200" cy="762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Right Atrial Enlargement</a:t>
            </a:r>
          </a:p>
        </p:txBody>
      </p:sp>
      <p:pic>
        <p:nvPicPr>
          <p:cNvPr id="93187" name="Picture 3" descr="atrial 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5730" r="50490" b="15523"/>
          <a:stretch>
            <a:fillRect/>
          </a:stretch>
        </p:blipFill>
        <p:spPr bwMode="auto">
          <a:xfrm>
            <a:off x="2133600" y="1371600"/>
            <a:ext cx="5029200" cy="49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7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35" y="1143000"/>
            <a:ext cx="74422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685800"/>
            <a:ext cx="8077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9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4800600" cy="9906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Left Atrial Enlargement</a:t>
            </a:r>
          </a:p>
        </p:txBody>
      </p:sp>
      <p:pic>
        <p:nvPicPr>
          <p:cNvPr id="95235" name="Picture 3" descr="atrial 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5" t="5650" r="9801" b="15460"/>
          <a:stretch>
            <a:fillRect/>
          </a:stretch>
        </p:blipFill>
        <p:spPr bwMode="auto">
          <a:xfrm>
            <a:off x="1828800" y="1676400"/>
            <a:ext cx="4876800" cy="43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5257800" y="1828800"/>
            <a:ext cx="3505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>
                <a:solidFill>
                  <a:srgbClr val="FFFF00"/>
                </a:solidFill>
                <a:latin typeface="Arial" charset="0"/>
              </a:rPr>
              <a:t> </a:t>
            </a:r>
            <a:endParaRPr lang="en-US" sz="1200">
              <a:solidFill>
                <a:srgbClr val="FFFF00"/>
              </a:solidFill>
              <a:latin typeface="Times New Roman" charset="0"/>
            </a:endParaRPr>
          </a:p>
          <a:p>
            <a:pPr eaLnBrk="0" hangingPunct="0"/>
            <a:endParaRPr lang="en-US" sz="120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10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20850"/>
            <a:ext cx="74295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5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QRS Complex</a:t>
            </a:r>
          </a:p>
        </p:txBody>
      </p:sp>
      <p:pic>
        <p:nvPicPr>
          <p:cNvPr id="97284" name="Picture 4" descr="wave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2590800" y="1905000"/>
            <a:ext cx="4419600" cy="4225925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7285" name="Oval 5"/>
          <p:cNvSpPr>
            <a:spLocks noChangeArrowheads="1"/>
          </p:cNvSpPr>
          <p:nvPr/>
        </p:nvSpPr>
        <p:spPr bwMode="auto">
          <a:xfrm>
            <a:off x="3962400" y="1752600"/>
            <a:ext cx="533400" cy="36576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Oval 6"/>
          <p:cNvSpPr>
            <a:spLocks noChangeArrowheads="1"/>
          </p:cNvSpPr>
          <p:nvPr/>
        </p:nvSpPr>
        <p:spPr bwMode="auto">
          <a:xfrm>
            <a:off x="3810000" y="5410200"/>
            <a:ext cx="838200" cy="2286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body" idx="1"/>
          </p:nvPr>
        </p:nvSpPr>
        <p:spPr>
          <a:xfrm flipV="1">
            <a:off x="1066800" y="6096000"/>
            <a:ext cx="7543800" cy="6096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71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Q Wave</a:t>
            </a:r>
          </a:p>
        </p:txBody>
      </p:sp>
      <p:pic>
        <p:nvPicPr>
          <p:cNvPr id="98308" name="Picture 4" descr="wavefo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r="52988" b="26648"/>
          <a:stretch>
            <a:fillRect/>
          </a:stretch>
        </p:blipFill>
        <p:spPr bwMode="auto">
          <a:xfrm>
            <a:off x="3048000" y="1524000"/>
            <a:ext cx="1512888" cy="464820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8309" name="AutoShape 5"/>
          <p:cNvSpPr>
            <a:spLocks noChangeArrowheads="1"/>
          </p:cNvSpPr>
          <p:nvPr/>
        </p:nvSpPr>
        <p:spPr bwMode="auto">
          <a:xfrm>
            <a:off x="76200" y="4038600"/>
            <a:ext cx="685800" cy="685800"/>
          </a:xfrm>
          <a:prstGeom prst="lightningBolt">
            <a:avLst/>
          </a:prstGeom>
          <a:solidFill>
            <a:schemeClr val="hlink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solidFill>
                <a:schemeClr val="hlink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39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J - Point</a:t>
            </a:r>
          </a:p>
        </p:txBody>
      </p:sp>
      <p:pic>
        <p:nvPicPr>
          <p:cNvPr id="100356" name="Picture 4" descr="wave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2362200" y="2057400"/>
            <a:ext cx="4419600" cy="4225925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0357" name="Oval 5"/>
          <p:cNvSpPr>
            <a:spLocks noChangeArrowheads="1"/>
          </p:cNvSpPr>
          <p:nvPr/>
        </p:nvSpPr>
        <p:spPr bwMode="auto">
          <a:xfrm>
            <a:off x="4114800" y="4724400"/>
            <a:ext cx="228600" cy="4572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2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QRS Waveforms</a:t>
            </a:r>
          </a:p>
        </p:txBody>
      </p:sp>
      <p:pic>
        <p:nvPicPr>
          <p:cNvPr id="101379" name="Picture 3" descr="QRS form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3" b="3322"/>
          <a:stretch>
            <a:fillRect/>
          </a:stretch>
        </p:blipFill>
        <p:spPr bwMode="auto">
          <a:xfrm>
            <a:off x="381000" y="1905000"/>
            <a:ext cx="8458200" cy="3784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8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Leads Presentation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37171"/>
            <a:ext cx="3352800" cy="2744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20" y="2438400"/>
            <a:ext cx="348348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43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924800" cy="6858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ST Segment</a:t>
            </a:r>
          </a:p>
        </p:txBody>
      </p:sp>
      <p:pic>
        <p:nvPicPr>
          <p:cNvPr id="106500" name="Picture 4" descr="wavefo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6177"/>
          <a:stretch>
            <a:fillRect/>
          </a:stretch>
        </p:blipFill>
        <p:spPr bwMode="auto">
          <a:xfrm>
            <a:off x="2667000" y="2209800"/>
            <a:ext cx="4191000" cy="3973513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6501" name="Oval 5"/>
          <p:cNvSpPr>
            <a:spLocks noChangeArrowheads="1"/>
          </p:cNvSpPr>
          <p:nvPr/>
        </p:nvSpPr>
        <p:spPr bwMode="auto">
          <a:xfrm>
            <a:off x="4343400" y="5334000"/>
            <a:ext cx="533400" cy="3048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609600" y="5086350"/>
            <a:ext cx="868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CA" sz="1600" u="sng">
                <a:solidFill>
                  <a:schemeClr val="bg2"/>
                </a:solidFill>
                <a:latin typeface="Arial" charset="0"/>
              </a:rPr>
              <a:t> </a:t>
            </a:r>
            <a:endParaRPr lang="en-US" sz="1600">
              <a:latin typeface="Times New Roman" charset="0"/>
            </a:endParaRPr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body" idx="1"/>
          </p:nvPr>
        </p:nvSpPr>
        <p:spPr>
          <a:xfrm flipV="1">
            <a:off x="1066800" y="6096000"/>
            <a:ext cx="7543800" cy="76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83829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T Wave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3657600" cy="4267200"/>
          </a:xfrm>
          <a:solidFill>
            <a:schemeClr val="tx1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 waves may be normally inverted in aVR (almost always),  III (frequently), and V1 (sometimes).</a:t>
            </a:r>
          </a:p>
          <a:p>
            <a:r>
              <a:rPr lang="en-US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 waves are “tall” if their height is: </a:t>
            </a:r>
          </a:p>
          <a:p>
            <a:pPr lvl="1"/>
            <a:r>
              <a:rPr lang="en-US" sz="20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&gt; 50% QRS height </a:t>
            </a:r>
          </a:p>
          <a:p>
            <a:pPr lvl="1"/>
            <a:r>
              <a:rPr lang="en-US" sz="20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&gt; 5mm  in limb lead</a:t>
            </a:r>
          </a:p>
          <a:p>
            <a:pPr lvl="1"/>
            <a:r>
              <a:rPr lang="en-US" sz="20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&gt; 10 mm in precordial lead</a:t>
            </a:r>
          </a:p>
        </p:txBody>
      </p:sp>
      <p:pic>
        <p:nvPicPr>
          <p:cNvPr id="108548" name="Picture 4" descr="wave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4191000" y="1752600"/>
            <a:ext cx="4419600" cy="434340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8549" name="Oval 5"/>
          <p:cNvSpPr>
            <a:spLocks noChangeArrowheads="1"/>
          </p:cNvSpPr>
          <p:nvPr/>
        </p:nvSpPr>
        <p:spPr bwMode="auto">
          <a:xfrm>
            <a:off x="6477000" y="3581400"/>
            <a:ext cx="1143000" cy="8382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0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153400" cy="9144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QT Interval</a:t>
            </a:r>
          </a:p>
        </p:txBody>
      </p:sp>
      <p:pic>
        <p:nvPicPr>
          <p:cNvPr id="109572" name="Picture 4" descr="wavefo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39069"/>
          <a:stretch>
            <a:fillRect/>
          </a:stretch>
        </p:blipFill>
        <p:spPr bwMode="auto">
          <a:xfrm>
            <a:off x="2057400" y="1981200"/>
            <a:ext cx="4572000" cy="266700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9573" name="Oval 5"/>
          <p:cNvSpPr>
            <a:spLocks noChangeArrowheads="1"/>
          </p:cNvSpPr>
          <p:nvPr/>
        </p:nvSpPr>
        <p:spPr bwMode="auto">
          <a:xfrm>
            <a:off x="3505200" y="4572000"/>
            <a:ext cx="2057400" cy="4572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9575" name="Object 7"/>
          <p:cNvGraphicFramePr>
            <a:graphicFrameLocks noChangeAspect="1"/>
          </p:cNvGraphicFramePr>
          <p:nvPr/>
        </p:nvGraphicFramePr>
        <p:xfrm>
          <a:off x="1676400" y="3886200"/>
          <a:ext cx="8636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9" name="Equation" r:id="rId5" imgW="355320" imgH="215640" progId="Equation.3">
                  <p:embed/>
                </p:oleObj>
              </mc:Choice>
              <mc:Fallback>
                <p:oleObj name="Equation" r:id="rId5" imgW="355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886200"/>
                        <a:ext cx="86360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66800" y="5791200"/>
            <a:ext cx="7543800" cy="3048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188384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144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U Wave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3352800" cy="3200400"/>
          </a:xfrm>
          <a:solidFill>
            <a:schemeClr val="tx1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CA" sz="2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Causes: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Normal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Bradycardia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CAD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Hypertension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Hypokalemia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Hypercalcemia</a:t>
            </a:r>
          </a:p>
        </p:txBody>
      </p:sp>
      <p:pic>
        <p:nvPicPr>
          <p:cNvPr id="111620" name="Picture 4" descr="wave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4191000" y="1828800"/>
            <a:ext cx="4419600" cy="4225925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1621" name="Oval 5"/>
          <p:cNvSpPr>
            <a:spLocks noChangeArrowheads="1"/>
          </p:cNvSpPr>
          <p:nvPr/>
        </p:nvSpPr>
        <p:spPr bwMode="auto">
          <a:xfrm>
            <a:off x="7543800" y="3733800"/>
            <a:ext cx="685800" cy="6858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441325" y="5141913"/>
            <a:ext cx="3521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061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9144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Left Ventricular Hypertrophy</a:t>
            </a:r>
          </a:p>
        </p:txBody>
      </p:sp>
      <p:pic>
        <p:nvPicPr>
          <p:cNvPr id="112643" name="Picture 3" descr="Vent hypertro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8" t="5650" r="7437" b="26070"/>
          <a:stretch>
            <a:fillRect/>
          </a:stretch>
        </p:blipFill>
        <p:spPr bwMode="auto">
          <a:xfrm>
            <a:off x="2057400" y="2362200"/>
            <a:ext cx="4267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914400" y="19050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1905000" y="29718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4114800" y="31242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3962400" y="43434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3854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5181600" cy="8382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</a:rPr>
              <a:t>Right Ventricular Hypertrophy</a:t>
            </a:r>
          </a:p>
        </p:txBody>
      </p:sp>
      <p:pic>
        <p:nvPicPr>
          <p:cNvPr id="113667" name="Picture 3" descr="Vent hypertro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4930" r="47449" b="25883"/>
          <a:stretch>
            <a:fillRect/>
          </a:stretch>
        </p:blipFill>
        <p:spPr bwMode="auto">
          <a:xfrm>
            <a:off x="2209800" y="2286000"/>
            <a:ext cx="4724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301625" y="5486400"/>
            <a:ext cx="8385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594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9600" cy="8382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CA">
                <a:solidFill>
                  <a:srgbClr val="FFFF00"/>
                </a:solidFill>
                <a:latin typeface="Arial" charset="0"/>
              </a:rPr>
              <a:t>LBBB</a:t>
            </a:r>
          </a:p>
        </p:txBody>
      </p:sp>
      <p:pic>
        <p:nvPicPr>
          <p:cNvPr id="117763" name="Picture 3" descr="B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t="56606" r="11670" b="10774"/>
          <a:stretch>
            <a:fillRect/>
          </a:stretch>
        </p:blipFill>
        <p:spPr bwMode="auto">
          <a:xfrm>
            <a:off x="1371600" y="1524000"/>
            <a:ext cx="517683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57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CA">
                <a:solidFill>
                  <a:srgbClr val="FFFF00"/>
                </a:solidFill>
                <a:latin typeface="Arial" charset="0"/>
              </a:rPr>
              <a:t>RBBB</a:t>
            </a:r>
          </a:p>
        </p:txBody>
      </p:sp>
      <p:pic>
        <p:nvPicPr>
          <p:cNvPr id="118787" name="Picture 3" descr="B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t="6816" r="8136" b="60564"/>
          <a:stretch>
            <a:fillRect/>
          </a:stretch>
        </p:blipFill>
        <p:spPr bwMode="auto">
          <a:xfrm>
            <a:off x="1828800" y="1825625"/>
            <a:ext cx="50292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5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381000"/>
            <a:ext cx="2780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Realty check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8305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255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0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" y="1447800"/>
            <a:ext cx="88455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304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5715000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09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9324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Block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1484290"/>
              </p:ext>
            </p:extLst>
          </p:nvPr>
        </p:nvGraphicFramePr>
        <p:xfrm>
          <a:off x="762000" y="1752600"/>
          <a:ext cx="7543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6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Degree Heart Block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28937"/>
            <a:ext cx="7315200" cy="248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2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Degree Heart Block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543800" cy="38862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Mobitz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(I):</a:t>
            </a:r>
          </a:p>
          <a:p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Mobitz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(II):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38400"/>
            <a:ext cx="4572000" cy="130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267200"/>
            <a:ext cx="4572000" cy="122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4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934492"/>
            <a:ext cx="7924800" cy="13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0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Degree Heart Block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90900"/>
            <a:ext cx="7619999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9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890122"/>
            <a:ext cx="8001000" cy="14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KG388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52400" y="0"/>
            <a:ext cx="856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i="1" u="sng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60 yrs old man with dilated CHF presented with nausea&amp;vomating</a:t>
            </a:r>
          </a:p>
        </p:txBody>
      </p:sp>
    </p:spTree>
    <p:extLst>
      <p:ext uri="{BB962C8B-B14F-4D97-AF65-F5344CB8AC3E}">
        <p14:creationId xmlns:p14="http://schemas.microsoft.com/office/powerpoint/2010/main" val="418993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314325"/>
            <a:ext cx="91059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767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314325"/>
            <a:ext cx="91059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390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oreen\Desktop\ecg workshop\bbmapAsset (6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077200" cy="47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304800"/>
            <a:ext cx="16794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Waves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6494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81534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09800" y="152400"/>
            <a:ext cx="2521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Realty check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860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x-none" smtClean="0"/>
          </a:p>
        </p:txBody>
      </p:sp>
      <p:pic>
        <p:nvPicPr>
          <p:cNvPr id="89091" name="Content Placeholder 3" descr="scan002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0663" y="1071563"/>
            <a:ext cx="8709025" cy="5586412"/>
          </a:xfrm>
        </p:spPr>
      </p:pic>
    </p:spTree>
    <p:extLst>
      <p:ext uri="{BB962C8B-B14F-4D97-AF65-F5344CB8AC3E}">
        <p14:creationId xmlns:p14="http://schemas.microsoft.com/office/powerpoint/2010/main" val="68775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t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458200" cy="552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362200" y="304800"/>
            <a:ext cx="2521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Realty check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561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304800"/>
            <a:ext cx="2521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Realty check</a:t>
            </a:r>
            <a:endParaRPr lang="en-US" sz="3600" dirty="0"/>
          </a:p>
        </p:txBody>
      </p:sp>
      <p:pic>
        <p:nvPicPr>
          <p:cNvPr id="4" name="Content Placeholder 3" descr="scan0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38124" y="1071563"/>
            <a:ext cx="860107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3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22531" name="Content Placeholder 3" descr="scan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219200"/>
            <a:ext cx="8621713" cy="5357813"/>
          </a:xfrm>
        </p:spPr>
      </p:pic>
    </p:spTree>
    <p:extLst>
      <p:ext uri="{BB962C8B-B14F-4D97-AF65-F5344CB8AC3E}">
        <p14:creationId xmlns:p14="http://schemas.microsoft.com/office/powerpoint/2010/main" val="171054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0723" name="Content Placeholder 3" descr="scan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540000">
            <a:off x="315913" y="928688"/>
            <a:ext cx="8281987" cy="5716587"/>
          </a:xfrm>
        </p:spPr>
      </p:pic>
    </p:spTree>
    <p:extLst>
      <p:ext uri="{BB962C8B-B14F-4D97-AF65-F5344CB8AC3E}">
        <p14:creationId xmlns:p14="http://schemas.microsoft.com/office/powerpoint/2010/main" val="408236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6867" name="Content Placeholder 3" descr="scan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3" y="928688"/>
            <a:ext cx="8843962" cy="5643562"/>
          </a:xfrm>
        </p:spPr>
      </p:pic>
    </p:spTree>
    <p:extLst>
      <p:ext uri="{BB962C8B-B14F-4D97-AF65-F5344CB8AC3E}">
        <p14:creationId xmlns:p14="http://schemas.microsoft.com/office/powerpoint/2010/main" val="408590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9939" name="Content Placeholder 3" descr="scan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928688"/>
            <a:ext cx="8715375" cy="5643562"/>
          </a:xfrm>
        </p:spPr>
      </p:pic>
    </p:spTree>
    <p:extLst>
      <p:ext uri="{BB962C8B-B14F-4D97-AF65-F5344CB8AC3E}">
        <p14:creationId xmlns:p14="http://schemas.microsoft.com/office/powerpoint/2010/main" val="81822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0963" name="Content Placeholder 3" descr="scan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371600"/>
            <a:ext cx="8742362" cy="5257800"/>
          </a:xfrm>
        </p:spPr>
      </p:pic>
    </p:spTree>
    <p:extLst>
      <p:ext uri="{BB962C8B-B14F-4D97-AF65-F5344CB8AC3E}">
        <p14:creationId xmlns:p14="http://schemas.microsoft.com/office/powerpoint/2010/main" val="65368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5059" name="Content Placeholder 3" descr="scan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113" y="928688"/>
            <a:ext cx="8275637" cy="5643562"/>
          </a:xfrm>
        </p:spPr>
      </p:pic>
    </p:spTree>
    <p:extLst>
      <p:ext uri="{BB962C8B-B14F-4D97-AF65-F5344CB8AC3E}">
        <p14:creationId xmlns:p14="http://schemas.microsoft.com/office/powerpoint/2010/main" val="177386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Noreen\Desktop\ecg workshop\bbmapAsset (20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1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533400"/>
            <a:ext cx="32211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12 Leads EKG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721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05543" y="228600"/>
            <a:ext cx="7543800" cy="1524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2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762000" y="2895600"/>
            <a:ext cx="7543800" cy="152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Dysrhythmia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4305300"/>
            <a:ext cx="2447925" cy="1866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0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6781800" cy="16002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543800" cy="3886200"/>
          </a:xfrm>
        </p:spPr>
        <p:txBody>
          <a:bodyPr/>
          <a:lstStyle/>
          <a:p>
            <a:r>
              <a:rPr lang="en-US" dirty="0" smtClean="0"/>
              <a:t>Definition</a:t>
            </a:r>
          </a:p>
          <a:p>
            <a:r>
              <a:rPr lang="en-US" dirty="0" smtClean="0"/>
              <a:t>Mechanisms of tachyarrhythmia's</a:t>
            </a:r>
          </a:p>
          <a:p>
            <a:r>
              <a:rPr lang="en-US" dirty="0" smtClean="0"/>
              <a:t>Differential diagnosis</a:t>
            </a:r>
          </a:p>
          <a:p>
            <a:r>
              <a:rPr lang="en-US" dirty="0" smtClean="0"/>
              <a:t>Common examples</a:t>
            </a:r>
          </a:p>
          <a:p>
            <a:r>
              <a:rPr lang="en-US" dirty="0" smtClean="0"/>
              <a:t>Approach to diagnosis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12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6781800" cy="16002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</a:rPr>
              <a:t>What are NCT?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153400" cy="4038600"/>
          </a:xfrm>
        </p:spPr>
        <p:txBody>
          <a:bodyPr/>
          <a:lstStyle/>
          <a:p>
            <a:r>
              <a:rPr lang="en-US" dirty="0" smtClean="0"/>
              <a:t>Fast cardiac rhythms ( &gt;100bpm)</a:t>
            </a:r>
          </a:p>
          <a:p>
            <a:r>
              <a:rPr lang="en-US" dirty="0" smtClean="0"/>
              <a:t>QRS duration ≤120ms ( less than 2.5 small squares).</a:t>
            </a:r>
          </a:p>
          <a:p>
            <a:r>
              <a:rPr lang="en-US" dirty="0" smtClean="0"/>
              <a:t>Originate from the atria or AV junction</a:t>
            </a:r>
          </a:p>
          <a:p>
            <a:r>
              <a:rPr lang="en-US" dirty="0" smtClean="0"/>
              <a:t>If aberrant conduction is present ,the QRS will be long even though the arrhythmia originates above the AV junction.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7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4876800"/>
            <a:ext cx="2497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Bundle branches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1000" y="1066800"/>
            <a:ext cx="6782291" cy="5562600"/>
            <a:chOff x="381000" y="1066800"/>
            <a:chExt cx="6782291" cy="5562600"/>
          </a:xfrm>
        </p:grpSpPr>
        <p:sp>
          <p:nvSpPr>
            <p:cNvPr id="2" name="Oval 5"/>
            <p:cNvSpPr>
              <a:spLocks noChangeArrowheads="1"/>
            </p:cNvSpPr>
            <p:nvPr/>
          </p:nvSpPr>
          <p:spPr bwMode="auto">
            <a:xfrm>
              <a:off x="2362201" y="1143000"/>
              <a:ext cx="2572592" cy="339357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" name="Oval 6"/>
            <p:cNvSpPr>
              <a:spLocks noChangeArrowheads="1"/>
            </p:cNvSpPr>
            <p:nvPr/>
          </p:nvSpPr>
          <p:spPr bwMode="auto">
            <a:xfrm>
              <a:off x="3588834" y="1066800"/>
              <a:ext cx="2202366" cy="312982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667000" y="3360595"/>
              <a:ext cx="2362200" cy="3268805"/>
            </a:xfrm>
            <a:custGeom>
              <a:avLst/>
              <a:gdLst>
                <a:gd name="T0" fmla="*/ 220 w 984"/>
                <a:gd name="T1" fmla="*/ 1 h 1273"/>
                <a:gd name="T2" fmla="*/ 65 w 984"/>
                <a:gd name="T3" fmla="*/ 52 h 1273"/>
                <a:gd name="T4" fmla="*/ 33 w 984"/>
                <a:gd name="T5" fmla="*/ 146 h 1273"/>
                <a:gd name="T6" fmla="*/ 13 w 984"/>
                <a:gd name="T7" fmla="*/ 228 h 1273"/>
                <a:gd name="T8" fmla="*/ 54 w 984"/>
                <a:gd name="T9" fmla="*/ 621 h 1273"/>
                <a:gd name="T10" fmla="*/ 96 w 984"/>
                <a:gd name="T11" fmla="*/ 714 h 1273"/>
                <a:gd name="T12" fmla="*/ 137 w 984"/>
                <a:gd name="T13" fmla="*/ 776 h 1273"/>
                <a:gd name="T14" fmla="*/ 261 w 984"/>
                <a:gd name="T15" fmla="*/ 963 h 1273"/>
                <a:gd name="T16" fmla="*/ 716 w 984"/>
                <a:gd name="T17" fmla="*/ 1273 h 1273"/>
                <a:gd name="T18" fmla="*/ 851 w 984"/>
                <a:gd name="T19" fmla="*/ 1263 h 1273"/>
                <a:gd name="T20" fmla="*/ 944 w 984"/>
                <a:gd name="T21" fmla="*/ 1118 h 1273"/>
                <a:gd name="T22" fmla="*/ 954 w 984"/>
                <a:gd name="T23" fmla="*/ 828 h 1273"/>
                <a:gd name="T24" fmla="*/ 923 w 984"/>
                <a:gd name="T25" fmla="*/ 725 h 1273"/>
                <a:gd name="T26" fmla="*/ 902 w 984"/>
                <a:gd name="T27" fmla="*/ 601 h 1273"/>
                <a:gd name="T28" fmla="*/ 727 w 984"/>
                <a:gd name="T29" fmla="*/ 156 h 1273"/>
                <a:gd name="T30" fmla="*/ 520 w 984"/>
                <a:gd name="T31" fmla="*/ 63 h 1273"/>
                <a:gd name="T32" fmla="*/ 333 w 984"/>
                <a:gd name="T33" fmla="*/ 104 h 1273"/>
                <a:gd name="T34" fmla="*/ 282 w 984"/>
                <a:gd name="T35" fmla="*/ 94 h 1273"/>
                <a:gd name="T36" fmla="*/ 220 w 984"/>
                <a:gd name="T37" fmla="*/ 73 h 1273"/>
                <a:gd name="T38" fmla="*/ 220 w 984"/>
                <a:gd name="T39" fmla="*/ 1 h 12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4"/>
                <a:gd name="T61" fmla="*/ 0 h 1273"/>
                <a:gd name="T62" fmla="*/ 984 w 984"/>
                <a:gd name="T63" fmla="*/ 1273 h 12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4" h="1273">
                  <a:moveTo>
                    <a:pt x="220" y="1"/>
                  </a:moveTo>
                  <a:cubicBezTo>
                    <a:pt x="140" y="10"/>
                    <a:pt x="117" y="0"/>
                    <a:pt x="65" y="52"/>
                  </a:cubicBezTo>
                  <a:cubicBezTo>
                    <a:pt x="54" y="83"/>
                    <a:pt x="42" y="114"/>
                    <a:pt x="33" y="146"/>
                  </a:cubicBezTo>
                  <a:cubicBezTo>
                    <a:pt x="26" y="173"/>
                    <a:pt x="13" y="228"/>
                    <a:pt x="13" y="228"/>
                  </a:cubicBezTo>
                  <a:cubicBezTo>
                    <a:pt x="0" y="367"/>
                    <a:pt x="9" y="490"/>
                    <a:pt x="54" y="621"/>
                  </a:cubicBezTo>
                  <a:cubicBezTo>
                    <a:pt x="65" y="653"/>
                    <a:pt x="80" y="685"/>
                    <a:pt x="96" y="714"/>
                  </a:cubicBezTo>
                  <a:cubicBezTo>
                    <a:pt x="108" y="736"/>
                    <a:pt x="137" y="776"/>
                    <a:pt x="137" y="776"/>
                  </a:cubicBezTo>
                  <a:cubicBezTo>
                    <a:pt x="160" y="849"/>
                    <a:pt x="213" y="906"/>
                    <a:pt x="261" y="963"/>
                  </a:cubicBezTo>
                  <a:cubicBezTo>
                    <a:pt x="377" y="1102"/>
                    <a:pt x="537" y="1229"/>
                    <a:pt x="716" y="1273"/>
                  </a:cubicBezTo>
                  <a:cubicBezTo>
                    <a:pt x="761" y="1270"/>
                    <a:pt x="807" y="1271"/>
                    <a:pt x="851" y="1263"/>
                  </a:cubicBezTo>
                  <a:cubicBezTo>
                    <a:pt x="908" y="1252"/>
                    <a:pt x="916" y="1159"/>
                    <a:pt x="944" y="1118"/>
                  </a:cubicBezTo>
                  <a:cubicBezTo>
                    <a:pt x="984" y="994"/>
                    <a:pt x="977" y="1041"/>
                    <a:pt x="954" y="828"/>
                  </a:cubicBezTo>
                  <a:cubicBezTo>
                    <a:pt x="950" y="792"/>
                    <a:pt x="930" y="760"/>
                    <a:pt x="923" y="725"/>
                  </a:cubicBezTo>
                  <a:cubicBezTo>
                    <a:pt x="915" y="684"/>
                    <a:pt x="909" y="642"/>
                    <a:pt x="902" y="601"/>
                  </a:cubicBezTo>
                  <a:cubicBezTo>
                    <a:pt x="877" y="451"/>
                    <a:pt x="867" y="251"/>
                    <a:pt x="727" y="156"/>
                  </a:cubicBezTo>
                  <a:cubicBezTo>
                    <a:pt x="677" y="83"/>
                    <a:pt x="603" y="73"/>
                    <a:pt x="520" y="63"/>
                  </a:cubicBezTo>
                  <a:cubicBezTo>
                    <a:pt x="454" y="71"/>
                    <a:pt x="397" y="89"/>
                    <a:pt x="333" y="104"/>
                  </a:cubicBezTo>
                  <a:cubicBezTo>
                    <a:pt x="316" y="101"/>
                    <a:pt x="299" y="99"/>
                    <a:pt x="282" y="94"/>
                  </a:cubicBezTo>
                  <a:cubicBezTo>
                    <a:pt x="261" y="88"/>
                    <a:pt x="220" y="73"/>
                    <a:pt x="220" y="73"/>
                  </a:cubicBezTo>
                  <a:cubicBezTo>
                    <a:pt x="173" y="41"/>
                    <a:pt x="183" y="63"/>
                    <a:pt x="22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733800" y="3048000"/>
              <a:ext cx="2483623" cy="3469931"/>
            </a:xfrm>
            <a:custGeom>
              <a:avLst/>
              <a:gdLst>
                <a:gd name="T0" fmla="*/ 55 w 904"/>
                <a:gd name="T1" fmla="*/ 94 h 1263"/>
                <a:gd name="T2" fmla="*/ 117 w 904"/>
                <a:gd name="T3" fmla="*/ 136 h 1263"/>
                <a:gd name="T4" fmla="*/ 241 w 904"/>
                <a:gd name="T5" fmla="*/ 167 h 1263"/>
                <a:gd name="T6" fmla="*/ 313 w 904"/>
                <a:gd name="T7" fmla="*/ 157 h 1263"/>
                <a:gd name="T8" fmla="*/ 500 w 904"/>
                <a:gd name="T9" fmla="*/ 1 h 1263"/>
                <a:gd name="T10" fmla="*/ 706 w 904"/>
                <a:gd name="T11" fmla="*/ 94 h 1263"/>
                <a:gd name="T12" fmla="*/ 768 w 904"/>
                <a:gd name="T13" fmla="*/ 188 h 1263"/>
                <a:gd name="T14" fmla="*/ 789 w 904"/>
                <a:gd name="T15" fmla="*/ 219 h 1263"/>
                <a:gd name="T16" fmla="*/ 862 w 904"/>
                <a:gd name="T17" fmla="*/ 508 h 1263"/>
                <a:gd name="T18" fmla="*/ 799 w 904"/>
                <a:gd name="T19" fmla="*/ 1046 h 1263"/>
                <a:gd name="T20" fmla="*/ 644 w 904"/>
                <a:gd name="T21" fmla="*/ 1232 h 1263"/>
                <a:gd name="T22" fmla="*/ 531 w 904"/>
                <a:gd name="T23" fmla="*/ 1263 h 1263"/>
                <a:gd name="T24" fmla="*/ 375 w 904"/>
                <a:gd name="T25" fmla="*/ 1212 h 1263"/>
                <a:gd name="T26" fmla="*/ 355 w 904"/>
                <a:gd name="T27" fmla="*/ 1180 h 1263"/>
                <a:gd name="T28" fmla="*/ 324 w 904"/>
                <a:gd name="T29" fmla="*/ 1149 h 1263"/>
                <a:gd name="T30" fmla="*/ 282 w 904"/>
                <a:gd name="T31" fmla="*/ 1077 h 1263"/>
                <a:gd name="T32" fmla="*/ 251 w 904"/>
                <a:gd name="T33" fmla="*/ 963 h 1263"/>
                <a:gd name="T34" fmla="*/ 106 w 904"/>
                <a:gd name="T35" fmla="*/ 425 h 1263"/>
                <a:gd name="T36" fmla="*/ 44 w 904"/>
                <a:gd name="T37" fmla="*/ 219 h 1263"/>
                <a:gd name="T38" fmla="*/ 55 w 904"/>
                <a:gd name="T39" fmla="*/ 94 h 12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04"/>
                <a:gd name="T61" fmla="*/ 0 h 1263"/>
                <a:gd name="T62" fmla="*/ 904 w 904"/>
                <a:gd name="T63" fmla="*/ 1263 h 12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04" h="1263">
                  <a:moveTo>
                    <a:pt x="55" y="94"/>
                  </a:moveTo>
                  <a:cubicBezTo>
                    <a:pt x="158" y="131"/>
                    <a:pt x="0" y="70"/>
                    <a:pt x="117" y="136"/>
                  </a:cubicBezTo>
                  <a:cubicBezTo>
                    <a:pt x="151" y="155"/>
                    <a:pt x="203" y="155"/>
                    <a:pt x="241" y="167"/>
                  </a:cubicBezTo>
                  <a:cubicBezTo>
                    <a:pt x="265" y="164"/>
                    <a:pt x="290" y="166"/>
                    <a:pt x="313" y="157"/>
                  </a:cubicBezTo>
                  <a:cubicBezTo>
                    <a:pt x="390" y="127"/>
                    <a:pt x="433" y="45"/>
                    <a:pt x="500" y="1"/>
                  </a:cubicBezTo>
                  <a:cubicBezTo>
                    <a:pt x="643" y="15"/>
                    <a:pt x="612" y="0"/>
                    <a:pt x="706" y="94"/>
                  </a:cubicBezTo>
                  <a:cubicBezTo>
                    <a:pt x="712" y="100"/>
                    <a:pt x="755" y="168"/>
                    <a:pt x="768" y="188"/>
                  </a:cubicBezTo>
                  <a:cubicBezTo>
                    <a:pt x="775" y="198"/>
                    <a:pt x="789" y="219"/>
                    <a:pt x="789" y="219"/>
                  </a:cubicBezTo>
                  <a:cubicBezTo>
                    <a:pt x="821" y="314"/>
                    <a:pt x="844" y="409"/>
                    <a:pt x="862" y="508"/>
                  </a:cubicBezTo>
                  <a:cubicBezTo>
                    <a:pt x="868" y="680"/>
                    <a:pt x="904" y="891"/>
                    <a:pt x="799" y="1046"/>
                  </a:cubicBezTo>
                  <a:cubicBezTo>
                    <a:pt x="783" y="1110"/>
                    <a:pt x="707" y="1210"/>
                    <a:pt x="644" y="1232"/>
                  </a:cubicBezTo>
                  <a:cubicBezTo>
                    <a:pt x="607" y="1245"/>
                    <a:pt x="531" y="1263"/>
                    <a:pt x="531" y="1263"/>
                  </a:cubicBezTo>
                  <a:cubicBezTo>
                    <a:pt x="459" y="1254"/>
                    <a:pt x="432" y="1249"/>
                    <a:pt x="375" y="1212"/>
                  </a:cubicBezTo>
                  <a:cubicBezTo>
                    <a:pt x="368" y="1201"/>
                    <a:pt x="363" y="1190"/>
                    <a:pt x="355" y="1180"/>
                  </a:cubicBezTo>
                  <a:cubicBezTo>
                    <a:pt x="346" y="1169"/>
                    <a:pt x="333" y="1161"/>
                    <a:pt x="324" y="1149"/>
                  </a:cubicBezTo>
                  <a:cubicBezTo>
                    <a:pt x="308" y="1126"/>
                    <a:pt x="298" y="1100"/>
                    <a:pt x="282" y="1077"/>
                  </a:cubicBezTo>
                  <a:cubicBezTo>
                    <a:pt x="259" y="983"/>
                    <a:pt x="272" y="1021"/>
                    <a:pt x="251" y="963"/>
                  </a:cubicBezTo>
                  <a:cubicBezTo>
                    <a:pt x="228" y="797"/>
                    <a:pt x="203" y="567"/>
                    <a:pt x="106" y="425"/>
                  </a:cubicBezTo>
                  <a:cubicBezTo>
                    <a:pt x="87" y="365"/>
                    <a:pt x="44" y="284"/>
                    <a:pt x="44" y="219"/>
                  </a:cubicBezTo>
                  <a:cubicBezTo>
                    <a:pt x="44" y="177"/>
                    <a:pt x="51" y="136"/>
                    <a:pt x="55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352800" y="3048000"/>
              <a:ext cx="1889153" cy="2819400"/>
            </a:xfrm>
            <a:custGeom>
              <a:avLst/>
              <a:gdLst>
                <a:gd name="T0" fmla="*/ 286 w 865"/>
                <a:gd name="T1" fmla="*/ 149 h 1414"/>
                <a:gd name="T2" fmla="*/ 224 w 865"/>
                <a:gd name="T3" fmla="*/ 66 h 1414"/>
                <a:gd name="T4" fmla="*/ 130 w 865"/>
                <a:gd name="T5" fmla="*/ 4 h 1414"/>
                <a:gd name="T6" fmla="*/ 58 w 865"/>
                <a:gd name="T7" fmla="*/ 56 h 1414"/>
                <a:gd name="T8" fmla="*/ 37 w 865"/>
                <a:gd name="T9" fmla="*/ 87 h 1414"/>
                <a:gd name="T10" fmla="*/ 244 w 865"/>
                <a:gd name="T11" fmla="*/ 200 h 1414"/>
                <a:gd name="T12" fmla="*/ 286 w 865"/>
                <a:gd name="T13" fmla="*/ 325 h 1414"/>
                <a:gd name="T14" fmla="*/ 296 w 865"/>
                <a:gd name="T15" fmla="*/ 356 h 1414"/>
                <a:gd name="T16" fmla="*/ 306 w 865"/>
                <a:gd name="T17" fmla="*/ 387 h 1414"/>
                <a:gd name="T18" fmla="*/ 348 w 865"/>
                <a:gd name="T19" fmla="*/ 604 h 1414"/>
                <a:gd name="T20" fmla="*/ 306 w 865"/>
                <a:gd name="T21" fmla="*/ 1049 h 1414"/>
                <a:gd name="T22" fmla="*/ 275 w 865"/>
                <a:gd name="T23" fmla="*/ 1111 h 1414"/>
                <a:gd name="T24" fmla="*/ 213 w 865"/>
                <a:gd name="T25" fmla="*/ 1266 h 1414"/>
                <a:gd name="T26" fmla="*/ 141 w 865"/>
                <a:gd name="T27" fmla="*/ 1390 h 1414"/>
                <a:gd name="T28" fmla="*/ 244 w 865"/>
                <a:gd name="T29" fmla="*/ 1318 h 1414"/>
                <a:gd name="T30" fmla="*/ 368 w 865"/>
                <a:gd name="T31" fmla="*/ 1131 h 1414"/>
                <a:gd name="T32" fmla="*/ 410 w 865"/>
                <a:gd name="T33" fmla="*/ 1038 h 1414"/>
                <a:gd name="T34" fmla="*/ 399 w 865"/>
                <a:gd name="T35" fmla="*/ 893 h 1414"/>
                <a:gd name="T36" fmla="*/ 410 w 865"/>
                <a:gd name="T37" fmla="*/ 676 h 1414"/>
                <a:gd name="T38" fmla="*/ 399 w 865"/>
                <a:gd name="T39" fmla="*/ 490 h 1414"/>
                <a:gd name="T40" fmla="*/ 430 w 865"/>
                <a:gd name="T41" fmla="*/ 500 h 1414"/>
                <a:gd name="T42" fmla="*/ 493 w 865"/>
                <a:gd name="T43" fmla="*/ 935 h 1414"/>
                <a:gd name="T44" fmla="*/ 544 w 865"/>
                <a:gd name="T45" fmla="*/ 1028 h 1414"/>
                <a:gd name="T46" fmla="*/ 586 w 865"/>
                <a:gd name="T47" fmla="*/ 1121 h 1414"/>
                <a:gd name="T48" fmla="*/ 792 w 865"/>
                <a:gd name="T49" fmla="*/ 1349 h 1414"/>
                <a:gd name="T50" fmla="*/ 865 w 865"/>
                <a:gd name="T51" fmla="*/ 1369 h 1414"/>
                <a:gd name="T52" fmla="*/ 741 w 865"/>
                <a:gd name="T53" fmla="*/ 1235 h 1414"/>
                <a:gd name="T54" fmla="*/ 637 w 865"/>
                <a:gd name="T55" fmla="*/ 1111 h 1414"/>
                <a:gd name="T56" fmla="*/ 606 w 865"/>
                <a:gd name="T57" fmla="*/ 1018 h 1414"/>
                <a:gd name="T58" fmla="*/ 555 w 865"/>
                <a:gd name="T59" fmla="*/ 924 h 1414"/>
                <a:gd name="T60" fmla="*/ 503 w 865"/>
                <a:gd name="T61" fmla="*/ 800 h 1414"/>
                <a:gd name="T62" fmla="*/ 451 w 865"/>
                <a:gd name="T63" fmla="*/ 542 h 1414"/>
                <a:gd name="T64" fmla="*/ 389 w 865"/>
                <a:gd name="T65" fmla="*/ 345 h 1414"/>
                <a:gd name="T66" fmla="*/ 368 w 865"/>
                <a:gd name="T67" fmla="*/ 283 h 1414"/>
                <a:gd name="T68" fmla="*/ 286 w 865"/>
                <a:gd name="T69" fmla="*/ 149 h 141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5"/>
                <a:gd name="T106" fmla="*/ 0 h 1414"/>
                <a:gd name="T107" fmla="*/ 865 w 865"/>
                <a:gd name="T108" fmla="*/ 1414 h 141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5" h="1414">
                  <a:moveTo>
                    <a:pt x="286" y="149"/>
                  </a:moveTo>
                  <a:cubicBezTo>
                    <a:pt x="233" y="113"/>
                    <a:pt x="262" y="104"/>
                    <a:pt x="224" y="66"/>
                  </a:cubicBezTo>
                  <a:cubicBezTo>
                    <a:pt x="199" y="40"/>
                    <a:pt x="164" y="15"/>
                    <a:pt x="130" y="4"/>
                  </a:cubicBezTo>
                  <a:cubicBezTo>
                    <a:pt x="35" y="36"/>
                    <a:pt x="86" y="0"/>
                    <a:pt x="58" y="56"/>
                  </a:cubicBezTo>
                  <a:cubicBezTo>
                    <a:pt x="52" y="67"/>
                    <a:pt x="44" y="77"/>
                    <a:pt x="37" y="87"/>
                  </a:cubicBezTo>
                  <a:cubicBezTo>
                    <a:pt x="0" y="202"/>
                    <a:pt x="176" y="194"/>
                    <a:pt x="244" y="200"/>
                  </a:cubicBezTo>
                  <a:cubicBezTo>
                    <a:pt x="259" y="241"/>
                    <a:pt x="272" y="283"/>
                    <a:pt x="286" y="325"/>
                  </a:cubicBezTo>
                  <a:cubicBezTo>
                    <a:pt x="289" y="335"/>
                    <a:pt x="293" y="346"/>
                    <a:pt x="296" y="356"/>
                  </a:cubicBezTo>
                  <a:cubicBezTo>
                    <a:pt x="299" y="366"/>
                    <a:pt x="306" y="387"/>
                    <a:pt x="306" y="387"/>
                  </a:cubicBezTo>
                  <a:cubicBezTo>
                    <a:pt x="317" y="460"/>
                    <a:pt x="329" y="533"/>
                    <a:pt x="348" y="604"/>
                  </a:cubicBezTo>
                  <a:cubicBezTo>
                    <a:pt x="354" y="742"/>
                    <a:pt x="391" y="924"/>
                    <a:pt x="306" y="1049"/>
                  </a:cubicBezTo>
                  <a:cubicBezTo>
                    <a:pt x="270" y="1161"/>
                    <a:pt x="328" y="991"/>
                    <a:pt x="275" y="1111"/>
                  </a:cubicBezTo>
                  <a:cubicBezTo>
                    <a:pt x="251" y="1165"/>
                    <a:pt x="246" y="1217"/>
                    <a:pt x="213" y="1266"/>
                  </a:cubicBezTo>
                  <a:cubicBezTo>
                    <a:pt x="198" y="1312"/>
                    <a:pt x="175" y="1356"/>
                    <a:pt x="141" y="1390"/>
                  </a:cubicBezTo>
                  <a:cubicBezTo>
                    <a:pt x="214" y="1414"/>
                    <a:pt x="197" y="1366"/>
                    <a:pt x="244" y="1318"/>
                  </a:cubicBezTo>
                  <a:cubicBezTo>
                    <a:pt x="296" y="1265"/>
                    <a:pt x="338" y="1199"/>
                    <a:pt x="368" y="1131"/>
                  </a:cubicBezTo>
                  <a:cubicBezTo>
                    <a:pt x="415" y="1025"/>
                    <a:pt x="364" y="1105"/>
                    <a:pt x="410" y="1038"/>
                  </a:cubicBezTo>
                  <a:cubicBezTo>
                    <a:pt x="426" y="988"/>
                    <a:pt x="416" y="942"/>
                    <a:pt x="399" y="893"/>
                  </a:cubicBezTo>
                  <a:cubicBezTo>
                    <a:pt x="403" y="821"/>
                    <a:pt x="410" y="748"/>
                    <a:pt x="410" y="676"/>
                  </a:cubicBezTo>
                  <a:cubicBezTo>
                    <a:pt x="410" y="614"/>
                    <a:pt x="392" y="552"/>
                    <a:pt x="399" y="490"/>
                  </a:cubicBezTo>
                  <a:cubicBezTo>
                    <a:pt x="400" y="479"/>
                    <a:pt x="420" y="497"/>
                    <a:pt x="430" y="500"/>
                  </a:cubicBezTo>
                  <a:cubicBezTo>
                    <a:pt x="481" y="644"/>
                    <a:pt x="405" y="804"/>
                    <a:pt x="493" y="935"/>
                  </a:cubicBezTo>
                  <a:cubicBezTo>
                    <a:pt x="511" y="990"/>
                    <a:pt x="497" y="957"/>
                    <a:pt x="544" y="1028"/>
                  </a:cubicBezTo>
                  <a:cubicBezTo>
                    <a:pt x="562" y="1055"/>
                    <a:pt x="570" y="1093"/>
                    <a:pt x="586" y="1121"/>
                  </a:cubicBezTo>
                  <a:cubicBezTo>
                    <a:pt x="639" y="1216"/>
                    <a:pt x="703" y="1289"/>
                    <a:pt x="792" y="1349"/>
                  </a:cubicBezTo>
                  <a:cubicBezTo>
                    <a:pt x="813" y="1363"/>
                    <a:pt x="841" y="1361"/>
                    <a:pt x="865" y="1369"/>
                  </a:cubicBezTo>
                  <a:cubicBezTo>
                    <a:pt x="844" y="1303"/>
                    <a:pt x="792" y="1277"/>
                    <a:pt x="741" y="1235"/>
                  </a:cubicBezTo>
                  <a:cubicBezTo>
                    <a:pt x="702" y="1203"/>
                    <a:pt x="665" y="1153"/>
                    <a:pt x="637" y="1111"/>
                  </a:cubicBezTo>
                  <a:cubicBezTo>
                    <a:pt x="627" y="1080"/>
                    <a:pt x="624" y="1045"/>
                    <a:pt x="606" y="1018"/>
                  </a:cubicBezTo>
                  <a:cubicBezTo>
                    <a:pt x="587" y="989"/>
                    <a:pt x="569" y="955"/>
                    <a:pt x="555" y="924"/>
                  </a:cubicBezTo>
                  <a:cubicBezTo>
                    <a:pt x="534" y="876"/>
                    <a:pt x="531" y="842"/>
                    <a:pt x="503" y="800"/>
                  </a:cubicBezTo>
                  <a:cubicBezTo>
                    <a:pt x="486" y="714"/>
                    <a:pt x="468" y="628"/>
                    <a:pt x="451" y="542"/>
                  </a:cubicBezTo>
                  <a:cubicBezTo>
                    <a:pt x="437" y="472"/>
                    <a:pt x="430" y="405"/>
                    <a:pt x="389" y="345"/>
                  </a:cubicBezTo>
                  <a:cubicBezTo>
                    <a:pt x="382" y="324"/>
                    <a:pt x="380" y="301"/>
                    <a:pt x="368" y="283"/>
                  </a:cubicBezTo>
                  <a:cubicBezTo>
                    <a:pt x="336" y="234"/>
                    <a:pt x="300" y="208"/>
                    <a:pt x="286" y="149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2667000" y="1752600"/>
              <a:ext cx="228600" cy="5274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Minus 11"/>
            <p:cNvSpPr/>
            <p:nvPr/>
          </p:nvSpPr>
          <p:spPr>
            <a:xfrm rot="20610059">
              <a:off x="1960481" y="3213952"/>
              <a:ext cx="4461038" cy="500871"/>
            </a:xfrm>
            <a:prstGeom prst="mathMinu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91200" y="1752600"/>
              <a:ext cx="11801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00"/>
                  </a:solidFill>
                </a:rPr>
                <a:t>SVT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24600" y="3962400"/>
              <a:ext cx="8386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00"/>
                  </a:solidFill>
                </a:rPr>
                <a:t>VT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71600" y="1066800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SA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9600" y="2590800"/>
              <a:ext cx="1343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AV node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1000" y="4267200"/>
              <a:ext cx="16417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His bundle</a:t>
              </a:r>
              <a:endParaRPr lang="en-US" dirty="0"/>
            </a:p>
          </p:txBody>
        </p:sp>
        <p:cxnSp>
          <p:nvCxnSpPr>
            <p:cNvPr id="19" name="Straight Arrow Connector 18"/>
            <p:cNvCxnSpPr>
              <a:endCxn id="7" idx="2"/>
            </p:cNvCxnSpPr>
            <p:nvPr/>
          </p:nvCxnSpPr>
          <p:spPr>
            <a:xfrm>
              <a:off x="1828800" y="1447800"/>
              <a:ext cx="838200" cy="5685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828800" y="2971800"/>
              <a:ext cx="1600200" cy="152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7" idx="3"/>
              <a:endCxn id="6" idx="5"/>
            </p:cNvCxnSpPr>
            <p:nvPr/>
          </p:nvCxnSpPr>
          <p:spPr>
            <a:xfrm flipV="1">
              <a:off x="2022796" y="3446784"/>
              <a:ext cx="1862898" cy="10512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9" idx="3"/>
            </p:cNvCxnSpPr>
            <p:nvPr/>
          </p:nvCxnSpPr>
          <p:spPr>
            <a:xfrm flipV="1">
              <a:off x="2497800" y="4800601"/>
              <a:ext cx="1726413" cy="3070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6" idx="22"/>
            </p:cNvCxnSpPr>
            <p:nvPr/>
          </p:nvCxnSpPr>
          <p:spPr>
            <a:xfrm flipV="1">
              <a:off x="2514600" y="5097748"/>
              <a:ext cx="2026292" cy="76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046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6934200" cy="2514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0000"/>
                </a:solidFill>
              </a:rPr>
              <a:t>Mechanisms of Tachyarrhythmia's</a:t>
            </a:r>
            <a:endParaRPr lang="en-US" sz="5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8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67818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Mechanism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7848600" cy="1752599"/>
          </a:xfrm>
        </p:spPr>
        <p:txBody>
          <a:bodyPr>
            <a:normAutofit fontScale="40000" lnSpcReduction="20000"/>
          </a:bodyPr>
          <a:lstStyle/>
          <a:p>
            <a:pPr marL="550926" indent="-514350">
              <a:buNone/>
            </a:pPr>
            <a:r>
              <a:rPr lang="en-US" sz="8000" dirty="0" smtClean="0">
                <a:solidFill>
                  <a:srgbClr val="000000"/>
                </a:solidFill>
              </a:rPr>
              <a:t>1) Accelerated automaticity</a:t>
            </a:r>
          </a:p>
          <a:p>
            <a:pPr marL="550926" lvl="1" indent="-514350">
              <a:buSzPct val="80000"/>
              <a:buNone/>
            </a:pPr>
            <a:r>
              <a:rPr lang="en-US" sz="8000" dirty="0" smtClean="0"/>
              <a:t>     </a:t>
            </a:r>
            <a:r>
              <a:rPr lang="en-US" sz="5000" dirty="0" smtClean="0">
                <a:solidFill>
                  <a:srgbClr val="FFFFFF"/>
                </a:solidFill>
              </a:rPr>
              <a:t>Automatic impulse generation from unusual site or overtakes sinus node.</a:t>
            </a:r>
          </a:p>
          <a:p>
            <a:pPr marL="550926" lvl="1" indent="-514350">
              <a:buSzPct val="80000"/>
              <a:buFont typeface="+mj-lt"/>
              <a:buAutoNum type="arabicParenR" startAt="3"/>
            </a:pPr>
            <a:endParaRPr lang="en-US" sz="3200" dirty="0" smtClean="0">
              <a:solidFill>
                <a:srgbClr val="FFFF00"/>
              </a:solidFill>
            </a:endParaRPr>
          </a:p>
          <a:p>
            <a:pPr marL="550926" indent="-51435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3124200"/>
            <a:ext cx="8153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0926" lvl="1" indent="-514350">
              <a:buSzPct val="80000"/>
            </a:pPr>
            <a:r>
              <a:rPr lang="en-US" sz="2800" dirty="0" smtClean="0">
                <a:solidFill>
                  <a:srgbClr val="000000"/>
                </a:solidFill>
              </a:rPr>
              <a:t>2) Triggered activity 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Secondary depolarization during or after </a:t>
            </a:r>
            <a:r>
              <a:rPr lang="en-US" sz="2400" dirty="0" err="1" smtClean="0">
                <a:solidFill>
                  <a:srgbClr val="FFFFFF"/>
                </a:solidFill>
              </a:rPr>
              <a:t>repolarization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495800"/>
            <a:ext cx="1710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3) Reentry 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1066800"/>
            <a:ext cx="6782291" cy="5562600"/>
            <a:chOff x="381000" y="1066800"/>
            <a:chExt cx="6782291" cy="5562600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2362201" y="1143000"/>
              <a:ext cx="2572592" cy="339357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3588834" y="1066800"/>
              <a:ext cx="2202366" cy="312982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667000" y="3360595"/>
              <a:ext cx="2362200" cy="3268805"/>
            </a:xfrm>
            <a:custGeom>
              <a:avLst/>
              <a:gdLst>
                <a:gd name="T0" fmla="*/ 220 w 984"/>
                <a:gd name="T1" fmla="*/ 1 h 1273"/>
                <a:gd name="T2" fmla="*/ 65 w 984"/>
                <a:gd name="T3" fmla="*/ 52 h 1273"/>
                <a:gd name="T4" fmla="*/ 33 w 984"/>
                <a:gd name="T5" fmla="*/ 146 h 1273"/>
                <a:gd name="T6" fmla="*/ 13 w 984"/>
                <a:gd name="T7" fmla="*/ 228 h 1273"/>
                <a:gd name="T8" fmla="*/ 54 w 984"/>
                <a:gd name="T9" fmla="*/ 621 h 1273"/>
                <a:gd name="T10" fmla="*/ 96 w 984"/>
                <a:gd name="T11" fmla="*/ 714 h 1273"/>
                <a:gd name="T12" fmla="*/ 137 w 984"/>
                <a:gd name="T13" fmla="*/ 776 h 1273"/>
                <a:gd name="T14" fmla="*/ 261 w 984"/>
                <a:gd name="T15" fmla="*/ 963 h 1273"/>
                <a:gd name="T16" fmla="*/ 716 w 984"/>
                <a:gd name="T17" fmla="*/ 1273 h 1273"/>
                <a:gd name="T18" fmla="*/ 851 w 984"/>
                <a:gd name="T19" fmla="*/ 1263 h 1273"/>
                <a:gd name="T20" fmla="*/ 944 w 984"/>
                <a:gd name="T21" fmla="*/ 1118 h 1273"/>
                <a:gd name="T22" fmla="*/ 954 w 984"/>
                <a:gd name="T23" fmla="*/ 828 h 1273"/>
                <a:gd name="T24" fmla="*/ 923 w 984"/>
                <a:gd name="T25" fmla="*/ 725 h 1273"/>
                <a:gd name="T26" fmla="*/ 902 w 984"/>
                <a:gd name="T27" fmla="*/ 601 h 1273"/>
                <a:gd name="T28" fmla="*/ 727 w 984"/>
                <a:gd name="T29" fmla="*/ 156 h 1273"/>
                <a:gd name="T30" fmla="*/ 520 w 984"/>
                <a:gd name="T31" fmla="*/ 63 h 1273"/>
                <a:gd name="T32" fmla="*/ 333 w 984"/>
                <a:gd name="T33" fmla="*/ 104 h 1273"/>
                <a:gd name="T34" fmla="*/ 282 w 984"/>
                <a:gd name="T35" fmla="*/ 94 h 1273"/>
                <a:gd name="T36" fmla="*/ 220 w 984"/>
                <a:gd name="T37" fmla="*/ 73 h 1273"/>
                <a:gd name="T38" fmla="*/ 220 w 984"/>
                <a:gd name="T39" fmla="*/ 1 h 12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4"/>
                <a:gd name="T61" fmla="*/ 0 h 1273"/>
                <a:gd name="T62" fmla="*/ 984 w 984"/>
                <a:gd name="T63" fmla="*/ 1273 h 12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4" h="1273">
                  <a:moveTo>
                    <a:pt x="220" y="1"/>
                  </a:moveTo>
                  <a:cubicBezTo>
                    <a:pt x="140" y="10"/>
                    <a:pt x="117" y="0"/>
                    <a:pt x="65" y="52"/>
                  </a:cubicBezTo>
                  <a:cubicBezTo>
                    <a:pt x="54" y="83"/>
                    <a:pt x="42" y="114"/>
                    <a:pt x="33" y="146"/>
                  </a:cubicBezTo>
                  <a:cubicBezTo>
                    <a:pt x="26" y="173"/>
                    <a:pt x="13" y="228"/>
                    <a:pt x="13" y="228"/>
                  </a:cubicBezTo>
                  <a:cubicBezTo>
                    <a:pt x="0" y="367"/>
                    <a:pt x="9" y="490"/>
                    <a:pt x="54" y="621"/>
                  </a:cubicBezTo>
                  <a:cubicBezTo>
                    <a:pt x="65" y="653"/>
                    <a:pt x="80" y="685"/>
                    <a:pt x="96" y="714"/>
                  </a:cubicBezTo>
                  <a:cubicBezTo>
                    <a:pt x="108" y="736"/>
                    <a:pt x="137" y="776"/>
                    <a:pt x="137" y="776"/>
                  </a:cubicBezTo>
                  <a:cubicBezTo>
                    <a:pt x="160" y="849"/>
                    <a:pt x="213" y="906"/>
                    <a:pt x="261" y="963"/>
                  </a:cubicBezTo>
                  <a:cubicBezTo>
                    <a:pt x="377" y="1102"/>
                    <a:pt x="537" y="1229"/>
                    <a:pt x="716" y="1273"/>
                  </a:cubicBezTo>
                  <a:cubicBezTo>
                    <a:pt x="761" y="1270"/>
                    <a:pt x="807" y="1271"/>
                    <a:pt x="851" y="1263"/>
                  </a:cubicBezTo>
                  <a:cubicBezTo>
                    <a:pt x="908" y="1252"/>
                    <a:pt x="916" y="1159"/>
                    <a:pt x="944" y="1118"/>
                  </a:cubicBezTo>
                  <a:cubicBezTo>
                    <a:pt x="984" y="994"/>
                    <a:pt x="977" y="1041"/>
                    <a:pt x="954" y="828"/>
                  </a:cubicBezTo>
                  <a:cubicBezTo>
                    <a:pt x="950" y="792"/>
                    <a:pt x="930" y="760"/>
                    <a:pt x="923" y="725"/>
                  </a:cubicBezTo>
                  <a:cubicBezTo>
                    <a:pt x="915" y="684"/>
                    <a:pt x="909" y="642"/>
                    <a:pt x="902" y="601"/>
                  </a:cubicBezTo>
                  <a:cubicBezTo>
                    <a:pt x="877" y="451"/>
                    <a:pt x="867" y="251"/>
                    <a:pt x="727" y="156"/>
                  </a:cubicBezTo>
                  <a:cubicBezTo>
                    <a:pt x="677" y="83"/>
                    <a:pt x="603" y="73"/>
                    <a:pt x="520" y="63"/>
                  </a:cubicBezTo>
                  <a:cubicBezTo>
                    <a:pt x="454" y="71"/>
                    <a:pt x="397" y="89"/>
                    <a:pt x="333" y="104"/>
                  </a:cubicBezTo>
                  <a:cubicBezTo>
                    <a:pt x="316" y="101"/>
                    <a:pt x="299" y="99"/>
                    <a:pt x="282" y="94"/>
                  </a:cubicBezTo>
                  <a:cubicBezTo>
                    <a:pt x="261" y="88"/>
                    <a:pt x="220" y="73"/>
                    <a:pt x="220" y="73"/>
                  </a:cubicBezTo>
                  <a:cubicBezTo>
                    <a:pt x="173" y="41"/>
                    <a:pt x="183" y="63"/>
                    <a:pt x="22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3733800" y="3048000"/>
              <a:ext cx="2483623" cy="3469931"/>
            </a:xfrm>
            <a:custGeom>
              <a:avLst/>
              <a:gdLst>
                <a:gd name="T0" fmla="*/ 55 w 904"/>
                <a:gd name="T1" fmla="*/ 94 h 1263"/>
                <a:gd name="T2" fmla="*/ 117 w 904"/>
                <a:gd name="T3" fmla="*/ 136 h 1263"/>
                <a:gd name="T4" fmla="*/ 241 w 904"/>
                <a:gd name="T5" fmla="*/ 167 h 1263"/>
                <a:gd name="T6" fmla="*/ 313 w 904"/>
                <a:gd name="T7" fmla="*/ 157 h 1263"/>
                <a:gd name="T8" fmla="*/ 500 w 904"/>
                <a:gd name="T9" fmla="*/ 1 h 1263"/>
                <a:gd name="T10" fmla="*/ 706 w 904"/>
                <a:gd name="T11" fmla="*/ 94 h 1263"/>
                <a:gd name="T12" fmla="*/ 768 w 904"/>
                <a:gd name="T13" fmla="*/ 188 h 1263"/>
                <a:gd name="T14" fmla="*/ 789 w 904"/>
                <a:gd name="T15" fmla="*/ 219 h 1263"/>
                <a:gd name="T16" fmla="*/ 862 w 904"/>
                <a:gd name="T17" fmla="*/ 508 h 1263"/>
                <a:gd name="T18" fmla="*/ 799 w 904"/>
                <a:gd name="T19" fmla="*/ 1046 h 1263"/>
                <a:gd name="T20" fmla="*/ 644 w 904"/>
                <a:gd name="T21" fmla="*/ 1232 h 1263"/>
                <a:gd name="T22" fmla="*/ 531 w 904"/>
                <a:gd name="T23" fmla="*/ 1263 h 1263"/>
                <a:gd name="T24" fmla="*/ 375 w 904"/>
                <a:gd name="T25" fmla="*/ 1212 h 1263"/>
                <a:gd name="T26" fmla="*/ 355 w 904"/>
                <a:gd name="T27" fmla="*/ 1180 h 1263"/>
                <a:gd name="T28" fmla="*/ 324 w 904"/>
                <a:gd name="T29" fmla="*/ 1149 h 1263"/>
                <a:gd name="T30" fmla="*/ 282 w 904"/>
                <a:gd name="T31" fmla="*/ 1077 h 1263"/>
                <a:gd name="T32" fmla="*/ 251 w 904"/>
                <a:gd name="T33" fmla="*/ 963 h 1263"/>
                <a:gd name="T34" fmla="*/ 106 w 904"/>
                <a:gd name="T35" fmla="*/ 425 h 1263"/>
                <a:gd name="T36" fmla="*/ 44 w 904"/>
                <a:gd name="T37" fmla="*/ 219 h 1263"/>
                <a:gd name="T38" fmla="*/ 55 w 904"/>
                <a:gd name="T39" fmla="*/ 94 h 12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04"/>
                <a:gd name="T61" fmla="*/ 0 h 1263"/>
                <a:gd name="T62" fmla="*/ 904 w 904"/>
                <a:gd name="T63" fmla="*/ 1263 h 12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04" h="1263">
                  <a:moveTo>
                    <a:pt x="55" y="94"/>
                  </a:moveTo>
                  <a:cubicBezTo>
                    <a:pt x="158" y="131"/>
                    <a:pt x="0" y="70"/>
                    <a:pt x="117" y="136"/>
                  </a:cubicBezTo>
                  <a:cubicBezTo>
                    <a:pt x="151" y="155"/>
                    <a:pt x="203" y="155"/>
                    <a:pt x="241" y="167"/>
                  </a:cubicBezTo>
                  <a:cubicBezTo>
                    <a:pt x="265" y="164"/>
                    <a:pt x="290" y="166"/>
                    <a:pt x="313" y="157"/>
                  </a:cubicBezTo>
                  <a:cubicBezTo>
                    <a:pt x="390" y="127"/>
                    <a:pt x="433" y="45"/>
                    <a:pt x="500" y="1"/>
                  </a:cubicBezTo>
                  <a:cubicBezTo>
                    <a:pt x="643" y="15"/>
                    <a:pt x="612" y="0"/>
                    <a:pt x="706" y="94"/>
                  </a:cubicBezTo>
                  <a:cubicBezTo>
                    <a:pt x="712" y="100"/>
                    <a:pt x="755" y="168"/>
                    <a:pt x="768" y="188"/>
                  </a:cubicBezTo>
                  <a:cubicBezTo>
                    <a:pt x="775" y="198"/>
                    <a:pt x="789" y="219"/>
                    <a:pt x="789" y="219"/>
                  </a:cubicBezTo>
                  <a:cubicBezTo>
                    <a:pt x="821" y="314"/>
                    <a:pt x="844" y="409"/>
                    <a:pt x="862" y="508"/>
                  </a:cubicBezTo>
                  <a:cubicBezTo>
                    <a:pt x="868" y="680"/>
                    <a:pt x="904" y="891"/>
                    <a:pt x="799" y="1046"/>
                  </a:cubicBezTo>
                  <a:cubicBezTo>
                    <a:pt x="783" y="1110"/>
                    <a:pt x="707" y="1210"/>
                    <a:pt x="644" y="1232"/>
                  </a:cubicBezTo>
                  <a:cubicBezTo>
                    <a:pt x="607" y="1245"/>
                    <a:pt x="531" y="1263"/>
                    <a:pt x="531" y="1263"/>
                  </a:cubicBezTo>
                  <a:cubicBezTo>
                    <a:pt x="459" y="1254"/>
                    <a:pt x="432" y="1249"/>
                    <a:pt x="375" y="1212"/>
                  </a:cubicBezTo>
                  <a:cubicBezTo>
                    <a:pt x="368" y="1201"/>
                    <a:pt x="363" y="1190"/>
                    <a:pt x="355" y="1180"/>
                  </a:cubicBezTo>
                  <a:cubicBezTo>
                    <a:pt x="346" y="1169"/>
                    <a:pt x="333" y="1161"/>
                    <a:pt x="324" y="1149"/>
                  </a:cubicBezTo>
                  <a:cubicBezTo>
                    <a:pt x="308" y="1126"/>
                    <a:pt x="298" y="1100"/>
                    <a:pt x="282" y="1077"/>
                  </a:cubicBezTo>
                  <a:cubicBezTo>
                    <a:pt x="259" y="983"/>
                    <a:pt x="272" y="1021"/>
                    <a:pt x="251" y="963"/>
                  </a:cubicBezTo>
                  <a:cubicBezTo>
                    <a:pt x="228" y="797"/>
                    <a:pt x="203" y="567"/>
                    <a:pt x="106" y="425"/>
                  </a:cubicBezTo>
                  <a:cubicBezTo>
                    <a:pt x="87" y="365"/>
                    <a:pt x="44" y="284"/>
                    <a:pt x="44" y="219"/>
                  </a:cubicBezTo>
                  <a:cubicBezTo>
                    <a:pt x="44" y="177"/>
                    <a:pt x="51" y="136"/>
                    <a:pt x="55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3352800" y="3048000"/>
              <a:ext cx="1889153" cy="2819400"/>
            </a:xfrm>
            <a:custGeom>
              <a:avLst/>
              <a:gdLst>
                <a:gd name="T0" fmla="*/ 286 w 865"/>
                <a:gd name="T1" fmla="*/ 149 h 1414"/>
                <a:gd name="T2" fmla="*/ 224 w 865"/>
                <a:gd name="T3" fmla="*/ 66 h 1414"/>
                <a:gd name="T4" fmla="*/ 130 w 865"/>
                <a:gd name="T5" fmla="*/ 4 h 1414"/>
                <a:gd name="T6" fmla="*/ 58 w 865"/>
                <a:gd name="T7" fmla="*/ 56 h 1414"/>
                <a:gd name="T8" fmla="*/ 37 w 865"/>
                <a:gd name="T9" fmla="*/ 87 h 1414"/>
                <a:gd name="T10" fmla="*/ 244 w 865"/>
                <a:gd name="T11" fmla="*/ 200 h 1414"/>
                <a:gd name="T12" fmla="*/ 286 w 865"/>
                <a:gd name="T13" fmla="*/ 325 h 1414"/>
                <a:gd name="T14" fmla="*/ 296 w 865"/>
                <a:gd name="T15" fmla="*/ 356 h 1414"/>
                <a:gd name="T16" fmla="*/ 306 w 865"/>
                <a:gd name="T17" fmla="*/ 387 h 1414"/>
                <a:gd name="T18" fmla="*/ 348 w 865"/>
                <a:gd name="T19" fmla="*/ 604 h 1414"/>
                <a:gd name="T20" fmla="*/ 306 w 865"/>
                <a:gd name="T21" fmla="*/ 1049 h 1414"/>
                <a:gd name="T22" fmla="*/ 275 w 865"/>
                <a:gd name="T23" fmla="*/ 1111 h 1414"/>
                <a:gd name="T24" fmla="*/ 213 w 865"/>
                <a:gd name="T25" fmla="*/ 1266 h 1414"/>
                <a:gd name="T26" fmla="*/ 141 w 865"/>
                <a:gd name="T27" fmla="*/ 1390 h 1414"/>
                <a:gd name="T28" fmla="*/ 244 w 865"/>
                <a:gd name="T29" fmla="*/ 1318 h 1414"/>
                <a:gd name="T30" fmla="*/ 368 w 865"/>
                <a:gd name="T31" fmla="*/ 1131 h 1414"/>
                <a:gd name="T32" fmla="*/ 410 w 865"/>
                <a:gd name="T33" fmla="*/ 1038 h 1414"/>
                <a:gd name="T34" fmla="*/ 399 w 865"/>
                <a:gd name="T35" fmla="*/ 893 h 1414"/>
                <a:gd name="T36" fmla="*/ 410 w 865"/>
                <a:gd name="T37" fmla="*/ 676 h 1414"/>
                <a:gd name="T38" fmla="*/ 399 w 865"/>
                <a:gd name="T39" fmla="*/ 490 h 1414"/>
                <a:gd name="T40" fmla="*/ 430 w 865"/>
                <a:gd name="T41" fmla="*/ 500 h 1414"/>
                <a:gd name="T42" fmla="*/ 493 w 865"/>
                <a:gd name="T43" fmla="*/ 935 h 1414"/>
                <a:gd name="T44" fmla="*/ 544 w 865"/>
                <a:gd name="T45" fmla="*/ 1028 h 1414"/>
                <a:gd name="T46" fmla="*/ 586 w 865"/>
                <a:gd name="T47" fmla="*/ 1121 h 1414"/>
                <a:gd name="T48" fmla="*/ 792 w 865"/>
                <a:gd name="T49" fmla="*/ 1349 h 1414"/>
                <a:gd name="T50" fmla="*/ 865 w 865"/>
                <a:gd name="T51" fmla="*/ 1369 h 1414"/>
                <a:gd name="T52" fmla="*/ 741 w 865"/>
                <a:gd name="T53" fmla="*/ 1235 h 1414"/>
                <a:gd name="T54" fmla="*/ 637 w 865"/>
                <a:gd name="T55" fmla="*/ 1111 h 1414"/>
                <a:gd name="T56" fmla="*/ 606 w 865"/>
                <a:gd name="T57" fmla="*/ 1018 h 1414"/>
                <a:gd name="T58" fmla="*/ 555 w 865"/>
                <a:gd name="T59" fmla="*/ 924 h 1414"/>
                <a:gd name="T60" fmla="*/ 503 w 865"/>
                <a:gd name="T61" fmla="*/ 800 h 1414"/>
                <a:gd name="T62" fmla="*/ 451 w 865"/>
                <a:gd name="T63" fmla="*/ 542 h 1414"/>
                <a:gd name="T64" fmla="*/ 389 w 865"/>
                <a:gd name="T65" fmla="*/ 345 h 1414"/>
                <a:gd name="T66" fmla="*/ 368 w 865"/>
                <a:gd name="T67" fmla="*/ 283 h 1414"/>
                <a:gd name="T68" fmla="*/ 286 w 865"/>
                <a:gd name="T69" fmla="*/ 149 h 141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5"/>
                <a:gd name="T106" fmla="*/ 0 h 1414"/>
                <a:gd name="T107" fmla="*/ 865 w 865"/>
                <a:gd name="T108" fmla="*/ 1414 h 141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5" h="1414">
                  <a:moveTo>
                    <a:pt x="286" y="149"/>
                  </a:moveTo>
                  <a:cubicBezTo>
                    <a:pt x="233" y="113"/>
                    <a:pt x="262" y="104"/>
                    <a:pt x="224" y="66"/>
                  </a:cubicBezTo>
                  <a:cubicBezTo>
                    <a:pt x="199" y="40"/>
                    <a:pt x="164" y="15"/>
                    <a:pt x="130" y="4"/>
                  </a:cubicBezTo>
                  <a:cubicBezTo>
                    <a:pt x="35" y="36"/>
                    <a:pt x="86" y="0"/>
                    <a:pt x="58" y="56"/>
                  </a:cubicBezTo>
                  <a:cubicBezTo>
                    <a:pt x="52" y="67"/>
                    <a:pt x="44" y="77"/>
                    <a:pt x="37" y="87"/>
                  </a:cubicBezTo>
                  <a:cubicBezTo>
                    <a:pt x="0" y="202"/>
                    <a:pt x="176" y="194"/>
                    <a:pt x="244" y="200"/>
                  </a:cubicBezTo>
                  <a:cubicBezTo>
                    <a:pt x="259" y="241"/>
                    <a:pt x="272" y="283"/>
                    <a:pt x="286" y="325"/>
                  </a:cubicBezTo>
                  <a:cubicBezTo>
                    <a:pt x="289" y="335"/>
                    <a:pt x="293" y="346"/>
                    <a:pt x="296" y="356"/>
                  </a:cubicBezTo>
                  <a:cubicBezTo>
                    <a:pt x="299" y="366"/>
                    <a:pt x="306" y="387"/>
                    <a:pt x="306" y="387"/>
                  </a:cubicBezTo>
                  <a:cubicBezTo>
                    <a:pt x="317" y="460"/>
                    <a:pt x="329" y="533"/>
                    <a:pt x="348" y="604"/>
                  </a:cubicBezTo>
                  <a:cubicBezTo>
                    <a:pt x="354" y="742"/>
                    <a:pt x="391" y="924"/>
                    <a:pt x="306" y="1049"/>
                  </a:cubicBezTo>
                  <a:cubicBezTo>
                    <a:pt x="270" y="1161"/>
                    <a:pt x="328" y="991"/>
                    <a:pt x="275" y="1111"/>
                  </a:cubicBezTo>
                  <a:cubicBezTo>
                    <a:pt x="251" y="1165"/>
                    <a:pt x="246" y="1217"/>
                    <a:pt x="213" y="1266"/>
                  </a:cubicBezTo>
                  <a:cubicBezTo>
                    <a:pt x="198" y="1312"/>
                    <a:pt x="175" y="1356"/>
                    <a:pt x="141" y="1390"/>
                  </a:cubicBezTo>
                  <a:cubicBezTo>
                    <a:pt x="214" y="1414"/>
                    <a:pt x="197" y="1366"/>
                    <a:pt x="244" y="1318"/>
                  </a:cubicBezTo>
                  <a:cubicBezTo>
                    <a:pt x="296" y="1265"/>
                    <a:pt x="338" y="1199"/>
                    <a:pt x="368" y="1131"/>
                  </a:cubicBezTo>
                  <a:cubicBezTo>
                    <a:pt x="415" y="1025"/>
                    <a:pt x="364" y="1105"/>
                    <a:pt x="410" y="1038"/>
                  </a:cubicBezTo>
                  <a:cubicBezTo>
                    <a:pt x="426" y="988"/>
                    <a:pt x="416" y="942"/>
                    <a:pt x="399" y="893"/>
                  </a:cubicBezTo>
                  <a:cubicBezTo>
                    <a:pt x="403" y="821"/>
                    <a:pt x="410" y="748"/>
                    <a:pt x="410" y="676"/>
                  </a:cubicBezTo>
                  <a:cubicBezTo>
                    <a:pt x="410" y="614"/>
                    <a:pt x="392" y="552"/>
                    <a:pt x="399" y="490"/>
                  </a:cubicBezTo>
                  <a:cubicBezTo>
                    <a:pt x="400" y="479"/>
                    <a:pt x="420" y="497"/>
                    <a:pt x="430" y="500"/>
                  </a:cubicBezTo>
                  <a:cubicBezTo>
                    <a:pt x="481" y="644"/>
                    <a:pt x="405" y="804"/>
                    <a:pt x="493" y="935"/>
                  </a:cubicBezTo>
                  <a:cubicBezTo>
                    <a:pt x="511" y="990"/>
                    <a:pt x="497" y="957"/>
                    <a:pt x="544" y="1028"/>
                  </a:cubicBezTo>
                  <a:cubicBezTo>
                    <a:pt x="562" y="1055"/>
                    <a:pt x="570" y="1093"/>
                    <a:pt x="586" y="1121"/>
                  </a:cubicBezTo>
                  <a:cubicBezTo>
                    <a:pt x="639" y="1216"/>
                    <a:pt x="703" y="1289"/>
                    <a:pt x="792" y="1349"/>
                  </a:cubicBezTo>
                  <a:cubicBezTo>
                    <a:pt x="813" y="1363"/>
                    <a:pt x="841" y="1361"/>
                    <a:pt x="865" y="1369"/>
                  </a:cubicBezTo>
                  <a:cubicBezTo>
                    <a:pt x="844" y="1303"/>
                    <a:pt x="792" y="1277"/>
                    <a:pt x="741" y="1235"/>
                  </a:cubicBezTo>
                  <a:cubicBezTo>
                    <a:pt x="702" y="1203"/>
                    <a:pt x="665" y="1153"/>
                    <a:pt x="637" y="1111"/>
                  </a:cubicBezTo>
                  <a:cubicBezTo>
                    <a:pt x="627" y="1080"/>
                    <a:pt x="624" y="1045"/>
                    <a:pt x="606" y="1018"/>
                  </a:cubicBezTo>
                  <a:cubicBezTo>
                    <a:pt x="587" y="989"/>
                    <a:pt x="569" y="955"/>
                    <a:pt x="555" y="924"/>
                  </a:cubicBezTo>
                  <a:cubicBezTo>
                    <a:pt x="534" y="876"/>
                    <a:pt x="531" y="842"/>
                    <a:pt x="503" y="800"/>
                  </a:cubicBezTo>
                  <a:cubicBezTo>
                    <a:pt x="486" y="714"/>
                    <a:pt x="468" y="628"/>
                    <a:pt x="451" y="542"/>
                  </a:cubicBezTo>
                  <a:cubicBezTo>
                    <a:pt x="437" y="472"/>
                    <a:pt x="430" y="405"/>
                    <a:pt x="389" y="345"/>
                  </a:cubicBezTo>
                  <a:cubicBezTo>
                    <a:pt x="382" y="324"/>
                    <a:pt x="380" y="301"/>
                    <a:pt x="368" y="283"/>
                  </a:cubicBezTo>
                  <a:cubicBezTo>
                    <a:pt x="336" y="234"/>
                    <a:pt x="300" y="208"/>
                    <a:pt x="286" y="149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2667000" y="1752600"/>
              <a:ext cx="228600" cy="5274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Minus 10"/>
            <p:cNvSpPr/>
            <p:nvPr/>
          </p:nvSpPr>
          <p:spPr>
            <a:xfrm rot="20610059">
              <a:off x="1960481" y="3213952"/>
              <a:ext cx="4461038" cy="500871"/>
            </a:xfrm>
            <a:prstGeom prst="mathMinu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91200" y="1752600"/>
              <a:ext cx="11801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00"/>
                  </a:solidFill>
                </a:rPr>
                <a:t>SVT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24600" y="3962400"/>
              <a:ext cx="8386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00"/>
                  </a:solidFill>
                </a:rPr>
                <a:t>VT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71600" y="1066800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SA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2590800"/>
              <a:ext cx="1343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AV node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1000" y="4267200"/>
              <a:ext cx="16417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His bundle</a:t>
              </a:r>
              <a:endParaRPr lang="en-US" dirty="0"/>
            </a:p>
          </p:txBody>
        </p:sp>
        <p:cxnSp>
          <p:nvCxnSpPr>
            <p:cNvPr id="17" name="Straight Arrow Connector 16"/>
            <p:cNvCxnSpPr>
              <a:endCxn id="10" idx="2"/>
            </p:cNvCxnSpPr>
            <p:nvPr/>
          </p:nvCxnSpPr>
          <p:spPr>
            <a:xfrm>
              <a:off x="1828800" y="1447800"/>
              <a:ext cx="838200" cy="5685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828800" y="2971800"/>
              <a:ext cx="1600200" cy="152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3"/>
              <a:endCxn id="9" idx="5"/>
            </p:cNvCxnSpPr>
            <p:nvPr/>
          </p:nvCxnSpPr>
          <p:spPr>
            <a:xfrm flipV="1">
              <a:off x="2022796" y="3446784"/>
              <a:ext cx="1862898" cy="10512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497800" y="4800601"/>
              <a:ext cx="1726413" cy="3070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9" idx="22"/>
            </p:cNvCxnSpPr>
            <p:nvPr/>
          </p:nvCxnSpPr>
          <p:spPr>
            <a:xfrm flipV="1">
              <a:off x="2514600" y="5097748"/>
              <a:ext cx="2026292" cy="76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0" y="4876800"/>
            <a:ext cx="2497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Bundle branches</a:t>
            </a:r>
            <a:endParaRPr lang="en-US" dirty="0"/>
          </a:p>
        </p:txBody>
      </p:sp>
      <p:sp>
        <p:nvSpPr>
          <p:cNvPr id="23" name="5-Point Star 22"/>
          <p:cNvSpPr/>
          <p:nvPr/>
        </p:nvSpPr>
        <p:spPr>
          <a:xfrm>
            <a:off x="3048000" y="2209800"/>
            <a:ext cx="3810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3886200" y="1905000"/>
            <a:ext cx="3810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4495800" y="1371600"/>
            <a:ext cx="3810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181600" y="457200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Automatic foci</a:t>
            </a:r>
            <a:endParaRPr lang="en-US" sz="2800" dirty="0"/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4800601" y="1066800"/>
            <a:ext cx="1373247" cy="45720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4343401" y="1066800"/>
            <a:ext cx="1830447" cy="99060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 flipV="1">
            <a:off x="3429001" y="1066800"/>
            <a:ext cx="2744847" cy="121920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46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45720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 Reentry </a:t>
            </a:r>
            <a:endParaRPr lang="en-US" sz="5400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28600" y="2057400"/>
            <a:ext cx="8458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Most common mechanism  ( around 90%)</a:t>
            </a:r>
          </a:p>
          <a:p>
            <a:r>
              <a:rPr lang="en-US" sz="2800" dirty="0" smtClean="0"/>
              <a:t>3 prerequisites to develop reentry: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Available circuit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Difference in the refractory periods of the 2 limbs in the circuit</a:t>
            </a:r>
          </a:p>
          <a:p>
            <a:pPr marL="342900" indent="-342900">
              <a:buAutoNum type="arabicPeriod" startAt="3"/>
            </a:pPr>
            <a:r>
              <a:rPr lang="en-US" sz="2400" dirty="0" smtClean="0"/>
              <a:t>Slow enough conduction somewhere in the circuit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832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0" y="304800"/>
            <a:ext cx="1808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Reentry 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7" name="Flowchart: Extract 6"/>
          <p:cNvSpPr/>
          <p:nvPr/>
        </p:nvSpPr>
        <p:spPr>
          <a:xfrm>
            <a:off x="1143000" y="914400"/>
            <a:ext cx="1295400" cy="1143000"/>
          </a:xfrm>
          <a:prstGeom prst="flowChartExtra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 rot="3633794">
            <a:off x="1256814" y="1258635"/>
            <a:ext cx="2552918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-381000" y="2438400"/>
            <a:ext cx="4343400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9"/>
          <p:cNvSpPr/>
          <p:nvPr/>
        </p:nvSpPr>
        <p:spPr>
          <a:xfrm rot="7035523">
            <a:off x="-228205" y="1272074"/>
            <a:ext cx="2560514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2819400" y="2057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152400" y="2057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 rot="16200000">
            <a:off x="1189072" y="258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 rot="16200000">
            <a:off x="1798672" y="258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Extract 14"/>
          <p:cNvSpPr/>
          <p:nvPr/>
        </p:nvSpPr>
        <p:spPr>
          <a:xfrm>
            <a:off x="1219200" y="3962400"/>
            <a:ext cx="1295400" cy="1143000"/>
          </a:xfrm>
          <a:prstGeom prst="flowChartExtra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 rot="3633794">
            <a:off x="1333014" y="4306635"/>
            <a:ext cx="2552918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 rot="7035523">
            <a:off x="-152005" y="4320074"/>
            <a:ext cx="2560514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inus 17"/>
          <p:cNvSpPr/>
          <p:nvPr/>
        </p:nvSpPr>
        <p:spPr>
          <a:xfrm>
            <a:off x="2895600" y="5105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/>
          <p:cNvSpPr/>
          <p:nvPr/>
        </p:nvSpPr>
        <p:spPr>
          <a:xfrm>
            <a:off x="228600" y="5105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 rot="16200000">
            <a:off x="1265272" y="3306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 rot="16200000">
            <a:off x="1874872" y="3306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-231327" y="5387995"/>
            <a:ext cx="4343400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Extract 22"/>
          <p:cNvSpPr/>
          <p:nvPr/>
        </p:nvSpPr>
        <p:spPr>
          <a:xfrm>
            <a:off x="6251127" y="3962400"/>
            <a:ext cx="1295400" cy="1143000"/>
          </a:xfrm>
          <a:prstGeom prst="flowChartExtra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inus 23"/>
          <p:cNvSpPr/>
          <p:nvPr/>
        </p:nvSpPr>
        <p:spPr>
          <a:xfrm rot="3633794">
            <a:off x="6364941" y="4306635"/>
            <a:ext cx="2552918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 rot="7035523">
            <a:off x="4879922" y="4320074"/>
            <a:ext cx="2560514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7927527" y="5105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inus 26"/>
          <p:cNvSpPr/>
          <p:nvPr/>
        </p:nvSpPr>
        <p:spPr>
          <a:xfrm>
            <a:off x="5260527" y="5105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27"/>
          <p:cNvSpPr/>
          <p:nvPr/>
        </p:nvSpPr>
        <p:spPr>
          <a:xfrm rot="16200000">
            <a:off x="6297199" y="3306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inus 28"/>
          <p:cNvSpPr/>
          <p:nvPr/>
        </p:nvSpPr>
        <p:spPr>
          <a:xfrm rot="16200000">
            <a:off x="6906799" y="3306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29"/>
          <p:cNvSpPr/>
          <p:nvPr/>
        </p:nvSpPr>
        <p:spPr>
          <a:xfrm>
            <a:off x="4800600" y="5387995"/>
            <a:ext cx="4343400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Extract 30"/>
          <p:cNvSpPr/>
          <p:nvPr/>
        </p:nvSpPr>
        <p:spPr>
          <a:xfrm>
            <a:off x="6019800" y="914400"/>
            <a:ext cx="1295400" cy="1143000"/>
          </a:xfrm>
          <a:prstGeom prst="flowChartExtra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inus 31"/>
          <p:cNvSpPr/>
          <p:nvPr/>
        </p:nvSpPr>
        <p:spPr>
          <a:xfrm rot="3633794">
            <a:off x="6133614" y="1258635"/>
            <a:ext cx="2552918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32"/>
          <p:cNvSpPr/>
          <p:nvPr/>
        </p:nvSpPr>
        <p:spPr>
          <a:xfrm rot="7035523">
            <a:off x="4648595" y="1272074"/>
            <a:ext cx="2560514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33"/>
          <p:cNvSpPr/>
          <p:nvPr/>
        </p:nvSpPr>
        <p:spPr>
          <a:xfrm>
            <a:off x="7696200" y="2057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34"/>
          <p:cNvSpPr/>
          <p:nvPr/>
        </p:nvSpPr>
        <p:spPr>
          <a:xfrm>
            <a:off x="5029200" y="2057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35"/>
          <p:cNvSpPr/>
          <p:nvPr/>
        </p:nvSpPr>
        <p:spPr>
          <a:xfrm rot="16200000">
            <a:off x="6065872" y="258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36"/>
          <p:cNvSpPr/>
          <p:nvPr/>
        </p:nvSpPr>
        <p:spPr>
          <a:xfrm rot="16200000">
            <a:off x="6675472" y="258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inus 37"/>
          <p:cNvSpPr/>
          <p:nvPr/>
        </p:nvSpPr>
        <p:spPr>
          <a:xfrm>
            <a:off x="4569273" y="2339995"/>
            <a:ext cx="4343400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1600200" y="152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6477000" y="152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rot="5400000">
            <a:off x="1600200" y="6858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419100" y="1181100"/>
            <a:ext cx="16764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62000" y="2514600"/>
            <a:ext cx="762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0800000">
            <a:off x="228600" y="25146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6200000" flipH="1">
            <a:off x="1371600" y="1143000"/>
            <a:ext cx="17526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743200" y="2514600"/>
            <a:ext cx="762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2209800" y="25146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>
            <a:off x="6515100" y="6477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67" idx="0"/>
          </p:cNvCxnSpPr>
          <p:nvPr/>
        </p:nvCxnSpPr>
        <p:spPr>
          <a:xfrm rot="5400000">
            <a:off x="6057900" y="876300"/>
            <a:ext cx="6858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6200000" flipH="1">
            <a:off x="6515100" y="876300"/>
            <a:ext cx="6858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6019800" y="1447800"/>
            <a:ext cx="3048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010400" y="1447800"/>
            <a:ext cx="3048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 rot="5400000">
            <a:off x="6706394" y="3504406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6200000" flipH="1">
            <a:off x="6438900" y="4076700"/>
            <a:ext cx="18288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7924800" y="5486400"/>
            <a:ext cx="762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10800000">
            <a:off x="5867400" y="5486400"/>
            <a:ext cx="2057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5-Point Star 74"/>
          <p:cNvSpPr/>
          <p:nvPr/>
        </p:nvSpPr>
        <p:spPr>
          <a:xfrm>
            <a:off x="6705600" y="30480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>
            <a:endCxn id="77" idx="0"/>
          </p:cNvCxnSpPr>
          <p:nvPr/>
        </p:nvCxnSpPr>
        <p:spPr>
          <a:xfrm rot="5400000">
            <a:off x="6343650" y="3829050"/>
            <a:ext cx="685800" cy="342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6400800" y="4343400"/>
            <a:ext cx="2286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/>
          <p:cNvCxnSpPr/>
          <p:nvPr/>
        </p:nvCxnSpPr>
        <p:spPr>
          <a:xfrm rot="5400000" flipH="1" flipV="1">
            <a:off x="5676900" y="4762500"/>
            <a:ext cx="9144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5400000">
            <a:off x="1715294" y="3428206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rot="16200000" flipH="1">
            <a:off x="1428750" y="4019550"/>
            <a:ext cx="1905000" cy="1028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rot="10800000">
            <a:off x="838200" y="5486400"/>
            <a:ext cx="2057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rot="5400000" flipH="1" flipV="1">
            <a:off x="419100" y="4000500"/>
            <a:ext cx="19812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2895600" y="5486400"/>
            <a:ext cx="762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>
            <a:off x="304800" y="54864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10800000">
            <a:off x="381000" y="26670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1295400" y="5943600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4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67" grpId="0" animBg="1"/>
      <p:bldP spid="68" grpId="0" animBg="1"/>
      <p:bldP spid="75" grpId="0" animBg="1"/>
      <p:bldP spid="7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Mechanisms….why know them?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Each mechanism may have unique features on the surface ECG.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sz="2400" i="1" dirty="0" smtClean="0"/>
              <a:t>Example: - Automaticity arrhythmias start &amp; stop gradually. </a:t>
            </a:r>
          </a:p>
          <a:p>
            <a:pPr>
              <a:buNone/>
            </a:pPr>
            <a:r>
              <a:rPr lang="en-US" sz="2400" i="1" dirty="0" smtClean="0"/>
              <a:t>                     - Reentry starts &amp; stops abruptly</a:t>
            </a:r>
            <a:endParaRPr lang="en-US" i="1" dirty="0" smtClean="0"/>
          </a:p>
          <a:p>
            <a:r>
              <a:rPr lang="en-US" dirty="0" smtClean="0"/>
              <a:t>Impacts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QRS Complex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743200"/>
            <a:ext cx="3429000" cy="25908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It represents ventricular depolarization.</a:t>
            </a:r>
          </a:p>
          <a:p>
            <a:pPr marL="0" indent="0">
              <a:buNone/>
            </a:pPr>
            <a:r>
              <a:rPr lang="en-US" dirty="0" smtClean="0"/>
              <a:t>Normal QRS duration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≤</a:t>
            </a:r>
            <a:r>
              <a:rPr lang="en-US" dirty="0" smtClean="0"/>
              <a:t> 3 </a:t>
            </a:r>
            <a:r>
              <a:rPr lang="en-US" dirty="0" err="1" smtClean="0"/>
              <a:t>ss</a:t>
            </a:r>
            <a:r>
              <a:rPr lang="en-US" dirty="0" smtClean="0"/>
              <a:t> (</a:t>
            </a:r>
            <a:r>
              <a:rPr lang="en-US" b="1" dirty="0" smtClean="0">
                <a:solidFill>
                  <a:srgbClr val="C00000"/>
                </a:solidFill>
              </a:rPr>
              <a:t>≤ 120 seconds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29000"/>
            <a:ext cx="3962400" cy="266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18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590800"/>
            <a:ext cx="6629400" cy="988163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rgbClr val="000000"/>
                </a:solidFill>
              </a:rPr>
              <a:t>Differential diagnosis</a:t>
            </a:r>
            <a:endParaRPr lang="en-US" sz="5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8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467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Sinus tachycardia </a:t>
            </a:r>
          </a:p>
          <a:p>
            <a:r>
              <a:rPr lang="en-US" dirty="0" smtClean="0"/>
              <a:t>SA nodal reentry tachycardia</a:t>
            </a:r>
          </a:p>
          <a:p>
            <a:r>
              <a:rPr lang="en-US" dirty="0" smtClean="0"/>
              <a:t>Atrial tachycardia /PAT/MAT</a:t>
            </a:r>
          </a:p>
          <a:p>
            <a:r>
              <a:rPr lang="en-US" dirty="0" smtClean="0"/>
              <a:t>Atrial flutter</a:t>
            </a:r>
          </a:p>
          <a:p>
            <a:r>
              <a:rPr lang="en-US" dirty="0" smtClean="0"/>
              <a:t>Atrial fibrillation</a:t>
            </a:r>
          </a:p>
          <a:p>
            <a:r>
              <a:rPr lang="en-US" dirty="0" smtClean="0"/>
              <a:t>AVNRT ( AV nodal reentrant tachycardia)</a:t>
            </a:r>
          </a:p>
          <a:p>
            <a:r>
              <a:rPr lang="en-US" dirty="0" smtClean="0"/>
              <a:t>AVRT ( AV reentrant tachycardia)</a:t>
            </a:r>
          </a:p>
          <a:p>
            <a:r>
              <a:rPr lang="en-US" dirty="0" err="1" smtClean="0"/>
              <a:t>Junctional</a:t>
            </a:r>
            <a:r>
              <a:rPr lang="en-US" dirty="0" smtClean="0"/>
              <a:t> tachycardia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7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6629400" cy="18263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AV nodal reentrant tachycardia ( AVNRT)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4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0"/>
            <a:ext cx="6781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AVNRT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common SVT ( AF/Aflutter excluded).</a:t>
            </a:r>
          </a:p>
          <a:p>
            <a:r>
              <a:rPr lang="en-US" dirty="0" smtClean="0"/>
              <a:t>Initiated by a PAC</a:t>
            </a:r>
          </a:p>
          <a:p>
            <a:r>
              <a:rPr lang="en-US" dirty="0" smtClean="0"/>
              <a:t>Reentry at the level of the AV node</a:t>
            </a:r>
          </a:p>
          <a:p>
            <a:r>
              <a:rPr lang="en-US" dirty="0" smtClean="0"/>
              <a:t>P waves are seen either immediately following the QRS or buried within it.</a:t>
            </a:r>
          </a:p>
          <a:p>
            <a:r>
              <a:rPr lang="en-US" dirty="0" smtClean="0"/>
              <a:t>Ventricular rate can reach 280 </a:t>
            </a:r>
            <a:r>
              <a:rPr lang="en-US" dirty="0" err="1" smtClean="0"/>
              <a:t>bpm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2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lfaleh\Desktop\Tacycardia\ovidwe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007" y="1295400"/>
            <a:ext cx="8452275" cy="3886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257800" y="6019800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Mayo </a:t>
            </a:r>
            <a:r>
              <a:rPr lang="en-US" dirty="0" err="1" smtClean="0"/>
              <a:t>Clin</a:t>
            </a:r>
            <a:r>
              <a:rPr lang="en-US" dirty="0" smtClean="0"/>
              <a:t> Proc 1995; 70:371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16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6781800" cy="1143000"/>
          </a:xfrm>
        </p:spPr>
        <p:txBody>
          <a:bodyPr/>
          <a:lstStyle/>
          <a:p>
            <a:pPr algn="ctr"/>
            <a:r>
              <a:rPr lang="en-US" dirty="0" smtClean="0"/>
              <a:t>AVNRT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800599"/>
          </a:xfrm>
        </p:spPr>
        <p:txBody>
          <a:bodyPr>
            <a:normAutofit/>
          </a:bodyPr>
          <a:lstStyle/>
          <a:p>
            <a:r>
              <a:rPr lang="en-US" dirty="0" smtClean="0"/>
              <a:t>Slow-fast verity is the most common, but the reverse could happen i.e. fast-slow</a:t>
            </a:r>
          </a:p>
          <a:p>
            <a:r>
              <a:rPr lang="en-US" dirty="0" smtClean="0"/>
              <a:t>Slow-fast is mostly in adults</a:t>
            </a:r>
          </a:p>
          <a:p>
            <a:r>
              <a:rPr lang="en-US" dirty="0" smtClean="0"/>
              <a:t>Triggered by a PAC </a:t>
            </a:r>
          </a:p>
          <a:p>
            <a:r>
              <a:rPr lang="en-US" dirty="0" smtClean="0"/>
              <a:t>On ECG, a retrograde P wave ( short RP) manifest as : </a:t>
            </a:r>
          </a:p>
          <a:p>
            <a:pPr>
              <a:buNone/>
            </a:pPr>
            <a:r>
              <a:rPr lang="en-US" dirty="0" smtClean="0"/>
              <a:t>             - </a:t>
            </a:r>
            <a:r>
              <a:rPr lang="en-US" sz="3200" dirty="0" smtClean="0"/>
              <a:t>R’ in V1</a:t>
            </a:r>
          </a:p>
          <a:p>
            <a:pPr>
              <a:buNone/>
            </a:pPr>
            <a:r>
              <a:rPr lang="en-US" sz="3200" dirty="0" smtClean="0"/>
              <a:t>            - Pseudo S in inferior leads ( II,III, AVF)</a:t>
            </a:r>
          </a:p>
          <a:p>
            <a:pPr>
              <a:buNone/>
            </a:pPr>
            <a:r>
              <a:rPr lang="en-US" sz="3200" dirty="0" smtClean="0"/>
              <a:t>            - 2/3 of cases no P wave seen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0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295400"/>
            <a:ext cx="880725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143000"/>
            <a:ext cx="4510088" cy="260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5400000">
            <a:off x="4724400" y="2362200"/>
            <a:ext cx="4572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5524500" y="2400300"/>
            <a:ext cx="5334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657600"/>
            <a:ext cx="7086600" cy="276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2628900" y="5524500"/>
            <a:ext cx="5334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1143000" y="5486400"/>
            <a:ext cx="6096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84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610600" cy="35814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most common SVT</a:t>
            </a:r>
          </a:p>
          <a:p>
            <a:r>
              <a:rPr lang="en-US" dirty="0" smtClean="0"/>
              <a:t>Involves reentry between the atrium and ventricle with use of the AV node as the </a:t>
            </a:r>
            <a:r>
              <a:rPr lang="en-US" dirty="0" err="1" smtClean="0"/>
              <a:t>antegrade</a:t>
            </a:r>
            <a:r>
              <a:rPr lang="en-US" dirty="0" smtClean="0"/>
              <a:t>, slow pathway and an accessory AV connection as the retrograde, fast pathway.</a:t>
            </a:r>
          </a:p>
          <a:p>
            <a:r>
              <a:rPr lang="en-US" dirty="0" smtClean="0"/>
              <a:t>Also known as “</a:t>
            </a:r>
            <a:r>
              <a:rPr lang="en-US" dirty="0" err="1" smtClean="0"/>
              <a:t>Orthodromic</a:t>
            </a:r>
            <a:r>
              <a:rPr lang="en-US" dirty="0" smtClean="0"/>
              <a:t> reciprocating tachycardia”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1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in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Orthdromic</a:t>
            </a:r>
            <a:r>
              <a:rPr lang="en-US" dirty="0" smtClean="0">
                <a:solidFill>
                  <a:srgbClr val="FFFF00"/>
                </a:solidFill>
              </a:rPr>
              <a:t> tachycardia</a:t>
            </a:r>
            <a:r>
              <a:rPr lang="en-US" dirty="0" smtClean="0"/>
              <a:t>= conduction occurs in an </a:t>
            </a:r>
            <a:r>
              <a:rPr lang="en-US" dirty="0" err="1" smtClean="0"/>
              <a:t>antegrade</a:t>
            </a:r>
            <a:r>
              <a:rPr lang="en-US" dirty="0" smtClean="0"/>
              <a:t> fashion down the AV node.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Antidromic</a:t>
            </a:r>
            <a:r>
              <a:rPr lang="en-US" dirty="0" smtClean="0">
                <a:solidFill>
                  <a:srgbClr val="FFFF00"/>
                </a:solidFill>
              </a:rPr>
              <a:t> tachycardia</a:t>
            </a:r>
            <a:r>
              <a:rPr lang="en-US" dirty="0" smtClean="0"/>
              <a:t>= conduction occurs in a retrograde fashion up the AV node.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WINDOWS\Desktop\M2 figs tachy\ORT ini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5124"/>
            <a:ext cx="8870245" cy="5261876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133600" y="-228600"/>
            <a:ext cx="511954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  </a:t>
            </a:r>
            <a:r>
              <a:rPr lang="en-US" sz="3200" dirty="0" smtClean="0"/>
              <a:t>Initiation of </a:t>
            </a:r>
            <a:r>
              <a:rPr lang="en-US" sz="3200" dirty="0" err="1" smtClean="0"/>
              <a:t>Orthodromic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3200" dirty="0" smtClean="0"/>
              <a:t>   AV Reentrant Tachycardia</a:t>
            </a:r>
            <a:endParaRPr lang="en-US" sz="2400" b="1" dirty="0" smtClean="0"/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33400" y="3581400"/>
            <a:ext cx="709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Univers" pitchFamily="34" charset="0"/>
              </a:rPr>
              <a:t>AVN</a:t>
            </a:r>
            <a:endParaRPr lang="en-US" sz="2000" dirty="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145845" y="4859339"/>
            <a:ext cx="12974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Univers" pitchFamily="34" charset="0"/>
              </a:rPr>
              <a:t>Ventricles</a:t>
            </a:r>
            <a:endParaRPr lang="en-US" sz="2000"/>
          </a:p>
          <a:p>
            <a:endParaRPr lang="en-US" sz="2000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2101145" y="3352800"/>
            <a:ext cx="24384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5199945" y="3352800"/>
            <a:ext cx="4572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424745" y="3352800"/>
            <a:ext cx="3937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317044" y="1903414"/>
            <a:ext cx="7120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Univers" pitchFamily="34" charset="0"/>
              </a:rPr>
              <a:t>Atria</a:t>
            </a:r>
            <a:endParaRPr lang="en-US" sz="2000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044723" y="2801939"/>
            <a:ext cx="542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Univers" pitchFamily="34" charset="0"/>
              </a:rPr>
              <a:t>AP</a:t>
            </a:r>
            <a:endParaRPr lang="en-US" sz="2000"/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7727244" y="6858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757334" y="5607050"/>
            <a:ext cx="27259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Univers" pitchFamily="34" charset="0"/>
              </a:rPr>
              <a:t>PAC = premature atrial </a:t>
            </a:r>
          </a:p>
          <a:p>
            <a:r>
              <a:rPr lang="en-US" sz="1800" b="1">
                <a:latin typeface="Univers" pitchFamily="34" charset="0"/>
              </a:rPr>
              <a:t>           complex (beat)</a:t>
            </a:r>
            <a:endParaRPr lang="en-US">
              <a:latin typeface="Univers" pitchFamily="34" charset="0"/>
            </a:endParaRP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930400" y="1331913"/>
            <a:ext cx="654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Univers" pitchFamily="34" charset="0"/>
              </a:rPr>
              <a:t>PAC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6477000" y="5607050"/>
            <a:ext cx="27670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Univers" pitchFamily="34" charset="0"/>
              </a:rPr>
              <a:t>PAC = premature atrial </a:t>
            </a:r>
          </a:p>
          <a:p>
            <a:r>
              <a:rPr lang="en-US" sz="1800" b="1" dirty="0">
                <a:latin typeface="Univers" pitchFamily="34" charset="0"/>
              </a:rPr>
              <a:t>           complex (beat)</a:t>
            </a:r>
            <a:endParaRPr lang="en-US" dirty="0">
              <a:latin typeface="Univers" pitchFamily="34" charset="0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2362200" y="1828800"/>
            <a:ext cx="654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Univers" pitchFamily="34" charset="0"/>
              </a:rPr>
              <a:t>PAC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43400" y="5105400"/>
            <a:ext cx="118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Univers" pitchFamily="34" charset="0"/>
              </a:rPr>
              <a:t>Ventricles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2438400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Univers" pitchFamily="34" charset="0"/>
              </a:rPr>
              <a:t>Atria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6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5780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Electrical Conduction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35" y="2261193"/>
            <a:ext cx="4348865" cy="2920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3362256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09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WINDOWS\Desktop\M2 figs tachy\ORT sustainmen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79" y="1447800"/>
            <a:ext cx="8594725" cy="4879975"/>
          </a:xfrm>
          <a:prstGeom prst="rect">
            <a:avLst/>
          </a:prstGeom>
          <a:noFill/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34204" y="3203575"/>
            <a:ext cx="384329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034429" y="3203575"/>
            <a:ext cx="222910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648200" y="3162300"/>
            <a:ext cx="384329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09800" y="2095500"/>
            <a:ext cx="7659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Univers" pitchFamily="34" charset="0"/>
              </a:rPr>
              <a:t>Atria</a:t>
            </a:r>
            <a:endParaRPr lang="en-US" sz="2000" dirty="0">
              <a:solidFill>
                <a:srgbClr val="FF0000"/>
              </a:solidFill>
              <a:latin typeface="M Avenir Medium" pitchFamily="2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120529" y="2654300"/>
            <a:ext cx="5944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Univers" pitchFamily="34" charset="0"/>
              </a:rPr>
              <a:t>AP</a:t>
            </a:r>
            <a:endParaRPr lang="en-US" dirty="0">
              <a:latin typeface="Univers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04800" y="3390900"/>
            <a:ext cx="7619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Univers" pitchFamily="34" charset="0"/>
              </a:rPr>
              <a:t>AVN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263279" y="4635500"/>
            <a:ext cx="1299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Univers" pitchFamily="34" charset="0"/>
              </a:rPr>
              <a:t>Ventricles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450854" y="5032375"/>
            <a:ext cx="26931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8080"/>
                </a:solidFill>
                <a:latin typeface="Univers" pitchFamily="34" charset="0"/>
              </a:rPr>
              <a:t>Retrograde P’s fall </a:t>
            </a:r>
          </a:p>
          <a:p>
            <a:r>
              <a:rPr lang="en-US" b="1">
                <a:solidFill>
                  <a:srgbClr val="008080"/>
                </a:solidFill>
                <a:latin typeface="Univers" pitchFamily="34" charset="0"/>
              </a:rPr>
              <a:t>in the ST segment</a:t>
            </a:r>
          </a:p>
          <a:p>
            <a:r>
              <a:rPr lang="en-US" b="1">
                <a:solidFill>
                  <a:srgbClr val="008080"/>
                </a:solidFill>
                <a:latin typeface="Univers" pitchFamily="34" charset="0"/>
              </a:rPr>
              <a:t>with fixed, short RP</a:t>
            </a:r>
            <a:endParaRPr lang="en-US">
              <a:latin typeface="Univers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444504" y="2136775"/>
            <a:ext cx="19429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C0099"/>
                </a:solidFill>
                <a:latin typeface="Univers" pitchFamily="34" charset="0"/>
              </a:rPr>
              <a:t>Rate 150-250</a:t>
            </a:r>
          </a:p>
          <a:p>
            <a:r>
              <a:rPr lang="en-US" b="1">
                <a:solidFill>
                  <a:srgbClr val="CC0099"/>
                </a:solidFill>
                <a:latin typeface="Univers" pitchFamily="34" charset="0"/>
              </a:rPr>
              <a:t>beats per min</a:t>
            </a:r>
            <a:endParaRPr lang="en-US" b="1">
              <a:solidFill>
                <a:srgbClr val="008080"/>
              </a:solidFill>
              <a:latin typeface="Univers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9200" y="228600"/>
            <a:ext cx="632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Sustainment of </a:t>
            </a:r>
            <a:r>
              <a:rPr lang="en-US" sz="2800" dirty="0" err="1" smtClean="0"/>
              <a:t>Orthodromic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AV Reciprocating Tachycardia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68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2183" y="1791704"/>
            <a:ext cx="8253218" cy="4761496"/>
            <a:chOff x="685800" y="2578100"/>
            <a:chExt cx="9055100" cy="3473450"/>
          </a:xfrm>
        </p:grpSpPr>
        <p:pic>
          <p:nvPicPr>
            <p:cNvPr id="3" name="Picture 2" descr="C:\WINDOWS\Desktop\M2 figs tachy\WPW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0" y="2578100"/>
              <a:ext cx="9055100" cy="3132138"/>
            </a:xfrm>
            <a:prstGeom prst="rect">
              <a:avLst/>
            </a:prstGeom>
            <a:noFill/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2466975" y="5229225"/>
              <a:ext cx="2760663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Univers" pitchFamily="34" charset="0"/>
                </a:rPr>
                <a:t> </a:t>
              </a:r>
              <a:r>
                <a:rPr lang="en-US" i="1">
                  <a:latin typeface="Univers" pitchFamily="34" charset="0"/>
                </a:rPr>
                <a:t>Fusion</a:t>
              </a:r>
              <a:r>
                <a:rPr lang="en-US">
                  <a:latin typeface="Univers" pitchFamily="34" charset="0"/>
                </a:rPr>
                <a:t> activation </a:t>
              </a:r>
            </a:p>
            <a:p>
              <a:r>
                <a:rPr lang="en-US">
                  <a:latin typeface="Univers" pitchFamily="34" charset="0"/>
                </a:rPr>
                <a:t> of the ventricles</a:t>
              </a: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600450" y="2819400"/>
              <a:ext cx="3000375" cy="304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>
                  <a:latin typeface="Univers" pitchFamily="34" charset="0"/>
                </a:rPr>
                <a:t>“Delta” Wave</a:t>
              </a:r>
              <a:endParaRPr lang="en-US">
                <a:latin typeface="Univers" pitchFamily="34" charset="0"/>
              </a:endParaRP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581275" y="3390900"/>
              <a:ext cx="5476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nivers" pitchFamily="34" charset="0"/>
                </a:rPr>
                <a:t>AP</a:t>
              </a:r>
              <a:endParaRPr lang="en-US" sz="1800">
                <a:latin typeface="Univers" pitchFamily="34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5626100" y="3213100"/>
              <a:ext cx="10668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6159500" y="5397500"/>
              <a:ext cx="10668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562600" y="3257550"/>
              <a:ext cx="12668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Univers" pitchFamily="34" charset="0"/>
                </a:rPr>
                <a:t>PR &lt; .12 s</a:t>
              </a:r>
              <a:endParaRPr lang="en-US">
                <a:latin typeface="Univers" pitchFamily="34" charset="0"/>
              </a:endParaRP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6105525" y="5384800"/>
              <a:ext cx="13446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Univers" pitchFamily="34" charset="0"/>
                </a:rPr>
                <a:t>QRS </a:t>
              </a:r>
              <a:r>
                <a:rPr lang="en-US" sz="1600" b="1">
                  <a:latin typeface="Univers" pitchFamily="34" charset="0"/>
                  <a:sym typeface="Symbol" pitchFamily="18" charset="2"/>
                </a:rPr>
                <a:t></a:t>
              </a:r>
              <a:r>
                <a:rPr lang="en-US" sz="1600" b="1">
                  <a:latin typeface="Univers" pitchFamily="34" charset="0"/>
                </a:rPr>
                <a:t> .12 s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711712" y="2660748"/>
              <a:ext cx="835758" cy="47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Univers" pitchFamily="34" charset="0"/>
                </a:rPr>
                <a:t>Sinus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Univers" pitchFamily="34" charset="0"/>
                </a:rPr>
                <a:t>beat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7483602" y="3049856"/>
              <a:ext cx="1511118" cy="47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Univers" pitchFamily="34" charset="0"/>
                </a:rPr>
                <a:t>Hybrid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Univers" pitchFamily="34" charset="0"/>
                </a:rPr>
                <a:t>QRS shape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52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Atrial tachycardia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467600" cy="2590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Most common long RP tachycardia</a:t>
            </a:r>
          </a:p>
          <a:p>
            <a:r>
              <a:rPr lang="en-US" sz="2800" dirty="0" smtClean="0"/>
              <a:t>Rate 150-250 </a:t>
            </a:r>
            <a:r>
              <a:rPr lang="en-US" sz="2800" dirty="0" err="1" smtClean="0"/>
              <a:t>bpm</a:t>
            </a:r>
            <a:endParaRPr lang="en-US" sz="2800" dirty="0" smtClean="0"/>
          </a:p>
          <a:p>
            <a:r>
              <a:rPr lang="en-US" sz="2800" dirty="0" smtClean="0"/>
              <a:t>An AV nodal independent tachycardia</a:t>
            </a:r>
          </a:p>
          <a:p>
            <a:r>
              <a:rPr lang="en-US" sz="2800" dirty="0" smtClean="0"/>
              <a:t>Can be associated with variable block</a:t>
            </a:r>
            <a:endParaRPr lang="en-US" sz="28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3657600" y="4038600"/>
            <a:ext cx="2044700" cy="2514600"/>
            <a:chOff x="5257800" y="2895600"/>
            <a:chExt cx="2501900" cy="3544888"/>
          </a:xfrm>
        </p:grpSpPr>
        <p:sp>
          <p:nvSpPr>
            <p:cNvPr id="40" name="Oval 5"/>
            <p:cNvSpPr>
              <a:spLocks noChangeArrowheads="1"/>
            </p:cNvSpPr>
            <p:nvPr/>
          </p:nvSpPr>
          <p:spPr bwMode="auto">
            <a:xfrm>
              <a:off x="5257800" y="2895600"/>
              <a:ext cx="1371600" cy="18288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6"/>
            <p:cNvSpPr>
              <a:spLocks noChangeArrowheads="1"/>
            </p:cNvSpPr>
            <p:nvPr/>
          </p:nvSpPr>
          <p:spPr bwMode="auto">
            <a:xfrm>
              <a:off x="6172200" y="2895600"/>
              <a:ext cx="1219200" cy="1676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auto">
            <a:xfrm>
              <a:off x="5334000" y="4419600"/>
              <a:ext cx="1562100" cy="2020888"/>
            </a:xfrm>
            <a:custGeom>
              <a:avLst/>
              <a:gdLst>
                <a:gd name="T0" fmla="*/ 220 w 984"/>
                <a:gd name="T1" fmla="*/ 1 h 1273"/>
                <a:gd name="T2" fmla="*/ 65 w 984"/>
                <a:gd name="T3" fmla="*/ 52 h 1273"/>
                <a:gd name="T4" fmla="*/ 33 w 984"/>
                <a:gd name="T5" fmla="*/ 146 h 1273"/>
                <a:gd name="T6" fmla="*/ 13 w 984"/>
                <a:gd name="T7" fmla="*/ 228 h 1273"/>
                <a:gd name="T8" fmla="*/ 54 w 984"/>
                <a:gd name="T9" fmla="*/ 621 h 1273"/>
                <a:gd name="T10" fmla="*/ 96 w 984"/>
                <a:gd name="T11" fmla="*/ 714 h 1273"/>
                <a:gd name="T12" fmla="*/ 137 w 984"/>
                <a:gd name="T13" fmla="*/ 776 h 1273"/>
                <a:gd name="T14" fmla="*/ 261 w 984"/>
                <a:gd name="T15" fmla="*/ 963 h 1273"/>
                <a:gd name="T16" fmla="*/ 716 w 984"/>
                <a:gd name="T17" fmla="*/ 1273 h 1273"/>
                <a:gd name="T18" fmla="*/ 851 w 984"/>
                <a:gd name="T19" fmla="*/ 1263 h 1273"/>
                <a:gd name="T20" fmla="*/ 944 w 984"/>
                <a:gd name="T21" fmla="*/ 1118 h 1273"/>
                <a:gd name="T22" fmla="*/ 954 w 984"/>
                <a:gd name="T23" fmla="*/ 828 h 1273"/>
                <a:gd name="T24" fmla="*/ 923 w 984"/>
                <a:gd name="T25" fmla="*/ 725 h 1273"/>
                <a:gd name="T26" fmla="*/ 902 w 984"/>
                <a:gd name="T27" fmla="*/ 601 h 1273"/>
                <a:gd name="T28" fmla="*/ 727 w 984"/>
                <a:gd name="T29" fmla="*/ 156 h 1273"/>
                <a:gd name="T30" fmla="*/ 520 w 984"/>
                <a:gd name="T31" fmla="*/ 63 h 1273"/>
                <a:gd name="T32" fmla="*/ 333 w 984"/>
                <a:gd name="T33" fmla="*/ 104 h 1273"/>
                <a:gd name="T34" fmla="*/ 282 w 984"/>
                <a:gd name="T35" fmla="*/ 94 h 1273"/>
                <a:gd name="T36" fmla="*/ 220 w 984"/>
                <a:gd name="T37" fmla="*/ 73 h 1273"/>
                <a:gd name="T38" fmla="*/ 220 w 984"/>
                <a:gd name="T39" fmla="*/ 1 h 12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4"/>
                <a:gd name="T61" fmla="*/ 0 h 1273"/>
                <a:gd name="T62" fmla="*/ 984 w 984"/>
                <a:gd name="T63" fmla="*/ 1273 h 12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4" h="1273">
                  <a:moveTo>
                    <a:pt x="220" y="1"/>
                  </a:moveTo>
                  <a:cubicBezTo>
                    <a:pt x="140" y="10"/>
                    <a:pt x="117" y="0"/>
                    <a:pt x="65" y="52"/>
                  </a:cubicBezTo>
                  <a:cubicBezTo>
                    <a:pt x="54" y="83"/>
                    <a:pt x="42" y="114"/>
                    <a:pt x="33" y="146"/>
                  </a:cubicBezTo>
                  <a:cubicBezTo>
                    <a:pt x="26" y="173"/>
                    <a:pt x="13" y="228"/>
                    <a:pt x="13" y="228"/>
                  </a:cubicBezTo>
                  <a:cubicBezTo>
                    <a:pt x="0" y="367"/>
                    <a:pt x="9" y="490"/>
                    <a:pt x="54" y="621"/>
                  </a:cubicBezTo>
                  <a:cubicBezTo>
                    <a:pt x="65" y="653"/>
                    <a:pt x="80" y="685"/>
                    <a:pt x="96" y="714"/>
                  </a:cubicBezTo>
                  <a:cubicBezTo>
                    <a:pt x="108" y="736"/>
                    <a:pt x="137" y="776"/>
                    <a:pt x="137" y="776"/>
                  </a:cubicBezTo>
                  <a:cubicBezTo>
                    <a:pt x="160" y="849"/>
                    <a:pt x="213" y="906"/>
                    <a:pt x="261" y="963"/>
                  </a:cubicBezTo>
                  <a:cubicBezTo>
                    <a:pt x="377" y="1102"/>
                    <a:pt x="537" y="1229"/>
                    <a:pt x="716" y="1273"/>
                  </a:cubicBezTo>
                  <a:cubicBezTo>
                    <a:pt x="761" y="1270"/>
                    <a:pt x="807" y="1271"/>
                    <a:pt x="851" y="1263"/>
                  </a:cubicBezTo>
                  <a:cubicBezTo>
                    <a:pt x="908" y="1252"/>
                    <a:pt x="916" y="1159"/>
                    <a:pt x="944" y="1118"/>
                  </a:cubicBezTo>
                  <a:cubicBezTo>
                    <a:pt x="984" y="994"/>
                    <a:pt x="977" y="1041"/>
                    <a:pt x="954" y="828"/>
                  </a:cubicBezTo>
                  <a:cubicBezTo>
                    <a:pt x="950" y="792"/>
                    <a:pt x="930" y="760"/>
                    <a:pt x="923" y="725"/>
                  </a:cubicBezTo>
                  <a:cubicBezTo>
                    <a:pt x="915" y="684"/>
                    <a:pt x="909" y="642"/>
                    <a:pt x="902" y="601"/>
                  </a:cubicBezTo>
                  <a:cubicBezTo>
                    <a:pt x="877" y="451"/>
                    <a:pt x="867" y="251"/>
                    <a:pt x="727" y="156"/>
                  </a:cubicBezTo>
                  <a:cubicBezTo>
                    <a:pt x="677" y="83"/>
                    <a:pt x="603" y="73"/>
                    <a:pt x="520" y="63"/>
                  </a:cubicBezTo>
                  <a:cubicBezTo>
                    <a:pt x="454" y="71"/>
                    <a:pt x="397" y="89"/>
                    <a:pt x="333" y="104"/>
                  </a:cubicBezTo>
                  <a:cubicBezTo>
                    <a:pt x="316" y="101"/>
                    <a:pt x="299" y="99"/>
                    <a:pt x="282" y="94"/>
                  </a:cubicBezTo>
                  <a:cubicBezTo>
                    <a:pt x="261" y="88"/>
                    <a:pt x="220" y="73"/>
                    <a:pt x="220" y="73"/>
                  </a:cubicBezTo>
                  <a:cubicBezTo>
                    <a:pt x="173" y="41"/>
                    <a:pt x="183" y="63"/>
                    <a:pt x="22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8"/>
            <p:cNvSpPr>
              <a:spLocks/>
            </p:cNvSpPr>
            <p:nvPr/>
          </p:nvSpPr>
          <p:spPr bwMode="auto">
            <a:xfrm>
              <a:off x="6324600" y="4267200"/>
              <a:ext cx="1435100" cy="2005013"/>
            </a:xfrm>
            <a:custGeom>
              <a:avLst/>
              <a:gdLst>
                <a:gd name="T0" fmla="*/ 55 w 904"/>
                <a:gd name="T1" fmla="*/ 94 h 1263"/>
                <a:gd name="T2" fmla="*/ 117 w 904"/>
                <a:gd name="T3" fmla="*/ 136 h 1263"/>
                <a:gd name="T4" fmla="*/ 241 w 904"/>
                <a:gd name="T5" fmla="*/ 167 h 1263"/>
                <a:gd name="T6" fmla="*/ 313 w 904"/>
                <a:gd name="T7" fmla="*/ 157 h 1263"/>
                <a:gd name="T8" fmla="*/ 500 w 904"/>
                <a:gd name="T9" fmla="*/ 1 h 1263"/>
                <a:gd name="T10" fmla="*/ 706 w 904"/>
                <a:gd name="T11" fmla="*/ 94 h 1263"/>
                <a:gd name="T12" fmla="*/ 768 w 904"/>
                <a:gd name="T13" fmla="*/ 188 h 1263"/>
                <a:gd name="T14" fmla="*/ 789 w 904"/>
                <a:gd name="T15" fmla="*/ 219 h 1263"/>
                <a:gd name="T16" fmla="*/ 862 w 904"/>
                <a:gd name="T17" fmla="*/ 508 h 1263"/>
                <a:gd name="T18" fmla="*/ 799 w 904"/>
                <a:gd name="T19" fmla="*/ 1046 h 1263"/>
                <a:gd name="T20" fmla="*/ 644 w 904"/>
                <a:gd name="T21" fmla="*/ 1232 h 1263"/>
                <a:gd name="T22" fmla="*/ 531 w 904"/>
                <a:gd name="T23" fmla="*/ 1263 h 1263"/>
                <a:gd name="T24" fmla="*/ 375 w 904"/>
                <a:gd name="T25" fmla="*/ 1212 h 1263"/>
                <a:gd name="T26" fmla="*/ 355 w 904"/>
                <a:gd name="T27" fmla="*/ 1180 h 1263"/>
                <a:gd name="T28" fmla="*/ 324 w 904"/>
                <a:gd name="T29" fmla="*/ 1149 h 1263"/>
                <a:gd name="T30" fmla="*/ 282 w 904"/>
                <a:gd name="T31" fmla="*/ 1077 h 1263"/>
                <a:gd name="T32" fmla="*/ 251 w 904"/>
                <a:gd name="T33" fmla="*/ 963 h 1263"/>
                <a:gd name="T34" fmla="*/ 106 w 904"/>
                <a:gd name="T35" fmla="*/ 425 h 1263"/>
                <a:gd name="T36" fmla="*/ 44 w 904"/>
                <a:gd name="T37" fmla="*/ 219 h 1263"/>
                <a:gd name="T38" fmla="*/ 55 w 904"/>
                <a:gd name="T39" fmla="*/ 94 h 12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04"/>
                <a:gd name="T61" fmla="*/ 0 h 1263"/>
                <a:gd name="T62" fmla="*/ 904 w 904"/>
                <a:gd name="T63" fmla="*/ 1263 h 12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04" h="1263">
                  <a:moveTo>
                    <a:pt x="55" y="94"/>
                  </a:moveTo>
                  <a:cubicBezTo>
                    <a:pt x="158" y="131"/>
                    <a:pt x="0" y="70"/>
                    <a:pt x="117" y="136"/>
                  </a:cubicBezTo>
                  <a:cubicBezTo>
                    <a:pt x="151" y="155"/>
                    <a:pt x="203" y="155"/>
                    <a:pt x="241" y="167"/>
                  </a:cubicBezTo>
                  <a:cubicBezTo>
                    <a:pt x="265" y="164"/>
                    <a:pt x="290" y="166"/>
                    <a:pt x="313" y="157"/>
                  </a:cubicBezTo>
                  <a:cubicBezTo>
                    <a:pt x="390" y="127"/>
                    <a:pt x="433" y="45"/>
                    <a:pt x="500" y="1"/>
                  </a:cubicBezTo>
                  <a:cubicBezTo>
                    <a:pt x="643" y="15"/>
                    <a:pt x="612" y="0"/>
                    <a:pt x="706" y="94"/>
                  </a:cubicBezTo>
                  <a:cubicBezTo>
                    <a:pt x="712" y="100"/>
                    <a:pt x="755" y="168"/>
                    <a:pt x="768" y="188"/>
                  </a:cubicBezTo>
                  <a:cubicBezTo>
                    <a:pt x="775" y="198"/>
                    <a:pt x="789" y="219"/>
                    <a:pt x="789" y="219"/>
                  </a:cubicBezTo>
                  <a:cubicBezTo>
                    <a:pt x="821" y="314"/>
                    <a:pt x="844" y="409"/>
                    <a:pt x="862" y="508"/>
                  </a:cubicBezTo>
                  <a:cubicBezTo>
                    <a:pt x="868" y="680"/>
                    <a:pt x="904" y="891"/>
                    <a:pt x="799" y="1046"/>
                  </a:cubicBezTo>
                  <a:cubicBezTo>
                    <a:pt x="783" y="1110"/>
                    <a:pt x="707" y="1210"/>
                    <a:pt x="644" y="1232"/>
                  </a:cubicBezTo>
                  <a:cubicBezTo>
                    <a:pt x="607" y="1245"/>
                    <a:pt x="531" y="1263"/>
                    <a:pt x="531" y="1263"/>
                  </a:cubicBezTo>
                  <a:cubicBezTo>
                    <a:pt x="459" y="1254"/>
                    <a:pt x="432" y="1249"/>
                    <a:pt x="375" y="1212"/>
                  </a:cubicBezTo>
                  <a:cubicBezTo>
                    <a:pt x="368" y="1201"/>
                    <a:pt x="363" y="1190"/>
                    <a:pt x="355" y="1180"/>
                  </a:cubicBezTo>
                  <a:cubicBezTo>
                    <a:pt x="346" y="1169"/>
                    <a:pt x="333" y="1161"/>
                    <a:pt x="324" y="1149"/>
                  </a:cubicBezTo>
                  <a:cubicBezTo>
                    <a:pt x="308" y="1126"/>
                    <a:pt x="298" y="1100"/>
                    <a:pt x="282" y="1077"/>
                  </a:cubicBezTo>
                  <a:cubicBezTo>
                    <a:pt x="259" y="983"/>
                    <a:pt x="272" y="1021"/>
                    <a:pt x="251" y="963"/>
                  </a:cubicBezTo>
                  <a:cubicBezTo>
                    <a:pt x="228" y="797"/>
                    <a:pt x="203" y="567"/>
                    <a:pt x="106" y="425"/>
                  </a:cubicBezTo>
                  <a:cubicBezTo>
                    <a:pt x="87" y="365"/>
                    <a:pt x="44" y="284"/>
                    <a:pt x="44" y="219"/>
                  </a:cubicBezTo>
                  <a:cubicBezTo>
                    <a:pt x="44" y="177"/>
                    <a:pt x="51" y="136"/>
                    <a:pt x="55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9"/>
            <p:cNvSpPr>
              <a:spLocks/>
            </p:cNvSpPr>
            <p:nvPr/>
          </p:nvSpPr>
          <p:spPr bwMode="auto">
            <a:xfrm>
              <a:off x="5943600" y="4038600"/>
              <a:ext cx="1373188" cy="2244725"/>
            </a:xfrm>
            <a:custGeom>
              <a:avLst/>
              <a:gdLst>
                <a:gd name="T0" fmla="*/ 286 w 865"/>
                <a:gd name="T1" fmla="*/ 149 h 1414"/>
                <a:gd name="T2" fmla="*/ 224 w 865"/>
                <a:gd name="T3" fmla="*/ 66 h 1414"/>
                <a:gd name="T4" fmla="*/ 130 w 865"/>
                <a:gd name="T5" fmla="*/ 4 h 1414"/>
                <a:gd name="T6" fmla="*/ 58 w 865"/>
                <a:gd name="T7" fmla="*/ 56 h 1414"/>
                <a:gd name="T8" fmla="*/ 37 w 865"/>
                <a:gd name="T9" fmla="*/ 87 h 1414"/>
                <a:gd name="T10" fmla="*/ 244 w 865"/>
                <a:gd name="T11" fmla="*/ 200 h 1414"/>
                <a:gd name="T12" fmla="*/ 286 w 865"/>
                <a:gd name="T13" fmla="*/ 325 h 1414"/>
                <a:gd name="T14" fmla="*/ 296 w 865"/>
                <a:gd name="T15" fmla="*/ 356 h 1414"/>
                <a:gd name="T16" fmla="*/ 306 w 865"/>
                <a:gd name="T17" fmla="*/ 387 h 1414"/>
                <a:gd name="T18" fmla="*/ 348 w 865"/>
                <a:gd name="T19" fmla="*/ 604 h 1414"/>
                <a:gd name="T20" fmla="*/ 306 w 865"/>
                <a:gd name="T21" fmla="*/ 1049 h 1414"/>
                <a:gd name="T22" fmla="*/ 275 w 865"/>
                <a:gd name="T23" fmla="*/ 1111 h 1414"/>
                <a:gd name="T24" fmla="*/ 213 w 865"/>
                <a:gd name="T25" fmla="*/ 1266 h 1414"/>
                <a:gd name="T26" fmla="*/ 141 w 865"/>
                <a:gd name="T27" fmla="*/ 1390 h 1414"/>
                <a:gd name="T28" fmla="*/ 244 w 865"/>
                <a:gd name="T29" fmla="*/ 1318 h 1414"/>
                <a:gd name="T30" fmla="*/ 368 w 865"/>
                <a:gd name="T31" fmla="*/ 1131 h 1414"/>
                <a:gd name="T32" fmla="*/ 410 w 865"/>
                <a:gd name="T33" fmla="*/ 1038 h 1414"/>
                <a:gd name="T34" fmla="*/ 399 w 865"/>
                <a:gd name="T35" fmla="*/ 893 h 1414"/>
                <a:gd name="T36" fmla="*/ 410 w 865"/>
                <a:gd name="T37" fmla="*/ 676 h 1414"/>
                <a:gd name="T38" fmla="*/ 399 w 865"/>
                <a:gd name="T39" fmla="*/ 490 h 1414"/>
                <a:gd name="T40" fmla="*/ 430 w 865"/>
                <a:gd name="T41" fmla="*/ 500 h 1414"/>
                <a:gd name="T42" fmla="*/ 493 w 865"/>
                <a:gd name="T43" fmla="*/ 935 h 1414"/>
                <a:gd name="T44" fmla="*/ 544 w 865"/>
                <a:gd name="T45" fmla="*/ 1028 h 1414"/>
                <a:gd name="T46" fmla="*/ 586 w 865"/>
                <a:gd name="T47" fmla="*/ 1121 h 1414"/>
                <a:gd name="T48" fmla="*/ 792 w 865"/>
                <a:gd name="T49" fmla="*/ 1349 h 1414"/>
                <a:gd name="T50" fmla="*/ 865 w 865"/>
                <a:gd name="T51" fmla="*/ 1369 h 1414"/>
                <a:gd name="T52" fmla="*/ 741 w 865"/>
                <a:gd name="T53" fmla="*/ 1235 h 1414"/>
                <a:gd name="T54" fmla="*/ 637 w 865"/>
                <a:gd name="T55" fmla="*/ 1111 h 1414"/>
                <a:gd name="T56" fmla="*/ 606 w 865"/>
                <a:gd name="T57" fmla="*/ 1018 h 1414"/>
                <a:gd name="T58" fmla="*/ 555 w 865"/>
                <a:gd name="T59" fmla="*/ 924 h 1414"/>
                <a:gd name="T60" fmla="*/ 503 w 865"/>
                <a:gd name="T61" fmla="*/ 800 h 1414"/>
                <a:gd name="T62" fmla="*/ 451 w 865"/>
                <a:gd name="T63" fmla="*/ 542 h 1414"/>
                <a:gd name="T64" fmla="*/ 389 w 865"/>
                <a:gd name="T65" fmla="*/ 345 h 1414"/>
                <a:gd name="T66" fmla="*/ 368 w 865"/>
                <a:gd name="T67" fmla="*/ 283 h 1414"/>
                <a:gd name="T68" fmla="*/ 286 w 865"/>
                <a:gd name="T69" fmla="*/ 149 h 141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5"/>
                <a:gd name="T106" fmla="*/ 0 h 1414"/>
                <a:gd name="T107" fmla="*/ 865 w 865"/>
                <a:gd name="T108" fmla="*/ 1414 h 141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5" h="1414">
                  <a:moveTo>
                    <a:pt x="286" y="149"/>
                  </a:moveTo>
                  <a:cubicBezTo>
                    <a:pt x="233" y="113"/>
                    <a:pt x="262" y="104"/>
                    <a:pt x="224" y="66"/>
                  </a:cubicBezTo>
                  <a:cubicBezTo>
                    <a:pt x="199" y="40"/>
                    <a:pt x="164" y="15"/>
                    <a:pt x="130" y="4"/>
                  </a:cubicBezTo>
                  <a:cubicBezTo>
                    <a:pt x="35" y="36"/>
                    <a:pt x="86" y="0"/>
                    <a:pt x="58" y="56"/>
                  </a:cubicBezTo>
                  <a:cubicBezTo>
                    <a:pt x="52" y="67"/>
                    <a:pt x="44" y="77"/>
                    <a:pt x="37" y="87"/>
                  </a:cubicBezTo>
                  <a:cubicBezTo>
                    <a:pt x="0" y="202"/>
                    <a:pt x="176" y="194"/>
                    <a:pt x="244" y="200"/>
                  </a:cubicBezTo>
                  <a:cubicBezTo>
                    <a:pt x="259" y="241"/>
                    <a:pt x="272" y="283"/>
                    <a:pt x="286" y="325"/>
                  </a:cubicBezTo>
                  <a:cubicBezTo>
                    <a:pt x="289" y="335"/>
                    <a:pt x="293" y="346"/>
                    <a:pt x="296" y="356"/>
                  </a:cubicBezTo>
                  <a:cubicBezTo>
                    <a:pt x="299" y="366"/>
                    <a:pt x="306" y="387"/>
                    <a:pt x="306" y="387"/>
                  </a:cubicBezTo>
                  <a:cubicBezTo>
                    <a:pt x="317" y="460"/>
                    <a:pt x="329" y="533"/>
                    <a:pt x="348" y="604"/>
                  </a:cubicBezTo>
                  <a:cubicBezTo>
                    <a:pt x="354" y="742"/>
                    <a:pt x="391" y="924"/>
                    <a:pt x="306" y="1049"/>
                  </a:cubicBezTo>
                  <a:cubicBezTo>
                    <a:pt x="270" y="1161"/>
                    <a:pt x="328" y="991"/>
                    <a:pt x="275" y="1111"/>
                  </a:cubicBezTo>
                  <a:cubicBezTo>
                    <a:pt x="251" y="1165"/>
                    <a:pt x="246" y="1217"/>
                    <a:pt x="213" y="1266"/>
                  </a:cubicBezTo>
                  <a:cubicBezTo>
                    <a:pt x="198" y="1312"/>
                    <a:pt x="175" y="1356"/>
                    <a:pt x="141" y="1390"/>
                  </a:cubicBezTo>
                  <a:cubicBezTo>
                    <a:pt x="214" y="1414"/>
                    <a:pt x="197" y="1366"/>
                    <a:pt x="244" y="1318"/>
                  </a:cubicBezTo>
                  <a:cubicBezTo>
                    <a:pt x="296" y="1265"/>
                    <a:pt x="338" y="1199"/>
                    <a:pt x="368" y="1131"/>
                  </a:cubicBezTo>
                  <a:cubicBezTo>
                    <a:pt x="415" y="1025"/>
                    <a:pt x="364" y="1105"/>
                    <a:pt x="410" y="1038"/>
                  </a:cubicBezTo>
                  <a:cubicBezTo>
                    <a:pt x="426" y="988"/>
                    <a:pt x="416" y="942"/>
                    <a:pt x="399" y="893"/>
                  </a:cubicBezTo>
                  <a:cubicBezTo>
                    <a:pt x="403" y="821"/>
                    <a:pt x="410" y="748"/>
                    <a:pt x="410" y="676"/>
                  </a:cubicBezTo>
                  <a:cubicBezTo>
                    <a:pt x="410" y="614"/>
                    <a:pt x="392" y="552"/>
                    <a:pt x="399" y="490"/>
                  </a:cubicBezTo>
                  <a:cubicBezTo>
                    <a:pt x="400" y="479"/>
                    <a:pt x="420" y="497"/>
                    <a:pt x="430" y="500"/>
                  </a:cubicBezTo>
                  <a:cubicBezTo>
                    <a:pt x="481" y="644"/>
                    <a:pt x="405" y="804"/>
                    <a:pt x="493" y="935"/>
                  </a:cubicBezTo>
                  <a:cubicBezTo>
                    <a:pt x="511" y="990"/>
                    <a:pt x="497" y="957"/>
                    <a:pt x="544" y="1028"/>
                  </a:cubicBezTo>
                  <a:cubicBezTo>
                    <a:pt x="562" y="1055"/>
                    <a:pt x="570" y="1093"/>
                    <a:pt x="586" y="1121"/>
                  </a:cubicBezTo>
                  <a:cubicBezTo>
                    <a:pt x="639" y="1216"/>
                    <a:pt x="703" y="1289"/>
                    <a:pt x="792" y="1349"/>
                  </a:cubicBezTo>
                  <a:cubicBezTo>
                    <a:pt x="813" y="1363"/>
                    <a:pt x="841" y="1361"/>
                    <a:pt x="865" y="1369"/>
                  </a:cubicBezTo>
                  <a:cubicBezTo>
                    <a:pt x="844" y="1303"/>
                    <a:pt x="792" y="1277"/>
                    <a:pt x="741" y="1235"/>
                  </a:cubicBezTo>
                  <a:cubicBezTo>
                    <a:pt x="702" y="1203"/>
                    <a:pt x="665" y="1153"/>
                    <a:pt x="637" y="1111"/>
                  </a:cubicBezTo>
                  <a:cubicBezTo>
                    <a:pt x="627" y="1080"/>
                    <a:pt x="624" y="1045"/>
                    <a:pt x="606" y="1018"/>
                  </a:cubicBezTo>
                  <a:cubicBezTo>
                    <a:pt x="587" y="989"/>
                    <a:pt x="569" y="955"/>
                    <a:pt x="555" y="924"/>
                  </a:cubicBezTo>
                  <a:cubicBezTo>
                    <a:pt x="534" y="876"/>
                    <a:pt x="531" y="842"/>
                    <a:pt x="503" y="800"/>
                  </a:cubicBezTo>
                  <a:cubicBezTo>
                    <a:pt x="486" y="714"/>
                    <a:pt x="468" y="628"/>
                    <a:pt x="451" y="542"/>
                  </a:cubicBezTo>
                  <a:cubicBezTo>
                    <a:pt x="437" y="472"/>
                    <a:pt x="430" y="405"/>
                    <a:pt x="389" y="345"/>
                  </a:cubicBezTo>
                  <a:cubicBezTo>
                    <a:pt x="382" y="324"/>
                    <a:pt x="380" y="301"/>
                    <a:pt x="368" y="283"/>
                  </a:cubicBezTo>
                  <a:cubicBezTo>
                    <a:pt x="336" y="234"/>
                    <a:pt x="300" y="208"/>
                    <a:pt x="286" y="149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10"/>
            <p:cNvSpPr>
              <a:spLocks noChangeArrowheads="1"/>
            </p:cNvSpPr>
            <p:nvPr/>
          </p:nvSpPr>
          <p:spPr bwMode="auto">
            <a:xfrm>
              <a:off x="5410200" y="3200400"/>
              <a:ext cx="76200" cy="3048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29"/>
            <p:cNvSpPr>
              <a:spLocks noChangeShapeType="1"/>
            </p:cNvSpPr>
            <p:nvPr/>
          </p:nvSpPr>
          <p:spPr bwMode="auto">
            <a:xfrm flipH="1">
              <a:off x="5715000" y="3429000"/>
              <a:ext cx="152400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30"/>
            <p:cNvSpPr>
              <a:spLocks noChangeShapeType="1"/>
            </p:cNvSpPr>
            <p:nvPr/>
          </p:nvSpPr>
          <p:spPr bwMode="auto">
            <a:xfrm>
              <a:off x="5943600" y="3505200"/>
              <a:ext cx="0" cy="304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31"/>
            <p:cNvSpPr>
              <a:spLocks noChangeShapeType="1"/>
            </p:cNvSpPr>
            <p:nvPr/>
          </p:nvSpPr>
          <p:spPr bwMode="auto">
            <a:xfrm>
              <a:off x="6019800" y="3352800"/>
              <a:ext cx="762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32"/>
            <p:cNvSpPr>
              <a:spLocks noChangeShapeType="1"/>
            </p:cNvSpPr>
            <p:nvPr/>
          </p:nvSpPr>
          <p:spPr bwMode="auto">
            <a:xfrm flipV="1">
              <a:off x="5943600" y="3124200"/>
              <a:ext cx="228600" cy="76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33"/>
            <p:cNvSpPr>
              <a:spLocks noChangeShapeType="1"/>
            </p:cNvSpPr>
            <p:nvPr/>
          </p:nvSpPr>
          <p:spPr bwMode="auto">
            <a:xfrm flipH="1" flipV="1">
              <a:off x="5715000" y="3048000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" name="AutoShape 22"/>
          <p:cNvSpPr>
            <a:spLocks noChangeArrowheads="1"/>
          </p:cNvSpPr>
          <p:nvPr/>
        </p:nvSpPr>
        <p:spPr bwMode="auto">
          <a:xfrm>
            <a:off x="4114800" y="4267200"/>
            <a:ext cx="76200" cy="228600"/>
          </a:xfrm>
          <a:prstGeom prst="irregularSeal1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WINDOWS\Desktop\M2 figs tachy\A Tach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8314" cy="2133600"/>
          </a:xfrm>
          <a:prstGeom prst="rect">
            <a:avLst/>
          </a:prstGeo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895600" y="3581400"/>
            <a:ext cx="5780088" cy="197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b="1" dirty="0">
                <a:latin typeface="Univers" pitchFamily="34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Univers" pitchFamily="34" charset="0"/>
              </a:rPr>
              <a:t>RP</a:t>
            </a:r>
            <a:r>
              <a:rPr lang="en-US" b="1" dirty="0">
                <a:latin typeface="Univers" pitchFamily="34" charset="0"/>
              </a:rPr>
              <a:t> intervals can be variable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b="1" dirty="0">
                <a:latin typeface="Univers" pitchFamily="34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Univers" pitchFamily="34" charset="0"/>
              </a:rPr>
              <a:t>RP</a:t>
            </a:r>
            <a:r>
              <a:rPr lang="en-US" b="1" dirty="0">
                <a:latin typeface="Univers" pitchFamily="34" charset="0"/>
              </a:rPr>
              <a:t> often &gt; PR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b="1" dirty="0">
                <a:latin typeface="Univers" pitchFamily="34" charset="0"/>
              </a:rPr>
              <a:t> (Example slower than more common rate                </a:t>
            </a:r>
            <a:r>
              <a:rPr lang="en-US" b="1" dirty="0" err="1">
                <a:latin typeface="Univers" pitchFamily="34" charset="0"/>
              </a:rPr>
              <a:t>mof</a:t>
            </a:r>
            <a:r>
              <a:rPr lang="en-US" b="1" dirty="0">
                <a:latin typeface="Univers" pitchFamily="34" charset="0"/>
              </a:rPr>
              <a:t> 150-250 beats per min)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AutoShape 16"/>
          <p:cNvSpPr>
            <a:spLocks/>
          </p:cNvSpPr>
          <p:nvPr/>
        </p:nvSpPr>
        <p:spPr bwMode="auto">
          <a:xfrm>
            <a:off x="2590800" y="3810000"/>
            <a:ext cx="270098" cy="372074"/>
          </a:xfrm>
          <a:prstGeom prst="leftBrace">
            <a:avLst>
              <a:gd name="adj1" fmla="val 16667"/>
              <a:gd name="adj2" fmla="val 5138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685800" y="3581400"/>
            <a:ext cx="1833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latin typeface="Univers" pitchFamily="34" charset="0"/>
              </a:rPr>
              <a:t>Differs from</a:t>
            </a:r>
          </a:p>
          <a:p>
            <a:r>
              <a:rPr lang="en-US" b="1" dirty="0">
                <a:latin typeface="Univers" pitchFamily="34" charset="0"/>
              </a:rPr>
              <a:t>AV nodal or </a:t>
            </a:r>
          </a:p>
          <a:p>
            <a:r>
              <a:rPr lang="en-US" b="1" dirty="0">
                <a:latin typeface="Univers" pitchFamily="34" charset="0"/>
              </a:rPr>
              <a:t>AV reentrant</a:t>
            </a:r>
          </a:p>
          <a:p>
            <a:r>
              <a:rPr lang="en-US" b="1" dirty="0">
                <a:latin typeface="Univers" pitchFamily="34" charset="0"/>
              </a:rPr>
              <a:t>SVT</a:t>
            </a:r>
          </a:p>
        </p:txBody>
      </p:sp>
    </p:spTree>
    <p:extLst>
      <p:ext uri="{BB962C8B-B14F-4D97-AF65-F5344CB8AC3E}">
        <p14:creationId xmlns:p14="http://schemas.microsoft.com/office/powerpoint/2010/main" val="110380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Atrial Flutter.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525963"/>
          </a:xfrm>
        </p:spPr>
        <p:txBody>
          <a:bodyPr/>
          <a:lstStyle/>
          <a:p>
            <a:r>
              <a:rPr lang="en-US" dirty="0" smtClean="0"/>
              <a:t>Reentrant rhythm of the right atrium</a:t>
            </a:r>
          </a:p>
          <a:p>
            <a:r>
              <a:rPr lang="en-US" dirty="0" smtClean="0"/>
              <a:t>Typical atrial rate is 300bpm</a:t>
            </a:r>
          </a:p>
          <a:p>
            <a:r>
              <a:rPr lang="en-US" dirty="0" smtClean="0"/>
              <a:t>P waves have a characteristic “saw tooth” appearance</a:t>
            </a:r>
            <a:endParaRPr lang="en-US" dirty="0"/>
          </a:p>
        </p:txBody>
      </p:sp>
      <p:pic>
        <p:nvPicPr>
          <p:cNvPr id="15" name="Picture 2" descr="C:\WINDOWS\Desktop\M2 figs tachy\A Flutter schema - typical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276600"/>
            <a:ext cx="3606304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913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WINDOWS\Desktop\M2 figs tachy\test1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554" y="995635"/>
            <a:ext cx="7681083" cy="4965700"/>
          </a:xfrm>
          <a:prstGeom prst="rect">
            <a:avLst/>
          </a:prstGeom>
          <a:noFill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78555" y="1854200"/>
            <a:ext cx="369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Univers" pitchFamily="34" charset="0"/>
              </a:rPr>
              <a:t>II</a:t>
            </a:r>
            <a:endParaRPr lang="en-US" dirty="0">
              <a:solidFill>
                <a:schemeClr val="bg1"/>
              </a:solidFill>
              <a:latin typeface="Univers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65854" y="3748087"/>
            <a:ext cx="551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Univers" pitchFamily="34" charset="0"/>
              </a:rPr>
              <a:t>V</a:t>
            </a:r>
            <a:r>
              <a:rPr lang="en-US" sz="1800" b="1" dirty="0">
                <a:solidFill>
                  <a:schemeClr val="bg1"/>
                </a:solidFill>
                <a:latin typeface="Univers" pitchFamily="34" charset="0"/>
              </a:rPr>
              <a:t>1</a:t>
            </a:r>
            <a:endParaRPr lang="en-US" dirty="0">
              <a:solidFill>
                <a:schemeClr val="bg1"/>
              </a:solidFill>
              <a:latin typeface="Univers" pitchFamily="34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752600" y="228600"/>
            <a:ext cx="541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dirty="0"/>
              <a:t>          </a:t>
            </a:r>
            <a:r>
              <a:rPr lang="en-US" sz="3600" dirty="0"/>
              <a:t>Atrial Flutter</a:t>
            </a:r>
            <a:endParaRPr lang="en-US" sz="3200" dirty="0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429000" y="3048000"/>
            <a:ext cx="885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Univers" pitchFamily="34" charset="0"/>
              </a:rPr>
              <a:t>4:1</a:t>
            </a:r>
            <a:endParaRPr lang="en-US" dirty="0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400800" y="3048000"/>
            <a:ext cx="9901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Univers" pitchFamily="34" charset="0"/>
              </a:rPr>
              <a:t>2:1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3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C:\WINDOWS\Desktop\M2 figs tachy\A Flutter 2-1 3-2 1-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200" y="1143000"/>
            <a:ext cx="5126567" cy="5191125"/>
          </a:xfrm>
          <a:prstGeom prst="rect">
            <a:avLst/>
          </a:prstGeom>
          <a:noFill/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429000" y="196850"/>
            <a:ext cx="26725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3399"/>
                </a:solidFill>
              </a:rPr>
              <a:t>Atrial Flutter</a:t>
            </a:r>
            <a:endParaRPr lang="en-US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81000" y="1676400"/>
            <a:ext cx="1467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latin typeface="Univers" pitchFamily="34" charset="0"/>
              </a:rPr>
              <a:t>2:1</a:t>
            </a:r>
          </a:p>
          <a:p>
            <a:r>
              <a:rPr lang="en-US" b="1" dirty="0" smtClean="0">
                <a:latin typeface="Univers" pitchFamily="34" charset="0"/>
              </a:rPr>
              <a:t>Conduction</a:t>
            </a:r>
            <a:endParaRPr lang="en-US" b="1" dirty="0">
              <a:latin typeface="Univers" pitchFamily="34" charset="0"/>
            </a:endParaRP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457200" y="3429000"/>
            <a:ext cx="1467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latin typeface="Univers" pitchFamily="34" charset="0"/>
              </a:rPr>
              <a:t>2:1 &amp; 3:2</a:t>
            </a:r>
          </a:p>
          <a:p>
            <a:r>
              <a:rPr lang="en-US" b="1" dirty="0">
                <a:latin typeface="Univers" pitchFamily="34" charset="0"/>
              </a:rPr>
              <a:t>Conduction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381000" y="4953000"/>
            <a:ext cx="1467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latin typeface="Univers" pitchFamily="34" charset="0"/>
              </a:rPr>
              <a:t>1:1</a:t>
            </a:r>
          </a:p>
          <a:p>
            <a:r>
              <a:rPr lang="en-US" b="1" dirty="0" smtClean="0">
                <a:latin typeface="Univers" pitchFamily="34" charset="0"/>
              </a:rPr>
              <a:t>Conduction</a:t>
            </a:r>
            <a:endParaRPr lang="en-US" b="1" dirty="0">
              <a:latin typeface="Univers" pitchFamily="34" charset="0"/>
            </a:endParaRPr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>
            <a:off x="3373967" y="24479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1" name="Line 15"/>
          <p:cNvSpPr>
            <a:spLocks noChangeShapeType="1"/>
          </p:cNvSpPr>
          <p:nvPr/>
        </p:nvSpPr>
        <p:spPr bwMode="auto">
          <a:xfrm>
            <a:off x="3627967" y="24479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3869267" y="24479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>
            <a:off x="3107267" y="24479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4" name="Line 18"/>
          <p:cNvSpPr>
            <a:spLocks noChangeShapeType="1"/>
          </p:cNvSpPr>
          <p:nvPr/>
        </p:nvSpPr>
        <p:spPr bwMode="auto">
          <a:xfrm>
            <a:off x="3246967" y="61055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5" name="Line 19"/>
          <p:cNvSpPr>
            <a:spLocks noChangeShapeType="1"/>
          </p:cNvSpPr>
          <p:nvPr/>
        </p:nvSpPr>
        <p:spPr bwMode="auto">
          <a:xfrm>
            <a:off x="3983567" y="42513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6" name="Line 20"/>
          <p:cNvSpPr>
            <a:spLocks noChangeShapeType="1"/>
          </p:cNvSpPr>
          <p:nvPr/>
        </p:nvSpPr>
        <p:spPr bwMode="auto">
          <a:xfrm>
            <a:off x="4262967" y="42640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7" name="Line 21"/>
          <p:cNvSpPr>
            <a:spLocks noChangeShapeType="1"/>
          </p:cNvSpPr>
          <p:nvPr/>
        </p:nvSpPr>
        <p:spPr bwMode="auto">
          <a:xfrm>
            <a:off x="3526367" y="61055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8" name="Line 22"/>
          <p:cNvSpPr>
            <a:spLocks noChangeShapeType="1"/>
          </p:cNvSpPr>
          <p:nvPr/>
        </p:nvSpPr>
        <p:spPr bwMode="auto">
          <a:xfrm>
            <a:off x="3793067" y="61055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9" name="Line 23"/>
          <p:cNvSpPr>
            <a:spLocks noChangeShapeType="1"/>
          </p:cNvSpPr>
          <p:nvPr/>
        </p:nvSpPr>
        <p:spPr bwMode="auto">
          <a:xfrm>
            <a:off x="4059767" y="61055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20" name="Line 24"/>
          <p:cNvSpPr>
            <a:spLocks noChangeShapeType="1"/>
          </p:cNvSpPr>
          <p:nvPr/>
        </p:nvSpPr>
        <p:spPr bwMode="auto">
          <a:xfrm>
            <a:off x="3742267" y="42513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7543800" y="1371600"/>
            <a:ext cx="12618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latin typeface="Univers" pitchFamily="34" charset="0"/>
              </a:rPr>
              <a:t>V. rate </a:t>
            </a:r>
          </a:p>
          <a:p>
            <a:r>
              <a:rPr lang="en-US" b="1" dirty="0">
                <a:latin typeface="Univers" pitchFamily="34" charset="0"/>
              </a:rPr>
              <a:t>140-160</a:t>
            </a:r>
          </a:p>
          <a:p>
            <a:r>
              <a:rPr lang="en-US" b="1" dirty="0">
                <a:latin typeface="Univers" pitchFamily="34" charset="0"/>
              </a:rPr>
              <a:t>beats/min</a:t>
            </a:r>
          </a:p>
          <a:p>
            <a:endParaRPr lang="en-US" b="1" dirty="0">
              <a:solidFill>
                <a:srgbClr val="008080"/>
              </a:solidFill>
              <a:latin typeface="Univer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59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C:\WINDOWS\Desktop\M2 figs tachy\A Fib schem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1600201"/>
            <a:ext cx="4724400" cy="4557713"/>
          </a:xfrm>
          <a:prstGeom prst="rect">
            <a:avLst/>
          </a:prstGeom>
          <a:noFill/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042356" y="425450"/>
            <a:ext cx="41966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dirty="0"/>
              <a:t>Atrial Fibrillation</a:t>
            </a:r>
            <a:endParaRPr lang="en-US" sz="2000" dirty="0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57200" y="2743200"/>
            <a:ext cx="14285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latin typeface="Univers" pitchFamily="34" charset="0"/>
              </a:rPr>
              <a:t>Focal firing</a:t>
            </a:r>
          </a:p>
          <a:p>
            <a:pPr algn="ctr"/>
            <a:r>
              <a:rPr lang="en-US" b="1" i="1" dirty="0">
                <a:latin typeface="Univers" pitchFamily="34" charset="0"/>
              </a:rPr>
              <a:t>or</a:t>
            </a:r>
          </a:p>
          <a:p>
            <a:pPr algn="ctr"/>
            <a:r>
              <a:rPr lang="en-US" b="1" i="1" dirty="0">
                <a:latin typeface="Univers" pitchFamily="34" charset="0"/>
              </a:rPr>
              <a:t>multiple</a:t>
            </a:r>
          </a:p>
          <a:p>
            <a:pPr algn="ctr"/>
            <a:r>
              <a:rPr lang="en-US" b="1" i="1" dirty="0">
                <a:latin typeface="Univers" pitchFamily="34" charset="0"/>
              </a:rPr>
              <a:t>wavelets</a:t>
            </a:r>
            <a:endParaRPr lang="en-US" b="1" dirty="0">
              <a:latin typeface="Univers" pitchFamily="34" charset="0"/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6858000" y="2667000"/>
            <a:ext cx="1981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" pitchFamily="34" charset="0"/>
              </a:rPr>
              <a:t>Chaotic, rapid</a:t>
            </a:r>
          </a:p>
          <a:p>
            <a:pPr algn="ctr"/>
            <a:r>
              <a:rPr lang="en-US" b="1" dirty="0">
                <a:latin typeface="Univers" pitchFamily="34" charset="0"/>
              </a:rPr>
              <a:t>atrial rate at</a:t>
            </a:r>
          </a:p>
          <a:p>
            <a:pPr algn="ctr"/>
            <a:r>
              <a:rPr lang="en-US" b="1" dirty="0">
                <a:latin typeface="Univers" pitchFamily="34" charset="0"/>
              </a:rPr>
              <a:t>400-600</a:t>
            </a:r>
          </a:p>
          <a:p>
            <a:pPr algn="ctr"/>
            <a:r>
              <a:rPr lang="en-US" b="1" dirty="0">
                <a:latin typeface="Univers" pitchFamily="34" charset="0"/>
              </a:rPr>
              <a:t>beats per min </a:t>
            </a:r>
          </a:p>
        </p:txBody>
      </p:sp>
    </p:spTree>
    <p:extLst>
      <p:ext uri="{BB962C8B-B14F-4D97-AF65-F5344CB8AC3E}">
        <p14:creationId xmlns:p14="http://schemas.microsoft.com/office/powerpoint/2010/main" val="297631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C:\WINDOWS\Desktop\M2 figs tachy\A Fib irreg-irreg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2476501"/>
            <a:ext cx="8094133" cy="2638425"/>
          </a:xfrm>
          <a:prstGeom prst="rect">
            <a:avLst/>
          </a:prstGeom>
          <a:noFill/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825500" y="387351"/>
            <a:ext cx="75057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dirty="0"/>
              <a:t>        Atrial Fibrillation: Characteristic </a:t>
            </a:r>
          </a:p>
          <a:p>
            <a:pPr algn="ctr"/>
            <a:r>
              <a:rPr lang="en-US" sz="3600" dirty="0"/>
              <a:t>“Irregularly Irregular” Ventricular Response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67267" y="2478088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Univers" pitchFamily="34" charset="0"/>
              </a:rPr>
              <a:t>II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09600" y="5257800"/>
            <a:ext cx="838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en-US" sz="2400" b="1" dirty="0">
                <a:latin typeface="Univers" pitchFamily="34" charset="0"/>
              </a:rPr>
              <a:t> Rapid, undulating baseline (best seen in V1)</a:t>
            </a:r>
          </a:p>
          <a:p>
            <a:pPr>
              <a:buFontTx/>
              <a:buChar char="•"/>
            </a:pPr>
            <a:r>
              <a:rPr lang="en-US" sz="2400" b="1" dirty="0">
                <a:latin typeface="Univers" pitchFamily="34" charset="0"/>
              </a:rPr>
              <a:t> Most impulses block in AV node </a:t>
            </a:r>
            <a:r>
              <a:rPr lang="en-US" sz="2400" b="1" dirty="0">
                <a:latin typeface="Univers" pitchFamily="34" charset="0"/>
                <a:sym typeface="Symbol" pitchFamily="18" charset="2"/>
              </a:rPr>
              <a:t></a:t>
            </a:r>
            <a:r>
              <a:rPr lang="en-US" sz="2400" b="1" dirty="0">
                <a:latin typeface="Univers" pitchFamily="34" charset="0"/>
              </a:rPr>
              <a:t> </a:t>
            </a:r>
            <a:r>
              <a:rPr lang="en-US" sz="2400" b="1" i="1" dirty="0">
                <a:latin typeface="Univers" pitchFamily="34" charset="0"/>
              </a:rPr>
              <a:t>Erratic</a:t>
            </a:r>
            <a:r>
              <a:rPr lang="en-US" sz="2400" b="1" dirty="0">
                <a:latin typeface="Univers" pitchFamily="34" charset="0"/>
              </a:rPr>
              <a:t> conduction</a:t>
            </a:r>
          </a:p>
        </p:txBody>
      </p:sp>
    </p:spTree>
    <p:extLst>
      <p:ext uri="{BB962C8B-B14F-4D97-AF65-F5344CB8AC3E}">
        <p14:creationId xmlns:p14="http://schemas.microsoft.com/office/powerpoint/2010/main" val="264438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209800"/>
            <a:ext cx="6629400" cy="18263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0000"/>
                </a:solidFill>
              </a:rPr>
              <a:t>How to make the diagnosis?</a:t>
            </a:r>
            <a:endParaRPr lang="en-US" sz="5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2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1264</TotalTime>
  <Words>1805</Words>
  <Application>Microsoft Macintosh PowerPoint</Application>
  <PresentationFormat>On-screen Show (4:3)</PresentationFormat>
  <Paragraphs>450</Paragraphs>
  <Slides>121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32" baseType="lpstr">
      <vt:lpstr>Calibri</vt:lpstr>
      <vt:lpstr>Comic Sans MS</vt:lpstr>
      <vt:lpstr>Impact</vt:lpstr>
      <vt:lpstr>M Avenir Medium</vt:lpstr>
      <vt:lpstr>ＭＳ Ｐゴシック</vt:lpstr>
      <vt:lpstr>Symbol</vt:lpstr>
      <vt:lpstr>Times New Roman</vt:lpstr>
      <vt:lpstr>Univers</vt:lpstr>
      <vt:lpstr>Arial</vt:lpstr>
      <vt:lpstr>NewsPrint</vt:lpstr>
      <vt:lpstr>Equation</vt:lpstr>
      <vt:lpstr>PowerPoint Presentation</vt:lpstr>
      <vt:lpstr>Outlines:</vt:lpstr>
      <vt:lpstr>Part 1</vt:lpstr>
      <vt:lpstr>Leads Presentation</vt:lpstr>
      <vt:lpstr>PowerPoint Presentation</vt:lpstr>
      <vt:lpstr>PowerPoint Presentation</vt:lpstr>
      <vt:lpstr>PowerPoint Presentation</vt:lpstr>
      <vt:lpstr>QRS Complex</vt:lpstr>
      <vt:lpstr> Electrical Conduction </vt:lpstr>
      <vt:lpstr>PowerPoint Presentation</vt:lpstr>
      <vt:lpstr>PowerPoint Presentation</vt:lpstr>
      <vt:lpstr>How to interpret ECG</vt:lpstr>
      <vt:lpstr>Caliber</vt:lpstr>
      <vt:lpstr>Rhythm</vt:lpstr>
      <vt:lpstr>Rate</vt:lpstr>
      <vt:lpstr>How to Calculate Rate</vt:lpstr>
      <vt:lpstr>Rate</vt:lpstr>
      <vt:lpstr>Rate determination for irregular rhythm</vt:lpstr>
      <vt:lpstr>Axis</vt:lpstr>
      <vt:lpstr>Normal Heart Axis</vt:lpstr>
      <vt:lpstr>Normal Heart Axis Cont…</vt:lpstr>
      <vt:lpstr>Right Axis Deviation</vt:lpstr>
      <vt:lpstr>Left Axis Deviation</vt:lpstr>
      <vt:lpstr>Extreme Axis Deviation</vt:lpstr>
      <vt:lpstr>PowerPoint Presentation</vt:lpstr>
      <vt:lpstr>PowerPoint Presentation</vt:lpstr>
      <vt:lpstr>PowerPoint Presentation</vt:lpstr>
      <vt:lpstr>PowerPoint Presentation</vt:lpstr>
      <vt:lpstr>The P Wave</vt:lpstr>
      <vt:lpstr>The PR Interval</vt:lpstr>
      <vt:lpstr>Right Atrial Enlargement</vt:lpstr>
      <vt:lpstr>PowerPoint Presentation</vt:lpstr>
      <vt:lpstr>PowerPoint Presentation</vt:lpstr>
      <vt:lpstr>Left Atrial Enlargement</vt:lpstr>
      <vt:lpstr>PowerPoint Presentation</vt:lpstr>
      <vt:lpstr>The QRS Complex</vt:lpstr>
      <vt:lpstr>The Q Wave</vt:lpstr>
      <vt:lpstr>The J - Point</vt:lpstr>
      <vt:lpstr>QRS Waveforms</vt:lpstr>
      <vt:lpstr>The ST Segment</vt:lpstr>
      <vt:lpstr>The T Wave</vt:lpstr>
      <vt:lpstr>The QT Interval</vt:lpstr>
      <vt:lpstr>The U Wave</vt:lpstr>
      <vt:lpstr>Left Ventricular Hypertrophy</vt:lpstr>
      <vt:lpstr>Right Ventricular Hypertrophy</vt:lpstr>
      <vt:lpstr>LBBB</vt:lpstr>
      <vt:lpstr>RBBB</vt:lpstr>
      <vt:lpstr>PowerPoint Presentation</vt:lpstr>
      <vt:lpstr>Realty check </vt:lpstr>
      <vt:lpstr>PowerPoint Presentation</vt:lpstr>
      <vt:lpstr>Heart Block</vt:lpstr>
      <vt:lpstr>First Degree Heart Block</vt:lpstr>
      <vt:lpstr>Second Degree Heart Block</vt:lpstr>
      <vt:lpstr>PowerPoint Presentation</vt:lpstr>
      <vt:lpstr>Third Degree Heart Block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Realty check </vt:lpstr>
      <vt:lpstr>Realty check </vt:lpstr>
      <vt:lpstr>Realty check </vt:lpstr>
      <vt:lpstr>Realty check </vt:lpstr>
      <vt:lpstr>Realty check </vt:lpstr>
      <vt:lpstr>Realty check </vt:lpstr>
      <vt:lpstr>Part 2</vt:lpstr>
      <vt:lpstr>Outline</vt:lpstr>
      <vt:lpstr>What are NCT?</vt:lpstr>
      <vt:lpstr>PowerPoint Presentation</vt:lpstr>
      <vt:lpstr>Mechanisms of Tachyarrhythmia's</vt:lpstr>
      <vt:lpstr>Mechanism </vt:lpstr>
      <vt:lpstr>PowerPoint Presentation</vt:lpstr>
      <vt:lpstr>   Reentry </vt:lpstr>
      <vt:lpstr>PowerPoint Presentation</vt:lpstr>
      <vt:lpstr>Mechanisms….why know them?</vt:lpstr>
      <vt:lpstr>Differential diagnosis</vt:lpstr>
      <vt:lpstr>PowerPoint Presentation</vt:lpstr>
      <vt:lpstr>AV nodal reentrant tachycardia ( AVNRT)</vt:lpstr>
      <vt:lpstr>AVNRT </vt:lpstr>
      <vt:lpstr>PowerPoint Presentation</vt:lpstr>
      <vt:lpstr>AVNRT</vt:lpstr>
      <vt:lpstr>PowerPoint Presentation</vt:lpstr>
      <vt:lpstr>AVRT</vt:lpstr>
      <vt:lpstr>Terminology in use</vt:lpstr>
      <vt:lpstr>PowerPoint Presentation</vt:lpstr>
      <vt:lpstr>PowerPoint Presentation</vt:lpstr>
      <vt:lpstr>PowerPoint Presentation</vt:lpstr>
      <vt:lpstr>Atrial tachycardia</vt:lpstr>
      <vt:lpstr>PowerPoint Presentation</vt:lpstr>
      <vt:lpstr>Atrial Flutter.</vt:lpstr>
      <vt:lpstr>PowerPoint Presentation</vt:lpstr>
      <vt:lpstr>PowerPoint Presentation</vt:lpstr>
      <vt:lpstr>PowerPoint Presentation</vt:lpstr>
      <vt:lpstr>PowerPoint Presentation</vt:lpstr>
      <vt:lpstr>How to make the diagnosis?</vt:lpstr>
      <vt:lpstr>PowerPoint Presentation</vt:lpstr>
      <vt:lpstr>Shape/axis of the P wave</vt:lpstr>
      <vt:lpstr>PowerPoint Presentation</vt:lpstr>
      <vt:lpstr>Relationship to QRS</vt:lpstr>
      <vt:lpstr>PowerPoint Presentation</vt:lpstr>
      <vt:lpstr>PowerPoint Presentation</vt:lpstr>
      <vt:lpstr>Broad therapeutic approach to classify (NCT) </vt:lpstr>
      <vt:lpstr>Classification</vt:lpstr>
      <vt:lpstr>Methods of increasing AV node stimulation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Ventricular Tachycardia</vt:lpstr>
      <vt:lpstr>Premature Ventricular Contractions</vt:lpstr>
      <vt:lpstr>Torsade De point</vt:lpstr>
      <vt:lpstr>Ventricular Fibrillation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ECG Interpretation</dc:title>
  <dc:creator>Yasser BinBraik</dc:creator>
  <cp:lastModifiedBy>ahmad alhersi</cp:lastModifiedBy>
  <cp:revision>104</cp:revision>
  <dcterms:created xsi:type="dcterms:W3CDTF">2006-08-16T00:00:00Z</dcterms:created>
  <dcterms:modified xsi:type="dcterms:W3CDTF">2016-04-12T16:41:46Z</dcterms:modified>
  <cp:contentStatus/>
</cp:coreProperties>
</file>