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2"/>
  </p:notesMasterIdLst>
  <p:handoutMasterIdLst>
    <p:handoutMasterId r:id="rId63"/>
  </p:handoutMasterIdLst>
  <p:sldIdLst>
    <p:sldId id="256" r:id="rId3"/>
    <p:sldId id="257" r:id="rId4"/>
    <p:sldId id="259" r:id="rId5"/>
    <p:sldId id="260" r:id="rId6"/>
    <p:sldId id="261" r:id="rId7"/>
    <p:sldId id="262" r:id="rId8"/>
    <p:sldId id="263" r:id="rId9"/>
    <p:sldId id="264" r:id="rId10"/>
    <p:sldId id="265" r:id="rId11"/>
    <p:sldId id="266" r:id="rId12"/>
    <p:sldId id="317" r:id="rId13"/>
    <p:sldId id="318" r:id="rId14"/>
    <p:sldId id="268" r:id="rId15"/>
    <p:sldId id="319" r:id="rId16"/>
    <p:sldId id="320" r:id="rId17"/>
    <p:sldId id="322" r:id="rId18"/>
    <p:sldId id="269" r:id="rId19"/>
    <p:sldId id="270" r:id="rId20"/>
    <p:sldId id="271" r:id="rId21"/>
    <p:sldId id="272" r:id="rId22"/>
    <p:sldId id="273" r:id="rId23"/>
    <p:sldId id="274" r:id="rId24"/>
    <p:sldId id="275" r:id="rId25"/>
    <p:sldId id="276" r:id="rId26"/>
    <p:sldId id="277" r:id="rId27"/>
    <p:sldId id="278" r:id="rId28"/>
    <p:sldId id="279" r:id="rId29"/>
    <p:sldId id="341" r:id="rId30"/>
    <p:sldId id="280" r:id="rId31"/>
    <p:sldId id="281" r:id="rId32"/>
    <p:sldId id="282" r:id="rId33"/>
    <p:sldId id="315" r:id="rId34"/>
    <p:sldId id="284" r:id="rId35"/>
    <p:sldId id="286" r:id="rId36"/>
    <p:sldId id="287" r:id="rId37"/>
    <p:sldId id="285" r:id="rId38"/>
    <p:sldId id="327"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288" r:id="rId52"/>
    <p:sldId id="289" r:id="rId53"/>
    <p:sldId id="290" r:id="rId54"/>
    <p:sldId id="291" r:id="rId55"/>
    <p:sldId id="292" r:id="rId56"/>
    <p:sldId id="293" r:id="rId57"/>
    <p:sldId id="294" r:id="rId58"/>
    <p:sldId id="295" r:id="rId59"/>
    <p:sldId id="296" r:id="rId60"/>
    <p:sldId id="314" r:id="rId6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3300"/>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varScale="1">
        <p:scale>
          <a:sx n="77" d="100"/>
          <a:sy n="77" d="100"/>
        </p:scale>
        <p:origin x="643" y="58"/>
      </p:cViewPr>
      <p:guideLst>
        <p:guide orient="horz" pos="2160"/>
        <p:guide pos="2880"/>
      </p:guideLst>
    </p:cSldViewPr>
  </p:slideViewPr>
  <p:notesTextViewPr>
    <p:cViewPr>
      <p:scale>
        <a:sx n="100" d="100"/>
        <a:sy n="100" d="100"/>
      </p:scale>
      <p:origin x="0" y="0"/>
    </p:cViewPr>
  </p:notesTextViewPr>
  <p:notesViewPr>
    <p:cSldViewPr>
      <p:cViewPr varScale="1">
        <p:scale>
          <a:sx n="40" d="100"/>
          <a:sy n="40" d="100"/>
        </p:scale>
        <p:origin x="-2346" y="-12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1E6D90-38BA-43AB-BB9C-29BC0AEA139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F415378-839A-43FF-910E-CA9B111A1C27}">
      <dgm:prSet phldrT="[Text]" custT="1">
        <dgm:style>
          <a:lnRef idx="2">
            <a:schemeClr val="accent4"/>
          </a:lnRef>
          <a:fillRef idx="1">
            <a:schemeClr val="lt1"/>
          </a:fillRef>
          <a:effectRef idx="0">
            <a:schemeClr val="accent4"/>
          </a:effectRef>
          <a:fontRef idx="minor">
            <a:schemeClr val="dk1"/>
          </a:fontRef>
        </dgm:style>
      </dgm:prSet>
      <dgm:spPr>
        <a:solidFill>
          <a:schemeClr val="tx2">
            <a:lumMod val="60000"/>
            <a:lumOff val="40000"/>
          </a:schemeClr>
        </a:solidFill>
        <a:effectLst>
          <a:glow rad="228600">
            <a:schemeClr val="accent2">
              <a:satMod val="175000"/>
              <a:alpha val="40000"/>
            </a:schemeClr>
          </a:glow>
        </a:effectLst>
      </dgm:spPr>
      <dgm:t>
        <a:bodyPr/>
        <a:lstStyle/>
        <a:p>
          <a:r>
            <a:rPr lang="en-US" sz="1600" b="1" dirty="0" smtClean="0">
              <a:solidFill>
                <a:schemeClr val="tx1"/>
              </a:solidFill>
            </a:rPr>
            <a:t>Obstructive Sleep Apnea</a:t>
          </a:r>
          <a:endParaRPr lang="en-US" sz="1600" b="1" dirty="0">
            <a:solidFill>
              <a:schemeClr val="tx1"/>
            </a:solidFill>
          </a:endParaRPr>
        </a:p>
      </dgm:t>
    </dgm:pt>
    <dgm:pt modelId="{918A7705-3D84-4CA2-B400-1C482DFAA891}" type="parTrans" cxnId="{6F1AEEE2-0385-499E-92C4-ADD89CFE1E26}">
      <dgm:prSet/>
      <dgm:spPr/>
      <dgm:t>
        <a:bodyPr/>
        <a:lstStyle/>
        <a:p>
          <a:endParaRPr lang="en-US" sz="2000">
            <a:solidFill>
              <a:schemeClr val="tx1"/>
            </a:solidFill>
          </a:endParaRPr>
        </a:p>
      </dgm:t>
    </dgm:pt>
    <dgm:pt modelId="{99AB550C-07F2-4ED7-ACF8-1E29967B796F}" type="sibTrans" cxnId="{6F1AEEE2-0385-499E-92C4-ADD89CFE1E26}">
      <dgm:prSet/>
      <dgm:spPr/>
      <dgm:t>
        <a:bodyPr/>
        <a:lstStyle/>
        <a:p>
          <a:endParaRPr lang="en-US" sz="2000">
            <a:solidFill>
              <a:schemeClr val="tx1"/>
            </a:solidFill>
          </a:endParaRPr>
        </a:p>
      </dgm:t>
    </dgm:pt>
    <dgm:pt modelId="{71CA7BA7-75B8-4D00-9BF8-0DA7013A2221}">
      <dgm:prSet phldrT="[Text]" custT="1">
        <dgm:style>
          <a:lnRef idx="2">
            <a:schemeClr val="accent4"/>
          </a:lnRef>
          <a:fillRef idx="1">
            <a:schemeClr val="lt1"/>
          </a:fillRef>
          <a:effectRef idx="0">
            <a:schemeClr val="accent4"/>
          </a:effectRef>
          <a:fontRef idx="minor">
            <a:schemeClr val="dk1"/>
          </a:fontRef>
        </dgm:style>
      </dgm:prSet>
      <dgm:spPr>
        <a:solidFill>
          <a:srgbClr val="FFFF00"/>
        </a:solidFill>
      </dgm:spPr>
      <dgm:t>
        <a:bodyPr/>
        <a:lstStyle/>
        <a:p>
          <a:r>
            <a:rPr lang="en-US" sz="1400" dirty="0" smtClean="0">
              <a:solidFill>
                <a:schemeClr val="tx1"/>
              </a:solidFill>
            </a:rPr>
            <a:t>High Blood Pressure</a:t>
          </a:r>
          <a:endParaRPr lang="en-US" sz="1400" dirty="0">
            <a:solidFill>
              <a:schemeClr val="tx1"/>
            </a:solidFill>
          </a:endParaRPr>
        </a:p>
      </dgm:t>
    </dgm:pt>
    <dgm:pt modelId="{41664099-6D60-4B7E-80FB-7BAE3542469F}" type="parTrans" cxnId="{2A55CA22-333F-4286-8E23-141B222EF518}">
      <dgm:prSet custT="1">
        <dgm:style>
          <a:lnRef idx="3">
            <a:schemeClr val="accent1"/>
          </a:lnRef>
          <a:fillRef idx="0">
            <a:schemeClr val="accent1"/>
          </a:fillRef>
          <a:effectRef idx="2">
            <a:schemeClr val="accent1"/>
          </a:effectRef>
          <a:fontRef idx="minor">
            <a:schemeClr val="tx1"/>
          </a:fontRef>
        </dgm:style>
      </dgm:prSet>
      <dgm:spPr>
        <a:ln/>
      </dgm:spPr>
      <dgm:t>
        <a:bodyPr/>
        <a:lstStyle/>
        <a:p>
          <a:endParaRPr lang="en-US" sz="600">
            <a:solidFill>
              <a:schemeClr val="tx1"/>
            </a:solidFill>
          </a:endParaRPr>
        </a:p>
      </dgm:t>
    </dgm:pt>
    <dgm:pt modelId="{F3776A3C-6AB4-4E57-B133-2E1DCEA29FF6}" type="sibTrans" cxnId="{2A55CA22-333F-4286-8E23-141B222EF518}">
      <dgm:prSet/>
      <dgm:spPr/>
      <dgm:t>
        <a:bodyPr/>
        <a:lstStyle/>
        <a:p>
          <a:endParaRPr lang="en-US" sz="2000">
            <a:solidFill>
              <a:schemeClr val="tx1"/>
            </a:solidFill>
          </a:endParaRPr>
        </a:p>
      </dgm:t>
    </dgm:pt>
    <dgm:pt modelId="{D3CFE71B-E094-4FF8-9B0B-F01B42136BC7}">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40000"/>
            <a:lumOff val="60000"/>
          </a:schemeClr>
        </a:solidFill>
      </dgm:spPr>
      <dgm:t>
        <a:bodyPr/>
        <a:lstStyle/>
        <a:p>
          <a:r>
            <a:rPr lang="en-US" sz="1400" dirty="0" smtClean="0">
              <a:solidFill>
                <a:schemeClr val="tx1"/>
              </a:solidFill>
            </a:rPr>
            <a:t>Increased Insulin resistance (event in non diabetic patients)</a:t>
          </a:r>
          <a:endParaRPr lang="en-US" sz="1400" dirty="0">
            <a:solidFill>
              <a:schemeClr val="tx1"/>
            </a:solidFill>
          </a:endParaRPr>
        </a:p>
      </dgm:t>
    </dgm:pt>
    <dgm:pt modelId="{CAA70E96-61FC-4002-8BE4-F7302DC54886}" type="parTrans" cxnId="{5C16A9EC-B4EB-4A9E-9AC9-7CDCD4EB5BB4}">
      <dgm:prSet custT="1">
        <dgm:style>
          <a:lnRef idx="3">
            <a:schemeClr val="accent1"/>
          </a:lnRef>
          <a:fillRef idx="0">
            <a:schemeClr val="accent1"/>
          </a:fillRef>
          <a:effectRef idx="2">
            <a:schemeClr val="accent1"/>
          </a:effectRef>
          <a:fontRef idx="minor">
            <a:schemeClr val="tx1"/>
          </a:fontRef>
        </dgm:style>
      </dgm:prSet>
      <dgm:spPr>
        <a:ln/>
      </dgm:spPr>
      <dgm:t>
        <a:bodyPr/>
        <a:lstStyle/>
        <a:p>
          <a:endParaRPr lang="en-US" sz="600">
            <a:solidFill>
              <a:schemeClr val="tx1"/>
            </a:solidFill>
          </a:endParaRPr>
        </a:p>
      </dgm:t>
    </dgm:pt>
    <dgm:pt modelId="{EA097C28-9441-4D77-973A-C49E1EA03292}" type="sibTrans" cxnId="{5C16A9EC-B4EB-4A9E-9AC9-7CDCD4EB5BB4}">
      <dgm:prSet/>
      <dgm:spPr/>
      <dgm:t>
        <a:bodyPr/>
        <a:lstStyle/>
        <a:p>
          <a:endParaRPr lang="en-US" sz="2000">
            <a:solidFill>
              <a:schemeClr val="tx1"/>
            </a:solidFill>
          </a:endParaRPr>
        </a:p>
      </dgm:t>
    </dgm:pt>
    <dgm:pt modelId="{2B1AB56C-99C4-4438-9D37-339047C307C4}">
      <dgm:prSet phldrT="[Text]" custT="1">
        <dgm:style>
          <a:lnRef idx="2">
            <a:schemeClr val="accent4"/>
          </a:lnRef>
          <a:fillRef idx="1">
            <a:schemeClr val="lt1"/>
          </a:fillRef>
          <a:effectRef idx="0">
            <a:schemeClr val="accent4"/>
          </a:effectRef>
          <a:fontRef idx="minor">
            <a:schemeClr val="dk1"/>
          </a:fontRef>
        </dgm:style>
      </dgm:prSet>
      <dgm:spPr>
        <a:solidFill>
          <a:srgbClr val="FF0000"/>
        </a:solidFill>
      </dgm:spPr>
      <dgm:t>
        <a:bodyPr/>
        <a:lstStyle/>
        <a:p>
          <a:r>
            <a:rPr lang="en-US" sz="1400" dirty="0" smtClean="0">
              <a:solidFill>
                <a:schemeClr val="tx1"/>
              </a:solidFill>
            </a:rPr>
            <a:t>Increased traffic and workplace accidents</a:t>
          </a:r>
          <a:endParaRPr lang="en-US" sz="1400" dirty="0">
            <a:solidFill>
              <a:schemeClr val="tx1"/>
            </a:solidFill>
          </a:endParaRPr>
        </a:p>
      </dgm:t>
    </dgm:pt>
    <dgm:pt modelId="{B0CE26A6-C702-4EAA-B1E4-604068E37530}" type="parTrans" cxnId="{9851EE19-8CA7-4BF7-8508-4AFB4AD5FF37}">
      <dgm:prSet custT="1">
        <dgm:style>
          <a:lnRef idx="3">
            <a:schemeClr val="accent1"/>
          </a:lnRef>
          <a:fillRef idx="0">
            <a:schemeClr val="accent1"/>
          </a:fillRef>
          <a:effectRef idx="2">
            <a:schemeClr val="accent1"/>
          </a:effectRef>
          <a:fontRef idx="minor">
            <a:schemeClr val="tx1"/>
          </a:fontRef>
        </dgm:style>
      </dgm:prSet>
      <dgm:spPr>
        <a:ln/>
      </dgm:spPr>
      <dgm:t>
        <a:bodyPr/>
        <a:lstStyle/>
        <a:p>
          <a:endParaRPr lang="en-US" sz="600">
            <a:solidFill>
              <a:schemeClr val="tx1"/>
            </a:solidFill>
          </a:endParaRPr>
        </a:p>
      </dgm:t>
    </dgm:pt>
    <dgm:pt modelId="{0D10ADB4-6683-4025-8D31-1F4FF470F18B}" type="sibTrans" cxnId="{9851EE19-8CA7-4BF7-8508-4AFB4AD5FF37}">
      <dgm:prSet/>
      <dgm:spPr/>
      <dgm:t>
        <a:bodyPr/>
        <a:lstStyle/>
        <a:p>
          <a:endParaRPr lang="en-US" sz="2000">
            <a:solidFill>
              <a:schemeClr val="tx1"/>
            </a:solidFill>
          </a:endParaRPr>
        </a:p>
      </dgm:t>
    </dgm:pt>
    <dgm:pt modelId="{9758B90A-32A3-45C3-9A61-68D27D37DC7A}">
      <dgm:prSet phldrT="[Text]" custT="1">
        <dgm:style>
          <a:lnRef idx="2">
            <a:schemeClr val="accent4"/>
          </a:lnRef>
          <a:fillRef idx="1">
            <a:schemeClr val="lt1"/>
          </a:fillRef>
          <a:effectRef idx="0">
            <a:schemeClr val="accent4"/>
          </a:effectRef>
          <a:fontRef idx="minor">
            <a:schemeClr val="dk1"/>
          </a:fontRef>
        </dgm:style>
      </dgm:prSet>
      <dgm:spPr>
        <a:solidFill>
          <a:srgbClr val="00FFFF"/>
        </a:solidFill>
      </dgm:spPr>
      <dgm:t>
        <a:bodyPr/>
        <a:lstStyle/>
        <a:p>
          <a:r>
            <a:rPr lang="en-US" sz="1400" dirty="0" smtClean="0">
              <a:solidFill>
                <a:schemeClr val="tx1"/>
              </a:solidFill>
            </a:rPr>
            <a:t>Stroke</a:t>
          </a:r>
          <a:endParaRPr lang="en-US" sz="1400" dirty="0">
            <a:solidFill>
              <a:schemeClr val="tx1"/>
            </a:solidFill>
          </a:endParaRPr>
        </a:p>
      </dgm:t>
    </dgm:pt>
    <dgm:pt modelId="{14152813-D59A-48BA-A71C-6D042DF45572}" type="parTrans" cxnId="{51B176FE-3DE6-418A-B45C-B9AA0178E881}">
      <dgm:prSet custT="1">
        <dgm:style>
          <a:lnRef idx="3">
            <a:schemeClr val="accent1"/>
          </a:lnRef>
          <a:fillRef idx="0">
            <a:schemeClr val="accent1"/>
          </a:fillRef>
          <a:effectRef idx="2">
            <a:schemeClr val="accent1"/>
          </a:effectRef>
          <a:fontRef idx="minor">
            <a:schemeClr val="tx1"/>
          </a:fontRef>
        </dgm:style>
      </dgm:prSet>
      <dgm:spPr>
        <a:ln/>
      </dgm:spPr>
      <dgm:t>
        <a:bodyPr/>
        <a:lstStyle/>
        <a:p>
          <a:endParaRPr lang="en-US" sz="600">
            <a:solidFill>
              <a:schemeClr val="tx1"/>
            </a:solidFill>
          </a:endParaRPr>
        </a:p>
      </dgm:t>
    </dgm:pt>
    <dgm:pt modelId="{228BE4AC-76B8-49F9-A331-3F25CCB10868}" type="sibTrans" cxnId="{51B176FE-3DE6-418A-B45C-B9AA0178E881}">
      <dgm:prSet/>
      <dgm:spPr/>
      <dgm:t>
        <a:bodyPr/>
        <a:lstStyle/>
        <a:p>
          <a:endParaRPr lang="en-US" sz="2000">
            <a:solidFill>
              <a:schemeClr val="tx1"/>
            </a:solidFill>
          </a:endParaRPr>
        </a:p>
      </dgm:t>
    </dgm:pt>
    <dgm:pt modelId="{63DE2AEE-E5DA-4E18-8F0B-DBE8BC674D56}">
      <dgm:prSet custT="1">
        <dgm:style>
          <a:lnRef idx="2">
            <a:schemeClr val="accent4"/>
          </a:lnRef>
          <a:fillRef idx="1">
            <a:schemeClr val="lt1"/>
          </a:fillRef>
          <a:effectRef idx="0">
            <a:schemeClr val="accent4"/>
          </a:effectRef>
          <a:fontRef idx="minor">
            <a:schemeClr val="dk1"/>
          </a:fontRef>
        </dgm:style>
      </dgm:prSet>
      <dgm:spPr>
        <a:solidFill>
          <a:srgbClr val="FF00FF"/>
        </a:solidFill>
      </dgm:spPr>
      <dgm:t>
        <a:bodyPr/>
        <a:lstStyle/>
        <a:p>
          <a:r>
            <a:rPr lang="en-US" sz="1400" dirty="0" smtClean="0">
              <a:solidFill>
                <a:schemeClr val="tx1"/>
              </a:solidFill>
            </a:rPr>
            <a:t>Memory problems and inability to think</a:t>
          </a:r>
          <a:endParaRPr lang="en-US" sz="1400" dirty="0">
            <a:solidFill>
              <a:schemeClr val="tx1"/>
            </a:solidFill>
          </a:endParaRPr>
        </a:p>
      </dgm:t>
    </dgm:pt>
    <dgm:pt modelId="{61B79E47-6321-45EB-AC1E-9079E5D6AC71}" type="parTrans" cxnId="{22853F63-7A30-4757-B718-A0CC2FE2FF35}">
      <dgm:prSet custT="1">
        <dgm:style>
          <a:lnRef idx="3">
            <a:schemeClr val="accent1"/>
          </a:lnRef>
          <a:fillRef idx="0">
            <a:schemeClr val="accent1"/>
          </a:fillRef>
          <a:effectRef idx="2">
            <a:schemeClr val="accent1"/>
          </a:effectRef>
          <a:fontRef idx="minor">
            <a:schemeClr val="tx1"/>
          </a:fontRef>
        </dgm:style>
      </dgm:prSet>
      <dgm:spPr>
        <a:ln/>
      </dgm:spPr>
      <dgm:t>
        <a:bodyPr/>
        <a:lstStyle/>
        <a:p>
          <a:endParaRPr lang="en-US" sz="600">
            <a:solidFill>
              <a:schemeClr val="tx1"/>
            </a:solidFill>
          </a:endParaRPr>
        </a:p>
      </dgm:t>
    </dgm:pt>
    <dgm:pt modelId="{CC3C0568-5A48-42E5-9765-7F50D090314F}" type="sibTrans" cxnId="{22853F63-7A30-4757-B718-A0CC2FE2FF35}">
      <dgm:prSet/>
      <dgm:spPr/>
      <dgm:t>
        <a:bodyPr/>
        <a:lstStyle/>
        <a:p>
          <a:endParaRPr lang="en-US" sz="2000">
            <a:solidFill>
              <a:schemeClr val="tx1"/>
            </a:solidFill>
          </a:endParaRPr>
        </a:p>
      </dgm:t>
    </dgm:pt>
    <dgm:pt modelId="{5314FD66-35FF-491D-A9CD-493FAC22035E}">
      <dgm:prSet custT="1">
        <dgm:style>
          <a:lnRef idx="2">
            <a:schemeClr val="accent4"/>
          </a:lnRef>
          <a:fillRef idx="1">
            <a:schemeClr val="lt1"/>
          </a:fillRef>
          <a:effectRef idx="0">
            <a:schemeClr val="accent4"/>
          </a:effectRef>
          <a:fontRef idx="minor">
            <a:schemeClr val="dk1"/>
          </a:fontRef>
        </dgm:style>
      </dgm:prSet>
      <dgm:spPr>
        <a:solidFill>
          <a:srgbClr val="00B0F0"/>
        </a:solidFill>
      </dgm:spPr>
      <dgm:t>
        <a:bodyPr/>
        <a:lstStyle/>
        <a:p>
          <a:r>
            <a:rPr lang="en-US" sz="1400" dirty="0" smtClean="0">
              <a:solidFill>
                <a:schemeClr val="tx1"/>
              </a:solidFill>
            </a:rPr>
            <a:t>Cardiac problems, Abnormal heart rhythms, heart attack and heart failure</a:t>
          </a:r>
          <a:endParaRPr lang="en-US" sz="1400" dirty="0">
            <a:solidFill>
              <a:schemeClr val="tx1"/>
            </a:solidFill>
          </a:endParaRPr>
        </a:p>
      </dgm:t>
    </dgm:pt>
    <dgm:pt modelId="{C489A88B-407E-45AF-91DC-D3ADD8C890F3}" type="parTrans" cxnId="{C0ADD043-B77D-48E3-8E4D-11EE9EF4E28C}">
      <dgm:prSet custT="1">
        <dgm:style>
          <a:lnRef idx="3">
            <a:schemeClr val="accent1"/>
          </a:lnRef>
          <a:fillRef idx="0">
            <a:schemeClr val="accent1"/>
          </a:fillRef>
          <a:effectRef idx="2">
            <a:schemeClr val="accent1"/>
          </a:effectRef>
          <a:fontRef idx="minor">
            <a:schemeClr val="tx1"/>
          </a:fontRef>
        </dgm:style>
      </dgm:prSet>
      <dgm:spPr>
        <a:ln/>
      </dgm:spPr>
      <dgm:t>
        <a:bodyPr/>
        <a:lstStyle/>
        <a:p>
          <a:endParaRPr lang="en-US" sz="600">
            <a:solidFill>
              <a:schemeClr val="tx1"/>
            </a:solidFill>
          </a:endParaRPr>
        </a:p>
      </dgm:t>
    </dgm:pt>
    <dgm:pt modelId="{A1B7F005-892B-4472-8273-AC2A5485AE76}" type="sibTrans" cxnId="{C0ADD043-B77D-48E3-8E4D-11EE9EF4E28C}">
      <dgm:prSet/>
      <dgm:spPr/>
      <dgm:t>
        <a:bodyPr/>
        <a:lstStyle/>
        <a:p>
          <a:endParaRPr lang="en-US" sz="2000">
            <a:solidFill>
              <a:schemeClr val="tx1"/>
            </a:solidFill>
          </a:endParaRPr>
        </a:p>
      </dgm:t>
    </dgm:pt>
    <dgm:pt modelId="{347BAE96-C0D6-444A-A301-D16E6FE34339}" type="pres">
      <dgm:prSet presAssocID="{CB1E6D90-38BA-43AB-BB9C-29BC0AEA1391}" presName="cycle" presStyleCnt="0">
        <dgm:presLayoutVars>
          <dgm:chMax val="1"/>
          <dgm:dir/>
          <dgm:animLvl val="ctr"/>
          <dgm:resizeHandles val="exact"/>
        </dgm:presLayoutVars>
      </dgm:prSet>
      <dgm:spPr/>
      <dgm:t>
        <a:bodyPr/>
        <a:lstStyle/>
        <a:p>
          <a:endParaRPr lang="en-US"/>
        </a:p>
      </dgm:t>
    </dgm:pt>
    <dgm:pt modelId="{37A0F4B0-F71A-4CCF-B9B0-04C93BC21419}" type="pres">
      <dgm:prSet presAssocID="{4F415378-839A-43FF-910E-CA9B111A1C27}" presName="centerShape" presStyleLbl="node0" presStyleIdx="0" presStyleCnt="1" custScaleX="139619"/>
      <dgm:spPr/>
      <dgm:t>
        <a:bodyPr/>
        <a:lstStyle/>
        <a:p>
          <a:endParaRPr lang="en-US"/>
        </a:p>
      </dgm:t>
    </dgm:pt>
    <dgm:pt modelId="{C4F9952F-63B5-4A79-8A7B-1D05522FD31E}" type="pres">
      <dgm:prSet presAssocID="{41664099-6D60-4B7E-80FB-7BAE3542469F}" presName="Name9" presStyleLbl="parChTrans1D2" presStyleIdx="0" presStyleCnt="6"/>
      <dgm:spPr/>
      <dgm:t>
        <a:bodyPr/>
        <a:lstStyle/>
        <a:p>
          <a:endParaRPr lang="en-US"/>
        </a:p>
      </dgm:t>
    </dgm:pt>
    <dgm:pt modelId="{F22A86AD-44E9-460A-9BFF-3B7138E9AE1E}" type="pres">
      <dgm:prSet presAssocID="{41664099-6D60-4B7E-80FB-7BAE3542469F}" presName="connTx" presStyleLbl="parChTrans1D2" presStyleIdx="0" presStyleCnt="6"/>
      <dgm:spPr/>
      <dgm:t>
        <a:bodyPr/>
        <a:lstStyle/>
        <a:p>
          <a:endParaRPr lang="en-US"/>
        </a:p>
      </dgm:t>
    </dgm:pt>
    <dgm:pt modelId="{B7E2D3DF-F9E8-4A33-9E47-221CD3DEB811}" type="pres">
      <dgm:prSet presAssocID="{71CA7BA7-75B8-4D00-9BF8-0DA7013A2221}" presName="node" presStyleLbl="node1" presStyleIdx="0" presStyleCnt="6" custRadScaleRad="88469">
        <dgm:presLayoutVars>
          <dgm:bulletEnabled val="1"/>
        </dgm:presLayoutVars>
      </dgm:prSet>
      <dgm:spPr/>
      <dgm:t>
        <a:bodyPr/>
        <a:lstStyle/>
        <a:p>
          <a:endParaRPr lang="en-US"/>
        </a:p>
      </dgm:t>
    </dgm:pt>
    <dgm:pt modelId="{A38B797A-8C53-4C1D-B62A-5E1FD265234E}" type="pres">
      <dgm:prSet presAssocID="{CAA70E96-61FC-4002-8BE4-F7302DC54886}" presName="Name9" presStyleLbl="parChTrans1D2" presStyleIdx="1" presStyleCnt="6"/>
      <dgm:spPr/>
      <dgm:t>
        <a:bodyPr/>
        <a:lstStyle/>
        <a:p>
          <a:endParaRPr lang="en-US"/>
        </a:p>
      </dgm:t>
    </dgm:pt>
    <dgm:pt modelId="{CDD7DC63-FE09-4BE0-8103-79CFB1C2B7A8}" type="pres">
      <dgm:prSet presAssocID="{CAA70E96-61FC-4002-8BE4-F7302DC54886}" presName="connTx" presStyleLbl="parChTrans1D2" presStyleIdx="1" presStyleCnt="6"/>
      <dgm:spPr/>
      <dgm:t>
        <a:bodyPr/>
        <a:lstStyle/>
        <a:p>
          <a:endParaRPr lang="en-US"/>
        </a:p>
      </dgm:t>
    </dgm:pt>
    <dgm:pt modelId="{0274C339-72B7-45A0-B1C3-9EC2D8B2E79D}" type="pres">
      <dgm:prSet presAssocID="{D3CFE71B-E094-4FF8-9B0B-F01B42136BC7}" presName="node" presStyleLbl="node1" presStyleIdx="1" presStyleCnt="6" custScaleX="123270" custScaleY="133269" custRadScaleRad="146451" custRadScaleInc="23699">
        <dgm:presLayoutVars>
          <dgm:bulletEnabled val="1"/>
        </dgm:presLayoutVars>
      </dgm:prSet>
      <dgm:spPr/>
      <dgm:t>
        <a:bodyPr/>
        <a:lstStyle/>
        <a:p>
          <a:endParaRPr lang="en-US"/>
        </a:p>
      </dgm:t>
    </dgm:pt>
    <dgm:pt modelId="{DDE833B0-C30D-424E-A6F7-F1AD3F1AFA76}" type="pres">
      <dgm:prSet presAssocID="{B0CE26A6-C702-4EAA-B1E4-604068E37530}" presName="Name9" presStyleLbl="parChTrans1D2" presStyleIdx="2" presStyleCnt="6"/>
      <dgm:spPr/>
      <dgm:t>
        <a:bodyPr/>
        <a:lstStyle/>
        <a:p>
          <a:endParaRPr lang="en-US"/>
        </a:p>
      </dgm:t>
    </dgm:pt>
    <dgm:pt modelId="{91E36957-703D-44A7-91F2-72427C079023}" type="pres">
      <dgm:prSet presAssocID="{B0CE26A6-C702-4EAA-B1E4-604068E37530}" presName="connTx" presStyleLbl="parChTrans1D2" presStyleIdx="2" presStyleCnt="6"/>
      <dgm:spPr/>
      <dgm:t>
        <a:bodyPr/>
        <a:lstStyle/>
        <a:p>
          <a:endParaRPr lang="en-US"/>
        </a:p>
      </dgm:t>
    </dgm:pt>
    <dgm:pt modelId="{FC030842-19A6-4EDC-9F1B-6FB194EC23C8}" type="pres">
      <dgm:prSet presAssocID="{2B1AB56C-99C4-4438-9D37-339047C307C4}" presName="node" presStyleLbl="node1" presStyleIdx="2" presStyleCnt="6" custScaleX="123270" custScaleY="142456" custRadScaleRad="147258" custRadScaleInc="-24466">
        <dgm:presLayoutVars>
          <dgm:bulletEnabled val="1"/>
        </dgm:presLayoutVars>
      </dgm:prSet>
      <dgm:spPr/>
      <dgm:t>
        <a:bodyPr/>
        <a:lstStyle/>
        <a:p>
          <a:endParaRPr lang="en-US"/>
        </a:p>
      </dgm:t>
    </dgm:pt>
    <dgm:pt modelId="{1BDC2E31-C02E-42D8-9169-53FB62331DD1}" type="pres">
      <dgm:prSet presAssocID="{14152813-D59A-48BA-A71C-6D042DF45572}" presName="Name9" presStyleLbl="parChTrans1D2" presStyleIdx="3" presStyleCnt="6"/>
      <dgm:spPr/>
      <dgm:t>
        <a:bodyPr/>
        <a:lstStyle/>
        <a:p>
          <a:endParaRPr lang="en-US"/>
        </a:p>
      </dgm:t>
    </dgm:pt>
    <dgm:pt modelId="{CD1C4A65-0548-4E2B-9429-3A9C15BA46A0}" type="pres">
      <dgm:prSet presAssocID="{14152813-D59A-48BA-A71C-6D042DF45572}" presName="connTx" presStyleLbl="parChTrans1D2" presStyleIdx="3" presStyleCnt="6"/>
      <dgm:spPr/>
      <dgm:t>
        <a:bodyPr/>
        <a:lstStyle/>
        <a:p>
          <a:endParaRPr lang="en-US"/>
        </a:p>
      </dgm:t>
    </dgm:pt>
    <dgm:pt modelId="{366940BC-27DC-48CB-A492-E3CD54AB939A}" type="pres">
      <dgm:prSet presAssocID="{9758B90A-32A3-45C3-9A61-68D27D37DC7A}" presName="node" presStyleLbl="node1" presStyleIdx="3" presStyleCnt="6" custRadScaleRad="91151">
        <dgm:presLayoutVars>
          <dgm:bulletEnabled val="1"/>
        </dgm:presLayoutVars>
      </dgm:prSet>
      <dgm:spPr/>
      <dgm:t>
        <a:bodyPr/>
        <a:lstStyle/>
        <a:p>
          <a:endParaRPr lang="en-US"/>
        </a:p>
      </dgm:t>
    </dgm:pt>
    <dgm:pt modelId="{C772B423-C1BF-4DC5-AE87-777CE0815BF7}" type="pres">
      <dgm:prSet presAssocID="{61B79E47-6321-45EB-AC1E-9079E5D6AC71}" presName="Name9" presStyleLbl="parChTrans1D2" presStyleIdx="4" presStyleCnt="6"/>
      <dgm:spPr/>
      <dgm:t>
        <a:bodyPr/>
        <a:lstStyle/>
        <a:p>
          <a:endParaRPr lang="en-US"/>
        </a:p>
      </dgm:t>
    </dgm:pt>
    <dgm:pt modelId="{D862FCB8-C868-4A57-90DB-FAC5128DF9B0}" type="pres">
      <dgm:prSet presAssocID="{61B79E47-6321-45EB-AC1E-9079E5D6AC71}" presName="connTx" presStyleLbl="parChTrans1D2" presStyleIdx="4" presStyleCnt="6"/>
      <dgm:spPr/>
      <dgm:t>
        <a:bodyPr/>
        <a:lstStyle/>
        <a:p>
          <a:endParaRPr lang="en-US"/>
        </a:p>
      </dgm:t>
    </dgm:pt>
    <dgm:pt modelId="{B69AB0B6-54E9-4F7C-B348-DCE9F258F688}" type="pres">
      <dgm:prSet presAssocID="{63DE2AEE-E5DA-4E18-8F0B-DBE8BC674D56}" presName="node" presStyleLbl="node1" presStyleIdx="4" presStyleCnt="6" custScaleX="123270" custScaleY="133269" custRadScaleRad="144323" custRadScaleInc="18629">
        <dgm:presLayoutVars>
          <dgm:bulletEnabled val="1"/>
        </dgm:presLayoutVars>
      </dgm:prSet>
      <dgm:spPr/>
      <dgm:t>
        <a:bodyPr/>
        <a:lstStyle/>
        <a:p>
          <a:endParaRPr lang="en-US"/>
        </a:p>
      </dgm:t>
    </dgm:pt>
    <dgm:pt modelId="{835BD03E-1F6F-4C5B-B84A-9F83267019F3}" type="pres">
      <dgm:prSet presAssocID="{C489A88B-407E-45AF-91DC-D3ADD8C890F3}" presName="Name9" presStyleLbl="parChTrans1D2" presStyleIdx="5" presStyleCnt="6"/>
      <dgm:spPr/>
      <dgm:t>
        <a:bodyPr/>
        <a:lstStyle/>
        <a:p>
          <a:endParaRPr lang="en-US"/>
        </a:p>
      </dgm:t>
    </dgm:pt>
    <dgm:pt modelId="{66187DC7-DF23-462F-8C44-BAEBC57252C7}" type="pres">
      <dgm:prSet presAssocID="{C489A88B-407E-45AF-91DC-D3ADD8C890F3}" presName="connTx" presStyleLbl="parChTrans1D2" presStyleIdx="5" presStyleCnt="6"/>
      <dgm:spPr/>
      <dgm:t>
        <a:bodyPr/>
        <a:lstStyle/>
        <a:p>
          <a:endParaRPr lang="en-US"/>
        </a:p>
      </dgm:t>
    </dgm:pt>
    <dgm:pt modelId="{4B764F80-3E14-4956-807A-EC58B4518895}" type="pres">
      <dgm:prSet presAssocID="{5314FD66-35FF-491D-A9CD-493FAC22035E}" presName="node" presStyleLbl="node1" presStyleIdx="5" presStyleCnt="6" custScaleX="123270" custScaleY="134559" custRadScaleRad="143235" custRadScaleInc="-21885">
        <dgm:presLayoutVars>
          <dgm:bulletEnabled val="1"/>
        </dgm:presLayoutVars>
      </dgm:prSet>
      <dgm:spPr/>
      <dgm:t>
        <a:bodyPr/>
        <a:lstStyle/>
        <a:p>
          <a:endParaRPr lang="en-US"/>
        </a:p>
      </dgm:t>
    </dgm:pt>
  </dgm:ptLst>
  <dgm:cxnLst>
    <dgm:cxn modelId="{51B176FE-3DE6-418A-B45C-B9AA0178E881}" srcId="{4F415378-839A-43FF-910E-CA9B111A1C27}" destId="{9758B90A-32A3-45C3-9A61-68D27D37DC7A}" srcOrd="3" destOrd="0" parTransId="{14152813-D59A-48BA-A71C-6D042DF45572}" sibTransId="{228BE4AC-76B8-49F9-A331-3F25CCB10868}"/>
    <dgm:cxn modelId="{BA4C6528-1B1C-48D2-AF02-F2BEEF6E88ED}" type="presOf" srcId="{63DE2AEE-E5DA-4E18-8F0B-DBE8BC674D56}" destId="{B69AB0B6-54E9-4F7C-B348-DCE9F258F688}" srcOrd="0" destOrd="0" presId="urn:microsoft.com/office/officeart/2005/8/layout/radial1"/>
    <dgm:cxn modelId="{22853F63-7A30-4757-B718-A0CC2FE2FF35}" srcId="{4F415378-839A-43FF-910E-CA9B111A1C27}" destId="{63DE2AEE-E5DA-4E18-8F0B-DBE8BC674D56}" srcOrd="4" destOrd="0" parTransId="{61B79E47-6321-45EB-AC1E-9079E5D6AC71}" sibTransId="{CC3C0568-5A48-42E5-9765-7F50D090314F}"/>
    <dgm:cxn modelId="{C2BA1E1D-E88A-4E6C-ACAA-5831F23CE4A7}" type="presOf" srcId="{C489A88B-407E-45AF-91DC-D3ADD8C890F3}" destId="{835BD03E-1F6F-4C5B-B84A-9F83267019F3}" srcOrd="0" destOrd="0" presId="urn:microsoft.com/office/officeart/2005/8/layout/radial1"/>
    <dgm:cxn modelId="{248580EE-AA7F-4F46-8392-F59705C51FCD}" type="presOf" srcId="{D3CFE71B-E094-4FF8-9B0B-F01B42136BC7}" destId="{0274C339-72B7-45A0-B1C3-9EC2D8B2E79D}" srcOrd="0" destOrd="0" presId="urn:microsoft.com/office/officeart/2005/8/layout/radial1"/>
    <dgm:cxn modelId="{6F1AEEE2-0385-499E-92C4-ADD89CFE1E26}" srcId="{CB1E6D90-38BA-43AB-BB9C-29BC0AEA1391}" destId="{4F415378-839A-43FF-910E-CA9B111A1C27}" srcOrd="0" destOrd="0" parTransId="{918A7705-3D84-4CA2-B400-1C482DFAA891}" sibTransId="{99AB550C-07F2-4ED7-ACF8-1E29967B796F}"/>
    <dgm:cxn modelId="{DF31FD50-69D5-42BE-94FE-9EBC7463FB2E}" type="presOf" srcId="{C489A88B-407E-45AF-91DC-D3ADD8C890F3}" destId="{66187DC7-DF23-462F-8C44-BAEBC57252C7}" srcOrd="1" destOrd="0" presId="urn:microsoft.com/office/officeart/2005/8/layout/radial1"/>
    <dgm:cxn modelId="{E7F2F6AD-8A61-43DC-A1C3-47B102F80949}" type="presOf" srcId="{4F415378-839A-43FF-910E-CA9B111A1C27}" destId="{37A0F4B0-F71A-4CCF-B9B0-04C93BC21419}" srcOrd="0" destOrd="0" presId="urn:microsoft.com/office/officeart/2005/8/layout/radial1"/>
    <dgm:cxn modelId="{A30C7A9E-17CF-467D-B561-B790AFD461CC}" type="presOf" srcId="{41664099-6D60-4B7E-80FB-7BAE3542469F}" destId="{C4F9952F-63B5-4A79-8A7B-1D05522FD31E}" srcOrd="0" destOrd="0" presId="urn:microsoft.com/office/officeart/2005/8/layout/radial1"/>
    <dgm:cxn modelId="{C0ADD043-B77D-48E3-8E4D-11EE9EF4E28C}" srcId="{4F415378-839A-43FF-910E-CA9B111A1C27}" destId="{5314FD66-35FF-491D-A9CD-493FAC22035E}" srcOrd="5" destOrd="0" parTransId="{C489A88B-407E-45AF-91DC-D3ADD8C890F3}" sibTransId="{A1B7F005-892B-4472-8273-AC2A5485AE76}"/>
    <dgm:cxn modelId="{4405A6DC-2AAB-436E-9268-CFB7E5152523}" type="presOf" srcId="{CAA70E96-61FC-4002-8BE4-F7302DC54886}" destId="{CDD7DC63-FE09-4BE0-8103-79CFB1C2B7A8}" srcOrd="1" destOrd="0" presId="urn:microsoft.com/office/officeart/2005/8/layout/radial1"/>
    <dgm:cxn modelId="{3CD2CF3C-C3EB-4229-AC70-80F5625A0708}" type="presOf" srcId="{14152813-D59A-48BA-A71C-6D042DF45572}" destId="{1BDC2E31-C02E-42D8-9169-53FB62331DD1}" srcOrd="0" destOrd="0" presId="urn:microsoft.com/office/officeart/2005/8/layout/radial1"/>
    <dgm:cxn modelId="{FCDE1800-B327-4572-8FE0-C5D441DC5C45}" type="presOf" srcId="{9758B90A-32A3-45C3-9A61-68D27D37DC7A}" destId="{366940BC-27DC-48CB-A492-E3CD54AB939A}" srcOrd="0" destOrd="0" presId="urn:microsoft.com/office/officeart/2005/8/layout/radial1"/>
    <dgm:cxn modelId="{6A50C080-04EC-4C4B-BE9B-05EC7376C55B}" type="presOf" srcId="{61B79E47-6321-45EB-AC1E-9079E5D6AC71}" destId="{C772B423-C1BF-4DC5-AE87-777CE0815BF7}" srcOrd="0" destOrd="0" presId="urn:microsoft.com/office/officeart/2005/8/layout/radial1"/>
    <dgm:cxn modelId="{D2DAF9DF-7AA2-47AC-8913-78F386F664B3}" type="presOf" srcId="{B0CE26A6-C702-4EAA-B1E4-604068E37530}" destId="{91E36957-703D-44A7-91F2-72427C079023}" srcOrd="1" destOrd="0" presId="urn:microsoft.com/office/officeart/2005/8/layout/radial1"/>
    <dgm:cxn modelId="{1A828E08-8F36-48B8-9C15-520875219C08}" type="presOf" srcId="{CAA70E96-61FC-4002-8BE4-F7302DC54886}" destId="{A38B797A-8C53-4C1D-B62A-5E1FD265234E}" srcOrd="0" destOrd="0" presId="urn:microsoft.com/office/officeart/2005/8/layout/radial1"/>
    <dgm:cxn modelId="{9CA92BDB-177F-44E5-84B8-D8D92042D0DE}" type="presOf" srcId="{5314FD66-35FF-491D-A9CD-493FAC22035E}" destId="{4B764F80-3E14-4956-807A-EC58B4518895}" srcOrd="0" destOrd="0" presId="urn:microsoft.com/office/officeart/2005/8/layout/radial1"/>
    <dgm:cxn modelId="{9851EE19-8CA7-4BF7-8508-4AFB4AD5FF37}" srcId="{4F415378-839A-43FF-910E-CA9B111A1C27}" destId="{2B1AB56C-99C4-4438-9D37-339047C307C4}" srcOrd="2" destOrd="0" parTransId="{B0CE26A6-C702-4EAA-B1E4-604068E37530}" sibTransId="{0D10ADB4-6683-4025-8D31-1F4FF470F18B}"/>
    <dgm:cxn modelId="{C31F4017-CA26-4C2B-9571-7E52C3B6E944}" type="presOf" srcId="{B0CE26A6-C702-4EAA-B1E4-604068E37530}" destId="{DDE833B0-C30D-424E-A6F7-F1AD3F1AFA76}" srcOrd="0" destOrd="0" presId="urn:microsoft.com/office/officeart/2005/8/layout/radial1"/>
    <dgm:cxn modelId="{00086DF1-1AAA-4B1F-82B8-8338AC34912C}" type="presOf" srcId="{41664099-6D60-4B7E-80FB-7BAE3542469F}" destId="{F22A86AD-44E9-460A-9BFF-3B7138E9AE1E}" srcOrd="1" destOrd="0" presId="urn:microsoft.com/office/officeart/2005/8/layout/radial1"/>
    <dgm:cxn modelId="{F8C795CD-7C32-43D4-87E9-1B848F14DF11}" type="presOf" srcId="{71CA7BA7-75B8-4D00-9BF8-0DA7013A2221}" destId="{B7E2D3DF-F9E8-4A33-9E47-221CD3DEB811}" srcOrd="0" destOrd="0" presId="urn:microsoft.com/office/officeart/2005/8/layout/radial1"/>
    <dgm:cxn modelId="{5C16A9EC-B4EB-4A9E-9AC9-7CDCD4EB5BB4}" srcId="{4F415378-839A-43FF-910E-CA9B111A1C27}" destId="{D3CFE71B-E094-4FF8-9B0B-F01B42136BC7}" srcOrd="1" destOrd="0" parTransId="{CAA70E96-61FC-4002-8BE4-F7302DC54886}" sibTransId="{EA097C28-9441-4D77-973A-C49E1EA03292}"/>
    <dgm:cxn modelId="{459097DB-064D-4192-85AC-BD2DBA91C6B7}" type="presOf" srcId="{14152813-D59A-48BA-A71C-6D042DF45572}" destId="{CD1C4A65-0548-4E2B-9429-3A9C15BA46A0}" srcOrd="1" destOrd="0" presId="urn:microsoft.com/office/officeart/2005/8/layout/radial1"/>
    <dgm:cxn modelId="{8976E80E-E218-477B-AE76-0B2049E0E1E9}" type="presOf" srcId="{61B79E47-6321-45EB-AC1E-9079E5D6AC71}" destId="{D862FCB8-C868-4A57-90DB-FAC5128DF9B0}" srcOrd="1" destOrd="0" presId="urn:microsoft.com/office/officeart/2005/8/layout/radial1"/>
    <dgm:cxn modelId="{CF24BF11-567A-432C-9038-C8A8CFAF5865}" type="presOf" srcId="{CB1E6D90-38BA-43AB-BB9C-29BC0AEA1391}" destId="{347BAE96-C0D6-444A-A301-D16E6FE34339}" srcOrd="0" destOrd="0" presId="urn:microsoft.com/office/officeart/2005/8/layout/radial1"/>
    <dgm:cxn modelId="{34CB49EE-BEB1-44B4-B7A6-58190BF4B682}" type="presOf" srcId="{2B1AB56C-99C4-4438-9D37-339047C307C4}" destId="{FC030842-19A6-4EDC-9F1B-6FB194EC23C8}" srcOrd="0" destOrd="0" presId="urn:microsoft.com/office/officeart/2005/8/layout/radial1"/>
    <dgm:cxn modelId="{2A55CA22-333F-4286-8E23-141B222EF518}" srcId="{4F415378-839A-43FF-910E-CA9B111A1C27}" destId="{71CA7BA7-75B8-4D00-9BF8-0DA7013A2221}" srcOrd="0" destOrd="0" parTransId="{41664099-6D60-4B7E-80FB-7BAE3542469F}" sibTransId="{F3776A3C-6AB4-4E57-B133-2E1DCEA29FF6}"/>
    <dgm:cxn modelId="{57B65EE6-BCDF-47B7-8389-DB4056B432D7}" type="presParOf" srcId="{347BAE96-C0D6-444A-A301-D16E6FE34339}" destId="{37A0F4B0-F71A-4CCF-B9B0-04C93BC21419}" srcOrd="0" destOrd="0" presId="urn:microsoft.com/office/officeart/2005/8/layout/radial1"/>
    <dgm:cxn modelId="{9AAE137A-FCC6-43F3-B243-D88B56EE096B}" type="presParOf" srcId="{347BAE96-C0D6-444A-A301-D16E6FE34339}" destId="{C4F9952F-63B5-4A79-8A7B-1D05522FD31E}" srcOrd="1" destOrd="0" presId="urn:microsoft.com/office/officeart/2005/8/layout/radial1"/>
    <dgm:cxn modelId="{CEC61C12-8675-4B59-8515-A92AA2CF151B}" type="presParOf" srcId="{C4F9952F-63B5-4A79-8A7B-1D05522FD31E}" destId="{F22A86AD-44E9-460A-9BFF-3B7138E9AE1E}" srcOrd="0" destOrd="0" presId="urn:microsoft.com/office/officeart/2005/8/layout/radial1"/>
    <dgm:cxn modelId="{D5358A48-F5BF-4292-9E09-442E8A7D5009}" type="presParOf" srcId="{347BAE96-C0D6-444A-A301-D16E6FE34339}" destId="{B7E2D3DF-F9E8-4A33-9E47-221CD3DEB811}" srcOrd="2" destOrd="0" presId="urn:microsoft.com/office/officeart/2005/8/layout/radial1"/>
    <dgm:cxn modelId="{7EBF0001-A6A4-43F9-9C71-7E193253DBC5}" type="presParOf" srcId="{347BAE96-C0D6-444A-A301-D16E6FE34339}" destId="{A38B797A-8C53-4C1D-B62A-5E1FD265234E}" srcOrd="3" destOrd="0" presId="urn:microsoft.com/office/officeart/2005/8/layout/radial1"/>
    <dgm:cxn modelId="{E09F5E84-F38C-4804-9766-AFC8AAFDF5D4}" type="presParOf" srcId="{A38B797A-8C53-4C1D-B62A-5E1FD265234E}" destId="{CDD7DC63-FE09-4BE0-8103-79CFB1C2B7A8}" srcOrd="0" destOrd="0" presId="urn:microsoft.com/office/officeart/2005/8/layout/radial1"/>
    <dgm:cxn modelId="{1A751AA1-6048-4CEB-8302-D20D9E981D57}" type="presParOf" srcId="{347BAE96-C0D6-444A-A301-D16E6FE34339}" destId="{0274C339-72B7-45A0-B1C3-9EC2D8B2E79D}" srcOrd="4" destOrd="0" presId="urn:microsoft.com/office/officeart/2005/8/layout/radial1"/>
    <dgm:cxn modelId="{F014EAC9-15F3-4F0A-B306-022A64179115}" type="presParOf" srcId="{347BAE96-C0D6-444A-A301-D16E6FE34339}" destId="{DDE833B0-C30D-424E-A6F7-F1AD3F1AFA76}" srcOrd="5" destOrd="0" presId="urn:microsoft.com/office/officeart/2005/8/layout/radial1"/>
    <dgm:cxn modelId="{91B90A0A-AD22-43DE-B525-7D33364ED751}" type="presParOf" srcId="{DDE833B0-C30D-424E-A6F7-F1AD3F1AFA76}" destId="{91E36957-703D-44A7-91F2-72427C079023}" srcOrd="0" destOrd="0" presId="urn:microsoft.com/office/officeart/2005/8/layout/radial1"/>
    <dgm:cxn modelId="{8EE17CA4-BB42-47CC-ADEF-42D57A30006E}" type="presParOf" srcId="{347BAE96-C0D6-444A-A301-D16E6FE34339}" destId="{FC030842-19A6-4EDC-9F1B-6FB194EC23C8}" srcOrd="6" destOrd="0" presId="urn:microsoft.com/office/officeart/2005/8/layout/radial1"/>
    <dgm:cxn modelId="{12C5CEC8-AF75-47B4-9B79-495508416892}" type="presParOf" srcId="{347BAE96-C0D6-444A-A301-D16E6FE34339}" destId="{1BDC2E31-C02E-42D8-9169-53FB62331DD1}" srcOrd="7" destOrd="0" presId="urn:microsoft.com/office/officeart/2005/8/layout/radial1"/>
    <dgm:cxn modelId="{E3FCF67B-5755-4A72-A95A-4AC936F769E6}" type="presParOf" srcId="{1BDC2E31-C02E-42D8-9169-53FB62331DD1}" destId="{CD1C4A65-0548-4E2B-9429-3A9C15BA46A0}" srcOrd="0" destOrd="0" presId="urn:microsoft.com/office/officeart/2005/8/layout/radial1"/>
    <dgm:cxn modelId="{2E4824D1-F526-4AA3-8747-0B43AA8C6528}" type="presParOf" srcId="{347BAE96-C0D6-444A-A301-D16E6FE34339}" destId="{366940BC-27DC-48CB-A492-E3CD54AB939A}" srcOrd="8" destOrd="0" presId="urn:microsoft.com/office/officeart/2005/8/layout/radial1"/>
    <dgm:cxn modelId="{45C09DAB-6200-4D7A-8663-2195EFF46A31}" type="presParOf" srcId="{347BAE96-C0D6-444A-A301-D16E6FE34339}" destId="{C772B423-C1BF-4DC5-AE87-777CE0815BF7}" srcOrd="9" destOrd="0" presId="urn:microsoft.com/office/officeart/2005/8/layout/radial1"/>
    <dgm:cxn modelId="{F6478DD0-6665-4336-A492-190EF89E28FF}" type="presParOf" srcId="{C772B423-C1BF-4DC5-AE87-777CE0815BF7}" destId="{D862FCB8-C868-4A57-90DB-FAC5128DF9B0}" srcOrd="0" destOrd="0" presId="urn:microsoft.com/office/officeart/2005/8/layout/radial1"/>
    <dgm:cxn modelId="{4808E6C2-EEE9-45E7-991A-FF8B73C82853}" type="presParOf" srcId="{347BAE96-C0D6-444A-A301-D16E6FE34339}" destId="{B69AB0B6-54E9-4F7C-B348-DCE9F258F688}" srcOrd="10" destOrd="0" presId="urn:microsoft.com/office/officeart/2005/8/layout/radial1"/>
    <dgm:cxn modelId="{154D49A6-62F0-4790-9F98-3B593F664602}" type="presParOf" srcId="{347BAE96-C0D6-444A-A301-D16E6FE34339}" destId="{835BD03E-1F6F-4C5B-B84A-9F83267019F3}" srcOrd="11" destOrd="0" presId="urn:microsoft.com/office/officeart/2005/8/layout/radial1"/>
    <dgm:cxn modelId="{15DAA09A-6F2C-4FA1-A402-72FBA89791A1}" type="presParOf" srcId="{835BD03E-1F6F-4C5B-B84A-9F83267019F3}" destId="{66187DC7-DF23-462F-8C44-BAEBC57252C7}" srcOrd="0" destOrd="0" presId="urn:microsoft.com/office/officeart/2005/8/layout/radial1"/>
    <dgm:cxn modelId="{7115F685-887F-4232-9709-9A178C83D5EE}" type="presParOf" srcId="{347BAE96-C0D6-444A-A301-D16E6FE34339}" destId="{4B764F80-3E14-4956-807A-EC58B451889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4"/>
          <p:cNvSpPr>
            <a:spLocks noGrp="1"/>
          </p:cNvSpPr>
          <p:nvPr>
            <p:ph type="sldNum" sz="quarter" idx="3"/>
          </p:nvPr>
        </p:nvSpPr>
        <p:spPr>
          <a:xfrm>
            <a:off x="6294437" y="9383712"/>
            <a:ext cx="431059" cy="496411"/>
          </a:xfrm>
          <a:prstGeom prst="rect">
            <a:avLst/>
          </a:prstGeom>
        </p:spPr>
        <p:txBody>
          <a:bodyPr vert="horz" lIns="91440" tIns="45720" rIns="91440" bIns="45720" rtlCol="1" anchor="b"/>
          <a:lstStyle>
            <a:lvl1pPr algn="l">
              <a:defRPr sz="1200"/>
            </a:lvl1pPr>
          </a:lstStyle>
          <a:p>
            <a:fld id="{F3D8A5EE-32C8-43B4-BBAF-ABBD09E82FA5}" type="slidenum">
              <a:rPr lang="ar-SA" smtClean="0"/>
              <a:pPr/>
              <a:t>‹#›</a:t>
            </a:fld>
            <a:endParaRPr lang="ar-SA"/>
          </a:p>
        </p:txBody>
      </p:sp>
    </p:spTree>
    <p:extLst>
      <p:ext uri="{BB962C8B-B14F-4D97-AF65-F5344CB8AC3E}">
        <p14:creationId xmlns:p14="http://schemas.microsoft.com/office/powerpoint/2010/main" val="373169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4B8E51B-C794-4968-A39D-D5E402E84F47}" type="datetimeFigureOut">
              <a:rPr lang="en-US" smtClean="0"/>
              <a:pPr/>
              <a:t>2/17/2016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9BFE6B3-A7A0-4EBE-B19F-ADC41D2FBC2A}" type="slidenum">
              <a:rPr lang="en-US" smtClean="0"/>
              <a:pPr/>
              <a:t>‹#›</a:t>
            </a:fld>
            <a:endParaRPr lang="en-US"/>
          </a:p>
        </p:txBody>
      </p:sp>
    </p:spTree>
    <p:extLst>
      <p:ext uri="{BB962C8B-B14F-4D97-AF65-F5344CB8AC3E}">
        <p14:creationId xmlns:p14="http://schemas.microsoft.com/office/powerpoint/2010/main" val="1582726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147D94-8676-4C5A-B51F-93C832B519E2}" type="slidenum">
              <a:rPr lang="en-US" smtClean="0"/>
              <a:pPr/>
              <a:t>4</a:t>
            </a:fld>
            <a:endParaRPr lang="en-US" dirty="0"/>
          </a:p>
        </p:txBody>
      </p:sp>
    </p:spTree>
    <p:extLst>
      <p:ext uri="{BB962C8B-B14F-4D97-AF65-F5344CB8AC3E}">
        <p14:creationId xmlns:p14="http://schemas.microsoft.com/office/powerpoint/2010/main" val="165559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ar-SA" smtClean="0"/>
          </a:p>
        </p:txBody>
      </p:sp>
      <p:sp>
        <p:nvSpPr>
          <p:cNvPr id="131076" name="Slide Number Placeholder 3"/>
          <p:cNvSpPr>
            <a:spLocks noGrp="1"/>
          </p:cNvSpPr>
          <p:nvPr>
            <p:ph type="sldNum" sz="quarter" idx="5"/>
          </p:nvPr>
        </p:nvSpPr>
        <p:spPr>
          <a:noFill/>
        </p:spPr>
        <p:txBody>
          <a:bodyPr/>
          <a:lstStyle/>
          <a:p>
            <a:fld id="{A4D6895A-DD37-4966-9C70-BC7DFB0A2631}" type="slidenum">
              <a:rPr lang="ar-SA" smtClean="0"/>
              <a:pPr/>
              <a:t>15</a:t>
            </a:fld>
            <a:endParaRPr lang="en-US" smtClean="0"/>
          </a:p>
        </p:txBody>
      </p:sp>
    </p:spTree>
    <p:extLst>
      <p:ext uri="{BB962C8B-B14F-4D97-AF65-F5344CB8AC3E}">
        <p14:creationId xmlns:p14="http://schemas.microsoft.com/office/powerpoint/2010/main" val="1362761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ar-SA" smtClean="0"/>
          </a:p>
        </p:txBody>
      </p:sp>
      <p:sp>
        <p:nvSpPr>
          <p:cNvPr id="131076" name="Slide Number Placeholder 3"/>
          <p:cNvSpPr>
            <a:spLocks noGrp="1"/>
          </p:cNvSpPr>
          <p:nvPr>
            <p:ph type="sldNum" sz="quarter" idx="5"/>
          </p:nvPr>
        </p:nvSpPr>
        <p:spPr>
          <a:noFill/>
        </p:spPr>
        <p:txBody>
          <a:bodyPr/>
          <a:lstStyle/>
          <a:p>
            <a:fld id="{A4D6895A-DD37-4966-9C70-BC7DFB0A2631}" type="slidenum">
              <a:rPr lang="ar-SA" smtClean="0"/>
              <a:pPr/>
              <a:t>16</a:t>
            </a:fld>
            <a:endParaRPr lang="en-US" smtClean="0"/>
          </a:p>
        </p:txBody>
      </p:sp>
    </p:spTree>
    <p:extLst>
      <p:ext uri="{BB962C8B-B14F-4D97-AF65-F5344CB8AC3E}">
        <p14:creationId xmlns:p14="http://schemas.microsoft.com/office/powerpoint/2010/main" val="415169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300C39ED-B78D-4956-A345-3D7842E764BD}" type="slidenum">
              <a:rPr lang="ar-SA" smtClean="0"/>
              <a:pPr/>
              <a:t>30</a:t>
            </a:fld>
            <a:endParaRPr lang="ar-SA"/>
          </a:p>
        </p:txBody>
      </p:sp>
    </p:spTree>
    <p:extLst>
      <p:ext uri="{BB962C8B-B14F-4D97-AF65-F5344CB8AC3E}">
        <p14:creationId xmlns:p14="http://schemas.microsoft.com/office/powerpoint/2010/main" val="1951225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FE885-6CD3-4251-8CB3-F5F2FA8557E0}" type="slidenum">
              <a:rPr lang="ar-SA"/>
              <a:pPr/>
              <a:t>31</a:t>
            </a:fld>
            <a:endParaRPr lang="en-US" dirty="0"/>
          </a:p>
        </p:txBody>
      </p:sp>
      <p:sp>
        <p:nvSpPr>
          <p:cNvPr id="823298" name="Rectangle 2"/>
          <p:cNvSpPr>
            <a:spLocks noGrp="1" noRot="1" noChangeAspect="1" noChangeArrowheads="1" noTextEdit="1"/>
          </p:cNvSpPr>
          <p:nvPr>
            <p:ph type="sldImg"/>
          </p:nvPr>
        </p:nvSpPr>
        <p:spPr bwMode="auto">
          <a:xfrm>
            <a:off x="919163" y="744538"/>
            <a:ext cx="4960937" cy="3722687"/>
          </a:xfrm>
          <a:prstGeom prst="rect">
            <a:avLst/>
          </a:prstGeom>
          <a:solidFill>
            <a:srgbClr val="FFFFFF"/>
          </a:solidFill>
          <a:ln>
            <a:solidFill>
              <a:srgbClr val="000000"/>
            </a:solidFill>
            <a:miter lim="800000"/>
            <a:headEnd/>
            <a:tailEnd/>
          </a:ln>
        </p:spPr>
      </p:sp>
      <p:sp>
        <p:nvSpPr>
          <p:cNvPr id="823299" name="Rectangle 3"/>
          <p:cNvSpPr>
            <a:spLocks noGrp="1" noChangeArrowheads="1"/>
          </p:cNvSpPr>
          <p:nvPr>
            <p:ph type="body" idx="1"/>
          </p:nvPr>
        </p:nvSpPr>
        <p:spPr bwMode="auto">
          <a:xfrm>
            <a:off x="680083" y="4715180"/>
            <a:ext cx="5437511" cy="4467863"/>
          </a:xfrm>
          <a:prstGeom prst="rect">
            <a:avLst/>
          </a:prstGeom>
          <a:solidFill>
            <a:srgbClr val="FFFFFF"/>
          </a:solidFill>
          <a:ln>
            <a:solidFill>
              <a:srgbClr val="000000"/>
            </a:solidFill>
            <a:miter lim="800000"/>
            <a:headEnd/>
            <a:tailEnd/>
          </a:ln>
        </p:spPr>
        <p:txBody>
          <a:bodyPr/>
          <a:lstStyle/>
          <a:p>
            <a:endParaRPr lang="en-GB" dirty="0"/>
          </a:p>
        </p:txBody>
      </p:sp>
    </p:spTree>
    <p:extLst>
      <p:ext uri="{BB962C8B-B14F-4D97-AF65-F5344CB8AC3E}">
        <p14:creationId xmlns:p14="http://schemas.microsoft.com/office/powerpoint/2010/main" val="2384636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DE328A-3DD8-47BD-9EFA-0DCC4924EFEC}" type="slidenum">
              <a:rPr lang="en-US" smtClean="0"/>
              <a:pPr>
                <a:defRPr/>
              </a:pPr>
              <a:t>34</a:t>
            </a:fld>
            <a:endParaRPr lang="en-US" dirty="0"/>
          </a:p>
        </p:txBody>
      </p:sp>
    </p:spTree>
    <p:extLst>
      <p:ext uri="{BB962C8B-B14F-4D97-AF65-F5344CB8AC3E}">
        <p14:creationId xmlns:p14="http://schemas.microsoft.com/office/powerpoint/2010/main" val="1547790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DE328A-3DD8-47BD-9EFA-0DCC4924EFEC}" type="slidenum">
              <a:rPr lang="en-US" smtClean="0"/>
              <a:pPr>
                <a:defRPr/>
              </a:pPr>
              <a:t>35</a:t>
            </a:fld>
            <a:endParaRPr lang="en-US" dirty="0"/>
          </a:p>
        </p:txBody>
      </p:sp>
    </p:spTree>
    <p:extLst>
      <p:ext uri="{BB962C8B-B14F-4D97-AF65-F5344CB8AC3E}">
        <p14:creationId xmlns:p14="http://schemas.microsoft.com/office/powerpoint/2010/main" val="3177638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DE328A-3DD8-47BD-9EFA-0DCC4924EFEC}" type="slidenum">
              <a:rPr lang="en-US" smtClean="0"/>
              <a:pPr>
                <a:defRPr/>
              </a:pPr>
              <a:t>51</a:t>
            </a:fld>
            <a:endParaRPr lang="en-US" dirty="0"/>
          </a:p>
        </p:txBody>
      </p:sp>
    </p:spTree>
    <p:extLst>
      <p:ext uri="{BB962C8B-B14F-4D97-AF65-F5344CB8AC3E}">
        <p14:creationId xmlns:p14="http://schemas.microsoft.com/office/powerpoint/2010/main" val="4175458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BFE6B3-A7A0-4EBE-B19F-ADC41D2FBC2A}" type="slidenum">
              <a:rPr lang="en-US" smtClean="0"/>
              <a:pPr/>
              <a:t>59</a:t>
            </a:fld>
            <a:endParaRPr lang="en-US"/>
          </a:p>
        </p:txBody>
      </p:sp>
    </p:spTree>
    <p:extLst>
      <p:ext uri="{BB962C8B-B14F-4D97-AF65-F5344CB8AC3E}">
        <p14:creationId xmlns:p14="http://schemas.microsoft.com/office/powerpoint/2010/main" val="436919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16165"/>
            <a:ext cx="7772400" cy="1470025"/>
          </a:xfrm>
        </p:spPr>
        <p:txBody>
          <a:bodyPr>
            <a:normAutofit/>
          </a:bodyPr>
          <a:lstStyle>
            <a:lvl1pPr algn="ct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642910" y="4500570"/>
            <a:ext cx="5286412" cy="1357322"/>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400" b="1">
                <a:solidFill>
                  <a:schemeClr val="accent3">
                    <a:lumMod val="40000"/>
                    <a:lumOff val="60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ithout Title Ba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285720" y="4929198"/>
            <a:ext cx="3209661" cy="830997"/>
          </a:xfrm>
          <a:prstGeom prst="rect">
            <a:avLst/>
          </a:prstGeom>
        </p:spPr>
        <p:txBody>
          <a:bodyPr wrap="none">
            <a:spAutoFit/>
          </a:bodyPr>
          <a:lstStyle/>
          <a:p>
            <a:r>
              <a:rPr lang="en-US" sz="4800" b="1" cap="none" spc="110" baseline="0" dirty="0" smtClean="0">
                <a:solidFill>
                  <a:schemeClr val="bg1"/>
                </a:solidFill>
                <a:effectLst>
                  <a:outerShdw blurRad="38100" dist="38100" dir="2700000" algn="tl">
                    <a:srgbClr val="000000">
                      <a:alpha val="43137"/>
                    </a:srgbClr>
                  </a:outerShdw>
                </a:effectLst>
                <a:latin typeface="Garamond" pitchFamily="18" charset="0"/>
              </a:rPr>
              <a:t>Thank You</a:t>
            </a:r>
            <a:endParaRPr lang="en-US" sz="4800" b="1" cap="none" spc="110" baseline="0" dirty="0">
              <a:solidFill>
                <a:schemeClr val="bg1"/>
              </a:solidFill>
              <a:effectLst>
                <a:outerShdw blurRad="38100" dist="38100" dir="2700000" algn="tl">
                  <a:srgbClr val="000000">
                    <a:alpha val="43137"/>
                  </a:srgbClr>
                </a:outerShdw>
              </a:effectLst>
              <a:latin typeface="Garamond"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51575"/>
            <a:ext cx="2133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fld id="{6FD3CF0E-5903-4765-BB79-24AE031C80A8}" type="slidenum">
              <a:rPr lang="ar-SA"/>
              <a:pPr/>
              <a:t>‹#›</a:t>
            </a:fld>
            <a:endParaRPr lang="en-US" dirty="0"/>
          </a:p>
        </p:txBody>
      </p:sp>
      <p:sp>
        <p:nvSpPr>
          <p:cNvPr id="6" name="Footer Placeholder 5"/>
          <p:cNvSpPr>
            <a:spLocks noGrp="1"/>
          </p:cNvSpPr>
          <p:nvPr>
            <p:ph type="ftr" sz="quarter" idx="12"/>
          </p:nvPr>
        </p:nvSpPr>
        <p:spPr>
          <a:xfrm>
            <a:off x="3124200" y="6248400"/>
            <a:ext cx="2895600" cy="476250"/>
          </a:xfrm>
          <a:prstGeom prst="rect">
            <a:avLst/>
          </a:prstGeom>
        </p:spPr>
        <p:txBody>
          <a:bodyPr/>
          <a:lstStyle>
            <a:lvl1pPr>
              <a:defRPr/>
            </a:lvl1pPr>
          </a:lstStyle>
          <a:p>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3900"/>
          </a:xfrm>
        </p:spPr>
        <p:txBody>
          <a:bodyPr/>
          <a:lstStyle/>
          <a:p>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20ACA94D-BE8F-4A06-A8AC-36A1A6F99EB8}" type="slidenum">
              <a:rPr lang="en-US"/>
              <a:pPr/>
              <a:t>‹#›</a:t>
            </a:fld>
            <a:endParaRPr lang="en-US"/>
          </a:p>
        </p:txBody>
      </p:sp>
      <p:sp>
        <p:nvSpPr>
          <p:cNvPr id="6" name="Date Placeholder 5"/>
          <p:cNvSpPr>
            <a:spLocks noGrp="1"/>
          </p:cNvSpPr>
          <p:nvPr>
            <p:ph type="dt" sz="half" idx="11"/>
          </p:nvPr>
        </p:nvSpPr>
        <p:spPr>
          <a:xfrm>
            <a:off x="457200" y="6243638"/>
            <a:ext cx="2133600" cy="457200"/>
          </a:xfrm>
          <a:prstGeom prst="rect">
            <a:avLst/>
          </a:prstGeom>
        </p:spPr>
        <p:txBody>
          <a:bodyPr/>
          <a:lstStyle>
            <a:lvl1pPr>
              <a:defRPr/>
            </a:lvl1pPr>
          </a:lstStyle>
          <a:p>
            <a:endParaRPr lang="en-US"/>
          </a:p>
        </p:txBody>
      </p:sp>
      <p:sp>
        <p:nvSpPr>
          <p:cNvPr id="7" name="Footer Placeholder 6"/>
          <p:cNvSpPr>
            <a:spLocks noGrp="1"/>
          </p:cNvSpPr>
          <p:nvPr>
            <p:ph type="ftr" sz="quarter" idx="12"/>
          </p:nvPr>
        </p:nvSpPr>
        <p:spPr>
          <a:xfrm>
            <a:off x="3124200" y="6243638"/>
            <a:ext cx="2895600" cy="457200"/>
          </a:xfrm>
          <a:prstGeom prst="rect">
            <a:avLst/>
          </a:prstGeom>
        </p:spPr>
        <p:txBody>
          <a:bodyPr/>
          <a:lstStyle>
            <a:lvl1pPr>
              <a:defRPr/>
            </a:lvl1pPr>
          </a:lstStyle>
          <a:p>
            <a:r>
              <a:rPr lang="en-US"/>
              <a:t>Sleep in Health and Disease          www.sleep.org.sa</a:t>
            </a:r>
          </a:p>
        </p:txBody>
      </p:sp>
    </p:spTree>
    <p:extLst>
      <p:ext uri="{BB962C8B-B14F-4D97-AF65-F5344CB8AC3E}">
        <p14:creationId xmlns:p14="http://schemas.microsoft.com/office/powerpoint/2010/main" val="3876519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16165"/>
            <a:ext cx="7772400" cy="1470025"/>
          </a:xfrm>
        </p:spPr>
        <p:txBody>
          <a:bodyPr>
            <a:normAutofit/>
          </a:bodyPr>
          <a:lstStyle>
            <a:lvl1pPr algn="ct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642910" y="4500570"/>
            <a:ext cx="5286412" cy="1357322"/>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400" b="1">
                <a:solidFill>
                  <a:schemeClr val="accent3">
                    <a:lumMod val="40000"/>
                    <a:lumOff val="60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067057"/>
            <a:ext cx="7772400" cy="1362075"/>
          </a:xfrm>
        </p:spPr>
        <p:txBody>
          <a:bodyPr anchor="t">
            <a:noAutofit/>
          </a:bodyPr>
          <a:lstStyle>
            <a:lvl1pPr algn="l">
              <a:defRPr sz="4400" b="1" cap="all">
                <a:solidFill>
                  <a:srgbClr val="0033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566870"/>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7487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7487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7010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7810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010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7810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5092" y="1857364"/>
            <a:ext cx="5111750" cy="44243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57242" y="1857364"/>
            <a:ext cx="3008313" cy="442435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80EA325C-93E3-49B9-9635-C99EDF9CBB06}" type="slidenum">
              <a:rPr lang="en-US" smtClean="0"/>
              <a:pPr/>
              <a:t>‹#›</a:t>
            </a:fld>
            <a:endParaRPr lang="en-US"/>
          </a:p>
        </p:txBody>
      </p:sp>
      <p:sp>
        <p:nvSpPr>
          <p:cNvPr id="8" name="Title 1"/>
          <p:cNvSpPr>
            <a:spLocks noGrp="1"/>
          </p:cNvSpPr>
          <p:nvPr>
            <p:ph type="title"/>
          </p:nvPr>
        </p:nvSpPr>
        <p:spPr>
          <a:xfrm>
            <a:off x="571472" y="642918"/>
            <a:ext cx="8229600" cy="857256"/>
          </a:xfrm>
        </p:spPr>
        <p:txBody>
          <a:bodyPr/>
          <a:lstStyle/>
          <a:p>
            <a:r>
              <a:rPr lang="en-US"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20" y="5018439"/>
            <a:ext cx="6572296" cy="606095"/>
          </a:xfrm>
        </p:spPr>
        <p:txBody>
          <a:bodyPr anchor="b">
            <a:noAutofit/>
          </a:bodyPr>
          <a:lstStyle>
            <a:lvl1pPr algn="l">
              <a:defRPr sz="32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85720" y="584219"/>
            <a:ext cx="6572296" cy="44005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85720" y="5568640"/>
            <a:ext cx="6572296" cy="860756"/>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ithout Title Ba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285720" y="4929198"/>
            <a:ext cx="3209661" cy="830997"/>
          </a:xfrm>
          <a:prstGeom prst="rect">
            <a:avLst/>
          </a:prstGeom>
        </p:spPr>
        <p:txBody>
          <a:bodyPr wrap="none">
            <a:spAutoFit/>
          </a:bodyPr>
          <a:lstStyle/>
          <a:p>
            <a:r>
              <a:rPr lang="en-US" sz="4800" b="1" cap="none" spc="110" baseline="0" dirty="0" smtClean="0">
                <a:solidFill>
                  <a:schemeClr val="bg1"/>
                </a:solidFill>
                <a:effectLst>
                  <a:outerShdw blurRad="38100" dist="38100" dir="2700000" algn="tl">
                    <a:srgbClr val="000000">
                      <a:alpha val="43137"/>
                    </a:srgbClr>
                  </a:outerShdw>
                </a:effectLst>
                <a:latin typeface="Garamond" pitchFamily="18" charset="0"/>
              </a:rPr>
              <a:t>Thank You</a:t>
            </a:r>
            <a:endParaRPr lang="en-US" sz="4800" b="1" cap="none" spc="110" baseline="0" dirty="0">
              <a:solidFill>
                <a:schemeClr val="bg1"/>
              </a:solidFill>
              <a:effectLst>
                <a:outerShdw blurRad="38100" dist="38100" dir="2700000" algn="tl">
                  <a:srgbClr val="000000">
                    <a:alpha val="43137"/>
                  </a:srgbClr>
                </a:outerShdw>
              </a:effectLst>
              <a:latin typeface="Garamond"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067057"/>
            <a:ext cx="7772400" cy="1362075"/>
          </a:xfrm>
        </p:spPr>
        <p:txBody>
          <a:bodyPr anchor="t">
            <a:noAutofit/>
          </a:bodyPr>
          <a:lstStyle>
            <a:lvl1pPr algn="l">
              <a:defRPr sz="4400" b="1" cap="all">
                <a:solidFill>
                  <a:srgbClr val="0033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566870"/>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7487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7487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7010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7810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010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7810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5092" y="1857364"/>
            <a:ext cx="5111750" cy="44243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57242" y="1857364"/>
            <a:ext cx="3008313" cy="442435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80EA325C-93E3-49B9-9635-C99EDF9CBB06}" type="slidenum">
              <a:rPr lang="en-US" smtClean="0"/>
              <a:pPr/>
              <a:t>‹#›</a:t>
            </a:fld>
            <a:endParaRPr lang="en-US"/>
          </a:p>
        </p:txBody>
      </p:sp>
      <p:sp>
        <p:nvSpPr>
          <p:cNvPr id="8" name="Title 1"/>
          <p:cNvSpPr>
            <a:spLocks noGrp="1"/>
          </p:cNvSpPr>
          <p:nvPr>
            <p:ph type="title"/>
          </p:nvPr>
        </p:nvSpPr>
        <p:spPr>
          <a:xfrm>
            <a:off x="571472" y="642918"/>
            <a:ext cx="8229600" cy="857256"/>
          </a:xfrm>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20" y="5018439"/>
            <a:ext cx="6572296" cy="606095"/>
          </a:xfrm>
        </p:spPr>
        <p:txBody>
          <a:bodyPr anchor="b">
            <a:noAutofit/>
          </a:bodyPr>
          <a:lstStyle>
            <a:lvl1pPr algn="l">
              <a:defRPr sz="32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85720" y="584219"/>
            <a:ext cx="6572296" cy="44005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85720" y="5568640"/>
            <a:ext cx="6572296" cy="860756"/>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80EA325C-93E3-49B9-9635-C99EDF9CBB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472" y="642918"/>
            <a:ext cx="8229600" cy="85725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31995"/>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43966" y="6356350"/>
            <a:ext cx="4000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0EA325C-93E3-49B9-9635-C99EDF9CBB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59" r:id="rId12"/>
    <p:sldLayoutId id="2147483674" r:id="rId13"/>
    <p:sldLayoutId id="2147483675" r:id="rId14"/>
  </p:sldLayoutIdLst>
  <p:hf hdr="0" ftr="0" dt="0"/>
  <p:txStyles>
    <p:titleStyle>
      <a:lvl1pPr algn="l" defTabSz="914400" rtl="0" eaLnBrk="1" latinLnBrk="0" hangingPunct="1">
        <a:spcBef>
          <a:spcPct val="0"/>
        </a:spcBef>
        <a:buNone/>
        <a:defRPr sz="4000" b="1" kern="1200">
          <a:solidFill>
            <a:schemeClr val="bg1"/>
          </a:solidFill>
          <a:effectLst>
            <a:outerShdw blurRad="38100" dist="38100" dir="2700000" algn="tl">
              <a:srgbClr val="000000">
                <a:alpha val="43137"/>
              </a:srgbClr>
            </a:outerShdw>
          </a:effectLst>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472" y="642918"/>
            <a:ext cx="8229600" cy="85725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31995"/>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43966" y="6356350"/>
            <a:ext cx="4000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0EA325C-93E3-49B9-9635-C99EDF9CBB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spcBef>
          <a:spcPct val="0"/>
        </a:spcBef>
        <a:buNone/>
        <a:defRPr sz="4000" b="1" kern="1200">
          <a:solidFill>
            <a:schemeClr val="bg1"/>
          </a:solidFill>
          <a:effectLst>
            <a:outerShdw blurRad="38100" dist="38100" dir="2700000" algn="tl">
              <a:srgbClr val="000000">
                <a:alpha val="43137"/>
              </a:srgbClr>
            </a:outerShdw>
          </a:effectLst>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brownkushner.com/Sleep"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brownkushner.com/Sleep"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hyperlink" Target="http://www.brownkushner.com/Sleep"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35.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36.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827584" y="2924944"/>
            <a:ext cx="7772400" cy="1543050"/>
          </a:xfrm>
        </p:spPr>
        <p:txBody>
          <a:bodyPr>
            <a:noAutofit/>
          </a:bodyPr>
          <a:lstStyle/>
          <a:p>
            <a:pPr algn="ctr"/>
            <a:r>
              <a:rPr lang="en-US" sz="4800" b="1" dirty="0" smtClean="0"/>
              <a:t>Obstructive Sleep Apnea</a:t>
            </a:r>
            <a:br>
              <a:rPr lang="en-US" sz="4800" b="1" dirty="0" smtClean="0"/>
            </a:br>
            <a:endParaRPr lang="en-US" sz="4800" b="1" dirty="0" smtClean="0">
              <a:latin typeface="Arial" charset="0"/>
            </a:endParaRPr>
          </a:p>
        </p:txBody>
      </p:sp>
      <p:sp>
        <p:nvSpPr>
          <p:cNvPr id="2" name="TextBox 1"/>
          <p:cNvSpPr txBox="1"/>
          <p:nvPr/>
        </p:nvSpPr>
        <p:spPr>
          <a:xfrm>
            <a:off x="6012160" y="836712"/>
            <a:ext cx="2160240" cy="369332"/>
          </a:xfrm>
          <a:prstGeom prst="rect">
            <a:avLst/>
          </a:prstGeom>
          <a:noFill/>
        </p:spPr>
        <p:txBody>
          <a:bodyPr wrap="square" rtlCol="0">
            <a:spAutoFit/>
          </a:bodyPr>
          <a:lstStyle/>
          <a:p>
            <a:r>
              <a:rPr lang="en-US" b="1" dirty="0" smtClean="0">
                <a:solidFill>
                  <a:schemeClr val="bg1"/>
                </a:solidFill>
              </a:rPr>
              <a:t>441 Med Course</a:t>
            </a:r>
            <a:endParaRPr lang="en-US" b="1" dirty="0">
              <a:solidFill>
                <a:schemeClr val="bg1"/>
              </a:solidFill>
            </a:endParaRPr>
          </a:p>
        </p:txBody>
      </p:sp>
      <p:sp>
        <p:nvSpPr>
          <p:cNvPr id="3" name="TextBox 2"/>
          <p:cNvSpPr txBox="1"/>
          <p:nvPr/>
        </p:nvSpPr>
        <p:spPr>
          <a:xfrm>
            <a:off x="1403648" y="4581128"/>
            <a:ext cx="6624736" cy="646331"/>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latin typeface="Garamond" pitchFamily="18" charset="0"/>
              </a:rPr>
              <a:t>Ahmed BaHammam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719161" y="642918"/>
            <a:ext cx="3638525" cy="895350"/>
          </a:xfrm>
          <a:noFill/>
          <a:ln/>
        </p:spPr>
        <p:txBody>
          <a:bodyPr anchor="ctr">
            <a:normAutofit/>
          </a:bodyPr>
          <a:lstStyle/>
          <a:p>
            <a:r>
              <a:rPr lang="en-US" sz="3600" dirty="0"/>
              <a:t>Is it </a:t>
            </a:r>
            <a:r>
              <a:rPr lang="en-US" sz="3600" dirty="0" smtClean="0"/>
              <a:t>familiar?</a:t>
            </a:r>
            <a:endParaRPr lang="en-US" sz="3600" dirty="0"/>
          </a:p>
        </p:txBody>
      </p:sp>
      <p:pic>
        <p:nvPicPr>
          <p:cNvPr id="189443" name="Picture 3" descr="050502_wealthobesity_hmed_8a"/>
          <p:cNvPicPr>
            <a:picLocks noGrp="1" noChangeAspect="1" noChangeArrowheads="1"/>
          </p:cNvPicPr>
          <p:nvPr>
            <p:ph idx="1"/>
          </p:nvPr>
        </p:nvPicPr>
        <p:blipFill>
          <a:blip r:embed="rId2" cstate="print"/>
          <a:srcRect/>
          <a:stretch>
            <a:fillRect/>
          </a:stretch>
        </p:blipFill>
        <p:spPr>
          <a:xfrm>
            <a:off x="1785918" y="2054245"/>
            <a:ext cx="5410200" cy="4232275"/>
          </a:xfrm>
          <a:noFill/>
          <a:ln/>
        </p:spPr>
      </p:pic>
      <p:sp>
        <p:nvSpPr>
          <p:cNvPr id="2" name="Slide Number Placeholder 1"/>
          <p:cNvSpPr>
            <a:spLocks noGrp="1"/>
          </p:cNvSpPr>
          <p:nvPr>
            <p:ph type="sldNum" sz="quarter" idx="12"/>
          </p:nvPr>
        </p:nvSpPr>
        <p:spPr/>
        <p:txBody>
          <a:bodyPr/>
          <a:lstStyle/>
          <a:p>
            <a:fld id="{80EA325C-93E3-49B9-9635-C99EDF9CBB06}" type="slidenum">
              <a:rPr lang="en-US" smtClean="0"/>
              <a:pPr/>
              <a:t>10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89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What is OSA?</a:t>
            </a:r>
          </a:p>
        </p:txBody>
      </p:sp>
      <p:sp>
        <p:nvSpPr>
          <p:cNvPr id="3" name="Content Placeholder 2"/>
          <p:cNvSpPr>
            <a:spLocks noGrp="1"/>
          </p:cNvSpPr>
          <p:nvPr>
            <p:ph idx="1"/>
          </p:nvPr>
        </p:nvSpPr>
        <p:spPr/>
        <p:txBody>
          <a:bodyPr>
            <a:normAutofit/>
          </a:bodyPr>
          <a:lstStyle/>
          <a:p>
            <a:pPr marL="0" indent="0">
              <a:buNone/>
            </a:pPr>
            <a:r>
              <a:rPr lang="en-US" b="1" dirty="0"/>
              <a:t>OSA was defined according to the International Classification of Sleep Disorders (ICSD </a:t>
            </a:r>
            <a:r>
              <a:rPr lang="en-US" b="1" dirty="0" smtClean="0"/>
              <a:t>2005)</a:t>
            </a:r>
          </a:p>
          <a:p>
            <a:pPr marL="514350" indent="-514350">
              <a:buFont typeface="+mj-lt"/>
              <a:buAutoNum type="arabicPeriod"/>
            </a:pPr>
            <a:r>
              <a:rPr lang="en-US" sz="3000" dirty="0" smtClean="0">
                <a:solidFill>
                  <a:srgbClr val="C00000"/>
                </a:solidFill>
              </a:rPr>
              <a:t>AHI </a:t>
            </a:r>
            <a:r>
              <a:rPr lang="en-US" sz="3000" dirty="0">
                <a:solidFill>
                  <a:srgbClr val="C00000"/>
                </a:solidFill>
              </a:rPr>
              <a:t>≥5 events/hour with evidence of respiratory effort during all or portion of the event associated with one of the following: </a:t>
            </a:r>
            <a:endParaRPr lang="en-US" sz="3000" dirty="0" smtClean="0">
              <a:solidFill>
                <a:srgbClr val="C00000"/>
              </a:solidFill>
            </a:endParaRPr>
          </a:p>
          <a:p>
            <a:pPr marL="971550" lvl="1" indent="-571500">
              <a:buFont typeface="+mj-lt"/>
              <a:buAutoNum type="romanUcPeriod"/>
            </a:pPr>
            <a:r>
              <a:rPr lang="en-US" sz="2600" b="1" dirty="0" smtClean="0">
                <a:solidFill>
                  <a:schemeClr val="accent5">
                    <a:lumMod val="75000"/>
                  </a:schemeClr>
                </a:solidFill>
              </a:rPr>
              <a:t>excessive </a:t>
            </a:r>
            <a:r>
              <a:rPr lang="en-US" sz="2600" b="1" dirty="0">
                <a:solidFill>
                  <a:schemeClr val="accent5">
                    <a:lumMod val="75000"/>
                  </a:schemeClr>
                </a:solidFill>
              </a:rPr>
              <a:t>daytime sleepiness or </a:t>
            </a:r>
            <a:r>
              <a:rPr lang="en-US" sz="2600" b="1" dirty="0" err="1">
                <a:solidFill>
                  <a:schemeClr val="accent5">
                    <a:lumMod val="75000"/>
                  </a:schemeClr>
                </a:solidFill>
              </a:rPr>
              <a:t>unrefreshing</a:t>
            </a:r>
            <a:r>
              <a:rPr lang="en-US" sz="2600" b="1" dirty="0">
                <a:solidFill>
                  <a:schemeClr val="accent5">
                    <a:lumMod val="75000"/>
                  </a:schemeClr>
                </a:solidFill>
              </a:rPr>
              <a:t> sleep, </a:t>
            </a:r>
            <a:endParaRPr lang="en-US" sz="2600" b="1" dirty="0" smtClean="0">
              <a:solidFill>
                <a:schemeClr val="accent5">
                  <a:lumMod val="75000"/>
                </a:schemeClr>
              </a:solidFill>
            </a:endParaRPr>
          </a:p>
          <a:p>
            <a:pPr marL="971550" lvl="1" indent="-571500">
              <a:buFont typeface="+mj-lt"/>
              <a:buAutoNum type="romanUcPeriod"/>
            </a:pPr>
            <a:r>
              <a:rPr lang="en-US" sz="2600" b="1" dirty="0" smtClean="0">
                <a:solidFill>
                  <a:schemeClr val="accent5">
                    <a:lumMod val="75000"/>
                  </a:schemeClr>
                </a:solidFill>
              </a:rPr>
              <a:t>gasping </a:t>
            </a:r>
            <a:r>
              <a:rPr lang="en-US" sz="2600" b="1" dirty="0">
                <a:solidFill>
                  <a:schemeClr val="accent5">
                    <a:lumMod val="75000"/>
                  </a:schemeClr>
                </a:solidFill>
              </a:rPr>
              <a:t>or choking during sleep or </a:t>
            </a:r>
            <a:endParaRPr lang="en-US" sz="2600" b="1" dirty="0" smtClean="0">
              <a:solidFill>
                <a:schemeClr val="accent5">
                  <a:lumMod val="75000"/>
                </a:schemeClr>
              </a:solidFill>
            </a:endParaRPr>
          </a:p>
          <a:p>
            <a:pPr marL="971550" lvl="1" indent="-571500">
              <a:buFont typeface="+mj-lt"/>
              <a:buAutoNum type="romanUcPeriod"/>
            </a:pPr>
            <a:r>
              <a:rPr lang="en-US" sz="2600" b="1" dirty="0" smtClean="0">
                <a:solidFill>
                  <a:schemeClr val="accent5">
                    <a:lumMod val="75000"/>
                  </a:schemeClr>
                </a:solidFill>
              </a:rPr>
              <a:t>witnessed </a:t>
            </a:r>
            <a:r>
              <a:rPr lang="en-US" sz="2600" b="1" dirty="0">
                <a:solidFill>
                  <a:schemeClr val="accent5">
                    <a:lumMod val="75000"/>
                  </a:schemeClr>
                </a:solidFill>
              </a:rPr>
              <a:t>apnea or loud snoring;  </a:t>
            </a:r>
            <a:endParaRPr lang="en-US" sz="2600" b="1" dirty="0" smtClean="0">
              <a:solidFill>
                <a:schemeClr val="accent5">
                  <a:lumMod val="75000"/>
                </a:schemeClr>
              </a:solidFill>
            </a:endParaRPr>
          </a:p>
        </p:txBody>
      </p:sp>
      <p:sp>
        <p:nvSpPr>
          <p:cNvPr id="5" name="TextBox 4"/>
          <p:cNvSpPr txBox="1"/>
          <p:nvPr/>
        </p:nvSpPr>
        <p:spPr>
          <a:xfrm>
            <a:off x="3707904" y="6054604"/>
            <a:ext cx="3384376" cy="369332"/>
          </a:xfrm>
          <a:prstGeom prst="rect">
            <a:avLst/>
          </a:prstGeom>
          <a:noFill/>
        </p:spPr>
        <p:txBody>
          <a:bodyPr wrap="square" rtlCol="0">
            <a:spAutoFit/>
          </a:bodyPr>
          <a:lstStyle/>
          <a:p>
            <a:r>
              <a:rPr lang="en-US" dirty="0"/>
              <a:t> (ICSD), 2nd ed</a:t>
            </a:r>
            <a:r>
              <a:rPr lang="en-US" dirty="0" smtClean="0"/>
              <a:t>. 2005</a:t>
            </a:r>
            <a:endParaRPr lang="en-US" dirty="0"/>
          </a:p>
        </p:txBody>
      </p:sp>
      <p:sp>
        <p:nvSpPr>
          <p:cNvPr id="6" name="Slide Number Placeholder 5"/>
          <p:cNvSpPr>
            <a:spLocks noGrp="1"/>
          </p:cNvSpPr>
          <p:nvPr>
            <p:ph type="sldNum" sz="quarter" idx="12"/>
          </p:nvPr>
        </p:nvSpPr>
        <p:spPr/>
        <p:txBody>
          <a:bodyPr/>
          <a:lstStyle/>
          <a:p>
            <a:fld id="{80EA325C-93E3-49B9-9635-C99EDF9CBB06}" type="slidenum">
              <a:rPr lang="en-US" smtClean="0"/>
              <a:pPr/>
              <a:t>11</a:t>
            </a:fld>
            <a:endParaRPr lang="en-US"/>
          </a:p>
        </p:txBody>
      </p:sp>
    </p:spTree>
    <p:extLst>
      <p:ext uri="{BB962C8B-B14F-4D97-AF65-F5344CB8AC3E}">
        <p14:creationId xmlns:p14="http://schemas.microsoft.com/office/powerpoint/2010/main" val="43234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What is OSA?</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OSA was defined according to the International Classification of Sleep Disorders (ICSD </a:t>
            </a:r>
            <a:r>
              <a:rPr lang="en-US" b="1" dirty="0" smtClean="0"/>
              <a:t>2005)</a:t>
            </a:r>
          </a:p>
          <a:p>
            <a:pPr marL="0" indent="0">
              <a:buNone/>
            </a:pPr>
            <a:r>
              <a:rPr lang="en-US" b="1" dirty="0" smtClean="0">
                <a:solidFill>
                  <a:srgbClr val="0000CC"/>
                </a:solidFill>
              </a:rPr>
              <a:t>OR</a:t>
            </a:r>
            <a:r>
              <a:rPr lang="en-US" dirty="0" smtClean="0"/>
              <a:t> </a:t>
            </a:r>
          </a:p>
          <a:p>
            <a:pPr marL="514350" indent="-514350">
              <a:buFont typeface="+mj-lt"/>
              <a:buAutoNum type="arabicPeriod" startAt="2"/>
            </a:pPr>
            <a:r>
              <a:rPr lang="en-US" sz="3000" dirty="0" smtClean="0">
                <a:solidFill>
                  <a:srgbClr val="C00000"/>
                </a:solidFill>
              </a:rPr>
              <a:t>AHI </a:t>
            </a:r>
            <a:r>
              <a:rPr lang="en-US" sz="3000" dirty="0">
                <a:solidFill>
                  <a:srgbClr val="C00000"/>
                </a:solidFill>
              </a:rPr>
              <a:t>≥15 events/</a:t>
            </a:r>
            <a:r>
              <a:rPr lang="en-US" sz="3000" dirty="0" err="1">
                <a:solidFill>
                  <a:srgbClr val="C00000"/>
                </a:solidFill>
              </a:rPr>
              <a:t>hr</a:t>
            </a:r>
            <a:r>
              <a:rPr lang="en-US" sz="3000" dirty="0">
                <a:solidFill>
                  <a:srgbClr val="C00000"/>
                </a:solidFill>
              </a:rPr>
              <a:t> with evidence of respiratory effort during all or portion of the </a:t>
            </a:r>
            <a:r>
              <a:rPr lang="en-US" sz="3000" dirty="0" smtClean="0">
                <a:solidFill>
                  <a:srgbClr val="C00000"/>
                </a:solidFill>
              </a:rPr>
              <a:t>event</a:t>
            </a:r>
          </a:p>
          <a:p>
            <a:pPr marL="0" indent="0">
              <a:buNone/>
            </a:pPr>
            <a:endParaRPr lang="en-US" sz="3000" dirty="0" smtClean="0">
              <a:solidFill>
                <a:srgbClr val="C00000"/>
              </a:solidFill>
            </a:endParaRPr>
          </a:p>
          <a:p>
            <a:r>
              <a:rPr lang="en-US" sz="2800" dirty="0"/>
              <a:t>These often lead to:</a:t>
            </a:r>
          </a:p>
          <a:p>
            <a:pPr lvl="2"/>
            <a:r>
              <a:rPr lang="en-US" dirty="0">
                <a:solidFill>
                  <a:srgbClr val="0000CC"/>
                </a:solidFill>
                <a:latin typeface="Arial" pitchFamily="34" charset="0"/>
                <a:cs typeface="Arial" pitchFamily="34" charset="0"/>
              </a:rPr>
              <a:t>Acute derangements in blood gas disturbances.</a:t>
            </a:r>
          </a:p>
          <a:p>
            <a:pPr lvl="2"/>
            <a:r>
              <a:rPr lang="en-US" dirty="0">
                <a:solidFill>
                  <a:srgbClr val="0000CC"/>
                </a:solidFill>
                <a:latin typeface="Arial" pitchFamily="34" charset="0"/>
                <a:cs typeface="Arial" pitchFamily="34" charset="0"/>
              </a:rPr>
              <a:t>Surges of sympathetic activation.</a:t>
            </a:r>
          </a:p>
          <a:p>
            <a:pPr lvl="2"/>
            <a:r>
              <a:rPr lang="en-US" dirty="0">
                <a:solidFill>
                  <a:srgbClr val="0000CC"/>
                </a:solidFill>
                <a:latin typeface="Arial" pitchFamily="34" charset="0"/>
                <a:cs typeface="Arial" pitchFamily="34" charset="0"/>
              </a:rPr>
              <a:t>Periodic arousal from sleep (fragmented sleep).</a:t>
            </a:r>
          </a:p>
          <a:p>
            <a:pPr marL="0" indent="0">
              <a:buNone/>
            </a:pPr>
            <a:endParaRPr lang="en-US" sz="3000" dirty="0">
              <a:solidFill>
                <a:srgbClr val="C00000"/>
              </a:solidFill>
            </a:endParaRPr>
          </a:p>
        </p:txBody>
      </p:sp>
      <p:sp>
        <p:nvSpPr>
          <p:cNvPr id="5" name="TextBox 4"/>
          <p:cNvSpPr txBox="1"/>
          <p:nvPr/>
        </p:nvSpPr>
        <p:spPr>
          <a:xfrm>
            <a:off x="3635896" y="6228020"/>
            <a:ext cx="3384376" cy="369332"/>
          </a:xfrm>
          <a:prstGeom prst="rect">
            <a:avLst/>
          </a:prstGeom>
          <a:noFill/>
        </p:spPr>
        <p:txBody>
          <a:bodyPr wrap="square" rtlCol="0">
            <a:spAutoFit/>
          </a:bodyPr>
          <a:lstStyle/>
          <a:p>
            <a:r>
              <a:rPr lang="en-US" dirty="0"/>
              <a:t> (ICSD), 2nd ed</a:t>
            </a:r>
            <a:r>
              <a:rPr lang="en-US" dirty="0" smtClean="0"/>
              <a:t>. 2005</a:t>
            </a:r>
            <a:endParaRPr lang="en-US" dirty="0"/>
          </a:p>
        </p:txBody>
      </p:sp>
      <p:sp>
        <p:nvSpPr>
          <p:cNvPr id="6" name="Slide Number Placeholder 5"/>
          <p:cNvSpPr>
            <a:spLocks noGrp="1"/>
          </p:cNvSpPr>
          <p:nvPr>
            <p:ph type="sldNum" sz="quarter" idx="12"/>
          </p:nvPr>
        </p:nvSpPr>
        <p:spPr/>
        <p:txBody>
          <a:bodyPr/>
          <a:lstStyle/>
          <a:p>
            <a:fld id="{80EA325C-93E3-49B9-9635-C99EDF9CBB06}" type="slidenum">
              <a:rPr lang="en-US" smtClean="0"/>
              <a:pPr/>
              <a:t>12</a:t>
            </a:fld>
            <a:endParaRPr lang="en-US"/>
          </a:p>
        </p:txBody>
      </p:sp>
    </p:spTree>
    <p:extLst>
      <p:ext uri="{BB962C8B-B14F-4D97-AF65-F5344CB8AC3E}">
        <p14:creationId xmlns:p14="http://schemas.microsoft.com/office/powerpoint/2010/main" val="251412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581012"/>
            <a:ext cx="7229475" cy="990600"/>
          </a:xfrm>
        </p:spPr>
        <p:txBody>
          <a:bodyPr>
            <a:normAutofit/>
          </a:bodyPr>
          <a:lstStyle/>
          <a:p>
            <a:r>
              <a:rPr lang="en-US" sz="3600" b="1" dirty="0" smtClean="0"/>
              <a:t>Clinical Features of OSA</a:t>
            </a:r>
            <a:endParaRPr lang="en-US" sz="3600" b="1" dirty="0"/>
          </a:p>
        </p:txBody>
      </p:sp>
      <p:sp>
        <p:nvSpPr>
          <p:cNvPr id="3" name="Text Placeholder 2"/>
          <p:cNvSpPr>
            <a:spLocks noGrp="1"/>
          </p:cNvSpPr>
          <p:nvPr>
            <p:ph type="body" idx="1"/>
          </p:nvPr>
        </p:nvSpPr>
        <p:spPr>
          <a:xfrm>
            <a:off x="285720" y="1785926"/>
            <a:ext cx="6553200" cy="685800"/>
          </a:xfrm>
        </p:spPr>
        <p:txBody>
          <a:bodyPr>
            <a:noAutofit/>
          </a:bodyPr>
          <a:lstStyle/>
          <a:p>
            <a:pPr marL="742950" indent="-742950">
              <a:buFont typeface="+mj-lt"/>
              <a:buAutoNum type="arabicPeriod"/>
            </a:pPr>
            <a:r>
              <a:rPr lang="en-US" sz="2800" dirty="0" smtClean="0">
                <a:solidFill>
                  <a:schemeClr val="tx2"/>
                </a:solidFill>
                <a:latin typeface="Arial" pitchFamily="34" charset="0"/>
                <a:cs typeface="Arial" pitchFamily="34" charset="0"/>
              </a:rPr>
              <a:t>Nocturnal Symptoms</a:t>
            </a:r>
            <a:endParaRPr lang="en-US" sz="2800" dirty="0">
              <a:solidFill>
                <a:schemeClr val="tx2"/>
              </a:solidFill>
              <a:latin typeface="Arial" pitchFamily="34" charset="0"/>
              <a:cs typeface="Arial" pitchFamily="34" charset="0"/>
            </a:endParaRPr>
          </a:p>
        </p:txBody>
      </p:sp>
      <p:sp>
        <p:nvSpPr>
          <p:cNvPr id="4" name="Content Placeholder 3"/>
          <p:cNvSpPr>
            <a:spLocks noGrp="1"/>
          </p:cNvSpPr>
          <p:nvPr>
            <p:ph sz="half" idx="2"/>
          </p:nvPr>
        </p:nvSpPr>
        <p:spPr>
          <a:xfrm>
            <a:off x="1031878" y="2681310"/>
            <a:ext cx="4040188" cy="3962400"/>
          </a:xfrm>
        </p:spPr>
        <p:txBody>
          <a:bodyPr>
            <a:noAutofit/>
          </a:bodyPr>
          <a:lstStyle/>
          <a:p>
            <a:r>
              <a:rPr lang="en-US" sz="2800" dirty="0" smtClean="0">
                <a:latin typeface="Arial" pitchFamily="34" charset="0"/>
                <a:cs typeface="Arial" pitchFamily="34" charset="0"/>
              </a:rPr>
              <a:t>Snoring</a:t>
            </a:r>
          </a:p>
          <a:p>
            <a:pPr>
              <a:buNone/>
            </a:pPr>
            <a:endParaRPr lang="en-US" sz="1400" dirty="0" smtClean="0">
              <a:latin typeface="Arial" pitchFamily="34" charset="0"/>
              <a:cs typeface="Arial" pitchFamily="34" charset="0"/>
            </a:endParaRPr>
          </a:p>
          <a:p>
            <a:r>
              <a:rPr lang="en-US" sz="2800" dirty="0" smtClean="0">
                <a:latin typeface="Arial" pitchFamily="34" charset="0"/>
                <a:cs typeface="Arial" pitchFamily="34" charset="0"/>
              </a:rPr>
              <a:t>40% of men, 20% of women report habitual snoring</a:t>
            </a:r>
          </a:p>
          <a:p>
            <a:endParaRPr lang="en-US" sz="1400" dirty="0" smtClean="0">
              <a:latin typeface="Arial" pitchFamily="34" charset="0"/>
              <a:cs typeface="Arial" pitchFamily="34" charset="0"/>
            </a:endParaRPr>
          </a:p>
          <a:p>
            <a:r>
              <a:rPr lang="en-US" sz="2800" dirty="0" smtClean="0">
                <a:latin typeface="Arial" pitchFamily="34" charset="0"/>
                <a:cs typeface="Arial" pitchFamily="34" charset="0"/>
              </a:rPr>
              <a:t>Associated with considerable social and marital hazard</a:t>
            </a:r>
            <a:endParaRPr lang="en-US" sz="2800" dirty="0">
              <a:latin typeface="Arial" pitchFamily="34" charset="0"/>
              <a:cs typeface="Arial" pitchFamily="34" charset="0"/>
            </a:endParaRPr>
          </a:p>
        </p:txBody>
      </p:sp>
      <p:pic>
        <p:nvPicPr>
          <p:cNvPr id="11" name="Content Placeholder 10" descr="1"/>
          <p:cNvPicPr>
            <a:picLocks noGrp="1" noChangeAspect="1" noChangeArrowheads="1"/>
          </p:cNvPicPr>
          <p:nvPr>
            <p:ph sz="quarter" idx="4"/>
          </p:nvPr>
        </p:nvPicPr>
        <p:blipFill>
          <a:blip r:embed="rId2" cstate="print"/>
          <a:srcRect/>
          <a:stretch>
            <a:fillRect/>
          </a:stretch>
        </p:blipFill>
        <p:spPr bwMode="auto">
          <a:xfrm>
            <a:off x="4860032" y="3068960"/>
            <a:ext cx="4041775" cy="2475587"/>
          </a:xfrm>
          <a:prstGeom prst="rect">
            <a:avLst/>
          </a:prstGeom>
          <a:noFill/>
          <a:ln w="9525">
            <a:noFill/>
            <a:miter lim="800000"/>
            <a:headEnd/>
            <a:tailEnd/>
          </a:ln>
        </p:spPr>
      </p:pic>
      <p:sp>
        <p:nvSpPr>
          <p:cNvPr id="12" name="Rectangle 11"/>
          <p:cNvSpPr/>
          <p:nvPr/>
        </p:nvSpPr>
        <p:spPr>
          <a:xfrm>
            <a:off x="5508104" y="5733256"/>
            <a:ext cx="2743200" cy="246221"/>
          </a:xfrm>
          <a:prstGeom prst="rect">
            <a:avLst/>
          </a:prstGeom>
        </p:spPr>
        <p:txBody>
          <a:bodyPr wrap="square">
            <a:spAutoFit/>
          </a:bodyPr>
          <a:lstStyle/>
          <a:p>
            <a:r>
              <a:rPr lang="en-US" sz="1000" dirty="0" smtClean="0">
                <a:latin typeface="Constantia" pitchFamily="18" charset="0"/>
              </a:rPr>
              <a:t>2006 American Academy of Sleep Medicine</a:t>
            </a:r>
            <a:endParaRPr lang="en-US" sz="1000" dirty="0">
              <a:latin typeface="Constantia" pitchFamily="18" charset="0"/>
            </a:endParaRPr>
          </a:p>
        </p:txBody>
      </p:sp>
      <p:sp>
        <p:nvSpPr>
          <p:cNvPr id="5" name="Slide Number Placeholder 4"/>
          <p:cNvSpPr>
            <a:spLocks noGrp="1"/>
          </p:cNvSpPr>
          <p:nvPr>
            <p:ph type="sldNum" sz="quarter" idx="12"/>
          </p:nvPr>
        </p:nvSpPr>
        <p:spPr/>
        <p:txBody>
          <a:bodyPr/>
          <a:lstStyle/>
          <a:p>
            <a:fld id="{80EA325C-93E3-49B9-9635-C99EDF9CBB06}" type="slidenum">
              <a:rPr lang="en-US" smtClean="0"/>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b="1"/>
              <a:t>Prevalence of Sleep Apnea</a:t>
            </a:r>
          </a:p>
        </p:txBody>
      </p:sp>
      <p:sp>
        <p:nvSpPr>
          <p:cNvPr id="243715" name="Rectangle 3"/>
          <p:cNvSpPr>
            <a:spLocks noGrp="1" noChangeArrowheads="1"/>
          </p:cNvSpPr>
          <p:nvPr>
            <p:ph sz="half" idx="1"/>
          </p:nvPr>
        </p:nvSpPr>
        <p:spPr>
          <a:xfrm>
            <a:off x="742950" y="3048000"/>
            <a:ext cx="2133600" cy="3505200"/>
          </a:xfrm>
        </p:spPr>
        <p:txBody>
          <a:bodyPr/>
          <a:lstStyle/>
          <a:p>
            <a:pPr>
              <a:lnSpc>
                <a:spcPct val="85000"/>
              </a:lnSpc>
              <a:spcBef>
                <a:spcPct val="0"/>
              </a:spcBef>
              <a:buFont typeface="Wingdings" pitchFamily="2" charset="2"/>
              <a:buNone/>
            </a:pPr>
            <a:r>
              <a:rPr lang="en-US" dirty="0" err="1"/>
              <a:t>Kripke</a:t>
            </a:r>
            <a:endParaRPr lang="en-US" dirty="0"/>
          </a:p>
          <a:p>
            <a:pPr lvl="1">
              <a:lnSpc>
                <a:spcPct val="85000"/>
              </a:lnSpc>
              <a:spcBef>
                <a:spcPct val="0"/>
              </a:spcBef>
              <a:buFont typeface="Wingdings" pitchFamily="2" charset="2"/>
              <a:buNone/>
            </a:pPr>
            <a:r>
              <a:rPr lang="en-US" dirty="0"/>
              <a:t>USA</a:t>
            </a:r>
          </a:p>
          <a:p>
            <a:pPr lvl="1">
              <a:lnSpc>
                <a:spcPct val="85000"/>
              </a:lnSpc>
              <a:spcBef>
                <a:spcPct val="0"/>
              </a:spcBef>
              <a:buFont typeface="Wingdings" pitchFamily="2" charset="2"/>
              <a:buNone/>
            </a:pPr>
            <a:r>
              <a:rPr lang="en-US" dirty="0"/>
              <a:t>N = 355</a:t>
            </a:r>
          </a:p>
          <a:p>
            <a:pPr>
              <a:lnSpc>
                <a:spcPct val="85000"/>
              </a:lnSpc>
              <a:spcBef>
                <a:spcPct val="55000"/>
              </a:spcBef>
              <a:buFont typeface="Wingdings" pitchFamily="2" charset="2"/>
              <a:buNone/>
            </a:pPr>
            <a:r>
              <a:rPr lang="en-US" dirty="0"/>
              <a:t>Olson</a:t>
            </a:r>
          </a:p>
          <a:p>
            <a:pPr lvl="1">
              <a:lnSpc>
                <a:spcPct val="85000"/>
              </a:lnSpc>
              <a:spcBef>
                <a:spcPct val="0"/>
              </a:spcBef>
              <a:buFont typeface="Wingdings" pitchFamily="2" charset="2"/>
              <a:buNone/>
            </a:pPr>
            <a:r>
              <a:rPr lang="en-US" dirty="0"/>
              <a:t>Australia</a:t>
            </a:r>
          </a:p>
          <a:p>
            <a:pPr lvl="1">
              <a:lnSpc>
                <a:spcPct val="85000"/>
              </a:lnSpc>
              <a:spcBef>
                <a:spcPct val="0"/>
              </a:spcBef>
              <a:buFont typeface="Wingdings" pitchFamily="2" charset="2"/>
              <a:buNone/>
            </a:pPr>
            <a:r>
              <a:rPr lang="en-US" dirty="0"/>
              <a:t>N = 2,202</a:t>
            </a:r>
          </a:p>
          <a:p>
            <a:pPr>
              <a:lnSpc>
                <a:spcPct val="85000"/>
              </a:lnSpc>
              <a:spcBef>
                <a:spcPct val="30000"/>
              </a:spcBef>
              <a:buFont typeface="Wingdings" pitchFamily="2" charset="2"/>
              <a:buNone/>
            </a:pPr>
            <a:r>
              <a:rPr lang="en-US" dirty="0" err="1"/>
              <a:t>Bearpark</a:t>
            </a:r>
            <a:endParaRPr lang="en-US" dirty="0"/>
          </a:p>
          <a:p>
            <a:pPr lvl="1">
              <a:lnSpc>
                <a:spcPct val="85000"/>
              </a:lnSpc>
              <a:spcBef>
                <a:spcPct val="0"/>
              </a:spcBef>
              <a:buFont typeface="Wingdings" pitchFamily="2" charset="2"/>
              <a:buNone/>
            </a:pPr>
            <a:r>
              <a:rPr lang="en-US" dirty="0"/>
              <a:t>Australia</a:t>
            </a:r>
          </a:p>
          <a:p>
            <a:pPr lvl="1">
              <a:lnSpc>
                <a:spcPct val="85000"/>
              </a:lnSpc>
              <a:spcBef>
                <a:spcPct val="0"/>
              </a:spcBef>
              <a:buFont typeface="Wingdings" pitchFamily="2" charset="2"/>
              <a:buNone/>
            </a:pPr>
            <a:r>
              <a:rPr lang="en-US" dirty="0"/>
              <a:t>N = 400</a:t>
            </a:r>
          </a:p>
        </p:txBody>
      </p:sp>
      <p:sp>
        <p:nvSpPr>
          <p:cNvPr id="243716" name="Rectangle 4"/>
          <p:cNvSpPr>
            <a:spLocks noGrp="1" noChangeArrowheads="1"/>
          </p:cNvSpPr>
          <p:nvPr>
            <p:ph sz="half" idx="2"/>
          </p:nvPr>
        </p:nvSpPr>
        <p:spPr>
          <a:xfrm>
            <a:off x="3429000" y="3048000"/>
            <a:ext cx="2438400" cy="3200400"/>
          </a:xfrm>
        </p:spPr>
        <p:txBody>
          <a:bodyPr/>
          <a:lstStyle/>
          <a:p>
            <a:pPr>
              <a:lnSpc>
                <a:spcPct val="85000"/>
              </a:lnSpc>
              <a:spcBef>
                <a:spcPct val="40000"/>
              </a:spcBef>
              <a:buFont typeface="Wingdings" pitchFamily="2" charset="2"/>
              <a:buNone/>
            </a:pPr>
            <a:r>
              <a:rPr lang="en-US" dirty="0"/>
              <a:t>9% Men</a:t>
            </a:r>
          </a:p>
          <a:p>
            <a:pPr>
              <a:lnSpc>
                <a:spcPct val="85000"/>
              </a:lnSpc>
              <a:spcBef>
                <a:spcPct val="0"/>
              </a:spcBef>
              <a:buFont typeface="Wingdings" pitchFamily="2" charset="2"/>
              <a:buNone/>
            </a:pPr>
            <a:r>
              <a:rPr lang="en-US" dirty="0"/>
              <a:t>5% Women</a:t>
            </a:r>
          </a:p>
          <a:p>
            <a:pPr>
              <a:lnSpc>
                <a:spcPct val="85000"/>
              </a:lnSpc>
              <a:spcBef>
                <a:spcPct val="0"/>
              </a:spcBef>
              <a:buFont typeface="Wingdings" pitchFamily="2" charset="2"/>
              <a:buNone/>
            </a:pPr>
            <a:endParaRPr lang="en-US" sz="2000" dirty="0"/>
          </a:p>
          <a:p>
            <a:pPr>
              <a:lnSpc>
                <a:spcPct val="85000"/>
              </a:lnSpc>
              <a:spcBef>
                <a:spcPct val="55000"/>
              </a:spcBef>
              <a:buFont typeface="Wingdings" pitchFamily="2" charset="2"/>
              <a:buNone/>
            </a:pPr>
            <a:r>
              <a:rPr lang="en-US" dirty="0"/>
              <a:t>5% Men</a:t>
            </a:r>
          </a:p>
          <a:p>
            <a:pPr>
              <a:lnSpc>
                <a:spcPct val="85000"/>
              </a:lnSpc>
              <a:spcBef>
                <a:spcPct val="0"/>
              </a:spcBef>
              <a:buFont typeface="Wingdings" pitchFamily="2" charset="2"/>
              <a:buNone/>
            </a:pPr>
            <a:r>
              <a:rPr lang="en-US" dirty="0"/>
              <a:t>1.2% Women</a:t>
            </a:r>
          </a:p>
          <a:p>
            <a:pPr>
              <a:lnSpc>
                <a:spcPct val="85000"/>
              </a:lnSpc>
              <a:spcBef>
                <a:spcPct val="0"/>
              </a:spcBef>
              <a:buFont typeface="Wingdings" pitchFamily="2" charset="2"/>
              <a:buNone/>
            </a:pPr>
            <a:endParaRPr lang="en-US" sz="1600" dirty="0"/>
          </a:p>
          <a:p>
            <a:pPr>
              <a:lnSpc>
                <a:spcPct val="85000"/>
              </a:lnSpc>
              <a:spcBef>
                <a:spcPct val="40000"/>
              </a:spcBef>
              <a:buFont typeface="Wingdings" pitchFamily="2" charset="2"/>
              <a:buNone/>
            </a:pPr>
            <a:r>
              <a:rPr lang="en-US" dirty="0"/>
              <a:t>10% Men</a:t>
            </a:r>
          </a:p>
          <a:p>
            <a:pPr>
              <a:lnSpc>
                <a:spcPct val="85000"/>
              </a:lnSpc>
              <a:spcBef>
                <a:spcPct val="0"/>
              </a:spcBef>
              <a:buFont typeface="Wingdings" pitchFamily="2" charset="2"/>
              <a:buNone/>
            </a:pPr>
            <a:r>
              <a:rPr lang="en-US" dirty="0"/>
              <a:t>7% Women</a:t>
            </a:r>
          </a:p>
        </p:txBody>
      </p:sp>
      <p:sp>
        <p:nvSpPr>
          <p:cNvPr id="243717" name="Text Box 5"/>
          <p:cNvSpPr txBox="1">
            <a:spLocks noChangeArrowheads="1"/>
          </p:cNvSpPr>
          <p:nvPr/>
        </p:nvSpPr>
        <p:spPr bwMode="auto">
          <a:xfrm>
            <a:off x="6172200" y="3043238"/>
            <a:ext cx="2286000" cy="3128962"/>
          </a:xfrm>
          <a:prstGeom prst="rect">
            <a:avLst/>
          </a:prstGeom>
          <a:noFill/>
          <a:ln w="12700">
            <a:noFill/>
            <a:miter lim="800000"/>
            <a:headEnd type="none" w="sm" len="sm"/>
            <a:tailEnd type="none" w="sm" len="sm"/>
          </a:ln>
          <a:effectLst/>
        </p:spPr>
        <p:txBody>
          <a:bodyPr>
            <a:spAutoFit/>
          </a:bodyPr>
          <a:lstStyle/>
          <a:p>
            <a:pPr eaLnBrk="0" hangingPunct="0">
              <a:lnSpc>
                <a:spcPct val="85000"/>
              </a:lnSpc>
            </a:pPr>
            <a:r>
              <a:rPr lang="en-US" sz="2800" b="0" dirty="0" err="1">
                <a:solidFill>
                  <a:schemeClr val="tx1"/>
                </a:solidFill>
                <a:effectLst/>
                <a:latin typeface="AvantGarde Bk BT" pitchFamily="34" charset="0"/>
                <a:cs typeface="Arial" charset="0"/>
              </a:rPr>
              <a:t>AHI</a:t>
            </a:r>
            <a:r>
              <a:rPr lang="en-US" sz="2800" b="0" dirty="0">
                <a:solidFill>
                  <a:schemeClr val="tx1"/>
                </a:solidFill>
                <a:effectLst/>
                <a:latin typeface="AvantGarde Bk BT" pitchFamily="34" charset="0"/>
                <a:cs typeface="Arial" charset="0"/>
              </a:rPr>
              <a:t> &gt; 15</a:t>
            </a:r>
          </a:p>
          <a:p>
            <a:pPr eaLnBrk="0" hangingPunct="0">
              <a:lnSpc>
                <a:spcPct val="85000"/>
              </a:lnSpc>
            </a:pPr>
            <a:r>
              <a:rPr lang="en-US" sz="2800" b="0" dirty="0">
                <a:solidFill>
                  <a:schemeClr val="tx1"/>
                </a:solidFill>
                <a:effectLst/>
                <a:latin typeface="AvantGarde Bk BT" pitchFamily="34" charset="0"/>
                <a:cs typeface="Arial" charset="0"/>
              </a:rPr>
              <a:t>0</a:t>
            </a:r>
            <a:r>
              <a:rPr lang="en-US" sz="2800" b="0" baseline="-25000" dirty="0">
                <a:solidFill>
                  <a:schemeClr val="tx1"/>
                </a:solidFill>
                <a:effectLst/>
                <a:latin typeface="AvantGarde Bk BT" pitchFamily="34" charset="0"/>
                <a:cs typeface="Arial" charset="0"/>
              </a:rPr>
              <a:t>2</a:t>
            </a:r>
            <a:r>
              <a:rPr lang="en-US" sz="2800" b="0" dirty="0">
                <a:solidFill>
                  <a:schemeClr val="tx1"/>
                </a:solidFill>
                <a:effectLst/>
                <a:latin typeface="AvantGarde Bk BT" pitchFamily="34" charset="0"/>
                <a:cs typeface="Arial" charset="0"/>
              </a:rPr>
              <a:t> sat 4%</a:t>
            </a:r>
          </a:p>
          <a:p>
            <a:pPr eaLnBrk="0" hangingPunct="0">
              <a:lnSpc>
                <a:spcPct val="85000"/>
              </a:lnSpc>
            </a:pPr>
            <a:r>
              <a:rPr lang="en-US" sz="2800" b="0" dirty="0">
                <a:solidFill>
                  <a:schemeClr val="tx1"/>
                </a:solidFill>
                <a:effectLst/>
                <a:latin typeface="AvantGarde Bk BT" pitchFamily="34" charset="0"/>
                <a:cs typeface="Arial" charset="0"/>
              </a:rPr>
              <a:t>Age 40-64</a:t>
            </a:r>
          </a:p>
          <a:p>
            <a:pPr eaLnBrk="0" hangingPunct="0">
              <a:lnSpc>
                <a:spcPct val="85000"/>
              </a:lnSpc>
              <a:spcBef>
                <a:spcPct val="30000"/>
              </a:spcBef>
            </a:pPr>
            <a:r>
              <a:rPr lang="en-US" sz="2800" b="0" dirty="0" err="1">
                <a:solidFill>
                  <a:schemeClr val="tx1"/>
                </a:solidFill>
                <a:effectLst/>
                <a:latin typeface="AvantGarde Bk BT" pitchFamily="34" charset="0"/>
                <a:cs typeface="Arial" charset="0"/>
              </a:rPr>
              <a:t>AHI</a:t>
            </a:r>
            <a:r>
              <a:rPr lang="en-US" sz="2800" b="0" dirty="0">
                <a:solidFill>
                  <a:schemeClr val="tx1"/>
                </a:solidFill>
                <a:effectLst/>
                <a:latin typeface="AvantGarde Bk BT" pitchFamily="34" charset="0"/>
                <a:cs typeface="Arial" charset="0"/>
              </a:rPr>
              <a:t> </a:t>
            </a:r>
            <a:r>
              <a:rPr lang="en-US" sz="2800" b="0" u="sng" dirty="0">
                <a:solidFill>
                  <a:schemeClr val="tx1"/>
                </a:solidFill>
                <a:effectLst/>
                <a:latin typeface="AvantGarde Bk BT" pitchFamily="34" charset="0"/>
                <a:cs typeface="Arial" charset="0"/>
              </a:rPr>
              <a:t>&gt;</a:t>
            </a:r>
            <a:r>
              <a:rPr lang="en-US" sz="2800" b="0" dirty="0">
                <a:solidFill>
                  <a:schemeClr val="tx1"/>
                </a:solidFill>
                <a:effectLst/>
                <a:latin typeface="AvantGarde Bk BT" pitchFamily="34" charset="0"/>
                <a:cs typeface="Arial" charset="0"/>
              </a:rPr>
              <a:t> 15</a:t>
            </a:r>
          </a:p>
          <a:p>
            <a:pPr eaLnBrk="0" hangingPunct="0">
              <a:lnSpc>
                <a:spcPct val="85000"/>
              </a:lnSpc>
            </a:pPr>
            <a:r>
              <a:rPr lang="en-US" sz="2800" b="0" dirty="0">
                <a:solidFill>
                  <a:schemeClr val="tx1"/>
                </a:solidFill>
                <a:effectLst/>
                <a:latin typeface="AvantGarde Bk BT" pitchFamily="34" charset="0"/>
                <a:cs typeface="Arial" charset="0"/>
              </a:rPr>
              <a:t>Age 35-69</a:t>
            </a:r>
          </a:p>
          <a:p>
            <a:pPr eaLnBrk="0" hangingPunct="0">
              <a:lnSpc>
                <a:spcPct val="85000"/>
              </a:lnSpc>
              <a:spcBef>
                <a:spcPct val="85000"/>
              </a:spcBef>
            </a:pPr>
            <a:r>
              <a:rPr lang="en-US" sz="2800" b="0" dirty="0" err="1">
                <a:solidFill>
                  <a:schemeClr val="tx1"/>
                </a:solidFill>
                <a:effectLst/>
                <a:latin typeface="AvantGarde Bk BT" pitchFamily="34" charset="0"/>
                <a:cs typeface="Arial" charset="0"/>
              </a:rPr>
              <a:t>AHI</a:t>
            </a:r>
            <a:r>
              <a:rPr lang="en-US" sz="2800" b="0" dirty="0">
                <a:solidFill>
                  <a:schemeClr val="tx1"/>
                </a:solidFill>
                <a:effectLst/>
                <a:latin typeface="AvantGarde Bk BT" pitchFamily="34" charset="0"/>
                <a:cs typeface="Arial" charset="0"/>
              </a:rPr>
              <a:t> </a:t>
            </a:r>
            <a:r>
              <a:rPr lang="en-US" sz="2800" b="0" u="sng" dirty="0">
                <a:solidFill>
                  <a:schemeClr val="tx1"/>
                </a:solidFill>
                <a:effectLst/>
                <a:latin typeface="AvantGarde Bk BT" pitchFamily="34" charset="0"/>
                <a:cs typeface="Arial" charset="0"/>
              </a:rPr>
              <a:t>&gt;</a:t>
            </a:r>
            <a:r>
              <a:rPr lang="en-US" sz="2800" b="0" dirty="0">
                <a:solidFill>
                  <a:schemeClr val="tx1"/>
                </a:solidFill>
                <a:effectLst/>
                <a:latin typeface="AvantGarde Bk BT" pitchFamily="34" charset="0"/>
                <a:cs typeface="Arial" charset="0"/>
              </a:rPr>
              <a:t> 10</a:t>
            </a:r>
          </a:p>
          <a:p>
            <a:pPr eaLnBrk="0" hangingPunct="0">
              <a:lnSpc>
                <a:spcPct val="85000"/>
              </a:lnSpc>
            </a:pPr>
            <a:r>
              <a:rPr lang="en-US" sz="2800" b="0" dirty="0">
                <a:solidFill>
                  <a:schemeClr val="tx1"/>
                </a:solidFill>
                <a:effectLst/>
                <a:latin typeface="AvantGarde Bk BT" pitchFamily="34" charset="0"/>
                <a:cs typeface="Arial" charset="0"/>
              </a:rPr>
              <a:t>Age 40-85</a:t>
            </a:r>
          </a:p>
        </p:txBody>
      </p:sp>
      <p:sp>
        <p:nvSpPr>
          <p:cNvPr id="243718" name="Rectangle 6"/>
          <p:cNvSpPr>
            <a:spLocks noChangeArrowheads="1"/>
          </p:cNvSpPr>
          <p:nvPr/>
        </p:nvSpPr>
        <p:spPr bwMode="auto">
          <a:xfrm>
            <a:off x="755576" y="1556792"/>
            <a:ext cx="7391400" cy="1296144"/>
          </a:xfrm>
          <a:prstGeom prst="rect">
            <a:avLst/>
          </a:prstGeom>
          <a:solidFill>
            <a:srgbClr val="FFFF00"/>
          </a:solidFill>
          <a:ln w="9525">
            <a:noFill/>
            <a:miter lim="800000"/>
            <a:headEnd/>
            <a:tailEnd/>
          </a:ln>
          <a:effectLst/>
        </p:spPr>
        <p:txBody>
          <a:bodyPr wrap="none" anchor="ctr"/>
          <a:lstStyle/>
          <a:p>
            <a:endParaRPr lang="en-US"/>
          </a:p>
        </p:txBody>
      </p:sp>
      <p:sp>
        <p:nvSpPr>
          <p:cNvPr id="243719" name="Text Box 7"/>
          <p:cNvSpPr txBox="1">
            <a:spLocks noChangeArrowheads="1"/>
          </p:cNvSpPr>
          <p:nvPr/>
        </p:nvSpPr>
        <p:spPr bwMode="auto">
          <a:xfrm>
            <a:off x="838200" y="1676400"/>
            <a:ext cx="7239000" cy="1106488"/>
          </a:xfrm>
          <a:prstGeom prst="rect">
            <a:avLst/>
          </a:prstGeom>
          <a:noFill/>
          <a:ln w="28575">
            <a:solidFill>
              <a:schemeClr val="accent2"/>
            </a:solidFill>
            <a:miter lim="800000"/>
            <a:headEnd type="none" w="sm" len="sm"/>
            <a:tailEnd type="none" w="sm" len="sm"/>
          </a:ln>
          <a:effectLst/>
        </p:spPr>
        <p:txBody>
          <a:bodyPr>
            <a:spAutoFit/>
          </a:bodyPr>
          <a:lstStyle/>
          <a:p>
            <a:pPr eaLnBrk="0" hangingPunct="0">
              <a:lnSpc>
                <a:spcPct val="85000"/>
              </a:lnSpc>
            </a:pPr>
            <a:r>
              <a:rPr lang="en-US" sz="2800" b="0" dirty="0">
                <a:solidFill>
                  <a:schemeClr val="accent1"/>
                </a:solidFill>
                <a:effectLst/>
                <a:latin typeface="AvantGarde Bk BT" pitchFamily="34" charset="0"/>
                <a:cs typeface="Arial" charset="0"/>
              </a:rPr>
              <a:t>Young		4% Men		</a:t>
            </a:r>
            <a:r>
              <a:rPr lang="en-US" sz="2800" b="0" dirty="0" err="1">
                <a:solidFill>
                  <a:schemeClr val="accent1"/>
                </a:solidFill>
                <a:effectLst/>
                <a:latin typeface="AvantGarde Bk BT" pitchFamily="34" charset="0"/>
                <a:cs typeface="Arial" charset="0"/>
              </a:rPr>
              <a:t>AHI</a:t>
            </a:r>
            <a:r>
              <a:rPr lang="en-US" sz="2800" b="0" dirty="0">
                <a:solidFill>
                  <a:schemeClr val="accent1"/>
                </a:solidFill>
                <a:effectLst/>
                <a:latin typeface="AvantGarde Bk BT" pitchFamily="34" charset="0"/>
                <a:cs typeface="Arial" charset="0"/>
              </a:rPr>
              <a:t> &gt; 5</a:t>
            </a:r>
          </a:p>
          <a:p>
            <a:pPr lvl="1" eaLnBrk="0" hangingPunct="0">
              <a:lnSpc>
                <a:spcPct val="85000"/>
              </a:lnSpc>
            </a:pPr>
            <a:r>
              <a:rPr lang="en-US" sz="2400" b="0" dirty="0">
                <a:solidFill>
                  <a:schemeClr val="accent1"/>
                </a:solidFill>
                <a:effectLst/>
                <a:latin typeface="AvantGarde Bk BT" pitchFamily="34" charset="0"/>
                <a:cs typeface="Arial" charset="0"/>
              </a:rPr>
              <a:t>USA		2% Women		EDS</a:t>
            </a:r>
          </a:p>
          <a:p>
            <a:pPr lvl="1" eaLnBrk="0" hangingPunct="0">
              <a:lnSpc>
                <a:spcPct val="85000"/>
              </a:lnSpc>
            </a:pPr>
            <a:r>
              <a:rPr lang="en-US" sz="2400" b="0" dirty="0">
                <a:solidFill>
                  <a:schemeClr val="accent1"/>
                </a:solidFill>
                <a:effectLst/>
                <a:latin typeface="AvantGarde Bk BT" pitchFamily="34" charset="0"/>
                <a:cs typeface="Arial" charset="0"/>
              </a:rPr>
              <a:t>N = 802					Age 36-60</a:t>
            </a:r>
          </a:p>
        </p:txBody>
      </p:sp>
      <p:sp>
        <p:nvSpPr>
          <p:cNvPr id="2" name="Slide Number Placeholder 1"/>
          <p:cNvSpPr>
            <a:spLocks noGrp="1"/>
          </p:cNvSpPr>
          <p:nvPr>
            <p:ph type="sldNum" sz="quarter" idx="12"/>
          </p:nvPr>
        </p:nvSpPr>
        <p:spPr/>
        <p:txBody>
          <a:bodyPr/>
          <a:lstStyle/>
          <a:p>
            <a:fld id="{80EA325C-93E3-49B9-9635-C99EDF9CBB06}" type="slidenum">
              <a:rPr lang="en-US" smtClean="0"/>
              <a:pPr/>
              <a:t>14</a:t>
            </a:fld>
            <a:endParaRPr lang="en-US"/>
          </a:p>
        </p:txBody>
      </p:sp>
    </p:spTree>
    <p:extLst>
      <p:ext uri="{BB962C8B-B14F-4D97-AF65-F5344CB8AC3E}">
        <p14:creationId xmlns:p14="http://schemas.microsoft.com/office/powerpoint/2010/main" val="107035258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207" name="Group 231"/>
          <p:cNvGraphicFramePr>
            <a:graphicFrameLocks noGrp="1"/>
          </p:cNvGraphicFramePr>
          <p:nvPr/>
        </p:nvGraphicFramePr>
        <p:xfrm>
          <a:off x="685799" y="1371600"/>
          <a:ext cx="7848601" cy="4648201"/>
        </p:xfrm>
        <a:graphic>
          <a:graphicData uri="http://schemas.openxmlformats.org/drawingml/2006/table">
            <a:tbl>
              <a:tblPr rtl="1"/>
              <a:tblGrid>
                <a:gridCol w="1273968"/>
                <a:gridCol w="1401631"/>
                <a:gridCol w="1147635"/>
                <a:gridCol w="1273968"/>
                <a:gridCol w="1273968"/>
                <a:gridCol w="1477431"/>
              </a:tblGrid>
              <a:tr h="1196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2060"/>
                          </a:solidFill>
                          <a:effectLst/>
                          <a:latin typeface="Arial" charset="0"/>
                          <a:cs typeface="Times New Roman" pitchFamily="18" charset="0"/>
                        </a:rPr>
                        <a:t>Sharma et al</a:t>
                      </a:r>
                      <a:r>
                        <a:rPr kumimoji="0" lang="en-GB" sz="1200" b="1" i="0" u="none" strike="noStrike" cap="none" normalizeH="0" baseline="30000" dirty="0" smtClean="0">
                          <a:ln>
                            <a:noFill/>
                          </a:ln>
                          <a:solidFill>
                            <a:srgbClr val="002060"/>
                          </a:solidFill>
                          <a:effectLst/>
                          <a:latin typeface="Arial" charset="0"/>
                          <a:cs typeface="Times New Roman" pitchFamily="18" charset="0"/>
                        </a:rPr>
                        <a:t>3</a:t>
                      </a:r>
                      <a:endParaRPr kumimoji="0" lang="ar-SA" sz="1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2060"/>
                          </a:solidFill>
                          <a:effectLst/>
                          <a:latin typeface="Arial" charset="0"/>
                          <a:cs typeface="Times New Roman" pitchFamily="18" charset="0"/>
                        </a:rPr>
                        <a:t>(n=180)</a:t>
                      </a:r>
                      <a:endParaRPr kumimoji="0" lang="ar-SA" sz="1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2060"/>
                          </a:solidFill>
                          <a:effectLst/>
                          <a:latin typeface="Arial" charset="0"/>
                          <a:cs typeface="Times New Roman" pitchFamily="18" charset="0"/>
                        </a:rPr>
                        <a:t>80% Males</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rgbClr val="002060"/>
                          </a:solidFill>
                          <a:effectLst/>
                          <a:latin typeface="Arial" charset="0"/>
                          <a:cs typeface="Times New Roman" pitchFamily="18" charset="0"/>
                        </a:rPr>
                        <a:t>Heistand et al</a:t>
                      </a:r>
                      <a:r>
                        <a:rPr kumimoji="0" lang="en-GB" sz="1200" b="1" i="0" u="none" strike="noStrike" cap="none" normalizeH="0" baseline="30000" smtClean="0">
                          <a:ln>
                            <a:noFill/>
                          </a:ln>
                          <a:solidFill>
                            <a:srgbClr val="002060"/>
                          </a:solidFill>
                          <a:effectLst/>
                          <a:latin typeface="Arial" charset="0"/>
                          <a:cs typeface="Times New Roman" pitchFamily="18" charset="0"/>
                        </a:rPr>
                        <a:t>2</a:t>
                      </a:r>
                      <a:endParaRPr kumimoji="0" lang="ar-SA" sz="1000" b="0"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2060"/>
                          </a:solidFill>
                          <a:effectLst/>
                          <a:latin typeface="Arial" charset="0"/>
                          <a:cs typeface="Times New Roman" pitchFamily="18" charset="0"/>
                        </a:rPr>
                        <a:t>(n=1506)</a:t>
                      </a:r>
                      <a:endParaRPr kumimoji="0" lang="ar-SA" sz="1000" b="0"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2060"/>
                          </a:solidFill>
                          <a:effectLst/>
                          <a:latin typeface="Arial" charset="0"/>
                          <a:cs typeface="Times New Roman" pitchFamily="18" charset="0"/>
                        </a:rPr>
                        <a:t>M + F</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rgbClr val="002060"/>
                          </a:solidFill>
                          <a:effectLst/>
                          <a:latin typeface="Arial" charset="0"/>
                          <a:cs typeface="Times New Roman" pitchFamily="18" charset="0"/>
                        </a:rPr>
                        <a:t>Netzer et al</a:t>
                      </a:r>
                      <a:r>
                        <a:rPr kumimoji="0" lang="en-GB" sz="1200" b="1" i="0" u="none" strike="noStrike" cap="none" normalizeH="0" baseline="30000" smtClean="0">
                          <a:ln>
                            <a:noFill/>
                          </a:ln>
                          <a:solidFill>
                            <a:srgbClr val="002060"/>
                          </a:solidFill>
                          <a:effectLst/>
                          <a:latin typeface="Arial" charset="0"/>
                          <a:cs typeface="Times New Roman" pitchFamily="18" charset="0"/>
                        </a:rPr>
                        <a:t>1</a:t>
                      </a:r>
                      <a:endParaRPr kumimoji="0" lang="ar-SA" sz="1000" b="0"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2060"/>
                          </a:solidFill>
                          <a:effectLst/>
                          <a:latin typeface="Arial" charset="0"/>
                          <a:cs typeface="Times New Roman" pitchFamily="18" charset="0"/>
                        </a:rPr>
                        <a:t>(n=744)</a:t>
                      </a:r>
                      <a:endParaRPr kumimoji="0" lang="ar-SA" sz="1000" b="0"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2060"/>
                          </a:solidFill>
                          <a:effectLst/>
                          <a:latin typeface="Arial" charset="0"/>
                          <a:cs typeface="Times New Roman" pitchFamily="18" charset="0"/>
                        </a:rPr>
                        <a:t>M + F</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2060"/>
                          </a:solidFill>
                          <a:effectLst/>
                          <a:latin typeface="+mn-lt"/>
                          <a:cs typeface="Times New Roman" pitchFamily="18" charset="0"/>
                        </a:rPr>
                        <a:t>Middle-aged Saudi Women</a:t>
                      </a:r>
                      <a:endParaRPr kumimoji="0" lang="ar-SA" sz="1200" b="0" i="0" u="none" strike="noStrike" cap="none" normalizeH="0" baseline="0" dirty="0" smtClean="0">
                        <a:ln>
                          <a:noFill/>
                        </a:ln>
                        <a:solidFill>
                          <a:srgbClr val="002060"/>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2060"/>
                          </a:solidFill>
                          <a:effectLst/>
                          <a:latin typeface="+mn-lt"/>
                          <a:cs typeface="Times New Roman" pitchFamily="18" charset="0"/>
                        </a:rPr>
                        <a:t>(n=400)</a:t>
                      </a:r>
                      <a:endParaRPr kumimoji="0" lang="ar-SA" sz="1000" b="0" i="0" u="none" strike="noStrike" cap="none" normalizeH="0" baseline="0" dirty="0" smtClean="0">
                        <a:ln>
                          <a:noFill/>
                        </a:ln>
                        <a:solidFill>
                          <a:srgbClr val="002060"/>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2060"/>
                          </a:solidFill>
                          <a:effectLst/>
                          <a:latin typeface="+mn-lt"/>
                          <a:cs typeface="Times New Roman" pitchFamily="18" charset="0"/>
                        </a:rPr>
                        <a:t>M</a:t>
                      </a:r>
                      <a:endParaRPr kumimoji="0" lang="en-GB" sz="1000" b="0" i="0" u="none" strike="noStrike" cap="none" normalizeH="0" baseline="0" dirty="0" smtClean="0">
                        <a:ln>
                          <a:noFill/>
                        </a:ln>
                        <a:solidFill>
                          <a:srgbClr val="002060"/>
                        </a:solidFill>
                        <a:effectLst/>
                        <a:latin typeface="+mn-lt"/>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2060"/>
                          </a:solidFill>
                          <a:effectLst/>
                          <a:latin typeface="Arial" charset="0"/>
                          <a:cs typeface="Times New Roman" pitchFamily="18" charset="0"/>
                        </a:rPr>
                        <a:t>Middle-aged Saudi Men</a:t>
                      </a:r>
                      <a:endParaRPr kumimoji="0" lang="ar-SA" sz="1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2060"/>
                          </a:solidFill>
                          <a:effectLst/>
                          <a:latin typeface="Arial" charset="0"/>
                          <a:cs typeface="Times New Roman" pitchFamily="18" charset="0"/>
                        </a:rPr>
                        <a:t>(n=578)</a:t>
                      </a:r>
                      <a:endParaRPr kumimoji="0" lang="ar-SA" sz="1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2060"/>
                          </a:solidFill>
                          <a:effectLst/>
                          <a:latin typeface="Arial" charset="0"/>
                          <a:cs typeface="Times New Roman" pitchFamily="18" charset="0"/>
                        </a:rPr>
                        <a:t>M</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dirty="0" smtClean="0">
                        <a:ln>
                          <a:noFill/>
                        </a:ln>
                        <a:solidFill>
                          <a:srgbClr val="002060"/>
                        </a:solidFill>
                        <a:effectLst>
                          <a:outerShdw blurRad="38100" dist="38100" dir="2700000" algn="tl">
                            <a:srgbClr val="010199"/>
                          </a:outerShdw>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49</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48.9 </a:t>
                      </a:r>
                      <a:r>
                        <a:rPr kumimoji="0" lang="en-GB" sz="1200" b="0" i="0" u="none" strike="noStrike" cap="none" normalizeH="0" baseline="0" smtClean="0">
                          <a:ln>
                            <a:noFill/>
                          </a:ln>
                          <a:solidFill>
                            <a:srgbClr val="002060"/>
                          </a:solidFill>
                          <a:effectLst/>
                          <a:latin typeface="Arial" charset="0"/>
                          <a:cs typeface="Times New Roman" pitchFamily="18" charset="0"/>
                          <a:sym typeface="Symbol" pitchFamily="18" charset="2"/>
                        </a:rPr>
                        <a:t></a:t>
                      </a:r>
                      <a:r>
                        <a:rPr kumimoji="0" lang="en-GB" sz="1200" b="0" i="0" u="none" strike="noStrike" cap="none" normalizeH="0" baseline="0" smtClean="0">
                          <a:ln>
                            <a:noFill/>
                          </a:ln>
                          <a:solidFill>
                            <a:srgbClr val="002060"/>
                          </a:solidFill>
                          <a:effectLst/>
                          <a:latin typeface="Arial" charset="0"/>
                          <a:cs typeface="Times New Roman" pitchFamily="18" charset="0"/>
                        </a:rPr>
                        <a:t> 17.5</a:t>
                      </a:r>
                      <a:endParaRPr kumimoji="0" lang="en-GB" sz="1200" b="0" i="0" u="none" strike="noStrike" cap="none" normalizeH="0" baseline="0" smtClean="0">
                        <a:ln>
                          <a:noFill/>
                        </a:ln>
                        <a:solidFill>
                          <a:srgbClr val="002060"/>
                        </a:solidFill>
                        <a:effectLst/>
                        <a:latin typeface="Arial" charset="0"/>
                        <a:cs typeface="Times New Roman" pitchFamily="18" charset="0"/>
                        <a:sym typeface="Symbol" pitchFamily="18" charset="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smtClean="0">
                          <a:solidFill>
                            <a:schemeClr val="tx1"/>
                          </a:solidFill>
                          <a:latin typeface="+mn-lt"/>
                          <a:ea typeface="+mn-ea"/>
                          <a:cs typeface="+mn-cs"/>
                        </a:rPr>
                        <a:t>43.74 ― 6.31</a:t>
                      </a:r>
                      <a:endParaRPr kumimoji="0" lang="en-GB" sz="1200" b="0" i="0" u="none" strike="noStrike" cap="none" normalizeH="0" baseline="0" dirty="0" smtClean="0">
                        <a:ln>
                          <a:noFill/>
                        </a:ln>
                        <a:solidFill>
                          <a:srgbClr val="002060"/>
                        </a:solidFill>
                        <a:effectLst/>
                        <a:latin typeface="Arial" charset="0"/>
                        <a:cs typeface="Times New Roman" pitchFamily="18" charset="0"/>
                        <a:sym typeface="Symbol" pitchFamily="18" charset="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2060"/>
                          </a:solidFill>
                          <a:effectLst/>
                          <a:latin typeface="Arial" charset="0"/>
                          <a:cs typeface="Times New Roman" pitchFamily="18" charset="0"/>
                        </a:rPr>
                        <a:t>44.6 </a:t>
                      </a:r>
                      <a:r>
                        <a:rPr kumimoji="0" lang="en-GB" sz="1200" b="0" i="0" u="none" strike="noStrike" cap="none" normalizeH="0" baseline="0" dirty="0" smtClean="0">
                          <a:ln>
                            <a:noFill/>
                          </a:ln>
                          <a:solidFill>
                            <a:srgbClr val="002060"/>
                          </a:solidFill>
                          <a:effectLst/>
                          <a:latin typeface="Arial" charset="0"/>
                          <a:cs typeface="Times New Roman" pitchFamily="18" charset="0"/>
                          <a:sym typeface="Symbol" pitchFamily="18" charset="2"/>
                        </a:rPr>
                        <a:t></a:t>
                      </a:r>
                      <a:r>
                        <a:rPr kumimoji="0" lang="en-GB" sz="1200" b="0" i="0" u="none" strike="noStrike" cap="none" normalizeH="0" baseline="0" dirty="0" smtClean="0">
                          <a:ln>
                            <a:noFill/>
                          </a:ln>
                          <a:solidFill>
                            <a:srgbClr val="002060"/>
                          </a:solidFill>
                          <a:effectLst/>
                          <a:latin typeface="Arial" charset="0"/>
                          <a:cs typeface="Times New Roman" pitchFamily="18" charset="0"/>
                        </a:rPr>
                        <a:t> 9.8</a:t>
                      </a:r>
                      <a:endParaRPr kumimoji="0" lang="en-GB" sz="1200" b="0" i="0" u="none" strike="noStrike" cap="none" normalizeH="0" baseline="0" dirty="0" smtClean="0">
                        <a:ln>
                          <a:noFill/>
                        </a:ln>
                        <a:solidFill>
                          <a:srgbClr val="002060"/>
                        </a:solidFill>
                        <a:effectLst/>
                        <a:latin typeface="Arial" charset="0"/>
                        <a:cs typeface="Times New Roman" pitchFamily="18" charset="0"/>
                        <a:sym typeface="Symbol" pitchFamily="18" charset="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2060"/>
                          </a:solidFill>
                          <a:effectLst/>
                          <a:latin typeface="Arial" charset="0"/>
                          <a:cs typeface="Times New Roman" pitchFamily="18" charset="0"/>
                        </a:rPr>
                        <a:t>Mean age </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2060"/>
                          </a:solidFill>
                          <a:effectLst/>
                          <a:latin typeface="Arial" charset="0"/>
                          <a:cs typeface="Times New Roman" pitchFamily="18" charset="0"/>
                        </a:rPr>
                        <a:t>59.0%</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52.2%</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smtClean="0">
                          <a:solidFill>
                            <a:schemeClr val="tx1"/>
                          </a:solidFill>
                          <a:latin typeface="+mn-lt"/>
                          <a:ea typeface="+mn-ea"/>
                          <a:cs typeface="+mn-cs"/>
                        </a:rPr>
                        <a:t>40.8</a:t>
                      </a:r>
                      <a:endParaRPr kumimoji="0" lang="en-GB" sz="12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2060"/>
                          </a:solidFill>
                          <a:effectLst/>
                          <a:latin typeface="Arial" charset="0"/>
                          <a:cs typeface="Times New Roman" pitchFamily="18" charset="0"/>
                        </a:rPr>
                        <a:t>52.3%</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2060"/>
                          </a:solidFill>
                          <a:effectLst/>
                          <a:latin typeface="Arial" charset="0"/>
                          <a:cs typeface="Times New Roman" pitchFamily="18" charset="0"/>
                        </a:rPr>
                        <a:t>Snoring</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3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2060"/>
                          </a:solidFill>
                          <a:effectLst/>
                          <a:latin typeface="Arial" charset="0"/>
                          <a:cs typeface="Times New Roman" pitchFamily="18" charset="0"/>
                        </a:rPr>
                        <a:t>26.0%</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38.8%</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2060"/>
                          </a:solidFill>
                          <a:effectLst/>
                          <a:latin typeface="Arial" charset="0"/>
                          <a:cs typeface="Arial" charset="0"/>
                        </a:rPr>
                        <a:t>9.5%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2060"/>
                          </a:solidFill>
                          <a:effectLst/>
                          <a:latin typeface="Arial" charset="0"/>
                          <a:cs typeface="Times New Roman" pitchFamily="18" charset="0"/>
                        </a:rPr>
                        <a:t>19.3%</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2060"/>
                          </a:solidFill>
                          <a:effectLst/>
                          <a:latin typeface="Arial" charset="0"/>
                          <a:cs typeface="Times New Roman" pitchFamily="18" charset="0"/>
                        </a:rPr>
                        <a:t>Day time fatigue &gt;3 time a week</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 </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2060"/>
                          </a:solidFill>
                          <a:effectLst/>
                          <a:latin typeface="Arial" charset="0"/>
                          <a:cs typeface="Times New Roman" pitchFamily="18" charset="0"/>
                        </a:rPr>
                        <a:t>32.0%</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19.9%</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29.6%</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2060"/>
                          </a:solidFill>
                          <a:effectLst/>
                          <a:latin typeface="Arial" charset="0"/>
                          <a:cs typeface="Times New Roman" pitchFamily="18" charset="0"/>
                        </a:rPr>
                        <a:t>Drowsy driving</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53%</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2060"/>
                          </a:solidFill>
                          <a:effectLst/>
                          <a:latin typeface="Arial" charset="0"/>
                          <a:cs typeface="Times New Roman" pitchFamily="18" charset="0"/>
                        </a:rPr>
                        <a:t>29.0%</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2060"/>
                          </a:solidFill>
                          <a:effectLst/>
                          <a:latin typeface="Arial" charset="0"/>
                          <a:cs typeface="Times New Roman" pitchFamily="18" charset="0"/>
                        </a:rPr>
                        <a:t>26.0%</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2060"/>
                          </a:solidFill>
                          <a:effectLst/>
                          <a:latin typeface="Arial" charset="0"/>
                          <a:cs typeface="Arial" charset="0"/>
                        </a:rPr>
                        <a:t>24.0%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2060"/>
                          </a:solidFill>
                          <a:effectLst/>
                          <a:latin typeface="Arial" charset="0"/>
                          <a:cs typeface="Times New Roman" pitchFamily="18" charset="0"/>
                        </a:rPr>
                        <a:t>18.0%</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2060"/>
                          </a:solidFill>
                          <a:effectLst/>
                          <a:latin typeface="Arial" charset="0"/>
                          <a:cs typeface="Times New Roman" pitchFamily="18" charset="0"/>
                        </a:rPr>
                        <a:t>HTN (known)</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44.4%</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Males 31%</a:t>
                      </a:r>
                      <a:endParaRPr kumimoji="0" lang="ar-SA" sz="1000" b="0"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Females 21%</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37%</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smtClean="0">
                          <a:solidFill>
                            <a:schemeClr val="tx1"/>
                          </a:solidFill>
                          <a:latin typeface="+mn-lt"/>
                          <a:ea typeface="+mn-ea"/>
                          <a:cs typeface="+mn-cs"/>
                        </a:rPr>
                        <a:t>39.0</a:t>
                      </a:r>
                      <a:endParaRPr kumimoji="0" lang="en-GB" sz="12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2060"/>
                          </a:solidFill>
                          <a:effectLst/>
                          <a:latin typeface="Arial" charset="0"/>
                          <a:cs typeface="Times New Roman" pitchFamily="18" charset="0"/>
                        </a:rPr>
                        <a:t>32.8%</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2060"/>
                          </a:solidFill>
                          <a:effectLst/>
                          <a:latin typeface="Arial" charset="0"/>
                          <a:cs typeface="Times New Roman" pitchFamily="18" charset="0"/>
                        </a:rPr>
                        <a:t>High risk</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127208" name="Text Box 232"/>
          <p:cNvSpPr txBox="1">
            <a:spLocks noChangeArrowheads="1"/>
          </p:cNvSpPr>
          <p:nvPr/>
        </p:nvSpPr>
        <p:spPr bwMode="auto">
          <a:xfrm>
            <a:off x="755576" y="670719"/>
            <a:ext cx="7772400" cy="579438"/>
          </a:xfrm>
          <a:prstGeom prst="rect">
            <a:avLst/>
          </a:prstGeom>
          <a:noFill/>
          <a:ln w="9525">
            <a:noFill/>
            <a:miter lim="800000"/>
            <a:headEnd/>
            <a:tailEnd/>
          </a:ln>
          <a:effectLst/>
        </p:spPr>
        <p:txBody>
          <a:bodyPr>
            <a:spAutoFit/>
          </a:bodyPr>
          <a:lstStyle/>
          <a:p>
            <a:pPr>
              <a:spcBef>
                <a:spcPct val="50000"/>
              </a:spcBef>
              <a:defRPr/>
            </a:pPr>
            <a:r>
              <a:rPr lang="en-US" sz="3200" b="1" dirty="0">
                <a:solidFill>
                  <a:schemeClr val="bg1"/>
                </a:solidFill>
                <a:effectLst/>
                <a:latin typeface="Garamond" pitchFamily="18" charset="0"/>
              </a:rPr>
              <a:t>Prevalence in a Saudi Sample</a:t>
            </a:r>
          </a:p>
        </p:txBody>
      </p:sp>
      <p:sp>
        <p:nvSpPr>
          <p:cNvPr id="67638" name="Text Box 233"/>
          <p:cNvSpPr txBox="1">
            <a:spLocks noChangeArrowheads="1"/>
          </p:cNvSpPr>
          <p:nvPr/>
        </p:nvSpPr>
        <p:spPr bwMode="auto">
          <a:xfrm>
            <a:off x="4038600" y="6096000"/>
            <a:ext cx="3886200" cy="553998"/>
          </a:xfrm>
          <a:prstGeom prst="rect">
            <a:avLst/>
          </a:prstGeom>
          <a:gradFill rotWithShape="1">
            <a:gsLst>
              <a:gs pos="0">
                <a:srgbClr val="8488C4"/>
              </a:gs>
              <a:gs pos="53000">
                <a:srgbClr val="D4DEFF"/>
              </a:gs>
              <a:gs pos="83000">
                <a:srgbClr val="D4DEFF"/>
              </a:gs>
              <a:gs pos="100000">
                <a:srgbClr val="96AB94"/>
              </a:gs>
            </a:gsLst>
            <a:lin ang="0"/>
          </a:gradFill>
          <a:ln w="9525">
            <a:noFill/>
            <a:miter lim="800000"/>
            <a:headEnd/>
            <a:tailEnd/>
          </a:ln>
        </p:spPr>
        <p:txBody>
          <a:bodyPr wrap="square">
            <a:spAutoFit/>
          </a:bodyPr>
          <a:lstStyle/>
          <a:p>
            <a:pPr algn="l" rtl="0">
              <a:spcBef>
                <a:spcPct val="50000"/>
              </a:spcBef>
            </a:pPr>
            <a:r>
              <a:rPr lang="en-US" sz="1200" i="1" dirty="0" smtClean="0"/>
              <a:t>1. BaHammam </a:t>
            </a:r>
            <a:r>
              <a:rPr lang="en-US" sz="1200" i="1" dirty="0"/>
              <a:t>et al. </a:t>
            </a:r>
            <a:r>
              <a:rPr lang="nn-NO" sz="1200" i="1" dirty="0"/>
              <a:t>Saudi Med J 2008; 29: </a:t>
            </a:r>
            <a:r>
              <a:rPr lang="nn-NO" sz="1200" i="1" dirty="0" smtClean="0"/>
              <a:t>423-426</a:t>
            </a:r>
          </a:p>
          <a:p>
            <a:pPr algn="l" rtl="0">
              <a:spcBef>
                <a:spcPct val="50000"/>
              </a:spcBef>
            </a:pPr>
            <a:r>
              <a:rPr lang="nn-NO" sz="1200" i="1" dirty="0" smtClean="0"/>
              <a:t>2. BaHammam et al. </a:t>
            </a:r>
            <a:r>
              <a:rPr lang="nn-NO" sz="1200" i="1" dirty="0"/>
              <a:t>Saudi Med J 2009; </a:t>
            </a:r>
            <a:r>
              <a:rPr lang="nn-NO" sz="1200" i="1" dirty="0" smtClean="0"/>
              <a:t>30: 1572-76</a:t>
            </a:r>
            <a:endParaRPr lang="en-US" sz="1200" i="1" dirty="0"/>
          </a:p>
        </p:txBody>
      </p:sp>
      <p:sp>
        <p:nvSpPr>
          <p:cNvPr id="2" name="Slide Number Placeholder 1"/>
          <p:cNvSpPr>
            <a:spLocks noGrp="1"/>
          </p:cNvSpPr>
          <p:nvPr>
            <p:ph type="sldNum" sz="quarter" idx="12"/>
          </p:nvPr>
        </p:nvSpPr>
        <p:spPr/>
        <p:txBody>
          <a:bodyPr/>
          <a:lstStyle/>
          <a:p>
            <a:fld id="{80EA325C-93E3-49B9-9635-C99EDF9CBB06}" type="slidenum">
              <a:rPr lang="en-US" smtClean="0"/>
              <a:pPr/>
              <a:t>15</a:t>
            </a:fld>
            <a:endParaRPr lang="en-US"/>
          </a:p>
        </p:txBody>
      </p:sp>
    </p:spTree>
    <p:extLst>
      <p:ext uri="{BB962C8B-B14F-4D97-AF65-F5344CB8AC3E}">
        <p14:creationId xmlns:p14="http://schemas.microsoft.com/office/powerpoint/2010/main" val="3306318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207" name="Group 231"/>
          <p:cNvGraphicFramePr>
            <a:graphicFrameLocks noGrp="1"/>
          </p:cNvGraphicFramePr>
          <p:nvPr/>
        </p:nvGraphicFramePr>
        <p:xfrm>
          <a:off x="685799" y="1371600"/>
          <a:ext cx="8077201" cy="4648201"/>
        </p:xfrm>
        <a:graphic>
          <a:graphicData uri="http://schemas.openxmlformats.org/drawingml/2006/table">
            <a:tbl>
              <a:tblPr rtl="1"/>
              <a:tblGrid>
                <a:gridCol w="1168400"/>
                <a:gridCol w="1585129"/>
                <a:gridCol w="1181061"/>
                <a:gridCol w="1311074"/>
                <a:gridCol w="1311074"/>
                <a:gridCol w="1520463"/>
              </a:tblGrid>
              <a:tr h="1196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2060"/>
                          </a:solidFill>
                          <a:effectLst/>
                          <a:latin typeface="Arial" charset="0"/>
                          <a:cs typeface="Times New Roman" pitchFamily="18" charset="0"/>
                        </a:rPr>
                        <a:t>Sharma et al</a:t>
                      </a:r>
                      <a:r>
                        <a:rPr kumimoji="0" lang="en-GB" sz="1200" b="1" i="0" u="none" strike="noStrike" cap="none" normalizeH="0" baseline="30000" dirty="0" smtClean="0">
                          <a:ln>
                            <a:noFill/>
                          </a:ln>
                          <a:solidFill>
                            <a:srgbClr val="002060"/>
                          </a:solidFill>
                          <a:effectLst/>
                          <a:latin typeface="Arial" charset="0"/>
                          <a:cs typeface="Times New Roman" pitchFamily="18" charset="0"/>
                        </a:rPr>
                        <a:t>3</a:t>
                      </a:r>
                      <a:endParaRPr kumimoji="0" lang="ar-SA" sz="1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2060"/>
                          </a:solidFill>
                          <a:effectLst/>
                          <a:latin typeface="Arial" charset="0"/>
                          <a:cs typeface="Times New Roman" pitchFamily="18" charset="0"/>
                        </a:rPr>
                        <a:t>(n=180)</a:t>
                      </a:r>
                      <a:endParaRPr kumimoji="0" lang="ar-SA" sz="1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2060"/>
                          </a:solidFill>
                          <a:effectLst/>
                          <a:latin typeface="Arial" charset="0"/>
                          <a:cs typeface="Times New Roman" pitchFamily="18" charset="0"/>
                        </a:rPr>
                        <a:t>80% Males</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rgbClr val="002060"/>
                          </a:solidFill>
                          <a:effectLst/>
                          <a:latin typeface="Arial" charset="0"/>
                          <a:cs typeface="Times New Roman" pitchFamily="18" charset="0"/>
                        </a:rPr>
                        <a:t>Heistand et al</a:t>
                      </a:r>
                      <a:r>
                        <a:rPr kumimoji="0" lang="en-GB" sz="1200" b="1" i="0" u="none" strike="noStrike" cap="none" normalizeH="0" baseline="30000" smtClean="0">
                          <a:ln>
                            <a:noFill/>
                          </a:ln>
                          <a:solidFill>
                            <a:srgbClr val="002060"/>
                          </a:solidFill>
                          <a:effectLst/>
                          <a:latin typeface="Arial" charset="0"/>
                          <a:cs typeface="Times New Roman" pitchFamily="18" charset="0"/>
                        </a:rPr>
                        <a:t>2</a:t>
                      </a:r>
                      <a:endParaRPr kumimoji="0" lang="ar-SA" sz="1000" b="0"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2060"/>
                          </a:solidFill>
                          <a:effectLst/>
                          <a:latin typeface="Arial" charset="0"/>
                          <a:cs typeface="Times New Roman" pitchFamily="18" charset="0"/>
                        </a:rPr>
                        <a:t>(n=1506)</a:t>
                      </a:r>
                      <a:endParaRPr kumimoji="0" lang="ar-SA" sz="1000" b="0"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2060"/>
                          </a:solidFill>
                          <a:effectLst/>
                          <a:latin typeface="Arial" charset="0"/>
                          <a:cs typeface="Times New Roman" pitchFamily="18" charset="0"/>
                        </a:rPr>
                        <a:t>M + F</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rgbClr val="002060"/>
                          </a:solidFill>
                          <a:effectLst/>
                          <a:latin typeface="Arial" charset="0"/>
                          <a:cs typeface="Times New Roman" pitchFamily="18" charset="0"/>
                        </a:rPr>
                        <a:t>Netzer et al</a:t>
                      </a:r>
                      <a:r>
                        <a:rPr kumimoji="0" lang="en-GB" sz="1200" b="1" i="0" u="none" strike="noStrike" cap="none" normalizeH="0" baseline="30000" smtClean="0">
                          <a:ln>
                            <a:noFill/>
                          </a:ln>
                          <a:solidFill>
                            <a:srgbClr val="002060"/>
                          </a:solidFill>
                          <a:effectLst/>
                          <a:latin typeface="Arial" charset="0"/>
                          <a:cs typeface="Times New Roman" pitchFamily="18" charset="0"/>
                        </a:rPr>
                        <a:t>1</a:t>
                      </a:r>
                      <a:endParaRPr kumimoji="0" lang="ar-SA" sz="1000" b="0"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2060"/>
                          </a:solidFill>
                          <a:effectLst/>
                          <a:latin typeface="Arial" charset="0"/>
                          <a:cs typeface="Times New Roman" pitchFamily="18" charset="0"/>
                        </a:rPr>
                        <a:t>(n=744)</a:t>
                      </a:r>
                      <a:endParaRPr kumimoji="0" lang="ar-SA" sz="1000" b="0"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2060"/>
                          </a:solidFill>
                          <a:effectLst/>
                          <a:latin typeface="Arial" charset="0"/>
                          <a:cs typeface="Times New Roman" pitchFamily="18" charset="0"/>
                        </a:rPr>
                        <a:t>M + F</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2060"/>
                          </a:solidFill>
                          <a:effectLst/>
                          <a:latin typeface="+mn-lt"/>
                          <a:cs typeface="Times New Roman" pitchFamily="18" charset="0"/>
                        </a:rPr>
                        <a:t>Middle-aged Saudi Women</a:t>
                      </a:r>
                      <a:endParaRPr kumimoji="0" lang="ar-SA" sz="1200" b="0" i="0" u="none" strike="noStrike" cap="none" normalizeH="0" baseline="0" dirty="0" smtClean="0">
                        <a:ln>
                          <a:noFill/>
                        </a:ln>
                        <a:solidFill>
                          <a:srgbClr val="002060"/>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2060"/>
                          </a:solidFill>
                          <a:effectLst/>
                          <a:latin typeface="+mn-lt"/>
                          <a:cs typeface="Times New Roman" pitchFamily="18" charset="0"/>
                        </a:rPr>
                        <a:t>(n=400)</a:t>
                      </a:r>
                      <a:endParaRPr kumimoji="0" lang="ar-SA" sz="1000" b="0" i="0" u="none" strike="noStrike" cap="none" normalizeH="0" baseline="0" dirty="0" smtClean="0">
                        <a:ln>
                          <a:noFill/>
                        </a:ln>
                        <a:solidFill>
                          <a:srgbClr val="002060"/>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2060"/>
                          </a:solidFill>
                          <a:effectLst/>
                          <a:latin typeface="+mn-lt"/>
                          <a:cs typeface="Times New Roman" pitchFamily="18" charset="0"/>
                        </a:rPr>
                        <a:t>M</a:t>
                      </a:r>
                      <a:endParaRPr kumimoji="0" lang="en-GB" sz="1000" b="0" i="0" u="none" strike="noStrike" cap="none" normalizeH="0" baseline="0" dirty="0" smtClean="0">
                        <a:ln>
                          <a:noFill/>
                        </a:ln>
                        <a:solidFill>
                          <a:srgbClr val="002060"/>
                        </a:solidFill>
                        <a:effectLst/>
                        <a:latin typeface="+mn-lt"/>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2060"/>
                          </a:solidFill>
                          <a:effectLst/>
                          <a:latin typeface="Arial" charset="0"/>
                          <a:cs typeface="Times New Roman" pitchFamily="18" charset="0"/>
                        </a:rPr>
                        <a:t>Middle-aged Saudi Men</a:t>
                      </a:r>
                      <a:endParaRPr kumimoji="0" lang="ar-SA" sz="1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2060"/>
                          </a:solidFill>
                          <a:effectLst/>
                          <a:latin typeface="Arial" charset="0"/>
                          <a:cs typeface="Times New Roman" pitchFamily="18" charset="0"/>
                        </a:rPr>
                        <a:t>(n=578)</a:t>
                      </a:r>
                      <a:endParaRPr kumimoji="0" lang="ar-SA" sz="1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2060"/>
                          </a:solidFill>
                          <a:effectLst/>
                          <a:latin typeface="Arial" charset="0"/>
                          <a:cs typeface="Times New Roman" pitchFamily="18" charset="0"/>
                        </a:rPr>
                        <a:t>M</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dirty="0" smtClean="0">
                        <a:ln>
                          <a:noFill/>
                        </a:ln>
                        <a:solidFill>
                          <a:srgbClr val="002060"/>
                        </a:solidFill>
                        <a:effectLst>
                          <a:outerShdw blurRad="38100" dist="38100" dir="2700000" algn="tl">
                            <a:srgbClr val="010199"/>
                          </a:outerShdw>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49</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48.9 </a:t>
                      </a:r>
                      <a:r>
                        <a:rPr kumimoji="0" lang="en-GB" sz="1200" b="0" i="0" u="none" strike="noStrike" cap="none" normalizeH="0" baseline="0" smtClean="0">
                          <a:ln>
                            <a:noFill/>
                          </a:ln>
                          <a:solidFill>
                            <a:srgbClr val="002060"/>
                          </a:solidFill>
                          <a:effectLst/>
                          <a:latin typeface="Arial" charset="0"/>
                          <a:cs typeface="Times New Roman" pitchFamily="18" charset="0"/>
                          <a:sym typeface="Symbol" pitchFamily="18" charset="2"/>
                        </a:rPr>
                        <a:t></a:t>
                      </a:r>
                      <a:r>
                        <a:rPr kumimoji="0" lang="en-GB" sz="1200" b="0" i="0" u="none" strike="noStrike" cap="none" normalizeH="0" baseline="0" smtClean="0">
                          <a:ln>
                            <a:noFill/>
                          </a:ln>
                          <a:solidFill>
                            <a:srgbClr val="002060"/>
                          </a:solidFill>
                          <a:effectLst/>
                          <a:latin typeface="Arial" charset="0"/>
                          <a:cs typeface="Times New Roman" pitchFamily="18" charset="0"/>
                        </a:rPr>
                        <a:t> 17.5</a:t>
                      </a:r>
                      <a:endParaRPr kumimoji="0" lang="en-GB" sz="1200" b="0" i="0" u="none" strike="noStrike" cap="none" normalizeH="0" baseline="0" smtClean="0">
                        <a:ln>
                          <a:noFill/>
                        </a:ln>
                        <a:solidFill>
                          <a:srgbClr val="002060"/>
                        </a:solidFill>
                        <a:effectLst/>
                        <a:latin typeface="Arial" charset="0"/>
                        <a:cs typeface="Times New Roman" pitchFamily="18" charset="0"/>
                        <a:sym typeface="Symbol" pitchFamily="18" charset="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kern="1200" baseline="0" dirty="0" smtClean="0">
                          <a:solidFill>
                            <a:schemeClr val="tx1"/>
                          </a:solidFill>
                          <a:latin typeface="+mn-lt"/>
                          <a:ea typeface="+mn-ea"/>
                          <a:cs typeface="+mn-cs"/>
                        </a:rPr>
                        <a:t>43.74 ― 6.31</a:t>
                      </a:r>
                      <a:endParaRPr kumimoji="0" lang="en-GB" sz="1200" b="0" i="0" u="none" strike="noStrike" cap="none" normalizeH="0" baseline="0" dirty="0" smtClean="0">
                        <a:ln>
                          <a:noFill/>
                        </a:ln>
                        <a:solidFill>
                          <a:srgbClr val="002060"/>
                        </a:solidFill>
                        <a:effectLst/>
                        <a:latin typeface="Arial" charset="0"/>
                        <a:cs typeface="Times New Roman" pitchFamily="18" charset="0"/>
                        <a:sym typeface="Symbol" pitchFamily="18" charset="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2060"/>
                          </a:solidFill>
                          <a:effectLst/>
                          <a:latin typeface="Arial" charset="0"/>
                          <a:cs typeface="Times New Roman" pitchFamily="18" charset="0"/>
                        </a:rPr>
                        <a:t>44.6 </a:t>
                      </a:r>
                      <a:r>
                        <a:rPr kumimoji="0" lang="en-GB" sz="1200" b="0" i="0" u="none" strike="noStrike" cap="none" normalizeH="0" baseline="0" dirty="0" smtClean="0">
                          <a:ln>
                            <a:noFill/>
                          </a:ln>
                          <a:solidFill>
                            <a:srgbClr val="002060"/>
                          </a:solidFill>
                          <a:effectLst/>
                          <a:latin typeface="Arial" charset="0"/>
                          <a:cs typeface="Times New Roman" pitchFamily="18" charset="0"/>
                          <a:sym typeface="Symbol" pitchFamily="18" charset="2"/>
                        </a:rPr>
                        <a:t></a:t>
                      </a:r>
                      <a:r>
                        <a:rPr kumimoji="0" lang="en-GB" sz="1200" b="0" i="0" u="none" strike="noStrike" cap="none" normalizeH="0" baseline="0" dirty="0" smtClean="0">
                          <a:ln>
                            <a:noFill/>
                          </a:ln>
                          <a:solidFill>
                            <a:srgbClr val="002060"/>
                          </a:solidFill>
                          <a:effectLst/>
                          <a:latin typeface="Arial" charset="0"/>
                          <a:cs typeface="Times New Roman" pitchFamily="18" charset="0"/>
                        </a:rPr>
                        <a:t> 9.8</a:t>
                      </a:r>
                      <a:endParaRPr kumimoji="0" lang="en-GB" sz="1200" b="0" i="0" u="none" strike="noStrike" cap="none" normalizeH="0" baseline="0" dirty="0" smtClean="0">
                        <a:ln>
                          <a:noFill/>
                        </a:ln>
                        <a:solidFill>
                          <a:srgbClr val="002060"/>
                        </a:solidFill>
                        <a:effectLst/>
                        <a:latin typeface="Arial" charset="0"/>
                        <a:cs typeface="Times New Roman" pitchFamily="18" charset="0"/>
                        <a:sym typeface="Symbol" pitchFamily="18" charset="2"/>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2060"/>
                          </a:solidFill>
                          <a:effectLst/>
                          <a:latin typeface="Arial" charset="0"/>
                          <a:cs typeface="Times New Roman" pitchFamily="18" charset="0"/>
                        </a:rPr>
                        <a:t>Mean age </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2060"/>
                          </a:solidFill>
                          <a:effectLst/>
                          <a:latin typeface="Arial" charset="0"/>
                          <a:cs typeface="Times New Roman" pitchFamily="18" charset="0"/>
                        </a:rPr>
                        <a:t>--</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2060"/>
                          </a:solidFill>
                          <a:effectLst/>
                          <a:latin typeface="Arial" charset="0"/>
                          <a:cs typeface="Times New Roman" pitchFamily="18" charset="0"/>
                        </a:rPr>
                        <a:t>59.0%</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2060"/>
                          </a:solidFill>
                          <a:effectLst/>
                          <a:latin typeface="Arial" charset="0"/>
                          <a:cs typeface="Times New Roman" pitchFamily="18" charset="0"/>
                        </a:rPr>
                        <a:t>52.2%</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kern="1200" baseline="0" dirty="0" smtClean="0">
                          <a:solidFill>
                            <a:schemeClr val="tx1"/>
                          </a:solidFill>
                          <a:latin typeface="+mn-lt"/>
                          <a:ea typeface="+mn-ea"/>
                          <a:cs typeface="+mn-cs"/>
                        </a:rPr>
                        <a:t>40.8%</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2060"/>
                          </a:solidFill>
                          <a:effectLst/>
                          <a:latin typeface="Arial" charset="0"/>
                          <a:cs typeface="Times New Roman" pitchFamily="18" charset="0"/>
                        </a:rPr>
                        <a:t>52.3%</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2060"/>
                          </a:solidFill>
                          <a:effectLst/>
                          <a:latin typeface="Arial" charset="0"/>
                          <a:cs typeface="Times New Roman" pitchFamily="18" charset="0"/>
                        </a:rPr>
                        <a:t>Snoring</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3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2060"/>
                          </a:solidFill>
                          <a:effectLst/>
                          <a:latin typeface="Arial" charset="0"/>
                          <a:cs typeface="Times New Roman" pitchFamily="18" charset="0"/>
                        </a:rPr>
                        <a:t>26.0%</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38.8%</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2060"/>
                          </a:solidFill>
                          <a:effectLst/>
                          <a:latin typeface="Arial" charset="0"/>
                          <a:cs typeface="Arial" charset="0"/>
                        </a:rPr>
                        <a:t>9.5%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2060"/>
                          </a:solidFill>
                          <a:effectLst/>
                          <a:latin typeface="Arial" charset="0"/>
                          <a:cs typeface="Times New Roman" pitchFamily="18" charset="0"/>
                        </a:rPr>
                        <a:t>19.3%</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2060"/>
                          </a:solidFill>
                          <a:effectLst/>
                          <a:latin typeface="Arial" charset="0"/>
                          <a:cs typeface="Times New Roman" pitchFamily="18" charset="0"/>
                        </a:rPr>
                        <a:t>Day time fatigue &gt;3 time a week</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 </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2060"/>
                          </a:solidFill>
                          <a:effectLst/>
                          <a:latin typeface="Arial" charset="0"/>
                          <a:cs typeface="Times New Roman" pitchFamily="18" charset="0"/>
                        </a:rPr>
                        <a:t>32.0%</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19.9%</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29.6%</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2060"/>
                          </a:solidFill>
                          <a:effectLst/>
                          <a:latin typeface="Arial" charset="0"/>
                          <a:cs typeface="Times New Roman" pitchFamily="18" charset="0"/>
                        </a:rPr>
                        <a:t>Drowsy driving</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2060"/>
                          </a:solidFill>
                          <a:effectLst/>
                          <a:latin typeface="Arial" charset="0"/>
                          <a:cs typeface="Times New Roman" pitchFamily="18" charset="0"/>
                        </a:rPr>
                        <a:t>53%</a:t>
                      </a:r>
                      <a:endParaRPr kumimoji="0" lang="en-GB" sz="1800" b="0"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2060"/>
                          </a:solidFill>
                          <a:effectLst/>
                          <a:latin typeface="Arial" charset="0"/>
                          <a:cs typeface="Times New Roman" pitchFamily="18" charset="0"/>
                        </a:rPr>
                        <a:t>29.0%</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2060"/>
                          </a:solidFill>
                          <a:effectLst/>
                          <a:latin typeface="Arial" charset="0"/>
                          <a:cs typeface="Times New Roman" pitchFamily="18" charset="0"/>
                        </a:rPr>
                        <a:t>26.0%</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2060"/>
                          </a:solidFill>
                          <a:effectLst/>
                          <a:latin typeface="Arial" charset="0"/>
                          <a:cs typeface="Arial" charset="0"/>
                        </a:rPr>
                        <a:t>24.0%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2060"/>
                          </a:solidFill>
                          <a:effectLst/>
                          <a:latin typeface="Arial" charset="0"/>
                          <a:cs typeface="Times New Roman" pitchFamily="18" charset="0"/>
                        </a:rPr>
                        <a:t>18.0%</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2060"/>
                          </a:solidFill>
                          <a:effectLst/>
                          <a:latin typeface="Arial" charset="0"/>
                          <a:cs typeface="Times New Roman" pitchFamily="18" charset="0"/>
                        </a:rPr>
                        <a:t>HTN (known)</a:t>
                      </a:r>
                      <a:endParaRPr kumimoji="0" lang="en-GB" sz="1800" b="0"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2060"/>
                          </a:solidFill>
                          <a:effectLst/>
                          <a:latin typeface="Arial" charset="0"/>
                          <a:cs typeface="Times New Roman" pitchFamily="18" charset="0"/>
                        </a:rPr>
                        <a:t>44.4%</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2060"/>
                          </a:solidFill>
                          <a:effectLst/>
                          <a:latin typeface="Arial" charset="0"/>
                          <a:cs typeface="Times New Roman" pitchFamily="18" charset="0"/>
                        </a:rPr>
                        <a:t>Males 31%</a:t>
                      </a:r>
                      <a:endParaRPr kumimoji="0" lang="ar-SA"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2060"/>
                          </a:solidFill>
                          <a:effectLst/>
                          <a:latin typeface="Arial" charset="0"/>
                          <a:cs typeface="Times New Roman" pitchFamily="18" charset="0"/>
                        </a:rPr>
                        <a:t>Females 21%</a:t>
                      </a:r>
                      <a:endParaRPr kumimoji="0" lang="en-GB" sz="1600" b="1" i="0" u="none" strike="noStrike" cap="none" normalizeH="0" baseline="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2060"/>
                          </a:solidFill>
                          <a:effectLst/>
                          <a:latin typeface="Arial" charset="0"/>
                          <a:cs typeface="Times New Roman" pitchFamily="18" charset="0"/>
                        </a:rPr>
                        <a:t>37.0%</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kern="1200" baseline="0" dirty="0" smtClean="0">
                          <a:solidFill>
                            <a:schemeClr val="tx1"/>
                          </a:solidFill>
                          <a:latin typeface="+mn-lt"/>
                          <a:ea typeface="+mn-ea"/>
                          <a:cs typeface="+mn-cs"/>
                        </a:rPr>
                        <a:t>39.0%</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2060"/>
                          </a:solidFill>
                          <a:effectLst/>
                          <a:latin typeface="Arial" charset="0"/>
                          <a:cs typeface="Times New Roman" pitchFamily="18" charset="0"/>
                        </a:rPr>
                        <a:t>32.8%</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2060"/>
                          </a:solidFill>
                          <a:effectLst/>
                          <a:latin typeface="Arial" charset="0"/>
                          <a:cs typeface="Times New Roman" pitchFamily="18" charset="0"/>
                        </a:rPr>
                        <a:t>High risk</a:t>
                      </a:r>
                      <a:endParaRPr kumimoji="0" lang="en-GB" sz="1600" b="1" i="0" u="none" strike="noStrike" cap="none" normalizeH="0" baseline="0" dirty="0" smtClean="0">
                        <a:ln>
                          <a:noFill/>
                        </a:ln>
                        <a:solidFill>
                          <a:srgbClr val="00206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127208" name="Text Box 232"/>
          <p:cNvSpPr txBox="1">
            <a:spLocks noChangeArrowheads="1"/>
          </p:cNvSpPr>
          <p:nvPr/>
        </p:nvSpPr>
        <p:spPr bwMode="auto">
          <a:xfrm>
            <a:off x="688032" y="670719"/>
            <a:ext cx="7772400" cy="579438"/>
          </a:xfrm>
          <a:prstGeom prst="rect">
            <a:avLst/>
          </a:prstGeom>
          <a:noFill/>
          <a:ln w="9525">
            <a:noFill/>
            <a:miter lim="800000"/>
            <a:headEnd/>
            <a:tailEnd/>
          </a:ln>
          <a:effectLst/>
        </p:spPr>
        <p:txBody>
          <a:bodyPr>
            <a:spAutoFit/>
          </a:bodyPr>
          <a:lstStyle/>
          <a:p>
            <a:pPr>
              <a:spcBef>
                <a:spcPct val="50000"/>
              </a:spcBef>
              <a:defRPr/>
            </a:pPr>
            <a:r>
              <a:rPr lang="en-US" sz="3200" b="1" dirty="0">
                <a:solidFill>
                  <a:schemeClr val="bg1"/>
                </a:solidFill>
                <a:effectLst/>
                <a:latin typeface="Garamond" pitchFamily="18" charset="0"/>
              </a:rPr>
              <a:t>Prevalence in a Saudi Sample</a:t>
            </a:r>
          </a:p>
        </p:txBody>
      </p:sp>
      <p:sp>
        <p:nvSpPr>
          <p:cNvPr id="6" name="Rectangle 54"/>
          <p:cNvSpPr>
            <a:spLocks noChangeArrowheads="1"/>
          </p:cNvSpPr>
          <p:nvPr/>
        </p:nvSpPr>
        <p:spPr bwMode="auto">
          <a:xfrm>
            <a:off x="609600" y="2971800"/>
            <a:ext cx="7772400" cy="533400"/>
          </a:xfrm>
          <a:prstGeom prst="rect">
            <a:avLst/>
          </a:prstGeom>
          <a:noFill/>
          <a:ln w="28575">
            <a:solidFill>
              <a:srgbClr val="FF0000"/>
            </a:solidFill>
            <a:miter lim="800000"/>
            <a:headEnd/>
            <a:tailEnd/>
          </a:ln>
        </p:spPr>
        <p:txBody>
          <a:bodyPr wrap="none" anchor="ctr"/>
          <a:lstStyle/>
          <a:p>
            <a:endParaRPr lang="en-US"/>
          </a:p>
        </p:txBody>
      </p:sp>
      <p:sp>
        <p:nvSpPr>
          <p:cNvPr id="7" name="Rectangle 55"/>
          <p:cNvSpPr>
            <a:spLocks noChangeArrowheads="1"/>
          </p:cNvSpPr>
          <p:nvPr/>
        </p:nvSpPr>
        <p:spPr bwMode="auto">
          <a:xfrm>
            <a:off x="685800" y="5334000"/>
            <a:ext cx="7772400" cy="609600"/>
          </a:xfrm>
          <a:prstGeom prst="rect">
            <a:avLst/>
          </a:prstGeom>
          <a:noFill/>
          <a:ln w="28575">
            <a:solidFill>
              <a:srgbClr val="FF0000"/>
            </a:solidFill>
            <a:miter lim="800000"/>
            <a:headEnd/>
            <a:tailEnd/>
          </a:ln>
        </p:spPr>
        <p:txBody>
          <a:bodyPr wrap="none" anchor="ctr"/>
          <a:lstStyle/>
          <a:p>
            <a:endParaRPr lang="en-US"/>
          </a:p>
        </p:txBody>
      </p:sp>
      <p:sp>
        <p:nvSpPr>
          <p:cNvPr id="8" name="Text Box 233"/>
          <p:cNvSpPr txBox="1">
            <a:spLocks noChangeArrowheads="1"/>
          </p:cNvSpPr>
          <p:nvPr/>
        </p:nvSpPr>
        <p:spPr bwMode="auto">
          <a:xfrm>
            <a:off x="4038600" y="6096000"/>
            <a:ext cx="3886200" cy="553998"/>
          </a:xfrm>
          <a:prstGeom prst="rect">
            <a:avLst/>
          </a:prstGeom>
          <a:noFill/>
          <a:ln w="9525">
            <a:noFill/>
            <a:miter lim="800000"/>
            <a:headEnd/>
            <a:tailEnd/>
          </a:ln>
        </p:spPr>
        <p:txBody>
          <a:bodyPr wrap="square">
            <a:spAutoFit/>
          </a:bodyPr>
          <a:lstStyle/>
          <a:p>
            <a:pPr algn="l" rtl="0">
              <a:spcBef>
                <a:spcPct val="50000"/>
              </a:spcBef>
            </a:pPr>
            <a:r>
              <a:rPr lang="en-US" sz="1200" i="1" dirty="0" smtClean="0">
                <a:effectLst/>
              </a:rPr>
              <a:t>1. BaHammam </a:t>
            </a:r>
            <a:r>
              <a:rPr lang="en-US" sz="1200" i="1" dirty="0">
                <a:effectLst/>
              </a:rPr>
              <a:t>et al. </a:t>
            </a:r>
            <a:r>
              <a:rPr lang="nn-NO" sz="1200" i="1" dirty="0">
                <a:effectLst/>
              </a:rPr>
              <a:t>Saudi Med J 2008; 29: </a:t>
            </a:r>
            <a:r>
              <a:rPr lang="nn-NO" sz="1200" i="1" dirty="0" smtClean="0">
                <a:effectLst/>
              </a:rPr>
              <a:t>423-426</a:t>
            </a:r>
          </a:p>
          <a:p>
            <a:pPr algn="l" rtl="0">
              <a:spcBef>
                <a:spcPct val="50000"/>
              </a:spcBef>
            </a:pPr>
            <a:r>
              <a:rPr lang="nn-NO" sz="1200" i="1" dirty="0" smtClean="0">
                <a:effectLst/>
              </a:rPr>
              <a:t>2. BaHammam et al. </a:t>
            </a:r>
            <a:r>
              <a:rPr lang="nn-NO" sz="1200" i="1" dirty="0">
                <a:effectLst/>
              </a:rPr>
              <a:t>Saudi Med J 2009; </a:t>
            </a:r>
            <a:r>
              <a:rPr lang="nn-NO" sz="1200" i="1" dirty="0" smtClean="0">
                <a:effectLst/>
              </a:rPr>
              <a:t>30: 1572-76</a:t>
            </a:r>
            <a:endParaRPr lang="en-US" sz="1200" i="1" dirty="0">
              <a:effectLst/>
            </a:endParaRPr>
          </a:p>
        </p:txBody>
      </p:sp>
      <p:sp>
        <p:nvSpPr>
          <p:cNvPr id="2" name="Slide Number Placeholder 1"/>
          <p:cNvSpPr>
            <a:spLocks noGrp="1"/>
          </p:cNvSpPr>
          <p:nvPr>
            <p:ph type="sldNum" sz="quarter" idx="12"/>
          </p:nvPr>
        </p:nvSpPr>
        <p:spPr/>
        <p:txBody>
          <a:bodyPr/>
          <a:lstStyle/>
          <a:p>
            <a:fld id="{80EA325C-93E3-49B9-9635-C99EDF9CBB06}" type="slidenum">
              <a:rPr lang="en-US" smtClean="0"/>
              <a:pPr/>
              <a:t>16</a:t>
            </a:fld>
            <a:endParaRPr lang="en-US"/>
          </a:p>
        </p:txBody>
      </p:sp>
    </p:spTree>
    <p:extLst>
      <p:ext uri="{BB962C8B-B14F-4D97-AF65-F5344CB8AC3E}">
        <p14:creationId xmlns:p14="http://schemas.microsoft.com/office/powerpoint/2010/main" val="3614647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1785926"/>
            <a:ext cx="4419600" cy="954107"/>
          </a:xfrm>
          <a:prstGeom prst="rect">
            <a:avLst/>
          </a:prstGeom>
        </p:spPr>
        <p:txBody>
          <a:bodyPr wrap="square">
            <a:spAutoFit/>
          </a:bodyPr>
          <a:lstStyle/>
          <a:p>
            <a:r>
              <a:rPr lang="en-US" sz="2800" dirty="0" smtClean="0">
                <a:solidFill>
                  <a:schemeClr val="tx2"/>
                </a:solidFill>
                <a:latin typeface="Arial" pitchFamily="34" charset="0"/>
                <a:cs typeface="Arial" pitchFamily="34" charset="0"/>
              </a:rPr>
              <a:t>Otherwise snore and this will happen to you</a:t>
            </a:r>
            <a:r>
              <a:rPr lang="en-US" sz="2800" dirty="0" smtClean="0">
                <a:solidFill>
                  <a:schemeClr val="tx2"/>
                </a:solidFill>
                <a:latin typeface="Arial" pitchFamily="34" charset="0"/>
                <a:cs typeface="Arial" pitchFamily="34" charset="0"/>
                <a:sym typeface="Wingdings" pitchFamily="2" charset="2"/>
              </a:rPr>
              <a:t>….</a:t>
            </a:r>
            <a:endParaRPr lang="en-US" sz="2800" dirty="0">
              <a:solidFill>
                <a:schemeClr val="tx2"/>
              </a:solidFill>
              <a:latin typeface="Arial" pitchFamily="34" charset="0"/>
              <a:cs typeface="Arial" pitchFamily="34" charset="0"/>
            </a:endParaRPr>
          </a:p>
        </p:txBody>
      </p:sp>
      <p:pic>
        <p:nvPicPr>
          <p:cNvPr id="4" name="Picture 2" descr="C:\Users\helina\Desktop\snoring.jpg"/>
          <p:cNvPicPr>
            <a:picLocks noChangeAspect="1" noChangeArrowheads="1"/>
          </p:cNvPicPr>
          <p:nvPr/>
        </p:nvPicPr>
        <p:blipFill>
          <a:blip r:embed="rId2" cstate="print"/>
          <a:srcRect t="6334" b="6334"/>
          <a:stretch>
            <a:fillRect/>
          </a:stretch>
        </p:blipFill>
        <p:spPr bwMode="auto">
          <a:xfrm>
            <a:off x="4643438" y="1882789"/>
            <a:ext cx="4081099" cy="3475037"/>
          </a:xfrm>
          <a:prstGeom prst="rect">
            <a:avLst/>
          </a:prstGeom>
          <a:noFill/>
          <a:ln w="9525">
            <a:noFill/>
            <a:miter lim="800000"/>
            <a:headEnd/>
            <a:tailEnd/>
          </a:ln>
        </p:spPr>
      </p:pic>
      <p:sp>
        <p:nvSpPr>
          <p:cNvPr id="5" name="Rectangle 4"/>
          <p:cNvSpPr/>
          <p:nvPr/>
        </p:nvSpPr>
        <p:spPr>
          <a:xfrm>
            <a:off x="933449" y="3548722"/>
            <a:ext cx="3352799" cy="523220"/>
          </a:xfrm>
          <a:prstGeom prst="rect">
            <a:avLst/>
          </a:prstGeom>
        </p:spPr>
        <p:txBody>
          <a:bodyPr wrap="square">
            <a:spAutoFit/>
          </a:bodyPr>
          <a:lstStyle/>
          <a:p>
            <a:r>
              <a:rPr lang="en-US" sz="2800" i="1" dirty="0" smtClean="0">
                <a:solidFill>
                  <a:srgbClr val="FF0000"/>
                </a:solidFill>
              </a:rPr>
              <a:t>Or sleep alone….</a:t>
            </a:r>
            <a:endParaRPr lang="en-US" sz="2800" dirty="0" smtClean="0">
              <a:solidFill>
                <a:srgbClr val="FF0000"/>
              </a:solidFill>
            </a:endParaRPr>
          </a:p>
        </p:txBody>
      </p:sp>
      <p:sp>
        <p:nvSpPr>
          <p:cNvPr id="7" name="Rectangle 6"/>
          <p:cNvSpPr/>
          <p:nvPr/>
        </p:nvSpPr>
        <p:spPr>
          <a:xfrm>
            <a:off x="5929322" y="5478677"/>
            <a:ext cx="1905000" cy="307777"/>
          </a:xfrm>
          <a:prstGeom prst="rect">
            <a:avLst/>
          </a:prstGeom>
        </p:spPr>
        <p:txBody>
          <a:bodyPr wrap="square">
            <a:spAutoFit/>
          </a:bodyPr>
          <a:lstStyle/>
          <a:p>
            <a:r>
              <a:rPr lang="en-US" sz="1400" dirty="0" smtClean="0">
                <a:latin typeface="Constantia" pitchFamily="18" charset="0"/>
              </a:rPr>
              <a:t>www.corbett.com.au</a:t>
            </a:r>
            <a:endParaRPr lang="en-US" sz="1400" dirty="0"/>
          </a:p>
        </p:txBody>
      </p:sp>
      <p:sp>
        <p:nvSpPr>
          <p:cNvPr id="2" name="Slide Number Placeholder 1"/>
          <p:cNvSpPr>
            <a:spLocks noGrp="1"/>
          </p:cNvSpPr>
          <p:nvPr>
            <p:ph type="sldNum" sz="quarter" idx="12"/>
          </p:nvPr>
        </p:nvSpPr>
        <p:spPr/>
        <p:txBody>
          <a:bodyPr/>
          <a:lstStyle/>
          <a:p>
            <a:fld id="{80EA325C-93E3-49B9-9635-C99EDF9CBB06}" type="slidenum">
              <a:rPr lang="en-US" smtClean="0"/>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Application Data\Microsoft\Media Catalog\Downloaded Clips\cl54\j0211232.wmf"/>
          <p:cNvPicPr>
            <a:picLocks noChangeAspect="1" noChangeArrowheads="1"/>
          </p:cNvPicPr>
          <p:nvPr/>
        </p:nvPicPr>
        <p:blipFill>
          <a:blip r:embed="rId2" cstate="print"/>
          <a:stretch>
            <a:fillRect/>
          </a:stretch>
        </p:blipFill>
        <p:spPr>
          <a:xfrm>
            <a:off x="5084607" y="2581276"/>
            <a:ext cx="3630797" cy="3419492"/>
          </a:xfrm>
          <a:prstGeom prst="rect">
            <a:avLst/>
          </a:prstGeom>
          <a:noFill/>
        </p:spPr>
      </p:pic>
      <p:sp>
        <p:nvSpPr>
          <p:cNvPr id="6" name="Rectangle 5"/>
          <p:cNvSpPr/>
          <p:nvPr/>
        </p:nvSpPr>
        <p:spPr>
          <a:xfrm>
            <a:off x="336289" y="2214554"/>
            <a:ext cx="5521595" cy="523220"/>
          </a:xfrm>
          <a:prstGeom prst="rect">
            <a:avLst/>
          </a:prstGeom>
        </p:spPr>
        <p:txBody>
          <a:bodyPr wrap="square">
            <a:spAutoFit/>
          </a:bodyPr>
          <a:lstStyle/>
          <a:p>
            <a:pPr marL="450850" indent="-450850">
              <a:buClr>
                <a:schemeClr val="accent1">
                  <a:lumMod val="50000"/>
                </a:schemeClr>
              </a:buClr>
              <a:buSzPct val="85000"/>
              <a:buFont typeface="+mj-lt"/>
              <a:buAutoNum type="arabicPeriod" startAt="2"/>
            </a:pPr>
            <a:r>
              <a:rPr lang="en-US" sz="2800" b="1" dirty="0" smtClean="0">
                <a:solidFill>
                  <a:schemeClr val="tx2"/>
                </a:solidFill>
                <a:latin typeface="Arial" pitchFamily="34" charset="0"/>
                <a:cs typeface="Arial" pitchFamily="34" charset="0"/>
              </a:rPr>
              <a:t>Daytime Sleepiness</a:t>
            </a:r>
          </a:p>
        </p:txBody>
      </p:sp>
      <p:sp>
        <p:nvSpPr>
          <p:cNvPr id="7" name="Rectangle 6"/>
          <p:cNvSpPr/>
          <p:nvPr/>
        </p:nvSpPr>
        <p:spPr>
          <a:xfrm>
            <a:off x="214282" y="3126304"/>
            <a:ext cx="5429256" cy="3231654"/>
          </a:xfrm>
          <a:prstGeom prst="rect">
            <a:avLst/>
          </a:prstGeom>
        </p:spPr>
        <p:txBody>
          <a:bodyPr wrap="square">
            <a:spAutoFit/>
          </a:bodyPr>
          <a:lstStyle/>
          <a:p>
            <a:pPr marL="804863" lvl="1" indent="-347663">
              <a:buFont typeface="Arial" pitchFamily="34" charset="0"/>
              <a:buChar char="•"/>
            </a:pPr>
            <a:r>
              <a:rPr lang="en-US" sz="2800" dirty="0" smtClean="0">
                <a:latin typeface="Arial" pitchFamily="34" charset="0"/>
                <a:cs typeface="Arial" pitchFamily="34" charset="0"/>
              </a:rPr>
              <a:t>Differential diagnosis includes</a:t>
            </a:r>
            <a:r>
              <a:rPr lang="en-US" sz="2800" b="1" dirty="0" smtClean="0">
                <a:latin typeface="Arial" pitchFamily="34" charset="0"/>
                <a:cs typeface="Arial" pitchFamily="34" charset="0"/>
              </a:rPr>
              <a:t>:</a:t>
            </a:r>
          </a:p>
          <a:p>
            <a:pPr marL="514350" indent="-514350"/>
            <a:endParaRPr lang="en-US" sz="2000" b="1" dirty="0" smtClean="0">
              <a:solidFill>
                <a:srgbClr val="FF0000"/>
              </a:solidFill>
              <a:latin typeface="Arial" pitchFamily="34" charset="0"/>
              <a:cs typeface="Arial" pitchFamily="34" charset="0"/>
            </a:endParaRPr>
          </a:p>
          <a:p>
            <a:pPr marL="1160463" lvl="2" indent="-246063">
              <a:buFont typeface="Wingdings" pitchFamily="2" charset="2"/>
              <a:buChar char="§"/>
            </a:pPr>
            <a:r>
              <a:rPr lang="en-US" sz="2400" dirty="0" smtClean="0">
                <a:solidFill>
                  <a:srgbClr val="0000CC"/>
                </a:solidFill>
                <a:latin typeface="Arial" pitchFamily="34" charset="0"/>
                <a:cs typeface="Arial" pitchFamily="34" charset="0"/>
              </a:rPr>
              <a:t>Insufficient Sleep</a:t>
            </a:r>
          </a:p>
          <a:p>
            <a:pPr marL="971550" lvl="1" indent="-514350"/>
            <a:endParaRPr lang="en-US" sz="1400" dirty="0" smtClean="0">
              <a:solidFill>
                <a:srgbClr val="0000CC"/>
              </a:solidFill>
              <a:latin typeface="Arial" pitchFamily="34" charset="0"/>
              <a:cs typeface="Arial" pitchFamily="34" charset="0"/>
            </a:endParaRPr>
          </a:p>
          <a:p>
            <a:pPr marL="1160463" lvl="2" indent="-246063">
              <a:buFont typeface="Wingdings" pitchFamily="2" charset="2"/>
              <a:buChar char="§"/>
            </a:pPr>
            <a:r>
              <a:rPr lang="en-US" sz="2400" dirty="0" smtClean="0">
                <a:solidFill>
                  <a:srgbClr val="0000CC"/>
                </a:solidFill>
                <a:latin typeface="Arial" pitchFamily="34" charset="0"/>
                <a:cs typeface="Arial" pitchFamily="34" charset="0"/>
              </a:rPr>
              <a:t>Medical and psychological disorders</a:t>
            </a:r>
          </a:p>
          <a:p>
            <a:pPr marL="971550" lvl="1" indent="-514350">
              <a:buFont typeface="Wingdings" pitchFamily="2" charset="2"/>
              <a:buChar char="§"/>
            </a:pPr>
            <a:endParaRPr lang="en-US" sz="1400" dirty="0" smtClean="0">
              <a:solidFill>
                <a:srgbClr val="0000CC"/>
              </a:solidFill>
              <a:latin typeface="Arial" pitchFamily="34" charset="0"/>
              <a:cs typeface="Arial" pitchFamily="34" charset="0"/>
            </a:endParaRPr>
          </a:p>
          <a:p>
            <a:pPr marL="1160463" lvl="2" indent="-246063">
              <a:buFont typeface="Wingdings" pitchFamily="2" charset="2"/>
              <a:buChar char="§"/>
            </a:pPr>
            <a:r>
              <a:rPr lang="en-US" sz="2400" dirty="0" smtClean="0">
                <a:solidFill>
                  <a:srgbClr val="0000CC"/>
                </a:solidFill>
                <a:latin typeface="Arial" pitchFamily="34" charset="0"/>
                <a:cs typeface="Arial" pitchFamily="34" charset="0"/>
              </a:rPr>
              <a:t>Medications</a:t>
            </a:r>
          </a:p>
        </p:txBody>
      </p:sp>
      <p:sp>
        <p:nvSpPr>
          <p:cNvPr id="9" name="Rectangle 8"/>
          <p:cNvSpPr/>
          <p:nvPr/>
        </p:nvSpPr>
        <p:spPr>
          <a:xfrm>
            <a:off x="500035" y="782405"/>
            <a:ext cx="5643602" cy="646331"/>
          </a:xfrm>
          <a:prstGeom prst="rect">
            <a:avLst/>
          </a:prstGeom>
        </p:spPr>
        <p:txBody>
          <a:bodyPr wrap="square">
            <a:spAutoFit/>
          </a:bodyPr>
          <a:lstStyle/>
          <a:p>
            <a:pPr algn="ctr"/>
            <a:r>
              <a:rPr lang="en-US" sz="36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Clinical Features of OSA </a:t>
            </a:r>
            <a:endParaRPr lang="en-US" sz="3600" b="1" dirty="0">
              <a:solidFill>
                <a:schemeClr val="bg1"/>
              </a:solidFill>
              <a:effectLst>
                <a:outerShdw blurRad="38100" dist="38100" dir="2700000" algn="tl">
                  <a:srgbClr val="000000">
                    <a:alpha val="43137"/>
                  </a:srgbClr>
                </a:outerShdw>
              </a:effectLst>
              <a:latin typeface="Garamond" pitchFamily="18" charset="0"/>
              <a:ea typeface="+mj-ea"/>
              <a:cs typeface="+mj-cs"/>
            </a:endParaRPr>
          </a:p>
        </p:txBody>
      </p:sp>
      <p:sp>
        <p:nvSpPr>
          <p:cNvPr id="2" name="Slide Number Placeholder 1"/>
          <p:cNvSpPr>
            <a:spLocks noGrp="1"/>
          </p:cNvSpPr>
          <p:nvPr>
            <p:ph type="sldNum" sz="quarter" idx="12"/>
          </p:nvPr>
        </p:nvSpPr>
        <p:spPr/>
        <p:txBody>
          <a:bodyPr/>
          <a:lstStyle/>
          <a:p>
            <a:fld id="{80EA325C-93E3-49B9-9635-C99EDF9CBB06}"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504825" y="742936"/>
            <a:ext cx="6353191" cy="685800"/>
          </a:xfrm>
        </p:spPr>
        <p:txBody>
          <a:bodyPr>
            <a:normAutofit/>
          </a:bodyPr>
          <a:lstStyle/>
          <a:p>
            <a:pPr algn="ctr" rtl="0"/>
            <a:r>
              <a:rPr lang="en-US" sz="3600" b="1" i="0" dirty="0" smtClean="0"/>
              <a:t>Screening </a:t>
            </a:r>
            <a:r>
              <a:rPr lang="en-US" sz="3600" dirty="0" smtClean="0"/>
              <a:t>Daytime</a:t>
            </a:r>
            <a:r>
              <a:rPr lang="en-US" sz="3600" b="1" i="0" dirty="0" smtClean="0"/>
              <a:t> Sleepiness</a:t>
            </a:r>
            <a:endParaRPr lang="en-US" sz="3600" b="1" dirty="0"/>
          </a:p>
        </p:txBody>
      </p:sp>
      <p:grpSp>
        <p:nvGrpSpPr>
          <p:cNvPr id="9" name="Group 8"/>
          <p:cNvGrpSpPr/>
          <p:nvPr/>
        </p:nvGrpSpPr>
        <p:grpSpPr>
          <a:xfrm>
            <a:off x="1360862" y="1714488"/>
            <a:ext cx="5429288" cy="5000660"/>
            <a:chOff x="1360862" y="1714488"/>
            <a:chExt cx="5429288" cy="5000660"/>
          </a:xfrm>
        </p:grpSpPr>
        <p:grpSp>
          <p:nvGrpSpPr>
            <p:cNvPr id="10" name="Group 9"/>
            <p:cNvGrpSpPr/>
            <p:nvPr/>
          </p:nvGrpSpPr>
          <p:grpSpPr>
            <a:xfrm>
              <a:off x="1360862" y="1714488"/>
              <a:ext cx="5429288" cy="5000660"/>
              <a:chOff x="360918" y="1221887"/>
              <a:chExt cx="5715040" cy="4740174"/>
            </a:xfrm>
          </p:grpSpPr>
          <p:pic>
            <p:nvPicPr>
              <p:cNvPr id="2050" name="Picture 2"/>
              <p:cNvPicPr>
                <a:picLocks noChangeAspect="1" noChangeArrowheads="1"/>
              </p:cNvPicPr>
              <p:nvPr/>
            </p:nvPicPr>
            <p:blipFill>
              <a:blip r:embed="rId2" cstate="print"/>
              <a:srcRect/>
              <a:stretch>
                <a:fillRect/>
              </a:stretch>
            </p:blipFill>
            <p:spPr bwMode="auto">
              <a:xfrm>
                <a:off x="360918" y="1221887"/>
                <a:ext cx="5715040" cy="4740174"/>
              </a:xfrm>
              <a:prstGeom prst="rect">
                <a:avLst/>
              </a:prstGeom>
              <a:noFill/>
              <a:ln w="9525">
                <a:noFill/>
                <a:miter lim="800000"/>
                <a:headEnd/>
                <a:tailEnd/>
              </a:ln>
              <a:effectLst/>
            </p:spPr>
          </p:pic>
          <p:pic>
            <p:nvPicPr>
              <p:cNvPr id="8" name="Picture 7" descr="logo1 copy.jpg"/>
              <p:cNvPicPr>
                <a:picLocks noChangeAspect="1"/>
              </p:cNvPicPr>
              <p:nvPr/>
            </p:nvPicPr>
            <p:blipFill>
              <a:blip r:embed="rId3" cstate="print"/>
              <a:stretch>
                <a:fillRect/>
              </a:stretch>
            </p:blipFill>
            <p:spPr>
              <a:xfrm>
                <a:off x="484995" y="1357321"/>
                <a:ext cx="1000132" cy="721989"/>
              </a:xfrm>
              <a:prstGeom prst="rect">
                <a:avLst/>
              </a:prstGeom>
            </p:spPr>
          </p:pic>
        </p:grpSp>
        <p:sp>
          <p:nvSpPr>
            <p:cNvPr id="16" name="Rectangle 15"/>
            <p:cNvSpPr/>
            <p:nvPr/>
          </p:nvSpPr>
          <p:spPr>
            <a:xfrm>
              <a:off x="2500298" y="2528884"/>
              <a:ext cx="2951163" cy="400050"/>
            </a:xfrm>
            <a:prstGeom prst="rect">
              <a:avLst/>
            </a:prstGeom>
          </p:spPr>
          <p:txBody>
            <a:bodyPr wrap="none">
              <a:spAutoFit/>
            </a:bodyPr>
            <a:lstStyle/>
            <a:p>
              <a:pPr algn="ctr">
                <a:defRPr/>
              </a:pPr>
              <a:r>
                <a:rPr lang="en-US" sz="2000" b="1" u="sng" dirty="0">
                  <a:solidFill>
                    <a:srgbClr val="FF0000"/>
                  </a:solidFill>
                  <a:latin typeface="Garamond" pitchFamily="18" charset="0"/>
                </a:rPr>
                <a:t>Epworth Sleepiness Scale</a:t>
              </a:r>
            </a:p>
          </p:txBody>
        </p:sp>
      </p:grpSp>
      <p:sp>
        <p:nvSpPr>
          <p:cNvPr id="2" name="Slide Number Placeholder 1"/>
          <p:cNvSpPr>
            <a:spLocks noGrp="1"/>
          </p:cNvSpPr>
          <p:nvPr>
            <p:ph type="sldNum" sz="quarter" idx="12"/>
          </p:nvPr>
        </p:nvSpPr>
        <p:spPr/>
        <p:txBody>
          <a:bodyPr/>
          <a:lstStyle/>
          <a:p>
            <a:fld id="{80EA325C-93E3-49B9-9635-C99EDF9CBB06}"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106" y="687109"/>
            <a:ext cx="7248525" cy="741627"/>
          </a:xfrm>
        </p:spPr>
        <p:txBody>
          <a:bodyPr/>
          <a:lstStyle/>
          <a:p>
            <a:pPr algn="ctr"/>
            <a:r>
              <a:rPr lang="en-US" sz="3600" b="1" dirty="0" smtClean="0"/>
              <a:t>Objectives</a:t>
            </a:r>
            <a:endParaRPr lang="en-US" sz="4000" b="1" dirty="0"/>
          </a:p>
        </p:txBody>
      </p:sp>
      <p:sp>
        <p:nvSpPr>
          <p:cNvPr id="3" name="Content Placeholder 2"/>
          <p:cNvSpPr>
            <a:spLocks noGrp="1"/>
          </p:cNvSpPr>
          <p:nvPr>
            <p:ph idx="1"/>
          </p:nvPr>
        </p:nvSpPr>
        <p:spPr>
          <a:xfrm>
            <a:off x="414366" y="2143116"/>
            <a:ext cx="8229600" cy="4530725"/>
          </a:xfrm>
        </p:spPr>
        <p:txBody>
          <a:bodyPr>
            <a:normAutofit/>
          </a:bodyPr>
          <a:lstStyle/>
          <a:p>
            <a:pPr>
              <a:buFont typeface="Wingdings" pitchFamily="2" charset="2"/>
              <a:buChar char="§"/>
            </a:pPr>
            <a:r>
              <a:rPr lang="en-US" sz="2800" b="1" dirty="0" smtClean="0">
                <a:solidFill>
                  <a:srgbClr val="0070C0"/>
                </a:solidFill>
                <a:latin typeface="Arial" pitchFamily="34" charset="0"/>
                <a:cs typeface="Arial" pitchFamily="34" charset="0"/>
              </a:rPr>
              <a:t>Obstructive Sleep Apnea</a:t>
            </a:r>
          </a:p>
          <a:p>
            <a:pPr>
              <a:buNone/>
            </a:pPr>
            <a:endParaRPr lang="en-US" sz="2800" dirty="0" smtClean="0">
              <a:solidFill>
                <a:schemeClr val="tx2"/>
              </a:solidFill>
              <a:latin typeface="Arial" pitchFamily="34" charset="0"/>
              <a:cs typeface="Arial" pitchFamily="34" charset="0"/>
            </a:endParaRPr>
          </a:p>
          <a:p>
            <a:pPr lvl="1">
              <a:buSzPct val="80000"/>
              <a:buFont typeface="Arial" pitchFamily="34" charset="0"/>
              <a:buChar char="•"/>
            </a:pPr>
            <a:r>
              <a:rPr lang="en-US" dirty="0" smtClean="0">
                <a:latin typeface="Arial" pitchFamily="34" charset="0"/>
                <a:cs typeface="Arial" pitchFamily="34" charset="0"/>
              </a:rPr>
              <a:t>List the symptoms and associated comorbid conditions seen with OSA.</a:t>
            </a:r>
          </a:p>
          <a:p>
            <a:pPr>
              <a:buSzPct val="80000"/>
            </a:pPr>
            <a:endParaRPr lang="en-US" sz="2000" dirty="0" smtClean="0">
              <a:latin typeface="Arial" pitchFamily="34" charset="0"/>
              <a:cs typeface="Arial" pitchFamily="34" charset="0"/>
            </a:endParaRPr>
          </a:p>
          <a:p>
            <a:pPr lvl="1">
              <a:buSzPct val="80000"/>
              <a:buFont typeface="Arial" pitchFamily="34" charset="0"/>
              <a:buChar char="•"/>
            </a:pPr>
            <a:r>
              <a:rPr lang="en-US" dirty="0" smtClean="0">
                <a:latin typeface="Arial" pitchFamily="34" charset="0"/>
                <a:cs typeface="Arial" pitchFamily="34" charset="0"/>
              </a:rPr>
              <a:t>Define the polygraphic patterns associated  with obstructive sleep disordered breathing.</a:t>
            </a:r>
          </a:p>
          <a:p>
            <a:pPr>
              <a:buSzPct val="80000"/>
            </a:pPr>
            <a:endParaRPr lang="en-US" sz="2000" dirty="0" smtClean="0">
              <a:latin typeface="Arial" pitchFamily="34" charset="0"/>
              <a:cs typeface="Arial" pitchFamily="34" charset="0"/>
            </a:endParaRPr>
          </a:p>
          <a:p>
            <a:pPr lvl="1">
              <a:buSzPct val="80000"/>
              <a:buFont typeface="Arial" pitchFamily="34" charset="0"/>
              <a:buChar char="•"/>
            </a:pPr>
            <a:r>
              <a:rPr lang="en-US" dirty="0" smtClean="0">
                <a:latin typeface="Arial" pitchFamily="34" charset="0"/>
                <a:cs typeface="Arial" pitchFamily="34" charset="0"/>
              </a:rPr>
              <a:t>Describe the major treatments used for OSA.</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0EA325C-93E3-49B9-9635-C99EDF9CBB06}" type="slidenum">
              <a:rPr lang="en-US" smtClean="0"/>
              <a:pPr/>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500"/>
                                        <p:tgtEl>
                                          <p:spTgt spid="3">
                                            <p:txEl>
                                              <p:pRg st="2" end="2"/>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ox(in)">
                                      <p:cBhvr>
                                        <p:cTn id="13" dur="500"/>
                                        <p:tgtEl>
                                          <p:spTgt spid="3">
                                            <p:txEl>
                                              <p:pRg st="4" end="4"/>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ox(in)">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8"/>
          <p:cNvSpPr/>
          <p:nvPr/>
        </p:nvSpPr>
        <p:spPr>
          <a:xfrm>
            <a:off x="642910" y="782405"/>
            <a:ext cx="5624938" cy="646331"/>
          </a:xfrm>
          <a:prstGeom prst="rect">
            <a:avLst/>
          </a:prstGeom>
        </p:spPr>
        <p:txBody>
          <a:bodyPr wrap="none">
            <a:spAutoFit/>
          </a:bodyPr>
          <a:lstStyle/>
          <a:p>
            <a:pPr algn="ctr">
              <a:spcBef>
                <a:spcPct val="0"/>
              </a:spcBef>
            </a:pPr>
            <a:r>
              <a:rPr lang="en-US" sz="36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Screening</a:t>
            </a:r>
            <a:r>
              <a:rPr lang="en-US" sz="32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 Daytime Sleepiness</a:t>
            </a:r>
          </a:p>
        </p:txBody>
      </p:sp>
      <p:grpSp>
        <p:nvGrpSpPr>
          <p:cNvPr id="12" name="Group 11"/>
          <p:cNvGrpSpPr/>
          <p:nvPr/>
        </p:nvGrpSpPr>
        <p:grpSpPr>
          <a:xfrm>
            <a:off x="1589463" y="1714488"/>
            <a:ext cx="5054239" cy="5072098"/>
            <a:chOff x="1589463" y="1714488"/>
            <a:chExt cx="5054239" cy="5072098"/>
          </a:xfrm>
        </p:grpSpPr>
        <p:grpSp>
          <p:nvGrpSpPr>
            <p:cNvPr id="8" name="Group 7"/>
            <p:cNvGrpSpPr/>
            <p:nvPr/>
          </p:nvGrpSpPr>
          <p:grpSpPr>
            <a:xfrm>
              <a:off x="1589463" y="1714488"/>
              <a:ext cx="5054239" cy="5072098"/>
              <a:chOff x="2446719" y="1785926"/>
              <a:chExt cx="5054239" cy="5072098"/>
            </a:xfrm>
          </p:grpSpPr>
          <p:pic>
            <p:nvPicPr>
              <p:cNvPr id="3074" name="Picture 2"/>
              <p:cNvPicPr>
                <a:picLocks noChangeAspect="1" noChangeArrowheads="1"/>
              </p:cNvPicPr>
              <p:nvPr/>
            </p:nvPicPr>
            <p:blipFill>
              <a:blip r:embed="rId2" cstate="print"/>
              <a:srcRect/>
              <a:stretch>
                <a:fillRect/>
              </a:stretch>
            </p:blipFill>
            <p:spPr bwMode="auto">
              <a:xfrm>
                <a:off x="2446719" y="1785926"/>
                <a:ext cx="5054239" cy="5072098"/>
              </a:xfrm>
              <a:prstGeom prst="rect">
                <a:avLst/>
              </a:prstGeom>
              <a:noFill/>
              <a:ln w="9525">
                <a:noFill/>
                <a:miter lim="800000"/>
                <a:headEnd/>
                <a:tailEnd/>
              </a:ln>
              <a:effectLst/>
            </p:spPr>
          </p:pic>
          <p:pic>
            <p:nvPicPr>
              <p:cNvPr id="7" name="Picture 6" descr="logo1 copy.jpg"/>
              <p:cNvPicPr>
                <a:picLocks noChangeAspect="1"/>
              </p:cNvPicPr>
              <p:nvPr/>
            </p:nvPicPr>
            <p:blipFill>
              <a:blip r:embed="rId3" cstate="print"/>
              <a:stretch>
                <a:fillRect/>
              </a:stretch>
            </p:blipFill>
            <p:spPr>
              <a:xfrm>
                <a:off x="2571736" y="2000240"/>
                <a:ext cx="1071570" cy="773559"/>
              </a:xfrm>
              <a:prstGeom prst="rect">
                <a:avLst/>
              </a:prstGeom>
            </p:spPr>
          </p:pic>
        </p:grpSp>
        <p:sp>
          <p:nvSpPr>
            <p:cNvPr id="11" name="Rectangle 10"/>
            <p:cNvSpPr/>
            <p:nvPr/>
          </p:nvSpPr>
          <p:spPr>
            <a:xfrm>
              <a:off x="2571736" y="2743198"/>
              <a:ext cx="2951163" cy="400050"/>
            </a:xfrm>
            <a:prstGeom prst="rect">
              <a:avLst/>
            </a:prstGeom>
          </p:spPr>
          <p:txBody>
            <a:bodyPr wrap="none">
              <a:spAutoFit/>
            </a:bodyPr>
            <a:lstStyle/>
            <a:p>
              <a:pPr algn="ctr">
                <a:defRPr/>
              </a:pPr>
              <a:r>
                <a:rPr lang="en-US" sz="2000" b="1" u="sng" dirty="0">
                  <a:solidFill>
                    <a:srgbClr val="FF0000"/>
                  </a:solidFill>
                  <a:latin typeface="Garamond" pitchFamily="18" charset="0"/>
                </a:rPr>
                <a:t>Epworth Sleepiness Scale</a:t>
              </a:r>
            </a:p>
          </p:txBody>
        </p:sp>
      </p:grpSp>
      <p:sp>
        <p:nvSpPr>
          <p:cNvPr id="2" name="Slide Number Placeholder 1"/>
          <p:cNvSpPr>
            <a:spLocks noGrp="1"/>
          </p:cNvSpPr>
          <p:nvPr>
            <p:ph type="sldNum" sz="quarter" idx="12"/>
          </p:nvPr>
        </p:nvSpPr>
        <p:spPr/>
        <p:txBody>
          <a:bodyPr/>
          <a:lstStyle/>
          <a:p>
            <a:fld id="{80EA325C-93E3-49B9-9635-C99EDF9CBB06}" type="slidenum">
              <a:rPr lang="en-US" smtClean="0"/>
              <a:pPr/>
              <a:t>20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7222" y="782405"/>
            <a:ext cx="7248525" cy="646331"/>
          </a:xfrm>
          <a:prstGeom prst="rect">
            <a:avLst/>
          </a:prstGeom>
        </p:spPr>
        <p:txBody>
          <a:bodyPr wrap="square">
            <a:spAutoFit/>
          </a:bodyPr>
          <a:lstStyle/>
          <a:p>
            <a:pPr algn="ctr">
              <a:spcBef>
                <a:spcPct val="0"/>
              </a:spcBef>
            </a:pPr>
            <a:r>
              <a:rPr lang="en-US" sz="36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Clinical</a:t>
            </a:r>
            <a:r>
              <a:rPr lang="en-US" sz="3600" b="1" dirty="0" smtClean="0">
                <a:solidFill>
                  <a:srgbClr val="FFFF00"/>
                </a:solidFill>
                <a:effectLst>
                  <a:outerShdw blurRad="38100" dist="38100" dir="2700000" algn="tl">
                    <a:srgbClr val="000000">
                      <a:alpha val="43137"/>
                    </a:srgbClr>
                  </a:outerShdw>
                </a:effectLst>
                <a:latin typeface="Garamond" pitchFamily="18" charset="0"/>
                <a:ea typeface="+mj-ea"/>
                <a:cs typeface="+mj-cs"/>
              </a:rPr>
              <a:t> </a:t>
            </a:r>
            <a:r>
              <a:rPr lang="en-US" sz="36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Features</a:t>
            </a:r>
            <a:r>
              <a:rPr lang="en-US" sz="3600" b="1" dirty="0" smtClean="0">
                <a:solidFill>
                  <a:srgbClr val="FFFF00"/>
                </a:solidFill>
                <a:effectLst>
                  <a:outerShdw blurRad="38100" dist="38100" dir="2700000" algn="tl">
                    <a:srgbClr val="000000">
                      <a:alpha val="43137"/>
                    </a:srgbClr>
                  </a:outerShdw>
                </a:effectLst>
                <a:latin typeface="Garamond" pitchFamily="18" charset="0"/>
                <a:ea typeface="+mj-ea"/>
                <a:cs typeface="+mj-cs"/>
              </a:rPr>
              <a:t> </a:t>
            </a:r>
            <a:r>
              <a:rPr lang="en-US" sz="36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of</a:t>
            </a:r>
            <a:r>
              <a:rPr lang="en-US" sz="3600" b="1" dirty="0" smtClean="0">
                <a:solidFill>
                  <a:srgbClr val="FFFF00"/>
                </a:solidFill>
                <a:effectLst>
                  <a:outerShdw blurRad="38100" dist="38100" dir="2700000" algn="tl">
                    <a:srgbClr val="000000">
                      <a:alpha val="43137"/>
                    </a:srgbClr>
                  </a:outerShdw>
                </a:effectLst>
                <a:latin typeface="Garamond" pitchFamily="18" charset="0"/>
                <a:ea typeface="+mj-ea"/>
                <a:cs typeface="+mj-cs"/>
              </a:rPr>
              <a:t> </a:t>
            </a:r>
            <a:r>
              <a:rPr lang="en-US" sz="36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OSA</a:t>
            </a:r>
            <a:endParaRPr lang="en-US" sz="3600" b="1" dirty="0">
              <a:solidFill>
                <a:schemeClr val="bg1"/>
              </a:solidFill>
              <a:effectLst>
                <a:outerShdw blurRad="38100" dist="38100" dir="2700000" algn="tl">
                  <a:srgbClr val="000000">
                    <a:alpha val="43137"/>
                  </a:srgbClr>
                </a:outerShdw>
              </a:effectLst>
              <a:latin typeface="Garamond" pitchFamily="18" charset="0"/>
              <a:ea typeface="+mj-ea"/>
              <a:cs typeface="+mj-cs"/>
            </a:endParaRPr>
          </a:p>
        </p:txBody>
      </p:sp>
      <p:sp>
        <p:nvSpPr>
          <p:cNvPr id="16" name="Content Placeholder 15"/>
          <p:cNvSpPr>
            <a:spLocks noGrp="1"/>
          </p:cNvSpPr>
          <p:nvPr>
            <p:ph sz="half" idx="1"/>
          </p:nvPr>
        </p:nvSpPr>
        <p:spPr>
          <a:xfrm>
            <a:off x="395536" y="2276872"/>
            <a:ext cx="4038600" cy="4165923"/>
          </a:xfrm>
        </p:spPr>
        <p:txBody>
          <a:bodyPr/>
          <a:lstStyle/>
          <a:p>
            <a:r>
              <a:rPr lang="en-US" b="1" dirty="0" smtClean="0">
                <a:solidFill>
                  <a:schemeClr val="tx2"/>
                </a:solidFill>
                <a:latin typeface="Arial" pitchFamily="34" charset="0"/>
                <a:cs typeface="Arial" pitchFamily="34" charset="0"/>
              </a:rPr>
              <a:t>Nocturnal</a:t>
            </a:r>
            <a:r>
              <a:rPr lang="en-US" b="1" dirty="0" smtClean="0">
                <a:solidFill>
                  <a:srgbClr val="0000CC"/>
                </a:solidFill>
                <a:latin typeface="Arial" pitchFamily="34" charset="0"/>
                <a:cs typeface="Arial" pitchFamily="34" charset="0"/>
              </a:rPr>
              <a:t> </a:t>
            </a:r>
            <a:r>
              <a:rPr lang="en-US" b="1" dirty="0" smtClean="0">
                <a:solidFill>
                  <a:schemeClr val="tx2"/>
                </a:solidFill>
                <a:latin typeface="Arial" pitchFamily="34" charset="0"/>
                <a:cs typeface="Arial" pitchFamily="34" charset="0"/>
              </a:rPr>
              <a:t>Choking / Gasping</a:t>
            </a:r>
          </a:p>
          <a:p>
            <a:endParaRPr lang="en-US" b="1" dirty="0" smtClean="0">
              <a:solidFill>
                <a:schemeClr val="tx2"/>
              </a:solidFill>
              <a:latin typeface="Arial" pitchFamily="34" charset="0"/>
              <a:cs typeface="Arial" pitchFamily="34" charset="0"/>
            </a:endParaRPr>
          </a:p>
          <a:p>
            <a:pPr lvl="1"/>
            <a:r>
              <a:rPr lang="en-US" sz="2600" dirty="0" smtClean="0">
                <a:latin typeface="Arial" pitchFamily="34" charset="0"/>
                <a:cs typeface="Arial" pitchFamily="34" charset="0"/>
              </a:rPr>
              <a:t>Bed partners may recognize this more commonly than the patient</a:t>
            </a:r>
            <a:r>
              <a:rPr lang="en-US" sz="2000" dirty="0" smtClean="0"/>
              <a:t>.</a:t>
            </a:r>
          </a:p>
          <a:p>
            <a:endParaRPr lang="en-US" b="1" dirty="0" smtClean="0">
              <a:solidFill>
                <a:schemeClr val="tx2"/>
              </a:solidFill>
              <a:latin typeface="Arial" pitchFamily="34" charset="0"/>
              <a:cs typeface="Arial" pitchFamily="34" charset="0"/>
            </a:endParaRPr>
          </a:p>
          <a:p>
            <a:endParaRPr lang="en-US" dirty="0"/>
          </a:p>
        </p:txBody>
      </p:sp>
      <p:pic>
        <p:nvPicPr>
          <p:cNvPr id="18" name="Picture 2"/>
          <p:cNvPicPr>
            <a:picLocks noGrp="1" noChangeAspect="1" noChangeArrowheads="1"/>
          </p:cNvPicPr>
          <p:nvPr>
            <p:ph sz="half" idx="2"/>
          </p:nvPr>
        </p:nvPicPr>
        <p:blipFill>
          <a:blip r:embed="rId2" cstate="print"/>
          <a:srcRect/>
          <a:stretch>
            <a:fillRect/>
          </a:stretch>
        </p:blipFill>
        <p:spPr bwMode="auto">
          <a:xfrm>
            <a:off x="5148064" y="1844824"/>
            <a:ext cx="3028950" cy="4076700"/>
          </a:xfrm>
          <a:prstGeom prst="rect">
            <a:avLst/>
          </a:prstGeom>
          <a:noFill/>
          <a:ln w="9525">
            <a:noFill/>
            <a:miter lim="800000"/>
            <a:headEnd/>
            <a:tailEnd/>
          </a:ln>
          <a:effectLst/>
        </p:spPr>
      </p:pic>
      <p:sp>
        <p:nvSpPr>
          <p:cNvPr id="19" name="TextBox 18"/>
          <p:cNvSpPr txBox="1"/>
          <p:nvPr/>
        </p:nvSpPr>
        <p:spPr>
          <a:xfrm>
            <a:off x="5580112" y="6237312"/>
            <a:ext cx="2362200" cy="276999"/>
          </a:xfrm>
          <a:prstGeom prst="rect">
            <a:avLst/>
          </a:prstGeom>
          <a:noFill/>
        </p:spPr>
        <p:txBody>
          <a:bodyPr wrap="square" rtlCol="0">
            <a:spAutoFit/>
          </a:bodyPr>
          <a:lstStyle/>
          <a:p>
            <a:r>
              <a:rPr lang="en-US" sz="1200" dirty="0" smtClean="0"/>
              <a:t>Viner et al, Ann Int Med, 1991</a:t>
            </a:r>
            <a:endParaRPr lang="en-US" sz="1200" dirty="0"/>
          </a:p>
        </p:txBody>
      </p:sp>
      <p:sp>
        <p:nvSpPr>
          <p:cNvPr id="2" name="Slide Number Placeholder 1"/>
          <p:cNvSpPr>
            <a:spLocks noGrp="1"/>
          </p:cNvSpPr>
          <p:nvPr>
            <p:ph type="sldNum" sz="quarter" idx="12"/>
          </p:nvPr>
        </p:nvSpPr>
        <p:spPr/>
        <p:txBody>
          <a:bodyPr/>
          <a:lstStyle/>
          <a:p>
            <a:fld id="{80EA325C-93E3-49B9-9635-C99EDF9CBB06}" type="slidenum">
              <a:rPr lang="en-US" smtClean="0"/>
              <a:pPr/>
              <a:t>21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571744"/>
            <a:ext cx="7772400" cy="1362075"/>
          </a:xfrm>
        </p:spPr>
        <p:txBody>
          <a:bodyPr>
            <a:noAutofit/>
          </a:bodyPr>
          <a:lstStyle/>
          <a:p>
            <a:pPr algn="ctr"/>
            <a:r>
              <a:rPr lang="en-US" sz="4800" b="1" dirty="0" smtClean="0">
                <a:solidFill>
                  <a:srgbClr val="FF0000"/>
                </a:solidFill>
              </a:rPr>
              <a:t>What are the Risk Factors?</a:t>
            </a:r>
            <a:endParaRPr lang="en-US" sz="4800" b="1" dirty="0">
              <a:solidFill>
                <a:srgbClr val="FF0000"/>
              </a:solidFill>
            </a:endParaRPr>
          </a:p>
        </p:txBody>
      </p:sp>
      <p:sp>
        <p:nvSpPr>
          <p:cNvPr id="2" name="Slide Number Placeholder 1"/>
          <p:cNvSpPr>
            <a:spLocks noGrp="1"/>
          </p:cNvSpPr>
          <p:nvPr>
            <p:ph type="sldNum" sz="quarter" idx="12"/>
          </p:nvPr>
        </p:nvSpPr>
        <p:spPr/>
        <p:txBody>
          <a:bodyPr/>
          <a:lstStyle/>
          <a:p>
            <a:fld id="{80EA325C-93E3-49B9-9635-C99EDF9CBB06}" type="slidenum">
              <a:rPr lang="en-US" smtClean="0"/>
              <a:pPr/>
              <a:t>22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714356"/>
            <a:ext cx="5429288" cy="665427"/>
          </a:xfrm>
        </p:spPr>
        <p:txBody>
          <a:bodyPr>
            <a:normAutofit fontScale="90000"/>
          </a:bodyPr>
          <a:lstStyle/>
          <a:p>
            <a:r>
              <a:rPr lang="en-US" sz="4000" b="1" dirty="0" smtClean="0"/>
              <a:t>Risk Factors of OSA</a:t>
            </a:r>
            <a:endParaRPr lang="en-US" sz="4000" b="1" dirty="0"/>
          </a:p>
        </p:txBody>
      </p:sp>
      <p:sp>
        <p:nvSpPr>
          <p:cNvPr id="3" name="Content Placeholder 2"/>
          <p:cNvSpPr>
            <a:spLocks noGrp="1"/>
          </p:cNvSpPr>
          <p:nvPr>
            <p:ph sz="half" idx="1"/>
          </p:nvPr>
        </p:nvSpPr>
        <p:spPr>
          <a:xfrm>
            <a:off x="328610" y="3066999"/>
            <a:ext cx="5100646" cy="3962401"/>
          </a:xfrm>
        </p:spPr>
        <p:txBody>
          <a:bodyPr/>
          <a:lstStyle/>
          <a:p>
            <a:pPr marL="514350" indent="-514350">
              <a:buFont typeface="+mj-lt"/>
              <a:buAutoNum type="arabicPeriod"/>
            </a:pPr>
            <a:r>
              <a:rPr lang="en-US" b="1" dirty="0" smtClean="0">
                <a:solidFill>
                  <a:schemeClr val="tx2"/>
                </a:solidFill>
                <a:latin typeface="Arial" pitchFamily="34" charset="0"/>
                <a:cs typeface="Arial" pitchFamily="34" charset="0"/>
              </a:rPr>
              <a:t>Structural Abnormalities</a:t>
            </a:r>
            <a:r>
              <a:rPr lang="en-US" b="1" dirty="0" smtClean="0">
                <a:solidFill>
                  <a:srgbClr val="0000CC"/>
                </a:solidFill>
                <a:latin typeface="Arial" pitchFamily="34" charset="0"/>
                <a:cs typeface="Arial" pitchFamily="34" charset="0"/>
              </a:rPr>
              <a:t>:</a:t>
            </a:r>
          </a:p>
          <a:p>
            <a:pPr marL="514350" indent="-514350">
              <a:buFont typeface="+mj-lt"/>
              <a:buAutoNum type="arabicPeriod"/>
            </a:pPr>
            <a:endParaRPr lang="en-US" sz="2400" dirty="0" smtClean="0">
              <a:solidFill>
                <a:srgbClr val="0000CC"/>
              </a:solidFill>
              <a:latin typeface="Arial" pitchFamily="34" charset="0"/>
              <a:cs typeface="Arial" pitchFamily="34" charset="0"/>
            </a:endParaRPr>
          </a:p>
          <a:p>
            <a:pPr marL="1314450" lvl="2" indent="-514350">
              <a:lnSpc>
                <a:spcPct val="150000"/>
              </a:lnSpc>
              <a:buFont typeface="Wingdings" pitchFamily="2" charset="2"/>
              <a:buChar char="§"/>
            </a:pPr>
            <a:r>
              <a:rPr lang="en-US" sz="2800" dirty="0" smtClean="0">
                <a:latin typeface="Arial" pitchFamily="34" charset="0"/>
                <a:cs typeface="Arial" pitchFamily="34" charset="0"/>
              </a:rPr>
              <a:t>Short Fat Neck</a:t>
            </a:r>
            <a:endParaRPr lang="en-US" sz="2800" dirty="0">
              <a:latin typeface="Arial" pitchFamily="34" charset="0"/>
              <a:cs typeface="Arial" pitchFamily="34" charset="0"/>
            </a:endParaRPr>
          </a:p>
        </p:txBody>
      </p:sp>
      <p:pic>
        <p:nvPicPr>
          <p:cNvPr id="59393" name="Picture 1"/>
          <p:cNvPicPr>
            <a:picLocks noGrp="1" noChangeAspect="1" noChangeArrowheads="1"/>
          </p:cNvPicPr>
          <p:nvPr>
            <p:ph sz="half" idx="2"/>
          </p:nvPr>
        </p:nvPicPr>
        <p:blipFill>
          <a:blip r:embed="rId2" cstate="print"/>
          <a:srcRect/>
          <a:stretch>
            <a:fillRect/>
          </a:stretch>
        </p:blipFill>
        <p:spPr bwMode="auto">
          <a:xfrm>
            <a:off x="5500694" y="2071678"/>
            <a:ext cx="2892289" cy="422592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0EA325C-93E3-49B9-9635-C99EDF9CBB06}" type="slidenum">
              <a:rPr lang="en-US" smtClean="0"/>
              <a:pPr/>
              <a:t>23</a:t>
            </a:fld>
            <a:endParaRPr lang="en-US"/>
          </a:p>
        </p:txBody>
      </p:sp>
      <p:sp>
        <p:nvSpPr>
          <p:cNvPr id="5" name="Rectangle 4"/>
          <p:cNvSpPr/>
          <p:nvPr/>
        </p:nvSpPr>
        <p:spPr>
          <a:xfrm>
            <a:off x="5796136" y="3573016"/>
            <a:ext cx="2520280"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8" presetClass="entr" presetSubtype="16" fill="hold" nodeType="withEffect">
                                  <p:stCondLst>
                                    <p:cond delay="0"/>
                                  </p:stCondLst>
                                  <p:childTnLst>
                                    <p:set>
                                      <p:cBhvr>
                                        <p:cTn id="16" dur="1" fill="hold">
                                          <p:stCondLst>
                                            <p:cond delay="0"/>
                                          </p:stCondLst>
                                        </p:cTn>
                                        <p:tgtEl>
                                          <p:spTgt spid="59393"/>
                                        </p:tgtEl>
                                        <p:attrNameLst>
                                          <p:attrName>style.visibility</p:attrName>
                                        </p:attrNameLst>
                                      </p:cBhvr>
                                      <p:to>
                                        <p:strVal val="visible"/>
                                      </p:to>
                                    </p:set>
                                    <p:animEffect transition="in" filter="diamond(in)">
                                      <p:cBhvr>
                                        <p:cTn id="17" dur="2000"/>
                                        <p:tgtEl>
                                          <p:spTgt spid="59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0590" y="3268960"/>
            <a:ext cx="3681410" cy="1600200"/>
          </a:xfrm>
        </p:spPr>
        <p:txBody>
          <a:bodyPr>
            <a:normAutofit/>
          </a:bodyPr>
          <a:lstStyle/>
          <a:p>
            <a:pPr marL="514350" indent="-514350">
              <a:buFont typeface="Wingdings" pitchFamily="2" charset="2"/>
              <a:buChar char="§"/>
            </a:pPr>
            <a:r>
              <a:rPr lang="en-US" dirty="0" smtClean="0">
                <a:latin typeface="Arial" pitchFamily="34" charset="0"/>
                <a:cs typeface="Arial" pitchFamily="34" charset="0"/>
              </a:rPr>
              <a:t> Small Mandible</a:t>
            </a:r>
            <a:endParaRPr lang="en-US" dirty="0">
              <a:latin typeface="Arial" pitchFamily="34" charset="0"/>
              <a:cs typeface="Arial" pitchFamily="34" charset="0"/>
            </a:endParaRPr>
          </a:p>
        </p:txBody>
      </p:sp>
      <p:pic>
        <p:nvPicPr>
          <p:cNvPr id="8" name="Content Placeholder 4" descr="Picture4"/>
          <p:cNvPicPr>
            <a:picLocks noGrp="1" noChangeAspect="1" noChangeArrowheads="1"/>
          </p:cNvPicPr>
          <p:nvPr>
            <p:ph sz="half" idx="2"/>
          </p:nvPr>
        </p:nvPicPr>
        <p:blipFill>
          <a:blip r:embed="rId2" cstate="print"/>
          <a:srcRect/>
          <a:stretch>
            <a:fillRect/>
          </a:stretch>
        </p:blipFill>
        <p:spPr bwMode="auto">
          <a:xfrm>
            <a:off x="5000628" y="1755795"/>
            <a:ext cx="2919250" cy="4530725"/>
          </a:xfrm>
          <a:prstGeom prst="rect">
            <a:avLst/>
          </a:prstGeom>
          <a:noFill/>
        </p:spPr>
      </p:pic>
      <p:sp>
        <p:nvSpPr>
          <p:cNvPr id="9" name="Rectangle 8"/>
          <p:cNvSpPr/>
          <p:nvPr/>
        </p:nvSpPr>
        <p:spPr>
          <a:xfrm>
            <a:off x="4805390" y="6356828"/>
            <a:ext cx="3695700" cy="215444"/>
          </a:xfrm>
          <a:prstGeom prst="rect">
            <a:avLst/>
          </a:prstGeom>
        </p:spPr>
        <p:txBody>
          <a:bodyPr wrap="square">
            <a:spAutoFit/>
          </a:bodyPr>
          <a:lstStyle/>
          <a:p>
            <a:r>
              <a:rPr lang="en-US" sz="800" dirty="0" smtClean="0"/>
              <a:t>Guilleminault C et al. Sleep apnea Syndromes. New York: Alan R. </a:t>
            </a:r>
            <a:r>
              <a:rPr lang="en-US" sz="800" dirty="0" err="1" smtClean="0"/>
              <a:t>Liss</a:t>
            </a:r>
            <a:r>
              <a:rPr lang="en-US" sz="800" dirty="0" smtClean="0"/>
              <a:t>, 1978.</a:t>
            </a:r>
            <a:endParaRPr lang="en-US" sz="800" dirty="0"/>
          </a:p>
        </p:txBody>
      </p:sp>
      <p:sp>
        <p:nvSpPr>
          <p:cNvPr id="11" name="Title 1"/>
          <p:cNvSpPr>
            <a:spLocks noGrp="1"/>
          </p:cNvSpPr>
          <p:nvPr>
            <p:ph type="title"/>
          </p:nvPr>
        </p:nvSpPr>
        <p:spPr>
          <a:xfrm>
            <a:off x="642910" y="714356"/>
            <a:ext cx="5429288" cy="665427"/>
          </a:xfrm>
        </p:spPr>
        <p:txBody>
          <a:bodyPr>
            <a:normAutofit fontScale="90000"/>
          </a:bodyPr>
          <a:lstStyle/>
          <a:p>
            <a:r>
              <a:rPr lang="en-US" sz="4000" b="1" dirty="0" smtClean="0"/>
              <a:t>Risk Factors of OSA</a:t>
            </a:r>
            <a:endParaRPr lang="en-US" sz="4000" b="1" dirty="0"/>
          </a:p>
        </p:txBody>
      </p:sp>
      <p:sp>
        <p:nvSpPr>
          <p:cNvPr id="2" name="Slide Number Placeholder 1"/>
          <p:cNvSpPr>
            <a:spLocks noGrp="1"/>
          </p:cNvSpPr>
          <p:nvPr>
            <p:ph type="sldNum" sz="quarter" idx="12"/>
          </p:nvPr>
        </p:nvSpPr>
        <p:spPr/>
        <p:txBody>
          <a:bodyPr/>
          <a:lstStyle/>
          <a:p>
            <a:fld id="{80EA325C-93E3-49B9-9635-C99EDF9CBB06}" type="slidenum">
              <a:rPr lang="en-US" smtClean="0"/>
              <a:pPr/>
              <a:t>24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8" presetClass="entr" presetSubtype="16"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diamond(in)">
                                      <p:cBhvr>
                                        <p:cTn id="9" dur="2000"/>
                                        <p:tgtEl>
                                          <p:spTgt spid="8"/>
                                        </p:tgtEl>
                                      </p:cBhvr>
                                    </p:animEffect>
                                  </p:childTnLst>
                                </p:cTn>
                              </p:par>
                              <p:par>
                                <p:cTn id="10" presetID="8"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50" y="744259"/>
            <a:ext cx="7229475" cy="684477"/>
          </a:xfrm>
        </p:spPr>
        <p:txBody>
          <a:bodyPr>
            <a:normAutofit fontScale="90000"/>
          </a:bodyPr>
          <a:lstStyle/>
          <a:p>
            <a:pPr algn="ctr"/>
            <a:r>
              <a:rPr lang="en-US" sz="4000" b="1" dirty="0" smtClean="0"/>
              <a:t>Risk Factors of OSA</a:t>
            </a:r>
            <a:endParaRPr lang="en-US" sz="4000" b="1" dirty="0"/>
          </a:p>
        </p:txBody>
      </p:sp>
      <p:sp>
        <p:nvSpPr>
          <p:cNvPr id="3" name="Content Placeholder 2"/>
          <p:cNvSpPr>
            <a:spLocks noGrp="1"/>
          </p:cNvSpPr>
          <p:nvPr>
            <p:ph sz="half" idx="1"/>
          </p:nvPr>
        </p:nvSpPr>
        <p:spPr>
          <a:xfrm>
            <a:off x="604838" y="3400436"/>
            <a:ext cx="3467096" cy="1600200"/>
          </a:xfrm>
        </p:spPr>
        <p:txBody>
          <a:bodyPr>
            <a:normAutofit/>
          </a:bodyPr>
          <a:lstStyle/>
          <a:p>
            <a:pPr marL="514350" indent="-514350">
              <a:buFont typeface="Wingdings" pitchFamily="2" charset="2"/>
              <a:buChar char="§"/>
            </a:pPr>
            <a:r>
              <a:rPr lang="en-US" dirty="0" smtClean="0">
                <a:latin typeface="Arial" pitchFamily="34" charset="0"/>
                <a:cs typeface="Arial" pitchFamily="34" charset="0"/>
              </a:rPr>
              <a:t> Retrognathia</a:t>
            </a:r>
            <a:endParaRPr lang="en-US" dirty="0">
              <a:latin typeface="Arial" pitchFamily="34" charset="0"/>
              <a:cs typeface="Arial" pitchFamily="34" charset="0"/>
            </a:endParaRPr>
          </a:p>
        </p:txBody>
      </p:sp>
      <p:pic>
        <p:nvPicPr>
          <p:cNvPr id="6" name="Picture 2" descr="C:\My Documents\My Pictures\retrognathia"/>
          <p:cNvPicPr>
            <a:picLocks noGrp="1" noChangeAspect="1" noChangeArrowheads="1"/>
          </p:cNvPicPr>
          <p:nvPr>
            <p:ph sz="half" idx="2"/>
          </p:nvPr>
        </p:nvPicPr>
        <p:blipFill>
          <a:blip r:embed="rId2" cstate="print"/>
          <a:srcRect/>
          <a:stretch>
            <a:fillRect/>
          </a:stretch>
        </p:blipFill>
        <p:spPr bwMode="auto">
          <a:xfrm>
            <a:off x="4114800" y="2905140"/>
            <a:ext cx="4205714" cy="2667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80EA325C-93E3-49B9-9635-C99EDF9CBB06}" type="slidenum">
              <a:rPr lang="en-US" smtClean="0"/>
              <a:pPr/>
              <a:t>25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16" y="2761764"/>
            <a:ext cx="4976802" cy="523220"/>
          </a:xfrm>
          <a:prstGeom prst="rect">
            <a:avLst/>
          </a:prstGeom>
        </p:spPr>
        <p:txBody>
          <a:bodyPr wrap="square">
            <a:spAutoFit/>
          </a:bodyPr>
          <a:lstStyle/>
          <a:p>
            <a:pPr marL="514350" indent="-514350">
              <a:buClr>
                <a:schemeClr val="accent1"/>
              </a:buClr>
              <a:buSzPct val="85000"/>
              <a:buFont typeface="+mj-lt"/>
              <a:buAutoNum type="arabicPeriod" startAt="2"/>
            </a:pPr>
            <a:r>
              <a:rPr lang="en-US" sz="2800" b="1" dirty="0" smtClean="0">
                <a:solidFill>
                  <a:schemeClr val="tx2"/>
                </a:solidFill>
                <a:latin typeface="Arial" pitchFamily="34" charset="0"/>
                <a:cs typeface="Arial" pitchFamily="34" charset="0"/>
              </a:rPr>
              <a:t>Upper airway narrowing:</a:t>
            </a:r>
          </a:p>
        </p:txBody>
      </p:sp>
      <p:sp>
        <p:nvSpPr>
          <p:cNvPr id="8" name="Rectangle 7"/>
          <p:cNvSpPr/>
          <p:nvPr/>
        </p:nvSpPr>
        <p:spPr>
          <a:xfrm>
            <a:off x="428596" y="3769876"/>
            <a:ext cx="4919266" cy="523220"/>
          </a:xfrm>
          <a:prstGeom prst="rect">
            <a:avLst/>
          </a:prstGeom>
        </p:spPr>
        <p:txBody>
          <a:bodyPr wrap="square">
            <a:spAutoFit/>
          </a:bodyPr>
          <a:lstStyle/>
          <a:p>
            <a:pPr lvl="1">
              <a:buFont typeface="Wingdings" pitchFamily="2" charset="2"/>
              <a:buChar char="§"/>
            </a:pPr>
            <a:r>
              <a:rPr lang="en-US" sz="2800" dirty="0" smtClean="0">
                <a:latin typeface="Arial" pitchFamily="34" charset="0"/>
                <a:cs typeface="Arial" pitchFamily="34" charset="0"/>
              </a:rPr>
              <a:t>  Large tonsils / adenoids</a:t>
            </a:r>
          </a:p>
        </p:txBody>
      </p:sp>
      <p:pic>
        <p:nvPicPr>
          <p:cNvPr id="9" name="Picture 2"/>
          <p:cNvPicPr>
            <a:picLocks noChangeAspect="1" noChangeArrowheads="1"/>
          </p:cNvPicPr>
          <p:nvPr/>
        </p:nvPicPr>
        <p:blipFill>
          <a:blip r:embed="rId2" cstate="print"/>
          <a:srcRect/>
          <a:stretch>
            <a:fillRect/>
          </a:stretch>
        </p:blipFill>
        <p:spPr bwMode="auto">
          <a:xfrm>
            <a:off x="5357818" y="2643182"/>
            <a:ext cx="2971800" cy="3047999"/>
          </a:xfrm>
          <a:prstGeom prst="rect">
            <a:avLst/>
          </a:prstGeom>
          <a:noFill/>
          <a:ln w="9525">
            <a:noFill/>
            <a:miter lim="800000"/>
            <a:headEnd/>
            <a:tailEnd/>
          </a:ln>
          <a:effectLst/>
        </p:spPr>
      </p:pic>
      <p:sp>
        <p:nvSpPr>
          <p:cNvPr id="10" name="Rectangle 9"/>
          <p:cNvSpPr/>
          <p:nvPr/>
        </p:nvSpPr>
        <p:spPr>
          <a:xfrm>
            <a:off x="5429256" y="5786454"/>
            <a:ext cx="2971800" cy="369332"/>
          </a:xfrm>
          <a:prstGeom prst="rect">
            <a:avLst/>
          </a:prstGeom>
        </p:spPr>
        <p:txBody>
          <a:bodyPr wrap="square">
            <a:spAutoFit/>
          </a:bodyPr>
          <a:lstStyle/>
          <a:p>
            <a:r>
              <a:rPr lang="en-US" sz="900" dirty="0" smtClean="0"/>
              <a:t>Sleep Disorders &amp; Sleep Apnea with Dr. Kushner, DDS</a:t>
            </a:r>
          </a:p>
          <a:p>
            <a:r>
              <a:rPr lang="en-US" sz="900" dirty="0" smtClean="0">
                <a:hlinkClick r:id="rId3"/>
              </a:rPr>
              <a:t>http://www.brownkushner.com/Sleep</a:t>
            </a:r>
            <a:r>
              <a:rPr lang="en-US" sz="900" dirty="0" smtClean="0"/>
              <a:t> Apnea.pdf</a:t>
            </a:r>
            <a:endParaRPr lang="en-US" sz="900" dirty="0"/>
          </a:p>
        </p:txBody>
      </p:sp>
      <p:sp>
        <p:nvSpPr>
          <p:cNvPr id="12" name="Title 1"/>
          <p:cNvSpPr txBox="1">
            <a:spLocks/>
          </p:cNvSpPr>
          <p:nvPr/>
        </p:nvSpPr>
        <p:spPr>
          <a:xfrm>
            <a:off x="642910" y="714356"/>
            <a:ext cx="5429288" cy="665427"/>
          </a:xfrm>
          <a:prstGeom prst="rect">
            <a:avLst/>
          </a:prstGeom>
        </p:spPr>
        <p:txBody>
          <a:bodyP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Garamond" pitchFamily="18" charset="0"/>
                <a:ea typeface="+mj-ea"/>
                <a:cs typeface="+mj-cs"/>
              </a:rPr>
              <a:t>Risk Factors of OSA</a:t>
            </a:r>
            <a:endParaRPr kumimoji="0" lang="en-US"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aramond" pitchFamily="18" charset="0"/>
              <a:ea typeface="+mj-ea"/>
              <a:cs typeface="+mj-cs"/>
            </a:endParaRPr>
          </a:p>
        </p:txBody>
      </p:sp>
      <p:sp>
        <p:nvSpPr>
          <p:cNvPr id="2" name="Slide Number Placeholder 1"/>
          <p:cNvSpPr>
            <a:spLocks noGrp="1"/>
          </p:cNvSpPr>
          <p:nvPr>
            <p:ph type="sldNum" sz="quarter" idx="12"/>
          </p:nvPr>
        </p:nvSpPr>
        <p:spPr/>
        <p:txBody>
          <a:bodyPr/>
          <a:lstStyle/>
          <a:p>
            <a:fld id="{80EA325C-93E3-49B9-9635-C99EDF9CBB06}" type="slidenum">
              <a:rPr lang="en-US" smtClean="0"/>
              <a:pPr/>
              <a:t>26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4357686" y="2495984"/>
            <a:ext cx="3410123" cy="3290470"/>
          </a:xfrm>
          <a:prstGeom prst="rect">
            <a:avLst/>
          </a:prstGeom>
          <a:noFill/>
          <a:ln w="9525">
            <a:noFill/>
            <a:miter lim="800000"/>
            <a:headEnd/>
            <a:tailEnd/>
          </a:ln>
          <a:effectLst/>
        </p:spPr>
      </p:pic>
      <p:sp>
        <p:nvSpPr>
          <p:cNvPr id="6" name="Rectangle 5"/>
          <p:cNvSpPr/>
          <p:nvPr/>
        </p:nvSpPr>
        <p:spPr>
          <a:xfrm>
            <a:off x="1343669" y="3553852"/>
            <a:ext cx="2871141" cy="523220"/>
          </a:xfrm>
          <a:prstGeom prst="rect">
            <a:avLst/>
          </a:prstGeom>
        </p:spPr>
        <p:txBody>
          <a:bodyPr wrap="square">
            <a:spAutoFit/>
          </a:bodyPr>
          <a:lstStyle/>
          <a:p>
            <a:pPr>
              <a:buFont typeface="Wingdings" pitchFamily="2" charset="2"/>
              <a:buChar char="§"/>
            </a:pPr>
            <a:r>
              <a:rPr lang="en-US" sz="2800" dirty="0" smtClean="0">
                <a:latin typeface="Arial" pitchFamily="34" charset="0"/>
                <a:cs typeface="Arial" pitchFamily="34" charset="0"/>
              </a:rPr>
              <a:t>  Long uvula</a:t>
            </a:r>
          </a:p>
        </p:txBody>
      </p:sp>
      <p:sp>
        <p:nvSpPr>
          <p:cNvPr id="7" name="Rectangle 6"/>
          <p:cNvSpPr/>
          <p:nvPr/>
        </p:nvSpPr>
        <p:spPr>
          <a:xfrm>
            <a:off x="4286248" y="5929330"/>
            <a:ext cx="3581400" cy="369332"/>
          </a:xfrm>
          <a:prstGeom prst="rect">
            <a:avLst/>
          </a:prstGeom>
        </p:spPr>
        <p:txBody>
          <a:bodyPr wrap="square">
            <a:spAutoFit/>
          </a:bodyPr>
          <a:lstStyle/>
          <a:p>
            <a:pPr algn="ctr"/>
            <a:r>
              <a:rPr lang="en-US" sz="900" dirty="0" smtClean="0"/>
              <a:t>Sleep Disorders &amp; Sleep Apnea with Dr. Kushner, DDS</a:t>
            </a:r>
          </a:p>
          <a:p>
            <a:pPr algn="ctr"/>
            <a:r>
              <a:rPr lang="en-US" sz="900" dirty="0" smtClean="0">
                <a:hlinkClick r:id="rId3"/>
              </a:rPr>
              <a:t>http://www.brownkushner.com/Sleep</a:t>
            </a:r>
            <a:r>
              <a:rPr lang="en-US" sz="900" dirty="0" smtClean="0"/>
              <a:t> Apnea.pdf</a:t>
            </a:r>
            <a:endParaRPr lang="en-US" sz="900" dirty="0"/>
          </a:p>
        </p:txBody>
      </p:sp>
      <p:sp>
        <p:nvSpPr>
          <p:cNvPr id="8" name="Rectangle 7"/>
          <p:cNvSpPr/>
          <p:nvPr/>
        </p:nvSpPr>
        <p:spPr>
          <a:xfrm>
            <a:off x="571472" y="428604"/>
            <a:ext cx="6462729" cy="1200329"/>
          </a:xfrm>
          <a:prstGeom prst="rect">
            <a:avLst/>
          </a:prstGeom>
        </p:spPr>
        <p:txBody>
          <a:bodyPr wrap="square">
            <a:spAutoFit/>
          </a:bodyPr>
          <a:lstStyle/>
          <a:p>
            <a:pPr marL="514350" indent="-514350">
              <a:buClr>
                <a:schemeClr val="accent1"/>
              </a:buClr>
              <a:buSzPct val="85000"/>
            </a:pPr>
            <a:r>
              <a:rPr lang="en-US" sz="36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Cont.. </a:t>
            </a:r>
          </a:p>
          <a:p>
            <a:pPr marL="514350" indent="-514350">
              <a:buClr>
                <a:schemeClr val="accent1"/>
              </a:buClr>
              <a:buSzPct val="85000"/>
            </a:pPr>
            <a:r>
              <a:rPr lang="en-US" sz="36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(Upper airway narrowing)</a:t>
            </a:r>
          </a:p>
        </p:txBody>
      </p:sp>
      <p:sp>
        <p:nvSpPr>
          <p:cNvPr id="2" name="Slide Number Placeholder 1"/>
          <p:cNvSpPr>
            <a:spLocks noGrp="1"/>
          </p:cNvSpPr>
          <p:nvPr>
            <p:ph type="sldNum" sz="quarter" idx="12"/>
          </p:nvPr>
        </p:nvSpPr>
        <p:spPr/>
        <p:txBody>
          <a:bodyPr/>
          <a:lstStyle/>
          <a:p>
            <a:fld id="{80EA325C-93E3-49B9-9635-C99EDF9CBB06}" type="slidenum">
              <a:rPr lang="en-US" smtClean="0"/>
              <a:pPr/>
              <a:t>27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Large Tonsils</a:t>
            </a:r>
            <a:endParaRPr lang="en-US" dirty="0"/>
          </a:p>
        </p:txBody>
      </p:sp>
      <p:sp>
        <p:nvSpPr>
          <p:cNvPr id="2" name="Slide Number Placeholder 1"/>
          <p:cNvSpPr>
            <a:spLocks noGrp="1"/>
          </p:cNvSpPr>
          <p:nvPr>
            <p:ph type="sldNum" sz="quarter" idx="12"/>
          </p:nvPr>
        </p:nvSpPr>
        <p:spPr/>
        <p:txBody>
          <a:bodyPr/>
          <a:lstStyle/>
          <a:p>
            <a:fld id="{80EA325C-93E3-49B9-9635-C99EDF9CBB06}" type="slidenum">
              <a:rPr lang="en-US" smtClean="0"/>
              <a:pPr/>
              <a:t>28</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1593304"/>
            <a:ext cx="4211960" cy="42119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33" y="2276872"/>
            <a:ext cx="4149080" cy="4149080"/>
          </a:xfrm>
          <a:prstGeom prst="rect">
            <a:avLst/>
          </a:prstGeom>
        </p:spPr>
      </p:pic>
    </p:spTree>
    <p:extLst>
      <p:ext uri="{BB962C8B-B14F-4D97-AF65-F5344CB8AC3E}">
        <p14:creationId xmlns:p14="http://schemas.microsoft.com/office/powerpoint/2010/main" val="1317684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74" y="714361"/>
            <a:ext cx="7258050" cy="714375"/>
          </a:xfrm>
        </p:spPr>
        <p:txBody>
          <a:bodyPr>
            <a:normAutofit/>
          </a:bodyPr>
          <a:lstStyle/>
          <a:p>
            <a:r>
              <a:rPr lang="en-US" sz="3600" b="1" dirty="0" smtClean="0"/>
              <a:t>Risk Factors of OSA</a:t>
            </a:r>
            <a:endParaRPr lang="en-US" sz="3600" b="1" dirty="0"/>
          </a:p>
        </p:txBody>
      </p:sp>
      <p:sp>
        <p:nvSpPr>
          <p:cNvPr id="3" name="Content Placeholder 2"/>
          <p:cNvSpPr>
            <a:spLocks noGrp="1"/>
          </p:cNvSpPr>
          <p:nvPr>
            <p:ph sz="half" idx="1"/>
          </p:nvPr>
        </p:nvSpPr>
        <p:spPr>
          <a:xfrm>
            <a:off x="528638" y="2332061"/>
            <a:ext cx="4186238" cy="3811583"/>
          </a:xfrm>
        </p:spPr>
        <p:txBody>
          <a:bodyPr>
            <a:normAutofit/>
          </a:bodyPr>
          <a:lstStyle/>
          <a:p>
            <a:pPr marL="514350" indent="-514350">
              <a:buFont typeface="+mj-lt"/>
              <a:buAutoNum type="arabicPeriod" startAt="3"/>
            </a:pPr>
            <a:r>
              <a:rPr lang="en-US" b="1" dirty="0" smtClean="0">
                <a:solidFill>
                  <a:schemeClr val="tx2"/>
                </a:solidFill>
                <a:latin typeface="Arial" pitchFamily="34" charset="0"/>
                <a:cs typeface="Arial" pitchFamily="34" charset="0"/>
              </a:rPr>
              <a:t>Obesity</a:t>
            </a:r>
            <a:endParaRPr lang="en-US" sz="3200" b="1" dirty="0" smtClean="0">
              <a:solidFill>
                <a:schemeClr val="tx2"/>
              </a:solidFill>
              <a:latin typeface="Arial" pitchFamily="34" charset="0"/>
              <a:cs typeface="Arial" pitchFamily="34" charset="0"/>
            </a:endParaRPr>
          </a:p>
          <a:p>
            <a:pPr marL="514350" indent="-514350">
              <a:buNone/>
            </a:pPr>
            <a:endParaRPr lang="en-US" dirty="0" smtClean="0">
              <a:solidFill>
                <a:schemeClr val="tx2"/>
              </a:solidFill>
              <a:latin typeface="Arial" pitchFamily="34" charset="0"/>
              <a:cs typeface="Arial" pitchFamily="34" charset="0"/>
            </a:endParaRPr>
          </a:p>
          <a:p>
            <a:pPr lvl="1">
              <a:buFont typeface="Wingdings" pitchFamily="2" charset="2"/>
              <a:buChar char="§"/>
            </a:pPr>
            <a:r>
              <a:rPr lang="en-US" dirty="0" smtClean="0">
                <a:latin typeface="Arial" pitchFamily="34" charset="0"/>
                <a:cs typeface="Arial" pitchFamily="34" charset="0"/>
              </a:rPr>
              <a:t>Strongest risk factor for OSA.</a:t>
            </a:r>
          </a:p>
          <a:p>
            <a:pPr>
              <a:buFont typeface="Wingdings" pitchFamily="2" charset="2"/>
              <a:buChar char="§"/>
            </a:pPr>
            <a:endParaRPr lang="en-US" sz="2000" dirty="0" smtClean="0">
              <a:latin typeface="Arial" pitchFamily="34" charset="0"/>
              <a:cs typeface="Arial" pitchFamily="34" charset="0"/>
            </a:endParaRPr>
          </a:p>
          <a:p>
            <a:pPr lvl="1">
              <a:buFont typeface="Wingdings" pitchFamily="2" charset="2"/>
              <a:buChar char="§"/>
            </a:pPr>
            <a:r>
              <a:rPr lang="en-US" dirty="0" smtClean="0">
                <a:latin typeface="Arial" pitchFamily="34" charset="0"/>
                <a:cs typeface="Arial" pitchFamily="34" charset="0"/>
              </a:rPr>
              <a:t>Present in &gt;60% of patients referred for a diagnostic sleep evaluation.</a:t>
            </a:r>
          </a:p>
          <a:p>
            <a:pPr marL="514350" indent="-514350">
              <a:buFont typeface="+mj-lt"/>
              <a:buAutoNum type="arabicPeriod" startAt="3"/>
            </a:pPr>
            <a:endParaRPr lang="en-US" sz="2400" dirty="0" smtClean="0">
              <a:latin typeface="Arial" pitchFamily="34" charset="0"/>
              <a:cs typeface="Arial" pitchFamily="34" charset="0"/>
            </a:endParaRPr>
          </a:p>
          <a:p>
            <a:pPr marL="514350" indent="-514350">
              <a:buFont typeface="+mj-lt"/>
              <a:buAutoNum type="arabicPeriod" startAt="3"/>
            </a:pPr>
            <a:endParaRPr lang="en-US" sz="2400" dirty="0">
              <a:latin typeface="Arial" pitchFamily="34" charset="0"/>
              <a:cs typeface="Arial" pitchFamily="34" charset="0"/>
            </a:endParaRPr>
          </a:p>
        </p:txBody>
      </p:sp>
      <p:pic>
        <p:nvPicPr>
          <p:cNvPr id="6" name="Picture 3" descr="A"/>
          <p:cNvPicPr>
            <a:picLocks noGrp="1" noChangeAspect="1" noChangeArrowheads="1"/>
          </p:cNvPicPr>
          <p:nvPr>
            <p:ph sz="half" idx="2"/>
          </p:nvPr>
        </p:nvPicPr>
        <p:blipFill>
          <a:blip r:embed="rId2" cstate="print"/>
          <a:stretch>
            <a:fillRect/>
          </a:stretch>
        </p:blipFill>
        <p:spPr bwMode="auto">
          <a:xfrm>
            <a:off x="5168566" y="2674501"/>
            <a:ext cx="2740695" cy="3254829"/>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80EA325C-93E3-49B9-9635-C99EDF9CBB06}" type="slidenum">
              <a:rPr lang="en-US" smtClean="0"/>
              <a:pPr/>
              <a:t>29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1000"/>
                                        <p:tgtEl>
                                          <p:spTgt spid="3">
                                            <p:txEl>
                                              <p:pRg st="2" end="2"/>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ox(in)">
                                      <p:cBhvr>
                                        <p:cTn id="13" dur="1000"/>
                                        <p:tgtEl>
                                          <p:spTgt spid="3">
                                            <p:txEl>
                                              <p:pRg st="4" end="4"/>
                                            </p:txEl>
                                          </p:spTgt>
                                        </p:tgtEl>
                                      </p:cBhvr>
                                    </p:animEffect>
                                  </p:childTnLst>
                                </p:cTn>
                              </p:par>
                              <p:par>
                                <p:cTn id="14" presetID="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142844" y="1724048"/>
            <a:ext cx="8734425" cy="4991100"/>
          </a:xfrm>
          <a:prstGeom prst="rect">
            <a:avLst/>
          </a:prstGeom>
          <a:noFill/>
          <a:ln w="9525">
            <a:solidFill>
              <a:schemeClr val="tx1"/>
            </a:solidFill>
            <a:miter lim="800000"/>
            <a:headEnd/>
            <a:tailEnd/>
          </a:ln>
          <a:effectLst/>
        </p:spPr>
      </p:pic>
      <p:sp>
        <p:nvSpPr>
          <p:cNvPr id="73730" name="Rectangle 2"/>
          <p:cNvSpPr>
            <a:spLocks noGrp="1" noChangeArrowheads="1"/>
          </p:cNvSpPr>
          <p:nvPr>
            <p:ph type="title"/>
          </p:nvPr>
        </p:nvSpPr>
        <p:spPr>
          <a:xfrm>
            <a:off x="-1000164" y="500042"/>
            <a:ext cx="7277100" cy="1139825"/>
          </a:xfrm>
        </p:spPr>
        <p:txBody>
          <a:bodyPr>
            <a:normAutofit/>
          </a:bodyPr>
          <a:lstStyle/>
          <a:p>
            <a:pPr algn="ctr"/>
            <a:r>
              <a:rPr lang="en-US" sz="3600" b="1" dirty="0" smtClean="0"/>
              <a:t>Normal Breathing</a:t>
            </a:r>
          </a:p>
        </p:txBody>
      </p:sp>
      <p:sp>
        <p:nvSpPr>
          <p:cNvPr id="73735" name="AutoShape 7"/>
          <p:cNvSpPr>
            <a:spLocks noChangeArrowheads="1"/>
          </p:cNvSpPr>
          <p:nvPr/>
        </p:nvSpPr>
        <p:spPr bwMode="auto">
          <a:xfrm flipV="1">
            <a:off x="1209644" y="3471874"/>
            <a:ext cx="7696200" cy="1600200"/>
          </a:xfrm>
          <a:prstGeom prst="roundRect">
            <a:avLst>
              <a:gd name="adj" fmla="val 16667"/>
            </a:avLst>
          </a:prstGeom>
          <a:noFill/>
          <a:ln w="38100">
            <a:solidFill>
              <a:srgbClr val="00B050"/>
            </a:solidFill>
            <a:round/>
            <a:headEnd/>
            <a:tailEnd/>
          </a:ln>
          <a:effectLst/>
        </p:spPr>
        <p:txBody>
          <a:bodyPr wrap="none" anchor="ctr"/>
          <a:lstStyle/>
          <a:p>
            <a:endParaRPr lang="en-US" dirty="0"/>
          </a:p>
        </p:txBody>
      </p:sp>
      <p:sp>
        <p:nvSpPr>
          <p:cNvPr id="2" name="Slide Number Placeholder 1"/>
          <p:cNvSpPr>
            <a:spLocks noGrp="1"/>
          </p:cNvSpPr>
          <p:nvPr>
            <p:ph type="sldNum" sz="quarter" idx="12"/>
          </p:nvPr>
        </p:nvSpPr>
        <p:spPr/>
        <p:txBody>
          <a:bodyPr/>
          <a:lstStyle/>
          <a:p>
            <a:fld id="{80EA325C-93E3-49B9-9635-C99EDF9CBB06}" type="slidenum">
              <a:rPr lang="en-US" smtClean="0"/>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diamond(in)">
                                      <p:cBhvr>
                                        <p:cTn id="7" dur="20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cstate="print"/>
          <a:srcRect/>
          <a:stretch>
            <a:fillRect/>
          </a:stretch>
        </p:blipFill>
        <p:spPr bwMode="auto">
          <a:xfrm>
            <a:off x="571472" y="1619272"/>
            <a:ext cx="7848600" cy="4953000"/>
          </a:xfrm>
          <a:prstGeom prst="rect">
            <a:avLst/>
          </a:prstGeom>
          <a:noFill/>
          <a:ln w="9525">
            <a:solidFill>
              <a:schemeClr val="accent1"/>
            </a:solidFill>
            <a:miter lim="800000"/>
            <a:headEnd/>
            <a:tailEnd/>
          </a:ln>
          <a:effectLst/>
        </p:spPr>
      </p:pic>
      <p:sp>
        <p:nvSpPr>
          <p:cNvPr id="5" name="TextBox 4"/>
          <p:cNvSpPr txBox="1"/>
          <p:nvPr/>
        </p:nvSpPr>
        <p:spPr>
          <a:xfrm>
            <a:off x="742976" y="1762772"/>
            <a:ext cx="7543800" cy="523220"/>
          </a:xfrm>
          <a:prstGeom prst="rect">
            <a:avLst/>
          </a:prstGeom>
          <a:noFill/>
        </p:spPr>
        <p:txBody>
          <a:bodyPr wrap="square" rtlCol="1">
            <a:spAutoFit/>
          </a:bodyPr>
          <a:lstStyle/>
          <a:p>
            <a:pPr algn="ctr"/>
            <a:r>
              <a:rPr lang="en-US" sz="2800" b="1" dirty="0" smtClean="0">
                <a:solidFill>
                  <a:srgbClr val="FF0000"/>
                </a:solidFill>
                <a:latin typeface="Times New Roman" pitchFamily="18" charset="0"/>
                <a:cs typeface="Times New Roman" pitchFamily="18" charset="0"/>
              </a:rPr>
              <a:t>Twenty Years of Increasing Obesity</a:t>
            </a:r>
            <a:endParaRPr lang="ar-SA" sz="2800" b="1" dirty="0">
              <a:solidFill>
                <a:srgbClr val="FF0000"/>
              </a:solidFill>
              <a:latin typeface="Times New Roman" pitchFamily="18" charset="0"/>
              <a:cs typeface="Times New Roman" pitchFamily="18" charset="0"/>
            </a:endParaRPr>
          </a:p>
        </p:txBody>
      </p:sp>
      <p:sp>
        <p:nvSpPr>
          <p:cNvPr id="7" name="TextBox 6"/>
          <p:cNvSpPr txBox="1"/>
          <p:nvPr/>
        </p:nvSpPr>
        <p:spPr>
          <a:xfrm rot="16200000">
            <a:off x="-93845" y="3978129"/>
            <a:ext cx="1981199" cy="492443"/>
          </a:xfrm>
          <a:prstGeom prst="rect">
            <a:avLst/>
          </a:prstGeom>
          <a:solidFill>
            <a:schemeClr val="bg1"/>
          </a:solidFill>
        </p:spPr>
        <p:txBody>
          <a:bodyPr wrap="square" rtlCol="1">
            <a:spAutoFit/>
          </a:bodyPr>
          <a:lstStyle/>
          <a:p>
            <a:pPr algn="ctr"/>
            <a:r>
              <a:rPr lang="en-US" sz="2600" b="1" dirty="0" smtClean="0">
                <a:solidFill>
                  <a:srgbClr val="C00000"/>
                </a:solidFill>
              </a:rPr>
              <a:t>% Obesity</a:t>
            </a:r>
            <a:endParaRPr lang="ar-SA" sz="2600" b="1" dirty="0">
              <a:solidFill>
                <a:srgbClr val="C00000"/>
              </a:solidFill>
            </a:endParaRPr>
          </a:p>
        </p:txBody>
      </p:sp>
      <p:sp>
        <p:nvSpPr>
          <p:cNvPr id="2" name="Slide Number Placeholder 1"/>
          <p:cNvSpPr>
            <a:spLocks noGrp="1"/>
          </p:cNvSpPr>
          <p:nvPr>
            <p:ph type="sldNum" sz="quarter" idx="10"/>
          </p:nvPr>
        </p:nvSpPr>
        <p:spPr/>
        <p:txBody>
          <a:bodyPr/>
          <a:lstStyle/>
          <a:p>
            <a:fld id="{80EA325C-93E3-49B9-9635-C99EDF9CBB06}" type="slidenum">
              <a:rPr lang="en-US" smtClean="0"/>
              <a:pPr/>
              <a:t>30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22275" name="Object 3"/>
          <p:cNvGraphicFramePr>
            <a:graphicFrameLocks noGrp="1" noChangeAspect="1"/>
          </p:cNvGraphicFramePr>
          <p:nvPr>
            <p:ph idx="1"/>
          </p:nvPr>
        </p:nvGraphicFramePr>
        <p:xfrm>
          <a:off x="1371600" y="1993920"/>
          <a:ext cx="6433869" cy="4292600"/>
        </p:xfrm>
        <a:graphic>
          <a:graphicData uri="http://schemas.openxmlformats.org/presentationml/2006/ole">
            <mc:AlternateContent xmlns:mc="http://schemas.openxmlformats.org/markup-compatibility/2006">
              <mc:Choice xmlns:v="urn:schemas-microsoft-com:vml" Requires="v">
                <p:oleObj spid="_x0000_s1042" name="Chart" r:id="rId4" imgW="6096000" imgH="4067083" progId="MSGraph.Chart.8">
                  <p:embed followColorScheme="full"/>
                </p:oleObj>
              </mc:Choice>
              <mc:Fallback>
                <p:oleObj name="Chart" r:id="rId4" imgW="6096000" imgH="4067083" progId="MSGraph.Chart.8">
                  <p:embed followColorScheme="full"/>
                  <p:pic>
                    <p:nvPicPr>
                      <p:cNvPr id="0" name="Picture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993920"/>
                        <a:ext cx="6433869" cy="429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276" name="Text Box 4"/>
          <p:cNvSpPr txBox="1">
            <a:spLocks noChangeArrowheads="1"/>
          </p:cNvSpPr>
          <p:nvPr/>
        </p:nvSpPr>
        <p:spPr bwMode="auto">
          <a:xfrm>
            <a:off x="3352800" y="6162280"/>
            <a:ext cx="2590800" cy="338554"/>
          </a:xfrm>
          <a:prstGeom prst="rect">
            <a:avLst/>
          </a:prstGeom>
          <a:noFill/>
          <a:ln w="9525">
            <a:noFill/>
            <a:miter lim="800000"/>
            <a:headEnd/>
            <a:tailEnd/>
          </a:ln>
          <a:effectLst/>
        </p:spPr>
        <p:txBody>
          <a:bodyPr wrap="square">
            <a:spAutoFit/>
          </a:bodyPr>
          <a:lstStyle/>
          <a:p>
            <a:pPr algn="ctr">
              <a:spcBef>
                <a:spcPct val="50000"/>
              </a:spcBef>
            </a:pPr>
            <a:r>
              <a:rPr lang="en-US" sz="1600" b="1" dirty="0">
                <a:solidFill>
                  <a:srgbClr val="C00000"/>
                </a:solidFill>
                <a:effectLst/>
                <a:latin typeface="Arial" pitchFamily="34" charset="0"/>
                <a:cs typeface="Arial" pitchFamily="34" charset="0"/>
              </a:rPr>
              <a:t>(BMI ≥ 30 kg/m</a:t>
            </a:r>
            <a:r>
              <a:rPr lang="en-US" sz="1600" b="1" baseline="30000" dirty="0">
                <a:solidFill>
                  <a:srgbClr val="C00000"/>
                </a:solidFill>
                <a:effectLst/>
                <a:latin typeface="Arial" pitchFamily="34" charset="0"/>
                <a:cs typeface="Arial" pitchFamily="34" charset="0"/>
              </a:rPr>
              <a:t>2</a:t>
            </a:r>
            <a:r>
              <a:rPr lang="en-US" sz="1600" b="1" dirty="0">
                <a:solidFill>
                  <a:srgbClr val="C00000"/>
                </a:solidFill>
                <a:effectLst/>
                <a:latin typeface="Arial" pitchFamily="34" charset="0"/>
                <a:cs typeface="Arial" pitchFamily="34" charset="0"/>
              </a:rPr>
              <a:t>)</a:t>
            </a:r>
            <a:endParaRPr lang="en-GB" sz="1600" b="1" dirty="0">
              <a:solidFill>
                <a:srgbClr val="C00000"/>
              </a:solidFill>
              <a:effectLst/>
              <a:latin typeface="Arial" pitchFamily="34" charset="0"/>
              <a:cs typeface="Arial" pitchFamily="34" charset="0"/>
            </a:endParaRPr>
          </a:p>
        </p:txBody>
      </p:sp>
      <p:sp>
        <p:nvSpPr>
          <p:cNvPr id="822277" name="Rectangle 5"/>
          <p:cNvSpPr>
            <a:spLocks noChangeArrowheads="1"/>
          </p:cNvSpPr>
          <p:nvPr/>
        </p:nvSpPr>
        <p:spPr bwMode="auto">
          <a:xfrm>
            <a:off x="457200" y="6326051"/>
            <a:ext cx="2362200" cy="246221"/>
          </a:xfrm>
          <a:prstGeom prst="rect">
            <a:avLst/>
          </a:prstGeom>
          <a:noFill/>
          <a:ln w="9525">
            <a:noFill/>
            <a:miter lim="800000"/>
            <a:headEnd/>
            <a:tailEnd/>
          </a:ln>
          <a:effectLst/>
        </p:spPr>
        <p:txBody>
          <a:bodyPr wrap="square">
            <a:spAutoFit/>
          </a:bodyPr>
          <a:lstStyle/>
          <a:p>
            <a:pPr algn="l" eaLnBrk="0" hangingPunct="0"/>
            <a:r>
              <a:rPr lang="en-US" sz="1000" b="1" i="1" dirty="0">
                <a:solidFill>
                  <a:schemeClr val="tx1"/>
                </a:solidFill>
                <a:effectLst/>
                <a:latin typeface="Times New Roman" pitchFamily="18" charset="0"/>
              </a:rPr>
              <a:t>Al-Nozha et al. SMJ 2005;26:824-829</a:t>
            </a:r>
          </a:p>
        </p:txBody>
      </p:sp>
      <p:sp>
        <p:nvSpPr>
          <p:cNvPr id="822278" name="Text Box 6"/>
          <p:cNvSpPr txBox="1">
            <a:spLocks noChangeArrowheads="1"/>
          </p:cNvSpPr>
          <p:nvPr/>
        </p:nvSpPr>
        <p:spPr bwMode="auto">
          <a:xfrm rot="16200000">
            <a:off x="660400" y="3530600"/>
            <a:ext cx="1270000" cy="304800"/>
          </a:xfrm>
          <a:prstGeom prst="rect">
            <a:avLst/>
          </a:prstGeom>
          <a:noFill/>
          <a:ln w="9525">
            <a:noFill/>
            <a:miter lim="800000"/>
            <a:headEnd/>
            <a:tailEnd/>
          </a:ln>
          <a:effectLst/>
        </p:spPr>
        <p:txBody>
          <a:bodyPr wrap="none">
            <a:spAutoFit/>
          </a:bodyPr>
          <a:lstStyle/>
          <a:p>
            <a:pPr algn="l"/>
            <a:r>
              <a:rPr lang="en-US" sz="1400" b="0" dirty="0">
                <a:solidFill>
                  <a:schemeClr val="tx2">
                    <a:lumMod val="75000"/>
                  </a:schemeClr>
                </a:solidFill>
                <a:effectLst/>
                <a:latin typeface="Arial" pitchFamily="34" charset="0"/>
                <a:cs typeface="Arial" pitchFamily="34" charset="0"/>
              </a:rPr>
              <a:t>% of Subjects</a:t>
            </a:r>
          </a:p>
        </p:txBody>
      </p:sp>
      <p:sp>
        <p:nvSpPr>
          <p:cNvPr id="822279" name="AutoShape 7"/>
          <p:cNvSpPr>
            <a:spLocks noChangeArrowheads="1"/>
          </p:cNvSpPr>
          <p:nvPr/>
        </p:nvSpPr>
        <p:spPr bwMode="auto">
          <a:xfrm>
            <a:off x="2578100" y="3500438"/>
            <a:ext cx="685800" cy="2068512"/>
          </a:xfrm>
          <a:prstGeom prst="can">
            <a:avLst>
              <a:gd name="adj" fmla="val 21113"/>
            </a:avLst>
          </a:prstGeom>
          <a:gradFill rotWithShape="0">
            <a:gsLst>
              <a:gs pos="0">
                <a:schemeClr val="accent1"/>
              </a:gs>
              <a:gs pos="100000">
                <a:schemeClr val="accent1">
                  <a:gamma/>
                  <a:shade val="46275"/>
                  <a:invGamma/>
                </a:schemeClr>
              </a:gs>
            </a:gsLst>
            <a:lin ang="0" scaled="1"/>
          </a:gradFill>
          <a:ln w="9525">
            <a:solidFill>
              <a:srgbClr val="000000"/>
            </a:solidFill>
            <a:round/>
            <a:headEnd/>
            <a:tailEnd/>
          </a:ln>
          <a:effectLst/>
        </p:spPr>
        <p:txBody>
          <a:bodyPr wrap="none" anchor="ctr"/>
          <a:lstStyle/>
          <a:p>
            <a:endParaRPr lang="en-US" dirty="0"/>
          </a:p>
        </p:txBody>
      </p:sp>
      <p:sp>
        <p:nvSpPr>
          <p:cNvPr id="822280" name="AutoShape 8"/>
          <p:cNvSpPr>
            <a:spLocks noChangeArrowheads="1"/>
          </p:cNvSpPr>
          <p:nvPr/>
        </p:nvSpPr>
        <p:spPr bwMode="auto">
          <a:xfrm>
            <a:off x="4178300" y="2205038"/>
            <a:ext cx="685800" cy="3363912"/>
          </a:xfrm>
          <a:prstGeom prst="can">
            <a:avLst>
              <a:gd name="adj" fmla="val 18212"/>
            </a:avLst>
          </a:prstGeom>
          <a:gradFill rotWithShape="0">
            <a:gsLst>
              <a:gs pos="0">
                <a:srgbClr val="CCFFFF"/>
              </a:gs>
              <a:gs pos="100000">
                <a:srgbClr val="CCFFFF">
                  <a:gamma/>
                  <a:shade val="46275"/>
                  <a:invGamma/>
                </a:srgbClr>
              </a:gs>
            </a:gsLst>
            <a:lin ang="0" scaled="1"/>
          </a:gradFill>
          <a:ln w="9525">
            <a:solidFill>
              <a:srgbClr val="000000"/>
            </a:solidFill>
            <a:round/>
            <a:headEnd/>
            <a:tailEnd/>
          </a:ln>
          <a:effectLst/>
        </p:spPr>
        <p:txBody>
          <a:bodyPr wrap="none" anchor="ctr"/>
          <a:lstStyle/>
          <a:p>
            <a:endParaRPr lang="en-US" dirty="0"/>
          </a:p>
        </p:txBody>
      </p:sp>
      <p:sp>
        <p:nvSpPr>
          <p:cNvPr id="822281" name="AutoShape 9"/>
          <p:cNvSpPr>
            <a:spLocks noChangeArrowheads="1"/>
          </p:cNvSpPr>
          <p:nvPr/>
        </p:nvSpPr>
        <p:spPr bwMode="auto">
          <a:xfrm>
            <a:off x="6019800" y="2819400"/>
            <a:ext cx="685800" cy="2778125"/>
          </a:xfrm>
          <a:prstGeom prst="can">
            <a:avLst>
              <a:gd name="adj" fmla="val 22224"/>
            </a:avLst>
          </a:prstGeom>
          <a:gradFill rotWithShape="0">
            <a:gsLst>
              <a:gs pos="0">
                <a:srgbClr val="FFFF99"/>
              </a:gs>
              <a:gs pos="100000">
                <a:srgbClr val="FFFF99">
                  <a:gamma/>
                  <a:shade val="46275"/>
                  <a:invGamma/>
                </a:srgbClr>
              </a:gs>
            </a:gsLst>
            <a:lin ang="0" scaled="1"/>
          </a:gradFill>
          <a:ln w="9525">
            <a:solidFill>
              <a:srgbClr val="000000"/>
            </a:solidFill>
            <a:round/>
            <a:headEnd/>
            <a:tailEnd/>
          </a:ln>
          <a:effectLst/>
        </p:spPr>
        <p:txBody>
          <a:bodyPr wrap="none" anchor="ctr"/>
          <a:lstStyle/>
          <a:p>
            <a:endParaRPr lang="en-US" dirty="0"/>
          </a:p>
        </p:txBody>
      </p:sp>
      <p:sp>
        <p:nvSpPr>
          <p:cNvPr id="822286" name="Rectangle 14"/>
          <p:cNvSpPr>
            <a:spLocks noRot="1" noChangeArrowheads="1"/>
          </p:cNvSpPr>
          <p:nvPr/>
        </p:nvSpPr>
        <p:spPr bwMode="auto">
          <a:xfrm>
            <a:off x="-32" y="547675"/>
            <a:ext cx="7000924" cy="1095375"/>
          </a:xfrm>
          <a:prstGeom prst="rect">
            <a:avLst/>
          </a:prstGeom>
          <a:noFill/>
          <a:ln w="9525">
            <a:noFill/>
            <a:miter lim="800000"/>
            <a:headEnd/>
            <a:tailEnd/>
          </a:ln>
          <a:effectLst/>
        </p:spPr>
        <p:txBody>
          <a:bodyPr anchor="ctr"/>
          <a:lstStyle/>
          <a:p>
            <a:pPr algn="ctr">
              <a:spcBef>
                <a:spcPct val="0"/>
              </a:spcBef>
            </a:pPr>
            <a:r>
              <a:rPr lang="en-US" sz="3200" b="1" dirty="0">
                <a:solidFill>
                  <a:schemeClr val="bg1"/>
                </a:solidFill>
                <a:effectLst>
                  <a:outerShdw blurRad="38100" dist="38100" dir="2700000" algn="tl">
                    <a:srgbClr val="000000">
                      <a:alpha val="43137"/>
                    </a:srgbClr>
                  </a:outerShdw>
                </a:effectLst>
                <a:latin typeface="Garamond" pitchFamily="18" charset="0"/>
                <a:ea typeface="+mj-ea"/>
                <a:cs typeface="+mj-cs"/>
              </a:rPr>
              <a:t>PREVALENCE </a:t>
            </a:r>
            <a:r>
              <a:rPr lang="en-US" sz="32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 OF  OBESITY </a:t>
            </a:r>
          </a:p>
          <a:p>
            <a:pPr algn="ctr">
              <a:spcBef>
                <a:spcPct val="0"/>
              </a:spcBef>
            </a:pPr>
            <a:r>
              <a:rPr lang="en-US" sz="32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 IN SAUDI  ARABIA</a:t>
            </a:r>
            <a:endParaRPr lang="en-GB" sz="3200" b="1" dirty="0">
              <a:solidFill>
                <a:schemeClr val="bg1"/>
              </a:solidFill>
              <a:effectLst>
                <a:outerShdw blurRad="38100" dist="38100" dir="2700000" algn="tl">
                  <a:srgbClr val="000000">
                    <a:alpha val="43137"/>
                  </a:srgbClr>
                </a:outerShdw>
              </a:effectLst>
              <a:latin typeface="Garamond" pitchFamily="18" charset="0"/>
              <a:ea typeface="+mj-ea"/>
              <a:cs typeface="+mj-cs"/>
            </a:endParaRPr>
          </a:p>
        </p:txBody>
      </p:sp>
      <p:sp>
        <p:nvSpPr>
          <p:cNvPr id="3" name="Slide Number Placeholder 2"/>
          <p:cNvSpPr>
            <a:spLocks noGrp="1"/>
          </p:cNvSpPr>
          <p:nvPr>
            <p:ph type="sldNum" sz="quarter" idx="11"/>
          </p:nvPr>
        </p:nvSpPr>
        <p:spPr>
          <a:xfrm>
            <a:off x="8604448" y="6381328"/>
            <a:ext cx="447692" cy="323872"/>
          </a:xfrm>
        </p:spPr>
        <p:txBody>
          <a:bodyPr/>
          <a:lstStyle/>
          <a:p>
            <a:r>
              <a:rPr lang="en-US" dirty="0" smtClean="0"/>
              <a:t>31</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22286"/>
                                        </p:tgtEl>
                                        <p:attrNameLst>
                                          <p:attrName>style.visibility</p:attrName>
                                        </p:attrNameLst>
                                      </p:cBhvr>
                                      <p:to>
                                        <p:strVal val="visible"/>
                                      </p:to>
                                    </p:set>
                                    <p:animEffect transition="in" filter="dissolve">
                                      <p:cBhvr>
                                        <p:cTn id="7" dur="1000"/>
                                        <p:tgtEl>
                                          <p:spTgt spid="822286"/>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822275"/>
                                        </p:tgtEl>
                                        <p:attrNameLst>
                                          <p:attrName>style.visibility</p:attrName>
                                        </p:attrNameLst>
                                      </p:cBhvr>
                                      <p:to>
                                        <p:strVal val="visible"/>
                                      </p:to>
                                    </p:set>
                                    <p:animEffect transition="in" filter="dissolve">
                                      <p:cBhvr>
                                        <p:cTn id="11" dur="500"/>
                                        <p:tgtEl>
                                          <p:spTgt spid="822275"/>
                                        </p:tgtEl>
                                      </p:cBhvr>
                                    </p:animEffect>
                                  </p:childTnLst>
                                </p:cTn>
                              </p:par>
                              <p:par>
                                <p:cTn id="12" presetID="1" presetClass="entr" presetSubtype="0" fill="hold" grpId="0" nodeType="withEffect">
                                  <p:stCondLst>
                                    <p:cond delay="0"/>
                                  </p:stCondLst>
                                  <p:childTnLst>
                                    <p:set>
                                      <p:cBhvr>
                                        <p:cTn id="13" dur="1" fill="hold">
                                          <p:stCondLst>
                                            <p:cond delay="499"/>
                                          </p:stCondLst>
                                        </p:cTn>
                                        <p:tgtEl>
                                          <p:spTgt spid="82227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822278"/>
                                        </p:tgtEl>
                                        <p:attrNameLst>
                                          <p:attrName>style.visibility</p:attrName>
                                        </p:attrNameLst>
                                      </p:cBhvr>
                                      <p:to>
                                        <p:strVal val="visible"/>
                                      </p:to>
                                    </p:set>
                                  </p:childTnLst>
                                </p:cTn>
                              </p:par>
                              <p:par>
                                <p:cTn id="16" presetID="17" presetClass="entr" presetSubtype="4" fill="hold" grpId="0" nodeType="withEffect">
                                  <p:stCondLst>
                                    <p:cond delay="0"/>
                                  </p:stCondLst>
                                  <p:childTnLst>
                                    <p:set>
                                      <p:cBhvr>
                                        <p:cTn id="17" dur="1" fill="hold">
                                          <p:stCondLst>
                                            <p:cond delay="0"/>
                                          </p:stCondLst>
                                        </p:cTn>
                                        <p:tgtEl>
                                          <p:spTgt spid="822279"/>
                                        </p:tgtEl>
                                        <p:attrNameLst>
                                          <p:attrName>style.visibility</p:attrName>
                                        </p:attrNameLst>
                                      </p:cBhvr>
                                      <p:to>
                                        <p:strVal val="visible"/>
                                      </p:to>
                                    </p:set>
                                    <p:anim calcmode="lin" valueType="num">
                                      <p:cBhvr>
                                        <p:cTn id="18" dur="2000" fill="hold"/>
                                        <p:tgtEl>
                                          <p:spTgt spid="822279"/>
                                        </p:tgtEl>
                                        <p:attrNameLst>
                                          <p:attrName>ppt_x</p:attrName>
                                        </p:attrNameLst>
                                      </p:cBhvr>
                                      <p:tavLst>
                                        <p:tav tm="0">
                                          <p:val>
                                            <p:strVal val="#ppt_x"/>
                                          </p:val>
                                        </p:tav>
                                        <p:tav tm="100000">
                                          <p:val>
                                            <p:strVal val="#ppt_x"/>
                                          </p:val>
                                        </p:tav>
                                      </p:tavLst>
                                    </p:anim>
                                    <p:anim calcmode="lin" valueType="num">
                                      <p:cBhvr>
                                        <p:cTn id="19" dur="2000" fill="hold"/>
                                        <p:tgtEl>
                                          <p:spTgt spid="822279"/>
                                        </p:tgtEl>
                                        <p:attrNameLst>
                                          <p:attrName>ppt_y</p:attrName>
                                        </p:attrNameLst>
                                      </p:cBhvr>
                                      <p:tavLst>
                                        <p:tav tm="0">
                                          <p:val>
                                            <p:strVal val="#ppt_y+#ppt_h/2"/>
                                          </p:val>
                                        </p:tav>
                                        <p:tav tm="100000">
                                          <p:val>
                                            <p:strVal val="#ppt_y"/>
                                          </p:val>
                                        </p:tav>
                                      </p:tavLst>
                                    </p:anim>
                                    <p:anim calcmode="lin" valueType="num">
                                      <p:cBhvr>
                                        <p:cTn id="20" dur="2000" fill="hold"/>
                                        <p:tgtEl>
                                          <p:spTgt spid="822279"/>
                                        </p:tgtEl>
                                        <p:attrNameLst>
                                          <p:attrName>ppt_w</p:attrName>
                                        </p:attrNameLst>
                                      </p:cBhvr>
                                      <p:tavLst>
                                        <p:tav tm="0">
                                          <p:val>
                                            <p:strVal val="#ppt_w"/>
                                          </p:val>
                                        </p:tav>
                                        <p:tav tm="100000">
                                          <p:val>
                                            <p:strVal val="#ppt_w"/>
                                          </p:val>
                                        </p:tav>
                                      </p:tavLst>
                                    </p:anim>
                                    <p:anim calcmode="lin" valueType="num">
                                      <p:cBhvr>
                                        <p:cTn id="21" dur="2000" fill="hold"/>
                                        <p:tgtEl>
                                          <p:spTgt spid="822279"/>
                                        </p:tgtEl>
                                        <p:attrNameLst>
                                          <p:attrName>ppt_h</p:attrName>
                                        </p:attrNameLst>
                                      </p:cBhvr>
                                      <p:tavLst>
                                        <p:tav tm="0">
                                          <p:val>
                                            <p:fltVal val="0"/>
                                          </p:val>
                                        </p:tav>
                                        <p:tav tm="100000">
                                          <p:val>
                                            <p:strVal val="#ppt_h"/>
                                          </p:val>
                                        </p:tav>
                                      </p:tavLst>
                                    </p:anim>
                                  </p:childTnLst>
                                </p:cTn>
                              </p:par>
                              <p:par>
                                <p:cTn id="22" presetID="17" presetClass="entr" presetSubtype="4" fill="hold" grpId="0" nodeType="withEffect">
                                  <p:stCondLst>
                                    <p:cond delay="0"/>
                                  </p:stCondLst>
                                  <p:childTnLst>
                                    <p:set>
                                      <p:cBhvr>
                                        <p:cTn id="23" dur="1" fill="hold">
                                          <p:stCondLst>
                                            <p:cond delay="0"/>
                                          </p:stCondLst>
                                        </p:cTn>
                                        <p:tgtEl>
                                          <p:spTgt spid="822280"/>
                                        </p:tgtEl>
                                        <p:attrNameLst>
                                          <p:attrName>style.visibility</p:attrName>
                                        </p:attrNameLst>
                                      </p:cBhvr>
                                      <p:to>
                                        <p:strVal val="visible"/>
                                      </p:to>
                                    </p:set>
                                    <p:anim calcmode="lin" valueType="num">
                                      <p:cBhvr>
                                        <p:cTn id="24" dur="2000" fill="hold"/>
                                        <p:tgtEl>
                                          <p:spTgt spid="822280"/>
                                        </p:tgtEl>
                                        <p:attrNameLst>
                                          <p:attrName>ppt_x</p:attrName>
                                        </p:attrNameLst>
                                      </p:cBhvr>
                                      <p:tavLst>
                                        <p:tav tm="0">
                                          <p:val>
                                            <p:strVal val="#ppt_x"/>
                                          </p:val>
                                        </p:tav>
                                        <p:tav tm="100000">
                                          <p:val>
                                            <p:strVal val="#ppt_x"/>
                                          </p:val>
                                        </p:tav>
                                      </p:tavLst>
                                    </p:anim>
                                    <p:anim calcmode="lin" valueType="num">
                                      <p:cBhvr>
                                        <p:cTn id="25" dur="2000" fill="hold"/>
                                        <p:tgtEl>
                                          <p:spTgt spid="822280"/>
                                        </p:tgtEl>
                                        <p:attrNameLst>
                                          <p:attrName>ppt_y</p:attrName>
                                        </p:attrNameLst>
                                      </p:cBhvr>
                                      <p:tavLst>
                                        <p:tav tm="0">
                                          <p:val>
                                            <p:strVal val="#ppt_y+#ppt_h/2"/>
                                          </p:val>
                                        </p:tav>
                                        <p:tav tm="100000">
                                          <p:val>
                                            <p:strVal val="#ppt_y"/>
                                          </p:val>
                                        </p:tav>
                                      </p:tavLst>
                                    </p:anim>
                                    <p:anim calcmode="lin" valueType="num">
                                      <p:cBhvr>
                                        <p:cTn id="26" dur="2000" fill="hold"/>
                                        <p:tgtEl>
                                          <p:spTgt spid="822280"/>
                                        </p:tgtEl>
                                        <p:attrNameLst>
                                          <p:attrName>ppt_w</p:attrName>
                                        </p:attrNameLst>
                                      </p:cBhvr>
                                      <p:tavLst>
                                        <p:tav tm="0">
                                          <p:val>
                                            <p:strVal val="#ppt_w"/>
                                          </p:val>
                                        </p:tav>
                                        <p:tav tm="100000">
                                          <p:val>
                                            <p:strVal val="#ppt_w"/>
                                          </p:val>
                                        </p:tav>
                                      </p:tavLst>
                                    </p:anim>
                                    <p:anim calcmode="lin" valueType="num">
                                      <p:cBhvr>
                                        <p:cTn id="27" dur="2000" fill="hold"/>
                                        <p:tgtEl>
                                          <p:spTgt spid="822280"/>
                                        </p:tgtEl>
                                        <p:attrNameLst>
                                          <p:attrName>ppt_h</p:attrName>
                                        </p:attrNameLst>
                                      </p:cBhvr>
                                      <p:tavLst>
                                        <p:tav tm="0">
                                          <p:val>
                                            <p:fltVal val="0"/>
                                          </p:val>
                                        </p:tav>
                                        <p:tav tm="100000">
                                          <p:val>
                                            <p:strVal val="#ppt_h"/>
                                          </p:val>
                                        </p:tav>
                                      </p:tavLst>
                                    </p:anim>
                                  </p:childTnLst>
                                </p:cTn>
                              </p:par>
                              <p:par>
                                <p:cTn id="28" presetID="17" presetClass="entr" presetSubtype="4" fill="hold" grpId="0" nodeType="withEffect">
                                  <p:stCondLst>
                                    <p:cond delay="0"/>
                                  </p:stCondLst>
                                  <p:childTnLst>
                                    <p:set>
                                      <p:cBhvr>
                                        <p:cTn id="29" dur="1" fill="hold">
                                          <p:stCondLst>
                                            <p:cond delay="0"/>
                                          </p:stCondLst>
                                        </p:cTn>
                                        <p:tgtEl>
                                          <p:spTgt spid="822281"/>
                                        </p:tgtEl>
                                        <p:attrNameLst>
                                          <p:attrName>style.visibility</p:attrName>
                                        </p:attrNameLst>
                                      </p:cBhvr>
                                      <p:to>
                                        <p:strVal val="visible"/>
                                      </p:to>
                                    </p:set>
                                    <p:anim calcmode="lin" valueType="num">
                                      <p:cBhvr>
                                        <p:cTn id="30" dur="2000" fill="hold"/>
                                        <p:tgtEl>
                                          <p:spTgt spid="822281"/>
                                        </p:tgtEl>
                                        <p:attrNameLst>
                                          <p:attrName>ppt_x</p:attrName>
                                        </p:attrNameLst>
                                      </p:cBhvr>
                                      <p:tavLst>
                                        <p:tav tm="0">
                                          <p:val>
                                            <p:strVal val="#ppt_x"/>
                                          </p:val>
                                        </p:tav>
                                        <p:tav tm="100000">
                                          <p:val>
                                            <p:strVal val="#ppt_x"/>
                                          </p:val>
                                        </p:tav>
                                      </p:tavLst>
                                    </p:anim>
                                    <p:anim calcmode="lin" valueType="num">
                                      <p:cBhvr>
                                        <p:cTn id="31" dur="2000" fill="hold"/>
                                        <p:tgtEl>
                                          <p:spTgt spid="822281"/>
                                        </p:tgtEl>
                                        <p:attrNameLst>
                                          <p:attrName>ppt_y</p:attrName>
                                        </p:attrNameLst>
                                      </p:cBhvr>
                                      <p:tavLst>
                                        <p:tav tm="0">
                                          <p:val>
                                            <p:strVal val="#ppt_y+#ppt_h/2"/>
                                          </p:val>
                                        </p:tav>
                                        <p:tav tm="100000">
                                          <p:val>
                                            <p:strVal val="#ppt_y"/>
                                          </p:val>
                                        </p:tav>
                                      </p:tavLst>
                                    </p:anim>
                                    <p:anim calcmode="lin" valueType="num">
                                      <p:cBhvr>
                                        <p:cTn id="32" dur="2000" fill="hold"/>
                                        <p:tgtEl>
                                          <p:spTgt spid="822281"/>
                                        </p:tgtEl>
                                        <p:attrNameLst>
                                          <p:attrName>ppt_w</p:attrName>
                                        </p:attrNameLst>
                                      </p:cBhvr>
                                      <p:tavLst>
                                        <p:tav tm="0">
                                          <p:val>
                                            <p:strVal val="#ppt_w"/>
                                          </p:val>
                                        </p:tav>
                                        <p:tav tm="100000">
                                          <p:val>
                                            <p:strVal val="#ppt_w"/>
                                          </p:val>
                                        </p:tav>
                                      </p:tavLst>
                                    </p:anim>
                                    <p:anim calcmode="lin" valueType="num">
                                      <p:cBhvr>
                                        <p:cTn id="33" dur="2000" fill="hold"/>
                                        <p:tgtEl>
                                          <p:spTgt spid="8222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22275" grpId="0"/>
      <p:bldP spid="822276" grpId="0" autoUpdateAnimBg="0"/>
      <p:bldP spid="822278" grpId="0" autoUpdateAnimBg="0"/>
      <p:bldP spid="822279" grpId="0" animBg="1"/>
      <p:bldP spid="822280" grpId="0" animBg="1"/>
      <p:bldP spid="822281" grpId="0" animBg="1"/>
      <p:bldP spid="82228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642918"/>
            <a:ext cx="4929222" cy="857256"/>
          </a:xfrm>
        </p:spPr>
        <p:txBody>
          <a:bodyPr>
            <a:normAutofit/>
          </a:bodyPr>
          <a:lstStyle/>
          <a:p>
            <a:r>
              <a:rPr lang="en-US" sz="3600" b="1" dirty="0" smtClean="0"/>
              <a:t>Patient Evaluation</a:t>
            </a:r>
            <a:endParaRPr lang="en-US" sz="3200" dirty="0"/>
          </a:p>
        </p:txBody>
      </p:sp>
      <p:sp>
        <p:nvSpPr>
          <p:cNvPr id="9" name="Text Placeholder 8"/>
          <p:cNvSpPr>
            <a:spLocks noGrp="1"/>
          </p:cNvSpPr>
          <p:nvPr>
            <p:ph type="body" idx="1"/>
          </p:nvPr>
        </p:nvSpPr>
        <p:spPr>
          <a:xfrm>
            <a:off x="428596" y="2432048"/>
            <a:ext cx="4040188" cy="639762"/>
          </a:xfrm>
        </p:spPr>
        <p:txBody>
          <a:bodyPr>
            <a:normAutofit/>
          </a:bodyPr>
          <a:lstStyle/>
          <a:p>
            <a:pPr algn="ctr"/>
            <a:r>
              <a:rPr lang="en-US" sz="2800" dirty="0" smtClean="0">
                <a:latin typeface="Arial" pitchFamily="34" charset="0"/>
                <a:cs typeface="Arial" pitchFamily="34" charset="0"/>
              </a:rPr>
              <a:t>Normal Airway</a:t>
            </a:r>
            <a:endParaRPr lang="en-US" sz="2800" dirty="0">
              <a:latin typeface="Arial" pitchFamily="34" charset="0"/>
              <a:cs typeface="Arial" pitchFamily="34" charset="0"/>
            </a:endParaRPr>
          </a:p>
        </p:txBody>
      </p:sp>
      <p:pic>
        <p:nvPicPr>
          <p:cNvPr id="47106" name="Picture 2" descr="C:\Documents and Settings\Administrator\Desktop\Mar 22 2010 (D)\SLEEP\drawing 9 copy.JPG"/>
          <p:cNvPicPr>
            <a:picLocks noGrp="1" noChangeAspect="1" noChangeArrowheads="1"/>
          </p:cNvPicPr>
          <p:nvPr>
            <p:ph sz="half" idx="2"/>
          </p:nvPr>
        </p:nvPicPr>
        <p:blipFill>
          <a:blip r:embed="rId2" cstate="print"/>
          <a:stretch>
            <a:fillRect/>
          </a:stretch>
        </p:blipFill>
        <p:spPr bwMode="auto">
          <a:xfrm>
            <a:off x="1209326" y="3156030"/>
            <a:ext cx="2535936" cy="2630424"/>
          </a:xfrm>
          <a:prstGeom prst="rect">
            <a:avLst/>
          </a:prstGeom>
          <a:noFill/>
        </p:spPr>
      </p:pic>
      <p:sp>
        <p:nvSpPr>
          <p:cNvPr id="10" name="Text Placeholder 9"/>
          <p:cNvSpPr>
            <a:spLocks noGrp="1"/>
          </p:cNvSpPr>
          <p:nvPr>
            <p:ph type="body" sz="quarter" idx="3"/>
          </p:nvPr>
        </p:nvSpPr>
        <p:spPr>
          <a:xfrm>
            <a:off x="4500562" y="2428868"/>
            <a:ext cx="4041775" cy="639762"/>
          </a:xfrm>
        </p:spPr>
        <p:txBody>
          <a:bodyPr>
            <a:normAutofit/>
          </a:bodyPr>
          <a:lstStyle/>
          <a:p>
            <a:pPr algn="ctr"/>
            <a:r>
              <a:rPr lang="en-US" sz="2800" dirty="0" smtClean="0">
                <a:latin typeface="Arial" pitchFamily="34" charset="0"/>
                <a:cs typeface="Arial" pitchFamily="34" charset="0"/>
              </a:rPr>
              <a:t>    Obstructed Airway</a:t>
            </a:r>
            <a:endParaRPr lang="en-US" sz="2800" dirty="0">
              <a:latin typeface="Arial" pitchFamily="34" charset="0"/>
              <a:cs typeface="Arial" pitchFamily="34" charset="0"/>
            </a:endParaRPr>
          </a:p>
        </p:txBody>
      </p:sp>
      <p:pic>
        <p:nvPicPr>
          <p:cNvPr id="47107" name="Picture 3" descr="C:\Documents and Settings\Administrator\Desktop\Mar 22 2010 (D)\SLEEP\drawing 10 copy.JPG"/>
          <p:cNvPicPr>
            <a:picLocks noChangeAspect="1" noChangeArrowheads="1"/>
          </p:cNvPicPr>
          <p:nvPr/>
        </p:nvPicPr>
        <p:blipFill>
          <a:blip r:embed="rId3" cstate="print"/>
          <a:srcRect/>
          <a:stretch>
            <a:fillRect/>
          </a:stretch>
        </p:blipFill>
        <p:spPr bwMode="auto">
          <a:xfrm>
            <a:off x="5357818" y="3054366"/>
            <a:ext cx="2679700" cy="2660650"/>
          </a:xfrm>
          <a:prstGeom prst="rect">
            <a:avLst/>
          </a:prstGeom>
          <a:noFill/>
        </p:spPr>
      </p:pic>
      <p:sp>
        <p:nvSpPr>
          <p:cNvPr id="8" name="Rectangle 7"/>
          <p:cNvSpPr/>
          <p:nvPr/>
        </p:nvSpPr>
        <p:spPr>
          <a:xfrm>
            <a:off x="2428860" y="5886410"/>
            <a:ext cx="4405746" cy="400110"/>
          </a:xfrm>
          <a:prstGeom prst="rect">
            <a:avLst/>
          </a:prstGeom>
        </p:spPr>
        <p:txBody>
          <a:bodyPr wrap="square">
            <a:spAutoFit/>
          </a:bodyPr>
          <a:lstStyle/>
          <a:p>
            <a:pPr algn="ctr"/>
            <a:r>
              <a:rPr lang="en-US" sz="1000" dirty="0" smtClean="0">
                <a:latin typeface="Arial" pitchFamily="34" charset="0"/>
                <a:cs typeface="Arial" pitchFamily="34" charset="0"/>
              </a:rPr>
              <a:t>Sleep Disorders &amp; Sleep Apnea with Dr. Kushner, DDS</a:t>
            </a:r>
          </a:p>
          <a:p>
            <a:pPr algn="ctr"/>
            <a:r>
              <a:rPr lang="en-US" sz="1000" dirty="0" smtClean="0">
                <a:latin typeface="Arial" pitchFamily="34" charset="0"/>
                <a:cs typeface="Arial" pitchFamily="34" charset="0"/>
                <a:hlinkClick r:id="rId4"/>
              </a:rPr>
              <a:t>http://www.brownkushner.com/Sleep</a:t>
            </a:r>
            <a:r>
              <a:rPr lang="en-US" sz="1000" dirty="0" smtClean="0">
                <a:latin typeface="Arial" pitchFamily="34" charset="0"/>
                <a:cs typeface="Arial" pitchFamily="34" charset="0"/>
              </a:rPr>
              <a:t> Apnea.pdf</a:t>
            </a:r>
            <a:endParaRPr lang="en-US" sz="10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80EA325C-93E3-49B9-9635-C99EDF9CBB06}"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911" y="571480"/>
            <a:ext cx="4929221" cy="1000132"/>
          </a:xfrm>
        </p:spPr>
        <p:txBody>
          <a:bodyPr>
            <a:noAutofit/>
          </a:bodyPr>
          <a:lstStyle/>
          <a:p>
            <a:pPr algn="ctr"/>
            <a:r>
              <a:rPr lang="en-US" sz="3600" b="1" dirty="0" smtClean="0"/>
              <a:t>Sagittal Upper Airway </a:t>
            </a:r>
            <a:br>
              <a:rPr lang="en-US" sz="3600" b="1" dirty="0" smtClean="0"/>
            </a:br>
            <a:r>
              <a:rPr lang="en-US" sz="3600" b="1" dirty="0" smtClean="0"/>
              <a:t>MRI Images</a:t>
            </a:r>
            <a:endParaRPr lang="en-US" sz="3600" b="1" dirty="0"/>
          </a:p>
        </p:txBody>
      </p:sp>
      <p:sp>
        <p:nvSpPr>
          <p:cNvPr id="5" name="Text Placeholder 4"/>
          <p:cNvSpPr>
            <a:spLocks noGrp="1"/>
          </p:cNvSpPr>
          <p:nvPr>
            <p:ph type="body" idx="1"/>
          </p:nvPr>
        </p:nvSpPr>
        <p:spPr>
          <a:xfrm>
            <a:off x="457200" y="1860544"/>
            <a:ext cx="4040188" cy="639762"/>
          </a:xfrm>
        </p:spPr>
        <p:txBody>
          <a:bodyPr>
            <a:noAutofit/>
          </a:bodyPr>
          <a:lstStyle/>
          <a:p>
            <a:pPr algn="ctr"/>
            <a:r>
              <a:rPr lang="en-US" sz="2800" dirty="0" smtClean="0">
                <a:solidFill>
                  <a:srgbClr val="FF0000"/>
                </a:solidFill>
              </a:rPr>
              <a:t>Normal</a:t>
            </a:r>
            <a:endParaRPr lang="en-US" sz="2800" dirty="0">
              <a:solidFill>
                <a:srgbClr val="FF0000"/>
              </a:solidFill>
            </a:endParaRPr>
          </a:p>
        </p:txBody>
      </p:sp>
      <p:sp>
        <p:nvSpPr>
          <p:cNvPr id="7" name="Text Placeholder 6"/>
          <p:cNvSpPr>
            <a:spLocks noGrp="1"/>
          </p:cNvSpPr>
          <p:nvPr>
            <p:ph type="body" sz="quarter" idx="3"/>
          </p:nvPr>
        </p:nvSpPr>
        <p:spPr>
          <a:xfrm>
            <a:off x="4714876" y="1857364"/>
            <a:ext cx="4041775" cy="639762"/>
          </a:xfrm>
        </p:spPr>
        <p:txBody>
          <a:bodyPr>
            <a:noAutofit/>
          </a:bodyPr>
          <a:lstStyle/>
          <a:p>
            <a:pPr algn="ctr"/>
            <a:r>
              <a:rPr lang="en-US" sz="2800" dirty="0" smtClean="0">
                <a:solidFill>
                  <a:srgbClr val="FF0000"/>
                </a:solidFill>
              </a:rPr>
              <a:t>Apneic</a:t>
            </a:r>
            <a:endParaRPr lang="en-US" sz="2800" dirty="0">
              <a:solidFill>
                <a:srgbClr val="FF0000"/>
              </a:solidFill>
            </a:endParaRP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 y="2601323"/>
            <a:ext cx="4037014" cy="3613759"/>
          </a:xfrm>
          <a:prstGeom prst="rect">
            <a:avLst/>
          </a:prstGeom>
          <a:noFill/>
          <a:ln w="9525">
            <a:noFill/>
            <a:miter lim="800000"/>
            <a:headEnd/>
            <a:tailEnd/>
          </a:ln>
          <a:effectLst/>
        </p:spPr>
      </p:pic>
      <p:pic>
        <p:nvPicPr>
          <p:cNvPr id="3075" name="Picture 3"/>
          <p:cNvPicPr>
            <a:picLocks noGrp="1" noChangeAspect="1" noChangeArrowheads="1"/>
          </p:cNvPicPr>
          <p:nvPr>
            <p:ph sz="quarter" idx="4"/>
          </p:nvPr>
        </p:nvPicPr>
        <p:blipFill>
          <a:blip r:embed="rId3" cstate="print"/>
          <a:srcRect/>
          <a:stretch>
            <a:fillRect/>
          </a:stretch>
        </p:blipFill>
        <p:spPr bwMode="auto">
          <a:xfrm>
            <a:off x="4648201" y="2614633"/>
            <a:ext cx="4038600" cy="3600449"/>
          </a:xfrm>
          <a:prstGeom prst="rect">
            <a:avLst/>
          </a:prstGeom>
          <a:noFill/>
          <a:ln w="9525">
            <a:noFill/>
            <a:miter lim="800000"/>
            <a:headEnd/>
            <a:tailEnd/>
          </a:ln>
          <a:effectLst/>
        </p:spPr>
      </p:pic>
      <p:sp>
        <p:nvSpPr>
          <p:cNvPr id="11" name="Rectangle 10"/>
          <p:cNvSpPr/>
          <p:nvPr/>
        </p:nvSpPr>
        <p:spPr>
          <a:xfrm>
            <a:off x="2857488" y="6350193"/>
            <a:ext cx="3733800" cy="523220"/>
          </a:xfrm>
          <a:prstGeom prst="rect">
            <a:avLst/>
          </a:prstGeom>
        </p:spPr>
        <p:txBody>
          <a:bodyPr wrap="square">
            <a:spAutoFit/>
          </a:bodyPr>
          <a:lstStyle/>
          <a:p>
            <a:pPr algn="ctr"/>
            <a:r>
              <a:rPr lang="en-US" sz="1000" dirty="0" smtClean="0">
                <a:latin typeface="Arial" pitchFamily="34" charset="0"/>
                <a:cs typeface="Arial" pitchFamily="34" charset="0"/>
              </a:rPr>
              <a:t>(Schwab et al, Am J Respir Crit Care Med 152:1673, 1995)</a:t>
            </a:r>
            <a:r>
              <a:rPr lang="en-US" dirty="0" smtClean="0"/>
              <a:t/>
            </a:r>
            <a:br>
              <a:rPr lang="en-US" dirty="0" smtClean="0"/>
            </a:br>
            <a:endParaRPr lang="en-US" dirty="0"/>
          </a:p>
        </p:txBody>
      </p:sp>
      <p:sp>
        <p:nvSpPr>
          <p:cNvPr id="2" name="Slide Number Placeholder 1"/>
          <p:cNvSpPr>
            <a:spLocks noGrp="1"/>
          </p:cNvSpPr>
          <p:nvPr>
            <p:ph type="sldNum" sz="quarter" idx="12"/>
          </p:nvPr>
        </p:nvSpPr>
        <p:spPr/>
        <p:txBody>
          <a:bodyPr/>
          <a:lstStyle/>
          <a:p>
            <a:fld id="{80EA325C-93E3-49B9-9635-C99EDF9CBB06}" type="slidenum">
              <a:rPr lang="en-US" smtClean="0"/>
              <a:pPr/>
              <a:t>33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par>
                                <p:cTn id="13" presetID="8"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amond(in)">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2925" y="2214554"/>
            <a:ext cx="2438400" cy="584775"/>
          </a:xfrm>
          <a:prstGeom prst="rect">
            <a:avLst/>
          </a:prstGeom>
          <a:noFill/>
        </p:spPr>
        <p:txBody>
          <a:bodyPr wrap="square" rtlCol="0">
            <a:spAutoFit/>
          </a:bodyPr>
          <a:lstStyle/>
          <a:p>
            <a:r>
              <a:rPr lang="en-US" sz="3200" b="1" dirty="0" smtClean="0">
                <a:solidFill>
                  <a:srgbClr val="0070C0"/>
                </a:solidFill>
                <a:latin typeface="Arial" pitchFamily="34" charset="0"/>
                <a:cs typeface="Arial" pitchFamily="34" charset="0"/>
              </a:rPr>
              <a:t>OSA</a:t>
            </a:r>
            <a:endParaRPr lang="en-US" sz="3200" b="1" dirty="0">
              <a:solidFill>
                <a:srgbClr val="0070C0"/>
              </a:solidFill>
              <a:latin typeface="Arial" pitchFamily="34" charset="0"/>
              <a:cs typeface="Arial" pitchFamily="34" charset="0"/>
            </a:endParaRPr>
          </a:p>
        </p:txBody>
      </p:sp>
      <p:sp>
        <p:nvSpPr>
          <p:cNvPr id="6" name="TextBox 5"/>
          <p:cNvSpPr txBox="1"/>
          <p:nvPr/>
        </p:nvSpPr>
        <p:spPr>
          <a:xfrm>
            <a:off x="533400" y="3233322"/>
            <a:ext cx="1524000" cy="338554"/>
          </a:xfrm>
          <a:prstGeom prst="rect">
            <a:avLst/>
          </a:prstGeom>
          <a:noFill/>
        </p:spPr>
        <p:txBody>
          <a:bodyPr wrap="square" rtlCol="0">
            <a:spAutoFit/>
          </a:bodyPr>
          <a:lstStyle/>
          <a:p>
            <a:r>
              <a:rPr lang="en-US" sz="1600" b="1" dirty="0" smtClean="0">
                <a:solidFill>
                  <a:srgbClr val="FF0000"/>
                </a:solidFill>
                <a:latin typeface="Arial" pitchFamily="34" charset="0"/>
                <a:cs typeface="Arial" pitchFamily="34" charset="0"/>
              </a:rPr>
              <a:t>Oximetry</a:t>
            </a:r>
            <a:endParaRPr lang="en-US" sz="1600" b="1" dirty="0">
              <a:solidFill>
                <a:srgbClr val="FF0000"/>
              </a:solidFill>
              <a:latin typeface="Arial" pitchFamily="34" charset="0"/>
              <a:cs typeface="Arial" pitchFamily="34" charset="0"/>
            </a:endParaRPr>
          </a:p>
        </p:txBody>
      </p:sp>
      <p:sp>
        <p:nvSpPr>
          <p:cNvPr id="7" name="TextBox 6"/>
          <p:cNvSpPr txBox="1"/>
          <p:nvPr/>
        </p:nvSpPr>
        <p:spPr>
          <a:xfrm>
            <a:off x="533400" y="4090578"/>
            <a:ext cx="1447800" cy="338554"/>
          </a:xfrm>
          <a:prstGeom prst="rect">
            <a:avLst/>
          </a:prstGeom>
          <a:noFill/>
        </p:spPr>
        <p:txBody>
          <a:bodyPr wrap="square" rtlCol="0">
            <a:spAutoFit/>
          </a:bodyPr>
          <a:lstStyle/>
          <a:p>
            <a:r>
              <a:rPr lang="en-US" sz="1600" b="1" dirty="0" smtClean="0">
                <a:solidFill>
                  <a:srgbClr val="FF0000"/>
                </a:solidFill>
                <a:latin typeface="Arial" pitchFamily="34" charset="0"/>
                <a:cs typeface="Arial" pitchFamily="34" charset="0"/>
              </a:rPr>
              <a:t>Heart Rate</a:t>
            </a:r>
            <a:endParaRPr lang="en-US" sz="1600" b="1" dirty="0">
              <a:solidFill>
                <a:srgbClr val="FF0000"/>
              </a:solidFill>
              <a:latin typeface="Arial" pitchFamily="34" charset="0"/>
              <a:cs typeface="Arial" pitchFamily="34" charset="0"/>
            </a:endParaRPr>
          </a:p>
        </p:txBody>
      </p:sp>
      <p:sp>
        <p:nvSpPr>
          <p:cNvPr id="8" name="TextBox 7"/>
          <p:cNvSpPr txBox="1"/>
          <p:nvPr/>
        </p:nvSpPr>
        <p:spPr>
          <a:xfrm>
            <a:off x="533400" y="4590644"/>
            <a:ext cx="1524000" cy="338554"/>
          </a:xfrm>
          <a:prstGeom prst="rect">
            <a:avLst/>
          </a:prstGeom>
          <a:noFill/>
        </p:spPr>
        <p:txBody>
          <a:bodyPr wrap="square" rtlCol="0">
            <a:spAutoFit/>
          </a:bodyPr>
          <a:lstStyle/>
          <a:p>
            <a:r>
              <a:rPr lang="en-US" sz="1600" b="1" dirty="0" smtClean="0">
                <a:solidFill>
                  <a:srgbClr val="FF0000"/>
                </a:solidFill>
                <a:latin typeface="Arial" pitchFamily="34" charset="0"/>
                <a:cs typeface="Arial" pitchFamily="34" charset="0"/>
              </a:rPr>
              <a:t>Nasal Airflow</a:t>
            </a:r>
            <a:endParaRPr lang="en-US" sz="1600" b="1" dirty="0">
              <a:solidFill>
                <a:srgbClr val="FF0000"/>
              </a:solidFill>
              <a:latin typeface="Arial" pitchFamily="34" charset="0"/>
              <a:cs typeface="Arial" pitchFamily="34" charset="0"/>
            </a:endParaRPr>
          </a:p>
        </p:txBody>
      </p:sp>
      <p:sp>
        <p:nvSpPr>
          <p:cNvPr id="9" name="TextBox 8"/>
          <p:cNvSpPr txBox="1"/>
          <p:nvPr/>
        </p:nvSpPr>
        <p:spPr>
          <a:xfrm>
            <a:off x="533400" y="5305024"/>
            <a:ext cx="1524000" cy="338554"/>
          </a:xfrm>
          <a:prstGeom prst="rect">
            <a:avLst/>
          </a:prstGeom>
          <a:noFill/>
        </p:spPr>
        <p:txBody>
          <a:bodyPr wrap="square" rtlCol="0">
            <a:spAutoFit/>
          </a:bodyPr>
          <a:lstStyle/>
          <a:p>
            <a:r>
              <a:rPr lang="en-US" sz="1600" b="1" dirty="0" smtClean="0">
                <a:solidFill>
                  <a:srgbClr val="FF0000"/>
                </a:solidFill>
                <a:latin typeface="Arial" pitchFamily="34" charset="0"/>
                <a:cs typeface="Arial" pitchFamily="34" charset="0"/>
              </a:rPr>
              <a:t>Effort</a:t>
            </a:r>
            <a:endParaRPr lang="en-US" sz="1600" b="1" dirty="0">
              <a:solidFill>
                <a:srgbClr val="FF0000"/>
              </a:solidFill>
              <a:latin typeface="Arial" pitchFamily="34" charset="0"/>
              <a:cs typeface="Arial" pitchFamily="34" charset="0"/>
            </a:endParaRPr>
          </a:p>
        </p:txBody>
      </p:sp>
      <p:sp>
        <p:nvSpPr>
          <p:cNvPr id="10" name="TextBox 9"/>
          <p:cNvSpPr txBox="1"/>
          <p:nvPr/>
        </p:nvSpPr>
        <p:spPr>
          <a:xfrm>
            <a:off x="714348" y="720850"/>
            <a:ext cx="5429288"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Garamond" pitchFamily="18" charset="0"/>
                <a:ea typeface="+mj-ea"/>
                <a:cs typeface="+mj-cs"/>
              </a:rPr>
              <a:t>Representative Signals</a:t>
            </a:r>
            <a:endParaRPr lang="en-US" sz="3600" b="1" dirty="0">
              <a:solidFill>
                <a:schemeClr val="bg1"/>
              </a:solidFill>
              <a:effectLst>
                <a:outerShdw blurRad="38100" dist="38100" dir="2700000" algn="tl">
                  <a:srgbClr val="000000">
                    <a:alpha val="43137"/>
                  </a:srgbClr>
                </a:outerShdw>
              </a:effectLst>
              <a:latin typeface="Garamond" pitchFamily="18" charset="0"/>
              <a:ea typeface="+mj-ea"/>
              <a:cs typeface="+mj-cs"/>
            </a:endParaRPr>
          </a:p>
        </p:txBody>
      </p:sp>
      <p:pic>
        <p:nvPicPr>
          <p:cNvPr id="8193" name="Picture 1"/>
          <p:cNvPicPr>
            <a:picLocks noChangeAspect="1" noChangeArrowheads="1"/>
          </p:cNvPicPr>
          <p:nvPr/>
        </p:nvPicPr>
        <p:blipFill>
          <a:blip r:embed="rId3" cstate="print"/>
          <a:srcRect/>
          <a:stretch>
            <a:fillRect/>
          </a:stretch>
        </p:blipFill>
        <p:spPr bwMode="auto">
          <a:xfrm>
            <a:off x="2005038" y="2857496"/>
            <a:ext cx="6496052" cy="2928958"/>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80EA325C-93E3-49B9-9635-C99EDF9CBB06}" type="slidenum">
              <a:rPr lang="en-US" smtClean="0"/>
              <a:pPr/>
              <a:t>34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8" presetClass="entr" presetSubtype="16" fill="hold" nodeType="withEffect">
                                  <p:stCondLst>
                                    <p:cond delay="0"/>
                                  </p:stCondLst>
                                  <p:childTnLst>
                                    <p:set>
                                      <p:cBhvr>
                                        <p:cTn id="21" dur="1" fill="hold">
                                          <p:stCondLst>
                                            <p:cond delay="0"/>
                                          </p:stCondLst>
                                        </p:cTn>
                                        <p:tgtEl>
                                          <p:spTgt spid="8193"/>
                                        </p:tgtEl>
                                        <p:attrNameLst>
                                          <p:attrName>style.visibility</p:attrName>
                                        </p:attrNameLst>
                                      </p:cBhvr>
                                      <p:to>
                                        <p:strVal val="visible"/>
                                      </p:to>
                                    </p:set>
                                    <p:animEffect transition="in" filter="diamond(in)">
                                      <p:cBhvr>
                                        <p:cTn id="22" dur="2000"/>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a:xfrm>
            <a:off x="738215" y="1643050"/>
            <a:ext cx="7619999" cy="5094651"/>
          </a:xfrm>
          <a:prstGeom prst="rect">
            <a:avLst/>
          </a:prstGeom>
          <a:ln>
            <a:solidFill>
              <a:schemeClr val="tx1"/>
            </a:solidFill>
          </a:ln>
        </p:spPr>
      </p:pic>
      <p:sp>
        <p:nvSpPr>
          <p:cNvPr id="10" name="Oval 9"/>
          <p:cNvSpPr>
            <a:spLocks noChangeArrowheads="1"/>
          </p:cNvSpPr>
          <p:nvPr/>
        </p:nvSpPr>
        <p:spPr bwMode="auto">
          <a:xfrm>
            <a:off x="2928926" y="3807919"/>
            <a:ext cx="3736730" cy="296354"/>
          </a:xfrm>
          <a:prstGeom prst="ellipse">
            <a:avLst/>
          </a:prstGeom>
          <a:noFill/>
          <a:ln w="28575">
            <a:solidFill>
              <a:srgbClr val="993300"/>
            </a:solidFill>
            <a:round/>
            <a:headEnd/>
            <a:tailEnd/>
          </a:ln>
        </p:spPr>
        <p:txBody>
          <a:bodyPr wrap="none" anchor="ctr"/>
          <a:lstStyle/>
          <a:p>
            <a:endParaRPr lang="en-US" dirty="0"/>
          </a:p>
        </p:txBody>
      </p:sp>
      <p:sp>
        <p:nvSpPr>
          <p:cNvPr id="11" name="Oval 11"/>
          <p:cNvSpPr>
            <a:spLocks noChangeArrowheads="1"/>
          </p:cNvSpPr>
          <p:nvPr/>
        </p:nvSpPr>
        <p:spPr bwMode="auto">
          <a:xfrm>
            <a:off x="3000364" y="4263485"/>
            <a:ext cx="3663461" cy="237085"/>
          </a:xfrm>
          <a:prstGeom prst="ellipse">
            <a:avLst/>
          </a:prstGeom>
          <a:noFill/>
          <a:ln w="38100">
            <a:solidFill>
              <a:schemeClr val="tx1"/>
            </a:solidFill>
            <a:round/>
            <a:headEnd/>
            <a:tailEnd/>
          </a:ln>
        </p:spPr>
        <p:txBody>
          <a:bodyPr wrap="none" anchor="ctr"/>
          <a:lstStyle/>
          <a:p>
            <a:pPr algn="ctr" eaLnBrk="0" hangingPunct="0"/>
            <a:endParaRPr lang="en-US" sz="2400" dirty="0">
              <a:latin typeface="Times New Roman" pitchFamily="18" charset="0"/>
            </a:endParaRPr>
          </a:p>
        </p:txBody>
      </p:sp>
      <p:sp>
        <p:nvSpPr>
          <p:cNvPr id="12" name="Rounded Rectangle 11"/>
          <p:cNvSpPr>
            <a:spLocks noChangeArrowheads="1"/>
          </p:cNvSpPr>
          <p:nvPr/>
        </p:nvSpPr>
        <p:spPr bwMode="auto">
          <a:xfrm>
            <a:off x="2928926" y="4643446"/>
            <a:ext cx="3736730" cy="711251"/>
          </a:xfrm>
          <a:prstGeom prst="roundRect">
            <a:avLst>
              <a:gd name="adj" fmla="val 16667"/>
            </a:avLst>
          </a:prstGeom>
          <a:noFill/>
          <a:ln w="38100" algn="ctr">
            <a:solidFill>
              <a:srgbClr val="FF0000"/>
            </a:solidFill>
            <a:round/>
            <a:headEnd/>
            <a:tailEnd/>
          </a:ln>
        </p:spPr>
        <p:txBody>
          <a:bodyPr anchor="ctr"/>
          <a:lstStyle/>
          <a:p>
            <a:pPr algn="ctr">
              <a:defRPr/>
            </a:pPr>
            <a:endParaRPr lang="en-US" dirty="0">
              <a:solidFill>
                <a:schemeClr val="lt1"/>
              </a:solidFill>
              <a:latin typeface="+mn-lt"/>
            </a:endParaRPr>
          </a:p>
        </p:txBody>
      </p:sp>
      <p:sp>
        <p:nvSpPr>
          <p:cNvPr id="2" name="Slide Number Placeholder 1"/>
          <p:cNvSpPr>
            <a:spLocks noGrp="1"/>
          </p:cNvSpPr>
          <p:nvPr>
            <p:ph type="sldNum" sz="quarter" idx="10"/>
          </p:nvPr>
        </p:nvSpPr>
        <p:spPr/>
        <p:txBody>
          <a:bodyPr/>
          <a:lstStyle/>
          <a:p>
            <a:fld id="{80EA325C-93E3-49B9-9635-C99EDF9CBB06}" type="slidenum">
              <a:rPr lang="en-US" smtClean="0"/>
              <a:pPr/>
              <a:t>35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4" y="753784"/>
            <a:ext cx="7258050" cy="674952"/>
          </a:xfrm>
        </p:spPr>
        <p:txBody>
          <a:bodyPr>
            <a:normAutofit/>
          </a:bodyPr>
          <a:lstStyle/>
          <a:p>
            <a:pPr algn="ctr"/>
            <a:r>
              <a:rPr lang="en-US" sz="3400" b="1" dirty="0" smtClean="0"/>
              <a:t>OSA and Medical Comorbidity</a:t>
            </a:r>
            <a:endParaRPr lang="en-US" sz="3400" b="1" dirty="0"/>
          </a:p>
        </p:txBody>
      </p:sp>
      <p:graphicFrame>
        <p:nvGraphicFramePr>
          <p:cNvPr id="7" name="Diagram 6"/>
          <p:cNvGraphicFramePr>
            <a:graphicFrameLocks/>
          </p:cNvGraphicFramePr>
          <p:nvPr/>
        </p:nvGraphicFramePr>
        <p:xfrm>
          <a:off x="428596" y="1714488"/>
          <a:ext cx="8046720" cy="4754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80EA325C-93E3-49B9-9635-C99EDF9CBB06}" type="slidenum">
              <a:rPr lang="en-US" smtClean="0"/>
              <a:pPr/>
              <a:t>36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a:t>Medical Complications of OSA</a:t>
            </a:r>
          </a:p>
        </p:txBody>
      </p:sp>
      <p:sp>
        <p:nvSpPr>
          <p:cNvPr id="245763" name="Rectangle 3"/>
          <p:cNvSpPr>
            <a:spLocks noGrp="1" noChangeArrowheads="1"/>
          </p:cNvSpPr>
          <p:nvPr>
            <p:ph type="body" idx="1"/>
          </p:nvPr>
        </p:nvSpPr>
        <p:spPr/>
        <p:txBody>
          <a:bodyPr/>
          <a:lstStyle/>
          <a:p>
            <a:pPr>
              <a:lnSpc>
                <a:spcPct val="90000"/>
              </a:lnSpc>
            </a:pPr>
            <a:r>
              <a:rPr lang="en-US" altLang="ar-SA" sz="2800" dirty="0"/>
              <a:t>OSA is associated with:</a:t>
            </a:r>
          </a:p>
          <a:p>
            <a:pPr lvl="1">
              <a:lnSpc>
                <a:spcPct val="90000"/>
              </a:lnSpc>
              <a:buClr>
                <a:schemeClr val="tx1"/>
              </a:buClr>
              <a:buFontTx/>
              <a:buChar char="•"/>
            </a:pPr>
            <a:r>
              <a:rPr lang="en-US" altLang="ar-SA" sz="2400" b="1" dirty="0">
                <a:solidFill>
                  <a:srgbClr val="00FFFF"/>
                </a:solidFill>
              </a:rPr>
              <a:t>Systemic hypertension</a:t>
            </a:r>
          </a:p>
          <a:p>
            <a:pPr lvl="1">
              <a:lnSpc>
                <a:spcPct val="90000"/>
              </a:lnSpc>
              <a:buClr>
                <a:schemeClr val="tx1"/>
              </a:buClr>
              <a:buFontTx/>
              <a:buChar char="•"/>
            </a:pPr>
            <a:r>
              <a:rPr lang="en-US" altLang="ar-SA" sz="2400" b="1" dirty="0">
                <a:solidFill>
                  <a:srgbClr val="00FFFF"/>
                </a:solidFill>
              </a:rPr>
              <a:t>Pulmonary hypertension</a:t>
            </a:r>
          </a:p>
          <a:p>
            <a:pPr lvl="1">
              <a:lnSpc>
                <a:spcPct val="90000"/>
              </a:lnSpc>
              <a:buClr>
                <a:schemeClr val="tx1"/>
              </a:buClr>
              <a:buFontTx/>
              <a:buChar char="•"/>
            </a:pPr>
            <a:r>
              <a:rPr lang="en-US" altLang="ar-SA" sz="2400" b="1" dirty="0">
                <a:solidFill>
                  <a:srgbClr val="00FFFF"/>
                </a:solidFill>
              </a:rPr>
              <a:t>Cardiac arrhythmia</a:t>
            </a:r>
          </a:p>
          <a:p>
            <a:pPr lvl="1">
              <a:lnSpc>
                <a:spcPct val="90000"/>
              </a:lnSpc>
              <a:buClr>
                <a:schemeClr val="tx1"/>
              </a:buClr>
              <a:buFontTx/>
              <a:buChar char="•"/>
            </a:pPr>
            <a:r>
              <a:rPr lang="en-US" altLang="ar-SA" sz="2400" b="1" dirty="0">
                <a:solidFill>
                  <a:srgbClr val="00FFFF"/>
                </a:solidFill>
              </a:rPr>
              <a:t>Ischemic heart disease</a:t>
            </a:r>
          </a:p>
          <a:p>
            <a:pPr lvl="1">
              <a:lnSpc>
                <a:spcPct val="90000"/>
              </a:lnSpc>
              <a:buClr>
                <a:schemeClr val="tx1"/>
              </a:buClr>
              <a:buFontTx/>
              <a:buChar char="•"/>
            </a:pPr>
            <a:r>
              <a:rPr lang="en-US" altLang="ar-SA" sz="2400" b="1" dirty="0">
                <a:solidFill>
                  <a:srgbClr val="00FFFF"/>
                </a:solidFill>
              </a:rPr>
              <a:t>Stroke</a:t>
            </a:r>
          </a:p>
          <a:p>
            <a:pPr lvl="1">
              <a:lnSpc>
                <a:spcPct val="90000"/>
              </a:lnSpc>
              <a:buClr>
                <a:schemeClr val="tx1"/>
              </a:buClr>
              <a:buFontTx/>
              <a:buChar char="•"/>
            </a:pPr>
            <a:r>
              <a:rPr lang="en-US" altLang="ar-SA" sz="2400" b="1" dirty="0"/>
              <a:t>Insulin resistance and diabetes</a:t>
            </a:r>
          </a:p>
          <a:p>
            <a:pPr lvl="1">
              <a:lnSpc>
                <a:spcPct val="90000"/>
              </a:lnSpc>
              <a:buClr>
                <a:schemeClr val="tx1"/>
              </a:buClr>
              <a:buFontTx/>
              <a:buChar char="•"/>
            </a:pPr>
            <a:r>
              <a:rPr lang="en-US" altLang="ar-SA" sz="2400" b="1" dirty="0"/>
              <a:t>Renal impairment</a:t>
            </a:r>
          </a:p>
          <a:p>
            <a:pPr lvl="1">
              <a:lnSpc>
                <a:spcPct val="90000"/>
              </a:lnSpc>
              <a:buClr>
                <a:schemeClr val="tx1"/>
              </a:buClr>
              <a:buFontTx/>
              <a:buChar char="•"/>
            </a:pPr>
            <a:r>
              <a:rPr lang="en-US" altLang="ar-SA" sz="2400" b="1" dirty="0"/>
              <a:t>Impotence </a:t>
            </a:r>
          </a:p>
          <a:p>
            <a:pPr lvl="1">
              <a:lnSpc>
                <a:spcPct val="90000"/>
              </a:lnSpc>
              <a:buClr>
                <a:schemeClr val="tx1"/>
              </a:buClr>
              <a:buFontTx/>
              <a:buChar char="•"/>
            </a:pPr>
            <a:r>
              <a:rPr lang="en-US" altLang="ar-SA" sz="2400" b="1" dirty="0"/>
              <a:t>Cognitive impairment</a:t>
            </a:r>
          </a:p>
          <a:p>
            <a:pPr lvl="1">
              <a:lnSpc>
                <a:spcPct val="90000"/>
              </a:lnSpc>
              <a:buClr>
                <a:schemeClr val="tx1"/>
              </a:buClr>
              <a:buFontTx/>
              <a:buChar char="•"/>
            </a:pPr>
            <a:r>
              <a:rPr lang="en-US" altLang="ar-SA" sz="2400" b="1" dirty="0"/>
              <a:t>Depression</a:t>
            </a:r>
          </a:p>
          <a:p>
            <a:pPr>
              <a:lnSpc>
                <a:spcPct val="90000"/>
              </a:lnSpc>
            </a:pPr>
            <a:endParaRPr lang="en-US" dirty="0"/>
          </a:p>
        </p:txBody>
      </p:sp>
      <p:sp>
        <p:nvSpPr>
          <p:cNvPr id="245765" name="Text Box 5"/>
          <p:cNvSpPr txBox="1">
            <a:spLocks noChangeArrowheads="1"/>
          </p:cNvSpPr>
          <p:nvPr/>
        </p:nvSpPr>
        <p:spPr bwMode="auto">
          <a:xfrm>
            <a:off x="1187451" y="2204864"/>
            <a:ext cx="5040734" cy="2382191"/>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r>
              <a:rPr lang="en-US" altLang="ar-SA" sz="2400" dirty="0">
                <a:effectLst/>
              </a:rPr>
              <a:t>Systemic hypertension</a:t>
            </a:r>
          </a:p>
          <a:p>
            <a:pPr lvl="1">
              <a:spcBef>
                <a:spcPct val="20000"/>
              </a:spcBef>
            </a:pPr>
            <a:r>
              <a:rPr lang="en-US" altLang="ar-SA" sz="2400" dirty="0">
                <a:effectLst/>
              </a:rPr>
              <a:t>Pulmonary hypertension</a:t>
            </a:r>
          </a:p>
          <a:p>
            <a:pPr lvl="1"/>
            <a:r>
              <a:rPr lang="en-US" altLang="ar-SA" sz="2400" dirty="0">
                <a:effectLst/>
              </a:rPr>
              <a:t>Cardiac arrhythmia</a:t>
            </a:r>
          </a:p>
          <a:p>
            <a:pPr lvl="1"/>
            <a:r>
              <a:rPr lang="en-US" altLang="ar-SA" sz="2400" dirty="0">
                <a:effectLst/>
              </a:rPr>
              <a:t>Ischemic heart disease</a:t>
            </a:r>
          </a:p>
          <a:p>
            <a:pPr lvl="1"/>
            <a:r>
              <a:rPr lang="en-US" altLang="ar-SA" sz="2400" dirty="0">
                <a:effectLst/>
              </a:rPr>
              <a:t>Stroke</a:t>
            </a:r>
          </a:p>
          <a:p>
            <a:pPr lvl="1"/>
            <a:r>
              <a:rPr lang="en-US" altLang="ar-SA" sz="2400" dirty="0">
                <a:effectLst/>
              </a:rPr>
              <a:t>Insulin resistance and diabetes</a:t>
            </a:r>
            <a:endParaRPr lang="en-US" sz="2400" dirty="0">
              <a:effectLst/>
            </a:endParaRPr>
          </a:p>
        </p:txBody>
      </p:sp>
    </p:spTree>
    <p:extLst>
      <p:ext uri="{BB962C8B-B14F-4D97-AF65-F5344CB8AC3E}">
        <p14:creationId xmlns:p14="http://schemas.microsoft.com/office/powerpoint/2010/main" val="1062716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45763">
                                            <p:txEl>
                                              <p:pRg st="0" end="0"/>
                                            </p:txEl>
                                          </p:spTgt>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245763">
                                            <p:txEl>
                                              <p:pRg st="1" end="1"/>
                                            </p:txEl>
                                          </p:spTgt>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245763">
                                            <p:txEl>
                                              <p:pRg st="2" end="2"/>
                                            </p:txEl>
                                          </p:spTgt>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245763">
                                            <p:txEl>
                                              <p:pRg st="3" end="3"/>
                                            </p:txEl>
                                          </p:spTgt>
                                        </p:tgtEl>
                                        <p:attrNameLst>
                                          <p:attrName>style.visibility</p:attrName>
                                        </p:attrNameLst>
                                      </p:cBhvr>
                                      <p:to>
                                        <p:strVal val="visible"/>
                                      </p:to>
                                    </p:set>
                                  </p:childTnLst>
                                </p:cTn>
                              </p:par>
                            </p:childTnLst>
                          </p:cTn>
                        </p:par>
                        <p:par>
                          <p:cTn id="16" fill="hold" nodeType="afterGroup">
                            <p:stCondLst>
                              <p:cond delay="6000"/>
                            </p:stCondLst>
                            <p:childTnLst>
                              <p:par>
                                <p:cTn id="17" presetID="1" presetClass="entr" presetSubtype="0" fill="hold" grpId="0" nodeType="afterEffect">
                                  <p:stCondLst>
                                    <p:cond delay="1000"/>
                                  </p:stCondLst>
                                  <p:childTnLst>
                                    <p:set>
                                      <p:cBhvr>
                                        <p:cTn id="18" dur="1" fill="hold">
                                          <p:stCondLst>
                                            <p:cond delay="499"/>
                                          </p:stCondLst>
                                        </p:cTn>
                                        <p:tgtEl>
                                          <p:spTgt spid="245763">
                                            <p:txEl>
                                              <p:pRg st="4" end="4"/>
                                            </p:txEl>
                                          </p:spTgt>
                                        </p:tgtEl>
                                        <p:attrNameLst>
                                          <p:attrName>style.visibility</p:attrName>
                                        </p:attrNameLst>
                                      </p:cBhvr>
                                      <p:to>
                                        <p:strVal val="visible"/>
                                      </p:to>
                                    </p:set>
                                  </p:childTnLst>
                                </p:cTn>
                              </p:par>
                            </p:childTnLst>
                          </p:cTn>
                        </p:par>
                        <p:par>
                          <p:cTn id="19" fill="hold" nodeType="afterGroup">
                            <p:stCondLst>
                              <p:cond delay="7500"/>
                            </p:stCondLst>
                            <p:childTnLst>
                              <p:par>
                                <p:cTn id="20" presetID="1" presetClass="entr" presetSubtype="0" fill="hold" grpId="0" nodeType="afterEffect">
                                  <p:stCondLst>
                                    <p:cond delay="1000"/>
                                  </p:stCondLst>
                                  <p:childTnLst>
                                    <p:set>
                                      <p:cBhvr>
                                        <p:cTn id="21" dur="1" fill="hold">
                                          <p:stCondLst>
                                            <p:cond delay="499"/>
                                          </p:stCondLst>
                                        </p:cTn>
                                        <p:tgtEl>
                                          <p:spTgt spid="245763">
                                            <p:txEl>
                                              <p:pRg st="5" end="5"/>
                                            </p:txEl>
                                          </p:spTgt>
                                        </p:tgtEl>
                                        <p:attrNameLst>
                                          <p:attrName>style.visibility</p:attrName>
                                        </p:attrNameLst>
                                      </p:cBhvr>
                                      <p:to>
                                        <p:strVal val="visible"/>
                                      </p:to>
                                    </p:set>
                                  </p:childTnLst>
                                </p:cTn>
                              </p:par>
                            </p:childTnLst>
                          </p:cTn>
                        </p:par>
                        <p:par>
                          <p:cTn id="22" fill="hold" nodeType="afterGroup">
                            <p:stCondLst>
                              <p:cond delay="9000"/>
                            </p:stCondLst>
                            <p:childTnLst>
                              <p:par>
                                <p:cTn id="23" presetID="1" presetClass="entr" presetSubtype="0" fill="hold" grpId="0" nodeType="afterEffect">
                                  <p:stCondLst>
                                    <p:cond delay="1000"/>
                                  </p:stCondLst>
                                  <p:childTnLst>
                                    <p:set>
                                      <p:cBhvr>
                                        <p:cTn id="24" dur="1" fill="hold">
                                          <p:stCondLst>
                                            <p:cond delay="499"/>
                                          </p:stCondLst>
                                        </p:cTn>
                                        <p:tgtEl>
                                          <p:spTgt spid="245763">
                                            <p:txEl>
                                              <p:pRg st="6" end="6"/>
                                            </p:txEl>
                                          </p:spTgt>
                                        </p:tgtEl>
                                        <p:attrNameLst>
                                          <p:attrName>style.visibility</p:attrName>
                                        </p:attrNameLst>
                                      </p:cBhvr>
                                      <p:to>
                                        <p:strVal val="visible"/>
                                      </p:to>
                                    </p:set>
                                  </p:childTnLst>
                                </p:cTn>
                              </p:par>
                            </p:childTnLst>
                          </p:cTn>
                        </p:par>
                        <p:par>
                          <p:cTn id="25" fill="hold" nodeType="afterGroup">
                            <p:stCondLst>
                              <p:cond delay="10500"/>
                            </p:stCondLst>
                            <p:childTnLst>
                              <p:par>
                                <p:cTn id="26" presetID="1" presetClass="entr" presetSubtype="0" fill="hold" grpId="0" nodeType="afterEffect">
                                  <p:stCondLst>
                                    <p:cond delay="1000"/>
                                  </p:stCondLst>
                                  <p:childTnLst>
                                    <p:set>
                                      <p:cBhvr>
                                        <p:cTn id="27" dur="1" fill="hold">
                                          <p:stCondLst>
                                            <p:cond delay="499"/>
                                          </p:stCondLst>
                                        </p:cTn>
                                        <p:tgtEl>
                                          <p:spTgt spid="245763">
                                            <p:txEl>
                                              <p:pRg st="7" end="7"/>
                                            </p:txEl>
                                          </p:spTgt>
                                        </p:tgtEl>
                                        <p:attrNameLst>
                                          <p:attrName>style.visibility</p:attrName>
                                        </p:attrNameLst>
                                      </p:cBhvr>
                                      <p:to>
                                        <p:strVal val="visible"/>
                                      </p:to>
                                    </p:set>
                                  </p:childTnLst>
                                </p:cTn>
                              </p:par>
                            </p:childTnLst>
                          </p:cTn>
                        </p:par>
                        <p:par>
                          <p:cTn id="28" fill="hold" nodeType="afterGroup">
                            <p:stCondLst>
                              <p:cond delay="12000"/>
                            </p:stCondLst>
                            <p:childTnLst>
                              <p:par>
                                <p:cTn id="29" presetID="1" presetClass="entr" presetSubtype="0" fill="hold" grpId="0" nodeType="afterEffect">
                                  <p:stCondLst>
                                    <p:cond delay="1000"/>
                                  </p:stCondLst>
                                  <p:childTnLst>
                                    <p:set>
                                      <p:cBhvr>
                                        <p:cTn id="30" dur="1" fill="hold">
                                          <p:stCondLst>
                                            <p:cond delay="499"/>
                                          </p:stCondLst>
                                        </p:cTn>
                                        <p:tgtEl>
                                          <p:spTgt spid="245763">
                                            <p:txEl>
                                              <p:pRg st="8" end="8"/>
                                            </p:txEl>
                                          </p:spTgt>
                                        </p:tgtEl>
                                        <p:attrNameLst>
                                          <p:attrName>style.visibility</p:attrName>
                                        </p:attrNameLst>
                                      </p:cBhvr>
                                      <p:to>
                                        <p:strVal val="visible"/>
                                      </p:to>
                                    </p:set>
                                  </p:childTnLst>
                                </p:cTn>
                              </p:par>
                            </p:childTnLst>
                          </p:cTn>
                        </p:par>
                        <p:par>
                          <p:cTn id="31" fill="hold" nodeType="afterGroup">
                            <p:stCondLst>
                              <p:cond delay="13500"/>
                            </p:stCondLst>
                            <p:childTnLst>
                              <p:par>
                                <p:cTn id="32" presetID="1" presetClass="entr" presetSubtype="0" fill="hold" grpId="0" nodeType="afterEffect">
                                  <p:stCondLst>
                                    <p:cond delay="1000"/>
                                  </p:stCondLst>
                                  <p:childTnLst>
                                    <p:set>
                                      <p:cBhvr>
                                        <p:cTn id="33" dur="1" fill="hold">
                                          <p:stCondLst>
                                            <p:cond delay="499"/>
                                          </p:stCondLst>
                                        </p:cTn>
                                        <p:tgtEl>
                                          <p:spTgt spid="245763">
                                            <p:txEl>
                                              <p:pRg st="9" end="9"/>
                                            </p:txEl>
                                          </p:spTgt>
                                        </p:tgtEl>
                                        <p:attrNameLst>
                                          <p:attrName>style.visibility</p:attrName>
                                        </p:attrNameLst>
                                      </p:cBhvr>
                                      <p:to>
                                        <p:strVal val="visible"/>
                                      </p:to>
                                    </p:set>
                                  </p:childTnLst>
                                </p:cTn>
                              </p:par>
                            </p:childTnLst>
                          </p:cTn>
                        </p:par>
                        <p:par>
                          <p:cTn id="34" fill="hold" nodeType="afterGroup">
                            <p:stCondLst>
                              <p:cond delay="15000"/>
                            </p:stCondLst>
                            <p:childTnLst>
                              <p:par>
                                <p:cTn id="35" presetID="1" presetClass="entr" presetSubtype="0" fill="hold" grpId="0" nodeType="afterEffect">
                                  <p:stCondLst>
                                    <p:cond delay="1000"/>
                                  </p:stCondLst>
                                  <p:childTnLst>
                                    <p:set>
                                      <p:cBhvr>
                                        <p:cTn id="36" dur="1" fill="hold">
                                          <p:stCondLst>
                                            <p:cond delay="499"/>
                                          </p:stCondLst>
                                        </p:cTn>
                                        <p:tgtEl>
                                          <p:spTgt spid="245763">
                                            <p:txEl>
                                              <p:pRg st="10" end="1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5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bldLvl="5" autoUpdateAnimBg="0" advAuto="1000"/>
      <p:bldP spid="24576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00" name="Rectangle 4"/>
          <p:cNvSpPr>
            <a:spLocks noGrp="1" noChangeArrowheads="1"/>
          </p:cNvSpPr>
          <p:nvPr>
            <p:ph type="ctrTitle"/>
          </p:nvPr>
        </p:nvSpPr>
        <p:spPr/>
        <p:txBody>
          <a:bodyPr/>
          <a:lstStyle/>
          <a:p>
            <a:r>
              <a:rPr lang="en-US"/>
              <a:t>Does OSA cause HTN?</a:t>
            </a:r>
          </a:p>
        </p:txBody>
      </p:sp>
      <p:sp>
        <p:nvSpPr>
          <p:cNvPr id="311301" name="Rectangle 5"/>
          <p:cNvSpPr>
            <a:spLocks noGrp="1" noChangeArrowheads="1"/>
          </p:cNvSpPr>
          <p:nvPr>
            <p:ph type="subTitle" idx="1"/>
          </p:nvPr>
        </p:nvSpPr>
        <p:spPr/>
        <p:txBody>
          <a:bodyPr/>
          <a:lstStyle/>
          <a:p>
            <a:endParaRPr lang="en-US"/>
          </a:p>
        </p:txBody>
      </p:sp>
      <p:sp>
        <p:nvSpPr>
          <p:cNvPr id="311302" name="Rectangle 6"/>
          <p:cNvSpPr>
            <a:spLocks noChangeArrowheads="1"/>
          </p:cNvSpPr>
          <p:nvPr/>
        </p:nvSpPr>
        <p:spPr bwMode="auto">
          <a:xfrm>
            <a:off x="684213" y="2492375"/>
            <a:ext cx="7920037" cy="1368425"/>
          </a:xfrm>
          <a:prstGeom prst="rect">
            <a:avLst/>
          </a:prstGeom>
          <a:noFill/>
          <a:ln w="76200" cmpd="tri">
            <a:solidFill>
              <a:srgbClr val="00FFFF"/>
            </a:solidFill>
            <a:miter lim="800000"/>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6807549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4294967295"/>
          </p:nvPr>
        </p:nvSpPr>
        <p:spPr>
          <a:xfrm>
            <a:off x="6553200" y="6243638"/>
            <a:ext cx="2133600" cy="457200"/>
          </a:xfrm>
          <a:prstGeom prst="rect">
            <a:avLst/>
          </a:prstGeom>
        </p:spPr>
        <p:txBody>
          <a:bodyPr/>
          <a:lstStyle/>
          <a:p>
            <a:fld id="{9642F412-E319-42CB-A297-9ADA109F61FE}" type="slidenum">
              <a:rPr lang="en-US"/>
              <a:pPr/>
              <a:t>39</a:t>
            </a:fld>
            <a:endParaRPr lang="en-US"/>
          </a:p>
        </p:txBody>
      </p:sp>
      <p:sp>
        <p:nvSpPr>
          <p:cNvPr id="11" name="Footer Placeholder 5"/>
          <p:cNvSpPr>
            <a:spLocks noGrp="1"/>
          </p:cNvSpPr>
          <p:nvPr>
            <p:ph type="ftr" sz="quarter" idx="12"/>
          </p:nvPr>
        </p:nvSpPr>
        <p:spPr/>
        <p:txBody>
          <a:bodyPr/>
          <a:lstStyle/>
          <a:p>
            <a:r>
              <a:rPr lang="en-US"/>
              <a:t>Sleep in Health and Disease          www.sleep.org.sa</a:t>
            </a:r>
          </a:p>
        </p:txBody>
      </p:sp>
      <p:sp>
        <p:nvSpPr>
          <p:cNvPr id="247810" name="Rectangle 2"/>
          <p:cNvSpPr>
            <a:spLocks noGrp="1" noChangeArrowheads="1"/>
          </p:cNvSpPr>
          <p:nvPr>
            <p:ph type="title"/>
          </p:nvPr>
        </p:nvSpPr>
        <p:spPr>
          <a:xfrm>
            <a:off x="685800" y="381000"/>
            <a:ext cx="7772400" cy="1143000"/>
          </a:xfrm>
        </p:spPr>
        <p:txBody>
          <a:bodyPr/>
          <a:lstStyle/>
          <a:p>
            <a:r>
              <a:rPr lang="en-US"/>
              <a:t>OSA and Hypertension</a:t>
            </a:r>
          </a:p>
        </p:txBody>
      </p:sp>
      <p:sp>
        <p:nvSpPr>
          <p:cNvPr id="247811" name="Rectangle 3"/>
          <p:cNvSpPr>
            <a:spLocks noGrp="1" noChangeArrowheads="1"/>
          </p:cNvSpPr>
          <p:nvPr>
            <p:ph type="body" idx="1"/>
          </p:nvPr>
        </p:nvSpPr>
        <p:spPr>
          <a:xfrm>
            <a:off x="685800" y="1676400"/>
            <a:ext cx="7772400" cy="4114800"/>
          </a:xfrm>
        </p:spPr>
        <p:txBody>
          <a:bodyPr/>
          <a:lstStyle/>
          <a:p>
            <a:pPr marL="609600" indent="-609600">
              <a:lnSpc>
                <a:spcPct val="90000"/>
              </a:lnSpc>
            </a:pPr>
            <a:r>
              <a:rPr lang="en-US" sz="2800"/>
              <a:t>Two large epidemiological studies showed increasing odds ratios for the presence of hypertension related to the severity of OSA as defined by AHI after adjusting for age, sex and BMI (1, 2).</a:t>
            </a:r>
          </a:p>
          <a:p>
            <a:pPr marL="609600" indent="-609600">
              <a:lnSpc>
                <a:spcPct val="90000"/>
              </a:lnSpc>
            </a:pPr>
            <a:endParaRPr lang="en-US" sz="2800"/>
          </a:p>
          <a:p>
            <a:pPr marL="609600" indent="-609600">
              <a:lnSpc>
                <a:spcPct val="90000"/>
              </a:lnSpc>
            </a:pPr>
            <a:endParaRPr lang="en-US" sz="2800"/>
          </a:p>
          <a:p>
            <a:pPr marL="609600" indent="-609600">
              <a:lnSpc>
                <a:spcPct val="90000"/>
              </a:lnSpc>
              <a:buFontTx/>
              <a:buAutoNum type="arabicPeriod"/>
            </a:pPr>
            <a:r>
              <a:rPr lang="en-US" sz="1400" i="1">
                <a:solidFill>
                  <a:schemeClr val="tx2"/>
                </a:solidFill>
                <a:latin typeface="Arial Unicode MS" pitchFamily="34" charset="-128"/>
                <a:ea typeface="Arial Unicode MS" pitchFamily="34" charset="-128"/>
                <a:cs typeface="Arial Unicode MS" pitchFamily="34" charset="-128"/>
              </a:rPr>
              <a:t>Neito et al.  Association of sleep disordered breathing, sleep apnea, and hypertension in a large community-based study: Sleep Heart health Study.  JAMA 2000; 238: 1829.</a:t>
            </a:r>
          </a:p>
          <a:p>
            <a:pPr marL="609600" indent="-609600">
              <a:lnSpc>
                <a:spcPct val="90000"/>
              </a:lnSpc>
              <a:buFontTx/>
              <a:buAutoNum type="arabicPeriod"/>
            </a:pPr>
            <a:r>
              <a:rPr lang="en-US" sz="1400" i="1">
                <a:solidFill>
                  <a:schemeClr val="tx2"/>
                </a:solidFill>
                <a:latin typeface="Arial Unicode MS" pitchFamily="34" charset="-128"/>
                <a:ea typeface="Arial Unicode MS" pitchFamily="34" charset="-128"/>
                <a:cs typeface="Arial Unicode MS" pitchFamily="34" charset="-128"/>
              </a:rPr>
              <a:t>Peppard et al.  Prospective study of the association between sleep disordered breathing and hypertension.  N Engl J Med 2000; 342: 1378-1384.</a:t>
            </a:r>
          </a:p>
          <a:p>
            <a:pPr marL="609600" indent="-609600">
              <a:lnSpc>
                <a:spcPct val="90000"/>
              </a:lnSpc>
              <a:buFontTx/>
              <a:buAutoNum type="arabicPeriod"/>
            </a:pPr>
            <a:endParaRPr lang="en-US" sz="1400" i="1">
              <a:solidFill>
                <a:schemeClr val="tx2"/>
              </a:solidFill>
              <a:latin typeface="Arial Unicode MS" pitchFamily="34" charset="-128"/>
              <a:ea typeface="Arial Unicode MS" pitchFamily="34" charset="-128"/>
              <a:cs typeface="Arial Unicode MS" pitchFamily="34" charset="-128"/>
            </a:endParaRPr>
          </a:p>
        </p:txBody>
      </p:sp>
      <p:sp>
        <p:nvSpPr>
          <p:cNvPr id="247814" name="Text Box 6"/>
          <p:cNvSpPr txBox="1">
            <a:spLocks noChangeArrowheads="1"/>
          </p:cNvSpPr>
          <p:nvPr/>
        </p:nvSpPr>
        <p:spPr bwMode="auto">
          <a:xfrm>
            <a:off x="6084888" y="4779963"/>
            <a:ext cx="2519362" cy="3048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0" i="1">
                <a:solidFill>
                  <a:srgbClr val="000000"/>
                </a:solidFill>
                <a:effectLst>
                  <a:outerShdw blurRad="38100" dist="38100" dir="2700000" algn="tl">
                    <a:srgbClr val="FFFFFF"/>
                  </a:outerShdw>
                </a:effectLst>
              </a:rPr>
              <a:t>JAMA 2000; 238:1829-1836</a:t>
            </a:r>
          </a:p>
        </p:txBody>
      </p:sp>
      <p:sp>
        <p:nvSpPr>
          <p:cNvPr id="247815" name="Text Box 7"/>
          <p:cNvSpPr txBox="1">
            <a:spLocks noChangeArrowheads="1"/>
          </p:cNvSpPr>
          <p:nvPr/>
        </p:nvSpPr>
        <p:spPr bwMode="auto">
          <a:xfrm>
            <a:off x="2916238" y="5257800"/>
            <a:ext cx="3167062" cy="3048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0" i="1">
                <a:solidFill>
                  <a:srgbClr val="000000"/>
                </a:solidFill>
                <a:effectLst>
                  <a:outerShdw blurRad="38100" dist="38100" dir="2700000" algn="tl">
                    <a:srgbClr val="FFFFFF"/>
                  </a:outerShdw>
                </a:effectLst>
              </a:rPr>
              <a:t>N Engl J Med 2000; 342: 1378-1384</a:t>
            </a:r>
          </a:p>
        </p:txBody>
      </p:sp>
      <p:sp>
        <p:nvSpPr>
          <p:cNvPr id="247819" name="Line 11"/>
          <p:cNvSpPr>
            <a:spLocks noChangeShapeType="1"/>
          </p:cNvSpPr>
          <p:nvPr/>
        </p:nvSpPr>
        <p:spPr bwMode="auto">
          <a:xfrm>
            <a:off x="1403350" y="2852738"/>
            <a:ext cx="6769100" cy="0"/>
          </a:xfrm>
          <a:prstGeom prst="line">
            <a:avLst/>
          </a:prstGeom>
          <a:noFill/>
          <a:ln w="381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820" name="Line 12"/>
          <p:cNvSpPr>
            <a:spLocks noChangeShapeType="1"/>
          </p:cNvSpPr>
          <p:nvPr/>
        </p:nvSpPr>
        <p:spPr bwMode="auto">
          <a:xfrm>
            <a:off x="1331913" y="3284538"/>
            <a:ext cx="6769100" cy="0"/>
          </a:xfrm>
          <a:prstGeom prst="line">
            <a:avLst/>
          </a:prstGeom>
          <a:noFill/>
          <a:ln w="381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821" name="Line 13"/>
          <p:cNvSpPr>
            <a:spLocks noChangeShapeType="1"/>
          </p:cNvSpPr>
          <p:nvPr/>
        </p:nvSpPr>
        <p:spPr bwMode="auto">
          <a:xfrm>
            <a:off x="1331913" y="3644900"/>
            <a:ext cx="2087562" cy="0"/>
          </a:xfrm>
          <a:prstGeom prst="line">
            <a:avLst/>
          </a:prstGeom>
          <a:noFill/>
          <a:ln w="381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95643891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8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78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47819"/>
                                        </p:tgtEl>
                                        <p:attrNameLst>
                                          <p:attrName>style.visibility</p:attrName>
                                        </p:attrNameLst>
                                      </p:cBhvr>
                                      <p:to>
                                        <p:strVal val="visible"/>
                                      </p:to>
                                    </p:set>
                                    <p:animEffect transition="in" filter="strips(downLeft)">
                                      <p:cBhvr>
                                        <p:cTn id="15" dur="500"/>
                                        <p:tgtEl>
                                          <p:spTgt spid="2478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247820"/>
                                        </p:tgtEl>
                                        <p:attrNameLst>
                                          <p:attrName>style.visibility</p:attrName>
                                        </p:attrNameLst>
                                      </p:cBhvr>
                                      <p:to>
                                        <p:strVal val="visible"/>
                                      </p:to>
                                    </p:set>
                                    <p:animEffect transition="in" filter="strips(downLeft)">
                                      <p:cBhvr>
                                        <p:cTn id="20" dur="500"/>
                                        <p:tgtEl>
                                          <p:spTgt spid="24782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247821"/>
                                        </p:tgtEl>
                                        <p:attrNameLst>
                                          <p:attrName>style.visibility</p:attrName>
                                        </p:attrNameLst>
                                      </p:cBhvr>
                                      <p:to>
                                        <p:strVal val="visible"/>
                                      </p:to>
                                    </p:set>
                                    <p:animEffect transition="in" filter="strips(downLeft)">
                                      <p:cBhvr>
                                        <p:cTn id="25" dur="500"/>
                                        <p:tgtEl>
                                          <p:spTgt spid="247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4" grpId="0" animBg="1"/>
      <p:bldP spid="247815" grpId="0" animBg="1"/>
      <p:bldP spid="247819" grpId="0" animBg="1"/>
      <p:bldP spid="247820" grpId="0" animBg="1"/>
      <p:bldP spid="2478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25" y="677584"/>
            <a:ext cx="7267575" cy="751152"/>
          </a:xfrm>
        </p:spPr>
        <p:txBody>
          <a:bodyPr>
            <a:normAutofit/>
          </a:bodyPr>
          <a:lstStyle/>
          <a:p>
            <a:r>
              <a:rPr lang="en-US" sz="3600" b="1" dirty="0" smtClean="0"/>
              <a:t>Representative Signal</a:t>
            </a:r>
            <a:endParaRPr lang="en-US" sz="3600" b="1" dirty="0"/>
          </a:p>
        </p:txBody>
      </p:sp>
      <p:sp>
        <p:nvSpPr>
          <p:cNvPr id="3" name="Content Placeholder 2"/>
          <p:cNvSpPr>
            <a:spLocks noGrp="1"/>
          </p:cNvSpPr>
          <p:nvPr>
            <p:ph idx="1"/>
          </p:nvPr>
        </p:nvSpPr>
        <p:spPr>
          <a:xfrm>
            <a:off x="457200" y="2428868"/>
            <a:ext cx="8229600" cy="4214842"/>
          </a:xfrm>
        </p:spPr>
        <p:txBody>
          <a:bodyPr>
            <a:normAutofit lnSpcReduction="10000"/>
          </a:bodyPr>
          <a:lstStyle/>
          <a:p>
            <a:r>
              <a:rPr lang="en-US" sz="2800" b="1" dirty="0" smtClean="0">
                <a:solidFill>
                  <a:srgbClr val="0070C0"/>
                </a:solidFill>
                <a:latin typeface="Arial" pitchFamily="34" charset="0"/>
                <a:cs typeface="Arial" pitchFamily="34" charset="0"/>
              </a:rPr>
              <a:t>Normal Breathing</a:t>
            </a:r>
          </a:p>
          <a:p>
            <a:endParaRPr lang="en-US" sz="2800" dirty="0" smtClean="0"/>
          </a:p>
          <a:p>
            <a:pPr>
              <a:buNone/>
            </a:pPr>
            <a:endParaRPr lang="en-US" sz="1600" dirty="0" smtClean="0">
              <a:solidFill>
                <a:srgbClr val="FF0000"/>
              </a:solidFill>
            </a:endParaRPr>
          </a:p>
          <a:p>
            <a:pPr>
              <a:buNone/>
            </a:pPr>
            <a:endParaRPr lang="en-US" sz="1600" dirty="0" smtClean="0">
              <a:solidFill>
                <a:srgbClr val="FF0000"/>
              </a:solidFill>
            </a:endParaRPr>
          </a:p>
          <a:p>
            <a:pPr>
              <a:buNone/>
            </a:pPr>
            <a:r>
              <a:rPr lang="en-US" sz="1600" dirty="0" smtClean="0">
                <a:solidFill>
                  <a:srgbClr val="FF0000"/>
                </a:solidFill>
              </a:rPr>
              <a:t>   Heart Rate</a:t>
            </a:r>
          </a:p>
          <a:p>
            <a:pPr>
              <a:buNone/>
            </a:pPr>
            <a:endParaRPr lang="en-US" sz="1600" dirty="0" smtClean="0">
              <a:solidFill>
                <a:srgbClr val="FF0000"/>
              </a:solidFill>
            </a:endParaRPr>
          </a:p>
          <a:p>
            <a:pPr>
              <a:buNone/>
            </a:pPr>
            <a:r>
              <a:rPr lang="en-US" sz="1600" dirty="0" smtClean="0">
                <a:solidFill>
                  <a:srgbClr val="FF0000"/>
                </a:solidFill>
              </a:rPr>
              <a:t>   Nasal Airflow</a:t>
            </a:r>
          </a:p>
          <a:p>
            <a:endParaRPr lang="en-US" sz="1600" dirty="0" smtClean="0">
              <a:solidFill>
                <a:srgbClr val="FF0000"/>
              </a:solidFill>
            </a:endParaRPr>
          </a:p>
          <a:p>
            <a:pPr>
              <a:buNone/>
            </a:pPr>
            <a:r>
              <a:rPr lang="en-US" sz="1600" dirty="0" smtClean="0">
                <a:solidFill>
                  <a:srgbClr val="FF0000"/>
                </a:solidFill>
              </a:rPr>
              <a:t>   Effort    </a:t>
            </a:r>
          </a:p>
          <a:p>
            <a:pPr>
              <a:buNone/>
            </a:pPr>
            <a:r>
              <a:rPr lang="en-US" sz="1600" dirty="0" smtClean="0">
                <a:solidFill>
                  <a:srgbClr val="FF0000"/>
                </a:solidFill>
              </a:rPr>
              <a:t>                                                               </a:t>
            </a:r>
          </a:p>
          <a:p>
            <a:pPr>
              <a:buNone/>
            </a:pPr>
            <a:endParaRPr lang="en-US" sz="1600" dirty="0" smtClean="0">
              <a:solidFill>
                <a:srgbClr val="FF0000"/>
              </a:solidFill>
            </a:endParaRPr>
          </a:p>
          <a:p>
            <a:pPr>
              <a:buNone/>
            </a:pPr>
            <a:r>
              <a:rPr lang="en-US" sz="1600" dirty="0" smtClean="0">
                <a:solidFill>
                  <a:srgbClr val="FF0000"/>
                </a:solidFill>
              </a:rPr>
              <a:t>                                                                                     </a:t>
            </a:r>
            <a:r>
              <a:rPr lang="en-US" sz="1600" dirty="0" smtClean="0"/>
              <a:t>←   30 sec epoch →</a:t>
            </a:r>
          </a:p>
          <a:p>
            <a:pPr>
              <a:buNone/>
            </a:pPr>
            <a:r>
              <a:rPr lang="en-US" sz="1600" dirty="0" smtClean="0">
                <a:solidFill>
                  <a:srgbClr val="FF0000"/>
                </a:solidFill>
              </a:rPr>
              <a:t>                                                                                          </a:t>
            </a:r>
          </a:p>
          <a:p>
            <a:pPr algn="ctr">
              <a:buNone/>
            </a:pPr>
            <a:r>
              <a:rPr lang="en-US" sz="1050" b="1" dirty="0" smtClean="0"/>
              <a:t>                                                               </a:t>
            </a:r>
            <a:endParaRPr lang="en-US" sz="2800" dirty="0" smtClean="0"/>
          </a:p>
          <a:p>
            <a:pPr>
              <a:buNone/>
            </a:pPr>
            <a:endParaRPr lang="en-US" sz="2800" dirty="0"/>
          </a:p>
        </p:txBody>
      </p:sp>
      <p:grpSp>
        <p:nvGrpSpPr>
          <p:cNvPr id="4" name="Group 7"/>
          <p:cNvGrpSpPr/>
          <p:nvPr/>
        </p:nvGrpSpPr>
        <p:grpSpPr>
          <a:xfrm>
            <a:off x="614346" y="3071810"/>
            <a:ext cx="7886744" cy="2428892"/>
            <a:chOff x="894973" y="2714700"/>
            <a:chExt cx="7886744" cy="2428892"/>
          </a:xfrm>
        </p:grpSpPr>
        <p:pic>
          <p:nvPicPr>
            <p:cNvPr id="5" name="Picture 2" descr="NL 3"/>
            <p:cNvPicPr>
              <a:picLocks noChangeAspect="1" noChangeArrowheads="1"/>
            </p:cNvPicPr>
            <p:nvPr/>
          </p:nvPicPr>
          <p:blipFill>
            <a:blip r:embed="rId3" cstate="print"/>
            <a:srcRect/>
            <a:stretch>
              <a:fillRect/>
            </a:stretch>
          </p:blipFill>
          <p:spPr bwMode="auto">
            <a:xfrm>
              <a:off x="2286000" y="2743200"/>
              <a:ext cx="6495717" cy="2400392"/>
            </a:xfrm>
            <a:prstGeom prst="rect">
              <a:avLst/>
            </a:prstGeom>
            <a:noFill/>
          </p:spPr>
        </p:pic>
        <p:sp>
          <p:nvSpPr>
            <p:cNvPr id="7" name="TextBox 6"/>
            <p:cNvSpPr txBox="1"/>
            <p:nvPr/>
          </p:nvSpPr>
          <p:spPr>
            <a:xfrm>
              <a:off x="894973" y="2714700"/>
              <a:ext cx="1600200" cy="338554"/>
            </a:xfrm>
            <a:prstGeom prst="rect">
              <a:avLst/>
            </a:prstGeom>
            <a:noFill/>
          </p:spPr>
          <p:txBody>
            <a:bodyPr wrap="square" rtlCol="0">
              <a:spAutoFit/>
            </a:bodyPr>
            <a:lstStyle/>
            <a:p>
              <a:r>
                <a:rPr lang="en-US" sz="1600" dirty="0" smtClean="0">
                  <a:solidFill>
                    <a:srgbClr val="FF0000"/>
                  </a:solidFill>
                  <a:latin typeface="+mn-lt"/>
                  <a:cs typeface="+mn-cs"/>
                </a:rPr>
                <a:t>Oximetry</a:t>
              </a:r>
              <a:endParaRPr lang="en-US" sz="1600" dirty="0">
                <a:solidFill>
                  <a:srgbClr val="FF0000"/>
                </a:solidFill>
                <a:latin typeface="+mn-lt"/>
                <a:cs typeface="+mn-cs"/>
              </a:endParaRPr>
            </a:p>
          </p:txBody>
        </p:sp>
      </p:grpSp>
      <p:sp>
        <p:nvSpPr>
          <p:cNvPr id="6" name="Slide Number Placeholder 5"/>
          <p:cNvSpPr>
            <a:spLocks noGrp="1"/>
          </p:cNvSpPr>
          <p:nvPr>
            <p:ph type="sldNum" sz="quarter" idx="12"/>
          </p:nvPr>
        </p:nvSpPr>
        <p:spPr/>
        <p:txBody>
          <a:bodyPr/>
          <a:lstStyle/>
          <a:p>
            <a:fld id="{80EA325C-93E3-49B9-9635-C99EDF9CBB06}" type="slidenum">
              <a:rPr lang="en-US" smtClean="0"/>
              <a:pPr/>
              <a:t>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D7FE098A-02AA-4589-A085-9051FD75D383}" type="slidenum">
              <a:rPr lang="en-US"/>
              <a:pPr/>
              <a:t>40</a:t>
            </a:fld>
            <a:endParaRPr lang="en-US"/>
          </a:p>
        </p:txBody>
      </p:sp>
      <p:sp>
        <p:nvSpPr>
          <p:cNvPr id="297986" name="Rectangle 2"/>
          <p:cNvSpPr>
            <a:spLocks noGrp="1" noChangeArrowheads="1"/>
          </p:cNvSpPr>
          <p:nvPr>
            <p:ph type="title"/>
          </p:nvPr>
        </p:nvSpPr>
        <p:spPr>
          <a:xfrm>
            <a:off x="663575" y="557808"/>
            <a:ext cx="8229600" cy="1143000"/>
          </a:xfrm>
        </p:spPr>
        <p:txBody>
          <a:bodyPr/>
          <a:lstStyle/>
          <a:p>
            <a:r>
              <a:rPr lang="en-US" sz="4000" dirty="0"/>
              <a:t>AHI and HTN: SHHS</a:t>
            </a:r>
            <a:br>
              <a:rPr lang="en-US" sz="4000" dirty="0"/>
            </a:br>
            <a:r>
              <a:rPr lang="en-US" sz="2400" dirty="0"/>
              <a:t>n = 6123</a:t>
            </a:r>
            <a:endParaRPr lang="en-US" sz="4000" dirty="0"/>
          </a:p>
        </p:txBody>
      </p:sp>
      <p:graphicFrame>
        <p:nvGraphicFramePr>
          <p:cNvPr id="297987" name="Object 3"/>
          <p:cNvGraphicFramePr>
            <a:graphicFrameLocks noGrp="1" noChangeAspect="1"/>
          </p:cNvGraphicFramePr>
          <p:nvPr>
            <p:ph type="chart" idx="1"/>
          </p:nvPr>
        </p:nvGraphicFramePr>
        <p:xfrm>
          <a:off x="457200" y="1600200"/>
          <a:ext cx="8229600" cy="4533900"/>
        </p:xfrm>
        <a:graphic>
          <a:graphicData uri="http://schemas.openxmlformats.org/presentationml/2006/ole">
            <mc:AlternateContent xmlns:mc="http://schemas.openxmlformats.org/markup-compatibility/2006">
              <mc:Choice xmlns:v="urn:schemas-microsoft-com:vml" Requires="v">
                <p:oleObj spid="_x0000_s2054" name="Chart" r:id="rId3" imgW="8229687" imgH="4533804" progId="MSGraph.Chart.8">
                  <p:embed followColorScheme="full"/>
                </p:oleObj>
              </mc:Choice>
              <mc:Fallback>
                <p:oleObj name="Chart" r:id="rId3" imgW="8229687" imgH="4533804" progId="MSGraph.Chart.8">
                  <p:embed followColorScheme="full"/>
                  <p:pic>
                    <p:nvPicPr>
                      <p:cNvPr id="0" name=""/>
                      <p:cNvPicPr>
                        <a:picLocks noChangeAspect="1" noChangeArrowheads="1"/>
                      </p:cNvPicPr>
                      <p:nvPr/>
                    </p:nvPicPr>
                    <p:blipFill>
                      <a:blip r:embed="rId4"/>
                      <a:srcRect/>
                      <a:stretch>
                        <a:fillRect/>
                      </a:stretch>
                    </p:blipFill>
                    <p:spPr bwMode="auto">
                      <a:xfrm>
                        <a:off x="457200" y="1600200"/>
                        <a:ext cx="8229600" cy="4533900"/>
                      </a:xfrm>
                      <a:prstGeom prst="rect">
                        <a:avLst/>
                      </a:prstGeom>
                    </p:spPr>
                  </p:pic>
                </p:oleObj>
              </mc:Fallback>
            </mc:AlternateContent>
          </a:graphicData>
        </a:graphic>
      </p:graphicFrame>
      <p:sp>
        <p:nvSpPr>
          <p:cNvPr id="297988" name="Text Box 4"/>
          <p:cNvSpPr txBox="1">
            <a:spLocks noChangeArrowheads="1"/>
          </p:cNvSpPr>
          <p:nvPr/>
        </p:nvSpPr>
        <p:spPr bwMode="auto">
          <a:xfrm>
            <a:off x="5651500" y="5805488"/>
            <a:ext cx="3241675" cy="304800"/>
          </a:xfrm>
          <a:prstGeom prst="rect">
            <a:avLst/>
          </a:prstGeom>
          <a:solidFill>
            <a:srgbClr val="C6AB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effectLst>
                  <a:outerShdw blurRad="38100" dist="38100" dir="2700000" algn="tl">
                    <a:srgbClr val="000000"/>
                  </a:outerShdw>
                </a:effectLst>
                <a:latin typeface="Arial" charset="0"/>
              </a:rPr>
              <a:t>Nieto et al.  JAMA 2000; 283: 1829</a:t>
            </a:r>
          </a:p>
        </p:txBody>
      </p:sp>
    </p:spTree>
    <p:extLst>
      <p:ext uri="{BB962C8B-B14F-4D97-AF65-F5344CB8AC3E}">
        <p14:creationId xmlns:p14="http://schemas.microsoft.com/office/powerpoint/2010/main" val="135591915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4294967295"/>
          </p:nvPr>
        </p:nvSpPr>
        <p:spPr>
          <a:xfrm>
            <a:off x="6553200" y="6243638"/>
            <a:ext cx="2133600" cy="457200"/>
          </a:xfrm>
          <a:prstGeom prst="rect">
            <a:avLst/>
          </a:prstGeom>
        </p:spPr>
        <p:txBody>
          <a:bodyPr/>
          <a:lstStyle/>
          <a:p>
            <a:fld id="{8BB417EF-B922-4D08-8B02-9BCEBCDD6DAD}" type="slidenum">
              <a:rPr lang="en-US"/>
              <a:pPr/>
              <a:t>41</a:t>
            </a:fld>
            <a:endParaRPr lang="en-US" dirty="0"/>
          </a:p>
        </p:txBody>
      </p:sp>
      <p:sp>
        <p:nvSpPr>
          <p:cNvPr id="254978" name="Rectangle 2"/>
          <p:cNvSpPr>
            <a:spLocks noChangeArrowheads="1"/>
          </p:cNvSpPr>
          <p:nvPr/>
        </p:nvSpPr>
        <p:spPr bwMode="auto">
          <a:xfrm>
            <a:off x="533400" y="1828800"/>
            <a:ext cx="8153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5400" b="0">
                <a:effectLst>
                  <a:outerShdw blurRad="38100" dist="38100" dir="2700000" algn="tl">
                    <a:srgbClr val="000000"/>
                  </a:outerShdw>
                </a:effectLst>
                <a:latin typeface="Arial" charset="0"/>
                <a:cs typeface="Arial" charset="0"/>
              </a:rPr>
              <a:t>Does OSA cause Stroke?</a:t>
            </a:r>
          </a:p>
        </p:txBody>
      </p:sp>
      <p:sp>
        <p:nvSpPr>
          <p:cNvPr id="254979" name="Rectangle 3"/>
          <p:cNvSpPr>
            <a:spLocks noChangeArrowheads="1"/>
          </p:cNvSpPr>
          <p:nvPr/>
        </p:nvSpPr>
        <p:spPr bwMode="auto">
          <a:xfrm>
            <a:off x="533400" y="2057400"/>
            <a:ext cx="8229600" cy="1447800"/>
          </a:xfrm>
          <a:prstGeom prst="rect">
            <a:avLst/>
          </a:prstGeom>
          <a:noFill/>
          <a:ln w="76200" cap="sq">
            <a:solidFill>
              <a:srgbClr val="00206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B050"/>
              </a:solidFill>
            </a:endParaRPr>
          </a:p>
        </p:txBody>
      </p:sp>
    </p:spTree>
    <p:extLst>
      <p:ext uri="{BB962C8B-B14F-4D97-AF65-F5344CB8AC3E}">
        <p14:creationId xmlns:p14="http://schemas.microsoft.com/office/powerpoint/2010/main" val="2121098972"/>
      </p:ext>
    </p:extLst>
  </p:cSld>
  <p:clrMapOvr>
    <a:masterClrMapping/>
  </p:clrMapOvr>
  <p:transition>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fld id="{9E08222B-AFB4-491E-8560-FDB7769EE0B2}" type="slidenum">
              <a:rPr lang="en-US"/>
              <a:pPr/>
              <a:t>42</a:t>
            </a:fld>
            <a:endParaRPr lang="en-US"/>
          </a:p>
        </p:txBody>
      </p:sp>
      <p:sp>
        <p:nvSpPr>
          <p:cNvPr id="6" name="Footer Placeholder 5"/>
          <p:cNvSpPr>
            <a:spLocks noGrp="1"/>
          </p:cNvSpPr>
          <p:nvPr>
            <p:ph type="ftr" sz="quarter" idx="12"/>
          </p:nvPr>
        </p:nvSpPr>
        <p:spPr/>
        <p:txBody>
          <a:bodyPr/>
          <a:lstStyle/>
          <a:p>
            <a:r>
              <a:rPr lang="en-US"/>
              <a:t>Sleep in Health and Disease          www.sleep.org.sa</a:t>
            </a:r>
          </a:p>
        </p:txBody>
      </p:sp>
      <p:sp>
        <p:nvSpPr>
          <p:cNvPr id="258050" name="Rectangle 2"/>
          <p:cNvSpPr>
            <a:spLocks noGrp="1" noChangeArrowheads="1"/>
          </p:cNvSpPr>
          <p:nvPr>
            <p:ph type="title"/>
          </p:nvPr>
        </p:nvSpPr>
        <p:spPr/>
        <p:txBody>
          <a:bodyPr/>
          <a:lstStyle/>
          <a:p>
            <a:r>
              <a:rPr lang="en-US"/>
              <a:t>Does OSA cause stroke?</a:t>
            </a:r>
          </a:p>
        </p:txBody>
      </p:sp>
      <p:sp>
        <p:nvSpPr>
          <p:cNvPr id="258051" name="Rectangle 3"/>
          <p:cNvSpPr>
            <a:spLocks noGrp="1" noChangeArrowheads="1"/>
          </p:cNvSpPr>
          <p:nvPr>
            <p:ph type="body" idx="1"/>
          </p:nvPr>
        </p:nvSpPr>
        <p:spPr>
          <a:xfrm>
            <a:off x="971550" y="2017713"/>
            <a:ext cx="7772400" cy="4114800"/>
          </a:xfrm>
        </p:spPr>
        <p:txBody>
          <a:bodyPr/>
          <a:lstStyle/>
          <a:p>
            <a:r>
              <a:rPr lang="en-US" sz="2800" b="1">
                <a:solidFill>
                  <a:schemeClr val="hlink"/>
                </a:solidFill>
              </a:rPr>
              <a:t>SHHS: </a:t>
            </a:r>
            <a:r>
              <a:rPr lang="en-US" sz="2400">
                <a:solidFill>
                  <a:schemeClr val="hlink"/>
                </a:solidFill>
              </a:rPr>
              <a:t>Shahar E, et al.  AJRCM 2001; 163: 19-25</a:t>
            </a:r>
          </a:p>
          <a:p>
            <a:pPr lvl="1"/>
            <a:r>
              <a:rPr lang="en-US" sz="2400">
                <a:sym typeface="Symbol" pitchFamily="18" charset="2"/>
              </a:rPr>
              <a:t>Cross sectional association between self reported CVD and OSAS</a:t>
            </a:r>
          </a:p>
          <a:p>
            <a:pPr lvl="1"/>
            <a:endParaRPr lang="en-US" sz="2400">
              <a:sym typeface="Symbol" pitchFamily="18" charset="2"/>
            </a:endParaRPr>
          </a:p>
          <a:p>
            <a:pPr lvl="1"/>
            <a:r>
              <a:rPr lang="en-US" sz="2400">
                <a:sym typeface="Symbol" pitchFamily="18" charset="2"/>
              </a:rPr>
              <a:t>Cohort of 6424 subjects who underwent PSG</a:t>
            </a:r>
          </a:p>
          <a:p>
            <a:pPr lvl="1"/>
            <a:endParaRPr lang="en-US" sz="2400">
              <a:sym typeface="Symbol" pitchFamily="18" charset="2"/>
            </a:endParaRPr>
          </a:p>
          <a:p>
            <a:pPr lvl="1"/>
            <a:r>
              <a:rPr lang="en-US" sz="2400">
                <a:sym typeface="Symbol" pitchFamily="18" charset="2"/>
              </a:rPr>
              <a:t>Odd ratio = 1.58 (AHI &gt; 11/hr and AHI = 0-1.3) adjusted for age, race, sex, smoking status, self reported DM, Cholesterol, HDL</a:t>
            </a:r>
          </a:p>
        </p:txBody>
      </p:sp>
    </p:spTree>
    <p:extLst>
      <p:ext uri="{BB962C8B-B14F-4D97-AF65-F5344CB8AC3E}">
        <p14:creationId xmlns:p14="http://schemas.microsoft.com/office/powerpoint/2010/main" val="31319018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4294967295"/>
          </p:nvPr>
        </p:nvSpPr>
        <p:spPr>
          <a:xfrm>
            <a:off x="6553200" y="6243638"/>
            <a:ext cx="2133600" cy="457200"/>
          </a:xfrm>
          <a:prstGeom prst="rect">
            <a:avLst/>
          </a:prstGeom>
        </p:spPr>
        <p:txBody>
          <a:bodyPr/>
          <a:lstStyle/>
          <a:p>
            <a:fld id="{B2ADA52C-ECB6-41F4-8E53-151DA11F7D49}" type="slidenum">
              <a:rPr lang="en-US"/>
              <a:pPr/>
              <a:t>43</a:t>
            </a:fld>
            <a:endParaRPr lang="en-US"/>
          </a:p>
        </p:txBody>
      </p:sp>
      <p:sp>
        <p:nvSpPr>
          <p:cNvPr id="6" name="Footer Placeholder 3"/>
          <p:cNvSpPr>
            <a:spLocks noGrp="1"/>
          </p:cNvSpPr>
          <p:nvPr>
            <p:ph type="ftr" sz="quarter" idx="12"/>
          </p:nvPr>
        </p:nvSpPr>
        <p:spPr/>
        <p:txBody>
          <a:bodyPr/>
          <a:lstStyle/>
          <a:p>
            <a:r>
              <a:rPr lang="en-US"/>
              <a:t>Sleep in Health and Disease          www.sleep.org.sa</a:t>
            </a:r>
          </a:p>
        </p:txBody>
      </p:sp>
      <p:sp>
        <p:nvSpPr>
          <p:cNvPr id="285700" name="Text Box 1028"/>
          <p:cNvSpPr txBox="1">
            <a:spLocks noChangeArrowheads="1"/>
          </p:cNvSpPr>
          <p:nvPr/>
        </p:nvSpPr>
        <p:spPr bwMode="auto">
          <a:xfrm>
            <a:off x="611188" y="2420938"/>
            <a:ext cx="7921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effectLst>
                  <a:outerShdw blurRad="38100" dist="38100" dir="2700000" algn="tl">
                    <a:srgbClr val="000000"/>
                  </a:outerShdw>
                </a:effectLst>
              </a:rPr>
              <a:t>Does OSA cause IHD?</a:t>
            </a:r>
          </a:p>
        </p:txBody>
      </p:sp>
      <p:sp>
        <p:nvSpPr>
          <p:cNvPr id="285701" name="Rectangle 1029"/>
          <p:cNvSpPr>
            <a:spLocks noChangeArrowheads="1"/>
          </p:cNvSpPr>
          <p:nvPr/>
        </p:nvSpPr>
        <p:spPr bwMode="auto">
          <a:xfrm>
            <a:off x="611188" y="2060575"/>
            <a:ext cx="8137525" cy="1728788"/>
          </a:xfrm>
          <a:prstGeom prst="rect">
            <a:avLst/>
          </a:prstGeom>
          <a:noFill/>
          <a:ln w="76200" cmpd="tri">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686006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6553200" y="6243638"/>
            <a:ext cx="2133600" cy="457200"/>
          </a:xfrm>
          <a:prstGeom prst="rect">
            <a:avLst/>
          </a:prstGeom>
        </p:spPr>
        <p:txBody>
          <a:bodyPr/>
          <a:lstStyle/>
          <a:p>
            <a:fld id="{26E6C2D6-3EC7-485E-9610-86F4237C1CFE}" type="slidenum">
              <a:rPr lang="en-US"/>
              <a:pPr/>
              <a:t>44</a:t>
            </a:fld>
            <a:endParaRPr lang="en-US"/>
          </a:p>
        </p:txBody>
      </p:sp>
      <p:sp>
        <p:nvSpPr>
          <p:cNvPr id="7" name="Footer Placeholder 5"/>
          <p:cNvSpPr>
            <a:spLocks noGrp="1"/>
          </p:cNvSpPr>
          <p:nvPr>
            <p:ph type="ftr" sz="quarter" idx="12"/>
          </p:nvPr>
        </p:nvSpPr>
        <p:spPr/>
        <p:txBody>
          <a:bodyPr/>
          <a:lstStyle/>
          <a:p>
            <a:r>
              <a:rPr lang="en-US"/>
              <a:t>Sleep in Health and Disease          www.sleep.org.sa</a:t>
            </a:r>
          </a:p>
        </p:txBody>
      </p:sp>
      <p:sp>
        <p:nvSpPr>
          <p:cNvPr id="268290" name="Rectangle 2"/>
          <p:cNvSpPr>
            <a:spLocks noGrp="1" noChangeArrowheads="1"/>
          </p:cNvSpPr>
          <p:nvPr>
            <p:ph type="title"/>
          </p:nvPr>
        </p:nvSpPr>
        <p:spPr/>
        <p:txBody>
          <a:bodyPr/>
          <a:lstStyle/>
          <a:p>
            <a:r>
              <a:rPr lang="en-US"/>
              <a:t>Does OSAS cause IHD</a:t>
            </a:r>
          </a:p>
        </p:txBody>
      </p:sp>
      <p:sp>
        <p:nvSpPr>
          <p:cNvPr id="268291" name="Rectangle 3"/>
          <p:cNvSpPr>
            <a:spLocks noGrp="1" noChangeArrowheads="1"/>
          </p:cNvSpPr>
          <p:nvPr>
            <p:ph type="body" idx="1"/>
          </p:nvPr>
        </p:nvSpPr>
        <p:spPr>
          <a:xfrm>
            <a:off x="323850" y="2135460"/>
            <a:ext cx="8229600" cy="4533900"/>
          </a:xfrm>
        </p:spPr>
        <p:txBody>
          <a:bodyPr/>
          <a:lstStyle/>
          <a:p>
            <a:pPr lvl="1">
              <a:lnSpc>
                <a:spcPct val="80000"/>
              </a:lnSpc>
            </a:pPr>
            <a:r>
              <a:rPr lang="en-US" sz="3200" dirty="0">
                <a:solidFill>
                  <a:srgbClr val="002060"/>
                </a:solidFill>
              </a:rPr>
              <a:t>Nocturnal </a:t>
            </a:r>
            <a:r>
              <a:rPr lang="en-US" sz="3200" dirty="0" err="1">
                <a:solidFill>
                  <a:srgbClr val="002060"/>
                </a:solidFill>
              </a:rPr>
              <a:t>hyoxemia</a:t>
            </a:r>
            <a:r>
              <a:rPr lang="en-US" sz="3200" dirty="0">
                <a:solidFill>
                  <a:srgbClr val="002060"/>
                </a:solidFill>
              </a:rPr>
              <a:t> </a:t>
            </a:r>
            <a:r>
              <a:rPr lang="en-US" sz="1800" i="1" dirty="0"/>
              <a:t>(Chest 2001; 119: 1985-1091)</a:t>
            </a:r>
            <a:r>
              <a:rPr lang="en-US" sz="3200" dirty="0"/>
              <a:t> </a:t>
            </a:r>
          </a:p>
          <a:p>
            <a:pPr lvl="1">
              <a:lnSpc>
                <a:spcPct val="80000"/>
              </a:lnSpc>
            </a:pPr>
            <a:r>
              <a:rPr lang="en-US" sz="3200" dirty="0">
                <a:solidFill>
                  <a:srgbClr val="002060"/>
                </a:solidFill>
              </a:rPr>
              <a:t>Increased sympathetic activity  </a:t>
            </a:r>
            <a:r>
              <a:rPr lang="en-US" sz="1800" i="1" dirty="0">
                <a:solidFill>
                  <a:srgbClr val="FFFF00"/>
                </a:solidFill>
              </a:rPr>
              <a:t>(</a:t>
            </a:r>
            <a:r>
              <a:rPr lang="en-US" sz="1800" i="1" dirty="0"/>
              <a:t>Ann Intern Med 1976; 85: 714-719) </a:t>
            </a:r>
            <a:endParaRPr lang="en-US" sz="1800" i="1" dirty="0">
              <a:solidFill>
                <a:srgbClr val="FFFF00"/>
              </a:solidFill>
            </a:endParaRPr>
          </a:p>
          <a:p>
            <a:pPr lvl="1">
              <a:lnSpc>
                <a:spcPct val="80000"/>
              </a:lnSpc>
            </a:pPr>
            <a:r>
              <a:rPr lang="en-US" sz="3200" dirty="0">
                <a:solidFill>
                  <a:srgbClr val="002060"/>
                </a:solidFill>
              </a:rPr>
              <a:t>Disturbed endothelial function </a:t>
            </a:r>
            <a:r>
              <a:rPr lang="en-US" sz="1800" i="1" dirty="0">
                <a:solidFill>
                  <a:srgbClr val="FFFF00"/>
                </a:solidFill>
              </a:rPr>
              <a:t>(</a:t>
            </a:r>
            <a:r>
              <a:rPr lang="en-US" sz="1800" i="1" dirty="0"/>
              <a:t>J hypertension 1996; 14: 577-584) </a:t>
            </a:r>
            <a:endParaRPr lang="en-US" sz="1800" i="1" dirty="0">
              <a:solidFill>
                <a:srgbClr val="FFFF00"/>
              </a:solidFill>
            </a:endParaRPr>
          </a:p>
          <a:p>
            <a:pPr lvl="1">
              <a:lnSpc>
                <a:spcPct val="80000"/>
              </a:lnSpc>
            </a:pPr>
            <a:r>
              <a:rPr lang="en-US" sz="3200" dirty="0">
                <a:solidFill>
                  <a:srgbClr val="002060"/>
                </a:solidFill>
              </a:rPr>
              <a:t>Depressed </a:t>
            </a:r>
            <a:r>
              <a:rPr lang="en-US" sz="3200" dirty="0" err="1">
                <a:solidFill>
                  <a:srgbClr val="002060"/>
                </a:solidFill>
              </a:rPr>
              <a:t>baro</a:t>
            </a:r>
            <a:r>
              <a:rPr lang="en-US" sz="3200" dirty="0">
                <a:solidFill>
                  <a:srgbClr val="002060"/>
                </a:solidFill>
              </a:rPr>
              <a:t>-reflex sensitivity</a:t>
            </a:r>
            <a:r>
              <a:rPr lang="en-US" sz="3200" dirty="0">
                <a:solidFill>
                  <a:srgbClr val="FFFF00"/>
                </a:solidFill>
              </a:rPr>
              <a:t> </a:t>
            </a:r>
            <a:r>
              <a:rPr lang="en-US" sz="1800" i="1" dirty="0">
                <a:solidFill>
                  <a:srgbClr val="FFFF00"/>
                </a:solidFill>
              </a:rPr>
              <a:t>(</a:t>
            </a:r>
            <a:r>
              <a:rPr lang="en-US" sz="1800" i="1" dirty="0"/>
              <a:t>Am J </a:t>
            </a:r>
            <a:r>
              <a:rPr lang="en-US" sz="1800" i="1" dirty="0" err="1"/>
              <a:t>Respir</a:t>
            </a:r>
            <a:r>
              <a:rPr lang="en-US" sz="1800" i="1" dirty="0"/>
              <a:t> </a:t>
            </a:r>
            <a:r>
              <a:rPr lang="en-US" sz="1800" i="1" dirty="0" err="1"/>
              <a:t>Crit</a:t>
            </a:r>
            <a:r>
              <a:rPr lang="en-US" sz="1800" i="1" dirty="0"/>
              <a:t> Care Med 1996; 154: 1490-1496) </a:t>
            </a:r>
            <a:endParaRPr lang="en-US" sz="1800" i="1" dirty="0">
              <a:solidFill>
                <a:srgbClr val="FFFF00"/>
              </a:solidFill>
            </a:endParaRPr>
          </a:p>
          <a:p>
            <a:pPr lvl="1">
              <a:lnSpc>
                <a:spcPct val="80000"/>
              </a:lnSpc>
            </a:pPr>
            <a:r>
              <a:rPr lang="en-US" sz="3200" dirty="0">
                <a:solidFill>
                  <a:srgbClr val="002060"/>
                </a:solidFill>
              </a:rPr>
              <a:t>Increased platelet </a:t>
            </a:r>
            <a:r>
              <a:rPr lang="en-US" sz="3200" dirty="0" err="1">
                <a:solidFill>
                  <a:srgbClr val="002060"/>
                </a:solidFill>
              </a:rPr>
              <a:t>aggregability</a:t>
            </a:r>
            <a:r>
              <a:rPr lang="en-US" sz="3200" dirty="0">
                <a:solidFill>
                  <a:srgbClr val="002060"/>
                </a:solidFill>
              </a:rPr>
              <a:t> </a:t>
            </a:r>
            <a:r>
              <a:rPr lang="en-US" sz="1800" i="1" dirty="0">
                <a:solidFill>
                  <a:srgbClr val="FFFF00"/>
                </a:solidFill>
              </a:rPr>
              <a:t>(</a:t>
            </a:r>
            <a:r>
              <a:rPr lang="en-US" sz="1800" i="1" dirty="0"/>
              <a:t>Am J </a:t>
            </a:r>
            <a:r>
              <a:rPr lang="en-US" sz="1800" i="1" dirty="0" err="1"/>
              <a:t>Respir</a:t>
            </a:r>
            <a:r>
              <a:rPr lang="en-US" sz="1800" i="1" dirty="0"/>
              <a:t> </a:t>
            </a:r>
            <a:r>
              <a:rPr lang="en-US" sz="1800" i="1" dirty="0" err="1"/>
              <a:t>Crit</a:t>
            </a:r>
            <a:r>
              <a:rPr lang="en-US" sz="1800" i="1" dirty="0"/>
              <a:t> Care Med 1996; 153: 1972-1976) </a:t>
            </a:r>
            <a:endParaRPr lang="en-US" sz="1800" i="1" dirty="0">
              <a:solidFill>
                <a:srgbClr val="FFFF00"/>
              </a:solidFill>
            </a:endParaRPr>
          </a:p>
          <a:p>
            <a:pPr lvl="1">
              <a:lnSpc>
                <a:spcPct val="80000"/>
              </a:lnSpc>
            </a:pPr>
            <a:r>
              <a:rPr lang="en-US" sz="3200" dirty="0">
                <a:solidFill>
                  <a:srgbClr val="002060"/>
                </a:solidFill>
              </a:rPr>
              <a:t>Increased vasoconstrictor sensitivity to angiotensin II </a:t>
            </a:r>
            <a:r>
              <a:rPr lang="en-US" sz="1800" dirty="0"/>
              <a:t>(</a:t>
            </a:r>
            <a:r>
              <a:rPr lang="en-US" sz="1800" i="1" dirty="0"/>
              <a:t>J </a:t>
            </a:r>
            <a:r>
              <a:rPr lang="en-US" sz="1800" i="1" dirty="0" err="1"/>
              <a:t>Appl</a:t>
            </a:r>
            <a:r>
              <a:rPr lang="en-US" sz="1800" i="1" dirty="0"/>
              <a:t> </a:t>
            </a:r>
            <a:r>
              <a:rPr lang="en-US" sz="1800" i="1" dirty="0" err="1"/>
              <a:t>Physiol</a:t>
            </a:r>
            <a:r>
              <a:rPr lang="en-US" sz="1800" i="1" dirty="0"/>
              <a:t> 2000; 89: 493-498)</a:t>
            </a:r>
            <a:r>
              <a:rPr lang="en-US" sz="3200" dirty="0"/>
              <a:t>  </a:t>
            </a:r>
          </a:p>
        </p:txBody>
      </p:sp>
      <p:sp>
        <p:nvSpPr>
          <p:cNvPr id="268292" name="Text Box 4"/>
          <p:cNvSpPr txBox="1">
            <a:spLocks noChangeArrowheads="1"/>
          </p:cNvSpPr>
          <p:nvPr/>
        </p:nvSpPr>
        <p:spPr bwMode="auto">
          <a:xfrm>
            <a:off x="618084" y="1700808"/>
            <a:ext cx="7345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effectLst>
                  <a:outerShdw blurRad="38100" dist="38100" dir="2700000" algn="tl">
                    <a:srgbClr val="000000"/>
                  </a:outerShdw>
                </a:effectLst>
                <a:latin typeface="Arial" charset="0"/>
              </a:rPr>
              <a:t>Several changes in OSA may affect the CVS:</a:t>
            </a:r>
          </a:p>
        </p:txBody>
      </p:sp>
    </p:spTree>
    <p:extLst>
      <p:ext uri="{BB962C8B-B14F-4D97-AF65-F5344CB8AC3E}">
        <p14:creationId xmlns:p14="http://schemas.microsoft.com/office/powerpoint/2010/main" val="3381880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0" end="0"/>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nodeType="after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68291">
                                            <p:txEl>
                                              <p:pRg st="1" end="1"/>
                                            </p:txEl>
                                          </p:spTgt>
                                        </p:tgtEl>
                                        <p:attrNameLst>
                                          <p:attrName>style.visibility</p:attrName>
                                        </p:attrNameLst>
                                      </p:cBhvr>
                                      <p:to>
                                        <p:strVal val="visible"/>
                                      </p:to>
                                    </p:set>
                                    <p:animEffect transition="in" filter="fade">
                                      <p:cBhvr>
                                        <p:cTn id="11" dur="500"/>
                                        <p:tgtEl>
                                          <p:spTgt spid="268291">
                                            <p:txEl>
                                              <p:pRg st="1" end="1"/>
                                            </p:txEl>
                                          </p:spTgt>
                                        </p:tgtEl>
                                      </p:cBhvr>
                                    </p:animEffect>
                                  </p:childTnLst>
                                  <p:subTnLst>
                                    <p:animClr clrSpc="rgb" dir="cw">
                                      <p:cBhvr override="childStyle">
                                        <p:cTn dur="1" fill="hold" display="0" masterRel="nextClick" afterEffect="1"/>
                                        <p:tgtEl>
                                          <p:spTgt spid="268291">
                                            <p:txEl>
                                              <p:pRg st="1" end="1"/>
                                            </p:txEl>
                                          </p:spTgt>
                                        </p:tgtEl>
                                        <p:attrNameLst>
                                          <p:attrName>ppt_c</p:attrName>
                                        </p:attrNameLst>
                                      </p:cBhvr>
                                      <p:to>
                                        <a:schemeClr val="hlink"/>
                                      </p:to>
                                    </p:animClr>
                                  </p:subTnLst>
                                </p:cTn>
                              </p:par>
                            </p:childTnLst>
                          </p:cTn>
                        </p:par>
                      </p:childTnLst>
                    </p:cTn>
                  </p:par>
                  <p:par>
                    <p:cTn id="12" fill="hold">
                      <p:stCondLst>
                        <p:cond delay="indefinite"/>
                      </p:stCondLst>
                      <p:childTnLst>
                        <p:par>
                          <p:cTn id="13" fill="hold" nodeType="after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6829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2" end="2"/>
                                            </p:txEl>
                                          </p:spTgt>
                                        </p:tgtEl>
                                        <p:attrNameLst>
                                          <p:attrName>ppt_c</p:attrName>
                                        </p:attrNameLst>
                                      </p:cBhvr>
                                      <p:to>
                                        <a:schemeClr val="hlink"/>
                                      </p:to>
                                    </p:animClr>
                                  </p:subTnLst>
                                </p:cTn>
                              </p:par>
                            </p:childTnLst>
                          </p:cTn>
                        </p:par>
                      </p:childTnLst>
                    </p:cTn>
                  </p:par>
                  <p:par>
                    <p:cTn id="16" fill="hold">
                      <p:stCondLst>
                        <p:cond delay="indefinite"/>
                      </p:stCondLst>
                      <p:childTnLst>
                        <p:par>
                          <p:cTn id="17" fill="hold" nodeType="after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6829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3" end="3"/>
                                            </p:txEl>
                                          </p:spTgt>
                                        </p:tgtEl>
                                        <p:attrNameLst>
                                          <p:attrName>ppt_c</p:attrName>
                                        </p:attrNameLst>
                                      </p:cBhvr>
                                      <p:to>
                                        <a:schemeClr val="hlink"/>
                                      </p:to>
                                    </p:animClr>
                                  </p:subTnLst>
                                </p:cTn>
                              </p:par>
                            </p:childTnLst>
                          </p:cTn>
                        </p:par>
                      </p:childTnLst>
                    </p:cTn>
                  </p:par>
                  <p:par>
                    <p:cTn id="20" fill="hold">
                      <p:stCondLst>
                        <p:cond delay="indefinite"/>
                      </p:stCondLst>
                      <p:childTnLst>
                        <p:par>
                          <p:cTn id="21" fill="hold" nodeType="after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6829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4" end="4"/>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nodeType="after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6829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uiExpand="1" build="p" bldLvl="5" autoUpdateAnimBg="0" advAuto="100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1"/>
          <p:cNvSpPr>
            <a:spLocks noGrp="1"/>
          </p:cNvSpPr>
          <p:nvPr>
            <p:ph type="sldNum" sz="quarter" idx="4294967295"/>
          </p:nvPr>
        </p:nvSpPr>
        <p:spPr>
          <a:xfrm>
            <a:off x="5976814" y="7199635"/>
            <a:ext cx="2133600" cy="457200"/>
          </a:xfrm>
          <a:prstGeom prst="rect">
            <a:avLst/>
          </a:prstGeom>
        </p:spPr>
        <p:txBody>
          <a:bodyPr/>
          <a:lstStyle/>
          <a:p>
            <a:fld id="{4C7C5C83-751E-4CF5-8385-15EAE046367D}" type="slidenum">
              <a:rPr lang="en-US"/>
              <a:pPr/>
              <a:t>45</a:t>
            </a:fld>
            <a:endParaRPr lang="en-US"/>
          </a:p>
        </p:txBody>
      </p:sp>
      <p:sp>
        <p:nvSpPr>
          <p:cNvPr id="272388" name="Text Box 4"/>
          <p:cNvSpPr txBox="1">
            <a:spLocks noChangeArrowheads="1"/>
          </p:cNvSpPr>
          <p:nvPr/>
        </p:nvSpPr>
        <p:spPr bwMode="auto">
          <a:xfrm>
            <a:off x="2555752" y="1505272"/>
            <a:ext cx="3168650" cy="61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pPr>
            <a:r>
              <a:rPr lang="en-US" sz="1600" dirty="0">
                <a:solidFill>
                  <a:srgbClr val="002060"/>
                </a:solidFill>
                <a:effectLst>
                  <a:outerShdw blurRad="38100" dist="38100" dir="2700000" algn="tl">
                    <a:srgbClr val="000000"/>
                  </a:outerShdw>
                </a:effectLst>
              </a:rPr>
              <a:t>Hypoxemia, hypercapnia</a:t>
            </a:r>
          </a:p>
          <a:p>
            <a:pPr algn="ctr">
              <a:lnSpc>
                <a:spcPct val="80000"/>
              </a:lnSpc>
              <a:spcBef>
                <a:spcPct val="50000"/>
              </a:spcBef>
            </a:pPr>
            <a:r>
              <a:rPr lang="en-US" sz="1600" dirty="0">
                <a:solidFill>
                  <a:srgbClr val="002060"/>
                </a:solidFill>
                <a:effectLst>
                  <a:outerShdw blurRad="38100" dist="38100" dir="2700000" algn="tl">
                    <a:srgbClr val="000000"/>
                  </a:outerShdw>
                </a:effectLst>
              </a:rPr>
              <a:t>and </a:t>
            </a:r>
            <a:r>
              <a:rPr lang="en-US" sz="1600" dirty="0" err="1">
                <a:solidFill>
                  <a:srgbClr val="002060"/>
                </a:solidFill>
                <a:effectLst>
                  <a:outerShdw blurRad="38100" dist="38100" dir="2700000" algn="tl">
                    <a:srgbClr val="000000"/>
                  </a:outerShdw>
                </a:effectLst>
              </a:rPr>
              <a:t>hypocapnia</a:t>
            </a:r>
            <a:endParaRPr lang="en-US" sz="1600" dirty="0">
              <a:solidFill>
                <a:srgbClr val="002060"/>
              </a:solidFill>
              <a:effectLst>
                <a:outerShdw blurRad="38100" dist="38100" dir="2700000" algn="tl">
                  <a:srgbClr val="000000"/>
                </a:outerShdw>
              </a:effectLst>
            </a:endParaRPr>
          </a:p>
        </p:txBody>
      </p:sp>
      <p:sp>
        <p:nvSpPr>
          <p:cNvPr id="272389" name="Text Box 5"/>
          <p:cNvSpPr txBox="1">
            <a:spLocks noChangeArrowheads="1"/>
          </p:cNvSpPr>
          <p:nvPr/>
        </p:nvSpPr>
        <p:spPr bwMode="auto">
          <a:xfrm>
            <a:off x="2916114" y="4024635"/>
            <a:ext cx="3240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1600">
              <a:effectLst>
                <a:outerShdw blurRad="38100" dist="38100" dir="2700000" algn="tl">
                  <a:srgbClr val="000000"/>
                </a:outerShdw>
              </a:effectLst>
            </a:endParaRPr>
          </a:p>
        </p:txBody>
      </p:sp>
      <p:sp>
        <p:nvSpPr>
          <p:cNvPr id="272390" name="Line 6"/>
          <p:cNvSpPr>
            <a:spLocks noChangeShapeType="1"/>
          </p:cNvSpPr>
          <p:nvPr/>
        </p:nvSpPr>
        <p:spPr bwMode="auto">
          <a:xfrm flipV="1">
            <a:off x="3419352" y="3953197"/>
            <a:ext cx="0" cy="503238"/>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391" name="Text Box 7"/>
          <p:cNvSpPr txBox="1">
            <a:spLocks noChangeArrowheads="1"/>
          </p:cNvSpPr>
          <p:nvPr/>
        </p:nvSpPr>
        <p:spPr bwMode="auto">
          <a:xfrm>
            <a:off x="2555752" y="3953197"/>
            <a:ext cx="3313112"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pPr>
            <a:r>
              <a:rPr lang="en-US" sz="1800" dirty="0">
                <a:solidFill>
                  <a:srgbClr val="002060"/>
                </a:solidFill>
                <a:effectLst>
                  <a:outerShdw blurRad="38100" dist="38100" dir="2700000" algn="tl">
                    <a:srgbClr val="000000"/>
                  </a:outerShdw>
                </a:effectLst>
              </a:rPr>
              <a:t>Sympathetic</a:t>
            </a:r>
          </a:p>
          <a:p>
            <a:pPr algn="ctr">
              <a:lnSpc>
                <a:spcPct val="80000"/>
              </a:lnSpc>
              <a:spcBef>
                <a:spcPct val="50000"/>
              </a:spcBef>
            </a:pPr>
            <a:r>
              <a:rPr lang="en-US" sz="1800" dirty="0">
                <a:solidFill>
                  <a:srgbClr val="002060"/>
                </a:solidFill>
                <a:effectLst>
                  <a:outerShdw blurRad="38100" dist="38100" dir="2700000" algn="tl">
                    <a:srgbClr val="000000"/>
                  </a:outerShdw>
                </a:effectLst>
              </a:rPr>
              <a:t>activity</a:t>
            </a:r>
          </a:p>
        </p:txBody>
      </p:sp>
      <p:sp>
        <p:nvSpPr>
          <p:cNvPr id="272392" name="Text Box 8"/>
          <p:cNvSpPr txBox="1">
            <a:spLocks noChangeArrowheads="1"/>
          </p:cNvSpPr>
          <p:nvPr/>
        </p:nvSpPr>
        <p:spPr bwMode="auto">
          <a:xfrm>
            <a:off x="2843089" y="4889822"/>
            <a:ext cx="2663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dirty="0">
                <a:solidFill>
                  <a:srgbClr val="002060"/>
                </a:solidFill>
                <a:effectLst>
                  <a:outerShdw blurRad="38100" dist="38100" dir="2700000" algn="tl">
                    <a:srgbClr val="000000"/>
                  </a:outerShdw>
                </a:effectLst>
              </a:rPr>
              <a:t>Platelet aggregation</a:t>
            </a:r>
          </a:p>
        </p:txBody>
      </p:sp>
      <p:sp>
        <p:nvSpPr>
          <p:cNvPr id="272393" name="Text Box 9"/>
          <p:cNvSpPr txBox="1">
            <a:spLocks noChangeArrowheads="1"/>
          </p:cNvSpPr>
          <p:nvPr/>
        </p:nvSpPr>
        <p:spPr bwMode="auto">
          <a:xfrm>
            <a:off x="2482727" y="6401122"/>
            <a:ext cx="3313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dirty="0">
                <a:solidFill>
                  <a:srgbClr val="002060"/>
                </a:solidFill>
                <a:effectLst>
                  <a:outerShdw blurRad="38100" dist="38100" dir="2700000" algn="tl">
                    <a:srgbClr val="000000"/>
                  </a:outerShdw>
                </a:effectLst>
              </a:rPr>
              <a:t>Transcription factors</a:t>
            </a:r>
          </a:p>
        </p:txBody>
      </p:sp>
      <p:sp>
        <p:nvSpPr>
          <p:cNvPr id="272394" name="Text Box 10"/>
          <p:cNvSpPr txBox="1">
            <a:spLocks noChangeArrowheads="1"/>
          </p:cNvSpPr>
          <p:nvPr/>
        </p:nvSpPr>
        <p:spPr bwMode="auto">
          <a:xfrm>
            <a:off x="2482727" y="2440310"/>
            <a:ext cx="3313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dirty="0">
                <a:solidFill>
                  <a:srgbClr val="002060"/>
                </a:solidFill>
                <a:effectLst>
                  <a:outerShdw blurRad="38100" dist="38100" dir="2700000" algn="tl">
                    <a:srgbClr val="000000"/>
                  </a:outerShdw>
                </a:effectLst>
              </a:rPr>
              <a:t>Nocturnal &amp; Diurnal HPT</a:t>
            </a:r>
          </a:p>
        </p:txBody>
      </p:sp>
      <p:sp>
        <p:nvSpPr>
          <p:cNvPr id="272395" name="Text Box 11"/>
          <p:cNvSpPr txBox="1">
            <a:spLocks noChangeArrowheads="1"/>
          </p:cNvSpPr>
          <p:nvPr/>
        </p:nvSpPr>
        <p:spPr bwMode="auto">
          <a:xfrm>
            <a:off x="2555752" y="5537522"/>
            <a:ext cx="3313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dirty="0">
                <a:solidFill>
                  <a:srgbClr val="002060"/>
                </a:solidFill>
                <a:effectLst>
                  <a:outerShdw blurRad="38100" dist="38100" dir="2700000" algn="tl">
                    <a:srgbClr val="000000"/>
                  </a:outerShdw>
                </a:effectLst>
              </a:rPr>
              <a:t>Coagulopathy</a:t>
            </a:r>
          </a:p>
        </p:txBody>
      </p:sp>
      <p:sp>
        <p:nvSpPr>
          <p:cNvPr id="272396" name="Text Box 12"/>
          <p:cNvSpPr txBox="1">
            <a:spLocks noChangeArrowheads="1"/>
          </p:cNvSpPr>
          <p:nvPr/>
        </p:nvSpPr>
        <p:spPr bwMode="auto">
          <a:xfrm>
            <a:off x="-252536" y="3880172"/>
            <a:ext cx="1944688" cy="103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pPr>
            <a:r>
              <a:rPr lang="en-US" sz="1800">
                <a:effectLst>
                  <a:outerShdw blurRad="38100" dist="38100" dir="2700000" algn="tl">
                    <a:srgbClr val="000000"/>
                  </a:outerShdw>
                </a:effectLst>
              </a:rPr>
              <a:t>Sleep apnea</a:t>
            </a:r>
          </a:p>
          <a:p>
            <a:pPr algn="ctr">
              <a:lnSpc>
                <a:spcPct val="80000"/>
              </a:lnSpc>
              <a:spcBef>
                <a:spcPct val="50000"/>
              </a:spcBef>
            </a:pPr>
            <a:r>
              <a:rPr lang="en-US" sz="1800">
                <a:effectLst>
                  <a:outerShdw blurRad="38100" dist="38100" dir="2700000" algn="tl">
                    <a:srgbClr val="000000"/>
                  </a:outerShdw>
                </a:effectLst>
              </a:rPr>
              <a:t>&amp;</a:t>
            </a:r>
          </a:p>
          <a:p>
            <a:pPr algn="ctr">
              <a:lnSpc>
                <a:spcPct val="80000"/>
              </a:lnSpc>
              <a:spcBef>
                <a:spcPct val="50000"/>
              </a:spcBef>
            </a:pPr>
            <a:r>
              <a:rPr lang="en-US" sz="1800">
                <a:effectLst>
                  <a:outerShdw blurRad="38100" dist="38100" dir="2700000" algn="tl">
                    <a:srgbClr val="000000"/>
                  </a:outerShdw>
                </a:effectLst>
              </a:rPr>
              <a:t>Hypopnea</a:t>
            </a:r>
          </a:p>
        </p:txBody>
      </p:sp>
      <p:sp>
        <p:nvSpPr>
          <p:cNvPr id="272397" name="Text Box 13"/>
          <p:cNvSpPr txBox="1">
            <a:spLocks noChangeArrowheads="1"/>
          </p:cNvSpPr>
          <p:nvPr/>
        </p:nvSpPr>
        <p:spPr bwMode="auto">
          <a:xfrm>
            <a:off x="6262564" y="3953197"/>
            <a:ext cx="230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dirty="0">
                <a:effectLst>
                  <a:outerShdw blurRad="38100" dist="38100" dir="2700000" algn="tl">
                    <a:srgbClr val="000000"/>
                  </a:outerShdw>
                </a:effectLst>
              </a:rPr>
              <a:t>Atherosclerosis</a:t>
            </a:r>
          </a:p>
        </p:txBody>
      </p:sp>
      <p:sp>
        <p:nvSpPr>
          <p:cNvPr id="272398" name="Text Box 14"/>
          <p:cNvSpPr txBox="1">
            <a:spLocks noChangeArrowheads="1"/>
          </p:cNvSpPr>
          <p:nvPr/>
        </p:nvSpPr>
        <p:spPr bwMode="auto">
          <a:xfrm>
            <a:off x="2555752" y="5969322"/>
            <a:ext cx="3313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dirty="0">
                <a:solidFill>
                  <a:srgbClr val="002060"/>
                </a:solidFill>
                <a:effectLst>
                  <a:outerShdw blurRad="38100" dist="38100" dir="2700000" algn="tl">
                    <a:srgbClr val="000000"/>
                  </a:outerShdw>
                </a:effectLst>
              </a:rPr>
              <a:t>Adhesions molecules</a:t>
            </a:r>
          </a:p>
        </p:txBody>
      </p:sp>
      <p:sp>
        <p:nvSpPr>
          <p:cNvPr id="272399" name="Text Box 15"/>
          <p:cNvSpPr txBox="1">
            <a:spLocks noChangeArrowheads="1"/>
          </p:cNvSpPr>
          <p:nvPr/>
        </p:nvSpPr>
        <p:spPr bwMode="auto">
          <a:xfrm>
            <a:off x="2627189" y="3016572"/>
            <a:ext cx="3313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dirty="0">
                <a:solidFill>
                  <a:srgbClr val="002060"/>
                </a:solidFill>
                <a:effectLst>
                  <a:outerShdw blurRad="38100" dist="38100" dir="2700000" algn="tl">
                    <a:srgbClr val="000000"/>
                  </a:outerShdw>
                </a:effectLst>
              </a:rPr>
              <a:t>Alterations in CBF</a:t>
            </a:r>
          </a:p>
        </p:txBody>
      </p:sp>
      <p:sp>
        <p:nvSpPr>
          <p:cNvPr id="272400" name="Arc 16"/>
          <p:cNvSpPr>
            <a:spLocks/>
          </p:cNvSpPr>
          <p:nvPr/>
        </p:nvSpPr>
        <p:spPr bwMode="auto">
          <a:xfrm rot="11007329" flipV="1">
            <a:off x="682502" y="1648147"/>
            <a:ext cx="2089150" cy="21605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stealth"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01" name="Arc 17"/>
          <p:cNvSpPr>
            <a:spLocks/>
          </p:cNvSpPr>
          <p:nvPr/>
        </p:nvSpPr>
        <p:spPr bwMode="auto">
          <a:xfrm rot="16311300" flipV="1">
            <a:off x="5615658" y="1475903"/>
            <a:ext cx="2097088" cy="2600325"/>
          </a:xfrm>
          <a:custGeom>
            <a:avLst/>
            <a:gdLst>
              <a:gd name="G0" fmla="+- 936 0 0"/>
              <a:gd name="G1" fmla="+- 21600 0 0"/>
              <a:gd name="G2" fmla="+- 21600 0 0"/>
              <a:gd name="T0" fmla="*/ 0 w 22536"/>
              <a:gd name="T1" fmla="*/ 20 h 21600"/>
              <a:gd name="T2" fmla="*/ 22536 w 22536"/>
              <a:gd name="T3" fmla="*/ 21600 h 21600"/>
              <a:gd name="T4" fmla="*/ 936 w 22536"/>
              <a:gd name="T5" fmla="*/ 21600 h 21600"/>
            </a:gdLst>
            <a:ahLst/>
            <a:cxnLst>
              <a:cxn ang="0">
                <a:pos x="T0" y="T1"/>
              </a:cxn>
              <a:cxn ang="0">
                <a:pos x="T2" y="T3"/>
              </a:cxn>
              <a:cxn ang="0">
                <a:pos x="T4" y="T5"/>
              </a:cxn>
            </a:cxnLst>
            <a:rect l="0" t="0" r="r" b="b"/>
            <a:pathLst>
              <a:path w="22536" h="21600" fill="none" extrusionOk="0">
                <a:moveTo>
                  <a:pt x="0" y="20"/>
                </a:moveTo>
                <a:cubicBezTo>
                  <a:pt x="311" y="6"/>
                  <a:pt x="623" y="-1"/>
                  <a:pt x="936" y="0"/>
                </a:cubicBezTo>
                <a:cubicBezTo>
                  <a:pt x="12865" y="0"/>
                  <a:pt x="22536" y="9670"/>
                  <a:pt x="22536" y="21600"/>
                </a:cubicBezTo>
              </a:path>
              <a:path w="22536" h="21600" stroke="0" extrusionOk="0">
                <a:moveTo>
                  <a:pt x="0" y="20"/>
                </a:moveTo>
                <a:cubicBezTo>
                  <a:pt x="311" y="6"/>
                  <a:pt x="623" y="-1"/>
                  <a:pt x="936" y="0"/>
                </a:cubicBezTo>
                <a:cubicBezTo>
                  <a:pt x="12865" y="0"/>
                  <a:pt x="22536" y="9670"/>
                  <a:pt x="22536" y="21600"/>
                </a:cubicBezTo>
                <a:lnTo>
                  <a:pt x="936" y="21600"/>
                </a:lnTo>
                <a:close/>
              </a:path>
            </a:pathLst>
          </a:custGeom>
          <a:noFill/>
          <a:ln w="9525">
            <a:solidFill>
              <a:schemeClr val="tx1"/>
            </a:solidFill>
            <a:round/>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02" name="Arc 18"/>
          <p:cNvSpPr>
            <a:spLocks/>
          </p:cNvSpPr>
          <p:nvPr/>
        </p:nvSpPr>
        <p:spPr bwMode="auto">
          <a:xfrm rot="10667480" flipV="1">
            <a:off x="899989" y="2656210"/>
            <a:ext cx="1943100" cy="11525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04" name="Arc 20"/>
          <p:cNvSpPr>
            <a:spLocks/>
          </p:cNvSpPr>
          <p:nvPr/>
        </p:nvSpPr>
        <p:spPr bwMode="auto">
          <a:xfrm rot="-10488385" flipH="1" flipV="1">
            <a:off x="5362452" y="2664147"/>
            <a:ext cx="2054225" cy="1296988"/>
          </a:xfrm>
          <a:custGeom>
            <a:avLst/>
            <a:gdLst>
              <a:gd name="G0" fmla="+- 0 0 0"/>
              <a:gd name="G1" fmla="+- 21600 0 0"/>
              <a:gd name="G2" fmla="+- 21600 0 0"/>
              <a:gd name="T0" fmla="*/ 0 w 21263"/>
              <a:gd name="T1" fmla="*/ 0 h 21600"/>
              <a:gd name="T2" fmla="*/ 21263 w 21263"/>
              <a:gd name="T3" fmla="*/ 17800 h 21600"/>
              <a:gd name="T4" fmla="*/ 0 w 21263"/>
              <a:gd name="T5" fmla="*/ 21600 h 21600"/>
            </a:gdLst>
            <a:ahLst/>
            <a:cxnLst>
              <a:cxn ang="0">
                <a:pos x="T0" y="T1"/>
              </a:cxn>
              <a:cxn ang="0">
                <a:pos x="T2" y="T3"/>
              </a:cxn>
              <a:cxn ang="0">
                <a:pos x="T4" y="T5"/>
              </a:cxn>
            </a:cxnLst>
            <a:rect l="0" t="0" r="r" b="b"/>
            <a:pathLst>
              <a:path w="21263" h="21600" fill="none" extrusionOk="0">
                <a:moveTo>
                  <a:pt x="-1" y="0"/>
                </a:moveTo>
                <a:cubicBezTo>
                  <a:pt x="10463" y="0"/>
                  <a:pt x="19422" y="7499"/>
                  <a:pt x="21263" y="17799"/>
                </a:cubicBezTo>
              </a:path>
              <a:path w="21263" h="21600" stroke="0" extrusionOk="0">
                <a:moveTo>
                  <a:pt x="-1" y="0"/>
                </a:moveTo>
                <a:cubicBezTo>
                  <a:pt x="10463" y="0"/>
                  <a:pt x="19422" y="7499"/>
                  <a:pt x="21263" y="17799"/>
                </a:cubicBezTo>
                <a:lnTo>
                  <a:pt x="0" y="21600"/>
                </a:lnTo>
                <a:close/>
              </a:path>
            </a:pathLst>
          </a:custGeom>
          <a:noFill/>
          <a:ln w="9525">
            <a:solidFill>
              <a:schemeClr val="tx1"/>
            </a:solidFill>
            <a:round/>
            <a:headEnd type="none"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05" name="Arc 21"/>
          <p:cNvSpPr>
            <a:spLocks/>
          </p:cNvSpPr>
          <p:nvPr/>
        </p:nvSpPr>
        <p:spPr bwMode="auto">
          <a:xfrm rot="10800000" flipV="1">
            <a:off x="1115889" y="3232472"/>
            <a:ext cx="2159000" cy="5762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06" name="Arc 22"/>
          <p:cNvSpPr>
            <a:spLocks/>
          </p:cNvSpPr>
          <p:nvPr/>
        </p:nvSpPr>
        <p:spPr bwMode="auto">
          <a:xfrm rot="10800000" flipH="1" flipV="1">
            <a:off x="5291014" y="3232472"/>
            <a:ext cx="1584325" cy="7207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none"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07" name="Arc 23"/>
          <p:cNvSpPr>
            <a:spLocks/>
          </p:cNvSpPr>
          <p:nvPr/>
        </p:nvSpPr>
        <p:spPr bwMode="auto">
          <a:xfrm rot="10800000">
            <a:off x="1406402" y="4458022"/>
            <a:ext cx="1654175" cy="647700"/>
          </a:xfrm>
          <a:custGeom>
            <a:avLst/>
            <a:gdLst>
              <a:gd name="G0" fmla="+- 0 0 0"/>
              <a:gd name="G1" fmla="+- 21600 0 0"/>
              <a:gd name="G2" fmla="+- 21600 0 0"/>
              <a:gd name="T0" fmla="*/ 0 w 21586"/>
              <a:gd name="T1" fmla="*/ 0 h 21600"/>
              <a:gd name="T2" fmla="*/ 21586 w 21586"/>
              <a:gd name="T3" fmla="*/ 20812 h 21600"/>
              <a:gd name="T4" fmla="*/ 0 w 21586"/>
              <a:gd name="T5" fmla="*/ 21600 h 21600"/>
            </a:gdLst>
            <a:ahLst/>
            <a:cxnLst>
              <a:cxn ang="0">
                <a:pos x="T0" y="T1"/>
              </a:cxn>
              <a:cxn ang="0">
                <a:pos x="T2" y="T3"/>
              </a:cxn>
              <a:cxn ang="0">
                <a:pos x="T4" y="T5"/>
              </a:cxn>
            </a:cxnLst>
            <a:rect l="0" t="0" r="r" b="b"/>
            <a:pathLst>
              <a:path w="21586" h="21600" fill="none" extrusionOk="0">
                <a:moveTo>
                  <a:pt x="-1" y="0"/>
                </a:moveTo>
                <a:cubicBezTo>
                  <a:pt x="11622" y="0"/>
                  <a:pt x="21161" y="9197"/>
                  <a:pt x="21585" y="20812"/>
                </a:cubicBezTo>
              </a:path>
              <a:path w="21586" h="21600" stroke="0" extrusionOk="0">
                <a:moveTo>
                  <a:pt x="-1" y="0"/>
                </a:moveTo>
                <a:cubicBezTo>
                  <a:pt x="11622" y="0"/>
                  <a:pt x="21161" y="9197"/>
                  <a:pt x="21585" y="20812"/>
                </a:cubicBezTo>
                <a:lnTo>
                  <a:pt x="0" y="21600"/>
                </a:lnTo>
                <a:close/>
              </a:path>
            </a:pathLst>
          </a:custGeom>
          <a:noFill/>
          <a:ln w="9525">
            <a:solidFill>
              <a:schemeClr val="tx1"/>
            </a:solidFill>
            <a:round/>
            <a:headEnd type="stealth"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08" name="Arc 24"/>
          <p:cNvSpPr>
            <a:spLocks/>
          </p:cNvSpPr>
          <p:nvPr/>
        </p:nvSpPr>
        <p:spPr bwMode="auto">
          <a:xfrm rot="11320109" flipH="1">
            <a:off x="5443414" y="4251647"/>
            <a:ext cx="1368425" cy="952500"/>
          </a:xfrm>
          <a:custGeom>
            <a:avLst/>
            <a:gdLst>
              <a:gd name="G0" fmla="+- 0 0 0"/>
              <a:gd name="G1" fmla="+- 21600 0 0"/>
              <a:gd name="G2" fmla="+- 21600 0 0"/>
              <a:gd name="T0" fmla="*/ 0 w 21600"/>
              <a:gd name="T1" fmla="*/ 0 h 23814"/>
              <a:gd name="T2" fmla="*/ 21486 w 21600"/>
              <a:gd name="T3" fmla="*/ 23814 h 23814"/>
              <a:gd name="T4" fmla="*/ 0 w 21600"/>
              <a:gd name="T5" fmla="*/ 21600 h 23814"/>
            </a:gdLst>
            <a:ahLst/>
            <a:cxnLst>
              <a:cxn ang="0">
                <a:pos x="T0" y="T1"/>
              </a:cxn>
              <a:cxn ang="0">
                <a:pos x="T2" y="T3"/>
              </a:cxn>
              <a:cxn ang="0">
                <a:pos x="T4" y="T5"/>
              </a:cxn>
            </a:cxnLst>
            <a:rect l="0" t="0" r="r" b="b"/>
            <a:pathLst>
              <a:path w="21600" h="23814" fill="none" extrusionOk="0">
                <a:moveTo>
                  <a:pt x="-1" y="0"/>
                </a:moveTo>
                <a:cubicBezTo>
                  <a:pt x="11929" y="0"/>
                  <a:pt x="21600" y="9670"/>
                  <a:pt x="21600" y="21600"/>
                </a:cubicBezTo>
                <a:cubicBezTo>
                  <a:pt x="21600" y="22339"/>
                  <a:pt x="21562" y="23078"/>
                  <a:pt x="21486" y="23814"/>
                </a:cubicBezTo>
              </a:path>
              <a:path w="21600" h="23814" stroke="0" extrusionOk="0">
                <a:moveTo>
                  <a:pt x="-1" y="0"/>
                </a:moveTo>
                <a:cubicBezTo>
                  <a:pt x="11929" y="0"/>
                  <a:pt x="21600" y="9670"/>
                  <a:pt x="21600" y="21600"/>
                </a:cubicBezTo>
                <a:cubicBezTo>
                  <a:pt x="21600" y="22339"/>
                  <a:pt x="21562" y="23078"/>
                  <a:pt x="21486" y="23814"/>
                </a:cubicBezTo>
                <a:lnTo>
                  <a:pt x="0" y="21600"/>
                </a:lnTo>
                <a:close/>
              </a:path>
            </a:pathLst>
          </a:custGeom>
          <a:noFill/>
          <a:ln w="9525">
            <a:solidFill>
              <a:schemeClr val="tx1"/>
            </a:solidFill>
            <a:round/>
            <a:headEnd type="none"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09" name="Arc 25"/>
          <p:cNvSpPr>
            <a:spLocks/>
          </p:cNvSpPr>
          <p:nvPr/>
        </p:nvSpPr>
        <p:spPr bwMode="auto">
          <a:xfrm rot="10506762">
            <a:off x="1041277" y="4813622"/>
            <a:ext cx="2232025" cy="10080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10" name="Arc 26"/>
          <p:cNvSpPr>
            <a:spLocks/>
          </p:cNvSpPr>
          <p:nvPr/>
        </p:nvSpPr>
        <p:spPr bwMode="auto">
          <a:xfrm rot="10800000" flipH="1">
            <a:off x="4933827" y="4346897"/>
            <a:ext cx="2447925" cy="1409700"/>
          </a:xfrm>
          <a:custGeom>
            <a:avLst/>
            <a:gdLst>
              <a:gd name="G0" fmla="+- 0 0 0"/>
              <a:gd name="G1" fmla="+- 21600 0 0"/>
              <a:gd name="G2" fmla="+- 21600 0 0"/>
              <a:gd name="T0" fmla="*/ 0 w 21600"/>
              <a:gd name="T1" fmla="*/ 0 h 24877"/>
              <a:gd name="T2" fmla="*/ 21350 w 21600"/>
              <a:gd name="T3" fmla="*/ 24877 h 24877"/>
              <a:gd name="T4" fmla="*/ 0 w 21600"/>
              <a:gd name="T5" fmla="*/ 21600 h 24877"/>
            </a:gdLst>
            <a:ahLst/>
            <a:cxnLst>
              <a:cxn ang="0">
                <a:pos x="T0" y="T1"/>
              </a:cxn>
              <a:cxn ang="0">
                <a:pos x="T2" y="T3"/>
              </a:cxn>
              <a:cxn ang="0">
                <a:pos x="T4" y="T5"/>
              </a:cxn>
            </a:cxnLst>
            <a:rect l="0" t="0" r="r" b="b"/>
            <a:pathLst>
              <a:path w="21600" h="24877" fill="none" extrusionOk="0">
                <a:moveTo>
                  <a:pt x="-1" y="0"/>
                </a:moveTo>
                <a:cubicBezTo>
                  <a:pt x="11929" y="0"/>
                  <a:pt x="21600" y="9670"/>
                  <a:pt x="21600" y="21600"/>
                </a:cubicBezTo>
                <a:cubicBezTo>
                  <a:pt x="21600" y="22697"/>
                  <a:pt x="21516" y="23792"/>
                  <a:pt x="21349" y="24876"/>
                </a:cubicBezTo>
              </a:path>
              <a:path w="21600" h="24877" stroke="0" extrusionOk="0">
                <a:moveTo>
                  <a:pt x="-1" y="0"/>
                </a:moveTo>
                <a:cubicBezTo>
                  <a:pt x="11929" y="0"/>
                  <a:pt x="21600" y="9670"/>
                  <a:pt x="21600" y="21600"/>
                </a:cubicBezTo>
                <a:cubicBezTo>
                  <a:pt x="21600" y="22697"/>
                  <a:pt x="21516" y="23792"/>
                  <a:pt x="21349" y="24876"/>
                </a:cubicBezTo>
                <a:lnTo>
                  <a:pt x="0" y="21600"/>
                </a:lnTo>
                <a:close/>
              </a:path>
            </a:pathLst>
          </a:custGeom>
          <a:noFill/>
          <a:ln w="9525">
            <a:solidFill>
              <a:schemeClr val="tx1"/>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11" name="Arc 27"/>
          <p:cNvSpPr>
            <a:spLocks/>
          </p:cNvSpPr>
          <p:nvPr/>
        </p:nvSpPr>
        <p:spPr bwMode="auto">
          <a:xfrm rot="10549776">
            <a:off x="823789" y="4877122"/>
            <a:ext cx="2232025" cy="1300163"/>
          </a:xfrm>
          <a:custGeom>
            <a:avLst/>
            <a:gdLst>
              <a:gd name="G0" fmla="+- 0 0 0"/>
              <a:gd name="G1" fmla="+- 21562 0 0"/>
              <a:gd name="G2" fmla="+- 21600 0 0"/>
              <a:gd name="T0" fmla="*/ 1280 w 21600"/>
              <a:gd name="T1" fmla="*/ 0 h 22935"/>
              <a:gd name="T2" fmla="*/ 21556 w 21600"/>
              <a:gd name="T3" fmla="*/ 22935 h 22935"/>
              <a:gd name="T4" fmla="*/ 0 w 21600"/>
              <a:gd name="T5" fmla="*/ 21562 h 22935"/>
            </a:gdLst>
            <a:ahLst/>
            <a:cxnLst>
              <a:cxn ang="0">
                <a:pos x="T0" y="T1"/>
              </a:cxn>
              <a:cxn ang="0">
                <a:pos x="T2" y="T3"/>
              </a:cxn>
              <a:cxn ang="0">
                <a:pos x="T4" y="T5"/>
              </a:cxn>
            </a:cxnLst>
            <a:rect l="0" t="0" r="r" b="b"/>
            <a:pathLst>
              <a:path w="21600" h="22935" fill="none" extrusionOk="0">
                <a:moveTo>
                  <a:pt x="1280" y="-1"/>
                </a:moveTo>
                <a:cubicBezTo>
                  <a:pt x="12692" y="677"/>
                  <a:pt x="21600" y="10129"/>
                  <a:pt x="21600" y="21562"/>
                </a:cubicBezTo>
                <a:cubicBezTo>
                  <a:pt x="21600" y="22020"/>
                  <a:pt x="21585" y="22477"/>
                  <a:pt x="21556" y="22935"/>
                </a:cubicBezTo>
              </a:path>
              <a:path w="21600" h="22935" stroke="0" extrusionOk="0">
                <a:moveTo>
                  <a:pt x="1280" y="-1"/>
                </a:moveTo>
                <a:cubicBezTo>
                  <a:pt x="12692" y="677"/>
                  <a:pt x="21600" y="10129"/>
                  <a:pt x="21600" y="21562"/>
                </a:cubicBezTo>
                <a:cubicBezTo>
                  <a:pt x="21600" y="22020"/>
                  <a:pt x="21585" y="22477"/>
                  <a:pt x="21556" y="22935"/>
                </a:cubicBezTo>
                <a:lnTo>
                  <a:pt x="0" y="21562"/>
                </a:lnTo>
                <a:close/>
              </a:path>
            </a:pathLst>
          </a:custGeom>
          <a:noFill/>
          <a:ln w="9525">
            <a:solidFill>
              <a:schemeClr val="tx1"/>
            </a:solidFill>
            <a:round/>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12" name="Arc 28"/>
          <p:cNvSpPr>
            <a:spLocks/>
          </p:cNvSpPr>
          <p:nvPr/>
        </p:nvSpPr>
        <p:spPr bwMode="auto">
          <a:xfrm rot="10800000" flipH="1">
            <a:off x="5364039" y="4456435"/>
            <a:ext cx="2447925" cy="172878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13" name="Arc 29"/>
          <p:cNvSpPr>
            <a:spLocks/>
          </p:cNvSpPr>
          <p:nvPr/>
        </p:nvSpPr>
        <p:spPr bwMode="auto">
          <a:xfrm rot="10673666">
            <a:off x="607889" y="4908872"/>
            <a:ext cx="2447925" cy="1774825"/>
          </a:xfrm>
          <a:custGeom>
            <a:avLst/>
            <a:gdLst>
              <a:gd name="G0" fmla="+- 0 0 0"/>
              <a:gd name="G1" fmla="+- 21547 0 0"/>
              <a:gd name="G2" fmla="+- 21600 0 0"/>
              <a:gd name="T0" fmla="*/ 1505 w 21600"/>
              <a:gd name="T1" fmla="*/ 0 h 22189"/>
              <a:gd name="T2" fmla="*/ 21590 w 21600"/>
              <a:gd name="T3" fmla="*/ 22189 h 22189"/>
              <a:gd name="T4" fmla="*/ 0 w 21600"/>
              <a:gd name="T5" fmla="*/ 21547 h 22189"/>
            </a:gdLst>
            <a:ahLst/>
            <a:cxnLst>
              <a:cxn ang="0">
                <a:pos x="T0" y="T1"/>
              </a:cxn>
              <a:cxn ang="0">
                <a:pos x="T2" y="T3"/>
              </a:cxn>
              <a:cxn ang="0">
                <a:pos x="T4" y="T5"/>
              </a:cxn>
            </a:cxnLst>
            <a:rect l="0" t="0" r="r" b="b"/>
            <a:pathLst>
              <a:path w="21600" h="22189" fill="none" extrusionOk="0">
                <a:moveTo>
                  <a:pt x="1505" y="-1"/>
                </a:moveTo>
                <a:cubicBezTo>
                  <a:pt x="12822" y="790"/>
                  <a:pt x="21600" y="10201"/>
                  <a:pt x="21600" y="21547"/>
                </a:cubicBezTo>
                <a:cubicBezTo>
                  <a:pt x="21600" y="21761"/>
                  <a:pt x="21596" y="21975"/>
                  <a:pt x="21590" y="22189"/>
                </a:cubicBezTo>
              </a:path>
              <a:path w="21600" h="22189" stroke="0" extrusionOk="0">
                <a:moveTo>
                  <a:pt x="1505" y="-1"/>
                </a:moveTo>
                <a:cubicBezTo>
                  <a:pt x="12822" y="790"/>
                  <a:pt x="21600" y="10201"/>
                  <a:pt x="21600" y="21547"/>
                </a:cubicBezTo>
                <a:cubicBezTo>
                  <a:pt x="21600" y="21761"/>
                  <a:pt x="21596" y="21975"/>
                  <a:pt x="21590" y="22189"/>
                </a:cubicBezTo>
                <a:lnTo>
                  <a:pt x="0" y="21547"/>
                </a:lnTo>
                <a:close/>
              </a:path>
            </a:pathLst>
          </a:custGeom>
          <a:noFill/>
          <a:ln w="9525">
            <a:solidFill>
              <a:schemeClr val="tx1"/>
            </a:solidFill>
            <a:round/>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14" name="Arc 30"/>
          <p:cNvSpPr>
            <a:spLocks/>
          </p:cNvSpPr>
          <p:nvPr/>
        </p:nvSpPr>
        <p:spPr bwMode="auto">
          <a:xfrm rot="10800000" flipH="1">
            <a:off x="5221164" y="4418335"/>
            <a:ext cx="2735263" cy="2198687"/>
          </a:xfrm>
          <a:custGeom>
            <a:avLst/>
            <a:gdLst>
              <a:gd name="G0" fmla="+- 0 0 0"/>
              <a:gd name="G1" fmla="+- 21600 0 0"/>
              <a:gd name="G2" fmla="+- 21600 0 0"/>
              <a:gd name="T0" fmla="*/ 0 w 21600"/>
              <a:gd name="T1" fmla="*/ 0 h 21955"/>
              <a:gd name="T2" fmla="*/ 21597 w 21600"/>
              <a:gd name="T3" fmla="*/ 21955 h 21955"/>
              <a:gd name="T4" fmla="*/ 0 w 21600"/>
              <a:gd name="T5" fmla="*/ 21600 h 21955"/>
            </a:gdLst>
            <a:ahLst/>
            <a:cxnLst>
              <a:cxn ang="0">
                <a:pos x="T0" y="T1"/>
              </a:cxn>
              <a:cxn ang="0">
                <a:pos x="T2" y="T3"/>
              </a:cxn>
              <a:cxn ang="0">
                <a:pos x="T4" y="T5"/>
              </a:cxn>
            </a:cxnLst>
            <a:rect l="0" t="0" r="r" b="b"/>
            <a:pathLst>
              <a:path w="21600" h="21955" fill="none" extrusionOk="0">
                <a:moveTo>
                  <a:pt x="-1" y="0"/>
                </a:moveTo>
                <a:cubicBezTo>
                  <a:pt x="11929" y="0"/>
                  <a:pt x="21600" y="9670"/>
                  <a:pt x="21600" y="21600"/>
                </a:cubicBezTo>
                <a:cubicBezTo>
                  <a:pt x="21600" y="21718"/>
                  <a:pt x="21599" y="21836"/>
                  <a:pt x="21597" y="21955"/>
                </a:cubicBezTo>
              </a:path>
              <a:path w="21600" h="21955" stroke="0" extrusionOk="0">
                <a:moveTo>
                  <a:pt x="-1" y="0"/>
                </a:moveTo>
                <a:cubicBezTo>
                  <a:pt x="11929" y="0"/>
                  <a:pt x="21600" y="9670"/>
                  <a:pt x="21600" y="21600"/>
                </a:cubicBezTo>
                <a:cubicBezTo>
                  <a:pt x="21600" y="21718"/>
                  <a:pt x="21599" y="21836"/>
                  <a:pt x="21597" y="21955"/>
                </a:cubicBezTo>
                <a:lnTo>
                  <a:pt x="0" y="21600"/>
                </a:lnTo>
                <a:close/>
              </a:path>
            </a:pathLst>
          </a:custGeom>
          <a:noFill/>
          <a:ln w="9525">
            <a:solidFill>
              <a:schemeClr val="tx1"/>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15" name="Line 31"/>
          <p:cNvSpPr>
            <a:spLocks noChangeShapeType="1"/>
          </p:cNvSpPr>
          <p:nvPr/>
        </p:nvSpPr>
        <p:spPr bwMode="auto">
          <a:xfrm>
            <a:off x="1547689" y="4240535"/>
            <a:ext cx="1584325"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16" name="Line 32"/>
          <p:cNvSpPr>
            <a:spLocks noChangeShapeType="1"/>
          </p:cNvSpPr>
          <p:nvPr/>
        </p:nvSpPr>
        <p:spPr bwMode="auto">
          <a:xfrm flipH="1">
            <a:off x="5003677" y="4169097"/>
            <a:ext cx="1512887" cy="0"/>
          </a:xfrm>
          <a:prstGeom prst="line">
            <a:avLst/>
          </a:prstGeom>
          <a:noFill/>
          <a:ln w="9525">
            <a:solidFill>
              <a:schemeClr val="tx1"/>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17" name="Line 33"/>
          <p:cNvSpPr>
            <a:spLocks noChangeShapeType="1"/>
          </p:cNvSpPr>
          <p:nvPr/>
        </p:nvSpPr>
        <p:spPr bwMode="auto">
          <a:xfrm flipV="1">
            <a:off x="3132014" y="5969322"/>
            <a:ext cx="0" cy="287338"/>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18" name="Line 34"/>
          <p:cNvSpPr>
            <a:spLocks noChangeShapeType="1"/>
          </p:cNvSpPr>
          <p:nvPr/>
        </p:nvSpPr>
        <p:spPr bwMode="auto">
          <a:xfrm flipV="1">
            <a:off x="3132014" y="6401122"/>
            <a:ext cx="0" cy="288925"/>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19" name="Text Box 35"/>
          <p:cNvSpPr txBox="1">
            <a:spLocks noChangeArrowheads="1"/>
          </p:cNvSpPr>
          <p:nvPr/>
        </p:nvSpPr>
        <p:spPr bwMode="auto">
          <a:xfrm>
            <a:off x="5148139" y="3880172"/>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b="0">
                <a:effectLst>
                  <a:outerShdw blurRad="38100" dist="38100" dir="2700000" algn="tl">
                    <a:srgbClr val="000000"/>
                  </a:outerShdw>
                </a:effectLst>
              </a:rPr>
              <a:t>Multiple</a:t>
            </a:r>
          </a:p>
        </p:txBody>
      </p:sp>
      <p:sp>
        <p:nvSpPr>
          <p:cNvPr id="272420" name="Text Box 36"/>
          <p:cNvSpPr txBox="1">
            <a:spLocks noChangeArrowheads="1"/>
          </p:cNvSpPr>
          <p:nvPr/>
        </p:nvSpPr>
        <p:spPr bwMode="auto">
          <a:xfrm>
            <a:off x="5291014" y="4169097"/>
            <a:ext cx="1081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b="0">
                <a:effectLst>
                  <a:outerShdw blurRad="38100" dist="38100" dir="2700000" algn="tl">
                    <a:srgbClr val="000000"/>
                  </a:outerShdw>
                </a:effectLst>
              </a:rPr>
              <a:t>effects</a:t>
            </a:r>
          </a:p>
        </p:txBody>
      </p:sp>
      <p:sp>
        <p:nvSpPr>
          <p:cNvPr id="272421" name="Text Box 37"/>
          <p:cNvSpPr txBox="1">
            <a:spLocks noChangeArrowheads="1"/>
          </p:cNvSpPr>
          <p:nvPr/>
        </p:nvSpPr>
        <p:spPr bwMode="auto">
          <a:xfrm rot="1741081">
            <a:off x="6083177" y="1864047"/>
            <a:ext cx="172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solidFill>
                  <a:srgbClr val="FF0000"/>
                </a:solidFill>
                <a:effectLst>
                  <a:outerShdw blurRad="38100" dist="38100" dir="2700000" algn="tl">
                    <a:srgbClr val="000000"/>
                  </a:outerShdw>
                </a:effectLst>
              </a:rPr>
              <a:t>Do2;   &amp;   CBF</a:t>
            </a:r>
          </a:p>
        </p:txBody>
      </p:sp>
      <p:sp>
        <p:nvSpPr>
          <p:cNvPr id="272422" name="Line 38"/>
          <p:cNvSpPr>
            <a:spLocks noChangeShapeType="1"/>
          </p:cNvSpPr>
          <p:nvPr/>
        </p:nvSpPr>
        <p:spPr bwMode="auto">
          <a:xfrm flipH="1">
            <a:off x="6300664" y="1505272"/>
            <a:ext cx="144463"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23" name="Line 39"/>
          <p:cNvSpPr>
            <a:spLocks noChangeShapeType="1"/>
          </p:cNvSpPr>
          <p:nvPr/>
        </p:nvSpPr>
        <p:spPr bwMode="auto">
          <a:xfrm flipV="1">
            <a:off x="6803902" y="1792610"/>
            <a:ext cx="1444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24" name="Line 40"/>
          <p:cNvSpPr>
            <a:spLocks noChangeShapeType="1"/>
          </p:cNvSpPr>
          <p:nvPr/>
        </p:nvSpPr>
        <p:spPr bwMode="auto">
          <a:xfrm flipH="1">
            <a:off x="7019802" y="1937072"/>
            <a:ext cx="1444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25" name="Text Box 41"/>
          <p:cNvSpPr txBox="1">
            <a:spLocks noChangeArrowheads="1"/>
          </p:cNvSpPr>
          <p:nvPr/>
        </p:nvSpPr>
        <p:spPr bwMode="auto">
          <a:xfrm rot="1912776">
            <a:off x="5724402" y="2584772"/>
            <a:ext cx="1800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solidFill>
                  <a:srgbClr val="FF0000"/>
                </a:solidFill>
                <a:effectLst>
                  <a:outerShdw blurRad="38100" dist="38100" dir="2700000" algn="tl">
                    <a:srgbClr val="000000"/>
                  </a:outerShdw>
                </a:effectLst>
              </a:rPr>
              <a:t>&amp;    Wall tension</a:t>
            </a:r>
          </a:p>
        </p:txBody>
      </p:sp>
      <p:sp>
        <p:nvSpPr>
          <p:cNvPr id="272426" name="Line 42"/>
          <p:cNvSpPr>
            <a:spLocks noChangeShapeType="1"/>
          </p:cNvSpPr>
          <p:nvPr/>
        </p:nvSpPr>
        <p:spPr bwMode="auto">
          <a:xfrm flipH="1">
            <a:off x="5795839" y="2224410"/>
            <a:ext cx="21590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27" name="Line 43"/>
          <p:cNvSpPr>
            <a:spLocks noChangeShapeType="1"/>
          </p:cNvSpPr>
          <p:nvPr/>
        </p:nvSpPr>
        <p:spPr bwMode="auto">
          <a:xfrm flipV="1">
            <a:off x="6227639" y="2368872"/>
            <a:ext cx="1444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28" name="Line 44"/>
          <p:cNvSpPr>
            <a:spLocks noChangeShapeType="1"/>
          </p:cNvSpPr>
          <p:nvPr/>
        </p:nvSpPr>
        <p:spPr bwMode="auto">
          <a:xfrm flipV="1">
            <a:off x="6443539" y="3161035"/>
            <a:ext cx="1444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29" name="Line 45"/>
          <p:cNvSpPr>
            <a:spLocks noChangeShapeType="1"/>
          </p:cNvSpPr>
          <p:nvPr/>
        </p:nvSpPr>
        <p:spPr bwMode="auto">
          <a:xfrm flipH="1">
            <a:off x="6011739" y="2945135"/>
            <a:ext cx="1444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30" name="Text Box 46"/>
          <p:cNvSpPr txBox="1">
            <a:spLocks noChangeArrowheads="1"/>
          </p:cNvSpPr>
          <p:nvPr/>
        </p:nvSpPr>
        <p:spPr bwMode="auto">
          <a:xfrm rot="1437143">
            <a:off x="5867277" y="3016572"/>
            <a:ext cx="865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solidFill>
                  <a:srgbClr val="FF0000"/>
                </a:solidFill>
                <a:effectLst>
                  <a:outerShdw blurRad="38100" dist="38100" dir="2700000" algn="tl">
                    <a:srgbClr val="000000"/>
                  </a:outerShdw>
                </a:effectLst>
              </a:rPr>
              <a:t>&amp;</a:t>
            </a:r>
          </a:p>
        </p:txBody>
      </p:sp>
      <p:sp>
        <p:nvSpPr>
          <p:cNvPr id="272431" name="Text Box 47"/>
          <p:cNvSpPr txBox="1">
            <a:spLocks noChangeArrowheads="1"/>
          </p:cNvSpPr>
          <p:nvPr/>
        </p:nvSpPr>
        <p:spPr bwMode="auto">
          <a:xfrm rot="-2388758">
            <a:off x="5291014" y="4600897"/>
            <a:ext cx="2087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solidFill>
                  <a:srgbClr val="FF0000"/>
                </a:solidFill>
                <a:effectLst>
                  <a:outerShdw blurRad="38100" dist="38100" dir="2700000" algn="tl">
                    <a:srgbClr val="000000"/>
                  </a:outerShdw>
                </a:effectLst>
              </a:rPr>
              <a:t>Thrombosis</a:t>
            </a:r>
          </a:p>
        </p:txBody>
      </p:sp>
      <p:sp>
        <p:nvSpPr>
          <p:cNvPr id="272432" name="Text Box 48"/>
          <p:cNvSpPr txBox="1">
            <a:spLocks noChangeArrowheads="1"/>
          </p:cNvSpPr>
          <p:nvPr/>
        </p:nvSpPr>
        <p:spPr bwMode="auto">
          <a:xfrm rot="-2388758">
            <a:off x="5651377" y="5032697"/>
            <a:ext cx="20875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solidFill>
                  <a:srgbClr val="FF0000"/>
                </a:solidFill>
                <a:effectLst>
                  <a:outerShdw blurRad="38100" dist="38100" dir="2700000" algn="tl">
                    <a:srgbClr val="000000"/>
                  </a:outerShdw>
                </a:effectLst>
              </a:rPr>
              <a:t>Thrombosis</a:t>
            </a:r>
          </a:p>
        </p:txBody>
      </p:sp>
      <p:sp>
        <p:nvSpPr>
          <p:cNvPr id="272433" name="Text Box 49"/>
          <p:cNvSpPr txBox="1">
            <a:spLocks noChangeArrowheads="1"/>
          </p:cNvSpPr>
          <p:nvPr/>
        </p:nvSpPr>
        <p:spPr bwMode="auto">
          <a:xfrm rot="-1779344">
            <a:off x="5795839" y="5464497"/>
            <a:ext cx="2087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solidFill>
                  <a:srgbClr val="FF0000"/>
                </a:solidFill>
                <a:effectLst>
                  <a:outerShdw blurRad="38100" dist="38100" dir="2700000" algn="tl">
                    <a:srgbClr val="000000"/>
                  </a:outerShdw>
                </a:effectLst>
              </a:rPr>
              <a:t>Inflammation</a:t>
            </a:r>
          </a:p>
        </p:txBody>
      </p:sp>
      <p:sp>
        <p:nvSpPr>
          <p:cNvPr id="272434" name="Text Box 50"/>
          <p:cNvSpPr txBox="1">
            <a:spLocks noChangeArrowheads="1"/>
          </p:cNvSpPr>
          <p:nvPr/>
        </p:nvSpPr>
        <p:spPr bwMode="auto">
          <a:xfrm rot="-1779344">
            <a:off x="5795839" y="5824860"/>
            <a:ext cx="2087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solidFill>
                  <a:srgbClr val="FF0000"/>
                </a:solidFill>
                <a:effectLst>
                  <a:outerShdw blurRad="38100" dist="38100" dir="2700000" algn="tl">
                    <a:srgbClr val="000000"/>
                  </a:outerShdw>
                </a:effectLst>
              </a:rPr>
              <a:t>Inflammation</a:t>
            </a:r>
          </a:p>
        </p:txBody>
      </p:sp>
      <p:sp>
        <p:nvSpPr>
          <p:cNvPr id="272435" name="Text Box 51"/>
          <p:cNvSpPr txBox="1">
            <a:spLocks noChangeArrowheads="1"/>
          </p:cNvSpPr>
          <p:nvPr/>
        </p:nvSpPr>
        <p:spPr bwMode="auto">
          <a:xfrm>
            <a:off x="6300664" y="1335410"/>
            <a:ext cx="57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66FF33"/>
                </a:solidFill>
                <a:effectLst>
                  <a:outerShdw blurRad="38100" dist="38100" dir="2700000" algn="tl">
                    <a:srgbClr val="000000"/>
                  </a:outerShdw>
                </a:effectLst>
              </a:rPr>
              <a:t>.</a:t>
            </a:r>
          </a:p>
        </p:txBody>
      </p:sp>
    </p:spTree>
    <p:extLst>
      <p:ext uri="{BB962C8B-B14F-4D97-AF65-F5344CB8AC3E}">
        <p14:creationId xmlns:p14="http://schemas.microsoft.com/office/powerpoint/2010/main" val="10532663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99F309B7-EF1C-4F68-90BD-2850B8E9706E}" type="slidenum">
              <a:rPr lang="en-US"/>
              <a:pPr/>
              <a:t>46</a:t>
            </a:fld>
            <a:endParaRPr lang="en-US"/>
          </a:p>
        </p:txBody>
      </p:sp>
      <p:sp>
        <p:nvSpPr>
          <p:cNvPr id="11" name="Footer Placeholder 5"/>
          <p:cNvSpPr>
            <a:spLocks noGrp="1"/>
          </p:cNvSpPr>
          <p:nvPr>
            <p:ph type="ftr" sz="quarter" idx="12"/>
          </p:nvPr>
        </p:nvSpPr>
        <p:spPr/>
        <p:txBody>
          <a:bodyPr/>
          <a:lstStyle/>
          <a:p>
            <a:endParaRPr lang="en-US" dirty="0"/>
          </a:p>
        </p:txBody>
      </p:sp>
      <p:sp>
        <p:nvSpPr>
          <p:cNvPr id="301060" name="Rectangle 4"/>
          <p:cNvSpPr>
            <a:spLocks noGrp="1" noChangeArrowheads="1"/>
          </p:cNvSpPr>
          <p:nvPr>
            <p:ph type="title"/>
          </p:nvPr>
        </p:nvSpPr>
        <p:spPr>
          <a:xfrm>
            <a:off x="456611" y="476672"/>
            <a:ext cx="8713788" cy="1143000"/>
          </a:xfrm>
        </p:spPr>
        <p:txBody>
          <a:bodyPr/>
          <a:lstStyle/>
          <a:p>
            <a:r>
              <a:rPr lang="en-US" sz="2400" dirty="0"/>
              <a:t>Prevalence of Cardiovascular Disease by AHI </a:t>
            </a:r>
            <a:r>
              <a:rPr lang="en-US" sz="2400" dirty="0" smtClean="0"/>
              <a:t/>
            </a:r>
            <a:br>
              <a:rPr lang="en-US" sz="2400" dirty="0" smtClean="0"/>
            </a:br>
            <a:r>
              <a:rPr lang="en-US" sz="2400" dirty="0" smtClean="0"/>
              <a:t>category </a:t>
            </a:r>
            <a:r>
              <a:rPr lang="en-US" sz="2400" dirty="0"/>
              <a:t>in the Wisconsin Sleep Cohort Study </a:t>
            </a:r>
            <a:r>
              <a:rPr lang="en-US" sz="1800" dirty="0"/>
              <a:t>(n = 1206)</a:t>
            </a:r>
          </a:p>
        </p:txBody>
      </p:sp>
      <p:graphicFrame>
        <p:nvGraphicFramePr>
          <p:cNvPr id="301061" name="Object 5"/>
          <p:cNvGraphicFramePr>
            <a:graphicFrameLocks noGrp="1" noChangeAspect="1"/>
          </p:cNvGraphicFramePr>
          <p:nvPr>
            <p:ph type="chart" idx="1"/>
            <p:extLst>
              <p:ext uri="{D42A27DB-BD31-4B8C-83A1-F6EECF244321}">
                <p14:modId xmlns:p14="http://schemas.microsoft.com/office/powerpoint/2010/main" val="3251408527"/>
              </p:ext>
            </p:extLst>
          </p:nvPr>
        </p:nvGraphicFramePr>
        <p:xfrm>
          <a:off x="457200" y="1600200"/>
          <a:ext cx="8229600" cy="4533900"/>
        </p:xfrm>
        <a:graphic>
          <a:graphicData uri="http://schemas.openxmlformats.org/presentationml/2006/ole">
            <mc:AlternateContent xmlns:mc="http://schemas.openxmlformats.org/markup-compatibility/2006">
              <mc:Choice xmlns:v="urn:schemas-microsoft-com:vml" Requires="v">
                <p:oleObj spid="_x0000_s3079" name="Chart" r:id="rId3" imgW="8229687" imgH="4533804" progId="MSGraph.Chart.8">
                  <p:embed followColorScheme="full"/>
                </p:oleObj>
              </mc:Choice>
              <mc:Fallback>
                <p:oleObj name="Chart" r:id="rId3" imgW="8229687" imgH="4533804" progId="MSGraph.Chart.8">
                  <p:embed followColorScheme="full"/>
                  <p:pic>
                    <p:nvPicPr>
                      <p:cNvPr id="0" name=""/>
                      <p:cNvPicPr>
                        <a:picLocks noChangeAspect="1" noChangeArrowheads="1"/>
                      </p:cNvPicPr>
                      <p:nvPr/>
                    </p:nvPicPr>
                    <p:blipFill>
                      <a:blip r:embed="rId4"/>
                      <a:srcRect/>
                      <a:stretch>
                        <a:fillRect/>
                      </a:stretch>
                    </p:blipFill>
                    <p:spPr bwMode="auto">
                      <a:xfrm>
                        <a:off x="457200" y="1600200"/>
                        <a:ext cx="8229600" cy="4533900"/>
                      </a:xfrm>
                      <a:prstGeom prst="rect">
                        <a:avLst/>
                      </a:prstGeom>
                    </p:spPr>
                  </p:pic>
                </p:oleObj>
              </mc:Fallback>
            </mc:AlternateContent>
          </a:graphicData>
        </a:graphic>
      </p:graphicFrame>
      <p:sp>
        <p:nvSpPr>
          <p:cNvPr id="301062" name="Text Box 6"/>
          <p:cNvSpPr txBox="1">
            <a:spLocks noChangeArrowheads="1"/>
          </p:cNvSpPr>
          <p:nvPr/>
        </p:nvSpPr>
        <p:spPr bwMode="auto">
          <a:xfrm>
            <a:off x="2268538" y="3789363"/>
            <a:ext cx="574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solidFill>
                  <a:schemeClr val="tx1"/>
                </a:solidFill>
                <a:effectLst>
                  <a:outerShdw blurRad="38100" dist="38100" dir="2700000" algn="tl">
                    <a:srgbClr val="000000"/>
                  </a:outerShdw>
                </a:effectLst>
              </a:rPr>
              <a:t>4%</a:t>
            </a:r>
          </a:p>
        </p:txBody>
      </p:sp>
      <p:sp>
        <p:nvSpPr>
          <p:cNvPr id="301063" name="Text Box 7"/>
          <p:cNvSpPr txBox="1">
            <a:spLocks noChangeArrowheads="1"/>
          </p:cNvSpPr>
          <p:nvPr/>
        </p:nvSpPr>
        <p:spPr bwMode="auto">
          <a:xfrm>
            <a:off x="3925888" y="3644900"/>
            <a:ext cx="574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solidFill>
                  <a:schemeClr val="tx1"/>
                </a:solidFill>
                <a:effectLst>
                  <a:outerShdw blurRad="38100" dist="38100" dir="2700000" algn="tl">
                    <a:srgbClr val="000000"/>
                  </a:outerShdw>
                </a:effectLst>
              </a:rPr>
              <a:t>6%</a:t>
            </a:r>
          </a:p>
        </p:txBody>
      </p:sp>
      <p:sp>
        <p:nvSpPr>
          <p:cNvPr id="301064" name="Text Box 8"/>
          <p:cNvSpPr txBox="1">
            <a:spLocks noChangeArrowheads="1"/>
          </p:cNvSpPr>
          <p:nvPr/>
        </p:nvSpPr>
        <p:spPr bwMode="auto">
          <a:xfrm>
            <a:off x="5580063" y="2997200"/>
            <a:ext cx="720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solidFill>
                  <a:schemeClr val="tx1"/>
                </a:solidFill>
                <a:effectLst>
                  <a:outerShdw blurRad="38100" dist="38100" dir="2700000" algn="tl">
                    <a:srgbClr val="000000"/>
                  </a:outerShdw>
                </a:effectLst>
              </a:rPr>
              <a:t>10%</a:t>
            </a:r>
          </a:p>
        </p:txBody>
      </p:sp>
      <p:sp>
        <p:nvSpPr>
          <p:cNvPr id="301065" name="Text Box 9"/>
          <p:cNvSpPr txBox="1">
            <a:spLocks noChangeArrowheads="1"/>
          </p:cNvSpPr>
          <p:nvPr/>
        </p:nvSpPr>
        <p:spPr bwMode="auto">
          <a:xfrm>
            <a:off x="7380288" y="19097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solidFill>
                  <a:schemeClr val="tx1"/>
                </a:solidFill>
                <a:effectLst>
                  <a:outerShdw blurRad="38100" dist="38100" dir="2700000" algn="tl">
                    <a:srgbClr val="000000"/>
                  </a:outerShdw>
                </a:effectLst>
              </a:rPr>
              <a:t>18%</a:t>
            </a:r>
          </a:p>
        </p:txBody>
      </p:sp>
      <p:sp>
        <p:nvSpPr>
          <p:cNvPr id="301066" name="Rectangle 10"/>
          <p:cNvSpPr>
            <a:spLocks noChangeArrowheads="1"/>
          </p:cNvSpPr>
          <p:nvPr/>
        </p:nvSpPr>
        <p:spPr bwMode="auto">
          <a:xfrm>
            <a:off x="323850" y="5734050"/>
            <a:ext cx="3451225" cy="336550"/>
          </a:xfrm>
          <a:prstGeom prst="rect">
            <a:avLst/>
          </a:prstGeom>
          <a:solidFill>
            <a:srgbClr val="C6AB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1">
                <a:effectLst>
                  <a:outerShdw blurRad="38100" dist="38100" dir="2700000" algn="tl">
                    <a:srgbClr val="000000"/>
                  </a:outerShdw>
                </a:effectLst>
              </a:rPr>
              <a:t>N Engl J Med 2000; 342: 1378-1384</a:t>
            </a:r>
          </a:p>
        </p:txBody>
      </p:sp>
    </p:spTree>
    <p:extLst>
      <p:ext uri="{BB962C8B-B14F-4D97-AF65-F5344CB8AC3E}">
        <p14:creationId xmlns:p14="http://schemas.microsoft.com/office/powerpoint/2010/main" val="236184222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fld id="{CC7FD270-E161-4823-B032-FA48D779A20E}" type="slidenum">
              <a:rPr lang="en-US"/>
              <a:pPr/>
              <a:t>47</a:t>
            </a:fld>
            <a:endParaRPr lang="en-US"/>
          </a:p>
        </p:txBody>
      </p:sp>
      <p:sp>
        <p:nvSpPr>
          <p:cNvPr id="275458" name="Rectangle 2"/>
          <p:cNvSpPr>
            <a:spLocks noGrp="1" noChangeArrowheads="1"/>
          </p:cNvSpPr>
          <p:nvPr>
            <p:ph type="title"/>
          </p:nvPr>
        </p:nvSpPr>
        <p:spPr/>
        <p:txBody>
          <a:bodyPr/>
          <a:lstStyle/>
          <a:p>
            <a:r>
              <a:rPr lang="en-US" sz="4000" dirty="0"/>
              <a:t>Pulmonary </a:t>
            </a:r>
            <a:r>
              <a:rPr lang="en-US" sz="4000" dirty="0" smtClean="0"/>
              <a:t>Hypertension</a:t>
            </a:r>
            <a:endParaRPr lang="en-US" sz="4000" dirty="0"/>
          </a:p>
        </p:txBody>
      </p:sp>
      <p:sp>
        <p:nvSpPr>
          <p:cNvPr id="275459" name="Rectangle 3"/>
          <p:cNvSpPr>
            <a:spLocks noGrp="1" noChangeArrowheads="1"/>
          </p:cNvSpPr>
          <p:nvPr>
            <p:ph type="body" idx="1"/>
          </p:nvPr>
        </p:nvSpPr>
        <p:spPr/>
        <p:txBody>
          <a:bodyPr/>
          <a:lstStyle/>
          <a:p>
            <a:r>
              <a:rPr lang="en-US" sz="2800" dirty="0"/>
              <a:t>No difference between pulmonary hypertensive and normotensive  OSA subjects with regard to nocturnal oxygenation and AHI</a:t>
            </a:r>
            <a:r>
              <a:rPr lang="en-US" sz="2800" dirty="0">
                <a:solidFill>
                  <a:srgbClr val="00FFFF"/>
                </a:solidFill>
              </a:rPr>
              <a:t> </a:t>
            </a:r>
            <a:r>
              <a:rPr lang="en-US" sz="1400" i="1" dirty="0">
                <a:solidFill>
                  <a:srgbClr val="00FFFF"/>
                </a:solidFill>
              </a:rPr>
              <a:t>(</a:t>
            </a:r>
            <a:r>
              <a:rPr lang="en-US" sz="1400" i="1" dirty="0"/>
              <a:t>Am J </a:t>
            </a:r>
            <a:r>
              <a:rPr lang="en-US" sz="1400" i="1" dirty="0" err="1"/>
              <a:t>Respir</a:t>
            </a:r>
            <a:r>
              <a:rPr lang="en-US" sz="1400" i="1" dirty="0"/>
              <a:t> </a:t>
            </a:r>
            <a:r>
              <a:rPr lang="en-US" sz="1400" i="1" dirty="0" err="1"/>
              <a:t>Crit</a:t>
            </a:r>
            <a:r>
              <a:rPr lang="en-US" sz="1400" i="1" dirty="0"/>
              <a:t> Care Med 1999; 159: 1518; Respiration 2001; 68: 566)</a:t>
            </a:r>
          </a:p>
          <a:p>
            <a:endParaRPr lang="en-US" sz="2800" dirty="0">
              <a:solidFill>
                <a:srgbClr val="00FFFF"/>
              </a:solidFill>
            </a:endParaRPr>
          </a:p>
          <a:p>
            <a:r>
              <a:rPr lang="en-US" sz="2800" dirty="0"/>
              <a:t>Patients with PHTN are </a:t>
            </a:r>
            <a:r>
              <a:rPr lang="en-US" sz="2800" dirty="0" err="1"/>
              <a:t>usally</a:t>
            </a:r>
            <a:r>
              <a:rPr lang="en-US" sz="2800" dirty="0"/>
              <a:t>:</a:t>
            </a:r>
          </a:p>
          <a:p>
            <a:pPr lvl="1"/>
            <a:r>
              <a:rPr lang="en-US" sz="2400" dirty="0"/>
              <a:t>Sleep hypoventilation</a:t>
            </a:r>
          </a:p>
          <a:p>
            <a:pPr lvl="1"/>
            <a:r>
              <a:rPr lang="en-US" sz="2400" dirty="0"/>
              <a:t>Daytime hypoxemia</a:t>
            </a:r>
          </a:p>
          <a:p>
            <a:pPr lvl="1"/>
            <a:r>
              <a:rPr lang="en-US" sz="2400" dirty="0"/>
              <a:t>Daytime hypercapnia</a:t>
            </a:r>
          </a:p>
          <a:p>
            <a:pPr lvl="1">
              <a:buFont typeface="Wingdings" pitchFamily="2" charset="2"/>
              <a:buNone/>
            </a:pPr>
            <a:r>
              <a:rPr lang="en-US" sz="1400" i="1" dirty="0"/>
              <a:t>(BaHammam et al.  </a:t>
            </a:r>
            <a:r>
              <a:rPr lang="en-US" sz="1400" i="1" dirty="0" err="1"/>
              <a:t>Resp</a:t>
            </a:r>
            <a:r>
              <a:rPr lang="en-US" sz="1400" i="1" dirty="0"/>
              <a:t> Med 2005 (in press))</a:t>
            </a:r>
          </a:p>
        </p:txBody>
      </p:sp>
    </p:spTree>
    <p:extLst>
      <p:ext uri="{BB962C8B-B14F-4D97-AF65-F5344CB8AC3E}">
        <p14:creationId xmlns:p14="http://schemas.microsoft.com/office/powerpoint/2010/main" val="3790754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54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5459">
                                            <p:txEl>
                                              <p:pRg st="0" end="0"/>
                                            </p:txEl>
                                          </p:spTgt>
                                        </p:tgtEl>
                                        <p:attrNameLst>
                                          <p:attrName>ppt_c</p:attrName>
                                        </p:attrNameLst>
                                      </p:cBhvr>
                                      <p:to>
                                        <a:schemeClr val="accent1"/>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545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75459">
                                            <p:txEl>
                                              <p:pRg st="2" end="2"/>
                                            </p:txEl>
                                          </p:spTgt>
                                        </p:tgtEl>
                                        <p:attrNameLst>
                                          <p:attrName>ppt_c</p:attrName>
                                        </p:attrNameLst>
                                      </p:cBhvr>
                                      <p:to>
                                        <a:schemeClr val="accent1"/>
                                      </p:to>
                                    </p:animClr>
                                  </p:subTnLst>
                                </p:cTn>
                              </p:par>
                              <p:par>
                                <p:cTn id="11" presetID="1" presetClass="entr" presetSubtype="0" fill="hold" grpId="0" nodeType="withEffect">
                                  <p:stCondLst>
                                    <p:cond delay="0"/>
                                  </p:stCondLst>
                                  <p:childTnLst>
                                    <p:set>
                                      <p:cBhvr>
                                        <p:cTn id="12" dur="1" fill="hold">
                                          <p:stCondLst>
                                            <p:cond delay="499"/>
                                          </p:stCondLst>
                                        </p:cTn>
                                        <p:tgtEl>
                                          <p:spTgt spid="27545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75459">
                                            <p:txEl>
                                              <p:pRg st="3" end="3"/>
                                            </p:txEl>
                                          </p:spTgt>
                                        </p:tgtEl>
                                        <p:attrNameLst>
                                          <p:attrName>ppt_c</p:attrName>
                                        </p:attrNameLst>
                                      </p:cBhvr>
                                      <p:to>
                                        <a:schemeClr val="accent1"/>
                                      </p:to>
                                    </p:animClr>
                                  </p:subTnLst>
                                </p:cTn>
                              </p:par>
                              <p:par>
                                <p:cTn id="13" presetID="1" presetClass="entr" presetSubtype="0" fill="hold" grpId="0" nodeType="withEffect">
                                  <p:stCondLst>
                                    <p:cond delay="0"/>
                                  </p:stCondLst>
                                  <p:childTnLst>
                                    <p:set>
                                      <p:cBhvr>
                                        <p:cTn id="14" dur="1" fill="hold">
                                          <p:stCondLst>
                                            <p:cond delay="499"/>
                                          </p:stCondLst>
                                        </p:cTn>
                                        <p:tgtEl>
                                          <p:spTgt spid="27545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75459">
                                            <p:txEl>
                                              <p:pRg st="4" end="4"/>
                                            </p:txEl>
                                          </p:spTgt>
                                        </p:tgtEl>
                                        <p:attrNameLst>
                                          <p:attrName>ppt_c</p:attrName>
                                        </p:attrNameLst>
                                      </p:cBhvr>
                                      <p:to>
                                        <a:schemeClr val="accent1"/>
                                      </p:to>
                                    </p:animClr>
                                  </p:subTnLst>
                                </p:cTn>
                              </p:par>
                              <p:par>
                                <p:cTn id="15" presetID="1" presetClass="entr" presetSubtype="0" fill="hold" grpId="0" nodeType="withEffect">
                                  <p:stCondLst>
                                    <p:cond delay="0"/>
                                  </p:stCondLst>
                                  <p:childTnLst>
                                    <p:set>
                                      <p:cBhvr>
                                        <p:cTn id="16" dur="1" fill="hold">
                                          <p:stCondLst>
                                            <p:cond delay="499"/>
                                          </p:stCondLst>
                                        </p:cTn>
                                        <p:tgtEl>
                                          <p:spTgt spid="27545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75459">
                                            <p:txEl>
                                              <p:pRg st="5" end="5"/>
                                            </p:txEl>
                                          </p:spTgt>
                                        </p:tgtEl>
                                        <p:attrNameLst>
                                          <p:attrName>ppt_c</p:attrName>
                                        </p:attrNameLst>
                                      </p:cBhvr>
                                      <p:to>
                                        <a:schemeClr val="accent1"/>
                                      </p:to>
                                    </p:animClr>
                                  </p:subTnLst>
                                </p:cTn>
                              </p:par>
                              <p:par>
                                <p:cTn id="17" presetID="1" presetClass="entr" presetSubtype="0" fill="hold" grpId="0" nodeType="withEffect">
                                  <p:stCondLst>
                                    <p:cond delay="0"/>
                                  </p:stCondLst>
                                  <p:childTnLst>
                                    <p:set>
                                      <p:cBhvr>
                                        <p:cTn id="18" dur="1" fill="hold">
                                          <p:stCondLst>
                                            <p:cond delay="499"/>
                                          </p:stCondLst>
                                        </p:cTn>
                                        <p:tgtEl>
                                          <p:spTgt spid="27545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75459">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fld id="{2126C2FA-CDC3-4A48-8963-3E30E931B906}" type="slidenum">
              <a:rPr lang="en-US"/>
              <a:pPr/>
              <a:t>48</a:t>
            </a:fld>
            <a:endParaRPr lang="en-US"/>
          </a:p>
        </p:txBody>
      </p:sp>
      <p:sp>
        <p:nvSpPr>
          <p:cNvPr id="6" name="Footer Placeholder 5"/>
          <p:cNvSpPr>
            <a:spLocks noGrp="1"/>
          </p:cNvSpPr>
          <p:nvPr>
            <p:ph type="ftr" sz="quarter" idx="12"/>
          </p:nvPr>
        </p:nvSpPr>
        <p:spPr/>
        <p:txBody>
          <a:bodyPr/>
          <a:lstStyle/>
          <a:p>
            <a:endParaRPr lang="en-US" dirty="0"/>
          </a:p>
        </p:txBody>
      </p:sp>
      <p:sp>
        <p:nvSpPr>
          <p:cNvPr id="276482" name="Rectangle 2"/>
          <p:cNvSpPr>
            <a:spLocks noGrp="1" noChangeArrowheads="1"/>
          </p:cNvSpPr>
          <p:nvPr>
            <p:ph type="title"/>
          </p:nvPr>
        </p:nvSpPr>
        <p:spPr/>
        <p:txBody>
          <a:bodyPr/>
          <a:lstStyle/>
          <a:p>
            <a:r>
              <a:rPr lang="en-US"/>
              <a:t>Cardiac Arrhythmias</a:t>
            </a:r>
          </a:p>
        </p:txBody>
      </p:sp>
      <p:sp>
        <p:nvSpPr>
          <p:cNvPr id="276483" name="Rectangle 3"/>
          <p:cNvSpPr>
            <a:spLocks noGrp="1" noChangeArrowheads="1"/>
          </p:cNvSpPr>
          <p:nvPr>
            <p:ph type="body" idx="1"/>
          </p:nvPr>
        </p:nvSpPr>
        <p:spPr/>
        <p:txBody>
          <a:bodyPr/>
          <a:lstStyle/>
          <a:p>
            <a:r>
              <a:rPr lang="en-US"/>
              <a:t>Most of the studies that investigate the association between arrhythmia and OSA have methodological imitations</a:t>
            </a:r>
          </a:p>
          <a:p>
            <a:endParaRPr lang="en-US"/>
          </a:p>
          <a:p>
            <a:r>
              <a:rPr lang="en-US"/>
              <a:t>The most frequent arrhythmias</a:t>
            </a:r>
          </a:p>
          <a:p>
            <a:pPr lvl="1"/>
            <a:r>
              <a:rPr lang="en-US"/>
              <a:t>Severe sinus bradycardia</a:t>
            </a:r>
          </a:p>
          <a:p>
            <a:pPr lvl="1"/>
            <a:r>
              <a:rPr lang="en-US"/>
              <a:t>Atrioventricular block </a:t>
            </a:r>
          </a:p>
        </p:txBody>
      </p:sp>
    </p:spTree>
    <p:extLst>
      <p:ext uri="{BB962C8B-B14F-4D97-AF65-F5344CB8AC3E}">
        <p14:creationId xmlns:p14="http://schemas.microsoft.com/office/powerpoint/2010/main" val="41832807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fld id="{6B9EEC6E-18AB-4C8C-BFAF-1607461AE735}" type="slidenum">
              <a:rPr lang="en-US"/>
              <a:pPr/>
              <a:t>49</a:t>
            </a:fld>
            <a:endParaRPr lang="en-US"/>
          </a:p>
        </p:txBody>
      </p:sp>
      <p:sp>
        <p:nvSpPr>
          <p:cNvPr id="10" name="Footer Placeholder 6"/>
          <p:cNvSpPr>
            <a:spLocks noGrp="1"/>
          </p:cNvSpPr>
          <p:nvPr>
            <p:ph type="ftr" sz="quarter" idx="12"/>
          </p:nvPr>
        </p:nvSpPr>
        <p:spPr/>
        <p:txBody>
          <a:bodyPr/>
          <a:lstStyle/>
          <a:p>
            <a:r>
              <a:rPr lang="en-US"/>
              <a:t>Sleep in Health and Disease          www.sleep.org.sa</a:t>
            </a:r>
          </a:p>
        </p:txBody>
      </p:sp>
      <p:sp>
        <p:nvSpPr>
          <p:cNvPr id="286723" name="Rectangle 3"/>
          <p:cNvSpPr>
            <a:spLocks noGrp="1" noChangeArrowheads="1"/>
          </p:cNvSpPr>
          <p:nvPr>
            <p:ph type="body" sz="half" idx="1"/>
          </p:nvPr>
        </p:nvSpPr>
        <p:spPr>
          <a:xfrm>
            <a:off x="685800" y="2438400"/>
            <a:ext cx="3810000" cy="4114800"/>
          </a:xfrm>
        </p:spPr>
        <p:txBody>
          <a:bodyPr/>
          <a:lstStyle/>
          <a:p>
            <a:r>
              <a:rPr lang="en-US" altLang="ar-SA" sz="2400"/>
              <a:t>The rate of traffic accidents among persons with OSA is 3-4 times the rate among persons without sleep apnea</a:t>
            </a:r>
            <a:endParaRPr lang="en-US" sz="2800"/>
          </a:p>
        </p:txBody>
      </p:sp>
      <p:pic>
        <p:nvPicPr>
          <p:cNvPr id="286724" name="Picture 4" descr="car_crash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52963" y="2300288"/>
            <a:ext cx="4033837" cy="3133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25" name="Rectangle 5"/>
          <p:cNvSpPr>
            <a:spLocks noChangeArrowheads="1"/>
          </p:cNvSpPr>
          <p:nvPr/>
        </p:nvSpPr>
        <p:spPr bwMode="auto">
          <a:xfrm>
            <a:off x="4648200" y="2286000"/>
            <a:ext cx="4038600" cy="3200400"/>
          </a:xfrm>
          <a:prstGeom prst="rect">
            <a:avLst/>
          </a:prstGeom>
          <a:noFill/>
          <a:ln w="76200" cmpd="tri">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26" name="Rectangle 6"/>
          <p:cNvSpPr>
            <a:spLocks noChangeArrowheads="1"/>
          </p:cNvSpPr>
          <p:nvPr/>
        </p:nvSpPr>
        <p:spPr bwMode="auto">
          <a:xfrm>
            <a:off x="381000" y="5334000"/>
            <a:ext cx="3352800" cy="533400"/>
          </a:xfrm>
          <a:prstGeom prst="rect">
            <a:avLst/>
          </a:prstGeom>
          <a:gradFill rotWithShape="0">
            <a:gsLst>
              <a:gs pos="0">
                <a:srgbClr val="C6AB26">
                  <a:gamma/>
                  <a:shade val="46275"/>
                  <a:invGamma/>
                </a:srgbClr>
              </a:gs>
              <a:gs pos="100000">
                <a:srgbClr val="C6AB2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chemeClr val="hlink"/>
              </a:buClr>
              <a:buFont typeface="Wingdings" pitchFamily="2" charset="2"/>
              <a:buNone/>
            </a:pPr>
            <a:endParaRPr lang="en-US">
              <a:effectLst>
                <a:outerShdw blurRad="38100" dist="38100" dir="2700000" algn="tl">
                  <a:srgbClr val="000000"/>
                </a:outerShdw>
              </a:effectLst>
            </a:endParaRPr>
          </a:p>
        </p:txBody>
      </p:sp>
      <p:sp>
        <p:nvSpPr>
          <p:cNvPr id="286727" name="Text Box 7"/>
          <p:cNvSpPr txBox="1">
            <a:spLocks noChangeArrowheads="1"/>
          </p:cNvSpPr>
          <p:nvPr/>
        </p:nvSpPr>
        <p:spPr bwMode="auto">
          <a:xfrm>
            <a:off x="609600" y="54102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ar-SA" sz="1800" b="0" i="1">
                <a:effectLst>
                  <a:outerShdw blurRad="38100" dist="38100" dir="2700000" algn="tl">
                    <a:srgbClr val="000000"/>
                  </a:outerShdw>
                </a:effectLst>
                <a:latin typeface="Arial" charset="0"/>
                <a:cs typeface="Arial" charset="0"/>
              </a:rPr>
              <a:t>NEJM 1999; 340: 881-883</a:t>
            </a:r>
            <a:endParaRPr lang="en-US" sz="1800" b="0" i="1">
              <a:effectLst>
                <a:outerShdw blurRad="38100" dist="38100" dir="2700000" algn="tl">
                  <a:srgbClr val="000000"/>
                </a:outerShdw>
              </a:effectLst>
              <a:latin typeface="Arial" charset="0"/>
              <a:cs typeface="Arial" charset="0"/>
            </a:endParaRPr>
          </a:p>
        </p:txBody>
      </p:sp>
      <p:sp>
        <p:nvSpPr>
          <p:cNvPr id="286729" name="Rectangle 9"/>
          <p:cNvSpPr>
            <a:spLocks noGrp="1" noChangeArrowheads="1"/>
          </p:cNvSpPr>
          <p:nvPr>
            <p:ph type="title"/>
          </p:nvPr>
        </p:nvSpPr>
        <p:spPr>
          <a:xfrm>
            <a:off x="609600" y="476672"/>
            <a:ext cx="8229600" cy="1143000"/>
          </a:xfrm>
          <a:noFill/>
          <a:ln/>
        </p:spPr>
        <p:txBody>
          <a:bodyPr/>
          <a:lstStyle/>
          <a:p>
            <a:r>
              <a:rPr lang="en-US" b="1" dirty="0"/>
              <a:t>Car Accidents in SDB</a:t>
            </a:r>
          </a:p>
        </p:txBody>
      </p:sp>
    </p:spTree>
    <p:extLst>
      <p:ext uri="{BB962C8B-B14F-4D97-AF65-F5344CB8AC3E}">
        <p14:creationId xmlns:p14="http://schemas.microsoft.com/office/powerpoint/2010/main" val="4052364669"/>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1" y="420411"/>
            <a:ext cx="5143536" cy="1294077"/>
          </a:xfrm>
        </p:spPr>
        <p:txBody>
          <a:bodyPr>
            <a:noAutofit/>
          </a:bodyPr>
          <a:lstStyle/>
          <a:p>
            <a:pPr algn="ctr"/>
            <a:r>
              <a:rPr lang="en-US" sz="3600" b="1" dirty="0" smtClean="0"/>
              <a:t>What is Sleep Disordered  Breathing?</a:t>
            </a:r>
            <a:endParaRPr lang="en-US" sz="3600" b="1" dirty="0"/>
          </a:p>
        </p:txBody>
      </p:sp>
      <p:sp>
        <p:nvSpPr>
          <p:cNvPr id="3" name="Content Placeholder 2"/>
          <p:cNvSpPr>
            <a:spLocks noGrp="1"/>
          </p:cNvSpPr>
          <p:nvPr>
            <p:ph idx="1"/>
          </p:nvPr>
        </p:nvSpPr>
        <p:spPr>
          <a:xfrm>
            <a:off x="357158" y="3054448"/>
            <a:ext cx="8229600" cy="2390776"/>
          </a:xfrm>
        </p:spPr>
        <p:txBody>
          <a:bodyPr>
            <a:normAutofit/>
          </a:bodyPr>
          <a:lstStyle/>
          <a:p>
            <a:r>
              <a:rPr lang="en-US" sz="2800" dirty="0" smtClean="0">
                <a:latin typeface="Arial" pitchFamily="34" charset="0"/>
                <a:cs typeface="Arial" pitchFamily="34" charset="0"/>
              </a:rPr>
              <a:t>Is used to describe a group of disorders characterized by abnormalities of the respiratory pattern or ventilation during sleep.</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0EA325C-93E3-49B9-9635-C99EDF9CBB06}" type="slidenum">
              <a:rPr lang="en-US" smtClean="0"/>
              <a:pPr/>
              <a:t>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714356"/>
            <a:ext cx="2786082" cy="674952"/>
          </a:xfrm>
        </p:spPr>
        <p:txBody>
          <a:bodyPr>
            <a:noAutofit/>
          </a:bodyPr>
          <a:lstStyle/>
          <a:p>
            <a:r>
              <a:rPr lang="en-US" sz="3600" b="1" dirty="0" smtClean="0"/>
              <a:t>Treatment</a:t>
            </a:r>
            <a:endParaRPr lang="en-US" sz="4000" b="1" dirty="0"/>
          </a:p>
        </p:txBody>
      </p:sp>
      <p:sp>
        <p:nvSpPr>
          <p:cNvPr id="3" name="Content Placeholder 2"/>
          <p:cNvSpPr>
            <a:spLocks noGrp="1"/>
          </p:cNvSpPr>
          <p:nvPr>
            <p:ph idx="1"/>
          </p:nvPr>
        </p:nvSpPr>
        <p:spPr>
          <a:xfrm>
            <a:off x="500034" y="2041547"/>
            <a:ext cx="8077200" cy="4530725"/>
          </a:xfrm>
        </p:spPr>
        <p:txBody>
          <a:bodyPr>
            <a:normAutofit lnSpcReduction="10000"/>
          </a:bodyPr>
          <a:lstStyle/>
          <a:p>
            <a:pPr marL="514350" indent="-514350">
              <a:lnSpc>
                <a:spcPct val="150000"/>
              </a:lnSpc>
              <a:buNone/>
            </a:pPr>
            <a:r>
              <a:rPr lang="en-US" sz="2800" b="1" dirty="0" smtClean="0">
                <a:solidFill>
                  <a:srgbClr val="FF0000"/>
                </a:solidFill>
                <a:latin typeface="Arial" pitchFamily="34" charset="0"/>
                <a:cs typeface="Arial" pitchFamily="34" charset="0"/>
              </a:rPr>
              <a:t>General Measures</a:t>
            </a:r>
            <a:endParaRPr lang="en-US" sz="2800" dirty="0" smtClean="0">
              <a:solidFill>
                <a:schemeClr val="tx2"/>
              </a:solidFill>
              <a:latin typeface="Arial" pitchFamily="34" charset="0"/>
              <a:cs typeface="Arial" pitchFamily="34" charset="0"/>
            </a:endParaRPr>
          </a:p>
          <a:p>
            <a:pPr>
              <a:lnSpc>
                <a:spcPct val="150000"/>
              </a:lnSpc>
              <a:buFont typeface="Wingdings" pitchFamily="2" charset="2"/>
              <a:buChar char="q"/>
            </a:pPr>
            <a:r>
              <a:rPr lang="en-US" sz="2600" dirty="0" smtClean="0">
                <a:latin typeface="Arial" pitchFamily="34" charset="0"/>
                <a:cs typeface="Arial" pitchFamily="34" charset="0"/>
              </a:rPr>
              <a:t>These measures should be tried in all patients with OSDB:</a:t>
            </a:r>
          </a:p>
          <a:p>
            <a:pPr lvl="2">
              <a:lnSpc>
                <a:spcPct val="150000"/>
              </a:lnSpc>
            </a:pPr>
            <a:r>
              <a:rPr lang="en-US" sz="2600" dirty="0" smtClean="0">
                <a:latin typeface="Arial" pitchFamily="34" charset="0"/>
                <a:cs typeface="Arial" pitchFamily="34" charset="0"/>
              </a:rPr>
              <a:t>Weight loss</a:t>
            </a:r>
          </a:p>
          <a:p>
            <a:pPr lvl="2">
              <a:lnSpc>
                <a:spcPct val="150000"/>
              </a:lnSpc>
            </a:pPr>
            <a:r>
              <a:rPr lang="en-US" sz="2600" dirty="0" smtClean="0">
                <a:latin typeface="Arial" pitchFamily="34" charset="0"/>
                <a:cs typeface="Arial" pitchFamily="34" charset="0"/>
              </a:rPr>
              <a:t>Avoidance of alcohol &amp; sedatives</a:t>
            </a:r>
          </a:p>
          <a:p>
            <a:pPr lvl="2">
              <a:lnSpc>
                <a:spcPct val="150000"/>
              </a:lnSpc>
            </a:pPr>
            <a:r>
              <a:rPr lang="en-US" sz="2600" dirty="0" smtClean="0">
                <a:latin typeface="Arial" pitchFamily="34" charset="0"/>
                <a:cs typeface="Arial" pitchFamily="34" charset="0"/>
              </a:rPr>
              <a:t>Sleep position</a:t>
            </a:r>
          </a:p>
          <a:p>
            <a:pPr lvl="2">
              <a:lnSpc>
                <a:spcPct val="150000"/>
              </a:lnSpc>
            </a:pPr>
            <a:r>
              <a:rPr lang="en-US" sz="2600" dirty="0" smtClean="0">
                <a:latin typeface="Arial" pitchFamily="34" charset="0"/>
                <a:cs typeface="Arial" pitchFamily="34" charset="0"/>
              </a:rPr>
              <a:t>Driving and operation of heavy machinery</a:t>
            </a:r>
          </a:p>
          <a:p>
            <a:endParaRPr lang="en-US" sz="2400" dirty="0" smtClean="0"/>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80EA325C-93E3-49B9-9635-C99EDF9CBB06}" type="slidenum">
              <a:rPr lang="en-US" smtClean="0"/>
              <a:pPr/>
              <a:t>50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1000"/>
                                        <p:tgtEl>
                                          <p:spTgt spid="3">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1000"/>
                                        <p:tgtEl>
                                          <p:spTgt spid="3">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1000"/>
                                        <p:tgtEl>
                                          <p:spTgt spid="3">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ox(in)">
                                      <p:cBhvr>
                                        <p:cTn id="21" dur="1000"/>
                                        <p:tgtEl>
                                          <p:spTgt spid="3">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ox(in)">
                                      <p:cBhvr>
                                        <p:cTn id="2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4282" y="706159"/>
            <a:ext cx="3786214" cy="722577"/>
          </a:xfrm>
        </p:spPr>
        <p:txBody>
          <a:bodyPr>
            <a:normAutofit/>
          </a:bodyPr>
          <a:lstStyle/>
          <a:p>
            <a:pPr algn="ctr"/>
            <a:r>
              <a:rPr lang="en-US" sz="3600" b="1" dirty="0" smtClean="0"/>
              <a:t>Weight Loss</a:t>
            </a:r>
            <a:endParaRPr lang="en-US" sz="3600" b="1" dirty="0"/>
          </a:p>
        </p:txBody>
      </p:sp>
      <p:sp>
        <p:nvSpPr>
          <p:cNvPr id="6" name="Content Placeholder 5"/>
          <p:cNvSpPr>
            <a:spLocks noGrp="1"/>
          </p:cNvSpPr>
          <p:nvPr>
            <p:ph sz="half" idx="1"/>
          </p:nvPr>
        </p:nvSpPr>
        <p:spPr>
          <a:xfrm>
            <a:off x="604838" y="2905140"/>
            <a:ext cx="4038600" cy="2667000"/>
          </a:xfrm>
        </p:spPr>
        <p:txBody>
          <a:bodyPr>
            <a:normAutofit/>
          </a:bodyPr>
          <a:lstStyle/>
          <a:p>
            <a:r>
              <a:rPr lang="en-US" dirty="0" smtClean="0">
                <a:latin typeface="Arial" pitchFamily="34" charset="0"/>
                <a:cs typeface="Arial" pitchFamily="34" charset="0"/>
              </a:rPr>
              <a:t>Weight loss is like </a:t>
            </a:r>
            <a:r>
              <a:rPr lang="en-US" smtClean="0">
                <a:latin typeface="Arial" pitchFamily="34" charset="0"/>
                <a:cs typeface="Arial" pitchFamily="34" charset="0"/>
              </a:rPr>
              <a:t>getting into </a:t>
            </a:r>
            <a:r>
              <a:rPr lang="en-US" dirty="0" smtClean="0">
                <a:latin typeface="Arial" pitchFamily="34" charset="0"/>
                <a:cs typeface="Arial" pitchFamily="34" charset="0"/>
              </a:rPr>
              <a:t>heaven….. It is </a:t>
            </a:r>
            <a:r>
              <a:rPr lang="en-US" dirty="0" smtClean="0">
                <a:solidFill>
                  <a:srgbClr val="FF0000"/>
                </a:solidFill>
                <a:latin typeface="Arial" pitchFamily="34" charset="0"/>
                <a:cs typeface="Arial" pitchFamily="34" charset="0"/>
              </a:rPr>
              <a:t>SIMPLE</a:t>
            </a:r>
            <a:r>
              <a:rPr lang="en-US" dirty="0" smtClean="0">
                <a:latin typeface="Arial" pitchFamily="34" charset="0"/>
                <a:cs typeface="Arial" pitchFamily="34" charset="0"/>
              </a:rPr>
              <a:t> but it is not </a:t>
            </a:r>
            <a:r>
              <a:rPr lang="en-US" dirty="0" smtClean="0">
                <a:solidFill>
                  <a:srgbClr val="FF0000"/>
                </a:solidFill>
                <a:latin typeface="Arial" pitchFamily="34" charset="0"/>
                <a:cs typeface="Arial" pitchFamily="34" charset="0"/>
              </a:rPr>
              <a:t>EASY.</a:t>
            </a:r>
            <a:endParaRPr lang="en-US" dirty="0">
              <a:solidFill>
                <a:srgbClr val="FF0000"/>
              </a:solidFill>
              <a:latin typeface="Arial" pitchFamily="34" charset="0"/>
              <a:cs typeface="Arial" pitchFamily="34" charset="0"/>
            </a:endParaRPr>
          </a:p>
        </p:txBody>
      </p:sp>
      <p:pic>
        <p:nvPicPr>
          <p:cNvPr id="8" name="Picture 4" descr="C:\My Documents\My Pictures\Sleep\Obesity.gif"/>
          <p:cNvPicPr>
            <a:picLocks noGrp="1" noChangeAspect="1" noChangeArrowheads="1"/>
          </p:cNvPicPr>
          <p:nvPr>
            <p:ph sz="half" idx="2"/>
          </p:nvPr>
        </p:nvPicPr>
        <p:blipFill>
          <a:blip r:embed="rId3" cstate="print"/>
          <a:srcRect/>
          <a:stretch>
            <a:fillRect/>
          </a:stretch>
        </p:blipFill>
        <p:spPr>
          <a:xfrm>
            <a:off x="4248176" y="2428868"/>
            <a:ext cx="4038600" cy="3481763"/>
          </a:xfrm>
          <a:noFill/>
        </p:spPr>
      </p:pic>
      <p:sp>
        <p:nvSpPr>
          <p:cNvPr id="9" name="TextBox 8"/>
          <p:cNvSpPr txBox="1"/>
          <p:nvPr/>
        </p:nvSpPr>
        <p:spPr>
          <a:xfrm>
            <a:off x="5214942" y="5957848"/>
            <a:ext cx="2205062" cy="400110"/>
          </a:xfrm>
          <a:prstGeom prst="rect">
            <a:avLst/>
          </a:prstGeom>
          <a:noFill/>
        </p:spPr>
        <p:txBody>
          <a:bodyPr wrap="square" rtlCol="0">
            <a:spAutoFit/>
          </a:bodyPr>
          <a:lstStyle/>
          <a:p>
            <a:pPr algn="ctr"/>
            <a:r>
              <a:rPr lang="en-US" sz="1000" dirty="0" smtClean="0"/>
              <a:t>Sleep in Health &amp; Disease</a:t>
            </a:r>
          </a:p>
          <a:p>
            <a:pPr algn="ctr"/>
            <a:r>
              <a:rPr lang="en-US" sz="1000" dirty="0" smtClean="0"/>
              <a:t>www.sleepsa.com</a:t>
            </a:r>
            <a:endParaRPr lang="en-US" sz="1000" dirty="0"/>
          </a:p>
        </p:txBody>
      </p:sp>
      <p:sp>
        <p:nvSpPr>
          <p:cNvPr id="2" name="Slide Number Placeholder 1"/>
          <p:cNvSpPr>
            <a:spLocks noGrp="1"/>
          </p:cNvSpPr>
          <p:nvPr>
            <p:ph type="sldNum" sz="quarter" idx="12"/>
          </p:nvPr>
        </p:nvSpPr>
        <p:spPr/>
        <p:txBody>
          <a:bodyPr/>
          <a:lstStyle/>
          <a:p>
            <a:fld id="{80EA325C-93E3-49B9-9635-C99EDF9CBB06}" type="slidenum">
              <a:rPr lang="en-US" smtClean="0"/>
              <a:pPr/>
              <a:t>51</a:t>
            </a:fld>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8726" y="677584"/>
            <a:ext cx="7258050" cy="751152"/>
          </a:xfrm>
        </p:spPr>
        <p:txBody>
          <a:bodyPr>
            <a:normAutofit/>
          </a:bodyPr>
          <a:lstStyle/>
          <a:p>
            <a:pPr algn="ctr"/>
            <a:r>
              <a:rPr lang="en-US" sz="3600" b="1" dirty="0" smtClean="0"/>
              <a:t>Positional Therapy</a:t>
            </a:r>
            <a:endParaRPr lang="en-US" sz="3600" b="1" dirty="0"/>
          </a:p>
        </p:txBody>
      </p:sp>
      <p:sp>
        <p:nvSpPr>
          <p:cNvPr id="6" name="Content Placeholder 5"/>
          <p:cNvSpPr>
            <a:spLocks noGrp="1"/>
          </p:cNvSpPr>
          <p:nvPr>
            <p:ph sz="half" idx="1"/>
          </p:nvPr>
        </p:nvSpPr>
        <p:spPr>
          <a:xfrm>
            <a:off x="285720" y="3510880"/>
            <a:ext cx="4038600" cy="2438400"/>
          </a:xfrm>
        </p:spPr>
        <p:txBody>
          <a:bodyPr>
            <a:normAutofit/>
          </a:bodyPr>
          <a:lstStyle/>
          <a:p>
            <a:r>
              <a:rPr lang="en-US" dirty="0" smtClean="0">
                <a:latin typeface="Arial" pitchFamily="34" charset="0"/>
                <a:cs typeface="Arial" pitchFamily="34" charset="0"/>
              </a:rPr>
              <a:t>Try sleeping on the side.</a:t>
            </a:r>
            <a:endParaRPr lang="en-US" dirty="0">
              <a:latin typeface="Arial" pitchFamily="34" charset="0"/>
              <a:cs typeface="Arial" pitchFamily="34" charset="0"/>
            </a:endParaRPr>
          </a:p>
        </p:txBody>
      </p:sp>
      <p:pic>
        <p:nvPicPr>
          <p:cNvPr id="8" name="Picture 2"/>
          <p:cNvPicPr>
            <a:picLocks noGrp="1" noChangeAspect="1" noChangeArrowheads="1"/>
          </p:cNvPicPr>
          <p:nvPr>
            <p:ph sz="half" idx="2"/>
          </p:nvPr>
        </p:nvPicPr>
        <p:blipFill>
          <a:blip r:embed="rId2" cstate="print"/>
          <a:srcRect/>
          <a:stretch>
            <a:fillRect/>
          </a:stretch>
        </p:blipFill>
        <p:spPr bwMode="auto">
          <a:xfrm>
            <a:off x="4319614" y="2712990"/>
            <a:ext cx="4038600" cy="3002026"/>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80EA325C-93E3-49B9-9635-C99EDF9CBB06}" type="slidenum">
              <a:rPr lang="en-US" smtClean="0"/>
              <a:pPr/>
              <a:t>52</a:t>
            </a:fld>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3937" y="634722"/>
            <a:ext cx="7248525" cy="865452"/>
          </a:xfrm>
        </p:spPr>
        <p:txBody>
          <a:bodyPr>
            <a:normAutofit/>
          </a:bodyPr>
          <a:lstStyle/>
          <a:p>
            <a:r>
              <a:rPr lang="en-US" sz="3600" b="1" dirty="0" smtClean="0"/>
              <a:t>Sleep Position Training</a:t>
            </a:r>
            <a:endParaRPr lang="en-US" sz="3600" b="1" dirty="0"/>
          </a:p>
        </p:txBody>
      </p:sp>
      <p:pic>
        <p:nvPicPr>
          <p:cNvPr id="8" name="Picture 8" descr="sa61"/>
          <p:cNvPicPr>
            <a:picLocks noGrp="1" noChangeAspect="1" noChangeArrowheads="1"/>
          </p:cNvPicPr>
          <p:nvPr>
            <p:ph idx="1"/>
          </p:nvPr>
        </p:nvPicPr>
        <p:blipFill>
          <a:blip r:embed="rId2" cstate="print"/>
          <a:srcRect/>
          <a:stretch>
            <a:fillRect/>
          </a:stretch>
        </p:blipFill>
        <p:spPr bwMode="auto">
          <a:xfrm>
            <a:off x="1295400" y="1831995"/>
            <a:ext cx="6560571" cy="4525963"/>
          </a:xfrm>
          <a:prstGeom prst="rect">
            <a:avLst/>
          </a:prstGeom>
          <a:noFill/>
          <a:ln w="6350">
            <a:solidFill>
              <a:schemeClr val="tx1"/>
            </a:solidFill>
            <a:miter lim="800000"/>
            <a:headEnd/>
            <a:tailEnd/>
          </a:ln>
        </p:spPr>
      </p:pic>
      <p:sp>
        <p:nvSpPr>
          <p:cNvPr id="9" name="TextBox 5"/>
          <p:cNvSpPr txBox="1">
            <a:spLocks noChangeArrowheads="1"/>
          </p:cNvSpPr>
          <p:nvPr/>
        </p:nvSpPr>
        <p:spPr bwMode="auto">
          <a:xfrm>
            <a:off x="3214678" y="6468927"/>
            <a:ext cx="2719398" cy="246221"/>
          </a:xfrm>
          <a:prstGeom prst="rect">
            <a:avLst/>
          </a:prstGeom>
          <a:noFill/>
          <a:ln w="9525">
            <a:noFill/>
            <a:miter lim="800000"/>
            <a:headEnd/>
            <a:tailEnd/>
          </a:ln>
        </p:spPr>
        <p:txBody>
          <a:bodyPr wrap="square">
            <a:spAutoFit/>
          </a:bodyPr>
          <a:lstStyle/>
          <a:p>
            <a:pPr algn="ctr"/>
            <a:r>
              <a:rPr lang="en-US" sz="1000" dirty="0">
                <a:latin typeface="Arial" pitchFamily="34" charset="0"/>
                <a:cs typeface="Arial" pitchFamily="34" charset="0"/>
              </a:rPr>
              <a:t>2006 American Academy of Sleep Medicine</a:t>
            </a:r>
          </a:p>
        </p:txBody>
      </p:sp>
      <p:sp>
        <p:nvSpPr>
          <p:cNvPr id="2" name="Slide Number Placeholder 1"/>
          <p:cNvSpPr>
            <a:spLocks noGrp="1"/>
          </p:cNvSpPr>
          <p:nvPr>
            <p:ph type="sldNum" sz="quarter" idx="12"/>
          </p:nvPr>
        </p:nvSpPr>
        <p:spPr/>
        <p:txBody>
          <a:bodyPr/>
          <a:lstStyle/>
          <a:p>
            <a:fld id="{80EA325C-93E3-49B9-9635-C99EDF9CBB06}" type="slidenum">
              <a:rPr lang="en-US" smtClean="0"/>
              <a:pPr/>
              <a:t>53</a:t>
            </a:fld>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42910" y="642918"/>
            <a:ext cx="7277100" cy="798777"/>
          </a:xfrm>
        </p:spPr>
        <p:txBody>
          <a:bodyPr>
            <a:normAutofit/>
          </a:bodyPr>
          <a:lstStyle/>
          <a:p>
            <a:pPr marL="742950" indent="-742950">
              <a:buClr>
                <a:schemeClr val="accent1"/>
              </a:buClr>
              <a:buSzPct val="65000"/>
            </a:pPr>
            <a:r>
              <a:rPr lang="en-US" sz="3600" b="1" dirty="0" smtClean="0"/>
              <a:t>Specific Measures</a:t>
            </a:r>
            <a:endParaRPr lang="en-US" sz="3600" b="1" dirty="0"/>
          </a:p>
        </p:txBody>
      </p:sp>
      <p:sp>
        <p:nvSpPr>
          <p:cNvPr id="7" name="Content Placeholder 6"/>
          <p:cNvSpPr>
            <a:spLocks noGrp="1"/>
          </p:cNvSpPr>
          <p:nvPr>
            <p:ph idx="1"/>
          </p:nvPr>
        </p:nvSpPr>
        <p:spPr>
          <a:xfrm>
            <a:off x="628680" y="2833701"/>
            <a:ext cx="7800972" cy="2667001"/>
          </a:xfrm>
        </p:spPr>
        <p:txBody>
          <a:bodyPr>
            <a:normAutofit/>
          </a:bodyPr>
          <a:lstStyle/>
          <a:p>
            <a:r>
              <a:rPr lang="en-US" sz="2800" dirty="0" smtClean="0">
                <a:latin typeface="Arial" pitchFamily="34" charset="0"/>
                <a:cs typeface="Arial" pitchFamily="34" charset="0"/>
              </a:rPr>
              <a:t>Continuous Positive Airway Pressure (CPAP)</a:t>
            </a:r>
          </a:p>
          <a:p>
            <a:endParaRPr lang="en-US" sz="2400" dirty="0" smtClean="0">
              <a:latin typeface="Arial" pitchFamily="34" charset="0"/>
              <a:cs typeface="Arial" pitchFamily="34" charset="0"/>
            </a:endParaRPr>
          </a:p>
          <a:p>
            <a:r>
              <a:rPr lang="en-US" sz="2800" dirty="0" smtClean="0">
                <a:latin typeface="Arial" pitchFamily="34" charset="0"/>
                <a:cs typeface="Arial" pitchFamily="34" charset="0"/>
              </a:rPr>
              <a:t>Intra – Oral Appliances</a:t>
            </a:r>
          </a:p>
          <a:p>
            <a:endParaRPr lang="en-US" sz="2400" dirty="0" smtClean="0">
              <a:latin typeface="Arial" pitchFamily="34" charset="0"/>
              <a:cs typeface="Arial" pitchFamily="34" charset="0"/>
            </a:endParaRPr>
          </a:p>
          <a:p>
            <a:r>
              <a:rPr lang="en-US" sz="2800" dirty="0" smtClean="0">
                <a:latin typeface="Arial" pitchFamily="34" charset="0"/>
                <a:cs typeface="Arial" pitchFamily="34" charset="0"/>
              </a:rPr>
              <a:t>Surgical Treatment</a:t>
            </a:r>
            <a:endParaRPr lang="en-US" sz="28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0EA325C-93E3-49B9-9635-C99EDF9CBB06}" type="slidenum">
              <a:rPr lang="en-US" smtClean="0"/>
              <a:pPr/>
              <a:t>54</a:t>
            </a:fld>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428604"/>
            <a:ext cx="5643602" cy="1238250"/>
          </a:xfrm>
        </p:spPr>
        <p:txBody>
          <a:bodyPr>
            <a:noAutofit/>
          </a:bodyPr>
          <a:lstStyle/>
          <a:p>
            <a:pPr algn="ctr"/>
            <a:r>
              <a:rPr lang="en-US" sz="3600" b="1" dirty="0" smtClean="0"/>
              <a:t>Continuous Positive Airway Pressure (CPAP)</a:t>
            </a:r>
            <a:endParaRPr lang="en-US" sz="3600" b="1" dirty="0"/>
          </a:p>
        </p:txBody>
      </p:sp>
      <p:sp>
        <p:nvSpPr>
          <p:cNvPr id="4" name="Content Placeholder 3"/>
          <p:cNvSpPr>
            <a:spLocks noGrp="1"/>
          </p:cNvSpPr>
          <p:nvPr>
            <p:ph sz="half" idx="1"/>
          </p:nvPr>
        </p:nvSpPr>
        <p:spPr>
          <a:xfrm>
            <a:off x="285720" y="3414489"/>
            <a:ext cx="4038600" cy="2390775"/>
          </a:xfrm>
        </p:spPr>
        <p:txBody>
          <a:bodyPr>
            <a:normAutofit/>
          </a:bodyPr>
          <a:lstStyle/>
          <a:p>
            <a:r>
              <a:rPr lang="en-US" dirty="0" smtClean="0">
                <a:latin typeface="Arial" pitchFamily="34" charset="0"/>
                <a:cs typeface="Arial" pitchFamily="34" charset="0"/>
              </a:rPr>
              <a:t>Is the gold standard treatment</a:t>
            </a:r>
            <a:endParaRPr lang="en-US" dirty="0">
              <a:latin typeface="Arial" pitchFamily="34" charset="0"/>
              <a:cs typeface="Arial" pitchFamily="34" charset="0"/>
            </a:endParaRPr>
          </a:p>
        </p:txBody>
      </p:sp>
      <p:pic>
        <p:nvPicPr>
          <p:cNvPr id="8" name="Picture 3"/>
          <p:cNvPicPr>
            <a:picLocks noGrp="1" noChangeAspect="1" noChangeArrowheads="1"/>
          </p:cNvPicPr>
          <p:nvPr>
            <p:ph sz="half" idx="2"/>
          </p:nvPr>
        </p:nvPicPr>
        <p:blipFill>
          <a:blip r:embed="rId2" cstate="print"/>
          <a:stretch>
            <a:fillRect/>
          </a:stretch>
        </p:blipFill>
        <p:spPr bwMode="auto">
          <a:xfrm>
            <a:off x="4101433" y="2643182"/>
            <a:ext cx="4294853" cy="321471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80EA325C-93E3-49B9-9635-C99EDF9CBB06}" type="slidenum">
              <a:rPr lang="en-US" smtClean="0"/>
              <a:pPr/>
              <a:t>55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1000"/>
                                        <p:tgtEl>
                                          <p:spTgt spid="4">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28604"/>
            <a:ext cx="4357718" cy="1220787"/>
          </a:xfrm>
        </p:spPr>
        <p:txBody>
          <a:bodyPr>
            <a:noAutofit/>
          </a:bodyPr>
          <a:lstStyle/>
          <a:p>
            <a:pPr algn="ctr"/>
            <a:r>
              <a:rPr lang="en-US" sz="3600" b="1" dirty="0" smtClean="0"/>
              <a:t>Continuous Positive </a:t>
            </a:r>
            <a:br>
              <a:rPr lang="en-US" sz="3600" b="1" dirty="0" smtClean="0"/>
            </a:br>
            <a:r>
              <a:rPr lang="en-US" sz="3600" b="1" dirty="0" smtClean="0"/>
              <a:t>Airway Pressure</a:t>
            </a:r>
            <a:endParaRPr lang="en-US" sz="3600" b="1" dirty="0"/>
          </a:p>
        </p:txBody>
      </p:sp>
      <p:sp>
        <p:nvSpPr>
          <p:cNvPr id="3" name="Text Placeholder 2"/>
          <p:cNvSpPr>
            <a:spLocks noGrp="1"/>
          </p:cNvSpPr>
          <p:nvPr>
            <p:ph type="body" idx="1"/>
          </p:nvPr>
        </p:nvSpPr>
        <p:spPr>
          <a:xfrm>
            <a:off x="428596" y="1966906"/>
            <a:ext cx="3963988" cy="533400"/>
          </a:xfrm>
        </p:spPr>
        <p:txBody>
          <a:bodyPr>
            <a:normAutofit/>
          </a:bodyPr>
          <a:lstStyle/>
          <a:p>
            <a:pPr algn="ctr"/>
            <a:r>
              <a:rPr lang="en-US" sz="2800" dirty="0" smtClean="0">
                <a:solidFill>
                  <a:srgbClr val="C00000"/>
                </a:solidFill>
              </a:rPr>
              <a:t>Before </a:t>
            </a:r>
            <a:endParaRPr lang="en-US" sz="2800" dirty="0">
              <a:solidFill>
                <a:srgbClr val="C00000"/>
              </a:solidFill>
            </a:endParaRPr>
          </a:p>
        </p:txBody>
      </p:sp>
      <p:sp>
        <p:nvSpPr>
          <p:cNvPr id="5" name="Text Placeholder 4"/>
          <p:cNvSpPr>
            <a:spLocks noGrp="1"/>
          </p:cNvSpPr>
          <p:nvPr>
            <p:ph type="body" sz="quarter" idx="3"/>
          </p:nvPr>
        </p:nvSpPr>
        <p:spPr>
          <a:xfrm>
            <a:off x="4500562" y="1947856"/>
            <a:ext cx="3962400" cy="552450"/>
          </a:xfrm>
        </p:spPr>
        <p:txBody>
          <a:bodyPr>
            <a:normAutofit/>
          </a:bodyPr>
          <a:lstStyle/>
          <a:p>
            <a:pPr algn="ctr"/>
            <a:r>
              <a:rPr lang="en-US" sz="2800" dirty="0" smtClean="0">
                <a:solidFill>
                  <a:srgbClr val="C00000"/>
                </a:solidFill>
              </a:rPr>
              <a:t>After</a:t>
            </a:r>
            <a:endParaRPr lang="en-US" sz="2800" dirty="0">
              <a:solidFill>
                <a:srgbClr val="C00000"/>
              </a:solidFill>
            </a:endParaRPr>
          </a:p>
        </p:txBody>
      </p:sp>
      <p:pic>
        <p:nvPicPr>
          <p:cNvPr id="2050" name="Picture 2"/>
          <p:cNvPicPr>
            <a:picLocks noGrp="1" noChangeAspect="1" noChangeArrowheads="1"/>
          </p:cNvPicPr>
          <p:nvPr>
            <p:ph sz="quarter" idx="4"/>
          </p:nvPr>
        </p:nvPicPr>
        <p:blipFill>
          <a:blip r:embed="rId2" cstate="print"/>
          <a:srcRect/>
          <a:stretch>
            <a:fillRect/>
          </a:stretch>
        </p:blipFill>
        <p:spPr bwMode="auto">
          <a:xfrm>
            <a:off x="4643438" y="2462234"/>
            <a:ext cx="3746706" cy="4038600"/>
          </a:xfrm>
          <a:prstGeom prst="rect">
            <a:avLst/>
          </a:prstGeom>
          <a:noFill/>
          <a:ln w="9525">
            <a:noFill/>
            <a:miter lim="800000"/>
            <a:headEnd/>
            <a:tailEnd/>
          </a:ln>
          <a:effectLst/>
        </p:spPr>
      </p:pic>
      <p:pic>
        <p:nvPicPr>
          <p:cNvPr id="8" name="Picture 4"/>
          <p:cNvPicPr>
            <a:picLocks noGrp="1" noChangeAspect="1" noChangeArrowheads="1"/>
          </p:cNvPicPr>
          <p:nvPr>
            <p:ph sz="half" idx="2"/>
          </p:nvPr>
        </p:nvPicPr>
        <p:blipFill>
          <a:blip r:embed="rId3" cstate="print"/>
          <a:srcRect/>
          <a:stretch>
            <a:fillRect/>
          </a:stretch>
        </p:blipFill>
        <p:spPr bwMode="auto">
          <a:xfrm>
            <a:off x="762000" y="2549546"/>
            <a:ext cx="2678181" cy="3951288"/>
          </a:xfrm>
          <a:prstGeom prst="rect">
            <a:avLst/>
          </a:prstGeom>
          <a:noFill/>
          <a:ln w="9525">
            <a:noFill/>
            <a:miter lim="800000"/>
            <a:headEnd/>
            <a:tailEnd/>
          </a:ln>
          <a:effectLst/>
        </p:spPr>
      </p:pic>
      <p:sp>
        <p:nvSpPr>
          <p:cNvPr id="9" name="Oval 7"/>
          <p:cNvSpPr>
            <a:spLocks noChangeArrowheads="1"/>
          </p:cNvSpPr>
          <p:nvPr/>
        </p:nvSpPr>
        <p:spPr bwMode="auto">
          <a:xfrm>
            <a:off x="2357422" y="4510102"/>
            <a:ext cx="838200" cy="990600"/>
          </a:xfrm>
          <a:prstGeom prst="ellipse">
            <a:avLst/>
          </a:prstGeom>
          <a:noFill/>
          <a:ln w="38100">
            <a:solidFill>
              <a:srgbClr val="0000CC"/>
            </a:solidFill>
            <a:round/>
            <a:headEnd/>
            <a:tailEnd/>
          </a:ln>
          <a:effectLst/>
        </p:spPr>
        <p:txBody>
          <a:bodyPr wrap="none" anchor="ctr"/>
          <a:lstStyle/>
          <a:p>
            <a:endParaRPr lang="en-US" dirty="0"/>
          </a:p>
        </p:txBody>
      </p:sp>
      <p:sp>
        <p:nvSpPr>
          <p:cNvPr id="10" name="Oval 7"/>
          <p:cNvSpPr>
            <a:spLocks noChangeArrowheads="1"/>
          </p:cNvSpPr>
          <p:nvPr/>
        </p:nvSpPr>
        <p:spPr bwMode="auto">
          <a:xfrm>
            <a:off x="7305700" y="4438664"/>
            <a:ext cx="838200" cy="990600"/>
          </a:xfrm>
          <a:prstGeom prst="ellipse">
            <a:avLst/>
          </a:prstGeom>
          <a:noFill/>
          <a:ln w="38100">
            <a:solidFill>
              <a:srgbClr val="0000CC"/>
            </a:solidFill>
            <a:round/>
            <a:headEnd/>
            <a:tailEnd/>
          </a:ln>
          <a:effectLst/>
        </p:spPr>
        <p:txBody>
          <a:bodyPr wrap="none" anchor="ctr"/>
          <a:lstStyle/>
          <a:p>
            <a:endParaRPr lang="en-US" dirty="0"/>
          </a:p>
        </p:txBody>
      </p:sp>
      <p:sp>
        <p:nvSpPr>
          <p:cNvPr id="4" name="Slide Number Placeholder 3"/>
          <p:cNvSpPr>
            <a:spLocks noGrp="1"/>
          </p:cNvSpPr>
          <p:nvPr>
            <p:ph type="sldNum" sz="quarter" idx="12"/>
          </p:nvPr>
        </p:nvSpPr>
        <p:spPr/>
        <p:txBody>
          <a:bodyPr/>
          <a:lstStyle/>
          <a:p>
            <a:fld id="{80EA325C-93E3-49B9-9635-C99EDF9CBB06}" type="slidenum">
              <a:rPr lang="en-US" smtClean="0"/>
              <a:pPr/>
              <a:t>56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4" presetClass="entr" presetSubtype="1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edg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randombar(horizontal)">
                                      <p:cBhvr>
                                        <p:cTn id="24" dur="5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edg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9" grpId="0" animBg="1"/>
      <p:bldP spid="10"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14348" y="714356"/>
            <a:ext cx="4400530" cy="732102"/>
          </a:xfrm>
        </p:spPr>
        <p:txBody>
          <a:bodyPr>
            <a:normAutofit/>
          </a:bodyPr>
          <a:lstStyle/>
          <a:p>
            <a:r>
              <a:rPr lang="en-US" sz="3600" b="1" dirty="0" smtClean="0"/>
              <a:t>Benefits of CPAP</a:t>
            </a:r>
            <a:endParaRPr lang="en-US" sz="3600" b="1" dirty="0"/>
          </a:p>
        </p:txBody>
      </p:sp>
      <p:sp>
        <p:nvSpPr>
          <p:cNvPr id="8" name="Content Placeholder 7"/>
          <p:cNvSpPr>
            <a:spLocks noGrp="1"/>
          </p:cNvSpPr>
          <p:nvPr>
            <p:ph idx="1"/>
          </p:nvPr>
        </p:nvSpPr>
        <p:spPr>
          <a:xfrm>
            <a:off x="928662" y="2357430"/>
            <a:ext cx="7215238" cy="4000528"/>
          </a:xfrm>
        </p:spPr>
        <p:txBody>
          <a:bodyPr>
            <a:noAutofit/>
          </a:bodyPr>
          <a:lstStyle/>
          <a:p>
            <a:r>
              <a:rPr lang="en-US" sz="2800" dirty="0" smtClean="0">
                <a:latin typeface="Arial" pitchFamily="34" charset="0"/>
                <a:cs typeface="Arial" pitchFamily="34" charset="0"/>
              </a:rPr>
              <a:t>Improves quality of life even in mild OSA</a:t>
            </a:r>
          </a:p>
          <a:p>
            <a:endParaRPr lang="en-US" sz="1800" dirty="0" smtClean="0">
              <a:latin typeface="Arial" pitchFamily="34" charset="0"/>
              <a:cs typeface="Arial" pitchFamily="34" charset="0"/>
            </a:endParaRPr>
          </a:p>
          <a:p>
            <a:r>
              <a:rPr lang="en-US" sz="2800" dirty="0" smtClean="0">
                <a:latin typeface="Arial" pitchFamily="34" charset="0"/>
                <a:cs typeface="Arial" pitchFamily="34" charset="0"/>
              </a:rPr>
              <a:t>Improves bed partner sleep</a:t>
            </a:r>
          </a:p>
          <a:p>
            <a:endParaRPr lang="en-US" sz="1800" dirty="0" smtClean="0">
              <a:latin typeface="Arial" pitchFamily="34" charset="0"/>
              <a:cs typeface="Arial" pitchFamily="34" charset="0"/>
            </a:endParaRPr>
          </a:p>
          <a:p>
            <a:r>
              <a:rPr lang="en-US" sz="2800" dirty="0" smtClean="0">
                <a:latin typeface="Arial" pitchFamily="34" charset="0"/>
                <a:cs typeface="Arial" pitchFamily="34" charset="0"/>
              </a:rPr>
              <a:t>Improves daytime sleepiness</a:t>
            </a:r>
          </a:p>
          <a:p>
            <a:endParaRPr lang="en-US" sz="1800" dirty="0" smtClean="0">
              <a:latin typeface="Arial" pitchFamily="34" charset="0"/>
              <a:cs typeface="Arial" pitchFamily="34" charset="0"/>
            </a:endParaRPr>
          </a:p>
          <a:p>
            <a:r>
              <a:rPr lang="en-US" sz="2800" dirty="0" smtClean="0">
                <a:latin typeface="Arial" pitchFamily="34" charset="0"/>
                <a:cs typeface="Arial" pitchFamily="34" charset="0"/>
              </a:rPr>
              <a:t>Decreases motor vehicle accident</a:t>
            </a:r>
          </a:p>
          <a:p>
            <a:endParaRPr lang="en-US" sz="1800" dirty="0" smtClean="0">
              <a:latin typeface="Arial" pitchFamily="34" charset="0"/>
              <a:cs typeface="Arial" pitchFamily="34" charset="0"/>
            </a:endParaRPr>
          </a:p>
          <a:p>
            <a:r>
              <a:rPr lang="en-US" sz="2800" dirty="0" smtClean="0">
                <a:latin typeface="Arial" pitchFamily="34" charset="0"/>
                <a:cs typeface="Arial" pitchFamily="34" charset="0"/>
              </a:rPr>
              <a:t>Improves hypertension</a:t>
            </a:r>
          </a:p>
          <a:p>
            <a:endParaRPr lang="en-US" sz="2800" dirty="0" smtClean="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0EA325C-93E3-49B9-9635-C99EDF9CBB06}" type="slidenum">
              <a:rPr lang="en-US" smtClean="0"/>
              <a:pPr/>
              <a:t>57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ox(in)">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ox(in)">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ox(in)">
                                      <p:cBhvr>
                                        <p:cTn id="22" dur="1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box(in)">
                                      <p:cBhvr>
                                        <p:cTn id="27"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85800" y="2686057"/>
            <a:ext cx="7772400" cy="3457587"/>
          </a:xfrm>
        </p:spPr>
        <p:txBody>
          <a:bodyPr/>
          <a:lstStyle/>
          <a:p>
            <a:r>
              <a:rPr lang="en-US" sz="2800" dirty="0" smtClean="0">
                <a:latin typeface="Arial" pitchFamily="34" charset="0"/>
                <a:cs typeface="Arial" pitchFamily="34" charset="0"/>
              </a:rPr>
              <a:t>Increases ejection fraction in systolic CHF</a:t>
            </a:r>
          </a:p>
          <a:p>
            <a:endParaRPr lang="en-US" sz="2000" dirty="0" smtClean="0">
              <a:latin typeface="Arial" pitchFamily="34" charset="0"/>
              <a:cs typeface="Arial" pitchFamily="34" charset="0"/>
            </a:endParaRPr>
          </a:p>
          <a:p>
            <a:r>
              <a:rPr lang="en-US" sz="2800" dirty="0" smtClean="0">
                <a:latin typeface="Arial" pitchFamily="34" charset="0"/>
                <a:cs typeface="Arial" pitchFamily="34" charset="0"/>
              </a:rPr>
              <a:t>Improves insulin resistance</a:t>
            </a:r>
          </a:p>
          <a:p>
            <a:endParaRPr lang="en-US" sz="2000" dirty="0" smtClean="0">
              <a:latin typeface="Arial" pitchFamily="34" charset="0"/>
              <a:cs typeface="Arial" pitchFamily="34" charset="0"/>
            </a:endParaRPr>
          </a:p>
          <a:p>
            <a:r>
              <a:rPr lang="en-US" sz="2800" dirty="0" smtClean="0">
                <a:latin typeface="Arial" pitchFamily="34" charset="0"/>
                <a:cs typeface="Arial" pitchFamily="34" charset="0"/>
              </a:rPr>
              <a:t>Decreases inflammatory markers </a:t>
            </a:r>
          </a:p>
          <a:p>
            <a:pPr lvl="2"/>
            <a:r>
              <a:rPr lang="en-US" dirty="0" smtClean="0">
                <a:solidFill>
                  <a:srgbClr val="0000CC"/>
                </a:solidFill>
                <a:latin typeface="Arial" pitchFamily="34" charset="0"/>
                <a:cs typeface="Arial" pitchFamily="34" charset="0"/>
              </a:rPr>
              <a:t>CRP (C-reactive protein)</a:t>
            </a:r>
          </a:p>
          <a:p>
            <a:endParaRPr lang="en-US" sz="2800" dirty="0"/>
          </a:p>
        </p:txBody>
      </p:sp>
      <p:sp>
        <p:nvSpPr>
          <p:cNvPr id="4" name="Title 6"/>
          <p:cNvSpPr>
            <a:spLocks noGrp="1"/>
          </p:cNvSpPr>
          <p:nvPr>
            <p:ph type="title"/>
          </p:nvPr>
        </p:nvSpPr>
        <p:spPr>
          <a:xfrm>
            <a:off x="642910" y="685799"/>
            <a:ext cx="6143668" cy="814375"/>
          </a:xfrm>
        </p:spPr>
        <p:txBody>
          <a:bodyPr>
            <a:noAutofit/>
          </a:bodyPr>
          <a:lstStyle/>
          <a:p>
            <a:r>
              <a:rPr lang="en-US" sz="3600" dirty="0" smtClean="0"/>
              <a:t>Cont… (Benefits of CPAP)</a:t>
            </a:r>
            <a:endParaRPr lang="en-US" sz="3600" dirty="0"/>
          </a:p>
        </p:txBody>
      </p:sp>
      <p:sp>
        <p:nvSpPr>
          <p:cNvPr id="2" name="Slide Number Placeholder 1"/>
          <p:cNvSpPr>
            <a:spLocks noGrp="1"/>
          </p:cNvSpPr>
          <p:nvPr>
            <p:ph type="sldNum" sz="quarter" idx="12"/>
          </p:nvPr>
        </p:nvSpPr>
        <p:spPr/>
        <p:txBody>
          <a:bodyPr/>
          <a:lstStyle/>
          <a:p>
            <a:fld id="{80EA325C-93E3-49B9-9635-C99EDF9CBB06}" type="slidenum">
              <a:rPr lang="en-US" smtClean="0"/>
              <a:pPr/>
              <a:t>58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ox(in)">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ox(in)">
                                      <p:cBhvr>
                                        <p:cTn id="17" dur="1000"/>
                                        <p:tgtEl>
                                          <p:spTgt spid="8">
                                            <p:txEl>
                                              <p:pRg st="4" end="4"/>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animEffect transition="in" filter="box(in)">
                                      <p:cBhvr>
                                        <p:cTn id="20"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42974" y="503225"/>
            <a:ext cx="7229475" cy="1139825"/>
          </a:xfrm>
        </p:spPr>
        <p:txBody>
          <a:bodyPr>
            <a:normAutofit/>
          </a:bodyPr>
          <a:lstStyle/>
          <a:p>
            <a:pPr algn="ctr"/>
            <a:r>
              <a:rPr lang="en-US" sz="3600" b="1" dirty="0" smtClean="0"/>
              <a:t>What is Sleep Apnea?</a:t>
            </a:r>
            <a:endParaRPr lang="en-US" sz="3600" b="1" dirty="0"/>
          </a:p>
        </p:txBody>
      </p:sp>
      <p:sp>
        <p:nvSpPr>
          <p:cNvPr id="7" name="Content Placeholder 6"/>
          <p:cNvSpPr>
            <a:spLocks noGrp="1"/>
          </p:cNvSpPr>
          <p:nvPr>
            <p:ph idx="1"/>
          </p:nvPr>
        </p:nvSpPr>
        <p:spPr>
          <a:xfrm>
            <a:off x="600076" y="2474937"/>
            <a:ext cx="2757478" cy="2525699"/>
          </a:xfrm>
        </p:spPr>
        <p:txBody>
          <a:bodyPr/>
          <a:lstStyle/>
          <a:p>
            <a:r>
              <a:rPr lang="en-US" sz="2800" dirty="0" smtClean="0">
                <a:latin typeface="Arial" pitchFamily="34" charset="0"/>
                <a:cs typeface="Arial" pitchFamily="34" charset="0"/>
              </a:rPr>
              <a:t>Defined as a cessation of airflow for a minimum of 10 seconds.</a:t>
            </a:r>
            <a:endParaRPr lang="en-US" sz="2800" dirty="0">
              <a:latin typeface="Arial" pitchFamily="34" charset="0"/>
              <a:cs typeface="Arial" pitchFamily="34" charset="0"/>
            </a:endParaRPr>
          </a:p>
        </p:txBody>
      </p:sp>
      <p:pic>
        <p:nvPicPr>
          <p:cNvPr id="10" name="Picture 9" descr="SLEEP APNEA copy.JPG"/>
          <p:cNvPicPr>
            <a:picLocks noChangeAspect="1"/>
          </p:cNvPicPr>
          <p:nvPr/>
        </p:nvPicPr>
        <p:blipFill>
          <a:blip r:embed="rId2" cstate="print"/>
          <a:stretch>
            <a:fillRect/>
          </a:stretch>
        </p:blipFill>
        <p:spPr>
          <a:xfrm>
            <a:off x="3643306" y="2571744"/>
            <a:ext cx="4638379" cy="3643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Slide Number Placeholder 1"/>
          <p:cNvSpPr>
            <a:spLocks noGrp="1"/>
          </p:cNvSpPr>
          <p:nvPr>
            <p:ph type="sldNum" sz="quarter" idx="12"/>
          </p:nvPr>
        </p:nvSpPr>
        <p:spPr/>
        <p:txBody>
          <a:bodyPr/>
          <a:lstStyle/>
          <a:p>
            <a:fld id="{80EA325C-93E3-49B9-9635-C99EDF9CBB06}" type="slidenum">
              <a:rPr lang="en-US" smtClean="0"/>
              <a:pPr/>
              <a:t>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ox(in)">
                                      <p:cBhvr>
                                        <p:cTn id="13"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2" cstate="print"/>
          <a:srcRect/>
          <a:stretch>
            <a:fillRect/>
          </a:stretch>
        </p:blipFill>
        <p:spPr bwMode="auto">
          <a:xfrm>
            <a:off x="647728" y="1624035"/>
            <a:ext cx="7924800" cy="5019675"/>
          </a:xfrm>
          <a:prstGeom prst="rect">
            <a:avLst/>
          </a:prstGeom>
          <a:noFill/>
          <a:ln w="9525">
            <a:solidFill>
              <a:schemeClr val="tx1"/>
            </a:solidFill>
            <a:miter lim="800000"/>
            <a:headEnd/>
            <a:tailEnd/>
          </a:ln>
          <a:effectLst/>
        </p:spPr>
      </p:pic>
      <p:sp>
        <p:nvSpPr>
          <p:cNvPr id="9" name="AutoShape 20"/>
          <p:cNvSpPr>
            <a:spLocks noChangeArrowheads="1"/>
          </p:cNvSpPr>
          <p:nvPr/>
        </p:nvSpPr>
        <p:spPr bwMode="auto">
          <a:xfrm>
            <a:off x="3305196" y="3681435"/>
            <a:ext cx="3910010" cy="1752600"/>
          </a:xfrm>
          <a:prstGeom prst="bracketPair">
            <a:avLst>
              <a:gd name="adj" fmla="val 16667"/>
            </a:avLst>
          </a:prstGeom>
          <a:noFill/>
          <a:ln w="31750">
            <a:solidFill>
              <a:srgbClr val="FF0000"/>
            </a:solidFill>
            <a:round/>
            <a:headEnd/>
            <a:tailEnd/>
          </a:ln>
        </p:spPr>
        <p:txBody>
          <a:bodyPr wrap="none" anchor="ctr"/>
          <a:lstStyle/>
          <a:p>
            <a:endParaRPr lang="en-US" dirty="0"/>
          </a:p>
        </p:txBody>
      </p:sp>
      <p:sp>
        <p:nvSpPr>
          <p:cNvPr id="5" name="Rectangle 2"/>
          <p:cNvSpPr>
            <a:spLocks noGrp="1" noChangeArrowheads="1"/>
          </p:cNvSpPr>
          <p:nvPr>
            <p:ph type="title"/>
          </p:nvPr>
        </p:nvSpPr>
        <p:spPr>
          <a:xfrm>
            <a:off x="500034" y="673086"/>
            <a:ext cx="2657443" cy="684212"/>
          </a:xfrm>
        </p:spPr>
        <p:txBody>
          <a:bodyPr>
            <a:noAutofit/>
          </a:bodyPr>
          <a:lstStyle/>
          <a:p>
            <a:pPr algn="ctr"/>
            <a:r>
              <a:rPr lang="en-US" sz="3600" b="1" dirty="0" smtClean="0"/>
              <a:t>Hypopnea</a:t>
            </a:r>
          </a:p>
        </p:txBody>
      </p:sp>
      <p:sp>
        <p:nvSpPr>
          <p:cNvPr id="2" name="Slide Number Placeholder 1"/>
          <p:cNvSpPr>
            <a:spLocks noGrp="1"/>
          </p:cNvSpPr>
          <p:nvPr>
            <p:ph type="sldNum" sz="quarter" idx="12"/>
          </p:nvPr>
        </p:nvSpPr>
        <p:spPr/>
        <p:txBody>
          <a:bodyPr/>
          <a:lstStyle/>
          <a:p>
            <a:fld id="{80EA325C-93E3-49B9-9635-C99EDF9CBB06}" type="slidenum">
              <a:rPr lang="en-US" smtClean="0"/>
              <a:pPr/>
              <a:t>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46" y="696634"/>
            <a:ext cx="7277100" cy="732102"/>
          </a:xfrm>
        </p:spPr>
        <p:txBody>
          <a:bodyPr>
            <a:normAutofit/>
          </a:bodyPr>
          <a:lstStyle/>
          <a:p>
            <a:pPr algn="ctr"/>
            <a:r>
              <a:rPr lang="en-US" sz="3600" b="1" dirty="0" smtClean="0"/>
              <a:t>Categories of Sleep Apnea</a:t>
            </a:r>
            <a:endParaRPr lang="en-US" sz="3600" b="1" dirty="0"/>
          </a:p>
        </p:txBody>
      </p:sp>
      <p:sp>
        <p:nvSpPr>
          <p:cNvPr id="3" name="Content Placeholder 2"/>
          <p:cNvSpPr>
            <a:spLocks noGrp="1"/>
          </p:cNvSpPr>
          <p:nvPr>
            <p:ph idx="1"/>
          </p:nvPr>
        </p:nvSpPr>
        <p:spPr>
          <a:xfrm>
            <a:off x="1952636" y="2262193"/>
            <a:ext cx="4191000" cy="3452823"/>
          </a:xfrm>
        </p:spPr>
        <p:txBody>
          <a:bodyPr>
            <a:normAutofit/>
          </a:bodyPr>
          <a:lstStyle/>
          <a:p>
            <a:pPr>
              <a:buNone/>
            </a:pPr>
            <a:endParaRPr lang="en-US" sz="2800" dirty="0" smtClean="0">
              <a:latin typeface="Arial" pitchFamily="34" charset="0"/>
              <a:cs typeface="Arial" pitchFamily="34" charset="0"/>
            </a:endParaRPr>
          </a:p>
          <a:p>
            <a:pPr marL="514350" indent="-514350">
              <a:buFont typeface="+mj-lt"/>
              <a:buAutoNum type="alphaUcPeriod"/>
            </a:pPr>
            <a:r>
              <a:rPr lang="en-US" sz="2800" dirty="0" smtClean="0">
                <a:latin typeface="Arial" pitchFamily="34" charset="0"/>
                <a:cs typeface="Arial" pitchFamily="34" charset="0"/>
              </a:rPr>
              <a:t>Obstructive  Events</a:t>
            </a:r>
          </a:p>
          <a:p>
            <a:pPr marL="514350" indent="-514350">
              <a:buFont typeface="+mj-lt"/>
              <a:buAutoNum type="alphaUcPeriod"/>
            </a:pPr>
            <a:endParaRPr lang="en-US" sz="2400" dirty="0" smtClean="0">
              <a:latin typeface="Arial" pitchFamily="34" charset="0"/>
              <a:cs typeface="Arial" pitchFamily="34" charset="0"/>
            </a:endParaRPr>
          </a:p>
          <a:p>
            <a:pPr marL="514350" indent="-514350">
              <a:buFont typeface="+mj-lt"/>
              <a:buAutoNum type="alphaUcPeriod"/>
            </a:pPr>
            <a:r>
              <a:rPr lang="en-US" sz="2800" dirty="0" smtClean="0">
                <a:latin typeface="Arial" pitchFamily="34" charset="0"/>
                <a:cs typeface="Arial" pitchFamily="34" charset="0"/>
              </a:rPr>
              <a:t>Central  Events</a:t>
            </a:r>
          </a:p>
          <a:p>
            <a:pPr marL="514350" indent="-514350">
              <a:buFont typeface="+mj-lt"/>
              <a:buAutoNum type="alphaUcPeriod"/>
            </a:pPr>
            <a:endParaRPr lang="en-US" sz="2400" dirty="0" smtClean="0">
              <a:latin typeface="Arial" pitchFamily="34" charset="0"/>
              <a:cs typeface="Arial" pitchFamily="34" charset="0"/>
            </a:endParaRPr>
          </a:p>
          <a:p>
            <a:pPr marL="514350" indent="-514350">
              <a:buFont typeface="+mj-lt"/>
              <a:buAutoNum type="alphaUcPeriod"/>
            </a:pPr>
            <a:r>
              <a:rPr lang="en-US" sz="2800" dirty="0" smtClean="0">
                <a:latin typeface="Arial" pitchFamily="34" charset="0"/>
                <a:cs typeface="Arial" pitchFamily="34" charset="0"/>
              </a:rPr>
              <a:t>Mixed  Events</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0EA325C-93E3-49B9-9635-C99EDF9CBB06}" type="slidenum">
              <a:rPr lang="en-US" smtClean="0"/>
              <a:pPr/>
              <a:t>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ox(in)">
                                      <p:cBhvr>
                                        <p:cTn id="1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696634"/>
            <a:ext cx="7248525" cy="732102"/>
          </a:xfrm>
        </p:spPr>
        <p:txBody>
          <a:bodyPr>
            <a:normAutofit/>
          </a:bodyPr>
          <a:lstStyle/>
          <a:p>
            <a:r>
              <a:rPr lang="en-US" sz="3600" b="1" dirty="0" smtClean="0"/>
              <a:t>Apnea Patterns</a:t>
            </a:r>
            <a:endParaRPr lang="en-US" sz="3600" b="1" dirty="0"/>
          </a:p>
        </p:txBody>
      </p:sp>
      <p:grpSp>
        <p:nvGrpSpPr>
          <p:cNvPr id="3" name="Group 28"/>
          <p:cNvGrpSpPr>
            <a:grpSpLocks/>
          </p:cNvGrpSpPr>
          <p:nvPr/>
        </p:nvGrpSpPr>
        <p:grpSpPr bwMode="auto">
          <a:xfrm>
            <a:off x="685800" y="2162195"/>
            <a:ext cx="7620000" cy="4124325"/>
            <a:chOff x="234" y="983"/>
            <a:chExt cx="6076" cy="2358"/>
          </a:xfrm>
        </p:grpSpPr>
        <p:sp>
          <p:nvSpPr>
            <p:cNvPr id="6" name="Rectangle 29"/>
            <p:cNvSpPr>
              <a:spLocks noChangeArrowheads="1"/>
            </p:cNvSpPr>
            <p:nvPr/>
          </p:nvSpPr>
          <p:spPr bwMode="blackWhite">
            <a:xfrm>
              <a:off x="234" y="983"/>
              <a:ext cx="6076" cy="2358"/>
            </a:xfrm>
            <a:prstGeom prst="rect">
              <a:avLst/>
            </a:prstGeom>
            <a:gradFill rotWithShape="1">
              <a:gsLst>
                <a:gs pos="0">
                  <a:schemeClr val="bg1"/>
                </a:gs>
                <a:gs pos="100000">
                  <a:schemeClr val="bg1">
                    <a:gamma/>
                    <a:shade val="69804"/>
                    <a:invGamma/>
                  </a:schemeClr>
                </a:gs>
              </a:gsLst>
              <a:lin ang="5400000" scaled="1"/>
            </a:gradFill>
            <a:ln w="12700">
              <a:solidFill>
                <a:schemeClr val="tx1"/>
              </a:solidFill>
              <a:miter lim="800000"/>
              <a:headEnd/>
              <a:tailEnd/>
            </a:ln>
            <a:effectLst/>
          </p:spPr>
          <p:txBody>
            <a:bodyPr wrap="none" anchor="ctr"/>
            <a:lstStyle/>
            <a:p>
              <a:pPr>
                <a:defRPr/>
              </a:pPr>
              <a:endParaRPr lang="en-US" dirty="0">
                <a:latin typeface="Arial" pitchFamily="34" charset="0"/>
                <a:cs typeface="Arial" pitchFamily="34" charset="0"/>
              </a:endParaRPr>
            </a:p>
          </p:txBody>
        </p:sp>
        <p:sp>
          <p:nvSpPr>
            <p:cNvPr id="7" name="Line 30"/>
            <p:cNvSpPr>
              <a:spLocks noChangeShapeType="1"/>
            </p:cNvSpPr>
            <p:nvPr/>
          </p:nvSpPr>
          <p:spPr bwMode="auto">
            <a:xfrm>
              <a:off x="1336" y="1353"/>
              <a:ext cx="4839" cy="0"/>
            </a:xfrm>
            <a:prstGeom prst="line">
              <a:avLst/>
            </a:prstGeom>
            <a:noFill/>
            <a:ln w="76200">
              <a:solidFill>
                <a:schemeClr val="tx1"/>
              </a:solidFill>
              <a:round/>
              <a:headEnd/>
              <a:tailEnd/>
            </a:ln>
          </p:spPr>
          <p:txBody>
            <a:bodyPr wrap="none" anchor="ctr"/>
            <a:lstStyle/>
            <a:p>
              <a:endParaRPr lang="en-US" dirty="0"/>
            </a:p>
          </p:txBody>
        </p:sp>
        <p:sp>
          <p:nvSpPr>
            <p:cNvPr id="8" name="Text Box 31"/>
            <p:cNvSpPr txBox="1">
              <a:spLocks noChangeArrowheads="1"/>
            </p:cNvSpPr>
            <p:nvPr/>
          </p:nvSpPr>
          <p:spPr bwMode="auto">
            <a:xfrm>
              <a:off x="1223" y="1056"/>
              <a:ext cx="1595" cy="264"/>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dirty="0">
                  <a:solidFill>
                    <a:srgbClr val="FF0000"/>
                  </a:solidFill>
                  <a:latin typeface="Arial" pitchFamily="34" charset="0"/>
                  <a:cs typeface="Arial" pitchFamily="34" charset="0"/>
                </a:rPr>
                <a:t>Obstructive</a:t>
              </a:r>
            </a:p>
          </p:txBody>
        </p:sp>
        <p:sp>
          <p:nvSpPr>
            <p:cNvPr id="9" name="Text Box 32"/>
            <p:cNvSpPr txBox="1">
              <a:spLocks noChangeArrowheads="1"/>
            </p:cNvSpPr>
            <p:nvPr/>
          </p:nvSpPr>
          <p:spPr bwMode="auto">
            <a:xfrm>
              <a:off x="2859" y="1056"/>
              <a:ext cx="1596" cy="264"/>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dirty="0">
                  <a:effectLst>
                    <a:outerShdw blurRad="38100" dist="38100" dir="2700000" algn="tl">
                      <a:srgbClr val="000000"/>
                    </a:outerShdw>
                  </a:effectLst>
                  <a:latin typeface="Arial" pitchFamily="34" charset="0"/>
                  <a:cs typeface="Arial" pitchFamily="34" charset="0"/>
                </a:rPr>
                <a:t> </a:t>
              </a:r>
              <a:r>
                <a:rPr lang="en-US" sz="2400" b="1" dirty="0">
                  <a:solidFill>
                    <a:srgbClr val="FF0000"/>
                  </a:solidFill>
                  <a:latin typeface="Arial" pitchFamily="34" charset="0"/>
                  <a:cs typeface="Arial" pitchFamily="34" charset="0"/>
                </a:rPr>
                <a:t>Mixed</a:t>
              </a:r>
            </a:p>
          </p:txBody>
        </p:sp>
        <p:sp>
          <p:nvSpPr>
            <p:cNvPr id="10" name="Text Box 33"/>
            <p:cNvSpPr txBox="1">
              <a:spLocks noChangeArrowheads="1"/>
            </p:cNvSpPr>
            <p:nvPr/>
          </p:nvSpPr>
          <p:spPr bwMode="auto">
            <a:xfrm>
              <a:off x="4701" y="1056"/>
              <a:ext cx="1596" cy="264"/>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dirty="0">
                  <a:solidFill>
                    <a:srgbClr val="FF0000"/>
                  </a:solidFill>
                  <a:latin typeface="Arial" pitchFamily="34" charset="0"/>
                  <a:cs typeface="Arial" pitchFamily="34" charset="0"/>
                </a:rPr>
                <a:t>Central</a:t>
              </a:r>
            </a:p>
          </p:txBody>
        </p:sp>
        <p:pic>
          <p:nvPicPr>
            <p:cNvPr id="11" name="Picture 34" descr="05"/>
            <p:cNvPicPr>
              <a:picLocks noChangeAspect="1" noChangeArrowheads="1"/>
            </p:cNvPicPr>
            <p:nvPr/>
          </p:nvPicPr>
          <p:blipFill>
            <a:blip r:embed="rId2" cstate="print"/>
            <a:srcRect/>
            <a:stretch>
              <a:fillRect/>
            </a:stretch>
          </p:blipFill>
          <p:spPr bwMode="black">
            <a:xfrm>
              <a:off x="1519" y="1635"/>
              <a:ext cx="4484" cy="1310"/>
            </a:xfrm>
            <a:prstGeom prst="rect">
              <a:avLst/>
            </a:prstGeom>
            <a:noFill/>
            <a:ln w="9525">
              <a:noFill/>
              <a:miter lim="800000"/>
              <a:headEnd/>
              <a:tailEnd/>
            </a:ln>
          </p:spPr>
        </p:pic>
        <p:sp>
          <p:nvSpPr>
            <p:cNvPr id="12" name="Line 35"/>
            <p:cNvSpPr>
              <a:spLocks noChangeShapeType="1"/>
            </p:cNvSpPr>
            <p:nvPr/>
          </p:nvSpPr>
          <p:spPr bwMode="auto">
            <a:xfrm>
              <a:off x="1336" y="2231"/>
              <a:ext cx="4839" cy="0"/>
            </a:xfrm>
            <a:prstGeom prst="line">
              <a:avLst/>
            </a:prstGeom>
            <a:noFill/>
            <a:ln w="76200">
              <a:solidFill>
                <a:schemeClr val="tx1"/>
              </a:solidFill>
              <a:round/>
              <a:headEnd/>
              <a:tailEnd/>
            </a:ln>
          </p:spPr>
          <p:txBody>
            <a:bodyPr wrap="none" anchor="ctr"/>
            <a:lstStyle/>
            <a:p>
              <a:endParaRPr lang="en-US" dirty="0"/>
            </a:p>
          </p:txBody>
        </p:sp>
        <p:sp>
          <p:nvSpPr>
            <p:cNvPr id="13" name="Line 36"/>
            <p:cNvSpPr>
              <a:spLocks noChangeShapeType="1"/>
            </p:cNvSpPr>
            <p:nvPr/>
          </p:nvSpPr>
          <p:spPr bwMode="auto">
            <a:xfrm>
              <a:off x="1336" y="3110"/>
              <a:ext cx="4839" cy="0"/>
            </a:xfrm>
            <a:prstGeom prst="line">
              <a:avLst/>
            </a:prstGeom>
            <a:noFill/>
            <a:ln w="76200">
              <a:solidFill>
                <a:schemeClr val="tx1"/>
              </a:solidFill>
              <a:round/>
              <a:headEnd/>
              <a:tailEnd/>
            </a:ln>
          </p:spPr>
          <p:txBody>
            <a:bodyPr wrap="none" anchor="ctr"/>
            <a:lstStyle/>
            <a:p>
              <a:endParaRPr lang="en-US" dirty="0"/>
            </a:p>
          </p:txBody>
        </p:sp>
      </p:grpSp>
      <p:sp>
        <p:nvSpPr>
          <p:cNvPr id="14" name="TextBox 13"/>
          <p:cNvSpPr txBox="1"/>
          <p:nvPr/>
        </p:nvSpPr>
        <p:spPr>
          <a:xfrm>
            <a:off x="838200" y="3333752"/>
            <a:ext cx="1219200" cy="584775"/>
          </a:xfrm>
          <a:prstGeom prst="rect">
            <a:avLst/>
          </a:prstGeom>
          <a:noFill/>
        </p:spPr>
        <p:txBody>
          <a:bodyPr wrap="square" rtlCol="0">
            <a:spAutoFit/>
          </a:bodyPr>
          <a:lstStyle/>
          <a:p>
            <a:pPr algn="ctr"/>
            <a:r>
              <a:rPr lang="en-US" sz="3200" b="1" dirty="0" smtClean="0"/>
              <a:t>Flow</a:t>
            </a:r>
            <a:endParaRPr lang="en-US" b="1" dirty="0"/>
          </a:p>
        </p:txBody>
      </p:sp>
      <p:sp>
        <p:nvSpPr>
          <p:cNvPr id="15" name="TextBox 14"/>
          <p:cNvSpPr txBox="1"/>
          <p:nvPr/>
        </p:nvSpPr>
        <p:spPr>
          <a:xfrm>
            <a:off x="914400" y="5048264"/>
            <a:ext cx="1219200" cy="584775"/>
          </a:xfrm>
          <a:prstGeom prst="rect">
            <a:avLst/>
          </a:prstGeom>
          <a:noFill/>
        </p:spPr>
        <p:txBody>
          <a:bodyPr wrap="square" rtlCol="0">
            <a:spAutoFit/>
          </a:bodyPr>
          <a:lstStyle/>
          <a:p>
            <a:pPr algn="ctr"/>
            <a:r>
              <a:rPr lang="en-US" sz="3200" b="1" dirty="0" smtClean="0"/>
              <a:t>Effort</a:t>
            </a:r>
            <a:endParaRPr lang="en-US" b="1" dirty="0"/>
          </a:p>
        </p:txBody>
      </p:sp>
      <p:sp>
        <p:nvSpPr>
          <p:cNvPr id="4" name="Slide Number Placeholder 3"/>
          <p:cNvSpPr>
            <a:spLocks noGrp="1"/>
          </p:cNvSpPr>
          <p:nvPr>
            <p:ph type="sldNum" sz="quarter" idx="12"/>
          </p:nvPr>
        </p:nvSpPr>
        <p:spPr/>
        <p:txBody>
          <a:bodyPr/>
          <a:lstStyle/>
          <a:p>
            <a:fld id="{80EA325C-93E3-49B9-9635-C99EDF9CBB06}" type="slidenum">
              <a:rPr lang="en-US" smtClean="0"/>
              <a:pPr/>
              <a:t>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1762</Words>
  <Application>Microsoft Office PowerPoint</Application>
  <PresentationFormat>On-screen Show (4:3)</PresentationFormat>
  <Paragraphs>492</Paragraphs>
  <Slides>59</Slides>
  <Notes>9</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59</vt:i4>
      </vt:variant>
    </vt:vector>
  </HeadingPairs>
  <TitlesOfParts>
    <vt:vector size="71" baseType="lpstr">
      <vt:lpstr>Arial Unicode MS</vt:lpstr>
      <vt:lpstr>Arial</vt:lpstr>
      <vt:lpstr>AvantGarde Bk BT</vt:lpstr>
      <vt:lpstr>Calibri</vt:lpstr>
      <vt:lpstr>Constantia</vt:lpstr>
      <vt:lpstr>Garamond</vt:lpstr>
      <vt:lpstr>Symbol</vt:lpstr>
      <vt:lpstr>Times New Roman</vt:lpstr>
      <vt:lpstr>Wingdings</vt:lpstr>
      <vt:lpstr>Office Theme</vt:lpstr>
      <vt:lpstr>1_Office Theme</vt:lpstr>
      <vt:lpstr>Chart</vt:lpstr>
      <vt:lpstr>Obstructive Sleep Apnea </vt:lpstr>
      <vt:lpstr>Objectives</vt:lpstr>
      <vt:lpstr>Normal Breathing</vt:lpstr>
      <vt:lpstr>Representative Signal</vt:lpstr>
      <vt:lpstr>What is Sleep Disordered  Breathing?</vt:lpstr>
      <vt:lpstr>What is Sleep Apnea?</vt:lpstr>
      <vt:lpstr>Hypopnea</vt:lpstr>
      <vt:lpstr>Categories of Sleep Apnea</vt:lpstr>
      <vt:lpstr>Apnea Patterns</vt:lpstr>
      <vt:lpstr>Is it familiar?</vt:lpstr>
      <vt:lpstr>A.) What is OSA?</vt:lpstr>
      <vt:lpstr>A.) What is OSA?</vt:lpstr>
      <vt:lpstr>Clinical Features of OSA</vt:lpstr>
      <vt:lpstr>Prevalence of Sleep Apnea</vt:lpstr>
      <vt:lpstr>PowerPoint Presentation</vt:lpstr>
      <vt:lpstr>PowerPoint Presentation</vt:lpstr>
      <vt:lpstr>PowerPoint Presentation</vt:lpstr>
      <vt:lpstr>PowerPoint Presentation</vt:lpstr>
      <vt:lpstr>Screening Daytime Sleepiness</vt:lpstr>
      <vt:lpstr>PowerPoint Presentation</vt:lpstr>
      <vt:lpstr>PowerPoint Presentation</vt:lpstr>
      <vt:lpstr>What are the Risk Factors?</vt:lpstr>
      <vt:lpstr>Risk Factors of OSA</vt:lpstr>
      <vt:lpstr>Risk Factors of OSA</vt:lpstr>
      <vt:lpstr>Risk Factors of OSA</vt:lpstr>
      <vt:lpstr>PowerPoint Presentation</vt:lpstr>
      <vt:lpstr>PowerPoint Presentation</vt:lpstr>
      <vt:lpstr>Large Tonsils</vt:lpstr>
      <vt:lpstr>Risk Factors of OSA</vt:lpstr>
      <vt:lpstr>PowerPoint Presentation</vt:lpstr>
      <vt:lpstr>PowerPoint Presentation</vt:lpstr>
      <vt:lpstr>Patient Evaluation</vt:lpstr>
      <vt:lpstr>Sagittal Upper Airway  MRI Images</vt:lpstr>
      <vt:lpstr>PowerPoint Presentation</vt:lpstr>
      <vt:lpstr>PowerPoint Presentation</vt:lpstr>
      <vt:lpstr>OSA and Medical Comorbidity</vt:lpstr>
      <vt:lpstr>Medical Complications of OSA</vt:lpstr>
      <vt:lpstr>Does OSA cause HTN?</vt:lpstr>
      <vt:lpstr>OSA and Hypertension</vt:lpstr>
      <vt:lpstr>AHI and HTN: SHHS n = 6123</vt:lpstr>
      <vt:lpstr>PowerPoint Presentation</vt:lpstr>
      <vt:lpstr>Does OSA cause stroke?</vt:lpstr>
      <vt:lpstr>PowerPoint Presentation</vt:lpstr>
      <vt:lpstr>Does OSAS cause IHD</vt:lpstr>
      <vt:lpstr>PowerPoint Presentation</vt:lpstr>
      <vt:lpstr>Prevalence of Cardiovascular Disease by AHI  category in the Wisconsin Sleep Cohort Study (n = 1206)</vt:lpstr>
      <vt:lpstr>Pulmonary Hypertension</vt:lpstr>
      <vt:lpstr>Cardiac Arrhythmias</vt:lpstr>
      <vt:lpstr>Car Accidents in SDB</vt:lpstr>
      <vt:lpstr>Treatment</vt:lpstr>
      <vt:lpstr>Weight Loss</vt:lpstr>
      <vt:lpstr>Positional Therapy</vt:lpstr>
      <vt:lpstr>Sleep Position Training</vt:lpstr>
      <vt:lpstr>Specific Measures</vt:lpstr>
      <vt:lpstr>Continuous Positive Airway Pressure (CPAP)</vt:lpstr>
      <vt:lpstr>Continuous Positive  Airway Pressure</vt:lpstr>
      <vt:lpstr>Benefits of CPAP</vt:lpstr>
      <vt:lpstr>Cont… (Benefits of CPAP)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SDC-User</dc:creator>
  <cp:lastModifiedBy>Prof. ASBahammam</cp:lastModifiedBy>
  <cp:revision>96</cp:revision>
  <dcterms:created xsi:type="dcterms:W3CDTF">2010-03-30T11:58:47Z</dcterms:created>
  <dcterms:modified xsi:type="dcterms:W3CDTF">2016-02-17T09:06:16Z</dcterms:modified>
</cp:coreProperties>
</file>