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65" r:id="rId12"/>
    <p:sldId id="271" r:id="rId13"/>
    <p:sldId id="272" r:id="rId14"/>
    <p:sldId id="278" r:id="rId15"/>
    <p:sldId id="279" r:id="rId16"/>
    <p:sldId id="273" r:id="rId17"/>
    <p:sldId id="274" r:id="rId18"/>
    <p:sldId id="277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 snapToObjects="1"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F12E-41AC-1D4A-A739-839E9FF068D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4135-C814-BD40-A749-FBF5D511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 130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dirty="0" smtClean="0">
                <a:solidFill>
                  <a:srgbClr val="FF0000"/>
                </a:solidFill>
              </a:rPr>
              <a:t> 105 , AG 19 , Delta</a:t>
            </a:r>
            <a:r>
              <a:rPr lang="en-US" b="1" baseline="0" dirty="0" smtClean="0">
                <a:solidFill>
                  <a:srgbClr val="FF0000"/>
                </a:solidFill>
              </a:rPr>
              <a:t> AG 19, Delta HCo3 19, delta gap 0, </a:t>
            </a:r>
            <a:r>
              <a:rPr lang="en-US" b="1" dirty="0" smtClean="0">
                <a:solidFill>
                  <a:srgbClr val="FF0000"/>
                </a:solidFill>
              </a:rPr>
              <a:t>  K 7 , Glucose 44, plasma ketones positive , </a:t>
            </a:r>
            <a:r>
              <a:rPr lang="en-US" b="1" dirty="0" err="1" smtClean="0">
                <a:solidFill>
                  <a:srgbClr val="FF0000"/>
                </a:solidFill>
              </a:rPr>
              <a:t>Dx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baseline="0" dirty="0" smtClean="0">
                <a:solidFill>
                  <a:srgbClr val="FF0000"/>
                </a:solidFill>
              </a:rPr>
              <a:t> DKA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Met acidosis, AG 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resp</a:t>
            </a:r>
            <a:r>
              <a:rPr lang="en-US" dirty="0" smtClean="0"/>
              <a:t> acidosis,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chronic </a:t>
            </a:r>
            <a:r>
              <a:rPr lang="en-US" baseline="0" dirty="0" err="1" smtClean="0"/>
              <a:t>resp</a:t>
            </a:r>
            <a:r>
              <a:rPr lang="en-US" baseline="0" dirty="0" smtClean="0"/>
              <a:t> acidosis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 10 , compensated</a:t>
            </a:r>
            <a:r>
              <a:rPr lang="en-US" baseline="0" dirty="0" smtClean="0"/>
              <a:t> metabolic alkalosis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 to Acid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ase 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isturbances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Dr. Riyadh Al </a:t>
            </a:r>
            <a:r>
              <a:rPr lang="en-US" sz="2400" dirty="0" err="1" smtClean="0">
                <a:solidFill>
                  <a:srgbClr val="0000FF"/>
                </a:solidFill>
              </a:rPr>
              <a:t>Sehli</a:t>
            </a:r>
            <a:r>
              <a:rPr lang="en-US" sz="2400" dirty="0" smtClean="0">
                <a:solidFill>
                  <a:srgbClr val="0000FF"/>
                </a:solidFill>
              </a:rPr>
              <a:t> ,MBBS, FRCPC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Transplant Nephrologist </a:t>
            </a:r>
          </a:p>
          <a:p>
            <a:r>
              <a:rPr lang="en-US" sz="2400" smtClean="0">
                <a:solidFill>
                  <a:srgbClr val="0000FF"/>
                </a:solidFill>
              </a:rPr>
              <a:t>14 April, </a:t>
            </a:r>
            <a:r>
              <a:rPr lang="en-US" sz="2400" dirty="0" smtClean="0">
                <a:solidFill>
                  <a:srgbClr val="0000FF"/>
                </a:solidFill>
              </a:rPr>
              <a:t>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Renal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of HCO3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</a:p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 acid secretion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NH3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Response to Acid load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10 </a:t>
            </a:r>
            <a:r>
              <a:rPr lang="en-US" dirty="0" err="1" smtClean="0"/>
              <a:t>mmol</a:t>
            </a:r>
            <a:r>
              <a:rPr lang="en-US" dirty="0" smtClean="0"/>
              <a:t>/l of Acid is added to the blood</a:t>
            </a:r>
          </a:p>
          <a:p>
            <a:r>
              <a:rPr lang="en-US" dirty="0" smtClean="0"/>
              <a:t>pH = 6.1 + log ( </a:t>
            </a:r>
            <a:r>
              <a:rPr lang="en-US" dirty="0" err="1" smtClean="0"/>
              <a:t>Bicarb</a:t>
            </a:r>
            <a:r>
              <a:rPr lang="en-US" dirty="0" smtClean="0"/>
              <a:t>/carbonic acid)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pH = 6.1 + log (26-10)/(1.3+10)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6.1 + 0.15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pH = 6.25  </a:t>
            </a:r>
            <a:r>
              <a:rPr lang="en-US" dirty="0" smtClean="0"/>
              <a:t>(if no protective mechanism exists)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respiratory response</a:t>
            </a:r>
          </a:p>
          <a:p>
            <a:r>
              <a:rPr lang="en-US" dirty="0" smtClean="0"/>
              <a:t>Impaired renal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 base interpretation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pH</a:t>
            </a:r>
          </a:p>
          <a:p>
            <a:r>
              <a:rPr lang="en-US" dirty="0" smtClean="0"/>
              <a:t>[H]</a:t>
            </a:r>
          </a:p>
          <a:p>
            <a:r>
              <a:rPr lang="en-US" dirty="0" smtClean="0"/>
              <a:t>[HCO3] </a:t>
            </a:r>
          </a:p>
          <a:p>
            <a:r>
              <a:rPr lang="en-US" dirty="0" smtClean="0"/>
              <a:t>PCO2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Clinical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Supplementary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3366FF"/>
                </a:solidFill>
              </a:rPr>
              <a:t>The GAPs !</a:t>
            </a:r>
          </a:p>
          <a:p>
            <a:r>
              <a:rPr lang="en-US" b="1" u="sng" dirty="0" smtClean="0"/>
              <a:t>Anion Gap</a:t>
            </a:r>
          </a:p>
          <a:p>
            <a:r>
              <a:rPr lang="en-US" dirty="0" smtClean="0"/>
              <a:t>Delta Gap </a:t>
            </a:r>
          </a:p>
          <a:p>
            <a:r>
              <a:rPr lang="en-US" dirty="0" smtClean="0"/>
              <a:t>Plasma </a:t>
            </a:r>
            <a:r>
              <a:rPr lang="en-US" dirty="0" err="1"/>
              <a:t>o</a:t>
            </a:r>
            <a:r>
              <a:rPr lang="en-US" dirty="0" err="1" smtClean="0"/>
              <a:t>smolar</a:t>
            </a:r>
            <a:r>
              <a:rPr lang="en-US" dirty="0" smtClean="0"/>
              <a:t> Gap</a:t>
            </a:r>
          </a:p>
          <a:p>
            <a:r>
              <a:rPr lang="en-US" dirty="0" smtClean="0"/>
              <a:t>Urine anion Gap</a:t>
            </a:r>
          </a:p>
          <a:p>
            <a:r>
              <a:rPr lang="en-US" dirty="0" smtClean="0"/>
              <a:t>Urine </a:t>
            </a:r>
            <a:r>
              <a:rPr lang="en-US" dirty="0" err="1" smtClean="0"/>
              <a:t>osmolar</a:t>
            </a:r>
            <a:r>
              <a:rPr lang="en-US" dirty="0" smtClean="0"/>
              <a:t> Gap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Anion Gap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b="1" dirty="0" smtClean="0"/>
              <a:t>AG= Unmeasured anions - Unmeasured </a:t>
            </a:r>
            <a:r>
              <a:rPr lang="en-US" sz="2800" b="1" dirty="0" err="1" smtClean="0"/>
              <a:t>cations</a:t>
            </a:r>
            <a:endParaRPr lang="en-US" sz="2800" b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 AG= measured </a:t>
            </a:r>
            <a:r>
              <a:rPr lang="en-US" dirty="0" err="1" smtClean="0">
                <a:solidFill>
                  <a:srgbClr val="3366FF"/>
                </a:solidFill>
              </a:rPr>
              <a:t>Cations</a:t>
            </a:r>
            <a:r>
              <a:rPr lang="en-US" dirty="0" smtClean="0">
                <a:solidFill>
                  <a:srgbClr val="3366FF"/>
                </a:solidFill>
              </a:rPr>
              <a:t> – measured anions </a:t>
            </a:r>
          </a:p>
          <a:p>
            <a:r>
              <a:rPr lang="en-US" dirty="0" smtClean="0"/>
              <a:t>AG = Na - ( </a:t>
            </a:r>
            <a:r>
              <a:rPr lang="en-US" dirty="0" err="1" smtClean="0"/>
              <a:t>Cl</a:t>
            </a:r>
            <a:r>
              <a:rPr lang="en-US" dirty="0" smtClean="0"/>
              <a:t> + HCO3 )</a:t>
            </a:r>
          </a:p>
          <a:p>
            <a:r>
              <a:rPr lang="en-US" dirty="0"/>
              <a:t>Elevated Gap indicates excess acids in the blood = metabolic </a:t>
            </a:r>
            <a:r>
              <a:rPr lang="en-US" dirty="0" smtClean="0"/>
              <a:t>acidosis</a:t>
            </a:r>
          </a:p>
          <a:p>
            <a:r>
              <a:rPr lang="en-US" dirty="0" smtClean="0"/>
              <a:t>Watch out for </a:t>
            </a:r>
            <a:r>
              <a:rPr lang="en-US" dirty="0" err="1" smtClean="0"/>
              <a:t>hypoalbuminemia</a:t>
            </a:r>
            <a:r>
              <a:rPr lang="en-US" dirty="0" smtClean="0"/>
              <a:t>! </a:t>
            </a:r>
          </a:p>
          <a:p>
            <a:r>
              <a:rPr lang="en-US" dirty="0" smtClean="0"/>
              <a:t>For each 10 point drop in albumin, add 2.5 to the calculated AG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Delta Gap mystery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err="1" smtClean="0"/>
              <a:t>metabloic</a:t>
            </a:r>
            <a:r>
              <a:rPr lang="en-US" b="1" dirty="0" smtClean="0"/>
              <a:t> acidosis</a:t>
            </a:r>
            <a:r>
              <a:rPr lang="en-US" dirty="0" smtClean="0"/>
              <a:t>, the drop in HCO3 should match the elevation in AG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3366FF"/>
                </a:solidFill>
              </a:rPr>
              <a:t> Delta gap= ΔAG/ΔHCO3 = 1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Delta gap &lt; 1 </a:t>
            </a:r>
            <a:r>
              <a:rPr lang="en-US" dirty="0" smtClean="0"/>
              <a:t>= the drop in HCO3 is more than expected= 2 metabolic </a:t>
            </a:r>
            <a:r>
              <a:rPr lang="en-US" dirty="0" smtClean="0">
                <a:solidFill>
                  <a:srgbClr val="3366FF"/>
                </a:solidFill>
              </a:rPr>
              <a:t>acidotic </a:t>
            </a:r>
            <a:r>
              <a:rPr lang="en-US" dirty="0" smtClean="0"/>
              <a:t>processes !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Delta gap &gt; 1 </a:t>
            </a:r>
            <a:r>
              <a:rPr lang="en-US" dirty="0" smtClean="0"/>
              <a:t>= the drop in HCO3 is less than expected= additional metabolic </a:t>
            </a:r>
            <a:r>
              <a:rPr lang="en-US" dirty="0" err="1" smtClean="0">
                <a:solidFill>
                  <a:srgbClr val="3366FF"/>
                </a:solidFill>
              </a:rPr>
              <a:t>alkalotic</a:t>
            </a:r>
            <a:r>
              <a:rPr lang="en-US" dirty="0" smtClean="0"/>
              <a:t> process is present !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Compensatory mechanisms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33862"/>
              </p:ext>
            </p:extLst>
          </p:nvPr>
        </p:nvGraphicFramePr>
        <p:xfrm>
          <a:off x="962190" y="1908062"/>
          <a:ext cx="6966244" cy="2977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41561"/>
                <a:gridCol w="1741561"/>
                <a:gridCol w="1741561"/>
                <a:gridCol w="1741561"/>
              </a:tblGrid>
              <a:tr h="467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 base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Primary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pH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Compensation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acidosis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PCO2</a:t>
                      </a:r>
                      <a:endParaRPr lang="en-US" b="0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PCO2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Values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pH= 7.4</a:t>
            </a:r>
          </a:p>
          <a:p>
            <a:r>
              <a:rPr lang="en-US" dirty="0" smtClean="0"/>
              <a:t>[H] = 40 </a:t>
            </a:r>
            <a:r>
              <a:rPr lang="en-US" dirty="0" err="1" smtClean="0"/>
              <a:t>nmol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[HCO3] = 24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PCO2 = 40 mmHg</a:t>
            </a:r>
          </a:p>
          <a:p>
            <a:r>
              <a:rPr lang="en-US" dirty="0" smtClean="0"/>
              <a:t>Anion Gap = 12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Albumin = 40 g/l</a:t>
            </a:r>
          </a:p>
          <a:p>
            <a:r>
              <a:rPr lang="en-US" dirty="0" smtClean="0"/>
              <a:t>Delta Gap = 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Osmolar</a:t>
            </a:r>
            <a:r>
              <a:rPr lang="en-US" dirty="0" smtClean="0"/>
              <a:t> Gap &lt; 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22043"/>
              </p:ext>
            </p:extLst>
          </p:nvPr>
        </p:nvGraphicFramePr>
        <p:xfrm>
          <a:off x="590142" y="513108"/>
          <a:ext cx="8045859" cy="52988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81953"/>
                <a:gridCol w="2681953"/>
                <a:gridCol w="2681953"/>
              </a:tblGrid>
              <a:tr h="419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base disorder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Primary defect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Compensation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drop in PCO2 for each 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decrease in  HCO3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rise</a:t>
                      </a:r>
                      <a:r>
                        <a:rPr lang="en-US" baseline="0" dirty="0" smtClean="0"/>
                        <a:t> in PCO2 for every 1 </a:t>
                      </a:r>
                      <a:r>
                        <a:rPr lang="en-US" baseline="0" dirty="0" err="1" smtClean="0"/>
                        <a:t>mmol</a:t>
                      </a:r>
                      <a:r>
                        <a:rPr lang="en-US" baseline="0" dirty="0" smtClean="0"/>
                        <a:t> rise in HCO3 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</a:t>
                      </a:r>
                      <a:r>
                        <a:rPr lang="en-US" baseline="0" dirty="0" smtClean="0"/>
                        <a:t> HCO3 for every 10 point increase in PCO2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aciodosis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 HCO3 for every 10 point</a:t>
                      </a:r>
                      <a:r>
                        <a:rPr lang="en-US" baseline="0" dirty="0" smtClean="0"/>
                        <a:t> increase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 in HCO3 for every 10 point fall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</a:t>
                      </a:r>
                      <a:r>
                        <a:rPr lang="en-US" baseline="0" dirty="0" smtClean="0"/>
                        <a:t> in HCO3 for every 10 point </a:t>
                      </a:r>
                      <a:r>
                        <a:rPr lang="en-US" baseline="0" dirty="0" err="1" smtClean="0"/>
                        <a:t>fal</a:t>
                      </a:r>
                      <a:r>
                        <a:rPr lang="en-US" baseline="0" dirty="0" smtClean="0"/>
                        <a:t> in PCO2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Take the basic steps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Describe the pH </a:t>
            </a:r>
          </a:p>
          <a:p>
            <a:r>
              <a:rPr lang="en-US" sz="2400" dirty="0" smtClean="0"/>
              <a:t>Identify the primary drive for pH</a:t>
            </a:r>
          </a:p>
          <a:p>
            <a:r>
              <a:rPr lang="en-US" sz="2400" dirty="0" smtClean="0"/>
              <a:t>Predict the compensatory response</a:t>
            </a:r>
          </a:p>
          <a:p>
            <a:r>
              <a:rPr lang="en-US" sz="2400" dirty="0" smtClean="0"/>
              <a:t>Assess the actual compensatory response</a:t>
            </a:r>
          </a:p>
          <a:p>
            <a:r>
              <a:rPr lang="en-US" sz="2400" dirty="0" smtClean="0"/>
              <a:t>Calculate the Anion gap (AG)</a:t>
            </a:r>
          </a:p>
          <a:p>
            <a:r>
              <a:rPr lang="en-US" sz="2400" dirty="0" smtClean="0"/>
              <a:t>Correct the AG for albumin  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Calculate the Delta Gap (DG)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Look for </a:t>
            </a:r>
            <a:r>
              <a:rPr lang="en-US" sz="2400" dirty="0" err="1">
                <a:solidFill>
                  <a:srgbClr val="3366FF"/>
                </a:solidFill>
                <a:latin typeface="+mj-lt"/>
                <a:cs typeface="Avenir Next Condensed Regular"/>
              </a:rPr>
              <a:t>Osmolar</a:t>
            </a:r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 gap (OG)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Outline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Acid Base physiology</a:t>
            </a:r>
          </a:p>
          <a:p>
            <a:r>
              <a:rPr lang="en-US" dirty="0" smtClean="0"/>
              <a:t>Protective mechanisms that </a:t>
            </a:r>
            <a:r>
              <a:rPr lang="en-US" dirty="0"/>
              <a:t>k</a:t>
            </a:r>
            <a:r>
              <a:rPr lang="en-US" dirty="0" smtClean="0"/>
              <a:t>eep us alive </a:t>
            </a:r>
          </a:p>
          <a:p>
            <a:r>
              <a:rPr lang="en-US" dirty="0" smtClean="0"/>
              <a:t>How things can go wrong </a:t>
            </a:r>
          </a:p>
          <a:p>
            <a:r>
              <a:rPr lang="en-US" dirty="0" smtClean="0"/>
              <a:t>Acid Base interpretation with confidence </a:t>
            </a:r>
          </a:p>
          <a:p>
            <a:r>
              <a:rPr lang="en-US" dirty="0" smtClean="0"/>
              <a:t>Interactive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 reading a blood gas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primary disorder?</a:t>
            </a:r>
          </a:p>
          <a:p>
            <a:r>
              <a:rPr lang="en-US" dirty="0" smtClean="0"/>
              <a:t>Is it adequately compensated?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Am I dealing with a single disorder or mixed disorders?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acid base disorder?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15236"/>
              </p:ext>
            </p:extLst>
          </p:nvPr>
        </p:nvGraphicFramePr>
        <p:xfrm>
          <a:off x="846666" y="1600200"/>
          <a:ext cx="7467601" cy="2849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5067"/>
                <a:gridCol w="2421467"/>
                <a:gridCol w="2319867"/>
                <a:gridCol w="1981200"/>
              </a:tblGrid>
              <a:tr h="55245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(7.4)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mmHg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(40)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mmol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/L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(24)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Case-1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year old boy with abdominal pain,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3919"/>
              </p:ext>
            </p:extLst>
          </p:nvPr>
        </p:nvGraphicFramePr>
        <p:xfrm>
          <a:off x="1388534" y="2531533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133" y="3725333"/>
            <a:ext cx="35540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What is the acid base disorder? </a:t>
            </a:r>
          </a:p>
          <a:p>
            <a:endParaRPr lang="en-US" b="1" dirty="0"/>
          </a:p>
          <a:p>
            <a:r>
              <a:rPr lang="en-US" b="1" dirty="0" smtClean="0"/>
              <a:t>b. What else do we need to know ?</a:t>
            </a:r>
          </a:p>
          <a:p>
            <a:endParaRPr lang="en-US" b="1" dirty="0"/>
          </a:p>
          <a:p>
            <a:r>
              <a:rPr lang="en-US" b="1" dirty="0" smtClean="0"/>
              <a:t>c. What is the  clinical diagnosis?</a:t>
            </a:r>
          </a:p>
          <a:p>
            <a:r>
              <a:rPr lang="en-US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74" y="4130741"/>
            <a:ext cx="32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130 </a:t>
            </a:r>
            <a:r>
              <a:rPr lang="en-US" dirty="0" err="1" smtClean="0"/>
              <a:t>mmol</a:t>
            </a:r>
            <a:r>
              <a:rPr lang="en-US" dirty="0" smtClean="0"/>
              <a:t>/l, </a:t>
            </a:r>
            <a:r>
              <a:rPr lang="en-US" dirty="0" err="1" smtClean="0"/>
              <a:t>Cl</a:t>
            </a:r>
            <a:r>
              <a:rPr lang="en-US" dirty="0" smtClean="0"/>
              <a:t> 105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23 year old man with a 3 day history of diarrhea.</a:t>
            </a:r>
          </a:p>
          <a:p>
            <a:pPr marL="0" indent="0">
              <a:buNone/>
            </a:pPr>
            <a:r>
              <a:rPr lang="en-US" dirty="0" smtClean="0"/>
              <a:t>ABG showed : </a:t>
            </a: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</a:t>
            </a:r>
            <a:r>
              <a:rPr lang="en-US" sz="2000" dirty="0" smtClean="0">
                <a:solidFill>
                  <a:srgbClr val="0000FF"/>
                </a:solidFill>
              </a:rPr>
              <a:t>Na= 135,  </a:t>
            </a:r>
            <a:r>
              <a:rPr lang="en-US" sz="2000" dirty="0" err="1" smtClean="0">
                <a:solidFill>
                  <a:srgbClr val="0000FF"/>
                </a:solidFill>
              </a:rPr>
              <a:t>Cl</a:t>
            </a:r>
            <a:r>
              <a:rPr lang="en-US" sz="2000" dirty="0" smtClean="0">
                <a:solidFill>
                  <a:srgbClr val="0000FF"/>
                </a:solidFill>
              </a:rPr>
              <a:t>=110,  K= 3.2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27937"/>
              </p:ext>
            </p:extLst>
          </p:nvPr>
        </p:nvGraphicFramePr>
        <p:xfrm>
          <a:off x="1472683" y="3437711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 smtClean="0"/>
              <a:t> man k/c of BA. In ER with SOB and cough for 2 days</a:t>
            </a:r>
          </a:p>
          <a:p>
            <a:r>
              <a:rPr lang="en-US" dirty="0" smtClean="0"/>
              <a:t>ABG :  pH= 7.32 , PCO2= 50 , HCO3= 25 </a:t>
            </a:r>
          </a:p>
          <a:p>
            <a:r>
              <a:rPr lang="en-US" dirty="0" smtClean="0"/>
              <a:t>Na= 134 , K= 4.5 , </a:t>
            </a:r>
            <a:r>
              <a:rPr lang="en-US" dirty="0" err="1" smtClean="0"/>
              <a:t>Cl</a:t>
            </a:r>
            <a:r>
              <a:rPr lang="en-US" dirty="0" smtClean="0"/>
              <a:t>= 100 </a:t>
            </a:r>
          </a:p>
          <a:p>
            <a:pPr marL="0" indent="0">
              <a:buNone/>
            </a:pPr>
            <a:r>
              <a:rPr lang="en-US" dirty="0" smtClean="0"/>
              <a:t>What is the acid base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n-US" dirty="0" smtClean="0"/>
              <a:t>man with COPD. Admitted for elective hernia repair. Pre operative ABG showed :</a:t>
            </a:r>
          </a:p>
          <a:p>
            <a:r>
              <a:rPr lang="en-US" dirty="0" smtClean="0"/>
              <a:t>pH= 7.37 , PCO2= 55 , HCO3= 31 </a:t>
            </a:r>
          </a:p>
          <a:p>
            <a:r>
              <a:rPr lang="en-US" dirty="0" smtClean="0"/>
              <a:t>Na= 136, K= 3.5, </a:t>
            </a:r>
            <a:r>
              <a:rPr lang="en-US" dirty="0" err="1" smtClean="0"/>
              <a:t>Cl</a:t>
            </a:r>
            <a:r>
              <a:rPr lang="en-US" dirty="0" smtClean="0"/>
              <a:t>= 96 </a:t>
            </a:r>
          </a:p>
          <a:p>
            <a:pPr marL="0" indent="0">
              <a:buNone/>
            </a:pPr>
            <a:r>
              <a:rPr lang="en-US" dirty="0" smtClean="0"/>
              <a:t>What is the disorder?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err="1" smtClean="0"/>
              <a:t>yo</a:t>
            </a:r>
            <a:r>
              <a:rPr lang="en-US" dirty="0" smtClean="0"/>
              <a:t> woman with repeated vomiting for 1 day. ABG showed :</a:t>
            </a:r>
          </a:p>
          <a:p>
            <a:r>
              <a:rPr lang="en-US" dirty="0" smtClean="0"/>
              <a:t>pH= 7.49 , PCO2= 48 , HCO3= 35 </a:t>
            </a:r>
          </a:p>
          <a:p>
            <a:r>
              <a:rPr lang="en-US" dirty="0" smtClean="0"/>
              <a:t>Na= 130 , K= 2.8 , </a:t>
            </a:r>
            <a:r>
              <a:rPr lang="en-US" dirty="0" err="1" smtClean="0"/>
              <a:t>Cl</a:t>
            </a:r>
            <a:r>
              <a:rPr lang="en-US" dirty="0" smtClean="0"/>
              <a:t>= 85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case-6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</a:t>
            </a:r>
            <a:r>
              <a:rPr lang="en-US" dirty="0" err="1" smtClean="0"/>
              <a:t>yo</a:t>
            </a:r>
            <a:r>
              <a:rPr lang="en-US" dirty="0" smtClean="0"/>
              <a:t> man with abdominal pain and diarrhea. He is clinically volume depleted ( low BP, tachycardia..) </a:t>
            </a:r>
          </a:p>
          <a:p>
            <a:pPr marL="0" indent="0">
              <a:buNone/>
            </a:pPr>
            <a:r>
              <a:rPr lang="en-US" dirty="0" smtClean="0"/>
              <a:t>ABG :</a:t>
            </a:r>
          </a:p>
          <a:p>
            <a:pPr marL="0" indent="0">
              <a:buNone/>
            </a:pPr>
            <a:r>
              <a:rPr lang="en-US" dirty="0" smtClean="0"/>
              <a:t>pH= 7.29   HCO3= 8 , PCO2= 21 </a:t>
            </a:r>
          </a:p>
          <a:p>
            <a:pPr marL="0" indent="0">
              <a:buNone/>
            </a:pPr>
            <a:r>
              <a:rPr lang="en-US" dirty="0" smtClean="0"/>
              <a:t>Na= 133 , </a:t>
            </a:r>
            <a:r>
              <a:rPr lang="en-US" dirty="0" err="1" smtClean="0"/>
              <a:t>Cl</a:t>
            </a:r>
            <a:r>
              <a:rPr lang="en-US" dirty="0" smtClean="0"/>
              <a:t>=105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Acidemia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Metabolic acidosis </a:t>
            </a:r>
          </a:p>
          <a:p>
            <a:r>
              <a:rPr lang="en-US" dirty="0" err="1" smtClean="0"/>
              <a:t>Exp</a:t>
            </a:r>
            <a:r>
              <a:rPr lang="en-US" dirty="0" smtClean="0"/>
              <a:t> PCO2 = 20 </a:t>
            </a:r>
          </a:p>
          <a:p>
            <a:r>
              <a:rPr lang="en-US" dirty="0" smtClean="0"/>
              <a:t>AG = 20</a:t>
            </a:r>
          </a:p>
          <a:p>
            <a:r>
              <a:rPr lang="en-US" dirty="0" smtClean="0"/>
              <a:t>ΔAG =8</a:t>
            </a:r>
          </a:p>
          <a:p>
            <a:r>
              <a:rPr lang="en-US" dirty="0" smtClean="0"/>
              <a:t>ΔHCO3 =16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Dx</a:t>
            </a:r>
            <a:r>
              <a:rPr lang="en-US" dirty="0" smtClean="0"/>
              <a:t>: combined Gap and non-Gap metabolic acidosis (Diarrhea induced HCO3 loss and Lactic acidosis)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54812"/>
              </p:ext>
            </p:extLst>
          </p:nvPr>
        </p:nvGraphicFramePr>
        <p:xfrm>
          <a:off x="1066081" y="2602865"/>
          <a:ext cx="1473701" cy="11603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3701"/>
              </a:tblGrid>
              <a:tr h="11603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="1" baseline="0" dirty="0" smtClean="0"/>
                        <a:t> BASE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      [HCO3]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2888"/>
              </p:ext>
            </p:extLst>
          </p:nvPr>
        </p:nvGraphicFramePr>
        <p:xfrm>
          <a:off x="5785059" y="2571505"/>
          <a:ext cx="1363957" cy="1144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63957"/>
              </a:tblGrid>
              <a:tr h="1144633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ACID</a:t>
                      </a:r>
                    </a:p>
                    <a:p>
                      <a:r>
                        <a:rPr lang="en-US" b="1" baseline="0" dirty="0" smtClean="0"/>
                        <a:t>       [H]</a:t>
                      </a:r>
                      <a:endParaRPr lang="en-US" b="1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59536"/>
              </p:ext>
            </p:extLst>
          </p:nvPr>
        </p:nvGraphicFramePr>
        <p:xfrm>
          <a:off x="2539782" y="3083820"/>
          <a:ext cx="3245277" cy="365760"/>
        </p:xfrm>
        <a:graphic>
          <a:graphicData uri="http://schemas.openxmlformats.org/drawingml/2006/table">
            <a:tbl>
              <a:tblPr/>
              <a:tblGrid>
                <a:gridCol w="3245277"/>
              </a:tblGrid>
              <a:tr h="2979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7927"/>
              </p:ext>
            </p:extLst>
          </p:nvPr>
        </p:nvGraphicFramePr>
        <p:xfrm>
          <a:off x="1016595" y="4347367"/>
          <a:ext cx="66088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pH = </a:t>
            </a:r>
            <a:r>
              <a:rPr lang="en-US" dirty="0" err="1" smtClean="0"/>
              <a:t>pK</a:t>
            </a:r>
            <a:r>
              <a:rPr lang="en-US" dirty="0" smtClean="0"/>
              <a:t> + Log ( HCO3/H2CO3)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pH = 6.1 + 1.3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pH= 7.4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pH can never be less than 6.1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pK</a:t>
            </a:r>
            <a:r>
              <a:rPr lang="en-US" dirty="0" smtClean="0"/>
              <a:t> = 6.1</a:t>
            </a:r>
          </a:p>
          <a:p>
            <a:r>
              <a:rPr lang="en-US" dirty="0" smtClean="0"/>
              <a:t>HCO3/H2CO3 ratio = 20/1  (26/1.3)</a:t>
            </a:r>
          </a:p>
          <a:p>
            <a:r>
              <a:rPr lang="en-US" dirty="0" smtClean="0"/>
              <a:t>H2CO3=0.03×PCO2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Exogenous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Diet</a:t>
            </a:r>
          </a:p>
          <a:p>
            <a:r>
              <a:rPr lang="en-US" dirty="0" smtClean="0"/>
              <a:t>Pathological: toxins (Methanol, Ethylene Glycol)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Endogenous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metabolism ( volatile &amp; non-volatile acids) </a:t>
            </a:r>
          </a:p>
          <a:p>
            <a:r>
              <a:rPr lang="en-US" dirty="0" smtClean="0"/>
              <a:t>Pathological : </a:t>
            </a:r>
            <a:r>
              <a:rPr lang="en-US" dirty="0" err="1" smtClean="0"/>
              <a:t>Ketoacids</a:t>
            </a:r>
            <a:r>
              <a:rPr lang="en-US" dirty="0"/>
              <a:t> </a:t>
            </a:r>
            <a:r>
              <a:rPr lang="en-US" dirty="0" smtClean="0"/>
              <a:t>and lactate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HCO3 is the kidney favorite’s player</a:t>
            </a:r>
          </a:p>
          <a:p>
            <a:r>
              <a:rPr lang="en-US" dirty="0" smtClean="0"/>
              <a:t>Liver produces HCO3 from some precursors</a:t>
            </a:r>
          </a:p>
          <a:p>
            <a:pPr marL="0" indent="0">
              <a:buNone/>
            </a:pPr>
            <a:r>
              <a:rPr lang="en-US" dirty="0" smtClean="0"/>
              <a:t>   (Lactate, Citrate)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Life saving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Buffers </a:t>
            </a:r>
          </a:p>
          <a:p>
            <a:r>
              <a:rPr lang="en-US" dirty="0" smtClean="0"/>
              <a:t>Respiratory reaction (ventilation)</a:t>
            </a:r>
          </a:p>
          <a:p>
            <a:r>
              <a:rPr lang="en-US" dirty="0" smtClean="0"/>
              <a:t>Kidney reaction (metabolic)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Blood Buffers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1828"/>
              </p:ext>
            </p:extLst>
          </p:nvPr>
        </p:nvGraphicFramePr>
        <p:xfrm>
          <a:off x="1526672" y="1818271"/>
          <a:ext cx="5208648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04324"/>
                <a:gridCol w="2604324"/>
              </a:tblGrid>
              <a:tr h="80705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Bicarbonate-Carbonic acid system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53%</a:t>
                      </a:r>
                      <a:endParaRPr lang="en-US" b="0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35%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7%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Phosphate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889" y="4597126"/>
            <a:ext cx="4592846" cy="36933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</a:rPr>
              <a:t>H2O + CO2 = H2CO3 = H + HCO3  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Respiratory mechanism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quick reaction</a:t>
            </a:r>
          </a:p>
          <a:p>
            <a:r>
              <a:rPr lang="en-US" dirty="0" smtClean="0"/>
              <a:t>PCO2 and H have a potent stimulatory effect on the respiratory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7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1107</Words>
  <Application>Microsoft Office PowerPoint</Application>
  <PresentationFormat>On-screen Show (4:3)</PresentationFormat>
  <Paragraphs>280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Avenir Next Condensed Regular</vt:lpstr>
      <vt:lpstr>Calibri</vt:lpstr>
      <vt:lpstr>Wingdings</vt:lpstr>
      <vt:lpstr>Office Theme</vt:lpstr>
      <vt:lpstr>Introduction to Acid Base Disturbances</vt:lpstr>
      <vt:lpstr> Outline </vt:lpstr>
      <vt:lpstr>PowerPoint Presentation</vt:lpstr>
      <vt:lpstr>PowerPoint Presentation</vt:lpstr>
      <vt:lpstr>ACID</vt:lpstr>
      <vt:lpstr>BASE </vt:lpstr>
      <vt:lpstr>Life saving mechanisms </vt:lpstr>
      <vt:lpstr>Blood Buffers</vt:lpstr>
      <vt:lpstr>Respiratory mechanism </vt:lpstr>
      <vt:lpstr>Renal mechanisms </vt:lpstr>
      <vt:lpstr>Response to Acid load </vt:lpstr>
      <vt:lpstr>What can go wrong ? </vt:lpstr>
      <vt:lpstr>Acid base interpretation </vt:lpstr>
      <vt:lpstr>Anion Gap</vt:lpstr>
      <vt:lpstr>Delta Gap mystery </vt:lpstr>
      <vt:lpstr>Compensatory mechanisms</vt:lpstr>
      <vt:lpstr>Normal Values </vt:lpstr>
      <vt:lpstr>PowerPoint Presentation</vt:lpstr>
      <vt:lpstr>Take the basic steps </vt:lpstr>
      <vt:lpstr>After reading a blood gas </vt:lpstr>
      <vt:lpstr>What is the acid base disorder?</vt:lpstr>
      <vt:lpstr>Interactive Case-1 </vt:lpstr>
      <vt:lpstr>Interactive Case-2</vt:lpstr>
      <vt:lpstr>Interactive Case-3</vt:lpstr>
      <vt:lpstr>Interactive Case-4</vt:lpstr>
      <vt:lpstr>Interactive Case-5</vt:lpstr>
      <vt:lpstr>Interactive case-6 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acid base disturbances</dc:title>
  <dc:creator>riyadh alsehli</dc:creator>
  <cp:lastModifiedBy>Riyadh Alsehli</cp:lastModifiedBy>
  <cp:revision>67</cp:revision>
  <dcterms:created xsi:type="dcterms:W3CDTF">2014-10-28T17:00:22Z</dcterms:created>
  <dcterms:modified xsi:type="dcterms:W3CDTF">2016-04-14T04:27:28Z</dcterms:modified>
</cp:coreProperties>
</file>