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7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270" r:id="rId14"/>
    <p:sldId id="271" r:id="rId15"/>
    <p:sldId id="272" r:id="rId16"/>
    <p:sldId id="273" r:id="rId17"/>
    <p:sldId id="274" r:id="rId18"/>
    <p:sldId id="280" r:id="rId19"/>
    <p:sldId id="277" r:id="rId20"/>
    <p:sldId id="281" r:id="rId21"/>
    <p:sldId id="282" r:id="rId22"/>
    <p:sldId id="283" r:id="rId23"/>
    <p:sldId id="284" r:id="rId24"/>
    <p:sldId id="285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2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7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1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8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9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7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EECE-3658-4897-ADA5-2F0F09CE9203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000E5-E17E-415E-8C18-C8104B7D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</p:spTree>
    <p:extLst>
      <p:ext uri="{BB962C8B-B14F-4D97-AF65-F5344CB8AC3E}">
        <p14:creationId xmlns:p14="http://schemas.microsoft.com/office/powerpoint/2010/main" val="33733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 smtClean="0"/>
              <a:t>Final MCQs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309008" y="1637493"/>
            <a:ext cx="5547386" cy="3312731"/>
          </a:xfrm>
          <a:ln>
            <a:solidFill>
              <a:schemeClr val="accent4">
                <a:lumMod val="50000"/>
              </a:schemeClr>
            </a:solidFill>
          </a:ln>
        </p:spPr>
        <p:txBody>
          <a:bodyPr vert="horz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Around 80 – 100 Qs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Not included mid-term lectures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Mostly clinical (scenario) based Qs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60% General surgery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40% Sub-specialist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Almost from sessions topics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1591" y="1634397"/>
            <a:ext cx="4421694" cy="3853362"/>
          </a:xfrm>
          <a:prstGeom prst="rect">
            <a:avLst/>
          </a:prstGeom>
          <a:noFill/>
          <a:ln>
            <a:solidFill>
              <a:srgbClr val="7F6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Ø"/>
            </a:pPr>
            <a:r>
              <a:rPr lang="en-US" sz="2800" dirty="0"/>
              <a:t>Sources</a:t>
            </a:r>
            <a:r>
              <a:rPr lang="en-US" sz="2800" dirty="0" smtClean="0">
                <a:sym typeface="Wingdings"/>
              </a:rPr>
              <a:t>:</a:t>
            </a:r>
            <a:endParaRPr lang="en-US" sz="2800" dirty="0">
              <a:sym typeface="Wingdings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US" sz="2800" dirty="0"/>
              <a:t>Sessions notes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US" sz="2800" dirty="0"/>
              <a:t>Surgical recall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US" sz="2800" dirty="0"/>
              <a:t>Your 3rd year sources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US" sz="2800" dirty="0"/>
              <a:t>First aid surgical clerkship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GB" sz="2800" dirty="0"/>
              <a:t>Churchill 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charset="2"/>
              <a:buChar char="ü"/>
            </a:pPr>
            <a:r>
              <a:rPr lang="en-US" sz="2800" dirty="0"/>
              <a:t>Davidson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 smtClean="0"/>
              <a:t>OSCE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 typeface="Wingdings" charset="2"/>
              <a:buChar char="Ø"/>
            </a:pPr>
            <a:r>
              <a:rPr lang="en-US" dirty="0" smtClean="0"/>
              <a:t>10 Stations 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Tow parts: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Oral stations (#6) </a:t>
            </a:r>
            <a:r>
              <a:rPr lang="ar-SA" dirty="0" smtClean="0"/>
              <a:t>:</a:t>
            </a:r>
            <a:r>
              <a:rPr lang="en-US" dirty="0"/>
              <a:t> </a:t>
            </a:r>
            <a:r>
              <a:rPr lang="en-US" dirty="0" smtClean="0"/>
              <a:t>mostly discussion and </a:t>
            </a:r>
            <a:r>
              <a:rPr lang="en-US" dirty="0"/>
              <a:t>e</a:t>
            </a:r>
            <a:r>
              <a:rPr lang="en-US" dirty="0" smtClean="0"/>
              <a:t>xamination  </a:t>
            </a:r>
          </a:p>
          <a:p>
            <a:pPr>
              <a:buFont typeface="Wingdings" charset="2"/>
              <a:buChar char="ü"/>
            </a:pPr>
            <a:r>
              <a:rPr lang="en-US" dirty="0"/>
              <a:t>Written stations </a:t>
            </a:r>
            <a:r>
              <a:rPr lang="en-US" dirty="0" smtClean="0"/>
              <a:t>(#4) : usually sub</a:t>
            </a:r>
            <a:r>
              <a:rPr lang="en-US" dirty="0"/>
              <a:t>-specialist </a:t>
            </a:r>
            <a:r>
              <a:rPr lang="en-US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Sources: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Previous OSCEs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Surgical recall and session notes ??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Pediatrics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94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GB" dirty="0"/>
              <a:t>10 hours credit/ </a:t>
            </a:r>
            <a:r>
              <a:rPr lang="en-GB" dirty="0" err="1"/>
              <a:t>Dr.</a:t>
            </a:r>
            <a:r>
              <a:rPr lang="en-GB" dirty="0"/>
              <a:t> Hani </a:t>
            </a:r>
            <a:r>
              <a:rPr lang="en-GB" dirty="0" err="1"/>
              <a:t>Temsah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428128" cy="4351338"/>
          </a:xfrm>
        </p:spPr>
        <p:txBody>
          <a:bodyPr vert="horz"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Schedule: </a:t>
            </a:r>
            <a:r>
              <a:rPr lang="en-US" dirty="0" smtClean="0"/>
              <a:t>- First 2 weeks of lectures (#28) ^the whole group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- Examination sessions ?!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Activities each </a:t>
            </a:r>
            <a:r>
              <a:rPr lang="en-US" dirty="0" smtClean="0"/>
              <a:t>week: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Tutorials: #10 (each 3 sub-groups together)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Rounds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Clinic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Case presentation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ER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Nursery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Others: Clinical skills / Patient safety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b="1" dirty="0"/>
              <a:t>Continuous </a:t>
            </a:r>
            <a:r>
              <a:rPr lang="en-US" b="1" dirty="0" smtClean="0"/>
              <a:t>assessment: (40 marks)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Mid-term exam (MCQs &amp; MEQs) = 25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Others = 25, which: 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Log book: (11 marks) </a:t>
            </a:r>
          </a:p>
          <a:p>
            <a:pPr marL="0" indent="0">
              <a:buNone/>
            </a:pPr>
            <a:r>
              <a:rPr lang="en-US" dirty="0" smtClean="0"/>
              <a:t>           - Clerking = 4 (# 3 cases) / How?</a:t>
            </a:r>
          </a:p>
          <a:p>
            <a:pPr marL="0" indent="0">
              <a:buNone/>
            </a:pPr>
            <a:r>
              <a:rPr lang="en-US" dirty="0" smtClean="0"/>
              <a:t>           - Case presentations = 3 (# 3 cases)</a:t>
            </a:r>
          </a:p>
          <a:p>
            <a:pPr marL="0" indent="0">
              <a:buNone/>
            </a:pPr>
            <a:r>
              <a:rPr lang="en-US" dirty="0" smtClean="0"/>
              <a:t>           - Observation of common cases and clinical signs = 2</a:t>
            </a:r>
          </a:p>
          <a:p>
            <a:pPr marL="0" indent="0">
              <a:buNone/>
            </a:pPr>
            <a:r>
              <a:rPr lang="en-US" dirty="0" smtClean="0"/>
              <a:t>           - Clinical skills = 2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Attendance: 2 marks </a:t>
            </a:r>
          </a:p>
          <a:p>
            <a:pPr>
              <a:buFont typeface="Wingdings" charset="2"/>
              <a:buChar char="²"/>
            </a:pPr>
            <a:r>
              <a:rPr lang="en-US" dirty="0" err="1" smtClean="0"/>
              <a:t>DxR</a:t>
            </a:r>
            <a:r>
              <a:rPr lang="en-US" dirty="0" smtClean="0"/>
              <a:t>: 2 marks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b="1" dirty="0" smtClean="0"/>
              <a:t>Final : (60 marks)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MCQs &amp; MEQs = 40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OSCE = 20 </a:t>
            </a:r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 smtClean="0"/>
              <a:t>MCQs &amp; MEQs 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4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Mid-term : </a:t>
            </a:r>
          </a:p>
          <a:p>
            <a:pPr marL="0" indent="0">
              <a:buNone/>
            </a:pPr>
            <a:r>
              <a:rPr lang="en-US" sz="2900" dirty="0"/>
              <a:t>MCQs = 20 marks (40 Qs)</a:t>
            </a:r>
          </a:p>
          <a:p>
            <a:pPr marL="0" indent="0">
              <a:buNone/>
            </a:pPr>
            <a:r>
              <a:rPr lang="en-US" sz="2900" dirty="0"/>
              <a:t>MEQs = 5 marks ( 5 pictures, 2 Qs for each )</a:t>
            </a:r>
          </a:p>
          <a:p>
            <a:pPr marL="0" indent="0">
              <a:buNone/>
            </a:pPr>
            <a:endParaRPr lang="en-US" sz="2900" dirty="0"/>
          </a:p>
          <a:p>
            <a:pPr>
              <a:buFont typeface="Wingdings" charset="2"/>
              <a:buChar char="Ø"/>
            </a:pPr>
            <a:r>
              <a:rPr lang="en-US" sz="2900" dirty="0"/>
              <a:t>Final :</a:t>
            </a:r>
          </a:p>
          <a:p>
            <a:pPr marL="0" indent="0">
              <a:buNone/>
            </a:pPr>
            <a:r>
              <a:rPr lang="en-US" sz="2900" dirty="0"/>
              <a:t>MCQs = 30 marks (60Qs)</a:t>
            </a:r>
          </a:p>
          <a:p>
            <a:pPr marL="0" indent="0">
              <a:buNone/>
            </a:pPr>
            <a:r>
              <a:rPr lang="en-US" sz="2900" dirty="0"/>
              <a:t>MEQs = 10 marks (10 pic, 2 Qs for </a:t>
            </a:r>
            <a:r>
              <a:rPr lang="en-US" sz="2900" dirty="0" smtClean="0"/>
              <a:t>each)</a:t>
            </a: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>
              <a:buFont typeface="Wingdings" charset="2"/>
              <a:buChar char="Ø"/>
            </a:pPr>
            <a:r>
              <a:rPr lang="en-US" sz="2900" dirty="0"/>
              <a:t>Sources:</a:t>
            </a:r>
          </a:p>
          <a:p>
            <a:pPr>
              <a:buFont typeface="Wingdings" charset="2"/>
              <a:buChar char="ü"/>
            </a:pPr>
            <a:r>
              <a:rPr lang="en-US" sz="2900" dirty="0"/>
              <a:t>Lectures</a:t>
            </a:r>
          </a:p>
          <a:p>
            <a:pPr>
              <a:buFont typeface="Wingdings" charset="2"/>
              <a:buChar char="ü"/>
            </a:pPr>
            <a:r>
              <a:rPr lang="en-US" sz="2900" dirty="0"/>
              <a:t>Illustrated textbook of pediatrics </a:t>
            </a:r>
          </a:p>
          <a:p>
            <a:pPr>
              <a:buFont typeface="Wingdings" charset="2"/>
              <a:buChar char="ü"/>
            </a:pPr>
            <a:r>
              <a:rPr lang="en-US" sz="2900" dirty="0"/>
              <a:t>Kaplan (Book &amp; videos)</a:t>
            </a:r>
          </a:p>
          <a:p>
            <a:pPr>
              <a:buFont typeface="Wingdings" charset="2"/>
              <a:buChar char="ü"/>
            </a:pPr>
            <a:r>
              <a:rPr lang="en-US" sz="2900" dirty="0"/>
              <a:t>MCQs &amp; MEQs booklet </a:t>
            </a:r>
          </a:p>
          <a:p>
            <a:pPr>
              <a:buFont typeface="Wingdings" charset="2"/>
              <a:buChar char="ü"/>
            </a:pPr>
            <a:r>
              <a:rPr lang="en-US" sz="2900" dirty="0"/>
              <a:t>Previous MEQs </a:t>
            </a:r>
          </a:p>
          <a:p>
            <a:pPr>
              <a:buFont typeface="Wingdings" charset="2"/>
              <a:buChar char="ü"/>
            </a:pPr>
            <a:r>
              <a:rPr lang="en-US" sz="2900" dirty="0"/>
              <a:t>Pic from book (in </a:t>
            </a:r>
            <a:r>
              <a:rPr lang="en-US" sz="2900" dirty="0" err="1"/>
              <a:t>dropbox</a:t>
            </a:r>
            <a:r>
              <a:rPr lang="en-US" sz="2900" dirty="0"/>
              <a:t> folder)</a:t>
            </a:r>
          </a:p>
          <a:p>
            <a:pPr marL="0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 smtClean="0"/>
              <a:t>OSCE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 typeface="Wingdings" charset="2"/>
              <a:buChar char="ü"/>
            </a:pPr>
            <a:r>
              <a:rPr lang="en-US" dirty="0" err="1" smtClean="0"/>
              <a:t>Budoor</a:t>
            </a:r>
            <a:r>
              <a:rPr lang="en-US" dirty="0" smtClean="0"/>
              <a:t> </a:t>
            </a:r>
            <a:r>
              <a:rPr lang="en-US" dirty="0" err="1"/>
              <a:t>AlQudra’s</a:t>
            </a:r>
            <a:r>
              <a:rPr lang="en-US" dirty="0"/>
              <a:t> booklet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Alhawasi’s</a:t>
            </a:r>
            <a:r>
              <a:rPr lang="en-US" dirty="0"/>
              <a:t> </a:t>
            </a:r>
            <a:r>
              <a:rPr lang="en-US" dirty="0" smtClean="0"/>
              <a:t>Booklet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Old OSCE files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Medicine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74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Advise: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 typeface="Wingdings" charset="2"/>
              <a:buChar char="²"/>
            </a:pPr>
            <a:r>
              <a:rPr lang="en-GB" dirty="0"/>
              <a:t>Maturity</a:t>
            </a:r>
          </a:p>
          <a:p>
            <a:pPr>
              <a:buFont typeface="Wingdings" charset="2"/>
              <a:buChar char="²"/>
            </a:pPr>
            <a:r>
              <a:rPr lang="en-GB" dirty="0"/>
              <a:t>Discipline</a:t>
            </a:r>
          </a:p>
          <a:p>
            <a:pPr>
              <a:buFont typeface="Wingdings" charset="2"/>
              <a:buChar char="²"/>
            </a:pPr>
            <a:r>
              <a:rPr lang="en-GB" dirty="0"/>
              <a:t>Commitment</a:t>
            </a:r>
          </a:p>
          <a:p>
            <a:pPr>
              <a:buFont typeface="Wingdings" charset="2"/>
              <a:buChar char="²"/>
            </a:pPr>
            <a:r>
              <a:rPr lang="en-GB" dirty="0"/>
              <a:t>Time management</a:t>
            </a:r>
          </a:p>
          <a:p>
            <a:pPr>
              <a:buFont typeface="Wingdings" charset="2"/>
              <a:buChar char="²"/>
            </a:pPr>
            <a:r>
              <a:rPr lang="en-GB" dirty="0"/>
              <a:t>Clinical </a:t>
            </a:r>
            <a:r>
              <a:rPr lang="en-GB" dirty="0" smtClean="0"/>
              <a:t>sense</a:t>
            </a:r>
          </a:p>
          <a:p>
            <a:pPr>
              <a:buFont typeface="Wingdings" charset="2"/>
              <a:buChar char="²"/>
            </a:pPr>
            <a:r>
              <a:rPr lang="en-GB" dirty="0" smtClean="0"/>
              <a:t>Your friends </a:t>
            </a:r>
          </a:p>
          <a:p>
            <a:pPr>
              <a:buFont typeface="Wingdings" charset="2"/>
              <a:buChar char="²"/>
            </a:pPr>
            <a:r>
              <a:rPr lang="en-GB" dirty="0" smtClean="0"/>
              <a:t>Sources feedback </a:t>
            </a:r>
          </a:p>
          <a:p>
            <a:pPr>
              <a:buFont typeface="Wingdings" charset="2"/>
              <a:buChar char="²"/>
            </a:pPr>
            <a:r>
              <a:rPr lang="en-GB" dirty="0" smtClean="0"/>
              <a:t>Your priority ??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5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Schedule: </a:t>
            </a:r>
            <a:r>
              <a:rPr lang="en-US" dirty="0" smtClean="0"/>
              <a:t>Attached to </a:t>
            </a:r>
            <a:r>
              <a:rPr lang="en-US" dirty="0"/>
              <a:t>2 sub</a:t>
            </a:r>
            <a:r>
              <a:rPr lang="en-US" dirty="0" smtClean="0"/>
              <a:t>-specialty Units and consultants (every 5 weeks)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- CTU     - GIT         - Endocrine         - Pulmonology </a:t>
            </a:r>
          </a:p>
          <a:p>
            <a:pPr marL="0" indent="0">
              <a:buNone/>
            </a:pPr>
            <a:r>
              <a:rPr lang="en-US" dirty="0" smtClean="0"/>
              <a:t>                     - ID         - </a:t>
            </a:r>
            <a:r>
              <a:rPr lang="en-US" dirty="0" err="1" smtClean="0"/>
              <a:t>Nephro</a:t>
            </a:r>
            <a:r>
              <a:rPr lang="en-US" dirty="0" smtClean="0"/>
              <a:t>  - </a:t>
            </a:r>
            <a:r>
              <a:rPr lang="en-US" dirty="0" err="1" smtClean="0"/>
              <a:t>Hema-onco</a:t>
            </a:r>
            <a:r>
              <a:rPr lang="en-US" dirty="0" smtClean="0"/>
              <a:t>     - Rheumatology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- No cardio OR </a:t>
            </a:r>
            <a:r>
              <a:rPr lang="en-US" dirty="0" err="1" smtClean="0"/>
              <a:t>neuro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Activities each week: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Sign in &amp; sign out at your department's secretary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Attend the morning meeting (1 per week)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/>
              <a:t>Tutorials in Wednesday and Thursday afternoon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Cardio Or </a:t>
            </a:r>
            <a:r>
              <a:rPr lang="en-US" dirty="0" err="1"/>
              <a:t>N</a:t>
            </a:r>
            <a:r>
              <a:rPr lang="en-US" dirty="0" err="1" smtClean="0"/>
              <a:t>euro</a:t>
            </a:r>
            <a:r>
              <a:rPr lang="en-US" dirty="0" smtClean="0"/>
              <a:t> </a:t>
            </a:r>
            <a:r>
              <a:rPr lang="en-US" dirty="0"/>
              <a:t>sessions in Wednesday from 10 to 12.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/>
              <a:t>Clinical sessions in Sunday, Monday Or Tuesday afternoon (1 per week)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Your </a:t>
            </a:r>
            <a:r>
              <a:rPr lang="en-US" dirty="0"/>
              <a:t>sub-specialty </a:t>
            </a:r>
            <a:r>
              <a:rPr lang="en-US" dirty="0" smtClean="0"/>
              <a:t>activity: Rounds, Clinic, meeting …..etc.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Others: </a:t>
            </a:r>
            <a:r>
              <a:rPr lang="en-US" dirty="0" smtClean="0"/>
              <a:t>ER  On-call   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Med 442 clerkship manual ??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2" name="Picture 1" descr="Screen Shot 2015-07-31 at 10.3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3" y="1825529"/>
            <a:ext cx="9795935" cy="43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 Mid-term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Long case: </a:t>
            </a:r>
            <a:r>
              <a:rPr lang="en-US" dirty="0" smtClean="0"/>
              <a:t> 15 marks</a:t>
            </a:r>
            <a:endParaRPr lang="en-US" b="1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b="1" dirty="0" smtClean="0"/>
              <a:t>Clerking &amp; unit evaluation: </a:t>
            </a:r>
            <a:r>
              <a:rPr lang="en-US" dirty="0" smtClean="0"/>
              <a:t>10 marks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1 clerking per week</a:t>
            </a:r>
          </a:p>
          <a:p>
            <a:pPr>
              <a:buFont typeface="Wingdings" charset="2"/>
              <a:buChar char="²"/>
            </a:pPr>
            <a:r>
              <a:rPr lang="en-US" dirty="0" smtClean="0"/>
              <a:t>Participation? Presentations?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b="1" dirty="0" smtClean="0"/>
              <a:t>Mini-CEX: </a:t>
            </a:r>
            <a:r>
              <a:rPr lang="en-US" dirty="0" smtClean="0"/>
              <a:t>10 marks</a:t>
            </a:r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2 each rotation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b="1" dirty="0" err="1" smtClean="0"/>
              <a:t>DxR</a:t>
            </a:r>
            <a:r>
              <a:rPr lang="en-US" b="1" dirty="0" smtClean="0"/>
              <a:t>: </a:t>
            </a:r>
            <a:r>
              <a:rPr lang="en-US" dirty="0" smtClean="0"/>
              <a:t>5 marks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5 cases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 smtClean="0"/>
              <a:t>MCQs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77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MCQs = 30 marks (50 Qs)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Cover all internal medicine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No single best source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Suggestions: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Lectures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Step </a:t>
            </a:r>
            <a:r>
              <a:rPr lang="en-US" dirty="0"/>
              <a:t>up to medicine 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 Kaplan</a:t>
            </a:r>
            <a:r>
              <a:rPr lang="en-US" dirty="0"/>
              <a:t> </a:t>
            </a:r>
            <a:r>
              <a:rPr lang="en-US" dirty="0" smtClean="0"/>
              <a:t>videos with lecture note?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 Or Master the board? (Internal medicine </a:t>
            </a:r>
            <a:r>
              <a:rPr lang="en-US" dirty="0" err="1" smtClean="0"/>
              <a:t>Vs</a:t>
            </a:r>
            <a:r>
              <a:rPr lang="en-US" dirty="0" smtClean="0"/>
              <a:t> Step 2 CK)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Handbook </a:t>
            </a:r>
            <a:r>
              <a:rPr lang="en-US" dirty="0"/>
              <a:t>of clinical Medicine by Oxford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MKSAP4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 smtClean="0"/>
              <a:t>OSCE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228211" cy="4351338"/>
          </a:xfrm>
        </p:spPr>
        <p:txBody>
          <a:bodyPr vert="horz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OSCE = 30 Marks (8-9 Stations)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Could be: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Focused </a:t>
            </a:r>
            <a:r>
              <a:rPr lang="en-US" dirty="0"/>
              <a:t>history </a:t>
            </a:r>
            <a:r>
              <a:rPr lang="en-US" dirty="0" smtClean="0"/>
              <a:t>taking with discussion.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Focused Clinical Station (Acute &amp; office Medical emergency case or more stable case scenario).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Examination </a:t>
            </a:r>
            <a:r>
              <a:rPr lang="en-US" dirty="0"/>
              <a:t>stations with discussion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Ethics station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Data </a:t>
            </a:r>
            <a:r>
              <a:rPr lang="en-US" dirty="0"/>
              <a:t>Interpretation.</a:t>
            </a:r>
            <a:br>
              <a:rPr lang="en-US" dirty="0"/>
            </a:b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" y="0"/>
            <a:ext cx="12171045" cy="68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365125"/>
            <a:ext cx="8416782" cy="1325563"/>
          </a:xfrm>
        </p:spPr>
        <p:txBody>
          <a:bodyPr/>
          <a:lstStyle/>
          <a:p>
            <a:pPr algn="ctr"/>
            <a:r>
              <a:rPr lang="en-US" b="1" dirty="0" smtClean="0"/>
              <a:t>Time Line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82728"/>
              </p:ext>
            </p:extLst>
          </p:nvPr>
        </p:nvGraphicFramePr>
        <p:xfrm>
          <a:off x="1465587" y="2309059"/>
          <a:ext cx="7239000" cy="2895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000"/>
                <a:gridCol w="2413000"/>
                <a:gridCol w="2413000"/>
              </a:tblGrid>
              <a:tr h="5914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</a:t>
                      </a:r>
                      <a:r>
                        <a:rPr lang="en-US" sz="2400" baseline="0" dirty="0" smtClean="0"/>
                        <a:t> A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 B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Group</a:t>
                      </a:r>
                      <a:r>
                        <a:rPr lang="en-US" sz="2400" baseline="0" dirty="0" smtClean="0"/>
                        <a:t> 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Ped</a:t>
                      </a:r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atr</a:t>
                      </a:r>
                      <a:r>
                        <a:rPr lang="en-US" sz="1800" dirty="0" smtClean="0"/>
                        <a:t>ics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r>
                        <a:rPr lang="en-US" sz="1800" dirty="0" smtClean="0"/>
                        <a:t>icine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Ped</a:t>
                      </a:r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atr</a:t>
                      </a:r>
                      <a:r>
                        <a:rPr lang="en-US" sz="1800" dirty="0" smtClean="0"/>
                        <a:t>ics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r>
                        <a:rPr lang="en-US" sz="1800" dirty="0" smtClean="0"/>
                        <a:t>icine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r>
                        <a:rPr lang="en-US" sz="1800" dirty="0" smtClean="0"/>
                        <a:t>icine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Surgery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Ped</a:t>
                      </a:r>
                      <a:r>
                        <a:rPr lang="en-US" sz="1800" dirty="0" smtClean="0"/>
                        <a:t>i</a:t>
                      </a:r>
                      <a:r>
                        <a:rPr lang="en-US" sz="1800" baseline="0" dirty="0" smtClean="0"/>
                        <a:t>atr</a:t>
                      </a:r>
                      <a:r>
                        <a:rPr lang="en-US" sz="1800" dirty="0" smtClean="0"/>
                        <a:t>ics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2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Elective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4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Surgery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8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 typeface="Wingdings" charset="2"/>
              <a:buChar char="ü"/>
            </a:pPr>
            <a:r>
              <a:rPr lang="en-GB" dirty="0"/>
              <a:t>10 hours/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Hamad</a:t>
            </a:r>
            <a:endParaRPr lang="en-GB" dirty="0"/>
          </a:p>
          <a:p>
            <a:pPr>
              <a:buFont typeface="Wingdings" charset="2"/>
              <a:buChar char="ü"/>
            </a:pPr>
            <a:r>
              <a:rPr lang="en-GB" dirty="0"/>
              <a:t>The best rotation of the year</a:t>
            </a:r>
          </a:p>
          <a:p>
            <a:pPr>
              <a:buFont typeface="Wingdings" charset="2"/>
              <a:buChar char="ü"/>
            </a:pPr>
            <a:r>
              <a:rPr lang="en-GB" dirty="0"/>
              <a:t>Very well organized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>
              <a:buFont typeface="Wingdings" charset="2"/>
              <a:buChar char="Ø"/>
            </a:pPr>
            <a:r>
              <a:rPr lang="en-US" dirty="0" smtClean="0"/>
              <a:t>Schedule: - 1 week of Lectures (#15), the whole group</a:t>
            </a:r>
          </a:p>
          <a:p>
            <a:pPr marL="0" indent="0">
              <a:buNone/>
            </a:pPr>
            <a:r>
              <a:rPr lang="en-US" dirty="0" smtClean="0"/>
              <a:t>                      - 5 weeks of GS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- 4 weeks of sub-specialties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Activities each week: - Sessions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- Clinic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- 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-  Round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Others: ER / BLS&amp;ACLS / Clinical skills / Patient safety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Continuous assessment: (40 marks)</a:t>
            </a:r>
          </a:p>
          <a:p>
            <a:pPr marL="311400" indent="-457200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Attendance = 5 </a:t>
            </a:r>
          </a:p>
          <a:p>
            <a:pPr marL="311400" indent="-457200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Clerking = 10 </a:t>
            </a:r>
          </a:p>
          <a:p>
            <a:pPr marL="311400" indent="-457200"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Mid-term MCQs = 25</a:t>
            </a:r>
          </a:p>
          <a:p>
            <a:pPr marL="311400" indent="-457200">
              <a:buFont typeface="Wingdings" charset="2"/>
              <a:buChar char="ü"/>
            </a:pPr>
            <a:r>
              <a:rPr lang="en-US" dirty="0" err="1" smtClean="0"/>
              <a:t>DxR</a:t>
            </a:r>
            <a:r>
              <a:rPr lang="en-US" dirty="0" smtClean="0"/>
              <a:t> = No marks  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Final: (60 marks)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MCQs = 20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OSCE = 40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5"/>
            <a:ext cx="12199938" cy="68865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 Mid-term MCQs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60 – 100 Qs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Around 15 lectures (1</a:t>
            </a:r>
            <a:r>
              <a:rPr lang="en-US" baseline="30000" dirty="0" smtClean="0"/>
              <a:t>st</a:t>
            </a:r>
            <a:r>
              <a:rPr lang="en-US" dirty="0" smtClean="0"/>
              <a:t> week)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Including ER tutorials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Sources: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Lectures &amp; notes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First aid Surgery clerkship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Your 3</a:t>
            </a:r>
            <a:r>
              <a:rPr lang="en-US" baseline="30000" dirty="0" smtClean="0"/>
              <a:t>rd</a:t>
            </a:r>
            <a:r>
              <a:rPr lang="en-US" dirty="0" smtClean="0"/>
              <a:t> year sources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Davidson (Must, at least read it)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" y="-28575"/>
            <a:ext cx="12199938" cy="6886575"/>
          </a:xfrm>
        </p:spPr>
      </p:pic>
      <p:pic>
        <p:nvPicPr>
          <p:cNvPr id="2" name="Picture 1" descr="Screen Shot 2015-07-24 at 7.32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98" y="333018"/>
            <a:ext cx="7879084" cy="61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10876</TotalTime>
  <Words>746</Words>
  <Application>Microsoft Office PowerPoint</Application>
  <PresentationFormat>Widescreen</PresentationFormat>
  <Paragraphs>184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نسق Office</vt:lpstr>
      <vt:lpstr>PowerPoint Presentation</vt:lpstr>
      <vt:lpstr>General Advise:</vt:lpstr>
      <vt:lpstr>Time Line</vt:lpstr>
      <vt:lpstr>Surgery</vt:lpstr>
      <vt:lpstr>Introduction</vt:lpstr>
      <vt:lpstr>Outline</vt:lpstr>
      <vt:lpstr>Evaluation</vt:lpstr>
      <vt:lpstr>Sources: Mid-term MCQs</vt:lpstr>
      <vt:lpstr>PowerPoint Presentation</vt:lpstr>
      <vt:lpstr>Sources: Final MCQs</vt:lpstr>
      <vt:lpstr>Sources: OSCE</vt:lpstr>
      <vt:lpstr>Pediatrics</vt:lpstr>
      <vt:lpstr>Introduction</vt:lpstr>
      <vt:lpstr>Outline</vt:lpstr>
      <vt:lpstr>Evaluation</vt:lpstr>
      <vt:lpstr>Sources: MCQs &amp; MEQs </vt:lpstr>
      <vt:lpstr>Sources: OSCE</vt:lpstr>
      <vt:lpstr>Medicine</vt:lpstr>
      <vt:lpstr>Introduction</vt:lpstr>
      <vt:lpstr>Outline</vt:lpstr>
      <vt:lpstr>Evaluation</vt:lpstr>
      <vt:lpstr>Sources: Mid-term</vt:lpstr>
      <vt:lpstr>Sources: MCQs</vt:lpstr>
      <vt:lpstr>Sources: OSCE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Sara Al-Anazy</dc:creator>
  <cp:lastModifiedBy>Theater-C User</cp:lastModifiedBy>
  <cp:revision>40</cp:revision>
  <dcterms:created xsi:type="dcterms:W3CDTF">2015-07-08T22:46:55Z</dcterms:created>
  <dcterms:modified xsi:type="dcterms:W3CDTF">2015-08-23T09:57:07Z</dcterms:modified>
</cp:coreProperties>
</file>